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70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57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121" autoAdjust="0"/>
    <p:restoredTop sz="94660"/>
  </p:normalViewPr>
  <p:slideViewPr>
    <p:cSldViewPr snapToGrid="0">
      <p:cViewPr varScale="1">
        <p:scale>
          <a:sx n="53" d="100"/>
          <a:sy n="53" d="100"/>
        </p:scale>
        <p:origin x="21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324A7-DFB1-4341-B245-649485824C01}" type="doc">
      <dgm:prSet loTypeId="urn:microsoft.com/office/officeart/2008/layout/Square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1DD8ED-58B7-8A4E-B6E7-72F1AF4C6362}">
      <dgm:prSet phldrT="[Text]" custT="1"/>
      <dgm:spPr/>
      <dgm:t>
        <a:bodyPr/>
        <a:lstStyle/>
        <a:p>
          <a:r>
            <a:rPr lang="en-US" altLang="en-US" sz="1600" b="1" dirty="0">
              <a:solidFill>
                <a:schemeClr val="tx1"/>
              </a:solidFill>
              <a:latin typeface="Cambria" panose="02040503050406030204" pitchFamily="18" charset="0"/>
              <a:ea typeface="+mn-ea"/>
            </a:rPr>
            <a:t>Congenital</a:t>
          </a:r>
          <a:endParaRPr lang="en-US" sz="16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B388A21B-907E-9148-8869-C3CC9BEC60D9}" type="parTrans" cxnId="{B96D724D-1707-1A41-BF07-33D63A03D80B}">
      <dgm:prSet/>
      <dgm:spPr/>
      <dgm:t>
        <a:bodyPr/>
        <a:lstStyle/>
        <a:p>
          <a:endParaRPr lang="en-US"/>
        </a:p>
      </dgm:t>
    </dgm:pt>
    <dgm:pt modelId="{857EBA1A-3E70-234A-8AFA-DDE10C5E8197}" type="sibTrans" cxnId="{B96D724D-1707-1A41-BF07-33D63A03D80B}">
      <dgm:prSet/>
      <dgm:spPr/>
      <dgm:t>
        <a:bodyPr/>
        <a:lstStyle/>
        <a:p>
          <a:endParaRPr lang="en-US"/>
        </a:p>
      </dgm:t>
    </dgm:pt>
    <dgm:pt modelId="{8051D6DD-4C74-7247-9A36-64C6B1EA78DE}">
      <dgm:prSet phldrT="[Text]" custT="1"/>
      <dgm:spPr/>
      <dgm:t>
        <a:bodyPr/>
        <a:lstStyle/>
        <a:p>
          <a:r>
            <a:rPr lang="en-US" altLang="en-US" sz="1600" b="1" dirty="0">
              <a:solidFill>
                <a:schemeClr val="tx1"/>
              </a:solidFill>
              <a:latin typeface="Cambria" panose="02040503050406030204" pitchFamily="18" charset="0"/>
              <a:ea typeface="+mn-ea"/>
            </a:rPr>
            <a:t>Acquired</a:t>
          </a:r>
          <a:r>
            <a:rPr lang="en-US" altLang="en-US" sz="1600" b="1" dirty="0">
              <a:solidFill>
                <a:schemeClr val="tx1"/>
              </a:solidFill>
              <a:ea typeface="+mn-ea"/>
            </a:rPr>
            <a:t> </a:t>
          </a:r>
          <a:endParaRPr lang="en-US" sz="1600" dirty="0">
            <a:solidFill>
              <a:schemeClr val="tx1"/>
            </a:solidFill>
          </a:endParaRPr>
        </a:p>
      </dgm:t>
    </dgm:pt>
    <dgm:pt modelId="{6FE3A8E1-E6A1-3746-AB57-41339138B2F4}" type="parTrans" cxnId="{81B2A8C6-D1DE-144D-B163-C185800D3444}">
      <dgm:prSet/>
      <dgm:spPr/>
      <dgm:t>
        <a:bodyPr/>
        <a:lstStyle/>
        <a:p>
          <a:endParaRPr lang="en-US"/>
        </a:p>
      </dgm:t>
    </dgm:pt>
    <dgm:pt modelId="{9A629377-D61D-C14F-8658-138FD4DA43D6}" type="sibTrans" cxnId="{81B2A8C6-D1DE-144D-B163-C185800D3444}">
      <dgm:prSet/>
      <dgm:spPr/>
      <dgm:t>
        <a:bodyPr/>
        <a:lstStyle/>
        <a:p>
          <a:endParaRPr lang="en-US"/>
        </a:p>
      </dgm:t>
    </dgm:pt>
    <dgm:pt modelId="{D09E77FC-943F-2747-89E4-6318ABE71119}">
      <dgm:prSet phldrT="[Text]" custT="1"/>
      <dgm:spPr/>
      <dgm:t>
        <a:bodyPr/>
        <a:lstStyle/>
        <a:p>
          <a:r>
            <a:rPr lang="en-US" altLang="en-US" sz="1200" b="0" dirty="0">
              <a:solidFill>
                <a:schemeClr val="tx1"/>
              </a:solidFill>
              <a:ea typeface="+mn-ea"/>
            </a:rPr>
            <a:t>MEMBRANOPATHIES</a:t>
          </a:r>
        </a:p>
      </dgm:t>
    </dgm:pt>
    <dgm:pt modelId="{9677C9A7-5798-904A-B753-2C0595B35F5D}" type="sibTrans" cxnId="{4BA8710A-5F1E-3A42-805C-79A59EB225B9}">
      <dgm:prSet/>
      <dgm:spPr/>
      <dgm:t>
        <a:bodyPr/>
        <a:lstStyle/>
        <a:p>
          <a:endParaRPr lang="en-US"/>
        </a:p>
      </dgm:t>
    </dgm:pt>
    <dgm:pt modelId="{5B062B2B-D66A-5F4F-AC8B-ECBDA5584B05}" type="parTrans" cxnId="{4BA8710A-5F1E-3A42-805C-79A59EB225B9}">
      <dgm:prSet/>
      <dgm:spPr/>
      <dgm:t>
        <a:bodyPr/>
        <a:lstStyle/>
        <a:p>
          <a:endParaRPr lang="en-US"/>
        </a:p>
      </dgm:t>
    </dgm:pt>
    <dgm:pt modelId="{CEEFF116-8832-7F44-89EE-B03E509FE680}">
      <dgm:prSet phldrT="[Text]" custT="1"/>
      <dgm:spPr/>
      <dgm:t>
        <a:bodyPr/>
        <a:lstStyle/>
        <a:p>
          <a:r>
            <a:rPr lang="en-US" altLang="en-US" sz="1200" b="0" dirty="0">
              <a:solidFill>
                <a:schemeClr val="tx1"/>
              </a:solidFill>
              <a:ea typeface="+mn-ea"/>
            </a:rPr>
            <a:t>ENZYMOPATHIES</a:t>
          </a:r>
          <a:endParaRPr lang="en-US" altLang="en-US" sz="1400" b="0" dirty="0">
            <a:solidFill>
              <a:schemeClr val="tx1"/>
            </a:solidFill>
            <a:ea typeface="+mn-ea"/>
          </a:endParaRPr>
        </a:p>
      </dgm:t>
    </dgm:pt>
    <dgm:pt modelId="{F09233D5-6D2C-EF48-958B-3AA901F1D709}" type="sibTrans" cxnId="{8626B48B-4A53-D340-88E0-BF65E957895B}">
      <dgm:prSet/>
      <dgm:spPr/>
      <dgm:t>
        <a:bodyPr/>
        <a:lstStyle/>
        <a:p>
          <a:endParaRPr lang="en-US"/>
        </a:p>
      </dgm:t>
    </dgm:pt>
    <dgm:pt modelId="{2F3A9988-E43C-D943-9EEC-3395E48870C5}" type="parTrans" cxnId="{8626B48B-4A53-D340-88E0-BF65E957895B}">
      <dgm:prSet/>
      <dgm:spPr/>
      <dgm:t>
        <a:bodyPr/>
        <a:lstStyle/>
        <a:p>
          <a:endParaRPr lang="en-US"/>
        </a:p>
      </dgm:t>
    </dgm:pt>
    <dgm:pt modelId="{FC602FE0-FE3F-104E-8E0A-0404B6CDBD2D}">
      <dgm:prSet phldrT="[Text]" custT="1"/>
      <dgm:spPr/>
      <dgm:t>
        <a:bodyPr/>
        <a:lstStyle/>
        <a:p>
          <a:r>
            <a:rPr lang="en-US" altLang="en-US" sz="1200" b="0" dirty="0">
              <a:solidFill>
                <a:schemeClr val="tx1"/>
              </a:solidFill>
              <a:ea typeface="+mn-ea"/>
            </a:rPr>
            <a:t>THALASSAEMIAS </a:t>
          </a:r>
          <a:endParaRPr lang="en-US" sz="1400" b="0" dirty="0">
            <a:solidFill>
              <a:schemeClr val="tx1"/>
            </a:solidFill>
          </a:endParaRPr>
        </a:p>
      </dgm:t>
    </dgm:pt>
    <dgm:pt modelId="{4AA4844A-1914-D948-BDFE-9810534BDB87}" type="sibTrans" cxnId="{A4638362-DAD3-7944-8BFF-562923DA95FB}">
      <dgm:prSet/>
      <dgm:spPr/>
      <dgm:t>
        <a:bodyPr/>
        <a:lstStyle/>
        <a:p>
          <a:endParaRPr lang="en-US"/>
        </a:p>
      </dgm:t>
    </dgm:pt>
    <dgm:pt modelId="{EF661380-CEB5-2E46-BC55-09E7D87B4069}" type="parTrans" cxnId="{A4638362-DAD3-7944-8BFF-562923DA95FB}">
      <dgm:prSet/>
      <dgm:spPr/>
      <dgm:t>
        <a:bodyPr/>
        <a:lstStyle/>
        <a:p>
          <a:endParaRPr lang="en-US"/>
        </a:p>
      </dgm:t>
    </dgm:pt>
    <dgm:pt modelId="{17BAF73D-AE3D-CE47-AFCE-4D887116D6A6}">
      <dgm:prSet phldrT="[Text]" custT="1"/>
      <dgm:spPr/>
      <dgm:t>
        <a:bodyPr/>
        <a:lstStyle/>
        <a:p>
          <a:r>
            <a:rPr lang="en-US" altLang="en-US" sz="1200" b="0" dirty="0">
              <a:solidFill>
                <a:srgbClr val="FF0000"/>
              </a:solidFill>
              <a:ea typeface="+mn-ea"/>
            </a:rPr>
            <a:t>SICKLE CELL DISEASE &amp; OTHER </a:t>
          </a:r>
          <a:r>
            <a:rPr lang="en-US" altLang="en-US" sz="1200" b="0" dirty="0" smtClean="0">
              <a:solidFill>
                <a:srgbClr val="FF0000"/>
              </a:solidFill>
              <a:ea typeface="+mn-ea"/>
            </a:rPr>
            <a:t>HAEMOGLOBIN DISORDERS</a:t>
          </a:r>
          <a:endParaRPr lang="en-US" sz="1200" b="0" dirty="0">
            <a:solidFill>
              <a:srgbClr val="FF0000"/>
            </a:solidFill>
          </a:endParaRPr>
        </a:p>
      </dgm:t>
    </dgm:pt>
    <dgm:pt modelId="{80552ECC-69C9-9940-B0ED-F83D32C2E2C2}" type="sibTrans" cxnId="{38E73D85-0B9F-8341-8E24-17D19FC80D26}">
      <dgm:prSet/>
      <dgm:spPr/>
      <dgm:t>
        <a:bodyPr/>
        <a:lstStyle/>
        <a:p>
          <a:endParaRPr lang="en-US"/>
        </a:p>
      </dgm:t>
    </dgm:pt>
    <dgm:pt modelId="{DFB9173D-0F28-7D48-A2EF-1957FDBB1FB1}" type="parTrans" cxnId="{38E73D85-0B9F-8341-8E24-17D19FC80D26}">
      <dgm:prSet/>
      <dgm:spPr/>
      <dgm:t>
        <a:bodyPr/>
        <a:lstStyle/>
        <a:p>
          <a:endParaRPr lang="en-US"/>
        </a:p>
      </dgm:t>
    </dgm:pt>
    <dgm:pt modelId="{B3382D49-B149-134E-ACDF-1191DD40A5B0}" type="pres">
      <dgm:prSet presAssocID="{008324A7-DFB1-4341-B245-649485824C0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D5083A5-5AA0-9D41-B249-D5C20AD586F1}" type="pres">
      <dgm:prSet presAssocID="{1A1DD8ED-58B7-8A4E-B6E7-72F1AF4C6362}" presName="root" presStyleCnt="0">
        <dgm:presLayoutVars>
          <dgm:chMax/>
          <dgm:chPref/>
        </dgm:presLayoutVars>
      </dgm:prSet>
      <dgm:spPr/>
    </dgm:pt>
    <dgm:pt modelId="{823F9282-26F4-0140-8096-936340F3B0AC}" type="pres">
      <dgm:prSet presAssocID="{1A1DD8ED-58B7-8A4E-B6E7-72F1AF4C6362}" presName="rootComposite" presStyleCnt="0">
        <dgm:presLayoutVars/>
      </dgm:prSet>
      <dgm:spPr/>
    </dgm:pt>
    <dgm:pt modelId="{3B399079-59B3-C54B-9C14-CA8DF8D48895}" type="pres">
      <dgm:prSet presAssocID="{1A1DD8ED-58B7-8A4E-B6E7-72F1AF4C6362}" presName="ParentAccent" presStyleLbl="alignNode1" presStyleIdx="0" presStyleCnt="2" custScaleX="71728" custScaleY="78626" custLinFactNeighborX="-22573" custLinFactNeighborY="-41982"/>
      <dgm:spPr>
        <a:noFill/>
        <a:ln>
          <a:noFill/>
        </a:ln>
      </dgm:spPr>
    </dgm:pt>
    <dgm:pt modelId="{4F4476DF-4EA5-C147-B64D-448045DFA237}" type="pres">
      <dgm:prSet presAssocID="{1A1DD8ED-58B7-8A4E-B6E7-72F1AF4C6362}" presName="ParentSmallAccent" presStyleLbl="fgAcc1" presStyleIdx="0" presStyleCnt="2" custFlipHor="1" custScaleX="27905" custScaleY="58197"/>
      <dgm:spPr>
        <a:noFill/>
        <a:ln>
          <a:noFill/>
        </a:ln>
      </dgm:spPr>
    </dgm:pt>
    <dgm:pt modelId="{4482F197-7EBF-564D-9E2E-B0188786C22F}" type="pres">
      <dgm:prSet presAssocID="{1A1DD8ED-58B7-8A4E-B6E7-72F1AF4C6362}" presName="Parent" presStyleLbl="revTx" presStyleIdx="0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C82DC-C71C-C142-9D02-569751500054}" type="pres">
      <dgm:prSet presAssocID="{1A1DD8ED-58B7-8A4E-B6E7-72F1AF4C6362}" presName="childShape" presStyleCnt="0">
        <dgm:presLayoutVars>
          <dgm:chMax val="0"/>
          <dgm:chPref val="0"/>
        </dgm:presLayoutVars>
      </dgm:prSet>
      <dgm:spPr/>
    </dgm:pt>
    <dgm:pt modelId="{576E24E9-8574-094E-99FE-462AF6696A55}" type="pres">
      <dgm:prSet presAssocID="{17BAF73D-AE3D-CE47-AFCE-4D887116D6A6}" presName="childComposite" presStyleCnt="0">
        <dgm:presLayoutVars>
          <dgm:chMax val="0"/>
          <dgm:chPref val="0"/>
        </dgm:presLayoutVars>
      </dgm:prSet>
      <dgm:spPr/>
    </dgm:pt>
    <dgm:pt modelId="{F1D88420-CF69-F840-8D4D-390ADCDF49A8}" type="pres">
      <dgm:prSet presAssocID="{17BAF73D-AE3D-CE47-AFCE-4D887116D6A6}" presName="ChildAccent" presStyleLbl="solidFgAcc1" presStyleIdx="0" presStyleCnt="4" custLinFactX="-20443" custLinFactY="-100000" custLinFactNeighborX="-100000" custLinFactNeighborY="-181081"/>
      <dgm:spPr/>
    </dgm:pt>
    <dgm:pt modelId="{6D60EDEF-0B55-2744-92FC-98B2152C80EE}" type="pres">
      <dgm:prSet presAssocID="{17BAF73D-AE3D-CE47-AFCE-4D887116D6A6}" presName="Child" presStyleLbl="revTx" presStyleIdx="1" presStyleCnt="6" custScaleX="117878" custScaleY="123357" custLinFactNeighborX="3831" custLinFactNeighborY="-614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698F59-8AB4-E04D-B003-DFF973ADB771}" type="pres">
      <dgm:prSet presAssocID="{FC602FE0-FE3F-104E-8E0A-0404B6CDBD2D}" presName="childComposite" presStyleCnt="0">
        <dgm:presLayoutVars>
          <dgm:chMax val="0"/>
          <dgm:chPref val="0"/>
        </dgm:presLayoutVars>
      </dgm:prSet>
      <dgm:spPr/>
    </dgm:pt>
    <dgm:pt modelId="{EF6E9190-BDC7-E84B-9DEB-7D49A4303A97}" type="pres">
      <dgm:prSet presAssocID="{FC602FE0-FE3F-104E-8E0A-0404B6CDBD2D}" presName="ChildAccent" presStyleLbl="solidFgAcc1" presStyleIdx="1" presStyleCnt="4" custLinFactX="-31269" custLinFactNeighborX="-100000" custLinFactNeighborY="-42718"/>
      <dgm:spPr/>
    </dgm:pt>
    <dgm:pt modelId="{822ABF9D-059D-9941-A9D4-94F79BE2E35B}" type="pres">
      <dgm:prSet presAssocID="{FC602FE0-FE3F-104E-8E0A-0404B6CDBD2D}" presName="Child" presStyleLbl="revTx" presStyleIdx="2" presStyleCnt="6" custLinFactNeighborX="-13454" custLinFactNeighborY="-161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C3DAAC-9705-5D4A-9D4D-440201B3222A}" type="pres">
      <dgm:prSet presAssocID="{CEEFF116-8832-7F44-89EE-B03E509FE680}" presName="childComposite" presStyleCnt="0">
        <dgm:presLayoutVars>
          <dgm:chMax val="0"/>
          <dgm:chPref val="0"/>
        </dgm:presLayoutVars>
      </dgm:prSet>
      <dgm:spPr/>
    </dgm:pt>
    <dgm:pt modelId="{A371E2AC-A4FC-7C45-B698-9D9C94979D9A}" type="pres">
      <dgm:prSet presAssocID="{CEEFF116-8832-7F44-89EE-B03E509FE680}" presName="ChildAccent" presStyleLbl="solidFgAcc1" presStyleIdx="2" presStyleCnt="4" custLinFactX="-31269" custLinFactNeighborX="-100000" custLinFactNeighborY="7270"/>
      <dgm:spPr/>
    </dgm:pt>
    <dgm:pt modelId="{1D504C2E-DDD1-1E43-86C8-DB347B128439}" type="pres">
      <dgm:prSet presAssocID="{CEEFF116-8832-7F44-89EE-B03E509FE680}" presName="Child" presStyleLbl="revTx" presStyleIdx="3" presStyleCnt="6" custLinFactNeighborX="-12736" custLinFactNeighborY="-19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B6027-EC87-5949-944A-67203D655B8C}" type="pres">
      <dgm:prSet presAssocID="{D09E77FC-943F-2747-89E4-6318ABE71119}" presName="childComposite" presStyleCnt="0">
        <dgm:presLayoutVars>
          <dgm:chMax val="0"/>
          <dgm:chPref val="0"/>
        </dgm:presLayoutVars>
      </dgm:prSet>
      <dgm:spPr/>
    </dgm:pt>
    <dgm:pt modelId="{71523ABB-D7A3-7145-8744-6ACFE761F0F8}" type="pres">
      <dgm:prSet presAssocID="{D09E77FC-943F-2747-89E4-6318ABE71119}" presName="ChildAccent" presStyleLbl="solidFgAcc1" presStyleIdx="3" presStyleCnt="4" custLinFactX="-100000" custLinFactY="11921" custLinFactNeighborX="-114814" custLinFactNeighborY="100000"/>
      <dgm:spPr/>
    </dgm:pt>
    <dgm:pt modelId="{4E72E937-2966-D242-89DC-8D7A1DB8DF27}" type="pres">
      <dgm:prSet presAssocID="{D09E77FC-943F-2747-89E4-6318ABE71119}" presName="Child" presStyleLbl="revTx" presStyleIdx="4" presStyleCnt="6" custLinFactNeighborX="-14636" custLinFactNeighborY="553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AD600-4C67-C04C-803D-E2F8245AA142}" type="pres">
      <dgm:prSet presAssocID="{8051D6DD-4C74-7247-9A36-64C6B1EA78DE}" presName="root" presStyleCnt="0">
        <dgm:presLayoutVars>
          <dgm:chMax/>
          <dgm:chPref/>
        </dgm:presLayoutVars>
      </dgm:prSet>
      <dgm:spPr/>
    </dgm:pt>
    <dgm:pt modelId="{2DE58626-0F3D-0C46-A24B-A555058BA5DF}" type="pres">
      <dgm:prSet presAssocID="{8051D6DD-4C74-7247-9A36-64C6B1EA78DE}" presName="rootComposite" presStyleCnt="0">
        <dgm:presLayoutVars/>
      </dgm:prSet>
      <dgm:spPr/>
    </dgm:pt>
    <dgm:pt modelId="{4D8066D3-DB0A-6640-AA89-48F0BAACA623}" type="pres">
      <dgm:prSet presAssocID="{8051D6DD-4C74-7247-9A36-64C6B1EA78DE}" presName="ParentAccent" presStyleLbl="alignNode1" presStyleIdx="1" presStyleCnt="2" custScaleX="69810" custScaleY="77197" custLinFactNeighborX="-25767" custLinFactNeighborY="-47129"/>
      <dgm:spPr>
        <a:noFill/>
        <a:ln>
          <a:noFill/>
        </a:ln>
      </dgm:spPr>
    </dgm:pt>
    <dgm:pt modelId="{BF6BFB53-B694-FE48-AC78-044040D92C69}" type="pres">
      <dgm:prSet presAssocID="{8051D6DD-4C74-7247-9A36-64C6B1EA78DE}" presName="ParentSmallAccent" presStyleLbl="fgAcc1" presStyleIdx="1" presStyleCnt="2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61CE6F03-F2B7-514E-9298-49031F18C63F}" type="pres">
      <dgm:prSet presAssocID="{8051D6DD-4C74-7247-9A36-64C6B1EA78DE}" presName="Parent" presStyleLbl="revTx" presStyleIdx="5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73575-AA77-9741-B52E-49D6ED85D22F}" type="pres">
      <dgm:prSet presAssocID="{8051D6DD-4C74-7247-9A36-64C6B1EA78DE}" presName="childShape" presStyleCnt="0">
        <dgm:presLayoutVars>
          <dgm:chMax val="0"/>
          <dgm:chPref val="0"/>
        </dgm:presLayoutVars>
      </dgm:prSet>
      <dgm:spPr/>
    </dgm:pt>
  </dgm:ptLst>
  <dgm:cxnLst>
    <dgm:cxn modelId="{B96D724D-1707-1A41-BF07-33D63A03D80B}" srcId="{008324A7-DFB1-4341-B245-649485824C01}" destId="{1A1DD8ED-58B7-8A4E-B6E7-72F1AF4C6362}" srcOrd="0" destOrd="0" parTransId="{B388A21B-907E-9148-8869-C3CC9BEC60D9}" sibTransId="{857EBA1A-3E70-234A-8AFA-DDE10C5E8197}"/>
    <dgm:cxn modelId="{C4A832E8-AF89-BF4D-8DBB-30FA1916F964}" type="presOf" srcId="{1A1DD8ED-58B7-8A4E-B6E7-72F1AF4C6362}" destId="{4482F197-7EBF-564D-9E2E-B0188786C22F}" srcOrd="0" destOrd="0" presId="urn:microsoft.com/office/officeart/2008/layout/SquareAccentList"/>
    <dgm:cxn modelId="{38E73D85-0B9F-8341-8E24-17D19FC80D26}" srcId="{1A1DD8ED-58B7-8A4E-B6E7-72F1AF4C6362}" destId="{17BAF73D-AE3D-CE47-AFCE-4D887116D6A6}" srcOrd="0" destOrd="0" parTransId="{DFB9173D-0F28-7D48-A2EF-1957FDBB1FB1}" sibTransId="{80552ECC-69C9-9940-B0ED-F83D32C2E2C2}"/>
    <dgm:cxn modelId="{81B2A8C6-D1DE-144D-B163-C185800D3444}" srcId="{008324A7-DFB1-4341-B245-649485824C01}" destId="{8051D6DD-4C74-7247-9A36-64C6B1EA78DE}" srcOrd="1" destOrd="0" parTransId="{6FE3A8E1-E6A1-3746-AB57-41339138B2F4}" sibTransId="{9A629377-D61D-C14F-8658-138FD4DA43D6}"/>
    <dgm:cxn modelId="{32BEE013-5BF9-164A-AC41-D511B1621170}" type="presOf" srcId="{008324A7-DFB1-4341-B245-649485824C01}" destId="{B3382D49-B149-134E-ACDF-1191DD40A5B0}" srcOrd="0" destOrd="0" presId="urn:microsoft.com/office/officeart/2008/layout/SquareAccentList"/>
    <dgm:cxn modelId="{8626B48B-4A53-D340-88E0-BF65E957895B}" srcId="{1A1DD8ED-58B7-8A4E-B6E7-72F1AF4C6362}" destId="{CEEFF116-8832-7F44-89EE-B03E509FE680}" srcOrd="2" destOrd="0" parTransId="{2F3A9988-E43C-D943-9EEC-3395E48870C5}" sibTransId="{F09233D5-6D2C-EF48-958B-3AA901F1D709}"/>
    <dgm:cxn modelId="{9DF1F850-ADCD-2548-A667-EC88FC4A6F89}" type="presOf" srcId="{CEEFF116-8832-7F44-89EE-B03E509FE680}" destId="{1D504C2E-DDD1-1E43-86C8-DB347B128439}" srcOrd="0" destOrd="0" presId="urn:microsoft.com/office/officeart/2008/layout/SquareAccentList"/>
    <dgm:cxn modelId="{4BA8710A-5F1E-3A42-805C-79A59EB225B9}" srcId="{1A1DD8ED-58B7-8A4E-B6E7-72F1AF4C6362}" destId="{D09E77FC-943F-2747-89E4-6318ABE71119}" srcOrd="3" destOrd="0" parTransId="{5B062B2B-D66A-5F4F-AC8B-ECBDA5584B05}" sibTransId="{9677C9A7-5798-904A-B753-2C0595B35F5D}"/>
    <dgm:cxn modelId="{8F1FC673-0F33-AE40-AD22-8315A8CA1776}" type="presOf" srcId="{D09E77FC-943F-2747-89E4-6318ABE71119}" destId="{4E72E937-2966-D242-89DC-8D7A1DB8DF27}" srcOrd="0" destOrd="0" presId="urn:microsoft.com/office/officeart/2008/layout/SquareAccentList"/>
    <dgm:cxn modelId="{855008C1-9021-7A4D-9385-349A9523E278}" type="presOf" srcId="{8051D6DD-4C74-7247-9A36-64C6B1EA78DE}" destId="{61CE6F03-F2B7-514E-9298-49031F18C63F}" srcOrd="0" destOrd="0" presId="urn:microsoft.com/office/officeart/2008/layout/SquareAccentList"/>
    <dgm:cxn modelId="{8037DBCB-D6C2-B047-9103-789321D3DDF3}" type="presOf" srcId="{FC602FE0-FE3F-104E-8E0A-0404B6CDBD2D}" destId="{822ABF9D-059D-9941-A9D4-94F79BE2E35B}" srcOrd="0" destOrd="0" presId="urn:microsoft.com/office/officeart/2008/layout/SquareAccentList"/>
    <dgm:cxn modelId="{4A573EE9-8E03-8541-AB04-A3453FBEE4AF}" type="presOf" srcId="{17BAF73D-AE3D-CE47-AFCE-4D887116D6A6}" destId="{6D60EDEF-0B55-2744-92FC-98B2152C80EE}" srcOrd="0" destOrd="0" presId="urn:microsoft.com/office/officeart/2008/layout/SquareAccentList"/>
    <dgm:cxn modelId="{A4638362-DAD3-7944-8BFF-562923DA95FB}" srcId="{1A1DD8ED-58B7-8A4E-B6E7-72F1AF4C6362}" destId="{FC602FE0-FE3F-104E-8E0A-0404B6CDBD2D}" srcOrd="1" destOrd="0" parTransId="{EF661380-CEB5-2E46-BC55-09E7D87B4069}" sibTransId="{4AA4844A-1914-D948-BDFE-9810534BDB87}"/>
    <dgm:cxn modelId="{68969C41-0F90-7745-B898-5EAD85E56FF9}" type="presParOf" srcId="{B3382D49-B149-134E-ACDF-1191DD40A5B0}" destId="{CD5083A5-5AA0-9D41-B249-D5C20AD586F1}" srcOrd="0" destOrd="0" presId="urn:microsoft.com/office/officeart/2008/layout/SquareAccentList"/>
    <dgm:cxn modelId="{32CB125C-F1E6-5043-A910-FC391B64F949}" type="presParOf" srcId="{CD5083A5-5AA0-9D41-B249-D5C20AD586F1}" destId="{823F9282-26F4-0140-8096-936340F3B0AC}" srcOrd="0" destOrd="0" presId="urn:microsoft.com/office/officeart/2008/layout/SquareAccentList"/>
    <dgm:cxn modelId="{27D5FD86-7BE8-D24B-8940-4AD23A00048D}" type="presParOf" srcId="{823F9282-26F4-0140-8096-936340F3B0AC}" destId="{3B399079-59B3-C54B-9C14-CA8DF8D48895}" srcOrd="0" destOrd="0" presId="urn:microsoft.com/office/officeart/2008/layout/SquareAccentList"/>
    <dgm:cxn modelId="{93F6D912-88AD-3C4F-B44C-BA0D0F9AA580}" type="presParOf" srcId="{823F9282-26F4-0140-8096-936340F3B0AC}" destId="{4F4476DF-4EA5-C147-B64D-448045DFA237}" srcOrd="1" destOrd="0" presId="urn:microsoft.com/office/officeart/2008/layout/SquareAccentList"/>
    <dgm:cxn modelId="{71BCE3F0-5F8C-C14C-8EE4-721A180105D2}" type="presParOf" srcId="{823F9282-26F4-0140-8096-936340F3B0AC}" destId="{4482F197-7EBF-564D-9E2E-B0188786C22F}" srcOrd="2" destOrd="0" presId="urn:microsoft.com/office/officeart/2008/layout/SquareAccentList"/>
    <dgm:cxn modelId="{54C83ECE-2DFF-6A42-AE68-8962FAD9CBB2}" type="presParOf" srcId="{CD5083A5-5AA0-9D41-B249-D5C20AD586F1}" destId="{D12C82DC-C71C-C142-9D02-569751500054}" srcOrd="1" destOrd="0" presId="urn:microsoft.com/office/officeart/2008/layout/SquareAccentList"/>
    <dgm:cxn modelId="{0AAB8336-4714-2045-94AA-2F8770B7FBCD}" type="presParOf" srcId="{D12C82DC-C71C-C142-9D02-569751500054}" destId="{576E24E9-8574-094E-99FE-462AF6696A55}" srcOrd="0" destOrd="0" presId="urn:microsoft.com/office/officeart/2008/layout/SquareAccentList"/>
    <dgm:cxn modelId="{DC83E136-C94C-BC42-B083-13D03554F8A8}" type="presParOf" srcId="{576E24E9-8574-094E-99FE-462AF6696A55}" destId="{F1D88420-CF69-F840-8D4D-390ADCDF49A8}" srcOrd="0" destOrd="0" presId="urn:microsoft.com/office/officeart/2008/layout/SquareAccentList"/>
    <dgm:cxn modelId="{ACF7EA8E-2ADE-BF44-9F9F-B00033196D6B}" type="presParOf" srcId="{576E24E9-8574-094E-99FE-462AF6696A55}" destId="{6D60EDEF-0B55-2744-92FC-98B2152C80EE}" srcOrd="1" destOrd="0" presId="urn:microsoft.com/office/officeart/2008/layout/SquareAccentList"/>
    <dgm:cxn modelId="{AF955526-05A5-9344-9D00-89DE446E87A4}" type="presParOf" srcId="{D12C82DC-C71C-C142-9D02-569751500054}" destId="{D5698F59-8AB4-E04D-B003-DFF973ADB771}" srcOrd="1" destOrd="0" presId="urn:microsoft.com/office/officeart/2008/layout/SquareAccentList"/>
    <dgm:cxn modelId="{CD7906C1-CF2F-8A4D-9C4B-6B35BAF0D322}" type="presParOf" srcId="{D5698F59-8AB4-E04D-B003-DFF973ADB771}" destId="{EF6E9190-BDC7-E84B-9DEB-7D49A4303A97}" srcOrd="0" destOrd="0" presId="urn:microsoft.com/office/officeart/2008/layout/SquareAccentList"/>
    <dgm:cxn modelId="{69F651C4-B0CA-2843-9116-FBEA70593E80}" type="presParOf" srcId="{D5698F59-8AB4-E04D-B003-DFF973ADB771}" destId="{822ABF9D-059D-9941-A9D4-94F79BE2E35B}" srcOrd="1" destOrd="0" presId="urn:microsoft.com/office/officeart/2008/layout/SquareAccentList"/>
    <dgm:cxn modelId="{DB2EC764-2E1D-064E-B695-34AA5C137387}" type="presParOf" srcId="{D12C82DC-C71C-C142-9D02-569751500054}" destId="{55C3DAAC-9705-5D4A-9D4D-440201B3222A}" srcOrd="2" destOrd="0" presId="urn:microsoft.com/office/officeart/2008/layout/SquareAccentList"/>
    <dgm:cxn modelId="{532495D7-9E53-FD4A-B891-EF5289A9029B}" type="presParOf" srcId="{55C3DAAC-9705-5D4A-9D4D-440201B3222A}" destId="{A371E2AC-A4FC-7C45-B698-9D9C94979D9A}" srcOrd="0" destOrd="0" presId="urn:microsoft.com/office/officeart/2008/layout/SquareAccentList"/>
    <dgm:cxn modelId="{D772571D-7872-A247-96E5-70CB03342914}" type="presParOf" srcId="{55C3DAAC-9705-5D4A-9D4D-440201B3222A}" destId="{1D504C2E-DDD1-1E43-86C8-DB347B128439}" srcOrd="1" destOrd="0" presId="urn:microsoft.com/office/officeart/2008/layout/SquareAccentList"/>
    <dgm:cxn modelId="{49B9B0EF-E8EF-8148-B6FA-497CB3E02599}" type="presParOf" srcId="{D12C82DC-C71C-C142-9D02-569751500054}" destId="{A36B6027-EC87-5949-944A-67203D655B8C}" srcOrd="3" destOrd="0" presId="urn:microsoft.com/office/officeart/2008/layout/SquareAccentList"/>
    <dgm:cxn modelId="{5F3029E6-E682-5546-9F94-5B4EA1CE42FF}" type="presParOf" srcId="{A36B6027-EC87-5949-944A-67203D655B8C}" destId="{71523ABB-D7A3-7145-8744-6ACFE761F0F8}" srcOrd="0" destOrd="0" presId="urn:microsoft.com/office/officeart/2008/layout/SquareAccentList"/>
    <dgm:cxn modelId="{74B42117-B8E9-224E-8F84-7A50A0FEA7E5}" type="presParOf" srcId="{A36B6027-EC87-5949-944A-67203D655B8C}" destId="{4E72E937-2966-D242-89DC-8D7A1DB8DF27}" srcOrd="1" destOrd="0" presId="urn:microsoft.com/office/officeart/2008/layout/SquareAccentList"/>
    <dgm:cxn modelId="{E1BEA569-2248-E047-A8A5-38030F5B7E47}" type="presParOf" srcId="{B3382D49-B149-134E-ACDF-1191DD40A5B0}" destId="{BFAAD600-4C67-C04C-803D-E2F8245AA142}" srcOrd="1" destOrd="0" presId="urn:microsoft.com/office/officeart/2008/layout/SquareAccentList"/>
    <dgm:cxn modelId="{DB7DA150-CA47-5840-A78A-B563D31FD67D}" type="presParOf" srcId="{BFAAD600-4C67-C04C-803D-E2F8245AA142}" destId="{2DE58626-0F3D-0C46-A24B-A555058BA5DF}" srcOrd="0" destOrd="0" presId="urn:microsoft.com/office/officeart/2008/layout/SquareAccentList"/>
    <dgm:cxn modelId="{DDFE9A08-AEB7-154A-9E53-25B73CF22B5B}" type="presParOf" srcId="{2DE58626-0F3D-0C46-A24B-A555058BA5DF}" destId="{4D8066D3-DB0A-6640-AA89-48F0BAACA623}" srcOrd="0" destOrd="0" presId="urn:microsoft.com/office/officeart/2008/layout/SquareAccentList"/>
    <dgm:cxn modelId="{C8B5AD89-58A6-F24F-B477-3CCE3D8A99FA}" type="presParOf" srcId="{2DE58626-0F3D-0C46-A24B-A555058BA5DF}" destId="{BF6BFB53-B694-FE48-AC78-044040D92C69}" srcOrd="1" destOrd="0" presId="urn:microsoft.com/office/officeart/2008/layout/SquareAccentList"/>
    <dgm:cxn modelId="{089A3425-15F6-4F4C-B2AD-448D951C61C6}" type="presParOf" srcId="{2DE58626-0F3D-0C46-A24B-A555058BA5DF}" destId="{61CE6F03-F2B7-514E-9298-49031F18C63F}" srcOrd="2" destOrd="0" presId="urn:microsoft.com/office/officeart/2008/layout/SquareAccentList"/>
    <dgm:cxn modelId="{2CEF6568-6326-CF4F-8D7B-A73E418D951A}" type="presParOf" srcId="{BFAAD600-4C67-C04C-803D-E2F8245AA142}" destId="{45373575-AA77-9741-B52E-49D6ED85D22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6F4C5F-10F5-E440-A2A8-283111586D85}" type="doc">
      <dgm:prSet loTypeId="urn:microsoft.com/office/officeart/2005/8/layout/hierarchy3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6C8718-C6D6-7A47-BCA1-75FDDC56F777}">
      <dgm:prSet phldrT="[Text]"/>
      <dgm:spPr/>
      <dgm:t>
        <a:bodyPr/>
        <a:lstStyle/>
        <a:p>
          <a:r>
            <a:rPr lang="en-US"/>
            <a:t>Clinical features</a:t>
          </a:r>
        </a:p>
      </dgm:t>
    </dgm:pt>
    <dgm:pt modelId="{1DB9E039-6E78-494D-81FF-5F40541896F8}" type="parTrans" cxnId="{D3A51650-F54F-7940-ABF0-45D28AF986C9}">
      <dgm:prSet/>
      <dgm:spPr/>
      <dgm:t>
        <a:bodyPr/>
        <a:lstStyle/>
        <a:p>
          <a:endParaRPr lang="en-US"/>
        </a:p>
      </dgm:t>
    </dgm:pt>
    <dgm:pt modelId="{470C668C-F965-314C-B456-44A260454F87}" type="sibTrans" cxnId="{D3A51650-F54F-7940-ABF0-45D28AF986C9}">
      <dgm:prSet/>
      <dgm:spPr/>
      <dgm:t>
        <a:bodyPr/>
        <a:lstStyle/>
        <a:p>
          <a:endParaRPr lang="en-US"/>
        </a:p>
      </dgm:t>
    </dgm:pt>
    <dgm:pt modelId="{50D38239-2BD4-514E-A2D5-1F6B6CFD29D7}">
      <dgm:prSet phldrT="[Text]" custT="1"/>
      <dgm:spPr/>
      <dgm:t>
        <a:bodyPr/>
        <a:lstStyle/>
        <a:p>
          <a:r>
            <a:rPr lang="en-US" sz="1200" dirty="0"/>
            <a:t>Pallor, lethargy</a:t>
          </a:r>
        </a:p>
      </dgm:t>
    </dgm:pt>
    <dgm:pt modelId="{2C3D53EC-3F6F-D24C-90CF-6E7C87A959D5}" type="parTrans" cxnId="{1BCEFCEC-D7C9-1744-9AC9-3130E9AF42A9}">
      <dgm:prSet/>
      <dgm:spPr/>
      <dgm:t>
        <a:bodyPr/>
        <a:lstStyle/>
        <a:p>
          <a:endParaRPr lang="en-US"/>
        </a:p>
      </dgm:t>
    </dgm:pt>
    <dgm:pt modelId="{BF3268E4-F081-874E-B93B-5125F9F8EBCA}" type="sibTrans" cxnId="{1BCEFCEC-D7C9-1744-9AC9-3130E9AF42A9}">
      <dgm:prSet/>
      <dgm:spPr/>
      <dgm:t>
        <a:bodyPr/>
        <a:lstStyle/>
        <a:p>
          <a:endParaRPr lang="en-US"/>
        </a:p>
      </dgm:t>
    </dgm:pt>
    <dgm:pt modelId="{41E4AA27-5034-C64B-A867-CD4BA5CD15A0}">
      <dgm:prSet phldrT="[Text]" custT="1"/>
      <dgm:spPr/>
      <dgm:t>
        <a:bodyPr/>
        <a:lstStyle/>
        <a:p>
          <a:r>
            <a:rPr lang="en-US" sz="1400" dirty="0"/>
            <a:t>Jaundice</a:t>
          </a:r>
        </a:p>
      </dgm:t>
    </dgm:pt>
    <dgm:pt modelId="{94374C8F-69FF-624C-AB7F-08D804F9D795}" type="parTrans" cxnId="{961D67FF-8FC9-6845-BBC2-EF0CD45DE3B1}">
      <dgm:prSet/>
      <dgm:spPr/>
      <dgm:t>
        <a:bodyPr/>
        <a:lstStyle/>
        <a:p>
          <a:endParaRPr lang="en-US"/>
        </a:p>
      </dgm:t>
    </dgm:pt>
    <dgm:pt modelId="{3F14551D-8373-D141-A85A-4C5D1A43B400}" type="sibTrans" cxnId="{961D67FF-8FC9-6845-BBC2-EF0CD45DE3B1}">
      <dgm:prSet/>
      <dgm:spPr/>
      <dgm:t>
        <a:bodyPr/>
        <a:lstStyle/>
        <a:p>
          <a:endParaRPr lang="en-US"/>
        </a:p>
      </dgm:t>
    </dgm:pt>
    <dgm:pt modelId="{F3B4E699-D819-6045-8E09-0F0D16D7530D}">
      <dgm:prSet phldrT="[Text]"/>
      <dgm:spPr/>
      <dgm:t>
        <a:bodyPr/>
        <a:lstStyle/>
        <a:p>
          <a:r>
            <a:rPr lang="en-US" dirty="0" err="1"/>
            <a:t>Labratory</a:t>
          </a:r>
          <a:r>
            <a:rPr lang="en-US" dirty="0"/>
            <a:t> </a:t>
          </a:r>
          <a:r>
            <a:rPr lang="en-US" dirty="0" err="1"/>
            <a:t>findigs</a:t>
          </a:r>
          <a:endParaRPr lang="en-US" dirty="0"/>
        </a:p>
      </dgm:t>
    </dgm:pt>
    <dgm:pt modelId="{E02D2FC5-99C8-9A4D-AB8F-2C5B48D3D9E8}" type="parTrans" cxnId="{92430343-9C8C-E243-B0E1-FE08DAB206AA}">
      <dgm:prSet/>
      <dgm:spPr/>
      <dgm:t>
        <a:bodyPr/>
        <a:lstStyle/>
        <a:p>
          <a:endParaRPr lang="en-US"/>
        </a:p>
      </dgm:t>
    </dgm:pt>
    <dgm:pt modelId="{3F86DA7C-F57F-3C44-898E-9088B7CC3545}" type="sibTrans" cxnId="{92430343-9C8C-E243-B0E1-FE08DAB206AA}">
      <dgm:prSet/>
      <dgm:spPr/>
      <dgm:t>
        <a:bodyPr/>
        <a:lstStyle/>
        <a:p>
          <a:endParaRPr lang="en-US"/>
        </a:p>
      </dgm:t>
    </dgm:pt>
    <dgm:pt modelId="{73A69262-3B28-F947-B846-EF865D653E93}">
      <dgm:prSet phldrT="[Text]" custT="1"/>
      <dgm:spPr/>
      <dgm:t>
        <a:bodyPr/>
        <a:lstStyle/>
        <a:p>
          <a:r>
            <a:rPr lang="en-US" sz="1100" dirty="0"/>
            <a:t>Features of increased RBCs breakdown</a:t>
          </a:r>
        </a:p>
      </dgm:t>
    </dgm:pt>
    <dgm:pt modelId="{A3036689-906D-954C-ACA3-353BC619B1E0}" type="parTrans" cxnId="{6071B4C9-A9C4-C245-B91E-13B28B18CE11}">
      <dgm:prSet/>
      <dgm:spPr/>
      <dgm:t>
        <a:bodyPr/>
        <a:lstStyle/>
        <a:p>
          <a:endParaRPr lang="en-US"/>
        </a:p>
      </dgm:t>
    </dgm:pt>
    <dgm:pt modelId="{21BDED61-60A7-214B-A8A6-C9889E371EE7}" type="sibTrans" cxnId="{6071B4C9-A9C4-C245-B91E-13B28B18CE11}">
      <dgm:prSet/>
      <dgm:spPr/>
      <dgm:t>
        <a:bodyPr/>
        <a:lstStyle/>
        <a:p>
          <a:endParaRPr lang="en-US"/>
        </a:p>
      </dgm:t>
    </dgm:pt>
    <dgm:pt modelId="{1D22C3B7-06D7-CB40-881D-67107576C6AF}">
      <dgm:prSet phldrT="[Text]" custT="1"/>
      <dgm:spPr/>
      <dgm:t>
        <a:bodyPr/>
        <a:lstStyle/>
        <a:p>
          <a:r>
            <a:rPr lang="en-US" sz="1100" dirty="0"/>
            <a:t>Features of increased RBCs production</a:t>
          </a:r>
        </a:p>
      </dgm:t>
    </dgm:pt>
    <dgm:pt modelId="{A5B1C91E-BC52-EE4C-9577-553F8A908D82}" type="parTrans" cxnId="{F65A33F9-6A27-EB43-8DBD-83A484A8AB8E}">
      <dgm:prSet/>
      <dgm:spPr/>
      <dgm:t>
        <a:bodyPr/>
        <a:lstStyle/>
        <a:p>
          <a:endParaRPr lang="en-US"/>
        </a:p>
      </dgm:t>
    </dgm:pt>
    <dgm:pt modelId="{C29AA2D4-75A8-5F43-BFE4-F72427A626E5}" type="sibTrans" cxnId="{F65A33F9-6A27-EB43-8DBD-83A484A8AB8E}">
      <dgm:prSet/>
      <dgm:spPr/>
      <dgm:t>
        <a:bodyPr/>
        <a:lstStyle/>
        <a:p>
          <a:endParaRPr lang="en-US"/>
        </a:p>
      </dgm:t>
    </dgm:pt>
    <dgm:pt modelId="{42E03E58-A2A9-E643-A232-2A7DF3721F3B}">
      <dgm:prSet phldrT="[Text]" custT="1"/>
      <dgm:spPr/>
      <dgm:t>
        <a:bodyPr/>
        <a:lstStyle/>
        <a:p>
          <a:r>
            <a:rPr lang="en-US" sz="1200" dirty="0"/>
            <a:t>Splenomegaly</a:t>
          </a:r>
        </a:p>
      </dgm:t>
    </dgm:pt>
    <dgm:pt modelId="{8997C732-2D83-4E4E-9C33-69CD5FB9B6C4}" type="parTrans" cxnId="{D4908739-60F6-E94F-B42A-19B55E0C251A}">
      <dgm:prSet/>
      <dgm:spPr/>
      <dgm:t>
        <a:bodyPr/>
        <a:lstStyle/>
        <a:p>
          <a:endParaRPr lang="en-US"/>
        </a:p>
      </dgm:t>
    </dgm:pt>
    <dgm:pt modelId="{41D829B7-6F7A-BE4C-B829-E588E73F0E05}" type="sibTrans" cxnId="{D4908739-60F6-E94F-B42A-19B55E0C251A}">
      <dgm:prSet/>
      <dgm:spPr/>
      <dgm:t>
        <a:bodyPr/>
        <a:lstStyle/>
        <a:p>
          <a:endParaRPr lang="en-US"/>
        </a:p>
      </dgm:t>
    </dgm:pt>
    <dgm:pt modelId="{0B692C37-F9AE-074C-BB95-9C70EBB6131D}">
      <dgm:prSet phldrT="[Text]" custT="1"/>
      <dgm:spPr/>
      <dgm:t>
        <a:bodyPr/>
        <a:lstStyle/>
        <a:p>
          <a:r>
            <a:rPr lang="en-US" sz="1400" dirty="0"/>
            <a:t>Gall stones</a:t>
          </a:r>
        </a:p>
      </dgm:t>
    </dgm:pt>
    <dgm:pt modelId="{DE1712A1-981F-0347-B32D-81CE52B8A9C0}" type="parTrans" cxnId="{CA723D04-19E7-EB42-A6B8-902503947C5B}">
      <dgm:prSet/>
      <dgm:spPr/>
      <dgm:t>
        <a:bodyPr/>
        <a:lstStyle/>
        <a:p>
          <a:endParaRPr lang="en-US"/>
        </a:p>
      </dgm:t>
    </dgm:pt>
    <dgm:pt modelId="{A55697E3-C249-CB43-8345-C8CD406D64FC}" type="sibTrans" cxnId="{CA723D04-19E7-EB42-A6B8-902503947C5B}">
      <dgm:prSet/>
      <dgm:spPr/>
      <dgm:t>
        <a:bodyPr/>
        <a:lstStyle/>
        <a:p>
          <a:endParaRPr lang="en-US"/>
        </a:p>
      </dgm:t>
    </dgm:pt>
    <dgm:pt modelId="{D93E597F-5075-1B48-BBF1-4B9EABF299D9}">
      <dgm:prSet phldrT="[Text]" custT="1"/>
      <dgm:spPr/>
      <dgm:t>
        <a:bodyPr/>
        <a:lstStyle/>
        <a:p>
          <a:r>
            <a:rPr lang="en-US" sz="1600" dirty="0"/>
            <a:t>Dark urine</a:t>
          </a:r>
        </a:p>
      </dgm:t>
    </dgm:pt>
    <dgm:pt modelId="{84841079-3957-DB4F-8372-B63FA7F54EC5}" type="parTrans" cxnId="{F5EEFBF1-2C31-FF45-96C1-159776BFD626}">
      <dgm:prSet/>
      <dgm:spPr/>
      <dgm:t>
        <a:bodyPr/>
        <a:lstStyle/>
        <a:p>
          <a:endParaRPr lang="en-US"/>
        </a:p>
      </dgm:t>
    </dgm:pt>
    <dgm:pt modelId="{95F52FD4-F66E-DD4C-89D1-BCCF565738DC}" type="sibTrans" cxnId="{F5EEFBF1-2C31-FF45-96C1-159776BFD626}">
      <dgm:prSet/>
      <dgm:spPr/>
      <dgm:t>
        <a:bodyPr/>
        <a:lstStyle/>
        <a:p>
          <a:endParaRPr lang="en-US"/>
        </a:p>
      </dgm:t>
    </dgm:pt>
    <dgm:pt modelId="{D415D982-468D-574E-8C0C-669E34E3D8BB}">
      <dgm:prSet phldrT="[Text]" custT="1"/>
      <dgm:spPr/>
      <dgm:t>
        <a:bodyPr/>
        <a:lstStyle/>
        <a:p>
          <a:r>
            <a:rPr lang="en-US" sz="1200" dirty="0"/>
            <a:t>Bone deformity</a:t>
          </a:r>
        </a:p>
      </dgm:t>
    </dgm:pt>
    <dgm:pt modelId="{291AFA90-B104-B447-8B85-6FC295E358B6}" type="parTrans" cxnId="{EA49570A-FD89-064F-BAF9-B9248A097966}">
      <dgm:prSet/>
      <dgm:spPr/>
      <dgm:t>
        <a:bodyPr/>
        <a:lstStyle/>
        <a:p>
          <a:endParaRPr lang="en-US"/>
        </a:p>
      </dgm:t>
    </dgm:pt>
    <dgm:pt modelId="{4F688B20-B99F-B541-9E10-9521C9F10CF0}" type="sibTrans" cxnId="{EA49570A-FD89-064F-BAF9-B9248A097966}">
      <dgm:prSet/>
      <dgm:spPr/>
      <dgm:t>
        <a:bodyPr/>
        <a:lstStyle/>
        <a:p>
          <a:endParaRPr lang="en-US"/>
        </a:p>
      </dgm:t>
    </dgm:pt>
    <dgm:pt modelId="{6C1D596B-80BF-654D-9DE0-F53460182345}">
      <dgm:prSet phldrT="[Text]" custT="1"/>
      <dgm:spPr/>
      <dgm:t>
        <a:bodyPr/>
        <a:lstStyle/>
        <a:p>
          <a:r>
            <a:rPr lang="en-US" sz="1600" dirty="0"/>
            <a:t>Leg ulcers</a:t>
          </a:r>
        </a:p>
      </dgm:t>
    </dgm:pt>
    <dgm:pt modelId="{5CE62AA0-037C-5741-916B-8F80CF9C1E0E}" type="parTrans" cxnId="{2702BE0B-68E5-CF4A-922A-E17690BFB073}">
      <dgm:prSet/>
      <dgm:spPr/>
      <dgm:t>
        <a:bodyPr/>
        <a:lstStyle/>
        <a:p>
          <a:endParaRPr lang="en-US"/>
        </a:p>
      </dgm:t>
    </dgm:pt>
    <dgm:pt modelId="{0DFDE2DB-0D97-4646-9CF4-B3795BADEE03}" type="sibTrans" cxnId="{2702BE0B-68E5-CF4A-922A-E17690BFB073}">
      <dgm:prSet/>
      <dgm:spPr/>
      <dgm:t>
        <a:bodyPr/>
        <a:lstStyle/>
        <a:p>
          <a:endParaRPr lang="en-US"/>
        </a:p>
      </dgm:t>
    </dgm:pt>
    <dgm:pt modelId="{ED9F6FCB-A19B-E541-A2A3-3B80C929D98E}">
      <dgm:prSet phldrT="[Text]" custT="1"/>
      <dgm:spPr/>
      <dgm:t>
        <a:bodyPr/>
        <a:lstStyle/>
        <a:p>
          <a:r>
            <a:rPr lang="en-US" sz="1100" dirty="0"/>
            <a:t>Damaged RBCs</a:t>
          </a:r>
        </a:p>
      </dgm:t>
    </dgm:pt>
    <dgm:pt modelId="{C6B15D22-5DA7-084E-8D2B-E4687FC9CDA5}" type="parTrans" cxnId="{AA00E248-77E7-0E4D-A99D-8D7664EBC8AE}">
      <dgm:prSet/>
      <dgm:spPr/>
      <dgm:t>
        <a:bodyPr/>
        <a:lstStyle/>
        <a:p>
          <a:endParaRPr lang="en-US"/>
        </a:p>
      </dgm:t>
    </dgm:pt>
    <dgm:pt modelId="{CD926C29-12C0-8C46-9401-CB832E3381BA}" type="sibTrans" cxnId="{AA00E248-77E7-0E4D-A99D-8D7664EBC8AE}">
      <dgm:prSet/>
      <dgm:spPr/>
      <dgm:t>
        <a:bodyPr/>
        <a:lstStyle/>
        <a:p>
          <a:endParaRPr lang="en-US"/>
        </a:p>
      </dgm:t>
    </dgm:pt>
    <dgm:pt modelId="{C9811859-19D8-034F-8E2F-71E3855F2AE3}">
      <dgm:prSet/>
      <dgm:spPr/>
      <dgm:t>
        <a:bodyPr/>
        <a:lstStyle/>
        <a:p>
          <a:r>
            <a:rPr lang="en-US"/>
            <a:t>Mechanisms</a:t>
          </a:r>
        </a:p>
      </dgm:t>
    </dgm:pt>
    <dgm:pt modelId="{8A0B6998-2EAD-374E-B44C-9A0B26B886DD}" type="parTrans" cxnId="{DB911104-7B4D-BA42-8786-D1CC490106D6}">
      <dgm:prSet/>
      <dgm:spPr/>
      <dgm:t>
        <a:bodyPr/>
        <a:lstStyle/>
        <a:p>
          <a:endParaRPr lang="en-US"/>
        </a:p>
      </dgm:t>
    </dgm:pt>
    <dgm:pt modelId="{A5F6DA3E-0B38-104E-B559-B38A10B9EEEF}" type="sibTrans" cxnId="{DB911104-7B4D-BA42-8786-D1CC490106D6}">
      <dgm:prSet/>
      <dgm:spPr/>
      <dgm:t>
        <a:bodyPr/>
        <a:lstStyle/>
        <a:p>
          <a:endParaRPr lang="en-US"/>
        </a:p>
      </dgm:t>
    </dgm:pt>
    <dgm:pt modelId="{127F65F3-6E39-F240-BC21-42FEDA07BA2D}">
      <dgm:prSet/>
      <dgm:spPr/>
      <dgm:t>
        <a:bodyPr/>
        <a:lstStyle/>
        <a:p>
          <a:r>
            <a:rPr lang="en-US"/>
            <a:t>Causes</a:t>
          </a:r>
        </a:p>
      </dgm:t>
    </dgm:pt>
    <dgm:pt modelId="{2F509EEF-9309-D945-9DFD-8BF519609771}" type="parTrans" cxnId="{09E0CFEE-0ABF-274D-A6E7-F3D7B16994CF}">
      <dgm:prSet/>
      <dgm:spPr/>
      <dgm:t>
        <a:bodyPr/>
        <a:lstStyle/>
        <a:p>
          <a:endParaRPr lang="en-US"/>
        </a:p>
      </dgm:t>
    </dgm:pt>
    <dgm:pt modelId="{A6E37CDA-F62B-3441-AA20-35535D4B5AB0}" type="sibTrans" cxnId="{09E0CFEE-0ABF-274D-A6E7-F3D7B16994CF}">
      <dgm:prSet/>
      <dgm:spPr/>
      <dgm:t>
        <a:bodyPr/>
        <a:lstStyle/>
        <a:p>
          <a:endParaRPr lang="en-US"/>
        </a:p>
      </dgm:t>
    </dgm:pt>
    <dgm:pt modelId="{23C0C9B0-6E74-A842-8DA8-0B044B95183F}">
      <dgm:prSet custT="1"/>
      <dgm:spPr/>
      <dgm:t>
        <a:bodyPr/>
        <a:lstStyle/>
        <a:p>
          <a:r>
            <a:rPr lang="en-US" sz="1050" dirty="0"/>
            <a:t>Intravascular </a:t>
          </a:r>
          <a:r>
            <a:rPr lang="en-US" sz="1050" dirty="0" err="1"/>
            <a:t>haemolysis</a:t>
          </a:r>
          <a:r>
            <a:rPr lang="en-US" sz="1050" dirty="0"/>
            <a:t>: inside the circulation</a:t>
          </a:r>
        </a:p>
      </dgm:t>
    </dgm:pt>
    <dgm:pt modelId="{26C29E5D-6ED3-FE46-A0F5-6E337A8EADAE}" type="parTrans" cxnId="{6D68B131-AD0D-FE41-9897-EF6D25533934}">
      <dgm:prSet/>
      <dgm:spPr/>
      <dgm:t>
        <a:bodyPr/>
        <a:lstStyle/>
        <a:p>
          <a:endParaRPr lang="en-US"/>
        </a:p>
      </dgm:t>
    </dgm:pt>
    <dgm:pt modelId="{C07BDE5F-8AE3-6D46-84D0-C889170FB8DB}" type="sibTrans" cxnId="{6D68B131-AD0D-FE41-9897-EF6D25533934}">
      <dgm:prSet/>
      <dgm:spPr/>
      <dgm:t>
        <a:bodyPr/>
        <a:lstStyle/>
        <a:p>
          <a:endParaRPr lang="en-US"/>
        </a:p>
      </dgm:t>
    </dgm:pt>
    <dgm:pt modelId="{1049F4EF-A468-BB4E-B442-47D79D419760}">
      <dgm:prSet custT="1"/>
      <dgm:spPr/>
      <dgm:t>
        <a:bodyPr/>
        <a:lstStyle/>
        <a:p>
          <a:r>
            <a:rPr lang="en-US" sz="1000" dirty="0"/>
            <a:t>Extravascular</a:t>
          </a:r>
          <a:r>
            <a:rPr lang="en-US" sz="1000" baseline="0" dirty="0"/>
            <a:t> </a:t>
          </a:r>
          <a:r>
            <a:rPr lang="en-US" sz="1000" baseline="0" dirty="0" err="1"/>
            <a:t>haemolysis</a:t>
          </a:r>
          <a:r>
            <a:rPr lang="en-US" sz="1000" baseline="0" dirty="0"/>
            <a:t>: in the spleen and liver (RES organs)</a:t>
          </a:r>
          <a:endParaRPr lang="en-US" sz="1000" dirty="0"/>
        </a:p>
      </dgm:t>
    </dgm:pt>
    <dgm:pt modelId="{65D86D0B-7834-EC4F-ADFC-408C8C81531D}" type="parTrans" cxnId="{3F21145F-158B-9245-B042-BB89CD88F0A2}">
      <dgm:prSet/>
      <dgm:spPr/>
      <dgm:t>
        <a:bodyPr/>
        <a:lstStyle/>
        <a:p>
          <a:endParaRPr lang="en-US"/>
        </a:p>
      </dgm:t>
    </dgm:pt>
    <dgm:pt modelId="{B21283FA-4A9C-0546-9F70-BB0E3EE9476F}" type="sibTrans" cxnId="{3F21145F-158B-9245-B042-BB89CD88F0A2}">
      <dgm:prSet/>
      <dgm:spPr/>
      <dgm:t>
        <a:bodyPr/>
        <a:lstStyle/>
        <a:p>
          <a:endParaRPr lang="en-US"/>
        </a:p>
      </dgm:t>
    </dgm:pt>
    <dgm:pt modelId="{DBA799DB-69F7-3C41-9CB1-9E90A866EBBF}">
      <dgm:prSet custT="1"/>
      <dgm:spPr/>
      <dgm:t>
        <a:bodyPr/>
        <a:lstStyle/>
        <a:p>
          <a:r>
            <a:rPr lang="en-US" sz="1000" dirty="0"/>
            <a:t>Congenital: membrane defects, enzyme defects, globin defects.</a:t>
          </a:r>
        </a:p>
      </dgm:t>
    </dgm:pt>
    <dgm:pt modelId="{3C8DB3A4-2167-7845-9C7A-4B2C22C3FCB2}" type="parTrans" cxnId="{E960AFE4-4F2C-C745-AF63-7B629A5EA96C}">
      <dgm:prSet/>
      <dgm:spPr/>
      <dgm:t>
        <a:bodyPr/>
        <a:lstStyle/>
        <a:p>
          <a:endParaRPr lang="en-US"/>
        </a:p>
      </dgm:t>
    </dgm:pt>
    <dgm:pt modelId="{F44EAC67-E157-A645-986C-D5722F7DA019}" type="sibTrans" cxnId="{E960AFE4-4F2C-C745-AF63-7B629A5EA96C}">
      <dgm:prSet/>
      <dgm:spPr/>
      <dgm:t>
        <a:bodyPr/>
        <a:lstStyle/>
        <a:p>
          <a:endParaRPr lang="en-US"/>
        </a:p>
      </dgm:t>
    </dgm:pt>
    <dgm:pt modelId="{D5C0996D-8F83-5243-B26B-8401E3B48A3A}">
      <dgm:prSet custT="1"/>
      <dgm:spPr/>
      <dgm:t>
        <a:bodyPr/>
        <a:lstStyle/>
        <a:p>
          <a:r>
            <a:rPr lang="en-US" sz="1100" dirty="0"/>
            <a:t>Acquired: Immune , Non-immune.</a:t>
          </a:r>
        </a:p>
      </dgm:t>
    </dgm:pt>
    <dgm:pt modelId="{C1FA86F9-6FDA-4843-9896-47E46C2FA151}" type="parTrans" cxnId="{CB1E92E6-3169-E149-ACA8-464B4E60D278}">
      <dgm:prSet/>
      <dgm:spPr/>
      <dgm:t>
        <a:bodyPr/>
        <a:lstStyle/>
        <a:p>
          <a:endParaRPr lang="en-US"/>
        </a:p>
      </dgm:t>
    </dgm:pt>
    <dgm:pt modelId="{5618F51F-0EA8-A044-8E44-4DC6471AA475}" type="sibTrans" cxnId="{CB1E92E6-3169-E149-ACA8-464B4E60D278}">
      <dgm:prSet/>
      <dgm:spPr/>
      <dgm:t>
        <a:bodyPr/>
        <a:lstStyle/>
        <a:p>
          <a:endParaRPr lang="en-US"/>
        </a:p>
      </dgm:t>
    </dgm:pt>
    <dgm:pt modelId="{000D7E4D-9129-4141-BA74-465C0F907D22}" type="pres">
      <dgm:prSet presAssocID="{8C6F4C5F-10F5-E440-A2A8-283111586D8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E223AB5-68F8-BA4D-97ED-FF64443D81BE}" type="pres">
      <dgm:prSet presAssocID="{127F65F3-6E39-F240-BC21-42FEDA07BA2D}" presName="root" presStyleCnt="0"/>
      <dgm:spPr/>
    </dgm:pt>
    <dgm:pt modelId="{EADBB7C0-5372-3949-8247-92637B9C0D2A}" type="pres">
      <dgm:prSet presAssocID="{127F65F3-6E39-F240-BC21-42FEDA07BA2D}" presName="rootComposite" presStyleCnt="0"/>
      <dgm:spPr/>
    </dgm:pt>
    <dgm:pt modelId="{7D6B96AC-409C-6449-8A84-92DC444206C8}" type="pres">
      <dgm:prSet presAssocID="{127F65F3-6E39-F240-BC21-42FEDA07BA2D}" presName="rootText" presStyleLbl="node1" presStyleIdx="0" presStyleCnt="4"/>
      <dgm:spPr/>
      <dgm:t>
        <a:bodyPr/>
        <a:lstStyle/>
        <a:p>
          <a:endParaRPr lang="en-US"/>
        </a:p>
      </dgm:t>
    </dgm:pt>
    <dgm:pt modelId="{0E913D63-89AF-3C4F-A8FD-799CE1630FCB}" type="pres">
      <dgm:prSet presAssocID="{127F65F3-6E39-F240-BC21-42FEDA07BA2D}" presName="rootConnector" presStyleLbl="node1" presStyleIdx="0" presStyleCnt="4"/>
      <dgm:spPr/>
      <dgm:t>
        <a:bodyPr/>
        <a:lstStyle/>
        <a:p>
          <a:endParaRPr lang="en-US"/>
        </a:p>
      </dgm:t>
    </dgm:pt>
    <dgm:pt modelId="{396BFD90-BF3D-D74F-9BC5-A833FAB2DE1A}" type="pres">
      <dgm:prSet presAssocID="{127F65F3-6E39-F240-BC21-42FEDA07BA2D}" presName="childShape" presStyleCnt="0"/>
      <dgm:spPr/>
    </dgm:pt>
    <dgm:pt modelId="{8D37754B-7867-4B41-8C2B-C5A9BB364B83}" type="pres">
      <dgm:prSet presAssocID="{3C8DB3A4-2167-7845-9C7A-4B2C22C3FCB2}" presName="Name13" presStyleLbl="parChTrans1D2" presStyleIdx="0" presStyleCnt="14"/>
      <dgm:spPr/>
      <dgm:t>
        <a:bodyPr/>
        <a:lstStyle/>
        <a:p>
          <a:endParaRPr lang="en-US"/>
        </a:p>
      </dgm:t>
    </dgm:pt>
    <dgm:pt modelId="{2687D5D1-0482-C74F-985B-DC31ADFDC51B}" type="pres">
      <dgm:prSet presAssocID="{DBA799DB-69F7-3C41-9CB1-9E90A866EBBF}" presName="childText" presStyleLbl="bgAcc1" presStyleIdx="0" presStyleCnt="14" custScaleY="139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67ED0-57D1-6043-B446-640CB1CB900F}" type="pres">
      <dgm:prSet presAssocID="{C1FA86F9-6FDA-4843-9896-47E46C2FA151}" presName="Name13" presStyleLbl="parChTrans1D2" presStyleIdx="1" presStyleCnt="14"/>
      <dgm:spPr/>
      <dgm:t>
        <a:bodyPr/>
        <a:lstStyle/>
        <a:p>
          <a:endParaRPr lang="en-US"/>
        </a:p>
      </dgm:t>
    </dgm:pt>
    <dgm:pt modelId="{A532F99A-269E-CB48-AA81-70C09BAB3821}" type="pres">
      <dgm:prSet presAssocID="{D5C0996D-8F83-5243-B26B-8401E3B48A3A}" presName="childText" presStyleLbl="bgAcc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05D31-8EFD-444C-96D5-1E9BE70B1BE0}" type="pres">
      <dgm:prSet presAssocID="{0C6C8718-C6D6-7A47-BCA1-75FDDC56F777}" presName="root" presStyleCnt="0"/>
      <dgm:spPr/>
    </dgm:pt>
    <dgm:pt modelId="{9AA3351D-0FFC-754D-AC25-2649E971C656}" type="pres">
      <dgm:prSet presAssocID="{0C6C8718-C6D6-7A47-BCA1-75FDDC56F777}" presName="rootComposite" presStyleCnt="0"/>
      <dgm:spPr/>
    </dgm:pt>
    <dgm:pt modelId="{48465107-0D6C-7246-919B-9162A0B5E274}" type="pres">
      <dgm:prSet presAssocID="{0C6C8718-C6D6-7A47-BCA1-75FDDC56F777}" presName="rootText" presStyleLbl="node1" presStyleIdx="1" presStyleCnt="4"/>
      <dgm:spPr/>
      <dgm:t>
        <a:bodyPr/>
        <a:lstStyle/>
        <a:p>
          <a:endParaRPr lang="en-US"/>
        </a:p>
      </dgm:t>
    </dgm:pt>
    <dgm:pt modelId="{3D76BE18-5ECF-284C-9C6F-315134A163D4}" type="pres">
      <dgm:prSet presAssocID="{0C6C8718-C6D6-7A47-BCA1-75FDDC56F777}" presName="rootConnector" presStyleLbl="node1" presStyleIdx="1" presStyleCnt="4"/>
      <dgm:spPr/>
      <dgm:t>
        <a:bodyPr/>
        <a:lstStyle/>
        <a:p>
          <a:endParaRPr lang="en-US"/>
        </a:p>
      </dgm:t>
    </dgm:pt>
    <dgm:pt modelId="{47C2F05D-FA7E-C24D-A898-FB1C1FC8C244}" type="pres">
      <dgm:prSet presAssocID="{0C6C8718-C6D6-7A47-BCA1-75FDDC56F777}" presName="childShape" presStyleCnt="0"/>
      <dgm:spPr/>
    </dgm:pt>
    <dgm:pt modelId="{4D7A9B80-BE6E-7348-8880-9016E7569352}" type="pres">
      <dgm:prSet presAssocID="{2C3D53EC-3F6F-D24C-90CF-6E7C87A959D5}" presName="Name13" presStyleLbl="parChTrans1D2" presStyleIdx="2" presStyleCnt="14"/>
      <dgm:spPr/>
      <dgm:t>
        <a:bodyPr/>
        <a:lstStyle/>
        <a:p>
          <a:endParaRPr lang="en-US"/>
        </a:p>
      </dgm:t>
    </dgm:pt>
    <dgm:pt modelId="{E4D108FD-B78A-C145-B46D-744A28AF5D2A}" type="pres">
      <dgm:prSet presAssocID="{50D38239-2BD4-514E-A2D5-1F6B6CFD29D7}" presName="childText" presStyleLbl="bgAcc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D4F76-55F4-3142-BE80-8E8920291C0C}" type="pres">
      <dgm:prSet presAssocID="{94374C8F-69FF-624C-AB7F-08D804F9D795}" presName="Name13" presStyleLbl="parChTrans1D2" presStyleIdx="3" presStyleCnt="14"/>
      <dgm:spPr/>
      <dgm:t>
        <a:bodyPr/>
        <a:lstStyle/>
        <a:p>
          <a:endParaRPr lang="en-US"/>
        </a:p>
      </dgm:t>
    </dgm:pt>
    <dgm:pt modelId="{01B39A00-02B4-5F4B-9206-C7D79E58C136}" type="pres">
      <dgm:prSet presAssocID="{41E4AA27-5034-C64B-A867-CD4BA5CD15A0}" presName="childText" presStyleLbl="bgAcc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220595-B5F5-0142-A331-DD4CF79F2638}" type="pres">
      <dgm:prSet presAssocID="{8997C732-2D83-4E4E-9C33-69CD5FB9B6C4}" presName="Name13" presStyleLbl="parChTrans1D2" presStyleIdx="4" presStyleCnt="14"/>
      <dgm:spPr/>
      <dgm:t>
        <a:bodyPr/>
        <a:lstStyle/>
        <a:p>
          <a:endParaRPr lang="en-US"/>
        </a:p>
      </dgm:t>
    </dgm:pt>
    <dgm:pt modelId="{E541B47B-00CE-6246-9733-09A2007EE2C8}" type="pres">
      <dgm:prSet presAssocID="{42E03E58-A2A9-E643-A232-2A7DF3721F3B}" presName="childText" presStyleLbl="bgAcc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FD07A-B18E-9C4D-B6EA-09487362F567}" type="pres">
      <dgm:prSet presAssocID="{DE1712A1-981F-0347-B32D-81CE52B8A9C0}" presName="Name13" presStyleLbl="parChTrans1D2" presStyleIdx="5" presStyleCnt="14"/>
      <dgm:spPr/>
      <dgm:t>
        <a:bodyPr/>
        <a:lstStyle/>
        <a:p>
          <a:endParaRPr lang="en-US"/>
        </a:p>
      </dgm:t>
    </dgm:pt>
    <dgm:pt modelId="{C3122F8B-57E9-D342-8E7E-28A43BDCFDDF}" type="pres">
      <dgm:prSet presAssocID="{0B692C37-F9AE-074C-BB95-9C70EBB6131D}" presName="childText" presStyleLbl="bgAcc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92A14-6DC9-074A-BE50-D9B2C62EE973}" type="pres">
      <dgm:prSet presAssocID="{84841079-3957-DB4F-8372-B63FA7F54EC5}" presName="Name13" presStyleLbl="parChTrans1D2" presStyleIdx="6" presStyleCnt="14"/>
      <dgm:spPr/>
      <dgm:t>
        <a:bodyPr/>
        <a:lstStyle/>
        <a:p>
          <a:endParaRPr lang="en-US"/>
        </a:p>
      </dgm:t>
    </dgm:pt>
    <dgm:pt modelId="{F60A4802-7AC0-2A49-AC05-E23BA34638DF}" type="pres">
      <dgm:prSet presAssocID="{D93E597F-5075-1B48-BBF1-4B9EABF299D9}" presName="childText" presStyleLbl="bgAcc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F902F-E796-FD40-8B5B-C93D9448BF06}" type="pres">
      <dgm:prSet presAssocID="{291AFA90-B104-B447-8B85-6FC295E358B6}" presName="Name13" presStyleLbl="parChTrans1D2" presStyleIdx="7" presStyleCnt="14"/>
      <dgm:spPr/>
      <dgm:t>
        <a:bodyPr/>
        <a:lstStyle/>
        <a:p>
          <a:endParaRPr lang="en-US"/>
        </a:p>
      </dgm:t>
    </dgm:pt>
    <dgm:pt modelId="{893D7DC1-2DF9-DD41-9EFF-DD4BD51762F2}" type="pres">
      <dgm:prSet presAssocID="{D415D982-468D-574E-8C0C-669E34E3D8BB}" presName="childText" presStyleLbl="bgAcc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9E1A9-C8B6-AA4E-8622-6D992597060D}" type="pres">
      <dgm:prSet presAssocID="{5CE62AA0-037C-5741-916B-8F80CF9C1E0E}" presName="Name13" presStyleLbl="parChTrans1D2" presStyleIdx="8" presStyleCnt="14"/>
      <dgm:spPr/>
      <dgm:t>
        <a:bodyPr/>
        <a:lstStyle/>
        <a:p>
          <a:endParaRPr lang="en-US"/>
        </a:p>
      </dgm:t>
    </dgm:pt>
    <dgm:pt modelId="{B85CBABD-81C8-B64B-8F0B-EC5F27EE5BD8}" type="pres">
      <dgm:prSet presAssocID="{6C1D596B-80BF-654D-9DE0-F53460182345}" presName="childText" presStyleLbl="bgAcc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03E1AA-DD37-234F-93A7-A2657BEBB3C8}" type="pres">
      <dgm:prSet presAssocID="{F3B4E699-D819-6045-8E09-0F0D16D7530D}" presName="root" presStyleCnt="0"/>
      <dgm:spPr/>
    </dgm:pt>
    <dgm:pt modelId="{71CDD266-031B-A54D-A24D-93183F61D9E6}" type="pres">
      <dgm:prSet presAssocID="{F3B4E699-D819-6045-8E09-0F0D16D7530D}" presName="rootComposite" presStyleCnt="0"/>
      <dgm:spPr/>
    </dgm:pt>
    <dgm:pt modelId="{11ED21C8-064A-E140-A61A-78C3E09700E0}" type="pres">
      <dgm:prSet presAssocID="{F3B4E699-D819-6045-8E09-0F0D16D7530D}" presName="rootText" presStyleLbl="node1" presStyleIdx="2" presStyleCnt="4" custLinFactNeighborX="2704" custLinFactNeighborY="1803"/>
      <dgm:spPr/>
      <dgm:t>
        <a:bodyPr/>
        <a:lstStyle/>
        <a:p>
          <a:endParaRPr lang="en-US"/>
        </a:p>
      </dgm:t>
    </dgm:pt>
    <dgm:pt modelId="{DDFA25F6-9391-364B-AFEF-2173BF9C0136}" type="pres">
      <dgm:prSet presAssocID="{F3B4E699-D819-6045-8E09-0F0D16D7530D}" presName="rootConnector" presStyleLbl="node1" presStyleIdx="2" presStyleCnt="4"/>
      <dgm:spPr/>
      <dgm:t>
        <a:bodyPr/>
        <a:lstStyle/>
        <a:p>
          <a:endParaRPr lang="en-US"/>
        </a:p>
      </dgm:t>
    </dgm:pt>
    <dgm:pt modelId="{02DC4AC3-45EC-CC4E-B014-EA206E3E6546}" type="pres">
      <dgm:prSet presAssocID="{F3B4E699-D819-6045-8E09-0F0D16D7530D}" presName="childShape" presStyleCnt="0"/>
      <dgm:spPr/>
    </dgm:pt>
    <dgm:pt modelId="{E3AE3935-5620-EA4D-92D0-9E0C156D85DF}" type="pres">
      <dgm:prSet presAssocID="{A3036689-906D-954C-ACA3-353BC619B1E0}" presName="Name13" presStyleLbl="parChTrans1D2" presStyleIdx="9" presStyleCnt="14"/>
      <dgm:spPr/>
      <dgm:t>
        <a:bodyPr/>
        <a:lstStyle/>
        <a:p>
          <a:endParaRPr lang="en-US"/>
        </a:p>
      </dgm:t>
    </dgm:pt>
    <dgm:pt modelId="{FF941589-1ED1-3D41-8B75-EFE77193A5B1}" type="pres">
      <dgm:prSet presAssocID="{73A69262-3B28-F947-B846-EF865D653E93}" presName="childText" presStyleLbl="bgAcc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E4246-2F49-8448-9B7F-691A6402DA19}" type="pres">
      <dgm:prSet presAssocID="{A5B1C91E-BC52-EE4C-9577-553F8A908D82}" presName="Name13" presStyleLbl="parChTrans1D2" presStyleIdx="10" presStyleCnt="14"/>
      <dgm:spPr/>
      <dgm:t>
        <a:bodyPr/>
        <a:lstStyle/>
        <a:p>
          <a:endParaRPr lang="en-US"/>
        </a:p>
      </dgm:t>
    </dgm:pt>
    <dgm:pt modelId="{948D8619-3FFA-AC4D-B4F7-143E7AE4A4ED}" type="pres">
      <dgm:prSet presAssocID="{1D22C3B7-06D7-CB40-881D-67107576C6AF}" presName="childText" presStyleLbl="bgAcc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AB059-09B0-624B-8FA7-A57200284387}" type="pres">
      <dgm:prSet presAssocID="{C6B15D22-5DA7-084E-8D2B-E4687FC9CDA5}" presName="Name13" presStyleLbl="parChTrans1D2" presStyleIdx="11" presStyleCnt="14"/>
      <dgm:spPr/>
      <dgm:t>
        <a:bodyPr/>
        <a:lstStyle/>
        <a:p>
          <a:endParaRPr lang="en-US"/>
        </a:p>
      </dgm:t>
    </dgm:pt>
    <dgm:pt modelId="{0F11F260-AFA4-F84D-A944-CE9A5295789E}" type="pres">
      <dgm:prSet presAssocID="{ED9F6FCB-A19B-E541-A2A3-3B80C929D98E}" presName="childText" presStyleLbl="bgAcc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0A30B-8285-A845-9D46-574AC46D4786}" type="pres">
      <dgm:prSet presAssocID="{C9811859-19D8-034F-8E2F-71E3855F2AE3}" presName="root" presStyleCnt="0"/>
      <dgm:spPr/>
    </dgm:pt>
    <dgm:pt modelId="{6430671A-5632-C344-A4D9-27FE8364C751}" type="pres">
      <dgm:prSet presAssocID="{C9811859-19D8-034F-8E2F-71E3855F2AE3}" presName="rootComposite" presStyleCnt="0"/>
      <dgm:spPr/>
    </dgm:pt>
    <dgm:pt modelId="{D924C296-1939-AB49-B180-0869C6DBC820}" type="pres">
      <dgm:prSet presAssocID="{C9811859-19D8-034F-8E2F-71E3855F2AE3}" presName="rootText" presStyleLbl="node1" presStyleIdx="3" presStyleCnt="4"/>
      <dgm:spPr/>
      <dgm:t>
        <a:bodyPr/>
        <a:lstStyle/>
        <a:p>
          <a:endParaRPr lang="en-US"/>
        </a:p>
      </dgm:t>
    </dgm:pt>
    <dgm:pt modelId="{F64CA392-CEE1-B746-908C-AA0FAC199451}" type="pres">
      <dgm:prSet presAssocID="{C9811859-19D8-034F-8E2F-71E3855F2AE3}" presName="rootConnector" presStyleLbl="node1" presStyleIdx="3" presStyleCnt="4"/>
      <dgm:spPr/>
      <dgm:t>
        <a:bodyPr/>
        <a:lstStyle/>
        <a:p>
          <a:endParaRPr lang="en-US"/>
        </a:p>
      </dgm:t>
    </dgm:pt>
    <dgm:pt modelId="{894450DB-DFF3-2D4D-9D55-0932C4055B25}" type="pres">
      <dgm:prSet presAssocID="{C9811859-19D8-034F-8E2F-71E3855F2AE3}" presName="childShape" presStyleCnt="0"/>
      <dgm:spPr/>
    </dgm:pt>
    <dgm:pt modelId="{6D2C08BF-22D6-D149-85B9-C2C18F378938}" type="pres">
      <dgm:prSet presAssocID="{26C29E5D-6ED3-FE46-A0F5-6E337A8EADAE}" presName="Name13" presStyleLbl="parChTrans1D2" presStyleIdx="12" presStyleCnt="14"/>
      <dgm:spPr/>
      <dgm:t>
        <a:bodyPr/>
        <a:lstStyle/>
        <a:p>
          <a:endParaRPr lang="en-US"/>
        </a:p>
      </dgm:t>
    </dgm:pt>
    <dgm:pt modelId="{490CAC01-FC4E-0249-9059-715AE713259B}" type="pres">
      <dgm:prSet presAssocID="{23C0C9B0-6E74-A842-8DA8-0B044B95183F}" presName="childText" presStyleLbl="bgAcc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8B1E1-1E89-0345-AE53-FEEB51D8EEC2}" type="pres">
      <dgm:prSet presAssocID="{65D86D0B-7834-EC4F-ADFC-408C8C81531D}" presName="Name13" presStyleLbl="parChTrans1D2" presStyleIdx="13" presStyleCnt="14"/>
      <dgm:spPr/>
      <dgm:t>
        <a:bodyPr/>
        <a:lstStyle/>
        <a:p>
          <a:endParaRPr lang="en-US"/>
        </a:p>
      </dgm:t>
    </dgm:pt>
    <dgm:pt modelId="{5CCB42AA-9DDE-5146-AC8D-1DA570599861}" type="pres">
      <dgm:prSet presAssocID="{1049F4EF-A468-BB4E-B442-47D79D419760}" presName="childText" presStyleLbl="bgAcc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12FFC8-BFD7-7040-89CF-216D9DD169DF}" type="presOf" srcId="{A5B1C91E-BC52-EE4C-9577-553F8A908D82}" destId="{F69E4246-2F49-8448-9B7F-691A6402DA19}" srcOrd="0" destOrd="0" presId="urn:microsoft.com/office/officeart/2005/8/layout/hierarchy3"/>
    <dgm:cxn modelId="{1BCEFCEC-D7C9-1744-9AC9-3130E9AF42A9}" srcId="{0C6C8718-C6D6-7A47-BCA1-75FDDC56F777}" destId="{50D38239-2BD4-514E-A2D5-1F6B6CFD29D7}" srcOrd="0" destOrd="0" parTransId="{2C3D53EC-3F6F-D24C-90CF-6E7C87A959D5}" sibTransId="{BF3268E4-F081-874E-B93B-5125F9F8EBCA}"/>
    <dgm:cxn modelId="{0DAB4FD8-CCFC-1447-A0A3-3B6C07BFA8BF}" type="presOf" srcId="{F3B4E699-D819-6045-8E09-0F0D16D7530D}" destId="{11ED21C8-064A-E140-A61A-78C3E09700E0}" srcOrd="0" destOrd="0" presId="urn:microsoft.com/office/officeart/2005/8/layout/hierarchy3"/>
    <dgm:cxn modelId="{F8BBF6C0-9A0C-8343-8CDD-BCB949E1A6D1}" type="presOf" srcId="{C1FA86F9-6FDA-4843-9896-47E46C2FA151}" destId="{D5067ED0-57D1-6043-B446-640CB1CB900F}" srcOrd="0" destOrd="0" presId="urn:microsoft.com/office/officeart/2005/8/layout/hierarchy3"/>
    <dgm:cxn modelId="{FC38A721-7A57-0B49-A03A-69BCF54AF1ED}" type="presOf" srcId="{6C1D596B-80BF-654D-9DE0-F53460182345}" destId="{B85CBABD-81C8-B64B-8F0B-EC5F27EE5BD8}" srcOrd="0" destOrd="0" presId="urn:microsoft.com/office/officeart/2005/8/layout/hierarchy3"/>
    <dgm:cxn modelId="{2702BE0B-68E5-CF4A-922A-E17690BFB073}" srcId="{0C6C8718-C6D6-7A47-BCA1-75FDDC56F777}" destId="{6C1D596B-80BF-654D-9DE0-F53460182345}" srcOrd="6" destOrd="0" parTransId="{5CE62AA0-037C-5741-916B-8F80CF9C1E0E}" sibTransId="{0DFDE2DB-0D97-4646-9CF4-B3795BADEE03}"/>
    <dgm:cxn modelId="{685C974E-4277-1040-A72A-F79A83573A28}" type="presOf" srcId="{0C6C8718-C6D6-7A47-BCA1-75FDDC56F777}" destId="{3D76BE18-5ECF-284C-9C6F-315134A163D4}" srcOrd="1" destOrd="0" presId="urn:microsoft.com/office/officeart/2005/8/layout/hierarchy3"/>
    <dgm:cxn modelId="{3F21145F-158B-9245-B042-BB89CD88F0A2}" srcId="{C9811859-19D8-034F-8E2F-71E3855F2AE3}" destId="{1049F4EF-A468-BB4E-B442-47D79D419760}" srcOrd="1" destOrd="0" parTransId="{65D86D0B-7834-EC4F-ADFC-408C8C81531D}" sibTransId="{B21283FA-4A9C-0546-9F70-BB0E3EE9476F}"/>
    <dgm:cxn modelId="{12A39EE4-7C47-5946-B7BA-792C4747D4C0}" type="presOf" srcId="{0C6C8718-C6D6-7A47-BCA1-75FDDC56F777}" destId="{48465107-0D6C-7246-919B-9162A0B5E274}" srcOrd="0" destOrd="0" presId="urn:microsoft.com/office/officeart/2005/8/layout/hierarchy3"/>
    <dgm:cxn modelId="{547C0529-5E6B-4A49-87D1-858E4668E659}" type="presOf" srcId="{C9811859-19D8-034F-8E2F-71E3855F2AE3}" destId="{F64CA392-CEE1-B746-908C-AA0FAC199451}" srcOrd="1" destOrd="0" presId="urn:microsoft.com/office/officeart/2005/8/layout/hierarchy3"/>
    <dgm:cxn modelId="{AA00E248-77E7-0E4D-A99D-8D7664EBC8AE}" srcId="{F3B4E699-D819-6045-8E09-0F0D16D7530D}" destId="{ED9F6FCB-A19B-E541-A2A3-3B80C929D98E}" srcOrd="2" destOrd="0" parTransId="{C6B15D22-5DA7-084E-8D2B-E4687FC9CDA5}" sibTransId="{CD926C29-12C0-8C46-9401-CB832E3381BA}"/>
    <dgm:cxn modelId="{91860457-B151-FB4A-991E-6CB0CBF835BA}" type="presOf" srcId="{D5C0996D-8F83-5243-B26B-8401E3B48A3A}" destId="{A532F99A-269E-CB48-AA81-70C09BAB3821}" srcOrd="0" destOrd="0" presId="urn:microsoft.com/office/officeart/2005/8/layout/hierarchy3"/>
    <dgm:cxn modelId="{EA49570A-FD89-064F-BAF9-B9248A097966}" srcId="{0C6C8718-C6D6-7A47-BCA1-75FDDC56F777}" destId="{D415D982-468D-574E-8C0C-669E34E3D8BB}" srcOrd="5" destOrd="0" parTransId="{291AFA90-B104-B447-8B85-6FC295E358B6}" sibTransId="{4F688B20-B99F-B541-9E10-9521C9F10CF0}"/>
    <dgm:cxn modelId="{D4908739-60F6-E94F-B42A-19B55E0C251A}" srcId="{0C6C8718-C6D6-7A47-BCA1-75FDDC56F777}" destId="{42E03E58-A2A9-E643-A232-2A7DF3721F3B}" srcOrd="2" destOrd="0" parTransId="{8997C732-2D83-4E4E-9C33-69CD5FB9B6C4}" sibTransId="{41D829B7-6F7A-BE4C-B829-E588E73F0E05}"/>
    <dgm:cxn modelId="{D9B8333E-7D86-9148-9D0C-A473490E2ED6}" type="presOf" srcId="{5CE62AA0-037C-5741-916B-8F80CF9C1E0E}" destId="{0E79E1A9-C8B6-AA4E-8622-6D992597060D}" srcOrd="0" destOrd="0" presId="urn:microsoft.com/office/officeart/2005/8/layout/hierarchy3"/>
    <dgm:cxn modelId="{023685D5-F548-0741-AB6E-0F14F8446C94}" type="presOf" srcId="{127F65F3-6E39-F240-BC21-42FEDA07BA2D}" destId="{7D6B96AC-409C-6449-8A84-92DC444206C8}" srcOrd="0" destOrd="0" presId="urn:microsoft.com/office/officeart/2005/8/layout/hierarchy3"/>
    <dgm:cxn modelId="{CB1E92E6-3169-E149-ACA8-464B4E60D278}" srcId="{127F65F3-6E39-F240-BC21-42FEDA07BA2D}" destId="{D5C0996D-8F83-5243-B26B-8401E3B48A3A}" srcOrd="1" destOrd="0" parTransId="{C1FA86F9-6FDA-4843-9896-47E46C2FA151}" sibTransId="{5618F51F-0EA8-A044-8E44-4DC6471AA475}"/>
    <dgm:cxn modelId="{F5EEFBF1-2C31-FF45-96C1-159776BFD626}" srcId="{0C6C8718-C6D6-7A47-BCA1-75FDDC56F777}" destId="{D93E597F-5075-1B48-BBF1-4B9EABF299D9}" srcOrd="4" destOrd="0" parTransId="{84841079-3957-DB4F-8372-B63FA7F54EC5}" sibTransId="{95F52FD4-F66E-DD4C-89D1-BCCF565738DC}"/>
    <dgm:cxn modelId="{7257C1F0-C89F-7649-B16A-D5055FA1247B}" type="presOf" srcId="{D415D982-468D-574E-8C0C-669E34E3D8BB}" destId="{893D7DC1-2DF9-DD41-9EFF-DD4BD51762F2}" srcOrd="0" destOrd="0" presId="urn:microsoft.com/office/officeart/2005/8/layout/hierarchy3"/>
    <dgm:cxn modelId="{A707BA31-9D25-1E4C-8B47-E862E64AD9AB}" type="presOf" srcId="{127F65F3-6E39-F240-BC21-42FEDA07BA2D}" destId="{0E913D63-89AF-3C4F-A8FD-799CE1630FCB}" srcOrd="1" destOrd="0" presId="urn:microsoft.com/office/officeart/2005/8/layout/hierarchy3"/>
    <dgm:cxn modelId="{D1C4FF31-863E-CF43-8D71-41617B881567}" type="presOf" srcId="{C6B15D22-5DA7-084E-8D2B-E4687FC9CDA5}" destId="{907AB059-09B0-624B-8FA7-A57200284387}" srcOrd="0" destOrd="0" presId="urn:microsoft.com/office/officeart/2005/8/layout/hierarchy3"/>
    <dgm:cxn modelId="{3BE90874-362E-C14E-B620-ED00604340DF}" type="presOf" srcId="{65D86D0B-7834-EC4F-ADFC-408C8C81531D}" destId="{BA28B1E1-1E89-0345-AE53-FEEB51D8EEC2}" srcOrd="0" destOrd="0" presId="urn:microsoft.com/office/officeart/2005/8/layout/hierarchy3"/>
    <dgm:cxn modelId="{0EEC85F6-BA40-8E4C-B258-8D31FFE2B528}" type="presOf" srcId="{3C8DB3A4-2167-7845-9C7A-4B2C22C3FCB2}" destId="{8D37754B-7867-4B41-8C2B-C5A9BB364B83}" srcOrd="0" destOrd="0" presId="urn:microsoft.com/office/officeart/2005/8/layout/hierarchy3"/>
    <dgm:cxn modelId="{78AA64F5-AD7D-4B40-BDA5-A832A6B69097}" type="presOf" srcId="{D93E597F-5075-1B48-BBF1-4B9EABF299D9}" destId="{F60A4802-7AC0-2A49-AC05-E23BA34638DF}" srcOrd="0" destOrd="0" presId="urn:microsoft.com/office/officeart/2005/8/layout/hierarchy3"/>
    <dgm:cxn modelId="{961D67FF-8FC9-6845-BBC2-EF0CD45DE3B1}" srcId="{0C6C8718-C6D6-7A47-BCA1-75FDDC56F777}" destId="{41E4AA27-5034-C64B-A867-CD4BA5CD15A0}" srcOrd="1" destOrd="0" parTransId="{94374C8F-69FF-624C-AB7F-08D804F9D795}" sibTransId="{3F14551D-8373-D141-A85A-4C5D1A43B400}"/>
    <dgm:cxn modelId="{F65A33F9-6A27-EB43-8DBD-83A484A8AB8E}" srcId="{F3B4E699-D819-6045-8E09-0F0D16D7530D}" destId="{1D22C3B7-06D7-CB40-881D-67107576C6AF}" srcOrd="1" destOrd="0" parTransId="{A5B1C91E-BC52-EE4C-9577-553F8A908D82}" sibTransId="{C29AA2D4-75A8-5F43-BFE4-F72427A626E5}"/>
    <dgm:cxn modelId="{E2D35B49-8824-094E-BE39-30BD772DABD3}" type="presOf" srcId="{0B692C37-F9AE-074C-BB95-9C70EBB6131D}" destId="{C3122F8B-57E9-D342-8E7E-28A43BDCFDDF}" srcOrd="0" destOrd="0" presId="urn:microsoft.com/office/officeart/2005/8/layout/hierarchy3"/>
    <dgm:cxn modelId="{E72A4B1C-636C-3D4C-8965-126DCFA469E3}" type="presOf" srcId="{94374C8F-69FF-624C-AB7F-08D804F9D795}" destId="{5E4D4F76-55F4-3142-BE80-8E8920291C0C}" srcOrd="0" destOrd="0" presId="urn:microsoft.com/office/officeart/2005/8/layout/hierarchy3"/>
    <dgm:cxn modelId="{4323D917-6076-C74C-9416-655E7C5ED893}" type="presOf" srcId="{41E4AA27-5034-C64B-A867-CD4BA5CD15A0}" destId="{01B39A00-02B4-5F4B-9206-C7D79E58C136}" srcOrd="0" destOrd="0" presId="urn:microsoft.com/office/officeart/2005/8/layout/hierarchy3"/>
    <dgm:cxn modelId="{D3BC0F84-3D7E-2E4B-8EB4-8D46CA60B7A9}" type="presOf" srcId="{8C6F4C5F-10F5-E440-A2A8-283111586D85}" destId="{000D7E4D-9129-4141-BA74-465C0F907D22}" srcOrd="0" destOrd="0" presId="urn:microsoft.com/office/officeart/2005/8/layout/hierarchy3"/>
    <dgm:cxn modelId="{ABCFF921-E273-A245-BFE3-1FE121953964}" type="presOf" srcId="{50D38239-2BD4-514E-A2D5-1F6B6CFD29D7}" destId="{E4D108FD-B78A-C145-B46D-744A28AF5D2A}" srcOrd="0" destOrd="0" presId="urn:microsoft.com/office/officeart/2005/8/layout/hierarchy3"/>
    <dgm:cxn modelId="{FD605025-808C-0441-BFD5-BC30156DB73C}" type="presOf" srcId="{DE1712A1-981F-0347-B32D-81CE52B8A9C0}" destId="{7B8FD07A-B18E-9C4D-B6EA-09487362F567}" srcOrd="0" destOrd="0" presId="urn:microsoft.com/office/officeart/2005/8/layout/hierarchy3"/>
    <dgm:cxn modelId="{6FB224F6-1769-1F4E-A938-FAFC2D37FA1D}" type="presOf" srcId="{42E03E58-A2A9-E643-A232-2A7DF3721F3B}" destId="{E541B47B-00CE-6246-9733-09A2007EE2C8}" srcOrd="0" destOrd="0" presId="urn:microsoft.com/office/officeart/2005/8/layout/hierarchy3"/>
    <dgm:cxn modelId="{035B60A7-D982-3E4B-98FF-6FADD4C5C90F}" type="presOf" srcId="{A3036689-906D-954C-ACA3-353BC619B1E0}" destId="{E3AE3935-5620-EA4D-92D0-9E0C156D85DF}" srcOrd="0" destOrd="0" presId="urn:microsoft.com/office/officeart/2005/8/layout/hierarchy3"/>
    <dgm:cxn modelId="{09E0CFEE-0ABF-274D-A6E7-F3D7B16994CF}" srcId="{8C6F4C5F-10F5-E440-A2A8-283111586D85}" destId="{127F65F3-6E39-F240-BC21-42FEDA07BA2D}" srcOrd="0" destOrd="0" parTransId="{2F509EEF-9309-D945-9DFD-8BF519609771}" sibTransId="{A6E37CDA-F62B-3441-AA20-35535D4B5AB0}"/>
    <dgm:cxn modelId="{8D48F164-7C9C-DC44-B152-4E72E4397C80}" type="presOf" srcId="{2C3D53EC-3F6F-D24C-90CF-6E7C87A959D5}" destId="{4D7A9B80-BE6E-7348-8880-9016E7569352}" srcOrd="0" destOrd="0" presId="urn:microsoft.com/office/officeart/2005/8/layout/hierarchy3"/>
    <dgm:cxn modelId="{CA617EEB-D8E6-9E48-AB25-CBF05FC1ADF3}" type="presOf" srcId="{1D22C3B7-06D7-CB40-881D-67107576C6AF}" destId="{948D8619-3FFA-AC4D-B4F7-143E7AE4A4ED}" srcOrd="0" destOrd="0" presId="urn:microsoft.com/office/officeart/2005/8/layout/hierarchy3"/>
    <dgm:cxn modelId="{9507AD0F-7532-254A-92E5-B1BACB200442}" type="presOf" srcId="{84841079-3957-DB4F-8372-B63FA7F54EC5}" destId="{48292A14-6DC9-074A-BE50-D9B2C62EE973}" srcOrd="0" destOrd="0" presId="urn:microsoft.com/office/officeart/2005/8/layout/hierarchy3"/>
    <dgm:cxn modelId="{DBED12C8-B3CF-B240-B749-4CCA91FE98F3}" type="presOf" srcId="{F3B4E699-D819-6045-8E09-0F0D16D7530D}" destId="{DDFA25F6-9391-364B-AFEF-2173BF9C0136}" srcOrd="1" destOrd="0" presId="urn:microsoft.com/office/officeart/2005/8/layout/hierarchy3"/>
    <dgm:cxn modelId="{D31EE72E-9604-F648-BF40-8D505FBF00B1}" type="presOf" srcId="{26C29E5D-6ED3-FE46-A0F5-6E337A8EADAE}" destId="{6D2C08BF-22D6-D149-85B9-C2C18F378938}" srcOrd="0" destOrd="0" presId="urn:microsoft.com/office/officeart/2005/8/layout/hierarchy3"/>
    <dgm:cxn modelId="{6071B4C9-A9C4-C245-B91E-13B28B18CE11}" srcId="{F3B4E699-D819-6045-8E09-0F0D16D7530D}" destId="{73A69262-3B28-F947-B846-EF865D653E93}" srcOrd="0" destOrd="0" parTransId="{A3036689-906D-954C-ACA3-353BC619B1E0}" sibTransId="{21BDED61-60A7-214B-A8A6-C9889E371EE7}"/>
    <dgm:cxn modelId="{10F1C9CA-8B59-BA4C-9BE2-C0B1182E1108}" type="presOf" srcId="{8997C732-2D83-4E4E-9C33-69CD5FB9B6C4}" destId="{02220595-B5F5-0142-A331-DD4CF79F2638}" srcOrd="0" destOrd="0" presId="urn:microsoft.com/office/officeart/2005/8/layout/hierarchy3"/>
    <dgm:cxn modelId="{9C9072F1-9B39-4344-8E57-4FC1497B9C6F}" type="presOf" srcId="{C9811859-19D8-034F-8E2F-71E3855F2AE3}" destId="{D924C296-1939-AB49-B180-0869C6DBC820}" srcOrd="0" destOrd="0" presId="urn:microsoft.com/office/officeart/2005/8/layout/hierarchy3"/>
    <dgm:cxn modelId="{D3A51650-F54F-7940-ABF0-45D28AF986C9}" srcId="{8C6F4C5F-10F5-E440-A2A8-283111586D85}" destId="{0C6C8718-C6D6-7A47-BCA1-75FDDC56F777}" srcOrd="1" destOrd="0" parTransId="{1DB9E039-6E78-494D-81FF-5F40541896F8}" sibTransId="{470C668C-F965-314C-B456-44A260454F87}"/>
    <dgm:cxn modelId="{E960AFE4-4F2C-C745-AF63-7B629A5EA96C}" srcId="{127F65F3-6E39-F240-BC21-42FEDA07BA2D}" destId="{DBA799DB-69F7-3C41-9CB1-9E90A866EBBF}" srcOrd="0" destOrd="0" parTransId="{3C8DB3A4-2167-7845-9C7A-4B2C22C3FCB2}" sibTransId="{F44EAC67-E157-A645-986C-D5722F7DA019}"/>
    <dgm:cxn modelId="{CA723D04-19E7-EB42-A6B8-902503947C5B}" srcId="{0C6C8718-C6D6-7A47-BCA1-75FDDC56F777}" destId="{0B692C37-F9AE-074C-BB95-9C70EBB6131D}" srcOrd="3" destOrd="0" parTransId="{DE1712A1-981F-0347-B32D-81CE52B8A9C0}" sibTransId="{A55697E3-C249-CB43-8345-C8CD406D64FC}"/>
    <dgm:cxn modelId="{DA171303-644F-B94D-A13A-22C77821CB37}" type="presOf" srcId="{291AFA90-B104-B447-8B85-6FC295E358B6}" destId="{399F902F-E796-FD40-8B5B-C93D9448BF06}" srcOrd="0" destOrd="0" presId="urn:microsoft.com/office/officeart/2005/8/layout/hierarchy3"/>
    <dgm:cxn modelId="{D92D013E-C3D9-8D42-8325-0A983CC12DA7}" type="presOf" srcId="{23C0C9B0-6E74-A842-8DA8-0B044B95183F}" destId="{490CAC01-FC4E-0249-9059-715AE713259B}" srcOrd="0" destOrd="0" presId="urn:microsoft.com/office/officeart/2005/8/layout/hierarchy3"/>
    <dgm:cxn modelId="{675514D2-5D5C-9B48-A3D7-650B408887B0}" type="presOf" srcId="{1049F4EF-A468-BB4E-B442-47D79D419760}" destId="{5CCB42AA-9DDE-5146-AC8D-1DA570599861}" srcOrd="0" destOrd="0" presId="urn:microsoft.com/office/officeart/2005/8/layout/hierarchy3"/>
    <dgm:cxn modelId="{CB97AC06-CB36-FC4F-B968-6B045AFB790C}" type="presOf" srcId="{ED9F6FCB-A19B-E541-A2A3-3B80C929D98E}" destId="{0F11F260-AFA4-F84D-A944-CE9A5295789E}" srcOrd="0" destOrd="0" presId="urn:microsoft.com/office/officeart/2005/8/layout/hierarchy3"/>
    <dgm:cxn modelId="{DB911104-7B4D-BA42-8786-D1CC490106D6}" srcId="{8C6F4C5F-10F5-E440-A2A8-283111586D85}" destId="{C9811859-19D8-034F-8E2F-71E3855F2AE3}" srcOrd="3" destOrd="0" parTransId="{8A0B6998-2EAD-374E-B44C-9A0B26B886DD}" sibTransId="{A5F6DA3E-0B38-104E-B559-B38A10B9EEEF}"/>
    <dgm:cxn modelId="{80F04CF4-66A7-D04C-8F9F-4D6F48E04BFC}" type="presOf" srcId="{73A69262-3B28-F947-B846-EF865D653E93}" destId="{FF941589-1ED1-3D41-8B75-EFE77193A5B1}" srcOrd="0" destOrd="0" presId="urn:microsoft.com/office/officeart/2005/8/layout/hierarchy3"/>
    <dgm:cxn modelId="{D77008ED-53EF-7540-B94C-C780068B868C}" type="presOf" srcId="{DBA799DB-69F7-3C41-9CB1-9E90A866EBBF}" destId="{2687D5D1-0482-C74F-985B-DC31ADFDC51B}" srcOrd="0" destOrd="0" presId="urn:microsoft.com/office/officeart/2005/8/layout/hierarchy3"/>
    <dgm:cxn modelId="{92430343-9C8C-E243-B0E1-FE08DAB206AA}" srcId="{8C6F4C5F-10F5-E440-A2A8-283111586D85}" destId="{F3B4E699-D819-6045-8E09-0F0D16D7530D}" srcOrd="2" destOrd="0" parTransId="{E02D2FC5-99C8-9A4D-AB8F-2C5B48D3D9E8}" sibTransId="{3F86DA7C-F57F-3C44-898E-9088B7CC3545}"/>
    <dgm:cxn modelId="{6D68B131-AD0D-FE41-9897-EF6D25533934}" srcId="{C9811859-19D8-034F-8E2F-71E3855F2AE3}" destId="{23C0C9B0-6E74-A842-8DA8-0B044B95183F}" srcOrd="0" destOrd="0" parTransId="{26C29E5D-6ED3-FE46-A0F5-6E337A8EADAE}" sibTransId="{C07BDE5F-8AE3-6D46-84D0-C889170FB8DB}"/>
    <dgm:cxn modelId="{D05B0DCC-266E-3A46-A50D-639D92ACC525}" type="presParOf" srcId="{000D7E4D-9129-4141-BA74-465C0F907D22}" destId="{1E223AB5-68F8-BA4D-97ED-FF64443D81BE}" srcOrd="0" destOrd="0" presId="urn:microsoft.com/office/officeart/2005/8/layout/hierarchy3"/>
    <dgm:cxn modelId="{32953FB9-CA5A-1946-AA3A-B00712AF8BB5}" type="presParOf" srcId="{1E223AB5-68F8-BA4D-97ED-FF64443D81BE}" destId="{EADBB7C0-5372-3949-8247-92637B9C0D2A}" srcOrd="0" destOrd="0" presId="urn:microsoft.com/office/officeart/2005/8/layout/hierarchy3"/>
    <dgm:cxn modelId="{716D78F1-0BF0-3F42-AFBB-53D923445F4D}" type="presParOf" srcId="{EADBB7C0-5372-3949-8247-92637B9C0D2A}" destId="{7D6B96AC-409C-6449-8A84-92DC444206C8}" srcOrd="0" destOrd="0" presId="urn:microsoft.com/office/officeart/2005/8/layout/hierarchy3"/>
    <dgm:cxn modelId="{86E39144-F45C-7347-A7B6-23ED8DCFE1C4}" type="presParOf" srcId="{EADBB7C0-5372-3949-8247-92637B9C0D2A}" destId="{0E913D63-89AF-3C4F-A8FD-799CE1630FCB}" srcOrd="1" destOrd="0" presId="urn:microsoft.com/office/officeart/2005/8/layout/hierarchy3"/>
    <dgm:cxn modelId="{604FFFC8-6970-6C4A-B785-8E51C0FEC324}" type="presParOf" srcId="{1E223AB5-68F8-BA4D-97ED-FF64443D81BE}" destId="{396BFD90-BF3D-D74F-9BC5-A833FAB2DE1A}" srcOrd="1" destOrd="0" presId="urn:microsoft.com/office/officeart/2005/8/layout/hierarchy3"/>
    <dgm:cxn modelId="{B4C34091-004C-EC45-B02C-ECA850202380}" type="presParOf" srcId="{396BFD90-BF3D-D74F-9BC5-A833FAB2DE1A}" destId="{8D37754B-7867-4B41-8C2B-C5A9BB364B83}" srcOrd="0" destOrd="0" presId="urn:microsoft.com/office/officeart/2005/8/layout/hierarchy3"/>
    <dgm:cxn modelId="{D12C3D5C-FE44-4644-9187-3F67ECBD15D1}" type="presParOf" srcId="{396BFD90-BF3D-D74F-9BC5-A833FAB2DE1A}" destId="{2687D5D1-0482-C74F-985B-DC31ADFDC51B}" srcOrd="1" destOrd="0" presId="urn:microsoft.com/office/officeart/2005/8/layout/hierarchy3"/>
    <dgm:cxn modelId="{80D9A479-0218-F748-BD2A-1D39007A0C77}" type="presParOf" srcId="{396BFD90-BF3D-D74F-9BC5-A833FAB2DE1A}" destId="{D5067ED0-57D1-6043-B446-640CB1CB900F}" srcOrd="2" destOrd="0" presId="urn:microsoft.com/office/officeart/2005/8/layout/hierarchy3"/>
    <dgm:cxn modelId="{70D56E81-1C5A-594A-919E-7E41056D17C1}" type="presParOf" srcId="{396BFD90-BF3D-D74F-9BC5-A833FAB2DE1A}" destId="{A532F99A-269E-CB48-AA81-70C09BAB3821}" srcOrd="3" destOrd="0" presId="urn:microsoft.com/office/officeart/2005/8/layout/hierarchy3"/>
    <dgm:cxn modelId="{50D6C67A-A497-8742-A09D-9B042E9A6FDB}" type="presParOf" srcId="{000D7E4D-9129-4141-BA74-465C0F907D22}" destId="{25D05D31-8EFD-444C-96D5-1E9BE70B1BE0}" srcOrd="1" destOrd="0" presId="urn:microsoft.com/office/officeart/2005/8/layout/hierarchy3"/>
    <dgm:cxn modelId="{08427841-9879-DC46-A874-0FEEEE9D8CA7}" type="presParOf" srcId="{25D05D31-8EFD-444C-96D5-1E9BE70B1BE0}" destId="{9AA3351D-0FFC-754D-AC25-2649E971C656}" srcOrd="0" destOrd="0" presId="urn:microsoft.com/office/officeart/2005/8/layout/hierarchy3"/>
    <dgm:cxn modelId="{9D86BABD-4985-4D4E-8F53-12649917075E}" type="presParOf" srcId="{9AA3351D-0FFC-754D-AC25-2649E971C656}" destId="{48465107-0D6C-7246-919B-9162A0B5E274}" srcOrd="0" destOrd="0" presId="urn:microsoft.com/office/officeart/2005/8/layout/hierarchy3"/>
    <dgm:cxn modelId="{EA22F931-E41B-E441-A841-5A970CA8D4CD}" type="presParOf" srcId="{9AA3351D-0FFC-754D-AC25-2649E971C656}" destId="{3D76BE18-5ECF-284C-9C6F-315134A163D4}" srcOrd="1" destOrd="0" presId="urn:microsoft.com/office/officeart/2005/8/layout/hierarchy3"/>
    <dgm:cxn modelId="{1ED84DA7-1BF5-704B-AD90-3A22BAB1BC37}" type="presParOf" srcId="{25D05D31-8EFD-444C-96D5-1E9BE70B1BE0}" destId="{47C2F05D-FA7E-C24D-A898-FB1C1FC8C244}" srcOrd="1" destOrd="0" presId="urn:microsoft.com/office/officeart/2005/8/layout/hierarchy3"/>
    <dgm:cxn modelId="{D2EB8AA7-8E41-4F4D-BDE7-BF3A5CA4C551}" type="presParOf" srcId="{47C2F05D-FA7E-C24D-A898-FB1C1FC8C244}" destId="{4D7A9B80-BE6E-7348-8880-9016E7569352}" srcOrd="0" destOrd="0" presId="urn:microsoft.com/office/officeart/2005/8/layout/hierarchy3"/>
    <dgm:cxn modelId="{6605E182-A3B7-3345-90B8-13DA2E308A88}" type="presParOf" srcId="{47C2F05D-FA7E-C24D-A898-FB1C1FC8C244}" destId="{E4D108FD-B78A-C145-B46D-744A28AF5D2A}" srcOrd="1" destOrd="0" presId="urn:microsoft.com/office/officeart/2005/8/layout/hierarchy3"/>
    <dgm:cxn modelId="{34964357-40D2-104A-91BC-EE885B5B4783}" type="presParOf" srcId="{47C2F05D-FA7E-C24D-A898-FB1C1FC8C244}" destId="{5E4D4F76-55F4-3142-BE80-8E8920291C0C}" srcOrd="2" destOrd="0" presId="urn:microsoft.com/office/officeart/2005/8/layout/hierarchy3"/>
    <dgm:cxn modelId="{61EB8EAC-5702-4241-8214-4E2B0801A7BD}" type="presParOf" srcId="{47C2F05D-FA7E-C24D-A898-FB1C1FC8C244}" destId="{01B39A00-02B4-5F4B-9206-C7D79E58C136}" srcOrd="3" destOrd="0" presId="urn:microsoft.com/office/officeart/2005/8/layout/hierarchy3"/>
    <dgm:cxn modelId="{529DC142-8866-3D41-80DD-85405BCBC6BA}" type="presParOf" srcId="{47C2F05D-FA7E-C24D-A898-FB1C1FC8C244}" destId="{02220595-B5F5-0142-A331-DD4CF79F2638}" srcOrd="4" destOrd="0" presId="urn:microsoft.com/office/officeart/2005/8/layout/hierarchy3"/>
    <dgm:cxn modelId="{2986582B-1847-B641-B48D-4C3CFD1874FB}" type="presParOf" srcId="{47C2F05D-FA7E-C24D-A898-FB1C1FC8C244}" destId="{E541B47B-00CE-6246-9733-09A2007EE2C8}" srcOrd="5" destOrd="0" presId="urn:microsoft.com/office/officeart/2005/8/layout/hierarchy3"/>
    <dgm:cxn modelId="{DE958670-1B89-9B42-BBAC-0C9A7D029CF3}" type="presParOf" srcId="{47C2F05D-FA7E-C24D-A898-FB1C1FC8C244}" destId="{7B8FD07A-B18E-9C4D-B6EA-09487362F567}" srcOrd="6" destOrd="0" presId="urn:microsoft.com/office/officeart/2005/8/layout/hierarchy3"/>
    <dgm:cxn modelId="{1A6B32F2-7954-F04C-AAB3-609356DFB986}" type="presParOf" srcId="{47C2F05D-FA7E-C24D-A898-FB1C1FC8C244}" destId="{C3122F8B-57E9-D342-8E7E-28A43BDCFDDF}" srcOrd="7" destOrd="0" presId="urn:microsoft.com/office/officeart/2005/8/layout/hierarchy3"/>
    <dgm:cxn modelId="{3163F407-A028-6F4E-9418-00304941CBD6}" type="presParOf" srcId="{47C2F05D-FA7E-C24D-A898-FB1C1FC8C244}" destId="{48292A14-6DC9-074A-BE50-D9B2C62EE973}" srcOrd="8" destOrd="0" presId="urn:microsoft.com/office/officeart/2005/8/layout/hierarchy3"/>
    <dgm:cxn modelId="{E0D503F9-2F01-5E45-91F2-8F365908BCA8}" type="presParOf" srcId="{47C2F05D-FA7E-C24D-A898-FB1C1FC8C244}" destId="{F60A4802-7AC0-2A49-AC05-E23BA34638DF}" srcOrd="9" destOrd="0" presId="urn:microsoft.com/office/officeart/2005/8/layout/hierarchy3"/>
    <dgm:cxn modelId="{49F0306A-0F76-4B43-B9D1-E41AFA053961}" type="presParOf" srcId="{47C2F05D-FA7E-C24D-A898-FB1C1FC8C244}" destId="{399F902F-E796-FD40-8B5B-C93D9448BF06}" srcOrd="10" destOrd="0" presId="urn:microsoft.com/office/officeart/2005/8/layout/hierarchy3"/>
    <dgm:cxn modelId="{8FA51EC0-8099-994C-880E-AC795F85611A}" type="presParOf" srcId="{47C2F05D-FA7E-C24D-A898-FB1C1FC8C244}" destId="{893D7DC1-2DF9-DD41-9EFF-DD4BD51762F2}" srcOrd="11" destOrd="0" presId="urn:microsoft.com/office/officeart/2005/8/layout/hierarchy3"/>
    <dgm:cxn modelId="{526E80F2-3D2E-AC49-BCEC-82E63140A9C3}" type="presParOf" srcId="{47C2F05D-FA7E-C24D-A898-FB1C1FC8C244}" destId="{0E79E1A9-C8B6-AA4E-8622-6D992597060D}" srcOrd="12" destOrd="0" presId="urn:microsoft.com/office/officeart/2005/8/layout/hierarchy3"/>
    <dgm:cxn modelId="{CD016F8F-2781-B24E-94FE-D32B4E9A632E}" type="presParOf" srcId="{47C2F05D-FA7E-C24D-A898-FB1C1FC8C244}" destId="{B85CBABD-81C8-B64B-8F0B-EC5F27EE5BD8}" srcOrd="13" destOrd="0" presId="urn:microsoft.com/office/officeart/2005/8/layout/hierarchy3"/>
    <dgm:cxn modelId="{CC3A5F1E-CB8D-1E4B-BDB7-C1E5642FD71C}" type="presParOf" srcId="{000D7E4D-9129-4141-BA74-465C0F907D22}" destId="{E603E1AA-DD37-234F-93A7-A2657BEBB3C8}" srcOrd="2" destOrd="0" presId="urn:microsoft.com/office/officeart/2005/8/layout/hierarchy3"/>
    <dgm:cxn modelId="{55D9A053-6E5C-CC41-BD0C-F4F0935685F8}" type="presParOf" srcId="{E603E1AA-DD37-234F-93A7-A2657BEBB3C8}" destId="{71CDD266-031B-A54D-A24D-93183F61D9E6}" srcOrd="0" destOrd="0" presId="urn:microsoft.com/office/officeart/2005/8/layout/hierarchy3"/>
    <dgm:cxn modelId="{6C49E4FA-C53F-1E46-890E-2F0F0C98E544}" type="presParOf" srcId="{71CDD266-031B-A54D-A24D-93183F61D9E6}" destId="{11ED21C8-064A-E140-A61A-78C3E09700E0}" srcOrd="0" destOrd="0" presId="urn:microsoft.com/office/officeart/2005/8/layout/hierarchy3"/>
    <dgm:cxn modelId="{1B06FB38-9F71-D441-A4A9-918B7680A02C}" type="presParOf" srcId="{71CDD266-031B-A54D-A24D-93183F61D9E6}" destId="{DDFA25F6-9391-364B-AFEF-2173BF9C0136}" srcOrd="1" destOrd="0" presId="urn:microsoft.com/office/officeart/2005/8/layout/hierarchy3"/>
    <dgm:cxn modelId="{024BA56D-1DE9-B648-94EF-937D8D1517CE}" type="presParOf" srcId="{E603E1AA-DD37-234F-93A7-A2657BEBB3C8}" destId="{02DC4AC3-45EC-CC4E-B014-EA206E3E6546}" srcOrd="1" destOrd="0" presId="urn:microsoft.com/office/officeart/2005/8/layout/hierarchy3"/>
    <dgm:cxn modelId="{3C11A4EF-D713-D048-9632-0DB2508A2943}" type="presParOf" srcId="{02DC4AC3-45EC-CC4E-B014-EA206E3E6546}" destId="{E3AE3935-5620-EA4D-92D0-9E0C156D85DF}" srcOrd="0" destOrd="0" presId="urn:microsoft.com/office/officeart/2005/8/layout/hierarchy3"/>
    <dgm:cxn modelId="{C19BD3CF-DD07-9B4E-B3CA-F5A9E12B5073}" type="presParOf" srcId="{02DC4AC3-45EC-CC4E-B014-EA206E3E6546}" destId="{FF941589-1ED1-3D41-8B75-EFE77193A5B1}" srcOrd="1" destOrd="0" presId="urn:microsoft.com/office/officeart/2005/8/layout/hierarchy3"/>
    <dgm:cxn modelId="{0AB5B8E5-E67B-744D-BB8C-3FE5C44F7905}" type="presParOf" srcId="{02DC4AC3-45EC-CC4E-B014-EA206E3E6546}" destId="{F69E4246-2F49-8448-9B7F-691A6402DA19}" srcOrd="2" destOrd="0" presId="urn:microsoft.com/office/officeart/2005/8/layout/hierarchy3"/>
    <dgm:cxn modelId="{5A648FAC-B1AB-524C-AF90-8A20A46D6272}" type="presParOf" srcId="{02DC4AC3-45EC-CC4E-B014-EA206E3E6546}" destId="{948D8619-3FFA-AC4D-B4F7-143E7AE4A4ED}" srcOrd="3" destOrd="0" presId="urn:microsoft.com/office/officeart/2005/8/layout/hierarchy3"/>
    <dgm:cxn modelId="{DE60EDD4-0728-FA44-BEAB-03E9C36397BF}" type="presParOf" srcId="{02DC4AC3-45EC-CC4E-B014-EA206E3E6546}" destId="{907AB059-09B0-624B-8FA7-A57200284387}" srcOrd="4" destOrd="0" presId="urn:microsoft.com/office/officeart/2005/8/layout/hierarchy3"/>
    <dgm:cxn modelId="{611744ED-2AFA-0D43-A83A-CBF02E4C27FD}" type="presParOf" srcId="{02DC4AC3-45EC-CC4E-B014-EA206E3E6546}" destId="{0F11F260-AFA4-F84D-A944-CE9A5295789E}" srcOrd="5" destOrd="0" presId="urn:microsoft.com/office/officeart/2005/8/layout/hierarchy3"/>
    <dgm:cxn modelId="{6CB71FD9-714D-4846-8267-7A26A7BE7597}" type="presParOf" srcId="{000D7E4D-9129-4141-BA74-465C0F907D22}" destId="{C8F0A30B-8285-A845-9D46-574AC46D4786}" srcOrd="3" destOrd="0" presId="urn:microsoft.com/office/officeart/2005/8/layout/hierarchy3"/>
    <dgm:cxn modelId="{8BAD8552-8CA0-0347-9675-ECC671E49BA3}" type="presParOf" srcId="{C8F0A30B-8285-A845-9D46-574AC46D4786}" destId="{6430671A-5632-C344-A4D9-27FE8364C751}" srcOrd="0" destOrd="0" presId="urn:microsoft.com/office/officeart/2005/8/layout/hierarchy3"/>
    <dgm:cxn modelId="{683C782A-2A1E-A247-9DCB-313A8EEA627C}" type="presParOf" srcId="{6430671A-5632-C344-A4D9-27FE8364C751}" destId="{D924C296-1939-AB49-B180-0869C6DBC820}" srcOrd="0" destOrd="0" presId="urn:microsoft.com/office/officeart/2005/8/layout/hierarchy3"/>
    <dgm:cxn modelId="{E34715BB-ADFD-D943-90DE-3CF5ED85FED7}" type="presParOf" srcId="{6430671A-5632-C344-A4D9-27FE8364C751}" destId="{F64CA392-CEE1-B746-908C-AA0FAC199451}" srcOrd="1" destOrd="0" presId="urn:microsoft.com/office/officeart/2005/8/layout/hierarchy3"/>
    <dgm:cxn modelId="{75273046-6020-0440-97BD-3211511D28EE}" type="presParOf" srcId="{C8F0A30B-8285-A845-9D46-574AC46D4786}" destId="{894450DB-DFF3-2D4D-9D55-0932C4055B25}" srcOrd="1" destOrd="0" presId="urn:microsoft.com/office/officeart/2005/8/layout/hierarchy3"/>
    <dgm:cxn modelId="{7331F577-698D-5E44-B554-86946A00DCC8}" type="presParOf" srcId="{894450DB-DFF3-2D4D-9D55-0932C4055B25}" destId="{6D2C08BF-22D6-D149-85B9-C2C18F378938}" srcOrd="0" destOrd="0" presId="urn:microsoft.com/office/officeart/2005/8/layout/hierarchy3"/>
    <dgm:cxn modelId="{4231377C-3783-E24A-916A-35DC2987916F}" type="presParOf" srcId="{894450DB-DFF3-2D4D-9D55-0932C4055B25}" destId="{490CAC01-FC4E-0249-9059-715AE713259B}" srcOrd="1" destOrd="0" presId="urn:microsoft.com/office/officeart/2005/8/layout/hierarchy3"/>
    <dgm:cxn modelId="{8D0E260B-2741-AA4C-A97F-0433DF9165A5}" type="presParOf" srcId="{894450DB-DFF3-2D4D-9D55-0932C4055B25}" destId="{BA28B1E1-1E89-0345-AE53-FEEB51D8EEC2}" srcOrd="2" destOrd="0" presId="urn:microsoft.com/office/officeart/2005/8/layout/hierarchy3"/>
    <dgm:cxn modelId="{C224C786-E83A-8F4B-AE6A-CDD8A1EF6E56}" type="presParOf" srcId="{894450DB-DFF3-2D4D-9D55-0932C4055B25}" destId="{5CCB42AA-9DDE-5146-AC8D-1DA57059986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B8440-DB1D-894E-A8CE-95ABB3EFA2DE}" type="doc">
      <dgm:prSet loTypeId="urn:microsoft.com/office/officeart/2005/8/layout/process1" loCatId="" qsTypeId="urn:microsoft.com/office/officeart/2005/8/quickstyle/simple4" qsCatId="simple" csTypeId="urn:microsoft.com/office/officeart/2005/8/colors/colorful5" csCatId="colorful" phldr="1"/>
      <dgm:spPr/>
    </dgm:pt>
    <dgm:pt modelId="{4C370AB9-B480-8F48-947D-00BC223A2DD1}">
      <dgm:prSet phldrT="[Text]"/>
      <dgm:spPr/>
      <dgm:t>
        <a:bodyPr/>
        <a:lstStyle/>
        <a:p>
          <a:r>
            <a:rPr lang="en-US" dirty="0"/>
            <a:t>Substitution</a:t>
          </a:r>
          <a:r>
            <a:rPr lang="en-US" baseline="0" dirty="0"/>
            <a:t> of amino acid number </a:t>
          </a:r>
          <a:r>
            <a:rPr lang="en-US" baseline="0" dirty="0" smtClean="0"/>
            <a:t>6 in beta-chain</a:t>
          </a:r>
          <a:endParaRPr lang="en-US" dirty="0"/>
        </a:p>
      </dgm:t>
    </dgm:pt>
    <dgm:pt modelId="{671000A3-BCCD-0540-B3BE-D2E47D8D6CCE}" type="parTrans" cxnId="{6BB2707F-C0E6-574A-B0CA-477482CEF3D9}">
      <dgm:prSet/>
      <dgm:spPr/>
      <dgm:t>
        <a:bodyPr/>
        <a:lstStyle/>
        <a:p>
          <a:endParaRPr lang="en-US"/>
        </a:p>
      </dgm:t>
    </dgm:pt>
    <dgm:pt modelId="{E2173895-B7B4-A741-B2AC-59D860783C92}" type="sibTrans" cxnId="{6BB2707F-C0E6-574A-B0CA-477482CEF3D9}">
      <dgm:prSet/>
      <dgm:spPr/>
      <dgm:t>
        <a:bodyPr/>
        <a:lstStyle/>
        <a:p>
          <a:endParaRPr lang="en-US"/>
        </a:p>
      </dgm:t>
    </dgm:pt>
    <dgm:pt modelId="{6ED143AD-9E69-8B46-96CC-A50A9196BA1E}">
      <dgm:prSet phldrT="[Text]"/>
      <dgm:spPr/>
      <dgm:t>
        <a:bodyPr/>
        <a:lstStyle/>
        <a:p>
          <a:r>
            <a:rPr lang="en-US"/>
            <a:t>(6</a:t>
          </a:r>
          <a:r>
            <a:rPr lang="en-US" baseline="0"/>
            <a:t> GLU &gt; VAL)</a:t>
          </a:r>
          <a:endParaRPr lang="en-US"/>
        </a:p>
      </dgm:t>
    </dgm:pt>
    <dgm:pt modelId="{2ABABF6F-1A37-5F49-8EEA-07562F5B7E92}" type="parTrans" cxnId="{8B2263D7-FA10-6A4B-95A5-4C0F1C6FB1A1}">
      <dgm:prSet/>
      <dgm:spPr/>
      <dgm:t>
        <a:bodyPr/>
        <a:lstStyle/>
        <a:p>
          <a:endParaRPr lang="en-US"/>
        </a:p>
      </dgm:t>
    </dgm:pt>
    <dgm:pt modelId="{1A08AC3A-0405-4140-AC59-E20E3E44E4CA}" type="sibTrans" cxnId="{8B2263D7-FA10-6A4B-95A5-4C0F1C6FB1A1}">
      <dgm:prSet/>
      <dgm:spPr/>
      <dgm:t>
        <a:bodyPr/>
        <a:lstStyle/>
        <a:p>
          <a:endParaRPr lang="en-US"/>
        </a:p>
      </dgm:t>
    </dgm:pt>
    <dgm:pt modelId="{FD9EC582-A5E9-724E-9F17-4A36BE2CC44C}">
      <dgm:prSet phldrT="[Text]"/>
      <dgm:spPr/>
      <dgm:t>
        <a:bodyPr/>
        <a:lstStyle/>
        <a:p>
          <a:r>
            <a:rPr lang="en-US"/>
            <a:t>Haemoglobin mutation</a:t>
          </a:r>
        </a:p>
      </dgm:t>
    </dgm:pt>
    <dgm:pt modelId="{1FCB37EE-265D-364D-B6C5-B67EEF84C919}" type="parTrans" cxnId="{619A968B-4171-FC42-B311-5EB60BEEB53B}">
      <dgm:prSet/>
      <dgm:spPr/>
      <dgm:t>
        <a:bodyPr/>
        <a:lstStyle/>
        <a:p>
          <a:endParaRPr lang="en-US"/>
        </a:p>
      </dgm:t>
    </dgm:pt>
    <dgm:pt modelId="{9FDB8B2B-CC46-BB48-BEE2-C54D0DF88F5B}" type="sibTrans" cxnId="{619A968B-4171-FC42-B311-5EB60BEEB53B}">
      <dgm:prSet/>
      <dgm:spPr/>
      <dgm:t>
        <a:bodyPr/>
        <a:lstStyle/>
        <a:p>
          <a:endParaRPr lang="en-US"/>
        </a:p>
      </dgm:t>
    </dgm:pt>
    <dgm:pt modelId="{4032E266-601A-9F44-BCA7-B543ABAD6C78}" type="pres">
      <dgm:prSet presAssocID="{54CB8440-DB1D-894E-A8CE-95ABB3EFA2DE}" presName="Name0" presStyleCnt="0">
        <dgm:presLayoutVars>
          <dgm:dir/>
          <dgm:resizeHandles val="exact"/>
        </dgm:presLayoutVars>
      </dgm:prSet>
      <dgm:spPr/>
    </dgm:pt>
    <dgm:pt modelId="{B0602421-4A8A-C34E-BD28-E677486EFB0C}" type="pres">
      <dgm:prSet presAssocID="{4C370AB9-B480-8F48-947D-00BC223A2DD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53B6E-72A7-2146-9338-34E9FA716397}" type="pres">
      <dgm:prSet presAssocID="{E2173895-B7B4-A741-B2AC-59D860783C9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4F9F436-BAD1-2146-8679-D44951749908}" type="pres">
      <dgm:prSet presAssocID="{E2173895-B7B4-A741-B2AC-59D860783C92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0D75AD1-782D-0F44-BDB3-230827E0B8A3}" type="pres">
      <dgm:prSet presAssocID="{6ED143AD-9E69-8B46-96CC-A50A9196BA1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E8931-98DA-FD40-85A4-1A6B3636BAD7}" type="pres">
      <dgm:prSet presAssocID="{1A08AC3A-0405-4140-AC59-E20E3E44E4C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A7AE21D-916F-9241-BC7A-C1840B57F7BB}" type="pres">
      <dgm:prSet presAssocID="{1A08AC3A-0405-4140-AC59-E20E3E44E4C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D00E02D-CDDE-434E-B0DA-71A92F4DB476}" type="pres">
      <dgm:prSet presAssocID="{FD9EC582-A5E9-724E-9F17-4A36BE2CC44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209585-13C8-1449-86EF-4447B8FEB3DF}" type="presOf" srcId="{6ED143AD-9E69-8B46-96CC-A50A9196BA1E}" destId="{C0D75AD1-782D-0F44-BDB3-230827E0B8A3}" srcOrd="0" destOrd="0" presId="urn:microsoft.com/office/officeart/2005/8/layout/process1"/>
    <dgm:cxn modelId="{3BEDFB2A-2263-854B-BBE4-01FFDB1F5967}" type="presOf" srcId="{E2173895-B7B4-A741-B2AC-59D860783C92}" destId="{94F9F436-BAD1-2146-8679-D44951749908}" srcOrd="1" destOrd="0" presId="urn:microsoft.com/office/officeart/2005/8/layout/process1"/>
    <dgm:cxn modelId="{BC5234C7-7AE1-0540-A3F5-DCC92FF62685}" type="presOf" srcId="{4C370AB9-B480-8F48-947D-00BC223A2DD1}" destId="{B0602421-4A8A-C34E-BD28-E677486EFB0C}" srcOrd="0" destOrd="0" presId="urn:microsoft.com/office/officeart/2005/8/layout/process1"/>
    <dgm:cxn modelId="{6BB2707F-C0E6-574A-B0CA-477482CEF3D9}" srcId="{54CB8440-DB1D-894E-A8CE-95ABB3EFA2DE}" destId="{4C370AB9-B480-8F48-947D-00BC223A2DD1}" srcOrd="0" destOrd="0" parTransId="{671000A3-BCCD-0540-B3BE-D2E47D8D6CCE}" sibTransId="{E2173895-B7B4-A741-B2AC-59D860783C92}"/>
    <dgm:cxn modelId="{5BC7B4B1-98EE-464D-A92B-8AB8F8637104}" type="presOf" srcId="{1A08AC3A-0405-4140-AC59-E20E3E44E4CA}" destId="{6A7AE21D-916F-9241-BC7A-C1840B57F7BB}" srcOrd="1" destOrd="0" presId="urn:microsoft.com/office/officeart/2005/8/layout/process1"/>
    <dgm:cxn modelId="{773DB5AE-4002-464F-B2E6-DC5A8BCED743}" type="presOf" srcId="{FD9EC582-A5E9-724E-9F17-4A36BE2CC44C}" destId="{AD00E02D-CDDE-434E-B0DA-71A92F4DB476}" srcOrd="0" destOrd="0" presId="urn:microsoft.com/office/officeart/2005/8/layout/process1"/>
    <dgm:cxn modelId="{8B2263D7-FA10-6A4B-95A5-4C0F1C6FB1A1}" srcId="{54CB8440-DB1D-894E-A8CE-95ABB3EFA2DE}" destId="{6ED143AD-9E69-8B46-96CC-A50A9196BA1E}" srcOrd="1" destOrd="0" parTransId="{2ABABF6F-1A37-5F49-8EEA-07562F5B7E92}" sibTransId="{1A08AC3A-0405-4140-AC59-E20E3E44E4CA}"/>
    <dgm:cxn modelId="{619A968B-4171-FC42-B311-5EB60BEEB53B}" srcId="{54CB8440-DB1D-894E-A8CE-95ABB3EFA2DE}" destId="{FD9EC582-A5E9-724E-9F17-4A36BE2CC44C}" srcOrd="2" destOrd="0" parTransId="{1FCB37EE-265D-364D-B6C5-B67EEF84C919}" sibTransId="{9FDB8B2B-CC46-BB48-BEE2-C54D0DF88F5B}"/>
    <dgm:cxn modelId="{6BDB7D4A-8C14-554D-BF20-7A2A4AB17689}" type="presOf" srcId="{E2173895-B7B4-A741-B2AC-59D860783C92}" destId="{D1553B6E-72A7-2146-9338-34E9FA716397}" srcOrd="0" destOrd="0" presId="urn:microsoft.com/office/officeart/2005/8/layout/process1"/>
    <dgm:cxn modelId="{A583118D-4C39-1741-886D-93E976EA3003}" type="presOf" srcId="{54CB8440-DB1D-894E-A8CE-95ABB3EFA2DE}" destId="{4032E266-601A-9F44-BCA7-B543ABAD6C78}" srcOrd="0" destOrd="0" presId="urn:microsoft.com/office/officeart/2005/8/layout/process1"/>
    <dgm:cxn modelId="{23E58B7E-AB0E-174D-BA2F-256196B19511}" type="presOf" srcId="{1A08AC3A-0405-4140-AC59-E20E3E44E4CA}" destId="{67EE8931-98DA-FD40-85A4-1A6B3636BAD7}" srcOrd="0" destOrd="0" presId="urn:microsoft.com/office/officeart/2005/8/layout/process1"/>
    <dgm:cxn modelId="{0AC0C28D-EC36-B64B-A9A8-D7FE719AE20B}" type="presParOf" srcId="{4032E266-601A-9F44-BCA7-B543ABAD6C78}" destId="{B0602421-4A8A-C34E-BD28-E677486EFB0C}" srcOrd="0" destOrd="0" presId="urn:microsoft.com/office/officeart/2005/8/layout/process1"/>
    <dgm:cxn modelId="{6DF85B78-9023-E04B-9FA2-71F6629278EB}" type="presParOf" srcId="{4032E266-601A-9F44-BCA7-B543ABAD6C78}" destId="{D1553B6E-72A7-2146-9338-34E9FA716397}" srcOrd="1" destOrd="0" presId="urn:microsoft.com/office/officeart/2005/8/layout/process1"/>
    <dgm:cxn modelId="{4CC228D7-3026-2340-B8F0-45E96BE59345}" type="presParOf" srcId="{D1553B6E-72A7-2146-9338-34E9FA716397}" destId="{94F9F436-BAD1-2146-8679-D44951749908}" srcOrd="0" destOrd="0" presId="urn:microsoft.com/office/officeart/2005/8/layout/process1"/>
    <dgm:cxn modelId="{B50631CC-7A1D-0841-8779-9D3A7B00AA37}" type="presParOf" srcId="{4032E266-601A-9F44-BCA7-B543ABAD6C78}" destId="{C0D75AD1-782D-0F44-BDB3-230827E0B8A3}" srcOrd="2" destOrd="0" presId="urn:microsoft.com/office/officeart/2005/8/layout/process1"/>
    <dgm:cxn modelId="{85A16932-1AF6-B441-88B6-747AB1C0C170}" type="presParOf" srcId="{4032E266-601A-9F44-BCA7-B543ABAD6C78}" destId="{67EE8931-98DA-FD40-85A4-1A6B3636BAD7}" srcOrd="3" destOrd="0" presId="urn:microsoft.com/office/officeart/2005/8/layout/process1"/>
    <dgm:cxn modelId="{2D78DB5C-0FAF-584B-B4E7-27F23B5AA710}" type="presParOf" srcId="{67EE8931-98DA-FD40-85A4-1A6B3636BAD7}" destId="{6A7AE21D-916F-9241-BC7A-C1840B57F7BB}" srcOrd="0" destOrd="0" presId="urn:microsoft.com/office/officeart/2005/8/layout/process1"/>
    <dgm:cxn modelId="{2CD1CB48-F76C-F14B-AC40-8DA75B4F12AD}" type="presParOf" srcId="{4032E266-601A-9F44-BCA7-B543ABAD6C78}" destId="{AD00E02D-CDDE-434E-B0DA-71A92F4DB4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99079-59B3-C54B-9C14-CA8DF8D48895}">
      <dsp:nvSpPr>
        <dsp:cNvPr id="0" name=""/>
        <dsp:cNvSpPr/>
      </dsp:nvSpPr>
      <dsp:spPr>
        <a:xfrm>
          <a:off x="0" y="281401"/>
          <a:ext cx="1156524" cy="14914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4476DF-4EA5-C147-B64D-448045DFA237}">
      <dsp:nvSpPr>
        <dsp:cNvPr id="0" name=""/>
        <dsp:cNvSpPr/>
      </dsp:nvSpPr>
      <dsp:spPr>
        <a:xfrm flipH="1">
          <a:off x="42968" y="436763"/>
          <a:ext cx="33053" cy="6893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2F197-7EBF-564D-9E2E-B0188786C22F}">
      <dsp:nvSpPr>
        <dsp:cNvPr id="0" name=""/>
        <dsp:cNvSpPr/>
      </dsp:nvSpPr>
      <dsp:spPr>
        <a:xfrm>
          <a:off x="270" y="0"/>
          <a:ext cx="1612374" cy="340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>
              <a:solidFill>
                <a:schemeClr val="tx1"/>
              </a:solidFill>
              <a:latin typeface="Cambria" panose="02040503050406030204" pitchFamily="18" charset="0"/>
              <a:ea typeface="+mn-ea"/>
            </a:rPr>
            <a:t>Congenital</a:t>
          </a:r>
          <a:endParaRPr lang="en-US" sz="16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270" y="0"/>
        <a:ext cx="1612374" cy="340765"/>
      </dsp:txXfrm>
    </dsp:sp>
    <dsp:sp modelId="{F1D88420-CF69-F840-8D4D-390ADCDF49A8}">
      <dsp:nvSpPr>
        <dsp:cNvPr id="0" name=""/>
        <dsp:cNvSpPr/>
      </dsp:nvSpPr>
      <dsp:spPr>
        <a:xfrm>
          <a:off x="0" y="367148"/>
          <a:ext cx="118447" cy="118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0EDEF-0B55-2744-92FC-98B2152C80EE}">
      <dsp:nvSpPr>
        <dsp:cNvPr id="0" name=""/>
        <dsp:cNvSpPr/>
      </dsp:nvSpPr>
      <dsp:spPr>
        <a:xfrm>
          <a:off x="57716" y="419431"/>
          <a:ext cx="1767590" cy="340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b="0" kern="1200" dirty="0">
              <a:solidFill>
                <a:srgbClr val="FF0000"/>
              </a:solidFill>
              <a:ea typeface="+mn-ea"/>
            </a:rPr>
            <a:t>SICKLE CELL DISEASE &amp; OTHER </a:t>
          </a:r>
          <a:r>
            <a:rPr lang="en-US" altLang="en-US" sz="1200" b="0" kern="1200" dirty="0" smtClean="0">
              <a:solidFill>
                <a:srgbClr val="FF0000"/>
              </a:solidFill>
              <a:ea typeface="+mn-ea"/>
            </a:rPr>
            <a:t>HAEMOGLOBIN DISORDERS</a:t>
          </a:r>
          <a:endParaRPr lang="en-US" sz="1200" b="0" kern="1200" dirty="0">
            <a:solidFill>
              <a:srgbClr val="FF0000"/>
            </a:solidFill>
          </a:endParaRPr>
        </a:p>
      </dsp:txBody>
      <dsp:txXfrm>
        <a:off x="57716" y="419431"/>
        <a:ext cx="1767590" cy="340591"/>
      </dsp:txXfrm>
    </dsp:sp>
    <dsp:sp modelId="{EF6E9190-BDC7-E84B-9DEB-7D49A4303A97}">
      <dsp:nvSpPr>
        <dsp:cNvPr id="0" name=""/>
        <dsp:cNvSpPr/>
      </dsp:nvSpPr>
      <dsp:spPr>
        <a:xfrm>
          <a:off x="0" y="957831"/>
          <a:ext cx="118447" cy="118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ABF9D-059D-9941-A9D4-94F79BE2E35B}">
      <dsp:nvSpPr>
        <dsp:cNvPr id="0" name=""/>
        <dsp:cNvSpPr/>
      </dsp:nvSpPr>
      <dsp:spPr>
        <a:xfrm>
          <a:off x="66608" y="885061"/>
          <a:ext cx="1499508" cy="27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b="0" kern="1200" dirty="0">
              <a:solidFill>
                <a:schemeClr val="tx1"/>
              </a:solidFill>
              <a:ea typeface="+mn-ea"/>
            </a:rPr>
            <a:t>THALASSAEMIAS </a:t>
          </a:r>
          <a:endParaRPr lang="en-US" sz="1400" b="0" kern="1200" dirty="0">
            <a:solidFill>
              <a:schemeClr val="tx1"/>
            </a:solidFill>
          </a:endParaRPr>
        </a:p>
      </dsp:txBody>
      <dsp:txXfrm>
        <a:off x="66608" y="885061"/>
        <a:ext cx="1499508" cy="276102"/>
      </dsp:txXfrm>
    </dsp:sp>
    <dsp:sp modelId="{A371E2AC-A4FC-7C45-B698-9D9C94979D9A}">
      <dsp:nvSpPr>
        <dsp:cNvPr id="0" name=""/>
        <dsp:cNvSpPr/>
      </dsp:nvSpPr>
      <dsp:spPr>
        <a:xfrm>
          <a:off x="0" y="1293143"/>
          <a:ext cx="118447" cy="118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04C2E-DDD1-1E43-86C8-DB347B128439}">
      <dsp:nvSpPr>
        <dsp:cNvPr id="0" name=""/>
        <dsp:cNvSpPr/>
      </dsp:nvSpPr>
      <dsp:spPr>
        <a:xfrm>
          <a:off x="77374" y="1200268"/>
          <a:ext cx="1499508" cy="27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b="0" kern="1200" dirty="0">
              <a:solidFill>
                <a:schemeClr val="tx1"/>
              </a:solidFill>
              <a:ea typeface="+mn-ea"/>
            </a:rPr>
            <a:t>ENZYMOPATHIES</a:t>
          </a:r>
          <a:endParaRPr lang="en-US" altLang="en-US" sz="1400" b="0" kern="1200" dirty="0">
            <a:solidFill>
              <a:schemeClr val="tx1"/>
            </a:solidFill>
            <a:ea typeface="+mn-ea"/>
          </a:endParaRPr>
        </a:p>
      </dsp:txBody>
      <dsp:txXfrm>
        <a:off x="77374" y="1200268"/>
        <a:ext cx="1499508" cy="276102"/>
      </dsp:txXfrm>
    </dsp:sp>
    <dsp:sp modelId="{71523ABB-D7A3-7145-8744-6ACFE761F0F8}">
      <dsp:nvSpPr>
        <dsp:cNvPr id="0" name=""/>
        <dsp:cNvSpPr/>
      </dsp:nvSpPr>
      <dsp:spPr>
        <a:xfrm>
          <a:off x="0" y="1693203"/>
          <a:ext cx="118447" cy="118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2E937-2966-D242-89DC-8D7A1DB8DF27}">
      <dsp:nvSpPr>
        <dsp:cNvPr id="0" name=""/>
        <dsp:cNvSpPr/>
      </dsp:nvSpPr>
      <dsp:spPr>
        <a:xfrm>
          <a:off x="48884" y="1634572"/>
          <a:ext cx="1499508" cy="27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b="0" kern="1200" dirty="0">
              <a:solidFill>
                <a:schemeClr val="tx1"/>
              </a:solidFill>
              <a:ea typeface="+mn-ea"/>
            </a:rPr>
            <a:t>MEMBRANOPATHIES</a:t>
          </a:r>
        </a:p>
      </dsp:txBody>
      <dsp:txXfrm>
        <a:off x="48884" y="1634572"/>
        <a:ext cx="1499508" cy="276102"/>
      </dsp:txXfrm>
    </dsp:sp>
    <dsp:sp modelId="{4D8066D3-DB0A-6640-AA89-48F0BAACA623}">
      <dsp:nvSpPr>
        <dsp:cNvPr id="0" name=""/>
        <dsp:cNvSpPr/>
      </dsp:nvSpPr>
      <dsp:spPr>
        <a:xfrm>
          <a:off x="1521190" y="272993"/>
          <a:ext cx="1125598" cy="14643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BFB53-B694-FE48-AC78-044040D92C69}">
      <dsp:nvSpPr>
        <dsp:cNvPr id="0" name=""/>
        <dsp:cNvSpPr/>
      </dsp:nvSpPr>
      <dsp:spPr>
        <a:xfrm>
          <a:off x="1693263" y="412005"/>
          <a:ext cx="118450" cy="118450"/>
        </a:xfrm>
        <a:prstGeom prst="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E6F03-F2B7-514E-9298-49031F18C63F}">
      <dsp:nvSpPr>
        <dsp:cNvPr id="0" name=""/>
        <dsp:cNvSpPr/>
      </dsp:nvSpPr>
      <dsp:spPr>
        <a:xfrm>
          <a:off x="1693263" y="0"/>
          <a:ext cx="1612374" cy="340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>
              <a:solidFill>
                <a:schemeClr val="tx1"/>
              </a:solidFill>
              <a:latin typeface="Cambria" panose="02040503050406030204" pitchFamily="18" charset="0"/>
              <a:ea typeface="+mn-ea"/>
            </a:rPr>
            <a:t>Acquired</a:t>
          </a:r>
          <a:r>
            <a:rPr lang="en-US" altLang="en-US" sz="1600" b="1" kern="1200" dirty="0">
              <a:solidFill>
                <a:schemeClr val="tx1"/>
              </a:solidFill>
              <a:ea typeface="+mn-ea"/>
            </a:rPr>
            <a:t>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693263" y="0"/>
        <a:ext cx="1612374" cy="3407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B96AC-409C-6449-8A84-92DC444206C8}">
      <dsp:nvSpPr>
        <dsp:cNvPr id="0" name=""/>
        <dsp:cNvSpPr/>
      </dsp:nvSpPr>
      <dsp:spPr>
        <a:xfrm>
          <a:off x="1161" y="3531"/>
          <a:ext cx="1335016" cy="66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Causes</a:t>
          </a:r>
        </a:p>
      </dsp:txBody>
      <dsp:txXfrm>
        <a:off x="20712" y="23082"/>
        <a:ext cx="1295914" cy="628406"/>
      </dsp:txXfrm>
    </dsp:sp>
    <dsp:sp modelId="{8D37754B-7867-4B41-8C2B-C5A9BB364B83}">
      <dsp:nvSpPr>
        <dsp:cNvPr id="0" name=""/>
        <dsp:cNvSpPr/>
      </dsp:nvSpPr>
      <dsp:spPr>
        <a:xfrm>
          <a:off x="134663" y="671039"/>
          <a:ext cx="133501" cy="631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235"/>
              </a:lnTo>
              <a:lnTo>
                <a:pt x="133501" y="631235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7D5D1-0482-C74F-985B-DC31ADFDC51B}">
      <dsp:nvSpPr>
        <dsp:cNvPr id="0" name=""/>
        <dsp:cNvSpPr/>
      </dsp:nvSpPr>
      <dsp:spPr>
        <a:xfrm>
          <a:off x="268164" y="837916"/>
          <a:ext cx="1068012" cy="9287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Congenital: membrane defects, enzyme defects, globin defects.</a:t>
          </a:r>
        </a:p>
      </dsp:txBody>
      <dsp:txXfrm>
        <a:off x="295365" y="865117"/>
        <a:ext cx="1013610" cy="874315"/>
      </dsp:txXfrm>
    </dsp:sp>
    <dsp:sp modelId="{D5067ED0-57D1-6043-B446-640CB1CB900F}">
      <dsp:nvSpPr>
        <dsp:cNvPr id="0" name=""/>
        <dsp:cNvSpPr/>
      </dsp:nvSpPr>
      <dsp:spPr>
        <a:xfrm>
          <a:off x="134663" y="671039"/>
          <a:ext cx="133501" cy="1596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6225"/>
              </a:lnTo>
              <a:lnTo>
                <a:pt x="133501" y="1596225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2F99A-269E-CB48-AA81-70C09BAB3821}">
      <dsp:nvSpPr>
        <dsp:cNvPr id="0" name=""/>
        <dsp:cNvSpPr/>
      </dsp:nvSpPr>
      <dsp:spPr>
        <a:xfrm>
          <a:off x="268164" y="1933511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19888"/>
              <a:satOff val="-1340"/>
              <a:lumOff val="-9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Acquired: Immune , Non-immune.</a:t>
          </a:r>
        </a:p>
      </dsp:txBody>
      <dsp:txXfrm>
        <a:off x="287715" y="1953062"/>
        <a:ext cx="1028910" cy="628406"/>
      </dsp:txXfrm>
    </dsp:sp>
    <dsp:sp modelId="{48465107-0D6C-7246-919B-9162A0B5E274}">
      <dsp:nvSpPr>
        <dsp:cNvPr id="0" name=""/>
        <dsp:cNvSpPr/>
      </dsp:nvSpPr>
      <dsp:spPr>
        <a:xfrm>
          <a:off x="1669931" y="3531"/>
          <a:ext cx="1335016" cy="66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Clinical features</a:t>
          </a:r>
        </a:p>
      </dsp:txBody>
      <dsp:txXfrm>
        <a:off x="1689482" y="23082"/>
        <a:ext cx="1295914" cy="628406"/>
      </dsp:txXfrm>
    </dsp:sp>
    <dsp:sp modelId="{4D7A9B80-BE6E-7348-8880-9016E7569352}">
      <dsp:nvSpPr>
        <dsp:cNvPr id="0" name=""/>
        <dsp:cNvSpPr/>
      </dsp:nvSpPr>
      <dsp:spPr>
        <a:xfrm>
          <a:off x="1803433" y="671039"/>
          <a:ext cx="133501" cy="500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631"/>
              </a:lnTo>
              <a:lnTo>
                <a:pt x="133501" y="50063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108FD-B78A-C145-B46D-744A28AF5D2A}">
      <dsp:nvSpPr>
        <dsp:cNvPr id="0" name=""/>
        <dsp:cNvSpPr/>
      </dsp:nvSpPr>
      <dsp:spPr>
        <a:xfrm>
          <a:off x="1936935" y="837916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039776"/>
              <a:satOff val="-2680"/>
              <a:lumOff val="-18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Pallor, lethargy</a:t>
          </a:r>
        </a:p>
      </dsp:txBody>
      <dsp:txXfrm>
        <a:off x="1956486" y="857467"/>
        <a:ext cx="1028910" cy="628406"/>
      </dsp:txXfrm>
    </dsp:sp>
    <dsp:sp modelId="{5E4D4F76-55F4-3142-BE80-8E8920291C0C}">
      <dsp:nvSpPr>
        <dsp:cNvPr id="0" name=""/>
        <dsp:cNvSpPr/>
      </dsp:nvSpPr>
      <dsp:spPr>
        <a:xfrm>
          <a:off x="1803433" y="671039"/>
          <a:ext cx="133501" cy="1335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5016"/>
              </a:lnTo>
              <a:lnTo>
                <a:pt x="133501" y="1335016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39A00-02B4-5F4B-9206-C7D79E58C136}">
      <dsp:nvSpPr>
        <dsp:cNvPr id="0" name=""/>
        <dsp:cNvSpPr/>
      </dsp:nvSpPr>
      <dsp:spPr>
        <a:xfrm>
          <a:off x="1936935" y="1672301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559664"/>
              <a:satOff val="-4020"/>
              <a:lumOff val="-27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Jaundice</a:t>
          </a:r>
        </a:p>
      </dsp:txBody>
      <dsp:txXfrm>
        <a:off x="1956486" y="1691852"/>
        <a:ext cx="1028910" cy="628406"/>
      </dsp:txXfrm>
    </dsp:sp>
    <dsp:sp modelId="{02220595-B5F5-0142-A331-DD4CF79F2638}">
      <dsp:nvSpPr>
        <dsp:cNvPr id="0" name=""/>
        <dsp:cNvSpPr/>
      </dsp:nvSpPr>
      <dsp:spPr>
        <a:xfrm>
          <a:off x="1803433" y="671039"/>
          <a:ext cx="133501" cy="2169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9401"/>
              </a:lnTo>
              <a:lnTo>
                <a:pt x="133501" y="216940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1B47B-00CE-6246-9733-09A2007EE2C8}">
      <dsp:nvSpPr>
        <dsp:cNvPr id="0" name=""/>
        <dsp:cNvSpPr/>
      </dsp:nvSpPr>
      <dsp:spPr>
        <a:xfrm>
          <a:off x="1936935" y="2506686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079552"/>
              <a:satOff val="-5360"/>
              <a:lumOff val="-362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Splenomegaly</a:t>
          </a:r>
        </a:p>
      </dsp:txBody>
      <dsp:txXfrm>
        <a:off x="1956486" y="2526237"/>
        <a:ext cx="1028910" cy="628406"/>
      </dsp:txXfrm>
    </dsp:sp>
    <dsp:sp modelId="{7B8FD07A-B18E-9C4D-B6EA-09487362F567}">
      <dsp:nvSpPr>
        <dsp:cNvPr id="0" name=""/>
        <dsp:cNvSpPr/>
      </dsp:nvSpPr>
      <dsp:spPr>
        <a:xfrm>
          <a:off x="1803433" y="671039"/>
          <a:ext cx="133501" cy="3003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3786"/>
              </a:lnTo>
              <a:lnTo>
                <a:pt x="133501" y="3003786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22F8B-57E9-D342-8E7E-28A43BDCFDDF}">
      <dsp:nvSpPr>
        <dsp:cNvPr id="0" name=""/>
        <dsp:cNvSpPr/>
      </dsp:nvSpPr>
      <dsp:spPr>
        <a:xfrm>
          <a:off x="1936935" y="3341072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599440"/>
              <a:satOff val="-6700"/>
              <a:lumOff val="-45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Gall stones</a:t>
          </a:r>
        </a:p>
      </dsp:txBody>
      <dsp:txXfrm>
        <a:off x="1956486" y="3360623"/>
        <a:ext cx="1028910" cy="628406"/>
      </dsp:txXfrm>
    </dsp:sp>
    <dsp:sp modelId="{48292A14-6DC9-074A-BE50-D9B2C62EE973}">
      <dsp:nvSpPr>
        <dsp:cNvPr id="0" name=""/>
        <dsp:cNvSpPr/>
      </dsp:nvSpPr>
      <dsp:spPr>
        <a:xfrm>
          <a:off x="1803433" y="671039"/>
          <a:ext cx="133501" cy="3838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171"/>
              </a:lnTo>
              <a:lnTo>
                <a:pt x="133501" y="383817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A4802-7AC0-2A49-AC05-E23BA34638DF}">
      <dsp:nvSpPr>
        <dsp:cNvPr id="0" name=""/>
        <dsp:cNvSpPr/>
      </dsp:nvSpPr>
      <dsp:spPr>
        <a:xfrm>
          <a:off x="1936935" y="4175457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119328"/>
              <a:satOff val="-8040"/>
              <a:lumOff val="-54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Dark urine</a:t>
          </a:r>
        </a:p>
      </dsp:txBody>
      <dsp:txXfrm>
        <a:off x="1956486" y="4195008"/>
        <a:ext cx="1028910" cy="628406"/>
      </dsp:txXfrm>
    </dsp:sp>
    <dsp:sp modelId="{399F902F-E796-FD40-8B5B-C93D9448BF06}">
      <dsp:nvSpPr>
        <dsp:cNvPr id="0" name=""/>
        <dsp:cNvSpPr/>
      </dsp:nvSpPr>
      <dsp:spPr>
        <a:xfrm>
          <a:off x="1803433" y="671039"/>
          <a:ext cx="133501" cy="4672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2556"/>
              </a:lnTo>
              <a:lnTo>
                <a:pt x="133501" y="4672556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D7DC1-2DF9-DD41-9EFF-DD4BD51762F2}">
      <dsp:nvSpPr>
        <dsp:cNvPr id="0" name=""/>
        <dsp:cNvSpPr/>
      </dsp:nvSpPr>
      <dsp:spPr>
        <a:xfrm>
          <a:off x="1936935" y="5009842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39215"/>
              <a:satOff val="-9379"/>
              <a:lumOff val="-633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Bone deformity</a:t>
          </a:r>
        </a:p>
      </dsp:txBody>
      <dsp:txXfrm>
        <a:off x="1956486" y="5029393"/>
        <a:ext cx="1028910" cy="628406"/>
      </dsp:txXfrm>
    </dsp:sp>
    <dsp:sp modelId="{0E79E1A9-C8B6-AA4E-8622-6D992597060D}">
      <dsp:nvSpPr>
        <dsp:cNvPr id="0" name=""/>
        <dsp:cNvSpPr/>
      </dsp:nvSpPr>
      <dsp:spPr>
        <a:xfrm>
          <a:off x="1803433" y="671039"/>
          <a:ext cx="133501" cy="5506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06941"/>
              </a:lnTo>
              <a:lnTo>
                <a:pt x="133501" y="550694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5CBABD-81C8-B64B-8F0B-EC5F27EE5BD8}">
      <dsp:nvSpPr>
        <dsp:cNvPr id="0" name=""/>
        <dsp:cNvSpPr/>
      </dsp:nvSpPr>
      <dsp:spPr>
        <a:xfrm>
          <a:off x="1936935" y="5844227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159103"/>
              <a:satOff val="-10719"/>
              <a:lumOff val="-72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Leg ulcers</a:t>
          </a:r>
        </a:p>
      </dsp:txBody>
      <dsp:txXfrm>
        <a:off x="1956486" y="5863778"/>
        <a:ext cx="1028910" cy="628406"/>
      </dsp:txXfrm>
    </dsp:sp>
    <dsp:sp modelId="{11ED21C8-064A-E140-A61A-78C3E09700E0}">
      <dsp:nvSpPr>
        <dsp:cNvPr id="0" name=""/>
        <dsp:cNvSpPr/>
      </dsp:nvSpPr>
      <dsp:spPr>
        <a:xfrm>
          <a:off x="3374800" y="15566"/>
          <a:ext cx="1335016" cy="66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Labratory</a:t>
          </a:r>
          <a:r>
            <a:rPr lang="en-US" sz="1800" kern="1200" dirty="0"/>
            <a:t> </a:t>
          </a:r>
          <a:r>
            <a:rPr lang="en-US" sz="1800" kern="1200" dirty="0" err="1"/>
            <a:t>findigs</a:t>
          </a:r>
          <a:endParaRPr lang="en-US" sz="1800" kern="1200" dirty="0"/>
        </a:p>
      </dsp:txBody>
      <dsp:txXfrm>
        <a:off x="3394351" y="35117"/>
        <a:ext cx="1295914" cy="628406"/>
      </dsp:txXfrm>
    </dsp:sp>
    <dsp:sp modelId="{E3AE3935-5620-EA4D-92D0-9E0C156D85DF}">
      <dsp:nvSpPr>
        <dsp:cNvPr id="0" name=""/>
        <dsp:cNvSpPr/>
      </dsp:nvSpPr>
      <dsp:spPr>
        <a:xfrm>
          <a:off x="3508302" y="683074"/>
          <a:ext cx="97402" cy="488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595"/>
              </a:lnTo>
              <a:lnTo>
                <a:pt x="97402" y="488595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41589-1ED1-3D41-8B75-EFE77193A5B1}">
      <dsp:nvSpPr>
        <dsp:cNvPr id="0" name=""/>
        <dsp:cNvSpPr/>
      </dsp:nvSpPr>
      <dsp:spPr>
        <a:xfrm>
          <a:off x="3605705" y="837916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678991"/>
              <a:satOff val="-12059"/>
              <a:lumOff val="-81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Features of increased RBCs breakdown</a:t>
          </a:r>
        </a:p>
      </dsp:txBody>
      <dsp:txXfrm>
        <a:off x="3625256" y="857467"/>
        <a:ext cx="1028910" cy="628406"/>
      </dsp:txXfrm>
    </dsp:sp>
    <dsp:sp modelId="{F69E4246-2F49-8448-9B7F-691A6402DA19}">
      <dsp:nvSpPr>
        <dsp:cNvPr id="0" name=""/>
        <dsp:cNvSpPr/>
      </dsp:nvSpPr>
      <dsp:spPr>
        <a:xfrm>
          <a:off x="3508302" y="683074"/>
          <a:ext cx="97402" cy="1322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981"/>
              </a:lnTo>
              <a:lnTo>
                <a:pt x="97402" y="132298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D8619-3FFA-AC4D-B4F7-143E7AE4A4ED}">
      <dsp:nvSpPr>
        <dsp:cNvPr id="0" name=""/>
        <dsp:cNvSpPr/>
      </dsp:nvSpPr>
      <dsp:spPr>
        <a:xfrm>
          <a:off x="3605705" y="1672301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198879"/>
              <a:satOff val="-13399"/>
              <a:lumOff val="-90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Features of increased RBCs production</a:t>
          </a:r>
        </a:p>
      </dsp:txBody>
      <dsp:txXfrm>
        <a:off x="3625256" y="1691852"/>
        <a:ext cx="1028910" cy="628406"/>
      </dsp:txXfrm>
    </dsp:sp>
    <dsp:sp modelId="{907AB059-09B0-624B-8FA7-A57200284387}">
      <dsp:nvSpPr>
        <dsp:cNvPr id="0" name=""/>
        <dsp:cNvSpPr/>
      </dsp:nvSpPr>
      <dsp:spPr>
        <a:xfrm>
          <a:off x="3508302" y="683074"/>
          <a:ext cx="97402" cy="2157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7366"/>
              </a:lnTo>
              <a:lnTo>
                <a:pt x="97402" y="2157366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1F260-AFA4-F84D-A944-CE9A5295789E}">
      <dsp:nvSpPr>
        <dsp:cNvPr id="0" name=""/>
        <dsp:cNvSpPr/>
      </dsp:nvSpPr>
      <dsp:spPr>
        <a:xfrm>
          <a:off x="3605705" y="2506686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718767"/>
              <a:satOff val="-14739"/>
              <a:lumOff val="-99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Damaged RBCs</a:t>
          </a:r>
        </a:p>
      </dsp:txBody>
      <dsp:txXfrm>
        <a:off x="3625256" y="2526237"/>
        <a:ext cx="1028910" cy="628406"/>
      </dsp:txXfrm>
    </dsp:sp>
    <dsp:sp modelId="{D924C296-1939-AB49-B180-0869C6DBC820}">
      <dsp:nvSpPr>
        <dsp:cNvPr id="0" name=""/>
        <dsp:cNvSpPr/>
      </dsp:nvSpPr>
      <dsp:spPr>
        <a:xfrm>
          <a:off x="5007472" y="3531"/>
          <a:ext cx="1335016" cy="66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Mechanisms</a:t>
          </a:r>
        </a:p>
      </dsp:txBody>
      <dsp:txXfrm>
        <a:off x="5027023" y="23082"/>
        <a:ext cx="1295914" cy="628406"/>
      </dsp:txXfrm>
    </dsp:sp>
    <dsp:sp modelId="{6D2C08BF-22D6-D149-85B9-C2C18F378938}">
      <dsp:nvSpPr>
        <dsp:cNvPr id="0" name=""/>
        <dsp:cNvSpPr/>
      </dsp:nvSpPr>
      <dsp:spPr>
        <a:xfrm>
          <a:off x="5140973" y="671039"/>
          <a:ext cx="133501" cy="500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631"/>
              </a:lnTo>
              <a:lnTo>
                <a:pt x="133501" y="500631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CAC01-FC4E-0249-9059-715AE713259B}">
      <dsp:nvSpPr>
        <dsp:cNvPr id="0" name=""/>
        <dsp:cNvSpPr/>
      </dsp:nvSpPr>
      <dsp:spPr>
        <a:xfrm>
          <a:off x="5274475" y="837916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238655"/>
              <a:satOff val="-16079"/>
              <a:lumOff val="-1086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/>
            <a:t>Intravascular </a:t>
          </a:r>
          <a:r>
            <a:rPr lang="en-US" sz="1050" kern="1200" dirty="0" err="1"/>
            <a:t>haemolysis</a:t>
          </a:r>
          <a:r>
            <a:rPr lang="en-US" sz="1050" kern="1200" dirty="0"/>
            <a:t>: inside the circulation</a:t>
          </a:r>
        </a:p>
      </dsp:txBody>
      <dsp:txXfrm>
        <a:off x="5294026" y="857467"/>
        <a:ext cx="1028910" cy="628406"/>
      </dsp:txXfrm>
    </dsp:sp>
    <dsp:sp modelId="{BA28B1E1-1E89-0345-AE53-FEEB51D8EEC2}">
      <dsp:nvSpPr>
        <dsp:cNvPr id="0" name=""/>
        <dsp:cNvSpPr/>
      </dsp:nvSpPr>
      <dsp:spPr>
        <a:xfrm>
          <a:off x="5140973" y="671039"/>
          <a:ext cx="133501" cy="1335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5016"/>
              </a:lnTo>
              <a:lnTo>
                <a:pt x="133501" y="1335016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CB42AA-9DDE-5146-AC8D-1DA570599861}">
      <dsp:nvSpPr>
        <dsp:cNvPr id="0" name=""/>
        <dsp:cNvSpPr/>
      </dsp:nvSpPr>
      <dsp:spPr>
        <a:xfrm>
          <a:off x="5274475" y="1672301"/>
          <a:ext cx="1068012" cy="667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Extravascular</a:t>
          </a:r>
          <a:r>
            <a:rPr lang="en-US" sz="1000" kern="1200" baseline="0" dirty="0"/>
            <a:t> </a:t>
          </a:r>
          <a:r>
            <a:rPr lang="en-US" sz="1000" kern="1200" baseline="0" dirty="0" err="1"/>
            <a:t>haemolysis</a:t>
          </a:r>
          <a:r>
            <a:rPr lang="en-US" sz="1000" kern="1200" baseline="0" dirty="0"/>
            <a:t>: in the spleen and liver (RES organs)</a:t>
          </a:r>
          <a:endParaRPr lang="en-US" sz="1000" kern="1200" dirty="0"/>
        </a:p>
      </dsp:txBody>
      <dsp:txXfrm>
        <a:off x="5294026" y="1691852"/>
        <a:ext cx="1028910" cy="628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02421-4A8A-C34E-BD28-E677486EFB0C}">
      <dsp:nvSpPr>
        <dsp:cNvPr id="0" name=""/>
        <dsp:cNvSpPr/>
      </dsp:nvSpPr>
      <dsp:spPr>
        <a:xfrm>
          <a:off x="5123" y="895680"/>
          <a:ext cx="1531329" cy="1220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Substitution</a:t>
          </a:r>
          <a:r>
            <a:rPr lang="en-US" sz="1800" kern="1200" baseline="0" dirty="0"/>
            <a:t> of amino acid number </a:t>
          </a:r>
          <a:r>
            <a:rPr lang="en-US" sz="1800" kern="1200" baseline="0" dirty="0" smtClean="0"/>
            <a:t>6 in beta-chain</a:t>
          </a:r>
          <a:endParaRPr lang="en-US" sz="1800" kern="1200" dirty="0"/>
        </a:p>
      </dsp:txBody>
      <dsp:txXfrm>
        <a:off x="40864" y="931421"/>
        <a:ext cx="1459847" cy="1148796"/>
      </dsp:txXfrm>
    </dsp:sp>
    <dsp:sp modelId="{D1553B6E-72A7-2146-9338-34E9FA716397}">
      <dsp:nvSpPr>
        <dsp:cNvPr id="0" name=""/>
        <dsp:cNvSpPr/>
      </dsp:nvSpPr>
      <dsp:spPr>
        <a:xfrm>
          <a:off x="1689586" y="1315934"/>
          <a:ext cx="324641" cy="37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689586" y="1391888"/>
        <a:ext cx="227249" cy="227861"/>
      </dsp:txXfrm>
    </dsp:sp>
    <dsp:sp modelId="{C0D75AD1-782D-0F44-BDB3-230827E0B8A3}">
      <dsp:nvSpPr>
        <dsp:cNvPr id="0" name=""/>
        <dsp:cNvSpPr/>
      </dsp:nvSpPr>
      <dsp:spPr>
        <a:xfrm>
          <a:off x="2148985" y="895680"/>
          <a:ext cx="1531329" cy="1220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(6</a:t>
          </a:r>
          <a:r>
            <a:rPr lang="en-US" sz="1800" kern="1200" baseline="0"/>
            <a:t> GLU &gt; VAL)</a:t>
          </a:r>
          <a:endParaRPr lang="en-US" sz="1800" kern="1200"/>
        </a:p>
      </dsp:txBody>
      <dsp:txXfrm>
        <a:off x="2184726" y="931421"/>
        <a:ext cx="1459847" cy="1148796"/>
      </dsp:txXfrm>
    </dsp:sp>
    <dsp:sp modelId="{67EE8931-98DA-FD40-85A4-1A6B3636BAD7}">
      <dsp:nvSpPr>
        <dsp:cNvPr id="0" name=""/>
        <dsp:cNvSpPr/>
      </dsp:nvSpPr>
      <dsp:spPr>
        <a:xfrm>
          <a:off x="3833447" y="1315934"/>
          <a:ext cx="324641" cy="37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833447" y="1391888"/>
        <a:ext cx="227249" cy="227861"/>
      </dsp:txXfrm>
    </dsp:sp>
    <dsp:sp modelId="{AD00E02D-CDDE-434E-B0DA-71A92F4DB476}">
      <dsp:nvSpPr>
        <dsp:cNvPr id="0" name=""/>
        <dsp:cNvSpPr/>
      </dsp:nvSpPr>
      <dsp:spPr>
        <a:xfrm>
          <a:off x="4292846" y="895680"/>
          <a:ext cx="1531329" cy="1220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Haemoglobin mutation</a:t>
          </a:r>
        </a:p>
      </dsp:txBody>
      <dsp:txXfrm>
        <a:off x="4328587" y="931421"/>
        <a:ext cx="1459847" cy="1148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DA2A0A7-C877-43FD-81CA-22AA881D27CA}" type="datetimeFigureOut">
              <a:rPr lang="ar-SA" smtClean="0"/>
              <a:t>13/04/39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9B9FCEE-EE19-49A2-B81E-1C73C17040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884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6F2C-867A-4D1A-B5E2-747AEA68963D}" type="uaqdatetime1">
              <a:rPr lang="ar-SA" smtClean="0"/>
              <a:t>13/04/39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031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8D7-9665-43D7-9783-500D249C0FC9}" type="uaqdatetime1">
              <a:rPr lang="ar-SA" smtClean="0"/>
              <a:t>13/04/39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363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D2A8-EE1B-4013-9208-AEDD7A02F5B8}" type="uaqdatetime1">
              <a:rPr lang="ar-SA" smtClean="0"/>
              <a:t>13/04/39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96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7767-3AEC-4FF7-9DD4-EFAA890E5622}" type="uaqdatetime1">
              <a:rPr lang="ar-SA" smtClean="0"/>
              <a:t>13/04/39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45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1D43-9C3D-4D40-9357-DA30774BFC76}" type="uaqdatetime1">
              <a:rPr lang="ar-SA" smtClean="0"/>
              <a:t>13/04/39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1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C5E-F379-4D75-9184-815C84BFF4E2}" type="uaqdatetime1">
              <a:rPr lang="ar-SA" smtClean="0"/>
              <a:t>13/04/39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284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6E29-7B05-4A0E-A49C-04B4A476CFFA}" type="uaqdatetime1">
              <a:rPr lang="ar-SA" smtClean="0"/>
              <a:t>13/04/39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1B01-D1F6-49F3-AD0E-91DD8420894F}" type="uaqdatetime1">
              <a:rPr lang="ar-SA" smtClean="0"/>
              <a:t>13/04/39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438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4A70-E3E2-4300-8631-1F815CC71EC5}" type="uaqdatetime1">
              <a:rPr lang="ar-SA" smtClean="0"/>
              <a:t>13/04/39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110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6C5A-3B67-48D9-8423-73B439665ADA}" type="uaqdatetime1">
              <a:rPr lang="ar-SA" smtClean="0"/>
              <a:t>13/04/39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255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875F-6607-42A1-A2E4-E149D7790B78}" type="uaqdatetime1">
              <a:rPr lang="ar-SA" smtClean="0"/>
              <a:t>13/04/39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72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9FE09-A432-4EAA-A92E-9B76CFF5F62F}" type="uaqdatetime1">
              <a:rPr lang="ar-SA" smtClean="0"/>
              <a:t>13/04/39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HEMATOLOGY TEAM 436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7E274-19E9-42BB-8F4D-69F464BAB9C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4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document/d/1Y7mV6Uv0sNwkKtLvjulYJjJWKioC_b1-wH97NoTiJyk/edit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ocs.google.com/forms/d/e/1FAIpQLSdF-OExjEgTJzx-mBGyJM1VZY-c-h_KyTtEF0WuENtYMh0VLA/viewform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8C3CC56-65A8-41F8-9323-60504A3A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94" y="160421"/>
            <a:ext cx="1171073" cy="117107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DFB9E5C-7451-49EC-8702-4329F16E1267}"/>
              </a:ext>
            </a:extLst>
          </p:cNvPr>
          <p:cNvSpPr txBox="1"/>
          <p:nvPr/>
        </p:nvSpPr>
        <p:spPr>
          <a:xfrm>
            <a:off x="508334" y="4726195"/>
            <a:ext cx="34801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Objectives</a:t>
            </a:r>
            <a:r>
              <a:rPr lang="en-US" dirty="0">
                <a:solidFill>
                  <a:srgbClr val="009999"/>
                </a:solidFill>
              </a:rPr>
              <a:t>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60602BE-3A0F-496E-BF95-C0922D9176AC}"/>
              </a:ext>
            </a:extLst>
          </p:cNvPr>
          <p:cNvSpPr txBox="1"/>
          <p:nvPr/>
        </p:nvSpPr>
        <p:spPr>
          <a:xfrm>
            <a:off x="352424" y="7472574"/>
            <a:ext cx="36425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References:</a:t>
            </a:r>
            <a:r>
              <a:rPr lang="en-US" dirty="0">
                <a:solidFill>
                  <a:srgbClr val="33CCCC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436 girls &amp; boys’ slides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435 teamwork slides</a:t>
            </a:r>
          </a:p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AA8645-550E-4A70-BA76-B57D1409E109}"/>
              </a:ext>
            </a:extLst>
          </p:cNvPr>
          <p:cNvSpPr txBox="1"/>
          <p:nvPr/>
        </p:nvSpPr>
        <p:spPr>
          <a:xfrm>
            <a:off x="4759995" y="7988172"/>
            <a:ext cx="13956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hlinkClick r:id="rId3"/>
              </a:rPr>
              <a:t>Editing file</a:t>
            </a:r>
            <a:endParaRPr lang="ar-SA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صورة 12" descr="صورة تحتوي على بيسبول&#10;&#10;وصف منشأ بثقة عالية">
            <a:extLst>
              <a:ext uri="{FF2B5EF4-FFF2-40B4-BE49-F238E27FC236}">
                <a16:creationId xmlns:a16="http://schemas.microsoft.com/office/drawing/2014/main" id="{016B9DB5-27ED-4A3D-A96B-9DA0A037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96" y="7758939"/>
            <a:ext cx="598565" cy="59856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019D4DA-3135-41EF-96E3-550D28BA03A4}"/>
              </a:ext>
            </a:extLst>
          </p:cNvPr>
          <p:cNvSpPr txBox="1"/>
          <p:nvPr/>
        </p:nvSpPr>
        <p:spPr>
          <a:xfrm>
            <a:off x="1270832" y="8214877"/>
            <a:ext cx="4860764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1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Do you have any suggestions? Please contact us!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200" dirty="0">
                <a:solidFill>
                  <a:srgbClr val="009999"/>
                </a:solidFill>
                <a:latin typeface="Cambria" panose="02040503050406030204" pitchFamily="18" charset="0"/>
              </a:rPr>
              <a:t>@haematology436                            E-mail: Haematology436@gmail.com</a:t>
            </a:r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    </a:t>
            </a:r>
          </a:p>
          <a:p>
            <a:r>
              <a:rPr lang="en-US" sz="1600" dirty="0">
                <a:solidFill>
                  <a:srgbClr val="009999"/>
                </a:solidFill>
                <a:latin typeface="Cambria" panose="02040503050406030204" pitchFamily="18" charset="0"/>
              </a:rPr>
              <a:t>                              </a:t>
            </a:r>
            <a:r>
              <a:rPr lang="en-US" sz="1200" dirty="0">
                <a:solidFill>
                  <a:srgbClr val="009999"/>
                </a:solidFill>
                <a:latin typeface="Cambria" panose="02040503050406030204" pitchFamily="18" charset="0"/>
              </a:rPr>
              <a:t>or simply use this </a:t>
            </a:r>
            <a:r>
              <a:rPr lang="en-US" sz="1200" dirty="0">
                <a:solidFill>
                  <a:srgbClr val="009999"/>
                </a:solidFill>
                <a:latin typeface="Cambria" panose="02040503050406030204" pitchFamily="18" charset="0"/>
                <a:hlinkClick r:id="rId5"/>
              </a:rPr>
              <a:t>form</a:t>
            </a:r>
            <a:endParaRPr lang="ar-SA" sz="16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944A602-0CAD-4205-9CA8-DB46A6374C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09" y="8658293"/>
            <a:ext cx="445183" cy="445183"/>
          </a:xfrm>
          <a:prstGeom prst="rect">
            <a:avLst/>
          </a:prstGeom>
        </p:spPr>
      </p:pic>
      <p:pic>
        <p:nvPicPr>
          <p:cNvPr id="20" name="صورة 19" descr="صورة تحتوي على رسوم المتجهات&#10;&#10;وصف منشأ بثقة عالية">
            <a:extLst>
              <a:ext uri="{FF2B5EF4-FFF2-40B4-BE49-F238E27FC236}">
                <a16:creationId xmlns:a16="http://schemas.microsoft.com/office/drawing/2014/main" id="{AC7CB6C8-AAF8-4CA1-AC4C-CE458C803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09" y="782039"/>
            <a:ext cx="3017317" cy="3017317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4FFB330-08DE-4B54-9CA6-0D82B65D9E3D}"/>
              </a:ext>
            </a:extLst>
          </p:cNvPr>
          <p:cNvSpPr txBox="1"/>
          <p:nvPr/>
        </p:nvSpPr>
        <p:spPr>
          <a:xfrm>
            <a:off x="1588168" y="4029599"/>
            <a:ext cx="393432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9999"/>
                </a:solidFill>
                <a:latin typeface="Cambria" panose="02040503050406030204" pitchFamily="18" charset="0"/>
              </a:rPr>
              <a:t>Approach to Hemolysis</a:t>
            </a:r>
            <a:endParaRPr lang="ar-SA" sz="28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عنوان فرعي 2">
            <a:extLst>
              <a:ext uri="{FF2B5EF4-FFF2-40B4-BE49-F238E27FC236}">
                <a16:creationId xmlns:a16="http://schemas.microsoft.com/office/drawing/2014/main" id="{B22316E9-7ABE-4035-B090-812FD2D06CCA}"/>
              </a:ext>
            </a:extLst>
          </p:cNvPr>
          <p:cNvSpPr txBox="1">
            <a:spLocks/>
          </p:cNvSpPr>
          <p:nvPr/>
        </p:nvSpPr>
        <p:spPr>
          <a:xfrm>
            <a:off x="2771782" y="7558768"/>
            <a:ext cx="3469100" cy="310240"/>
          </a:xfrm>
          <a:prstGeom prst="rect">
            <a:avLst/>
          </a:prstGeom>
          <a:ln>
            <a:solidFill>
              <a:srgbClr val="33CCCC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  <a:latin typeface="Cambria" panose="02040503050406030204" pitchFamily="18" charset="0"/>
              </a:rPr>
              <a:t>Important.</a:t>
            </a:r>
            <a:r>
              <a:rPr lang="ar-SA" sz="16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Extra.</a:t>
            </a:r>
            <a:r>
              <a:rPr lang="ar-SA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Notes</a:t>
            </a:r>
            <a:endParaRPr lang="ar-SA" sz="16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عنوان فرعي 1">
            <a:extLst>
              <a:ext uri="{FF2B5EF4-FFF2-40B4-BE49-F238E27FC236}">
                <a16:creationId xmlns:a16="http://schemas.microsoft.com/office/drawing/2014/main" id="{888E480A-8BBD-40FA-A65F-12DC52228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21" y="5095527"/>
            <a:ext cx="6266446" cy="2391656"/>
          </a:xfrm>
        </p:spPr>
        <p:txBody>
          <a:bodyPr>
            <a:normAutofit fontScale="92500"/>
          </a:bodyPr>
          <a:lstStyle/>
          <a:p>
            <a:pPr algn="l"/>
            <a:r>
              <a:rPr lang="en-US" sz="1200" dirty="0">
                <a:latin typeface="Cambria" panose="02040503050406030204" pitchFamily="18" charset="0"/>
              </a:rPr>
              <a:t>To know the function of platelets and the relationship between the platelet count in peripheral blood and the extent of abnormal bleeding. 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• To know about the diseases associated with 1) a failure of platelet production 2) a shortened platelet lifespan, especially immune thrombocytopenic purpura (ITP). 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• To know the principles of investigation of patient suspected of having a </a:t>
            </a:r>
            <a:r>
              <a:rPr lang="en-US" sz="1200" dirty="0" err="1">
                <a:latin typeface="Cambria" panose="02040503050406030204" pitchFamily="18" charset="0"/>
              </a:rPr>
              <a:t>haemostatic</a:t>
            </a:r>
            <a:r>
              <a:rPr lang="en-US" sz="1200" dirty="0">
                <a:latin typeface="Cambria" panose="02040503050406030204" pitchFamily="18" charset="0"/>
              </a:rPr>
              <a:t> defect.</a:t>
            </a:r>
            <a:endParaRPr lang="ar-SA" sz="1200" dirty="0">
              <a:latin typeface="Cambria" panose="02040503050406030204" pitchFamily="18" charset="0"/>
            </a:endParaRP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To understand the role of platelets, blood vessel wall and coagulation factors in normal </a:t>
            </a:r>
            <a:r>
              <a:rPr lang="en-US" sz="1200" dirty="0" err="1">
                <a:latin typeface="Cambria" panose="02040503050406030204" pitchFamily="18" charset="0"/>
              </a:rPr>
              <a:t>haemostasis</a:t>
            </a:r>
            <a:r>
              <a:rPr lang="en-US" sz="1200" dirty="0">
                <a:latin typeface="Cambria" panose="02040503050406030204" pitchFamily="18" charset="0"/>
              </a:rPr>
              <a:t>. 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• To know the classification of </a:t>
            </a:r>
            <a:r>
              <a:rPr lang="en-US" sz="1200" dirty="0" err="1">
                <a:latin typeface="Cambria" panose="02040503050406030204" pitchFamily="18" charset="0"/>
              </a:rPr>
              <a:t>haemostatic</a:t>
            </a:r>
            <a:r>
              <a:rPr lang="en-US" sz="1200" dirty="0">
                <a:latin typeface="Cambria" panose="02040503050406030204" pitchFamily="18" charset="0"/>
              </a:rPr>
              <a:t> defects. 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• To know the platelet morphology and life span. 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• To know the platelet function and diseases due to platelet function disorders. 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</a:rPr>
              <a:t>• To know the causes of thrombocytopenic purpura and non-thrombocytopenic purpura.</a:t>
            </a:r>
            <a:endParaRPr lang="ar-SA" sz="1200" dirty="0">
              <a:latin typeface="Cambria" panose="02040503050406030204" pitchFamily="18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A7B99CD-92BE-4ED5-A542-A71417557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2424"/>
            <a:ext cx="1600200" cy="16002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98" y="1331494"/>
            <a:ext cx="1167063" cy="10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C2440A-F430-4338-93C4-6E9BEEC7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36885"/>
            <a:ext cx="5915025" cy="1094874"/>
          </a:xfrm>
        </p:spPr>
        <p:txBody>
          <a:bodyPr/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MCQs:</a:t>
            </a:r>
            <a:endParaRPr lang="ar-SA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95B47D-6E66-464A-86A3-EFA048CEB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97" y="6410616"/>
            <a:ext cx="5915025" cy="685801"/>
          </a:xfrm>
        </p:spPr>
        <p:txBody>
          <a:bodyPr numCol="2">
            <a:noAutofit/>
          </a:bodyPr>
          <a:lstStyle/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 algn="l">
              <a:buNone/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BA5CABF-3A15-4A28-AEFB-BC9959AC87A8}"/>
              </a:ext>
            </a:extLst>
          </p:cNvPr>
          <p:cNvSpPr txBox="1">
            <a:spLocks/>
          </p:cNvSpPr>
          <p:nvPr/>
        </p:nvSpPr>
        <p:spPr>
          <a:xfrm>
            <a:off x="300789" y="687110"/>
            <a:ext cx="6413500" cy="5770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400" dirty="0">
                <a:latin typeface="Cambria" panose="02040503050406030204" pitchFamily="18" charset="0"/>
              </a:rPr>
              <a:t>1-A patient came to the ER complaining of dark urine. On examination, they found jaundice in his sclera, splenomegaly and </a:t>
            </a:r>
            <a:r>
              <a:rPr lang="en-US" sz="1400" dirty="0" err="1">
                <a:latin typeface="Cambria" panose="02040503050406030204" pitchFamily="18" charset="0"/>
              </a:rPr>
              <a:t>haemoglobinuria</a:t>
            </a:r>
            <a:r>
              <a:rPr lang="en-US" sz="1400" dirty="0">
                <a:latin typeface="Cambria" panose="02040503050406030204" pitchFamily="18" charset="0"/>
              </a:rPr>
              <a:t>. What is the most common cause of these manifestations?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A-Extravascular </a:t>
            </a:r>
            <a:r>
              <a:rPr lang="en-US" sz="1400" dirty="0" err="1">
                <a:latin typeface="Cambria" panose="02040503050406030204" pitchFamily="18" charset="0"/>
              </a:rPr>
              <a:t>haemolysis</a:t>
            </a:r>
            <a:r>
              <a:rPr lang="en-US" sz="1400" dirty="0">
                <a:latin typeface="Cambria" panose="02040503050406030204" pitchFamily="18" charset="0"/>
              </a:rPr>
              <a:t>.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B-Intravascular </a:t>
            </a:r>
            <a:r>
              <a:rPr lang="en-US" sz="1400" dirty="0" err="1">
                <a:latin typeface="Cambria" panose="02040503050406030204" pitchFamily="18" charset="0"/>
              </a:rPr>
              <a:t>haemolysis</a:t>
            </a:r>
            <a:r>
              <a:rPr lang="en-US" sz="1400" dirty="0">
                <a:latin typeface="Cambria" panose="02040503050406030204" pitchFamily="18" charset="0"/>
              </a:rPr>
              <a:t>.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C-Both A&amp;B.</a:t>
            </a:r>
          </a:p>
          <a:p>
            <a:pPr rtl="0"/>
            <a:endParaRPr lang="en-US" sz="1400" dirty="0">
              <a:latin typeface="Cambria" panose="02040503050406030204" pitchFamily="18" charset="0"/>
            </a:endParaRPr>
          </a:p>
          <a:p>
            <a:pPr rtl="0"/>
            <a:endParaRPr lang="en-US" sz="1400" dirty="0">
              <a:latin typeface="Cambria" panose="02040503050406030204" pitchFamily="18" charset="0"/>
            </a:endParaRP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2-What is the substitution mutation in </a:t>
            </a:r>
            <a:r>
              <a:rPr lang="en-US" sz="1400" dirty="0" err="1">
                <a:latin typeface="Cambria" panose="02040503050406030204" pitchFamily="18" charset="0"/>
              </a:rPr>
              <a:t>Hb.S</a:t>
            </a:r>
            <a:r>
              <a:rPr lang="en-US" sz="1400" dirty="0">
                <a:latin typeface="Cambria" panose="02040503050406030204" pitchFamily="18" charset="0"/>
              </a:rPr>
              <a:t>?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A-</a:t>
            </a:r>
            <a:r>
              <a:rPr lang="el-GR" sz="1400" dirty="0">
                <a:latin typeface="Cambria" panose="02040503050406030204" pitchFamily="18" charset="0"/>
              </a:rPr>
              <a:t>α2   β2 - 6 GLU </a:t>
            </a:r>
            <a:r>
              <a:rPr lang="en-US" sz="1400" dirty="0">
                <a:latin typeface="Cambria" panose="02040503050406030204" pitchFamily="18" charset="0"/>
              </a:rPr>
              <a:t>&gt;</a:t>
            </a:r>
            <a:r>
              <a:rPr lang="el-GR" sz="1400" dirty="0">
                <a:latin typeface="Cambria" panose="02040503050406030204" pitchFamily="18" charset="0"/>
              </a:rPr>
              <a:t> VAL </a:t>
            </a:r>
            <a:endParaRPr lang="en-US" sz="1400" dirty="0">
              <a:latin typeface="Cambria" panose="02040503050406030204" pitchFamily="18" charset="0"/>
            </a:endParaRP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B-</a:t>
            </a:r>
            <a:r>
              <a:rPr lang="el-GR" sz="1400" dirty="0">
                <a:latin typeface="Cambria" panose="02040503050406030204" pitchFamily="18" charset="0"/>
              </a:rPr>
              <a:t>α2   β2 - 6 GLU </a:t>
            </a:r>
            <a:r>
              <a:rPr lang="en-US" sz="1400" dirty="0">
                <a:latin typeface="Cambria" panose="02040503050406030204" pitchFamily="18" charset="0"/>
              </a:rPr>
              <a:t>&gt;</a:t>
            </a:r>
            <a:r>
              <a:rPr lang="el-GR" sz="1400" dirty="0">
                <a:latin typeface="Cambria" panose="02040503050406030204" pitchFamily="18" charset="0"/>
              </a:rPr>
              <a:t> </a:t>
            </a:r>
            <a:r>
              <a:rPr lang="en-US" sz="1400" dirty="0">
                <a:latin typeface="Cambria" panose="02040503050406030204" pitchFamily="18" charset="0"/>
              </a:rPr>
              <a:t>LYS</a:t>
            </a:r>
            <a:r>
              <a:rPr lang="el-GR" sz="1400" dirty="0">
                <a:latin typeface="Cambria" panose="02040503050406030204" pitchFamily="18" charset="0"/>
              </a:rPr>
              <a:t> </a:t>
            </a:r>
            <a:endParaRPr lang="en-US" sz="1400" dirty="0">
              <a:latin typeface="Cambria" panose="02040503050406030204" pitchFamily="18" charset="0"/>
            </a:endParaRP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C-</a:t>
            </a:r>
            <a:r>
              <a:rPr lang="el-GR" sz="1400" dirty="0">
                <a:latin typeface="Cambria" panose="02040503050406030204" pitchFamily="18" charset="0"/>
              </a:rPr>
              <a:t>α2   β2 - </a:t>
            </a:r>
            <a:r>
              <a:rPr lang="en-US" sz="1400" dirty="0">
                <a:latin typeface="Cambria" panose="02040503050406030204" pitchFamily="18" charset="0"/>
              </a:rPr>
              <a:t>26</a:t>
            </a:r>
            <a:r>
              <a:rPr lang="el-GR" sz="1400" dirty="0">
                <a:latin typeface="Cambria" panose="02040503050406030204" pitchFamily="18" charset="0"/>
              </a:rPr>
              <a:t> GLU </a:t>
            </a:r>
            <a:r>
              <a:rPr lang="en-US" sz="1400" dirty="0">
                <a:latin typeface="Cambria" panose="02040503050406030204" pitchFamily="18" charset="0"/>
              </a:rPr>
              <a:t>&gt;</a:t>
            </a:r>
            <a:r>
              <a:rPr lang="el-GR" sz="1400" dirty="0">
                <a:latin typeface="Cambria" panose="02040503050406030204" pitchFamily="18" charset="0"/>
              </a:rPr>
              <a:t> VAL</a:t>
            </a:r>
            <a:endParaRPr lang="en-US" sz="1400" dirty="0">
              <a:latin typeface="Cambria" panose="02040503050406030204" pitchFamily="18" charset="0"/>
            </a:endParaRPr>
          </a:p>
          <a:p>
            <a:pPr rtl="0"/>
            <a:endParaRPr lang="en-US" sz="1400" dirty="0">
              <a:latin typeface="Cambria" panose="02040503050406030204" pitchFamily="18" charset="0"/>
            </a:endParaRP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3-Haemolytic anemia is associated congenitally with which of the following: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A-Sickle cell disease.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B-Thalassemia.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C-Both A&amp;B.</a:t>
            </a:r>
          </a:p>
          <a:p>
            <a:pPr rtl="0"/>
            <a:endParaRPr lang="en-US" sz="1400" dirty="0">
              <a:latin typeface="Cambria" panose="02040503050406030204" pitchFamily="18" charset="0"/>
            </a:endParaRPr>
          </a:p>
          <a:p>
            <a:pPr rtl="0"/>
            <a:r>
              <a:rPr lang="en-US" sz="1400" dirty="0" smtClean="0">
                <a:latin typeface="Cambria" panose="02040503050406030204" pitchFamily="18" charset="0"/>
              </a:rPr>
              <a:t>4-In Which of the following we will find sickle cell disease &amp; Alpha-Thalassemia in the patient at the same time?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A-The sickle cell trait (AS)</a:t>
            </a:r>
          </a:p>
          <a:p>
            <a:pPr rtl="0"/>
            <a:r>
              <a:rPr lang="en-US" sz="1400" dirty="0">
                <a:latin typeface="Cambria" panose="02040503050406030204" pitchFamily="18" charset="0"/>
              </a:rPr>
              <a:t>B-Homozygous sickle cell disease (</a:t>
            </a:r>
            <a:r>
              <a:rPr lang="en-US" sz="1400" dirty="0" err="1">
                <a:latin typeface="Cambria" panose="02040503050406030204" pitchFamily="18" charset="0"/>
              </a:rPr>
              <a:t>ss</a:t>
            </a:r>
            <a:r>
              <a:rPr lang="en-US" sz="1400" dirty="0">
                <a:latin typeface="Cambria" panose="02040503050406030204" pitchFamily="18" charset="0"/>
              </a:rPr>
              <a:t>)</a:t>
            </a:r>
          </a:p>
          <a:p>
            <a:pPr rtl="0"/>
            <a:r>
              <a:rPr lang="en-US" sz="1400" dirty="0" smtClean="0">
                <a:latin typeface="Cambria" panose="02040503050406030204" pitchFamily="18" charset="0"/>
              </a:rPr>
              <a:t>C-Doubly </a:t>
            </a:r>
            <a:r>
              <a:rPr lang="en-US" sz="1400" dirty="0">
                <a:latin typeface="Cambria" panose="02040503050406030204" pitchFamily="18" charset="0"/>
              </a:rPr>
              <a:t>heterozygous sickle cell disease .</a:t>
            </a:r>
            <a:endParaRPr lang="ar-SA" sz="1400" dirty="0">
              <a:latin typeface="Cambria" panose="02040503050406030204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0909E3-27F5-470F-BE1A-5A2E9F2B1189}"/>
              </a:ext>
            </a:extLst>
          </p:cNvPr>
          <p:cNvSpPr txBox="1"/>
          <p:nvPr/>
        </p:nvSpPr>
        <p:spPr>
          <a:xfrm rot="10800000">
            <a:off x="5507789" y="4953000"/>
            <a:ext cx="1206500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ANSWERS: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1-B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2-A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3-C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4-C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7F84105-4347-4EF3-A8B1-5C03E9F1BDBF}"/>
              </a:ext>
            </a:extLst>
          </p:cNvPr>
          <p:cNvSpPr/>
          <p:nvPr/>
        </p:nvSpPr>
        <p:spPr>
          <a:xfrm>
            <a:off x="471488" y="7864673"/>
            <a:ext cx="3429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Team members</a:t>
            </a:r>
            <a:endParaRPr lang="en-US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Heba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Alnasser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Hanin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Bashaikh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Shrooq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</a:rPr>
              <a:t>Alsomali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Shahd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</a:rPr>
              <a:t>Alsowaidan</a:t>
            </a:r>
            <a:endParaRPr lang="en-US" sz="1600" dirty="0" smtClean="0">
              <a:latin typeface="Cambria" panose="02040503050406030204" pitchFamily="18" charset="0"/>
            </a:endParaRPr>
          </a:p>
          <a:p>
            <a:r>
              <a:rPr lang="en-US" sz="1600" dirty="0" smtClean="0">
                <a:latin typeface="Cambria" panose="02040503050406030204" pitchFamily="18" charset="0"/>
              </a:rPr>
              <a:t>Fahad Al-</a:t>
            </a:r>
            <a:r>
              <a:rPr lang="en-US" sz="1600" dirty="0" err="1" smtClean="0">
                <a:latin typeface="Cambria" panose="02040503050406030204" pitchFamily="18" charset="0"/>
              </a:rPr>
              <a:t>Askar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FFC7F62-6C55-46E6-B925-EBADDC5739D3}"/>
              </a:ext>
            </a:extLst>
          </p:cNvPr>
          <p:cNvSpPr txBox="1"/>
          <p:nvPr/>
        </p:nvSpPr>
        <p:spPr>
          <a:xfrm>
            <a:off x="3280109" y="7976937"/>
            <a:ext cx="274320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</a:rPr>
              <a:t>Team Leaders</a:t>
            </a:r>
          </a:p>
          <a:p>
            <a:r>
              <a:rPr lang="en-US" sz="1600" dirty="0" err="1">
                <a:latin typeface="Cambria" panose="02040503050406030204" pitchFamily="18" charset="0"/>
              </a:rPr>
              <a:t>Safa</a:t>
            </a:r>
            <a:r>
              <a:rPr lang="en-US" sz="1600" dirty="0">
                <a:latin typeface="Cambria" panose="02040503050406030204" pitchFamily="18" charset="0"/>
              </a:rPr>
              <a:t> Al-</a:t>
            </a:r>
            <a:r>
              <a:rPr lang="en-US" sz="1600" dirty="0" err="1">
                <a:latin typeface="Cambria" panose="02040503050406030204" pitchFamily="18" charset="0"/>
              </a:rPr>
              <a:t>Osaimi</a:t>
            </a: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 err="1">
                <a:latin typeface="Cambria" panose="02040503050406030204" pitchFamily="18" charset="0"/>
              </a:rPr>
              <a:t>Abdulaziz</a:t>
            </a:r>
            <a:r>
              <a:rPr lang="en-US" sz="1600" dirty="0">
                <a:latin typeface="Cambria" panose="02040503050406030204" pitchFamily="18" charset="0"/>
              </a:rPr>
              <a:t> Al-</a:t>
            </a:r>
            <a:r>
              <a:rPr lang="en-US" sz="1600" dirty="0" err="1">
                <a:latin typeface="Cambria" panose="02040503050406030204" pitchFamily="18" charset="0"/>
              </a:rPr>
              <a:t>Hussainy</a:t>
            </a:r>
            <a:endParaRPr lang="ar-SA" sz="1600" dirty="0">
              <a:latin typeface="Cambria" panose="02040503050406030204" pitchFamily="18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5ACEB13-F78E-486F-85C2-9041D0CD44BB}"/>
              </a:ext>
            </a:extLst>
          </p:cNvPr>
          <p:cNvSpPr txBox="1"/>
          <p:nvPr/>
        </p:nvSpPr>
        <p:spPr>
          <a:xfrm>
            <a:off x="1401679" y="6615040"/>
            <a:ext cx="40546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9999"/>
                </a:solidFill>
                <a:latin typeface="Cambria" panose="02040503050406030204" pitchFamily="18" charset="0"/>
              </a:rPr>
              <a:t>Good Luck!</a:t>
            </a:r>
            <a:endParaRPr lang="ar-SA" sz="32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9" name="عنصر نائب للتذييل 8">
            <a:extLst>
              <a:ext uri="{FF2B5EF4-FFF2-40B4-BE49-F238E27FC236}">
                <a16:creationId xmlns:a16="http://schemas.microsoft.com/office/drawing/2014/main" id="{2315A27E-7417-4F2A-8826-B37B937A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-15406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0" name="عنصر نائب لرقم الشريحة 9">
            <a:extLst>
              <a:ext uri="{FF2B5EF4-FFF2-40B4-BE49-F238E27FC236}">
                <a16:creationId xmlns:a16="http://schemas.microsoft.com/office/drawing/2014/main" id="{84BDCF5C-4FBF-4955-9FBF-150EDF11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714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55946"/>
            <a:ext cx="5915025" cy="4308593"/>
          </a:xfrm>
        </p:spPr>
        <p:txBody>
          <a:bodyPr>
            <a:normAutofit lnSpcReduction="10000"/>
          </a:bodyPr>
          <a:lstStyle/>
          <a:p>
            <a:pPr algn="l" rtl="0">
              <a:spcBef>
                <a:spcPts val="600"/>
              </a:spcBef>
              <a:buFont typeface="Wingdings" charset="2"/>
              <a:buChar char="v"/>
            </a:pPr>
            <a:r>
              <a:rPr lang="en-US" sz="1600" b="1" dirty="0" err="1">
                <a:solidFill>
                  <a:srgbClr val="009999"/>
                </a:solidFill>
                <a:latin typeface="Cambria" panose="02040503050406030204" pitchFamily="18" charset="0"/>
              </a:rPr>
              <a:t>Haemolysis</a:t>
            </a:r>
            <a:r>
              <a:rPr 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:</a:t>
            </a:r>
          </a:p>
          <a:p>
            <a:pPr marL="0" indent="0" algn="l" rtl="0">
              <a:spcBef>
                <a:spcPts val="600"/>
              </a:spcBef>
              <a:buNone/>
            </a:pPr>
            <a:r>
              <a:rPr lang="en-US" sz="1400" dirty="0">
                <a:latin typeface="Cambria" panose="02040503050406030204" pitchFamily="18" charset="0"/>
              </a:rPr>
              <a:t>It is a </a:t>
            </a:r>
            <a:r>
              <a:rPr lang="en-US" altLang="en-US" sz="1400" dirty="0">
                <a:latin typeface="Cambria" panose="02040503050406030204" pitchFamily="18" charset="0"/>
              </a:rPr>
              <a:t>Premature destruction of RBCs. </a:t>
            </a:r>
          </a:p>
          <a:p>
            <a:pPr marL="0" indent="0" algn="l" rtl="0">
              <a:spcBef>
                <a:spcPts val="600"/>
              </a:spcBef>
              <a:buNone/>
            </a:pPr>
            <a:r>
              <a:rPr lang="en-US" altLang="en-US" sz="1400" b="1" dirty="0">
                <a:latin typeface="Cambria" panose="02040503050406030204" pitchFamily="18" charset="0"/>
              </a:rPr>
              <a:t>Hemolysis is due to:</a:t>
            </a:r>
          </a:p>
          <a:p>
            <a:pPr algn="l" rtl="0">
              <a:spcBef>
                <a:spcPts val="600"/>
              </a:spcBef>
              <a:buFont typeface="Arial" charset="0"/>
              <a:buChar char="•"/>
            </a:pPr>
            <a:r>
              <a:rPr lang="en-US" altLang="en-US" sz="1400" dirty="0">
                <a:latin typeface="Cambria" panose="02040503050406030204" pitchFamily="18" charset="0"/>
              </a:rPr>
              <a:t>Defect in the RBCs (intra-corpuscular) as in </a:t>
            </a:r>
            <a:r>
              <a:rPr lang="en-US" alt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congenital hemolytic </a:t>
            </a:r>
            <a:r>
              <a:rPr lang="en-US" altLang="en-US" sz="1400" dirty="0" err="1">
                <a:latin typeface="Cambria" panose="02040503050406030204" pitchFamily="18" charset="0"/>
              </a:rPr>
              <a:t>Anaemia</a:t>
            </a:r>
            <a:r>
              <a:rPr lang="en-US" altLang="en-US" sz="1400" dirty="0">
                <a:latin typeface="Cambria" panose="02040503050406030204" pitchFamily="18" charset="0"/>
              </a:rPr>
              <a:t>.</a:t>
            </a:r>
          </a:p>
          <a:p>
            <a:pPr algn="l" rtl="0">
              <a:spcBef>
                <a:spcPts val="600"/>
              </a:spcBef>
              <a:buFont typeface="Arial" charset="0"/>
              <a:buChar char="•"/>
            </a:pPr>
            <a:r>
              <a:rPr lang="en-US" altLang="en-US" sz="1400" dirty="0">
                <a:latin typeface="Cambria" panose="02040503050406030204" pitchFamily="18" charset="0"/>
              </a:rPr>
              <a:t>Defect in the surrounding environment (</a:t>
            </a:r>
            <a:r>
              <a:rPr lang="en-US" altLang="en-US" sz="1400" dirty="0" err="1">
                <a:latin typeface="Cambria" panose="02040503050406030204" pitchFamily="18" charset="0"/>
              </a:rPr>
              <a:t>extracorpuscular</a:t>
            </a:r>
            <a:r>
              <a:rPr lang="en-US" altLang="en-US" sz="1400" dirty="0">
                <a:latin typeface="Cambria" panose="02040503050406030204" pitchFamily="18" charset="0"/>
              </a:rPr>
              <a:t>) as in </a:t>
            </a:r>
            <a:r>
              <a:rPr lang="en-US" alt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acquired </a:t>
            </a:r>
            <a:r>
              <a:rPr lang="en-US" altLang="en-US" sz="1400" dirty="0" err="1">
                <a:solidFill>
                  <a:srgbClr val="FF0000"/>
                </a:solidFill>
                <a:latin typeface="Cambria" panose="02040503050406030204" pitchFamily="18" charset="0"/>
              </a:rPr>
              <a:t>Anaemia</a:t>
            </a:r>
            <a:endParaRPr lang="en-US" altLang="en-US" sz="1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l" rtl="0">
              <a:spcBef>
                <a:spcPts val="600"/>
              </a:spcBef>
              <a:buFont typeface="Arial" charset="0"/>
              <a:buChar char="•"/>
            </a:pPr>
            <a:endParaRPr lang="en-US" altLang="en-US" sz="500" b="1" dirty="0">
              <a:latin typeface="Cambria" panose="02040503050406030204" pitchFamily="18" charset="0"/>
            </a:endParaRPr>
          </a:p>
          <a:p>
            <a:pPr algn="l" rtl="0">
              <a:spcBef>
                <a:spcPts val="600"/>
              </a:spcBef>
              <a:buFont typeface="Wingdings" charset="2"/>
              <a:buChar char="v"/>
            </a:pPr>
            <a:r>
              <a:rPr lang="en-US" sz="1600" b="1" dirty="0" err="1">
                <a:solidFill>
                  <a:srgbClr val="009999"/>
                </a:solidFill>
                <a:latin typeface="Cambria" panose="02040503050406030204" pitchFamily="18" charset="0"/>
              </a:rPr>
              <a:t>Haemolytic</a:t>
            </a:r>
            <a:r>
              <a:rPr 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9999"/>
                </a:solidFill>
                <a:latin typeface="Cambria" panose="02040503050406030204" pitchFamily="18" charset="0"/>
              </a:rPr>
              <a:t>Anaemias</a:t>
            </a:r>
            <a:r>
              <a:rPr 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:</a:t>
            </a:r>
          </a:p>
          <a:p>
            <a:pPr marL="171450" lvl="1" algn="l" rtl="0">
              <a:spcBef>
                <a:spcPts val="600"/>
              </a:spcBef>
            </a:pPr>
            <a:r>
              <a:rPr lang="en-US" sz="1400" dirty="0" err="1">
                <a:latin typeface="Cambria" panose="02040503050406030204" pitchFamily="18" charset="0"/>
              </a:rPr>
              <a:t>Haemolysis</a:t>
            </a:r>
            <a:r>
              <a:rPr lang="en-US" sz="1400" dirty="0">
                <a:latin typeface="Cambria" panose="02040503050406030204" pitchFamily="18" charset="0"/>
              </a:rPr>
              <a:t> is the shortening of the lifespan of a mature red blood cell.</a:t>
            </a:r>
            <a:r>
              <a:rPr lang="en-US" sz="1400" b="1" i="1" dirty="0">
                <a:latin typeface="Cambria" panose="02040503050406030204" pitchFamily="18" charset="0"/>
              </a:rPr>
              <a:t> </a:t>
            </a:r>
          </a:p>
          <a:p>
            <a:pPr marL="171450" lvl="1" algn="l" rtl="0">
              <a:spcBef>
                <a:spcPts val="600"/>
              </a:spcBef>
            </a:pPr>
            <a:r>
              <a:rPr lang="en-US" sz="1400" dirty="0" err="1">
                <a:latin typeface="Cambria" panose="02040503050406030204" pitchFamily="18" charset="0"/>
              </a:rPr>
              <a:t>haemolysis</a:t>
            </a:r>
            <a:r>
              <a:rPr lang="en-US" sz="1400" dirty="0">
                <a:latin typeface="Cambria" panose="02040503050406030204" pitchFamily="18" charset="0"/>
              </a:rPr>
              <a:t> will result in </a:t>
            </a:r>
            <a:r>
              <a:rPr lang="en-US" sz="1400" dirty="0" err="1">
                <a:latin typeface="Cambria" panose="02040503050406030204" pitchFamily="18" charset="0"/>
              </a:rPr>
              <a:t>anaemia</a:t>
            </a:r>
            <a:r>
              <a:rPr lang="en-US" sz="1400" dirty="0">
                <a:latin typeface="Cambria" panose="02040503050406030204" pitchFamily="18" charset="0"/>
              </a:rPr>
              <a:t> more readily</a:t>
            </a:r>
            <a:endParaRPr lang="en-US" sz="1400" b="1" i="1" dirty="0">
              <a:latin typeface="Cambria" panose="02040503050406030204" pitchFamily="18" charset="0"/>
            </a:endParaRPr>
          </a:p>
          <a:p>
            <a:pPr marL="171450" lvl="1" algn="l" rtl="0">
              <a:spcBef>
                <a:spcPts val="600"/>
              </a:spcBef>
            </a:pPr>
            <a:r>
              <a:rPr lang="en-US" sz="1400" dirty="0">
                <a:latin typeface="Cambria" panose="02040503050406030204" pitchFamily="18" charset="0"/>
              </a:rPr>
              <a:t>increased red cell output from the bone  marrow stimulated by erythropoietin</a:t>
            </a:r>
          </a:p>
          <a:p>
            <a:pPr algn="l" rtl="0">
              <a:spcBef>
                <a:spcPts val="600"/>
              </a:spcBef>
            </a:pPr>
            <a:r>
              <a:rPr lang="en-US" sz="1400" dirty="0">
                <a:latin typeface="Cambria" panose="02040503050406030204" pitchFamily="18" charset="0"/>
              </a:rPr>
              <a:t>This mechanism compensates the loss of RBCs, and this requires an adequately function bone marrow and effective erythropoiesis</a:t>
            </a:r>
          </a:p>
          <a:p>
            <a:pPr algn="l" rtl="0">
              <a:spcBef>
                <a:spcPts val="600"/>
              </a:spcBef>
            </a:pPr>
            <a:r>
              <a:rPr lang="en-US" sz="1400" dirty="0">
                <a:latin typeface="Cambria" panose="02040503050406030204" pitchFamily="18" charset="0"/>
              </a:rPr>
              <a:t>More marked reductions in red blood cell life span 5-10 days from the usual 120 days</a:t>
            </a:r>
          </a:p>
          <a:p>
            <a:pPr marL="171450" lvl="1" algn="l" rtl="0">
              <a:spcBef>
                <a:spcPts val="600"/>
              </a:spcBef>
            </a:pPr>
            <a:r>
              <a:rPr lang="en-US" sz="1400" dirty="0">
                <a:latin typeface="Cambria" panose="02040503050406030204" pitchFamily="18" charset="0"/>
              </a:rPr>
              <a:t>will result in </a:t>
            </a:r>
            <a:r>
              <a:rPr lang="en-US" sz="1400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haemolytic</a:t>
            </a:r>
            <a:r>
              <a:rPr lang="en-US" sz="1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anaemia</a:t>
            </a:r>
            <a:endParaRPr lang="en-US" sz="14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171450" lvl="1" algn="l" rtl="0">
              <a:spcBef>
                <a:spcPts val="600"/>
              </a:spcBef>
            </a:pPr>
            <a:r>
              <a:rPr lang="en-US" sz="1400" dirty="0">
                <a:latin typeface="Cambria" panose="02040503050406030204" pitchFamily="18" charset="0"/>
              </a:rPr>
              <a:t>a suboptimal marrow response is seen</a:t>
            </a:r>
            <a:endParaRPr lang="en-US" sz="1400" b="1" i="1" dirty="0">
              <a:latin typeface="Cambria" panose="02040503050406030204" pitchFamily="18" charset="0"/>
            </a:endParaRPr>
          </a:p>
          <a:p>
            <a:pPr marL="171450" lvl="1" algn="l" rtl="0">
              <a:spcBef>
                <a:spcPts val="750"/>
              </a:spcBef>
            </a:pPr>
            <a:endParaRPr lang="en-US" sz="14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010929"/>
            <a:ext cx="6515100" cy="2031325"/>
          </a:xfrm>
          <a:prstGeom prst="rect">
            <a:avLst/>
          </a:prstGeom>
          <a:noFill/>
          <a:ln>
            <a:solidFill>
              <a:srgbClr val="009999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Pallor, lethargy</a:t>
            </a:r>
            <a:endParaRPr lang="en-US" sz="1400" dirty="0">
              <a:latin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  <a:ea typeface="Times New Roman" pitchFamily="18" charset="0"/>
              </a:rPr>
              <a:t>Jaundice</a:t>
            </a:r>
            <a:endParaRPr lang="en-US" sz="1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Splenomegaly</a:t>
            </a:r>
            <a:endParaRPr lang="en-US" sz="1400" dirty="0">
              <a:latin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Gall stones (Pigment – bilirubin)</a:t>
            </a:r>
            <a:endParaRPr lang="en-US" sz="1400" dirty="0">
              <a:latin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Dark urine (urobilinogen)</a:t>
            </a:r>
            <a:endParaRPr lang="en-US" sz="1400" dirty="0">
              <a:latin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Bone deformity (In some types of   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 </a:t>
            </a:r>
            <a:r>
              <a:rPr lang="en-US" sz="1400" dirty="0" err="1">
                <a:latin typeface="Cambria" panose="02040503050406030204" pitchFamily="18" charset="0"/>
                <a:ea typeface="Times New Roman" pitchFamily="18" charset="0"/>
              </a:rPr>
              <a:t>haemolytic</a:t>
            </a: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</a:t>
            </a:r>
            <a:r>
              <a:rPr lang="en-US" sz="1400" dirty="0" err="1">
                <a:latin typeface="Cambria" panose="02040503050406030204" pitchFamily="18" charset="0"/>
                <a:ea typeface="Times New Roman" pitchFamily="18" charset="0"/>
              </a:rPr>
              <a:t>anaemia</a:t>
            </a: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)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  <a:ea typeface="Times New Roman" pitchFamily="18" charset="0"/>
              </a:rPr>
              <a:t>especially in congenital</a:t>
            </a:r>
            <a:endParaRPr lang="en-US" sz="14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Leg ulcers (in some types of </a:t>
            </a:r>
            <a:r>
              <a:rPr lang="en-US" sz="1400" dirty="0" err="1">
                <a:latin typeface="Cambria" panose="02040503050406030204" pitchFamily="18" charset="0"/>
                <a:ea typeface="Times New Roman" pitchFamily="18" charset="0"/>
              </a:rPr>
              <a:t>haemolytic</a:t>
            </a: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  </a:t>
            </a:r>
            <a:r>
              <a:rPr lang="en-US" sz="1400" dirty="0" err="1">
                <a:latin typeface="Cambria" panose="02040503050406030204" pitchFamily="18" charset="0"/>
                <a:ea typeface="Times New Roman" pitchFamily="18" charset="0"/>
              </a:rPr>
              <a:t>anaemia</a:t>
            </a:r>
            <a:r>
              <a:rPr lang="en-US" sz="1400" dirty="0">
                <a:latin typeface="Cambria" panose="02040503050406030204" pitchFamily="18" charset="0"/>
                <a:ea typeface="Times New Roman" pitchFamily="18" charset="0"/>
              </a:rPr>
              <a:t>).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  <a:ea typeface="Times New Roman" pitchFamily="18" charset="0"/>
              </a:rPr>
              <a:t>Especially in sickle cell</a:t>
            </a:r>
            <a:endParaRPr lang="en-US" sz="14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695323"/>
            <a:ext cx="6515100" cy="314325"/>
          </a:xfrm>
          <a:prstGeom prst="rect">
            <a:avLst/>
          </a:prstGeom>
          <a:solidFill>
            <a:srgbClr val="00999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Clinical Features of Hemolysis:</a:t>
            </a:r>
            <a:endParaRPr lang="en-US" sz="1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34468"/>
              </p:ext>
            </p:extLst>
          </p:nvPr>
        </p:nvGraphicFramePr>
        <p:xfrm>
          <a:off x="228602" y="7241193"/>
          <a:ext cx="6515098" cy="2491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39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Intravascular </a:t>
                      </a:r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haemolysis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extravascular </a:t>
                      </a:r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haemolysis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:</a:t>
                      </a:r>
                    </a:p>
                    <a:p>
                      <a:pPr marL="0" algn="ctr" defTabSz="685800" rtl="0" eaLnBrk="1" latinLnBrk="0" hangingPunct="1"/>
                      <a:endParaRPr lang="en-US" sz="14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29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It is the process of </a:t>
                      </a:r>
                      <a:r>
                        <a:rPr lang="en-US" sz="1400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breakdown of red cells directly in the</a:t>
                      </a:r>
                      <a:r>
                        <a:rPr lang="en-US" sz="1400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circulation. </a:t>
                      </a:r>
                    </a:p>
                    <a:p>
                      <a:pPr marL="0" algn="ctr" defTabSz="685800" rtl="0" eaLnBrk="1" latinLnBrk="0" hangingPunct="1"/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mbria" panose="02040503050406030204" pitchFamily="18" charset="0"/>
                        </a:rPr>
                        <a:t>It is the excessive removal of red cells by cells of RE system in the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spleen and liver.  </a:t>
                      </a:r>
                    </a:p>
                    <a:p>
                      <a:pPr marL="0" algn="ctr" defTabSz="685800" rtl="0" eaLnBrk="1" latinLnBrk="0" hangingPunct="1"/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68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400" dirty="0">
                          <a:latin typeface="Cambria" panose="02040503050406030204" pitchFamily="18" charset="0"/>
                        </a:rPr>
                        <a:t>main laboratory features of intravascular </a:t>
                      </a:r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haemolysis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:</a:t>
                      </a: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 err="1" smtClean="0">
                          <a:latin typeface="Cambria" panose="02040503050406030204" pitchFamily="18" charset="0"/>
                        </a:rPr>
                        <a:t>Haemoglobinaemia</a:t>
                      </a:r>
                      <a:r>
                        <a:rPr lang="en-US" sz="12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(free Hemoglobin</a:t>
                      </a:r>
                      <a:r>
                        <a:rPr lang="en-US" sz="1000" baseline="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 in blood)</a:t>
                      </a:r>
                      <a:r>
                        <a:rPr lang="en-US" sz="12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and </a:t>
                      </a:r>
                      <a:r>
                        <a:rPr lang="en-US" sz="1200" dirty="0" err="1">
                          <a:latin typeface="Cambria" panose="02040503050406030204" pitchFamily="18" charset="0"/>
                        </a:rPr>
                        <a:t>H</a:t>
                      </a:r>
                      <a:r>
                        <a:rPr lang="en-US" sz="1200" dirty="0" err="1" smtClean="0">
                          <a:latin typeface="Cambria" panose="02040503050406030204" pitchFamily="18" charset="0"/>
                        </a:rPr>
                        <a:t>aemoglobinuria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 err="1">
                          <a:latin typeface="Cambria" panose="02040503050406030204" pitchFamily="18" charset="0"/>
                        </a:rPr>
                        <a:t>Haemosiderinuria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 (Iron storage protein in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the spun deposit of urine).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62EFB2F8-B48C-44BC-A44B-B9AF18A6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1302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34A92D-4726-4E33-AB40-B2046C60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0043" y="9485290"/>
            <a:ext cx="1543050" cy="527403"/>
          </a:xfrm>
        </p:spPr>
        <p:txBody>
          <a:bodyPr/>
          <a:lstStyle/>
          <a:p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641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3299787"/>
            <a:ext cx="5915025" cy="6285266"/>
          </a:xfrm>
        </p:spPr>
        <p:txBody>
          <a:bodyPr/>
          <a:lstStyle/>
          <a:p>
            <a:pPr algn="l" rtl="0">
              <a:buFont typeface="Wingdings" charset="2"/>
              <a:buChar char="v"/>
            </a:pPr>
            <a:r>
              <a:rPr lang="en-US" alt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Laboratory Features of Hemolysis:</a:t>
            </a:r>
          </a:p>
          <a:p>
            <a: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4553" r="3549" b="1590"/>
          <a:stretch/>
        </p:blipFill>
        <p:spPr>
          <a:xfrm>
            <a:off x="4088549" y="587687"/>
            <a:ext cx="2642344" cy="2453285"/>
          </a:xfrm>
          <a:prstGeom prst="rect">
            <a:avLst/>
          </a:prstGeom>
          <a:ln w="38100" cap="sq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445052"/>
            <a:ext cx="660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b="1" dirty="0">
                <a:solidFill>
                  <a:srgbClr val="009999"/>
                </a:solidFill>
                <a:latin typeface="Cambria" panose="02040503050406030204" pitchFamily="18" charset="0"/>
              </a:rPr>
              <a:t>Intravascular and extravascular </a:t>
            </a:r>
            <a:r>
              <a:rPr lang="en-US" sz="1400" b="1" dirty="0" err="1">
                <a:solidFill>
                  <a:srgbClr val="009999"/>
                </a:solidFill>
                <a:latin typeface="Cambria" panose="02040503050406030204" pitchFamily="18" charset="0"/>
              </a:rPr>
              <a:t>haemolysis</a:t>
            </a:r>
            <a:r>
              <a:rPr lang="en-US" sz="1400" b="1" dirty="0">
                <a:solidFill>
                  <a:srgbClr val="009999"/>
                </a:solidFill>
                <a:latin typeface="Cambria" panose="020405030504060302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342117"/>
              </p:ext>
            </p:extLst>
          </p:nvPr>
        </p:nvGraphicFramePr>
        <p:xfrm>
          <a:off x="257175" y="3596283"/>
          <a:ext cx="634365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1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985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en-US" sz="16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Features of increased red cell breakdown</a:t>
                      </a:r>
                      <a:endParaRPr lang="en-US" sz="16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009999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</a:rPr>
                        <a:t>Features of increased red cells production.</a:t>
                      </a:r>
                      <a:endParaRPr lang="en-US" sz="16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009999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</a:rPr>
                        <a:t>Damaged red cells.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</a:endParaRPr>
                    </a:p>
                    <a:p>
                      <a:pPr marL="0" algn="ctr" defTabSz="685800" rtl="0" eaLnBrk="1" latinLnBrk="0" hangingPunct="1"/>
                      <a:endParaRPr lang="en-US" sz="16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009999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643">
                <a:tc>
                  <a:txBody>
                    <a:bodyPr/>
                    <a:lstStyle/>
                    <a:p>
                      <a:pPr marL="285750" marR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serum bilirubin is raised </a:t>
                      </a:r>
                      <a:r>
                        <a:rPr lang="en-US" altLang="en-US" sz="12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(unconjugated and bound to albumin).</a:t>
                      </a:r>
                    </a:p>
                    <a:p>
                      <a:pPr marL="285750" indent="-285750" algn="l" defTabSz="685800" rtl="0" eaLnBrk="1" latinLnBrk="0" hangingPunct="1">
                        <a:lnSpc>
                          <a:spcPct val="100000"/>
                        </a:lnSpc>
                        <a:buFont typeface="Arial" charset="0"/>
                        <a:buChar char="•"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urine urobilinogen.</a:t>
                      </a:r>
                    </a:p>
                    <a:p>
                      <a:pPr marL="285750" indent="-285750" algn="l" defTabSz="685800" rtl="0" eaLnBrk="1" latinLnBrk="0" hangingPunct="1">
                        <a:lnSpc>
                          <a:spcPct val="100000"/>
                        </a:lnSpc>
                        <a:buFont typeface="Arial" charset="0"/>
                        <a:buChar char="•"/>
                      </a:pPr>
                      <a:r>
                        <a:rPr lang="en-US" alt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Faecal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285750" indent="-285750" algn="l" defTabSz="685800" rtl="0" eaLnBrk="1" latinLnBrk="0" hangingPunct="1">
                        <a:lnSpc>
                          <a:spcPct val="100000"/>
                        </a:lnSpc>
                        <a:buFont typeface="Arial" charset="0"/>
                        <a:buChar char="•"/>
                      </a:pPr>
                      <a:r>
                        <a:rPr lang="en-US" alt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stercobilinogen</a:t>
                      </a: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lactate dehydrogenase (LDH).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2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marR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Reticulocytosis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</a:endParaRPr>
                    </a:p>
                    <a:p>
                      <a:pPr marL="285750" indent="-285750" algn="l" defTabSz="685800" rtl="0" eaLnBrk="1" latinLnBrk="0" hangingPunct="1">
                        <a:buFont typeface="Arial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Bone marrow erythroid hyperplasia.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2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marR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Morphology (e.g.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microspherocytes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, elliptocytes, red cells fragmentation).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Increased osmotic fragility,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autohaemolysis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..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etc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)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Shortened red cell survival (This can be shown by 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51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</a:rPr>
                        <a:t>Cr labeling with study of the sites of destruction.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89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Absent</a:t>
                      </a:r>
                      <a:r>
                        <a:rPr lang="en-US" alt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serum</a:t>
                      </a:r>
                      <a:r>
                        <a:rPr lang="en-US" alt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altLang="en-US" sz="1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haptoglobins</a:t>
                      </a:r>
                      <a:r>
                        <a:rPr lang="en-US" alt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. Haptoglobins= binds</a:t>
                      </a:r>
                      <a:r>
                        <a:rPr lang="en-US" altLang="en-US" sz="12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</a:rPr>
                        <a:t> free hemoglobin fro erythrocyte with high affinity &amp; therefore inhibits its oxidation activity.</a:t>
                      </a:r>
                      <a:endParaRPr lang="en-US" altLang="en-US" sz="12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7175" y="647689"/>
            <a:ext cx="35038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en-US" sz="1400" b="1" dirty="0">
                <a:latin typeface="Cambria" panose="02040503050406030204" pitchFamily="18" charset="0"/>
              </a:rPr>
              <a:t>Causes of intravascular </a:t>
            </a:r>
            <a:r>
              <a:rPr lang="en-US" altLang="en-US" sz="1400" b="1" dirty="0" err="1">
                <a:latin typeface="Cambria" panose="02040503050406030204" pitchFamily="18" charset="0"/>
              </a:rPr>
              <a:t>haemolysis</a:t>
            </a:r>
            <a:r>
              <a:rPr lang="en-US" altLang="en-US" sz="1400" b="1" dirty="0">
                <a:latin typeface="Cambria" panose="02040503050406030204" pitchFamily="18" charset="0"/>
              </a:rPr>
              <a:t>:</a:t>
            </a: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altLang="en-US" sz="1400" dirty="0">
                <a:latin typeface="Cambria" panose="02040503050406030204" pitchFamily="18" charset="0"/>
              </a:rPr>
              <a:t>Mismatched blood transfusion (usually ABO)</a:t>
            </a: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altLang="en-US" sz="1400" dirty="0">
                <a:latin typeface="Cambria" panose="02040503050406030204" pitchFamily="18" charset="0"/>
              </a:rPr>
              <a:t>G6PD deficiency with oxidant stress</a:t>
            </a: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altLang="en-US" sz="1400" dirty="0">
                <a:latin typeface="Cambria" panose="02040503050406030204" pitchFamily="18" charset="0"/>
              </a:rPr>
              <a:t>Red cell fragmentation syndromes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Cambria" panose="02040503050406030204" pitchFamily="18" charset="0"/>
              </a:rPr>
              <a:t>Some autoimmune </a:t>
            </a:r>
            <a:r>
              <a:rPr lang="en-US" altLang="en-US" sz="1400" dirty="0" err="1">
                <a:latin typeface="Cambria" panose="02040503050406030204" pitchFamily="18" charset="0"/>
              </a:rPr>
              <a:t>haemolytic</a:t>
            </a:r>
            <a:r>
              <a:rPr lang="en-US" altLang="en-US" sz="1400" dirty="0">
                <a:latin typeface="Cambria" panose="02040503050406030204" pitchFamily="18" charset="0"/>
              </a:rPr>
              <a:t> </a:t>
            </a:r>
            <a:r>
              <a:rPr lang="en-US" altLang="en-US" sz="1400" dirty="0" err="1">
                <a:latin typeface="Cambria" panose="02040503050406030204" pitchFamily="18" charset="0"/>
              </a:rPr>
              <a:t>anaemias</a:t>
            </a:r>
            <a:endParaRPr lang="en-US" altLang="en-US" sz="1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Cambria" panose="02040503050406030204" pitchFamily="18" charset="0"/>
              </a:rPr>
              <a:t>Some drug-and infection-induced </a:t>
            </a:r>
            <a:r>
              <a:rPr lang="en-US" altLang="en-US" sz="1400" dirty="0" err="1">
                <a:latin typeface="Cambria" panose="02040503050406030204" pitchFamily="18" charset="0"/>
              </a:rPr>
              <a:t>haemolytic</a:t>
            </a:r>
            <a:r>
              <a:rPr lang="en-US" altLang="en-US" sz="1400" dirty="0">
                <a:latin typeface="Cambria" panose="02040503050406030204" pitchFamily="18" charset="0"/>
              </a:rPr>
              <a:t> </a:t>
            </a:r>
            <a:r>
              <a:rPr lang="en-US" altLang="en-US" sz="1400" dirty="0" err="1">
                <a:latin typeface="Cambria" panose="02040503050406030204" pitchFamily="18" charset="0"/>
              </a:rPr>
              <a:t>anaemias</a:t>
            </a:r>
            <a:endParaRPr lang="en-US" altLang="en-US" sz="1400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altLang="en-US" sz="1400" dirty="0" smtClean="0">
                <a:latin typeface="Cambria" panose="02040503050406030204" pitchFamily="18" charset="0"/>
              </a:rPr>
              <a:t>Paroxysmal </a:t>
            </a:r>
            <a:r>
              <a:rPr lang="en-US" altLang="en-US" sz="1400" dirty="0">
                <a:latin typeface="Cambria" panose="02040503050406030204" pitchFamily="18" charset="0"/>
              </a:rPr>
              <a:t>nocturnal </a:t>
            </a:r>
            <a:r>
              <a:rPr lang="en-US" altLang="en-US" sz="1400" dirty="0" err="1">
                <a:latin typeface="Cambria" panose="02040503050406030204" pitchFamily="18" charset="0"/>
              </a:rPr>
              <a:t>haemoglobinuria</a:t>
            </a:r>
            <a:endParaRPr lang="en-US" altLang="en-US" sz="1400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altLang="en-US" sz="1400" dirty="0">
                <a:latin typeface="Cambria" panose="02040503050406030204" pitchFamily="18" charset="0"/>
              </a:rPr>
              <a:t>March </a:t>
            </a:r>
            <a:r>
              <a:rPr lang="en-US" altLang="en-US" sz="1400" dirty="0" err="1">
                <a:latin typeface="Cambria" panose="02040503050406030204" pitchFamily="18" charset="0"/>
              </a:rPr>
              <a:t>haemoglobinuria</a:t>
            </a:r>
            <a:endParaRPr lang="en-US" altLang="en-US" sz="1400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r>
              <a:rPr lang="en-US" altLang="en-US" sz="1400" dirty="0">
                <a:latin typeface="Cambria" panose="02040503050406030204" pitchFamily="18" charset="0"/>
              </a:rPr>
              <a:t>Unstable </a:t>
            </a:r>
            <a:r>
              <a:rPr lang="en-US" altLang="en-US" sz="1400" dirty="0" err="1">
                <a:latin typeface="Cambria" panose="02040503050406030204" pitchFamily="18" charset="0"/>
              </a:rPr>
              <a:t>haemoglobin</a:t>
            </a:r>
            <a:endParaRPr lang="en-US" altLang="en-US" sz="1400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97891" y="7039158"/>
            <a:ext cx="482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en-US" b="1" dirty="0" err="1">
                <a:latin typeface="Cambria" panose="02040503050406030204" pitchFamily="18" charset="0"/>
              </a:rPr>
              <a:t>Haemolytic</a:t>
            </a:r>
            <a:r>
              <a:rPr lang="en-US" altLang="en-US" b="1" dirty="0"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latin typeface="Cambria" panose="02040503050406030204" pitchFamily="18" charset="0"/>
              </a:rPr>
              <a:t>Anaemia</a:t>
            </a:r>
            <a:r>
              <a:rPr lang="en-US" altLang="en-US" b="1" dirty="0">
                <a:latin typeface="Cambria" panose="0204050305040603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92233654"/>
              </p:ext>
            </p:extLst>
          </p:nvPr>
        </p:nvGraphicFramePr>
        <p:xfrm>
          <a:off x="356132" y="7523026"/>
          <a:ext cx="3305908" cy="2414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3"/>
          <a:stretch/>
        </p:blipFill>
        <p:spPr bwMode="auto">
          <a:xfrm>
            <a:off x="3384003" y="7170252"/>
            <a:ext cx="2788197" cy="242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ft Brace 15"/>
          <p:cNvSpPr/>
          <p:nvPr/>
        </p:nvSpPr>
        <p:spPr>
          <a:xfrm rot="5400000">
            <a:off x="1640784" y="6772243"/>
            <a:ext cx="147430" cy="127000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45849" y="8468498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Enzymopathy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1903" y="9142807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B050"/>
                </a:solidFill>
                <a:latin typeface="Cambria" panose="02040503050406030204" pitchFamily="18" charset="0"/>
              </a:rPr>
              <a:t>thlassemia</a:t>
            </a:r>
            <a:endParaRPr lang="en-US" sz="10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623422" y="9520652"/>
            <a:ext cx="64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From</a:t>
            </a:r>
          </a:p>
          <a:p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body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5397811" y="9517933"/>
            <a:ext cx="64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From</a:t>
            </a:r>
          </a:p>
          <a:p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outside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4871" y="3004699"/>
            <a:ext cx="1856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Important diagram</a:t>
            </a:r>
          </a:p>
        </p:txBody>
      </p:sp>
      <p:sp>
        <p:nvSpPr>
          <p:cNvPr id="15" name="عنصر نائب للتذييل 14">
            <a:extLst>
              <a:ext uri="{FF2B5EF4-FFF2-40B4-BE49-F238E27FC236}">
                <a16:creationId xmlns:a16="http://schemas.microsoft.com/office/drawing/2014/main" id="{4DEA25B0-F10D-4C80-9BFA-117B5E39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3124" y="12899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B64792FF-C487-421C-9E34-F7E373D1E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ar-SA" dirty="0"/>
          </a:p>
        </p:txBody>
      </p:sp>
      <p:cxnSp>
        <p:nvCxnSpPr>
          <p:cNvPr id="19" name="رابط كسهم مستقيم 18"/>
          <p:cNvCxnSpPr/>
          <p:nvPr/>
        </p:nvCxnSpPr>
        <p:spPr>
          <a:xfrm flipV="1">
            <a:off x="4959190" y="9424136"/>
            <a:ext cx="81536" cy="160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flipH="1" flipV="1">
            <a:off x="5471032" y="9445098"/>
            <a:ext cx="143956" cy="139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مربع نص 23"/>
          <p:cNvSpPr txBox="1"/>
          <p:nvPr/>
        </p:nvSpPr>
        <p:spPr>
          <a:xfrm>
            <a:off x="4063833" y="338287"/>
            <a:ext cx="2794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RBC Lysis (Extravascular Vs. intravascular)</a:t>
            </a:r>
            <a:endParaRPr lang="en-US" sz="11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6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14" y="245063"/>
            <a:ext cx="1675341" cy="137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6287" y="1564667"/>
            <a:ext cx="2689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mbria" panose="02040503050406030204" pitchFamily="18" charset="0"/>
              </a:rPr>
              <a:t>Target cells + sickle shape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08437"/>
              </p:ext>
            </p:extLst>
          </p:nvPr>
        </p:nvGraphicFramePr>
        <p:xfrm>
          <a:off x="193213" y="2126881"/>
          <a:ext cx="6317408" cy="1123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8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28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Times New Roman" charset="0"/>
                          <a:cs typeface="Times New Roman" charset="0"/>
                        </a:rPr>
                        <a:t>Name</a:t>
                      </a:r>
                    </a:p>
                  </a:txBody>
                  <a:tcPr>
                    <a:solidFill>
                      <a:srgbClr val="009999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Substitution</a:t>
                      </a:r>
                    </a:p>
                  </a:txBody>
                  <a:tcPr>
                    <a:solidFill>
                      <a:srgbClr val="009999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92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Hb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.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α2   β2 -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 GLU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 VAL 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92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Hb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α2 β2  -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6 GLU  LYS 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Frame 7"/>
          <p:cNvSpPr/>
          <p:nvPr/>
        </p:nvSpPr>
        <p:spPr>
          <a:xfrm>
            <a:off x="3885491" y="4569922"/>
            <a:ext cx="215154" cy="1452284"/>
          </a:xfrm>
          <a:prstGeom prst="frame">
            <a:avLst>
              <a:gd name="adj1" fmla="val 56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624" y="7135886"/>
            <a:ext cx="6454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400" dirty="0">
                <a:latin typeface="Cambria" panose="02040503050406030204" pitchFamily="18" charset="0"/>
              </a:rPr>
              <a:t>1910: 1</a:t>
            </a:r>
            <a:r>
              <a:rPr lang="en-US" altLang="en-US" sz="1400" baseline="30000" dirty="0">
                <a:latin typeface="Cambria" panose="02040503050406030204" pitchFamily="18" charset="0"/>
              </a:rPr>
              <a:t>st</a:t>
            </a:r>
            <a:r>
              <a:rPr lang="en-US" altLang="en-US" sz="1400" dirty="0">
                <a:latin typeface="Cambria" panose="02040503050406030204" pitchFamily="18" charset="0"/>
              </a:rPr>
              <a:t> published report of sickle cell </a:t>
            </a:r>
            <a:r>
              <a:rPr lang="en-US" altLang="en-US" sz="1400" dirty="0" err="1">
                <a:latin typeface="Cambria" panose="02040503050406030204" pitchFamily="18" charset="0"/>
              </a:rPr>
              <a:t>anaemia</a:t>
            </a:r>
            <a:r>
              <a:rPr lang="en-US" altLang="en-US" sz="1400" dirty="0">
                <a:latin typeface="Cambria" panose="02040503050406030204" pitchFamily="18" charset="0"/>
              </a:rPr>
              <a:t> (Herrick)</a:t>
            </a:r>
          </a:p>
          <a:p>
            <a:pPr algn="just"/>
            <a:r>
              <a:rPr lang="en-US" altLang="en-US" sz="1400" dirty="0">
                <a:latin typeface="Cambria" panose="02040503050406030204" pitchFamily="18" charset="0"/>
              </a:rPr>
              <a:t>  </a:t>
            </a:r>
          </a:p>
          <a:p>
            <a:pPr algn="just"/>
            <a:r>
              <a:rPr lang="en-US" altLang="en-US" sz="1400" dirty="0">
                <a:latin typeface="Cambria" panose="02040503050406030204" pitchFamily="18" charset="0"/>
              </a:rPr>
              <a:t>1949: Pauling et al : chemical difference between </a:t>
            </a:r>
            <a:r>
              <a:rPr lang="en-US" altLang="en-US" sz="1400" dirty="0" err="1">
                <a:latin typeface="Cambria" panose="02040503050406030204" pitchFamily="18" charset="0"/>
              </a:rPr>
              <a:t>HbA</a:t>
            </a:r>
            <a:r>
              <a:rPr lang="en-US" altLang="en-US" sz="1400" dirty="0">
                <a:latin typeface="Cambria" panose="02040503050406030204" pitchFamily="18" charset="0"/>
              </a:rPr>
              <a:t> and </a:t>
            </a:r>
            <a:r>
              <a:rPr lang="en-US" altLang="en-US" sz="1400" dirty="0" err="1">
                <a:latin typeface="Cambria" panose="02040503050406030204" pitchFamily="18" charset="0"/>
              </a:rPr>
              <a:t>HbS</a:t>
            </a:r>
            <a:endParaRPr lang="en-US" altLang="en-US" sz="1400" dirty="0">
              <a:latin typeface="Cambria" panose="02040503050406030204" pitchFamily="18" charset="0"/>
            </a:endParaRPr>
          </a:p>
          <a:p>
            <a:pPr algn="just"/>
            <a:endParaRPr lang="en-US" altLang="en-US" sz="1400" dirty="0">
              <a:latin typeface="Cambria" panose="02040503050406030204" pitchFamily="18" charset="0"/>
            </a:endParaRPr>
          </a:p>
          <a:p>
            <a:pPr algn="just"/>
            <a:r>
              <a:rPr lang="en-US" altLang="en-US" sz="1400" dirty="0">
                <a:latin typeface="Cambria" panose="02040503050406030204" pitchFamily="18" charset="0"/>
              </a:rPr>
              <a:t>1956: Ingram: Fingerprinting</a:t>
            </a:r>
          </a:p>
          <a:p>
            <a:pPr algn="just"/>
            <a:r>
              <a:rPr lang="en-US" altLang="en-US" dirty="0">
                <a:solidFill>
                  <a:srgbClr val="FFFF00"/>
                </a:solidFill>
                <a:latin typeface="Cambria" panose="02040503050406030204" pitchFamily="18" charset="0"/>
              </a:rPr>
              <a:t>	</a:t>
            </a:r>
            <a:r>
              <a:rPr lang="el-GR" altLang="en-US" sz="1400" dirty="0" smtClean="0">
                <a:latin typeface="Cambria" panose="02040503050406030204" pitchFamily="18" charset="0"/>
              </a:rPr>
              <a:t>β</a:t>
            </a:r>
            <a:r>
              <a:rPr lang="en-US" altLang="en-US" sz="1400" dirty="0" smtClean="0">
                <a:latin typeface="Cambria" panose="02040503050406030204" pitchFamily="18" charset="0"/>
              </a:rPr>
              <a:t>  </a:t>
            </a:r>
            <a:r>
              <a:rPr lang="en-US" altLang="en-US" sz="1400" dirty="0" err="1" smtClean="0">
                <a:latin typeface="Cambria" panose="02040503050406030204" pitchFamily="18" charset="0"/>
              </a:rPr>
              <a:t>glu</a:t>
            </a:r>
            <a:r>
              <a:rPr lang="en-US" altLang="en-US" sz="1400" dirty="0" smtClean="0">
                <a:latin typeface="Cambria" panose="02040503050406030204" pitchFamily="18" charset="0"/>
              </a:rPr>
              <a:t>         </a:t>
            </a:r>
            <a:r>
              <a:rPr lang="en-US" altLang="en-US" sz="1400" dirty="0" smtClean="0">
                <a:latin typeface="Cambria" panose="02040503050406030204" pitchFamily="18" charset="0"/>
                <a:sym typeface="Wingdings" charset="2"/>
              </a:rPr>
              <a:t> </a:t>
            </a:r>
            <a:r>
              <a:rPr lang="en-US" altLang="en-US" sz="1400" dirty="0" err="1">
                <a:latin typeface="Cambria" panose="02040503050406030204" pitchFamily="18" charset="0"/>
                <a:sym typeface="Wingdings" charset="2"/>
              </a:rPr>
              <a:t>val</a:t>
            </a:r>
            <a:endParaRPr lang="en-US" altLang="en-US" sz="1400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123188" y="8426557"/>
            <a:ext cx="294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7F953C-F56D-41B1-B89A-5549ED44C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21" y="946510"/>
            <a:ext cx="5039938" cy="943858"/>
          </a:xfrm>
        </p:spPr>
        <p:txBody>
          <a:bodyPr>
            <a:noAutofit/>
          </a:bodyPr>
          <a:lstStyle/>
          <a:p>
            <a:pPr algn="l" rtl="0">
              <a:buFont typeface="Wingdings" charset="2"/>
              <a:buChar char="v"/>
            </a:pPr>
            <a:r>
              <a:rPr lang="en-US" alt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Abnormal </a:t>
            </a:r>
            <a:r>
              <a:rPr lang="en-US" altLang="en-US" sz="1600" b="1" dirty="0" err="1">
                <a:solidFill>
                  <a:srgbClr val="009999"/>
                </a:solidFill>
                <a:latin typeface="Cambria" panose="02040503050406030204" pitchFamily="18" charset="0"/>
              </a:rPr>
              <a:t>Haemoglobins</a:t>
            </a:r>
            <a:r>
              <a:rPr lang="en-US" alt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</a:p>
          <a:p>
            <a:pPr algn="l" rtl="0">
              <a:buFont typeface="Wingdings" charset="2"/>
              <a:buChar char="v"/>
            </a:pPr>
            <a:r>
              <a:rPr lang="en-US" altLang="en-US" sz="1600" b="1" dirty="0">
                <a:solidFill>
                  <a:srgbClr val="009999"/>
                </a:solidFill>
                <a:latin typeface="Cambria" panose="02040503050406030204" pitchFamily="18" charset="0"/>
              </a:rPr>
              <a:t>(Haemoglobinopathies):</a:t>
            </a:r>
          </a:p>
          <a:p>
            <a:pPr algn="l" rtl="0"/>
            <a:r>
              <a:rPr lang="en-US" altLang="en-US" sz="1600" u="sng" dirty="0">
                <a:latin typeface="Cambria" panose="02040503050406030204" pitchFamily="18" charset="0"/>
              </a:rPr>
              <a:t>Some Known Haemoglobin Mutants </a:t>
            </a:r>
            <a:r>
              <a:rPr lang="en-US" altLang="en-US" sz="1600" u="sng" dirty="0" smtClean="0">
                <a:latin typeface="Cambria" panose="02040503050406030204" pitchFamily="18" charset="0"/>
              </a:rPr>
              <a:t>: (all in beta chain)</a:t>
            </a:r>
            <a:endParaRPr lang="en-US" altLang="en-US" sz="1600" u="sng" dirty="0"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endParaRPr lang="en-US" altLang="en-US" sz="1600" dirty="0">
              <a:solidFill>
                <a:schemeClr val="accent3"/>
              </a:solidFill>
            </a:endParaRPr>
          </a:p>
          <a:p>
            <a:pPr marL="0" indent="0" algn="l" rtl="0">
              <a:buNone/>
            </a:pPr>
            <a:r>
              <a:rPr lang="en-US" sz="1600" dirty="0">
                <a:solidFill>
                  <a:srgbClr val="009999"/>
                </a:solidFill>
              </a:rPr>
              <a:t>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28FA7794-EC33-48BA-B954-FEC9F7B0260C}"/>
              </a:ext>
            </a:extLst>
          </p:cNvPr>
          <p:cNvSpPr/>
          <p:nvPr/>
        </p:nvSpPr>
        <p:spPr>
          <a:xfrm>
            <a:off x="309283" y="3309524"/>
            <a:ext cx="62394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altLang="en-US" sz="1600" b="1" u="sng" dirty="0">
                <a:solidFill>
                  <a:srgbClr val="009999"/>
                </a:solidFill>
                <a:latin typeface="Cambria" panose="02040503050406030204" pitchFamily="18" charset="0"/>
              </a:rPr>
              <a:t>DNA Coding for the Amino-Acid in the sixth position in the </a:t>
            </a:r>
            <a:r>
              <a:rPr lang="el-GR" altLang="en-US" sz="1600" b="1" u="sng" dirty="0">
                <a:solidFill>
                  <a:srgbClr val="FF0000"/>
                </a:solidFill>
                <a:latin typeface="Cambria" panose="02040503050406030204" pitchFamily="18" charset="0"/>
              </a:rPr>
              <a:t>β</a:t>
            </a:r>
            <a:r>
              <a:rPr lang="en-US" altLang="en-US" sz="1600" b="1" u="sng" dirty="0" smtClean="0">
                <a:solidFill>
                  <a:srgbClr val="FF0000"/>
                </a:solidFill>
                <a:latin typeface="Cambria" panose="02040503050406030204" pitchFamily="18" charset="0"/>
              </a:rPr>
              <a:t>-chain</a:t>
            </a:r>
            <a:endParaRPr lang="en-US" altLang="en-US" sz="1600" dirty="0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Normal:-</a:t>
            </a:r>
            <a:endParaRPr lang="en-US" altLang="en-US" sz="16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US" altLang="en-US" sz="1600" dirty="0">
                <a:latin typeface="Cambria" panose="02040503050406030204" pitchFamily="18" charset="0"/>
              </a:rPr>
              <a:t>                                   </a:t>
            </a:r>
            <a:r>
              <a:rPr lang="en-US" altLang="en-US" sz="1600" dirty="0" smtClean="0">
                <a:latin typeface="Cambria" panose="02040503050406030204" pitchFamily="18" charset="0"/>
              </a:rPr>
              <a:t>                           </a:t>
            </a:r>
            <a:r>
              <a:rPr lang="en-US" altLang="en-US" sz="1600" dirty="0">
                <a:latin typeface="Cambria" panose="02040503050406030204" pitchFamily="18" charset="0"/>
              </a:rPr>
              <a:t>5	        6	         7</a:t>
            </a:r>
            <a:endParaRPr lang="en-US" altLang="en-US" sz="1600" u="sng" dirty="0">
              <a:latin typeface="Cambria" panose="02040503050406030204" pitchFamily="18" charset="0"/>
            </a:endParaRPr>
          </a:p>
          <a:p>
            <a:pPr marL="609600" indent="-609600">
              <a:buFontTx/>
              <a:buNone/>
            </a:pPr>
            <a:r>
              <a:rPr lang="en-US" altLang="en-US" sz="1600" dirty="0">
                <a:latin typeface="Cambria" panose="02040503050406030204" pitchFamily="18" charset="0"/>
              </a:rPr>
              <a:t> Amino Acid			          pro	      </a:t>
            </a:r>
            <a:r>
              <a:rPr lang="en-US" altLang="en-US" sz="1600" dirty="0" err="1">
                <a:latin typeface="Cambria" panose="02040503050406030204" pitchFamily="18" charset="0"/>
              </a:rPr>
              <a:t>glu</a:t>
            </a:r>
            <a:r>
              <a:rPr lang="en-US" altLang="en-US" sz="1600" dirty="0">
                <a:latin typeface="Cambria" panose="02040503050406030204" pitchFamily="18" charset="0"/>
              </a:rPr>
              <a:t>	      </a:t>
            </a:r>
            <a:r>
              <a:rPr lang="en-US" altLang="en-US" sz="1600" dirty="0" err="1">
                <a:latin typeface="Cambria" panose="02040503050406030204" pitchFamily="18" charset="0"/>
              </a:rPr>
              <a:t>glu</a:t>
            </a:r>
            <a:endParaRPr lang="en-US" altLang="en-US" sz="1600" dirty="0">
              <a:latin typeface="Cambria" panose="02040503050406030204" pitchFamily="18" charset="0"/>
            </a:endParaRPr>
          </a:p>
          <a:p>
            <a:pPr marL="609600" indent="-609600">
              <a:buFontTx/>
              <a:buNone/>
            </a:pPr>
            <a:r>
              <a:rPr lang="en-US" altLang="en-US" sz="1600" dirty="0">
                <a:latin typeface="Cambria" panose="02040503050406030204" pitchFamily="18" charset="0"/>
              </a:rPr>
              <a:t> DNA Base Composition		CCT	   G  A  G        G A G</a:t>
            </a:r>
          </a:p>
          <a:p>
            <a:pPr marL="609600" indent="-609600">
              <a:buFontTx/>
              <a:buNone/>
            </a:pPr>
            <a:endParaRPr lang="en-US" altLang="en-US" sz="1600" dirty="0">
              <a:latin typeface="Cambria" panose="02040503050406030204" pitchFamily="18" charset="0"/>
            </a:endParaRPr>
          </a:p>
          <a:p>
            <a:pPr marL="609600" indent="-609600">
              <a:buFontTx/>
              <a:buNone/>
            </a:pPr>
            <a:endParaRPr lang="en-US" altLang="en-US" sz="1600" dirty="0">
              <a:latin typeface="Cambria" panose="020405030504060302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600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Sickle:-</a:t>
            </a:r>
            <a:endParaRPr lang="en-US" altLang="en-US" sz="16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609600" indent="-609600">
              <a:buFontTx/>
              <a:buNone/>
            </a:pPr>
            <a:endParaRPr lang="en-US" altLang="en-US" sz="1600" dirty="0">
              <a:latin typeface="Cambria" panose="02040503050406030204" pitchFamily="18" charset="0"/>
            </a:endParaRPr>
          </a:p>
          <a:p>
            <a:pPr marL="609600" indent="-609600">
              <a:buFontTx/>
              <a:buNone/>
            </a:pPr>
            <a:r>
              <a:rPr lang="en-US" altLang="en-US" sz="1600" dirty="0">
                <a:latin typeface="Cambria" panose="02040503050406030204" pitchFamily="18" charset="0"/>
              </a:rPr>
              <a:t>DNA Base Composition		CCT	   G  </a:t>
            </a:r>
            <a:r>
              <a:rPr lang="en-US" altLang="en-US" sz="1600" dirty="0">
                <a:solidFill>
                  <a:srgbClr val="C00000"/>
                </a:solidFill>
                <a:latin typeface="Cambria" panose="02040503050406030204" pitchFamily="18" charset="0"/>
              </a:rPr>
              <a:t>T </a:t>
            </a:r>
            <a:r>
              <a:rPr lang="en-US" altLang="en-US" sz="1600" dirty="0">
                <a:latin typeface="Cambria" panose="02040503050406030204" pitchFamily="18" charset="0"/>
              </a:rPr>
              <a:t> G        G A G</a:t>
            </a:r>
          </a:p>
          <a:p>
            <a:pPr marL="609600" indent="-609600"/>
            <a:r>
              <a:rPr lang="en-US" altLang="en-US" sz="1600" dirty="0">
                <a:latin typeface="Cambria" panose="02040503050406030204" pitchFamily="18" charset="0"/>
              </a:rPr>
              <a:t>Amino Acid			          pro	      </a:t>
            </a:r>
            <a:r>
              <a:rPr lang="en-US" altLang="en-US" sz="1600" dirty="0" err="1">
                <a:solidFill>
                  <a:srgbClr val="C00000"/>
                </a:solidFill>
                <a:latin typeface="Cambria" panose="02040503050406030204" pitchFamily="18" charset="0"/>
              </a:rPr>
              <a:t>val</a:t>
            </a:r>
            <a:r>
              <a:rPr lang="en-US" altLang="en-US" sz="1600" dirty="0">
                <a:latin typeface="Cambria" panose="02040503050406030204" pitchFamily="18" charset="0"/>
              </a:rPr>
              <a:t>	      </a:t>
            </a:r>
            <a:r>
              <a:rPr lang="en-US" altLang="en-US" sz="1600" dirty="0" err="1">
                <a:latin typeface="Cambria" panose="02040503050406030204" pitchFamily="18" charset="0"/>
              </a:rPr>
              <a:t>glu</a:t>
            </a:r>
            <a:endParaRPr lang="en-US" altLang="en-US" sz="1600" dirty="0">
              <a:latin typeface="Cambria" panose="02040503050406030204" pitchFamily="18" charset="0"/>
            </a:endParaRPr>
          </a:p>
          <a:p>
            <a:pPr marL="609600" indent="-609600"/>
            <a:r>
              <a:rPr lang="en-US" altLang="en-US" sz="1600" dirty="0"/>
              <a:t>                                                              5             6                  7</a:t>
            </a:r>
          </a:p>
          <a:p>
            <a:pPr marL="609600" indent="-609600"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</a:rPr>
              <a:t> </a:t>
            </a:r>
            <a:endParaRPr lang="en-US" altLang="en-US" sz="1600" b="1" u="sng" dirty="0">
              <a:solidFill>
                <a:srgbClr val="0099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521" y="6671771"/>
            <a:ext cx="6613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In position 6 it is supposed to be the amino acid glutamic acid but it transformed into Valine</a:t>
            </a: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0FD95A8-6D92-4646-90C3-7D1497B8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-44727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DF5398A-5316-477F-8DCB-179E36FB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4775978" y="120111"/>
            <a:ext cx="16409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ambria" panose="02040503050406030204" pitchFamily="18" charset="0"/>
              </a:rPr>
              <a:t>Sickle Cell Anemia</a:t>
            </a:r>
            <a:endParaRPr lang="en-US" sz="1000" dirty="0">
              <a:latin typeface="Cambria" panose="02040503050406030204" pitchFamily="18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77521" y="8678174"/>
            <a:ext cx="576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mbria" panose="02040503050406030204" pitchFamily="18" charset="0"/>
              </a:rPr>
              <a:t>It is important to Know that the </a:t>
            </a:r>
            <a:r>
              <a:rPr lang="en-US" sz="16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HbS</a:t>
            </a:r>
            <a:r>
              <a:rPr lang="en-US" sz="1600" dirty="0" smtClean="0">
                <a:latin typeface="Cambria" panose="02040503050406030204" pitchFamily="18" charset="0"/>
              </a:rPr>
              <a:t> is Due to abnormal </a:t>
            </a:r>
            <a:r>
              <a:rPr lang="en-US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Beta-Chain</a:t>
            </a:r>
            <a:r>
              <a:rPr lang="en-US" sz="1600" dirty="0" smtClean="0">
                <a:latin typeface="Cambria" panose="02040503050406030204" pitchFamily="18" charset="0"/>
              </a:rPr>
              <a:t> in </a:t>
            </a:r>
            <a:r>
              <a:rPr lang="en-US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Amino Acid number 6 </a:t>
            </a:r>
            <a:r>
              <a:rPr lang="en-US" sz="1600" dirty="0" err="1" smtClean="0">
                <a:latin typeface="Cambria" panose="02040503050406030204" pitchFamily="18" charset="0"/>
              </a:rPr>
              <a:t>wich</a:t>
            </a:r>
            <a:r>
              <a:rPr lang="en-US" sz="1600" dirty="0" smtClean="0">
                <a:latin typeface="Cambria" panose="02040503050406030204" pitchFamily="18" charset="0"/>
              </a:rPr>
              <a:t> transforms 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from glutamate to </a:t>
            </a:r>
            <a:r>
              <a:rPr lang="en-US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valine</a:t>
            </a:r>
            <a:r>
              <a:rPr lang="en-US" sz="1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due to mutation!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4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12" y="-125398"/>
            <a:ext cx="5915025" cy="6285266"/>
          </a:xfrm>
        </p:spPr>
        <p:txBody>
          <a:bodyPr/>
          <a:lstStyle/>
          <a:p>
            <a:pPr algn="l" rtl="0"/>
            <a:endParaRPr lang="en-US" sz="2400" dirty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pPr algn="l" rtl="0"/>
            <a:r>
              <a:rPr lang="en-US" sz="2400" dirty="0">
                <a:solidFill>
                  <a:srgbClr val="009999"/>
                </a:solidFill>
                <a:latin typeface="Cambria" panose="02040503050406030204" pitchFamily="18" charset="0"/>
              </a:rPr>
              <a:t>Traits heredity:</a:t>
            </a:r>
            <a:r>
              <a:rPr lang="ar-SA" sz="2400" dirty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عشان كذا نسوي فحص الزواج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l" rtl="0">
              <a:buNone/>
            </a:pPr>
            <a:endParaRPr lang="en-US" dirty="0"/>
          </a:p>
        </p:txBody>
      </p:sp>
      <p:pic>
        <p:nvPicPr>
          <p:cNvPr id="4" name="Picture 3" descr="Jpeg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5" y="918560"/>
            <a:ext cx="2755341" cy="20324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Jpeg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19" y="873646"/>
            <a:ext cx="2889061" cy="2077314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Jpeg0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5" y="3993620"/>
            <a:ext cx="2755341" cy="199921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Jpeg0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19" y="3983075"/>
            <a:ext cx="2889061" cy="204339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Jpeg03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"/>
          <a:stretch/>
        </p:blipFill>
        <p:spPr bwMode="auto">
          <a:xfrm>
            <a:off x="336176" y="6970175"/>
            <a:ext cx="2755341" cy="1966989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peg0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39" y="6990760"/>
            <a:ext cx="2923941" cy="1966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9346" y="3002142"/>
            <a:ext cx="36896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AA: Normal</a:t>
            </a:r>
          </a:p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AS: trait </a:t>
            </a:r>
            <a:r>
              <a:rPr lang="mr-IN" sz="1400" dirty="0">
                <a:solidFill>
                  <a:srgbClr val="00B050"/>
                </a:solidFill>
                <a:latin typeface="Cambria" panose="02040503050406030204" pitchFamily="18" charset="0"/>
              </a:rPr>
              <a:t>–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 carrier (could transmit the disease)</a:t>
            </a:r>
          </a:p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SS: Diseased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503" y="6027565"/>
            <a:ext cx="30961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AC: Trait (carrier)</a:t>
            </a:r>
          </a:p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AS: Trait (carrier) for another disease.</a:t>
            </a:r>
          </a:p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CS: Diseased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942" y="8955834"/>
            <a:ext cx="2150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AS: </a:t>
            </a:r>
            <a:r>
              <a:rPr lang="en-US" sz="1400" dirty="0" err="1">
                <a:solidFill>
                  <a:srgbClr val="00B050"/>
                </a:solidFill>
                <a:latin typeface="Cambria" panose="02040503050406030204" pitchFamily="18" charset="0"/>
              </a:rPr>
              <a:t>Sicle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 cell trait</a:t>
            </a:r>
          </a:p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AF-</a:t>
            </a:r>
            <a:r>
              <a:rPr lang="en-US" sz="1400" dirty="0" err="1">
                <a:solidFill>
                  <a:srgbClr val="00B050"/>
                </a:solidFill>
                <a:latin typeface="Cambria" panose="02040503050406030204" pitchFamily="18" charset="0"/>
              </a:rPr>
              <a:t>Thal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: thalassemia trait</a:t>
            </a:r>
          </a:p>
          <a:p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SF-</a:t>
            </a:r>
            <a:r>
              <a:rPr lang="en-US" sz="1400" dirty="0" err="1">
                <a:solidFill>
                  <a:srgbClr val="00B050"/>
                </a:solidFill>
                <a:latin typeface="Cambria" panose="02040503050406030204" pitchFamily="18" charset="0"/>
              </a:rPr>
              <a:t>Thal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: diseased</a:t>
            </a:r>
          </a:p>
        </p:txBody>
      </p:sp>
      <p:sp>
        <p:nvSpPr>
          <p:cNvPr id="10" name="عنصر نائب للتذييل 9">
            <a:extLst>
              <a:ext uri="{FF2B5EF4-FFF2-40B4-BE49-F238E27FC236}">
                <a16:creationId xmlns:a16="http://schemas.microsoft.com/office/drawing/2014/main" id="{F60FF601-C20B-43C0-93D8-F67AEAB6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4851" y="-58911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8F353F8A-ECFF-4D30-8D1A-ED19F793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78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58C13-5D87-461F-95DA-240BC391D779}"/>
              </a:ext>
            </a:extLst>
          </p:cNvPr>
          <p:cNvSpPr txBox="1"/>
          <p:nvPr/>
        </p:nvSpPr>
        <p:spPr>
          <a:xfrm>
            <a:off x="143032" y="524068"/>
            <a:ext cx="5689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155" marR="5080" lvl="0" indent="-1863089" algn="l" defTabSz="685800" rtl="1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9010" algn="l"/>
              </a:tabLst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Sickle cell disease</a:t>
            </a:r>
            <a:r>
              <a:rPr kumimoji="0" lang="en-US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</a:t>
            </a:r>
            <a:endParaRPr kumimoji="0" lang="en-US" sz="1600" b="0" i="0" u="none" strike="noStrike" kern="1200" cap="none" spc="-5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CC6FD3-A607-471E-AC6D-E2387D488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5620"/>
              </p:ext>
            </p:extLst>
          </p:nvPr>
        </p:nvGraphicFramePr>
        <p:xfrm>
          <a:off x="326827" y="913454"/>
          <a:ext cx="6204346" cy="13182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02173">
                  <a:extLst>
                    <a:ext uri="{9D8B030D-6E8A-4147-A177-3AD203B41FA5}">
                      <a16:colId xmlns:a16="http://schemas.microsoft.com/office/drawing/2014/main" val="972958958"/>
                    </a:ext>
                  </a:extLst>
                </a:gridCol>
                <a:gridCol w="3102173">
                  <a:extLst>
                    <a:ext uri="{9D8B030D-6E8A-4147-A177-3AD203B41FA5}">
                      <a16:colId xmlns:a16="http://schemas.microsoft.com/office/drawing/2014/main" val="350694491"/>
                    </a:ext>
                  </a:extLst>
                </a:gridCol>
              </a:tblGrid>
              <a:tr h="276067">
                <a:tc>
                  <a:txBody>
                    <a:bodyPr/>
                    <a:lstStyle/>
                    <a:p>
                      <a:pPr marL="0" marR="0" lvl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5" dirty="0" smtClean="0"/>
                        <a:t>1.</a:t>
                      </a:r>
                      <a:r>
                        <a:rPr kumimoji="0" lang="en-US" sz="1400" u="none" strike="noStrike" kern="1200" cap="none" spc="-5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The sickle cell trait (AS)</a:t>
                      </a:r>
                      <a:endParaRPr kumimoji="0" lang="en-US" sz="1400" b="1" i="0" u="none" strike="noStrike" kern="1200" cap="none" spc="-5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5" dirty="0" smtClean="0"/>
                        <a:t>-</a:t>
                      </a:r>
                      <a:endParaRPr lang="en-US" sz="1400" b="0" kern="1200" spc="-5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6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spc="-5" dirty="0" smtClean="0"/>
                        <a:t>2. Homozygous </a:t>
                      </a:r>
                      <a:r>
                        <a:rPr lang="en-US" sz="1400" b="1" kern="1200" spc="-5" dirty="0"/>
                        <a:t>sickle cell disease (</a:t>
                      </a:r>
                      <a:r>
                        <a:rPr lang="en-US" sz="1400" b="1" kern="1200" spc="-5" dirty="0" err="1"/>
                        <a:t>ss</a:t>
                      </a:r>
                      <a:r>
                        <a:rPr lang="en-US" sz="1400" b="1" kern="1200" spc="-5" dirty="0"/>
                        <a:t>)</a:t>
                      </a:r>
                      <a:endParaRPr lang="en-US" sz="1400" b="1" kern="1200" spc="-5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5" dirty="0"/>
                        <a:t>Sickle cell anemia </a:t>
                      </a:r>
                      <a:endParaRPr lang="en-US" sz="1400" b="0" kern="1200" spc="-5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190721"/>
                  </a:ext>
                </a:extLst>
              </a:tr>
              <a:tr h="354330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-5" dirty="0" smtClean="0"/>
                        <a:t>3. Doubly </a:t>
                      </a:r>
                      <a:r>
                        <a:rPr lang="en-US" sz="1400" b="1" kern="1200" spc="-5" dirty="0"/>
                        <a:t>heterozygous sickle cell disease </a:t>
                      </a:r>
                      <a:r>
                        <a:rPr lang="en-US" sz="1400" b="1" kern="1200" spc="-5" dirty="0" smtClean="0">
                          <a:solidFill>
                            <a:srgbClr val="00B050"/>
                          </a:solidFill>
                        </a:rPr>
                        <a:t>(2 diseases together)</a:t>
                      </a:r>
                      <a:endParaRPr lang="en-US" sz="1400" b="1" kern="1200" spc="-5" dirty="0">
                        <a:solidFill>
                          <a:srgbClr val="00B05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spc="-5" dirty="0"/>
                        <a:t>sickle cell / hemoglobin C disease </a:t>
                      </a:r>
                      <a:endParaRPr lang="en-US" sz="1400" kern="1200" spc="-5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745583"/>
                  </a:ext>
                </a:extLst>
              </a:tr>
              <a:tr h="354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5" dirty="0"/>
                        <a:t>sickle cell / thalassemia </a:t>
                      </a:r>
                      <a:endParaRPr lang="en-US" sz="1400" kern="1200" spc="-5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6727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64EDF-72EF-41A1-8585-8C9773868F33}"/>
              </a:ext>
            </a:extLst>
          </p:cNvPr>
          <p:cNvSpPr txBox="1"/>
          <p:nvPr/>
        </p:nvSpPr>
        <p:spPr>
          <a:xfrm>
            <a:off x="326827" y="2577505"/>
            <a:ext cx="3000086" cy="3354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Properties of </a:t>
            </a:r>
            <a:r>
              <a:rPr kumimoji="0" lang="en-US" sz="1600" b="0" i="0" u="none" strike="noStrike" kern="1200" cap="none" spc="-5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Hb</a:t>
            </a: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S 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Solubility decrease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Conformational changes- “</a:t>
            </a: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tactoid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formation”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when exposed to O2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  <a:sym typeface="Wingdings" panose="05000000000000000000" pitchFamily="2" charset="2"/>
              </a:rPr>
              <a:t>  Sickled cells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  <a:sym typeface="Wingdings" panose="05000000000000000000" pitchFamily="2" charset="2"/>
              </a:rPr>
              <a:t> Irreversibly sickled cells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Increase mechanical fragility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  <a:sym typeface="Wingdings" panose="05000000000000000000" pitchFamily="2" charset="2"/>
              </a:rPr>
              <a:t> hemolysis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Increase viscosity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  <a:sym typeface="Wingdings" panose="05000000000000000000" pitchFamily="2" charset="2"/>
              </a:rPr>
              <a:t> organ infraction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400" spc="-5" dirty="0">
              <a:solidFill>
                <a:prstClr val="black"/>
              </a:solidFill>
              <a:latin typeface="Cambria"/>
              <a:sym typeface="Wingdings" panose="05000000000000000000" pitchFamily="2" charset="2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  <a:sym typeface="Wingdings" panose="05000000000000000000" pitchFamily="2" charset="2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C3388-4839-466D-A371-E5269FB53B87}"/>
              </a:ext>
            </a:extLst>
          </p:cNvPr>
          <p:cNvSpPr txBox="1"/>
          <p:nvPr/>
        </p:nvSpPr>
        <p:spPr>
          <a:xfrm>
            <a:off x="3531089" y="2579150"/>
            <a:ext cx="3098312" cy="350865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Factors affecting sickling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Oxygen tension: 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50-60 mm Hg for SS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20-30 mm Hg for AS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 :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inhibited at alkaline </a:t>
            </a:r>
            <a:r>
              <a:rPr kumimoji="0" lang="en-US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pH </a:t>
            </a:r>
            <a:r>
              <a:rPr kumimoji="0" lang="en-US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(Alkalosis blood decrease</a:t>
            </a:r>
            <a:r>
              <a:rPr kumimoji="0" lang="en-US" sz="1000" b="0" i="0" u="none" strike="noStrike" kern="1200" cap="none" spc="-5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sickling attacks)</a:t>
            </a:r>
            <a:endParaRPr kumimoji="0" lang="en-US" sz="1000" b="0" i="0" u="none" strike="noStrike" kern="1200" cap="none" spc="-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Exacerbated by acidification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Concentration of </a:t>
            </a: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Hb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Presence of other </a:t>
            </a: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hemoglobins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Polymerisation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 S &gt; D &gt; C &gt; J=A &gt; F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74FAE46-76CB-4FB7-8D13-6826A551142A}"/>
              </a:ext>
            </a:extLst>
          </p:cNvPr>
          <p:cNvSpPr txBox="1">
            <a:spLocks noChangeArrowheads="1"/>
          </p:cNvSpPr>
          <p:nvPr/>
        </p:nvSpPr>
        <p:spPr>
          <a:xfrm>
            <a:off x="1181100" y="5976144"/>
            <a:ext cx="4133850" cy="30099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Sickling at low O2 tension</a:t>
            </a: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Increased                 PH           Low O2 tension</a:t>
            </a: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Viscosity</a:t>
            </a: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ct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		                   Slow  blood flow</a:t>
            </a:r>
          </a:p>
        </p:txBody>
      </p:sp>
      <p:sp>
        <p:nvSpPr>
          <p:cNvPr id="15" name="Line 20">
            <a:extLst>
              <a:ext uri="{FF2B5EF4-FFF2-40B4-BE49-F238E27FC236}">
                <a16:creationId xmlns:a16="http://schemas.microsoft.com/office/drawing/2014/main" id="{DC7392D3-E028-4064-9EB5-95B06136B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558" y="7935548"/>
            <a:ext cx="539354" cy="67556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35BDF345-A1DD-4663-95CA-9648333E98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8549" y="7935549"/>
            <a:ext cx="364611" cy="675568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ine 22">
            <a:extLst>
              <a:ext uri="{FF2B5EF4-FFF2-40B4-BE49-F238E27FC236}">
                <a16:creationId xmlns:a16="http://schemas.microsoft.com/office/drawing/2014/main" id="{000228FE-8644-4188-8CD7-DCB2779A146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9585" y="6720302"/>
            <a:ext cx="462540" cy="51203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23">
            <a:extLst>
              <a:ext uri="{FF2B5EF4-FFF2-40B4-BE49-F238E27FC236}">
                <a16:creationId xmlns:a16="http://schemas.microsoft.com/office/drawing/2014/main" id="{B3DB3228-6C69-40E1-9A35-AD0BF0F16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3804" y="6720302"/>
            <a:ext cx="0" cy="51203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24">
            <a:extLst>
              <a:ext uri="{FF2B5EF4-FFF2-40B4-BE49-F238E27FC236}">
                <a16:creationId xmlns:a16="http://schemas.microsoft.com/office/drawing/2014/main" id="{55811E53-6E33-4455-B1A0-D4E3548B82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6137" y="6720303"/>
            <a:ext cx="381887" cy="51203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232641-702E-4AC0-A9D3-C52C9AFD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9626" y="-24031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B7B8FE6-DB50-44C1-A231-409DA3F4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474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8C3159-42A6-45E2-9C00-3F2BD38991B1}"/>
              </a:ext>
            </a:extLst>
          </p:cNvPr>
          <p:cNvSpPr/>
          <p:nvPr/>
        </p:nvSpPr>
        <p:spPr>
          <a:xfrm>
            <a:off x="133350" y="2476499"/>
            <a:ext cx="6419850" cy="2805363"/>
          </a:xfrm>
          <a:prstGeom prst="rect">
            <a:avLst/>
          </a:prstGeom>
          <a:solidFill>
            <a:srgbClr val="E4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946" name="Title 1">
            <a:extLst>
              <a:ext uri="{FF2B5EF4-FFF2-40B4-BE49-F238E27FC236}">
                <a16:creationId xmlns:a16="http://schemas.microsoft.com/office/drawing/2014/main" id="{C3F97B5D-12F3-45ED-B338-7B4F0C78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133350"/>
            <a:ext cx="5829300" cy="917972"/>
          </a:xfrm>
        </p:spPr>
        <p:txBody>
          <a:bodyPr/>
          <a:lstStyle/>
          <a:p>
            <a:pPr>
              <a:defRPr/>
            </a:pPr>
            <a:r>
              <a:rPr lang="en-US" altLang="en-US" sz="1600" spc="-5" dirty="0">
                <a:solidFill>
                  <a:srgbClr val="009999"/>
                </a:solidFill>
                <a:latin typeface="Cambria"/>
                <a:ea typeface="+mn-ea"/>
              </a:rPr>
              <a:t>Factors Precipitating Crises In Sickle Cell Disease :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50DEEA2E-51F2-40EF-B58D-62DEDE468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63191"/>
            <a:ext cx="5829300" cy="1713309"/>
          </a:xfrm>
        </p:spPr>
        <p:txBody>
          <a:bodyPr/>
          <a:lstStyle/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en-US" sz="1400" spc="-5" dirty="0">
                <a:latin typeface="Cambria"/>
              </a:rPr>
              <a:t> Infections (Especially Malaria)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en-US" sz="1400" spc="-5" dirty="0">
                <a:latin typeface="Cambria"/>
              </a:rPr>
              <a:t> Pyrexia </a:t>
            </a:r>
            <a:r>
              <a:rPr lang="en-US" altLang="en-US" sz="1400" spc="-5" dirty="0">
                <a:solidFill>
                  <a:srgbClr val="00B050"/>
                </a:solidFill>
                <a:latin typeface="Cambria"/>
              </a:rPr>
              <a:t>fever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en-US" sz="1400" spc="-5" dirty="0">
                <a:latin typeface="Cambria"/>
              </a:rPr>
              <a:t> Exposure To Cold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en-US" sz="1400" spc="-5" dirty="0">
                <a:latin typeface="Cambria"/>
              </a:rPr>
              <a:t> Dehydration </a:t>
            </a:r>
            <a:r>
              <a:rPr lang="en-US" altLang="en-US" sz="1400" spc="-5" dirty="0">
                <a:solidFill>
                  <a:srgbClr val="00B050"/>
                </a:solidFill>
                <a:latin typeface="Cambria"/>
              </a:rPr>
              <a:t>(the most important factor with pregnancy)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altLang="en-US" sz="1400" spc="-5" dirty="0">
                <a:latin typeface="Cambria"/>
              </a:rPr>
              <a:t> Pregnancy</a:t>
            </a:r>
          </a:p>
        </p:txBody>
      </p:sp>
      <p:pic>
        <p:nvPicPr>
          <p:cNvPr id="4" name="Picture 3" descr="Jpeg037">
            <a:extLst>
              <a:ext uri="{FF2B5EF4-FFF2-40B4-BE49-F238E27FC236}">
                <a16:creationId xmlns:a16="http://schemas.microsoft.com/office/drawing/2014/main" id="{856D9194-E8D6-4532-AA0A-B380CB3C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572944"/>
            <a:ext cx="1400184" cy="10668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Jpeg038">
            <a:extLst>
              <a:ext uri="{FF2B5EF4-FFF2-40B4-BE49-F238E27FC236}">
                <a16:creationId xmlns:a16="http://schemas.microsoft.com/office/drawing/2014/main" id="{F28904BB-0C4D-4E32-8F7F-EC939D3A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0705" y="2572944"/>
            <a:ext cx="1316827" cy="1066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Jpeg039">
            <a:extLst>
              <a:ext uri="{FF2B5EF4-FFF2-40B4-BE49-F238E27FC236}">
                <a16:creationId xmlns:a16="http://schemas.microsoft.com/office/drawing/2014/main" id="{F11302B3-48D8-47AF-AD57-0E31E154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8675" y="2572945"/>
            <a:ext cx="1400185" cy="106679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Jpeg040">
            <a:extLst>
              <a:ext uri="{FF2B5EF4-FFF2-40B4-BE49-F238E27FC236}">
                <a16:creationId xmlns:a16="http://schemas.microsoft.com/office/drawing/2014/main" id="{3CB6FB6A-7221-409B-B009-2109AA43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2474" y="2572941"/>
            <a:ext cx="1515476" cy="106679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1A72ADB-8258-4206-85C4-ECA7A7EC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450" y="3889775"/>
            <a:ext cx="1408510" cy="1059269"/>
          </a:xfrm>
          <a:prstGeom prst="rect">
            <a:avLst/>
          </a:prstGeom>
          <a:ln w="38100" cap="sq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F6E776B-5325-4788-82E1-9248861D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06" y="3889775"/>
            <a:ext cx="2557737" cy="10667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D41B538-2AAC-4107-9EC9-92F58A6E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42474" y="3889775"/>
            <a:ext cx="1515476" cy="12549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AB1427-E273-4440-89D2-375D7A90D271}"/>
              </a:ext>
            </a:extLst>
          </p:cNvPr>
          <p:cNvSpPr txBox="1"/>
          <p:nvPr/>
        </p:nvSpPr>
        <p:spPr>
          <a:xfrm>
            <a:off x="133350" y="5456643"/>
            <a:ext cx="5695950" cy="122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Crises in sickle cell disease:</a:t>
            </a:r>
          </a:p>
          <a:p>
            <a:pPr marL="800100" marR="0" lvl="1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Hyperhaemolytic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800100" marR="0" lvl="1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Aregenerative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or aplastic.</a:t>
            </a:r>
          </a:p>
          <a:p>
            <a:pPr marL="800100" marR="0" lvl="1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Small vessel occlusion.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8E35B-3343-44CC-920B-2C7FFFD315F5}"/>
              </a:ext>
            </a:extLst>
          </p:cNvPr>
          <p:cNvSpPr txBox="1"/>
          <p:nvPr/>
        </p:nvSpPr>
        <p:spPr>
          <a:xfrm>
            <a:off x="3367328" y="5443762"/>
            <a:ext cx="3357322" cy="11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Clinical manifestations of sickle cell disease:</a:t>
            </a:r>
          </a:p>
          <a:p>
            <a:pPr marL="742950" marR="0" lvl="2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Haemolytic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anemia </a:t>
            </a:r>
          </a:p>
          <a:p>
            <a:pPr marL="742950" marR="0" lvl="2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Tissue infraction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40824BD-7A3E-4162-B271-03F7EB9B1122}"/>
              </a:ext>
            </a:extLst>
          </p:cNvPr>
          <p:cNvSpPr txBox="1">
            <a:spLocks noChangeArrowheads="1"/>
          </p:cNvSpPr>
          <p:nvPr/>
        </p:nvSpPr>
        <p:spPr>
          <a:xfrm>
            <a:off x="171451" y="6859452"/>
            <a:ext cx="4171950" cy="2652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  <a:defRPr/>
            </a:pPr>
            <a:r>
              <a:rPr lang="en-US" sz="1700" spc="-5" dirty="0">
                <a:solidFill>
                  <a:srgbClr val="009999"/>
                </a:solidFill>
                <a:latin typeface="Cambria"/>
                <a:cs typeface="+mj-cs"/>
              </a:rPr>
              <a:t>Clinical Manifestations in Sickle </a:t>
            </a:r>
            <a:r>
              <a:rPr lang="en-US" sz="1700" spc="-5" dirty="0" err="1">
                <a:solidFill>
                  <a:srgbClr val="009999"/>
                </a:solidFill>
                <a:latin typeface="Cambria"/>
                <a:cs typeface="+mj-cs"/>
              </a:rPr>
              <a:t>Anaemia</a:t>
            </a:r>
            <a:endParaRPr lang="en-US" sz="1500" u="sng" dirty="0">
              <a:solidFill>
                <a:srgbClr val="FFFF00"/>
              </a:solidFill>
              <a:latin typeface="+mj-lt"/>
            </a:endParaRP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latin typeface="Cambria"/>
              </a:rPr>
              <a:t> Pallor (</a:t>
            </a:r>
            <a:r>
              <a:rPr lang="en-US" sz="1500" spc="-5" dirty="0" err="1">
                <a:latin typeface="Cambria"/>
              </a:rPr>
              <a:t>Anaemia</a:t>
            </a:r>
            <a:r>
              <a:rPr lang="en-US" sz="1500" spc="-5" dirty="0">
                <a:latin typeface="Cambria"/>
              </a:rPr>
              <a:t>)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latin typeface="Cambria"/>
              </a:rPr>
              <a:t> Jaundice &amp; Dark Urine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latin typeface="Cambria"/>
              </a:rPr>
              <a:t> Apathy &amp; Anorexia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solidFill>
                  <a:srgbClr val="FF0000"/>
                </a:solidFill>
                <a:latin typeface="Cambria"/>
              </a:rPr>
              <a:t> Hand-Foot Syndrome (Young Children</a:t>
            </a:r>
            <a:r>
              <a:rPr lang="en-US" sz="1500" spc="-5" dirty="0" smtClean="0">
                <a:solidFill>
                  <a:srgbClr val="FF0000"/>
                </a:solidFill>
                <a:latin typeface="Cambria"/>
              </a:rPr>
              <a:t>) </a:t>
            </a:r>
            <a:r>
              <a:rPr lang="en-US" sz="1300" spc="-5" dirty="0" smtClean="0">
                <a:solidFill>
                  <a:srgbClr val="00B050"/>
                </a:solidFill>
                <a:latin typeface="Cambria"/>
              </a:rPr>
              <a:t>( one of earliest signs of sickle cells anemia)</a:t>
            </a:r>
            <a:endParaRPr lang="en-US" sz="1300" spc="-5" dirty="0">
              <a:solidFill>
                <a:srgbClr val="00B050"/>
              </a:solidFill>
              <a:latin typeface="Cambria"/>
            </a:endParaRP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latin typeface="Cambria"/>
              </a:rPr>
              <a:t> Splenic sequestration (Young children) Hepatic  Sequestration</a:t>
            </a: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latin typeface="Cambria"/>
              </a:rPr>
              <a:t> Bones and Joints </a:t>
            </a:r>
            <a:r>
              <a:rPr lang="en-US" sz="1300" spc="-5" dirty="0">
                <a:solidFill>
                  <a:srgbClr val="00B050"/>
                </a:solidFill>
                <a:latin typeface="Cambria"/>
              </a:rPr>
              <a:t>Pain very sever (the patient may scream from pain).</a:t>
            </a:r>
            <a:endParaRPr lang="en-US" sz="1500" spc="-5" dirty="0">
              <a:solidFill>
                <a:srgbClr val="00B050"/>
              </a:solidFill>
              <a:latin typeface="Cambria"/>
            </a:endParaRPr>
          </a:p>
          <a:p>
            <a:pPr algn="l" rtl="0">
              <a:buClr>
                <a:srgbClr val="009999"/>
              </a:buClr>
              <a:buFont typeface="Wingdings" panose="05000000000000000000" pitchFamily="2" charset="2"/>
              <a:buChar char="§"/>
              <a:defRPr/>
            </a:pPr>
            <a:r>
              <a:rPr lang="en-US" sz="1500" spc="-5" dirty="0">
                <a:latin typeface="Cambria"/>
              </a:rPr>
              <a:t> Abdominal Pain</a:t>
            </a:r>
          </a:p>
          <a:p>
            <a:pPr>
              <a:buFontTx/>
              <a:buNone/>
              <a:defRPr/>
            </a:pPr>
            <a:endParaRPr lang="en-US" dirty="0">
              <a:solidFill>
                <a:srgbClr val="660066"/>
              </a:solidFill>
              <a:latin typeface="Arial Black" pitchFamily="34" charset="0"/>
            </a:endParaRPr>
          </a:p>
        </p:txBody>
      </p:sp>
      <p:pic>
        <p:nvPicPr>
          <p:cNvPr id="15" name="Picture 3" descr="Jpeg046">
            <a:extLst>
              <a:ext uri="{FF2B5EF4-FFF2-40B4-BE49-F238E27FC236}">
                <a16:creationId xmlns:a16="http://schemas.microsoft.com/office/drawing/2014/main" id="{D05C1375-4843-4498-B1E0-C9272BFB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07620" y="8002541"/>
            <a:ext cx="1002480" cy="10048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3134CCB-2586-4286-96A3-5A8F2753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85797" y="6960287"/>
            <a:ext cx="1096565" cy="1078706"/>
          </a:xfrm>
          <a:prstGeom prst="rect">
            <a:avLst/>
          </a:prstGeom>
          <a:ln w="38100" cap="sq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C266D49-7A62-4E71-BA24-6E5A83E6A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8589" y="6969717"/>
            <a:ext cx="1194920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6501" y="8073189"/>
            <a:ext cx="1458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Hand foot syndrome: </a:t>
            </a:r>
            <a:r>
              <a:rPr lang="en-US" sz="11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swelling-pain-inflamed small bones</a:t>
            </a:r>
            <a:endParaRPr lang="en-US" sz="11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عنصر نائب للتذييل 16">
            <a:extLst>
              <a:ext uri="{FF2B5EF4-FFF2-40B4-BE49-F238E27FC236}">
                <a16:creationId xmlns:a16="http://schemas.microsoft.com/office/drawing/2014/main" id="{E48AFF43-1955-4B56-9270-66F2DF98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-34354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2E0E4261-8ED4-4A9F-BE01-21914553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9674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67C0AD-99A8-4245-97E4-8B71AE0A6B60}"/>
              </a:ext>
            </a:extLst>
          </p:cNvPr>
          <p:cNvSpPr txBox="1">
            <a:spLocks noChangeArrowheads="1"/>
          </p:cNvSpPr>
          <p:nvPr/>
        </p:nvSpPr>
        <p:spPr>
          <a:xfrm>
            <a:off x="215503" y="315135"/>
            <a:ext cx="6426994" cy="4482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Clinical Manifestations in Sickle </a:t>
            </a:r>
            <a:r>
              <a:rPr kumimoji="0" lang="en-US" sz="1600" b="0" i="0" u="none" strike="noStrike" kern="1200" cap="none" spc="-5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Anaemia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Recurrent Infections &amp; Chest Symptoms (Acute Chest Syndrome)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Hepato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-Splenomegaly 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but more significant with thalassemia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(Early Childhood)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(Association with </a:t>
            </a: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Thalassaemias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)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CNS Presentations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Leg Ulceration </a:t>
            </a:r>
            <a:r>
              <a:rPr kumimoji="0" lang="en-US" sz="1200" b="0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characteristic for sickle</a:t>
            </a:r>
            <a:r>
              <a:rPr kumimoji="0" lang="en-US" sz="1200" b="0" i="0" u="none" strike="noStrike" kern="1200" cap="none" spc="-5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cell patients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Skeletal Deformity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0C0357-F333-4A75-83B2-8EDCA6AD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87115" y="1439563"/>
            <a:ext cx="1187270" cy="858441"/>
          </a:xfrm>
          <a:prstGeom prst="rect">
            <a:avLst/>
          </a:prstGeom>
          <a:ln w="38100" cap="sq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03FAAD0-B37A-479F-A40D-0F2B35B6E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67329" y="633711"/>
            <a:ext cx="1187269" cy="858441"/>
          </a:xfrm>
          <a:prstGeom prst="rect">
            <a:avLst/>
          </a:prstGeom>
          <a:ln w="38100" cap="sq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BA2D2BE-AA9A-4D72-8412-E86E2820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15" y="2289311"/>
            <a:ext cx="1207056" cy="9024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FBD5C40-D59A-494E-9386-93734D1E39DB}"/>
              </a:ext>
            </a:extLst>
          </p:cNvPr>
          <p:cNvSpPr txBox="1">
            <a:spLocks noChangeArrowheads="1"/>
          </p:cNvSpPr>
          <p:nvPr/>
        </p:nvSpPr>
        <p:spPr>
          <a:xfrm>
            <a:off x="314275" y="3618080"/>
            <a:ext cx="2801624" cy="906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  <a:defRPr/>
            </a:pPr>
            <a:r>
              <a:rPr lang="en-US" sz="1700" spc="-5" dirty="0">
                <a:solidFill>
                  <a:srgbClr val="009999"/>
                </a:solidFill>
                <a:latin typeface="Cambria"/>
                <a:cs typeface="+mj-cs"/>
              </a:rPr>
              <a:t>Laboratory Diagnosis of Sickle Cell Disease: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53DCEC6-E441-493D-AECD-EAFCF3672AB8}"/>
              </a:ext>
            </a:extLst>
          </p:cNvPr>
          <p:cNvSpPr/>
          <p:nvPr/>
        </p:nvSpPr>
        <p:spPr>
          <a:xfrm>
            <a:off x="367206" y="4226172"/>
            <a:ext cx="2774967" cy="1169551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CBC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Blood Film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Sickle Solubility Test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Hb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Electrophoresis</a:t>
            </a:r>
            <a:r>
              <a:rPr lang="en-US" sz="1400" spc="-5" dirty="0">
                <a:solidFill>
                  <a:prstClr val="black"/>
                </a:solidFill>
                <a:latin typeface="Cambria"/>
              </a:rPr>
              <a:t> </a:t>
            </a:r>
            <a:r>
              <a:rPr kumimoji="0" lang="en-US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(Most accurate)</a:t>
            </a:r>
            <a:endParaRPr kumimoji="0" lang="en-US" sz="1000" b="0" i="0" u="none" strike="noStrike" kern="1200" cap="none" spc="-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Genetic Study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633F6C9-2C76-45FA-B255-83B408055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045" y="3328755"/>
            <a:ext cx="1523139" cy="118272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2205AAE-943D-4A38-8806-4449E719E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184" y="3296829"/>
            <a:ext cx="1589270" cy="1207234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9210B8D3-2C97-4300-8CBB-EBC8F814F706}"/>
              </a:ext>
            </a:extLst>
          </p:cNvPr>
          <p:cNvSpPr txBox="1">
            <a:spLocks noChangeArrowheads="1"/>
          </p:cNvSpPr>
          <p:nvPr/>
        </p:nvSpPr>
        <p:spPr>
          <a:xfrm>
            <a:off x="316115" y="6301752"/>
            <a:ext cx="3097280" cy="1001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</a:rPr>
              <a:t>Indications for Blood Transfusion in Sickle Cell </a:t>
            </a:r>
            <a:r>
              <a:rPr kumimoji="0" lang="en-US" sz="14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</a:rPr>
              <a:t>Anaemi</a:t>
            </a:r>
            <a:r>
              <a:rPr lang="en-US" sz="1400" spc="-5" dirty="0" smtClean="0">
                <a:solidFill>
                  <a:srgbClr val="009999"/>
                </a:solidFill>
                <a:latin typeface="Cambria"/>
              </a:rPr>
              <a:t>a: </a:t>
            </a:r>
            <a:r>
              <a:rPr lang="en-US" sz="1400" spc="-5" dirty="0" smtClean="0">
                <a:solidFill>
                  <a:srgbClr val="00B050"/>
                </a:solidFill>
                <a:latin typeface="Cambria"/>
              </a:rPr>
              <a:t>Not important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</a:endParaRP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999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1C4F8829-3400-4D2F-90BD-992370127059}"/>
              </a:ext>
            </a:extLst>
          </p:cNvPr>
          <p:cNvSpPr/>
          <p:nvPr/>
        </p:nvSpPr>
        <p:spPr>
          <a:xfrm>
            <a:off x="391690" y="6739769"/>
            <a:ext cx="29461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Splenic sequestration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(Stuck</a:t>
            </a:r>
            <a:r>
              <a:rPr kumimoji="0" lang="en-US" sz="1400" b="0" i="0" u="none" strike="noStrike" kern="1200" cap="none" spc="-5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RBCs-spleen </a:t>
            </a:r>
            <a:r>
              <a:rPr kumimoji="0" lang="en-US" sz="1400" b="0" i="0" u="none" strike="noStrike" kern="1200" cap="none" spc="-5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enlargment-dysphanction</a:t>
            </a:r>
            <a:r>
              <a:rPr kumimoji="0" lang="en-US" sz="1400" b="0" i="0" u="none" strike="noStrike" kern="1200" cap="none" spc="-5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Hepatic sequestration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Aplastic crisis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Overwhelming infections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Elective or emergency surgical operation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Severe painful crisis associated with severe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 </a:t>
            </a:r>
            <a:r>
              <a:rPr kumimoji="0" lang="en-US" sz="1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haemolysis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Pregnancy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F69C647-0C53-4D7D-A8F1-4C54ECB8BDE6}"/>
              </a:ext>
            </a:extLst>
          </p:cNvPr>
          <p:cNvSpPr txBox="1">
            <a:spLocks noChangeArrowheads="1"/>
          </p:cNvSpPr>
          <p:nvPr/>
        </p:nvSpPr>
        <p:spPr>
          <a:xfrm>
            <a:off x="3503741" y="6330856"/>
            <a:ext cx="3205746" cy="248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Indications for exchange </a:t>
            </a:r>
            <a:r>
              <a:rPr kumimoji="0" lang="en-US" sz="1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transfusion:</a:t>
            </a:r>
            <a:r>
              <a:rPr kumimoji="0" lang="en-US" sz="1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Not</a:t>
            </a:r>
            <a:r>
              <a:rPr kumimoji="0" lang="en-US" sz="1500" b="0" i="0" u="none" strike="noStrike" kern="1200" cap="none" spc="-5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important </a:t>
            </a: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Strokes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Pulmonary infarcts with infection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Pregnancy (Severe persistent painful  crisis)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Priapism </a:t>
            </a: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prolonged</a:t>
            </a:r>
            <a:r>
              <a:rPr kumimoji="0" lang="en-US" sz="1500" b="0" i="0" u="none" strike="noStrike" kern="1200" cap="none" spc="-5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erection of the penis</a:t>
            </a:r>
            <a:endParaRPr kumimoji="0" lang="en-US" sz="15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99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Preparation for major surgery</a:t>
            </a:r>
          </a:p>
          <a:p>
            <a:pPr marL="171450" marR="0" lvl="0" indent="-171450" algn="r" defTabSz="685800" rtl="1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7" name="صورة 12">
            <a:extLst>
              <a:ext uri="{FF2B5EF4-FFF2-40B4-BE49-F238E27FC236}">
                <a16:creationId xmlns:a16="http://schemas.microsoft.com/office/drawing/2014/main" id="{C894F755-EE0C-4D50-A39F-DA5870F2AE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098"/>
          <a:stretch/>
        </p:blipFill>
        <p:spPr>
          <a:xfrm>
            <a:off x="3231786" y="4389732"/>
            <a:ext cx="1506023" cy="1448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4084" y="4423917"/>
            <a:ext cx="1536719" cy="138499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We put the blood in a media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Right: normal (translucent).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Left: abnormal (turbid due to RBCs breakdown).</a:t>
            </a: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8A1959FA-0AB5-460C-BB02-A3751459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2" y="-61497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13" name="عنصر نائب لرقم الشريحة 12">
            <a:extLst>
              <a:ext uri="{FF2B5EF4-FFF2-40B4-BE49-F238E27FC236}">
                <a16:creationId xmlns:a16="http://schemas.microsoft.com/office/drawing/2014/main" id="{B3F57751-3631-4087-993F-9161C5C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ar-SA" dirty="0"/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E35A984E-747A-4CBA-8B49-186136C0837C}"/>
              </a:ext>
            </a:extLst>
          </p:cNvPr>
          <p:cNvCxnSpPr/>
          <p:nvPr/>
        </p:nvCxnSpPr>
        <p:spPr>
          <a:xfrm>
            <a:off x="4586287" y="5185611"/>
            <a:ext cx="3827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12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4">
            <a:extLst>
              <a:ext uri="{FF2B5EF4-FFF2-40B4-BE49-F238E27FC236}">
                <a16:creationId xmlns:a16="http://schemas.microsoft.com/office/drawing/2014/main" id="{132180AA-B0FA-4382-9290-63198599D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501705"/>
              </p:ext>
            </p:extLst>
          </p:nvPr>
        </p:nvGraphicFramePr>
        <p:xfrm>
          <a:off x="257175" y="1107172"/>
          <a:ext cx="6343650" cy="65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6">
            <a:extLst>
              <a:ext uri="{FF2B5EF4-FFF2-40B4-BE49-F238E27FC236}">
                <a16:creationId xmlns:a16="http://schemas.microsoft.com/office/drawing/2014/main" id="{3DB160D7-9EF7-4EF8-984B-0BBDCCE6A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130366"/>
              </p:ext>
            </p:extLst>
          </p:nvPr>
        </p:nvGraphicFramePr>
        <p:xfrm>
          <a:off x="514350" y="7387388"/>
          <a:ext cx="5829300" cy="3011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C93FD415-6C76-47A8-B324-DBD429638B1F}"/>
              </a:ext>
            </a:extLst>
          </p:cNvPr>
          <p:cNvSpPr/>
          <p:nvPr/>
        </p:nvSpPr>
        <p:spPr>
          <a:xfrm>
            <a:off x="2706148" y="615152"/>
            <a:ext cx="120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Hemolysis</a:t>
            </a:r>
            <a:endParaRPr lang="en-US" sz="1200" dirty="0">
              <a:solidFill>
                <a:srgbClr val="009999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69F67BA-61EC-4D16-816D-D64678482F6B}"/>
              </a:ext>
            </a:extLst>
          </p:cNvPr>
          <p:cNvSpPr/>
          <p:nvPr/>
        </p:nvSpPr>
        <p:spPr>
          <a:xfrm>
            <a:off x="2464631" y="7847920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9999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Sickle cell disease</a:t>
            </a:r>
            <a:endParaRPr lang="en-US" sz="1200" dirty="0">
              <a:solidFill>
                <a:srgbClr val="009999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21E8C63-86CE-414D-A6CA-C8FA5CA66539}"/>
              </a:ext>
            </a:extLst>
          </p:cNvPr>
          <p:cNvSpPr txBox="1"/>
          <p:nvPr/>
        </p:nvSpPr>
        <p:spPr>
          <a:xfrm>
            <a:off x="257175" y="300789"/>
            <a:ext cx="18964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9999"/>
                </a:solidFill>
                <a:latin typeface="Cambria" panose="02040503050406030204" pitchFamily="18" charset="0"/>
              </a:rPr>
              <a:t>Summary:</a:t>
            </a:r>
            <a:endParaRPr lang="ar-SA" sz="24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313A604E-5E1F-4883-B4B5-6E921063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  <a:endParaRPr lang="ar-SA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C5B09B7-8A18-4776-AB96-0C57B710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7921784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</TotalTime>
  <Words>1539</Words>
  <Application>Microsoft Office PowerPoint</Application>
  <PresentationFormat>A4 Paper (210x297 mm)</PresentationFormat>
  <Paragraphs>316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Cambria</vt:lpstr>
      <vt:lpstr>Mangal</vt:lpstr>
      <vt:lpstr>Times New Roman</vt:lpstr>
      <vt:lpstr>Wingdings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Precipitating Crises In Sickle Cell Disease :</vt:lpstr>
      <vt:lpstr>PowerPoint Presentation</vt:lpstr>
      <vt:lpstr>PowerPoint Presentation</vt:lpstr>
      <vt:lpstr>MCQs: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صفاء</dc:creator>
  <cp:lastModifiedBy>abdulaziz abdullah</cp:lastModifiedBy>
  <cp:revision>45</cp:revision>
  <dcterms:created xsi:type="dcterms:W3CDTF">2017-11-20T13:06:54Z</dcterms:created>
  <dcterms:modified xsi:type="dcterms:W3CDTF">2017-12-31T19:46:57Z</dcterms:modified>
</cp:coreProperties>
</file>