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wdp" ContentType="image/vnd.ms-photo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0"/>
  </p:notesMasterIdLst>
  <p:sldIdLst>
    <p:sldId id="268" r:id="rId2"/>
    <p:sldId id="259" r:id="rId3"/>
    <p:sldId id="264" r:id="rId4"/>
    <p:sldId id="265" r:id="rId5"/>
    <p:sldId id="266" r:id="rId6"/>
    <p:sldId id="267" r:id="rId7"/>
    <p:sldId id="262" r:id="rId8"/>
    <p:sldId id="257" r:id="rId9"/>
  </p:sldIdLst>
  <p:sldSz cx="6858000" cy="9906000" type="A4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عبدالعزيز" initials="عبدالعزيز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9998"/>
    <a:srgbClr val="FF660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نمط فاتح 1 - تمييز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نمط فاتح 1 - تمييز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A111915-BE36-4E01-A7E5-04B1672EAD32}" styleName="نمط فاتح 2 - تمييز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BDBED569-4797-4DF1-A0F4-6AAB3CD982D8}" styleName="نمط فاتح 3 - تميي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21E4AEA4-8DFA-4A89-87EB-49C32662AFE0}" styleName="نمط متوسط 2 - تميي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نمط ذو نسُق 1 - تمييز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353" autoAdjust="0"/>
    <p:restoredTop sz="94454" autoAdjust="0"/>
  </p:normalViewPr>
  <p:slideViewPr>
    <p:cSldViewPr snapToGrid="0">
      <p:cViewPr>
        <p:scale>
          <a:sx n="152" d="100"/>
          <a:sy n="152" d="100"/>
        </p:scale>
        <p:origin x="1192" y="-28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commentAuthors" Target="commentAuthors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2">
  <dgm:title val=""/>
  <dgm:desc val=""/>
  <dgm:catLst>
    <dgm:cat type="accent5" pri="11200"/>
  </dgm:catLst>
  <dgm:styleLbl name="node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lnNode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5">
        <a:alpha val="90000"/>
        <a:tint val="40000"/>
      </a:schemeClr>
    </dgm:fillClrLst>
    <dgm:linClrLst meth="repeat">
      <a:schemeClr val="accent5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C86DDB-0DC9-4240-BBB5-81BDA0FF49AF}" type="doc">
      <dgm:prSet loTypeId="urn:microsoft.com/office/officeart/2009/3/layout/HorizontalOrganizationChart" loCatId="" qsTypeId="urn:microsoft.com/office/officeart/2005/8/quickstyle/simple1" qsCatId="simple" csTypeId="urn:microsoft.com/office/officeart/2005/8/colors/accent5_2" csCatId="accent5" phldr="1"/>
      <dgm:spPr/>
      <dgm:t>
        <a:bodyPr/>
        <a:lstStyle/>
        <a:p>
          <a:endParaRPr lang="en-US"/>
        </a:p>
      </dgm:t>
    </dgm:pt>
    <dgm:pt modelId="{29F55218-464D-6E45-836C-87453272EE1E}">
      <dgm:prSet phldrT="[Text]"/>
      <dgm:spPr/>
      <dgm:t>
        <a:bodyPr/>
        <a:lstStyle/>
        <a:p>
          <a:r>
            <a:rPr lang="en-US" dirty="0"/>
            <a:t>Malignant Lymphoproliferative disease</a:t>
          </a:r>
        </a:p>
      </dgm:t>
    </dgm:pt>
    <dgm:pt modelId="{52AFF37E-850F-FC4A-B0CE-2D2A15183DF3}" type="parTrans" cxnId="{CCCCC8EF-FE59-CB40-99BA-9790D167D13E}">
      <dgm:prSet/>
      <dgm:spPr/>
      <dgm:t>
        <a:bodyPr/>
        <a:lstStyle/>
        <a:p>
          <a:endParaRPr lang="en-US"/>
        </a:p>
      </dgm:t>
    </dgm:pt>
    <dgm:pt modelId="{ED0CB7ED-9CDF-944B-9044-DAE6F26D3128}" type="sibTrans" cxnId="{CCCCC8EF-FE59-CB40-99BA-9790D167D13E}">
      <dgm:prSet/>
      <dgm:spPr/>
      <dgm:t>
        <a:bodyPr/>
        <a:lstStyle/>
        <a:p>
          <a:endParaRPr lang="en-US"/>
        </a:p>
      </dgm:t>
    </dgm:pt>
    <dgm:pt modelId="{60DB4ECF-7CB2-C749-BA2C-3039AA2BAA9B}">
      <dgm:prSet phldrT="[Text]"/>
      <dgm:spPr/>
      <dgm:t>
        <a:bodyPr/>
        <a:lstStyle/>
        <a:p>
          <a:r>
            <a:rPr lang="en-US" dirty="0"/>
            <a:t>Immature (</a:t>
          </a:r>
          <a:r>
            <a:rPr lang="en-GB" dirty="0"/>
            <a:t>ALL</a:t>
          </a:r>
          <a:r>
            <a:rPr lang="en-US" dirty="0"/>
            <a:t>)</a:t>
          </a:r>
        </a:p>
      </dgm:t>
    </dgm:pt>
    <dgm:pt modelId="{C122EEBC-F02D-7649-A118-DEBFF0352A61}" type="parTrans" cxnId="{241FE7E8-BE35-A24A-AA38-19B5C9FF5891}">
      <dgm:prSet/>
      <dgm:spPr/>
      <dgm:t>
        <a:bodyPr/>
        <a:lstStyle/>
        <a:p>
          <a:endParaRPr lang="en-US"/>
        </a:p>
      </dgm:t>
    </dgm:pt>
    <dgm:pt modelId="{7DE11B17-22C9-FD45-B8FF-FBF6C87658F7}" type="sibTrans" cxnId="{241FE7E8-BE35-A24A-AA38-19B5C9FF5891}">
      <dgm:prSet/>
      <dgm:spPr/>
      <dgm:t>
        <a:bodyPr/>
        <a:lstStyle/>
        <a:p>
          <a:endParaRPr lang="en-US"/>
        </a:p>
      </dgm:t>
    </dgm:pt>
    <dgm:pt modelId="{E939B3CA-1DAA-694F-BBFC-28744A1AA53D}">
      <dgm:prSet phldrT="[Text]"/>
      <dgm:spPr/>
      <dgm:t>
        <a:bodyPr/>
        <a:lstStyle/>
        <a:p>
          <a:r>
            <a:rPr lang="en-US" dirty="0"/>
            <a:t>Mature</a:t>
          </a:r>
        </a:p>
      </dgm:t>
    </dgm:pt>
    <dgm:pt modelId="{0EF4DA6A-5191-D34E-A28C-FBEEE99E7D0F}" type="parTrans" cxnId="{92BBB133-15D1-8143-89F6-18ECB26CF267}">
      <dgm:prSet/>
      <dgm:spPr/>
      <dgm:t>
        <a:bodyPr/>
        <a:lstStyle/>
        <a:p>
          <a:endParaRPr lang="en-US"/>
        </a:p>
      </dgm:t>
    </dgm:pt>
    <dgm:pt modelId="{CDD4197F-2FBE-314B-A0DA-C96BBF96B92C}" type="sibTrans" cxnId="{92BBB133-15D1-8143-89F6-18ECB26CF267}">
      <dgm:prSet/>
      <dgm:spPr/>
      <dgm:t>
        <a:bodyPr/>
        <a:lstStyle/>
        <a:p>
          <a:endParaRPr lang="en-US"/>
        </a:p>
      </dgm:t>
    </dgm:pt>
    <dgm:pt modelId="{BAD7F6DC-3F74-954D-B911-A67D650F1E41}">
      <dgm:prSet phldrT="[Text]"/>
      <dgm:spPr/>
      <dgm:t>
        <a:bodyPr/>
        <a:lstStyle/>
        <a:p>
          <a:r>
            <a:rPr lang="en-US" dirty="0"/>
            <a:t>Non-Hodgkin</a:t>
          </a:r>
        </a:p>
      </dgm:t>
    </dgm:pt>
    <dgm:pt modelId="{99568B11-EDD2-7744-B802-313ACD193B0A}" type="parTrans" cxnId="{98047055-146A-274C-824B-0FC98A34C851}">
      <dgm:prSet/>
      <dgm:spPr/>
      <dgm:t>
        <a:bodyPr/>
        <a:lstStyle/>
        <a:p>
          <a:endParaRPr lang="en-US"/>
        </a:p>
      </dgm:t>
    </dgm:pt>
    <dgm:pt modelId="{01FD8137-FCAF-6F41-B5FB-575004200026}" type="sibTrans" cxnId="{98047055-146A-274C-824B-0FC98A34C851}">
      <dgm:prSet/>
      <dgm:spPr/>
      <dgm:t>
        <a:bodyPr/>
        <a:lstStyle/>
        <a:p>
          <a:endParaRPr lang="en-US"/>
        </a:p>
      </dgm:t>
    </dgm:pt>
    <dgm:pt modelId="{0C9DC69E-2896-9E49-953F-440AB24279A3}">
      <dgm:prSet phldrT="[Text]"/>
      <dgm:spPr/>
      <dgm:t>
        <a:bodyPr/>
        <a:lstStyle/>
        <a:p>
          <a:r>
            <a:rPr lang="en-US" dirty="0"/>
            <a:t>Lymphoid Leukemia</a:t>
          </a:r>
        </a:p>
      </dgm:t>
    </dgm:pt>
    <dgm:pt modelId="{7F18DF3C-2261-7E4F-A782-0A57F5DF4083}" type="parTrans" cxnId="{0D6E665D-DDCA-2746-AEA3-1DD27A6B4FF0}">
      <dgm:prSet/>
      <dgm:spPr/>
      <dgm:t>
        <a:bodyPr/>
        <a:lstStyle/>
        <a:p>
          <a:endParaRPr lang="en-US"/>
        </a:p>
      </dgm:t>
    </dgm:pt>
    <dgm:pt modelId="{1EB665F9-E448-9747-A506-37BBB8F49BDA}" type="sibTrans" cxnId="{0D6E665D-DDCA-2746-AEA3-1DD27A6B4FF0}">
      <dgm:prSet/>
      <dgm:spPr/>
      <dgm:t>
        <a:bodyPr/>
        <a:lstStyle/>
        <a:p>
          <a:endParaRPr lang="en-US"/>
        </a:p>
      </dgm:t>
    </dgm:pt>
    <dgm:pt modelId="{36177395-1387-1540-9E43-37DE49214CDA}">
      <dgm:prSet phldrT="[Text]"/>
      <dgm:spPr/>
      <dgm:t>
        <a:bodyPr/>
        <a:lstStyle/>
        <a:p>
          <a:r>
            <a:rPr lang="en-US" dirty="0"/>
            <a:t>Lymphoma</a:t>
          </a:r>
        </a:p>
      </dgm:t>
    </dgm:pt>
    <dgm:pt modelId="{5B49CDBF-D31D-C64E-8FF5-685FC0D7BF1D}" type="parTrans" cxnId="{F741682F-F8D8-1D4A-92BF-E408820B67C8}">
      <dgm:prSet/>
      <dgm:spPr/>
      <dgm:t>
        <a:bodyPr/>
        <a:lstStyle/>
        <a:p>
          <a:endParaRPr lang="en-US"/>
        </a:p>
      </dgm:t>
    </dgm:pt>
    <dgm:pt modelId="{68DF631C-ED23-D847-B754-D830B8CDC7A6}" type="sibTrans" cxnId="{F741682F-F8D8-1D4A-92BF-E408820B67C8}">
      <dgm:prSet/>
      <dgm:spPr/>
      <dgm:t>
        <a:bodyPr/>
        <a:lstStyle/>
        <a:p>
          <a:endParaRPr lang="en-US"/>
        </a:p>
      </dgm:t>
    </dgm:pt>
    <dgm:pt modelId="{82E738EE-F685-3441-8F69-723EDEE497E3}">
      <dgm:prSet phldrT="[Text]"/>
      <dgm:spPr/>
      <dgm:t>
        <a:bodyPr/>
        <a:lstStyle/>
        <a:p>
          <a:r>
            <a:rPr lang="en-US" dirty="0"/>
            <a:t>Hodgkin</a:t>
          </a:r>
        </a:p>
      </dgm:t>
    </dgm:pt>
    <dgm:pt modelId="{8FE666B0-93B7-D24D-BC4F-CC8A11C15BA8}" type="parTrans" cxnId="{70464A93-386C-D547-B99C-877DE54FB46D}">
      <dgm:prSet/>
      <dgm:spPr/>
      <dgm:t>
        <a:bodyPr/>
        <a:lstStyle/>
        <a:p>
          <a:endParaRPr lang="en-US"/>
        </a:p>
      </dgm:t>
    </dgm:pt>
    <dgm:pt modelId="{07C7607F-A769-E34C-8A70-3F92AC8FAC1D}" type="sibTrans" cxnId="{70464A93-386C-D547-B99C-877DE54FB46D}">
      <dgm:prSet/>
      <dgm:spPr/>
      <dgm:t>
        <a:bodyPr/>
        <a:lstStyle/>
        <a:p>
          <a:endParaRPr lang="en-US"/>
        </a:p>
      </dgm:t>
    </dgm:pt>
    <dgm:pt modelId="{0A6611CF-7D83-D948-A70A-B3D4037B5133}">
      <dgm:prSet phldrT="[Text]"/>
      <dgm:spPr/>
      <dgm:t>
        <a:bodyPr/>
        <a:lstStyle/>
        <a:p>
          <a:r>
            <a:rPr lang="en-US" dirty="0"/>
            <a:t>T- Cell 10%</a:t>
          </a:r>
        </a:p>
      </dgm:t>
    </dgm:pt>
    <dgm:pt modelId="{F9A9E6B9-9F25-1341-9A53-BA5CB0A4D7BF}" type="parTrans" cxnId="{BD59BEB3-8F92-D94E-978B-894EBD67FDE4}">
      <dgm:prSet/>
      <dgm:spPr/>
      <dgm:t>
        <a:bodyPr/>
        <a:lstStyle/>
        <a:p>
          <a:endParaRPr lang="en-US"/>
        </a:p>
      </dgm:t>
    </dgm:pt>
    <dgm:pt modelId="{184B92F2-F171-8B4C-9200-59053394377A}" type="sibTrans" cxnId="{BD59BEB3-8F92-D94E-978B-894EBD67FDE4}">
      <dgm:prSet/>
      <dgm:spPr/>
      <dgm:t>
        <a:bodyPr/>
        <a:lstStyle/>
        <a:p>
          <a:endParaRPr lang="en-US"/>
        </a:p>
      </dgm:t>
    </dgm:pt>
    <dgm:pt modelId="{63812201-F348-FE47-BF5D-768265B19FC6}">
      <dgm:prSet phldrT="[Text]"/>
      <dgm:spPr/>
      <dgm:t>
        <a:bodyPr/>
        <a:lstStyle/>
        <a:p>
          <a:r>
            <a:rPr lang="en-US" dirty="0"/>
            <a:t>B- Cell 90%</a:t>
          </a:r>
        </a:p>
      </dgm:t>
    </dgm:pt>
    <dgm:pt modelId="{CDB9FBD7-EC25-BB4B-9B75-CAD3B3B480BF}" type="parTrans" cxnId="{0EBA21E7-0FEB-8C47-82BD-6E4D74555158}">
      <dgm:prSet/>
      <dgm:spPr/>
      <dgm:t>
        <a:bodyPr/>
        <a:lstStyle/>
        <a:p>
          <a:endParaRPr lang="en-US"/>
        </a:p>
      </dgm:t>
    </dgm:pt>
    <dgm:pt modelId="{AA1CFA05-199D-0246-AABE-228CE3A7A2FE}" type="sibTrans" cxnId="{0EBA21E7-0FEB-8C47-82BD-6E4D74555158}">
      <dgm:prSet/>
      <dgm:spPr/>
      <dgm:t>
        <a:bodyPr/>
        <a:lstStyle/>
        <a:p>
          <a:endParaRPr lang="en-US"/>
        </a:p>
      </dgm:t>
    </dgm:pt>
    <dgm:pt modelId="{CD35B8B5-20E4-FA46-B083-E92F1860CB09}" type="pres">
      <dgm:prSet presAssocID="{3EC86DDB-0DC9-4240-BBB5-81BDA0FF49A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95176FB2-4581-BD4A-A82A-88046800E563}" type="pres">
      <dgm:prSet presAssocID="{29F55218-464D-6E45-836C-87453272EE1E}" presName="hierRoot1" presStyleCnt="0">
        <dgm:presLayoutVars>
          <dgm:hierBranch val="init"/>
        </dgm:presLayoutVars>
      </dgm:prSet>
      <dgm:spPr/>
    </dgm:pt>
    <dgm:pt modelId="{11998176-B6CC-B748-AABD-A3C89219CCF8}" type="pres">
      <dgm:prSet presAssocID="{29F55218-464D-6E45-836C-87453272EE1E}" presName="rootComposite1" presStyleCnt="0"/>
      <dgm:spPr/>
    </dgm:pt>
    <dgm:pt modelId="{30C1F321-5D8A-5A41-9B11-E83F25BB52BC}" type="pres">
      <dgm:prSet presAssocID="{29F55218-464D-6E45-836C-87453272EE1E}" presName="rootText1" presStyleLbl="node0" presStyleIdx="0" presStyleCnt="1" custScaleY="174990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D8D9CDA-A48F-E84A-9F26-8DEB124512E6}" type="pres">
      <dgm:prSet presAssocID="{29F55218-464D-6E45-836C-87453272EE1E}" presName="rootConnector1" presStyleLbl="node1" presStyleIdx="0" presStyleCnt="0"/>
      <dgm:spPr/>
      <dgm:t>
        <a:bodyPr/>
        <a:lstStyle/>
        <a:p>
          <a:endParaRPr lang="en-US"/>
        </a:p>
      </dgm:t>
    </dgm:pt>
    <dgm:pt modelId="{91F63CB1-D585-5C4F-8063-E2F4CBFD5B2A}" type="pres">
      <dgm:prSet presAssocID="{29F55218-464D-6E45-836C-87453272EE1E}" presName="hierChild2" presStyleCnt="0"/>
      <dgm:spPr/>
    </dgm:pt>
    <dgm:pt modelId="{719EBFC6-E6EF-394C-8BEA-1A0CB1A2E507}" type="pres">
      <dgm:prSet presAssocID="{C122EEBC-F02D-7649-A118-DEBFF0352A61}" presName="Name64" presStyleLbl="parChTrans1D2" presStyleIdx="0" presStyleCnt="2"/>
      <dgm:spPr/>
      <dgm:t>
        <a:bodyPr/>
        <a:lstStyle/>
        <a:p>
          <a:endParaRPr lang="en-US"/>
        </a:p>
      </dgm:t>
    </dgm:pt>
    <dgm:pt modelId="{99F777C2-7EBC-4F42-B930-B98A01075587}" type="pres">
      <dgm:prSet presAssocID="{60DB4ECF-7CB2-C749-BA2C-3039AA2BAA9B}" presName="hierRoot2" presStyleCnt="0">
        <dgm:presLayoutVars>
          <dgm:hierBranch val="init"/>
        </dgm:presLayoutVars>
      </dgm:prSet>
      <dgm:spPr/>
    </dgm:pt>
    <dgm:pt modelId="{4581C7EA-30D8-2248-9B65-4158849C9895}" type="pres">
      <dgm:prSet presAssocID="{60DB4ECF-7CB2-C749-BA2C-3039AA2BAA9B}" presName="rootComposite" presStyleCnt="0"/>
      <dgm:spPr/>
    </dgm:pt>
    <dgm:pt modelId="{0722AE41-40FE-F94C-B13D-19662E747B74}" type="pres">
      <dgm:prSet presAssocID="{60DB4ECF-7CB2-C749-BA2C-3039AA2BAA9B}" presName="rootText" presStyleLbl="node2" presStyleIdx="0" presStyleCnt="2" custScaleY="124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D67F9EA-6204-7A48-8F2A-8E42709AB442}" type="pres">
      <dgm:prSet presAssocID="{60DB4ECF-7CB2-C749-BA2C-3039AA2BAA9B}" presName="rootConnector" presStyleLbl="node2" presStyleIdx="0" presStyleCnt="2"/>
      <dgm:spPr/>
      <dgm:t>
        <a:bodyPr/>
        <a:lstStyle/>
        <a:p>
          <a:endParaRPr lang="en-US"/>
        </a:p>
      </dgm:t>
    </dgm:pt>
    <dgm:pt modelId="{354285B0-DB17-C345-91D7-A6810B3802C3}" type="pres">
      <dgm:prSet presAssocID="{60DB4ECF-7CB2-C749-BA2C-3039AA2BAA9B}" presName="hierChild4" presStyleCnt="0"/>
      <dgm:spPr/>
    </dgm:pt>
    <dgm:pt modelId="{4811EA65-75D0-FF41-9672-0492EAEF66BF}" type="pres">
      <dgm:prSet presAssocID="{60DB4ECF-7CB2-C749-BA2C-3039AA2BAA9B}" presName="hierChild5" presStyleCnt="0"/>
      <dgm:spPr/>
    </dgm:pt>
    <dgm:pt modelId="{C21827C0-D780-4547-958D-7D7B7539B814}" type="pres">
      <dgm:prSet presAssocID="{0EF4DA6A-5191-D34E-A28C-FBEEE99E7D0F}" presName="Name64" presStyleLbl="parChTrans1D2" presStyleIdx="1" presStyleCnt="2"/>
      <dgm:spPr/>
      <dgm:t>
        <a:bodyPr/>
        <a:lstStyle/>
        <a:p>
          <a:endParaRPr lang="en-US"/>
        </a:p>
      </dgm:t>
    </dgm:pt>
    <dgm:pt modelId="{78CD3FB7-DFC6-4549-8339-9FC5AF7E6748}" type="pres">
      <dgm:prSet presAssocID="{E939B3CA-1DAA-694F-BBFC-28744A1AA53D}" presName="hierRoot2" presStyleCnt="0">
        <dgm:presLayoutVars>
          <dgm:hierBranch val="init"/>
        </dgm:presLayoutVars>
      </dgm:prSet>
      <dgm:spPr/>
    </dgm:pt>
    <dgm:pt modelId="{BBC0C0F2-0277-0C49-9C40-E6CDCADB3A63}" type="pres">
      <dgm:prSet presAssocID="{E939B3CA-1DAA-694F-BBFC-28744A1AA53D}" presName="rootComposite" presStyleCnt="0"/>
      <dgm:spPr/>
    </dgm:pt>
    <dgm:pt modelId="{674EFA9B-C86A-B946-8704-A09AA30E4487}" type="pres">
      <dgm:prSet presAssocID="{E939B3CA-1DAA-694F-BBFC-28744A1AA53D}" presName="rootText" presStyleLbl="node2" presStyleIdx="1" presStyleCnt="2" custScaleY="124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C4D18AA-A2BB-5542-B3E4-27104F668FFC}" type="pres">
      <dgm:prSet presAssocID="{E939B3CA-1DAA-694F-BBFC-28744A1AA53D}" presName="rootConnector" presStyleLbl="node2" presStyleIdx="1" presStyleCnt="2"/>
      <dgm:spPr/>
      <dgm:t>
        <a:bodyPr/>
        <a:lstStyle/>
        <a:p>
          <a:endParaRPr lang="en-US"/>
        </a:p>
      </dgm:t>
    </dgm:pt>
    <dgm:pt modelId="{B0A966DD-A8D7-C746-9315-0488D1F7F0E9}" type="pres">
      <dgm:prSet presAssocID="{E939B3CA-1DAA-694F-BBFC-28744A1AA53D}" presName="hierChild4" presStyleCnt="0"/>
      <dgm:spPr/>
    </dgm:pt>
    <dgm:pt modelId="{B5522645-3D46-7E4F-B375-DBB4E6878C03}" type="pres">
      <dgm:prSet presAssocID="{7F18DF3C-2261-7E4F-A782-0A57F5DF4083}" presName="Name64" presStyleLbl="parChTrans1D3" presStyleIdx="0" presStyleCnt="2"/>
      <dgm:spPr/>
      <dgm:t>
        <a:bodyPr/>
        <a:lstStyle/>
        <a:p>
          <a:endParaRPr lang="en-US"/>
        </a:p>
      </dgm:t>
    </dgm:pt>
    <dgm:pt modelId="{08F9B991-87E2-2F41-A620-1EC276238175}" type="pres">
      <dgm:prSet presAssocID="{0C9DC69E-2896-9E49-953F-440AB24279A3}" presName="hierRoot2" presStyleCnt="0">
        <dgm:presLayoutVars>
          <dgm:hierBranch val="init"/>
        </dgm:presLayoutVars>
      </dgm:prSet>
      <dgm:spPr/>
    </dgm:pt>
    <dgm:pt modelId="{B435F153-8422-9B4E-AFEF-4C444BEB1F8E}" type="pres">
      <dgm:prSet presAssocID="{0C9DC69E-2896-9E49-953F-440AB24279A3}" presName="rootComposite" presStyleCnt="0"/>
      <dgm:spPr/>
    </dgm:pt>
    <dgm:pt modelId="{900EA73C-EE44-B649-972D-F0AA4699C2D8}" type="pres">
      <dgm:prSet presAssocID="{0C9DC69E-2896-9E49-953F-440AB24279A3}" presName="rootText" presStyleLbl="node3" presStyleIdx="0" presStyleCnt="2" custScaleY="124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0E1D999-C0E3-064B-8EDD-AEFB984365E0}" type="pres">
      <dgm:prSet presAssocID="{0C9DC69E-2896-9E49-953F-440AB24279A3}" presName="rootConnector" presStyleLbl="node3" presStyleIdx="0" presStyleCnt="2"/>
      <dgm:spPr/>
      <dgm:t>
        <a:bodyPr/>
        <a:lstStyle/>
        <a:p>
          <a:endParaRPr lang="en-US"/>
        </a:p>
      </dgm:t>
    </dgm:pt>
    <dgm:pt modelId="{2ED0441E-E1FA-984D-80D1-09CB67C78A7A}" type="pres">
      <dgm:prSet presAssocID="{0C9DC69E-2896-9E49-953F-440AB24279A3}" presName="hierChild4" presStyleCnt="0"/>
      <dgm:spPr/>
    </dgm:pt>
    <dgm:pt modelId="{BB4A10DC-2990-4146-8116-BE6392268433}" type="pres">
      <dgm:prSet presAssocID="{0C9DC69E-2896-9E49-953F-440AB24279A3}" presName="hierChild5" presStyleCnt="0"/>
      <dgm:spPr/>
    </dgm:pt>
    <dgm:pt modelId="{1C178C09-5C8E-A449-A2C3-F5C54BA47074}" type="pres">
      <dgm:prSet presAssocID="{5B49CDBF-D31D-C64E-8FF5-685FC0D7BF1D}" presName="Name64" presStyleLbl="parChTrans1D3" presStyleIdx="1" presStyleCnt="2"/>
      <dgm:spPr/>
      <dgm:t>
        <a:bodyPr/>
        <a:lstStyle/>
        <a:p>
          <a:endParaRPr lang="en-US"/>
        </a:p>
      </dgm:t>
    </dgm:pt>
    <dgm:pt modelId="{D1FA487E-CEA9-BF4A-B917-FD54BCFA7BE9}" type="pres">
      <dgm:prSet presAssocID="{36177395-1387-1540-9E43-37DE49214CDA}" presName="hierRoot2" presStyleCnt="0">
        <dgm:presLayoutVars>
          <dgm:hierBranch val="init"/>
        </dgm:presLayoutVars>
      </dgm:prSet>
      <dgm:spPr/>
    </dgm:pt>
    <dgm:pt modelId="{C3187B2B-7E4D-7944-9462-831424CD6A88}" type="pres">
      <dgm:prSet presAssocID="{36177395-1387-1540-9E43-37DE49214CDA}" presName="rootComposite" presStyleCnt="0"/>
      <dgm:spPr/>
    </dgm:pt>
    <dgm:pt modelId="{DF8B30AF-50DB-174D-97DD-226B72D281F0}" type="pres">
      <dgm:prSet presAssocID="{36177395-1387-1540-9E43-37DE49214CDA}" presName="rootText" presStyleLbl="node3" presStyleIdx="1" presStyleCnt="2" custScaleY="124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40F9F71-42F9-C048-AA86-ABAB42B36350}" type="pres">
      <dgm:prSet presAssocID="{36177395-1387-1540-9E43-37DE49214CDA}" presName="rootConnector" presStyleLbl="node3" presStyleIdx="1" presStyleCnt="2"/>
      <dgm:spPr/>
      <dgm:t>
        <a:bodyPr/>
        <a:lstStyle/>
        <a:p>
          <a:endParaRPr lang="en-US"/>
        </a:p>
      </dgm:t>
    </dgm:pt>
    <dgm:pt modelId="{900FF05D-2A01-7447-A5C8-43E1015D5350}" type="pres">
      <dgm:prSet presAssocID="{36177395-1387-1540-9E43-37DE49214CDA}" presName="hierChild4" presStyleCnt="0"/>
      <dgm:spPr/>
    </dgm:pt>
    <dgm:pt modelId="{8C99E221-F342-EC43-B66F-4E717909708D}" type="pres">
      <dgm:prSet presAssocID="{8FE666B0-93B7-D24D-BC4F-CC8A11C15BA8}" presName="Name64" presStyleLbl="parChTrans1D4" presStyleIdx="0" presStyleCnt="4"/>
      <dgm:spPr/>
      <dgm:t>
        <a:bodyPr/>
        <a:lstStyle/>
        <a:p>
          <a:endParaRPr lang="en-US"/>
        </a:p>
      </dgm:t>
    </dgm:pt>
    <dgm:pt modelId="{D37E6984-E07F-4542-80B1-112669B63824}" type="pres">
      <dgm:prSet presAssocID="{82E738EE-F685-3441-8F69-723EDEE497E3}" presName="hierRoot2" presStyleCnt="0">
        <dgm:presLayoutVars>
          <dgm:hierBranch val="init"/>
        </dgm:presLayoutVars>
      </dgm:prSet>
      <dgm:spPr/>
    </dgm:pt>
    <dgm:pt modelId="{034EA81C-0231-A245-84E9-44DC2A6CAD0C}" type="pres">
      <dgm:prSet presAssocID="{82E738EE-F685-3441-8F69-723EDEE497E3}" presName="rootComposite" presStyleCnt="0"/>
      <dgm:spPr/>
    </dgm:pt>
    <dgm:pt modelId="{78222FBF-9B32-7E4C-8B23-AB3BFBF272D4}" type="pres">
      <dgm:prSet presAssocID="{82E738EE-F685-3441-8F69-723EDEE497E3}" presName="rootText" presStyleLbl="node4" presStyleIdx="0" presStyleCnt="4" custScaleY="124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BFB26D6-93A7-0C44-8CD6-2506E78EA161}" type="pres">
      <dgm:prSet presAssocID="{82E738EE-F685-3441-8F69-723EDEE497E3}" presName="rootConnector" presStyleLbl="node4" presStyleIdx="0" presStyleCnt="4"/>
      <dgm:spPr/>
      <dgm:t>
        <a:bodyPr/>
        <a:lstStyle/>
        <a:p>
          <a:endParaRPr lang="en-US"/>
        </a:p>
      </dgm:t>
    </dgm:pt>
    <dgm:pt modelId="{8A101459-6046-B74E-BBF0-FB9D38C2EDD7}" type="pres">
      <dgm:prSet presAssocID="{82E738EE-F685-3441-8F69-723EDEE497E3}" presName="hierChild4" presStyleCnt="0"/>
      <dgm:spPr/>
    </dgm:pt>
    <dgm:pt modelId="{14DB5B05-70F3-E344-AA6D-5CEAC58C8CBD}" type="pres">
      <dgm:prSet presAssocID="{82E738EE-F685-3441-8F69-723EDEE497E3}" presName="hierChild5" presStyleCnt="0"/>
      <dgm:spPr/>
    </dgm:pt>
    <dgm:pt modelId="{F116D94B-6B82-EB44-B241-56208F383AB9}" type="pres">
      <dgm:prSet presAssocID="{99568B11-EDD2-7744-B802-313ACD193B0A}" presName="Name64" presStyleLbl="parChTrans1D4" presStyleIdx="1" presStyleCnt="4"/>
      <dgm:spPr/>
      <dgm:t>
        <a:bodyPr/>
        <a:lstStyle/>
        <a:p>
          <a:endParaRPr lang="en-US"/>
        </a:p>
      </dgm:t>
    </dgm:pt>
    <dgm:pt modelId="{EE9CC3D3-E6CC-374A-9014-A48961400CD6}" type="pres">
      <dgm:prSet presAssocID="{BAD7F6DC-3F74-954D-B911-A67D650F1E41}" presName="hierRoot2" presStyleCnt="0">
        <dgm:presLayoutVars>
          <dgm:hierBranch val="init"/>
        </dgm:presLayoutVars>
      </dgm:prSet>
      <dgm:spPr/>
    </dgm:pt>
    <dgm:pt modelId="{FC1D864D-CCD7-2143-89C5-8D6B5EF26A65}" type="pres">
      <dgm:prSet presAssocID="{BAD7F6DC-3F74-954D-B911-A67D650F1E41}" presName="rootComposite" presStyleCnt="0"/>
      <dgm:spPr/>
    </dgm:pt>
    <dgm:pt modelId="{B931D0A5-14DD-7C45-A55A-5C7A86AD217A}" type="pres">
      <dgm:prSet presAssocID="{BAD7F6DC-3F74-954D-B911-A67D650F1E41}" presName="rootText" presStyleLbl="node4" presStyleIdx="1" presStyleCnt="4" custScaleY="124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C4FE82B-A538-C54A-BF5F-3993A3CEC2D2}" type="pres">
      <dgm:prSet presAssocID="{BAD7F6DC-3F74-954D-B911-A67D650F1E41}" presName="rootConnector" presStyleLbl="node4" presStyleIdx="1" presStyleCnt="4"/>
      <dgm:spPr/>
      <dgm:t>
        <a:bodyPr/>
        <a:lstStyle/>
        <a:p>
          <a:endParaRPr lang="en-US"/>
        </a:p>
      </dgm:t>
    </dgm:pt>
    <dgm:pt modelId="{1C4EB7DE-A712-1740-AD22-39CC2CE57692}" type="pres">
      <dgm:prSet presAssocID="{BAD7F6DC-3F74-954D-B911-A67D650F1E41}" presName="hierChild4" presStyleCnt="0"/>
      <dgm:spPr/>
    </dgm:pt>
    <dgm:pt modelId="{9CB00624-976A-834E-BD77-75308A8C1229}" type="pres">
      <dgm:prSet presAssocID="{CDB9FBD7-EC25-BB4B-9B75-CAD3B3B480BF}" presName="Name64" presStyleLbl="parChTrans1D4" presStyleIdx="2" presStyleCnt="4"/>
      <dgm:spPr/>
      <dgm:t>
        <a:bodyPr/>
        <a:lstStyle/>
        <a:p>
          <a:endParaRPr lang="en-US"/>
        </a:p>
      </dgm:t>
    </dgm:pt>
    <dgm:pt modelId="{06EE603E-9181-F248-A49D-8DABF6E1AC9B}" type="pres">
      <dgm:prSet presAssocID="{63812201-F348-FE47-BF5D-768265B19FC6}" presName="hierRoot2" presStyleCnt="0">
        <dgm:presLayoutVars>
          <dgm:hierBranch val="init"/>
        </dgm:presLayoutVars>
      </dgm:prSet>
      <dgm:spPr/>
    </dgm:pt>
    <dgm:pt modelId="{908DBA88-FFB1-8649-860A-64D58F15C404}" type="pres">
      <dgm:prSet presAssocID="{63812201-F348-FE47-BF5D-768265B19FC6}" presName="rootComposite" presStyleCnt="0"/>
      <dgm:spPr/>
    </dgm:pt>
    <dgm:pt modelId="{28E7A468-52E7-D644-9500-91D66A16B012}" type="pres">
      <dgm:prSet presAssocID="{63812201-F348-FE47-BF5D-768265B19FC6}" presName="rootText" presStyleLbl="node4" presStyleIdx="2" presStyleCnt="4" custScaleY="124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B7382838-209A-B04B-A4A9-F66C646B0099}" type="pres">
      <dgm:prSet presAssocID="{63812201-F348-FE47-BF5D-768265B19FC6}" presName="rootConnector" presStyleLbl="node4" presStyleIdx="2" presStyleCnt="4"/>
      <dgm:spPr/>
      <dgm:t>
        <a:bodyPr/>
        <a:lstStyle/>
        <a:p>
          <a:endParaRPr lang="en-US"/>
        </a:p>
      </dgm:t>
    </dgm:pt>
    <dgm:pt modelId="{2623AFF3-F008-6442-A240-547C59D3B52B}" type="pres">
      <dgm:prSet presAssocID="{63812201-F348-FE47-BF5D-768265B19FC6}" presName="hierChild4" presStyleCnt="0"/>
      <dgm:spPr/>
    </dgm:pt>
    <dgm:pt modelId="{A61FD2FF-1AC0-A843-A686-C9625FF4B9E9}" type="pres">
      <dgm:prSet presAssocID="{63812201-F348-FE47-BF5D-768265B19FC6}" presName="hierChild5" presStyleCnt="0"/>
      <dgm:spPr/>
    </dgm:pt>
    <dgm:pt modelId="{6C70D5BF-5C2E-F642-BCE6-6545E8E84DC4}" type="pres">
      <dgm:prSet presAssocID="{F9A9E6B9-9F25-1341-9A53-BA5CB0A4D7BF}" presName="Name64" presStyleLbl="parChTrans1D4" presStyleIdx="3" presStyleCnt="4"/>
      <dgm:spPr/>
      <dgm:t>
        <a:bodyPr/>
        <a:lstStyle/>
        <a:p>
          <a:endParaRPr lang="en-US"/>
        </a:p>
      </dgm:t>
    </dgm:pt>
    <dgm:pt modelId="{F1A2A4CE-5960-F749-A8B1-607AA2FD79D6}" type="pres">
      <dgm:prSet presAssocID="{0A6611CF-7D83-D948-A70A-B3D4037B5133}" presName="hierRoot2" presStyleCnt="0">
        <dgm:presLayoutVars>
          <dgm:hierBranch val="init"/>
        </dgm:presLayoutVars>
      </dgm:prSet>
      <dgm:spPr/>
    </dgm:pt>
    <dgm:pt modelId="{FA3068E8-253B-6741-BFAE-2817DF51C62B}" type="pres">
      <dgm:prSet presAssocID="{0A6611CF-7D83-D948-A70A-B3D4037B5133}" presName="rootComposite" presStyleCnt="0"/>
      <dgm:spPr/>
    </dgm:pt>
    <dgm:pt modelId="{EC70A05C-9A38-A740-BF26-4FB1D5E63FCF}" type="pres">
      <dgm:prSet presAssocID="{0A6611CF-7D83-D948-A70A-B3D4037B5133}" presName="rootText" presStyleLbl="node4" presStyleIdx="3" presStyleCnt="4" custScaleY="12499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6EECFFE-BF03-0549-8EAB-C4E6A5A7BB1D}" type="pres">
      <dgm:prSet presAssocID="{0A6611CF-7D83-D948-A70A-B3D4037B5133}" presName="rootConnector" presStyleLbl="node4" presStyleIdx="3" presStyleCnt="4"/>
      <dgm:spPr/>
      <dgm:t>
        <a:bodyPr/>
        <a:lstStyle/>
        <a:p>
          <a:endParaRPr lang="en-US"/>
        </a:p>
      </dgm:t>
    </dgm:pt>
    <dgm:pt modelId="{143E38EC-4853-1A40-BCB8-55C7F1554F48}" type="pres">
      <dgm:prSet presAssocID="{0A6611CF-7D83-D948-A70A-B3D4037B5133}" presName="hierChild4" presStyleCnt="0"/>
      <dgm:spPr/>
    </dgm:pt>
    <dgm:pt modelId="{287E22F7-81BA-4F44-BC0B-4623F4ECFC1E}" type="pres">
      <dgm:prSet presAssocID="{0A6611CF-7D83-D948-A70A-B3D4037B5133}" presName="hierChild5" presStyleCnt="0"/>
      <dgm:spPr/>
    </dgm:pt>
    <dgm:pt modelId="{DA0B08E4-08B5-1E42-90D2-CEB74A4EEB59}" type="pres">
      <dgm:prSet presAssocID="{BAD7F6DC-3F74-954D-B911-A67D650F1E41}" presName="hierChild5" presStyleCnt="0"/>
      <dgm:spPr/>
    </dgm:pt>
    <dgm:pt modelId="{542B0EA5-A19B-4A41-A09A-7898F4AF8590}" type="pres">
      <dgm:prSet presAssocID="{36177395-1387-1540-9E43-37DE49214CDA}" presName="hierChild5" presStyleCnt="0"/>
      <dgm:spPr/>
    </dgm:pt>
    <dgm:pt modelId="{574EE7F0-6E14-B544-8B44-6A1E04635A51}" type="pres">
      <dgm:prSet presAssocID="{E939B3CA-1DAA-694F-BBFC-28744A1AA53D}" presName="hierChild5" presStyleCnt="0"/>
      <dgm:spPr/>
    </dgm:pt>
    <dgm:pt modelId="{C6A2C3F3-FD90-C344-A9B0-6B95108E71D8}" type="pres">
      <dgm:prSet presAssocID="{29F55218-464D-6E45-836C-87453272EE1E}" presName="hierChild3" presStyleCnt="0"/>
      <dgm:spPr/>
    </dgm:pt>
  </dgm:ptLst>
  <dgm:cxnLst>
    <dgm:cxn modelId="{2F06F347-EF13-D843-BD8C-C50C99D072F0}" type="presOf" srcId="{BAD7F6DC-3F74-954D-B911-A67D650F1E41}" destId="{B931D0A5-14DD-7C45-A55A-5C7A86AD217A}" srcOrd="0" destOrd="0" presId="urn:microsoft.com/office/officeart/2009/3/layout/HorizontalOrganizationChart"/>
    <dgm:cxn modelId="{241FE7E8-BE35-A24A-AA38-19B5C9FF5891}" srcId="{29F55218-464D-6E45-836C-87453272EE1E}" destId="{60DB4ECF-7CB2-C749-BA2C-3039AA2BAA9B}" srcOrd="0" destOrd="0" parTransId="{C122EEBC-F02D-7649-A118-DEBFF0352A61}" sibTransId="{7DE11B17-22C9-FD45-B8FF-FBF6C87658F7}"/>
    <dgm:cxn modelId="{3350F5ED-9A77-2E46-8574-5FCF3BAF48AE}" type="presOf" srcId="{5B49CDBF-D31D-C64E-8FF5-685FC0D7BF1D}" destId="{1C178C09-5C8E-A449-A2C3-F5C54BA47074}" srcOrd="0" destOrd="0" presId="urn:microsoft.com/office/officeart/2009/3/layout/HorizontalOrganizationChart"/>
    <dgm:cxn modelId="{BD59BEB3-8F92-D94E-978B-894EBD67FDE4}" srcId="{BAD7F6DC-3F74-954D-B911-A67D650F1E41}" destId="{0A6611CF-7D83-D948-A70A-B3D4037B5133}" srcOrd="1" destOrd="0" parTransId="{F9A9E6B9-9F25-1341-9A53-BA5CB0A4D7BF}" sibTransId="{184B92F2-F171-8B4C-9200-59053394377A}"/>
    <dgm:cxn modelId="{0D6E665D-DDCA-2746-AEA3-1DD27A6B4FF0}" srcId="{E939B3CA-1DAA-694F-BBFC-28744A1AA53D}" destId="{0C9DC69E-2896-9E49-953F-440AB24279A3}" srcOrd="0" destOrd="0" parTransId="{7F18DF3C-2261-7E4F-A782-0A57F5DF4083}" sibTransId="{1EB665F9-E448-9747-A506-37BBB8F49BDA}"/>
    <dgm:cxn modelId="{11AD3EE2-A6AF-B844-8DDD-5FF4EA301501}" type="presOf" srcId="{63812201-F348-FE47-BF5D-768265B19FC6}" destId="{28E7A468-52E7-D644-9500-91D66A16B012}" srcOrd="0" destOrd="0" presId="urn:microsoft.com/office/officeart/2009/3/layout/HorizontalOrganizationChart"/>
    <dgm:cxn modelId="{11A0E9F4-63CE-764A-9105-57D357EC5C00}" type="presOf" srcId="{8FE666B0-93B7-D24D-BC4F-CC8A11C15BA8}" destId="{8C99E221-F342-EC43-B66F-4E717909708D}" srcOrd="0" destOrd="0" presId="urn:microsoft.com/office/officeart/2009/3/layout/HorizontalOrganizationChart"/>
    <dgm:cxn modelId="{804E4631-D3B4-3643-9BE3-FACF6E59A018}" type="presOf" srcId="{3EC86DDB-0DC9-4240-BBB5-81BDA0FF49AF}" destId="{CD35B8B5-20E4-FA46-B083-E92F1860CB09}" srcOrd="0" destOrd="0" presId="urn:microsoft.com/office/officeart/2009/3/layout/HorizontalOrganizationChart"/>
    <dgm:cxn modelId="{CCCCC8EF-FE59-CB40-99BA-9790D167D13E}" srcId="{3EC86DDB-0DC9-4240-BBB5-81BDA0FF49AF}" destId="{29F55218-464D-6E45-836C-87453272EE1E}" srcOrd="0" destOrd="0" parTransId="{52AFF37E-850F-FC4A-B0CE-2D2A15183DF3}" sibTransId="{ED0CB7ED-9CDF-944B-9044-DAE6F26D3128}"/>
    <dgm:cxn modelId="{0EBA21E7-0FEB-8C47-82BD-6E4D74555158}" srcId="{BAD7F6DC-3F74-954D-B911-A67D650F1E41}" destId="{63812201-F348-FE47-BF5D-768265B19FC6}" srcOrd="0" destOrd="0" parTransId="{CDB9FBD7-EC25-BB4B-9B75-CAD3B3B480BF}" sibTransId="{AA1CFA05-199D-0246-AABE-228CE3A7A2FE}"/>
    <dgm:cxn modelId="{5A5FC17B-0F7E-AE41-833B-7AA8A3F0DE4C}" type="presOf" srcId="{36177395-1387-1540-9E43-37DE49214CDA}" destId="{440F9F71-42F9-C048-AA86-ABAB42B36350}" srcOrd="1" destOrd="0" presId="urn:microsoft.com/office/officeart/2009/3/layout/HorizontalOrganizationChart"/>
    <dgm:cxn modelId="{35E241A4-2423-EA49-8DD7-6E91CE4E53B8}" type="presOf" srcId="{60DB4ECF-7CB2-C749-BA2C-3039AA2BAA9B}" destId="{0722AE41-40FE-F94C-B13D-19662E747B74}" srcOrd="0" destOrd="0" presId="urn:microsoft.com/office/officeart/2009/3/layout/HorizontalOrganizationChart"/>
    <dgm:cxn modelId="{F741682F-F8D8-1D4A-92BF-E408820B67C8}" srcId="{E939B3CA-1DAA-694F-BBFC-28744A1AA53D}" destId="{36177395-1387-1540-9E43-37DE49214CDA}" srcOrd="1" destOrd="0" parTransId="{5B49CDBF-D31D-C64E-8FF5-685FC0D7BF1D}" sibTransId="{68DF631C-ED23-D847-B754-D830B8CDC7A6}"/>
    <dgm:cxn modelId="{F92357E1-AAB7-7A48-9C79-91C508FCBC4B}" type="presOf" srcId="{E939B3CA-1DAA-694F-BBFC-28744A1AA53D}" destId="{EC4D18AA-A2BB-5542-B3E4-27104F668FFC}" srcOrd="1" destOrd="0" presId="urn:microsoft.com/office/officeart/2009/3/layout/HorizontalOrganizationChart"/>
    <dgm:cxn modelId="{436A4424-3B9D-284D-99BB-3F282514DCB6}" type="presOf" srcId="{0C9DC69E-2896-9E49-953F-440AB24279A3}" destId="{D0E1D999-C0E3-064B-8EDD-AEFB984365E0}" srcOrd="1" destOrd="0" presId="urn:microsoft.com/office/officeart/2009/3/layout/HorizontalOrganizationChart"/>
    <dgm:cxn modelId="{81DEFADD-6201-6047-A4E2-FDA1CF663285}" type="presOf" srcId="{82E738EE-F685-3441-8F69-723EDEE497E3}" destId="{78222FBF-9B32-7E4C-8B23-AB3BFBF272D4}" srcOrd="0" destOrd="0" presId="urn:microsoft.com/office/officeart/2009/3/layout/HorizontalOrganizationChart"/>
    <dgm:cxn modelId="{4D5A56B9-D921-774A-8FC8-495C4DB2491A}" type="presOf" srcId="{99568B11-EDD2-7744-B802-313ACD193B0A}" destId="{F116D94B-6B82-EB44-B241-56208F383AB9}" srcOrd="0" destOrd="0" presId="urn:microsoft.com/office/officeart/2009/3/layout/HorizontalOrganizationChart"/>
    <dgm:cxn modelId="{70464A93-386C-D547-B99C-877DE54FB46D}" srcId="{36177395-1387-1540-9E43-37DE49214CDA}" destId="{82E738EE-F685-3441-8F69-723EDEE497E3}" srcOrd="0" destOrd="0" parTransId="{8FE666B0-93B7-D24D-BC4F-CC8A11C15BA8}" sibTransId="{07C7607F-A769-E34C-8A70-3F92AC8FAC1D}"/>
    <dgm:cxn modelId="{06985AA6-5D01-D543-922C-8276960D1BEB}" type="presOf" srcId="{F9A9E6B9-9F25-1341-9A53-BA5CB0A4D7BF}" destId="{6C70D5BF-5C2E-F642-BCE6-6545E8E84DC4}" srcOrd="0" destOrd="0" presId="urn:microsoft.com/office/officeart/2009/3/layout/HorizontalOrganizationChart"/>
    <dgm:cxn modelId="{CB3C0025-9A97-5D45-BCDF-2027B686B4C9}" type="presOf" srcId="{0A6611CF-7D83-D948-A70A-B3D4037B5133}" destId="{E6EECFFE-BF03-0549-8EAB-C4E6A5A7BB1D}" srcOrd="1" destOrd="0" presId="urn:microsoft.com/office/officeart/2009/3/layout/HorizontalOrganizationChart"/>
    <dgm:cxn modelId="{ACE32B69-174E-764A-992F-DF0F93D3ABAC}" type="presOf" srcId="{0C9DC69E-2896-9E49-953F-440AB24279A3}" destId="{900EA73C-EE44-B649-972D-F0AA4699C2D8}" srcOrd="0" destOrd="0" presId="urn:microsoft.com/office/officeart/2009/3/layout/HorizontalOrganizationChart"/>
    <dgm:cxn modelId="{8F7036F6-05D1-CF49-B989-F4A036F2CB9B}" type="presOf" srcId="{82E738EE-F685-3441-8F69-723EDEE497E3}" destId="{DBFB26D6-93A7-0C44-8CD6-2506E78EA161}" srcOrd="1" destOrd="0" presId="urn:microsoft.com/office/officeart/2009/3/layout/HorizontalOrganizationChart"/>
    <dgm:cxn modelId="{4258F564-CDF4-2F4A-9D6D-01A7CD14F162}" type="presOf" srcId="{CDB9FBD7-EC25-BB4B-9B75-CAD3B3B480BF}" destId="{9CB00624-976A-834E-BD77-75308A8C1229}" srcOrd="0" destOrd="0" presId="urn:microsoft.com/office/officeart/2009/3/layout/HorizontalOrganizationChart"/>
    <dgm:cxn modelId="{E6073667-A1EB-8C4F-80DF-7C5E83B6B738}" type="presOf" srcId="{7F18DF3C-2261-7E4F-A782-0A57F5DF4083}" destId="{B5522645-3D46-7E4F-B375-DBB4E6878C03}" srcOrd="0" destOrd="0" presId="urn:microsoft.com/office/officeart/2009/3/layout/HorizontalOrganizationChart"/>
    <dgm:cxn modelId="{CF537BD2-3F7C-764A-9FAC-80C8A2B38A7C}" type="presOf" srcId="{60DB4ECF-7CB2-C749-BA2C-3039AA2BAA9B}" destId="{1D67F9EA-6204-7A48-8F2A-8E42709AB442}" srcOrd="1" destOrd="0" presId="urn:microsoft.com/office/officeart/2009/3/layout/HorizontalOrganizationChart"/>
    <dgm:cxn modelId="{38ADA1B6-72F3-D344-AD5C-1C6B6828F844}" type="presOf" srcId="{29F55218-464D-6E45-836C-87453272EE1E}" destId="{30C1F321-5D8A-5A41-9B11-E83F25BB52BC}" srcOrd="0" destOrd="0" presId="urn:microsoft.com/office/officeart/2009/3/layout/HorizontalOrganizationChart"/>
    <dgm:cxn modelId="{92BBB133-15D1-8143-89F6-18ECB26CF267}" srcId="{29F55218-464D-6E45-836C-87453272EE1E}" destId="{E939B3CA-1DAA-694F-BBFC-28744A1AA53D}" srcOrd="1" destOrd="0" parTransId="{0EF4DA6A-5191-D34E-A28C-FBEEE99E7D0F}" sibTransId="{CDD4197F-2FBE-314B-A0DA-C96BBF96B92C}"/>
    <dgm:cxn modelId="{D233A5CB-AE9B-7141-BD57-43118667E566}" type="presOf" srcId="{0EF4DA6A-5191-D34E-A28C-FBEEE99E7D0F}" destId="{C21827C0-D780-4547-958D-7D7B7539B814}" srcOrd="0" destOrd="0" presId="urn:microsoft.com/office/officeart/2009/3/layout/HorizontalOrganizationChart"/>
    <dgm:cxn modelId="{0B5E4FCE-FDBF-9946-BF45-FBB39928352C}" type="presOf" srcId="{29F55218-464D-6E45-836C-87453272EE1E}" destId="{FD8D9CDA-A48F-E84A-9F26-8DEB124512E6}" srcOrd="1" destOrd="0" presId="urn:microsoft.com/office/officeart/2009/3/layout/HorizontalOrganizationChart"/>
    <dgm:cxn modelId="{3DE5452B-BAED-0348-AEC3-D7FAA26F436F}" type="presOf" srcId="{36177395-1387-1540-9E43-37DE49214CDA}" destId="{DF8B30AF-50DB-174D-97DD-226B72D281F0}" srcOrd="0" destOrd="0" presId="urn:microsoft.com/office/officeart/2009/3/layout/HorizontalOrganizationChart"/>
    <dgm:cxn modelId="{1BCBEAB1-6E55-624F-B204-CD37D691D081}" type="presOf" srcId="{0A6611CF-7D83-D948-A70A-B3D4037B5133}" destId="{EC70A05C-9A38-A740-BF26-4FB1D5E63FCF}" srcOrd="0" destOrd="0" presId="urn:microsoft.com/office/officeart/2009/3/layout/HorizontalOrganizationChart"/>
    <dgm:cxn modelId="{E8D3B62A-7EA0-AE4F-9B8B-5D206801B570}" type="presOf" srcId="{C122EEBC-F02D-7649-A118-DEBFF0352A61}" destId="{719EBFC6-E6EF-394C-8BEA-1A0CB1A2E507}" srcOrd="0" destOrd="0" presId="urn:microsoft.com/office/officeart/2009/3/layout/HorizontalOrganizationChart"/>
    <dgm:cxn modelId="{6E858CFC-39CF-A54C-9B1C-E9BABF8A41A1}" type="presOf" srcId="{E939B3CA-1DAA-694F-BBFC-28744A1AA53D}" destId="{674EFA9B-C86A-B946-8704-A09AA30E4487}" srcOrd="0" destOrd="0" presId="urn:microsoft.com/office/officeart/2009/3/layout/HorizontalOrganizationChart"/>
    <dgm:cxn modelId="{98047055-146A-274C-824B-0FC98A34C851}" srcId="{36177395-1387-1540-9E43-37DE49214CDA}" destId="{BAD7F6DC-3F74-954D-B911-A67D650F1E41}" srcOrd="1" destOrd="0" parTransId="{99568B11-EDD2-7744-B802-313ACD193B0A}" sibTransId="{01FD8137-FCAF-6F41-B5FB-575004200026}"/>
    <dgm:cxn modelId="{AEA40980-29A4-8841-948F-4EE6D43D8B9B}" type="presOf" srcId="{BAD7F6DC-3F74-954D-B911-A67D650F1E41}" destId="{1C4FE82B-A538-C54A-BF5F-3993A3CEC2D2}" srcOrd="1" destOrd="0" presId="urn:microsoft.com/office/officeart/2009/3/layout/HorizontalOrganizationChart"/>
    <dgm:cxn modelId="{1B4FCEC7-0F3C-CE4E-9F71-23CB8B3BDA5F}" type="presOf" srcId="{63812201-F348-FE47-BF5D-768265B19FC6}" destId="{B7382838-209A-B04B-A4A9-F66C646B0099}" srcOrd="1" destOrd="0" presId="urn:microsoft.com/office/officeart/2009/3/layout/HorizontalOrganizationChart"/>
    <dgm:cxn modelId="{214C7931-A3F7-4847-8FF0-3F910FA0005B}" type="presParOf" srcId="{CD35B8B5-20E4-FA46-B083-E92F1860CB09}" destId="{95176FB2-4581-BD4A-A82A-88046800E563}" srcOrd="0" destOrd="0" presId="urn:microsoft.com/office/officeart/2009/3/layout/HorizontalOrganizationChart"/>
    <dgm:cxn modelId="{40960FA4-C2F5-674F-9B87-43BB57D282C5}" type="presParOf" srcId="{95176FB2-4581-BD4A-A82A-88046800E563}" destId="{11998176-B6CC-B748-AABD-A3C89219CCF8}" srcOrd="0" destOrd="0" presId="urn:microsoft.com/office/officeart/2009/3/layout/HorizontalOrganizationChart"/>
    <dgm:cxn modelId="{C21B200A-71D8-624A-9508-F00C5BD3D35D}" type="presParOf" srcId="{11998176-B6CC-B748-AABD-A3C89219CCF8}" destId="{30C1F321-5D8A-5A41-9B11-E83F25BB52BC}" srcOrd="0" destOrd="0" presId="urn:microsoft.com/office/officeart/2009/3/layout/HorizontalOrganizationChart"/>
    <dgm:cxn modelId="{3A6CFB2A-E501-624B-8B4B-7716D42A95E9}" type="presParOf" srcId="{11998176-B6CC-B748-AABD-A3C89219CCF8}" destId="{FD8D9CDA-A48F-E84A-9F26-8DEB124512E6}" srcOrd="1" destOrd="0" presId="urn:microsoft.com/office/officeart/2009/3/layout/HorizontalOrganizationChart"/>
    <dgm:cxn modelId="{73F6D5DD-D6C0-394B-919F-1251CECE04C0}" type="presParOf" srcId="{95176FB2-4581-BD4A-A82A-88046800E563}" destId="{91F63CB1-D585-5C4F-8063-E2F4CBFD5B2A}" srcOrd="1" destOrd="0" presId="urn:microsoft.com/office/officeart/2009/3/layout/HorizontalOrganizationChart"/>
    <dgm:cxn modelId="{5A3DC312-A7E1-9D48-9E23-A2AA83B1EADF}" type="presParOf" srcId="{91F63CB1-D585-5C4F-8063-E2F4CBFD5B2A}" destId="{719EBFC6-E6EF-394C-8BEA-1A0CB1A2E507}" srcOrd="0" destOrd="0" presId="urn:microsoft.com/office/officeart/2009/3/layout/HorizontalOrganizationChart"/>
    <dgm:cxn modelId="{E1E41AF0-EE71-C048-8A8D-9D0D3B412C6F}" type="presParOf" srcId="{91F63CB1-D585-5C4F-8063-E2F4CBFD5B2A}" destId="{99F777C2-7EBC-4F42-B930-B98A01075587}" srcOrd="1" destOrd="0" presId="urn:microsoft.com/office/officeart/2009/3/layout/HorizontalOrganizationChart"/>
    <dgm:cxn modelId="{7102C253-FB8E-8E4D-AFC4-78739D8EAE31}" type="presParOf" srcId="{99F777C2-7EBC-4F42-B930-B98A01075587}" destId="{4581C7EA-30D8-2248-9B65-4158849C9895}" srcOrd="0" destOrd="0" presId="urn:microsoft.com/office/officeart/2009/3/layout/HorizontalOrganizationChart"/>
    <dgm:cxn modelId="{87640DAE-B190-4F4A-8840-6C4A206F4FC1}" type="presParOf" srcId="{4581C7EA-30D8-2248-9B65-4158849C9895}" destId="{0722AE41-40FE-F94C-B13D-19662E747B74}" srcOrd="0" destOrd="0" presId="urn:microsoft.com/office/officeart/2009/3/layout/HorizontalOrganizationChart"/>
    <dgm:cxn modelId="{6DE229FB-6A01-074F-A922-2B217AB74A15}" type="presParOf" srcId="{4581C7EA-30D8-2248-9B65-4158849C9895}" destId="{1D67F9EA-6204-7A48-8F2A-8E42709AB442}" srcOrd="1" destOrd="0" presId="urn:microsoft.com/office/officeart/2009/3/layout/HorizontalOrganizationChart"/>
    <dgm:cxn modelId="{6D536728-D78B-364D-900B-1160FFAD18C0}" type="presParOf" srcId="{99F777C2-7EBC-4F42-B930-B98A01075587}" destId="{354285B0-DB17-C345-91D7-A6810B3802C3}" srcOrd="1" destOrd="0" presId="urn:microsoft.com/office/officeart/2009/3/layout/HorizontalOrganizationChart"/>
    <dgm:cxn modelId="{8AEC9F9C-ABC4-204B-BB3B-8BA827440BB8}" type="presParOf" srcId="{99F777C2-7EBC-4F42-B930-B98A01075587}" destId="{4811EA65-75D0-FF41-9672-0492EAEF66BF}" srcOrd="2" destOrd="0" presId="urn:microsoft.com/office/officeart/2009/3/layout/HorizontalOrganizationChart"/>
    <dgm:cxn modelId="{D7965C0C-ACC8-F446-9305-1182D8818E5A}" type="presParOf" srcId="{91F63CB1-D585-5C4F-8063-E2F4CBFD5B2A}" destId="{C21827C0-D780-4547-958D-7D7B7539B814}" srcOrd="2" destOrd="0" presId="urn:microsoft.com/office/officeart/2009/3/layout/HorizontalOrganizationChart"/>
    <dgm:cxn modelId="{C1B531D9-2219-2641-8B3F-3A73DE98E39D}" type="presParOf" srcId="{91F63CB1-D585-5C4F-8063-E2F4CBFD5B2A}" destId="{78CD3FB7-DFC6-4549-8339-9FC5AF7E6748}" srcOrd="3" destOrd="0" presId="urn:microsoft.com/office/officeart/2009/3/layout/HorizontalOrganizationChart"/>
    <dgm:cxn modelId="{F56FFEB6-67D3-FB44-B981-D0ACD3678DDA}" type="presParOf" srcId="{78CD3FB7-DFC6-4549-8339-9FC5AF7E6748}" destId="{BBC0C0F2-0277-0C49-9C40-E6CDCADB3A63}" srcOrd="0" destOrd="0" presId="urn:microsoft.com/office/officeart/2009/3/layout/HorizontalOrganizationChart"/>
    <dgm:cxn modelId="{9B1B40DD-2949-974E-B5A8-5E8C51C30823}" type="presParOf" srcId="{BBC0C0F2-0277-0C49-9C40-E6CDCADB3A63}" destId="{674EFA9B-C86A-B946-8704-A09AA30E4487}" srcOrd="0" destOrd="0" presId="urn:microsoft.com/office/officeart/2009/3/layout/HorizontalOrganizationChart"/>
    <dgm:cxn modelId="{C73D10FA-59B9-F84C-A0A3-7081CA43441E}" type="presParOf" srcId="{BBC0C0F2-0277-0C49-9C40-E6CDCADB3A63}" destId="{EC4D18AA-A2BB-5542-B3E4-27104F668FFC}" srcOrd="1" destOrd="0" presId="urn:microsoft.com/office/officeart/2009/3/layout/HorizontalOrganizationChart"/>
    <dgm:cxn modelId="{F123308E-FF2A-CF4F-B111-A443AE373D0F}" type="presParOf" srcId="{78CD3FB7-DFC6-4549-8339-9FC5AF7E6748}" destId="{B0A966DD-A8D7-C746-9315-0488D1F7F0E9}" srcOrd="1" destOrd="0" presId="urn:microsoft.com/office/officeart/2009/3/layout/HorizontalOrganizationChart"/>
    <dgm:cxn modelId="{BFF5913B-E224-3249-A961-0BC5DBB9219F}" type="presParOf" srcId="{B0A966DD-A8D7-C746-9315-0488D1F7F0E9}" destId="{B5522645-3D46-7E4F-B375-DBB4E6878C03}" srcOrd="0" destOrd="0" presId="urn:microsoft.com/office/officeart/2009/3/layout/HorizontalOrganizationChart"/>
    <dgm:cxn modelId="{D1792D84-765F-4440-9E55-620D87C834EB}" type="presParOf" srcId="{B0A966DD-A8D7-C746-9315-0488D1F7F0E9}" destId="{08F9B991-87E2-2F41-A620-1EC276238175}" srcOrd="1" destOrd="0" presId="urn:microsoft.com/office/officeart/2009/3/layout/HorizontalOrganizationChart"/>
    <dgm:cxn modelId="{428661B0-49B3-5A48-8848-41B7AD6BBEA7}" type="presParOf" srcId="{08F9B991-87E2-2F41-A620-1EC276238175}" destId="{B435F153-8422-9B4E-AFEF-4C444BEB1F8E}" srcOrd="0" destOrd="0" presId="urn:microsoft.com/office/officeart/2009/3/layout/HorizontalOrganizationChart"/>
    <dgm:cxn modelId="{65918BC0-405A-D64B-AACE-EE5C75E6D4F5}" type="presParOf" srcId="{B435F153-8422-9B4E-AFEF-4C444BEB1F8E}" destId="{900EA73C-EE44-B649-972D-F0AA4699C2D8}" srcOrd="0" destOrd="0" presId="urn:microsoft.com/office/officeart/2009/3/layout/HorizontalOrganizationChart"/>
    <dgm:cxn modelId="{1A569206-A987-2547-91F4-7248EAA94973}" type="presParOf" srcId="{B435F153-8422-9B4E-AFEF-4C444BEB1F8E}" destId="{D0E1D999-C0E3-064B-8EDD-AEFB984365E0}" srcOrd="1" destOrd="0" presId="urn:microsoft.com/office/officeart/2009/3/layout/HorizontalOrganizationChart"/>
    <dgm:cxn modelId="{306BDDB2-E9FE-1248-B1FE-69819E1E5779}" type="presParOf" srcId="{08F9B991-87E2-2F41-A620-1EC276238175}" destId="{2ED0441E-E1FA-984D-80D1-09CB67C78A7A}" srcOrd="1" destOrd="0" presId="urn:microsoft.com/office/officeart/2009/3/layout/HorizontalOrganizationChart"/>
    <dgm:cxn modelId="{D3E37CAF-3B7B-F84E-A3AE-0B923E07F274}" type="presParOf" srcId="{08F9B991-87E2-2F41-A620-1EC276238175}" destId="{BB4A10DC-2990-4146-8116-BE6392268433}" srcOrd="2" destOrd="0" presId="urn:microsoft.com/office/officeart/2009/3/layout/HorizontalOrganizationChart"/>
    <dgm:cxn modelId="{FF478E9D-C7B5-1D45-89B1-1A5E9A2AF278}" type="presParOf" srcId="{B0A966DD-A8D7-C746-9315-0488D1F7F0E9}" destId="{1C178C09-5C8E-A449-A2C3-F5C54BA47074}" srcOrd="2" destOrd="0" presId="urn:microsoft.com/office/officeart/2009/3/layout/HorizontalOrganizationChart"/>
    <dgm:cxn modelId="{84C9A72C-23EE-204B-B07E-DCD83C9B67B0}" type="presParOf" srcId="{B0A966DD-A8D7-C746-9315-0488D1F7F0E9}" destId="{D1FA487E-CEA9-BF4A-B917-FD54BCFA7BE9}" srcOrd="3" destOrd="0" presId="urn:microsoft.com/office/officeart/2009/3/layout/HorizontalOrganizationChart"/>
    <dgm:cxn modelId="{08AEED4D-1990-B04E-89AE-DC410927BBD8}" type="presParOf" srcId="{D1FA487E-CEA9-BF4A-B917-FD54BCFA7BE9}" destId="{C3187B2B-7E4D-7944-9462-831424CD6A88}" srcOrd="0" destOrd="0" presId="urn:microsoft.com/office/officeart/2009/3/layout/HorizontalOrganizationChart"/>
    <dgm:cxn modelId="{E9C44B7D-7C17-6947-A665-F991D3E4485E}" type="presParOf" srcId="{C3187B2B-7E4D-7944-9462-831424CD6A88}" destId="{DF8B30AF-50DB-174D-97DD-226B72D281F0}" srcOrd="0" destOrd="0" presId="urn:microsoft.com/office/officeart/2009/3/layout/HorizontalOrganizationChart"/>
    <dgm:cxn modelId="{9C54E5BA-8675-8A43-AFCB-6FE8418EB9A0}" type="presParOf" srcId="{C3187B2B-7E4D-7944-9462-831424CD6A88}" destId="{440F9F71-42F9-C048-AA86-ABAB42B36350}" srcOrd="1" destOrd="0" presId="urn:microsoft.com/office/officeart/2009/3/layout/HorizontalOrganizationChart"/>
    <dgm:cxn modelId="{FD92AF0B-7F21-7747-A042-4F65045E1C56}" type="presParOf" srcId="{D1FA487E-CEA9-BF4A-B917-FD54BCFA7BE9}" destId="{900FF05D-2A01-7447-A5C8-43E1015D5350}" srcOrd="1" destOrd="0" presId="urn:microsoft.com/office/officeart/2009/3/layout/HorizontalOrganizationChart"/>
    <dgm:cxn modelId="{934BBD7A-88A2-2045-A9CC-61E629A4389C}" type="presParOf" srcId="{900FF05D-2A01-7447-A5C8-43E1015D5350}" destId="{8C99E221-F342-EC43-B66F-4E717909708D}" srcOrd="0" destOrd="0" presId="urn:microsoft.com/office/officeart/2009/3/layout/HorizontalOrganizationChart"/>
    <dgm:cxn modelId="{815B27D7-DA39-964E-A067-4D6D2C2D7646}" type="presParOf" srcId="{900FF05D-2A01-7447-A5C8-43E1015D5350}" destId="{D37E6984-E07F-4542-80B1-112669B63824}" srcOrd="1" destOrd="0" presId="urn:microsoft.com/office/officeart/2009/3/layout/HorizontalOrganizationChart"/>
    <dgm:cxn modelId="{5B4E2C13-4238-B94C-B58B-419B63CFDF64}" type="presParOf" srcId="{D37E6984-E07F-4542-80B1-112669B63824}" destId="{034EA81C-0231-A245-84E9-44DC2A6CAD0C}" srcOrd="0" destOrd="0" presId="urn:microsoft.com/office/officeart/2009/3/layout/HorizontalOrganizationChart"/>
    <dgm:cxn modelId="{2EAC88B0-062C-7842-9099-D510630EB90A}" type="presParOf" srcId="{034EA81C-0231-A245-84E9-44DC2A6CAD0C}" destId="{78222FBF-9B32-7E4C-8B23-AB3BFBF272D4}" srcOrd="0" destOrd="0" presId="urn:microsoft.com/office/officeart/2009/3/layout/HorizontalOrganizationChart"/>
    <dgm:cxn modelId="{87A0A51F-E68F-C546-ACE6-8C8D3DB52392}" type="presParOf" srcId="{034EA81C-0231-A245-84E9-44DC2A6CAD0C}" destId="{DBFB26D6-93A7-0C44-8CD6-2506E78EA161}" srcOrd="1" destOrd="0" presId="urn:microsoft.com/office/officeart/2009/3/layout/HorizontalOrganizationChart"/>
    <dgm:cxn modelId="{1A305493-C4F2-9C4B-A12F-CD806151B16A}" type="presParOf" srcId="{D37E6984-E07F-4542-80B1-112669B63824}" destId="{8A101459-6046-B74E-BBF0-FB9D38C2EDD7}" srcOrd="1" destOrd="0" presId="urn:microsoft.com/office/officeart/2009/3/layout/HorizontalOrganizationChart"/>
    <dgm:cxn modelId="{DBC435BC-1B5A-5945-B804-063DFA5CCE15}" type="presParOf" srcId="{D37E6984-E07F-4542-80B1-112669B63824}" destId="{14DB5B05-70F3-E344-AA6D-5CEAC58C8CBD}" srcOrd="2" destOrd="0" presId="urn:microsoft.com/office/officeart/2009/3/layout/HorizontalOrganizationChart"/>
    <dgm:cxn modelId="{0AE9D7B1-2BBB-2948-B7FE-53D49445977A}" type="presParOf" srcId="{900FF05D-2A01-7447-A5C8-43E1015D5350}" destId="{F116D94B-6B82-EB44-B241-56208F383AB9}" srcOrd="2" destOrd="0" presId="urn:microsoft.com/office/officeart/2009/3/layout/HorizontalOrganizationChart"/>
    <dgm:cxn modelId="{DF7F1FC1-ADD7-734F-8D76-D4AF07C1179F}" type="presParOf" srcId="{900FF05D-2A01-7447-A5C8-43E1015D5350}" destId="{EE9CC3D3-E6CC-374A-9014-A48961400CD6}" srcOrd="3" destOrd="0" presId="urn:microsoft.com/office/officeart/2009/3/layout/HorizontalOrganizationChart"/>
    <dgm:cxn modelId="{155754D9-BE53-2849-AD89-26756E0F73B4}" type="presParOf" srcId="{EE9CC3D3-E6CC-374A-9014-A48961400CD6}" destId="{FC1D864D-CCD7-2143-89C5-8D6B5EF26A65}" srcOrd="0" destOrd="0" presId="urn:microsoft.com/office/officeart/2009/3/layout/HorizontalOrganizationChart"/>
    <dgm:cxn modelId="{2CE215D1-A3AD-7843-8EA7-E7FDD24179FD}" type="presParOf" srcId="{FC1D864D-CCD7-2143-89C5-8D6B5EF26A65}" destId="{B931D0A5-14DD-7C45-A55A-5C7A86AD217A}" srcOrd="0" destOrd="0" presId="urn:microsoft.com/office/officeart/2009/3/layout/HorizontalOrganizationChart"/>
    <dgm:cxn modelId="{09A31FF2-925B-1A4C-B49F-F96FF3ADF2D8}" type="presParOf" srcId="{FC1D864D-CCD7-2143-89C5-8D6B5EF26A65}" destId="{1C4FE82B-A538-C54A-BF5F-3993A3CEC2D2}" srcOrd="1" destOrd="0" presId="urn:microsoft.com/office/officeart/2009/3/layout/HorizontalOrganizationChart"/>
    <dgm:cxn modelId="{37274C0F-6949-5B48-86E6-1AE82CE8AE0A}" type="presParOf" srcId="{EE9CC3D3-E6CC-374A-9014-A48961400CD6}" destId="{1C4EB7DE-A712-1740-AD22-39CC2CE57692}" srcOrd="1" destOrd="0" presId="urn:microsoft.com/office/officeart/2009/3/layout/HorizontalOrganizationChart"/>
    <dgm:cxn modelId="{99CC83B6-1C25-3B43-8302-F81A4BD00DE9}" type="presParOf" srcId="{1C4EB7DE-A712-1740-AD22-39CC2CE57692}" destId="{9CB00624-976A-834E-BD77-75308A8C1229}" srcOrd="0" destOrd="0" presId="urn:microsoft.com/office/officeart/2009/3/layout/HorizontalOrganizationChart"/>
    <dgm:cxn modelId="{EC982240-A725-AC46-BD75-075D86943801}" type="presParOf" srcId="{1C4EB7DE-A712-1740-AD22-39CC2CE57692}" destId="{06EE603E-9181-F248-A49D-8DABF6E1AC9B}" srcOrd="1" destOrd="0" presId="urn:microsoft.com/office/officeart/2009/3/layout/HorizontalOrganizationChart"/>
    <dgm:cxn modelId="{0C6CDE00-C2D1-1E4B-9635-7C8CC32A60DA}" type="presParOf" srcId="{06EE603E-9181-F248-A49D-8DABF6E1AC9B}" destId="{908DBA88-FFB1-8649-860A-64D58F15C404}" srcOrd="0" destOrd="0" presId="urn:microsoft.com/office/officeart/2009/3/layout/HorizontalOrganizationChart"/>
    <dgm:cxn modelId="{5CC4ACA0-A9BB-B24C-990D-CE58E3F41B88}" type="presParOf" srcId="{908DBA88-FFB1-8649-860A-64D58F15C404}" destId="{28E7A468-52E7-D644-9500-91D66A16B012}" srcOrd="0" destOrd="0" presId="urn:microsoft.com/office/officeart/2009/3/layout/HorizontalOrganizationChart"/>
    <dgm:cxn modelId="{F8237AC1-0790-7F44-BA14-9C278F4BB270}" type="presParOf" srcId="{908DBA88-FFB1-8649-860A-64D58F15C404}" destId="{B7382838-209A-B04B-A4A9-F66C646B0099}" srcOrd="1" destOrd="0" presId="urn:microsoft.com/office/officeart/2009/3/layout/HorizontalOrganizationChart"/>
    <dgm:cxn modelId="{E5F11AC2-87C3-3A46-823D-ED8553BA9F31}" type="presParOf" srcId="{06EE603E-9181-F248-A49D-8DABF6E1AC9B}" destId="{2623AFF3-F008-6442-A240-547C59D3B52B}" srcOrd="1" destOrd="0" presId="urn:microsoft.com/office/officeart/2009/3/layout/HorizontalOrganizationChart"/>
    <dgm:cxn modelId="{57747AAE-ED57-B043-9F15-BCE779D3DCF3}" type="presParOf" srcId="{06EE603E-9181-F248-A49D-8DABF6E1AC9B}" destId="{A61FD2FF-1AC0-A843-A686-C9625FF4B9E9}" srcOrd="2" destOrd="0" presId="urn:microsoft.com/office/officeart/2009/3/layout/HorizontalOrganizationChart"/>
    <dgm:cxn modelId="{3709ACBB-E7AF-DB4B-9068-0D1C807F5211}" type="presParOf" srcId="{1C4EB7DE-A712-1740-AD22-39CC2CE57692}" destId="{6C70D5BF-5C2E-F642-BCE6-6545E8E84DC4}" srcOrd="2" destOrd="0" presId="urn:microsoft.com/office/officeart/2009/3/layout/HorizontalOrganizationChart"/>
    <dgm:cxn modelId="{0D05CBB9-2418-B749-B71B-9F090AA94B1F}" type="presParOf" srcId="{1C4EB7DE-A712-1740-AD22-39CC2CE57692}" destId="{F1A2A4CE-5960-F749-A8B1-607AA2FD79D6}" srcOrd="3" destOrd="0" presId="urn:microsoft.com/office/officeart/2009/3/layout/HorizontalOrganizationChart"/>
    <dgm:cxn modelId="{68AF5DF0-DB2C-2348-A9A9-2064D6942CA9}" type="presParOf" srcId="{F1A2A4CE-5960-F749-A8B1-607AA2FD79D6}" destId="{FA3068E8-253B-6741-BFAE-2817DF51C62B}" srcOrd="0" destOrd="0" presId="urn:microsoft.com/office/officeart/2009/3/layout/HorizontalOrganizationChart"/>
    <dgm:cxn modelId="{01CA4239-715E-E34C-A7D6-A5502136C425}" type="presParOf" srcId="{FA3068E8-253B-6741-BFAE-2817DF51C62B}" destId="{EC70A05C-9A38-A740-BF26-4FB1D5E63FCF}" srcOrd="0" destOrd="0" presId="urn:microsoft.com/office/officeart/2009/3/layout/HorizontalOrganizationChart"/>
    <dgm:cxn modelId="{7E677A51-228E-DC4D-B7DF-42791764292A}" type="presParOf" srcId="{FA3068E8-253B-6741-BFAE-2817DF51C62B}" destId="{E6EECFFE-BF03-0549-8EAB-C4E6A5A7BB1D}" srcOrd="1" destOrd="0" presId="urn:microsoft.com/office/officeart/2009/3/layout/HorizontalOrganizationChart"/>
    <dgm:cxn modelId="{B4ADF62C-8DD6-0349-BC7E-FFD1B4EE6C0A}" type="presParOf" srcId="{F1A2A4CE-5960-F749-A8B1-607AA2FD79D6}" destId="{143E38EC-4853-1A40-BCB8-55C7F1554F48}" srcOrd="1" destOrd="0" presId="urn:microsoft.com/office/officeart/2009/3/layout/HorizontalOrganizationChart"/>
    <dgm:cxn modelId="{C904986E-011D-DA42-8F73-2687BA650C89}" type="presParOf" srcId="{F1A2A4CE-5960-F749-A8B1-607AA2FD79D6}" destId="{287E22F7-81BA-4F44-BC0B-4623F4ECFC1E}" srcOrd="2" destOrd="0" presId="urn:microsoft.com/office/officeart/2009/3/layout/HorizontalOrganizationChart"/>
    <dgm:cxn modelId="{46019858-CC51-2E4F-A5CF-5E663658A6AC}" type="presParOf" srcId="{EE9CC3D3-E6CC-374A-9014-A48961400CD6}" destId="{DA0B08E4-08B5-1E42-90D2-CEB74A4EEB59}" srcOrd="2" destOrd="0" presId="urn:microsoft.com/office/officeart/2009/3/layout/HorizontalOrganizationChart"/>
    <dgm:cxn modelId="{1436C4D8-877B-434B-A5B0-6AA939C4ED56}" type="presParOf" srcId="{D1FA487E-CEA9-BF4A-B917-FD54BCFA7BE9}" destId="{542B0EA5-A19B-4A41-A09A-7898F4AF8590}" srcOrd="2" destOrd="0" presId="urn:microsoft.com/office/officeart/2009/3/layout/HorizontalOrganizationChart"/>
    <dgm:cxn modelId="{436FF54B-1A5F-0843-901B-C021F8BE89E0}" type="presParOf" srcId="{78CD3FB7-DFC6-4549-8339-9FC5AF7E6748}" destId="{574EE7F0-6E14-B544-8B44-6A1E04635A51}" srcOrd="2" destOrd="0" presId="urn:microsoft.com/office/officeart/2009/3/layout/HorizontalOrganizationChart"/>
    <dgm:cxn modelId="{04B8E3C5-6808-404C-92B1-52A82A450E69}" type="presParOf" srcId="{95176FB2-4581-BD4A-A82A-88046800E563}" destId="{C6A2C3F3-FD90-C344-A9B0-6B95108E71D8}" srcOrd="2" destOrd="0" presId="urn:microsoft.com/office/officeart/2009/3/layout/HorizontalOrganizationChar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70D5BF-5C2E-F642-BCE6-6545E8E84DC4}">
      <dsp:nvSpPr>
        <dsp:cNvPr id="0" name=""/>
        <dsp:cNvSpPr/>
      </dsp:nvSpPr>
      <dsp:spPr>
        <a:xfrm>
          <a:off x="5082826" y="2080228"/>
          <a:ext cx="220754" cy="279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377" y="0"/>
              </a:lnTo>
              <a:lnTo>
                <a:pt x="110377" y="279380"/>
              </a:lnTo>
              <a:lnTo>
                <a:pt x="220754" y="27938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CB00624-976A-834E-BD77-75308A8C1229}">
      <dsp:nvSpPr>
        <dsp:cNvPr id="0" name=""/>
        <dsp:cNvSpPr/>
      </dsp:nvSpPr>
      <dsp:spPr>
        <a:xfrm>
          <a:off x="5082826" y="1800848"/>
          <a:ext cx="220754" cy="279380"/>
        </a:xfrm>
        <a:custGeom>
          <a:avLst/>
          <a:gdLst/>
          <a:ahLst/>
          <a:cxnLst/>
          <a:rect l="0" t="0" r="0" b="0"/>
          <a:pathLst>
            <a:path>
              <a:moveTo>
                <a:pt x="0" y="279380"/>
              </a:moveTo>
              <a:lnTo>
                <a:pt x="110377" y="279380"/>
              </a:lnTo>
              <a:lnTo>
                <a:pt x="110377" y="0"/>
              </a:lnTo>
              <a:lnTo>
                <a:pt x="220754" y="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116D94B-6B82-EB44-B241-56208F383AB9}">
      <dsp:nvSpPr>
        <dsp:cNvPr id="0" name=""/>
        <dsp:cNvSpPr/>
      </dsp:nvSpPr>
      <dsp:spPr>
        <a:xfrm>
          <a:off x="3758301" y="1800848"/>
          <a:ext cx="220754" cy="279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377" y="0"/>
              </a:lnTo>
              <a:lnTo>
                <a:pt x="110377" y="279380"/>
              </a:lnTo>
              <a:lnTo>
                <a:pt x="220754" y="27938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99E221-F342-EC43-B66F-4E717909708D}">
      <dsp:nvSpPr>
        <dsp:cNvPr id="0" name=""/>
        <dsp:cNvSpPr/>
      </dsp:nvSpPr>
      <dsp:spPr>
        <a:xfrm>
          <a:off x="3758301" y="1521468"/>
          <a:ext cx="220754" cy="279380"/>
        </a:xfrm>
        <a:custGeom>
          <a:avLst/>
          <a:gdLst/>
          <a:ahLst/>
          <a:cxnLst/>
          <a:rect l="0" t="0" r="0" b="0"/>
          <a:pathLst>
            <a:path>
              <a:moveTo>
                <a:pt x="0" y="279380"/>
              </a:moveTo>
              <a:lnTo>
                <a:pt x="110377" y="279380"/>
              </a:lnTo>
              <a:lnTo>
                <a:pt x="110377" y="0"/>
              </a:lnTo>
              <a:lnTo>
                <a:pt x="220754" y="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C178C09-5C8E-A449-A2C3-F5C54BA47074}">
      <dsp:nvSpPr>
        <dsp:cNvPr id="0" name=""/>
        <dsp:cNvSpPr/>
      </dsp:nvSpPr>
      <dsp:spPr>
        <a:xfrm>
          <a:off x="2433776" y="1521468"/>
          <a:ext cx="220754" cy="279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377" y="0"/>
              </a:lnTo>
              <a:lnTo>
                <a:pt x="110377" y="279380"/>
              </a:lnTo>
              <a:lnTo>
                <a:pt x="220754" y="27938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5522645-3D46-7E4F-B375-DBB4E6878C03}">
      <dsp:nvSpPr>
        <dsp:cNvPr id="0" name=""/>
        <dsp:cNvSpPr/>
      </dsp:nvSpPr>
      <dsp:spPr>
        <a:xfrm>
          <a:off x="2433776" y="1242088"/>
          <a:ext cx="220754" cy="279380"/>
        </a:xfrm>
        <a:custGeom>
          <a:avLst/>
          <a:gdLst/>
          <a:ahLst/>
          <a:cxnLst/>
          <a:rect l="0" t="0" r="0" b="0"/>
          <a:pathLst>
            <a:path>
              <a:moveTo>
                <a:pt x="0" y="279380"/>
              </a:moveTo>
              <a:lnTo>
                <a:pt x="110377" y="279380"/>
              </a:lnTo>
              <a:lnTo>
                <a:pt x="110377" y="0"/>
              </a:lnTo>
              <a:lnTo>
                <a:pt x="220754" y="0"/>
              </a:lnTo>
            </a:path>
          </a:pathLst>
        </a:custGeom>
        <a:noFill/>
        <a:ln w="254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1827C0-D780-4547-958D-7D7B7539B814}">
      <dsp:nvSpPr>
        <dsp:cNvPr id="0" name=""/>
        <dsp:cNvSpPr/>
      </dsp:nvSpPr>
      <dsp:spPr>
        <a:xfrm>
          <a:off x="1109250" y="1242088"/>
          <a:ext cx="220754" cy="2793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0377" y="0"/>
              </a:lnTo>
              <a:lnTo>
                <a:pt x="110377" y="279380"/>
              </a:lnTo>
              <a:lnTo>
                <a:pt x="220754" y="27938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19EBFC6-E6EF-394C-8BEA-1A0CB1A2E507}">
      <dsp:nvSpPr>
        <dsp:cNvPr id="0" name=""/>
        <dsp:cNvSpPr/>
      </dsp:nvSpPr>
      <dsp:spPr>
        <a:xfrm>
          <a:off x="1109250" y="962707"/>
          <a:ext cx="220754" cy="279380"/>
        </a:xfrm>
        <a:custGeom>
          <a:avLst/>
          <a:gdLst/>
          <a:ahLst/>
          <a:cxnLst/>
          <a:rect l="0" t="0" r="0" b="0"/>
          <a:pathLst>
            <a:path>
              <a:moveTo>
                <a:pt x="0" y="279380"/>
              </a:moveTo>
              <a:lnTo>
                <a:pt x="110377" y="279380"/>
              </a:lnTo>
              <a:lnTo>
                <a:pt x="110377" y="0"/>
              </a:lnTo>
              <a:lnTo>
                <a:pt x="220754" y="0"/>
              </a:lnTo>
            </a:path>
          </a:pathLst>
        </a:custGeom>
        <a:noFill/>
        <a:ln w="254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0C1F321-5D8A-5A41-9B11-E83F25BB52BC}">
      <dsp:nvSpPr>
        <dsp:cNvPr id="0" name=""/>
        <dsp:cNvSpPr/>
      </dsp:nvSpPr>
      <dsp:spPr>
        <a:xfrm>
          <a:off x="5479" y="947535"/>
          <a:ext cx="1103771" cy="58910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Malignant Lymphoproliferative disease</a:t>
          </a:r>
        </a:p>
      </dsp:txBody>
      <dsp:txXfrm>
        <a:off x="5479" y="947535"/>
        <a:ext cx="1103771" cy="589104"/>
      </dsp:txXfrm>
    </dsp:sp>
    <dsp:sp modelId="{0722AE41-40FE-F94C-B13D-19662E747B74}">
      <dsp:nvSpPr>
        <dsp:cNvPr id="0" name=""/>
        <dsp:cNvSpPr/>
      </dsp:nvSpPr>
      <dsp:spPr>
        <a:xfrm>
          <a:off x="1330005" y="752313"/>
          <a:ext cx="1103771" cy="4207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Immature (</a:t>
          </a:r>
          <a:r>
            <a:rPr lang="en-GB" sz="900" kern="1200" dirty="0"/>
            <a:t>ALL</a:t>
          </a:r>
          <a:r>
            <a:rPr lang="en-US" sz="900" kern="1200" dirty="0"/>
            <a:t>)</a:t>
          </a:r>
        </a:p>
      </dsp:txBody>
      <dsp:txXfrm>
        <a:off x="1330005" y="752313"/>
        <a:ext cx="1103771" cy="420789"/>
      </dsp:txXfrm>
    </dsp:sp>
    <dsp:sp modelId="{674EFA9B-C86A-B946-8704-A09AA30E4487}">
      <dsp:nvSpPr>
        <dsp:cNvPr id="0" name=""/>
        <dsp:cNvSpPr/>
      </dsp:nvSpPr>
      <dsp:spPr>
        <a:xfrm>
          <a:off x="1330005" y="1311073"/>
          <a:ext cx="1103771" cy="4207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Mature</a:t>
          </a:r>
        </a:p>
      </dsp:txBody>
      <dsp:txXfrm>
        <a:off x="1330005" y="1311073"/>
        <a:ext cx="1103771" cy="420789"/>
      </dsp:txXfrm>
    </dsp:sp>
    <dsp:sp modelId="{900EA73C-EE44-B649-972D-F0AA4699C2D8}">
      <dsp:nvSpPr>
        <dsp:cNvPr id="0" name=""/>
        <dsp:cNvSpPr/>
      </dsp:nvSpPr>
      <dsp:spPr>
        <a:xfrm>
          <a:off x="2654530" y="1031693"/>
          <a:ext cx="1103771" cy="4207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Lymphoid Leukemia</a:t>
          </a:r>
        </a:p>
      </dsp:txBody>
      <dsp:txXfrm>
        <a:off x="2654530" y="1031693"/>
        <a:ext cx="1103771" cy="420789"/>
      </dsp:txXfrm>
    </dsp:sp>
    <dsp:sp modelId="{DF8B30AF-50DB-174D-97DD-226B72D281F0}">
      <dsp:nvSpPr>
        <dsp:cNvPr id="0" name=""/>
        <dsp:cNvSpPr/>
      </dsp:nvSpPr>
      <dsp:spPr>
        <a:xfrm>
          <a:off x="2654530" y="1590454"/>
          <a:ext cx="1103771" cy="4207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Lymphoma</a:t>
          </a:r>
        </a:p>
      </dsp:txBody>
      <dsp:txXfrm>
        <a:off x="2654530" y="1590454"/>
        <a:ext cx="1103771" cy="420789"/>
      </dsp:txXfrm>
    </dsp:sp>
    <dsp:sp modelId="{78222FBF-9B32-7E4C-8B23-AB3BFBF272D4}">
      <dsp:nvSpPr>
        <dsp:cNvPr id="0" name=""/>
        <dsp:cNvSpPr/>
      </dsp:nvSpPr>
      <dsp:spPr>
        <a:xfrm>
          <a:off x="3979055" y="1311073"/>
          <a:ext cx="1103771" cy="4207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Hodgkin</a:t>
          </a:r>
        </a:p>
      </dsp:txBody>
      <dsp:txXfrm>
        <a:off x="3979055" y="1311073"/>
        <a:ext cx="1103771" cy="420789"/>
      </dsp:txXfrm>
    </dsp:sp>
    <dsp:sp modelId="{B931D0A5-14DD-7C45-A55A-5C7A86AD217A}">
      <dsp:nvSpPr>
        <dsp:cNvPr id="0" name=""/>
        <dsp:cNvSpPr/>
      </dsp:nvSpPr>
      <dsp:spPr>
        <a:xfrm>
          <a:off x="3979055" y="1869834"/>
          <a:ext cx="1103771" cy="4207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Non-Hodgkin</a:t>
          </a:r>
        </a:p>
      </dsp:txBody>
      <dsp:txXfrm>
        <a:off x="3979055" y="1869834"/>
        <a:ext cx="1103771" cy="420789"/>
      </dsp:txXfrm>
    </dsp:sp>
    <dsp:sp modelId="{28E7A468-52E7-D644-9500-91D66A16B012}">
      <dsp:nvSpPr>
        <dsp:cNvPr id="0" name=""/>
        <dsp:cNvSpPr/>
      </dsp:nvSpPr>
      <dsp:spPr>
        <a:xfrm>
          <a:off x="5303581" y="1590454"/>
          <a:ext cx="1103771" cy="4207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B- Cell 90%</a:t>
          </a:r>
        </a:p>
      </dsp:txBody>
      <dsp:txXfrm>
        <a:off x="5303581" y="1590454"/>
        <a:ext cx="1103771" cy="420789"/>
      </dsp:txXfrm>
    </dsp:sp>
    <dsp:sp modelId="{EC70A05C-9A38-A740-BF26-4FB1D5E63FCF}">
      <dsp:nvSpPr>
        <dsp:cNvPr id="0" name=""/>
        <dsp:cNvSpPr/>
      </dsp:nvSpPr>
      <dsp:spPr>
        <a:xfrm>
          <a:off x="5303581" y="2149214"/>
          <a:ext cx="1103771" cy="42078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" tIns="5715" rIns="5715" bIns="5715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900" kern="1200" dirty="0"/>
            <a:t>T- Cell 10%</a:t>
          </a:r>
        </a:p>
      </dsp:txBody>
      <dsp:txXfrm>
        <a:off x="5303581" y="2149214"/>
        <a:ext cx="1103771" cy="42078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HorizontalOrganizationChart">
  <dgm:title val=""/>
  <dgm:desc val=""/>
  <dgm:catLst>
    <dgm:cat type="hierarchy" pri="43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305"/>
      <dgm:constr type="w" for="des" forName="rootComposite" refType="w" fact="10"/>
      <dgm:constr type="h" for="des" forName="rootComposite" refType="w" refFor="des" refForName="rootComposite1" fact="0.305"/>
      <dgm:constr type="w" for="des" forName="rootComposite3" refType="w" fact="10"/>
      <dgm:constr type="h" for="des" forName="rootComposite3" refType="w" refFor="des" refForName="rootComposite1" fact="0.305"/>
      <dgm:constr type="primFontSz" for="des" ptType="node" op="equ"/>
      <dgm:constr type="sp" for="des" op="equ"/>
      <dgm:constr type="sp" for="des" forName="hierRoot1" refType="w" refFor="des" refForName="rootComposite1" fact="0.2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125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125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func="var" arg="dir" op="equ" val="norm">
                  <dgm:alg type="hierRoot">
                    <dgm:param type="hierAlign" val="lT"/>
                  </dgm:alg>
                  <dgm:constrLst>
                    <dgm:constr type="alignOff" val="0.75"/>
                  </dgm:constrLst>
                </dgm:if>
                <dgm:else name="Name9">
                  <dgm:alg type="hierRoot">
                    <dgm:param type="hierAlign" val="rT"/>
                  </dgm:alg>
                  <dgm:constrLst>
                    <dgm:constr type="alignOff" val="0.75"/>
                  </dgm:constrLst>
                </dgm:else>
              </dgm:choose>
            </dgm:if>
            <dgm:if name="Name10" func="var" arg="hierBranch" op="equ" val="r">
              <dgm:choose name="Name11">
                <dgm:if name="Name12" func="var" arg="dir" op="equ" val="norm">
                  <dgm:alg type="hierRoot">
                    <dgm:param type="hierAlign" val="lB"/>
                  </dgm:alg>
                  <dgm:constrLst>
                    <dgm:constr type="alignOff" val="0.75"/>
                  </dgm:constrLst>
                </dgm:if>
                <dgm:else name="Name13">
                  <dgm:alg type="hierRoot">
                    <dgm:param type="hierAlign" val="rB"/>
                  </dgm:alg>
                  <dgm:constrLst>
                    <dgm:constr type="alignOff" val="0.75"/>
                  </dgm:constrLst>
                </dgm:else>
              </dgm:choose>
            </dgm:if>
            <dgm:if name="Name14" func="var" arg="hierBranch" op="equ" val="hang">
              <dgm:choose name="Name15">
                <dgm:if name="Name16" func="var" arg="dir" op="equ" val="norm">
                  <dgm:alg type="hierRoot">
                    <dgm:param type="hierAlign" val="lCtrCh"/>
                  </dgm:alg>
                  <dgm:constrLst>
                    <dgm:constr type="alignOff" val="0.65"/>
                  </dgm:constrLst>
                </dgm:if>
                <dgm:else name="Name17">
                  <dgm:alg type="hierRoot">
                    <dgm:param type="hierAlign" val="rCtrCh"/>
                  </dgm:alg>
                  <dgm:constrLst>
                    <dgm:constr type="alignOff" val="0.65"/>
                  </dgm:constrLst>
                </dgm:else>
              </dgm:choose>
            </dgm:if>
            <dgm:else name="Name18">
              <dgm:choose name="Name19">
                <dgm:if name="Name20" func="var" arg="dir" op="equ" val="norm">
                  <dgm:alg type="hierRoot">
                    <dgm:param type="hierAlign" val="l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if>
                <dgm:else name="Name21">
                  <dgm:alg type="hierRoot">
                    <dgm:param type="hierAlign" val="rCtrCh"/>
                  </dgm:alg>
                  <dgm:constrLst>
                    <dgm:constr type="alignOff"/>
                    <dgm:constr type="bendDist" for="des" ptType="parTrans" refType="sp" fact="0.5"/>
                  </dgm:constrLst>
                </dgm:else>
              </dgm:choose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22">
              <dgm:if name="Name23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4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25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6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7">
              <dgm:if name="Name28" func="var" arg="hierBranch" op="equ" val="l">
                <dgm:choose name="Name29">
                  <dgm:if name="Name30" func="var" arg="dir" op="equ" val="norm">
                    <dgm:alg type="hierChild">
                      <dgm:param type="chAlign" val="t"/>
                      <dgm:param type="linDir" val="fromL"/>
                    </dgm:alg>
                  </dgm:if>
                  <dgm:else name="Name31">
                    <dgm:alg type="hierChild">
                      <dgm:param type="chAlign" val="t"/>
                      <dgm:param type="linDir" val="fromR"/>
                    </dgm:alg>
                  </dgm:else>
                </dgm:choose>
              </dgm:if>
              <dgm:if name="Name32" func="var" arg="hierBranch" op="equ" val="r">
                <dgm:choose name="Name33">
                  <dgm:if name="Name34" func="var" arg="dir" op="equ" val="norm">
                    <dgm:alg type="hierChild">
                      <dgm:param type="chAlign" val="b"/>
                      <dgm:param type="linDir" val="fromL"/>
                    </dgm:alg>
                  </dgm:if>
                  <dgm:else name="Name35">
                    <dgm:alg type="hierChild">
                      <dgm:param type="chAlign" val="b"/>
                      <dgm:param type="linDir" val="fromR"/>
                    </dgm:alg>
                  </dgm:else>
                </dgm:choose>
              </dgm:if>
              <dgm:if name="Name36" func="var" arg="hierBranch" op="equ" val="hang">
                <dgm:choose name="Name37">
                  <dgm:if name="Name38" func="var" arg="dir" op="equ" val="norm">
                    <dgm:alg type="hierChild">
                      <dgm:param type="chAlign" val="l"/>
                      <dgm:param type="linDir" val="fromT"/>
                      <dgm:param type="secChAlign" val="t"/>
                      <dgm:param type="secLinDir" val="fromL"/>
                    </dgm:alg>
                  </dgm:if>
                  <dgm:else name="Name39">
                    <dgm:alg type="hierChild">
                      <dgm:param type="chAlign" val="r"/>
                      <dgm:param type="linDir" val="fromT"/>
                      <dgm:param type="secChAlign" val="t"/>
                      <dgm:param type="secLinDir" val="fromR"/>
                    </dgm:alg>
                  </dgm:else>
                </dgm:choose>
              </dgm:if>
              <dgm:else name="Name40">
                <dgm:choose name="Name41">
                  <dgm:if name="Name4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43">
                    <dgm:alg type="hierChild">
                      <dgm:param type="linDir" val="fromT"/>
                      <dgm:param type="ch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44" axis="precedSib" ptType="parTrans" st="-1" cnt="1">
                <dgm:choose name="Name45">
                  <dgm:if name="Name46" func="var" arg="hierBranch" op="equ" val="hang">
                    <dgm:layoutNode name="Name47">
                      <dgm:choose name="Name48">
                        <dgm:if name="Name4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 tCtr"/>
                          </dgm:alg>
                        </dgm:if>
                        <dgm:else name="Name5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 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1" func="var" arg="hierBranch" op="equ" val="l">
                    <dgm:layoutNode name="Name52">
                      <dgm:choose name="Name53">
                        <dgm:if name="Name54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tCtr"/>
                          </dgm:alg>
                        </dgm:if>
                        <dgm:else name="Name55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t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56" func="var" arg="hierBranch" op="equ" val="r">
                    <dgm:layoutNode name="Name57">
                      <dgm:choose name="Name58">
                        <dgm:if name="Name59" func="var" arg="dir" op="equ" val="norm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bCtr"/>
                          </dgm:alg>
                        </dgm:if>
                        <dgm:else name="Name60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bCtr"/>
                          </dgm:alg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61">
                    <dgm:choose name="Name62">
                      <dgm:if name="Name63" func="var" arg="dir" op="equ" val="norm">
                        <dgm:layoutNode name="Name64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R"/>
                            <dgm:param type="endPts" val="midL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if>
                      <dgm:else name="Name65">
                        <dgm:layoutNode name="Name66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midL"/>
                            <dgm:param type="endPts" val="midR"/>
                            <dgm:param type="bendPt" val="end"/>
                          </dgm:alg>
                          <dgm:shape xmlns:r="http://schemas.openxmlformats.org/officeDocument/2006/relationships" type="conn" r:blip="" zOrderOff="-99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else>
                    </dgm:choos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7">
                  <dgm:if name="Name68" func="var" arg="hierBranch" op="equ" val="l">
                    <dgm:choose name="Name69">
                      <dgm:if name="Name70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71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2" func="var" arg="hierBranch" op="equ" val="r">
                    <dgm:choose name="Name73">
                      <dgm:if name="Name74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75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76" func="var" arg="hierBranch" op="equ" val="hang">
                    <dgm:choose name="Name77">
                      <dgm:if name="Name78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79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80">
                    <dgm:choose name="Name81">
                      <dgm:if name="Name82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83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84">
                    <dgm:if name="Name85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6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7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8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9">
                    <dgm:if name="Name90" func="var" arg="hierBranch" op="equ" val="l">
                      <dgm:choose name="Name91">
                        <dgm:if name="Name92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93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r">
                      <dgm:choose name="Name95">
                        <dgm:if name="Name96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97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98" func="var" arg="hierBranch" op="equ" val="hang">
                      <dgm:choose name="Name99">
                        <dgm:if name="Name100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01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05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a"/>
                </dgm:layoutNode>
                <dgm:layoutNode name="hierChild5">
                  <dgm:choose name="Name107">
                    <dgm:if name="Name108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09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10" ref="rep2b"/>
                </dgm:layoutNode>
              </dgm:layoutNode>
            </dgm:forEach>
          </dgm:layoutNode>
          <dgm:layoutNode name="hierChild3">
            <dgm:choose name="Name111">
              <dgm:if name="Name112" func="var" arg="dir" op="equ" val="norm">
                <dgm:alg type="hierChild">
                  <dgm:param type="chAlign" val="l"/>
                  <dgm:param type="linDir" val="fromT"/>
                  <dgm:param type="secChAlign" val="t"/>
                  <dgm:param type="secLinDir" val="fromL"/>
                </dgm:alg>
              </dgm:if>
              <dgm:else name="Name113">
                <dgm:alg type="hierChild">
                  <dgm:param type="chAlign" val="r"/>
                  <dgm:param type="linDir" val="fromT"/>
                  <dgm:param type="secChAlign" val="t"/>
                  <dgm:param type="sec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4" axis="precedSib" ptType="parTrans" st="-1" cnt="1">
                <dgm:layoutNode name="Name115">
                  <dgm:choose name="Name116">
                    <dgm:if name="Name117" func="var" arg="dir" op="equ" val="norm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R"/>
                        <dgm:param type="endPts" val="bCtr tCtr"/>
                      </dgm:alg>
                    </dgm:if>
                    <dgm:else name="Name11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midL"/>
                        <dgm:param type="endPts" val="bCtr tCt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9">
                  <dgm:if name="Name120" func="var" arg="hierBranch" op="equ" val="l">
                    <dgm:choose name="Name121">
                      <dgm:if name="Name122" func="var" arg="dir" op="equ" val="norm">
                        <dgm:alg type="hierRoot">
                          <dgm:param type="hierAlign" val="lT"/>
                        </dgm:alg>
                        <dgm:constrLst>
                          <dgm:constr type="alignOff" val="0.75"/>
                        </dgm:constrLst>
                      </dgm:if>
                      <dgm:else name="Name123">
                        <dgm:alg type="hierRoot">
                          <dgm:param type="hierAlign" val="rT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4" func="var" arg="hierBranch" op="equ" val="r">
                    <dgm:choose name="Name125">
                      <dgm:if name="Name126" func="var" arg="dir" op="equ" val="norm">
                        <dgm:alg type="hierRoot">
                          <dgm:param type="hierAlign" val="lB"/>
                        </dgm:alg>
                        <dgm:constrLst>
                          <dgm:constr type="alignOff" val="0.75"/>
                        </dgm:constrLst>
                      </dgm:if>
                      <dgm:else name="Name127">
                        <dgm:alg type="hierRoot">
                          <dgm:param type="hierAlign" val="rB"/>
                        </dgm:alg>
                        <dgm:constrLst>
                          <dgm:constr type="alignOff" val="0.75"/>
                        </dgm:constrLst>
                      </dgm:else>
                    </dgm:choose>
                  </dgm:if>
                  <dgm:if name="Name128" func="var" arg="hierBranch" op="equ" val="hang">
                    <dgm:choose name="Name129">
                      <dgm:if name="Name130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 val="0.65"/>
                        </dgm:constrLst>
                      </dgm:if>
                      <dgm:else name="Name131">
                        <dgm:alg type="hierRoot">
                          <dgm:param type="hierAlign" val="rCtrCh"/>
                        </dgm:alg>
                        <dgm:constrLst>
                          <dgm:constr type="alignOff" val="0.65"/>
                        </dgm:constrLst>
                      </dgm:else>
                    </dgm:choose>
                  </dgm:if>
                  <dgm:else name="Name132">
                    <dgm:choose name="Name133">
                      <dgm:if name="Name134" func="var" arg="dir" op="equ" val="norm">
                        <dgm:alg type="hierRoot">
                          <dgm:param type="hierAlign" val="l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if>
                      <dgm:else name="Name135">
                        <dgm:alg type="hierRoot">
                          <dgm:param type="hierAlign" val="rCtrCh"/>
                        </dgm:alg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36">
                    <dgm:if name="Name137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8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39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40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41">
                    <dgm:if name="Name142" func="var" arg="hierBranch" op="equ" val="l">
                      <dgm:choose name="Name143">
                        <dgm:if name="Name144" func="var" arg="dir" op="equ" val="norm">
                          <dgm:alg type="hierChild">
                            <dgm:param type="chAlign" val="t"/>
                            <dgm:param type="linDir" val="fromL"/>
                          </dgm:alg>
                        </dgm:if>
                        <dgm:else name="Name145">
                          <dgm:alg type="hierChild">
                            <dgm:param type="chAlign" val="t"/>
                            <dgm:param type="linDir" val="fromR"/>
                          </dgm:alg>
                        </dgm:else>
                      </dgm:choose>
                    </dgm:if>
                    <dgm:if name="Name146" func="var" arg="hierBranch" op="equ" val="r">
                      <dgm:choose name="Name147">
                        <dgm:if name="Name148" func="var" arg="dir" op="equ" val="norm">
                          <dgm:alg type="hierChild">
                            <dgm:param type="chAlign" val="b"/>
                            <dgm:param type="linDir" val="fromL"/>
                          </dgm:alg>
                        </dgm:if>
                        <dgm:else name="Name149">
                          <dgm:alg type="hierChild">
                            <dgm:param type="chAlign" val="b"/>
                            <dgm:param type="linDir" val="fromR"/>
                          </dgm:alg>
                        </dgm:else>
                      </dgm:choose>
                    </dgm:if>
                    <dgm:if name="Name150" func="var" arg="hierBranch" op="equ" val="hang">
                      <dgm:choose name="Name151">
                        <dgm:if name="Name152" func="var" arg="dir" op="equ" val="norm">
                          <dgm:alg type="hierChild">
                            <dgm:param type="chAlign" val="l"/>
                            <dgm:param type="linDir" val="fromT"/>
                            <dgm:param type="secChAlign" val="t"/>
                            <dgm:param type="secLinDir" val="fromL"/>
                          </dgm:alg>
                        </dgm:if>
                        <dgm:else name="Name153">
                          <dgm:alg type="hierChild">
                            <dgm:param type="chAlign" val="r"/>
                            <dgm:param type="linDir" val="fromT"/>
                            <dgm:param type="secChAlign" val="t"/>
                            <dgm:param type="secLinDir" val="fromR"/>
                          </dgm:alg>
                        </dgm:else>
                      </dgm:choose>
                    </dgm:if>
                    <dgm:else name="Name154">
                      <dgm:choose name="Name155">
                        <dgm:if name="Name156" func="var" arg="dir" op="equ" val="norm">
                          <dgm:alg type="hierChild">
                            <dgm:param type="linDir" val="fromT"/>
                            <dgm:param type="chAlign" val="l"/>
                          </dgm:alg>
                        </dgm:if>
                        <dgm:else name="Name157">
                          <dgm:alg type="hierChild">
                            <dgm:param type="linDir" val="fromT"/>
                            <dgm:param type="ch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58" ref="rep2a"/>
                </dgm:layoutNode>
                <dgm:layoutNode name="hierChild7">
                  <dgm:choose name="Name159">
                    <dgm:if name="Name160" func="var" arg="dir" op="equ" val="norm">
                      <dgm:alg type="hierChild">
                        <dgm:param type="chAlign" val="l"/>
                        <dgm:param type="linDir" val="fromT"/>
                        <dgm:param type="secChAlign" val="t"/>
                        <dgm:param type="secLinDir" val="fromL"/>
                      </dgm:alg>
                    </dgm:if>
                    <dgm:else name="Name161">
                      <dgm:alg type="hierChild">
                        <dgm:param type="chAlign" val="r"/>
                        <dgm:param type="linDir" val="fromT"/>
                        <dgm:param type="secChAlign" val="t"/>
                        <dgm:param type="sec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62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lvl="0">
              <a:spcBef>
                <a:spcPts val="0"/>
              </a:spcBef>
              <a:buSzPct val="100000"/>
              <a:buChar char="●"/>
              <a:defRPr sz="1100"/>
            </a:lvl1pPr>
            <a:lvl2pPr lvl="1">
              <a:spcBef>
                <a:spcPts val="0"/>
              </a:spcBef>
              <a:buSzPct val="100000"/>
              <a:buChar char="○"/>
              <a:defRPr sz="1100"/>
            </a:lvl2pPr>
            <a:lvl3pPr lvl="2">
              <a:spcBef>
                <a:spcPts val="0"/>
              </a:spcBef>
              <a:buSzPct val="100000"/>
              <a:buChar char="■"/>
              <a:defRPr sz="1100"/>
            </a:lvl3pPr>
            <a:lvl4pPr lvl="3">
              <a:spcBef>
                <a:spcPts val="0"/>
              </a:spcBef>
              <a:buSzPct val="100000"/>
              <a:buChar char="●"/>
              <a:defRPr sz="1100"/>
            </a:lvl4pPr>
            <a:lvl5pPr lvl="4">
              <a:spcBef>
                <a:spcPts val="0"/>
              </a:spcBef>
              <a:buSzPct val="100000"/>
              <a:buChar char="○"/>
              <a:defRPr sz="1100"/>
            </a:lvl5pPr>
            <a:lvl6pPr lvl="5">
              <a:spcBef>
                <a:spcPts val="0"/>
              </a:spcBef>
              <a:buSzPct val="100000"/>
              <a:buChar char="■"/>
              <a:defRPr sz="1100"/>
            </a:lvl6pPr>
            <a:lvl7pPr lvl="6">
              <a:spcBef>
                <a:spcPts val="0"/>
              </a:spcBef>
              <a:buSzPct val="100000"/>
              <a:buChar char="●"/>
              <a:defRPr sz="1100"/>
            </a:lvl7pPr>
            <a:lvl8pPr lvl="7">
              <a:spcBef>
                <a:spcPts val="0"/>
              </a:spcBef>
              <a:buSzPct val="100000"/>
              <a:buChar char="○"/>
              <a:defRPr sz="1100"/>
            </a:lvl8pPr>
            <a:lvl9pPr lvl="8">
              <a:spcBef>
                <a:spcPts val="0"/>
              </a:spcBef>
              <a:buSzPct val="1000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0701061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744905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2241550" y="685800"/>
            <a:ext cx="23749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3552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شريحة عنوان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ctr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ct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ct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عنوان ونص عمودي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286367" y="2822135"/>
            <a:ext cx="6285266" cy="59150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عنوان ونص عموديان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1449696" y="3985464"/>
            <a:ext cx="8394877" cy="147875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1550679" y="2549570"/>
            <a:ext cx="8394877" cy="4350544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عنوان ومحتوى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Shape 21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2" name="Shape 22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عنوان المقطع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4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5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35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r" rtl="1">
              <a:lnSpc>
                <a:spcPct val="90000"/>
              </a:lnSpc>
              <a:spcBef>
                <a:spcPts val="375"/>
              </a:spcBef>
              <a:buClr>
                <a:srgbClr val="888888"/>
              </a:buClr>
              <a:buSzPct val="1000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محتويان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body" idx="2"/>
          </p:nvPr>
        </p:nvSpPr>
        <p:spPr>
          <a:xfrm>
            <a:off x="3471863" y="2637014"/>
            <a:ext cx="2914650" cy="62852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مقارنة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 txBox="1"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2"/>
          </p:nvPr>
        </p:nvSpPr>
        <p:spPr>
          <a:xfrm>
            <a:off x="472381" y="3618442"/>
            <a:ext cx="2901255" cy="53221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3"/>
          </p:nvPr>
        </p:nvSpPr>
        <p:spPr>
          <a:xfrm>
            <a:off x="3471863" y="2428347"/>
            <a:ext cx="2915543" cy="119009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35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4"/>
          </p:nvPr>
        </p:nvSpPr>
        <p:spPr>
          <a:xfrm>
            <a:off x="3471863" y="3618442"/>
            <a:ext cx="2915543" cy="532218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عنوان فقط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فارغ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محتوى مع تسمية توضيحية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1905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381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صورة مع تسمية توضيحية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2915543" y="1426283"/>
            <a:ext cx="3471863" cy="7039681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72381" y="2971800"/>
            <a:ext cx="2211884" cy="5505627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342900" marR="0" lvl="1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10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685800" marR="0" lvl="2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028700" marR="0" lvl="3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371600" marR="0" lvl="4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14500" marR="0" lvl="5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057400" marR="0" lvl="6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400300" marR="0" lvl="7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743200" marR="0" lvl="8" indent="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None/>
              <a:defRPr sz="7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1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indent="0">
              <a:spcBef>
                <a:spcPts val="0"/>
              </a:spcBef>
              <a:buSzPct val="77777"/>
              <a:buNone/>
              <a:defRPr sz="1800"/>
            </a:lvl2pPr>
            <a:lvl3pPr lvl="2" indent="0">
              <a:spcBef>
                <a:spcPts val="0"/>
              </a:spcBef>
              <a:buSzPct val="77777"/>
              <a:buNone/>
              <a:defRPr sz="1800"/>
            </a:lvl3pPr>
            <a:lvl4pPr lvl="3" indent="0">
              <a:spcBef>
                <a:spcPts val="0"/>
              </a:spcBef>
              <a:buSzPct val="77777"/>
              <a:buNone/>
              <a:defRPr sz="1800"/>
            </a:lvl4pPr>
            <a:lvl5pPr lvl="4" indent="0">
              <a:spcBef>
                <a:spcPts val="0"/>
              </a:spcBef>
              <a:buSzPct val="77777"/>
              <a:buNone/>
              <a:defRPr sz="1800"/>
            </a:lvl5pPr>
            <a:lvl6pPr lvl="5" indent="0">
              <a:spcBef>
                <a:spcPts val="0"/>
              </a:spcBef>
              <a:buSzPct val="77777"/>
              <a:buNone/>
              <a:defRPr sz="1800"/>
            </a:lvl6pPr>
            <a:lvl7pPr lvl="6" indent="0">
              <a:spcBef>
                <a:spcPts val="0"/>
              </a:spcBef>
              <a:buSzPct val="77777"/>
              <a:buNone/>
              <a:defRPr sz="1800"/>
            </a:lvl7pPr>
            <a:lvl8pPr lvl="7" indent="0">
              <a:spcBef>
                <a:spcPts val="0"/>
              </a:spcBef>
              <a:buSzPct val="77777"/>
              <a:buNone/>
              <a:defRPr sz="1800"/>
            </a:lvl8pPr>
            <a:lvl9pPr lvl="8" indent="0">
              <a:spcBef>
                <a:spcPts val="0"/>
              </a:spcBef>
              <a:buSzPct val="77777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171450" marR="0" lvl="0" indent="-38100" algn="r" rtl="1">
              <a:lnSpc>
                <a:spcPct val="90000"/>
              </a:lnSpc>
              <a:spcBef>
                <a:spcPts val="750"/>
              </a:spcBef>
              <a:buClr>
                <a:schemeClr val="dk1"/>
              </a:buClr>
              <a:buSzPct val="1000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514350" marR="0" lvl="1" indent="-5715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857250" marR="0" lvl="2" indent="-76200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00150" marR="0" lvl="3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43050" marR="0" lvl="4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885950" marR="0" lvl="5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228850" marR="0" lvl="6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571750" marR="0" lvl="7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914650" marR="0" lvl="8" indent="-85725" algn="r" rtl="1">
              <a:lnSpc>
                <a:spcPct val="90000"/>
              </a:lnSpc>
              <a:spcBef>
                <a:spcPts val="375"/>
              </a:spcBef>
              <a:buClr>
                <a:schemeClr val="dk1"/>
              </a:buClr>
              <a:buSzPct val="10000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SzPct val="155555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SzPct val="155555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SzPct val="77777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lang="en-US" sz="900" b="0" i="0" u="none" strike="noStrike" cap="non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hyperlink" Target="https://docs.google.com/document/d/1Y7mV6Uv0sNwkKtLvjulYJjJWKioC_b1-wH97NoTiJyk/edit" TargetMode="External"/><Relationship Id="rId5" Type="http://schemas.openxmlformats.org/officeDocument/2006/relationships/image" Target="../media/image2.png"/><Relationship Id="rId6" Type="http://schemas.openxmlformats.org/officeDocument/2006/relationships/hyperlink" Target="https://docs.google.com/forms/d/e/1FAIpQLSdF-OExjEgTJzx-mBGyJM1VZY-c-h_KyTtEF0WuENtYMh0VLA/viewform" TargetMode="External"/><Relationship Id="rId7" Type="http://schemas.openxmlformats.org/officeDocument/2006/relationships/image" Target="../media/image3.png"/><Relationship Id="rId8" Type="http://schemas.openxmlformats.org/officeDocument/2006/relationships/image" Target="../media/image4.png"/><Relationship Id="rId9" Type="http://schemas.openxmlformats.org/officeDocument/2006/relationships/image" Target="../media/image5.png"/><Relationship Id="rId1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4" Type="http://schemas.openxmlformats.org/officeDocument/2006/relationships/image" Target="../media/image8.jpeg"/><Relationship Id="rId5" Type="http://schemas.openxmlformats.org/officeDocument/2006/relationships/image" Target="../media/image9.jpeg"/><Relationship Id="rId6" Type="http://schemas.openxmlformats.org/officeDocument/2006/relationships/image" Target="../media/image10.jpeg"/><Relationship Id="rId7" Type="http://schemas.openxmlformats.org/officeDocument/2006/relationships/image" Target="../media/image11.jpeg"/><Relationship Id="rId8" Type="http://schemas.openxmlformats.org/officeDocument/2006/relationships/hyperlink" Target="https://www.youtube.com/watch?v=YtJ83qMOE_w" TargetMode="External"/><Relationship Id="rId9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m.sa/url?sa=i&amp;rct=j&amp;q=&amp;esrc=s&amp;frm=1&amp;source=images&amp;cd=&amp;cad=rja&amp;uact=8&amp;ved=0CAcQjRw&amp;url=http://bioweb.uwlax.edu/bio203/s2009/weisser_mich/diseasepathology.html&amp;ei=2cqVVJSnG8T0POW1gJAI&amp;psig=AFQjCNFhFeYdBrSkbY97hSAOgbbkLgkJnA&amp;ust=1419189149587602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7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3.png"/><Relationship Id="rId1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n.wikipedia.org/wiki/File:Burkitt_lymphoma,_touch_prep,_Wright_stain.jpg" TargetMode="External"/><Relationship Id="rId3" Type="http://schemas.openxmlformats.org/officeDocument/2006/relationships/image" Target="../media/image18.png"/><Relationship Id="rId4" Type="http://schemas.microsoft.com/office/2007/relationships/hdphoto" Target="../media/hdphoto1.wdp"/><Relationship Id="rId5" Type="http://schemas.openxmlformats.org/officeDocument/2006/relationships/hyperlink" Target="http://www.google.com.sa/url?sa=i&amp;rct=j&amp;q=&amp;esrc=s&amp;frm=1&amp;source=images&amp;cd=&amp;cad=rja&amp;uact=8&amp;ved=0CAcQjRw&amp;url=http://www.pathpedia.com/education/eatlas/histopathology/lymph_node/burkitt_lymphoma.aspx&amp;ei=pSeVVOCyL473O5-dgSA&amp;psig=AFQjCNEq8qysp1XmQk0oAHEFDYGPzNQe_Q&amp;ust=1419147359451746" TargetMode="External"/><Relationship Id="rId6" Type="http://schemas.openxmlformats.org/officeDocument/2006/relationships/image" Target="../media/image19.jpeg"/><Relationship Id="rId7" Type="http://schemas.microsoft.com/office/2007/relationships/hdphoto" Target="../media/hdphoto2.wdp"/><Relationship Id="rId8" Type="http://schemas.openxmlformats.org/officeDocument/2006/relationships/image" Target="../media/image20.gif"/><Relationship Id="rId9" Type="http://schemas.openxmlformats.org/officeDocument/2006/relationships/image" Target="../media/image21.png"/><Relationship Id="rId10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3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hyperlink" Target="http://www.google.com.sa/url?sa=i&amp;rct=j&amp;q=&amp;esrc=s&amp;frm=1&amp;source=images&amp;cd=&amp;cad=rja&amp;uact=8&amp;ved=0CAcQjRw&amp;url=http://www.fpnotebook.com/legacy/HemeOnc/Lab/RdStrnbrgCl.htm&amp;ei=-ZKVVMXnDonKOYz9gHA&amp;psig=AFQjCNFpPhs73vcQrJFcW2assPcOrurUJA&amp;ust=1419174956372058" TargetMode="External"/><Relationship Id="rId8" Type="http://schemas.openxmlformats.org/officeDocument/2006/relationships/image" Target="../media/image30.jpeg"/><Relationship Id="rId9" Type="http://schemas.openxmlformats.org/officeDocument/2006/relationships/image" Target="../media/image31.jpeg"/><Relationship Id="rId10" Type="http://schemas.openxmlformats.org/officeDocument/2006/relationships/image" Target="../media/image32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5318971" y="5037076"/>
            <a:ext cx="1151007" cy="954107"/>
          </a:xfrm>
          <a:prstGeom prst="rect">
            <a:avLst/>
          </a:prstGeom>
          <a:noFill/>
          <a:ln w="9525" cap="flat" cmpd="sng">
            <a:solidFill>
              <a:srgbClr val="33CCCC"/>
            </a:solidFill>
            <a:prstDash val="dash"/>
            <a:round/>
            <a:headEnd type="none" w="med" len="med"/>
            <a:tailEnd type="none" w="med" len="med"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01600" rtl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C00000"/>
              </a:buClr>
              <a:buSzPct val="1000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FF0000"/>
                </a:solidFill>
                <a:latin typeface="Cambria"/>
                <a:ea typeface="Cambria"/>
                <a:cs typeface="Cambria"/>
                <a:sym typeface="Cambria"/>
              </a:rPr>
              <a:t>Important.</a:t>
            </a:r>
          </a:p>
          <a:p>
            <a:pPr marL="0" marR="0" lvl="0" indent="-101600" rtl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7F7F7F"/>
              </a:buClr>
              <a:buSzPct val="1000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7F7F7F"/>
                </a:solidFill>
                <a:latin typeface="Cambria"/>
                <a:ea typeface="Cambria"/>
                <a:cs typeface="Cambria"/>
                <a:sym typeface="Cambria"/>
              </a:rPr>
              <a:t>Extra.</a:t>
            </a:r>
          </a:p>
          <a:p>
            <a:pPr marL="0" marR="0" lvl="0" indent="-101600" rtl="1">
              <a:lnSpc>
                <a:spcPct val="80000"/>
              </a:lnSpc>
              <a:spcBef>
                <a:spcPts val="750"/>
              </a:spcBef>
              <a:spcAft>
                <a:spcPts val="0"/>
              </a:spcAft>
              <a:buClr>
                <a:srgbClr val="FF99CC"/>
              </a:buClr>
              <a:buSzPct val="100000"/>
              <a:buFont typeface="Arial"/>
              <a:buNone/>
            </a:pPr>
            <a:r>
              <a:rPr lang="en-US" sz="1600" b="0" i="0" u="none" strike="noStrike" cap="none" dirty="0">
                <a:solidFill>
                  <a:srgbClr val="00B050"/>
                </a:solidFill>
                <a:latin typeface="Cambria"/>
                <a:ea typeface="Cambria"/>
                <a:cs typeface="Cambria"/>
                <a:sym typeface="Cambria"/>
              </a:rPr>
              <a:t>Notes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86927" y="30052"/>
            <a:ext cx="1171073" cy="117107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Shape 86"/>
          <p:cNvSpPr txBox="1"/>
          <p:nvPr/>
        </p:nvSpPr>
        <p:spPr>
          <a:xfrm>
            <a:off x="221083" y="3753239"/>
            <a:ext cx="4896163" cy="2909597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b="0" i="0" u="none" strike="noStrike" cap="none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  <a:sym typeface="Cambria"/>
              </a:rPr>
              <a:t>Objectives</a:t>
            </a:r>
            <a:r>
              <a:rPr lang="en-US" sz="1800" b="0" i="0" u="none" strike="noStrike" cap="none" dirty="0">
                <a:solidFill>
                  <a:srgbClr val="009999"/>
                </a:solidFill>
                <a:latin typeface="Cambria" panose="02040503050406030204" pitchFamily="18" charset="0"/>
                <a:ea typeface="Calibri"/>
                <a:cs typeface="Calibri"/>
                <a:sym typeface="Calibri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To understand the general features of lymphoproliferative disorders (LPD)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To understand some benign causes of LPD such as infectious mononucleosis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To understand the general classification of malignant LPD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To understand the clinicopathological features of chronic lymphoid leukemia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To understand the general features of the most common (LPD) (Burkitt lymphoma, Follicular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009999"/>
                </a:solidFill>
                <a:latin typeface="Cambria" panose="02040503050406030204" pitchFamily="18" charset="0"/>
                <a:ea typeface="Cambria"/>
                <a:cs typeface="Cambria"/>
              </a:rPr>
              <a:t>lymphoma, multiple myeloma and Hodgkin lymphoma).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endParaRPr lang="en-US" sz="1800" b="0" i="0" u="none" strike="noStrike" cap="none" dirty="0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</a:endParaRPr>
          </a:p>
          <a:p>
            <a:pPr marL="285750" indent="-285750">
              <a:buClr>
                <a:srgbClr val="009999"/>
              </a:buClr>
              <a:buSzPct val="100000"/>
              <a:buFont typeface="Arial"/>
              <a:buChar char="•"/>
            </a:pPr>
            <a:endParaRPr lang="en-US" sz="1200" dirty="0">
              <a:solidFill>
                <a:srgbClr val="009999"/>
              </a:solidFill>
              <a:latin typeface="Cambria"/>
              <a:ea typeface="Cambria"/>
              <a:cs typeface="Cambria"/>
              <a:sym typeface="Calibri"/>
            </a:endParaRPr>
          </a:p>
          <a:p>
            <a:pPr lvl="0">
              <a:buClr>
                <a:srgbClr val="009999"/>
              </a:buClr>
              <a:buSzPct val="100000"/>
            </a:pPr>
            <a:endParaRPr lang="en-US" sz="1800" dirty="0">
              <a:solidFill>
                <a:srgbClr val="009999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7" name="Shape 87"/>
          <p:cNvSpPr txBox="1"/>
          <p:nvPr/>
        </p:nvSpPr>
        <p:spPr>
          <a:xfrm>
            <a:off x="492117" y="7539337"/>
            <a:ext cx="3642561" cy="1200329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References:</a:t>
            </a:r>
            <a:r>
              <a:rPr lang="en-US" sz="1800" dirty="0">
                <a:solidFill>
                  <a:srgbClr val="33CCCC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436 girls &amp; boys’ slides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rgbClr val="595959"/>
                </a:solidFill>
                <a:latin typeface="Cambria"/>
                <a:ea typeface="Cambria"/>
                <a:cs typeface="Cambria"/>
                <a:sym typeface="Cambria"/>
              </a:rPr>
              <a:t>435 teamwork slides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4712367" y="7954836"/>
            <a:ext cx="1395663" cy="36933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800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4"/>
              </a:rPr>
              <a:t>Editing file</a:t>
            </a:r>
          </a:p>
        </p:txBody>
      </p:sp>
      <p:pic>
        <p:nvPicPr>
          <p:cNvPr id="89" name="Shape 89" descr="صورة تحتوي على بيسبول  وصف منشأ بثقة عالية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31596" y="7754384"/>
            <a:ext cx="598565" cy="598565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Shape 90"/>
          <p:cNvSpPr txBox="1"/>
          <p:nvPr/>
        </p:nvSpPr>
        <p:spPr>
          <a:xfrm>
            <a:off x="1141500" y="8602106"/>
            <a:ext cx="4860764" cy="104644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endParaRPr sz="1400" dirty="0">
              <a:solidFill>
                <a:srgbClr val="3A383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0" algn="ctr" rtl="0">
              <a:spcBef>
                <a:spcPts val="0"/>
              </a:spcBef>
              <a:buSzPct val="25000"/>
              <a:buNone/>
            </a:pPr>
            <a:r>
              <a:rPr lang="en-US" sz="1400" dirty="0">
                <a:solidFill>
                  <a:srgbClr val="3A3838"/>
                </a:solidFill>
                <a:latin typeface="Cambria"/>
                <a:ea typeface="Cambria"/>
                <a:cs typeface="Cambria"/>
                <a:sym typeface="Cambria"/>
              </a:rPr>
              <a:t>Do you have any suggestions? Please contact us!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200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@haematology436                            E-mail: Haematology436@gmail.com</a:t>
            </a:r>
            <a:r>
              <a:rPr lang="en-US" sz="1800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   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1600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                              </a:t>
            </a:r>
            <a:r>
              <a:rPr lang="en-US" sz="1200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or simply use this </a:t>
            </a:r>
            <a:r>
              <a:rPr lang="en-US" sz="1200" u="sng" dirty="0">
                <a:solidFill>
                  <a:schemeClr val="hlink"/>
                </a:solidFill>
                <a:latin typeface="Cambria"/>
                <a:ea typeface="Cambria"/>
                <a:cs typeface="Cambria"/>
                <a:sym typeface="Cambria"/>
                <a:hlinkClick r:id="rId6"/>
              </a:rPr>
              <a:t>form</a:t>
            </a:r>
          </a:p>
        </p:txBody>
      </p:sp>
      <p:pic>
        <p:nvPicPr>
          <p:cNvPr id="91" name="Shape 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7250" y="9068975"/>
            <a:ext cx="445183" cy="445183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 descr="صورة تحتوي على رسوم المتجهات  وصف منشأ بثقة عالية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91159" y="857206"/>
            <a:ext cx="1961446" cy="1833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23549" y="29991"/>
            <a:ext cx="1433288" cy="1449893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A252135E-73D0-4A6D-B487-42757CF9D3C1}"/>
              </a:ext>
            </a:extLst>
          </p:cNvPr>
          <p:cNvSpPr/>
          <p:nvPr/>
        </p:nvSpPr>
        <p:spPr>
          <a:xfrm>
            <a:off x="1262379" y="6463720"/>
            <a:ext cx="47886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33350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</a:rPr>
              <a:t>“Success is the result of perfection, hard work, learning from failure, loyalty, and persistence. Colin” </a:t>
            </a:r>
          </a:p>
          <a:p>
            <a:pPr marL="133350"/>
            <a:endParaRPr lang="en-US" dirty="0">
              <a:solidFill>
                <a:schemeClr val="tx1"/>
              </a:solidFill>
              <a:latin typeface="Cambria" panose="02040503050406030204" pitchFamily="18" charset="0"/>
              <a:ea typeface="Cambria"/>
              <a:cs typeface="Cambria"/>
            </a:endParaRPr>
          </a:p>
          <a:p>
            <a:pPr marL="133350"/>
            <a:r>
              <a:rPr lang="en-US" dirty="0">
                <a:solidFill>
                  <a:schemeClr val="tx1"/>
                </a:solidFill>
                <a:latin typeface="Cambria" panose="02040503050406030204" pitchFamily="18" charset="0"/>
                <a:ea typeface="Cambria"/>
                <a:cs typeface="Cambria"/>
              </a:rPr>
              <a:t>Powell</a:t>
            </a:r>
          </a:p>
        </p:txBody>
      </p:sp>
      <p:sp>
        <p:nvSpPr>
          <p:cNvPr id="19" name="Shape 93">
            <a:extLst>
              <a:ext uri="{FF2B5EF4-FFF2-40B4-BE49-F238E27FC236}">
                <a16:creationId xmlns="" xmlns:a16="http://schemas.microsoft.com/office/drawing/2014/main" id="{ECFC11DB-2235-43C1-B08C-119A70556AC6}"/>
              </a:ext>
            </a:extLst>
          </p:cNvPr>
          <p:cNvSpPr txBox="1"/>
          <p:nvPr/>
        </p:nvSpPr>
        <p:spPr>
          <a:xfrm>
            <a:off x="918909" y="3141902"/>
            <a:ext cx="5212687" cy="523220"/>
          </a:xfrm>
          <a:prstGeom prst="rect">
            <a:avLst/>
          </a:prstGeom>
          <a:solidFill>
            <a:srgbClr val="F2F2F2"/>
          </a:solidFill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lvl="0" algn="ctr">
              <a:buSzPct val="25000"/>
            </a:pPr>
            <a:r>
              <a:rPr lang="en-US" sz="2800" dirty="0">
                <a:solidFill>
                  <a:srgbClr val="009999"/>
                </a:solidFill>
                <a:latin typeface="Cambria"/>
                <a:ea typeface="Cambria"/>
                <a:cs typeface="Cambria"/>
              </a:rPr>
              <a:t>Lymphoproliferative disorders</a:t>
            </a:r>
            <a:endParaRPr lang="en-US" sz="2800" dirty="0">
              <a:solidFill>
                <a:srgbClr val="009999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" name="صورة 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034" y="1316144"/>
            <a:ext cx="1760880" cy="1560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0937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87" y="526615"/>
            <a:ext cx="5915025" cy="354911"/>
          </a:xfrm>
        </p:spPr>
        <p:txBody>
          <a:bodyPr/>
          <a:lstStyle/>
          <a:p>
            <a:r>
              <a:rPr lang="en-US" sz="2100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Definitions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449" y="864343"/>
            <a:ext cx="6653747" cy="7740141"/>
          </a:xfrm>
        </p:spPr>
        <p:txBody>
          <a:bodyPr/>
          <a:lstStyle/>
          <a:p>
            <a:pPr marL="133350" indent="0" algn="l" rtl="0">
              <a:lnSpc>
                <a:spcPct val="100000"/>
              </a:lnSpc>
              <a:buNone/>
            </a:pPr>
            <a:r>
              <a:rPr lang="en-US" sz="1400" b="1" dirty="0">
                <a:latin typeface="Cambria" charset="0"/>
                <a:ea typeface="Cambria" charset="0"/>
                <a:cs typeface="Cambria" charset="0"/>
              </a:rPr>
              <a:t>Lymphoproliferative disorders</a:t>
            </a:r>
            <a:r>
              <a:rPr lang="en-US" sz="1400" dirty="0">
                <a:latin typeface="Cambria" charset="0"/>
                <a:ea typeface="Cambria" charset="0"/>
                <a:cs typeface="Cambria" charset="0"/>
              </a:rPr>
              <a:t>: Several clinical  conditions in which lymphocytes are produced in excessive quantities (</a:t>
            </a:r>
            <a:r>
              <a:rPr lang="en-US" sz="1400" b="1" dirty="0">
                <a:latin typeface="Cambria" charset="0"/>
                <a:ea typeface="Cambria" charset="0"/>
                <a:cs typeface="Cambria" charset="0"/>
              </a:rPr>
              <a:t>Lymphocytosis</a:t>
            </a:r>
            <a:r>
              <a:rPr lang="en-US" sz="1400" dirty="0">
                <a:latin typeface="Cambria" charset="0"/>
                <a:ea typeface="Cambria" charset="0"/>
                <a:cs typeface="Cambria" charset="0"/>
              </a:rPr>
              <a:t>) </a:t>
            </a:r>
            <a:r>
              <a:rPr lang="en-US" sz="1400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increase in lymphocytes that are </a:t>
            </a:r>
            <a:r>
              <a:rPr lang="en-US" sz="1400" b="1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not</a:t>
            </a:r>
            <a:r>
              <a:rPr lang="en-US" sz="1400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 normal</a:t>
            </a:r>
          </a:p>
          <a:p>
            <a:pPr marL="133350" indent="0" algn="l" rtl="0">
              <a:lnSpc>
                <a:spcPct val="100000"/>
              </a:lnSpc>
              <a:buNone/>
            </a:pPr>
            <a:r>
              <a:rPr lang="en-US" sz="1400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Lymphoma</a:t>
            </a:r>
            <a:r>
              <a:rPr lang="en-US" sz="14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sz="1400" u="sng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Malignant</a:t>
            </a:r>
            <a:r>
              <a:rPr lang="en-US" sz="14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 lymphoid </a:t>
            </a:r>
            <a:r>
              <a:rPr lang="en-US" sz="1400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mass</a:t>
            </a:r>
            <a:r>
              <a:rPr lang="en-US" sz="14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 involving </a:t>
            </a:r>
            <a:r>
              <a:rPr lang="en-US" sz="1400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the lymphoid tissues. </a:t>
            </a:r>
            <a:r>
              <a:rPr lang="en-US" sz="14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(± other tissues </a:t>
            </a:r>
            <a:r>
              <a:rPr lang="en-US" sz="1400" dirty="0" err="1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e.g</a:t>
            </a:r>
            <a:r>
              <a:rPr lang="en-US" sz="14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: skin, GIT, CNS </a:t>
            </a:r>
            <a:r>
              <a:rPr lang="en-US" sz="14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..) </a:t>
            </a:r>
            <a:r>
              <a:rPr lang="en-US" sz="1000" dirty="0" smtClean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The main deference between Lymphoma &amp; Leukemia is that the Lymphoma proliferate primarily in Lymphoid Tissue and cause Mass , While Leukemia proliferate mainly in BM&amp; </a:t>
            </a:r>
            <a:r>
              <a:rPr lang="en-US" sz="900" dirty="0" smtClean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Peripheral blood</a:t>
            </a:r>
            <a:endParaRPr lang="en-US" sz="9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133350" indent="0" algn="l" rtl="0">
              <a:lnSpc>
                <a:spcPct val="100000"/>
              </a:lnSpc>
              <a:buNone/>
            </a:pPr>
            <a:r>
              <a:rPr lang="en-US" sz="1400" b="1" dirty="0">
                <a:latin typeface="Cambria" charset="0"/>
                <a:ea typeface="Cambria" charset="0"/>
                <a:cs typeface="Cambria" charset="0"/>
              </a:rPr>
              <a:t>Lymphoid leukemia</a:t>
            </a:r>
            <a:r>
              <a:rPr lang="en-US" sz="1400" dirty="0"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sz="1400" u="sng" dirty="0">
                <a:latin typeface="Cambria" charset="0"/>
                <a:ea typeface="Cambria" charset="0"/>
                <a:cs typeface="Cambria" charset="0"/>
              </a:rPr>
              <a:t>Malignant</a:t>
            </a:r>
            <a:r>
              <a:rPr lang="en-US" sz="1400" dirty="0">
                <a:latin typeface="Cambria" charset="0"/>
                <a:ea typeface="Cambria" charset="0"/>
                <a:cs typeface="Cambria" charset="0"/>
              </a:rPr>
              <a:t> proliferation of lymphoid cells </a:t>
            </a:r>
            <a:r>
              <a:rPr lang="en-US" sz="1400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in Bone marrow and peripheral blood. </a:t>
            </a:r>
            <a:r>
              <a:rPr lang="en-US" sz="14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(± other tissues </a:t>
            </a:r>
            <a:r>
              <a:rPr lang="en-US" sz="1400" dirty="0" err="1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e.g</a:t>
            </a:r>
            <a:r>
              <a:rPr lang="en-US" sz="14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: lymph nodes, spleen, skin, GIT, CNS ..)</a:t>
            </a:r>
            <a:endParaRPr lang="en-US" sz="1400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133350" indent="0" algn="l" rt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BCL is an anti-apoptotic (prevent apoptosis) </a:t>
            </a:r>
          </a:p>
          <a:p>
            <a:pPr marL="133350" indent="0" algn="l">
              <a:lnSpc>
                <a:spcPct val="100000"/>
              </a:lnSpc>
              <a:buNone/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buNone/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buNone/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buNone/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buNone/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buNone/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buNone/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buNone/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buNone/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buNone/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buNone/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buNone/>
            </a:pPr>
            <a:endParaRPr lang="en-US" sz="1200" dirty="0"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spcBef>
                <a:spcPts val="600"/>
              </a:spcBef>
              <a:buNone/>
            </a:pPr>
            <a:endParaRPr lang="ar-SA" sz="1600" dirty="0">
              <a:solidFill>
                <a:srgbClr val="249998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133350" indent="0" algn="l" rtl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600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Infectious </a:t>
            </a:r>
            <a:r>
              <a:rPr lang="en-US" sz="1600" dirty="0" smtClean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mononucleosis </a:t>
            </a:r>
            <a:r>
              <a:rPr lang="en-US" sz="1200" dirty="0" smtClean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(May predispose the patient to Lymphoma if it chronic)</a:t>
            </a:r>
            <a:endParaRPr lang="en-US" sz="1600" dirty="0">
              <a:solidFill>
                <a:srgbClr val="249998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sz="14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An acute, infectious disease, caused by </a:t>
            </a:r>
            <a:r>
              <a:rPr lang="en-US" sz="1400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Epstein-Barr </a:t>
            </a:r>
            <a:r>
              <a:rPr lang="en-US" sz="1400" dirty="0" smtClean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virus(EBV) </a:t>
            </a:r>
            <a:r>
              <a:rPr lang="en-US" sz="1400" dirty="0" smtClean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c</a:t>
            </a:r>
            <a:r>
              <a:rPr lang="en-US" sz="1400" dirty="0" smtClean="0">
                <a:latin typeface="Cambria" charset="0"/>
                <a:ea typeface="Cambria" charset="0"/>
                <a:cs typeface="Cambria" charset="0"/>
              </a:rPr>
              <a:t>haracterized </a:t>
            </a:r>
            <a:r>
              <a:rPr lang="en-US" sz="1400" dirty="0">
                <a:latin typeface="Cambria" charset="0"/>
                <a:ea typeface="Cambria" charset="0"/>
                <a:cs typeface="Cambria" charset="0"/>
              </a:rPr>
              <a:t>by:</a:t>
            </a:r>
          </a:p>
          <a:p>
            <a:pPr marL="133350" indent="0" algn="l" rtl="0">
              <a:lnSpc>
                <a:spcPct val="100000"/>
              </a:lnSpc>
              <a:buNone/>
            </a:pPr>
            <a:endParaRPr lang="en-US" sz="105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133350" indent="0" algn="l" rtl="0">
              <a:lnSpc>
                <a:spcPct val="100000"/>
              </a:lnSpc>
              <a:buNone/>
            </a:pPr>
            <a:endParaRPr lang="en-US" sz="1000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133350" indent="0" algn="l" rtl="0">
              <a:lnSpc>
                <a:spcPct val="100000"/>
              </a:lnSpc>
              <a:buNone/>
            </a:pPr>
            <a:r>
              <a:rPr lang="en-US" sz="16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Affect young people (usually)</a:t>
            </a:r>
            <a:r>
              <a:rPr lang="en-US" sz="1600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1050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most common cause of lymphocytosis in children</a:t>
            </a:r>
            <a:endParaRPr lang="en-US" sz="1600" dirty="0">
              <a:solidFill>
                <a:srgbClr val="00B05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133350" indent="0" algn="l">
              <a:lnSpc>
                <a:spcPct val="100000"/>
              </a:lnSpc>
              <a:buNone/>
            </a:pPr>
            <a:endParaRPr lang="en-US" sz="16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27581" y="8132083"/>
            <a:ext cx="5915025" cy="553998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Fever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</a:t>
            </a:r>
            <a:r>
              <a:rPr lang="en-US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Swollen lymph nodes (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painful</a:t>
            </a:r>
            <a:r>
              <a:rPr lang="en-US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)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Sore throat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Atypical lymphocyte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GB" sz="1600" dirty="0" err="1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مميز</a:t>
            </a:r>
            <a:endParaRPr lang="en-US" sz="1600" dirty="0">
              <a:solidFill>
                <a:srgbClr val="00B050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5" name="Picture 6" descr="http://bioweb.uwlax.edu/bio203/s2009/weisser_mich/tonsils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86" y="8706894"/>
            <a:ext cx="842246" cy="653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upload.wikimedia.org/wikipedia/commons/c/cf/Lymphadanopathy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7486" y="8166824"/>
            <a:ext cx="842246" cy="568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9700" y="3626904"/>
            <a:ext cx="2160000" cy="2462213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750" lvl="0"/>
            <a:r>
              <a:rPr lang="en-US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1- Viral infection: </a:t>
            </a:r>
            <a:r>
              <a:rPr lang="en-US" b="1" i="1" dirty="0">
                <a:solidFill>
                  <a:srgbClr val="FF0000"/>
                </a:solidFill>
                <a:uFill>
                  <a:solidFill>
                    <a:srgbClr val="FF0000"/>
                  </a:solidFill>
                </a:uFill>
                <a:latin typeface="Cambria" charset="0"/>
                <a:ea typeface="Cambria" charset="0"/>
                <a:cs typeface="Cambria" charset="0"/>
              </a:rPr>
              <a:t>Infectious mononucleosis</a:t>
            </a:r>
            <a:r>
              <a:rPr lang="en-US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i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cytomegalovirus, rubella, hepatitis, adenoviruses, varicella</a:t>
            </a:r>
          </a:p>
          <a:p>
            <a:pPr marL="285750" lvl="0" indent="-285750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285750" lvl="0" indent="-285750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0"/>
            <a:endParaRPr lang="en-US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285750" lvl="0" indent="-285750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0"/>
            <a:endParaRPr lang="en-US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356350" y="3626904"/>
            <a:ext cx="2160000" cy="2462213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177750" lvl="0"/>
            <a:r>
              <a:rPr lang="en-US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2- Some* bacterial infection: (</a:t>
            </a:r>
            <a:r>
              <a:rPr lang="en-US" i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Pertussis, brucellosis)</a:t>
            </a:r>
          </a:p>
          <a:p>
            <a:pPr marL="177750"/>
            <a:endParaRPr lang="en-US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177750"/>
            <a:r>
              <a:rPr lang="en-US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3- Immune : </a:t>
            </a:r>
            <a:r>
              <a:rPr lang="en-US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SLE,  Allergic drug reactions</a:t>
            </a:r>
            <a:endParaRPr lang="en-US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177750"/>
            <a:r>
              <a:rPr lang="en-US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4- Other conditions:, </a:t>
            </a:r>
            <a:r>
              <a:rPr lang="en-US" i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splenectomy,  dermatitis, hyperthyroidism  metastatic carcinoma</a:t>
            </a:r>
            <a:r>
              <a:rPr lang="en-US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)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573000" y="3626904"/>
            <a:ext cx="2160000" cy="2462213"/>
          </a:xfrm>
          <a:prstGeom prst="rect">
            <a:avLst/>
          </a:prstGeom>
          <a:solidFill>
            <a:schemeClr val="tx2"/>
          </a:solidFill>
          <a:ln>
            <a:solidFill>
              <a:schemeClr val="tx2">
                <a:lumMod val="90000"/>
              </a:schemeClr>
            </a:solidFill>
          </a:ln>
        </p:spPr>
        <p:txBody>
          <a:bodyPr wrap="square" rtlCol="0">
            <a:spAutoFit/>
          </a:bodyPr>
          <a:lstStyle/>
          <a:p>
            <a:pPr marL="72000"/>
            <a:r>
              <a:rPr lang="en-US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5- 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Chronic lymphocytic leukemia (CLL) </a:t>
            </a:r>
          </a:p>
          <a:p>
            <a:pPr marL="72000"/>
            <a:endParaRPr lang="en-US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72000"/>
            <a:r>
              <a:rPr lang="en-US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6- Other lymphomas: </a:t>
            </a:r>
            <a:r>
              <a:rPr lang="en-US" b="1" i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Mantle cell lymphoma </a:t>
            </a:r>
            <a:r>
              <a:rPr lang="en-US" b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, </a:t>
            </a:r>
            <a:r>
              <a:rPr lang="en-US" b="1" i="1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Hodgkin lymphoma</a:t>
            </a:r>
          </a:p>
          <a:p>
            <a:pPr marL="285750" indent="-285750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285750" indent="-285750">
              <a:buFont typeface="Arial" charset="0"/>
              <a:buChar char="•"/>
            </a:pPr>
            <a:endParaRPr lang="en-US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b="1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endParaRPr lang="en-US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8783" y="3183033"/>
            <a:ext cx="2630848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Lymphocytosis </a:t>
            </a:r>
            <a:r>
              <a:rPr lang="en-US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(causes)</a:t>
            </a:r>
          </a:p>
        </p:txBody>
      </p:sp>
      <p:pic>
        <p:nvPicPr>
          <p:cNvPr id="16" name="Picture 15" descr="http://ksj.mit.edu/sites/default/files/images/tracker/2011/leu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84484" y="6052542"/>
            <a:ext cx="2159063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7" name="Picture 16" descr="http://imagebank.hematology.org/Content%5C989%5C1234%5C1234_ful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8999" y="6044781"/>
            <a:ext cx="2160000" cy="108049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" name="Picture 2" descr="http://3.bp.blogspot.com/_jRgGstwXxTo/R-s0hEFd6EI/AAAAAAAAFEA/CCIHiBbJTYw/s400/HEME01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39700" y="6043202"/>
            <a:ext cx="2160000" cy="1080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cxnSp>
        <p:nvCxnSpPr>
          <p:cNvPr id="20" name="Elbow Connector 19"/>
          <p:cNvCxnSpPr>
            <a:cxnSpLocks/>
          </p:cNvCxnSpPr>
          <p:nvPr/>
        </p:nvCxnSpPr>
        <p:spPr>
          <a:xfrm flipV="1">
            <a:off x="1418291" y="7248114"/>
            <a:ext cx="383470" cy="1364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شكل بيضاوي 5">
            <a:extLst>
              <a:ext uri="{FF2B5EF4-FFF2-40B4-BE49-F238E27FC236}">
                <a16:creationId xmlns="" xmlns:a16="http://schemas.microsoft.com/office/drawing/2014/main" id="{12C5B0CA-B7E4-4F22-96FC-B3E1653D1212}"/>
              </a:ext>
            </a:extLst>
          </p:cNvPr>
          <p:cNvSpPr/>
          <p:nvPr/>
        </p:nvSpPr>
        <p:spPr>
          <a:xfrm>
            <a:off x="1418291" y="6635447"/>
            <a:ext cx="397668" cy="408444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9" name="رابط مستقيم 8">
            <a:extLst>
              <a:ext uri="{FF2B5EF4-FFF2-40B4-BE49-F238E27FC236}">
                <a16:creationId xmlns="" xmlns:a16="http://schemas.microsoft.com/office/drawing/2014/main" id="{839393CE-E31E-436C-AF94-43B38C27AC1B}"/>
              </a:ext>
            </a:extLst>
          </p:cNvPr>
          <p:cNvCxnSpPr>
            <a:stCxn id="6" idx="2"/>
          </p:cNvCxnSpPr>
          <p:nvPr/>
        </p:nvCxnSpPr>
        <p:spPr>
          <a:xfrm flipH="1">
            <a:off x="518178" y="6839669"/>
            <a:ext cx="900113" cy="493483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cxnSp>
      <p:sp>
        <p:nvSpPr>
          <p:cNvPr id="10" name="مربع نص 9">
            <a:extLst>
              <a:ext uri="{FF2B5EF4-FFF2-40B4-BE49-F238E27FC236}">
                <a16:creationId xmlns="" xmlns:a16="http://schemas.microsoft.com/office/drawing/2014/main" id="{6540C9B3-B384-4C95-9257-9DACF6726F9D}"/>
              </a:ext>
            </a:extLst>
          </p:cNvPr>
          <p:cNvSpPr txBox="1"/>
          <p:nvPr/>
        </p:nvSpPr>
        <p:spPr>
          <a:xfrm>
            <a:off x="63449" y="7239891"/>
            <a:ext cx="1738312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1050" dirty="0">
                <a:solidFill>
                  <a:srgbClr val="00B050"/>
                </a:solidFill>
                <a:latin typeface="Cambria" panose="02040503050406030204" pitchFamily="18" charset="0"/>
              </a:rPr>
              <a:t>Reactive lymphocyte</a:t>
            </a:r>
            <a:endParaRPr lang="ar-SA" sz="105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شكل بيضاوي 18">
            <a:extLst>
              <a:ext uri="{FF2B5EF4-FFF2-40B4-BE49-F238E27FC236}">
                <a16:creationId xmlns="" xmlns:a16="http://schemas.microsoft.com/office/drawing/2014/main" id="{97A58882-8195-4F61-B36A-0FAB2CEB97C1}"/>
              </a:ext>
            </a:extLst>
          </p:cNvPr>
          <p:cNvSpPr/>
          <p:nvPr/>
        </p:nvSpPr>
        <p:spPr>
          <a:xfrm>
            <a:off x="4258418" y="6493738"/>
            <a:ext cx="223837" cy="171450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1" name="رابط مستقيم 20">
            <a:extLst>
              <a:ext uri="{FF2B5EF4-FFF2-40B4-BE49-F238E27FC236}">
                <a16:creationId xmlns="" xmlns:a16="http://schemas.microsoft.com/office/drawing/2014/main" id="{D5E304F5-C19A-4DBF-BA51-1EFEA669D610}"/>
              </a:ext>
            </a:extLst>
          </p:cNvPr>
          <p:cNvCxnSpPr>
            <a:cxnSpLocks/>
          </p:cNvCxnSpPr>
          <p:nvPr/>
        </p:nvCxnSpPr>
        <p:spPr>
          <a:xfrm flipH="1">
            <a:off x="4026791" y="6636759"/>
            <a:ext cx="279547" cy="442434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cxnSp>
      <p:sp>
        <p:nvSpPr>
          <p:cNvPr id="23" name="مربع نص 22">
            <a:extLst>
              <a:ext uri="{FF2B5EF4-FFF2-40B4-BE49-F238E27FC236}">
                <a16:creationId xmlns="" xmlns:a16="http://schemas.microsoft.com/office/drawing/2014/main" id="{7E0B30E3-0136-4B81-9DE6-2C2891BF90F4}"/>
              </a:ext>
            </a:extLst>
          </p:cNvPr>
          <p:cNvSpPr txBox="1"/>
          <p:nvPr/>
        </p:nvSpPr>
        <p:spPr>
          <a:xfrm>
            <a:off x="3146839" y="7104411"/>
            <a:ext cx="1365836" cy="246221"/>
          </a:xfrm>
          <a:prstGeom prst="rect">
            <a:avLst/>
          </a:prstGeom>
          <a:noFill/>
          <a:ln w="952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wrap="square" rtlCol="1">
            <a:spAutoFit/>
          </a:bodyPr>
          <a:lstStyle/>
          <a:p>
            <a:r>
              <a:rPr lang="en-GB" sz="1000" b="1" dirty="0">
                <a:solidFill>
                  <a:srgbClr val="00B050"/>
                </a:solidFill>
                <a:latin typeface="Cambria" panose="02040503050406030204" pitchFamily="18" charset="0"/>
              </a:rPr>
              <a:t>Mature lymphocyte</a:t>
            </a:r>
            <a:endParaRPr lang="ar-SA" sz="1000" b="1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92F764A-6530-4A53-A70A-0D66FACEBC64}"/>
              </a:ext>
            </a:extLst>
          </p:cNvPr>
          <p:cNvSpPr txBox="1"/>
          <p:nvPr/>
        </p:nvSpPr>
        <p:spPr>
          <a:xfrm>
            <a:off x="272780" y="4953000"/>
            <a:ext cx="2026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  <a:latin typeface="Cambria" panose="02040503050406030204" pitchFamily="18" charset="0"/>
              </a:rPr>
              <a:t>The most common cause of lymphocytosis is viral infection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="" xmlns:a16="http://schemas.microsoft.com/office/drawing/2014/main" id="{841BAF2D-2069-44EB-8FE3-556A9802DA8C}"/>
              </a:ext>
            </a:extLst>
          </p:cNvPr>
          <p:cNvSpPr/>
          <p:nvPr/>
        </p:nvSpPr>
        <p:spPr>
          <a:xfrm>
            <a:off x="2425506" y="4289496"/>
            <a:ext cx="2126063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900" dirty="0">
                <a:solidFill>
                  <a:srgbClr val="00B050"/>
                </a:solidFill>
                <a:latin typeface="Cambria" panose="02040503050406030204" pitchFamily="18" charset="0"/>
              </a:rPr>
              <a:t>* Usually bacterial infections give PMN</a:t>
            </a:r>
          </a:p>
        </p:txBody>
      </p:sp>
      <p:sp>
        <p:nvSpPr>
          <p:cNvPr id="24" name="شكل بيضاوي 5">
            <a:extLst>
              <a:ext uri="{FF2B5EF4-FFF2-40B4-BE49-F238E27FC236}">
                <a16:creationId xmlns="" xmlns:a16="http://schemas.microsoft.com/office/drawing/2014/main" id="{2883D818-B62B-42C2-9178-670BC2D3B67B}"/>
              </a:ext>
            </a:extLst>
          </p:cNvPr>
          <p:cNvSpPr/>
          <p:nvPr/>
        </p:nvSpPr>
        <p:spPr>
          <a:xfrm>
            <a:off x="4977938" y="6226330"/>
            <a:ext cx="303860" cy="260827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25" name="رابط مستقيم 8">
            <a:extLst>
              <a:ext uri="{FF2B5EF4-FFF2-40B4-BE49-F238E27FC236}">
                <a16:creationId xmlns="" xmlns:a16="http://schemas.microsoft.com/office/drawing/2014/main" id="{E12F7105-FC43-4FD7-8F0C-AFCBEF55DFE5}"/>
              </a:ext>
            </a:extLst>
          </p:cNvPr>
          <p:cNvCxnSpPr>
            <a:cxnSpLocks/>
          </p:cNvCxnSpPr>
          <p:nvPr/>
        </p:nvCxnSpPr>
        <p:spPr>
          <a:xfrm>
            <a:off x="5158769" y="6428894"/>
            <a:ext cx="161706" cy="772099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cxnSp>
      <p:sp>
        <p:nvSpPr>
          <p:cNvPr id="26" name="مربع نص 9">
            <a:extLst>
              <a:ext uri="{FF2B5EF4-FFF2-40B4-BE49-F238E27FC236}">
                <a16:creationId xmlns="" xmlns:a16="http://schemas.microsoft.com/office/drawing/2014/main" id="{0B51170F-3107-4949-951A-6A8606EF18B2}"/>
              </a:ext>
            </a:extLst>
          </p:cNvPr>
          <p:cNvSpPr txBox="1"/>
          <p:nvPr/>
        </p:nvSpPr>
        <p:spPr>
          <a:xfrm>
            <a:off x="4977938" y="7117851"/>
            <a:ext cx="1516841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1050" dirty="0">
                <a:solidFill>
                  <a:srgbClr val="00B050"/>
                </a:solidFill>
                <a:latin typeface="Cambria" panose="02040503050406030204" pitchFamily="18" charset="0"/>
              </a:rPr>
              <a:t>Smear cell</a:t>
            </a:r>
            <a:endParaRPr lang="ar-SA" sz="105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9" name="مربع نص 9">
            <a:extLst>
              <a:ext uri="{FF2B5EF4-FFF2-40B4-BE49-F238E27FC236}">
                <a16:creationId xmlns="" xmlns:a16="http://schemas.microsoft.com/office/drawing/2014/main" id="{64B34455-BA2F-47CA-ABCD-E8D1FB2BDA94}"/>
              </a:ext>
            </a:extLst>
          </p:cNvPr>
          <p:cNvSpPr txBox="1"/>
          <p:nvPr/>
        </p:nvSpPr>
        <p:spPr>
          <a:xfrm>
            <a:off x="1729191" y="7141510"/>
            <a:ext cx="1516841" cy="24622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NO blasts!</a:t>
            </a:r>
            <a:endParaRPr lang="ar-SA" sz="10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2BCB54B3-BF46-4F1C-8D68-4569359597A9}"/>
              </a:ext>
            </a:extLst>
          </p:cNvPr>
          <p:cNvSpPr txBox="1"/>
          <p:nvPr/>
        </p:nvSpPr>
        <p:spPr>
          <a:xfrm>
            <a:off x="746472" y="8527080"/>
            <a:ext cx="134363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‘lymphadenopathy’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B33604A6-5C5F-4C05-927E-72DE82A5CC93}"/>
              </a:ext>
            </a:extLst>
          </p:cNvPr>
          <p:cNvSpPr/>
          <p:nvPr/>
        </p:nvSpPr>
        <p:spPr>
          <a:xfrm>
            <a:off x="149920" y="9033881"/>
            <a:ext cx="56480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1200" dirty="0">
                <a:solidFill>
                  <a:srgbClr val="00B050"/>
                </a:solidFill>
                <a:latin typeface="Cambria" panose="02040503050406030204" pitchFamily="18" charset="0"/>
              </a:rPr>
              <a:t>Clinically, IM presents like ALL. But when we do blood smear we will find atypical lymphocytes and NO blasts and this will rule out ALL.</a:t>
            </a:r>
          </a:p>
        </p:txBody>
      </p:sp>
      <p:pic>
        <p:nvPicPr>
          <p:cNvPr id="31" name="Picture 16">
            <a:hlinkClick r:id="rId8"/>
            <a:extLst>
              <a:ext uri="{FF2B5EF4-FFF2-40B4-BE49-F238E27FC236}">
                <a16:creationId xmlns="" xmlns:a16="http://schemas.microsoft.com/office/drawing/2014/main" id="{2C1FF386-ECFA-42C1-B123-C81F26C330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529" y="236884"/>
            <a:ext cx="743248" cy="523322"/>
          </a:xfrm>
          <a:prstGeom prst="rect">
            <a:avLst/>
          </a:prstGeom>
        </p:spPr>
      </p:pic>
      <p:sp>
        <p:nvSpPr>
          <p:cNvPr id="32" name="TextBox 17">
            <a:extLst>
              <a:ext uri="{FF2B5EF4-FFF2-40B4-BE49-F238E27FC236}">
                <a16:creationId xmlns="" xmlns:a16="http://schemas.microsoft.com/office/drawing/2014/main" id="{5CB43B31-6CEA-4650-9126-4D20408CA9F0}"/>
              </a:ext>
            </a:extLst>
          </p:cNvPr>
          <p:cNvSpPr txBox="1"/>
          <p:nvPr/>
        </p:nvSpPr>
        <p:spPr>
          <a:xfrm>
            <a:off x="5274327" y="748244"/>
            <a:ext cx="15087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Cambria" charset="0"/>
                <a:ea typeface="Cambria" charset="0"/>
                <a:cs typeface="Cambria" charset="0"/>
                <a:hlinkClick r:id="rId8"/>
              </a:rPr>
              <a:t>Lymphoma (20min)</a:t>
            </a:r>
            <a:endParaRPr lang="en-US" sz="1200" dirty="0"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187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Diagram 12"/>
          <p:cNvGraphicFramePr/>
          <p:nvPr>
            <p:extLst>
              <p:ext uri="{D42A27DB-BD31-4B8C-83A1-F6EECF244321}">
                <p14:modId xmlns:p14="http://schemas.microsoft.com/office/powerpoint/2010/main" val="75048939"/>
              </p:ext>
            </p:extLst>
          </p:nvPr>
        </p:nvGraphicFramePr>
        <p:xfrm>
          <a:off x="216568" y="1051077"/>
          <a:ext cx="6412832" cy="33223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076490" y="274984"/>
            <a:ext cx="485742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Malignant lymphoproliferative disorders</a:t>
            </a:r>
          </a:p>
        </p:txBody>
      </p:sp>
      <p:sp>
        <p:nvSpPr>
          <p:cNvPr id="4" name="Down Arrow Callout 3"/>
          <p:cNvSpPr/>
          <p:nvPr/>
        </p:nvSpPr>
        <p:spPr>
          <a:xfrm>
            <a:off x="2851536" y="806859"/>
            <a:ext cx="1154928" cy="1323366"/>
          </a:xfrm>
          <a:prstGeom prst="downArrowCallout">
            <a:avLst>
              <a:gd name="adj1" fmla="val 12234"/>
              <a:gd name="adj2" fmla="val 16489"/>
              <a:gd name="adj3" fmla="val 14361"/>
              <a:gd name="adj4" fmla="val 788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- CLL</a:t>
            </a:r>
            <a:br>
              <a:rPr lang="en-US" sz="900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- Hairy cell leukemia</a:t>
            </a:r>
            <a:br>
              <a:rPr lang="en-US" sz="900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- T- </a:t>
            </a:r>
            <a:r>
              <a:rPr lang="en-US" sz="900" dirty="0" err="1">
                <a:latin typeface="Cambria" charset="0"/>
                <a:ea typeface="Cambria" charset="0"/>
                <a:cs typeface="Cambria" charset="0"/>
              </a:rPr>
              <a:t>prolymphocytic</a:t>
            </a:r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 leukemia </a:t>
            </a:r>
          </a:p>
          <a:p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- Leukemic phase of lymphoma </a:t>
            </a:r>
          </a:p>
          <a:p>
            <a:endParaRPr lang="en-US" sz="8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6" name="Down Arrow Callout 5"/>
          <p:cNvSpPr/>
          <p:nvPr/>
        </p:nvSpPr>
        <p:spPr>
          <a:xfrm>
            <a:off x="5504734" y="1484490"/>
            <a:ext cx="1154928" cy="1170430"/>
          </a:xfrm>
          <a:prstGeom prst="downArrowCallout">
            <a:avLst>
              <a:gd name="adj1" fmla="val 12234"/>
              <a:gd name="adj2" fmla="val 16489"/>
              <a:gd name="adj3" fmla="val 14361"/>
              <a:gd name="adj4" fmla="val 78806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- </a:t>
            </a:r>
            <a:r>
              <a:rPr lang="en-US" sz="900" dirty="0" err="1">
                <a:latin typeface="Cambria" charset="0"/>
                <a:ea typeface="Cambria" charset="0"/>
                <a:cs typeface="Cambria" charset="0"/>
              </a:rPr>
              <a:t>Burkitt</a:t>
            </a:r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 lymphoma</a:t>
            </a:r>
            <a:br>
              <a:rPr lang="en-US" sz="900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- Diffuse large B lymphoma</a:t>
            </a:r>
          </a:p>
          <a:p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- Follicular lymphoma </a:t>
            </a:r>
          </a:p>
          <a:p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- Multiple myeloma</a:t>
            </a:r>
          </a:p>
        </p:txBody>
      </p:sp>
      <p:sp>
        <p:nvSpPr>
          <p:cNvPr id="5" name="Up Arrow Callout 4"/>
          <p:cNvSpPr/>
          <p:nvPr/>
        </p:nvSpPr>
        <p:spPr>
          <a:xfrm>
            <a:off x="5563112" y="3616564"/>
            <a:ext cx="1122068" cy="1197056"/>
          </a:xfrm>
          <a:prstGeom prst="upArrowCallout">
            <a:avLst>
              <a:gd name="adj1" fmla="val 14381"/>
              <a:gd name="adj2" fmla="val 16505"/>
              <a:gd name="adj3" fmla="val 15443"/>
              <a:gd name="adj4" fmla="val 77720"/>
            </a:avLst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r>
              <a:rPr lang="en-US" sz="800" dirty="0">
                <a:latin typeface="Cambria" charset="0"/>
                <a:ea typeface="Cambria" charset="0"/>
                <a:cs typeface="Cambria" charset="0"/>
              </a:rPr>
              <a:t>-</a:t>
            </a:r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Adult T leukemia lymphoma</a:t>
            </a:r>
          </a:p>
          <a:p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- </a:t>
            </a:r>
            <a:r>
              <a:rPr lang="en-US" sz="900" b="1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Sezary</a:t>
            </a:r>
            <a:r>
              <a:rPr lang="en-US" sz="9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syndrome*</a:t>
            </a:r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/>
            </a:r>
            <a:br>
              <a:rPr lang="en-US" sz="900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- Large anaplastic T lymphoma </a:t>
            </a:r>
          </a:p>
          <a:p>
            <a:endParaRPr lang="en-US" sz="800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427" y="5122080"/>
            <a:ext cx="4333461" cy="329961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475371" y="6290404"/>
            <a:ext cx="1017767" cy="133882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Key:</a:t>
            </a:r>
          </a:p>
          <a:p>
            <a:endParaRPr lang="en-US" sz="900" dirty="0">
              <a:latin typeface="Cambria" charset="0"/>
              <a:ea typeface="Cambria" charset="0"/>
              <a:cs typeface="Cambria" charset="0"/>
            </a:endParaRPr>
          </a:p>
          <a:p>
            <a:endParaRPr lang="en-US" sz="900" dirty="0">
              <a:latin typeface="Cambria" charset="0"/>
              <a:ea typeface="Cambria" charset="0"/>
              <a:cs typeface="Cambria" charset="0"/>
            </a:endParaRPr>
          </a:p>
          <a:p>
            <a:endParaRPr lang="en-US" sz="900" dirty="0">
              <a:latin typeface="Cambria" charset="0"/>
              <a:ea typeface="Cambria" charset="0"/>
              <a:cs typeface="Cambria" charset="0"/>
            </a:endParaRPr>
          </a:p>
          <a:p>
            <a:endParaRPr lang="en-US" sz="900" dirty="0">
              <a:latin typeface="Cambria" charset="0"/>
              <a:ea typeface="Cambria" charset="0"/>
              <a:cs typeface="Cambria" charset="0"/>
            </a:endParaRPr>
          </a:p>
          <a:p>
            <a:endParaRPr lang="en-US" sz="900" dirty="0">
              <a:latin typeface="Cambria" charset="0"/>
              <a:ea typeface="Cambria" charset="0"/>
              <a:cs typeface="Cambria" charset="0"/>
            </a:endParaRPr>
          </a:p>
          <a:p>
            <a:endParaRPr lang="en-US" sz="900" dirty="0">
              <a:latin typeface="Cambria" charset="0"/>
              <a:ea typeface="Cambria" charset="0"/>
              <a:cs typeface="Cambria" charset="0"/>
            </a:endParaRPr>
          </a:p>
          <a:p>
            <a:endParaRPr lang="en-US" sz="900" dirty="0">
              <a:latin typeface="Cambria" charset="0"/>
              <a:ea typeface="Cambria" charset="0"/>
              <a:cs typeface="Cambria" charset="0"/>
            </a:endParaRPr>
          </a:p>
          <a:p>
            <a:endParaRPr lang="en-US" sz="9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655396" y="6527722"/>
            <a:ext cx="657721" cy="20005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Cambria" charset="0"/>
                <a:ea typeface="Cambria" charset="0"/>
                <a:cs typeface="Cambria" charset="0"/>
              </a:rPr>
              <a:t>Disorder</a:t>
            </a:r>
            <a:endParaRPr lang="en-US" sz="500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655395" y="6851840"/>
            <a:ext cx="657721" cy="200055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Cambria" charset="0"/>
                <a:ea typeface="Cambria" charset="0"/>
                <a:cs typeface="Cambria" charset="0"/>
              </a:rPr>
              <a:t>Mutation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655395" y="7250366"/>
            <a:ext cx="609755" cy="219697"/>
          </a:xfrm>
          <a:prstGeom prst="rect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655395" y="7258318"/>
            <a:ext cx="457945" cy="20160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656015" y="7260515"/>
            <a:ext cx="228352" cy="201600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5726220" y="7248172"/>
            <a:ext cx="5389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00" b="1" dirty="0">
                <a:solidFill>
                  <a:schemeClr val="bg1"/>
                </a:solidFill>
                <a:latin typeface="Cambria" charset="0"/>
                <a:ea typeface="Cambria" charset="0"/>
                <a:cs typeface="Cambria" charset="0"/>
              </a:rPr>
              <a:t>Cell type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765295" y="6162242"/>
            <a:ext cx="43286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2956599" y="5961503"/>
            <a:ext cx="93277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131651" y="6054520"/>
            <a:ext cx="82494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mbria" charset="0"/>
                <a:ea typeface="Cambria" charset="0"/>
                <a:cs typeface="Cambria" charset="0"/>
              </a:rPr>
              <a:t>Mantle zone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155082" y="5845126"/>
            <a:ext cx="93276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mbria" charset="0"/>
                <a:ea typeface="Cambria" charset="0"/>
                <a:cs typeface="Cambria" charset="0"/>
              </a:rPr>
              <a:t>Germinal center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655395" y="7629232"/>
            <a:ext cx="657721" cy="2000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700" dirty="0">
                <a:latin typeface="Cambria" charset="0"/>
                <a:ea typeface="Cambria" charset="0"/>
                <a:cs typeface="Cambria" charset="0"/>
              </a:rPr>
              <a:t>Markers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0" y="3153"/>
            <a:ext cx="3672000" cy="253916"/>
          </a:xfrm>
          <a:prstGeom prst="rect">
            <a:avLst/>
          </a:prstGeom>
          <a:solidFill>
            <a:schemeClr val="tx2"/>
          </a:solidFill>
        </p:spPr>
        <p:txBody>
          <a:bodyPr wrap="none" rtlCol="0">
            <a:spAutoFit/>
          </a:bodyPr>
          <a:lstStyle/>
          <a:p>
            <a:r>
              <a:rPr lang="en-US" sz="1050" dirty="0">
                <a:latin typeface="Cambria" charset="0"/>
                <a:ea typeface="Cambria" charset="0"/>
                <a:cs typeface="Cambria" charset="0"/>
              </a:rPr>
              <a:t>In a hurry? Skip to the table (slide 7) </a:t>
            </a:r>
            <a:r>
              <a:rPr lang="ar-SA" sz="1050" dirty="0">
                <a:latin typeface="Al Nile" charset="0"/>
                <a:ea typeface="Al Nile" charset="0"/>
                <a:cs typeface="Al Nile" charset="0"/>
              </a:rPr>
              <a:t>مستعجل\ة؟ اقفز\ي إلى الجدول</a:t>
            </a:r>
            <a:endParaRPr lang="en-US" sz="1050" dirty="0">
              <a:latin typeface="Al Nile" charset="0"/>
              <a:ea typeface="Al Nile" charset="0"/>
              <a:cs typeface="Al Nile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7F565A93-CCE5-476C-A4D0-09FE07BBBFC6}"/>
              </a:ext>
            </a:extLst>
          </p:cNvPr>
          <p:cNvSpPr txBox="1"/>
          <p:nvPr/>
        </p:nvSpPr>
        <p:spPr>
          <a:xfrm>
            <a:off x="4178908" y="3318129"/>
            <a:ext cx="11481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B cell is more common but has better prognosis. You have to know which are T-cell or  B-cell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314EAFFA-B364-4682-BA16-46FB52E69CE9}"/>
              </a:ext>
            </a:extLst>
          </p:cNvPr>
          <p:cNvSpPr txBox="1"/>
          <p:nvPr/>
        </p:nvSpPr>
        <p:spPr>
          <a:xfrm>
            <a:off x="5327030" y="4786876"/>
            <a:ext cx="1337309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* 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ع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ش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ا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ن 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ت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ح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ف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ظ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و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ن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ه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ا 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ك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ل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ه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م 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ا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س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م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ه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م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ف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ي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ه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 T </a:t>
            </a:r>
            <a:r>
              <a:rPr lang="en-GB" sz="1000" dirty="0" err="1">
                <a:solidFill>
                  <a:srgbClr val="00B050"/>
                </a:solidFill>
                <a:latin typeface="Cambria" panose="02040503050406030204" pitchFamily="18" charset="0"/>
              </a:rPr>
              <a:t>ما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GB" sz="1000" dirty="0" err="1">
                <a:solidFill>
                  <a:srgbClr val="00B050"/>
                </a:solidFill>
                <a:latin typeface="Cambria" panose="02040503050406030204" pitchFamily="18" charset="0"/>
              </a:rPr>
              <a:t>عد</a:t>
            </a:r>
            <a:r>
              <a:rPr lang="ar-AE" sz="1000" dirty="0">
                <a:solidFill>
                  <a:srgbClr val="00B050"/>
                </a:solidFill>
                <a:latin typeface="Cambria" panose="02040503050406030204" pitchFamily="18" charset="0"/>
              </a:rPr>
              <a:t>ا</a:t>
            </a:r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GB" sz="1000" dirty="0" err="1">
                <a:solidFill>
                  <a:srgbClr val="00B050"/>
                </a:solidFill>
                <a:latin typeface="Cambria" panose="02040503050406030204" pitchFamily="18" charset="0"/>
              </a:rPr>
              <a:t>هذه</a:t>
            </a:r>
            <a:endParaRPr lang="en-GB" sz="10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9" name="Right Brace 18">
            <a:extLst>
              <a:ext uri="{FF2B5EF4-FFF2-40B4-BE49-F238E27FC236}">
                <a16:creationId xmlns="" xmlns:a16="http://schemas.microsoft.com/office/drawing/2014/main" id="{922FF310-197F-4955-B0F4-3ED7AB27420F}"/>
              </a:ext>
            </a:extLst>
          </p:cNvPr>
          <p:cNvSpPr/>
          <p:nvPr/>
        </p:nvSpPr>
        <p:spPr>
          <a:xfrm rot="16200000">
            <a:off x="1575934" y="4617951"/>
            <a:ext cx="117944" cy="655318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32" name="Right Brace 31">
            <a:extLst>
              <a:ext uri="{FF2B5EF4-FFF2-40B4-BE49-F238E27FC236}">
                <a16:creationId xmlns="" xmlns:a16="http://schemas.microsoft.com/office/drawing/2014/main" id="{CBDFC764-D0F6-4DA1-94A8-E07F0421DB1D}"/>
              </a:ext>
            </a:extLst>
          </p:cNvPr>
          <p:cNvSpPr/>
          <p:nvPr/>
        </p:nvSpPr>
        <p:spPr>
          <a:xfrm rot="16200000">
            <a:off x="3503882" y="3396212"/>
            <a:ext cx="117940" cy="3098799"/>
          </a:xfrm>
          <a:prstGeom prst="rightBrace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sz="110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A95E05D6-5C66-44AD-8EAD-E26EE0606085}"/>
              </a:ext>
            </a:extLst>
          </p:cNvPr>
          <p:cNvSpPr txBox="1"/>
          <p:nvPr/>
        </p:nvSpPr>
        <p:spPr>
          <a:xfrm>
            <a:off x="1229437" y="4694398"/>
            <a:ext cx="1138474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B050"/>
                </a:solidFill>
                <a:latin typeface="Cambria" panose="02040503050406030204" pitchFamily="18" charset="0"/>
              </a:rPr>
              <a:t>In bone marrow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F88A4BB2-F63E-44C3-8494-C56DF878BFAF}"/>
              </a:ext>
            </a:extLst>
          </p:cNvPr>
          <p:cNvSpPr txBox="1"/>
          <p:nvPr/>
        </p:nvSpPr>
        <p:spPr>
          <a:xfrm>
            <a:off x="2514821" y="4689441"/>
            <a:ext cx="22830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dirty="0">
                <a:solidFill>
                  <a:srgbClr val="00B050"/>
                </a:solidFill>
                <a:latin typeface="Cambria" panose="02040503050406030204" pitchFamily="18" charset="0"/>
              </a:rPr>
              <a:t>Leave bone marrow and are mature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F5C4214-D0C5-415F-86AA-6ECD347FDE86}"/>
              </a:ext>
            </a:extLst>
          </p:cNvPr>
          <p:cNvSpPr txBox="1"/>
          <p:nvPr/>
        </p:nvSpPr>
        <p:spPr>
          <a:xfrm>
            <a:off x="392675" y="8500919"/>
            <a:ext cx="59204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Throughout the maturation where ever the disease occurs (at which stage) there will be specific findings</a:t>
            </a:r>
          </a:p>
          <a:p>
            <a:pPr algn="ctr"/>
            <a:r>
              <a:rPr lang="en-GB" sz="1000" dirty="0">
                <a:solidFill>
                  <a:srgbClr val="00B050"/>
                </a:solidFill>
                <a:latin typeface="Cambria" panose="02040503050406030204" pitchFamily="18" charset="0"/>
              </a:rPr>
              <a:t>For the mutations notice that they all have the number 14 so just memorise the other number.</a:t>
            </a:r>
          </a:p>
        </p:txBody>
      </p:sp>
      <p:cxnSp>
        <p:nvCxnSpPr>
          <p:cNvPr id="8" name="رابط كسهم مستقيم 7"/>
          <p:cNvCxnSpPr/>
          <p:nvPr/>
        </p:nvCxnSpPr>
        <p:spPr>
          <a:xfrm flipH="1">
            <a:off x="4522763" y="5788855"/>
            <a:ext cx="981971" cy="65414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مربع نص 10"/>
          <p:cNvSpPr txBox="1"/>
          <p:nvPr/>
        </p:nvSpPr>
        <p:spPr>
          <a:xfrm>
            <a:off x="5395634" y="5592578"/>
            <a:ext cx="1544012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rgbClr val="00B050"/>
                </a:solidFill>
                <a:latin typeface="Cambria" panose="02040503050406030204" pitchFamily="18" charset="0"/>
              </a:rPr>
              <a:t>This circle is lymph node</a:t>
            </a:r>
            <a:endParaRPr lang="en-US" sz="10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0" y="4422335"/>
            <a:ext cx="551304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Journey of B-lymphocytes &amp; mutations that cause disorders:-</a:t>
            </a:r>
          </a:p>
        </p:txBody>
      </p:sp>
      <p:cxnSp>
        <p:nvCxnSpPr>
          <p:cNvPr id="26" name="رابط كسهم مستقيم 25"/>
          <p:cNvCxnSpPr/>
          <p:nvPr/>
        </p:nvCxnSpPr>
        <p:spPr>
          <a:xfrm flipV="1">
            <a:off x="1031427" y="7118252"/>
            <a:ext cx="1191268" cy="7666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مربع نص 35"/>
          <p:cNvSpPr txBox="1"/>
          <p:nvPr/>
        </p:nvSpPr>
        <p:spPr>
          <a:xfrm>
            <a:off x="0" y="6869889"/>
            <a:ext cx="1031427" cy="1477328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 rtl="1"/>
            <a:r>
              <a:rPr lang="en-US" sz="1000" dirty="0" smtClean="0">
                <a:solidFill>
                  <a:srgbClr val="00B050"/>
                </a:solidFill>
              </a:rPr>
              <a:t>Naïve </a:t>
            </a:r>
            <a:r>
              <a:rPr lang="ar-SA" sz="1000" dirty="0" smtClean="0">
                <a:solidFill>
                  <a:srgbClr val="00B050"/>
                </a:solidFill>
              </a:rPr>
              <a:t>معناها بالعربي قليل الخبرة فـ عشان نحفظ الـ</a:t>
            </a:r>
            <a:r>
              <a:rPr lang="en-US" sz="1000" dirty="0" smtClean="0">
                <a:solidFill>
                  <a:srgbClr val="00B050"/>
                </a:solidFill>
              </a:rPr>
              <a:t>surface Ig) </a:t>
            </a:r>
            <a:r>
              <a:rPr lang="ar-SA" sz="1000" dirty="0" smtClean="0">
                <a:solidFill>
                  <a:srgbClr val="00B050"/>
                </a:solidFill>
              </a:rPr>
              <a:t>) حقتها نربطها بطالب الطب اول ما يتخرج يصير لقبه </a:t>
            </a:r>
            <a:r>
              <a:rPr lang="en-US" sz="1000" dirty="0" smtClean="0">
                <a:solidFill>
                  <a:srgbClr val="00B050"/>
                </a:solidFill>
              </a:rPr>
              <a:t>MD</a:t>
            </a:r>
            <a:r>
              <a:rPr lang="ar-SA" sz="1000" dirty="0" smtClean="0">
                <a:solidFill>
                  <a:srgbClr val="00B050"/>
                </a:solidFill>
              </a:rPr>
              <a:t> وهو خبرته </a:t>
            </a:r>
            <a:r>
              <a:rPr lang="ar-SA" sz="1000" dirty="0" err="1" smtClean="0">
                <a:solidFill>
                  <a:srgbClr val="00B050"/>
                </a:solidFill>
              </a:rPr>
              <a:t>لسى</a:t>
            </a:r>
            <a:r>
              <a:rPr lang="ar-SA" sz="1000" dirty="0" smtClean="0">
                <a:solidFill>
                  <a:srgbClr val="00B050"/>
                </a:solidFill>
              </a:rPr>
              <a:t> قليلة </a:t>
            </a:r>
            <a:r>
              <a:rPr lang="en-US" sz="1000" dirty="0" smtClean="0">
                <a:solidFill>
                  <a:srgbClr val="00B050"/>
                </a:solidFill>
              </a:rPr>
              <a:t>IgM &amp; </a:t>
            </a:r>
            <a:r>
              <a:rPr lang="en-US" sz="1000" dirty="0" err="1" smtClean="0">
                <a:solidFill>
                  <a:srgbClr val="00B050"/>
                </a:solidFill>
              </a:rPr>
              <a:t>IgD</a:t>
            </a:r>
            <a:r>
              <a:rPr lang="en-US" sz="1000" dirty="0" smtClean="0">
                <a:solidFill>
                  <a:srgbClr val="00B050"/>
                </a:solidFill>
              </a:rPr>
              <a:t>) </a:t>
            </a:r>
            <a:r>
              <a:rPr lang="ar-SA" sz="1000" dirty="0" smtClean="0">
                <a:solidFill>
                  <a:srgbClr val="00B050"/>
                </a:solidFill>
              </a:rPr>
              <a:t>)</a:t>
            </a:r>
            <a:endParaRPr lang="en-US" sz="1000" dirty="0">
              <a:solidFill>
                <a:srgbClr val="00B050"/>
              </a:solidFill>
            </a:endParaRPr>
          </a:p>
        </p:txBody>
      </p:sp>
      <p:cxnSp>
        <p:nvCxnSpPr>
          <p:cNvPr id="38" name="رابط كسهم مستقيم 37"/>
          <p:cNvCxnSpPr/>
          <p:nvPr/>
        </p:nvCxnSpPr>
        <p:spPr>
          <a:xfrm>
            <a:off x="4930726" y="1688123"/>
            <a:ext cx="632386" cy="9667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مربع نص 38"/>
          <p:cNvSpPr txBox="1"/>
          <p:nvPr/>
        </p:nvSpPr>
        <p:spPr>
          <a:xfrm>
            <a:off x="4055869" y="971941"/>
            <a:ext cx="1312433" cy="707886"/>
          </a:xfrm>
          <a:prstGeom prst="rect">
            <a:avLst/>
          </a:prstGeom>
          <a:noFill/>
          <a:ln>
            <a:solidFill>
              <a:schemeClr val="tx1"/>
            </a:solidFill>
            <a:prstDash val="lg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This lecture is about </a:t>
            </a:r>
          </a:p>
          <a:p>
            <a:pPr algn="ctr"/>
            <a:r>
              <a:rPr lang="en-US" sz="1000" dirty="0" smtClean="0">
                <a:solidFill>
                  <a:srgbClr val="00B050"/>
                </a:solidFill>
              </a:rPr>
              <a:t>B-Lymphocytes Only!</a:t>
            </a:r>
            <a:endParaRPr lang="en-US" sz="10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463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312" y="3355210"/>
            <a:ext cx="2888931" cy="338554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Chronic lymphocytic leukemia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4895" y="3653490"/>
            <a:ext cx="6114553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Malignant neoplasm characterized by an increased number </a:t>
            </a:r>
            <a:r>
              <a:rPr lang="en-US" u="sng" dirty="0">
                <a:latin typeface="Cambria" charset="0"/>
                <a:ea typeface="Cambria" charset="0"/>
                <a:cs typeface="Cambria" charset="0"/>
              </a:rPr>
              <a:t>of </a:t>
            </a:r>
            <a:r>
              <a:rPr lang="en-US" b="1" u="sng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small, mature lymphocytes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in the blood (&gt;5,000 ) and bone marrow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(± spleen and lymph node) 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The most common adult leukemia (~25% of adult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leukemias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)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The median age is ~55 to 65 years. ( rare &lt; 40 years).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- 1.5 to 2 times more common in men than women. </a:t>
            </a:r>
            <a:endParaRPr lang="en-US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1600" dirty="0">
                <a:solidFill>
                  <a:srgbClr val="C55A11"/>
                </a:solidFill>
                <a:latin typeface="Cambria" charset="0"/>
                <a:ea typeface="Cambria" charset="0"/>
                <a:cs typeface="Cambria" charset="0"/>
              </a:rPr>
              <a:t>Features: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- 40% of patients are asymptomatic at diagnosis.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Moderate lymphadenopathy and splenomegaly</a:t>
            </a:r>
          </a:p>
          <a:p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-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Lymphocytosis (&gt;5,000): </a:t>
            </a:r>
            <a:r>
              <a:rPr lang="en-US" sz="1100" dirty="0" smtClean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(Most important)</a:t>
            </a:r>
            <a:endParaRPr lang="en-US" sz="1100" dirty="0">
              <a:solidFill>
                <a:srgbClr val="00B050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- Small mature-appearing lymphocytes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r>
              <a:rPr lang="en-US" dirty="0">
                <a:latin typeface="Cambria" charset="0"/>
                <a:ea typeface="Cambria" charset="0"/>
                <a:cs typeface="Cambria" charset="0"/>
              </a:rPr>
              <a:t>	- Condensed (“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soccer ball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”) nuclear chromatin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	- Numerous “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smudge cells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” 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Predisposition to infection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r>
              <a:rPr lang="en-US" dirty="0">
                <a:latin typeface="Cambria" charset="0"/>
                <a:ea typeface="Cambria" charset="0"/>
                <a:cs typeface="Cambria" charset="0"/>
              </a:rPr>
              <a:t>- Autoimmune phenomena (autoimmune hemolytic anemia)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Transformation to </a:t>
            </a: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large cell lymphoma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(Richter’s syndrome) </a:t>
            </a: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algn="ctr"/>
            <a:endParaRPr lang="en-US" sz="1600" dirty="0">
              <a:solidFill>
                <a:srgbClr val="C55A11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1600" dirty="0">
                <a:solidFill>
                  <a:srgbClr val="C55A11"/>
                </a:solidFill>
                <a:latin typeface="Cambria" charset="0"/>
                <a:ea typeface="Cambria" charset="0"/>
                <a:cs typeface="Cambria" charset="0"/>
              </a:rPr>
              <a:t>	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607" y="5187754"/>
            <a:ext cx="1417499" cy="105885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50106" y="5717181"/>
            <a:ext cx="8161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Soccer ball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5781" y="7457677"/>
            <a:ext cx="3060612" cy="20912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706" y="7457678"/>
            <a:ext cx="3142028" cy="2091291"/>
          </a:xfrm>
          <a:prstGeom prst="rect">
            <a:avLst/>
          </a:prstGeom>
        </p:spPr>
      </p:pic>
      <p:sp>
        <p:nvSpPr>
          <p:cNvPr id="9" name="شكل بيضاوي 5">
            <a:extLst>
              <a:ext uri="{FF2B5EF4-FFF2-40B4-BE49-F238E27FC236}">
                <a16:creationId xmlns="" xmlns:a16="http://schemas.microsoft.com/office/drawing/2014/main" id="{B042DEDB-6B5D-485A-A5E4-876FEDD43725}"/>
              </a:ext>
            </a:extLst>
          </p:cNvPr>
          <p:cNvSpPr/>
          <p:nvPr/>
        </p:nvSpPr>
        <p:spPr>
          <a:xfrm>
            <a:off x="4651871" y="7944619"/>
            <a:ext cx="436195" cy="490702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0" name="رابط مستقيم 8">
            <a:extLst>
              <a:ext uri="{FF2B5EF4-FFF2-40B4-BE49-F238E27FC236}">
                <a16:creationId xmlns="" xmlns:a16="http://schemas.microsoft.com/office/drawing/2014/main" id="{3F902679-B555-4492-AF08-39ECA75E96C8}"/>
              </a:ext>
            </a:extLst>
          </p:cNvPr>
          <p:cNvCxnSpPr>
            <a:cxnSpLocks/>
            <a:endCxn id="9" idx="0"/>
          </p:cNvCxnSpPr>
          <p:nvPr/>
        </p:nvCxnSpPr>
        <p:spPr>
          <a:xfrm flipH="1">
            <a:off x="4869969" y="7368394"/>
            <a:ext cx="831231" cy="576225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cxnSp>
      <p:sp>
        <p:nvSpPr>
          <p:cNvPr id="12" name="مربع نص 9">
            <a:extLst>
              <a:ext uri="{FF2B5EF4-FFF2-40B4-BE49-F238E27FC236}">
                <a16:creationId xmlns="" xmlns:a16="http://schemas.microsoft.com/office/drawing/2014/main" id="{6737A7EE-EF8F-4C64-A821-FEE2C6CCE236}"/>
              </a:ext>
            </a:extLst>
          </p:cNvPr>
          <p:cNvSpPr txBox="1"/>
          <p:nvPr/>
        </p:nvSpPr>
        <p:spPr>
          <a:xfrm>
            <a:off x="5566304" y="7146252"/>
            <a:ext cx="1036107" cy="25391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GB" sz="1050" dirty="0">
                <a:solidFill>
                  <a:srgbClr val="00B050"/>
                </a:solidFill>
                <a:latin typeface="Cambria" panose="02040503050406030204" pitchFamily="18" charset="0"/>
              </a:rPr>
              <a:t>smudge cells</a:t>
            </a:r>
            <a:endParaRPr lang="ar-SA" sz="105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15" name="شكل بيضاوي 5">
            <a:extLst>
              <a:ext uri="{FF2B5EF4-FFF2-40B4-BE49-F238E27FC236}">
                <a16:creationId xmlns="" xmlns:a16="http://schemas.microsoft.com/office/drawing/2014/main" id="{536FAA4B-9339-4BCE-BF3E-08D7AEDA8A11}"/>
              </a:ext>
            </a:extLst>
          </p:cNvPr>
          <p:cNvSpPr/>
          <p:nvPr/>
        </p:nvSpPr>
        <p:spPr>
          <a:xfrm>
            <a:off x="5506138" y="8012620"/>
            <a:ext cx="436195" cy="490702"/>
          </a:xfrm>
          <a:prstGeom prst="ellipse">
            <a:avLst/>
          </a:prstGeom>
          <a:noFill/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 rtlCol="1" anchor="ctr"/>
          <a:lstStyle/>
          <a:p>
            <a:pPr algn="ctr"/>
            <a:endParaRPr lang="ar-SA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16" name="رابط مستقيم 8">
            <a:extLst>
              <a:ext uri="{FF2B5EF4-FFF2-40B4-BE49-F238E27FC236}">
                <a16:creationId xmlns="" xmlns:a16="http://schemas.microsoft.com/office/drawing/2014/main" id="{35900683-7BBB-4F28-9148-8D9CA67BC0DB}"/>
              </a:ext>
            </a:extLst>
          </p:cNvPr>
          <p:cNvCxnSpPr>
            <a:cxnSpLocks/>
            <a:endCxn id="15" idx="7"/>
          </p:cNvCxnSpPr>
          <p:nvPr/>
        </p:nvCxnSpPr>
        <p:spPr>
          <a:xfrm>
            <a:off x="5765079" y="7368394"/>
            <a:ext cx="113375" cy="716088"/>
          </a:xfrm>
          <a:prstGeom prst="line">
            <a:avLst/>
          </a:prstGeom>
          <a:ln w="19050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</p:cxnSp>
      <p:sp>
        <p:nvSpPr>
          <p:cNvPr id="2" name="Rectangle 1">
            <a:extLst>
              <a:ext uri="{FF2B5EF4-FFF2-40B4-BE49-F238E27FC236}">
                <a16:creationId xmlns="" xmlns:a16="http://schemas.microsoft.com/office/drawing/2014/main" id="{9844A06F-3F87-4BBC-85CC-4A701E2D15D0}"/>
              </a:ext>
            </a:extLst>
          </p:cNvPr>
          <p:cNvSpPr/>
          <p:nvPr/>
        </p:nvSpPr>
        <p:spPr>
          <a:xfrm>
            <a:off x="1380744" y="7162698"/>
            <a:ext cx="108395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CLL Staging</a:t>
            </a:r>
            <a:endParaRPr lang="en-GB" dirty="0">
              <a:solidFill>
                <a:srgbClr val="249998"/>
              </a:solidFill>
            </a:endParaRPr>
          </a:p>
        </p:txBody>
      </p:sp>
      <p:pic>
        <p:nvPicPr>
          <p:cNvPr id="24" name="صورة 23">
            <a:extLst>
              <a:ext uri="{FF2B5EF4-FFF2-40B4-BE49-F238E27FC236}">
                <a16:creationId xmlns="" xmlns:a16="http://schemas.microsoft.com/office/drawing/2014/main" id="{2FF20409-2F60-4341-A603-196F730899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400" y="581052"/>
            <a:ext cx="4101687" cy="2814431"/>
          </a:xfrm>
          <a:prstGeom prst="rect">
            <a:avLst/>
          </a:prstGeom>
        </p:spPr>
      </p:pic>
      <p:cxnSp>
        <p:nvCxnSpPr>
          <p:cNvPr id="7" name="رابط كسهم مستقيم 6"/>
          <p:cNvCxnSpPr/>
          <p:nvPr/>
        </p:nvCxnSpPr>
        <p:spPr>
          <a:xfrm>
            <a:off x="5445211" y="5840292"/>
            <a:ext cx="339191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34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961" y="224956"/>
            <a:ext cx="19848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Burkitt’s</a:t>
            </a:r>
            <a:r>
              <a:rPr lang="en-US" sz="1600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 Lymphoma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224129" y="2862912"/>
            <a:ext cx="11128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Morphology</a:t>
            </a:r>
          </a:p>
        </p:txBody>
      </p:sp>
      <p:pic>
        <p:nvPicPr>
          <p:cNvPr id="7" name="Picture 6" descr="Burkitt lymphoma, touch prep, Wright stain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236" y="3318524"/>
            <a:ext cx="1462657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 descr="http://www.pathpedia.com/education/eatlas/histopathology/lymph_node/burkitt_lymphoma/burkitt-lymphoma-%5b1-ln071-1%5d.jpeg?Width=600&amp;Height=450&amp;Format=4">
            <a:hlinkClick r:id="rId5"/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60" t="26540" r="34975" b="10494"/>
          <a:stretch/>
        </p:blipFill>
        <p:spPr bwMode="auto">
          <a:xfrm>
            <a:off x="1787384" y="3340960"/>
            <a:ext cx="1589188" cy="138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710914" y="3089482"/>
            <a:ext cx="5517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BMA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40648" y="3083204"/>
            <a:ext cx="7232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Biopsy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65180" y="2979322"/>
            <a:ext cx="8370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Genetics</a:t>
            </a:r>
          </a:p>
        </p:txBody>
      </p:sp>
      <p:pic>
        <p:nvPicPr>
          <p:cNvPr id="12" name="Picture 2" descr="http://users.rcn.com/jkimball.ma.ultranet/BiologyPages/T/Trans_8_14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777536" y="3383384"/>
            <a:ext cx="2654300" cy="1251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109032" y="4635009"/>
            <a:ext cx="1671500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ambria" charset="0"/>
                <a:ea typeface="Cambria" charset="0"/>
                <a:cs typeface="Cambria" charset="0"/>
              </a:rPr>
              <a:t>Homogenous  medium size cells with round nuclei and deeply basophilic and </a:t>
            </a:r>
            <a:r>
              <a:rPr lang="en-US" sz="105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vacuolated</a:t>
            </a:r>
            <a:r>
              <a:rPr lang="en-US" sz="1050" dirty="0">
                <a:latin typeface="Cambria" charset="0"/>
                <a:ea typeface="Cambria" charset="0"/>
                <a:cs typeface="Cambria" charset="0"/>
              </a:rPr>
              <a:t> cytoplasm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05715" y="4705262"/>
            <a:ext cx="1671500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 dirty="0">
                <a:latin typeface="Cambria" charset="0"/>
                <a:ea typeface="Cambria" charset="0"/>
                <a:cs typeface="Cambria" charset="0"/>
              </a:rPr>
              <a:t>Diffuse infiltration with 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"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starry sky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” </a:t>
            </a:r>
            <a:r>
              <a:rPr lang="en-US" sz="1050" dirty="0">
                <a:latin typeface="Cambria" charset="0"/>
                <a:ea typeface="Cambria" charset="0"/>
                <a:cs typeface="Cambria" charset="0"/>
              </a:rPr>
              <a:t>(Macrophages engulfing the apoptotic cells) </a:t>
            </a:r>
            <a:endParaRPr lang="en-US" sz="105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499" y="563510"/>
            <a:ext cx="1683720" cy="84325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25173" y="4671057"/>
            <a:ext cx="3054179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latin typeface="Cambria" charset="0"/>
                <a:ea typeface="Cambria" charset="0"/>
                <a:cs typeface="Cambria" charset="0"/>
              </a:rPr>
              <a:t>Highly associated with 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t(8;14)</a:t>
            </a:r>
          </a:p>
          <a:p>
            <a:pPr algn="just"/>
            <a:r>
              <a:rPr lang="en-US" sz="1200" dirty="0">
                <a:latin typeface="Cambria" charset="0"/>
                <a:ea typeface="Cambria" charset="0"/>
                <a:cs typeface="Cambria" charset="0"/>
              </a:rPr>
              <a:t>Translocation of the </a:t>
            </a:r>
            <a:r>
              <a:rPr lang="en-US" sz="1200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c-MYC proto-oncogene </a:t>
            </a:r>
            <a:r>
              <a:rPr lang="en-US" sz="1200" dirty="0">
                <a:latin typeface="Cambria" charset="0"/>
                <a:ea typeface="Cambria" charset="0"/>
                <a:cs typeface="Cambria" charset="0"/>
              </a:rPr>
              <a:t>at chromosome 8 to immunoglobulin gene at chromosome </a:t>
            </a:r>
            <a:r>
              <a:rPr lang="en-US" sz="1200" dirty="0" smtClean="0">
                <a:latin typeface="Cambria" charset="0"/>
                <a:ea typeface="Cambria" charset="0"/>
                <a:cs typeface="Cambria" charset="0"/>
              </a:rPr>
              <a:t>14</a:t>
            </a:r>
            <a:endParaRPr lang="en-US" sz="1200" dirty="0">
              <a:latin typeface="Cambria" charset="0"/>
              <a:ea typeface="Cambria" charset="0"/>
              <a:cs typeface="Cambria" charset="0"/>
            </a:endParaRPr>
          </a:p>
          <a:p>
            <a:pPr algn="just"/>
            <a:r>
              <a:rPr lang="en-US" sz="1200" dirty="0">
                <a:latin typeface="Cambria" charset="0"/>
                <a:ea typeface="Cambria" charset="0"/>
                <a:cs typeface="Cambria" charset="0"/>
              </a:rPr>
              <a:t>The c-MYC is </a:t>
            </a:r>
            <a:r>
              <a:rPr lang="en-US" sz="1200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nuclear transcription factor 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531" y="5546376"/>
            <a:ext cx="21050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Follicular Lymphoma </a:t>
            </a:r>
            <a:endParaRPr lang="en-US" sz="1600" dirty="0">
              <a:solidFill>
                <a:srgbClr val="249998"/>
              </a:solidFill>
              <a:effectLst/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87001" y="5827064"/>
            <a:ext cx="3466753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A malignant proliferation of germinal center B cells </a:t>
            </a:r>
            <a:r>
              <a:rPr lang="en-US" dirty="0" err="1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centrocyte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which has at least a partially follicular pattern. 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- Due to overexpression o f 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Bcl2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sz="1100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(anti apoptotic gene become + </a:t>
            </a:r>
            <a:r>
              <a:rPr lang="ar-SA" sz="1100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عشان كذا </a:t>
            </a:r>
            <a:r>
              <a:rPr lang="ar-SA" sz="1100" dirty="0" err="1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اللمفوسايت</a:t>
            </a:r>
            <a:r>
              <a:rPr lang="ar-SA" sz="1100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 يصير لها تجمع وما تموت</a:t>
            </a:r>
            <a:r>
              <a:rPr lang="en-US" sz="1100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)</a:t>
            </a:r>
            <a:r>
              <a:rPr lang="en-US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caused 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by t(14;18)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.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Most common type of “indolent” lymphoma (25% ). </a:t>
            </a:r>
          </a:p>
          <a:p>
            <a:pPr marL="285750" indent="-285750">
              <a:buFontTx/>
              <a:buChar char="-"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Indolent but incurable (some exceptions)</a:t>
            </a:r>
          </a:p>
          <a:p>
            <a:pPr marL="285750" indent="-285750">
              <a:buFontTx/>
              <a:buChar char="-"/>
            </a:pP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pPr marL="285750" indent="-285750">
              <a:buFontTx/>
              <a:buChar char="-"/>
            </a:pP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Presented as: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r>
              <a:rPr lang="en-US" dirty="0">
                <a:latin typeface="Cambria" charset="0"/>
                <a:ea typeface="Cambria" charset="0"/>
                <a:cs typeface="Cambria" charset="0"/>
              </a:rPr>
              <a:t>• Lymphadenopathy (100%)	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• splenomegaly (80%)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r>
              <a:rPr lang="en-US" dirty="0">
                <a:latin typeface="Cambria" charset="0"/>
                <a:ea typeface="Cambria" charset="0"/>
                <a:cs typeface="Cambria" charset="0"/>
              </a:rPr>
              <a:t>• BM involvement (60%)	</a:t>
            </a:r>
          </a:p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• blood involvement (40%).</a:t>
            </a:r>
            <a:br>
              <a:rPr lang="en-US" dirty="0">
                <a:latin typeface="Cambria" charset="0"/>
                <a:ea typeface="Cambria" charset="0"/>
                <a:cs typeface="Cambria" charset="0"/>
              </a:rPr>
            </a:br>
            <a:endParaRPr lang="en-US" dirty="0">
              <a:latin typeface="Cambria" charset="0"/>
              <a:ea typeface="Cambria" charset="0"/>
              <a:cs typeface="Cambria" charset="0"/>
            </a:endParaRPr>
          </a:p>
          <a:p>
            <a:endParaRPr lang="en-US" dirty="0"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725430" y="5731041"/>
            <a:ext cx="28536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Follicular Lymphoma Management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997" y="6038818"/>
            <a:ext cx="2898973" cy="125760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7698" y="1241968"/>
            <a:ext cx="6787038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1600" dirty="0">
              <a:solidFill>
                <a:srgbClr val="249998"/>
              </a:solidFill>
              <a:latin typeface="Cambria" charset="0"/>
              <a:ea typeface="Cambria" charset="0"/>
              <a:cs typeface="Cambria" charset="0"/>
            </a:endParaRPr>
          </a:p>
          <a:p>
            <a:r>
              <a:rPr lang="en-US" sz="1600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Types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:-</a:t>
            </a:r>
          </a:p>
          <a:p>
            <a:pPr marL="177800" indent="-177800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1-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Endemic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associated with chronic 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malaria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and 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EBV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In equatorial Africa . It particularly affects the jaw, other facial bone and breast. </a:t>
            </a:r>
          </a:p>
          <a:p>
            <a:pPr marL="177800" indent="-177800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2-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Sporadic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occurs throughout the world and affects GIT. </a:t>
            </a:r>
          </a:p>
          <a:p>
            <a:pPr marL="177800" indent="-177800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3-</a:t>
            </a:r>
            <a:r>
              <a:rPr lang="en-US" b="1" dirty="0">
                <a:solidFill>
                  <a:schemeClr val="accent4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Immunodeficiency-associated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: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associated with 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HIV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infection or the use of immunosuppressive drugs.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30" y="8404634"/>
            <a:ext cx="1874983" cy="10145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8771" y="7908920"/>
            <a:ext cx="769523" cy="1510224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 rot="16200000">
            <a:off x="3194538" y="8410757"/>
            <a:ext cx="9685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Diagnosis</a:t>
            </a:r>
            <a:r>
              <a:rPr lang="en-US" dirty="0">
                <a:solidFill>
                  <a:srgbClr val="C55A11"/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832694" y="7296528"/>
            <a:ext cx="2975344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sz="1000" dirty="0">
                <a:latin typeface="Cambria" charset="0"/>
                <a:ea typeface="Cambria" charset="0"/>
                <a:cs typeface="Cambria" charset="0"/>
              </a:rPr>
              <a:t>Median survival is around 10 years.</a:t>
            </a:r>
            <a:br>
              <a:rPr lang="en-US" sz="1000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1000" dirty="0">
                <a:latin typeface="Cambria" charset="0"/>
                <a:ea typeface="Cambria" charset="0"/>
                <a:cs typeface="Cambria" charset="0"/>
              </a:rPr>
              <a:t>Transformation to aggressive lymphoma (DLBCL) can occur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42768" y="7899968"/>
            <a:ext cx="2036584" cy="523220"/>
          </a:xfrm>
          <a:prstGeom prst="rect">
            <a:avLst/>
          </a:prstGeom>
          <a:noFill/>
          <a:ln>
            <a:solidFill>
              <a:schemeClr val="accent5">
                <a:lumMod val="40000"/>
                <a:lumOff val="60000"/>
              </a:schemeClr>
            </a:solidFill>
            <a:prstDash val="dash"/>
          </a:ln>
        </p:spPr>
        <p:txBody>
          <a:bodyPr wrap="square" rtlCol="0">
            <a:spAutoFit/>
          </a:bodyPr>
          <a:lstStyle/>
          <a:p>
            <a:r>
              <a:rPr lang="en-US" sz="900" b="1" dirty="0" err="1">
                <a:latin typeface="Cambria" charset="0"/>
                <a:ea typeface="Cambria" charset="0"/>
                <a:cs typeface="Cambria" charset="0"/>
              </a:rPr>
              <a:t>Immunophenotyping</a:t>
            </a:r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:</a:t>
            </a:r>
            <a:br>
              <a:rPr lang="en-US" sz="900" dirty="0">
                <a:latin typeface="Cambria" charset="0"/>
                <a:ea typeface="Cambria" charset="0"/>
                <a:cs typeface="Cambria" charset="0"/>
              </a:rPr>
            </a:br>
            <a:r>
              <a:rPr lang="en-US" sz="1000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Positive for CD10, CD20 and Bcl2 </a:t>
            </a:r>
          </a:p>
          <a:p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Negative for CD5 ( in most cases) 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B62794CB-982C-4989-B7A9-94F3628E0C2D}"/>
              </a:ext>
            </a:extLst>
          </p:cNvPr>
          <p:cNvSpPr txBox="1"/>
          <p:nvPr/>
        </p:nvSpPr>
        <p:spPr>
          <a:xfrm>
            <a:off x="161949" y="7973747"/>
            <a:ext cx="301465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Cambria" panose="02040503050406030204" pitchFamily="18" charset="0"/>
              </a:rPr>
              <a:t>May take long time to present but when it does it is incurable (</a:t>
            </a:r>
            <a:r>
              <a:rPr lang="en-GB" sz="1100" dirty="0" err="1">
                <a:solidFill>
                  <a:srgbClr val="00B050"/>
                </a:solidFill>
                <a:latin typeface="Cambria" panose="02040503050406030204" pitchFamily="18" charset="0"/>
              </a:rPr>
              <a:t>تطبخ</a:t>
            </a:r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GB" sz="1100" dirty="0" err="1">
                <a:solidFill>
                  <a:srgbClr val="00B050"/>
                </a:solidFill>
                <a:latin typeface="Cambria" panose="02040503050406030204" pitchFamily="18" charset="0"/>
              </a:rPr>
              <a:t>على</a:t>
            </a:r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GB" sz="1100" dirty="0" err="1">
                <a:solidFill>
                  <a:srgbClr val="00B050"/>
                </a:solidFill>
                <a:latin typeface="Cambria" panose="02040503050406030204" pitchFamily="18" charset="0"/>
              </a:rPr>
              <a:t>نار</a:t>
            </a:r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GB" sz="1100" dirty="0" err="1">
                <a:solidFill>
                  <a:srgbClr val="00B050"/>
                </a:solidFill>
                <a:latin typeface="Cambria" panose="02040503050406030204" pitchFamily="18" charset="0"/>
              </a:rPr>
              <a:t>هادية</a:t>
            </a:r>
            <a:r>
              <a:rPr lang="en-US" sz="1100" dirty="0">
                <a:solidFill>
                  <a:srgbClr val="00B050"/>
                </a:solidFill>
                <a:latin typeface="Cambria" panose="02040503050406030204" pitchFamily="18" charset="0"/>
              </a:rPr>
              <a:t>)</a:t>
            </a:r>
            <a:endParaRPr lang="en-GB" sz="11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B69F979D-7CB3-42F2-9BA4-27A49CB81128}"/>
              </a:ext>
            </a:extLst>
          </p:cNvPr>
          <p:cNvSpPr/>
          <p:nvPr/>
        </p:nvSpPr>
        <p:spPr>
          <a:xfrm>
            <a:off x="187000" y="601142"/>
            <a:ext cx="496673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ambria" charset="0"/>
                <a:ea typeface="Cambria" charset="0"/>
                <a:cs typeface="Cambria" charset="0"/>
              </a:rPr>
              <a:t>High-grade </a:t>
            </a:r>
            <a:r>
              <a:rPr lang="en-US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non-Hodgkin's B-cell lymphoma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which is rapidly growing (</a:t>
            </a:r>
            <a:r>
              <a:rPr lang="en-US" b="1" u="sng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fastest growing tumor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 in humans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) and highly aggressive with extremely short doubling time (24 </a:t>
            </a:r>
            <a:r>
              <a:rPr lang="en-US" dirty="0" err="1">
                <a:latin typeface="Cambria" charset="0"/>
                <a:ea typeface="Cambria" charset="0"/>
                <a:cs typeface="Cambria" charset="0"/>
              </a:rPr>
              <a:t>hrs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) </a:t>
            </a:r>
            <a:r>
              <a:rPr lang="en-US" sz="1200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but it has excellent response if we act quickly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 (see the picture)</a:t>
            </a:r>
            <a:endParaRPr lang="en-US" dirty="0">
              <a:solidFill>
                <a:schemeClr val="bg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2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091" y="461105"/>
            <a:ext cx="5915025" cy="357809"/>
          </a:xfrm>
        </p:spPr>
        <p:txBody>
          <a:bodyPr/>
          <a:lstStyle/>
          <a:p>
            <a:r>
              <a:rPr lang="en-US" sz="1600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Multiple Myeloma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53165" y="741437"/>
            <a:ext cx="644739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Malignant B neoplasm characterized by a </a:t>
            </a:r>
            <a:r>
              <a:rPr lang="en-US" b="1" u="sng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triad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 of abnormalities:</a:t>
            </a:r>
          </a:p>
          <a:p>
            <a:pPr marL="342900" lvl="0" indent="-165100">
              <a:buFont typeface="+mj-lt"/>
              <a:buAutoNum type="arabicPeriod"/>
              <a:defRPr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 Accumulation of 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plasma cells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in the bone marrow</a:t>
            </a:r>
          </a:p>
          <a:p>
            <a:pPr marL="342900" lvl="0" indent="-165100">
              <a:buClr>
                <a:srgbClr val="FF0000"/>
              </a:buClr>
              <a:buFont typeface="+mj-lt"/>
              <a:buAutoNum type="arabicPeriod"/>
              <a:defRPr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Lytic Bone </a:t>
            </a:r>
            <a:r>
              <a:rPr lang="en-US" dirty="0" smtClean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lesions (can cause bone Pain &amp; Fracture) </a:t>
            </a:r>
            <a:endParaRPr lang="en-US" dirty="0">
              <a:solidFill>
                <a:srgbClr val="FF0000"/>
              </a:solidFill>
              <a:latin typeface="Cambria" charset="0"/>
              <a:ea typeface="Cambria" charset="0"/>
              <a:cs typeface="Cambria" charset="0"/>
            </a:endParaRPr>
          </a:p>
          <a:p>
            <a:pPr marL="342900" lvl="0" indent="-165100">
              <a:buFont typeface="+mj-lt"/>
              <a:buAutoNum type="arabicPeriod"/>
              <a:defRPr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 Production of a monoclonal immunoglobulin (Ig) or Ig fragments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7630" y="1959634"/>
            <a:ext cx="1202490" cy="1155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222886" y="1695544"/>
            <a:ext cx="89960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tx1"/>
                </a:solidFill>
                <a:latin typeface="Cambria" charset="0"/>
                <a:ea typeface="Cambria" charset="0"/>
                <a:cs typeface="Cambria" charset="0"/>
              </a:rPr>
              <a:t>Accumulation</a:t>
            </a:r>
            <a:endParaRPr lang="en-US" dirty="0">
              <a:solidFill>
                <a:schemeClr val="tx1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7442" y="1956550"/>
            <a:ext cx="628101" cy="111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02" y="1956550"/>
            <a:ext cx="1976686" cy="1192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543" y="1964233"/>
            <a:ext cx="1010204" cy="1091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256555" y="1718226"/>
            <a:ext cx="837089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Bone Lesions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59115" y="1789274"/>
            <a:ext cx="163919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latin typeface="Cambria" charset="0"/>
                <a:ea typeface="Cambria" charset="0"/>
                <a:cs typeface="Cambria" charset="0"/>
              </a:rPr>
              <a:t>Monoclonal Ig production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247" y="96635"/>
            <a:ext cx="1411341" cy="95662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5652174" y="1075820"/>
            <a:ext cx="835485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latin typeface="Cambria" charset="0"/>
                <a:ea typeface="Cambria" charset="0"/>
                <a:cs typeface="Cambria" charset="0"/>
              </a:rPr>
              <a:t>Pathogenesis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73340" y="3512125"/>
            <a:ext cx="20136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Hodgkin Lymphoma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6302" y="3823438"/>
            <a:ext cx="6447397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dirty="0">
                <a:latin typeface="Cambria" charset="0"/>
                <a:ea typeface="Cambria" charset="0"/>
                <a:cs typeface="Cambria" charset="0"/>
              </a:rPr>
              <a:t>Indolent (</a:t>
            </a:r>
            <a:r>
              <a:rPr lang="en-US" dirty="0">
                <a:solidFill>
                  <a:srgbClr val="7F7F7F"/>
                </a:solidFill>
                <a:latin typeface="Cambria"/>
                <a:ea typeface="Cambria"/>
                <a:cs typeface="Cambria"/>
                <a:sym typeface="Calibri"/>
              </a:rPr>
              <a:t>Idle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) malignant lymphoma</a:t>
            </a:r>
          </a:p>
          <a:p>
            <a:pPr lvl="0"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characterized by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:</a:t>
            </a:r>
          </a:p>
          <a:p>
            <a:pPr marL="177800" lvl="0" indent="-177800"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1-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Presence of </a:t>
            </a:r>
            <a:r>
              <a:rPr lang="en-US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few large binucleated cells (Reed-Sternberg)</a:t>
            </a:r>
            <a:r>
              <a:rPr lang="en-US" dirty="0">
                <a:solidFill>
                  <a:srgbClr val="00B050"/>
                </a:solidFill>
                <a:latin typeface="Cambria" charset="0"/>
                <a:ea typeface="Cambria" charset="0"/>
                <a:cs typeface="Cambria" charset="0"/>
              </a:rPr>
              <a:t> ‘RS cells’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surrounded by reactive cells (lymphocytes, plasma cells, eosinophils)</a:t>
            </a:r>
          </a:p>
          <a:p>
            <a:pPr marL="177800" lvl="0" indent="-177800">
              <a:defRPr/>
            </a:pPr>
            <a:r>
              <a:rPr lang="en-US" b="1" dirty="0">
                <a:latin typeface="Cambria" charset="0"/>
                <a:ea typeface="Cambria" charset="0"/>
                <a:cs typeface="Cambria" charset="0"/>
              </a:rPr>
              <a:t>2- </a:t>
            </a:r>
            <a:r>
              <a:rPr lang="en-US" dirty="0">
                <a:latin typeface="Cambria" charset="0"/>
                <a:ea typeface="Cambria" charset="0"/>
                <a:cs typeface="Cambria" charset="0"/>
              </a:rPr>
              <a:t>Involving  cervical lymph nodes in young adults (most often)</a:t>
            </a:r>
          </a:p>
          <a:p>
            <a:endParaRPr lang="en-US" dirty="0"/>
          </a:p>
        </p:txBody>
      </p:sp>
      <p:pic>
        <p:nvPicPr>
          <p:cNvPr id="16" name="Picture 4" descr="http://www.webpathology.com/slides-13/slides/LymphNode_HodgkinsLymphoma_NS_ReedSternberg2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0" y="5148575"/>
            <a:ext cx="1853713" cy="1286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7" name="Straight Arrow Connector 16"/>
          <p:cNvCxnSpPr>
            <a:cxnSpLocks/>
          </p:cNvCxnSpPr>
          <p:nvPr/>
        </p:nvCxnSpPr>
        <p:spPr>
          <a:xfrm flipV="1">
            <a:off x="1378712" y="5956818"/>
            <a:ext cx="144774" cy="59616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767807" y="6504671"/>
            <a:ext cx="12218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Reed-Sternberg</a:t>
            </a:r>
            <a:endParaRPr lang="en-US" sz="1200" dirty="0">
              <a:latin typeface="Cambria" charset="0"/>
              <a:ea typeface="Cambria" charset="0"/>
              <a:cs typeface="Cambria" charset="0"/>
            </a:endParaRPr>
          </a:p>
        </p:txBody>
      </p:sp>
      <p:pic>
        <p:nvPicPr>
          <p:cNvPr id="19" name="Picture 2" descr="hodgold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48" t="16851" r="12017" b="29592"/>
          <a:stretch/>
        </p:blipFill>
        <p:spPr bwMode="auto">
          <a:xfrm>
            <a:off x="4389494" y="5148575"/>
            <a:ext cx="1372618" cy="1305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/>
          <p:cNvSpPr txBox="1"/>
          <p:nvPr/>
        </p:nvSpPr>
        <p:spPr>
          <a:xfrm>
            <a:off x="4281353" y="6452736"/>
            <a:ext cx="1588897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Cambria" charset="0"/>
                <a:ea typeface="Cambria" charset="0"/>
                <a:cs typeface="Cambria" charset="0"/>
              </a:rPr>
              <a:t>Lymph node Involvement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82901" y="7357874"/>
            <a:ext cx="2505133" cy="1353240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4147341" y="7050097"/>
            <a:ext cx="18357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Possible </a:t>
            </a:r>
            <a:r>
              <a:rPr lang="en-US" dirty="0" err="1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Pathogenisis</a:t>
            </a:r>
            <a:endParaRPr lang="en-US" dirty="0">
              <a:solidFill>
                <a:srgbClr val="249998"/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027395" y="7064470"/>
            <a:ext cx="92845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249998"/>
                </a:solidFill>
                <a:latin typeface="Cambria" charset="0"/>
                <a:ea typeface="Cambria" charset="0"/>
                <a:cs typeface="Cambria" charset="0"/>
              </a:rPr>
              <a:t>Diagnosis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6" y="7462431"/>
            <a:ext cx="1019790" cy="108310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986" y="7452333"/>
            <a:ext cx="1026456" cy="108310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50357" y="8545534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CD 30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973867" y="8522989"/>
            <a:ext cx="59824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FF0000"/>
                </a:solidFill>
                <a:latin typeface="Cambria" charset="0"/>
                <a:ea typeface="Cambria" charset="0"/>
                <a:cs typeface="Cambria" charset="0"/>
              </a:rPr>
              <a:t>CD 15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3882046" y="8733676"/>
            <a:ext cx="26522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Germinal center B cell with EBV leads to </a:t>
            </a:r>
            <a:r>
              <a:rPr lang="en-US" sz="1100" dirty="0" err="1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dinucleate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  <a:latin typeface="Cambria" charset="0"/>
                <a:ea typeface="Cambria" charset="0"/>
                <a:cs typeface="Cambria" charset="0"/>
              </a:rPr>
              <a:t> (RS cell) which in response lead to loss of apoptosis (accumulation) &amp; recruit cytokines </a:t>
            </a:r>
          </a:p>
          <a:p>
            <a:pPr algn="ctr"/>
            <a:endParaRPr lang="en-US" sz="1000" dirty="0">
              <a:solidFill>
                <a:schemeClr val="bg1">
                  <a:lumMod val="50000"/>
                </a:schemeClr>
              </a:solidFill>
              <a:latin typeface="Cambria" charset="0"/>
              <a:ea typeface="Cambria" charset="0"/>
              <a:cs typeface="Cambria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EAD32F4C-3D5E-4501-94D2-8318D85246E0}"/>
              </a:ext>
            </a:extLst>
          </p:cNvPr>
          <p:cNvSpPr txBox="1"/>
          <p:nvPr/>
        </p:nvSpPr>
        <p:spPr>
          <a:xfrm>
            <a:off x="5118233" y="4738485"/>
            <a:ext cx="173976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>
                <a:solidFill>
                  <a:srgbClr val="00B050"/>
                </a:solidFill>
                <a:latin typeface="Cambria" panose="02040503050406030204" pitchFamily="18" charset="0"/>
              </a:rPr>
              <a:t>They become very huge!</a:t>
            </a:r>
            <a:endParaRPr lang="en-GB" sz="1100" dirty="0">
              <a:solidFill>
                <a:srgbClr val="00B050"/>
              </a:solidFill>
              <a:latin typeface="Cambria" panose="02040503050406030204" pitchFamily="18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73D20B83-1AF6-46DF-AF78-976BF9CC8AD8}"/>
              </a:ext>
            </a:extLst>
          </p:cNvPr>
          <p:cNvSpPr txBox="1"/>
          <p:nvPr/>
        </p:nvSpPr>
        <p:spPr>
          <a:xfrm>
            <a:off x="2868129" y="3072619"/>
            <a:ext cx="1498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1100" dirty="0">
                <a:solidFill>
                  <a:srgbClr val="00B050"/>
                </a:solidFill>
                <a:latin typeface="Cambria" panose="02040503050406030204" pitchFamily="18" charset="0"/>
              </a:rPr>
              <a:t>ش</a:t>
            </a:r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ك</a:t>
            </a:r>
            <a:r>
              <a:rPr lang="ar-AE" sz="1100" dirty="0">
                <a:solidFill>
                  <a:srgbClr val="00B050"/>
                </a:solidFill>
                <a:latin typeface="Cambria" panose="02040503050406030204" pitchFamily="18" charset="0"/>
              </a:rPr>
              <a:t>ل</a:t>
            </a:r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ar-AE" sz="1100" dirty="0">
                <a:solidFill>
                  <a:srgbClr val="00B050"/>
                </a:solidFill>
                <a:latin typeface="Cambria" panose="02040503050406030204" pitchFamily="18" charset="0"/>
              </a:rPr>
              <a:t>ا</a:t>
            </a:r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ل</a:t>
            </a:r>
            <a:r>
              <a:rPr lang="ar-AE" sz="1100" dirty="0">
                <a:solidFill>
                  <a:srgbClr val="00B050"/>
                </a:solidFill>
                <a:latin typeface="Cambria" panose="02040503050406030204" pitchFamily="18" charset="0"/>
              </a:rPr>
              <a:t>ع</a:t>
            </a:r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ظ</a:t>
            </a:r>
            <a:r>
              <a:rPr lang="ar-AE" sz="1100" dirty="0">
                <a:solidFill>
                  <a:srgbClr val="00B050"/>
                </a:solidFill>
                <a:latin typeface="Cambria" panose="02040503050406030204" pitchFamily="18" charset="0"/>
              </a:rPr>
              <a:t>م</a:t>
            </a:r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ar-AE" sz="1100" dirty="0">
                <a:solidFill>
                  <a:srgbClr val="00B050"/>
                </a:solidFill>
                <a:latin typeface="Cambria" panose="02040503050406030204" pitchFamily="18" charset="0"/>
              </a:rPr>
              <a:t>م</a:t>
            </a:r>
            <a:r>
              <a:rPr lang="en-GB" sz="1100" dirty="0" err="1">
                <a:solidFill>
                  <a:srgbClr val="00B050"/>
                </a:solidFill>
                <a:latin typeface="Cambria" panose="02040503050406030204" pitchFamily="18" charset="0"/>
              </a:rPr>
              <a:t>تأك</a:t>
            </a:r>
            <a:r>
              <a:rPr lang="ar-AE" sz="1100" dirty="0">
                <a:solidFill>
                  <a:srgbClr val="00B050"/>
                </a:solidFill>
                <a:latin typeface="Cambria" panose="02040503050406030204" pitchFamily="18" charset="0"/>
              </a:rPr>
              <a:t>ل</a:t>
            </a:r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GB" sz="1100" dirty="0" err="1">
                <a:solidFill>
                  <a:srgbClr val="00B050"/>
                </a:solidFill>
                <a:latin typeface="Cambria" panose="02040503050406030204" pitchFamily="18" charset="0"/>
              </a:rPr>
              <a:t>او</a:t>
            </a:r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GB" sz="1100" dirty="0" err="1">
                <a:solidFill>
                  <a:srgbClr val="00B050"/>
                </a:solidFill>
                <a:latin typeface="Cambria" panose="02040503050406030204" pitchFamily="18" charset="0"/>
              </a:rPr>
              <a:t>يكون</a:t>
            </a:r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 </a:t>
            </a:r>
            <a:r>
              <a:rPr lang="en-GB" sz="1100" dirty="0" err="1">
                <a:solidFill>
                  <a:srgbClr val="00B050"/>
                </a:solidFill>
                <a:latin typeface="Cambria" panose="02040503050406030204" pitchFamily="18" charset="0"/>
              </a:rPr>
              <a:t>فيه</a:t>
            </a:r>
            <a:endParaRPr lang="en-GB" sz="1100" dirty="0">
              <a:solidFill>
                <a:srgbClr val="00B050"/>
              </a:solidFill>
              <a:latin typeface="Cambria" panose="02040503050406030204" pitchFamily="18" charset="0"/>
            </a:endParaRPr>
          </a:p>
          <a:p>
            <a:pPr algn="ctr" rtl="1"/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Fracture in bones</a:t>
            </a:r>
          </a:p>
        </p:txBody>
      </p:sp>
      <p:cxnSp>
        <p:nvCxnSpPr>
          <p:cNvPr id="31" name="Straight Arrow Connector 30">
            <a:extLst>
              <a:ext uri="{FF2B5EF4-FFF2-40B4-BE49-F238E27FC236}">
                <a16:creationId xmlns="" xmlns:a16="http://schemas.microsoft.com/office/drawing/2014/main" id="{DDDECCD1-DB3A-4490-916B-32E286DE3421}"/>
              </a:ext>
            </a:extLst>
          </p:cNvPr>
          <p:cNvCxnSpPr>
            <a:cxnSpLocks/>
          </p:cNvCxnSpPr>
          <p:nvPr/>
        </p:nvCxnSpPr>
        <p:spPr>
          <a:xfrm flipH="1">
            <a:off x="4943475" y="4975970"/>
            <a:ext cx="841544" cy="877265"/>
          </a:xfrm>
          <a:prstGeom prst="straightConnector1">
            <a:avLst/>
          </a:prstGeom>
          <a:ln w="1905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AE6E5630-7A65-4565-8202-2748D9E3D362}"/>
              </a:ext>
            </a:extLst>
          </p:cNvPr>
          <p:cNvSpPr txBox="1"/>
          <p:nvPr/>
        </p:nvSpPr>
        <p:spPr>
          <a:xfrm>
            <a:off x="444067" y="8822533"/>
            <a:ext cx="242406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>
                <a:solidFill>
                  <a:srgbClr val="00B050"/>
                </a:solidFill>
                <a:latin typeface="Cambria" panose="02040503050406030204" pitchFamily="18" charset="0"/>
              </a:rPr>
              <a:t>These markers should be positive.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63058E12-4B6C-44EB-9B0F-40F8C75B0D65}"/>
              </a:ext>
            </a:extLst>
          </p:cNvPr>
          <p:cNvSpPr txBox="1"/>
          <p:nvPr/>
        </p:nvSpPr>
        <p:spPr>
          <a:xfrm>
            <a:off x="5035790" y="3134817"/>
            <a:ext cx="149845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100" dirty="0">
                <a:solidFill>
                  <a:srgbClr val="00B050"/>
                </a:solidFill>
                <a:latin typeface="Cambria" panose="02040503050406030204" pitchFamily="18" charset="0"/>
              </a:rPr>
              <a:t>Dark basophilic cytoplasm &amp; nucleus is at the side</a:t>
            </a:r>
          </a:p>
        </p:txBody>
      </p:sp>
    </p:spTree>
    <p:extLst>
      <p:ext uri="{BB962C8B-B14F-4D97-AF65-F5344CB8AC3E}">
        <p14:creationId xmlns:p14="http://schemas.microsoft.com/office/powerpoint/2010/main" val="945565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35504706"/>
              </p:ext>
            </p:extLst>
          </p:nvPr>
        </p:nvGraphicFramePr>
        <p:xfrm>
          <a:off x="95071" y="698390"/>
          <a:ext cx="6667858" cy="909001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39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70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13075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4806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1684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4916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57901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653872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872650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87477">
                <a:tc gridSpan="9">
                  <a:txBody>
                    <a:bodyPr/>
                    <a:lstStyle/>
                    <a:p>
                      <a:pPr algn="ctr"/>
                      <a:r>
                        <a:rPr lang="en-US" sz="2000" dirty="0">
                          <a:solidFill>
                            <a:schemeClr val="bg1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Malignant Lymphoproliferative Disorders</a:t>
                      </a:r>
                    </a:p>
                  </a:txBody>
                  <a:tcPr anchor="ctr">
                    <a:solidFill>
                      <a:srgbClr val="249998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48688">
                <a:tc rowSpan="4"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latin typeface="Cambria" charset="0"/>
                          <a:ea typeface="Cambria" charset="0"/>
                          <a:cs typeface="Cambria" charset="0"/>
                        </a:rPr>
                        <a:t>Types</a:t>
                      </a:r>
                      <a:endParaRPr lang="en-US" sz="800" b="1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29804"/>
                      </a:srgbClr>
                    </a:solidFill>
                  </a:tcPr>
                </a:tc>
                <a:tc gridSpan="8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charset="0"/>
                          <a:ea typeface="Cambria" charset="0"/>
                          <a:cs typeface="Cambria" charset="0"/>
                        </a:rPr>
                        <a:t>Mature</a:t>
                      </a:r>
                      <a:endParaRPr lang="en-US" sz="8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2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sz="8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8684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dirty="0">
                          <a:latin typeface="Cambria" charset="0"/>
                          <a:ea typeface="Cambria" charset="0"/>
                          <a:cs typeface="Cambria" charset="0"/>
                        </a:rPr>
                        <a:t>Lymphoid leukemia</a:t>
                      </a:r>
                      <a:endParaRPr lang="en-US" sz="9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charset="0"/>
                          <a:ea typeface="Cambria" charset="0"/>
                          <a:cs typeface="Cambria" charset="0"/>
                        </a:rPr>
                        <a:t>Lymphoma</a:t>
                      </a:r>
                      <a:endParaRPr lang="en-US" sz="7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3299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>
                          <a:latin typeface="Cambria" charset="0"/>
                          <a:ea typeface="Cambria" charset="0"/>
                          <a:cs typeface="Cambria" charset="0"/>
                        </a:rPr>
                        <a:t>CLL</a:t>
                      </a:r>
                      <a:endParaRPr lang="en-US" sz="8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29804"/>
                      </a:srgb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charset="0"/>
                          <a:ea typeface="Cambria" charset="0"/>
                          <a:cs typeface="Cambria" charset="0"/>
                        </a:rPr>
                        <a:t>Non Hodgkin lymphoma  </a:t>
                      </a:r>
                    </a:p>
                    <a:p>
                      <a:pPr algn="ctr"/>
                      <a:r>
                        <a:rPr lang="en-US" sz="1200" dirty="0">
                          <a:latin typeface="Cambria" charset="0"/>
                          <a:ea typeface="Cambria" charset="0"/>
                          <a:cs typeface="Cambria" charset="0"/>
                        </a:rPr>
                        <a:t>B- cell neoplasm</a:t>
                      </a:r>
                    </a:p>
                  </a:txBody>
                  <a:tcPr anchor="ctr">
                    <a:solidFill>
                      <a:srgbClr val="249998">
                        <a:alpha val="2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charset="0"/>
                          <a:ea typeface="Cambria" charset="0"/>
                          <a:cs typeface="Cambria" charset="0"/>
                        </a:rPr>
                        <a:t>Hodgkin</a:t>
                      </a:r>
                      <a:endParaRPr lang="en-US" sz="8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1448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 err="1">
                          <a:latin typeface="Cambria" charset="0"/>
                          <a:ea typeface="Cambria" charset="0"/>
                          <a:cs typeface="Cambria" charset="0"/>
                        </a:rPr>
                        <a:t>Burrkit’s</a:t>
                      </a:r>
                      <a:endParaRPr lang="en-US" sz="8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charset="0"/>
                          <a:ea typeface="Cambria" charset="0"/>
                          <a:cs typeface="Cambria" charset="0"/>
                        </a:rPr>
                        <a:t>Follicular</a:t>
                      </a:r>
                      <a:endParaRPr lang="en-US" sz="7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 b="1" dirty="0">
                          <a:latin typeface="Cambria" charset="0"/>
                          <a:ea typeface="Cambria" charset="0"/>
                          <a:cs typeface="Cambria" charset="0"/>
                        </a:rPr>
                        <a:t>DLBCL</a:t>
                      </a: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Cambria" charset="0"/>
                          <a:ea typeface="Cambria" charset="0"/>
                          <a:cs typeface="Cambria" charset="0"/>
                        </a:rPr>
                        <a:t>Multiple Myeloma</a:t>
                      </a: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Cambria" charset="0"/>
                          <a:ea typeface="Cambria" charset="0"/>
                          <a:cs typeface="Cambria" charset="0"/>
                        </a:rPr>
                        <a:t>Mantle Cell</a:t>
                      </a: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97376">
                <a:tc>
                  <a:txBody>
                    <a:bodyPr/>
                    <a:lstStyle/>
                    <a:p>
                      <a:pPr algn="ctr"/>
                      <a:r>
                        <a:rPr lang="en-US" sz="1000" b="0" dirty="0">
                          <a:latin typeface="Cambria" charset="0"/>
                          <a:ea typeface="Cambria" charset="0"/>
                          <a:cs typeface="Cambria" charset="0"/>
                        </a:rPr>
                        <a:t>Markers</a:t>
                      </a:r>
                    </a:p>
                  </a:txBody>
                  <a:tcPr anchor="ctr">
                    <a:solidFill>
                      <a:srgbClr val="24999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pc="-5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D</a:t>
                      </a:r>
                      <a:r>
                        <a:rPr lang="en-US" sz="1000" spc="-5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19,  C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D</a:t>
                      </a:r>
                      <a:r>
                        <a:rPr lang="en-US" sz="1000" spc="-5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pc="-5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 C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D</a:t>
                      </a:r>
                      <a:r>
                        <a:rPr lang="en-US" sz="1000" spc="-5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23, </a:t>
                      </a:r>
                      <a:r>
                        <a:rPr lang="en-US" sz="1000" b="1" spc="-5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CD5</a:t>
                      </a:r>
                      <a:endParaRPr lang="en-US" sz="1000" dirty="0">
                        <a:solidFill>
                          <a:srgbClr val="FF0000"/>
                        </a:solid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29804"/>
                      </a:srgb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CD19,</a:t>
                      </a:r>
                      <a:r>
                        <a:rPr lang="en-US" sz="1000" baseline="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CD20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CD10</a:t>
                      </a:r>
                    </a:p>
                  </a:txBody>
                  <a:tcPr anchor="ctr">
                    <a:solidFill>
                      <a:srgbClr val="249998">
                        <a:alpha val="2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8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pc="-5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CD20, C</a:t>
                      </a:r>
                      <a:r>
                        <a:rPr lang="en-US" sz="10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D</a:t>
                      </a:r>
                      <a:r>
                        <a:rPr lang="en-US" sz="1000" spc="-5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138 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spc="-5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CD56</a:t>
                      </a:r>
                      <a:endParaRPr lang="en-US" sz="1000" dirty="0">
                        <a:solidFill>
                          <a:srgbClr val="FF0000"/>
                        </a:solid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CD5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CD19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CD20</a:t>
                      </a:r>
                    </a:p>
                  </a:txBody>
                  <a:tcPr anchor="ctr">
                    <a:solidFill>
                      <a:srgbClr val="24999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CD15 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CD30 </a:t>
                      </a:r>
                    </a:p>
                  </a:txBody>
                  <a:tcPr anchor="ctr">
                    <a:solidFill>
                      <a:srgbClr val="249998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7059">
                <a:tc>
                  <a:txBody>
                    <a:bodyPr/>
                    <a:lstStyle/>
                    <a:p>
                      <a:pPr algn="ctr"/>
                      <a:r>
                        <a:rPr lang="en-US" sz="750" b="1" dirty="0">
                          <a:latin typeface="Cambria" charset="0"/>
                          <a:ea typeface="Cambria" charset="0"/>
                          <a:cs typeface="Cambria" charset="0"/>
                        </a:rPr>
                        <a:t>Mutations</a:t>
                      </a: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Mature naïve B-cell</a:t>
                      </a:r>
                      <a:r>
                        <a:rPr lang="en-US" sz="900" dirty="0">
                          <a:latin typeface="Cambria" charset="0"/>
                          <a:ea typeface="Cambria" charset="0"/>
                          <a:cs typeface="Cambria" charset="0"/>
                        </a:rPr>
                        <a:t>  </a:t>
                      </a:r>
                      <a:r>
                        <a:rPr lang="en-US" sz="900" dirty="0" err="1">
                          <a:latin typeface="Cambria" charset="0"/>
                          <a:ea typeface="Cambria" charset="0"/>
                          <a:cs typeface="Cambria" charset="0"/>
                        </a:rPr>
                        <a:t>IgM</a:t>
                      </a:r>
                      <a:r>
                        <a:rPr lang="en-US" sz="900" dirty="0">
                          <a:latin typeface="Cambria" charset="0"/>
                          <a:ea typeface="Cambria" charset="0"/>
                          <a:cs typeface="Cambria" charset="0"/>
                        </a:rPr>
                        <a:t> &amp; </a:t>
                      </a:r>
                      <a:r>
                        <a:rPr lang="en-US" sz="900" dirty="0" err="1">
                          <a:latin typeface="Cambria" charset="0"/>
                          <a:ea typeface="Cambria" charset="0"/>
                          <a:cs typeface="Cambria" charset="0"/>
                        </a:rPr>
                        <a:t>IgD</a:t>
                      </a:r>
                      <a:r>
                        <a:rPr lang="en-US" sz="900" dirty="0">
                          <a:latin typeface="Cambria" charset="0"/>
                          <a:ea typeface="Cambria" charset="0"/>
                          <a:cs typeface="Cambria" charset="0"/>
                        </a:rPr>
                        <a:t> </a:t>
                      </a: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t(8;14)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C-</a:t>
                      </a:r>
                      <a:r>
                        <a:rPr lang="sv-SE" sz="900" dirty="0" err="1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myc</a:t>
                      </a:r>
                      <a:endParaRPr lang="sv-SE" sz="900" dirty="0">
                        <a:solidFill>
                          <a:srgbClr val="FF0000"/>
                        </a:solid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v-SE" sz="9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GC blast</a:t>
                      </a:r>
                      <a:endParaRPr lang="en-US" sz="900" dirty="0">
                        <a:solidFill>
                          <a:srgbClr val="FF0000"/>
                        </a:solid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t(14;18) </a:t>
                      </a:r>
                    </a:p>
                    <a:p>
                      <a:pPr algn="ctr"/>
                      <a:r>
                        <a:rPr lang="en-US" sz="9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 BCL-2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Centrocytes</a:t>
                      </a:r>
                      <a:endParaRPr lang="en-US" sz="900" dirty="0">
                        <a:solidFill>
                          <a:srgbClr val="FF0000"/>
                        </a:solid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t(3;14)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BCL-6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en-US" sz="9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Centro-blasts</a:t>
                      </a: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en-US" sz="9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Plasma cells</a:t>
                      </a: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9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t(11;14)</a:t>
                      </a:r>
                    </a:p>
                    <a:p>
                      <a:pPr algn="ctr"/>
                      <a:r>
                        <a:rPr lang="en-US" sz="900" dirty="0" err="1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Cyklin</a:t>
                      </a:r>
                      <a:r>
                        <a:rPr lang="en-US" sz="90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 D</a:t>
                      </a: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9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66487">
                <a:tc>
                  <a:txBody>
                    <a:bodyPr/>
                    <a:lstStyle/>
                    <a:p>
                      <a:pPr algn="ctr"/>
                      <a:r>
                        <a:rPr lang="en-US" sz="880" b="1" dirty="0">
                          <a:latin typeface="Cambria" charset="0"/>
                          <a:ea typeface="Cambria" charset="0"/>
                          <a:cs typeface="Cambria" charset="0"/>
                        </a:rPr>
                        <a:t>Features</a:t>
                      </a:r>
                    </a:p>
                  </a:txBody>
                  <a:tcPr anchor="ctr">
                    <a:solidFill>
                      <a:srgbClr val="24999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Cambria" charset="0"/>
                          <a:ea typeface="Cambria" charset="0"/>
                          <a:cs typeface="Cambria" charset="0"/>
                        </a:rPr>
                        <a:t>Diagnosis</a:t>
                      </a: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Lymphocytosis (&gt;5,000):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• Small mature-appearing lymphocytes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• Condensed (“</a:t>
                      </a:r>
                      <a:r>
                        <a:rPr lang="en-US" sz="850" b="1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soccer ball</a:t>
                      </a: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”) nuclear chromatin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• Numerous “smudge cells”</a:t>
                      </a:r>
                    </a:p>
                    <a:p>
                      <a:pPr algn="l"/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  <a:p>
                      <a:pPr algn="l"/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-Moderate lymphadenopathy and splenomegaly</a:t>
                      </a:r>
                    </a:p>
                    <a:p>
                      <a:pPr algn="l"/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>
                    <a:solidFill>
                      <a:srgbClr val="24999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rapidly growing and highly aggressive with extremely short doubling time (24 </a:t>
                      </a:r>
                      <a:r>
                        <a:rPr lang="en-US" sz="850" dirty="0" err="1">
                          <a:latin typeface="Cambria" charset="0"/>
                          <a:ea typeface="Cambria" charset="0"/>
                          <a:cs typeface="Cambria" charset="0"/>
                        </a:rPr>
                        <a:t>hrs</a:t>
                      </a: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)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latin typeface="Cambria" charset="0"/>
                          <a:ea typeface="Cambria" charset="0"/>
                          <a:cs typeface="Cambria" charset="0"/>
                        </a:rPr>
                        <a:t>Morphology</a:t>
                      </a: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1- </a:t>
                      </a:r>
                      <a:r>
                        <a:rPr lang="en-US" sz="850" b="1" dirty="0">
                          <a:latin typeface="Cambria" charset="0"/>
                          <a:ea typeface="Cambria" charset="0"/>
                          <a:cs typeface="Cambria" charset="0"/>
                        </a:rPr>
                        <a:t>BMA</a:t>
                      </a: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: Homogenous  medium size cells with round nuclei and deeply basophilic and vacuolated cytoplasm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2- </a:t>
                      </a:r>
                      <a:r>
                        <a:rPr lang="en-US" sz="850" b="1" dirty="0">
                          <a:latin typeface="Cambria" charset="0"/>
                          <a:ea typeface="Cambria" charset="0"/>
                          <a:cs typeface="Cambria" charset="0"/>
                        </a:rPr>
                        <a:t>Biopsy</a:t>
                      </a: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: Diffuse infiltration with </a:t>
                      </a:r>
                      <a:r>
                        <a:rPr lang="en-US" sz="850" b="1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"starry sky”</a:t>
                      </a:r>
                      <a:r>
                        <a:rPr lang="en-US" sz="850" b="1" baseline="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(Macrophages engulfing the apoptotic cells) </a:t>
                      </a:r>
                    </a:p>
                    <a:p>
                      <a:pPr algn="l"/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>
                    <a:solidFill>
                      <a:srgbClr val="24999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- a partially follicular pattern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Presented as: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850" dirty="0" err="1">
                          <a:latin typeface="Cambria" charset="0"/>
                          <a:ea typeface="Cambria" charset="0"/>
                          <a:cs typeface="Cambria" charset="0"/>
                        </a:rPr>
                        <a:t>Lympha-denopathy</a:t>
                      </a: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 (100%)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850" dirty="0" err="1">
                          <a:latin typeface="Cambria" charset="0"/>
                          <a:ea typeface="Cambria" charset="0"/>
                          <a:cs typeface="Cambria" charset="0"/>
                        </a:rPr>
                        <a:t>Spleno-megaly</a:t>
                      </a: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 (80%)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 BM</a:t>
                      </a:r>
                      <a:r>
                        <a:rPr lang="en-US" sz="850" baseline="0" dirty="0">
                          <a:latin typeface="Cambria" charset="0"/>
                          <a:ea typeface="Cambria" charset="0"/>
                          <a:cs typeface="Cambria" charset="0"/>
                        </a:rPr>
                        <a:t> </a:t>
                      </a: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involve-</a:t>
                      </a:r>
                      <a:r>
                        <a:rPr lang="en-US" sz="850" dirty="0" err="1">
                          <a:latin typeface="Cambria" charset="0"/>
                          <a:ea typeface="Cambria" charset="0"/>
                          <a:cs typeface="Cambria" charset="0"/>
                        </a:rPr>
                        <a:t>ment</a:t>
                      </a: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 (60%) 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charset="0"/>
                        <a:buChar char="•"/>
                        <a:tabLst/>
                        <a:defRPr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Blood involve-</a:t>
                      </a:r>
                      <a:r>
                        <a:rPr lang="en-US" sz="850" dirty="0" err="1">
                          <a:latin typeface="Cambria" charset="0"/>
                          <a:ea typeface="Cambria" charset="0"/>
                          <a:cs typeface="Cambria" charset="0"/>
                        </a:rPr>
                        <a:t>ment</a:t>
                      </a: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 (40%)</a:t>
                      </a:r>
                    </a:p>
                    <a:p>
                      <a:pPr algn="l"/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>
                    <a:solidFill>
                      <a:srgbClr val="249998">
                        <a:alpha val="29804"/>
                      </a:srgbClr>
                    </a:solidFill>
                  </a:tcPr>
                </a:tc>
                <a:tc gridSpan="2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249998">
                        <a:alpha val="29804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>
                    <a:solidFill>
                      <a:srgbClr val="24999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Malignant B neoplasm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charset="0"/>
                        <a:ea typeface="Cambria" charset="0"/>
                        <a:cs typeface="Cambria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characterized by a </a:t>
                      </a: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triad</a:t>
                      </a: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 of abnormalities: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•Accumulation of plasma cells in the bone marrow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• Lytic Bone lesions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• Production of a monoclonal immunoglobulin (Ig) or Ig fragments</a:t>
                      </a:r>
                    </a:p>
                    <a:p>
                      <a:pPr algn="l"/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>
                    <a:solidFill>
                      <a:srgbClr val="24999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>
                    <a:solidFill>
                      <a:srgbClr val="249998">
                        <a:alpha val="29804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Indolent (Idle) malignant lymphoma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85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" charset="0"/>
                        <a:ea typeface="Cambria" charset="0"/>
                        <a:cs typeface="Cambria" charset="0"/>
                        <a:sym typeface="Arial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characterized by: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 </a:t>
                      </a:r>
                      <a:r>
                        <a:rPr kumimoji="0" lang="en-US" sz="8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1- </a:t>
                      </a: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Presence of few large </a:t>
                      </a:r>
                      <a:r>
                        <a:rPr kumimoji="0" lang="en-US" sz="850" b="1" i="0" u="none" strike="noStrike" kern="0" cap="none" spc="0" normalizeH="0" baseline="0" noProof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binucleated</a:t>
                      </a:r>
                      <a:r>
                        <a:rPr kumimoji="0" lang="en-US" sz="8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 cells (Reed-Sternberg</a:t>
                      </a: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) </a:t>
                      </a: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surrounded by reactive cells (lymphocytes, plasma cells, eosinophils)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850" b="1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2- </a:t>
                      </a:r>
                      <a:r>
                        <a:rPr kumimoji="0" lang="en-US" sz="85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ambria" charset="0"/>
                          <a:ea typeface="Cambria" charset="0"/>
                          <a:cs typeface="Cambria" charset="0"/>
                          <a:sym typeface="Arial"/>
                        </a:rPr>
                        <a:t>Involving  cervical lymph nodes in young adults (most often)</a:t>
                      </a:r>
                    </a:p>
                    <a:p>
                      <a:pPr algn="l"/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>
                    <a:solidFill>
                      <a:srgbClr val="249998">
                        <a:alpha val="29804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2666487">
                <a:tc>
                  <a:txBody>
                    <a:bodyPr/>
                    <a:lstStyle/>
                    <a:p>
                      <a:pPr algn="ctr"/>
                      <a:r>
                        <a:rPr lang="en-US" sz="1300" b="1" dirty="0">
                          <a:latin typeface="Cambria" charset="0"/>
                          <a:ea typeface="Cambria" charset="0"/>
                          <a:cs typeface="Cambria" charset="0"/>
                        </a:rPr>
                        <a:t>Notes</a:t>
                      </a:r>
                    </a:p>
                  </a:txBody>
                  <a:tcPr anchor="ctr">
                    <a:solidFill>
                      <a:srgbClr val="249998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Most common</a:t>
                      </a:r>
                      <a:r>
                        <a:rPr lang="en-US" sz="850" baseline="0" dirty="0">
                          <a:latin typeface="Cambria" charset="0"/>
                          <a:ea typeface="Cambria" charset="0"/>
                          <a:cs typeface="Cambria" charset="0"/>
                        </a:rPr>
                        <a:t> adult leukemia</a:t>
                      </a:r>
                    </a:p>
                    <a:p>
                      <a:pPr algn="ctr"/>
                      <a:r>
                        <a:rPr lang="en-US" sz="850" baseline="0" dirty="0">
                          <a:latin typeface="Cambria" charset="0"/>
                          <a:ea typeface="Cambria" charset="0"/>
                          <a:cs typeface="Cambria" charset="0"/>
                        </a:rPr>
                        <a:t>Male &gt; Female</a:t>
                      </a:r>
                    </a:p>
                    <a:p>
                      <a:pPr algn="l"/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  <a:p>
                      <a:pPr algn="l"/>
                      <a:r>
                        <a:rPr lang="en-US" sz="850" b="1" dirty="0">
                          <a:latin typeface="Cambria" charset="0"/>
                          <a:ea typeface="Cambria" charset="0"/>
                          <a:cs typeface="Cambria" charset="0"/>
                        </a:rPr>
                        <a:t>Complications</a:t>
                      </a: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: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Predisposition to infection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Autoimmune phenomena (autoimmune hemolytic anemia)</a:t>
                      </a:r>
                    </a:p>
                    <a:p>
                      <a:pPr marL="171450" indent="-171450" algn="l">
                        <a:buFont typeface="Arial" charset="0"/>
                        <a:buChar char="•"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Transformation to large cell lymphoma (Richter’s syndrome)</a:t>
                      </a:r>
                    </a:p>
                    <a:p>
                      <a:pPr algn="l"/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>
                    <a:solidFill>
                      <a:srgbClr val="249998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tx1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Types</a:t>
                      </a:r>
                      <a:r>
                        <a:rPr lang="en-US" sz="850" dirty="0">
                          <a:solidFill>
                            <a:schemeClr val="tx1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tx1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1-Endemic</a:t>
                      </a:r>
                      <a:r>
                        <a:rPr lang="en-US" sz="850" dirty="0">
                          <a:solidFill>
                            <a:schemeClr val="tx1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: associated with chronic malaria and EBV In equatorial Africa. affects the jaw, other facial bone and breast.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tx1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2-Sporadic</a:t>
                      </a:r>
                      <a:r>
                        <a:rPr lang="en-US" sz="850" dirty="0">
                          <a:solidFill>
                            <a:schemeClr val="tx1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: affects GIT.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tx1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3-Immunodeficiency-associated</a:t>
                      </a:r>
                      <a:r>
                        <a:rPr lang="en-US" sz="850" dirty="0">
                          <a:solidFill>
                            <a:schemeClr val="tx1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: associated with HIV infection or immunosuppressive drugs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solidFill>
                          <a:schemeClr val="tx1"/>
                        </a:solidFill>
                        <a:latin typeface="Cambria" charset="0"/>
                        <a:ea typeface="Cambria" charset="0"/>
                        <a:cs typeface="Cambria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b="1" dirty="0">
                          <a:solidFill>
                            <a:schemeClr val="tx1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Cure rate: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solidFill>
                            <a:schemeClr val="tx1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90% at early phase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solidFill>
                            <a:schemeClr val="tx1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70%  at advance disease</a:t>
                      </a:r>
                    </a:p>
                  </a:txBody>
                  <a:tcPr>
                    <a:solidFill>
                      <a:srgbClr val="249998">
                        <a:alpha val="14118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latin typeface="Cambria" charset="0"/>
                          <a:ea typeface="Cambria" charset="0"/>
                          <a:cs typeface="Cambria" charset="0"/>
                        </a:rPr>
                        <a:t>Most common type of “indolent” lymphoma, but incurable (some exceptions).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50" dirty="0">
                          <a:solidFill>
                            <a:srgbClr val="FF0000"/>
                          </a:solidFill>
                          <a:latin typeface="Cambria" charset="0"/>
                          <a:ea typeface="Cambria" charset="0"/>
                          <a:cs typeface="Cambria" charset="0"/>
                        </a:rPr>
                        <a:t>Transformation to aggressive lymphoma (DLBCL) can occur</a:t>
                      </a:r>
                    </a:p>
                    <a:p>
                      <a:pPr algn="l"/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>
                    <a:solidFill>
                      <a:srgbClr val="249998">
                        <a:alpha val="14118"/>
                      </a:srgbClr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/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vert="vert270">
                    <a:solidFill>
                      <a:srgbClr val="249998">
                        <a:alpha val="1411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85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 vert="vert270">
                    <a:solidFill>
                      <a:srgbClr val="249998">
                        <a:alpha val="1411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8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>
                    <a:solidFill>
                      <a:srgbClr val="249998">
                        <a:alpha val="1411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sz="800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>
                    <a:solidFill>
                      <a:srgbClr val="249998">
                        <a:alpha val="14118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en-US" dirty="0">
                        <a:latin typeface="Cambria" charset="0"/>
                        <a:ea typeface="Cambria" charset="0"/>
                        <a:cs typeface="Cambria" charset="0"/>
                      </a:endParaRPr>
                    </a:p>
                  </a:txBody>
                  <a:tcPr>
                    <a:solidFill>
                      <a:srgbClr val="249998">
                        <a:alpha val="14118"/>
                      </a:srgb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2967" y="7394713"/>
            <a:ext cx="2596853" cy="1812897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="" xmlns:a16="http://schemas.microsoft.com/office/drawing/2014/main" id="{97C07ACB-0019-48A7-A6E5-F4CDA62FDECC}"/>
              </a:ext>
            </a:extLst>
          </p:cNvPr>
          <p:cNvSpPr txBox="1"/>
          <p:nvPr/>
        </p:nvSpPr>
        <p:spPr>
          <a:xfrm>
            <a:off x="95071" y="117591"/>
            <a:ext cx="2598821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2400" dirty="0">
                <a:solidFill>
                  <a:srgbClr val="249998"/>
                </a:solidFill>
                <a:latin typeface="Cambria" panose="02040503050406030204" pitchFamily="18" charset="0"/>
              </a:rPr>
              <a:t>Summary</a:t>
            </a:r>
            <a:endParaRPr lang="ar-SA" sz="2400" dirty="0">
              <a:solidFill>
                <a:srgbClr val="249998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24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>
            <a:off x="10771" y="232110"/>
            <a:ext cx="5915025" cy="109487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ctr" anchorCtr="0">
            <a:noAutofit/>
          </a:bodyPr>
          <a:lstStyle/>
          <a:p>
            <a:pPr marL="0" marR="0" lvl="0" indent="-209550" algn="l" rtl="1">
              <a:lnSpc>
                <a:spcPct val="90000"/>
              </a:lnSpc>
              <a:spcBef>
                <a:spcPts val="0"/>
              </a:spcBef>
              <a:buClr>
                <a:srgbClr val="009999"/>
              </a:buClr>
              <a:buSzPct val="100000"/>
              <a:buFont typeface="Cambria"/>
              <a:buNone/>
            </a:pPr>
            <a:r>
              <a:rPr lang="en-US" sz="3300" b="0" i="0" u="none" strike="noStrike" cap="none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MCQs:</a:t>
            </a:r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>
            <a:off x="471488" y="8044545"/>
            <a:ext cx="2496796" cy="1378633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133350" algn="l" rtl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009999"/>
              </a:buClr>
              <a:buSzPct val="116666"/>
              <a:buFont typeface="Arial"/>
              <a:buNone/>
            </a:pPr>
            <a:r>
              <a:rPr lang="en-US" sz="1800" b="0" i="0" u="none" strike="noStrike" cap="none" dirty="0" smtClean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Team </a:t>
            </a:r>
            <a:r>
              <a:rPr lang="en-US" sz="1800" b="0" i="0" u="none" strike="noStrike" cap="none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mbria"/>
              </a:rPr>
              <a:t>members:</a:t>
            </a:r>
          </a:p>
          <a:p>
            <a:pPr marL="0" marR="0" lvl="0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dirty="0" smtClean="0">
                <a:latin typeface="Cambria"/>
                <a:ea typeface="Cambria"/>
                <a:cs typeface="Cambria"/>
                <a:sym typeface="Cambria"/>
              </a:rPr>
              <a:t>Khalid Al-</a:t>
            </a:r>
            <a:r>
              <a:rPr lang="en-US" sz="1800" dirty="0" err="1" smtClean="0">
                <a:latin typeface="Cambria"/>
                <a:ea typeface="Cambria"/>
                <a:cs typeface="Cambria"/>
                <a:sym typeface="Cambria"/>
              </a:rPr>
              <a:t>Eisa</a:t>
            </a:r>
            <a:endParaRPr lang="en-US" sz="1800" dirty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dirty="0" err="1" smtClean="0">
                <a:latin typeface="Cambria"/>
                <a:ea typeface="Cambria"/>
                <a:cs typeface="Cambria"/>
                <a:sym typeface="Cambria"/>
              </a:rPr>
              <a:t>Abdulkarim</a:t>
            </a:r>
            <a:r>
              <a:rPr lang="en-US" sz="1800" dirty="0" smtClean="0">
                <a:latin typeface="Cambria"/>
                <a:ea typeface="Cambria"/>
                <a:cs typeface="Cambria"/>
                <a:sym typeface="Cambria"/>
              </a:rPr>
              <a:t> Al-</a:t>
            </a:r>
            <a:r>
              <a:rPr lang="en-US" sz="1800" dirty="0" err="1" smtClean="0">
                <a:latin typeface="Cambria"/>
                <a:ea typeface="Cambria"/>
                <a:cs typeface="Cambria"/>
                <a:sym typeface="Cambria"/>
              </a:rPr>
              <a:t>Harbi</a:t>
            </a:r>
            <a:endParaRPr lang="en-US" sz="1800" dirty="0" smtClean="0">
              <a:latin typeface="Cambria"/>
              <a:ea typeface="Cambria"/>
              <a:cs typeface="Cambria"/>
              <a:sym typeface="Cambria"/>
            </a:endParaRPr>
          </a:p>
          <a:p>
            <a:pPr marL="0" marR="0" lvl="0" indent="-133350" algn="l" rtl="0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None/>
            </a:pPr>
            <a:r>
              <a:rPr lang="en-US" sz="1800" dirty="0" err="1" smtClean="0">
                <a:latin typeface="Cambria"/>
                <a:ea typeface="Cambria"/>
                <a:cs typeface="Cambria"/>
                <a:sym typeface="Cambria"/>
              </a:rPr>
              <a:t>Jawaher</a:t>
            </a:r>
            <a:r>
              <a:rPr lang="en-US" sz="1800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-US" sz="1800" dirty="0" err="1" smtClean="0">
                <a:latin typeface="Cambria"/>
                <a:ea typeface="Cambria"/>
                <a:cs typeface="Cambria"/>
                <a:sym typeface="Cambria"/>
              </a:rPr>
              <a:t>Abanumy</a:t>
            </a:r>
            <a:r>
              <a:rPr lang="en-US" sz="1800" dirty="0" smtClean="0">
                <a:latin typeface="Cambria"/>
                <a:ea typeface="Cambria"/>
                <a:cs typeface="Cambria"/>
                <a:sym typeface="Cambria"/>
              </a:rPr>
              <a:t> </a:t>
            </a:r>
          </a:p>
        </p:txBody>
      </p:sp>
      <p:sp>
        <p:nvSpPr>
          <p:cNvPr id="4" name="مربع نص 3"/>
          <p:cNvSpPr txBox="1"/>
          <p:nvPr/>
        </p:nvSpPr>
        <p:spPr>
          <a:xfrm>
            <a:off x="4297899" y="8044545"/>
            <a:ext cx="2560101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dirty="0">
                <a:solidFill>
                  <a:srgbClr val="009999"/>
                </a:solidFill>
                <a:latin typeface="Cambria"/>
                <a:ea typeface="Cambria"/>
                <a:cs typeface="Cambria"/>
                <a:sym typeface="Calibri"/>
              </a:rPr>
              <a:t>Team </a:t>
            </a:r>
            <a:r>
              <a:rPr lang="en-US" sz="1800" dirty="0" smtClean="0">
                <a:solidFill>
                  <a:srgbClr val="009999"/>
                </a:solidFill>
                <a:latin typeface="Cambria"/>
                <a:ea typeface="Cambria"/>
                <a:cs typeface="Cambria"/>
                <a:sym typeface="Calibri"/>
              </a:rPr>
              <a:t>Leaders: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Abdulaziz</a:t>
            </a:r>
            <a:r>
              <a:rPr lang="en-US" sz="18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 Al-</a:t>
            </a:r>
            <a:r>
              <a:rPr lang="en-US" sz="1800" dirty="0" err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Hussainy</a:t>
            </a:r>
            <a:r>
              <a:rPr lang="en-US" sz="18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800" dirty="0" err="1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Safa</a:t>
            </a:r>
            <a:r>
              <a:rPr lang="en-US" sz="1800" dirty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 </a:t>
            </a:r>
            <a:r>
              <a:rPr lang="en-US" sz="1800" dirty="0" smtClean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Al-</a:t>
            </a:r>
            <a:r>
              <a:rPr lang="en-US" sz="1800" dirty="0" err="1" smtClean="0">
                <a:solidFill>
                  <a:schemeClr val="dk1"/>
                </a:solidFill>
                <a:latin typeface="Cambria"/>
                <a:ea typeface="Cambria"/>
                <a:cs typeface="Cambria"/>
              </a:rPr>
              <a:t>Osaimi</a:t>
            </a:r>
            <a:endParaRPr lang="en-US" sz="1800" dirty="0" smtClean="0">
              <a:solidFill>
                <a:srgbClr val="009999"/>
              </a:solidFill>
              <a:latin typeface="Cambria"/>
              <a:ea typeface="Cambria"/>
              <a:cs typeface="Cambria"/>
              <a:sym typeface="Calibri"/>
            </a:endParaRPr>
          </a:p>
        </p:txBody>
      </p:sp>
      <p:sp>
        <p:nvSpPr>
          <p:cNvPr id="5" name="مربع نص 4"/>
          <p:cNvSpPr txBox="1"/>
          <p:nvPr/>
        </p:nvSpPr>
        <p:spPr>
          <a:xfrm>
            <a:off x="200025" y="1326984"/>
            <a:ext cx="66579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ambria" panose="02040503050406030204" pitchFamily="18" charset="0"/>
              </a:rPr>
              <a:t>1- Which of the following can cause Infectious Mononucleosis?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a- Autoimmune diseases                     b- Malaria</a:t>
            </a:r>
          </a:p>
          <a:p>
            <a:r>
              <a:rPr lang="en-US" dirty="0">
                <a:latin typeface="Cambria" panose="02040503050406030204" pitchFamily="18" charset="0"/>
              </a:rPr>
              <a:t>c</a:t>
            </a:r>
            <a:r>
              <a:rPr lang="en-US" dirty="0" smtClean="0">
                <a:latin typeface="Cambria" panose="02040503050406030204" pitchFamily="18" charset="0"/>
              </a:rPr>
              <a:t>- </a:t>
            </a:r>
            <a:r>
              <a:rPr lang="en-US" dirty="0" err="1" smtClean="0">
                <a:latin typeface="Cambria" panose="02040503050406030204" pitchFamily="18" charset="0"/>
              </a:rPr>
              <a:t>E.Coli</a:t>
            </a:r>
            <a:r>
              <a:rPr lang="en-US" dirty="0" smtClean="0">
                <a:latin typeface="Cambria" panose="02040503050406030204" pitchFamily="18" charset="0"/>
              </a:rPr>
              <a:t>                                                    d- Epstein-Barr Virus 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2- Ahmad is 35-Years old went to his </a:t>
            </a:r>
            <a:r>
              <a:rPr lang="en-US" dirty="0">
                <a:latin typeface="Cambria" panose="02040503050406030204" pitchFamily="18" charset="0"/>
              </a:rPr>
              <a:t>family physician suffering </a:t>
            </a:r>
            <a:r>
              <a:rPr lang="en-US" dirty="0" smtClean="0">
                <a:latin typeface="Cambria" panose="02040503050406030204" pitchFamily="18" charset="0"/>
              </a:rPr>
              <a:t>from severe pain in his bones, After investigations his physician advised him to see Hematologist, the Hematologist told </a:t>
            </a:r>
            <a:r>
              <a:rPr lang="en-US" dirty="0">
                <a:latin typeface="Cambria" panose="02040503050406030204" pitchFamily="18" charset="0"/>
              </a:rPr>
              <a:t>A</a:t>
            </a:r>
            <a:r>
              <a:rPr lang="en-US" dirty="0" smtClean="0">
                <a:latin typeface="Cambria" panose="02040503050406030204" pitchFamily="18" charset="0"/>
              </a:rPr>
              <a:t>hmad that he has type of B-cells lymphoma, What is the most likely diagnosis in Ahmad’s condition? 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a- CLL                                                           b- Multiple myeloma</a:t>
            </a:r>
          </a:p>
          <a:p>
            <a:r>
              <a:rPr lang="en-US" dirty="0" smtClean="0">
                <a:latin typeface="Cambria" panose="02040503050406030204" pitchFamily="18" charset="0"/>
              </a:rPr>
              <a:t>c- </a:t>
            </a:r>
            <a:r>
              <a:rPr lang="en-US" dirty="0" err="1" smtClean="0">
                <a:latin typeface="Cambria" panose="02040503050406030204" pitchFamily="18" charset="0"/>
              </a:rPr>
              <a:t>Burkitt</a:t>
            </a:r>
            <a:r>
              <a:rPr lang="en-US" dirty="0" smtClean="0">
                <a:latin typeface="Cambria" panose="02040503050406030204" pitchFamily="18" charset="0"/>
              </a:rPr>
              <a:t> </a:t>
            </a:r>
            <a:r>
              <a:rPr lang="en-US" dirty="0">
                <a:latin typeface="Cambria" panose="02040503050406030204" pitchFamily="18" charset="0"/>
              </a:rPr>
              <a:t>Lymphoma                              d-Hodgkin </a:t>
            </a:r>
            <a:r>
              <a:rPr lang="en-US" dirty="0" smtClean="0">
                <a:latin typeface="Cambria" panose="02040503050406030204" pitchFamily="18" charset="0"/>
              </a:rPr>
              <a:t>Lymphoma</a:t>
            </a: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3- Khaled 25-Years old come to you to make general check-up, in CBC you find that his Lymphocyte number is more than 5000 (normal=1500-2700), in blood film you found Soccer ball appearance &amp; Smudge cells, what is most likely diagnosis in this case?</a:t>
            </a:r>
          </a:p>
          <a:p>
            <a:r>
              <a:rPr lang="en-US" dirty="0">
                <a:latin typeface="Cambria" panose="02040503050406030204" pitchFamily="18" charset="0"/>
              </a:rPr>
              <a:t>a- CLL                                              </a:t>
            </a:r>
            <a:r>
              <a:rPr lang="en-US" dirty="0" smtClean="0">
                <a:latin typeface="Cambria" panose="02040503050406030204" pitchFamily="18" charset="0"/>
              </a:rPr>
              <a:t>            </a:t>
            </a:r>
            <a:r>
              <a:rPr lang="en-US" dirty="0">
                <a:latin typeface="Cambria" panose="02040503050406030204" pitchFamily="18" charset="0"/>
              </a:rPr>
              <a:t>b- Multiple myeloma</a:t>
            </a:r>
          </a:p>
          <a:p>
            <a:r>
              <a:rPr lang="en-US" dirty="0">
                <a:latin typeface="Cambria" panose="02040503050406030204" pitchFamily="18" charset="0"/>
              </a:rPr>
              <a:t>c- </a:t>
            </a:r>
            <a:r>
              <a:rPr lang="en-US" dirty="0" err="1">
                <a:latin typeface="Cambria" panose="02040503050406030204" pitchFamily="18" charset="0"/>
              </a:rPr>
              <a:t>Burkitt</a:t>
            </a:r>
            <a:r>
              <a:rPr lang="en-US" dirty="0">
                <a:latin typeface="Cambria" panose="02040503050406030204" pitchFamily="18" charset="0"/>
              </a:rPr>
              <a:t> Lymphoma                             </a:t>
            </a:r>
            <a:r>
              <a:rPr lang="en-US" dirty="0" smtClean="0">
                <a:latin typeface="Cambria" panose="02040503050406030204" pitchFamily="18" charset="0"/>
              </a:rPr>
              <a:t>d-</a:t>
            </a:r>
            <a:r>
              <a:rPr lang="en-US" dirty="0" smtClean="0">
                <a:latin typeface="Cambria" panose="02040503050406030204" pitchFamily="18" charset="0"/>
                <a:ea typeface="Cambria" charset="0"/>
                <a:cs typeface="Cambria" charset="0"/>
              </a:rPr>
              <a:t>Hodgkin Lymphoma</a:t>
            </a:r>
            <a:endParaRPr lang="en-US" dirty="0">
              <a:latin typeface="Cambria" panose="02040503050406030204" pitchFamily="18" charset="0"/>
              <a:ea typeface="Cambria" charset="0"/>
              <a:cs typeface="Cambria" charset="0"/>
            </a:endParaRPr>
          </a:p>
          <a:p>
            <a:endParaRPr lang="en-US" dirty="0">
              <a:latin typeface="Cambria" panose="02040503050406030204" pitchFamily="18" charset="0"/>
            </a:endParaRPr>
          </a:p>
          <a:p>
            <a:r>
              <a:rPr lang="en-US" dirty="0" smtClean="0">
                <a:latin typeface="Cambria" panose="02040503050406030204" pitchFamily="18" charset="0"/>
              </a:rPr>
              <a:t>4- Which type of lymphoma is featured by presence of </a:t>
            </a:r>
            <a:r>
              <a:rPr lang="en-US" dirty="0" err="1" smtClean="0">
                <a:latin typeface="Cambria" panose="02040503050406030204" pitchFamily="18" charset="0"/>
              </a:rPr>
              <a:t>Binucleated</a:t>
            </a:r>
            <a:r>
              <a:rPr lang="en-US" dirty="0" smtClean="0">
                <a:latin typeface="Cambria" panose="02040503050406030204" pitchFamily="18" charset="0"/>
              </a:rPr>
              <a:t> cells (Reed-Sternberg) &amp; involves cervical lymph nodes mainly?</a:t>
            </a:r>
          </a:p>
          <a:p>
            <a:r>
              <a:rPr lang="en-US" dirty="0">
                <a:latin typeface="Cambria" panose="02040503050406030204" pitchFamily="18" charset="0"/>
              </a:rPr>
              <a:t>a- CLL                                                  </a:t>
            </a:r>
            <a:r>
              <a:rPr lang="en-US" dirty="0" smtClean="0">
                <a:latin typeface="Cambria" panose="02040503050406030204" pitchFamily="18" charset="0"/>
              </a:rPr>
              <a:t>        </a:t>
            </a:r>
            <a:r>
              <a:rPr lang="en-US" dirty="0">
                <a:latin typeface="Cambria" panose="02040503050406030204" pitchFamily="18" charset="0"/>
              </a:rPr>
              <a:t>b- Multiple myeloma</a:t>
            </a:r>
          </a:p>
          <a:p>
            <a:r>
              <a:rPr lang="en-US" dirty="0">
                <a:latin typeface="Cambria" panose="02040503050406030204" pitchFamily="18" charset="0"/>
              </a:rPr>
              <a:t>c- </a:t>
            </a:r>
            <a:r>
              <a:rPr lang="en-US" dirty="0" err="1">
                <a:latin typeface="Cambria" panose="02040503050406030204" pitchFamily="18" charset="0"/>
              </a:rPr>
              <a:t>Burkitt</a:t>
            </a:r>
            <a:r>
              <a:rPr lang="en-US" dirty="0">
                <a:latin typeface="Cambria" panose="02040503050406030204" pitchFamily="18" charset="0"/>
              </a:rPr>
              <a:t> Lymphoma                             d-</a:t>
            </a:r>
            <a:r>
              <a:rPr lang="en-US" dirty="0">
                <a:latin typeface="Cambria" panose="02040503050406030204" pitchFamily="18" charset="0"/>
                <a:ea typeface="Cambria" charset="0"/>
                <a:cs typeface="Cambria" charset="0"/>
              </a:rPr>
              <a:t>Hodgkin </a:t>
            </a:r>
            <a:r>
              <a:rPr lang="en-US" dirty="0" smtClean="0">
                <a:latin typeface="Cambria" panose="02040503050406030204" pitchFamily="18" charset="0"/>
                <a:ea typeface="Cambria" charset="0"/>
                <a:cs typeface="Cambria" charset="0"/>
              </a:rPr>
              <a:t>Lymphoma</a:t>
            </a:r>
          </a:p>
          <a:p>
            <a:endParaRPr lang="en-US" dirty="0">
              <a:latin typeface="Cambria" panose="02040503050406030204" pitchFamily="18" charset="0"/>
              <a:ea typeface="Cambria" charset="0"/>
              <a:cs typeface="Cambria" charset="0"/>
            </a:endParaRPr>
          </a:p>
          <a:p>
            <a:r>
              <a:rPr lang="en-US" dirty="0">
                <a:latin typeface="Cambria" panose="02040503050406030204" pitchFamily="18" charset="0"/>
                <a:ea typeface="Cambria" charset="0"/>
                <a:cs typeface="Cambria" charset="0"/>
              </a:rPr>
              <a:t>5- t(8;14</a:t>
            </a:r>
            <a:r>
              <a:rPr lang="en-US" dirty="0" smtClean="0">
                <a:latin typeface="Cambria" panose="02040503050406030204" pitchFamily="18" charset="0"/>
                <a:ea typeface="Cambria" charset="0"/>
                <a:cs typeface="Cambria" charset="0"/>
              </a:rPr>
              <a:t>) C-MYC Mutation is associated with which one of the following?</a:t>
            </a:r>
          </a:p>
          <a:p>
            <a:r>
              <a:rPr lang="en-US" dirty="0">
                <a:latin typeface="Cambria" panose="02040503050406030204" pitchFamily="18" charset="0"/>
              </a:rPr>
              <a:t>a- CLL                                            </a:t>
            </a:r>
            <a:r>
              <a:rPr lang="en-US" dirty="0" smtClean="0">
                <a:latin typeface="Cambria" panose="02040503050406030204" pitchFamily="18" charset="0"/>
              </a:rPr>
              <a:t>              </a:t>
            </a:r>
            <a:r>
              <a:rPr lang="en-US" dirty="0">
                <a:latin typeface="Cambria" panose="02040503050406030204" pitchFamily="18" charset="0"/>
              </a:rPr>
              <a:t>b- Multiple myeloma</a:t>
            </a:r>
          </a:p>
          <a:p>
            <a:r>
              <a:rPr lang="en-US" dirty="0">
                <a:latin typeface="Cambria" panose="02040503050406030204" pitchFamily="18" charset="0"/>
              </a:rPr>
              <a:t>c- </a:t>
            </a:r>
            <a:r>
              <a:rPr lang="en-US" dirty="0" err="1">
                <a:latin typeface="Cambria" panose="02040503050406030204" pitchFamily="18" charset="0"/>
              </a:rPr>
              <a:t>Burkitt</a:t>
            </a:r>
            <a:r>
              <a:rPr lang="en-US" dirty="0">
                <a:latin typeface="Cambria" panose="02040503050406030204" pitchFamily="18" charset="0"/>
              </a:rPr>
              <a:t> Lymphoma                             d-</a:t>
            </a:r>
            <a:r>
              <a:rPr lang="en-US" dirty="0">
                <a:latin typeface="Cambria" panose="02040503050406030204" pitchFamily="18" charset="0"/>
                <a:ea typeface="Cambria" charset="0"/>
                <a:cs typeface="Cambria" charset="0"/>
              </a:rPr>
              <a:t>Hodgkin Lymphoma</a:t>
            </a:r>
          </a:p>
          <a:p>
            <a:endParaRPr lang="en-US" dirty="0" smtClean="0">
              <a:latin typeface="Cambria" panose="02040503050406030204" pitchFamily="18" charset="0"/>
              <a:ea typeface="Cambria" charset="0"/>
              <a:cs typeface="Cambria" charset="0"/>
            </a:endParaRPr>
          </a:p>
        </p:txBody>
      </p:sp>
      <p:sp>
        <p:nvSpPr>
          <p:cNvPr id="6" name="مربع نص 5"/>
          <p:cNvSpPr txBox="1"/>
          <p:nvPr/>
        </p:nvSpPr>
        <p:spPr>
          <a:xfrm rot="10800000">
            <a:off x="6080540" y="6299826"/>
            <a:ext cx="49244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1- 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2- b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3- a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4- d</a:t>
            </a:r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  <a:latin typeface="Cambria" panose="02040503050406030204" pitchFamily="18" charset="0"/>
              </a:rPr>
              <a:t>5- c</a:t>
            </a:r>
            <a:endParaRPr lang="en-US" dirty="0">
              <a:solidFill>
                <a:schemeClr val="bg1">
                  <a:lumMod val="65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7" name="مربع نص 6"/>
          <p:cNvSpPr txBox="1"/>
          <p:nvPr/>
        </p:nvSpPr>
        <p:spPr>
          <a:xfrm>
            <a:off x="10771" y="7469378"/>
            <a:ext cx="684722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>
                <a:solidFill>
                  <a:srgbClr val="249998"/>
                </a:solidFill>
                <a:latin typeface="Cambria" panose="02040503050406030204" pitchFamily="18" charset="0"/>
              </a:rPr>
              <a:t>GOOD LUCK!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نسق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1131</TotalTime>
  <Words>1614</Words>
  <Application>Microsoft Macintosh PowerPoint</Application>
  <PresentationFormat>A4 Paper (210x297 mm)</PresentationFormat>
  <Paragraphs>324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Al Nile</vt:lpstr>
      <vt:lpstr>Arial</vt:lpstr>
      <vt:lpstr>Calibri</vt:lpstr>
      <vt:lpstr>Cambria</vt:lpstr>
      <vt:lpstr>نسق Office</vt:lpstr>
      <vt:lpstr>PowerPoint Presentation</vt:lpstr>
      <vt:lpstr>Definitions</vt:lpstr>
      <vt:lpstr>PowerPoint Presentation</vt:lpstr>
      <vt:lpstr>PowerPoint Presentation</vt:lpstr>
      <vt:lpstr>PowerPoint Presentation</vt:lpstr>
      <vt:lpstr>Multiple Myeloma </vt:lpstr>
      <vt:lpstr>PowerPoint Presentation</vt:lpstr>
      <vt:lpstr>MCQs:</vt:lpstr>
    </vt:vector>
  </TitlesOfParts>
  <LinksUpToDate>false</LinksUpToDate>
  <SharedDoc>false</SharedDoc>
  <HyperlinksChanged>false</HyperlinksChanged>
  <AppVersion>15.0024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TOSHIBA</dc:creator>
  <cp:lastModifiedBy>شوق</cp:lastModifiedBy>
  <cp:revision>128</cp:revision>
  <dcterms:modified xsi:type="dcterms:W3CDTF">2017-12-31T12:22:38Z</dcterms:modified>
</cp:coreProperties>
</file>