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708" r:id="rId1"/>
    <p:sldMasterId id="2147483720" r:id="rId2"/>
  </p:sldMasterIdLst>
  <p:notesMasterIdLst>
    <p:notesMasterId r:id="rId16"/>
  </p:notesMasterIdLst>
  <p:sldIdLst>
    <p:sldId id="256" r:id="rId3"/>
    <p:sldId id="272" r:id="rId4"/>
    <p:sldId id="258" r:id="rId5"/>
    <p:sldId id="259" r:id="rId6"/>
    <p:sldId id="260" r:id="rId7"/>
    <p:sldId id="262" r:id="rId8"/>
    <p:sldId id="266" r:id="rId9"/>
    <p:sldId id="267" r:id="rId10"/>
    <p:sldId id="268" r:id="rId11"/>
    <p:sldId id="269" r:id="rId12"/>
    <p:sldId id="270" r:id="rId13"/>
    <p:sldId id="271" r:id="rId14"/>
    <p:sldId id="257" r:id="rId1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D1E5D8"/>
    <a:srgbClr val="EBEBEB"/>
    <a:srgbClr val="FFCDE6"/>
    <a:srgbClr val="E7FFFF"/>
    <a:srgbClr val="FF99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9" autoAdjust="0"/>
    <p:restoredTop sz="95884"/>
  </p:normalViewPr>
  <p:slideViewPr>
    <p:cSldViewPr snapToGrid="0">
      <p:cViewPr varScale="1">
        <p:scale>
          <a:sx n="76" d="100"/>
          <a:sy n="76" d="100"/>
        </p:scale>
        <p:origin x="30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291C68-E3B0-4730-A1E8-9AF2749065E8}" type="doc">
      <dgm:prSet loTypeId="urn:microsoft.com/office/officeart/2005/8/layout/h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D42851F-5D41-4DD5-B5C7-DE2D965F5ECF}">
      <dgm:prSet phldrT="[Text]" custT="1"/>
      <dgm:spPr/>
      <dgm:t>
        <a:bodyPr/>
        <a:lstStyle/>
        <a:p>
          <a:r>
            <a:rPr lang="en-US" sz="1800" dirty="0">
              <a:latin typeface="Cambria" panose="02040503050406030204" pitchFamily="18" charset="0"/>
            </a:rPr>
            <a:t>Infections</a:t>
          </a:r>
        </a:p>
      </dgm:t>
    </dgm:pt>
    <dgm:pt modelId="{B75FF05A-81C2-492C-88A0-52F407A249CF}" type="parTrans" cxnId="{4689E214-4222-4C95-954F-616FB5A9DA28}">
      <dgm:prSet/>
      <dgm:spPr/>
      <dgm:t>
        <a:bodyPr/>
        <a:lstStyle/>
        <a:p>
          <a:endParaRPr lang="en-US"/>
        </a:p>
      </dgm:t>
    </dgm:pt>
    <dgm:pt modelId="{317CF74E-A3B5-4516-A676-B7DE56B6565A}" type="sibTrans" cxnId="{4689E214-4222-4C95-954F-616FB5A9DA28}">
      <dgm:prSet/>
      <dgm:spPr/>
      <dgm:t>
        <a:bodyPr/>
        <a:lstStyle/>
        <a:p>
          <a:endParaRPr lang="en-US"/>
        </a:p>
      </dgm:t>
    </dgm:pt>
    <dgm:pt modelId="{5D8F5684-2739-42D5-9460-AAB579599F9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Cambria" panose="02040503050406030204" pitchFamily="18" charset="0"/>
            </a:rPr>
            <a:t>Gram-negative bacteria </a:t>
          </a:r>
        </a:p>
      </dgm:t>
    </dgm:pt>
    <dgm:pt modelId="{03DF3B96-ABA5-4DE8-B93C-5E0722D60061}" type="parTrans" cxnId="{47F6B97B-2FF2-4333-BDEA-E07CE8669545}">
      <dgm:prSet/>
      <dgm:spPr/>
      <dgm:t>
        <a:bodyPr/>
        <a:lstStyle/>
        <a:p>
          <a:endParaRPr lang="en-US"/>
        </a:p>
      </dgm:t>
    </dgm:pt>
    <dgm:pt modelId="{B5F52B3A-EDE6-430A-8CCA-CE41C305FFFC}" type="sibTrans" cxnId="{47F6B97B-2FF2-4333-BDEA-E07CE8669545}">
      <dgm:prSet/>
      <dgm:spPr/>
      <dgm:t>
        <a:bodyPr/>
        <a:lstStyle/>
        <a:p>
          <a:endParaRPr lang="en-US"/>
        </a:p>
      </dgm:t>
    </dgm:pt>
    <dgm:pt modelId="{A1A1601D-5133-4A8A-8739-B071B7719237}">
      <dgm:prSet phldrT="[Text]" custT="1"/>
      <dgm:spPr/>
      <dgm:t>
        <a:bodyPr/>
        <a:lstStyle/>
        <a:p>
          <a:r>
            <a:rPr lang="en-US" sz="1800" dirty="0">
              <a:latin typeface="Cambria" panose="02040503050406030204" pitchFamily="18" charset="0"/>
            </a:rPr>
            <a:t>Malignancy</a:t>
          </a:r>
        </a:p>
      </dgm:t>
    </dgm:pt>
    <dgm:pt modelId="{EC69D239-38B1-405B-81FB-9030EE6AE302}" type="parTrans" cxnId="{EBBB68E2-695C-4B4E-A9E5-4717A1D376C0}">
      <dgm:prSet/>
      <dgm:spPr/>
      <dgm:t>
        <a:bodyPr/>
        <a:lstStyle/>
        <a:p>
          <a:endParaRPr lang="en-US"/>
        </a:p>
      </dgm:t>
    </dgm:pt>
    <dgm:pt modelId="{C74A6201-D085-4FD1-ADB5-46452B47DE9B}" type="sibTrans" cxnId="{EBBB68E2-695C-4B4E-A9E5-4717A1D376C0}">
      <dgm:prSet/>
      <dgm:spPr/>
      <dgm:t>
        <a:bodyPr/>
        <a:lstStyle/>
        <a:p>
          <a:endParaRPr lang="en-US"/>
        </a:p>
      </dgm:t>
    </dgm:pt>
    <dgm:pt modelId="{4564D12B-5CEB-478A-B447-5DE5CBC037BF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Clostridium</a:t>
          </a:r>
        </a:p>
      </dgm:t>
    </dgm:pt>
    <dgm:pt modelId="{E26CE1F6-BBE7-4C94-8673-D4B06058DA55}" type="parTrans" cxnId="{4CF5BEAC-20AE-4AB5-ABD1-A5D6CAF53303}">
      <dgm:prSet/>
      <dgm:spPr/>
      <dgm:t>
        <a:bodyPr/>
        <a:lstStyle/>
        <a:p>
          <a:endParaRPr lang="en-US"/>
        </a:p>
      </dgm:t>
    </dgm:pt>
    <dgm:pt modelId="{788EFB5A-1295-429B-873A-3C502B409A83}" type="sibTrans" cxnId="{4CF5BEAC-20AE-4AB5-ABD1-A5D6CAF53303}">
      <dgm:prSet/>
      <dgm:spPr/>
      <dgm:t>
        <a:bodyPr/>
        <a:lstStyle/>
        <a:p>
          <a:endParaRPr lang="en-US"/>
        </a:p>
      </dgm:t>
    </dgm:pt>
    <dgm:pt modelId="{53DCF89B-5F82-489F-A692-10F6998B2D50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Falciparum malaria</a:t>
          </a:r>
        </a:p>
      </dgm:t>
    </dgm:pt>
    <dgm:pt modelId="{AC20D6EE-ABC9-4DF7-AB92-8F5214B65EA9}" type="parTrans" cxnId="{6BEB2374-5E0D-40A6-8837-E71F4CAC8819}">
      <dgm:prSet/>
      <dgm:spPr/>
      <dgm:t>
        <a:bodyPr/>
        <a:lstStyle/>
        <a:p>
          <a:endParaRPr lang="en-US"/>
        </a:p>
      </dgm:t>
    </dgm:pt>
    <dgm:pt modelId="{DD38B22E-032A-4F4F-A759-500F0A92204D}" type="sibTrans" cxnId="{6BEB2374-5E0D-40A6-8837-E71F4CAC8819}">
      <dgm:prSet/>
      <dgm:spPr/>
      <dgm:t>
        <a:bodyPr/>
        <a:lstStyle/>
        <a:p>
          <a:endParaRPr lang="en-US"/>
        </a:p>
      </dgm:t>
    </dgm:pt>
    <dgm:pt modelId="{B737A947-6800-4FBE-B615-9ED9C9374BC1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Viral infection – HIV, hepatitis</a:t>
          </a:r>
        </a:p>
      </dgm:t>
    </dgm:pt>
    <dgm:pt modelId="{BE3AF841-158F-42B1-8E06-FCD9571FFBB1}" type="parTrans" cxnId="{57DBC865-48A1-4037-BB96-8D0AB4414AC0}">
      <dgm:prSet/>
      <dgm:spPr/>
      <dgm:t>
        <a:bodyPr/>
        <a:lstStyle/>
        <a:p>
          <a:endParaRPr lang="en-US"/>
        </a:p>
      </dgm:t>
    </dgm:pt>
    <dgm:pt modelId="{63D83ED3-B6D0-4911-81F6-8AE59655103F}" type="sibTrans" cxnId="{57DBC865-48A1-4037-BB96-8D0AB4414AC0}">
      <dgm:prSet/>
      <dgm:spPr/>
      <dgm:t>
        <a:bodyPr/>
        <a:lstStyle/>
        <a:p>
          <a:endParaRPr lang="en-US"/>
        </a:p>
      </dgm:t>
    </dgm:pt>
    <dgm:pt modelId="{C4042888-3030-4D5B-93E5-C9635DECF2E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Cambria" panose="02040503050406030204" pitchFamily="18" charset="0"/>
            </a:rPr>
            <a:t>Adenocarcinoma</a:t>
          </a:r>
        </a:p>
      </dgm:t>
    </dgm:pt>
    <dgm:pt modelId="{2371347D-BE36-4CC6-A39A-64BCDAE093FE}" type="parTrans" cxnId="{0DE0DD46-9F13-47AD-8003-2AC6975A00AC}">
      <dgm:prSet/>
      <dgm:spPr/>
      <dgm:t>
        <a:bodyPr/>
        <a:lstStyle/>
        <a:p>
          <a:endParaRPr lang="en-US"/>
        </a:p>
      </dgm:t>
    </dgm:pt>
    <dgm:pt modelId="{7F0BA347-4F44-4076-980B-1529F8F6E90B}" type="sibTrans" cxnId="{0DE0DD46-9F13-47AD-8003-2AC6975A00AC}">
      <dgm:prSet/>
      <dgm:spPr/>
      <dgm:t>
        <a:bodyPr/>
        <a:lstStyle/>
        <a:p>
          <a:endParaRPr lang="en-US"/>
        </a:p>
      </dgm:t>
    </dgm:pt>
    <dgm:pt modelId="{9FEDA472-CA3F-4199-BA00-345487958D79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Acute promyelocytic </a:t>
          </a:r>
          <a:r>
            <a:rPr lang="en-US" sz="1400" dirty="0" err="1">
              <a:latin typeface="Cambria" panose="02040503050406030204" pitchFamily="18" charset="0"/>
            </a:rPr>
            <a:t>leukaemia</a:t>
          </a:r>
          <a:r>
            <a:rPr lang="en-US" sz="1400" dirty="0">
              <a:latin typeface="Cambria" panose="02040503050406030204" pitchFamily="18" charset="0"/>
            </a:rPr>
            <a:t> (M3)</a:t>
          </a:r>
        </a:p>
      </dgm:t>
    </dgm:pt>
    <dgm:pt modelId="{B5FF21F2-807E-4CBC-A7D5-DB104E50B96C}" type="parTrans" cxnId="{4CDE35B0-263C-4362-916B-4A692B568A83}">
      <dgm:prSet/>
      <dgm:spPr/>
      <dgm:t>
        <a:bodyPr/>
        <a:lstStyle/>
        <a:p>
          <a:endParaRPr lang="en-US"/>
        </a:p>
      </dgm:t>
    </dgm:pt>
    <dgm:pt modelId="{5F539E5D-3129-4513-B933-E22E1C67810A}" type="sibTrans" cxnId="{4CDE35B0-263C-4362-916B-4A692B568A83}">
      <dgm:prSet/>
      <dgm:spPr/>
      <dgm:t>
        <a:bodyPr/>
        <a:lstStyle/>
        <a:p>
          <a:endParaRPr lang="en-US"/>
        </a:p>
      </dgm:t>
    </dgm:pt>
    <dgm:pt modelId="{14EF2848-ECB2-4623-AB03-757CF5EC13EE}" type="pres">
      <dgm:prSet presAssocID="{6D291C68-E3B0-4730-A1E8-9AF2749065E8}" presName="linearFlow" presStyleCnt="0">
        <dgm:presLayoutVars>
          <dgm:dir/>
          <dgm:animLvl val="lvl"/>
          <dgm:resizeHandles/>
        </dgm:presLayoutVars>
      </dgm:prSet>
      <dgm:spPr/>
    </dgm:pt>
    <dgm:pt modelId="{AAB7A222-1820-4F09-B00F-552BAF142D6C}" type="pres">
      <dgm:prSet presAssocID="{2D42851F-5D41-4DD5-B5C7-DE2D965F5ECF}" presName="compositeNode" presStyleCnt="0">
        <dgm:presLayoutVars>
          <dgm:bulletEnabled val="1"/>
        </dgm:presLayoutVars>
      </dgm:prSet>
      <dgm:spPr/>
    </dgm:pt>
    <dgm:pt modelId="{A57CC1B6-6666-44D0-9F45-9679B456C3E0}" type="pres">
      <dgm:prSet presAssocID="{2D42851F-5D41-4DD5-B5C7-DE2D965F5ECF}" presName="image" presStyleLbl="fgImgPlace1" presStyleIdx="0" presStyleCnt="2" custFlipHor="1" custScaleX="5014" custScaleY="5014" custLinFactNeighborX="3998" custLinFactNeighborY="19516"/>
      <dgm:spPr/>
    </dgm:pt>
    <dgm:pt modelId="{652112DF-192F-4430-9B74-261FBA31EAEA}" type="pres">
      <dgm:prSet presAssocID="{2D42851F-5D41-4DD5-B5C7-DE2D965F5ECF}" presName="childNode" presStyleLbl="node1" presStyleIdx="0" presStyleCnt="2" custScaleX="106979" custScaleY="74358">
        <dgm:presLayoutVars>
          <dgm:bulletEnabled val="1"/>
        </dgm:presLayoutVars>
      </dgm:prSet>
      <dgm:spPr/>
    </dgm:pt>
    <dgm:pt modelId="{01D60D88-B728-40F3-834F-8A57DBCEA04D}" type="pres">
      <dgm:prSet presAssocID="{2D42851F-5D41-4DD5-B5C7-DE2D965F5ECF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B54CEB09-F590-4E3B-B16E-3AA6F41EEF7F}" type="pres">
      <dgm:prSet presAssocID="{317CF74E-A3B5-4516-A676-B7DE56B6565A}" presName="sibTrans" presStyleCnt="0"/>
      <dgm:spPr/>
    </dgm:pt>
    <dgm:pt modelId="{9E5AE35B-3D9A-4F64-A525-54DAE5FA96BA}" type="pres">
      <dgm:prSet presAssocID="{A1A1601D-5133-4A8A-8739-B071B7719237}" presName="compositeNode" presStyleCnt="0">
        <dgm:presLayoutVars>
          <dgm:bulletEnabled val="1"/>
        </dgm:presLayoutVars>
      </dgm:prSet>
      <dgm:spPr/>
    </dgm:pt>
    <dgm:pt modelId="{B5A45C85-8FDF-41C6-926A-4A46D6093961}" type="pres">
      <dgm:prSet presAssocID="{A1A1601D-5133-4A8A-8739-B071B7719237}" presName="image" presStyleLbl="fgImgPlace1" presStyleIdx="1" presStyleCnt="2" custFlipVert="0" custFlipHor="1" custScaleX="5014" custScaleY="5014" custLinFactNeighborX="-45532" custLinFactNeighborY="19292"/>
      <dgm:spPr/>
    </dgm:pt>
    <dgm:pt modelId="{3DE44789-FE48-45C9-B9ED-967AFB8F7D9A}" type="pres">
      <dgm:prSet presAssocID="{A1A1601D-5133-4A8A-8739-B071B7719237}" presName="childNode" presStyleLbl="node1" presStyleIdx="1" presStyleCnt="2" custScaleX="98418" custScaleY="74358" custLinFactNeighborX="-17399">
        <dgm:presLayoutVars>
          <dgm:bulletEnabled val="1"/>
        </dgm:presLayoutVars>
      </dgm:prSet>
      <dgm:spPr/>
    </dgm:pt>
    <dgm:pt modelId="{1A76056B-D765-4EDF-9532-47559E804FE9}" type="pres">
      <dgm:prSet presAssocID="{A1A1601D-5133-4A8A-8739-B071B7719237}" presName="parentNode" presStyleLbl="revTx" presStyleIdx="1" presStyleCnt="2" custLinFactNeighborX="-98689">
        <dgm:presLayoutVars>
          <dgm:chMax val="0"/>
          <dgm:bulletEnabled val="1"/>
        </dgm:presLayoutVars>
      </dgm:prSet>
      <dgm:spPr/>
    </dgm:pt>
  </dgm:ptLst>
  <dgm:cxnLst>
    <dgm:cxn modelId="{3ED0F701-0154-4FDE-8319-0E3B1CCC248E}" type="presOf" srcId="{53DCF89B-5F82-489F-A692-10F6998B2D50}" destId="{652112DF-192F-4430-9B74-261FBA31EAEA}" srcOrd="0" destOrd="2" presId="urn:microsoft.com/office/officeart/2005/8/layout/hList2"/>
    <dgm:cxn modelId="{4689E214-4222-4C95-954F-616FB5A9DA28}" srcId="{6D291C68-E3B0-4730-A1E8-9AF2749065E8}" destId="{2D42851F-5D41-4DD5-B5C7-DE2D965F5ECF}" srcOrd="0" destOrd="0" parTransId="{B75FF05A-81C2-492C-88A0-52F407A249CF}" sibTransId="{317CF74E-A3B5-4516-A676-B7DE56B6565A}"/>
    <dgm:cxn modelId="{9D2F7115-AA66-4201-9ED2-C7DFFD4B40BD}" type="presOf" srcId="{6D291C68-E3B0-4730-A1E8-9AF2749065E8}" destId="{14EF2848-ECB2-4623-AB03-757CF5EC13EE}" srcOrd="0" destOrd="0" presId="urn:microsoft.com/office/officeart/2005/8/layout/hList2"/>
    <dgm:cxn modelId="{2349C418-C01A-4003-893A-2469AEE44BC3}" type="presOf" srcId="{A1A1601D-5133-4A8A-8739-B071B7719237}" destId="{1A76056B-D765-4EDF-9532-47559E804FE9}" srcOrd="0" destOrd="0" presId="urn:microsoft.com/office/officeart/2005/8/layout/hList2"/>
    <dgm:cxn modelId="{ACE52D36-B74F-4FD1-983D-F88EA59116B5}" type="presOf" srcId="{4564D12B-5CEB-478A-B447-5DE5CBC037BF}" destId="{652112DF-192F-4430-9B74-261FBA31EAEA}" srcOrd="0" destOrd="1" presId="urn:microsoft.com/office/officeart/2005/8/layout/hList2"/>
    <dgm:cxn modelId="{57DBC865-48A1-4037-BB96-8D0AB4414AC0}" srcId="{2D42851F-5D41-4DD5-B5C7-DE2D965F5ECF}" destId="{B737A947-6800-4FBE-B615-9ED9C9374BC1}" srcOrd="3" destOrd="0" parTransId="{BE3AF841-158F-42B1-8E06-FCD9571FFBB1}" sibTransId="{63D83ED3-B6D0-4911-81F6-8AE59655103F}"/>
    <dgm:cxn modelId="{0DE0DD46-9F13-47AD-8003-2AC6975A00AC}" srcId="{A1A1601D-5133-4A8A-8739-B071B7719237}" destId="{C4042888-3030-4D5B-93E5-C9635DECF2E5}" srcOrd="0" destOrd="0" parTransId="{2371347D-BE36-4CC6-A39A-64BCDAE093FE}" sibTransId="{7F0BA347-4F44-4076-980B-1529F8F6E90B}"/>
    <dgm:cxn modelId="{6BEB2374-5E0D-40A6-8837-E71F4CAC8819}" srcId="{2D42851F-5D41-4DD5-B5C7-DE2D965F5ECF}" destId="{53DCF89B-5F82-489F-A692-10F6998B2D50}" srcOrd="2" destOrd="0" parTransId="{AC20D6EE-ABC9-4DF7-AB92-8F5214B65EA9}" sibTransId="{DD38B22E-032A-4F4F-A759-500F0A92204D}"/>
    <dgm:cxn modelId="{3D2C4878-7D0A-4D23-AC5D-042A97A76F5B}" type="presOf" srcId="{2D42851F-5D41-4DD5-B5C7-DE2D965F5ECF}" destId="{01D60D88-B728-40F3-834F-8A57DBCEA04D}" srcOrd="0" destOrd="0" presId="urn:microsoft.com/office/officeart/2005/8/layout/hList2"/>
    <dgm:cxn modelId="{47F6B97B-2FF2-4333-BDEA-E07CE8669545}" srcId="{2D42851F-5D41-4DD5-B5C7-DE2D965F5ECF}" destId="{5D8F5684-2739-42D5-9460-AAB579599F93}" srcOrd="0" destOrd="0" parTransId="{03DF3B96-ABA5-4DE8-B93C-5E0722D60061}" sibTransId="{B5F52B3A-EDE6-430A-8CCA-CE41C305FFFC}"/>
    <dgm:cxn modelId="{0FF89B9A-728E-4DED-8522-1D1526B3088A}" type="presOf" srcId="{B737A947-6800-4FBE-B615-9ED9C9374BC1}" destId="{652112DF-192F-4430-9B74-261FBA31EAEA}" srcOrd="0" destOrd="3" presId="urn:microsoft.com/office/officeart/2005/8/layout/hList2"/>
    <dgm:cxn modelId="{4CF5BEAC-20AE-4AB5-ABD1-A5D6CAF53303}" srcId="{2D42851F-5D41-4DD5-B5C7-DE2D965F5ECF}" destId="{4564D12B-5CEB-478A-B447-5DE5CBC037BF}" srcOrd="1" destOrd="0" parTransId="{E26CE1F6-BBE7-4C94-8673-D4B06058DA55}" sibTransId="{788EFB5A-1295-429B-873A-3C502B409A83}"/>
    <dgm:cxn modelId="{4CDE35B0-263C-4362-916B-4A692B568A83}" srcId="{A1A1601D-5133-4A8A-8739-B071B7719237}" destId="{9FEDA472-CA3F-4199-BA00-345487958D79}" srcOrd="1" destOrd="0" parTransId="{B5FF21F2-807E-4CBC-A7D5-DB104E50B96C}" sibTransId="{5F539E5D-3129-4513-B933-E22E1C67810A}"/>
    <dgm:cxn modelId="{F6F0BEB6-3C5C-4A30-96DC-ACE9D95A902D}" type="presOf" srcId="{9FEDA472-CA3F-4199-BA00-345487958D79}" destId="{3DE44789-FE48-45C9-B9ED-967AFB8F7D9A}" srcOrd="0" destOrd="1" presId="urn:microsoft.com/office/officeart/2005/8/layout/hList2"/>
    <dgm:cxn modelId="{947B1CC3-3DA2-4D89-8BA7-3B174D85BF50}" type="presOf" srcId="{C4042888-3030-4D5B-93E5-C9635DECF2E5}" destId="{3DE44789-FE48-45C9-B9ED-967AFB8F7D9A}" srcOrd="0" destOrd="0" presId="urn:microsoft.com/office/officeart/2005/8/layout/hList2"/>
    <dgm:cxn modelId="{6D274DDD-5F94-4B87-9261-B3A51514CCFC}" type="presOf" srcId="{5D8F5684-2739-42D5-9460-AAB579599F93}" destId="{652112DF-192F-4430-9B74-261FBA31EAEA}" srcOrd="0" destOrd="0" presId="urn:microsoft.com/office/officeart/2005/8/layout/hList2"/>
    <dgm:cxn modelId="{EBBB68E2-695C-4B4E-A9E5-4717A1D376C0}" srcId="{6D291C68-E3B0-4730-A1E8-9AF2749065E8}" destId="{A1A1601D-5133-4A8A-8739-B071B7719237}" srcOrd="1" destOrd="0" parTransId="{EC69D239-38B1-405B-81FB-9030EE6AE302}" sibTransId="{C74A6201-D085-4FD1-ADB5-46452B47DE9B}"/>
    <dgm:cxn modelId="{5B69FFA6-AF43-4DD9-8F07-8D0AE829A0E1}" type="presParOf" srcId="{14EF2848-ECB2-4623-AB03-757CF5EC13EE}" destId="{AAB7A222-1820-4F09-B00F-552BAF142D6C}" srcOrd="0" destOrd="0" presId="urn:microsoft.com/office/officeart/2005/8/layout/hList2"/>
    <dgm:cxn modelId="{4D47031E-41A6-48ED-9A4D-9B99D3F04A05}" type="presParOf" srcId="{AAB7A222-1820-4F09-B00F-552BAF142D6C}" destId="{A57CC1B6-6666-44D0-9F45-9679B456C3E0}" srcOrd="0" destOrd="0" presId="urn:microsoft.com/office/officeart/2005/8/layout/hList2"/>
    <dgm:cxn modelId="{072C8007-CCA0-463B-9EB4-32635898B78A}" type="presParOf" srcId="{AAB7A222-1820-4F09-B00F-552BAF142D6C}" destId="{652112DF-192F-4430-9B74-261FBA31EAEA}" srcOrd="1" destOrd="0" presId="urn:microsoft.com/office/officeart/2005/8/layout/hList2"/>
    <dgm:cxn modelId="{234A5130-A1D9-4C13-9612-4F5B6BE69110}" type="presParOf" srcId="{AAB7A222-1820-4F09-B00F-552BAF142D6C}" destId="{01D60D88-B728-40F3-834F-8A57DBCEA04D}" srcOrd="2" destOrd="0" presId="urn:microsoft.com/office/officeart/2005/8/layout/hList2"/>
    <dgm:cxn modelId="{909F0579-EDB3-4270-BAF4-60AF05BA4266}" type="presParOf" srcId="{14EF2848-ECB2-4623-AB03-757CF5EC13EE}" destId="{B54CEB09-F590-4E3B-B16E-3AA6F41EEF7F}" srcOrd="1" destOrd="0" presId="urn:microsoft.com/office/officeart/2005/8/layout/hList2"/>
    <dgm:cxn modelId="{982BF746-E4A5-4782-811C-9C928EF8078B}" type="presParOf" srcId="{14EF2848-ECB2-4623-AB03-757CF5EC13EE}" destId="{9E5AE35B-3D9A-4F64-A525-54DAE5FA96BA}" srcOrd="2" destOrd="0" presId="urn:microsoft.com/office/officeart/2005/8/layout/hList2"/>
    <dgm:cxn modelId="{9CC2606D-2704-448E-AB5C-30ECE0F73240}" type="presParOf" srcId="{9E5AE35B-3D9A-4F64-A525-54DAE5FA96BA}" destId="{B5A45C85-8FDF-41C6-926A-4A46D6093961}" srcOrd="0" destOrd="0" presId="urn:microsoft.com/office/officeart/2005/8/layout/hList2"/>
    <dgm:cxn modelId="{3DA5DDDE-88A5-4796-B4BC-1736E97D7C5F}" type="presParOf" srcId="{9E5AE35B-3D9A-4F64-A525-54DAE5FA96BA}" destId="{3DE44789-FE48-45C9-B9ED-967AFB8F7D9A}" srcOrd="1" destOrd="0" presId="urn:microsoft.com/office/officeart/2005/8/layout/hList2"/>
    <dgm:cxn modelId="{FC6BB009-4377-4241-95BD-BA934EF6CB28}" type="presParOf" srcId="{9E5AE35B-3D9A-4F64-A525-54DAE5FA96BA}" destId="{1A76056B-D765-4EDF-9532-47559E804FE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D7CAD0-6EC2-4F95-969B-D517C8F162F0}" type="doc">
      <dgm:prSet loTypeId="urn:microsoft.com/office/officeart/2005/8/layout/h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001FEC-8B44-4882-B8AA-B0D373714238}">
      <dgm:prSet phldrT="[Text]" custT="1"/>
      <dgm:spPr/>
      <dgm:t>
        <a:bodyPr/>
        <a:lstStyle/>
        <a:p>
          <a:pPr algn="ctr"/>
          <a:r>
            <a:rPr lang="en-US" sz="1800" dirty="0">
              <a:latin typeface="Cambria" panose="02040503050406030204" pitchFamily="18" charset="0"/>
            </a:rPr>
            <a:t>Obstetric complications</a:t>
          </a:r>
          <a:endParaRPr lang="en-US" sz="1800" dirty="0"/>
        </a:p>
      </dgm:t>
    </dgm:pt>
    <dgm:pt modelId="{B26D991F-B1BB-49D7-A15B-2A651B065EFE}" type="parTrans" cxnId="{96D53894-EA10-4DF0-A2CA-B37E4DFFB20A}">
      <dgm:prSet/>
      <dgm:spPr/>
      <dgm:t>
        <a:bodyPr/>
        <a:lstStyle/>
        <a:p>
          <a:endParaRPr lang="en-US"/>
        </a:p>
      </dgm:t>
    </dgm:pt>
    <dgm:pt modelId="{1CFBB32B-BB02-4E20-96BD-CEA87C9109E7}" type="sibTrans" cxnId="{96D53894-EA10-4DF0-A2CA-B37E4DFFB20A}">
      <dgm:prSet/>
      <dgm:spPr/>
      <dgm:t>
        <a:bodyPr/>
        <a:lstStyle/>
        <a:p>
          <a:endParaRPr lang="en-US"/>
        </a:p>
      </dgm:t>
    </dgm:pt>
    <dgm:pt modelId="{24282576-F878-492C-A056-150D489D3120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Amniotic fluid embolism</a:t>
          </a:r>
        </a:p>
      </dgm:t>
    </dgm:pt>
    <dgm:pt modelId="{038BAE52-16F9-4844-982C-5680E5888F07}" type="parTrans" cxnId="{EF296CAD-FF23-4ACF-908B-A544DAE38458}">
      <dgm:prSet/>
      <dgm:spPr/>
      <dgm:t>
        <a:bodyPr/>
        <a:lstStyle/>
        <a:p>
          <a:endParaRPr lang="en-US"/>
        </a:p>
      </dgm:t>
    </dgm:pt>
    <dgm:pt modelId="{227FF2B3-6C7E-4DB7-88E1-A7863B956232}" type="sibTrans" cxnId="{EF296CAD-FF23-4ACF-908B-A544DAE38458}">
      <dgm:prSet/>
      <dgm:spPr/>
      <dgm:t>
        <a:bodyPr/>
        <a:lstStyle/>
        <a:p>
          <a:endParaRPr lang="en-US"/>
        </a:p>
      </dgm:t>
    </dgm:pt>
    <dgm:pt modelId="{CD83E500-CAFA-4CE4-9656-894338BEDB0F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Premature separation of placenta</a:t>
          </a:r>
        </a:p>
      </dgm:t>
    </dgm:pt>
    <dgm:pt modelId="{5C30AF97-8389-4A30-8B88-1FE9D0239C51}" type="parTrans" cxnId="{9BF1ED30-2F59-4FD6-BCA0-D3B66C4B1118}">
      <dgm:prSet/>
      <dgm:spPr/>
      <dgm:t>
        <a:bodyPr/>
        <a:lstStyle/>
        <a:p>
          <a:endParaRPr lang="en-US"/>
        </a:p>
      </dgm:t>
    </dgm:pt>
    <dgm:pt modelId="{9A038927-90EE-47C0-9BB8-BB326E393972}" type="sibTrans" cxnId="{9BF1ED30-2F59-4FD6-BCA0-D3B66C4B1118}">
      <dgm:prSet/>
      <dgm:spPr/>
      <dgm:t>
        <a:bodyPr/>
        <a:lstStyle/>
        <a:p>
          <a:endParaRPr lang="en-US"/>
        </a:p>
      </dgm:t>
    </dgm:pt>
    <dgm:pt modelId="{62C16266-D67B-4A52-AB72-1AE675480495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Septic abortion</a:t>
          </a:r>
        </a:p>
      </dgm:t>
    </dgm:pt>
    <dgm:pt modelId="{F9A7F399-EF0E-4CB6-8884-AE5BF75AB9B2}" type="parTrans" cxnId="{D71D54B4-BDB9-4A1A-B9DB-76E2643851E8}">
      <dgm:prSet/>
      <dgm:spPr/>
      <dgm:t>
        <a:bodyPr/>
        <a:lstStyle/>
        <a:p>
          <a:endParaRPr lang="en-US"/>
        </a:p>
      </dgm:t>
    </dgm:pt>
    <dgm:pt modelId="{DA2B0C8B-F0BA-4D63-94C9-59A45FA5A2BD}" type="sibTrans" cxnId="{D71D54B4-BDB9-4A1A-B9DB-76E2643851E8}">
      <dgm:prSet/>
      <dgm:spPr/>
      <dgm:t>
        <a:bodyPr/>
        <a:lstStyle/>
        <a:p>
          <a:endParaRPr lang="en-US"/>
        </a:p>
      </dgm:t>
    </dgm:pt>
    <dgm:pt modelId="{682FDC39-DB4B-4D3A-97F9-9C838E76497A}">
      <dgm:prSet phldrT="[Text]" custT="1"/>
      <dgm:spPr/>
      <dgm:t>
        <a:bodyPr/>
        <a:lstStyle/>
        <a:p>
          <a:r>
            <a:rPr lang="en-US" sz="1800" dirty="0">
              <a:latin typeface="Cambria" panose="02040503050406030204" pitchFamily="18" charset="0"/>
            </a:rPr>
            <a:t>Miscellaneous</a:t>
          </a:r>
        </a:p>
      </dgm:t>
    </dgm:pt>
    <dgm:pt modelId="{21B1720F-EB0E-4184-A8B6-82CDEAA23CD3}" type="parTrans" cxnId="{A9A0940E-E2A6-48BA-B8AE-E43F7C84DD65}">
      <dgm:prSet/>
      <dgm:spPr/>
      <dgm:t>
        <a:bodyPr/>
        <a:lstStyle/>
        <a:p>
          <a:endParaRPr lang="en-US"/>
        </a:p>
      </dgm:t>
    </dgm:pt>
    <dgm:pt modelId="{E890E01C-9141-4593-BA38-B0D54F2D6936}" type="sibTrans" cxnId="{A9A0940E-E2A6-48BA-B8AE-E43F7C84DD65}">
      <dgm:prSet/>
      <dgm:spPr/>
      <dgm:t>
        <a:bodyPr/>
        <a:lstStyle/>
        <a:p>
          <a:endParaRPr lang="en-US"/>
        </a:p>
      </dgm:t>
    </dgm:pt>
    <dgm:pt modelId="{8E50A573-27EA-4DF5-99F9-55414D319074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Liver failure</a:t>
          </a:r>
        </a:p>
      </dgm:t>
    </dgm:pt>
    <dgm:pt modelId="{CC889970-F301-41B7-A1B5-88D24C8804BD}" type="parTrans" cxnId="{B51CCE0B-5E49-494C-9337-CFC76CE4D989}">
      <dgm:prSet/>
      <dgm:spPr/>
      <dgm:t>
        <a:bodyPr/>
        <a:lstStyle/>
        <a:p>
          <a:endParaRPr lang="en-US"/>
        </a:p>
      </dgm:t>
    </dgm:pt>
    <dgm:pt modelId="{0DE12A9E-F9A6-4141-9360-B234D5979AE2}" type="sibTrans" cxnId="{B51CCE0B-5E49-494C-9337-CFC76CE4D989}">
      <dgm:prSet/>
      <dgm:spPr/>
      <dgm:t>
        <a:bodyPr/>
        <a:lstStyle/>
        <a:p>
          <a:endParaRPr lang="en-US"/>
        </a:p>
      </dgm:t>
    </dgm:pt>
    <dgm:pt modelId="{F7F6EB0E-BF4D-434C-A922-995A274F8409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Snake bites</a:t>
          </a:r>
        </a:p>
      </dgm:t>
    </dgm:pt>
    <dgm:pt modelId="{64218A25-46D7-46A7-B46B-06F3BDEABEE3}" type="parTrans" cxnId="{3588AAB4-6791-4D83-9D27-C6DE4B6DAB32}">
      <dgm:prSet/>
      <dgm:spPr/>
      <dgm:t>
        <a:bodyPr/>
        <a:lstStyle/>
        <a:p>
          <a:endParaRPr lang="en-US"/>
        </a:p>
      </dgm:t>
    </dgm:pt>
    <dgm:pt modelId="{2B53BF5A-28AC-41D9-971E-A7C449ED2A74}" type="sibTrans" cxnId="{3588AAB4-6791-4D83-9D27-C6DE4B6DAB32}">
      <dgm:prSet/>
      <dgm:spPr/>
      <dgm:t>
        <a:bodyPr/>
        <a:lstStyle/>
        <a:p>
          <a:endParaRPr lang="en-US"/>
        </a:p>
      </dgm:t>
    </dgm:pt>
    <dgm:pt modelId="{74E5E350-4727-4FBA-BD4E-EE552FD7796B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Hypothermia </a:t>
          </a:r>
        </a:p>
      </dgm:t>
    </dgm:pt>
    <dgm:pt modelId="{21417711-2B0A-4924-A9E6-EA78CDE6C317}" type="parTrans" cxnId="{015C1EEB-78F0-4CFE-A948-BE4063488F80}">
      <dgm:prSet/>
      <dgm:spPr/>
      <dgm:t>
        <a:bodyPr/>
        <a:lstStyle/>
        <a:p>
          <a:endParaRPr lang="en-US"/>
        </a:p>
      </dgm:t>
    </dgm:pt>
    <dgm:pt modelId="{3F1015D6-1977-41DA-A1C0-A901C3336E05}" type="sibTrans" cxnId="{015C1EEB-78F0-4CFE-A948-BE4063488F80}">
      <dgm:prSet/>
      <dgm:spPr/>
      <dgm:t>
        <a:bodyPr/>
        <a:lstStyle/>
        <a:p>
          <a:endParaRPr lang="en-US"/>
        </a:p>
      </dgm:t>
    </dgm:pt>
    <dgm:pt modelId="{55EAECAB-02D3-4120-A537-A548250FCA53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Heat stroke</a:t>
          </a:r>
        </a:p>
      </dgm:t>
    </dgm:pt>
    <dgm:pt modelId="{F93EE4D1-3C9C-4A0D-A7EE-246B0E390C8B}" type="parTrans" cxnId="{3DB7B729-CC92-46C6-A638-B56DA59DF846}">
      <dgm:prSet/>
      <dgm:spPr/>
      <dgm:t>
        <a:bodyPr/>
        <a:lstStyle/>
        <a:p>
          <a:endParaRPr lang="en-US"/>
        </a:p>
      </dgm:t>
    </dgm:pt>
    <dgm:pt modelId="{2785A38E-C24C-45A3-B935-3822AFEA81B8}" type="sibTrans" cxnId="{3DB7B729-CC92-46C6-A638-B56DA59DF846}">
      <dgm:prSet/>
      <dgm:spPr/>
      <dgm:t>
        <a:bodyPr/>
        <a:lstStyle/>
        <a:p>
          <a:endParaRPr lang="en-US"/>
        </a:p>
      </dgm:t>
    </dgm:pt>
    <dgm:pt modelId="{D22DE533-D3BF-4F41-8487-863241174E89}">
      <dgm:prSet custT="1"/>
      <dgm:spPr/>
      <dgm:t>
        <a:bodyPr/>
        <a:lstStyle/>
        <a:p>
          <a:r>
            <a:rPr lang="en-US" sz="1400" dirty="0">
              <a:latin typeface="Cambria" panose="02040503050406030204" pitchFamily="18" charset="0"/>
            </a:rPr>
            <a:t>Acute hypoxia</a:t>
          </a:r>
        </a:p>
      </dgm:t>
    </dgm:pt>
    <dgm:pt modelId="{1587EA7E-E7DF-4241-B700-612D2C3CABD6}" type="parTrans" cxnId="{06EA72D7-A9CE-4E15-960F-A5F2914D6BB1}">
      <dgm:prSet/>
      <dgm:spPr/>
      <dgm:t>
        <a:bodyPr/>
        <a:lstStyle/>
        <a:p>
          <a:endParaRPr lang="en-US"/>
        </a:p>
      </dgm:t>
    </dgm:pt>
    <dgm:pt modelId="{E292D638-AE39-4203-9156-52BC66B577D1}" type="sibTrans" cxnId="{06EA72D7-A9CE-4E15-960F-A5F2914D6BB1}">
      <dgm:prSet/>
      <dgm:spPr/>
      <dgm:t>
        <a:bodyPr/>
        <a:lstStyle/>
        <a:p>
          <a:endParaRPr lang="en-US"/>
        </a:p>
      </dgm:t>
    </dgm:pt>
    <dgm:pt modelId="{1FA53ED4-A138-49DC-9728-E1AB3600B1DE}" type="pres">
      <dgm:prSet presAssocID="{17D7CAD0-6EC2-4F95-969B-D517C8F162F0}" presName="linearFlow" presStyleCnt="0">
        <dgm:presLayoutVars>
          <dgm:dir/>
          <dgm:animLvl val="lvl"/>
          <dgm:resizeHandles/>
        </dgm:presLayoutVars>
      </dgm:prSet>
      <dgm:spPr/>
    </dgm:pt>
    <dgm:pt modelId="{84683C13-805A-4713-901D-EF2104D7A813}" type="pres">
      <dgm:prSet presAssocID="{6C001FEC-8B44-4882-B8AA-B0D373714238}" presName="compositeNode" presStyleCnt="0">
        <dgm:presLayoutVars>
          <dgm:bulletEnabled val="1"/>
        </dgm:presLayoutVars>
      </dgm:prSet>
      <dgm:spPr/>
    </dgm:pt>
    <dgm:pt modelId="{9A02B6D9-2530-47D2-9367-B04005924B1E}" type="pres">
      <dgm:prSet presAssocID="{6C001FEC-8B44-4882-B8AA-B0D373714238}" presName="image" presStyleLbl="fgImgPlace1" presStyleIdx="0" presStyleCnt="2" custScaleX="4364" custScaleY="4364" custLinFactNeighborX="3822" custLinFactNeighborY="19995"/>
      <dgm:spPr/>
    </dgm:pt>
    <dgm:pt modelId="{8E7EEC37-1A86-40F2-9130-44CB7B06E815}" type="pres">
      <dgm:prSet presAssocID="{6C001FEC-8B44-4882-B8AA-B0D373714238}" presName="childNode" presStyleLbl="node1" presStyleIdx="0" presStyleCnt="2" custScaleY="71315" custLinFactNeighborX="-1475" custLinFactNeighborY="-17958">
        <dgm:presLayoutVars>
          <dgm:bulletEnabled val="1"/>
        </dgm:presLayoutVars>
      </dgm:prSet>
      <dgm:spPr/>
    </dgm:pt>
    <dgm:pt modelId="{2EDBECB3-8215-4BC1-A9A7-67A058283466}" type="pres">
      <dgm:prSet presAssocID="{6C001FEC-8B44-4882-B8AA-B0D373714238}" presName="parentNode" presStyleLbl="revTx" presStyleIdx="0" presStyleCnt="2" custScaleX="176639" custLinFactNeighborX="-13841" custLinFactNeighborY="-14041">
        <dgm:presLayoutVars>
          <dgm:chMax val="0"/>
          <dgm:bulletEnabled val="1"/>
        </dgm:presLayoutVars>
      </dgm:prSet>
      <dgm:spPr/>
    </dgm:pt>
    <dgm:pt modelId="{C53E8000-743C-4299-802C-6860534EF9D7}" type="pres">
      <dgm:prSet presAssocID="{1CFBB32B-BB02-4E20-96BD-CEA87C9109E7}" presName="sibTrans" presStyleCnt="0"/>
      <dgm:spPr/>
    </dgm:pt>
    <dgm:pt modelId="{5D0B8FCE-31E8-4FAC-814A-16B62F472A5F}" type="pres">
      <dgm:prSet presAssocID="{682FDC39-DB4B-4D3A-97F9-9C838E76497A}" presName="compositeNode" presStyleCnt="0">
        <dgm:presLayoutVars>
          <dgm:bulletEnabled val="1"/>
        </dgm:presLayoutVars>
      </dgm:prSet>
      <dgm:spPr/>
    </dgm:pt>
    <dgm:pt modelId="{CEF4906B-8357-424B-B9E3-C838AA5D5696}" type="pres">
      <dgm:prSet presAssocID="{682FDC39-DB4B-4D3A-97F9-9C838E76497A}" presName="image" presStyleLbl="fgImgPlace1" presStyleIdx="1" presStyleCnt="2" custScaleX="5014" custScaleY="5014" custLinFactNeighborX="-39975" custLinFactNeighborY="10621"/>
      <dgm:spPr/>
    </dgm:pt>
    <dgm:pt modelId="{87877079-FF9F-4FA7-A5FA-01882D0A85CA}" type="pres">
      <dgm:prSet presAssocID="{682FDC39-DB4B-4D3A-97F9-9C838E76497A}" presName="childNode" presStyleLbl="node1" presStyleIdx="1" presStyleCnt="2" custScaleY="74112" custLinFactNeighborX="-16664" custLinFactNeighborY="-17803">
        <dgm:presLayoutVars>
          <dgm:bulletEnabled val="1"/>
        </dgm:presLayoutVars>
      </dgm:prSet>
      <dgm:spPr/>
    </dgm:pt>
    <dgm:pt modelId="{1785DEE9-127D-486B-8BE6-332A2C7B8CAD}" type="pres">
      <dgm:prSet presAssocID="{682FDC39-DB4B-4D3A-97F9-9C838E76497A}" presName="parentNode" presStyleLbl="revTx" presStyleIdx="1" presStyleCnt="2" custLinFactNeighborX="-99890" custLinFactNeighborY="-22830">
        <dgm:presLayoutVars>
          <dgm:chMax val="0"/>
          <dgm:bulletEnabled val="1"/>
        </dgm:presLayoutVars>
      </dgm:prSet>
      <dgm:spPr/>
    </dgm:pt>
  </dgm:ptLst>
  <dgm:cxnLst>
    <dgm:cxn modelId="{04E9F008-4DA5-4F7E-948D-06D30380C21E}" type="presOf" srcId="{55EAECAB-02D3-4120-A537-A548250FCA53}" destId="{87877079-FF9F-4FA7-A5FA-01882D0A85CA}" srcOrd="0" destOrd="3" presId="urn:microsoft.com/office/officeart/2005/8/layout/hList2"/>
    <dgm:cxn modelId="{B51CCE0B-5E49-494C-9337-CFC76CE4D989}" srcId="{682FDC39-DB4B-4D3A-97F9-9C838E76497A}" destId="{8E50A573-27EA-4DF5-99F9-55414D319074}" srcOrd="0" destOrd="0" parTransId="{CC889970-F301-41B7-A1B5-88D24C8804BD}" sibTransId="{0DE12A9E-F9A6-4141-9360-B234D5979AE2}"/>
    <dgm:cxn modelId="{A9A0940E-E2A6-48BA-B8AE-E43F7C84DD65}" srcId="{17D7CAD0-6EC2-4F95-969B-D517C8F162F0}" destId="{682FDC39-DB4B-4D3A-97F9-9C838E76497A}" srcOrd="1" destOrd="0" parTransId="{21B1720F-EB0E-4184-A8B6-82CDEAA23CD3}" sibTransId="{E890E01C-9141-4593-BA38-B0D54F2D6936}"/>
    <dgm:cxn modelId="{440D8818-A9B6-473D-B69B-6086C99B52ED}" type="presOf" srcId="{8E50A573-27EA-4DF5-99F9-55414D319074}" destId="{87877079-FF9F-4FA7-A5FA-01882D0A85CA}" srcOrd="0" destOrd="0" presId="urn:microsoft.com/office/officeart/2005/8/layout/hList2"/>
    <dgm:cxn modelId="{F04A0223-C893-42E0-AF83-7CFE03F4DE46}" type="presOf" srcId="{6C001FEC-8B44-4882-B8AA-B0D373714238}" destId="{2EDBECB3-8215-4BC1-A9A7-67A058283466}" srcOrd="0" destOrd="0" presId="urn:microsoft.com/office/officeart/2005/8/layout/hList2"/>
    <dgm:cxn modelId="{55291028-7FF9-47C2-A508-E16F65A8B294}" type="presOf" srcId="{74E5E350-4727-4FBA-BD4E-EE552FD7796B}" destId="{87877079-FF9F-4FA7-A5FA-01882D0A85CA}" srcOrd="0" destOrd="2" presId="urn:microsoft.com/office/officeart/2005/8/layout/hList2"/>
    <dgm:cxn modelId="{3DB7B729-CC92-46C6-A638-B56DA59DF846}" srcId="{682FDC39-DB4B-4D3A-97F9-9C838E76497A}" destId="{55EAECAB-02D3-4120-A537-A548250FCA53}" srcOrd="3" destOrd="0" parTransId="{F93EE4D1-3C9C-4A0D-A7EE-246B0E390C8B}" sibTransId="{2785A38E-C24C-45A3-B935-3822AFEA81B8}"/>
    <dgm:cxn modelId="{9BF1ED30-2F59-4FD6-BCA0-D3B66C4B1118}" srcId="{6C001FEC-8B44-4882-B8AA-B0D373714238}" destId="{CD83E500-CAFA-4CE4-9656-894338BEDB0F}" srcOrd="1" destOrd="0" parTransId="{5C30AF97-8389-4A30-8B88-1FE9D0239C51}" sibTransId="{9A038927-90EE-47C0-9BB8-BB326E393972}"/>
    <dgm:cxn modelId="{BF4C0632-4093-4D8F-AACB-F058FDE75600}" type="presOf" srcId="{F7F6EB0E-BF4D-434C-A922-995A274F8409}" destId="{87877079-FF9F-4FA7-A5FA-01882D0A85CA}" srcOrd="0" destOrd="1" presId="urn:microsoft.com/office/officeart/2005/8/layout/hList2"/>
    <dgm:cxn modelId="{4EDB5748-1D81-40CE-9EE6-3B9B3BA84141}" type="presOf" srcId="{682FDC39-DB4B-4D3A-97F9-9C838E76497A}" destId="{1785DEE9-127D-486B-8BE6-332A2C7B8CAD}" srcOrd="0" destOrd="0" presId="urn:microsoft.com/office/officeart/2005/8/layout/hList2"/>
    <dgm:cxn modelId="{1D774949-D482-4D4E-877B-E1FB69B68A86}" type="presOf" srcId="{17D7CAD0-6EC2-4F95-969B-D517C8F162F0}" destId="{1FA53ED4-A138-49DC-9728-E1AB3600B1DE}" srcOrd="0" destOrd="0" presId="urn:microsoft.com/office/officeart/2005/8/layout/hList2"/>
    <dgm:cxn modelId="{F7148469-75B6-4EBF-96B9-3E6B2627D820}" type="presOf" srcId="{D22DE533-D3BF-4F41-8487-863241174E89}" destId="{87877079-FF9F-4FA7-A5FA-01882D0A85CA}" srcOrd="0" destOrd="4" presId="urn:microsoft.com/office/officeart/2005/8/layout/hList2"/>
    <dgm:cxn modelId="{96D53894-EA10-4DF0-A2CA-B37E4DFFB20A}" srcId="{17D7CAD0-6EC2-4F95-969B-D517C8F162F0}" destId="{6C001FEC-8B44-4882-B8AA-B0D373714238}" srcOrd="0" destOrd="0" parTransId="{B26D991F-B1BB-49D7-A15B-2A651B065EFE}" sibTransId="{1CFBB32B-BB02-4E20-96BD-CEA87C9109E7}"/>
    <dgm:cxn modelId="{EF296CAD-FF23-4ACF-908B-A544DAE38458}" srcId="{6C001FEC-8B44-4882-B8AA-B0D373714238}" destId="{24282576-F878-492C-A056-150D489D3120}" srcOrd="0" destOrd="0" parTransId="{038BAE52-16F9-4844-982C-5680E5888F07}" sibTransId="{227FF2B3-6C7E-4DB7-88E1-A7863B956232}"/>
    <dgm:cxn modelId="{D71D54B4-BDB9-4A1A-B9DB-76E2643851E8}" srcId="{6C001FEC-8B44-4882-B8AA-B0D373714238}" destId="{62C16266-D67B-4A52-AB72-1AE675480495}" srcOrd="2" destOrd="0" parTransId="{F9A7F399-EF0E-4CB6-8884-AE5BF75AB9B2}" sibTransId="{DA2B0C8B-F0BA-4D63-94C9-59A45FA5A2BD}"/>
    <dgm:cxn modelId="{3588AAB4-6791-4D83-9D27-C6DE4B6DAB32}" srcId="{682FDC39-DB4B-4D3A-97F9-9C838E76497A}" destId="{F7F6EB0E-BF4D-434C-A922-995A274F8409}" srcOrd="1" destOrd="0" parTransId="{64218A25-46D7-46A7-B46B-06F3BDEABEE3}" sibTransId="{2B53BF5A-28AC-41D9-971E-A7C449ED2A74}"/>
    <dgm:cxn modelId="{9D2F89BC-19BA-4E40-B864-E8AA533A1A8D}" type="presOf" srcId="{24282576-F878-492C-A056-150D489D3120}" destId="{8E7EEC37-1A86-40F2-9130-44CB7B06E815}" srcOrd="0" destOrd="0" presId="urn:microsoft.com/office/officeart/2005/8/layout/hList2"/>
    <dgm:cxn modelId="{F5362AD2-8569-4A99-BA33-723ABF69E4EB}" type="presOf" srcId="{CD83E500-CAFA-4CE4-9656-894338BEDB0F}" destId="{8E7EEC37-1A86-40F2-9130-44CB7B06E815}" srcOrd="0" destOrd="1" presId="urn:microsoft.com/office/officeart/2005/8/layout/hList2"/>
    <dgm:cxn modelId="{06EA72D7-A9CE-4E15-960F-A5F2914D6BB1}" srcId="{682FDC39-DB4B-4D3A-97F9-9C838E76497A}" destId="{D22DE533-D3BF-4F41-8487-863241174E89}" srcOrd="4" destOrd="0" parTransId="{1587EA7E-E7DF-4241-B700-612D2C3CABD6}" sibTransId="{E292D638-AE39-4203-9156-52BC66B577D1}"/>
    <dgm:cxn modelId="{015C1EEB-78F0-4CFE-A948-BE4063488F80}" srcId="{682FDC39-DB4B-4D3A-97F9-9C838E76497A}" destId="{74E5E350-4727-4FBA-BD4E-EE552FD7796B}" srcOrd="2" destOrd="0" parTransId="{21417711-2B0A-4924-A9E6-EA78CDE6C317}" sibTransId="{3F1015D6-1977-41DA-A1C0-A901C3336E05}"/>
    <dgm:cxn modelId="{8115CBF1-E16F-4AAA-9033-EF55BAB22A84}" type="presOf" srcId="{62C16266-D67B-4A52-AB72-1AE675480495}" destId="{8E7EEC37-1A86-40F2-9130-44CB7B06E815}" srcOrd="0" destOrd="2" presId="urn:microsoft.com/office/officeart/2005/8/layout/hList2"/>
    <dgm:cxn modelId="{9D1F02AD-9712-44A7-BA01-AF5CA04F6B9A}" type="presParOf" srcId="{1FA53ED4-A138-49DC-9728-E1AB3600B1DE}" destId="{84683C13-805A-4713-901D-EF2104D7A813}" srcOrd="0" destOrd="0" presId="urn:microsoft.com/office/officeart/2005/8/layout/hList2"/>
    <dgm:cxn modelId="{6656B3B9-6313-4C8D-9C2F-336D4FC7119B}" type="presParOf" srcId="{84683C13-805A-4713-901D-EF2104D7A813}" destId="{9A02B6D9-2530-47D2-9367-B04005924B1E}" srcOrd="0" destOrd="0" presId="urn:microsoft.com/office/officeart/2005/8/layout/hList2"/>
    <dgm:cxn modelId="{C1E621DD-6F99-490D-BE62-3306F07AA01B}" type="presParOf" srcId="{84683C13-805A-4713-901D-EF2104D7A813}" destId="{8E7EEC37-1A86-40F2-9130-44CB7B06E815}" srcOrd="1" destOrd="0" presId="urn:microsoft.com/office/officeart/2005/8/layout/hList2"/>
    <dgm:cxn modelId="{5AB734C3-A42D-4E46-945B-5A534EBD0D91}" type="presParOf" srcId="{84683C13-805A-4713-901D-EF2104D7A813}" destId="{2EDBECB3-8215-4BC1-A9A7-67A058283466}" srcOrd="2" destOrd="0" presId="urn:microsoft.com/office/officeart/2005/8/layout/hList2"/>
    <dgm:cxn modelId="{4272A692-F6FF-4052-9AA2-1A9AC76CBB68}" type="presParOf" srcId="{1FA53ED4-A138-49DC-9728-E1AB3600B1DE}" destId="{C53E8000-743C-4299-802C-6860534EF9D7}" srcOrd="1" destOrd="0" presId="urn:microsoft.com/office/officeart/2005/8/layout/hList2"/>
    <dgm:cxn modelId="{9610EB13-CC28-4D84-9787-B25821CDE7A8}" type="presParOf" srcId="{1FA53ED4-A138-49DC-9728-E1AB3600B1DE}" destId="{5D0B8FCE-31E8-4FAC-814A-16B62F472A5F}" srcOrd="2" destOrd="0" presId="urn:microsoft.com/office/officeart/2005/8/layout/hList2"/>
    <dgm:cxn modelId="{E930C947-8359-4FCE-9DA8-B2F78443F723}" type="presParOf" srcId="{5D0B8FCE-31E8-4FAC-814A-16B62F472A5F}" destId="{CEF4906B-8357-424B-B9E3-C838AA5D5696}" srcOrd="0" destOrd="0" presId="urn:microsoft.com/office/officeart/2005/8/layout/hList2"/>
    <dgm:cxn modelId="{B55EBBE4-5CF4-44B6-BAE9-1AC225D14FE4}" type="presParOf" srcId="{5D0B8FCE-31E8-4FAC-814A-16B62F472A5F}" destId="{87877079-FF9F-4FA7-A5FA-01882D0A85CA}" srcOrd="1" destOrd="0" presId="urn:microsoft.com/office/officeart/2005/8/layout/hList2"/>
    <dgm:cxn modelId="{59E58C53-7867-46BB-8DE7-241B34F7FCD6}" type="presParOf" srcId="{5D0B8FCE-31E8-4FAC-814A-16B62F472A5F}" destId="{1785DEE9-127D-486B-8BE6-332A2C7B8CAD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60D88-B728-40F3-834F-8A57DBCEA04D}">
      <dsp:nvSpPr>
        <dsp:cNvPr id="0" name=""/>
        <dsp:cNvSpPr/>
      </dsp:nvSpPr>
      <dsp:spPr>
        <a:xfrm rot="16200000">
          <a:off x="-734471" y="1119923"/>
          <a:ext cx="1949708" cy="412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637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</a:rPr>
            <a:t>Infections</a:t>
          </a:r>
        </a:p>
      </dsp:txBody>
      <dsp:txXfrm>
        <a:off x="-734471" y="1119923"/>
        <a:ext cx="1949708" cy="412438"/>
      </dsp:txXfrm>
    </dsp:sp>
    <dsp:sp modelId="{652112DF-192F-4430-9B74-261FBA31EAEA}">
      <dsp:nvSpPr>
        <dsp:cNvPr id="0" name=""/>
        <dsp:cNvSpPr/>
      </dsp:nvSpPr>
      <dsp:spPr>
        <a:xfrm>
          <a:off x="368025" y="601260"/>
          <a:ext cx="2408952" cy="14497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6374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Cambria" panose="02040503050406030204" pitchFamily="18" charset="0"/>
            </a:rPr>
            <a:t>Gram-negative bacteria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Clostridium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Falciparum malaria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Viral infection – HIV, hepatitis</a:t>
          </a:r>
        </a:p>
      </dsp:txBody>
      <dsp:txXfrm>
        <a:off x="368025" y="601260"/>
        <a:ext cx="2408952" cy="1449764"/>
      </dsp:txXfrm>
    </dsp:sp>
    <dsp:sp modelId="{A57CC1B6-6666-44D0-9F45-9679B456C3E0}">
      <dsp:nvSpPr>
        <dsp:cNvPr id="0" name=""/>
        <dsp:cNvSpPr/>
      </dsp:nvSpPr>
      <dsp:spPr>
        <a:xfrm flipH="1">
          <a:off x="458900" y="359611"/>
          <a:ext cx="41359" cy="41359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6056B-D765-4EDF-9532-47559E804FE9}">
      <dsp:nvSpPr>
        <dsp:cNvPr id="0" name=""/>
        <dsp:cNvSpPr/>
      </dsp:nvSpPr>
      <dsp:spPr>
        <a:xfrm rot="16200000">
          <a:off x="2188032" y="1119923"/>
          <a:ext cx="1949708" cy="412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637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</a:rPr>
            <a:t>Malignancy</a:t>
          </a:r>
        </a:p>
      </dsp:txBody>
      <dsp:txXfrm>
        <a:off x="2188032" y="1119923"/>
        <a:ext cx="1949708" cy="412438"/>
      </dsp:txXfrm>
    </dsp:sp>
    <dsp:sp modelId="{3DE44789-FE48-45C9-B9ED-967AFB8F7D9A}">
      <dsp:nvSpPr>
        <dsp:cNvPr id="0" name=""/>
        <dsp:cNvSpPr/>
      </dsp:nvSpPr>
      <dsp:spPr>
        <a:xfrm>
          <a:off x="3402158" y="601260"/>
          <a:ext cx="2216176" cy="1449764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6374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Cambria" panose="02040503050406030204" pitchFamily="18" charset="0"/>
            </a:rPr>
            <a:t>Adenocarcinoma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Acute promyelocytic </a:t>
          </a:r>
          <a:r>
            <a:rPr lang="en-US" sz="1400" kern="1200" dirty="0" err="1">
              <a:latin typeface="Cambria" panose="02040503050406030204" pitchFamily="18" charset="0"/>
            </a:rPr>
            <a:t>leukaemia</a:t>
          </a:r>
          <a:r>
            <a:rPr lang="en-US" sz="1400" kern="1200" dirty="0">
              <a:latin typeface="Cambria" panose="02040503050406030204" pitchFamily="18" charset="0"/>
            </a:rPr>
            <a:t> (M3)</a:t>
          </a:r>
        </a:p>
      </dsp:txBody>
      <dsp:txXfrm>
        <a:off x="3402158" y="601260"/>
        <a:ext cx="2216176" cy="1449764"/>
      </dsp:txXfrm>
    </dsp:sp>
    <dsp:sp modelId="{B5A45C85-8FDF-41C6-926A-4A46D6093961}">
      <dsp:nvSpPr>
        <dsp:cNvPr id="0" name=""/>
        <dsp:cNvSpPr/>
      </dsp:nvSpPr>
      <dsp:spPr>
        <a:xfrm flipH="1">
          <a:off x="3379874" y="357764"/>
          <a:ext cx="41359" cy="41359"/>
        </a:xfrm>
        <a:prstGeom prst="rect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BECB3-8215-4BC1-A9A7-67A058283466}">
      <dsp:nvSpPr>
        <dsp:cNvPr id="0" name=""/>
        <dsp:cNvSpPr/>
      </dsp:nvSpPr>
      <dsp:spPr>
        <a:xfrm rot="16200000">
          <a:off x="-619946" y="685440"/>
          <a:ext cx="1949708" cy="728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63748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</a:rPr>
            <a:t>Obstetric complications</a:t>
          </a:r>
          <a:endParaRPr lang="en-US" sz="1800" kern="1200" dirty="0"/>
        </a:p>
      </dsp:txBody>
      <dsp:txXfrm>
        <a:off x="-619946" y="685440"/>
        <a:ext cx="1949708" cy="728526"/>
      </dsp:txXfrm>
    </dsp:sp>
    <dsp:sp modelId="{8E7EEC37-1A86-40F2-9130-44CB7B06E815}">
      <dsp:nvSpPr>
        <dsp:cNvPr id="0" name=""/>
        <dsp:cNvSpPr/>
      </dsp:nvSpPr>
      <dsp:spPr>
        <a:xfrm>
          <a:off x="527979" y="278116"/>
          <a:ext cx="2247268" cy="13904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36374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Amniotic fluid embolism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Premature separation of placenta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Septic abortion</a:t>
          </a:r>
        </a:p>
      </dsp:txBody>
      <dsp:txXfrm>
        <a:off x="527979" y="278116"/>
        <a:ext cx="2247268" cy="1390434"/>
      </dsp:txXfrm>
    </dsp:sp>
    <dsp:sp modelId="{9A02B6D9-2530-47D2-9367-B04005924B1E}">
      <dsp:nvSpPr>
        <dsp:cNvPr id="0" name=""/>
        <dsp:cNvSpPr/>
      </dsp:nvSpPr>
      <dsp:spPr>
        <a:xfrm>
          <a:off x="574655" y="363562"/>
          <a:ext cx="35997" cy="35997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85DEE9-127D-486B-8BE6-332A2C7B8CAD}">
      <dsp:nvSpPr>
        <dsp:cNvPr id="0" name=""/>
        <dsp:cNvSpPr/>
      </dsp:nvSpPr>
      <dsp:spPr>
        <a:xfrm rot="16200000">
          <a:off x="2213316" y="768634"/>
          <a:ext cx="1949708" cy="412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637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</a:rPr>
            <a:t>Miscellaneous</a:t>
          </a:r>
        </a:p>
      </dsp:txBody>
      <dsp:txXfrm>
        <a:off x="2213316" y="768634"/>
        <a:ext cx="1949708" cy="412438"/>
      </dsp:txXfrm>
    </dsp:sp>
    <dsp:sp modelId="{87877079-FF9F-4FA7-A5FA-01882D0A85CA}">
      <dsp:nvSpPr>
        <dsp:cNvPr id="0" name=""/>
        <dsp:cNvSpPr/>
      </dsp:nvSpPr>
      <dsp:spPr>
        <a:xfrm>
          <a:off x="3431889" y="256552"/>
          <a:ext cx="2247268" cy="144496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36374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Liver failure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Snake bites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Hypothermia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Heat stroke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mbria" panose="02040503050406030204" pitchFamily="18" charset="0"/>
            </a:rPr>
            <a:t>Acute hypoxia</a:t>
          </a:r>
        </a:p>
      </dsp:txBody>
      <dsp:txXfrm>
        <a:off x="3431889" y="256552"/>
        <a:ext cx="2247268" cy="1444967"/>
      </dsp:txXfrm>
    </dsp:sp>
    <dsp:sp modelId="{CEF4906B-8357-424B-B9E3-C838AA5D5696}">
      <dsp:nvSpPr>
        <dsp:cNvPr id="0" name=""/>
        <dsp:cNvSpPr/>
      </dsp:nvSpPr>
      <dsp:spPr>
        <a:xfrm>
          <a:off x="3455950" y="286239"/>
          <a:ext cx="41359" cy="41359"/>
        </a:xfrm>
        <a:prstGeom prst="rect">
          <a:avLst/>
        </a:prstGeom>
        <a:solidFill>
          <a:schemeClr val="accent5">
            <a:tint val="50000"/>
            <a:hueOff val="-6729641"/>
            <a:satOff val="-22947"/>
            <a:lumOff val="-38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3E3C7D2-1F47-4133-A31B-B802E75CE862}" type="datetimeFigureOut">
              <a:rPr lang="ar-SA" smtClean="0"/>
              <a:t>18/04/39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CC5A7FF-7AED-4640-8E24-4964C2DA27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703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0850D-6BF6-4563-B7B6-6201F1B0A399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031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0AE7-B57B-4E4A-B653-343FDA3334FF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363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521D-FED7-4A99-86A7-872F3FA783D8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962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1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1" y="5202945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9" indent="0" algn="ctr">
              <a:buNone/>
              <a:defRPr sz="1500"/>
            </a:lvl2pPr>
            <a:lvl3pPr marL="685837" indent="0" algn="ctr">
              <a:buNone/>
              <a:defRPr sz="1351"/>
            </a:lvl3pPr>
            <a:lvl4pPr marL="1028756" indent="0" algn="ctr">
              <a:buNone/>
              <a:defRPr sz="1200"/>
            </a:lvl4pPr>
            <a:lvl5pPr marL="1371674" indent="0" algn="ctr">
              <a:buNone/>
              <a:defRPr sz="1200"/>
            </a:lvl5pPr>
            <a:lvl6pPr marL="1714593" indent="0" algn="ctr">
              <a:buNone/>
              <a:defRPr sz="1200"/>
            </a:lvl6pPr>
            <a:lvl7pPr marL="2057511" indent="0" algn="ctr">
              <a:buNone/>
              <a:defRPr sz="1200"/>
            </a:lvl7pPr>
            <a:lvl8pPr marL="2400430" indent="0" algn="ctr">
              <a:buNone/>
              <a:defRPr sz="1200"/>
            </a:lvl8pPr>
            <a:lvl9pPr marL="274334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F2FA-45B4-4AB9-A900-B18251FC800A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6336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993D-E2DD-4ACF-BDF1-B76443291F83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6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7"/>
            <a:ext cx="5915025" cy="216693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7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D57C-ED24-4A69-AA10-F2940C74DB92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491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BB91A-7455-4089-BA73-7E67D7A32C06}" type="uaqdatetime1">
              <a:rPr lang="ar-SA" smtClean="0"/>
              <a:t>18/04/39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0194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9" indent="0">
              <a:buNone/>
              <a:defRPr sz="1500" b="1"/>
            </a:lvl2pPr>
            <a:lvl3pPr marL="685837" indent="0">
              <a:buNone/>
              <a:defRPr sz="1351" b="1"/>
            </a:lvl3pPr>
            <a:lvl4pPr marL="1028756" indent="0">
              <a:buNone/>
              <a:defRPr sz="1200" b="1"/>
            </a:lvl4pPr>
            <a:lvl5pPr marL="1371674" indent="0">
              <a:buNone/>
              <a:defRPr sz="1200" b="1"/>
            </a:lvl5pPr>
            <a:lvl6pPr marL="1714593" indent="0">
              <a:buNone/>
              <a:defRPr sz="1200" b="1"/>
            </a:lvl6pPr>
            <a:lvl7pPr marL="2057511" indent="0">
              <a:buNone/>
              <a:defRPr sz="1200" b="1"/>
            </a:lvl7pPr>
            <a:lvl8pPr marL="2400430" indent="0">
              <a:buNone/>
              <a:defRPr sz="1200" b="1"/>
            </a:lvl8pPr>
            <a:lvl9pPr marL="274334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9" indent="0">
              <a:buNone/>
              <a:defRPr sz="1500" b="1"/>
            </a:lvl2pPr>
            <a:lvl3pPr marL="685837" indent="0">
              <a:buNone/>
              <a:defRPr sz="1351" b="1"/>
            </a:lvl3pPr>
            <a:lvl4pPr marL="1028756" indent="0">
              <a:buNone/>
              <a:defRPr sz="1200" b="1"/>
            </a:lvl4pPr>
            <a:lvl5pPr marL="1371674" indent="0">
              <a:buNone/>
              <a:defRPr sz="1200" b="1"/>
            </a:lvl5pPr>
            <a:lvl6pPr marL="1714593" indent="0">
              <a:buNone/>
              <a:defRPr sz="1200" b="1"/>
            </a:lvl6pPr>
            <a:lvl7pPr marL="2057511" indent="0">
              <a:buNone/>
              <a:defRPr sz="1200" b="1"/>
            </a:lvl7pPr>
            <a:lvl8pPr marL="2400430" indent="0">
              <a:buNone/>
              <a:defRPr sz="1200" b="1"/>
            </a:lvl8pPr>
            <a:lvl9pPr marL="274334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3"/>
            <a:ext cx="2915543" cy="53221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67A8-BBBA-4CDD-AC3E-D0A0FB9E9423}" type="uaqdatetime1">
              <a:rPr lang="ar-SA" smtClean="0"/>
              <a:t>18/04/39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6387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8A40-B4FD-4027-A4BB-0A767614521E}" type="uaqdatetime1">
              <a:rPr lang="ar-SA" smtClean="0"/>
              <a:t>18/04/39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8571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4EB6-CE8A-4683-9A64-D18D17C580C0}" type="uaqdatetime1">
              <a:rPr lang="ar-SA" smtClean="0"/>
              <a:t>18/04/39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0182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3"/>
            <a:ext cx="3471862" cy="703968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19" indent="0">
              <a:buNone/>
              <a:defRPr sz="1050"/>
            </a:lvl2pPr>
            <a:lvl3pPr marL="685837" indent="0">
              <a:buNone/>
              <a:defRPr sz="900"/>
            </a:lvl3pPr>
            <a:lvl4pPr marL="1028756" indent="0">
              <a:buNone/>
              <a:defRPr sz="750"/>
            </a:lvl4pPr>
            <a:lvl5pPr marL="1371674" indent="0">
              <a:buNone/>
              <a:defRPr sz="750"/>
            </a:lvl5pPr>
            <a:lvl6pPr marL="1714593" indent="0">
              <a:buNone/>
              <a:defRPr sz="750"/>
            </a:lvl6pPr>
            <a:lvl7pPr marL="2057511" indent="0">
              <a:buNone/>
              <a:defRPr sz="750"/>
            </a:lvl7pPr>
            <a:lvl8pPr marL="2400430" indent="0">
              <a:buNone/>
              <a:defRPr sz="750"/>
            </a:lvl8pPr>
            <a:lvl9pPr marL="2743349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022F-C5FA-4CA2-8433-FE8D12E5AA00}" type="uaqdatetime1">
              <a:rPr lang="ar-SA" smtClean="0"/>
              <a:t>18/04/39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176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1135-7036-4A50-AF12-B87809380E9F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453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3"/>
            <a:ext cx="3471862" cy="703968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19" indent="0">
              <a:buNone/>
              <a:defRPr sz="2100"/>
            </a:lvl2pPr>
            <a:lvl3pPr marL="685837" indent="0">
              <a:buNone/>
              <a:defRPr sz="1800"/>
            </a:lvl3pPr>
            <a:lvl4pPr marL="1028756" indent="0">
              <a:buNone/>
              <a:defRPr sz="1500"/>
            </a:lvl4pPr>
            <a:lvl5pPr marL="1371674" indent="0">
              <a:buNone/>
              <a:defRPr sz="1500"/>
            </a:lvl5pPr>
            <a:lvl6pPr marL="1714593" indent="0">
              <a:buNone/>
              <a:defRPr sz="1500"/>
            </a:lvl6pPr>
            <a:lvl7pPr marL="2057511" indent="0">
              <a:buNone/>
              <a:defRPr sz="1500"/>
            </a:lvl7pPr>
            <a:lvl8pPr marL="2400430" indent="0">
              <a:buNone/>
              <a:defRPr sz="1500"/>
            </a:lvl8pPr>
            <a:lvl9pPr marL="2743349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19" indent="0">
              <a:buNone/>
              <a:defRPr sz="1050"/>
            </a:lvl2pPr>
            <a:lvl3pPr marL="685837" indent="0">
              <a:buNone/>
              <a:defRPr sz="900"/>
            </a:lvl3pPr>
            <a:lvl4pPr marL="1028756" indent="0">
              <a:buNone/>
              <a:defRPr sz="750"/>
            </a:lvl4pPr>
            <a:lvl5pPr marL="1371674" indent="0">
              <a:buNone/>
              <a:defRPr sz="750"/>
            </a:lvl5pPr>
            <a:lvl6pPr marL="1714593" indent="0">
              <a:buNone/>
              <a:defRPr sz="750"/>
            </a:lvl6pPr>
            <a:lvl7pPr marL="2057511" indent="0">
              <a:buNone/>
              <a:defRPr sz="750"/>
            </a:lvl7pPr>
            <a:lvl8pPr marL="2400430" indent="0">
              <a:buNone/>
              <a:defRPr sz="750"/>
            </a:lvl8pPr>
            <a:lvl9pPr marL="2743349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3DB1-509E-4A56-AC3B-DDDF5FCDEE0C}" type="uaqdatetime1">
              <a:rPr lang="ar-SA" smtClean="0"/>
              <a:t>18/04/39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7071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C24C1-055B-4290-9F93-47F233E1C2DC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3476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9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B644-2855-40D0-897D-9E8275A67F14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916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85228-9A1B-48D5-A5EA-2CDA3CC12D29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6120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5960-ABBF-45D8-BC39-BD629F42BDCC}" type="uaqdatetime1">
              <a:rPr lang="ar-SA" smtClean="0"/>
              <a:t>18/04/39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284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091A-62DD-44D9-AF10-248283FAD6EB}" type="uaqdatetime1">
              <a:rPr lang="ar-SA" smtClean="0"/>
              <a:t>18/04/39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73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B351-EB15-4659-98B1-2B7E6EC1FC91}" type="uaqdatetime1">
              <a:rPr lang="ar-SA" smtClean="0"/>
              <a:t>18/04/39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438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8C0D-FC2E-4375-B590-6FF727C9A837}" type="uaqdatetime1">
              <a:rPr lang="ar-SA" smtClean="0"/>
              <a:t>18/04/39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110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B2D2-DB87-4820-8EA1-0D1F0C681422}" type="uaqdatetime1">
              <a:rPr lang="ar-SA" smtClean="0"/>
              <a:t>18/04/39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255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C95F-2E58-4F4F-B78D-116ECAE51281}" type="uaqdatetime1">
              <a:rPr lang="ar-SA" smtClean="0"/>
              <a:t>18/04/39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472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409B3-9B33-4EFC-9F34-88C42E21ABCF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46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6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BD5A9-3A4D-4A9E-99E7-274617604E8A}" type="uaqdatetime1">
              <a:rPr lang="ar-SA" smtClean="0"/>
              <a:t>18/04/39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6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6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A915A-54D4-43F9-94F0-DBB9A42223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215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685837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r" defTabSz="685837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8" indent="-171459" algn="r" defTabSz="68583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6" indent="-171459" algn="r" defTabSz="68583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5" indent="-171459" algn="r" defTabSz="68583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33" indent="-171459" algn="r" defTabSz="68583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052" indent="-171459" algn="r" defTabSz="68583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71" indent="-171459" algn="r" defTabSz="68583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890" indent="-171459" algn="r" defTabSz="68583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808" indent="-171459" algn="r" defTabSz="685837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37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19" algn="r" defTabSz="685837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37" algn="r" defTabSz="685837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6" algn="r" defTabSz="685837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74" algn="r" defTabSz="685837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593" algn="r" defTabSz="685837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11" algn="r" defTabSz="685837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30" algn="r" defTabSz="685837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349" algn="r" defTabSz="685837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ocs.google.com/document/d/1Y7mV6Uv0sNwkKtLvjulYJjJWKioC_b1-wH97NoTiJyk/edit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docs.google.com/forms/d/e/1FAIpQLSdF-OExjEgTJzx-mBGyJM1VZY-c-h_KyTtEF0WuENtYMh0VLA/viewform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image" Target="../media/image17.pn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0.pn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9.png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AEC667E-1520-4694-B820-7DDCB6E01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2003" y="5497695"/>
            <a:ext cx="1077664" cy="1171073"/>
          </a:xfrm>
          <a:ln>
            <a:solidFill>
              <a:srgbClr val="33CCCC"/>
            </a:solidFill>
            <a:prstDash val="dash"/>
          </a:ln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Important.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Extra.</a:t>
            </a:r>
          </a:p>
          <a:p>
            <a:r>
              <a:rPr lang="en-US" sz="1600" dirty="0">
                <a:solidFill>
                  <a:srgbClr val="00B050"/>
                </a:solidFill>
              </a:rPr>
              <a:t>Notes</a:t>
            </a:r>
            <a:endParaRPr lang="ar-SA" sz="1600" dirty="0">
              <a:solidFill>
                <a:srgbClr val="00B05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8C3CC56-65A8-41F8-9323-60504A3A0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94" y="160421"/>
            <a:ext cx="1171073" cy="117107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DFB9E5C-7451-49EC-8702-4329F16E1267}"/>
              </a:ext>
            </a:extLst>
          </p:cNvPr>
          <p:cNvSpPr txBox="1"/>
          <p:nvPr/>
        </p:nvSpPr>
        <p:spPr>
          <a:xfrm>
            <a:off x="508333" y="4726195"/>
            <a:ext cx="4364455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Objectives</a:t>
            </a:r>
            <a:r>
              <a:rPr lang="en-US" dirty="0">
                <a:solidFill>
                  <a:srgbClr val="009999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</a:rPr>
              <a:t>To know the main sequence of events in the coagulation pathways.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</a:rPr>
              <a:t>To know the principles underlying PT, PTT, and TT.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</a:rPr>
              <a:t>To know the principles of investigation of patient suspected of having a hemostatic defect.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</a:rPr>
              <a:t>To know the mode of inheritance, clinical presentation, method of diagnosis and principles of treatment of hemophilia A, B, C and vWF.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</a:rPr>
              <a:t>To know the alterations in the hemostatic and fibrinolytic mechanisms associated with DIC and the cause of DIC.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</a:rPr>
              <a:t>To understand normal fibrinolysis and the principles of fibrinolytic therapy.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60602BE-3A0F-496E-BF95-C0922D9176AC}"/>
              </a:ext>
            </a:extLst>
          </p:cNvPr>
          <p:cNvSpPr txBox="1"/>
          <p:nvPr/>
        </p:nvSpPr>
        <p:spPr>
          <a:xfrm>
            <a:off x="94074" y="7893032"/>
            <a:ext cx="364256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References:</a:t>
            </a:r>
            <a:r>
              <a:rPr lang="en-US" dirty="0">
                <a:solidFill>
                  <a:srgbClr val="33CCCC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436 girls &amp; boys’ slides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435 teamwork slides</a:t>
            </a:r>
          </a:p>
          <a:p>
            <a:r>
              <a:rPr lang="en-US" dirty="0"/>
              <a:t> </a:t>
            </a:r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0AA8645-550E-4A70-BA76-B57D1409E109}"/>
              </a:ext>
            </a:extLst>
          </p:cNvPr>
          <p:cNvSpPr txBox="1"/>
          <p:nvPr/>
        </p:nvSpPr>
        <p:spPr>
          <a:xfrm>
            <a:off x="4721950" y="7676063"/>
            <a:ext cx="13956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hlinkClick r:id="rId3"/>
              </a:rPr>
              <a:t>Editing file</a:t>
            </a:r>
            <a:endParaRPr lang="ar-SA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صورة 12" descr="صورة تحتوي على بيسبول&#10;&#10;وصف منشأ بثقة عالية">
            <a:extLst>
              <a:ext uri="{FF2B5EF4-FFF2-40B4-BE49-F238E27FC236}">
                <a16:creationId xmlns:a16="http://schemas.microsoft.com/office/drawing/2014/main" id="{016B9DB5-27ED-4A3D-A96B-9DA0A0371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64" y="7482948"/>
            <a:ext cx="598565" cy="598565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019D4DA-3135-41EF-96E3-550D28BA03A4}"/>
              </a:ext>
            </a:extLst>
          </p:cNvPr>
          <p:cNvSpPr txBox="1"/>
          <p:nvPr/>
        </p:nvSpPr>
        <p:spPr>
          <a:xfrm>
            <a:off x="1141500" y="8600741"/>
            <a:ext cx="4860764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1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Do you have any suggestions? Please contact us!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200" dirty="0">
                <a:solidFill>
                  <a:srgbClr val="009999"/>
                </a:solidFill>
                <a:latin typeface="Cambria" panose="02040503050406030204" pitchFamily="18" charset="0"/>
              </a:rPr>
              <a:t>@haematology436                            E-mail: Haematology436@gmail.com</a:t>
            </a:r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    </a:t>
            </a:r>
          </a:p>
          <a:p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                              </a:t>
            </a:r>
            <a:r>
              <a:rPr lang="en-US" sz="1200" dirty="0">
                <a:solidFill>
                  <a:srgbClr val="009999"/>
                </a:solidFill>
                <a:latin typeface="Cambria" panose="02040503050406030204" pitchFamily="18" charset="0"/>
              </a:rPr>
              <a:t>or simply use this </a:t>
            </a:r>
            <a:r>
              <a:rPr lang="en-US" sz="1200" dirty="0">
                <a:solidFill>
                  <a:srgbClr val="009999"/>
                </a:solidFill>
                <a:latin typeface="Cambria" panose="02040503050406030204" pitchFamily="18" charset="0"/>
                <a:hlinkClick r:id="rId5"/>
              </a:rPr>
              <a:t>form</a:t>
            </a:r>
            <a:endParaRPr lang="ar-SA" sz="16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944A602-0CAD-4205-9CA8-DB46A6374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36" y="9015978"/>
            <a:ext cx="390804" cy="390804"/>
          </a:xfrm>
          <a:prstGeom prst="rect">
            <a:avLst/>
          </a:prstGeom>
        </p:spPr>
      </p:pic>
      <p:pic>
        <p:nvPicPr>
          <p:cNvPr id="20" name="صورة 19" descr="صورة تحتوي على رسوم المتجهات&#10;&#10;وصف منشأ بثقة عالية">
            <a:extLst>
              <a:ext uri="{FF2B5EF4-FFF2-40B4-BE49-F238E27FC236}">
                <a16:creationId xmlns:a16="http://schemas.microsoft.com/office/drawing/2014/main" id="{AC7CB6C8-AAF8-4CA1-AC4C-CE458C803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09" y="782039"/>
            <a:ext cx="3017317" cy="3017317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4FFB330-08DE-4B54-9CA6-0D82B65D9E3D}"/>
              </a:ext>
            </a:extLst>
          </p:cNvPr>
          <p:cNvSpPr txBox="1"/>
          <p:nvPr/>
        </p:nvSpPr>
        <p:spPr>
          <a:xfrm>
            <a:off x="1588168" y="4029599"/>
            <a:ext cx="393432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9999"/>
                </a:solidFill>
                <a:latin typeface="Cambria" panose="02040503050406030204" pitchFamily="18" charset="0"/>
              </a:rPr>
              <a:t>Bleeding Disorders</a:t>
            </a:r>
            <a:endParaRPr lang="ar-SA" sz="28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235046B-B8BD-4773-A2A9-32F7511039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" y="76832"/>
            <a:ext cx="1659045" cy="1659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77" y="1331761"/>
            <a:ext cx="1081906" cy="9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4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A97F1-BE25-4F40-B651-BD165C092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" y="462182"/>
            <a:ext cx="6538913" cy="4182007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Diagnosis of DIC 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All factors reduced </a:t>
            </a:r>
            <a:endParaRPr lang="en-US" sz="1600" dirty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Platelet counts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Coagulation profile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The APTT and the PT are prolonged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Depletion of clotting factors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The fibrinogen concentration is reduced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The thrombin time is prolonged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FDPs including D-dimers are increased</a:t>
            </a:r>
          </a:p>
          <a:p>
            <a:pPr marL="0" indent="0" algn="l" rtl="0">
              <a:buNone/>
            </a:pPr>
            <a:endParaRPr lang="en-US" sz="1400" dirty="0">
              <a:latin typeface="Cambria" panose="02040503050406030204" pitchFamily="18" charset="0"/>
            </a:endParaRPr>
          </a:p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Treatment of DIC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*EXTRA*</a:t>
            </a:r>
            <a:endParaRPr lang="en-US" sz="1600" dirty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Treatment is aimed at preventing further coagulation by </a:t>
            </a:r>
            <a:r>
              <a:rPr lang="en-US" sz="1400" u="sng" dirty="0">
                <a:latin typeface="Cambria" panose="02040503050406030204" pitchFamily="18" charset="0"/>
              </a:rPr>
              <a:t>removal of the initiating cause</a:t>
            </a:r>
            <a:r>
              <a:rPr lang="en-US" sz="1400" dirty="0">
                <a:latin typeface="Cambria" panose="02040503050406030204" pitchFamily="18" charset="0"/>
              </a:rPr>
              <a:t>.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Supported with transfusions of blood, fresh-frozen plasma and platelet concentrates in order to restore blood volume and replace clotting factors and platelets.</a:t>
            </a:r>
            <a:endParaRPr lang="en-US" sz="1600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53D2D42-7ED5-43FE-9F3A-E6913BC385CF}"/>
              </a:ext>
            </a:extLst>
          </p:cNvPr>
          <p:cNvSpPr txBox="1"/>
          <p:nvPr/>
        </p:nvSpPr>
        <p:spPr>
          <a:xfrm>
            <a:off x="306841" y="4953000"/>
            <a:ext cx="6256421" cy="120032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Aquired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Heamophilia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ar-SA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للاستفادة</a:t>
            </a:r>
            <a:endParaRPr lang="en-US" sz="1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rare but devastating acquired bleeding disorder is due to autoantibody-mediated factor VIII deficiency. It can occur in either sex, is more common in the elderly and has a high mortality. It is treated with ‘bypassing agents’ such as recombinant factor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VIIa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or FEIBA and immune suppression.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8F4A920-0FEF-4B92-871C-4B4F4B792321}"/>
              </a:ext>
            </a:extLst>
          </p:cNvPr>
          <p:cNvSpPr/>
          <p:nvPr/>
        </p:nvSpPr>
        <p:spPr>
          <a:xfrm>
            <a:off x="159543" y="6428692"/>
            <a:ext cx="310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Anticoagulant drugs: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*EXTRA*</a:t>
            </a:r>
            <a:endParaRPr lang="en-US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51BBEE88-1755-488A-89FB-9281657F9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99799"/>
              </p:ext>
            </p:extLst>
          </p:nvPr>
        </p:nvGraphicFramePr>
        <p:xfrm>
          <a:off x="306841" y="6937030"/>
          <a:ext cx="6250368" cy="2087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25184">
                  <a:extLst>
                    <a:ext uri="{9D8B030D-6E8A-4147-A177-3AD203B41FA5}">
                      <a16:colId xmlns:a16="http://schemas.microsoft.com/office/drawing/2014/main" val="1284124367"/>
                    </a:ext>
                  </a:extLst>
                </a:gridCol>
                <a:gridCol w="3125184">
                  <a:extLst>
                    <a:ext uri="{9D8B030D-6E8A-4147-A177-3AD203B41FA5}">
                      <a16:colId xmlns:a16="http://schemas.microsoft.com/office/drawing/2014/main" val="3141855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>
                          <a:solidFill>
                            <a:srgbClr val="009999"/>
                          </a:solidFill>
                          <a:latin typeface="Cambria" panose="02040503050406030204" pitchFamily="18" charset="0"/>
                        </a:rPr>
                        <a:t>Heparin</a:t>
                      </a:r>
                      <a:endParaRPr lang="en-US" sz="1800" b="0" dirty="0">
                        <a:solidFill>
                          <a:srgbClr val="009999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>
                          <a:solidFill>
                            <a:srgbClr val="009999"/>
                          </a:solidFill>
                          <a:latin typeface="Cambria" panose="02040503050406030204" pitchFamily="18" charset="0"/>
                        </a:rPr>
                        <a:t>Warfarin</a:t>
                      </a:r>
                    </a:p>
                    <a:p>
                      <a:pPr algn="ctr" rtl="0"/>
                      <a:r>
                        <a:rPr lang="en-US" sz="1600" b="0" dirty="0">
                          <a:solidFill>
                            <a:srgbClr val="009999"/>
                          </a:solidFill>
                          <a:latin typeface="Cambria" panose="02040503050406030204" pitchFamily="18" charset="0"/>
                        </a:rPr>
                        <a:t>(vitamin K antagonist 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2544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>
                          <a:latin typeface="Cambria" panose="02040503050406030204" pitchFamily="18" charset="0"/>
                        </a:rPr>
                        <a:t>Administered intravenously or subcutaneously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>
                          <a:latin typeface="Cambria" panose="02040503050406030204" pitchFamily="18" charset="0"/>
                        </a:rPr>
                        <a:t>Administered orally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4441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>
                          <a:latin typeface="Cambria" panose="02040503050406030204" pitchFamily="18" charset="0"/>
                        </a:rPr>
                        <a:t>Used for long surgeries &amp; first days of surgery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>
                          <a:latin typeface="Cambria" panose="02040503050406030204" pitchFamily="18" charset="0"/>
                        </a:rPr>
                        <a:t>Used for recurrent DVT or 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1553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>
                          <a:latin typeface="Cambria" panose="02040503050406030204" pitchFamily="18" charset="0"/>
                        </a:rPr>
                        <a:t>Doesn’t cross the placenta → could</a:t>
                      </a:r>
                      <a:r>
                        <a:rPr lang="en-US" baseline="0" dirty="0">
                          <a:latin typeface="Cambria" panose="02040503050406030204" pitchFamily="18" charset="0"/>
                        </a:rPr>
                        <a:t> be given in </a:t>
                      </a:r>
                      <a:r>
                        <a:rPr lang="en-US" dirty="0">
                          <a:latin typeface="Cambria" panose="02040503050406030204" pitchFamily="18" charset="0"/>
                        </a:rPr>
                        <a:t>pregnancy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>
                          <a:latin typeface="Cambria" panose="02040503050406030204" pitchFamily="18" charset="0"/>
                        </a:rPr>
                        <a:t>Crosses the placenta → contraindicated in pregnancy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0815840"/>
                  </a:ext>
                </a:extLst>
              </a:tr>
            </a:tbl>
          </a:graphicData>
        </a:graphic>
      </p:graphicFrame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E14864-63A9-4BEE-A897-2BA53269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AEAC47B3-063C-4FF7-9CE6-4D46D160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37447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A97F1-BE25-4F40-B651-BD165C092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15" y="288758"/>
            <a:ext cx="6605968" cy="2985949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Investigation</a:t>
            </a:r>
            <a:endParaRPr lang="en-US" sz="1800" dirty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pPr marL="457200" indent="-457200" algn="l" rtl="0">
              <a:buFont typeface="+mj-lt"/>
              <a:buAutoNum type="alphaLcParenR"/>
            </a:pPr>
            <a:r>
              <a:rPr lang="en-US" sz="1400" dirty="0">
                <a:latin typeface="Cambria" panose="02040503050406030204" pitchFamily="18" charset="0"/>
              </a:rPr>
              <a:t>Prothrombin time (PT)</a:t>
            </a:r>
          </a:p>
          <a:p>
            <a:pPr marL="685800" lvl="2" indent="0" algn="l" rtl="0">
              <a:buNone/>
            </a:pPr>
            <a:r>
              <a:rPr lang="en-US" sz="1400" dirty="0">
                <a:latin typeface="Cambria" panose="02040503050406030204" pitchFamily="18" charset="0"/>
              </a:rPr>
              <a:t>Normal: 10 – 14 sec</a:t>
            </a:r>
          </a:p>
          <a:p>
            <a:pPr marL="457200" indent="-457200" algn="l" rtl="0">
              <a:buFont typeface="+mj-lt"/>
              <a:buAutoNum type="alphaLcParenR"/>
            </a:pPr>
            <a:r>
              <a:rPr lang="en-US" sz="1400" dirty="0">
                <a:latin typeface="Cambria" panose="02040503050406030204" pitchFamily="18" charset="0"/>
              </a:rPr>
              <a:t>Activated partial thromboplastin time (APTT)</a:t>
            </a:r>
          </a:p>
          <a:p>
            <a:pPr marL="685800" lvl="2" indent="0" algn="l" rtl="0">
              <a:buNone/>
            </a:pPr>
            <a:r>
              <a:rPr lang="en-US" sz="1400" dirty="0">
                <a:latin typeface="Cambria" panose="02040503050406030204" pitchFamily="18" charset="0"/>
              </a:rPr>
              <a:t>Normal: 30 – 40 sec</a:t>
            </a:r>
          </a:p>
          <a:p>
            <a:pPr marL="457200" indent="-457200" algn="l" rtl="0">
              <a:buFont typeface="+mj-lt"/>
              <a:buAutoNum type="alphaLcParenR"/>
            </a:pPr>
            <a:r>
              <a:rPr lang="en-US" sz="1400" dirty="0">
                <a:latin typeface="Cambria" panose="02040503050406030204" pitchFamily="18" charset="0"/>
              </a:rPr>
              <a:t>Plasma fibrinogen</a:t>
            </a:r>
          </a:p>
          <a:p>
            <a:pPr marL="457200" indent="-457200" algn="l" rtl="0">
              <a:buFont typeface="+mj-lt"/>
              <a:buAutoNum type="alphaLcParenR"/>
            </a:pPr>
            <a:r>
              <a:rPr lang="en-US" sz="1400" dirty="0">
                <a:latin typeface="Cambria" panose="02040503050406030204" pitchFamily="18" charset="0"/>
              </a:rPr>
              <a:t>Coagulation factor assays</a:t>
            </a:r>
            <a:endParaRPr lang="en-US" sz="1600" b="1" dirty="0">
              <a:latin typeface="Cambria" panose="02040503050406030204" pitchFamily="18" charset="0"/>
            </a:endParaRPr>
          </a:p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Indications for the use of fresh frozen plasma </a:t>
            </a:r>
            <a:endParaRPr lang="ar-SA" sz="1600" dirty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Coagulation factor deficiency (where specific or combined factor concentrate is not available)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Reversal of warfarin effect.</a:t>
            </a:r>
            <a:endParaRPr lang="en-US" sz="1400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en-US" sz="1800" dirty="0">
              <a:latin typeface="Cambria" panose="02040503050406030204" pitchFamily="18" charset="0"/>
            </a:endParaRP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96824BF-B854-45E0-A864-9E33602FB965}"/>
              </a:ext>
            </a:extLst>
          </p:cNvPr>
          <p:cNvSpPr/>
          <p:nvPr/>
        </p:nvSpPr>
        <p:spPr>
          <a:xfrm>
            <a:off x="126014" y="3440760"/>
            <a:ext cx="4496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Screening Tests of Hemostasis </a:t>
            </a:r>
            <a:r>
              <a:rPr lang="ar-SA" sz="1400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مهم الجدول</a:t>
            </a:r>
            <a:endParaRPr lang="en-US" sz="1400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aphicFrame>
        <p:nvGraphicFramePr>
          <p:cNvPr id="6" name="Group 72">
            <a:extLst>
              <a:ext uri="{FF2B5EF4-FFF2-40B4-BE49-F238E27FC236}">
                <a16:creationId xmlns:a16="http://schemas.microsoft.com/office/drawing/2014/main" id="{AF7A6867-7D6F-40DD-A081-D63CE77070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902091"/>
              </p:ext>
            </p:extLst>
          </p:nvPr>
        </p:nvGraphicFramePr>
        <p:xfrm>
          <a:off x="126015" y="3834985"/>
          <a:ext cx="6605968" cy="3755136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934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1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Screening tests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Defects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B.T. Prolonged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Platelets (↓ or dysfunction) + Von Willebrand’s disease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APTT prolonged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Factors: XII, XI, VIII, IX, X, V, II, I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P.T. Prolonged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Factors: VII, X, V, II, 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T.T. Prolonged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Fibrinogen (Factor I) high FDPS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Reptilase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time prolonged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Fibrinogen (factor I) high FDPS.  Not effected by Heparin therapy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80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FDPS high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▪    D.I.C.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▪    Snake Bite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▪    Thrombolytic therapy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▪    Dysfibrinogenemia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Platelet Count Low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Thrombocytopenia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Platelet Count Normal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ambria" panose="02040503050406030204" pitchFamily="18" charset="0"/>
                        </a:rPr>
                        <a:t>Platelet dysfunction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6AD408-9C3C-4084-A89C-7037C594035D}"/>
              </a:ext>
            </a:extLst>
          </p:cNvPr>
          <p:cNvSpPr txBox="1">
            <a:spLocks/>
          </p:cNvSpPr>
          <p:nvPr/>
        </p:nvSpPr>
        <p:spPr>
          <a:xfrm>
            <a:off x="126015" y="7756174"/>
            <a:ext cx="3429001" cy="1952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Oral Anticoagulants Indications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*EXTRA*</a:t>
            </a:r>
            <a:endParaRPr lang="en-US" sz="1600" dirty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Venous thrombosis and pulmonary embolism.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Atrial fibrillation.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Heart valve prostheses.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Myocardial infarction (Selected cases)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A128D6E-71EC-4598-87B9-59BED50E361E}"/>
              </a:ext>
            </a:extLst>
          </p:cNvPr>
          <p:cNvSpPr/>
          <p:nvPr/>
        </p:nvSpPr>
        <p:spPr>
          <a:xfrm>
            <a:off x="3681664" y="7756174"/>
            <a:ext cx="2869846" cy="181588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Oral anticoagulant control tests:</a:t>
            </a:r>
          </a:p>
          <a:p>
            <a:pPr algn="ctr"/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INR and ISI for the </a:t>
            </a:r>
            <a:r>
              <a:rPr lang="en-US" sz="1600" dirty="0" err="1">
                <a:solidFill>
                  <a:srgbClr val="009999"/>
                </a:solidFill>
                <a:latin typeface="Cambria" panose="02040503050406030204" pitchFamily="18" charset="0"/>
              </a:rPr>
              <a:t>thromboplastin</a:t>
            </a: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 reagent used.</a:t>
            </a:r>
          </a:p>
          <a:p>
            <a:pPr algn="ctr"/>
            <a:r>
              <a:rPr lang="ar-SA" sz="1600" dirty="0">
                <a:solidFill>
                  <a:schemeClr val="accent3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كل مرض له </a:t>
            </a:r>
            <a:r>
              <a:rPr lang="ar-SA" sz="1600" dirty="0" err="1">
                <a:solidFill>
                  <a:schemeClr val="accent3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رينج</a:t>
            </a:r>
            <a:r>
              <a:rPr lang="en-US" sz="1600" dirty="0">
                <a:solidFill>
                  <a:schemeClr val="accent3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1600" dirty="0">
                <a:solidFill>
                  <a:schemeClr val="accent3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محدد ولازم يكون المريض في هذا </a:t>
            </a:r>
            <a:r>
              <a:rPr lang="ar-SA" sz="1600" dirty="0" err="1">
                <a:solidFill>
                  <a:schemeClr val="accent3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الرينج</a:t>
            </a:r>
            <a:endParaRPr lang="ar-SA" sz="1600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endParaRPr lang="en-US" sz="16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9" name="عنصر نائب للتذييل 8">
            <a:extLst>
              <a:ext uri="{FF2B5EF4-FFF2-40B4-BE49-F238E27FC236}">
                <a16:creationId xmlns:a16="http://schemas.microsoft.com/office/drawing/2014/main" id="{0F4E1EEE-637B-4276-B71E-0BB1DA67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728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10" name="عنصر نائب لرقم الشريحة 9">
            <a:extLst>
              <a:ext uri="{FF2B5EF4-FFF2-40B4-BE49-F238E27FC236}">
                <a16:creationId xmlns:a16="http://schemas.microsoft.com/office/drawing/2014/main" id="{A86FD44F-7902-4B2B-8ED1-64D2333A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9606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1D08-B839-4C44-BEF9-EE6D03FBE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474" y="260991"/>
            <a:ext cx="5486399" cy="493226"/>
          </a:xfrm>
        </p:spPr>
        <p:txBody>
          <a:bodyPr>
            <a:normAutofit/>
          </a:bodyPr>
          <a:lstStyle/>
          <a:p>
            <a:pPr algn="l" defTabSz="622432"/>
            <a:r>
              <a:rPr lang="en-US" sz="2178" dirty="0"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Summary</a:t>
            </a:r>
            <a:endParaRPr lang="ar-SA" sz="1906" dirty="0">
              <a:solidFill>
                <a:srgbClr val="009999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4BE745-12F8-4B36-8038-C085D8A1B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347361"/>
              </p:ext>
            </p:extLst>
          </p:nvPr>
        </p:nvGraphicFramePr>
        <p:xfrm>
          <a:off x="288759" y="1043027"/>
          <a:ext cx="6179224" cy="7145991"/>
        </p:xfrm>
        <a:graphic>
          <a:graphicData uri="http://schemas.openxmlformats.org/drawingml/2006/table">
            <a:tbl>
              <a:tblPr rtl="1" firstRow="1" bandRow="1">
                <a:tableStyleId>{68D230F3-CF80-4859-8CE7-A43EE81993B5}</a:tableStyleId>
              </a:tblPr>
              <a:tblGrid>
                <a:gridCol w="2320256">
                  <a:extLst>
                    <a:ext uri="{9D8B030D-6E8A-4147-A177-3AD203B41FA5}">
                      <a16:colId xmlns:a16="http://schemas.microsoft.com/office/drawing/2014/main" val="2821604153"/>
                    </a:ext>
                  </a:extLst>
                </a:gridCol>
                <a:gridCol w="862613">
                  <a:extLst>
                    <a:ext uri="{9D8B030D-6E8A-4147-A177-3AD203B41FA5}">
                      <a16:colId xmlns:a16="http://schemas.microsoft.com/office/drawing/2014/main" val="3193812722"/>
                    </a:ext>
                  </a:extLst>
                </a:gridCol>
                <a:gridCol w="378966">
                  <a:extLst>
                    <a:ext uri="{9D8B030D-6E8A-4147-A177-3AD203B41FA5}">
                      <a16:colId xmlns:a16="http://schemas.microsoft.com/office/drawing/2014/main" val="126554417"/>
                    </a:ext>
                  </a:extLst>
                </a:gridCol>
                <a:gridCol w="378966">
                  <a:extLst>
                    <a:ext uri="{9D8B030D-6E8A-4147-A177-3AD203B41FA5}">
                      <a16:colId xmlns:a16="http://schemas.microsoft.com/office/drawing/2014/main" val="721547726"/>
                    </a:ext>
                  </a:extLst>
                </a:gridCol>
                <a:gridCol w="440490">
                  <a:extLst>
                    <a:ext uri="{9D8B030D-6E8A-4147-A177-3AD203B41FA5}">
                      <a16:colId xmlns:a16="http://schemas.microsoft.com/office/drawing/2014/main" val="3204211787"/>
                    </a:ext>
                  </a:extLst>
                </a:gridCol>
                <a:gridCol w="716141">
                  <a:extLst>
                    <a:ext uri="{9D8B030D-6E8A-4147-A177-3AD203B41FA5}">
                      <a16:colId xmlns:a16="http://schemas.microsoft.com/office/drawing/2014/main" val="1507810436"/>
                    </a:ext>
                  </a:extLst>
                </a:gridCol>
                <a:gridCol w="1081792">
                  <a:extLst>
                    <a:ext uri="{9D8B030D-6E8A-4147-A177-3AD203B41FA5}">
                      <a16:colId xmlns:a16="http://schemas.microsoft.com/office/drawing/2014/main" val="3634572154"/>
                    </a:ext>
                  </a:extLst>
                </a:gridCol>
              </a:tblGrid>
              <a:tr h="1244987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latin typeface="Cambria" panose="02040503050406030204" pitchFamily="18" charset="0"/>
                        </a:rPr>
                        <a:t>Symptoms</a:t>
                      </a:r>
                      <a:endParaRPr lang="ar-SA" sz="1200" b="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latin typeface="Cambria" panose="02040503050406030204" pitchFamily="18" charset="0"/>
                        </a:rPr>
                        <a:t>disease</a:t>
                      </a:r>
                      <a:endParaRPr lang="ar-SA" sz="1200" b="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extLst>
                  <a:ext uri="{0D108BD9-81ED-4DB2-BD59-A6C34878D82A}">
                    <a16:rowId xmlns:a16="http://schemas.microsoft.com/office/drawing/2014/main" val="366712336"/>
                  </a:ext>
                </a:extLst>
              </a:tr>
              <a:tr h="1595656"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Hematourea,hemathroses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 rtl="1"/>
                      <a:endParaRPr lang="en-US" sz="1200" dirty="0">
                        <a:latin typeface="Cambria" panose="02040503050406030204" pitchFamily="18" charset="0"/>
                      </a:endParaRPr>
                    </a:p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-Severe (&lt;1): spontaneous bleeding, </a:t>
                      </a:r>
                      <a:r>
                        <a:rPr lang="en-US" sz="1200" u="none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joint deformity</a:t>
                      </a:r>
                    </a:p>
                    <a:p>
                      <a:pPr algn="ctr" rtl="1"/>
                      <a:r>
                        <a:rPr lang="en-US" sz="1400" kern="1200" dirty="0">
                          <a:latin typeface="Cambria" panose="02040503050406030204" pitchFamily="18" charset="0"/>
                        </a:rPr>
                        <a:t>-moderate(1-5): 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post traumatic </a:t>
                      </a:r>
                    </a:p>
                    <a:p>
                      <a:pPr marL="0" marR="0" lvl="0" indent="0" algn="ctr" defTabSz="75566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latin typeface="Cambria" panose="02040503050406030204" pitchFamily="18" charset="0"/>
                        </a:rPr>
                        <a:t>-mild(5-20): 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post traumatic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X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↑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300" dirty="0" err="1">
                          <a:latin typeface="Cambria" panose="02040503050406030204" pitchFamily="18" charset="0"/>
                        </a:rPr>
                        <a:t>Haemophilia</a:t>
                      </a:r>
                      <a:r>
                        <a:rPr lang="en-US" sz="1300" dirty="0">
                          <a:latin typeface="Cambria" panose="02040503050406030204" pitchFamily="18" charset="0"/>
                        </a:rPr>
                        <a:t> A </a:t>
                      </a:r>
                      <a:endParaRPr lang="ar-SA" sz="13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extLst>
                  <a:ext uri="{0D108BD9-81ED-4DB2-BD59-A6C34878D82A}">
                    <a16:rowId xmlns:a16="http://schemas.microsoft.com/office/drawing/2014/main" val="569264041"/>
                  </a:ext>
                </a:extLst>
              </a:tr>
              <a:tr h="1186563"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- spontaneous bleeding (mucous membrane and skin)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dirty="0">
                          <a:latin typeface="Cambria" panose="02040503050406030204" pitchFamily="18" charset="0"/>
                        </a:rPr>
                        <a:t>↓</a:t>
                      </a: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12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↑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VW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extLst>
                  <a:ext uri="{0D108BD9-81ED-4DB2-BD59-A6C34878D82A}">
                    <a16:rowId xmlns:a16="http://schemas.microsoft.com/office/drawing/2014/main" val="3147666227"/>
                  </a:ext>
                </a:extLst>
              </a:tr>
              <a:tr h="1375592"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-abnormal healing wounds </a:t>
                      </a:r>
                    </a:p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-excessive scar formation(keloid formation)</a:t>
                      </a:r>
                    </a:p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-hematoma after trauma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Factor 13 </a:t>
                      </a:r>
                    </a:p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Deficiency 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extLst>
                  <a:ext uri="{0D108BD9-81ED-4DB2-BD59-A6C34878D82A}">
                    <a16:rowId xmlns:a16="http://schemas.microsoft.com/office/drawing/2014/main" val="3732253650"/>
                  </a:ext>
                </a:extLst>
              </a:tr>
              <a:tr h="644484"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-↑ Thrombin time</a:t>
                      </a:r>
                    </a:p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-thrombocytopenia</a:t>
                      </a: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dirty="0">
                          <a:latin typeface="Cambria" panose="02040503050406030204" pitchFamily="18" charset="0"/>
                        </a:rPr>
                        <a:t>↑</a:t>
                      </a: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200" dirty="0">
                          <a:latin typeface="Cambria" panose="02040503050406030204" pitchFamily="18" charset="0"/>
                        </a:rPr>
                        <a:t>↑</a:t>
                      </a: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500" dirty="0">
                          <a:latin typeface="Cambria" panose="02040503050406030204" pitchFamily="18" charset="0"/>
                        </a:rPr>
                        <a:t>DIC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extLst>
                  <a:ext uri="{0D108BD9-81ED-4DB2-BD59-A6C34878D82A}">
                    <a16:rowId xmlns:a16="http://schemas.microsoft.com/office/drawing/2014/main" val="1369267706"/>
                  </a:ext>
                </a:extLst>
              </a:tr>
              <a:tr h="1098709"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-venous/arterial thrombosis</a:t>
                      </a:r>
                    </a:p>
                    <a:p>
                      <a:pPr marL="285750" indent="-285750" algn="ctr" rtl="1">
                        <a:buFontTx/>
                        <a:buChar char="-"/>
                      </a:pPr>
                      <a:r>
                        <a:rPr lang="en-US" sz="1200" dirty="0">
                          <a:latin typeface="Cambria" panose="02040503050406030204" pitchFamily="18" charset="0"/>
                        </a:rPr>
                        <a:t>Thrombocytopenia </a:t>
                      </a:r>
                    </a:p>
                    <a:p>
                      <a:pPr marL="285750" indent="-285750" algn="ctr" rtl="1">
                        <a:buFontTx/>
                        <a:buChar char="-"/>
                      </a:pPr>
                      <a:endParaRPr lang="ar-SA" sz="1200" dirty="0">
                        <a:latin typeface="Cambria" panose="02040503050406030204" pitchFamily="18" charset="0"/>
                      </a:endParaRPr>
                    </a:p>
                    <a:p>
                      <a:pPr marL="285750" indent="-285750" algn="ctr" rtl="1">
                        <a:buFontTx/>
                        <a:buChar char="-"/>
                      </a:pPr>
                      <a:r>
                        <a:rPr lang="en-US" sz="1200" dirty="0">
                          <a:latin typeface="Cambria" panose="02040503050406030204" pitchFamily="18" charset="0"/>
                        </a:rPr>
                        <a:t>-antiphospholipid found in SLE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200" dirty="0">
                          <a:latin typeface="Cambria" panose="02040503050406030204" pitchFamily="18" charset="0"/>
                        </a:rPr>
                        <a:t>Anti-</a:t>
                      </a:r>
                      <a:r>
                        <a:rPr lang="en-US" sz="1100" dirty="0">
                          <a:latin typeface="Cambria" panose="02040503050406030204" pitchFamily="18" charset="0"/>
                        </a:rPr>
                        <a:t>phospholipid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 syndrome </a:t>
                      </a:r>
                      <a:endParaRPr lang="ar-SA" sz="1200" dirty="0">
                        <a:latin typeface="Cambria" panose="02040503050406030204" pitchFamily="18" charset="0"/>
                      </a:endParaRPr>
                    </a:p>
                  </a:txBody>
                  <a:tcPr marL="82988" marR="82988" marT="41494" marB="41494" anchor="ctr"/>
                </a:tc>
                <a:extLst>
                  <a:ext uri="{0D108BD9-81ED-4DB2-BD59-A6C34878D82A}">
                    <a16:rowId xmlns:a16="http://schemas.microsoft.com/office/drawing/2014/main" val="9695773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6F844E-0858-4F89-86A9-034C10A85600}"/>
              </a:ext>
            </a:extLst>
          </p:cNvPr>
          <p:cNvSpPr txBox="1"/>
          <p:nvPr/>
        </p:nvSpPr>
        <p:spPr>
          <a:xfrm rot="16200000">
            <a:off x="1928521" y="1528409"/>
            <a:ext cx="706277" cy="3438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634" dirty="0">
                <a:solidFill>
                  <a:prstClr val="black"/>
                </a:solidFill>
                <a:latin typeface="Calibri" panose="020F0502020204030204"/>
              </a:rPr>
              <a:t>APTT</a:t>
            </a:r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8FDB6-2485-4C56-BF62-D55546C1CF6E}"/>
              </a:ext>
            </a:extLst>
          </p:cNvPr>
          <p:cNvSpPr txBox="1"/>
          <p:nvPr/>
        </p:nvSpPr>
        <p:spPr>
          <a:xfrm rot="16200000">
            <a:off x="2050955" y="1344802"/>
            <a:ext cx="1315440" cy="5952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634" dirty="0">
                <a:solidFill>
                  <a:prstClr val="black"/>
                </a:solidFill>
                <a:latin typeface="Calibri" panose="020F0502020204030204"/>
              </a:rPr>
              <a:t>Chromosome</a:t>
            </a:r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A1FDD-9FFB-448C-813F-F312D2D8AABF}"/>
              </a:ext>
            </a:extLst>
          </p:cNvPr>
          <p:cNvSpPr txBox="1"/>
          <p:nvPr/>
        </p:nvSpPr>
        <p:spPr>
          <a:xfrm rot="16200000">
            <a:off x="3395771" y="1010473"/>
            <a:ext cx="1065301" cy="10982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 rtl="1"/>
            <a:r>
              <a:rPr lang="en-US" sz="1634" dirty="0">
                <a:solidFill>
                  <a:prstClr val="black"/>
                </a:solidFill>
                <a:latin typeface="Calibri" panose="020F0502020204030204"/>
              </a:rPr>
              <a:t>Platelet </a:t>
            </a:r>
          </a:p>
          <a:p>
            <a:pPr defTabSz="414955" rtl="1"/>
            <a:r>
              <a:rPr lang="en-US" sz="1634" dirty="0">
                <a:solidFill>
                  <a:prstClr val="black"/>
                </a:solidFill>
                <a:latin typeface="Calibri" panose="020F0502020204030204"/>
              </a:rPr>
              <a:t>aggregation</a:t>
            </a:r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defTabSz="414955"/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874B6-1C9F-4165-9B20-C48B677CD7B2}"/>
              </a:ext>
            </a:extLst>
          </p:cNvPr>
          <p:cNvSpPr txBox="1"/>
          <p:nvPr/>
        </p:nvSpPr>
        <p:spPr>
          <a:xfrm rot="16200000">
            <a:off x="2395214" y="1141071"/>
            <a:ext cx="1480954" cy="3438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634" dirty="0">
                <a:solidFill>
                  <a:prstClr val="black"/>
                </a:solidFill>
                <a:latin typeface="Calibri" panose="020F0502020204030204"/>
              </a:rPr>
              <a:t>VW factor</a:t>
            </a:r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07FEF-1CB8-4F84-A773-237C6A707F0A}"/>
              </a:ext>
            </a:extLst>
          </p:cNvPr>
          <p:cNvSpPr txBox="1"/>
          <p:nvPr/>
        </p:nvSpPr>
        <p:spPr>
          <a:xfrm rot="16200000">
            <a:off x="1425889" y="2571048"/>
            <a:ext cx="800448" cy="5672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452" dirty="0">
                <a:solidFill>
                  <a:prstClr val="black"/>
                </a:solidFill>
                <a:latin typeface="Cambria" panose="02040503050406030204" pitchFamily="18" charset="0"/>
              </a:rPr>
              <a:t>Normal</a:t>
            </a:r>
            <a:endParaRPr lang="ar-SA" sz="1634" dirty="0">
              <a:solidFill>
                <a:prstClr val="black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defTabSz="414955"/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3A85D-4CE8-4361-9FD0-B7E317993FE0}"/>
              </a:ext>
            </a:extLst>
          </p:cNvPr>
          <p:cNvSpPr txBox="1"/>
          <p:nvPr/>
        </p:nvSpPr>
        <p:spPr>
          <a:xfrm rot="16200000">
            <a:off x="1425890" y="4142548"/>
            <a:ext cx="800448" cy="5672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452" dirty="0">
                <a:solidFill>
                  <a:prstClr val="black"/>
                </a:solidFill>
                <a:latin typeface="Cambria" panose="02040503050406030204" pitchFamily="18" charset="0"/>
              </a:rPr>
              <a:t>Normal</a:t>
            </a:r>
            <a:endParaRPr lang="ar-SA" sz="1634" dirty="0">
              <a:solidFill>
                <a:prstClr val="black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defTabSz="414955"/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5824F-469E-4473-BCDB-A8467808AA58}"/>
              </a:ext>
            </a:extLst>
          </p:cNvPr>
          <p:cNvSpPr txBox="1"/>
          <p:nvPr/>
        </p:nvSpPr>
        <p:spPr>
          <a:xfrm rot="16200000">
            <a:off x="2743030" y="2480099"/>
            <a:ext cx="1100997" cy="5672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452" dirty="0">
                <a:solidFill>
                  <a:prstClr val="black"/>
                </a:solidFill>
                <a:latin typeface="Cambria" panose="02040503050406030204" pitchFamily="18" charset="0"/>
              </a:rPr>
              <a:t>Normal</a:t>
            </a:r>
            <a:endParaRPr lang="ar-SA" sz="1634" dirty="0">
              <a:solidFill>
                <a:prstClr val="black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defTabSz="414955"/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FD9B10-8684-46DC-AD5F-856326852E6B}"/>
              </a:ext>
            </a:extLst>
          </p:cNvPr>
          <p:cNvSpPr txBox="1"/>
          <p:nvPr/>
        </p:nvSpPr>
        <p:spPr>
          <a:xfrm rot="16200000">
            <a:off x="3456504" y="2646078"/>
            <a:ext cx="977442" cy="5952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634" dirty="0">
                <a:solidFill>
                  <a:prstClr val="black"/>
                </a:solidFill>
                <a:latin typeface="Cambria" panose="02040503050406030204" pitchFamily="18" charset="0"/>
              </a:rPr>
              <a:t>Normal</a:t>
            </a:r>
            <a:endParaRPr lang="ar-SA" sz="1634" dirty="0">
              <a:solidFill>
                <a:prstClr val="black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defTabSz="414955"/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F69BFE-78F4-498F-830D-D289B4D637BD}"/>
              </a:ext>
            </a:extLst>
          </p:cNvPr>
          <p:cNvSpPr txBox="1"/>
          <p:nvPr/>
        </p:nvSpPr>
        <p:spPr>
          <a:xfrm rot="16200000">
            <a:off x="3377924" y="4127304"/>
            <a:ext cx="1100996" cy="5672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452" dirty="0">
                <a:solidFill>
                  <a:prstClr val="black"/>
                </a:solidFill>
                <a:latin typeface="Cambria" panose="02040503050406030204" pitchFamily="18" charset="0"/>
              </a:rPr>
              <a:t>Abnormal</a:t>
            </a:r>
            <a:endParaRPr lang="ar-SA" sz="1634" dirty="0">
              <a:solidFill>
                <a:prstClr val="black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defTabSz="414955"/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B4CF7F-E5DC-4FCE-815A-0F4270567ECB}"/>
              </a:ext>
            </a:extLst>
          </p:cNvPr>
          <p:cNvSpPr txBox="1"/>
          <p:nvPr/>
        </p:nvSpPr>
        <p:spPr>
          <a:xfrm rot="16200000">
            <a:off x="1581685" y="1550306"/>
            <a:ext cx="411005" cy="5952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634" dirty="0">
                <a:solidFill>
                  <a:prstClr val="black"/>
                </a:solidFill>
                <a:latin typeface="Calibri" panose="020F0502020204030204"/>
              </a:rPr>
              <a:t>PT</a:t>
            </a:r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defTabSz="414955"/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1D4667-DE8A-4144-B153-D2F5A3C48C36}"/>
              </a:ext>
            </a:extLst>
          </p:cNvPr>
          <p:cNvSpPr txBox="1"/>
          <p:nvPr/>
        </p:nvSpPr>
        <p:spPr>
          <a:xfrm rot="16200000">
            <a:off x="1522016" y="5630079"/>
            <a:ext cx="800448" cy="5672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452" dirty="0">
                <a:solidFill>
                  <a:prstClr val="black"/>
                </a:solidFill>
                <a:latin typeface="Cambria" panose="02040503050406030204" pitchFamily="18" charset="0"/>
              </a:rPr>
              <a:t>Normal</a:t>
            </a:r>
            <a:endParaRPr lang="ar-SA" sz="1634" dirty="0">
              <a:solidFill>
                <a:prstClr val="black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defTabSz="414955"/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6CA66-AF10-464E-AB1F-D95F40F99CB9}"/>
              </a:ext>
            </a:extLst>
          </p:cNvPr>
          <p:cNvSpPr txBox="1"/>
          <p:nvPr/>
        </p:nvSpPr>
        <p:spPr>
          <a:xfrm rot="16200000">
            <a:off x="2108602" y="5610427"/>
            <a:ext cx="800448" cy="5672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452" dirty="0">
                <a:solidFill>
                  <a:prstClr val="black"/>
                </a:solidFill>
                <a:latin typeface="Cambria" panose="02040503050406030204" pitchFamily="18" charset="0"/>
              </a:rPr>
              <a:t>Normal</a:t>
            </a:r>
            <a:endParaRPr lang="ar-SA" sz="1634" dirty="0">
              <a:solidFill>
                <a:prstClr val="black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defTabSz="414955"/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CB5758-B987-427A-ABEE-D235A3B5FAB4}"/>
              </a:ext>
            </a:extLst>
          </p:cNvPr>
          <p:cNvSpPr txBox="1"/>
          <p:nvPr/>
        </p:nvSpPr>
        <p:spPr>
          <a:xfrm rot="16200000">
            <a:off x="3463835" y="5637531"/>
            <a:ext cx="800448" cy="5672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14955"/>
            <a:r>
              <a:rPr lang="en-US" sz="1452" dirty="0">
                <a:solidFill>
                  <a:prstClr val="black"/>
                </a:solidFill>
                <a:latin typeface="Cambria" panose="02040503050406030204" pitchFamily="18" charset="0"/>
              </a:rPr>
              <a:t>Normal</a:t>
            </a:r>
            <a:endParaRPr lang="ar-SA" sz="1634" dirty="0">
              <a:solidFill>
                <a:prstClr val="black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defTabSz="414955"/>
            <a:endParaRPr lang="ar-SA" sz="1634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9" name="عنصر نائب لرقم الشريحة 14">
            <a:extLst>
              <a:ext uri="{FF2B5EF4-FFF2-40B4-BE49-F238E27FC236}">
                <a16:creationId xmlns:a16="http://schemas.microsoft.com/office/drawing/2014/main" id="{99A38165-B5A0-4AC0-A78B-0ED7797441B6}"/>
              </a:ext>
            </a:extLst>
          </p:cNvPr>
          <p:cNvSpPr txBox="1">
            <a:spLocks/>
          </p:cNvSpPr>
          <p:nvPr/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11</a:t>
            </a:r>
            <a:endParaRPr kumimoji="0" lang="ar-SA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عنصر نائب للتذييل 13">
            <a:extLst>
              <a:ext uri="{FF2B5EF4-FFF2-40B4-BE49-F238E27FC236}">
                <a16:creationId xmlns:a16="http://schemas.microsoft.com/office/drawing/2014/main" id="{043375E7-E6E4-4E85-946D-F6C4A76DE9D1}"/>
              </a:ext>
            </a:extLst>
          </p:cNvPr>
          <p:cNvSpPr txBox="1">
            <a:spLocks/>
          </p:cNvSpPr>
          <p:nvPr/>
        </p:nvSpPr>
        <p:spPr>
          <a:xfrm>
            <a:off x="2271712" y="0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HEMATOLOGY TEAM 436</a:t>
            </a:r>
            <a:endParaRPr kumimoji="0" lang="ar-SA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40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B05F1AC1-3350-44C9-813B-95FAA0F6408A}"/>
              </a:ext>
            </a:extLst>
          </p:cNvPr>
          <p:cNvSpPr txBox="1"/>
          <p:nvPr/>
        </p:nvSpPr>
        <p:spPr>
          <a:xfrm>
            <a:off x="162092" y="997615"/>
            <a:ext cx="6540166" cy="2492990"/>
          </a:xfrm>
          <a:prstGeom prst="rect">
            <a:avLst/>
          </a:prstGeom>
          <a:noFill/>
        </p:spPr>
        <p:txBody>
          <a:bodyPr wrap="square" numCol="1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1- synthesis of coagulation factors in the: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A-Bone marrow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B- spleen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C- liver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D- A&amp;B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2- The most common acquired deficiency of coagulation factors is: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A-liver disease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B- DIC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C-hemophilia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D-A&amp;B</a:t>
            </a: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6FA50C7-45FE-4132-8ED5-873324524373}"/>
              </a:ext>
            </a:extLst>
          </p:cNvPr>
          <p:cNvSpPr txBox="1"/>
          <p:nvPr/>
        </p:nvSpPr>
        <p:spPr>
          <a:xfrm>
            <a:off x="162092" y="3490605"/>
            <a:ext cx="622442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3- which one of the following characteristics related to DIC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A-has normal PT , ↑ APTT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B- both PT &amp; APTT normal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C- ↑ both PT &amp; APTT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4- which one of the following characteristics related to VW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A-has normal PT , ↑ APTT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B- both PT &amp; APTT normal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C- ↑ both PT &amp; APTT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E8A56D6-3990-4B30-9F29-766617E2E4D5}"/>
              </a:ext>
            </a:extLst>
          </p:cNvPr>
          <p:cNvSpPr txBox="1"/>
          <p:nvPr/>
        </p:nvSpPr>
        <p:spPr>
          <a:xfrm rot="10800000">
            <a:off x="5495758" y="4115545"/>
            <a:ext cx="1206500" cy="13542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ANSWERS: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1-C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2-D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3-C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4-A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BC15F43-9F8D-4F43-B841-8D948858D5A7}"/>
              </a:ext>
            </a:extLst>
          </p:cNvPr>
          <p:cNvSpPr txBox="1"/>
          <p:nvPr/>
        </p:nvSpPr>
        <p:spPr>
          <a:xfrm>
            <a:off x="269708" y="324853"/>
            <a:ext cx="23702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9999"/>
                </a:solidFill>
                <a:latin typeface="Cambria" panose="02040503050406030204" pitchFamily="18" charset="0"/>
              </a:rPr>
              <a:t>MCQs</a:t>
            </a:r>
            <a:endParaRPr lang="ar-SA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D8C8B07-8AD4-4235-983C-5E38F3E01160}"/>
              </a:ext>
            </a:extLst>
          </p:cNvPr>
          <p:cNvSpPr txBox="1"/>
          <p:nvPr/>
        </p:nvSpPr>
        <p:spPr>
          <a:xfrm>
            <a:off x="589547" y="7039422"/>
            <a:ext cx="2050382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Team Members</a:t>
            </a:r>
          </a:p>
          <a:p>
            <a:r>
              <a:rPr lang="en-US" sz="1600" dirty="0" err="1">
                <a:latin typeface="Cambria" panose="02040503050406030204" pitchFamily="18" charset="0"/>
              </a:rPr>
              <a:t>Yara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</a:rPr>
              <a:t>AlDigi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dirty="0" err="1">
                <a:latin typeface="Cambria" panose="02040503050406030204" pitchFamily="18" charset="0"/>
              </a:rPr>
              <a:t>Bushra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</a:rPr>
              <a:t>Kokandi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dirty="0">
                <a:latin typeface="Cambria" panose="02040503050406030204" pitchFamily="18" charset="0"/>
              </a:rPr>
              <a:t>Dania </a:t>
            </a:r>
            <a:r>
              <a:rPr lang="en-US" sz="1600" dirty="0" err="1">
                <a:latin typeface="Cambria" panose="02040503050406030204" pitchFamily="18" charset="0"/>
              </a:rPr>
              <a:t>AlKelabi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dirty="0" err="1">
                <a:latin typeface="Cambria" panose="02040503050406030204" pitchFamily="18" charset="0"/>
              </a:rPr>
              <a:t>Aroob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</a:rPr>
              <a:t>AlHuthail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dirty="0" err="1">
                <a:latin typeface="Cambria" panose="02040503050406030204" pitchFamily="18" charset="0"/>
              </a:rPr>
              <a:t>Heba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</a:rPr>
              <a:t>Alnasser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803EF87-C946-40FE-AD6D-A91FE9A3ADC4}"/>
              </a:ext>
            </a:extLst>
          </p:cNvPr>
          <p:cNvSpPr txBox="1"/>
          <p:nvPr/>
        </p:nvSpPr>
        <p:spPr>
          <a:xfrm>
            <a:off x="3862137" y="7038474"/>
            <a:ext cx="2634916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Team Leaders</a:t>
            </a:r>
          </a:p>
          <a:p>
            <a:r>
              <a:rPr lang="en-US" sz="1600" dirty="0" err="1">
                <a:latin typeface="Cambria" panose="02040503050406030204" pitchFamily="18" charset="0"/>
              </a:rPr>
              <a:t>Safa</a:t>
            </a:r>
            <a:r>
              <a:rPr lang="en-US" sz="1600" dirty="0">
                <a:latin typeface="Cambria" panose="02040503050406030204" pitchFamily="18" charset="0"/>
              </a:rPr>
              <a:t> Al-</a:t>
            </a:r>
            <a:r>
              <a:rPr lang="en-US" sz="1600" dirty="0" err="1">
                <a:latin typeface="Cambria" panose="02040503050406030204" pitchFamily="18" charset="0"/>
              </a:rPr>
              <a:t>Osaimi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dirty="0" err="1">
                <a:latin typeface="Cambria" panose="02040503050406030204" pitchFamily="18" charset="0"/>
              </a:rPr>
              <a:t>Abdulaziz</a:t>
            </a:r>
            <a:r>
              <a:rPr lang="en-US" sz="1600" dirty="0">
                <a:latin typeface="Cambria" panose="02040503050406030204" pitchFamily="18" charset="0"/>
              </a:rPr>
              <a:t> Al-</a:t>
            </a:r>
            <a:r>
              <a:rPr lang="en-US" sz="1600" dirty="0" err="1">
                <a:latin typeface="Cambria" panose="02040503050406030204" pitchFamily="18" charset="0"/>
              </a:rPr>
              <a:t>Hussainy</a:t>
            </a:r>
            <a:endParaRPr lang="ar-SA" sz="1600" dirty="0">
              <a:latin typeface="Cambria" panose="02040503050406030204" pitchFamily="18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E513E3A-2EAA-41FD-B749-750F9BA9CD05}"/>
              </a:ext>
            </a:extLst>
          </p:cNvPr>
          <p:cNvSpPr txBox="1"/>
          <p:nvPr/>
        </p:nvSpPr>
        <p:spPr>
          <a:xfrm>
            <a:off x="1383632" y="5847347"/>
            <a:ext cx="41990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9999"/>
                </a:solidFill>
                <a:latin typeface="Cambria" panose="02040503050406030204" pitchFamily="18" charset="0"/>
              </a:rPr>
              <a:t>Good Luck!</a:t>
            </a:r>
            <a:endParaRPr lang="ar-SA" sz="32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عنصر نائب للتذييل 13">
            <a:extLst>
              <a:ext uri="{FF2B5EF4-FFF2-40B4-BE49-F238E27FC236}">
                <a16:creationId xmlns:a16="http://schemas.microsoft.com/office/drawing/2014/main" id="{90CE2DBB-4907-4660-A4B0-2CD478D13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2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15" name="عنصر نائب لرقم الشريحة 14">
            <a:extLst>
              <a:ext uri="{FF2B5EF4-FFF2-40B4-BE49-F238E27FC236}">
                <a16:creationId xmlns:a16="http://schemas.microsoft.com/office/drawing/2014/main" id="{4B2A82F2-7731-471E-A336-91DEE84B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0714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444499"/>
            <a:ext cx="6527800" cy="4318001"/>
          </a:xfrm>
        </p:spPr>
        <p:txBody>
          <a:bodyPr>
            <a:normAutofit/>
          </a:bodyPr>
          <a:lstStyle/>
          <a:p>
            <a:r>
              <a:rPr lang="ar-SA" sz="2000" dirty="0">
                <a:cs typeface="Akhbar MT" pitchFamily="2" charset="-78"/>
              </a:rPr>
              <a:t>الحمد لله على التمام، تم بحمد الله تغطية جميع محاضرات </a:t>
            </a:r>
            <a:r>
              <a:rPr lang="ar-SA" sz="2000" dirty="0" err="1">
                <a:cs typeface="Akhbar MT" pitchFamily="2" charset="-78"/>
              </a:rPr>
              <a:t>الهيماتولوجي</a:t>
            </a:r>
            <a:r>
              <a:rPr lang="ar-SA" sz="2000" dirty="0">
                <a:cs typeface="Akhbar MT" pitchFamily="2" charset="-78"/>
              </a:rPr>
              <a:t> لهذا البلوك، فإن أصبنا فمن الله وإن أخطأنا فمن أنفسنا والشيطان، ونرجو أن يكون عملنا حاز على رضاكم </a:t>
            </a:r>
            <a:r>
              <a:rPr lang="ar-SA" sz="2000" dirty="0" err="1">
                <a:cs typeface="Akhbar MT" pitchFamily="2" charset="-78"/>
              </a:rPr>
              <a:t>ونستميحكم</a:t>
            </a:r>
            <a:r>
              <a:rPr lang="ar-SA" sz="2000" dirty="0">
                <a:cs typeface="Akhbar MT" pitchFamily="2" charset="-78"/>
              </a:rPr>
              <a:t> عذرًا عن أي تقصير بدر منا.</a:t>
            </a:r>
          </a:p>
          <a:p>
            <a:pPr>
              <a:buFontTx/>
              <a:buChar char="-"/>
            </a:pPr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قادة التيم: صفاء العصيمي، عبدالعزيز الحسيني.</a:t>
            </a:r>
          </a:p>
          <a:p>
            <a:pPr marL="0" indent="0">
              <a:buNone/>
            </a:pPr>
            <a:endParaRPr lang="ar-SA" sz="2000" dirty="0">
              <a:cs typeface="Akhbar MT" pitchFamily="2" charset="-78"/>
            </a:endParaRPr>
          </a:p>
          <a:p>
            <a:r>
              <a:rPr lang="ar-SA" sz="2000" dirty="0">
                <a:cs typeface="Akhbar MT" pitchFamily="2" charset="-78"/>
              </a:rPr>
              <a:t>أتوجه بالشكر لجميع من ساعدنا للخروج بهذا العمل، وأخص بالشكر أخي محمد المطلق الذي كان خير معين وموجه لي في تجربتي، كما أتوجه بالشكر بالنيابة عن نفسي وجميع قادة </a:t>
            </a:r>
            <a:r>
              <a:rPr lang="ar-SA" sz="2000" dirty="0" err="1">
                <a:cs typeface="Akhbar MT" pitchFamily="2" charset="-78"/>
              </a:rPr>
              <a:t>التيمات</a:t>
            </a:r>
            <a:r>
              <a:rPr lang="ar-SA" sz="2000" dirty="0">
                <a:cs typeface="Akhbar MT" pitchFamily="2" charset="-78"/>
              </a:rPr>
              <a:t> إلى </a:t>
            </a:r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القادة الأكاديميين عبدالعزيز العنقري وشوق الأحمري </a:t>
            </a:r>
            <a:r>
              <a:rPr lang="ar-SA" sz="2000" dirty="0">
                <a:cs typeface="Akhbar MT" pitchFamily="2" charset="-78"/>
              </a:rPr>
              <a:t>على ما يبذلونه من وقت وجهد في سبيل الارتقاء بالعمل الجماعي. </a:t>
            </a:r>
          </a:p>
          <a:p>
            <a:pPr>
              <a:buFontTx/>
              <a:buChar char="-"/>
            </a:pPr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عبدالعزيز عبدالله الحسيني قائد تيم </a:t>
            </a:r>
            <a:r>
              <a:rPr lang="ar-SA" sz="2000" dirty="0" err="1">
                <a:solidFill>
                  <a:srgbClr val="009999"/>
                </a:solidFill>
                <a:cs typeface="Akhbar MT" pitchFamily="2" charset="-78"/>
              </a:rPr>
              <a:t>الهيماتولوجي</a:t>
            </a:r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.</a:t>
            </a:r>
          </a:p>
          <a:p>
            <a:pPr marL="0" indent="0">
              <a:buNone/>
            </a:pPr>
            <a:endParaRPr lang="ar-SA" sz="2000" dirty="0">
              <a:cs typeface="Akhbar MT" pitchFamily="2" charset="-78"/>
            </a:endParaRPr>
          </a:p>
          <a:p>
            <a:r>
              <a:rPr lang="ar-SA" sz="2000" dirty="0">
                <a:cs typeface="Akhbar MT" pitchFamily="2" charset="-78"/>
              </a:rPr>
              <a:t>في الختام نتوجه بجزيل الشكر وعظيم الامتنان لمن كانوا بعد الله السبب لإنجاز هذا العمل وهم أعضاء التيم الكرام : (أبجدياً)</a:t>
            </a:r>
          </a:p>
          <a:p>
            <a:pPr marL="0" indent="0">
              <a:buNone/>
            </a:pPr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2271712" y="-82904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4586288" y="4762500"/>
            <a:ext cx="16573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خالد </a:t>
            </a:r>
            <a:r>
              <a:rPr lang="ar-SA" sz="2000" dirty="0" err="1">
                <a:solidFill>
                  <a:srgbClr val="009999"/>
                </a:solidFill>
                <a:cs typeface="Akhbar MT" pitchFamily="2" charset="-78"/>
              </a:rPr>
              <a:t>الحسينان</a:t>
            </a:r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 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خالد العيسى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زياد العنزي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عبدالكريم الحربي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عبدالله </a:t>
            </a:r>
            <a:r>
              <a:rPr lang="ar-SA" sz="2000" dirty="0" err="1">
                <a:solidFill>
                  <a:srgbClr val="009999"/>
                </a:solidFill>
                <a:cs typeface="Akhbar MT" pitchFamily="2" charset="-78"/>
              </a:rPr>
              <a:t>الطويرقي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عبدالله الناصر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عصام الشهراني 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فهد العسكر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محمد الكحيل 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محمد المنيع 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مساعد النويصر 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182984" y="4762500"/>
            <a:ext cx="121225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أسيل السليماني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أشواق الماجد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بشرى </a:t>
            </a:r>
            <a:r>
              <a:rPr lang="ar-SA" sz="2000" dirty="0" err="1">
                <a:solidFill>
                  <a:srgbClr val="009999"/>
                </a:solidFill>
                <a:cs typeface="Akhbar MT" pitchFamily="2" charset="-78"/>
              </a:rPr>
              <a:t>قوقندي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جواهر </a:t>
            </a:r>
            <a:r>
              <a:rPr lang="ar-SA" sz="2000" dirty="0" err="1">
                <a:solidFill>
                  <a:srgbClr val="009999"/>
                </a:solidFill>
                <a:cs typeface="Akhbar MT" pitchFamily="2" charset="-78"/>
              </a:rPr>
              <a:t>ابانمي</a:t>
            </a:r>
            <a:endParaRPr lang="ar-SA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جواهر الخيال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حنين </a:t>
            </a:r>
            <a:r>
              <a:rPr lang="ar-SA" sz="2000" dirty="0" err="1">
                <a:solidFill>
                  <a:srgbClr val="009999"/>
                </a:solidFill>
                <a:cs typeface="Akhbar MT" pitchFamily="2" charset="-78"/>
              </a:rPr>
              <a:t>با</a:t>
            </a:r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 شيخ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دانية الكلابي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 رنا </a:t>
            </a:r>
            <a:r>
              <a:rPr lang="ar-SA" sz="2000" dirty="0" err="1">
                <a:solidFill>
                  <a:srgbClr val="009999"/>
                </a:solidFill>
                <a:cs typeface="Akhbar MT" pitchFamily="2" charset="-78"/>
              </a:rPr>
              <a:t>باراسين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ريما العتيبي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شروق الصومالي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شهد السويدان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عروب الهذيل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غادة المزروع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هبة الناصر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وجدان الزيد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ctr" rtl="1"/>
            <a:r>
              <a:rPr lang="ar-SA" sz="2000" dirty="0">
                <a:solidFill>
                  <a:srgbClr val="009999"/>
                </a:solidFill>
                <a:cs typeface="Akhbar MT" pitchFamily="2" charset="-78"/>
              </a:rPr>
              <a:t>يارا الدعيجي</a:t>
            </a:r>
            <a:endParaRPr lang="en-US" sz="2000" dirty="0">
              <a:solidFill>
                <a:srgbClr val="009999"/>
              </a:solidFill>
              <a:cs typeface="Akhbar MT" pitchFamily="2" charset="-78"/>
            </a:endParaRP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897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C3ACE-5DA0-5242-893D-FC94953A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47" y="642173"/>
            <a:ext cx="3330492" cy="315892"/>
          </a:xfrm>
        </p:spPr>
        <p:txBody>
          <a:bodyPr>
            <a:normAutofit/>
          </a:bodyPr>
          <a:lstStyle/>
          <a:p>
            <a:r>
              <a:rPr lang="en-US" sz="1600" u="sng" dirty="0">
                <a:solidFill>
                  <a:srgbClr val="009999"/>
                </a:solidFill>
                <a:latin typeface="Cambria" panose="02040503050406030204" pitchFamily="18" charset="0"/>
              </a:rPr>
              <a:t>Normal Coagulation Mechanism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B3A13D-9B41-6441-BF2A-75F09EAA6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7" t="21721" r="9202" b="24464"/>
          <a:stretch/>
        </p:blipFill>
        <p:spPr>
          <a:xfrm>
            <a:off x="4181529" y="1458981"/>
            <a:ext cx="2626137" cy="2194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4BC2D-5C65-AC4F-A9A2-64B38BE8E635}"/>
              </a:ext>
            </a:extLst>
          </p:cNvPr>
          <p:cNvSpPr txBox="1"/>
          <p:nvPr/>
        </p:nvSpPr>
        <p:spPr>
          <a:xfrm>
            <a:off x="176211" y="1127340"/>
            <a:ext cx="40053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400" dirty="0">
                <a:latin typeface="Cambria" panose="02040503050406030204" pitchFamily="18" charset="0"/>
              </a:rPr>
              <a:t>The pathway on the </a:t>
            </a:r>
            <a:r>
              <a:rPr lang="en-US" sz="1400" u="sng" dirty="0">
                <a:latin typeface="Cambria" panose="02040503050406030204" pitchFamily="18" charset="0"/>
              </a:rPr>
              <a:t>left</a:t>
            </a:r>
            <a:r>
              <a:rPr lang="en-US" sz="1400" dirty="0">
                <a:latin typeface="Cambria" panose="02040503050406030204" pitchFamily="18" charset="0"/>
              </a:rPr>
              <a:t> is called </a:t>
            </a:r>
            <a:r>
              <a:rPr lang="en-US" sz="1400" b="1" dirty="0">
                <a:latin typeface="Cambria" panose="02040503050406030204" pitchFamily="18" charset="0"/>
              </a:rPr>
              <a:t>“intrinsic pathway” </a:t>
            </a:r>
            <a:r>
              <a:rPr lang="en-US" sz="1400" b="1" dirty="0">
                <a:solidFill>
                  <a:srgbClr val="FF0000"/>
                </a:solidFill>
                <a:latin typeface="Cambria" panose="02040503050406030204" pitchFamily="18" charset="0"/>
              </a:rPr>
              <a:t>factors number 8, 9, 11, 12 and the common pathway</a:t>
            </a:r>
            <a:r>
              <a:rPr lang="en-US" sz="1400" dirty="0">
                <a:latin typeface="Cambria" panose="02040503050406030204" pitchFamily="18" charset="0"/>
              </a:rPr>
              <a:t>, Any deficiency in this pathway will lead to prolonged </a:t>
            </a:r>
            <a:r>
              <a:rPr lang="en-US" sz="1400" u="sng" dirty="0">
                <a:latin typeface="Cambria" panose="02040503050406030204" pitchFamily="18" charset="0"/>
              </a:rPr>
              <a:t>APTT</a:t>
            </a:r>
            <a:r>
              <a:rPr lang="en-US" sz="1400" dirty="0">
                <a:latin typeface="Cambria" panose="02040503050406030204" pitchFamily="18" charset="0"/>
              </a:rPr>
              <a:t> test. 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latin typeface="Cambria" panose="02040503050406030204" pitchFamily="18" charset="0"/>
              </a:rPr>
              <a:t>The pathway on the </a:t>
            </a:r>
            <a:r>
              <a:rPr lang="en-US" sz="1400" u="sng" dirty="0">
                <a:latin typeface="Cambria" panose="02040503050406030204" pitchFamily="18" charset="0"/>
              </a:rPr>
              <a:t>right</a:t>
            </a:r>
            <a:r>
              <a:rPr lang="en-US" sz="1400" dirty="0">
                <a:latin typeface="Cambria" panose="02040503050406030204" pitchFamily="18" charset="0"/>
              </a:rPr>
              <a:t> is called the </a:t>
            </a:r>
            <a:r>
              <a:rPr lang="en-US" sz="1400" b="1" dirty="0">
                <a:latin typeface="Cambria" panose="02040503050406030204" pitchFamily="18" charset="0"/>
              </a:rPr>
              <a:t>“extrinsic pathway” </a:t>
            </a:r>
            <a:r>
              <a:rPr lang="en-US" sz="1400" b="1" dirty="0">
                <a:solidFill>
                  <a:srgbClr val="FF0000"/>
                </a:solidFill>
                <a:latin typeface="Cambria" panose="02040503050406030204" pitchFamily="18" charset="0"/>
              </a:rPr>
              <a:t>factor number 7, tissue factor and the common pathway</a:t>
            </a:r>
            <a:r>
              <a:rPr lang="en-US" sz="1400" dirty="0">
                <a:latin typeface="Cambria" panose="02040503050406030204" pitchFamily="18" charset="0"/>
              </a:rPr>
              <a:t>, any deficiency in the factors associated with it will lead to prolonged </a:t>
            </a:r>
            <a:r>
              <a:rPr lang="en-US" sz="1400" u="sng" dirty="0">
                <a:latin typeface="Cambria" panose="02040503050406030204" pitchFamily="18" charset="0"/>
              </a:rPr>
              <a:t>PT</a:t>
            </a:r>
            <a:r>
              <a:rPr lang="en-US" sz="1400" dirty="0">
                <a:latin typeface="Cambria" panose="02040503050406030204" pitchFamily="18" charset="0"/>
              </a:rPr>
              <a:t> test.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latin typeface="Cambria" panose="02040503050406030204" pitchFamily="18" charset="0"/>
              </a:rPr>
              <a:t>Any deficiency in any of the factors in the </a:t>
            </a:r>
            <a:r>
              <a:rPr lang="en-US" sz="1400" b="1" dirty="0">
                <a:latin typeface="Cambria" panose="02040503050406030204" pitchFamily="18" charset="0"/>
              </a:rPr>
              <a:t>Common Pathway </a:t>
            </a:r>
            <a:r>
              <a:rPr lang="en-US" sz="1400" b="1" dirty="0">
                <a:solidFill>
                  <a:srgbClr val="FF0000"/>
                </a:solidFill>
                <a:latin typeface="Cambria" panose="02040503050406030204" pitchFamily="18" charset="0"/>
              </a:rPr>
              <a:t>(factors number 2, 5, 10)</a:t>
            </a:r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400" dirty="0">
                <a:latin typeface="Cambria" panose="02040503050406030204" pitchFamily="18" charset="0"/>
              </a:rPr>
              <a:t>will lead to prolonged time in </a:t>
            </a:r>
            <a:r>
              <a:rPr lang="en-US" sz="1400" u="sng" dirty="0">
                <a:latin typeface="Cambria" panose="02040503050406030204" pitchFamily="18" charset="0"/>
              </a:rPr>
              <a:t>both</a:t>
            </a:r>
            <a:r>
              <a:rPr lang="en-US" sz="1400" dirty="0">
                <a:latin typeface="Cambria" panose="02040503050406030204" pitchFamily="18" charset="0"/>
              </a:rPr>
              <a:t> APTT and PT.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Tissue factor and Calcium are also important in the formation of fibrin.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382CC89-D583-7A4E-857B-158E993C1C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4" t="11638" r="12657" b="24587"/>
          <a:stretch/>
        </p:blipFill>
        <p:spPr>
          <a:xfrm>
            <a:off x="213546" y="6718736"/>
            <a:ext cx="2782814" cy="2585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947D79-70EB-CE4D-8089-935EF337BD26}"/>
              </a:ext>
            </a:extLst>
          </p:cNvPr>
          <p:cNvSpPr txBox="1"/>
          <p:nvPr/>
        </p:nvSpPr>
        <p:spPr>
          <a:xfrm>
            <a:off x="252846" y="5513792"/>
            <a:ext cx="655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Cambria" panose="02040503050406030204" pitchFamily="18" charset="0"/>
              </a:rPr>
              <a:t>All the coagulation factors are involved in the coagulation cascade </a:t>
            </a:r>
            <a:r>
              <a:rPr lang="en-US" sz="1400" b="1" u="sng" dirty="0">
                <a:latin typeface="Cambria" panose="02040503050406030204" pitchFamily="18" charset="0"/>
              </a:rPr>
              <a:t>except</a:t>
            </a:r>
            <a:r>
              <a:rPr lang="en-US" sz="1400" dirty="0">
                <a:latin typeface="Cambria" panose="02040503050406030204" pitchFamily="18" charset="0"/>
              </a:rPr>
              <a:t> </a:t>
            </a:r>
            <a:r>
              <a:rPr lang="en-US" sz="1400" b="1" u="sng" dirty="0">
                <a:latin typeface="Cambria" panose="02040503050406030204" pitchFamily="18" charset="0"/>
              </a:rPr>
              <a:t>Factor XIII</a:t>
            </a:r>
            <a:r>
              <a:rPr lang="en-US" sz="1400" dirty="0">
                <a:latin typeface="Cambria" panose="02040503050406030204" pitchFamily="18" charset="0"/>
              </a:rPr>
              <a:t>, a deficiency in this factor affects the clotting stability.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1C7DA-42DB-7341-9FD4-05FA3C411278}"/>
              </a:ext>
            </a:extLst>
          </p:cNvPr>
          <p:cNvSpPr txBox="1"/>
          <p:nvPr/>
        </p:nvSpPr>
        <p:spPr>
          <a:xfrm>
            <a:off x="252845" y="4537501"/>
            <a:ext cx="6419382" cy="830997"/>
          </a:xfrm>
          <a:prstGeom prst="rect">
            <a:avLst/>
          </a:prstGeom>
          <a:noFill/>
          <a:ln>
            <a:solidFill>
              <a:srgbClr val="009999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Intrinsic; found in the blood.</a:t>
            </a:r>
          </a:p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Extrinsic; found outside the blood.</a:t>
            </a:r>
          </a:p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PT: prothrombin time</a:t>
            </a:r>
          </a:p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APTT: Activated partial thromboplastin time.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D631A-67FB-8C47-A868-192B7AFA0DB9}"/>
              </a:ext>
            </a:extLst>
          </p:cNvPr>
          <p:cNvSpPr txBox="1"/>
          <p:nvPr/>
        </p:nvSpPr>
        <p:spPr>
          <a:xfrm>
            <a:off x="252844" y="6107797"/>
            <a:ext cx="6419381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Factor XIII or fibrin stabilizing factor, works by cross-linking the fibrin to stabilize it. </a:t>
            </a:r>
          </a:p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Its deficiency leads to poor healing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862868-6707-9D44-A0DE-81935831D890}"/>
              </a:ext>
            </a:extLst>
          </p:cNvPr>
          <p:cNvSpPr/>
          <p:nvPr/>
        </p:nvSpPr>
        <p:spPr>
          <a:xfrm rot="988444">
            <a:off x="2342348" y="7247422"/>
            <a:ext cx="618887" cy="618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A0303B1-17D0-4AAC-93EF-EDCDD8BF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67299" y="1302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6F9239B-DBB4-4014-871A-F9FBB740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ar-S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947D79-70EB-CE4D-8089-935EF337BD26}"/>
              </a:ext>
            </a:extLst>
          </p:cNvPr>
          <p:cNvSpPr txBox="1"/>
          <p:nvPr/>
        </p:nvSpPr>
        <p:spPr>
          <a:xfrm>
            <a:off x="2996360" y="6687958"/>
            <a:ext cx="381130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Cambria" panose="02040503050406030204" pitchFamily="18" charset="0"/>
              </a:rPr>
              <a:t>The </a:t>
            </a:r>
            <a:r>
              <a:rPr lang="en-US" sz="1400" b="1" dirty="0" err="1">
                <a:latin typeface="Cambria" panose="02040503050406030204" pitchFamily="18" charset="0"/>
              </a:rPr>
              <a:t>fibrinolytic</a:t>
            </a:r>
            <a:r>
              <a:rPr lang="en-US" sz="1400" b="1" dirty="0">
                <a:latin typeface="Cambria" panose="02040503050406030204" pitchFamily="18" charset="0"/>
              </a:rPr>
              <a:t> mechanism:</a:t>
            </a:r>
          </a:p>
          <a:p>
            <a:pPr algn="l"/>
            <a:r>
              <a:rPr lang="en-US" sz="1400" dirty="0">
                <a:latin typeface="Cambria" panose="02040503050406030204" pitchFamily="18" charset="0"/>
              </a:rPr>
              <a:t>After </a:t>
            </a:r>
            <a:r>
              <a:rPr lang="en-US" sz="1400" dirty="0" err="1">
                <a:latin typeface="Cambria" panose="02040503050406030204" pitchFamily="18" charset="0"/>
              </a:rPr>
              <a:t>haemostasis</a:t>
            </a:r>
            <a:r>
              <a:rPr lang="en-US" sz="1400" dirty="0">
                <a:latin typeface="Cambria" panose="02040503050406030204" pitchFamily="18" charset="0"/>
              </a:rPr>
              <a:t> has been achieved, the body has a mechanism for the enzymatic lysis of clots, </a:t>
            </a: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because if it was formed without a limit it will end up forming a large clot causing many problems</a:t>
            </a:r>
            <a:r>
              <a:rPr lang="en-US" sz="1400" dirty="0">
                <a:latin typeface="Cambria" panose="02040503050406030204" pitchFamily="18" charset="0"/>
              </a:rPr>
              <a:t>. The dissolution of the fibrin into </a:t>
            </a:r>
            <a:r>
              <a:rPr lang="en-US" sz="1400" dirty="0" err="1">
                <a:latin typeface="Cambria" panose="02040503050406030204" pitchFamily="18" charset="0"/>
              </a:rPr>
              <a:t>fibrind-degredation</a:t>
            </a:r>
            <a:r>
              <a:rPr lang="en-US" sz="1400" dirty="0">
                <a:latin typeface="Cambria" panose="02040503050406030204" pitchFamily="18" charset="0"/>
              </a:rPr>
              <a:t> products (FDPs) is carried out by the proteolytic plasma enzyme plasmin. Plasmin is present in the plasma in an inactive form. </a:t>
            </a:r>
            <a:r>
              <a:rPr lang="en-US" sz="1200" dirty="0">
                <a:solidFill>
                  <a:srgbClr val="FF0000"/>
                </a:solidFill>
                <a:latin typeface="Cambria" panose="02040503050406030204" pitchFamily="18" charset="0"/>
              </a:rPr>
              <a:t>IMP. NOTE: </a:t>
            </a: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Plasmin is not essential in the coagulation itself, it’s only essential for the degradation of fibrin.</a:t>
            </a:r>
          </a:p>
        </p:txBody>
      </p:sp>
    </p:spTree>
    <p:extLst>
      <p:ext uri="{BB962C8B-B14F-4D97-AF65-F5344CB8AC3E}">
        <p14:creationId xmlns:p14="http://schemas.microsoft.com/office/powerpoint/2010/main" val="178154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303697"/>
              </p:ext>
            </p:extLst>
          </p:nvPr>
        </p:nvGraphicFramePr>
        <p:xfrm>
          <a:off x="276063" y="3362198"/>
          <a:ext cx="6353335" cy="5334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9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1357">
                <a:tc gridSpan="3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600" dirty="0">
                          <a:solidFill>
                            <a:srgbClr val="009999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Coagulation Disorders</a:t>
                      </a:r>
                    </a:p>
                    <a:p>
                      <a:pPr marL="0" algn="l" defTabSz="685800" rtl="0" eaLnBrk="1" latinLnBrk="0" hangingPunct="1"/>
                      <a:endParaRPr lang="en-US" sz="1400" b="0" dirty="0">
                        <a:solidFill>
                          <a:schemeClr val="tx1"/>
                        </a:solidFill>
                        <a:latin typeface="Cambria" charset="0"/>
                        <a:ea typeface="Cambria" charset="0"/>
                        <a:cs typeface="Cambria" charset="0"/>
                      </a:endParaRPr>
                    </a:p>
                    <a:p>
                      <a:pPr marL="0" algn="l" defTabSz="685800" rtl="0" eaLnBrk="1" latinLnBrk="0" hangingPunct="1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They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 include inherited and acquired blood vessel disorders, platelets disorders and coagulation disorders.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14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solidFill>
                      <a:srgbClr val="D1E5D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14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solidFill>
                      <a:srgbClr val="D1E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130205"/>
                  </a:ext>
                </a:extLst>
              </a:tr>
              <a:tr h="32145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14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Congenital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(inherited)</a:t>
                      </a:r>
                    </a:p>
                  </a:txBody>
                  <a:tcPr anchor="ctr"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 Acquired</a:t>
                      </a:r>
                    </a:p>
                  </a:txBody>
                  <a:tcPr anchor="ctr">
                    <a:solidFill>
                      <a:srgbClr val="D1E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9002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Onset</a:t>
                      </a:r>
                    </a:p>
                  </a:txBody>
                  <a:tcPr anchor="ctr"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 Early in life (children)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400" dirty="0">
                          <a:solidFill>
                            <a:srgbClr val="00B05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There has to</a:t>
                      </a:r>
                      <a:r>
                        <a:rPr lang="en-US" sz="1400" baseline="0" dirty="0">
                          <a:solidFill>
                            <a:srgbClr val="00B05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 be a family history of a similar condition</a:t>
                      </a:r>
                      <a:endParaRPr lang="en-US" sz="1400" dirty="0">
                        <a:solidFill>
                          <a:srgbClr val="00B050"/>
                        </a:solidFill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Late in life (Adults)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67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Examples</a:t>
                      </a:r>
                    </a:p>
                  </a:txBody>
                  <a:tcPr anchor="ctr"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40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1-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Hemophilia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 A </a:t>
                      </a: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(Factor VIII deficiency. </a:t>
                      </a:r>
                      <a:r>
                        <a:rPr lang="en-US" sz="1400" baseline="0" dirty="0">
                          <a:solidFill>
                            <a:srgbClr val="00B05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The most common among the three types.</a:t>
                      </a:r>
                    </a:p>
                    <a:p>
                      <a:pPr marL="0" algn="l" defTabSz="685800" rtl="0" eaLnBrk="1" latinLnBrk="0" hangingPunct="1"/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2- 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Hemophilia B </a:t>
                      </a: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(Factor IX deficiency)</a:t>
                      </a:r>
                    </a:p>
                    <a:p>
                      <a:pPr marL="0" algn="l" defTabSz="685800" rtl="0" eaLnBrk="1" latinLnBrk="0" hangingPunct="1"/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3- Hemophilia C (Factor XI deficiency)</a:t>
                      </a:r>
                    </a:p>
                    <a:p>
                      <a:pPr marL="0" algn="l" defTabSz="685800" rtl="0" eaLnBrk="1" latinLnBrk="0" hangingPunct="1"/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4- </a:t>
                      </a:r>
                      <a:r>
                        <a:rPr lang="en-US" sz="1400" b="1" baseline="0" dirty="0" err="1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vWD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 </a:t>
                      </a: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(von </a:t>
                      </a:r>
                      <a:r>
                        <a:rPr lang="en-US" sz="1400" baseline="0" dirty="0" err="1">
                          <a:latin typeface="Cambria" charset="0"/>
                          <a:ea typeface="Cambria" charset="0"/>
                          <a:cs typeface="Cambria" charset="0"/>
                        </a:rPr>
                        <a:t>willebrand</a:t>
                      </a: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 disease)</a:t>
                      </a:r>
                      <a:endParaRPr lang="en-US" sz="14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6858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 </a:t>
                      </a: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Severe liver disease</a:t>
                      </a:r>
                      <a:r>
                        <a:rPr lang="en-US" sz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 </a:t>
                      </a:r>
                      <a:r>
                        <a:rPr lang="en-US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(because hepatocytes are the major cell type involved in the synthesis of the coagulation factors)</a:t>
                      </a:r>
                    </a:p>
                    <a:p>
                      <a:pPr marL="342900" indent="-342900" algn="l" defTabSz="6858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DIC </a:t>
                      </a:r>
                      <a:r>
                        <a:rPr lang="en-US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(Disseminated intravascular coagulation)</a:t>
                      </a:r>
                    </a:p>
                    <a:p>
                      <a:pPr marL="342900" indent="-342900" algn="l" defTabSz="6858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Acquired Hemophilia</a:t>
                      </a:r>
                    </a:p>
                    <a:p>
                      <a:pPr marL="342900" indent="-342900" algn="l" defTabSz="6858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Anticoagulant drugs </a:t>
                      </a:r>
                      <a:r>
                        <a:rPr lang="en-US" sz="12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(heparin, warfarin)</a:t>
                      </a:r>
                    </a:p>
                    <a:p>
                      <a:pPr marL="342900" indent="-342900" algn="l" defTabSz="6858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Direct oral thrombin inhibitors and direct oral </a:t>
                      </a:r>
                      <a:r>
                        <a:rPr lang="en-US" sz="1400" baseline="0" dirty="0" err="1">
                          <a:latin typeface="Cambria" charset="0"/>
                          <a:ea typeface="Cambria" charset="0"/>
                          <a:cs typeface="Cambria" charset="0"/>
                        </a:rPr>
                        <a:t>Xa</a:t>
                      </a: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 inhibitors</a:t>
                      </a:r>
                    </a:p>
                    <a:p>
                      <a:pPr marL="342900" indent="-342900" algn="l" defTabSz="6858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The antiphospholipid syndrome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D42F1E6-BA76-4D48-9DDB-D346BB3AED88}"/>
              </a:ext>
            </a:extLst>
          </p:cNvPr>
          <p:cNvSpPr txBox="1">
            <a:spLocks/>
          </p:cNvSpPr>
          <p:nvPr/>
        </p:nvSpPr>
        <p:spPr>
          <a:xfrm>
            <a:off x="140822" y="502070"/>
            <a:ext cx="6717177" cy="542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600" u="sng" dirty="0">
                <a:solidFill>
                  <a:srgbClr val="009999"/>
                </a:solidFill>
                <a:latin typeface="Cambria" panose="02040503050406030204" pitchFamily="18" charset="0"/>
              </a:rPr>
              <a:t>Tests for clotting factors: </a:t>
            </a:r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important! You have to know the test &amp;its factors.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051F01-D039-405B-8899-53056A72830A}"/>
              </a:ext>
            </a:extLst>
          </p:cNvPr>
          <p:cNvSpPr txBox="1">
            <a:spLocks/>
          </p:cNvSpPr>
          <p:nvPr/>
        </p:nvSpPr>
        <p:spPr>
          <a:xfrm rot="10800000" flipV="1">
            <a:off x="250082" y="1029473"/>
            <a:ext cx="6387112" cy="23327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Cambria" panose="02040503050406030204" pitchFamily="18" charset="0"/>
              </a:rPr>
              <a:t>The activated partial thromboplastin time (APTT): </a:t>
            </a:r>
            <a:r>
              <a:rPr lang="en-US" sz="1400" dirty="0">
                <a:latin typeface="Cambria" panose="02040503050406030204" pitchFamily="18" charset="0"/>
              </a:rPr>
              <a:t>estimates the activity of factors XII, XI, IX,VIII, X, V, II and fibrinogen (the ‘intrinsic system’). 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This is the first test used when we suspect congenital defects, especially hemophilia.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1400" dirty="0">
                <a:latin typeface="Cambria" panose="02040503050406030204" pitchFamily="18" charset="0"/>
              </a:rPr>
              <a:t> </a:t>
            </a:r>
            <a:r>
              <a:rPr lang="en-US" sz="1400" b="1" dirty="0">
                <a:latin typeface="Cambria" panose="02040503050406030204" pitchFamily="18" charset="0"/>
              </a:rPr>
              <a:t>The prothrombin time (PT): </a:t>
            </a:r>
            <a:r>
              <a:rPr lang="en-US" sz="1400" dirty="0">
                <a:latin typeface="Cambria" panose="02040503050406030204" pitchFamily="18" charset="0"/>
              </a:rPr>
              <a:t>estimates the activity of factors VII, X, V, II and fibrinogen (</a:t>
            </a:r>
            <a:r>
              <a:rPr lang="en-US" sz="1400" dirty="0" err="1">
                <a:latin typeface="Cambria" panose="02040503050406030204" pitchFamily="18" charset="0"/>
              </a:rPr>
              <a:t>the‘extrinsic</a:t>
            </a:r>
            <a:r>
              <a:rPr lang="en-US" sz="1400" dirty="0">
                <a:latin typeface="Cambria" panose="02040503050406030204" pitchFamily="18" charset="0"/>
              </a:rPr>
              <a:t> system’).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Cambria" panose="02040503050406030204" pitchFamily="18" charset="0"/>
              </a:rPr>
              <a:t>The thrombin time (TT): </a:t>
            </a:r>
            <a:r>
              <a:rPr lang="en-US" sz="1400" dirty="0">
                <a:latin typeface="Cambria" panose="02040503050406030204" pitchFamily="18" charset="0"/>
              </a:rPr>
              <a:t>we add thrombin go the patients plasma and we measure the time taken to clot. 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it is specific for detection of fibrinogen problems either inherited or acquired deficiencies. </a:t>
            </a:r>
            <a:endParaRPr lang="en-US" sz="1400" dirty="0">
              <a:latin typeface="Cambria" panose="02040503050406030204" pitchFamily="18" charset="0"/>
            </a:endParaRP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Thrombin time is prolonged when there’s an inherited or acquired deficiency of fibrinogen or abnormal fibrinogen (dysfibrinogenemia) or in the presence of heparin or raised levels of FDPs.</a:t>
            </a:r>
          </a:p>
        </p:txBody>
      </p:sp>
      <p:sp>
        <p:nvSpPr>
          <p:cNvPr id="9" name="عنصر نائب للتذييل 8">
            <a:extLst>
              <a:ext uri="{FF2B5EF4-FFF2-40B4-BE49-F238E27FC236}">
                <a16:creationId xmlns:a16="http://schemas.microsoft.com/office/drawing/2014/main" id="{BD866AB1-F09E-410B-B982-FFCDB6E6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2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10" name="عنصر نائب لرقم الشريحة 9">
            <a:extLst>
              <a:ext uri="{FF2B5EF4-FFF2-40B4-BE49-F238E27FC236}">
                <a16:creationId xmlns:a16="http://schemas.microsoft.com/office/drawing/2014/main" id="{8CAA6260-B936-45BC-9C97-53DBDBD2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F634573-92D4-49EC-85DF-2190C7112A91}"/>
              </a:ext>
            </a:extLst>
          </p:cNvPr>
          <p:cNvSpPr/>
          <p:nvPr/>
        </p:nvSpPr>
        <p:spPr>
          <a:xfrm>
            <a:off x="276063" y="8850354"/>
            <a:ext cx="6353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600" dirty="0" err="1">
                <a:latin typeface="Cambria" charset="0"/>
                <a:ea typeface="Cambria" charset="0"/>
                <a:cs typeface="Cambria" charset="0"/>
              </a:rPr>
              <a:t>Inhirited</a:t>
            </a:r>
            <a:r>
              <a:rPr lang="en-US" sz="1600" dirty="0">
                <a:latin typeface="Cambria" charset="0"/>
                <a:ea typeface="Cambria" charset="0"/>
                <a:cs typeface="Cambria" charset="0"/>
              </a:rPr>
              <a:t> or acquired abnormalities of natural anticoagulant (Protein C/S, AT) may lead to a prothrombotic state </a:t>
            </a:r>
            <a:r>
              <a:rPr lang="en-US" sz="1400" dirty="0">
                <a:latin typeface="Cambria" charset="0"/>
                <a:ea typeface="Cambria" charset="0"/>
                <a:cs typeface="Cambria" charset="0"/>
              </a:rPr>
              <a:t>(Thrombophilia).</a:t>
            </a:r>
          </a:p>
        </p:txBody>
      </p:sp>
    </p:spTree>
    <p:extLst>
      <p:ext uri="{BB962C8B-B14F-4D97-AF65-F5344CB8AC3E}">
        <p14:creationId xmlns:p14="http://schemas.microsoft.com/office/powerpoint/2010/main" val="47786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BB03-4D9F-284E-9AF9-7E349D6D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6" y="166521"/>
            <a:ext cx="4093401" cy="721763"/>
          </a:xfrm>
        </p:spPr>
        <p:txBody>
          <a:bodyPr>
            <a:normAutofit/>
          </a:bodyPr>
          <a:lstStyle/>
          <a:p>
            <a:r>
              <a:rPr lang="en-US" sz="1400" b="1" u="sng" dirty="0">
                <a:solidFill>
                  <a:srgbClr val="009999"/>
                </a:solidFill>
                <a:latin typeface="Cambria" panose="02040503050406030204" pitchFamily="18" charset="0"/>
              </a:rPr>
              <a:t>Congenital coagulation disorders.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997960"/>
              </p:ext>
            </p:extLst>
          </p:nvPr>
        </p:nvGraphicFramePr>
        <p:xfrm>
          <a:off x="88899" y="693924"/>
          <a:ext cx="6680200" cy="8725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6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87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Hemophilia 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Hemophilia B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(Christmas disease)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87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Deficiency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30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Factor VIII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30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Factor IX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87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Incidence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More</a:t>
                      </a:r>
                      <a:r>
                        <a:rPr lang="en-US" sz="13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 common</a:t>
                      </a:r>
                      <a:endParaRPr lang="en-US" sz="13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Less</a:t>
                      </a:r>
                      <a:r>
                        <a:rPr lang="en-US" sz="13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 common</a:t>
                      </a:r>
                      <a:endParaRPr lang="en-US" sz="13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22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Genetics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Sex linked abnormal gene,</a:t>
                      </a:r>
                      <a:r>
                        <a:rPr lang="en-US" sz="13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 single point mutation located on chromosome X.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3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(males are affected whereas females are carriers unless both her parents are affected)</a:t>
                      </a:r>
                      <a:endParaRPr lang="en-US" sz="13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471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Clinical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40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Features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Arial" charset="0"/>
                        <a:buChar char="•"/>
                      </a:pPr>
                      <a:r>
                        <a:rPr lang="en-US" sz="1300" b="0" u="sng" dirty="0">
                          <a:latin typeface="Cambria" charset="0"/>
                          <a:ea typeface="Cambria" charset="0"/>
                          <a:cs typeface="Cambria" charset="0"/>
                        </a:rPr>
                        <a:t>If  the % of coagulation factors activity is less than 1%</a:t>
                      </a:r>
                      <a:r>
                        <a:rPr lang="en-US" sz="1300" b="0" u="sng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: </a:t>
                      </a:r>
                    </a:p>
                    <a:p>
                      <a:pPr marL="0" indent="0" algn="l" defTabSz="685800" rtl="0" eaLnBrk="1" latinLnBrk="0" hangingPunct="1">
                        <a:buFont typeface="Arial" charset="0"/>
                        <a:buNone/>
                      </a:pPr>
                      <a:r>
                        <a:rPr lang="en-US" sz="1300" b="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severe disease, bleeding occurs without trauma (spontaneous) and with </a:t>
                      </a:r>
                      <a:r>
                        <a:rPr lang="en-US" sz="1300" b="0" baseline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joint deformities and crippling if not treated(very important)</a:t>
                      </a:r>
                      <a:r>
                        <a:rPr lang="en-US" sz="1300" b="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. Bleeding into the joints (</a:t>
                      </a:r>
                      <a:r>
                        <a:rPr lang="en-US" sz="1300" b="0" baseline="0" dirty="0" err="1">
                          <a:latin typeface="Cambria" charset="0"/>
                          <a:ea typeface="Cambria" charset="0"/>
                          <a:cs typeface="Cambria" charset="0"/>
                        </a:rPr>
                        <a:t>Hemarthrosis</a:t>
                      </a:r>
                      <a:r>
                        <a:rPr lang="en-US" sz="1300" b="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 and less frequently into the muscles)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300" b="0" u="none" dirty="0">
                          <a:latin typeface="Cambria" charset="0"/>
                          <a:ea typeface="Cambria" charset="0"/>
                          <a:cs typeface="Cambria" charset="0"/>
                        </a:rPr>
                        <a:t>The characteristic clinical feature of </a:t>
                      </a:r>
                      <a:r>
                        <a:rPr lang="en-US" sz="1300" b="0" u="none" dirty="0">
                          <a:solidFill>
                            <a:schemeClr val="tx1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severe hemophilia </a:t>
                      </a:r>
                      <a:r>
                        <a:rPr lang="en-US" sz="1300" b="0" u="none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is the occurrence of spontaneous bleeding into the joints (</a:t>
                      </a:r>
                      <a:r>
                        <a:rPr lang="en-US" sz="1300" b="0" u="none" dirty="0" err="1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Haemarthrosis</a:t>
                      </a:r>
                      <a:r>
                        <a:rPr lang="en-US" sz="1300" b="0" u="none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)</a:t>
                      </a:r>
                      <a:endParaRPr lang="en-US" sz="1300" b="0" baseline="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  <a:p>
                      <a:pPr marL="0" algn="l" defTabSz="685800" rtl="0" eaLnBrk="1" latinLnBrk="0" hangingPunct="1"/>
                      <a:r>
                        <a:rPr lang="en-US" sz="1300" b="0" baseline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“the knees, elbows, and ankles are most commonly affected”</a:t>
                      </a:r>
                    </a:p>
                    <a:p>
                      <a:pPr marL="0" indent="0" algn="l" defTabSz="685800" rtl="0" eaLnBrk="1" latinLnBrk="0" hangingPunct="1">
                        <a:spcBef>
                          <a:spcPts val="20"/>
                        </a:spcBef>
                        <a:spcAft>
                          <a:spcPts val="20"/>
                        </a:spcAft>
                        <a:buFont typeface="Arial" panose="020B0604020202020204" pitchFamily="34" charset="0"/>
                        <a:buNone/>
                      </a:pPr>
                      <a:endParaRPr lang="en-US" sz="1300" b="0" baseline="0" dirty="0">
                        <a:solidFill>
                          <a:srgbClr val="FF0000"/>
                        </a:solidFill>
                        <a:latin typeface="Cambria" charset="0"/>
                        <a:ea typeface="Cambria" charset="0"/>
                        <a:cs typeface="Cambria" charset="0"/>
                      </a:endParaRPr>
                    </a:p>
                    <a:p>
                      <a:pPr marL="0" algn="l" defTabSz="685800" rtl="0" eaLnBrk="1" latinLnBrk="0" hangingPunct="1"/>
                      <a:r>
                        <a:rPr lang="en-US" sz="1300" b="0" u="none" baseline="0" dirty="0">
                          <a:solidFill>
                            <a:schemeClr val="tx1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*</a:t>
                      </a:r>
                      <a:r>
                        <a:rPr lang="en-US" sz="1300" b="0" u="sng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If it’s from 1%-5% :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300" b="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moderate disease, post-traumatic bleeding and </a:t>
                      </a:r>
                      <a:r>
                        <a:rPr lang="en-US" sz="1300" b="0" dirty="0">
                          <a:latin typeface="Cambria" charset="0"/>
                          <a:ea typeface="Cambria" charset="0"/>
                          <a:cs typeface="Cambria" charset="0"/>
                        </a:rPr>
                        <a:t>occasional spontaneous episodes</a:t>
                      </a:r>
                      <a:r>
                        <a:rPr lang="en-US" sz="1300" b="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. </a:t>
                      </a:r>
                      <a:r>
                        <a:rPr lang="en-US" sz="1300" b="0" baseline="0" dirty="0">
                          <a:solidFill>
                            <a:srgbClr val="00B05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Less joint deformity.</a:t>
                      </a:r>
                    </a:p>
                    <a:p>
                      <a:pPr marL="0" algn="l" defTabSz="685800" rtl="0" eaLnBrk="1" latinLnBrk="0" hangingPunct="1"/>
                      <a:r>
                        <a:rPr lang="en-US" sz="1300" b="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*I</a:t>
                      </a:r>
                      <a:r>
                        <a:rPr lang="en-US" sz="1300" b="0" u="sng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f it’s from 5%-20% :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mild disease (</a:t>
                      </a:r>
                      <a:r>
                        <a:rPr lang="en-US" sz="1300" b="0" dirty="0">
                          <a:latin typeface="Cambria" charset="0"/>
                          <a:ea typeface="Cambria" charset="0"/>
                          <a:cs typeface="Cambria" charset="0"/>
                        </a:rPr>
                        <a:t>Post-traumatic bleeding)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baseline="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  <a:p>
                      <a:pPr marL="285750" indent="-285750" algn="l" rtl="0">
                        <a:lnSpc>
                          <a:spcPct val="107000"/>
                        </a:lnSpc>
                      </a:pPr>
                      <a:r>
                        <a:rPr lang="en-US" sz="1300" dirty="0">
                          <a:solidFill>
                            <a:schemeClr val="dk1"/>
                          </a:solidFill>
                          <a:latin typeface="Cambria" charset="0"/>
                        </a:rPr>
                        <a:t>Hematuria, epistaxis and gastrointestinal bleeding are less common in hemophilia  and 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latin typeface="Cambria" charset="0"/>
                        </a:rPr>
                        <a:t>Intracranial bleeding </a:t>
                      </a:r>
                      <a:r>
                        <a:rPr lang="en-US" sz="13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charset="0"/>
                        </a:rPr>
                        <a:t>(most dangerous)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latin typeface="Cambria" charset="0"/>
                        </a:rPr>
                        <a:t> is the most common cause of death from the disease itself</a:t>
                      </a:r>
                      <a:endParaRPr lang="en-US" sz="1300" dirty="0">
                        <a:solidFill>
                          <a:schemeClr val="dk1"/>
                        </a:solidFill>
                        <a:latin typeface="Cambri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65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Detection of carriers</a:t>
                      </a:r>
                      <a:r>
                        <a:rPr lang="en-US" sz="14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 and antenatal diagnosis</a:t>
                      </a:r>
                      <a:endParaRPr lang="en-US" sz="14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Cambria" panose="02040503050406030204" pitchFamily="18" charset="0"/>
                          <a:ea typeface="Calibri" panose="020F0502020204030204" pitchFamily="34" charset="0"/>
                          <a:cs typeface="TimesNewRomanPSMT"/>
                        </a:rPr>
                        <a:t>Genetic mutational analysis </a:t>
                      </a:r>
                      <a:r>
                        <a:rPr lang="en-US" sz="1300" dirty="0">
                          <a:latin typeface="Cambria" panose="02040503050406030204" pitchFamily="18" charset="0"/>
                          <a:ea typeface="Calibri" panose="020F0502020204030204" pitchFamily="34" charset="0"/>
                          <a:cs typeface="TimesNewRomanPSMT"/>
                        </a:rPr>
                        <a:t>is accurate and is the 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libri" panose="020F0502020204030204" pitchFamily="34" charset="0"/>
                          <a:cs typeface="TimesNewRomanPSMT"/>
                        </a:rPr>
                        <a:t>method of choice</a:t>
                      </a:r>
                      <a:r>
                        <a:rPr lang="en-US" sz="1300" dirty="0">
                          <a:latin typeface="Cambria" panose="02040503050406030204" pitchFamily="18" charset="0"/>
                          <a:ea typeface="Calibri" panose="020F0502020204030204" pitchFamily="34" charset="0"/>
                          <a:cs typeface="TimesNewRomanPSMT"/>
                        </a:rPr>
                        <a:t>. </a:t>
                      </a:r>
                      <a:r>
                        <a:rPr lang="en-US" sz="11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we use it</a:t>
                      </a:r>
                      <a:r>
                        <a:rPr lang="en-US" sz="11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if there was a family history and the mother is pregnant.</a:t>
                      </a:r>
                    </a:p>
                    <a:p>
                      <a:pPr marL="285750" indent="-285750" algn="l" defTabSz="685800" rtl="0" eaLnBrk="1" latinLnBrk="0" hangingPunct="1">
                        <a:buFontTx/>
                        <a:buChar char="-"/>
                      </a:pP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To</a:t>
                      </a:r>
                      <a:r>
                        <a:rPr lang="en-US" sz="13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 know whether the fetus has hemophilia or not:</a:t>
                      </a:r>
                    </a:p>
                    <a:p>
                      <a:pPr marL="342900" indent="-342900" algn="l" defTabSz="685800" rtl="0" eaLnBrk="1" latinLnBrk="0" hangingPunct="1">
                        <a:buFont typeface="+mj-lt"/>
                        <a:buAutoNum type="arabicPeriod"/>
                      </a:pPr>
                      <a:r>
                        <a:rPr lang="en-US" sz="13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Chorionic villus sampling between 11.5 and 14 weeks gestation</a:t>
                      </a:r>
                    </a:p>
                    <a:p>
                      <a:pPr marL="342900" indent="-342900" algn="l" defTabSz="685800" rtl="0" eaLnBrk="1" latinLnBrk="0" hangingPunct="1">
                        <a:buFont typeface="+mj-lt"/>
                        <a:buAutoNum type="arabicPeriod"/>
                      </a:pPr>
                      <a:r>
                        <a:rPr lang="en-US" sz="13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Amniocentesis after 16 weeks.</a:t>
                      </a:r>
                    </a:p>
                    <a:p>
                      <a:pPr marL="0" indent="0" algn="l" defTabSz="685800" rtl="0" eaLnBrk="1" latinLnBrk="0" hangingPunct="1">
                        <a:buFont typeface="+mj-lt"/>
                        <a:buNone/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Sometimes we ask the mother to abort the baby if it was fatal to him.</a:t>
                      </a:r>
                      <a:endParaRPr lang="en-US" sz="1200" baseline="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8925">
                <a:tc row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Diagnosis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Tx/>
                        <a:buChar char="-"/>
                      </a:pP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Normal PT </a:t>
                      </a:r>
                    </a:p>
                    <a:p>
                      <a:pPr marL="285750" indent="-285750" algn="l" defTabSz="685800" rtl="0" eaLnBrk="1" latinLnBrk="0" hangingPunct="1">
                        <a:buFontTx/>
                        <a:buChar char="-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Prolonged</a:t>
                      </a:r>
                      <a:r>
                        <a:rPr lang="en-US" sz="1300" baseline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 APTT</a:t>
                      </a:r>
                    </a:p>
                    <a:p>
                      <a:pPr marL="285750" indent="-285750" algn="l" defTabSz="685800" rtl="0" eaLnBrk="1" latinLnBrk="0" hangingPunct="1">
                        <a:buFontTx/>
                        <a:buChar char="-"/>
                      </a:pPr>
                      <a:r>
                        <a:rPr lang="en-US" sz="13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Normal platelet count and bleeding time.</a:t>
                      </a:r>
                    </a:p>
                    <a:p>
                      <a:pPr marL="0" indent="0" algn="l" defTabSz="685800" rtl="0" eaLnBrk="1" latinLnBrk="0" hangingPunct="1">
                        <a:buFontTx/>
                        <a:buNone/>
                      </a:pPr>
                      <a:endParaRPr lang="en-US" sz="13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524">
                <a:tc vMerge="1"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16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buFontTx/>
                        <a:buNone/>
                      </a:pP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Decreased</a:t>
                      </a:r>
                      <a:r>
                        <a:rPr lang="en-US" sz="1300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 Factor VIII</a:t>
                      </a:r>
                      <a:endParaRPr lang="en-US" sz="13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Decreased Factor IX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6C74F7A-4C8F-4960-8777-A3EF04252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8" y="3446473"/>
            <a:ext cx="1055229" cy="8695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0B71BC-93C6-4188-8AAF-B8D921B8A4D3}"/>
              </a:ext>
            </a:extLst>
          </p:cNvPr>
          <p:cNvGrpSpPr/>
          <p:nvPr/>
        </p:nvGrpSpPr>
        <p:grpSpPr>
          <a:xfrm>
            <a:off x="467088" y="4328483"/>
            <a:ext cx="1055229" cy="748613"/>
            <a:chOff x="1735924" y="5639175"/>
            <a:chExt cx="1193645" cy="982991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B29F8B7-4381-438E-919F-730683295D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867" t="24311" r="2798" b="1141"/>
            <a:stretch/>
          </p:blipFill>
          <p:spPr>
            <a:xfrm>
              <a:off x="1735924" y="5639175"/>
              <a:ext cx="1193645" cy="9829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72D26B-98C2-40F0-8974-1A602FD09729}"/>
                </a:ext>
              </a:extLst>
            </p:cNvPr>
            <p:cNvSpPr txBox="1"/>
            <p:nvPr/>
          </p:nvSpPr>
          <p:spPr>
            <a:xfrm>
              <a:off x="1849401" y="5887906"/>
              <a:ext cx="1011292" cy="3162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5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crippling</a:t>
              </a:r>
              <a:endParaRPr lang="ar-SA" sz="5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18A6E1-5A9B-4DC8-926A-191FCC1CD9F9}"/>
              </a:ext>
            </a:extLst>
          </p:cNvPr>
          <p:cNvGrpSpPr/>
          <p:nvPr/>
        </p:nvGrpSpPr>
        <p:grpSpPr>
          <a:xfrm>
            <a:off x="467088" y="5110394"/>
            <a:ext cx="1055229" cy="841641"/>
            <a:chOff x="471487" y="6633879"/>
            <a:chExt cx="1176786" cy="93859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F880657-3E08-48E8-8949-7022E0648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661" t="1141" r="1655" b="1141"/>
            <a:stretch/>
          </p:blipFill>
          <p:spPr>
            <a:xfrm>
              <a:off x="471487" y="6633879"/>
              <a:ext cx="1176786" cy="93859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0F8D63-9644-4AE9-B1D2-1E095859FA82}"/>
                </a:ext>
              </a:extLst>
            </p:cNvPr>
            <p:cNvSpPr txBox="1"/>
            <p:nvPr/>
          </p:nvSpPr>
          <p:spPr>
            <a:xfrm>
              <a:off x="518183" y="6895426"/>
              <a:ext cx="1011293" cy="39261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5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Intramuscular bleeding </a:t>
              </a:r>
              <a:endParaRPr lang="ar-SA" sz="5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6103268-9E15-41C8-973E-3A9B2B994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2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1B05A0-8CCD-43C2-B9CC-9F47CF9A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4620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ADEE957-6EB2-486F-8170-C9949A3A0A47}"/>
              </a:ext>
            </a:extLst>
          </p:cNvPr>
          <p:cNvSpPr>
            <a:spLocks noGrp="1"/>
          </p:cNvSpPr>
          <p:nvPr/>
        </p:nvSpPr>
        <p:spPr bwMode="auto">
          <a:xfrm>
            <a:off x="190500" y="1088588"/>
            <a:ext cx="6503670" cy="644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algn="just"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en-US" sz="1600" b="1" u="sng" dirty="0" err="1">
                <a:solidFill>
                  <a:srgbClr val="009999"/>
                </a:solidFill>
                <a:latin typeface="Cambria" panose="02040503050406030204" pitchFamily="18" charset="0"/>
                <a:ea typeface="+mj-ea"/>
                <a:cs typeface="+mj-cs"/>
              </a:rPr>
              <a:t>Treatmment</a:t>
            </a:r>
            <a:r>
              <a:rPr lang="en-US" sz="1600" b="1" u="sng" dirty="0">
                <a:solidFill>
                  <a:srgbClr val="009999"/>
                </a:solidFill>
                <a:latin typeface="Cambria" panose="02040503050406030204" pitchFamily="18" charset="0"/>
                <a:ea typeface="+mj-ea"/>
                <a:cs typeface="+mj-cs"/>
              </a:rPr>
              <a:t> of hemophilia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(not important)</a:t>
            </a:r>
            <a:r>
              <a:rPr lang="en-US" sz="1600" b="1" u="sng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1600" b="1" u="sng" dirty="0">
                <a:solidFill>
                  <a:srgbClr val="009999"/>
                </a:solidFill>
                <a:latin typeface="Cambria" panose="02040503050406030204" pitchFamily="18" charset="0"/>
                <a:ea typeface="+mj-ea"/>
                <a:cs typeface="+mj-cs"/>
              </a:rPr>
              <a:t>:</a:t>
            </a:r>
          </a:p>
          <a:p>
            <a:pPr algn="just"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ar-SA" sz="1400" b="1" u="sng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باختصار نعطيهم الشيء اللي ناقصهم</a:t>
            </a:r>
            <a:endParaRPr lang="en-US" sz="1400" b="1" u="sng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en-US" sz="1400" u="sng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1- </a:t>
            </a:r>
            <a:r>
              <a:rPr lang="en-US" sz="1400" b="1" u="sng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replacement therapy (replacing the deficient factor):</a:t>
            </a:r>
          </a:p>
          <a:p>
            <a:pPr marL="182563"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Cambria" panose="02040503050406030204" pitchFamily="18" charset="0"/>
              </a:rPr>
              <a:t>IV injection of </a:t>
            </a:r>
            <a:r>
              <a:rPr lang="en-US" sz="1400" b="1" dirty="0">
                <a:solidFill>
                  <a:srgbClr val="FF0000"/>
                </a:solidFill>
                <a:latin typeface="Cambria" panose="02040503050406030204" pitchFamily="18" charset="0"/>
              </a:rPr>
              <a:t>plasma-derived high purity factor VIII</a:t>
            </a:r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ambria" panose="02040503050406030204" pitchFamily="18" charset="0"/>
              </a:rPr>
              <a:t>concentrate</a:t>
            </a:r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400" dirty="0">
                <a:latin typeface="Cambria" panose="02040503050406030204" pitchFamily="18" charset="0"/>
              </a:rPr>
              <a:t>or recombinant factor VIII preparations  in hemophilia A (</a:t>
            </a:r>
            <a:r>
              <a:rPr lang="en-US" sz="1400" b="1" dirty="0">
                <a:latin typeface="Cambria" panose="02040503050406030204" pitchFamily="18" charset="0"/>
              </a:rPr>
              <a:t>same but factor IX in hemophilia B</a:t>
            </a:r>
            <a:r>
              <a:rPr lang="en-US" sz="1400" dirty="0">
                <a:latin typeface="Cambria" panose="02040503050406030204" pitchFamily="18" charset="0"/>
              </a:rPr>
              <a:t>)</a:t>
            </a:r>
          </a:p>
          <a:p>
            <a:pPr marL="182563" eaLnBrk="0" fontAlgn="base" hangingPunct="0">
              <a:lnSpc>
                <a:spcPct val="107000"/>
              </a:lnSpc>
            </a:pPr>
            <a:r>
              <a:rPr lang="en-US" sz="1400" b="1" dirty="0">
                <a:latin typeface="Cambria" panose="02040503050406030204" pitchFamily="18" charset="0"/>
              </a:rPr>
              <a:t>Note that:</a:t>
            </a:r>
          </a:p>
          <a:p>
            <a:pPr marL="182563" eaLnBrk="0" fontAlgn="base" hangingPunct="0">
              <a:lnSpc>
                <a:spcPct val="107000"/>
              </a:lnSpc>
            </a:pPr>
            <a:r>
              <a:rPr lang="en-US" sz="1400" dirty="0">
                <a:latin typeface="Cambria" panose="02040503050406030204" pitchFamily="18" charset="0"/>
              </a:rPr>
              <a:t> * we usually want to maintain factor activity 30% of normal activity. If  hemophilia patient will undergo surgery we give more to raise factors activity to 100% of normal.</a:t>
            </a:r>
          </a:p>
          <a:p>
            <a:pPr marL="354013" indent="-1714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</a:rPr>
              <a:t>Approximately 25% of patients with hemophilia, usually after treatment with factor VIII </a:t>
            </a:r>
            <a:r>
              <a:rPr lang="en-US" sz="1400" b="1" dirty="0">
                <a:latin typeface="Cambria" panose="02040503050406030204" pitchFamily="18" charset="0"/>
              </a:rPr>
              <a:t>develop antibodies that inhibit its functional activity </a:t>
            </a:r>
          </a:p>
          <a:p>
            <a:pPr marL="182563" eaLnBrk="0" fontAlgn="base" hangingPunct="0">
              <a:lnSpc>
                <a:spcPct val="107000"/>
              </a:lnSpc>
            </a:pPr>
            <a:r>
              <a:rPr lang="en-US" sz="1400" b="1" dirty="0">
                <a:latin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1400" b="1" dirty="0">
                <a:latin typeface="Cambria" panose="02040503050406030204" pitchFamily="18" charset="0"/>
              </a:rPr>
              <a:t> </a:t>
            </a:r>
          </a:p>
          <a:p>
            <a:pPr eaLnBrk="0" fontAlgn="base" hangingPunct="0">
              <a:lnSpc>
                <a:spcPct val="107000"/>
              </a:lnSpc>
            </a:pPr>
            <a:r>
              <a:rPr lang="en-US" sz="1400" dirty="0" err="1">
                <a:latin typeface="Cambria" panose="02040503050406030204" pitchFamily="18" charset="0"/>
              </a:rPr>
              <a:t>Haemorrhage</a:t>
            </a:r>
            <a:r>
              <a:rPr lang="en-US" sz="1400" dirty="0">
                <a:latin typeface="Cambria" panose="02040503050406030204" pitchFamily="18" charset="0"/>
              </a:rPr>
              <a:t> in patients with high-</a:t>
            </a:r>
            <a:r>
              <a:rPr lang="en-US" sz="1400" dirty="0" err="1">
                <a:latin typeface="Cambria" panose="02040503050406030204" pitchFamily="18" charset="0"/>
              </a:rPr>
              <a:t>titre</a:t>
            </a:r>
            <a:r>
              <a:rPr lang="en-US" sz="1400" dirty="0">
                <a:latin typeface="Cambria" panose="02040503050406030204" pitchFamily="18" charset="0"/>
              </a:rPr>
              <a:t> inhibitors may require treatment with ‘bypassing agents’ such as recombinant factor </a:t>
            </a:r>
            <a:r>
              <a:rPr lang="en-US" sz="1400" dirty="0" err="1">
                <a:latin typeface="Cambria" panose="02040503050406030204" pitchFamily="18" charset="0"/>
              </a:rPr>
              <a:t>VIIa</a:t>
            </a:r>
            <a:r>
              <a:rPr lang="en-US" sz="1400" dirty="0">
                <a:latin typeface="Cambria" panose="02040503050406030204" pitchFamily="18" charset="0"/>
              </a:rPr>
              <a:t> or FEIBA (factor eight inhibitor bypassing activity; that is, a plasma-derived activated prothrombin complex concentrate), which activate the coagulation cascade below the level of factor VIII.</a:t>
            </a:r>
          </a:p>
          <a:p>
            <a:pPr marL="285750" indent="-285750" eaLnBrk="0" fontAlgn="base" hangingPunct="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Cambria" panose="02040503050406030204" pitchFamily="18" charset="0"/>
            </a:endParaRPr>
          </a:p>
          <a:p>
            <a:pPr marL="354013" indent="-1714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1400" b="1" dirty="0">
              <a:latin typeface="Cambria" panose="02040503050406030204" pitchFamily="18" charset="0"/>
            </a:endParaRPr>
          </a:p>
          <a:p>
            <a:pPr eaLnBrk="0" fontAlgn="base" hangingPunct="0">
              <a:lnSpc>
                <a:spcPct val="107000"/>
              </a:lnSpc>
            </a:pPr>
            <a:r>
              <a:rPr lang="en-US" sz="1400" dirty="0">
                <a:latin typeface="Cambria" panose="02040503050406030204" pitchFamily="18" charset="0"/>
              </a:rPr>
              <a:t>2-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The administration of factor VIII </a:t>
            </a:r>
            <a:r>
              <a:rPr lang="en-US" sz="1400" dirty="0">
                <a:latin typeface="Cambria" panose="02040503050406030204" pitchFamily="18" charset="0"/>
              </a:rPr>
              <a:t>may be avoided in mild to moderate </a:t>
            </a:r>
            <a:r>
              <a:rPr lang="en-US" sz="1400" dirty="0" err="1">
                <a:latin typeface="Cambria" panose="02040503050406030204" pitchFamily="18" charset="0"/>
              </a:rPr>
              <a:t>haemophilia</a:t>
            </a:r>
            <a:r>
              <a:rPr lang="en-US" sz="1400" dirty="0">
                <a:latin typeface="Cambria" panose="02040503050406030204" pitchFamily="18" charset="0"/>
              </a:rPr>
              <a:t> by using the vasopressin analogue </a:t>
            </a:r>
            <a:r>
              <a:rPr lang="en-US" sz="1400" b="1" dirty="0">
                <a:solidFill>
                  <a:srgbClr val="FF0000"/>
                </a:solidFill>
                <a:latin typeface="Cambria" panose="02040503050406030204" pitchFamily="18" charset="0"/>
              </a:rPr>
              <a:t>desmopressin (DDAVP), which causes a temporary increase in factor VIII and VWF </a:t>
            </a:r>
            <a:r>
              <a:rPr lang="en-US" sz="1400" dirty="0">
                <a:latin typeface="Cambria" panose="02040503050406030204" pitchFamily="18" charset="0"/>
              </a:rPr>
              <a:t>by provoking the release of these factors from endothelial cells. </a:t>
            </a:r>
          </a:p>
          <a:p>
            <a:pPr eaLnBrk="0" fontAlgn="base" hangingPunct="0">
              <a:lnSpc>
                <a:spcPct val="107000"/>
              </a:lnSpc>
            </a:pPr>
            <a:endParaRPr lang="en-US" sz="1400" dirty="0">
              <a:latin typeface="Cambria" panose="02040503050406030204" pitchFamily="18" charset="0"/>
            </a:endParaRPr>
          </a:p>
          <a:p>
            <a:pPr eaLnBrk="0" fontAlgn="base" hangingPunct="0">
              <a:lnSpc>
                <a:spcPct val="107000"/>
              </a:lnSpc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3-  </a:t>
            </a:r>
            <a:r>
              <a:rPr lang="en-US" sz="1400" u="sng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treat the cause of hemophilia </a:t>
            </a:r>
            <a:r>
              <a:rPr lang="en-US" sz="1400" dirty="0">
                <a:latin typeface="Cambria" panose="02040503050406030204" pitchFamily="18" charset="0"/>
              </a:rPr>
              <a:t>(if it was caused by hepatitis or liver disease try to treat it and in late stages liver transplant) </a:t>
            </a:r>
          </a:p>
          <a:p>
            <a:pPr algn="just" eaLnBrk="0" fontAlgn="base" hangingPunct="0">
              <a:lnSpc>
                <a:spcPct val="107000"/>
              </a:lnSpc>
            </a:pPr>
            <a:endParaRPr lang="en-US" sz="1400" dirty="0">
              <a:latin typeface="Cambria" panose="02040503050406030204" pitchFamily="18" charset="0"/>
            </a:endParaRPr>
          </a:p>
          <a:p>
            <a:pPr algn="just" eaLnBrk="0" fontAlgn="base" hangingPunct="0">
              <a:lnSpc>
                <a:spcPct val="107000"/>
              </a:lnSpc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4- treat orthopedic symptoms.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73937-B5CA-4FA5-BE39-2E261CFB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537405"/>
            <a:ext cx="6476999" cy="1037395"/>
          </a:xfrm>
        </p:spPr>
        <p:txBody>
          <a:bodyPr>
            <a:normAutofit/>
          </a:bodyPr>
          <a:lstStyle/>
          <a:p>
            <a:pPr algn="l" rtl="0"/>
            <a:r>
              <a:rPr lang="en-US" sz="1400" dirty="0">
                <a:latin typeface="Cambria" panose="02040503050406030204" pitchFamily="18" charset="0"/>
              </a:rPr>
              <a:t>In the plasma, Factor </a:t>
            </a:r>
            <a:r>
              <a:rPr lang="en-US" sz="1400" b="1" dirty="0">
                <a:latin typeface="Cambria" panose="02040503050406030204" pitchFamily="18" charset="0"/>
              </a:rPr>
              <a:t>VIII</a:t>
            </a:r>
            <a:r>
              <a:rPr lang="en-US" sz="1400" dirty="0">
                <a:latin typeface="Cambria" panose="02040503050406030204" pitchFamily="18" charset="0"/>
              </a:rPr>
              <a:t> is only found complexed with </a:t>
            </a:r>
            <a:r>
              <a:rPr lang="en-US" sz="1400" b="1" dirty="0" err="1">
                <a:latin typeface="Cambria" panose="02040503050406030204" pitchFamily="18" charset="0"/>
              </a:rPr>
              <a:t>vWF</a:t>
            </a:r>
            <a:r>
              <a:rPr lang="en-US" sz="1400" dirty="0">
                <a:latin typeface="Cambria" panose="02040503050406030204" pitchFamily="18" charset="0"/>
              </a:rPr>
              <a:t>, which acts as a carrier and prolongs its plasma half-life.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Other single deficiencies of factors (other than VIII and IX) are very rare, and they all give rise to bleeding disorders </a:t>
            </a:r>
            <a:r>
              <a:rPr lang="en-US" sz="1400" b="1" dirty="0">
                <a:latin typeface="Cambria" panose="02040503050406030204" pitchFamily="18" charset="0"/>
              </a:rPr>
              <a:t>EXCEPT</a:t>
            </a:r>
            <a:r>
              <a:rPr lang="en-US" sz="1400" dirty="0">
                <a:latin typeface="Cambria" panose="020405030504060302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factor XII “Glass Factor”</a:t>
            </a: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8C316B70-1E6D-4057-895C-E44E5F870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8376" y="-22761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378156C-71CF-4913-8F03-8907565E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56754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5BBE60-0593-4A37-9862-5D8A1EB7F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058629"/>
              </p:ext>
            </p:extLst>
          </p:nvPr>
        </p:nvGraphicFramePr>
        <p:xfrm>
          <a:off x="124871" y="732928"/>
          <a:ext cx="6489289" cy="6802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9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80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b="1" dirty="0">
                          <a:latin typeface="Cambria" charset="0"/>
                          <a:ea typeface="Cambria" charset="0"/>
                          <a:cs typeface="Cambria" charset="0"/>
                        </a:rPr>
                        <a:t>Von Willebrand Disease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79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Deficiency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Deficiency in Von Willebrand Factor (</a:t>
                      </a:r>
                      <a:r>
                        <a:rPr lang="en-US" sz="1300" dirty="0" err="1">
                          <a:latin typeface="Cambria" charset="0"/>
                          <a:ea typeface="Cambria" charset="0"/>
                          <a:cs typeface="Cambria" charset="0"/>
                        </a:rPr>
                        <a:t>vWF</a:t>
                      </a: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 or 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mbria" charset="0"/>
                        </a:rPr>
                        <a:t>Abnormal Platelet Aggregations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) </a:t>
                      </a: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and low von </a:t>
                      </a:r>
                      <a:r>
                        <a:rPr lang="en-US" sz="1300" dirty="0" err="1">
                          <a:latin typeface="Cambria" charset="0"/>
                          <a:ea typeface="Cambria" charset="0"/>
                          <a:cs typeface="Cambria" charset="0"/>
                        </a:rPr>
                        <a:t>willebrand</a:t>
                      </a: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 antigen</a:t>
                      </a:r>
                    </a:p>
                    <a:p>
                      <a:pPr marL="171450" indent="-1714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deficient factor VIII activity </a:t>
                      </a:r>
                      <a:endParaRPr lang="en-US" sz="13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80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Incidence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300" b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most common inherited coagulation disorder</a:t>
                      </a:r>
                      <a:endParaRPr lang="en-US" sz="13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7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Genetics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Autosomal disorder 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(NOT X-linked!)</a:t>
                      </a: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 and </a:t>
                      </a:r>
                      <a:r>
                        <a:rPr lang="en-US" sz="1300" u="sng" dirty="0">
                          <a:latin typeface="Cambria" charset="0"/>
                          <a:ea typeface="Cambria" charset="0"/>
                          <a:cs typeface="Cambria" charset="0"/>
                        </a:rPr>
                        <a:t>present on chromosome 12</a:t>
                      </a:r>
                      <a:r>
                        <a:rPr lang="en-US" sz="1300" u="none" dirty="0">
                          <a:latin typeface="Cambria" charset="0"/>
                          <a:ea typeface="Cambria" charset="0"/>
                          <a:cs typeface="Cambria" charset="0"/>
                        </a:rPr>
                        <a:t>,</a:t>
                      </a:r>
                      <a:r>
                        <a:rPr lang="en-US" sz="1300" u="none" baseline="0" dirty="0">
                          <a:latin typeface="Cambria" charset="0"/>
                          <a:ea typeface="Cambria" charset="0"/>
                          <a:cs typeface="Cambria" charset="0"/>
                        </a:rPr>
                        <a:t> and has 3 types</a:t>
                      </a:r>
                      <a:endParaRPr lang="en-US" sz="1300" u="sng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97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Clinical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Features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Arial" charset="0"/>
                        <a:buChar char="•"/>
                      </a:pPr>
                      <a:r>
                        <a:rPr lang="en-US" sz="1300" kern="1200" dirty="0">
                          <a:solidFill>
                            <a:srgbClr val="FF0000"/>
                          </a:solidFill>
                          <a:latin typeface="Cambria" charset="0"/>
                          <a:ea typeface="+mn-ea"/>
                          <a:cs typeface="+mn-cs"/>
                        </a:rPr>
                        <a:t>Spontaneous bleeding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mbria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charset="0"/>
                          <a:ea typeface="+mn-ea"/>
                          <a:cs typeface="+mn-cs"/>
                        </a:rPr>
                        <a:t>(mostly superficial) 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mbria" charset="0"/>
                          <a:ea typeface="+mn-ea"/>
                          <a:cs typeface="+mn-cs"/>
                        </a:rPr>
                        <a:t>confined to mucous membranes and skin and takes the form of epistaxis and ecchymoses </a:t>
                      </a:r>
                    </a:p>
                    <a:p>
                      <a:pPr marL="285750" indent="-285750" algn="l" defTabSz="685800" rtl="0" eaLnBrk="1" latinLnBrk="0" hangingPunct="1">
                        <a:buFont typeface="Arial" charset="0"/>
                        <a:buChar char="•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mbria" charset="0"/>
                          <a:ea typeface="+mn-ea"/>
                          <a:cs typeface="+mn-cs"/>
                        </a:rPr>
                        <a:t>Bleeding into joints and muscles is rare except in type 3 disease </a:t>
                      </a:r>
                      <a:r>
                        <a:rPr lang="en-US" sz="13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charset="0"/>
                          <a:ea typeface="+mn-ea"/>
                          <a:cs typeface="+mn-cs"/>
                        </a:rPr>
                        <a:t>(types of disease discussed in later slides)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8056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findings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Arial" charset="0"/>
                        <a:buChar char="•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latin typeface="Cambria" charset="0"/>
                        </a:rPr>
                        <a:t>Abnormal bleeding time. </a:t>
                      </a:r>
                      <a:r>
                        <a:rPr lang="en-US" sz="1300" dirty="0">
                          <a:solidFill>
                            <a:srgbClr val="00B050"/>
                          </a:solidFill>
                          <a:latin typeface="Cambria" charset="0"/>
                        </a:rPr>
                        <a:t>The</a:t>
                      </a:r>
                      <a:r>
                        <a:rPr lang="en-US" sz="1300" baseline="0" dirty="0">
                          <a:solidFill>
                            <a:srgbClr val="00B050"/>
                          </a:solidFill>
                          <a:latin typeface="Cambria" charset="0"/>
                        </a:rPr>
                        <a:t> most important finding, in hemophilia it was </a:t>
                      </a:r>
                      <a:r>
                        <a:rPr lang="en-US" sz="1300" u="sng" baseline="0" dirty="0">
                          <a:solidFill>
                            <a:srgbClr val="00B050"/>
                          </a:solidFill>
                          <a:latin typeface="Cambria" charset="0"/>
                        </a:rPr>
                        <a:t>normal.</a:t>
                      </a:r>
                      <a:endParaRPr lang="en-US" sz="1300" dirty="0">
                        <a:solidFill>
                          <a:srgbClr val="00B050"/>
                        </a:solidFill>
                        <a:latin typeface="Cambria" charset="0"/>
                      </a:endParaRPr>
                    </a:p>
                    <a:p>
                      <a:pPr marL="285750" indent="-285750" algn="l" defTabSz="685800" rtl="0" eaLnBrk="1" latinLnBrk="0" hangingPunct="1">
                        <a:buFont typeface="Arial" charset="0"/>
                        <a:buChar char="•"/>
                      </a:pPr>
                      <a:r>
                        <a:rPr lang="en-US" sz="1300" dirty="0">
                          <a:solidFill>
                            <a:schemeClr val="dk1"/>
                          </a:solidFill>
                          <a:latin typeface="Cambria" charset="0"/>
                        </a:rPr>
                        <a:t>Abnormal Platelet Aggregations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sz="1300" b="1" kern="1200" dirty="0">
                          <a:solidFill>
                            <a:schemeClr val="dk1"/>
                          </a:solidFill>
                          <a:latin typeface="Cambria" charset="0"/>
                          <a:ea typeface="+mn-ea"/>
                          <a:cs typeface="+mn-cs"/>
                        </a:rPr>
                        <a:t>What’s the function of </a:t>
                      </a:r>
                      <a:r>
                        <a:rPr lang="en-US" sz="1300" b="1" kern="1200" dirty="0" err="1">
                          <a:solidFill>
                            <a:schemeClr val="dk1"/>
                          </a:solidFill>
                          <a:latin typeface="Cambria" charset="0"/>
                          <a:ea typeface="+mn-ea"/>
                          <a:cs typeface="+mn-cs"/>
                        </a:rPr>
                        <a:t>vWF</a:t>
                      </a:r>
                      <a:r>
                        <a:rPr lang="en-US" sz="1300" b="1" kern="1200" dirty="0">
                          <a:solidFill>
                            <a:schemeClr val="dk1"/>
                          </a:solidFill>
                          <a:latin typeface="Cambria" charset="0"/>
                          <a:ea typeface="+mn-ea"/>
                          <a:cs typeface="+mn-cs"/>
                        </a:rPr>
                        <a:t>? </a:t>
                      </a:r>
                    </a:p>
                    <a:p>
                      <a:pPr marL="171450" indent="-1714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mbria" charset="0"/>
                          <a:ea typeface="+mn-ea"/>
                          <a:cs typeface="+mn-cs"/>
                        </a:rPr>
                        <a:t>Its adhesive molecule that binds to sub-endothelial tissues </a:t>
                      </a:r>
                    </a:p>
                    <a:p>
                      <a:pPr marL="171450" indent="-1714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300" kern="1200" dirty="0">
                          <a:solidFill>
                            <a:srgbClr val="FF0000"/>
                          </a:solidFill>
                          <a:latin typeface="Cambria" charset="0"/>
                          <a:ea typeface="+mn-ea"/>
                          <a:cs typeface="+mn-cs"/>
                        </a:rPr>
                        <a:t>act as </a:t>
                      </a:r>
                      <a:r>
                        <a:rPr lang="en-US" sz="1300" u="sng" kern="1200" dirty="0">
                          <a:solidFill>
                            <a:srgbClr val="FF0000"/>
                          </a:solidFill>
                          <a:latin typeface="Cambria" charset="0"/>
                          <a:ea typeface="+mn-ea"/>
                          <a:cs typeface="+mn-cs"/>
                        </a:rPr>
                        <a:t>carrier to factor VIII </a:t>
                      </a:r>
                      <a:r>
                        <a:rPr lang="en-US" sz="1300" kern="1200" dirty="0">
                          <a:solidFill>
                            <a:srgbClr val="FF0000"/>
                          </a:solidFill>
                          <a:latin typeface="Cambria" charset="0"/>
                          <a:ea typeface="+mn-ea"/>
                          <a:cs typeface="+mn-cs"/>
                        </a:rPr>
                        <a:t>(its reduction reduces factor VIII concentration)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00684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Diagnosis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Tx/>
                        <a:buChar char="-"/>
                      </a:pP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Normal PT </a:t>
                      </a:r>
                    </a:p>
                    <a:p>
                      <a:pPr marL="285750" indent="-285750" algn="l" defTabSz="685800" rtl="0" eaLnBrk="1" latinLnBrk="0" hangingPunct="1">
                        <a:buFontTx/>
                        <a:buChar char="-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Prolonged</a:t>
                      </a:r>
                      <a:r>
                        <a:rPr lang="en-US" sz="1300" baseline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 APTT</a:t>
                      </a:r>
                    </a:p>
                    <a:p>
                      <a:pPr marL="285750" indent="-285750" algn="l" defTabSz="685800" rtl="0" eaLnBrk="1" latinLnBrk="0" hangingPunct="1">
                        <a:buFontTx/>
                        <a:buChar char="-"/>
                      </a:pPr>
                      <a:r>
                        <a:rPr lang="en-US" sz="1300" baseline="0" dirty="0">
                          <a:solidFill>
                            <a:srgbClr val="FF0000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Abnormal bleeding time.</a:t>
                      </a:r>
                    </a:p>
                    <a:p>
                      <a:pPr marL="285750" indent="-285750" algn="l" defTabSz="685800" rtl="0" eaLnBrk="1" latinLnBrk="0" hangingPunct="1">
                        <a:buFontTx/>
                        <a:buChar char="-"/>
                      </a:pPr>
                      <a:r>
                        <a:rPr lang="en-US" sz="1300" b="0" i="0" u="none" strike="noStrike" kern="1200" baseline="0" dirty="0">
                          <a:solidFill>
                            <a:schemeClr val="tx1"/>
                          </a:solidFill>
                          <a:latin typeface="Cambria" charset="0"/>
                          <a:ea typeface="+mn-ea"/>
                          <a:cs typeface="+mn-cs"/>
                        </a:rPr>
                        <a:t>Prolonged</a:t>
                      </a:r>
                      <a:r>
                        <a:rPr lang="en-US" sz="1300" b="0" i="0" u="none" strike="noStrike" kern="1200" baseline="0" dirty="0">
                          <a:solidFill>
                            <a:srgbClr val="FF0000"/>
                          </a:solidFill>
                          <a:latin typeface="Cambria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PFA closure time </a:t>
                      </a:r>
                    </a:p>
                    <a:p>
                      <a:pPr marL="285750" indent="-285750" algn="l" defTabSz="685800" rtl="0" eaLnBrk="1" latinLnBrk="0" hangingPunct="1">
                        <a:buFontTx/>
                        <a:buChar char="-"/>
                      </a:pPr>
                      <a:r>
                        <a:rPr lang="en-US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Reduced factor VIII clotting activity</a:t>
                      </a:r>
                    </a:p>
                    <a:p>
                      <a:pPr marL="285750" indent="-285750" algn="l" defTabSz="685800" rtl="0" eaLnBrk="1" latinLnBrk="0" hangingPunct="1">
                        <a:buFontTx/>
                        <a:buChar char="-"/>
                      </a:pPr>
                      <a:r>
                        <a:rPr lang="en-US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Reduced levels of VWF and impaired </a:t>
                      </a:r>
                      <a:r>
                        <a:rPr lang="en-US" sz="13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ristocetin</a:t>
                      </a:r>
                      <a:r>
                        <a:rPr lang="en-US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-induced platelet aggregation</a:t>
                      </a:r>
                      <a:endParaRPr lang="en-US" sz="13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0691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charset="0"/>
                          <a:ea typeface="Cambria" charset="0"/>
                          <a:cs typeface="Cambria" charset="0"/>
                        </a:rPr>
                        <a:t>Treatment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400" b="1" i="1" u="sng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mbria" charset="0"/>
                          <a:ea typeface="Cambria" charset="0"/>
                          <a:cs typeface="Cambria" charset="0"/>
                        </a:rPr>
                        <a:t>Not important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5D8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ar-SA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باختصار نعطيهم الشي اللي ناقصهم</a:t>
                      </a:r>
                      <a:endParaRPr lang="en-US" sz="130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  <a:p>
                      <a:pPr marL="171450" indent="-1714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desmopressin (DDAVP), which increases plasma levels of both VWF and factor VIII</a:t>
                      </a:r>
                    </a:p>
                    <a:p>
                      <a:pPr marL="171450" indent="-1714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latin typeface="Cambria" charset="0"/>
                          <a:ea typeface="Cambria" charset="0"/>
                          <a:cs typeface="Cambria" charset="0"/>
                        </a:rPr>
                        <a:t>Very high purity VWF may be used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339261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762BEC2-8128-427A-A874-A1F8B811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71" y="229625"/>
            <a:ext cx="5128116" cy="593682"/>
          </a:xfrm>
        </p:spPr>
        <p:txBody>
          <a:bodyPr>
            <a:normAutofit/>
          </a:bodyPr>
          <a:lstStyle/>
          <a:p>
            <a:r>
              <a:rPr lang="en-US" sz="1600" u="sng" dirty="0">
                <a:solidFill>
                  <a:srgbClr val="009999"/>
                </a:solidFill>
                <a:latin typeface="Cambria" panose="02040503050406030204" pitchFamily="18" charset="0"/>
              </a:rPr>
              <a:t>Congenital coagulation disorders cont.: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576576-B006-4EB8-BF98-1AE5BF4F5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3" y="7627651"/>
            <a:ext cx="2708741" cy="195397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Picture 3" descr="Jpeg059">
            <a:extLst>
              <a:ext uri="{FF2B5EF4-FFF2-40B4-BE49-F238E27FC236}">
                <a16:creationId xmlns:a16="http://schemas.microsoft.com/office/drawing/2014/main" id="{DC6CC7CC-C22B-496B-ACCB-F7B17EEE4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77" t="3517" r="849" b="1175"/>
          <a:stretch/>
        </p:blipFill>
        <p:spPr bwMode="auto">
          <a:xfrm>
            <a:off x="3541649" y="7461777"/>
            <a:ext cx="2708741" cy="211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3207EB-ACB6-4D79-8243-7170DF7AF825}"/>
              </a:ext>
            </a:extLst>
          </p:cNvPr>
          <p:cNvSpPr txBox="1"/>
          <p:nvPr/>
        </p:nvSpPr>
        <p:spPr>
          <a:xfrm>
            <a:off x="4034245" y="9629001"/>
            <a:ext cx="202895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200" i="1" dirty="0">
                <a:solidFill>
                  <a:srgbClr val="00B050"/>
                </a:solidFill>
                <a:latin typeface="Cambria" panose="02040503050406030204" pitchFamily="18" charset="0"/>
              </a:rPr>
              <a:t>helpful image to test yourself</a:t>
            </a:r>
            <a:endParaRPr lang="ar-SA" sz="1200" i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6C65B2-1B52-43E2-87A6-550FFD96ED42}"/>
              </a:ext>
            </a:extLst>
          </p:cNvPr>
          <p:cNvSpPr txBox="1"/>
          <p:nvPr/>
        </p:nvSpPr>
        <p:spPr>
          <a:xfrm>
            <a:off x="1314348" y="9581623"/>
            <a:ext cx="839269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Cambria" panose="02040503050406030204" pitchFamily="18" charset="0"/>
              </a:rPr>
              <a:t>important</a:t>
            </a:r>
            <a:endParaRPr lang="ar-SA" sz="1200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4F2DCF-DF49-4C9D-992D-2678548AB751}"/>
              </a:ext>
            </a:extLst>
          </p:cNvPr>
          <p:cNvSpPr txBox="1"/>
          <p:nvPr/>
        </p:nvSpPr>
        <p:spPr>
          <a:xfrm>
            <a:off x="5031216" y="8978732"/>
            <a:ext cx="12191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00" dirty="0">
                <a:solidFill>
                  <a:srgbClr val="00B050"/>
                </a:solidFill>
                <a:latin typeface="Cambria" panose="02040503050406030204" pitchFamily="18" charset="0"/>
              </a:rPr>
              <a:t>= problem in intrinsic pathway</a:t>
            </a:r>
          </a:p>
          <a:p>
            <a:pPr>
              <a:lnSpc>
                <a:spcPct val="200000"/>
              </a:lnSpc>
            </a:pPr>
            <a:r>
              <a:rPr lang="en-US" sz="500" dirty="0">
                <a:solidFill>
                  <a:srgbClr val="00B050"/>
                </a:solidFill>
                <a:latin typeface="Cambria" panose="02040503050406030204" pitchFamily="18" charset="0"/>
              </a:rPr>
              <a:t>= problem in common pathway</a:t>
            </a:r>
          </a:p>
          <a:p>
            <a:pPr>
              <a:lnSpc>
                <a:spcPct val="200000"/>
              </a:lnSpc>
            </a:pPr>
            <a:r>
              <a:rPr lang="en-US" sz="500" dirty="0">
                <a:solidFill>
                  <a:srgbClr val="00B050"/>
                </a:solidFill>
                <a:latin typeface="Cambria" panose="02040503050406030204" pitchFamily="18" charset="0"/>
              </a:rPr>
              <a:t>= problem in extrinsic</a:t>
            </a:r>
          </a:p>
          <a:p>
            <a:pPr>
              <a:lnSpc>
                <a:spcPct val="200000"/>
              </a:lnSpc>
            </a:pPr>
            <a:r>
              <a:rPr lang="en-US" sz="500" dirty="0">
                <a:solidFill>
                  <a:srgbClr val="00B050"/>
                </a:solidFill>
                <a:latin typeface="Cambria" panose="02040503050406030204" pitchFamily="18" charset="0"/>
              </a:rPr>
              <a:t>= normal </a:t>
            </a:r>
            <a:endParaRPr lang="ar-SA" sz="5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DC96DEDE-28E3-49B6-93C3-ACC8E2E00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2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86A8D709-FEFA-4FB2-843C-B9329D196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1110" y="9195850"/>
            <a:ext cx="1543050" cy="527403"/>
          </a:xfrm>
        </p:spPr>
        <p:txBody>
          <a:bodyPr/>
          <a:lstStyle/>
          <a:p>
            <a:r>
              <a:rPr lang="en-US" dirty="0"/>
              <a:t>6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0310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A97F1-BE25-4F40-B651-BD165C092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4" y="581977"/>
            <a:ext cx="6519672" cy="4639727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Level of Factor VIII Desirable 15 mins. After the First Transfusion (IU/DL)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*EXTRA*</a:t>
            </a:r>
            <a:endParaRPr lang="en-US" sz="1600" dirty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Major surgery → 70%-100%</a:t>
            </a:r>
          </a:p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Treatment of Inhibitors</a:t>
            </a:r>
          </a:p>
          <a:p>
            <a:pPr algn="l" rtl="0"/>
            <a:r>
              <a:rPr lang="en-US" sz="1400" dirty="0" err="1">
                <a:latin typeface="Cambria" panose="02040503050406030204" pitchFamily="18" charset="0"/>
              </a:rPr>
              <a:t>Immunosuppressors</a:t>
            </a:r>
            <a:endParaRPr lang="en-US" sz="1600" dirty="0">
              <a:latin typeface="Cambria" panose="02040503050406030204" pitchFamily="18" charset="0"/>
            </a:endParaRPr>
          </a:p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The New Classification of Von -</a:t>
            </a:r>
            <a:r>
              <a:rPr lang="en-US" sz="1600" dirty="0" err="1">
                <a:solidFill>
                  <a:srgbClr val="009999"/>
                </a:solidFill>
                <a:latin typeface="Cambria" panose="02040503050406030204" pitchFamily="18" charset="0"/>
              </a:rPr>
              <a:t>Willebrand’s</a:t>
            </a: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 Disease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*EXTRA*</a:t>
            </a:r>
            <a:endParaRPr lang="en-US" sz="1600" dirty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pPr marL="0" indent="0" algn="l" rtl="0">
              <a:buNone/>
            </a:pPr>
            <a:r>
              <a:rPr lang="en-US" sz="1400" dirty="0">
                <a:latin typeface="Cambria" panose="02040503050406030204" pitchFamily="18" charset="0"/>
              </a:rPr>
              <a:t>Type 1. Partial quantitative deficiency of WF</a:t>
            </a:r>
          </a:p>
          <a:p>
            <a:pPr marL="0" indent="0" algn="l" rtl="0">
              <a:buNone/>
            </a:pPr>
            <a:r>
              <a:rPr lang="en-US" sz="1400" dirty="0">
                <a:latin typeface="Cambria" panose="02040503050406030204" pitchFamily="18" charset="0"/>
              </a:rPr>
              <a:t>Type 2. Qualitative deficiency (functional abnormality) of </a:t>
            </a:r>
            <a:r>
              <a:rPr lang="en-US" sz="1400" dirty="0" err="1">
                <a:latin typeface="Cambria" panose="02040503050406030204" pitchFamily="18" charset="0"/>
              </a:rPr>
              <a:t>vWF</a:t>
            </a:r>
            <a:r>
              <a:rPr lang="en-US" sz="1400" dirty="0">
                <a:latin typeface="Cambria" panose="02040503050406030204" pitchFamily="18" charset="0"/>
              </a:rPr>
              <a:t>. </a:t>
            </a:r>
          </a:p>
          <a:p>
            <a:pPr marL="0" indent="0" algn="l" rtl="0">
              <a:buNone/>
            </a:pPr>
            <a:r>
              <a:rPr lang="en-US" sz="1400" dirty="0">
                <a:latin typeface="Cambria" panose="02040503050406030204" pitchFamily="18" charset="0"/>
              </a:rPr>
              <a:t>Type 3. Virtually complete deficiency of </a:t>
            </a:r>
            <a:r>
              <a:rPr lang="en-US" sz="1400" dirty="0" err="1">
                <a:latin typeface="Cambria" panose="02040503050406030204" pitchFamily="18" charset="0"/>
              </a:rPr>
              <a:t>vWF</a:t>
            </a:r>
            <a:r>
              <a:rPr lang="en-US" sz="1400" dirty="0">
                <a:latin typeface="Cambria" panose="02040503050406030204" pitchFamily="18" charset="0"/>
              </a:rPr>
              <a:t>.</a:t>
            </a:r>
          </a:p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Factor XIII deficiency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*EXTRA*</a:t>
            </a:r>
            <a:endParaRPr lang="en-US" sz="1600" dirty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Bruising with minor injury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 Hematoma after trauma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 Bleeding (secondary bleeding)</a:t>
            </a:r>
          </a:p>
          <a:p>
            <a:pPr algn="l" rtl="0"/>
            <a:r>
              <a:rPr lang="en-US" sz="1400" dirty="0">
                <a:latin typeface="Cambria" panose="020405030504060302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Abnormal healing of wounds with excessive scar formation (keloid formation)</a:t>
            </a:r>
            <a:endParaRPr lang="en-US" sz="1400" dirty="0"/>
          </a:p>
          <a:p>
            <a:pPr marL="0" indent="0" algn="l" rtl="0">
              <a:buNone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BDFA41-AEE9-4BF2-AD6F-EFD614E75072}"/>
              </a:ext>
            </a:extLst>
          </p:cNvPr>
          <p:cNvGrpSpPr/>
          <p:nvPr/>
        </p:nvGrpSpPr>
        <p:grpSpPr>
          <a:xfrm>
            <a:off x="3693178" y="3410933"/>
            <a:ext cx="2377116" cy="835346"/>
            <a:chOff x="3942429" y="4773166"/>
            <a:chExt cx="2377116" cy="835346"/>
          </a:xfrm>
        </p:grpSpPr>
        <p:pic>
          <p:nvPicPr>
            <p:cNvPr id="4" name="Picture 3" descr="Jpeg064">
              <a:extLst>
                <a:ext uri="{FF2B5EF4-FFF2-40B4-BE49-F238E27FC236}">
                  <a16:creationId xmlns:a16="http://schemas.microsoft.com/office/drawing/2014/main" id="{29342B3E-31A7-4A65-88EA-045FCAC36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36030" y="4773167"/>
              <a:ext cx="1183515" cy="83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 descr="Jpeg063">
              <a:extLst>
                <a:ext uri="{FF2B5EF4-FFF2-40B4-BE49-F238E27FC236}">
                  <a16:creationId xmlns:a16="http://schemas.microsoft.com/office/drawing/2014/main" id="{4DEDFCFC-F766-4DE2-A32C-2B0C26B45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42429" y="4773166"/>
              <a:ext cx="1193601" cy="835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Arrow: Circular 6">
            <a:extLst>
              <a:ext uri="{FF2B5EF4-FFF2-40B4-BE49-F238E27FC236}">
                <a16:creationId xmlns:a16="http://schemas.microsoft.com/office/drawing/2014/main" id="{C87E30C6-76AA-46F2-955F-3598F2AE8057}"/>
              </a:ext>
            </a:extLst>
          </p:cNvPr>
          <p:cNvSpPr/>
          <p:nvPr/>
        </p:nvSpPr>
        <p:spPr>
          <a:xfrm rot="5400000" flipH="1">
            <a:off x="6051707" y="3792660"/>
            <a:ext cx="685289" cy="927297"/>
          </a:xfrm>
          <a:prstGeom prst="circular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54A7E0B-E33B-4DB5-BCB7-63DDEBE63A5A}"/>
              </a:ext>
            </a:extLst>
          </p:cNvPr>
          <p:cNvSpPr/>
          <p:nvPr/>
        </p:nvSpPr>
        <p:spPr>
          <a:xfrm>
            <a:off x="169164" y="7497175"/>
            <a:ext cx="43908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Acquired Coagulation disorders:-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FE3C749-23A1-406C-9E9A-AC78FE253548}"/>
              </a:ext>
            </a:extLst>
          </p:cNvPr>
          <p:cNvSpPr txBox="1"/>
          <p:nvPr/>
        </p:nvSpPr>
        <p:spPr>
          <a:xfrm>
            <a:off x="169164" y="7939205"/>
            <a:ext cx="3207096" cy="166199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DIC:-</a:t>
            </a:r>
          </a:p>
          <a:p>
            <a:pPr algn="ctr"/>
            <a:endParaRPr lang="en-US" sz="16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1400" dirty="0">
                <a:latin typeface="Cambria" panose="02040503050406030204" pitchFamily="18" charset="0"/>
              </a:rPr>
              <a:t>Disseminated intravascular coagulation</a:t>
            </a:r>
          </a:p>
          <a:p>
            <a:pPr algn="ctr"/>
            <a:r>
              <a:rPr lang="en-US" sz="1400" dirty="0">
                <a:latin typeface="Cambria" panose="02040503050406030204" pitchFamily="18" charset="0"/>
              </a:rPr>
              <a:t>‘Consumption </a:t>
            </a:r>
            <a:r>
              <a:rPr lang="en-US" sz="1400" dirty="0" err="1">
                <a:latin typeface="Cambria" panose="02040503050406030204" pitchFamily="18" charset="0"/>
              </a:rPr>
              <a:t>coagulationpathy</a:t>
            </a:r>
            <a:r>
              <a:rPr lang="en-US" sz="1400" dirty="0">
                <a:latin typeface="Cambria" panose="02040503050406030204" pitchFamily="18" charset="0"/>
              </a:rPr>
              <a:t>’</a:t>
            </a:r>
          </a:p>
          <a:p>
            <a:pPr algn="ctr"/>
            <a:r>
              <a:rPr lang="en-US" sz="1400" dirty="0">
                <a:latin typeface="Cambria" panose="02040503050406030204" pitchFamily="18" charset="0"/>
              </a:rPr>
              <a:t>‘</a:t>
            </a:r>
            <a:r>
              <a:rPr lang="en-US" sz="1400" dirty="0" err="1">
                <a:latin typeface="Cambria" panose="02040503050406030204" pitchFamily="18" charset="0"/>
              </a:rPr>
              <a:t>Defibrination</a:t>
            </a:r>
            <a:r>
              <a:rPr lang="en-US" sz="1400" dirty="0">
                <a:latin typeface="Cambria" panose="02040503050406030204" pitchFamily="18" charset="0"/>
              </a:rPr>
              <a:t> syndrome’</a:t>
            </a:r>
          </a:p>
          <a:p>
            <a:pPr algn="ctr"/>
            <a:endParaRPr lang="en-US" sz="1400" dirty="0">
              <a:latin typeface="Cambria" panose="02040503050406030204" pitchFamily="18" charset="0"/>
            </a:endParaRPr>
          </a:p>
          <a:p>
            <a:r>
              <a:rPr lang="en-US" sz="1400" dirty="0">
                <a:latin typeface="Cambria" panose="02040503050406030204" pitchFamily="18" charset="0"/>
              </a:rPr>
              <a:t>Continue in the next slide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DB5BF09-F213-4C75-937E-6556565D7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287" y="7519240"/>
            <a:ext cx="2774743" cy="2040927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EA2DCB8A-648E-49B9-8A34-C7C94B5BB4B3}"/>
              </a:ext>
            </a:extLst>
          </p:cNvPr>
          <p:cNvSpPr/>
          <p:nvPr/>
        </p:nvSpPr>
        <p:spPr>
          <a:xfrm>
            <a:off x="3566287" y="4789046"/>
            <a:ext cx="3095597" cy="266092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en-US" sz="1600" u="sng" dirty="0">
                <a:solidFill>
                  <a:srgbClr val="009999"/>
                </a:solidFill>
                <a:latin typeface="Cambria" panose="02040503050406030204" pitchFamily="18" charset="0"/>
              </a:rPr>
              <a:t>Acquired hemophilia:</a:t>
            </a:r>
          </a:p>
          <a:p>
            <a:pPr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Cambria" panose="02040503050406030204" pitchFamily="18" charset="0"/>
              </a:rPr>
              <a:t>Usually due to 2 causes: </a:t>
            </a:r>
          </a:p>
          <a:p>
            <a:pPr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Cambria" panose="02040503050406030204" pitchFamily="18" charset="0"/>
              </a:rPr>
              <a:t>1- liver problem (it makes coagulation factors and lever disease may affect spleen causing thrombocytopenia) </a:t>
            </a:r>
          </a:p>
          <a:p>
            <a:pPr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Cambria" panose="02040503050406030204" pitchFamily="18" charset="0"/>
              </a:rPr>
              <a:t>2- DIC (Disseminated intravascular coagulation)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eaLnBrk="0" fontAlgn="base" hangingPunct="0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just to understand: small disseminated clots throughout blood happen thus coagulation factors are almost depleted 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014A439-A280-4C16-AAA8-E3BE0A43A6D7}"/>
              </a:ext>
            </a:extLst>
          </p:cNvPr>
          <p:cNvSpPr/>
          <p:nvPr/>
        </p:nvSpPr>
        <p:spPr>
          <a:xfrm>
            <a:off x="169164" y="4789046"/>
            <a:ext cx="3429000" cy="24057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Laboratory diagnosis of factor XIII deficiency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*EXTRA*</a:t>
            </a:r>
            <a:endParaRPr lang="en-US" sz="1600" dirty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</a:rPr>
              <a:t>Normal PT &amp; Normal APTT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</a:rPr>
              <a:t>Normal Bleeding time &amp; Normal  Platelet aggregation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</a:rPr>
              <a:t>Normal fibrinogen level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Abnormal clot stability with five molar urea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</a:rPr>
              <a:t>Low Factor XIII level</a:t>
            </a:r>
          </a:p>
        </p:txBody>
      </p:sp>
      <p:sp>
        <p:nvSpPr>
          <p:cNvPr id="17" name="عنصر نائب للتذييل 16">
            <a:extLst>
              <a:ext uri="{FF2B5EF4-FFF2-40B4-BE49-F238E27FC236}">
                <a16:creationId xmlns:a16="http://schemas.microsoft.com/office/drawing/2014/main" id="{E6DFE2EF-2DBD-42E3-BB7E-194B79FE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3986" y="-14699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18" name="عنصر نائب لرقم الشريحة 17">
            <a:extLst>
              <a:ext uri="{FF2B5EF4-FFF2-40B4-BE49-F238E27FC236}">
                <a16:creationId xmlns:a16="http://schemas.microsoft.com/office/drawing/2014/main" id="{C6B3AF4E-22D4-4E3B-B7FB-69BB18057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  <a:endParaRPr lang="ar-SA" dirty="0"/>
          </a:p>
        </p:txBody>
      </p:sp>
      <p:sp>
        <p:nvSpPr>
          <p:cNvPr id="8" name="سهم إلى اليمين 7"/>
          <p:cNvSpPr/>
          <p:nvPr/>
        </p:nvSpPr>
        <p:spPr>
          <a:xfrm>
            <a:off x="2364566" y="9264745"/>
            <a:ext cx="386861" cy="29542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4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A97F1-BE25-4F40-B651-BD165C092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58" y="544683"/>
            <a:ext cx="6538913" cy="9308431"/>
          </a:xfrm>
        </p:spPr>
        <p:txBody>
          <a:bodyPr>
            <a:normAutofit/>
          </a:bodyPr>
          <a:lstStyle/>
          <a:p>
            <a:pPr algn="just" rtl="0"/>
            <a:r>
              <a:rPr lang="en-US" sz="1400" dirty="0">
                <a:latin typeface="Cambria" panose="02040503050406030204" pitchFamily="18" charset="0"/>
              </a:rPr>
              <a:t>DIC describes a process in which there is a generalized activation of the clotting system followed by marked activation of the fibrinolytic system. </a:t>
            </a:r>
          </a:p>
          <a:p>
            <a:pPr algn="just" rtl="0"/>
            <a:r>
              <a:rPr lang="en-US" sz="1400" dirty="0">
                <a:latin typeface="Cambria" panose="02040503050406030204" pitchFamily="18" charset="0"/>
              </a:rPr>
              <a:t>It is a common complication following intravascular </a:t>
            </a:r>
            <a:r>
              <a:rPr lang="en-US" sz="1400" dirty="0" err="1">
                <a:latin typeface="Cambria" panose="02040503050406030204" pitchFamily="18" charset="0"/>
              </a:rPr>
              <a:t>haemolysis</a:t>
            </a:r>
            <a:r>
              <a:rPr lang="en-US" sz="1400" dirty="0">
                <a:latin typeface="Cambria" panose="02040503050406030204" pitchFamily="18" charset="0"/>
              </a:rPr>
              <a:t> of red cells after a mismatched transfusion.</a:t>
            </a:r>
          </a:p>
          <a:p>
            <a:pPr marL="0" indent="0" algn="l" rtl="0">
              <a:buNone/>
            </a:pPr>
            <a:r>
              <a:rPr lang="en-US" sz="1400" dirty="0">
                <a:latin typeface="Cambria" panose="02040503050406030204" pitchFamily="18" charset="0"/>
              </a:rPr>
              <a:t>Clotting cascade may be activated in various ways; namely: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en-US" sz="1400" dirty="0">
                <a:latin typeface="Cambria" panose="02040503050406030204" pitchFamily="18" charset="0"/>
              </a:rPr>
              <a:t>by the release of TF from damaged tissues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en-US" sz="1400" dirty="0">
                <a:latin typeface="Cambria" panose="02040503050406030204" pitchFamily="18" charset="0"/>
              </a:rPr>
              <a:t>by damage to endothelial cells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en-US" sz="1400" dirty="0">
                <a:latin typeface="Cambria" panose="02040503050406030204" pitchFamily="18" charset="0"/>
              </a:rPr>
              <a:t>by abnormal activators of coagulation</a:t>
            </a:r>
            <a:endParaRPr lang="en-US" dirty="0"/>
          </a:p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DIC Presentation:-</a:t>
            </a:r>
          </a:p>
          <a:p>
            <a:pPr marL="0" indent="0" algn="l" rtl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EB6D95-EDDE-4FD8-8575-D2A924D0867D}"/>
              </a:ext>
            </a:extLst>
          </p:cNvPr>
          <p:cNvGrpSpPr/>
          <p:nvPr/>
        </p:nvGrpSpPr>
        <p:grpSpPr>
          <a:xfrm>
            <a:off x="1618425" y="3915625"/>
            <a:ext cx="3321477" cy="913241"/>
            <a:chOff x="475320" y="4600623"/>
            <a:chExt cx="5449110" cy="1465321"/>
          </a:xfrm>
        </p:grpSpPr>
        <p:pic>
          <p:nvPicPr>
            <p:cNvPr id="13" name="Picture 3" descr="Jpeg073">
              <a:extLst>
                <a:ext uri="{FF2B5EF4-FFF2-40B4-BE49-F238E27FC236}">
                  <a16:creationId xmlns:a16="http://schemas.microsoft.com/office/drawing/2014/main" id="{451A05FD-5AB0-41EC-8610-209AF2E68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3830677" y="4600623"/>
              <a:ext cx="2093753" cy="1465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Jpeg071">
              <a:extLst>
                <a:ext uri="{FF2B5EF4-FFF2-40B4-BE49-F238E27FC236}">
                  <a16:creationId xmlns:a16="http://schemas.microsoft.com/office/drawing/2014/main" id="{E1CED0BF-F980-43DB-9052-2FB9A9B64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786378" y="4606000"/>
              <a:ext cx="2044300" cy="1459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Jpeg070">
              <a:extLst>
                <a:ext uri="{FF2B5EF4-FFF2-40B4-BE49-F238E27FC236}">
                  <a16:creationId xmlns:a16="http://schemas.microsoft.com/office/drawing/2014/main" id="{684807B9-81A9-4AEF-BE2B-6EA39E0C7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75320" y="4606000"/>
              <a:ext cx="1311058" cy="1459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6B932F-405C-4EB6-8C2A-725C5400B610}"/>
              </a:ext>
            </a:extLst>
          </p:cNvPr>
          <p:cNvGrpSpPr/>
          <p:nvPr/>
        </p:nvGrpSpPr>
        <p:grpSpPr>
          <a:xfrm>
            <a:off x="1419004" y="3002383"/>
            <a:ext cx="3757430" cy="917056"/>
            <a:chOff x="261382" y="2833985"/>
            <a:chExt cx="6315632" cy="1511448"/>
          </a:xfrm>
        </p:grpSpPr>
        <p:pic>
          <p:nvPicPr>
            <p:cNvPr id="17" name="Picture 3" descr="Jpeg075">
              <a:extLst>
                <a:ext uri="{FF2B5EF4-FFF2-40B4-BE49-F238E27FC236}">
                  <a16:creationId xmlns:a16="http://schemas.microsoft.com/office/drawing/2014/main" id="{855A573C-5CCF-424A-9B09-CB4827404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61382" y="2833985"/>
              <a:ext cx="2085231" cy="1511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25CE76-159D-4EDA-9FDE-4C5027BCE4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r="1654" b="2277"/>
            <a:stretch/>
          </p:blipFill>
          <p:spPr bwMode="auto">
            <a:xfrm flipH="1">
              <a:off x="2346614" y="2833985"/>
              <a:ext cx="2082792" cy="1505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D0749C-6D74-40CC-A67A-0D8F7385C2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1661" t="3413" r="1655" b="3413"/>
            <a:stretch/>
          </p:blipFill>
          <p:spPr bwMode="auto">
            <a:xfrm flipH="1">
              <a:off x="4429405" y="2833986"/>
              <a:ext cx="2147609" cy="1505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8DA4794-BC54-4151-BE19-77BF4A417587}"/>
              </a:ext>
            </a:extLst>
          </p:cNvPr>
          <p:cNvSpPr/>
          <p:nvPr/>
        </p:nvSpPr>
        <p:spPr>
          <a:xfrm>
            <a:off x="5310449" y="4040068"/>
            <a:ext cx="1366122" cy="429768"/>
          </a:xfrm>
          <a:prstGeom prst="wedgeRoundRectCallout">
            <a:avLst>
              <a:gd name="adj1" fmla="val -69331"/>
              <a:gd name="adj2" fmla="val 38631"/>
              <a:gd name="adj3" fmla="val 1666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Acute promyelocytic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leukaemia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(M3)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F8C99127-2E86-4576-A7BE-31F2EC7F59E4}"/>
              </a:ext>
            </a:extLst>
          </p:cNvPr>
          <p:cNvGrpSpPr/>
          <p:nvPr/>
        </p:nvGrpSpPr>
        <p:grpSpPr>
          <a:xfrm>
            <a:off x="422102" y="4963390"/>
            <a:ext cx="6111045" cy="4790209"/>
            <a:chOff x="301854" y="4493999"/>
            <a:chExt cx="6824659" cy="5295207"/>
          </a:xfrm>
          <a:solidFill>
            <a:schemeClr val="accent1">
              <a:lumMod val="40000"/>
              <a:lumOff val="60000"/>
            </a:schemeClr>
          </a:solidFill>
        </p:grpSpPr>
        <p:graphicFrame>
          <p:nvGraphicFramePr>
            <p:cNvPr id="23" name="Diagram 1">
              <a:extLst>
                <a:ext uri="{FF2B5EF4-FFF2-40B4-BE49-F238E27FC236}">
                  <a16:creationId xmlns:a16="http://schemas.microsoft.com/office/drawing/2014/main" id="{56E3288B-7BE0-43BD-9E1C-F431D49D7D0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02888691"/>
                </p:ext>
              </p:extLst>
            </p:nvPr>
          </p:nvGraphicFramePr>
          <p:xfrm>
            <a:off x="376406" y="4493999"/>
            <a:ext cx="6750107" cy="27631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24" name="Diagram 8">
              <a:extLst>
                <a:ext uri="{FF2B5EF4-FFF2-40B4-BE49-F238E27FC236}">
                  <a16:creationId xmlns:a16="http://schemas.microsoft.com/office/drawing/2014/main" id="{3879200A-520B-452C-B5A1-06E0E2B3FD2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92564636"/>
                </p:ext>
              </p:extLst>
            </p:nvPr>
          </p:nvGraphicFramePr>
          <p:xfrm>
            <a:off x="301854" y="7026062"/>
            <a:ext cx="6750107" cy="27631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03C33BDF-3659-43EB-A1E6-4BA5D515E5E0}"/>
              </a:ext>
            </a:extLst>
          </p:cNvPr>
          <p:cNvSpPr/>
          <p:nvPr/>
        </p:nvSpPr>
        <p:spPr>
          <a:xfrm>
            <a:off x="-281176" y="5029622"/>
            <a:ext cx="5397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Causes of disseminated intravascular coagulation</a:t>
            </a: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7B21345-D080-45C7-A514-DBF947EA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2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0AFA5B5-FED3-48F9-9A57-3DE0163C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  <a:endParaRPr lang="ar-SA" dirty="0"/>
          </a:p>
        </p:txBody>
      </p:sp>
      <p:sp>
        <p:nvSpPr>
          <p:cNvPr id="2" name="TextBox 1"/>
          <p:cNvSpPr txBox="1"/>
          <p:nvPr/>
        </p:nvSpPr>
        <p:spPr>
          <a:xfrm>
            <a:off x="3892513" y="9107268"/>
            <a:ext cx="2094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When someone dies from a snake bite, he dies from DIC not from the toxicity of biting.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37658" y="25208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DIC Cont’d:-</a:t>
            </a:r>
          </a:p>
        </p:txBody>
      </p:sp>
    </p:spTree>
    <p:extLst>
      <p:ext uri="{BB962C8B-B14F-4D97-AF65-F5344CB8AC3E}">
        <p14:creationId xmlns:p14="http://schemas.microsoft.com/office/powerpoint/2010/main" val="265272254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1673</TotalTime>
  <Words>2544</Words>
  <Application>Microsoft Office PowerPoint</Application>
  <PresentationFormat>A4 Paper (210x297 mm)‎</PresentationFormat>
  <Paragraphs>422</Paragraphs>
  <Slides>13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13</vt:i4>
      </vt:variant>
    </vt:vector>
  </HeadingPairs>
  <TitlesOfParts>
    <vt:vector size="25" baseType="lpstr">
      <vt:lpstr>Akhbar MT</vt:lpstr>
      <vt:lpstr>Arabic Typesetting</vt:lpstr>
      <vt:lpstr>Arial</vt:lpstr>
      <vt:lpstr>Calibri</vt:lpstr>
      <vt:lpstr>Calibri Light</vt:lpstr>
      <vt:lpstr>Cambria</vt:lpstr>
      <vt:lpstr>Courier New</vt:lpstr>
      <vt:lpstr>Symbol</vt:lpstr>
      <vt:lpstr>Times New Roman</vt:lpstr>
      <vt:lpstr>TimesNewRomanPSMT</vt:lpstr>
      <vt:lpstr>نسق Office</vt:lpstr>
      <vt:lpstr>Office Theme</vt:lpstr>
      <vt:lpstr>عرض تقديمي في PowerPoint</vt:lpstr>
      <vt:lpstr>عرض تقديمي في PowerPoint</vt:lpstr>
      <vt:lpstr>Normal Coagulation Mechanism</vt:lpstr>
      <vt:lpstr>عرض تقديمي في PowerPoint</vt:lpstr>
      <vt:lpstr>Congenital coagulation disorders.</vt:lpstr>
      <vt:lpstr>عرض تقديمي في PowerPoint</vt:lpstr>
      <vt:lpstr>Congenital coagulation disorders cont.: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Summary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صفاء</dc:creator>
  <cp:lastModifiedBy>صفاء</cp:lastModifiedBy>
  <cp:revision>111</cp:revision>
  <dcterms:created xsi:type="dcterms:W3CDTF">2017-11-20T13:06:54Z</dcterms:created>
  <dcterms:modified xsi:type="dcterms:W3CDTF">2018-01-05T17:19:15Z</dcterms:modified>
</cp:coreProperties>
</file>