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7" r:id="rId12"/>
    <p:sldId id="265" r:id="rId13"/>
    <p:sldId id="268" r:id="rId14"/>
    <p:sldId id="269" r:id="rId15"/>
    <p:sldId id="257" r:id="rId16"/>
  </p:sldIdLst>
  <p:sldSz cx="6858000" cy="9906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عبدالعزيز" initials="عبدالعزيز" lastIdx="1" clrIdx="0">
    <p:extLst>
      <p:ext uri="{19B8F6BF-5375-455C-9EA6-DF929625EA0E}">
        <p15:presenceInfo xmlns:p15="http://schemas.microsoft.com/office/powerpoint/2012/main" userId="عبدالعزي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54"/>
    <a:srgbClr val="EFBC57"/>
    <a:srgbClr val="DA1010"/>
    <a:srgbClr val="55D14F"/>
    <a:srgbClr val="63D55D"/>
    <a:srgbClr val="21AEC1"/>
    <a:srgbClr val="EAF9FC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نمط فاتح 1 - تميي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نمط فاتح 1 - تميي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48" autoAdjust="0"/>
    <p:restoredTop sz="96692" autoAdjust="0"/>
  </p:normalViewPr>
  <p:slideViewPr>
    <p:cSldViewPr snapToGrid="0">
      <p:cViewPr>
        <p:scale>
          <a:sx n="112" d="100"/>
          <a:sy n="112" d="100"/>
        </p:scale>
        <p:origin x="1446" y="-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42CD9-3E23-467E-9AA8-D8577B8CC55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9C0E8E83-E55C-4691-92E1-DDD9E34FFCFF}">
      <dgm:prSet phldrT="[نص]" custT="1"/>
      <dgm:spPr>
        <a:noFill/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pPr rtl="1">
            <a:buNone/>
          </a:pPr>
          <a:r>
            <a:rPr lang="en-US" sz="1600" dirty="0">
              <a:solidFill>
                <a:srgbClr val="EFBC57"/>
              </a:solidFill>
              <a:latin typeface="Cambria"/>
              <a:ea typeface="Cambria"/>
              <a:cs typeface="Cambria"/>
            </a:rPr>
            <a:t>It is divided into: </a:t>
          </a:r>
          <a:endParaRPr lang="ar-SA" sz="1600" dirty="0"/>
        </a:p>
      </dgm:t>
    </dgm:pt>
    <dgm:pt modelId="{BE0317C3-73D1-41E1-AA8D-A9205335A246}" type="parTrans" cxnId="{04BCD1B4-F0C4-447A-9827-4F10ABFC71A2}">
      <dgm:prSet/>
      <dgm:spPr/>
      <dgm:t>
        <a:bodyPr/>
        <a:lstStyle/>
        <a:p>
          <a:pPr rtl="1"/>
          <a:endParaRPr lang="ar-SA"/>
        </a:p>
      </dgm:t>
    </dgm:pt>
    <dgm:pt modelId="{AD301950-64F9-43B3-89AE-3A9630861B9D}" type="sibTrans" cxnId="{04BCD1B4-F0C4-447A-9827-4F10ABFC71A2}">
      <dgm:prSet/>
      <dgm:spPr/>
      <dgm:t>
        <a:bodyPr/>
        <a:lstStyle/>
        <a:p>
          <a:pPr rtl="1"/>
          <a:endParaRPr lang="ar-SA"/>
        </a:p>
      </dgm:t>
    </dgm:pt>
    <dgm:pt modelId="{CD35E346-1243-434F-A73F-B74CF64E813C}">
      <dgm:prSet phldrT="[نص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1"/>
          <a:r>
            <a:rPr lang="en-US" sz="1400" b="1" dirty="0">
              <a:solidFill>
                <a:schemeClr val="bg1"/>
              </a:solidFill>
              <a:latin typeface="Cambria"/>
            </a:rPr>
            <a:t>1- </a:t>
          </a:r>
          <a:r>
            <a:rPr lang="el-GR" sz="1400" b="1" dirty="0">
              <a:solidFill>
                <a:schemeClr val="bg1"/>
              </a:solidFill>
              <a:latin typeface="Cambria"/>
            </a:rPr>
            <a:t>α-</a:t>
          </a:r>
          <a:r>
            <a:rPr lang="en-US" sz="1400" b="1" dirty="0" err="1">
              <a:solidFill>
                <a:schemeClr val="bg1"/>
              </a:solidFill>
              <a:latin typeface="Cambria"/>
            </a:rPr>
            <a:t>Thalassaemias</a:t>
          </a:r>
          <a:r>
            <a:rPr lang="en-US" sz="1400" b="1" dirty="0">
              <a:solidFill>
                <a:schemeClr val="bg1"/>
              </a:solidFill>
              <a:latin typeface="Cambria"/>
            </a:rPr>
            <a:t>:</a:t>
          </a:r>
          <a:r>
            <a:rPr lang="en-US" sz="1400" b="1" dirty="0">
              <a:solidFill>
                <a:schemeClr val="accent1">
                  <a:lumMod val="75000"/>
                </a:schemeClr>
              </a:solidFill>
              <a:latin typeface="Cambria"/>
              <a:ea typeface="Cambria"/>
              <a:cs typeface="Cambria"/>
            </a:rPr>
            <a:t> </a:t>
          </a:r>
          <a:r>
            <a:rPr lang="en-US" sz="1400" dirty="0">
              <a:solidFill>
                <a:schemeClr val="tx1"/>
              </a:solidFill>
              <a:latin typeface="Cambria"/>
              <a:ea typeface="Cambria"/>
              <a:cs typeface="Cambria"/>
            </a:rPr>
            <a:t>defect in the synthesis of α-Globin chains</a:t>
          </a:r>
          <a:endParaRPr lang="ar-SA" sz="1400" dirty="0"/>
        </a:p>
      </dgm:t>
    </dgm:pt>
    <dgm:pt modelId="{D8611876-6A41-4FA7-A981-5A93DB93015F}" type="parTrans" cxnId="{0A99B57B-6653-44C7-90B1-BDB48CFC7355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B88CB1EE-245E-4D65-8A6E-F2A4937FD8B2}" type="sibTrans" cxnId="{0A99B57B-6653-44C7-90B1-BDB48CFC7355}">
      <dgm:prSet/>
      <dgm:spPr/>
      <dgm:t>
        <a:bodyPr/>
        <a:lstStyle/>
        <a:p>
          <a:pPr rtl="1"/>
          <a:endParaRPr lang="ar-SA"/>
        </a:p>
      </dgm:t>
    </dgm:pt>
    <dgm:pt modelId="{3BD3105F-1519-41A2-A086-4E8C8C1C4813}">
      <dgm:prSet phldrT="[نص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 rtl="1"/>
          <a:r>
            <a:rPr lang="en-US" b="1" dirty="0">
              <a:solidFill>
                <a:schemeClr val="bg1"/>
              </a:solidFill>
              <a:latin typeface="Cambria"/>
            </a:rPr>
            <a:t>2- </a:t>
          </a:r>
          <a:r>
            <a:rPr lang="el-GR" b="1" dirty="0">
              <a:solidFill>
                <a:schemeClr val="bg1"/>
              </a:solidFill>
              <a:latin typeface="Cambria"/>
            </a:rPr>
            <a:t>β-</a:t>
          </a:r>
          <a:r>
            <a:rPr lang="en-US" b="1" dirty="0" err="1">
              <a:solidFill>
                <a:schemeClr val="bg1"/>
              </a:solidFill>
              <a:latin typeface="Cambria"/>
            </a:rPr>
            <a:t>Thalassaemias</a:t>
          </a:r>
          <a:r>
            <a:rPr lang="en-US" b="1" dirty="0">
              <a:solidFill>
                <a:schemeClr val="bg1"/>
              </a:solidFill>
              <a:latin typeface="Cambria"/>
            </a:rPr>
            <a:t>:</a:t>
          </a:r>
          <a:r>
            <a:rPr lang="en-US" b="1" dirty="0">
              <a:solidFill>
                <a:schemeClr val="accent1">
                  <a:lumMod val="75000"/>
                </a:schemeClr>
              </a:solidFill>
              <a:latin typeface="Cambria"/>
              <a:ea typeface="Cambria"/>
              <a:cs typeface="Cambria"/>
            </a:rPr>
            <a:t> </a:t>
          </a:r>
          <a:r>
            <a:rPr lang="en-US" dirty="0">
              <a:solidFill>
                <a:schemeClr val="tx1"/>
              </a:solidFill>
              <a:latin typeface="Cambria"/>
              <a:ea typeface="Cambria"/>
              <a:cs typeface="Cambria"/>
            </a:rPr>
            <a:t>defect in the synthesis of </a:t>
          </a:r>
          <a:r>
            <a:rPr lang="el-GR" dirty="0">
              <a:solidFill>
                <a:schemeClr val="tx1"/>
              </a:solidFill>
              <a:latin typeface="Cambria"/>
              <a:ea typeface="Cambria"/>
              <a:cs typeface="Cambria"/>
            </a:rPr>
            <a:t>β</a:t>
          </a:r>
          <a:r>
            <a:rPr lang="en-US" dirty="0">
              <a:solidFill>
                <a:schemeClr val="tx1"/>
              </a:solidFill>
              <a:latin typeface="Cambria"/>
              <a:ea typeface="Cambria"/>
              <a:cs typeface="Cambria"/>
            </a:rPr>
            <a:t>-Globin chains</a:t>
          </a:r>
          <a:endParaRPr lang="ar-SA" dirty="0"/>
        </a:p>
      </dgm:t>
    </dgm:pt>
    <dgm:pt modelId="{CF831D07-546C-4D57-8D2D-6757CE7598E4}" type="parTrans" cxnId="{171A145D-E229-45B8-B8E9-55C21F39257F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rtl="1"/>
          <a:endParaRPr lang="ar-SA"/>
        </a:p>
      </dgm:t>
    </dgm:pt>
    <dgm:pt modelId="{C500A954-88B2-4CD7-B508-966223D72BE8}" type="sibTrans" cxnId="{171A145D-E229-45B8-B8E9-55C21F39257F}">
      <dgm:prSet/>
      <dgm:spPr/>
      <dgm:t>
        <a:bodyPr/>
        <a:lstStyle/>
        <a:p>
          <a:pPr rtl="1"/>
          <a:endParaRPr lang="ar-SA"/>
        </a:p>
      </dgm:t>
    </dgm:pt>
    <dgm:pt modelId="{DDF54AD9-211C-4991-8ACC-5587CF2F7A28}" type="pres">
      <dgm:prSet presAssocID="{08F42CD9-3E23-467E-9AA8-D8577B8CC55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C4AA83-8F90-4821-AAFF-AD45DC2D662D}" type="pres">
      <dgm:prSet presAssocID="{9C0E8E83-E55C-4691-92E1-DDD9E34FFCFF}" presName="root1" presStyleCnt="0"/>
      <dgm:spPr/>
    </dgm:pt>
    <dgm:pt modelId="{81319201-9F0A-4509-B6C1-E00A8EC0B888}" type="pres">
      <dgm:prSet presAssocID="{9C0E8E83-E55C-4691-92E1-DDD9E34FFCFF}" presName="LevelOneTextNode" presStyleLbl="node0" presStyleIdx="0" presStyleCnt="1" custScaleX="132210" custScaleY="76634" custLinFactX="-100000" custLinFactNeighborX="-110526" custLinFactNeighborY="-457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0E5A57-7D1D-46ED-B3D9-7E79F53A180E}" type="pres">
      <dgm:prSet presAssocID="{9C0E8E83-E55C-4691-92E1-DDD9E34FFCFF}" presName="level2hierChild" presStyleCnt="0"/>
      <dgm:spPr/>
    </dgm:pt>
    <dgm:pt modelId="{D5C61EFB-7A7E-4E76-9FE8-B6CBEF402BBF}" type="pres">
      <dgm:prSet presAssocID="{D8611876-6A41-4FA7-A981-5A93DB93015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909EEF1B-91FF-4446-9BA3-4B8120DB39FA}" type="pres">
      <dgm:prSet presAssocID="{D8611876-6A41-4FA7-A981-5A93DB93015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CE2720E-7E12-4E3F-8F3C-176B425DCE95}" type="pres">
      <dgm:prSet presAssocID="{CD35E346-1243-434F-A73F-B74CF64E813C}" presName="root2" presStyleCnt="0"/>
      <dgm:spPr/>
    </dgm:pt>
    <dgm:pt modelId="{69D2C11F-D267-4533-BE69-43F4222AD16B}" type="pres">
      <dgm:prSet presAssocID="{CD35E346-1243-434F-A73F-B74CF64E813C}" presName="LevelTwoTextNode" presStyleLbl="node2" presStyleIdx="0" presStyleCnt="2" custScaleX="398212" custLinFactY="-19491" custLinFactNeighborX="-3477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A34BE2-BDC0-46EE-9C2C-C4B81C193360}" type="pres">
      <dgm:prSet presAssocID="{CD35E346-1243-434F-A73F-B74CF64E813C}" presName="level3hierChild" presStyleCnt="0"/>
      <dgm:spPr/>
    </dgm:pt>
    <dgm:pt modelId="{4E96A219-0087-46A2-828F-4D5A1EB5D101}" type="pres">
      <dgm:prSet presAssocID="{CF831D07-546C-4D57-8D2D-6757CE7598E4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C0DF8C3-AE31-4DAC-8177-671DBB86BA21}" type="pres">
      <dgm:prSet presAssocID="{CF831D07-546C-4D57-8D2D-6757CE7598E4}" presName="connTx" presStyleLbl="parChTrans1D2" presStyleIdx="1" presStyleCnt="2"/>
      <dgm:spPr/>
      <dgm:t>
        <a:bodyPr/>
        <a:lstStyle/>
        <a:p>
          <a:endParaRPr lang="en-US"/>
        </a:p>
      </dgm:t>
    </dgm:pt>
    <dgm:pt modelId="{D2A69185-B543-4B77-ACA8-EEEBB6D83E77}" type="pres">
      <dgm:prSet presAssocID="{3BD3105F-1519-41A2-A086-4E8C8C1C4813}" presName="root2" presStyleCnt="0"/>
      <dgm:spPr/>
    </dgm:pt>
    <dgm:pt modelId="{A8A3FC4D-8D5E-4C3C-B7E9-D28BF873C32D}" type="pres">
      <dgm:prSet presAssocID="{3BD3105F-1519-41A2-A086-4E8C8C1C4813}" presName="LevelTwoTextNode" presStyleLbl="node2" presStyleIdx="1" presStyleCnt="2" custScaleX="396555" custLinFactNeighborX="-32496" custLinFactNeighborY="-845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433971-584C-419C-AA5D-A2535E11C1D7}" type="pres">
      <dgm:prSet presAssocID="{3BD3105F-1519-41A2-A086-4E8C8C1C4813}" presName="level3hierChild" presStyleCnt="0"/>
      <dgm:spPr/>
    </dgm:pt>
  </dgm:ptLst>
  <dgm:cxnLst>
    <dgm:cxn modelId="{87029DE2-16AF-4E29-80CD-697171F62875}" type="presOf" srcId="{3BD3105F-1519-41A2-A086-4E8C8C1C4813}" destId="{A8A3FC4D-8D5E-4C3C-B7E9-D28BF873C32D}" srcOrd="0" destOrd="0" presId="urn:microsoft.com/office/officeart/2008/layout/HorizontalMultiLevelHierarchy"/>
    <dgm:cxn modelId="{55509133-842A-404A-9897-6B87930863DF}" type="presOf" srcId="{CD35E346-1243-434F-A73F-B74CF64E813C}" destId="{69D2C11F-D267-4533-BE69-43F4222AD16B}" srcOrd="0" destOrd="0" presId="urn:microsoft.com/office/officeart/2008/layout/HorizontalMultiLevelHierarchy"/>
    <dgm:cxn modelId="{B191F682-99C7-444D-BA6B-2A7DA6310374}" type="presOf" srcId="{CF831D07-546C-4D57-8D2D-6757CE7598E4}" destId="{8C0DF8C3-AE31-4DAC-8177-671DBB86BA21}" srcOrd="1" destOrd="0" presId="urn:microsoft.com/office/officeart/2008/layout/HorizontalMultiLevelHierarchy"/>
    <dgm:cxn modelId="{04BCD1B4-F0C4-447A-9827-4F10ABFC71A2}" srcId="{08F42CD9-3E23-467E-9AA8-D8577B8CC557}" destId="{9C0E8E83-E55C-4691-92E1-DDD9E34FFCFF}" srcOrd="0" destOrd="0" parTransId="{BE0317C3-73D1-41E1-AA8D-A9205335A246}" sibTransId="{AD301950-64F9-43B3-89AE-3A9630861B9D}"/>
    <dgm:cxn modelId="{171A145D-E229-45B8-B8E9-55C21F39257F}" srcId="{9C0E8E83-E55C-4691-92E1-DDD9E34FFCFF}" destId="{3BD3105F-1519-41A2-A086-4E8C8C1C4813}" srcOrd="1" destOrd="0" parTransId="{CF831D07-546C-4D57-8D2D-6757CE7598E4}" sibTransId="{C500A954-88B2-4CD7-B508-966223D72BE8}"/>
    <dgm:cxn modelId="{AE44F3A0-0A5B-404D-84F5-61CAEB376981}" type="presOf" srcId="{9C0E8E83-E55C-4691-92E1-DDD9E34FFCFF}" destId="{81319201-9F0A-4509-B6C1-E00A8EC0B888}" srcOrd="0" destOrd="0" presId="urn:microsoft.com/office/officeart/2008/layout/HorizontalMultiLevelHierarchy"/>
    <dgm:cxn modelId="{B42CB716-D5E6-4DC0-8657-03BDCAC5BAF7}" type="presOf" srcId="{D8611876-6A41-4FA7-A981-5A93DB93015F}" destId="{909EEF1B-91FF-4446-9BA3-4B8120DB39FA}" srcOrd="1" destOrd="0" presId="urn:microsoft.com/office/officeart/2008/layout/HorizontalMultiLevelHierarchy"/>
    <dgm:cxn modelId="{497CF911-FB6E-48C2-81A2-3F0D49D237C8}" type="presOf" srcId="{D8611876-6A41-4FA7-A981-5A93DB93015F}" destId="{D5C61EFB-7A7E-4E76-9FE8-B6CBEF402BBF}" srcOrd="0" destOrd="0" presId="urn:microsoft.com/office/officeart/2008/layout/HorizontalMultiLevelHierarchy"/>
    <dgm:cxn modelId="{0A99B57B-6653-44C7-90B1-BDB48CFC7355}" srcId="{9C0E8E83-E55C-4691-92E1-DDD9E34FFCFF}" destId="{CD35E346-1243-434F-A73F-B74CF64E813C}" srcOrd="0" destOrd="0" parTransId="{D8611876-6A41-4FA7-A981-5A93DB93015F}" sibTransId="{B88CB1EE-245E-4D65-8A6E-F2A4937FD8B2}"/>
    <dgm:cxn modelId="{145F1522-9C36-41A2-92C8-2FF4C86F55A0}" type="presOf" srcId="{CF831D07-546C-4D57-8D2D-6757CE7598E4}" destId="{4E96A219-0087-46A2-828F-4D5A1EB5D101}" srcOrd="0" destOrd="0" presId="urn:microsoft.com/office/officeart/2008/layout/HorizontalMultiLevelHierarchy"/>
    <dgm:cxn modelId="{3AF56A27-CDDA-44E2-8F28-ECD9252FBE74}" type="presOf" srcId="{08F42CD9-3E23-467E-9AA8-D8577B8CC557}" destId="{DDF54AD9-211C-4991-8ACC-5587CF2F7A28}" srcOrd="0" destOrd="0" presId="urn:microsoft.com/office/officeart/2008/layout/HorizontalMultiLevelHierarchy"/>
    <dgm:cxn modelId="{0C300862-06F2-46E7-89FE-F3936A77298D}" type="presParOf" srcId="{DDF54AD9-211C-4991-8ACC-5587CF2F7A28}" destId="{5DC4AA83-8F90-4821-AAFF-AD45DC2D662D}" srcOrd="0" destOrd="0" presId="urn:microsoft.com/office/officeart/2008/layout/HorizontalMultiLevelHierarchy"/>
    <dgm:cxn modelId="{AFFB2595-70C0-4507-9072-851B0D7AD1F3}" type="presParOf" srcId="{5DC4AA83-8F90-4821-AAFF-AD45DC2D662D}" destId="{81319201-9F0A-4509-B6C1-E00A8EC0B888}" srcOrd="0" destOrd="0" presId="urn:microsoft.com/office/officeart/2008/layout/HorizontalMultiLevelHierarchy"/>
    <dgm:cxn modelId="{C6E371A6-95FE-4017-A715-D41322D04956}" type="presParOf" srcId="{5DC4AA83-8F90-4821-AAFF-AD45DC2D662D}" destId="{AE0E5A57-7D1D-46ED-B3D9-7E79F53A180E}" srcOrd="1" destOrd="0" presId="urn:microsoft.com/office/officeart/2008/layout/HorizontalMultiLevelHierarchy"/>
    <dgm:cxn modelId="{6721BABF-FA5D-4A6A-881A-604E927064D5}" type="presParOf" srcId="{AE0E5A57-7D1D-46ED-B3D9-7E79F53A180E}" destId="{D5C61EFB-7A7E-4E76-9FE8-B6CBEF402BBF}" srcOrd="0" destOrd="0" presId="urn:microsoft.com/office/officeart/2008/layout/HorizontalMultiLevelHierarchy"/>
    <dgm:cxn modelId="{E51929D5-0050-476F-B035-8184BA2C7ABD}" type="presParOf" srcId="{D5C61EFB-7A7E-4E76-9FE8-B6CBEF402BBF}" destId="{909EEF1B-91FF-4446-9BA3-4B8120DB39FA}" srcOrd="0" destOrd="0" presId="urn:microsoft.com/office/officeart/2008/layout/HorizontalMultiLevelHierarchy"/>
    <dgm:cxn modelId="{5FE34EE5-13A3-4A01-AC92-B4CD8D4C336B}" type="presParOf" srcId="{AE0E5A57-7D1D-46ED-B3D9-7E79F53A180E}" destId="{ECE2720E-7E12-4E3F-8F3C-176B425DCE95}" srcOrd="1" destOrd="0" presId="urn:microsoft.com/office/officeart/2008/layout/HorizontalMultiLevelHierarchy"/>
    <dgm:cxn modelId="{839A2DB0-674C-4B08-AB40-2642B7600D94}" type="presParOf" srcId="{ECE2720E-7E12-4E3F-8F3C-176B425DCE95}" destId="{69D2C11F-D267-4533-BE69-43F4222AD16B}" srcOrd="0" destOrd="0" presId="urn:microsoft.com/office/officeart/2008/layout/HorizontalMultiLevelHierarchy"/>
    <dgm:cxn modelId="{0CE65A50-D3AD-4520-8F8F-CC12CBD6064A}" type="presParOf" srcId="{ECE2720E-7E12-4E3F-8F3C-176B425DCE95}" destId="{00A34BE2-BDC0-46EE-9C2C-C4B81C193360}" srcOrd="1" destOrd="0" presId="urn:microsoft.com/office/officeart/2008/layout/HorizontalMultiLevelHierarchy"/>
    <dgm:cxn modelId="{BA030DC9-E9B9-4DD6-AE14-753FF56FA480}" type="presParOf" srcId="{AE0E5A57-7D1D-46ED-B3D9-7E79F53A180E}" destId="{4E96A219-0087-46A2-828F-4D5A1EB5D101}" srcOrd="2" destOrd="0" presId="urn:microsoft.com/office/officeart/2008/layout/HorizontalMultiLevelHierarchy"/>
    <dgm:cxn modelId="{20C6C301-EAEB-408F-8A89-760752A38F7F}" type="presParOf" srcId="{4E96A219-0087-46A2-828F-4D5A1EB5D101}" destId="{8C0DF8C3-AE31-4DAC-8177-671DBB86BA21}" srcOrd="0" destOrd="0" presId="urn:microsoft.com/office/officeart/2008/layout/HorizontalMultiLevelHierarchy"/>
    <dgm:cxn modelId="{780E27E5-01C1-4222-9C9A-497354BD65A1}" type="presParOf" srcId="{AE0E5A57-7D1D-46ED-B3D9-7E79F53A180E}" destId="{D2A69185-B543-4B77-ACA8-EEEBB6D83E77}" srcOrd="3" destOrd="0" presId="urn:microsoft.com/office/officeart/2008/layout/HorizontalMultiLevelHierarchy"/>
    <dgm:cxn modelId="{6B8B3B55-9594-47AB-A2E9-BDD0C3CFDBC0}" type="presParOf" srcId="{D2A69185-B543-4B77-ACA8-EEEBB6D83E77}" destId="{A8A3FC4D-8D5E-4C3C-B7E9-D28BF873C32D}" srcOrd="0" destOrd="0" presId="urn:microsoft.com/office/officeart/2008/layout/HorizontalMultiLevelHierarchy"/>
    <dgm:cxn modelId="{436C13C3-6E46-44C9-9CD6-3434AC300DC4}" type="presParOf" srcId="{D2A69185-B543-4B77-ACA8-EEEBB6D83E77}" destId="{59433971-584C-419C-AA5D-A2535E11C1D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6A219-0087-46A2-828F-4D5A1EB5D101}">
      <dsp:nvSpPr>
        <dsp:cNvPr id="0" name=""/>
        <dsp:cNvSpPr/>
      </dsp:nvSpPr>
      <dsp:spPr>
        <a:xfrm>
          <a:off x="529453" y="807609"/>
          <a:ext cx="128295" cy="159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147" y="0"/>
              </a:lnTo>
              <a:lnTo>
                <a:pt x="64147" y="159854"/>
              </a:lnTo>
              <a:lnTo>
                <a:pt x="128295" y="159854"/>
              </a:lnTo>
            </a:path>
          </a:pathLst>
        </a:custGeom>
        <a:noFill/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588477" y="882412"/>
        <a:ext cx="10248" cy="10248"/>
      </dsp:txXfrm>
    </dsp:sp>
    <dsp:sp modelId="{D5C61EFB-7A7E-4E76-9FE8-B6CBEF402BBF}">
      <dsp:nvSpPr>
        <dsp:cNvPr id="0" name=""/>
        <dsp:cNvSpPr/>
      </dsp:nvSpPr>
      <dsp:spPr>
        <a:xfrm>
          <a:off x="529453" y="327105"/>
          <a:ext cx="98373" cy="480504"/>
        </a:xfrm>
        <a:custGeom>
          <a:avLst/>
          <a:gdLst/>
          <a:ahLst/>
          <a:cxnLst/>
          <a:rect l="0" t="0" r="0" b="0"/>
          <a:pathLst>
            <a:path>
              <a:moveTo>
                <a:pt x="0" y="480504"/>
              </a:moveTo>
              <a:lnTo>
                <a:pt x="49186" y="480504"/>
              </a:lnTo>
              <a:lnTo>
                <a:pt x="49186" y="0"/>
              </a:lnTo>
              <a:lnTo>
                <a:pt x="98373" y="0"/>
              </a:lnTo>
            </a:path>
          </a:pathLst>
        </a:custGeom>
        <a:noFill/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566378" y="555095"/>
        <a:ext cx="24523" cy="24523"/>
      </dsp:txXfrm>
    </dsp:sp>
    <dsp:sp modelId="{81319201-9F0A-4509-B6C1-E00A8EC0B888}">
      <dsp:nvSpPr>
        <dsp:cNvPr id="0" name=""/>
        <dsp:cNvSpPr/>
      </dsp:nvSpPr>
      <dsp:spPr>
        <a:xfrm rot="16200000">
          <a:off x="-542882" y="542882"/>
          <a:ext cx="1615219" cy="529453"/>
        </a:xfrm>
        <a:prstGeom prst="rect">
          <a:avLst/>
        </a:prstGeom>
        <a:noFill/>
        <a:ln w="25400" cap="flat" cmpd="sng" algn="ctr">
          <a:solidFill>
            <a:schemeClr val="accent6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EFBC57"/>
              </a:solidFill>
              <a:latin typeface="Cambria"/>
              <a:ea typeface="Cambria"/>
              <a:cs typeface="Cambria"/>
            </a:rPr>
            <a:t>It is divided into: </a:t>
          </a:r>
          <a:endParaRPr lang="ar-SA" sz="1600" kern="1200" dirty="0"/>
        </a:p>
      </dsp:txBody>
      <dsp:txXfrm>
        <a:off x="-542882" y="542882"/>
        <a:ext cx="1615219" cy="529453"/>
      </dsp:txXfrm>
    </dsp:sp>
    <dsp:sp modelId="{69D2C11F-D267-4533-BE69-43F4222AD16B}">
      <dsp:nvSpPr>
        <dsp:cNvPr id="0" name=""/>
        <dsp:cNvSpPr/>
      </dsp:nvSpPr>
      <dsp:spPr>
        <a:xfrm>
          <a:off x="627826" y="126873"/>
          <a:ext cx="5230604" cy="4004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Cambria"/>
            </a:rPr>
            <a:t>1- </a:t>
          </a:r>
          <a:r>
            <a:rPr lang="el-GR" sz="1400" b="1" kern="1200" dirty="0">
              <a:solidFill>
                <a:schemeClr val="bg1"/>
              </a:solidFill>
              <a:latin typeface="Cambria"/>
            </a:rPr>
            <a:t>α-</a:t>
          </a:r>
          <a:r>
            <a:rPr lang="en-US" sz="1400" b="1" kern="1200" dirty="0" err="1">
              <a:solidFill>
                <a:schemeClr val="bg1"/>
              </a:solidFill>
              <a:latin typeface="Cambria"/>
            </a:rPr>
            <a:t>Thalassaemias</a:t>
          </a:r>
          <a:r>
            <a:rPr lang="en-US" sz="1400" b="1" kern="1200" dirty="0">
              <a:solidFill>
                <a:schemeClr val="bg1"/>
              </a:solidFill>
              <a:latin typeface="Cambria"/>
            </a:rPr>
            <a:t>:</a:t>
          </a:r>
          <a:r>
            <a:rPr lang="en-US" sz="1400" b="1" kern="1200" dirty="0">
              <a:solidFill>
                <a:schemeClr val="accent1">
                  <a:lumMod val="75000"/>
                </a:schemeClr>
              </a:solidFill>
              <a:latin typeface="Cambria"/>
              <a:ea typeface="Cambria"/>
              <a:cs typeface="Cambria"/>
            </a:rPr>
            <a:t> </a:t>
          </a:r>
          <a:r>
            <a:rPr lang="en-US" sz="1400" kern="1200" dirty="0">
              <a:solidFill>
                <a:schemeClr val="tx1"/>
              </a:solidFill>
              <a:latin typeface="Cambria"/>
              <a:ea typeface="Cambria"/>
              <a:cs typeface="Cambria"/>
            </a:rPr>
            <a:t>defect in the synthesis of α-Globin chains</a:t>
          </a:r>
          <a:endParaRPr lang="ar-SA" sz="1400" kern="1200" dirty="0"/>
        </a:p>
      </dsp:txBody>
      <dsp:txXfrm>
        <a:off x="627826" y="126873"/>
        <a:ext cx="5230604" cy="400464"/>
      </dsp:txXfrm>
    </dsp:sp>
    <dsp:sp modelId="{A8A3FC4D-8D5E-4C3C-B7E9-D28BF873C32D}">
      <dsp:nvSpPr>
        <dsp:cNvPr id="0" name=""/>
        <dsp:cNvSpPr/>
      </dsp:nvSpPr>
      <dsp:spPr>
        <a:xfrm>
          <a:off x="657749" y="767231"/>
          <a:ext cx="5208839" cy="40046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l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bg1"/>
              </a:solidFill>
              <a:latin typeface="Cambria"/>
            </a:rPr>
            <a:t>2- </a:t>
          </a:r>
          <a:r>
            <a:rPr lang="el-GR" sz="1400" b="1" kern="1200" dirty="0">
              <a:solidFill>
                <a:schemeClr val="bg1"/>
              </a:solidFill>
              <a:latin typeface="Cambria"/>
            </a:rPr>
            <a:t>β-</a:t>
          </a:r>
          <a:r>
            <a:rPr lang="en-US" sz="1400" b="1" kern="1200" dirty="0" err="1">
              <a:solidFill>
                <a:schemeClr val="bg1"/>
              </a:solidFill>
              <a:latin typeface="Cambria"/>
            </a:rPr>
            <a:t>Thalassaemias</a:t>
          </a:r>
          <a:r>
            <a:rPr lang="en-US" sz="1400" b="1" kern="1200" dirty="0">
              <a:solidFill>
                <a:schemeClr val="bg1"/>
              </a:solidFill>
              <a:latin typeface="Cambria"/>
            </a:rPr>
            <a:t>:</a:t>
          </a:r>
          <a:r>
            <a:rPr lang="en-US" sz="1400" b="1" kern="1200" dirty="0">
              <a:solidFill>
                <a:schemeClr val="accent1">
                  <a:lumMod val="75000"/>
                </a:schemeClr>
              </a:solidFill>
              <a:latin typeface="Cambria"/>
              <a:ea typeface="Cambria"/>
              <a:cs typeface="Cambria"/>
            </a:rPr>
            <a:t> </a:t>
          </a:r>
          <a:r>
            <a:rPr lang="en-US" sz="1400" kern="1200" dirty="0">
              <a:solidFill>
                <a:schemeClr val="tx1"/>
              </a:solidFill>
              <a:latin typeface="Cambria"/>
              <a:ea typeface="Cambria"/>
              <a:cs typeface="Cambria"/>
            </a:rPr>
            <a:t>defect in the synthesis of </a:t>
          </a:r>
          <a:r>
            <a:rPr lang="el-GR" sz="1400" kern="1200" dirty="0">
              <a:solidFill>
                <a:schemeClr val="tx1"/>
              </a:solidFill>
              <a:latin typeface="Cambria"/>
              <a:ea typeface="Cambria"/>
              <a:cs typeface="Cambria"/>
            </a:rPr>
            <a:t>β</a:t>
          </a:r>
          <a:r>
            <a:rPr lang="en-US" sz="1400" kern="1200" dirty="0">
              <a:solidFill>
                <a:schemeClr val="tx1"/>
              </a:solidFill>
              <a:latin typeface="Cambria"/>
              <a:ea typeface="Cambria"/>
              <a:cs typeface="Cambria"/>
            </a:rPr>
            <a:t>-Globin chains</a:t>
          </a:r>
          <a:endParaRPr lang="ar-SA" sz="1400" kern="1200" dirty="0"/>
        </a:p>
      </dsp:txBody>
      <dsp:txXfrm>
        <a:off x="657749" y="767231"/>
        <a:ext cx="5208839" cy="400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HEMATOLOGY TEAM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FAB70-863F-44EB-88EC-E202C12375D0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B92CE-A649-46CD-8B0A-44ABAA990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863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010619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958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41550" y="685800"/>
            <a:ext cx="23749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4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241550" y="685800"/>
            <a:ext cx="23749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552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عنوان ونص عمودي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عنوان ونص عموديان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عنوان المقطع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r" rtl="1">
              <a:lnSpc>
                <a:spcPct val="90000"/>
              </a:lnSpc>
              <a:spcBef>
                <a:spcPts val="375"/>
              </a:spcBef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محتويان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مقارنة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عنوان فقط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محتوى مع تسمية توضيحية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1905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381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صورة مع تسمية توضيحية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1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71450" marR="0" lvl="0" indent="-38100" algn="r" rtl="1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marR="0" lvl="1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marR="0" lvl="2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marR="0" lvl="3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55555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55555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HEMATOLOGY TEAM 436</a:t>
            </a: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dF-OExjEgTJzx-mBGyJM1VZY-c-h_KyTtEF0WuENtYMh0VLA/viewform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Haematology436@gmail.com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ematology436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hyperlink" Target="https://docs.google.com/document/d/1Y7mV6Uv0sNwkKtLvjulYJjJWKioC_b1-wH97NoTiJyk/edit" TargetMode="Externa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4872800" y="4849851"/>
            <a:ext cx="1491900" cy="1373968"/>
          </a:xfrm>
          <a:prstGeom prst="rect">
            <a:avLst/>
          </a:prstGeom>
          <a:noFill/>
          <a:ln w="9525" cap="flat" cmpd="sng">
            <a:solidFill>
              <a:srgbClr val="33CCCC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Color code:</a:t>
            </a:r>
          </a:p>
          <a:p>
            <a:pPr marL="0" marR="0" lvl="0" indent="-101600" algn="l" rtl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Important.</a:t>
            </a:r>
          </a:p>
          <a:p>
            <a:pPr marL="0" marR="0" lvl="0" indent="-101600" algn="l" rtl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7F7F7F"/>
                </a:solidFill>
                <a:latin typeface="Cambria"/>
                <a:ea typeface="Cambria"/>
                <a:cs typeface="Cambria"/>
                <a:sym typeface="Cambria"/>
              </a:rPr>
              <a:t>Extra.</a:t>
            </a:r>
          </a:p>
          <a:p>
            <a:pPr marL="0" marR="0" lvl="0" indent="-101600" algn="l" rtl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FF99CC"/>
              </a:buClr>
              <a:buSzPct val="100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accent6">
                    <a:lumMod val="75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Doctor’s Notes</a:t>
            </a:r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2494" y="160421"/>
            <a:ext cx="1171073" cy="11710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228599" y="4572306"/>
            <a:ext cx="4555710" cy="2697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  <a:r>
              <a:rPr lang="en-US" sz="1800" b="0" i="0" u="none" strike="noStrike" cap="none" dirty="0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normal structure and function of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.</a:t>
            </a: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how the globin components of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change during development, and postnatally.</a:t>
            </a: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the mechanisms by which the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thalassaemias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arise.</a:t>
            </a: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appreciate the clinical presentations and complications of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thalassaemia</a:t>
            </a: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appreciate the contribution of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haemolysis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and ineffective erythropoiesis to the pathophysiology of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thalassaemia</a:t>
            </a: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pathophysiology of sickle cell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anaemia</a:t>
            </a: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clinical presentation and complications of sickle cell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anaemia</a:t>
            </a: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role of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electrophoresis and high performance liquid chromatography in the investigation of globin disorders.</a:t>
            </a: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appreciate the </a:t>
            </a:r>
            <a:r>
              <a:rPr lang="en-US" sz="1200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variants associated with disease</a:t>
            </a: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285750" indent="-285750">
              <a:buClr>
                <a:srgbClr val="009999"/>
              </a:buClr>
              <a:buSzPct val="100000"/>
              <a:buFont typeface="Arial"/>
              <a:buChar char="•"/>
            </a:pPr>
            <a:endParaRPr lang="en-US" sz="1200" dirty="0">
              <a:solidFill>
                <a:srgbClr val="009999"/>
              </a:solidFill>
              <a:latin typeface="Cambria"/>
              <a:ea typeface="Cambria"/>
              <a:cs typeface="Cambria"/>
              <a:sym typeface="Calibri"/>
            </a:endParaRPr>
          </a:p>
          <a:p>
            <a:pPr lvl="0">
              <a:buClr>
                <a:srgbClr val="009999"/>
              </a:buClr>
              <a:buSzPct val="100000"/>
            </a:pPr>
            <a:endParaRPr lang="en-US" sz="1800" dirty="0">
              <a:solidFill>
                <a:srgbClr val="00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427121" y="7354672"/>
            <a:ext cx="3642561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References:</a:t>
            </a:r>
            <a:r>
              <a:rPr lang="en-US" sz="1800" dirty="0">
                <a:solidFill>
                  <a:srgbClr val="33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436 girls &amp; boys’ slides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435 teamwork slides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4519365" y="7245970"/>
            <a:ext cx="139566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u="sng" dirty="0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4"/>
              </a:rPr>
              <a:t>Editing file</a:t>
            </a:r>
          </a:p>
        </p:txBody>
      </p:sp>
      <p:pic>
        <p:nvPicPr>
          <p:cNvPr id="89" name="Shape 89" descr="صورة تحتوي على بيسبول  وصف منشأ بثقة عالية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2314" y="7131353"/>
            <a:ext cx="598565" cy="59856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1270832" y="8214877"/>
            <a:ext cx="4860764" cy="104644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400" dirty="0">
              <a:solidFill>
                <a:srgbClr val="3A383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dirty="0">
                <a:solidFill>
                  <a:srgbClr val="3A3838"/>
                </a:solidFill>
                <a:latin typeface="Cambria"/>
                <a:ea typeface="Cambria"/>
                <a:cs typeface="Cambria"/>
                <a:sym typeface="Cambria"/>
              </a:rPr>
              <a:t>Do you have any suggestions? Please contact us!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dirty="0" smtClean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  <a:hlinkClick r:id="rId6"/>
              </a:rPr>
              <a:t>@haematology436</a:t>
            </a:r>
            <a:r>
              <a:rPr lang="en-US" sz="1200" dirty="0" smtClean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                            E-mail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  <a:hlinkClick r:id="rId7"/>
              </a:rPr>
              <a:t>Haematology436@gmail.com</a:t>
            </a:r>
            <a:r>
              <a:rPr lang="en-US" sz="18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   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                        </a:t>
            </a:r>
            <a:r>
              <a:rPr lang="en-US" sz="1600" dirty="0" smtClean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      </a:t>
            </a:r>
            <a:r>
              <a:rPr lang="en-US" sz="12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or simply use this </a:t>
            </a:r>
            <a:r>
              <a:rPr lang="en-US" sz="1200" u="sng" dirty="0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8"/>
              </a:rPr>
              <a:t>form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8909" y="8658293"/>
            <a:ext cx="445183" cy="44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صورة تحتوي على رسوم المتجهات  وصف منشأ بثقة عالية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0009" y="782039"/>
            <a:ext cx="3012489" cy="301248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1367088" y="4007713"/>
            <a:ext cx="4251662" cy="5232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2800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HAEMOGLOBINOPATHIES</a:t>
            </a:r>
            <a:endParaRPr lang="en-US" sz="2800" dirty="0">
              <a:solidFill>
                <a:srgbClr val="0099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4" name="Shape 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549" y="29991"/>
            <a:ext cx="1654430" cy="165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24" y="1246727"/>
            <a:ext cx="1041944" cy="923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ذييل 3"/>
          <p:cNvSpPr>
            <a:spLocks noGrp="1"/>
          </p:cNvSpPr>
          <p:nvPr>
            <p:ph type="ft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 smtClean="0"/>
              <a:t>HEMATOLOGY TEAM 436</a:t>
            </a:r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424" y="1603033"/>
            <a:ext cx="4321149" cy="3255660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47667" y="3776036"/>
            <a:ext cx="1189529" cy="2923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err="1">
                <a:latin typeface="Cambria" panose="02040503050406030204" pitchFamily="18" charset="0"/>
              </a:rPr>
              <a:t>Hypochromia</a:t>
            </a:r>
            <a:endParaRPr lang="en-US" sz="1300" dirty="0">
              <a:latin typeface="Cambria" panose="02040503050406030204" pitchFamily="18" charset="0"/>
            </a:endParaRPr>
          </a:p>
        </p:txBody>
      </p:sp>
      <p:cxnSp>
        <p:nvCxnSpPr>
          <p:cNvPr id="12" name="رابط كسهم مستقيم 11"/>
          <p:cNvCxnSpPr>
            <a:endCxn id="19" idx="1"/>
          </p:cNvCxnSpPr>
          <p:nvPr/>
        </p:nvCxnSpPr>
        <p:spPr>
          <a:xfrm>
            <a:off x="1158291" y="4068424"/>
            <a:ext cx="240988" cy="2945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شكل بيضاوي 18"/>
          <p:cNvSpPr/>
          <p:nvPr/>
        </p:nvSpPr>
        <p:spPr>
          <a:xfrm>
            <a:off x="1332916" y="4301368"/>
            <a:ext cx="453154" cy="420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شكل بيضاوي 20"/>
          <p:cNvSpPr/>
          <p:nvPr/>
        </p:nvSpPr>
        <p:spPr>
          <a:xfrm>
            <a:off x="2540899" y="3230863"/>
            <a:ext cx="339866" cy="3620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ربع نص 21"/>
          <p:cNvSpPr txBox="1"/>
          <p:nvPr/>
        </p:nvSpPr>
        <p:spPr>
          <a:xfrm>
            <a:off x="70360" y="2766878"/>
            <a:ext cx="1142998" cy="2923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 err="1">
                <a:latin typeface="Cambria" panose="02040503050406030204" pitchFamily="18" charset="0"/>
              </a:rPr>
              <a:t>Microcytosis</a:t>
            </a:r>
            <a:endParaRPr lang="en-US" sz="1300" dirty="0">
              <a:latin typeface="Cambria" panose="02040503050406030204" pitchFamily="18" charset="0"/>
            </a:endParaRPr>
          </a:p>
        </p:txBody>
      </p:sp>
      <p:cxnSp>
        <p:nvCxnSpPr>
          <p:cNvPr id="24" name="رابط كسهم مستقيم 23"/>
          <p:cNvCxnSpPr>
            <a:endCxn id="21" idx="2"/>
          </p:cNvCxnSpPr>
          <p:nvPr/>
        </p:nvCxnSpPr>
        <p:spPr>
          <a:xfrm>
            <a:off x="1213358" y="3059266"/>
            <a:ext cx="1327541" cy="35259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شكل بيضاوي 28"/>
          <p:cNvSpPr/>
          <p:nvPr/>
        </p:nvSpPr>
        <p:spPr>
          <a:xfrm>
            <a:off x="5057522" y="2977869"/>
            <a:ext cx="331774" cy="364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ربع نص 29"/>
          <p:cNvSpPr txBox="1"/>
          <p:nvPr/>
        </p:nvSpPr>
        <p:spPr>
          <a:xfrm>
            <a:off x="5769047" y="2766878"/>
            <a:ext cx="1008609" cy="2923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Cambria" panose="02040503050406030204" pitchFamily="18" charset="0"/>
              </a:rPr>
              <a:t>Target cells</a:t>
            </a:r>
          </a:p>
        </p:txBody>
      </p:sp>
      <p:cxnSp>
        <p:nvCxnSpPr>
          <p:cNvPr id="32" name="رابط كسهم مستقيم 31"/>
          <p:cNvCxnSpPr>
            <a:stCxn id="30" idx="1"/>
            <a:endCxn id="29" idx="7"/>
          </p:cNvCxnSpPr>
          <p:nvPr/>
        </p:nvCxnSpPr>
        <p:spPr>
          <a:xfrm flipH="1">
            <a:off x="5340709" y="2913072"/>
            <a:ext cx="428338" cy="1181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شكل بيضاوي 35"/>
          <p:cNvSpPr/>
          <p:nvPr/>
        </p:nvSpPr>
        <p:spPr>
          <a:xfrm>
            <a:off x="3706152" y="2063469"/>
            <a:ext cx="372234" cy="372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مربع نص 36"/>
          <p:cNvSpPr txBox="1"/>
          <p:nvPr/>
        </p:nvSpPr>
        <p:spPr>
          <a:xfrm>
            <a:off x="5644639" y="1908832"/>
            <a:ext cx="1174926" cy="49809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tx1"/>
                </a:solidFill>
                <a:latin typeface="Cambria" panose="02040503050406030204" pitchFamily="18" charset="0"/>
              </a:rPr>
              <a:t>Nucleated red cells</a:t>
            </a:r>
          </a:p>
        </p:txBody>
      </p:sp>
      <p:cxnSp>
        <p:nvCxnSpPr>
          <p:cNvPr id="39" name="رابط كسهم مستقيم 38"/>
          <p:cNvCxnSpPr>
            <a:stCxn id="37" idx="1"/>
          </p:cNvCxnSpPr>
          <p:nvPr/>
        </p:nvCxnSpPr>
        <p:spPr>
          <a:xfrm flipH="1">
            <a:off x="4078386" y="2157879"/>
            <a:ext cx="1566253" cy="917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مربع نص 39"/>
          <p:cNvSpPr txBox="1"/>
          <p:nvPr/>
        </p:nvSpPr>
        <p:spPr>
          <a:xfrm>
            <a:off x="0" y="1165095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mbria" panose="02040503050406030204" pitchFamily="18" charset="0"/>
              </a:rPr>
              <a:t>1-Histological </a:t>
            </a:r>
            <a:r>
              <a:rPr lang="en-US" sz="1600" dirty="0">
                <a:latin typeface="Cambria" panose="02040503050406030204" pitchFamily="18" charset="0"/>
              </a:rPr>
              <a:t>Features of </a:t>
            </a:r>
            <a:r>
              <a:rPr lang="el-GR" sz="1600" dirty="0">
                <a:solidFill>
                  <a:srgbClr val="FF0000"/>
                </a:solidFill>
                <a:latin typeface="Cambria" panose="02040503050406030204" pitchFamily="18" charset="0"/>
              </a:rPr>
              <a:t>β-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</a:rPr>
              <a:t>thalassaemia</a:t>
            </a:r>
            <a:r>
              <a:rPr lang="en-US" sz="1600" dirty="0">
                <a:latin typeface="Cambria" panose="02040503050406030204" pitchFamily="18" charset="0"/>
              </a:rPr>
              <a:t> (It has Nucleated RBCs) </a:t>
            </a:r>
          </a:p>
        </p:txBody>
      </p:sp>
      <p:pic>
        <p:nvPicPr>
          <p:cNvPr id="41" name="صورة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39" y="5748197"/>
            <a:ext cx="4200849" cy="3262912"/>
          </a:xfrm>
          <a:prstGeom prst="rect">
            <a:avLst/>
          </a:prstGeom>
        </p:spPr>
      </p:pic>
      <p:sp>
        <p:nvSpPr>
          <p:cNvPr id="42" name="مربع نص 41"/>
          <p:cNvSpPr txBox="1"/>
          <p:nvPr/>
        </p:nvSpPr>
        <p:spPr>
          <a:xfrm>
            <a:off x="1" y="5307453"/>
            <a:ext cx="685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00" dirty="0" smtClean="0">
                <a:latin typeface="Cambria" panose="02040503050406030204" pitchFamily="18" charset="0"/>
              </a:rPr>
              <a:t>2- Histological Features of </a:t>
            </a:r>
            <a:r>
              <a:rPr lang="el-GR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α-</a:t>
            </a:r>
            <a:r>
              <a:rPr lang="en-US" sz="1600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thalassaemia</a:t>
            </a:r>
            <a:r>
              <a:rPr lang="en-US" sz="1600" dirty="0" smtClean="0">
                <a:latin typeface="Cambria" panose="02040503050406030204" pitchFamily="18" charset="0"/>
              </a:rPr>
              <a:t> (there is NO Nucleated RBCs) 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0" y="627831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9999"/>
                </a:solidFill>
                <a:latin typeface="Cambria"/>
                <a:cs typeface="Calibri"/>
              </a:rPr>
              <a:t>Histological Features of </a:t>
            </a:r>
            <a:r>
              <a:rPr lang="en-US" sz="1800" b="1" dirty="0" err="1" smtClean="0">
                <a:solidFill>
                  <a:srgbClr val="009999"/>
                </a:solidFill>
                <a:latin typeface="Cambria"/>
                <a:cs typeface="Calibri"/>
              </a:rPr>
              <a:t>thalassaemias</a:t>
            </a:r>
            <a:r>
              <a:rPr lang="en-US" sz="1800" b="1" dirty="0" smtClean="0">
                <a:solidFill>
                  <a:srgbClr val="009999"/>
                </a:solidFill>
                <a:latin typeface="Cambria"/>
                <a:cs typeface="Calibri"/>
              </a:rPr>
              <a:t>:</a:t>
            </a:r>
            <a:endParaRPr lang="en-US" sz="1800" b="1" dirty="0">
              <a:solidFill>
                <a:srgbClr val="009999"/>
              </a:solidFill>
              <a:latin typeface="Cambri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54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79393"/>
              </p:ext>
            </p:extLst>
          </p:nvPr>
        </p:nvGraphicFramePr>
        <p:xfrm>
          <a:off x="318541" y="1371600"/>
          <a:ext cx="6220918" cy="811311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43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0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46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88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32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33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Major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Intermedia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Minor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Minima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334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Severity of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mainfestations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++++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+, ±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±, 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686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Genetics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Homozygotes, double heterozygotes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Homozygotes, double heterozygotes, rarely heterozygotes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Heterozygotes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Heterozygotes</a:t>
                      </a:r>
                      <a:endParaRPr kumimoji="0" lang="el-GR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3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Splenomegaly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++,+++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+,0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(mild or No)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 (No)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3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Jaundice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++,+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Skeletal changes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++++,++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Anemia (Hb, g/dl)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 – 10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Normal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Hypochromia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Microcytosis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Target cells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 – 35%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±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Basophilic stippling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 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Reticulocytes (%)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– 15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– 10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– 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– 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3667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Nucleated red cells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+++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+, 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36673">
                <a:tc gridSpan="5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±, little or no abnormality;   +, mild abnormality;     ++++, prominent abnormality</a:t>
                      </a:r>
                      <a:endParaRPr kumimoji="0" lang="el-G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7" name="مربع نص 6"/>
          <p:cNvSpPr txBox="1"/>
          <p:nvPr/>
        </p:nvSpPr>
        <p:spPr>
          <a:xfrm>
            <a:off x="0" y="362233"/>
            <a:ext cx="6858000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9999"/>
                </a:solidFill>
                <a:latin typeface="Cambria"/>
                <a:sym typeface="Calibri"/>
              </a:rPr>
              <a:t>Clinical and Hematologic Features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9999"/>
                </a:solidFill>
                <a:latin typeface="Cambria"/>
                <a:sym typeface="Calibri"/>
              </a:rPr>
              <a:t>of the </a:t>
            </a:r>
            <a:r>
              <a:rPr lang="el-GR" sz="1800" b="1" dirty="0">
                <a:solidFill>
                  <a:srgbClr val="009999"/>
                </a:solidFill>
                <a:latin typeface="Cambria"/>
                <a:sym typeface="Calibri"/>
              </a:rPr>
              <a:t>β</a:t>
            </a:r>
            <a:r>
              <a:rPr lang="en-US" sz="1800" b="1" dirty="0">
                <a:solidFill>
                  <a:srgbClr val="009999"/>
                </a:solidFill>
                <a:latin typeface="Cambria"/>
                <a:sym typeface="Calibri"/>
              </a:rPr>
              <a:t>-Thalassemia Syndrome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(DON’T PANIC, this table is understandable and very easy)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xmlns="" id="{EF499342-09AB-4218-A89F-2181E17E3F6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idx="12"/>
          </p:nvPr>
        </p:nvSpPr>
        <p:spPr>
          <a:xfrm>
            <a:off x="4897018" y="9391324"/>
            <a:ext cx="1543050" cy="527403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2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0" y="-1"/>
            <a:ext cx="6858000" cy="7151915"/>
          </a:xfrm>
        </p:spPr>
        <p:txBody>
          <a:bodyPr/>
          <a:lstStyle/>
          <a:p>
            <a:pPr marL="133350" indent="0" algn="ctr" rtl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  <a:sym typeface="Arial"/>
              </a:rPr>
              <a:t>Clinical Manifestations in </a:t>
            </a:r>
            <a:r>
              <a:rPr lang="en-US" sz="1800" b="1" dirty="0" err="1">
                <a:solidFill>
                  <a:srgbClr val="009999"/>
                </a:solidFill>
                <a:latin typeface="Cambria"/>
                <a:sym typeface="Arial"/>
              </a:rPr>
              <a:t>Thalassaemias</a:t>
            </a:r>
            <a:r>
              <a:rPr lang="en-US" sz="1400" b="1" dirty="0">
                <a:solidFill>
                  <a:srgbClr val="009999"/>
                </a:solidFill>
                <a:latin typeface="Cambria"/>
                <a:sym typeface="Arial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(Important)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Pallor.</a:t>
            </a:r>
            <a:r>
              <a:rPr lang="en-US" sz="15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 </a:t>
            </a:r>
            <a:endParaRPr lang="en-US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l" rtl="0">
              <a:buClr>
                <a:srgbClr val="FF0000"/>
              </a:buClr>
            </a:pP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Jaundice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(There is No jaundice in IDA).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Apathy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(lack of interest, enthusiasm, or concern). (Be inactive) 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Anorexia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(lack or loss of appetite) .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Failure to Thrive.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No or slow  growth duo to endocrine failure .</a:t>
            </a:r>
          </a:p>
          <a:p>
            <a:pPr algn="l" rtl="0"/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</a:rPr>
              <a:t>Hepato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-splenomegaly.</a:t>
            </a:r>
          </a:p>
          <a:p>
            <a:pPr algn="l" rtl="0">
              <a:buClr>
                <a:srgbClr val="FF0000"/>
              </a:buClr>
            </a:pP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Skeletal Deformity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(Due to over growth of bone marrow).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Iron Overload manifestations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(Due to blood transfusion dependency)</a:t>
            </a: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algn="l" rtl="0"/>
            <a:endParaRPr lang="ar-SA" sz="1400" dirty="0">
              <a:solidFill>
                <a:schemeClr val="tx1"/>
              </a:solidFill>
            </a:endParaRPr>
          </a:p>
          <a:p>
            <a:pPr algn="l" rtl="0"/>
            <a:endParaRPr lang="ar-SA" sz="1400" dirty="0">
              <a:solidFill>
                <a:schemeClr val="tx1"/>
              </a:solidFill>
            </a:endParaRPr>
          </a:p>
          <a:p>
            <a:pPr algn="l" rtl="0"/>
            <a:endParaRPr lang="ar-SA" sz="1400" dirty="0">
              <a:solidFill>
                <a:schemeClr val="tx1"/>
              </a:solidFill>
            </a:endParaRPr>
          </a:p>
          <a:p>
            <a:pPr algn="l" rtl="0"/>
            <a:endParaRPr lang="en-US" sz="1400" dirty="0">
              <a:solidFill>
                <a:schemeClr val="tx1"/>
              </a:solidFill>
            </a:endParaRPr>
          </a:p>
          <a:p>
            <a:pPr marL="133350" indent="0" algn="l" rtl="0">
              <a:buNone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33350" indent="0" algn="l" rtl="0">
              <a:buNone/>
            </a:pPr>
            <a:endParaRPr lang="en-US"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222888" y="4827181"/>
            <a:ext cx="1461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hair on end appearance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501" y="4877882"/>
            <a:ext cx="1042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20000"/>
                </a:solidFill>
              </a:rPr>
              <a:t>Normal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8848" y="4872202"/>
            <a:ext cx="797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20000"/>
                </a:solidFill>
              </a:rPr>
              <a:t>Abnormal</a:t>
            </a:r>
          </a:p>
          <a:p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2960963" y="5342313"/>
            <a:ext cx="266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Become less dense because of bone marrow expansion 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3339599" y="5129866"/>
            <a:ext cx="192007" cy="200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مربع نص 4"/>
          <p:cNvSpPr txBox="1"/>
          <p:nvPr/>
        </p:nvSpPr>
        <p:spPr>
          <a:xfrm>
            <a:off x="2998000" y="6252437"/>
            <a:ext cx="3575385" cy="40011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  <a:latin typeface="Cambria" panose="02040503050406030204" pitchFamily="18" charset="0"/>
              </a:rPr>
              <a:t>The best site to see jaundice is the tongue not the sclera because some of the black people normally have yellow sclera.</a:t>
            </a:r>
            <a:endParaRPr lang="en-US" sz="1000" dirty="0">
              <a:latin typeface="Cambria" panose="02040503050406030204" pitchFamily="18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D103BC72-6B9B-4562-8BEB-370357724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062" y="6984719"/>
            <a:ext cx="2355323" cy="180005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6C4F9E23-7E73-43C9-A97B-1C87FEE56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7"/>
          <a:stretch/>
        </p:blipFill>
        <p:spPr>
          <a:xfrm>
            <a:off x="235444" y="3406802"/>
            <a:ext cx="2259788" cy="14511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2D3A81CE-76E4-446A-8BE8-DD4588D90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0" t="1820" r="1067" b="6904"/>
          <a:stretch/>
        </p:blipFill>
        <p:spPr>
          <a:xfrm>
            <a:off x="2709337" y="3376029"/>
            <a:ext cx="2007075" cy="148731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C6B352EC-E43E-44A5-9E91-26633ADA09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" t="2083" r="1874" b="2759"/>
          <a:stretch/>
        </p:blipFill>
        <p:spPr>
          <a:xfrm>
            <a:off x="1068734" y="5564170"/>
            <a:ext cx="1864094" cy="129785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4357D7B1-46F0-4384-8297-98ED36FE77EC}"/>
              </a:ext>
            </a:extLst>
          </p:cNvPr>
          <p:cNvSpPr/>
          <p:nvPr/>
        </p:nvSpPr>
        <p:spPr>
          <a:xfrm>
            <a:off x="213866" y="6847069"/>
            <a:ext cx="43666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600" dirty="0" err="1">
                <a:solidFill>
                  <a:srgbClr val="00B050"/>
                </a:solidFill>
                <a:latin typeface="Cambria" panose="02040503050406030204" pitchFamily="18" charset="0"/>
              </a:rPr>
              <a:t>Thalassemia</a:t>
            </a:r>
            <a:r>
              <a:rPr lang="ar-SA" sz="16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600" dirty="0" err="1">
                <a:solidFill>
                  <a:srgbClr val="00B050"/>
                </a:solidFill>
                <a:latin typeface="Cambria" panose="02040503050406030204" pitchFamily="18" charset="0"/>
              </a:rPr>
              <a:t>Face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lang="en-US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endParaRPr lang="ar-SA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in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β-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thalassemia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major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They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have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the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same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facial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characteristics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</a:p>
          <a:p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●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Forehead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bossing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protrusion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)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because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of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over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growth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of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bone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marrow</a:t>
            </a:r>
            <a:endParaRPr lang="ar-SA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●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Prominent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maxilla</a:t>
            </a:r>
            <a:endParaRPr lang="ar-SA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●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Widen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space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between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eyes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Because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of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increasing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the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demand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on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bone</a:t>
            </a:r>
            <a:endParaRPr lang="ar-SA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marrow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facial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bones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become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expanded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●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Nose</a:t>
            </a:r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depression</a:t>
            </a:r>
            <a:endParaRPr lang="ar-SA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sto MT" panose="02040603050505030304" pitchFamily="18" charset="0"/>
              </a:rPr>
              <a:t>.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AE58EC1B-D3A0-4A73-98E3-6111313DB909}"/>
              </a:ext>
            </a:extLst>
          </p:cNvPr>
          <p:cNvSpPr/>
          <p:nvPr/>
        </p:nvSpPr>
        <p:spPr>
          <a:xfrm>
            <a:off x="227072" y="8892934"/>
            <a:ext cx="64170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X-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Ray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we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have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to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do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it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) :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Hair-on-ends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appearance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. (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as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a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result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of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skeletal</a:t>
            </a:r>
            <a:endParaRPr lang="ar-SA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deformity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)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very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clearly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.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Hemolytic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anemia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has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the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same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manifestation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but</a:t>
            </a:r>
            <a:endParaRPr lang="ar-SA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here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is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more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ar-SA" dirty="0" err="1">
                <a:solidFill>
                  <a:srgbClr val="00B050"/>
                </a:solidFill>
                <a:latin typeface="Cambria" panose="02040503050406030204" pitchFamily="18" charset="0"/>
              </a:rPr>
              <a:t>obvious</a:t>
            </a:r>
            <a:r>
              <a:rPr lang="ar-SA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endParaRPr lang="ar-SA" dirty="0"/>
          </a:p>
        </p:txBody>
      </p:sp>
      <p:sp>
        <p:nvSpPr>
          <p:cNvPr id="20" name="عنصر نائب للتذييل 19">
            <a:extLst>
              <a:ext uri="{FF2B5EF4-FFF2-40B4-BE49-F238E27FC236}">
                <a16:creationId xmlns:a16="http://schemas.microsoft.com/office/drawing/2014/main" xmlns="" id="{A360FB46-4DA3-4E40-A36C-7B6E3F14994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3794" y="3243460"/>
            <a:ext cx="1670101" cy="190251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5072653" y="5068310"/>
            <a:ext cx="1500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0000"/>
                </a:solidFill>
                <a:latin typeface="Cambria" panose="02040503050406030204" pitchFamily="18" charset="0"/>
              </a:rPr>
              <a:t>Hepato</a:t>
            </a:r>
            <a:r>
              <a:rPr lang="en-US" sz="1100" dirty="0">
                <a:solidFill>
                  <a:srgbClr val="FF0000"/>
                </a:solidFill>
                <a:latin typeface="Cambria" panose="02040503050406030204" pitchFamily="18" charset="0"/>
              </a:rPr>
              <a:t>-splenomegaly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0" y="646691"/>
            <a:ext cx="6695606" cy="9259307"/>
          </a:xfrm>
        </p:spPr>
        <p:txBody>
          <a:bodyPr/>
          <a:lstStyle/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</a:rPr>
              <a:t>Diagnosis of Haemoglobinopathies including </a:t>
            </a:r>
            <a:r>
              <a:rPr lang="en-US" sz="1800" b="1" dirty="0" err="1">
                <a:solidFill>
                  <a:srgbClr val="009999"/>
                </a:solidFill>
                <a:latin typeface="Cambria"/>
              </a:rPr>
              <a:t>Thalassaemias</a:t>
            </a:r>
            <a:r>
              <a:rPr lang="en-US" sz="1800" b="1" dirty="0">
                <a:solidFill>
                  <a:srgbClr val="009999"/>
                </a:solidFill>
                <a:latin typeface="Cambria"/>
              </a:rPr>
              <a:t>: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l" rtl="0"/>
            <a:endParaRPr lang="en-US" sz="200" b="1" dirty="0">
              <a:latin typeface="Cambria" panose="02040503050406030204" pitchFamily="18" charset="0"/>
            </a:endParaRPr>
          </a:p>
          <a:p>
            <a:pPr algn="l" rtl="0"/>
            <a:r>
              <a:rPr lang="en-US" sz="1500" b="1" dirty="0">
                <a:latin typeface="Cambria" panose="02040503050406030204" pitchFamily="18" charset="0"/>
              </a:rPr>
              <a:t> Personal &amp; Family History</a:t>
            </a:r>
          </a:p>
          <a:p>
            <a:pPr algn="l" rtl="0"/>
            <a:r>
              <a:rPr lang="en-US" sz="1500" b="1" dirty="0">
                <a:latin typeface="Cambria" panose="02040503050406030204" pitchFamily="18" charset="0"/>
              </a:rPr>
              <a:t> Physical Examination</a:t>
            </a:r>
          </a:p>
          <a:p>
            <a:pPr algn="l" rtl="0"/>
            <a:r>
              <a:rPr lang="en-US" sz="1500" b="1" dirty="0">
                <a:latin typeface="Cambria" panose="02040503050406030204" pitchFamily="18" charset="0"/>
              </a:rPr>
              <a:t> Laboratory Investigation:</a:t>
            </a: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1. </a:t>
            </a:r>
            <a:r>
              <a:rPr lang="en-US" sz="1500" i="1" dirty="0" err="1">
                <a:latin typeface="Cambria" panose="02040503050406030204" pitchFamily="18" charset="0"/>
              </a:rPr>
              <a:t>Haematological</a:t>
            </a:r>
            <a:r>
              <a:rPr lang="en-US" sz="1500" i="1" dirty="0">
                <a:latin typeface="Cambria" panose="02040503050406030204" pitchFamily="18" charset="0"/>
              </a:rPr>
              <a:t> Tests </a:t>
            </a:r>
            <a:r>
              <a:rPr lang="en-US" sz="1500" dirty="0">
                <a:latin typeface="Cambria" panose="02040503050406030204" pitchFamily="18" charset="0"/>
              </a:rPr>
              <a:t>– CBC, Red cell indices, blood film Morphology, reticulocyte count.</a:t>
            </a: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2. </a:t>
            </a:r>
            <a:r>
              <a:rPr lang="en-US" sz="1500" i="1" dirty="0">
                <a:latin typeface="Cambria" panose="02040503050406030204" pitchFamily="18" charset="0"/>
              </a:rPr>
              <a:t>Sickling Tests – Sickle cell test</a:t>
            </a:r>
            <a:r>
              <a:rPr lang="en-US" sz="1500" dirty="0">
                <a:latin typeface="Cambria" panose="02040503050406030204" pitchFamily="18" charset="0"/>
              </a:rPr>
              <a:t>, Sickle cell solubility test.</a:t>
            </a: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3</a:t>
            </a:r>
            <a:r>
              <a:rPr lang="en-US" sz="1500" i="1" dirty="0">
                <a:latin typeface="Cambria" panose="02040503050406030204" pitchFamily="18" charset="0"/>
              </a:rPr>
              <a:t>. Hb Electrophoresis at alkaline/acidic pH and quantitation</a:t>
            </a:r>
            <a:r>
              <a:rPr lang="en-US" sz="1500" dirty="0">
                <a:latin typeface="Cambria" panose="02040503050406030204" pitchFamily="18" charset="0"/>
              </a:rPr>
              <a:t>.</a:t>
            </a:r>
          </a:p>
          <a:p>
            <a:pPr marL="133350" indent="0" algn="l" rtl="0">
              <a:buNone/>
            </a:pP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4. </a:t>
            </a:r>
            <a:r>
              <a:rPr lang="en-US" sz="1500" i="1" dirty="0">
                <a:solidFill>
                  <a:srgbClr val="FF0000"/>
                </a:solidFill>
                <a:latin typeface="Cambria" panose="02040503050406030204" pitchFamily="18" charset="0"/>
              </a:rPr>
              <a:t>Quantitation of Hb A2 and Hb F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(it will increase) </a:t>
            </a:r>
            <a:endParaRPr lang="en-US" sz="15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5. Serum iron total iron binding capacity and ferritin level. </a:t>
            </a:r>
          </a:p>
          <a:p>
            <a:pPr marL="133350" indent="0" algn="l" rtl="0">
              <a:buNone/>
            </a:pP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In </a:t>
            </a:r>
            <a:r>
              <a:rPr lang="en-US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thalassaemia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 major we will have high storage of iron </a:t>
            </a:r>
          </a:p>
          <a:p>
            <a:pPr marL="133350" indent="0" algn="l" rtl="0">
              <a:buNone/>
            </a:pP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- ferritin level measure iron storage indirectly the best way to measure iron is </a:t>
            </a:r>
            <a:r>
              <a:rPr lang="en-US" sz="1200" dirty="0">
                <a:solidFill>
                  <a:srgbClr val="FF0000"/>
                </a:solidFill>
                <a:latin typeface="Cambria" panose="02040503050406030204" pitchFamily="18" charset="0"/>
              </a:rPr>
              <a:t>liver biopsy</a:t>
            </a:r>
            <a:r>
              <a:rPr lang="ar-SA" sz="12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and bone marrow is useful as well </a:t>
            </a:r>
          </a:p>
          <a:p>
            <a:pPr marL="133350" indent="0" algn="l" rtl="0">
              <a:buNone/>
            </a:pPr>
            <a:r>
              <a:rPr lang="en-US" sz="1500" i="1" dirty="0">
                <a:latin typeface="Cambria" panose="02040503050406030204" pitchFamily="18" charset="0"/>
              </a:rPr>
              <a:t>6. Biochemical tests:</a:t>
            </a: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-Liver functions tests, renal function tests, blood gases and acid-base status, bone profile and urine analysis.</a:t>
            </a:r>
          </a:p>
          <a:p>
            <a:pPr marL="133350" indent="0" algn="l" rtl="0">
              <a:buNone/>
            </a:pPr>
            <a:r>
              <a:rPr lang="en-US" sz="1500" i="1" dirty="0">
                <a:latin typeface="Cambria" panose="02040503050406030204" pitchFamily="18" charset="0"/>
              </a:rPr>
              <a:t>7. Special Tests </a:t>
            </a: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A.  Family studies (Laboratory Investigations)</a:t>
            </a:r>
          </a:p>
          <a:p>
            <a:pPr marL="133350" indent="0" algn="l" rtl="0">
              <a:buNone/>
            </a:pPr>
            <a:r>
              <a:rPr lang="en-US" sz="1500" dirty="0">
                <a:latin typeface="Cambria" panose="02040503050406030204" pitchFamily="18" charset="0"/>
              </a:rPr>
              <a:t>B.  Measurement of Alpha/Non-Alpha chain ratio</a:t>
            </a:r>
          </a:p>
          <a:p>
            <a:pPr marL="476250" indent="-342900" algn="l" rtl="0">
              <a:buAutoNum type="alphaUcPeriod" startAt="3"/>
            </a:pP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Gene Studies </a:t>
            </a:r>
            <a:r>
              <a:rPr lang="en-US" sz="1500" dirty="0">
                <a:solidFill>
                  <a:srgbClr val="00B050"/>
                </a:solidFill>
                <a:latin typeface="Cambria" panose="02040503050406030204" pitchFamily="18" charset="0"/>
              </a:rPr>
              <a:t>most accurate </a:t>
            </a:r>
          </a:p>
          <a:p>
            <a:pPr marL="133350" indent="0" algn="l" rtl="0">
              <a:buNone/>
            </a:pPr>
            <a:endParaRPr lang="en-US" sz="14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133350" indent="0" algn="l" rtl="0">
              <a:buNone/>
            </a:pPr>
            <a:endParaRPr lang="en-US" sz="14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133350" indent="0" algn="l" rtl="0">
              <a:buNone/>
            </a:pP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Some of the differences between iron deficiency anemia  and thalassemia : </a:t>
            </a:r>
          </a:p>
        </p:txBody>
      </p: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479349"/>
              </p:ext>
            </p:extLst>
          </p:nvPr>
        </p:nvGraphicFramePr>
        <p:xfrm>
          <a:off x="293913" y="7648222"/>
          <a:ext cx="6291943" cy="169373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403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65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882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IDA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⍺-</a:t>
                      </a:r>
                      <a:r>
                        <a:rPr lang="en-US" sz="1400" dirty="0"/>
                        <a:t>Thalassemia</a:t>
                      </a:r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u="none" strike="noStrike" cap="none" dirty="0">
                          <a:sym typeface="Arial"/>
                        </a:rPr>
                        <a:t>β-</a:t>
                      </a:r>
                      <a:r>
                        <a:rPr lang="en-US" sz="1400" u="none" strike="noStrike" cap="none" dirty="0">
                          <a:sym typeface="Arial"/>
                        </a:rPr>
                        <a:t>Thalassemia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029">
                <a:tc>
                  <a:txBody>
                    <a:bodyPr/>
                    <a:lstStyle/>
                    <a:p>
                      <a:pPr lvl="1" algn="ctr"/>
                      <a:r>
                        <a:rPr lang="en-US" dirty="0"/>
                        <a:t>NORMAL HbA2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HbA2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HbA2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6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 cell count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 cell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count</a:t>
                      </a:r>
                      <a:r>
                        <a:rPr lang="en-US" baseline="0" dirty="0"/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Red cell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count</a:t>
                      </a:r>
                      <a:r>
                        <a:rPr lang="en-US" baseline="0" dirty="0"/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61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Pale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Pale &amp; Jaundice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Pale &amp; Jaundice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سهم للأسفل 7"/>
          <p:cNvSpPr/>
          <p:nvPr/>
        </p:nvSpPr>
        <p:spPr>
          <a:xfrm>
            <a:off x="2926233" y="8093785"/>
            <a:ext cx="221672" cy="318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سهم للأسفل 8"/>
          <p:cNvSpPr/>
          <p:nvPr/>
        </p:nvSpPr>
        <p:spPr>
          <a:xfrm>
            <a:off x="490320" y="8530045"/>
            <a:ext cx="221672" cy="318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سهم للأسفل 10"/>
          <p:cNvSpPr/>
          <p:nvPr/>
        </p:nvSpPr>
        <p:spPr>
          <a:xfrm rot="10800000">
            <a:off x="4968531" y="8093785"/>
            <a:ext cx="221672" cy="318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سهم للأسفل 11"/>
          <p:cNvSpPr/>
          <p:nvPr/>
        </p:nvSpPr>
        <p:spPr>
          <a:xfrm rot="10800000">
            <a:off x="4678505" y="8504969"/>
            <a:ext cx="221672" cy="318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سهم للأسفل 12"/>
          <p:cNvSpPr/>
          <p:nvPr/>
        </p:nvSpPr>
        <p:spPr>
          <a:xfrm rot="10800000">
            <a:off x="2540055" y="8504969"/>
            <a:ext cx="221672" cy="3186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xmlns="" id="{6104EAA5-96A6-45FF-B6CB-2634279AB7B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94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2112" y="4689496"/>
            <a:ext cx="8234009" cy="160563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7478" y="1471053"/>
            <a:ext cx="663236" cy="112595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273" y="2738654"/>
            <a:ext cx="739648" cy="112596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4813" y="3772513"/>
            <a:ext cx="644916" cy="112596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3182" y="4759150"/>
            <a:ext cx="768178" cy="112596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4610" y="5855990"/>
            <a:ext cx="865322" cy="1125960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-1" y="899104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9999"/>
                </a:solidFill>
                <a:latin typeface="Cambria" panose="02040503050406030204" pitchFamily="18" charset="0"/>
                <a:ea typeface="Cambria"/>
                <a:cs typeface="Cambria"/>
                <a:sym typeface="Calibri"/>
              </a:rPr>
              <a:t>Summary </a:t>
            </a:r>
          </a:p>
        </p:txBody>
      </p:sp>
      <p:sp>
        <p:nvSpPr>
          <p:cNvPr id="11" name="عنصر نائب للتذييل 6">
            <a:extLst>
              <a:ext uri="{FF2B5EF4-FFF2-40B4-BE49-F238E27FC236}">
                <a16:creationId xmlns:a16="http://schemas.microsoft.com/office/drawing/2014/main" xmlns="" id="{339B9E29-B38C-472F-95E5-4523A57C423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0" y="344283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We didn’t put the Extra slides if you want to read it you can check it from the original doctor’s lecture slides</a:t>
            </a:r>
            <a:endParaRPr lang="en-US" sz="18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26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71488" y="336885"/>
            <a:ext cx="5915025" cy="109487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9550" algn="l" rtl="1">
              <a:lnSpc>
                <a:spcPct val="90000"/>
              </a:lnSpc>
              <a:spcBef>
                <a:spcPts val="0"/>
              </a:spcBef>
              <a:buClr>
                <a:srgbClr val="009999"/>
              </a:buClr>
              <a:buSzPct val="100000"/>
              <a:buFont typeface="Cambria"/>
              <a:buNone/>
            </a:pPr>
            <a:r>
              <a:rPr lang="en-US" sz="3300" b="0" i="0" u="none" strike="noStrike" cap="none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MCQs: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235026" y="1253480"/>
            <a:ext cx="65229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Q1- Andrea Pirlo 5 years old Italian patient come to your clinic, you noticed that he looks pale &amp; yellowish, after further investigations you found that he has Nucleated red cells &amp; increase in </a:t>
            </a:r>
            <a:r>
              <a:rPr lang="en-US" dirty="0" err="1">
                <a:latin typeface="Cambria" panose="02040503050406030204" pitchFamily="18" charset="0"/>
              </a:rPr>
              <a:t>Hb</a:t>
            </a:r>
            <a:r>
              <a:rPr lang="en-US" dirty="0">
                <a:latin typeface="Cambria" panose="02040503050406030204" pitchFamily="18" charset="0"/>
              </a:rPr>
              <a:t> A2, What is your diagnosis according to these findings? 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A- Iron deficiency anemia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  </a:t>
            </a:r>
            <a:r>
              <a:rPr lang="en-US" dirty="0">
                <a:latin typeface="Cambria" panose="02040503050406030204" pitchFamily="18" charset="0"/>
              </a:rPr>
              <a:t>B- Polycythemia </a:t>
            </a:r>
          </a:p>
          <a:p>
            <a:r>
              <a:rPr lang="en-US" dirty="0">
                <a:latin typeface="Cambria" panose="02040503050406030204" pitchFamily="18" charset="0"/>
              </a:rPr>
              <a:t>C- </a:t>
            </a:r>
            <a:r>
              <a:rPr lang="el-GR" dirty="0">
                <a:latin typeface="Cambria" panose="02040503050406030204" pitchFamily="18" charset="0"/>
              </a:rPr>
              <a:t>β-</a:t>
            </a:r>
            <a:r>
              <a:rPr lang="en-US" dirty="0" err="1">
                <a:latin typeface="Cambria" panose="02040503050406030204" pitchFamily="18" charset="0"/>
              </a:rPr>
              <a:t>thalassaemia</a:t>
            </a:r>
            <a:r>
              <a:rPr lang="en-US" dirty="0">
                <a:latin typeface="Cambria" panose="02040503050406030204" pitchFamily="18" charset="0"/>
              </a:rPr>
              <a:t>              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   </a:t>
            </a:r>
            <a:r>
              <a:rPr lang="en-US" dirty="0">
                <a:latin typeface="Cambria" panose="02040503050406030204" pitchFamily="18" charset="0"/>
              </a:rPr>
              <a:t>D- </a:t>
            </a:r>
            <a:r>
              <a:rPr lang="el-GR" dirty="0">
                <a:latin typeface="Cambria" panose="02040503050406030204" pitchFamily="18" charset="0"/>
              </a:rPr>
              <a:t>α</a:t>
            </a:r>
            <a:r>
              <a:rPr lang="en-US" dirty="0">
                <a:latin typeface="Cambria" panose="02040503050406030204" pitchFamily="18" charset="0"/>
              </a:rPr>
              <a:t>-</a:t>
            </a:r>
            <a:r>
              <a:rPr lang="en-US" dirty="0" err="1">
                <a:latin typeface="Cambria" panose="02040503050406030204" pitchFamily="18" charset="0"/>
              </a:rPr>
              <a:t>thalassaemia</a:t>
            </a:r>
            <a:r>
              <a:rPr lang="en-US" dirty="0">
                <a:latin typeface="Cambria" panose="02040503050406030204" pitchFamily="18" charset="0"/>
              </a:rPr>
              <a:t> 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Q2- How many amino acids forms Alpha chain ? 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A- 141                            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           </a:t>
            </a:r>
            <a:r>
              <a:rPr lang="en-US" dirty="0">
                <a:latin typeface="Cambria" panose="02040503050406030204" pitchFamily="18" charset="0"/>
              </a:rPr>
              <a:t>B- 146</a:t>
            </a:r>
          </a:p>
          <a:p>
            <a:r>
              <a:rPr lang="en-US" dirty="0">
                <a:latin typeface="Cambria" panose="02040503050406030204" pitchFamily="18" charset="0"/>
              </a:rPr>
              <a:t>C- 23                                  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        </a:t>
            </a:r>
            <a:r>
              <a:rPr lang="en-US" dirty="0">
                <a:latin typeface="Cambria" panose="02040503050406030204" pitchFamily="18" charset="0"/>
              </a:rPr>
              <a:t>D- 121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Q3- Beta globin chain’s Gene found in which of the following chromosome? 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A- 11                                     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    B- </a:t>
            </a:r>
            <a:r>
              <a:rPr lang="en-US" dirty="0">
                <a:latin typeface="Cambria" panose="02040503050406030204" pitchFamily="18" charset="0"/>
              </a:rPr>
              <a:t>16</a:t>
            </a:r>
          </a:p>
          <a:p>
            <a:r>
              <a:rPr lang="en-US" dirty="0">
                <a:latin typeface="Cambria" panose="02040503050406030204" pitchFamily="18" charset="0"/>
              </a:rPr>
              <a:t>C- 1                                       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     D- </a:t>
            </a:r>
            <a:r>
              <a:rPr lang="en-US" dirty="0">
                <a:latin typeface="Cambria" panose="02040503050406030204" pitchFamily="18" charset="0"/>
              </a:rPr>
              <a:t>3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Q4- Which </a:t>
            </a:r>
            <a:r>
              <a:rPr lang="en-US" u="sng" dirty="0">
                <a:latin typeface="Cambria" panose="02040503050406030204" pitchFamily="18" charset="0"/>
              </a:rPr>
              <a:t>ONE</a:t>
            </a:r>
            <a:r>
              <a:rPr lang="en-US" dirty="0">
                <a:latin typeface="Cambria" panose="02040503050406030204" pitchFamily="18" charset="0"/>
              </a:rPr>
              <a:t> of the following Types of anemia describe Thalassemia?</a:t>
            </a:r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A- Normochromic Normocytic                     </a:t>
            </a:r>
            <a:r>
              <a:rPr lang="en-US" dirty="0" smtClean="0">
                <a:latin typeface="Cambria" panose="02040503050406030204" pitchFamily="18" charset="0"/>
              </a:rPr>
              <a:t>     </a:t>
            </a:r>
            <a:r>
              <a:rPr lang="en-US" dirty="0">
                <a:latin typeface="Cambria" panose="02040503050406030204" pitchFamily="18" charset="0"/>
              </a:rPr>
              <a:t>B- Hypochromic Microcytic</a:t>
            </a:r>
          </a:p>
          <a:p>
            <a:r>
              <a:rPr lang="en-US" dirty="0">
                <a:latin typeface="Cambria" panose="02040503050406030204" pitchFamily="18" charset="0"/>
              </a:rPr>
              <a:t>C- Macrocytic                                               </a:t>
            </a:r>
            <a:r>
              <a:rPr lang="en-US" dirty="0" smtClean="0">
                <a:latin typeface="Cambria" panose="02040503050406030204" pitchFamily="18" charset="0"/>
              </a:rPr>
              <a:t>           D- </a:t>
            </a:r>
            <a:r>
              <a:rPr lang="en-US" dirty="0">
                <a:latin typeface="Cambria" panose="02040503050406030204" pitchFamily="18" charset="0"/>
              </a:rPr>
              <a:t>Iron deficiency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0" y="6733426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libri"/>
              </a:rPr>
              <a:t>Good Luck !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47839" y="7441475"/>
            <a:ext cx="2710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libri"/>
              </a:rPr>
              <a:t>Team Leaders </a:t>
            </a:r>
          </a:p>
          <a:p>
            <a:endParaRPr lang="en-US" dirty="0"/>
          </a:p>
          <a:p>
            <a:r>
              <a:rPr lang="en-US" sz="1800" dirty="0" err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Abdulaziz</a:t>
            </a:r>
            <a:r>
              <a:rPr lang="en-US" sz="1800" dirty="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Al-</a:t>
            </a:r>
            <a:r>
              <a:rPr lang="en-US" sz="1800" dirty="0" err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Hussainy</a:t>
            </a:r>
            <a:r>
              <a:rPr lang="en-US" sz="1800" dirty="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</a:t>
            </a:r>
          </a:p>
          <a:p>
            <a:r>
              <a:rPr lang="en-US" sz="1800" dirty="0" err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Safa</a:t>
            </a:r>
            <a:r>
              <a:rPr lang="en-US" sz="1800" dirty="0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 Al-</a:t>
            </a:r>
            <a:r>
              <a:rPr lang="en-US" sz="1800" dirty="0" err="1">
                <a:solidFill>
                  <a:schemeClr val="dk1"/>
                </a:solidFill>
                <a:latin typeface="Cambria"/>
                <a:ea typeface="Cambria"/>
                <a:cs typeface="Cambria"/>
              </a:rPr>
              <a:t>Osaimi</a:t>
            </a:r>
            <a:endParaRPr lang="en-US" sz="1800" dirty="0">
              <a:solidFill>
                <a:schemeClr val="dk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6438" y="7433054"/>
            <a:ext cx="2941503" cy="167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133350">
              <a:lnSpc>
                <a:spcPct val="90000"/>
              </a:lnSpc>
              <a:spcBef>
                <a:spcPts val="750"/>
              </a:spcBef>
              <a:buClr>
                <a:srgbClr val="009999"/>
              </a:buClr>
              <a:buSzPct val="116666"/>
            </a:pPr>
            <a:r>
              <a:rPr lang="en-US" sz="1800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Cambria"/>
              </a:rPr>
              <a:t>Team members:</a:t>
            </a:r>
          </a:p>
          <a:p>
            <a:pPr lvl="0" indent="-133350">
              <a:lnSpc>
                <a:spcPct val="90000"/>
              </a:lnSpc>
              <a:spcBef>
                <a:spcPts val="750"/>
              </a:spcBef>
              <a:buClr>
                <a:srgbClr val="009999"/>
              </a:buClr>
              <a:buSzPct val="116666"/>
            </a:pPr>
            <a:endParaRPr lang="en-US" sz="1800" dirty="0">
              <a:solidFill>
                <a:srgbClr val="0099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133350">
              <a:buSzPct val="116666"/>
            </a:pPr>
            <a:r>
              <a:rPr lang="en-US" sz="1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Fahad Al-</a:t>
            </a:r>
            <a:r>
              <a:rPr lang="en-US" sz="18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Askar</a:t>
            </a:r>
            <a:r>
              <a:rPr lang="en-US" sz="1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0" indent="-13335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</a:pPr>
            <a:r>
              <a:rPr lang="en-US" sz="18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Abdulaziz</a:t>
            </a:r>
            <a:r>
              <a:rPr lang="en-US" sz="18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Al-</a:t>
            </a:r>
            <a:r>
              <a:rPr lang="en-US" sz="1800" dirty="0" err="1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Hussainy</a:t>
            </a:r>
            <a:endParaRPr lang="en-US" sz="1800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indent="-13335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</a:pPr>
            <a:r>
              <a:rPr lang="en-US" sz="1800" dirty="0" err="1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Monera</a:t>
            </a:r>
            <a:r>
              <a:rPr lang="en-US" sz="18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Al-</a:t>
            </a:r>
            <a:r>
              <a:rPr lang="en-US" sz="1800" dirty="0" err="1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Ayuni</a:t>
            </a:r>
            <a:r>
              <a:rPr lang="en-US" sz="18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</p:txBody>
      </p:sp>
      <p:sp>
        <p:nvSpPr>
          <p:cNvPr id="9" name="مربع نص 8"/>
          <p:cNvSpPr txBox="1"/>
          <p:nvPr/>
        </p:nvSpPr>
        <p:spPr>
          <a:xfrm rot="10800000">
            <a:off x="5822415" y="6555424"/>
            <a:ext cx="749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1- C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2- A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3- A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t>4- B</a:t>
            </a: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xmlns="" id="{339B9E29-B38C-472F-95E5-4523A57C423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0" y="0"/>
            <a:ext cx="6858000" cy="9906000"/>
          </a:xfrm>
        </p:spPr>
        <p:txBody>
          <a:bodyPr/>
          <a:lstStyle/>
          <a:p>
            <a:pPr marL="133350" indent="0" algn="l" rtl="0">
              <a:buNone/>
            </a:pPr>
            <a:endParaRPr lang="en-US" dirty="0"/>
          </a:p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Haemoglobinopathies</a:t>
            </a:r>
            <a:r>
              <a:rPr lang="en-US" sz="20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: </a:t>
            </a:r>
            <a:r>
              <a:rPr lang="en-US" sz="1100" dirty="0">
                <a:solidFill>
                  <a:srgbClr val="40BA54"/>
                </a:solidFill>
                <a:latin typeface="Cambria" panose="02040503050406030204" pitchFamily="18" charset="0"/>
                <a:ea typeface="+mn-ea"/>
                <a:cs typeface="+mn-cs"/>
                <a:sym typeface="Arial"/>
              </a:rPr>
              <a:t>usually related to pediatrics</a:t>
            </a:r>
          </a:p>
          <a:p>
            <a:pPr marL="133350" indent="0" algn="l" rtl="0">
              <a:buNone/>
            </a:pPr>
            <a:r>
              <a:rPr lang="en-US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1- </a:t>
            </a:r>
            <a:r>
              <a:rPr lang="en-US" sz="1600" b="1" dirty="0" err="1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Thalassaemias</a:t>
            </a:r>
            <a:r>
              <a:rPr lang="en-US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 : </a:t>
            </a:r>
            <a:r>
              <a:rPr lang="en-US" sz="1600" dirty="0">
                <a:solidFill>
                  <a:srgbClr val="002060"/>
                </a:solidFill>
                <a:latin typeface="Cambria"/>
                <a:ea typeface="Cambria"/>
                <a:cs typeface="Cambria"/>
              </a:rPr>
              <a:t>reduction of the </a:t>
            </a:r>
            <a:r>
              <a:rPr lang="en-US" sz="1600" dirty="0" smtClean="0">
                <a:solidFill>
                  <a:srgbClr val="002060"/>
                </a:solidFill>
                <a:latin typeface="Cambria"/>
                <a:ea typeface="Cambria"/>
                <a:cs typeface="Cambria"/>
              </a:rPr>
              <a:t>number </a:t>
            </a:r>
            <a:r>
              <a:rPr lang="en-US" sz="1600" dirty="0">
                <a:solidFill>
                  <a:srgbClr val="002060"/>
                </a:solidFill>
                <a:latin typeface="Cambria"/>
                <a:ea typeface="Cambria"/>
                <a:cs typeface="Cambria"/>
              </a:rPr>
              <a:t>of Haemoglobin. </a:t>
            </a:r>
          </a:p>
          <a:p>
            <a:pPr marL="133350" indent="0" algn="l" rtl="0">
              <a:buNone/>
            </a:pPr>
            <a:r>
              <a:rPr lang="en-US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2- Abnormal </a:t>
            </a:r>
            <a:r>
              <a:rPr lang="en-US" sz="1600" b="1" dirty="0" err="1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haemoglobins</a:t>
            </a:r>
            <a:r>
              <a:rPr lang="en-US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:</a:t>
            </a:r>
            <a:r>
              <a:rPr lang="en-US" sz="1600" b="1" dirty="0">
                <a:solidFill>
                  <a:schemeClr val="accent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Cambria"/>
                <a:ea typeface="Cambria"/>
                <a:cs typeface="Cambria"/>
              </a:rPr>
              <a:t>Abnormal structure. </a:t>
            </a:r>
          </a:p>
          <a:p>
            <a:pPr marL="133350" indent="0" algn="l" rtl="0">
              <a:buNone/>
            </a:pPr>
            <a:endParaRPr lang="en-US" sz="1600" dirty="0">
              <a:solidFill>
                <a:srgbClr val="002060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endParaRPr lang="en-US" sz="1600" dirty="0">
              <a:solidFill>
                <a:srgbClr val="002060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0" y="1598402"/>
            <a:ext cx="6141466" cy="1505598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347907" y="3104855"/>
            <a:ext cx="322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3388978" y="3102120"/>
            <a:ext cx="322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5631555" y="3104855"/>
            <a:ext cx="322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937" y="3212525"/>
            <a:ext cx="6299492" cy="5291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3335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def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4350" indent="-5715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57250" indent="-76200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0150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indent="-85725" algn="r" rtl="1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100" dirty="0">
                <a:solidFill>
                  <a:srgbClr val="DA1010"/>
                </a:solidFill>
                <a:latin typeface="Georgia" charset="0"/>
                <a:ea typeface="+mn-ea"/>
                <a:cs typeface="+mn-cs"/>
                <a:sym typeface="Arial"/>
              </a:rPr>
              <a:t>PICTURE 1 :Bone</a:t>
            </a:r>
            <a:r>
              <a:rPr lang="en-US" dirty="0">
                <a:solidFill>
                  <a:srgbClr val="DA1010"/>
                </a:solidFill>
              </a:rPr>
              <a:t> </a:t>
            </a:r>
            <a:r>
              <a:rPr lang="en-US" sz="1100" dirty="0">
                <a:solidFill>
                  <a:srgbClr val="DA1010"/>
                </a:solidFill>
                <a:latin typeface="Georgia" charset="0"/>
                <a:ea typeface="+mn-ea"/>
                <a:cs typeface="+mn-cs"/>
                <a:sym typeface="Arial"/>
              </a:rPr>
              <a:t>marrow in long bones, stops in the  adult life, but the flat bones throughout life. unless there is increased demand, that will activate the long bones 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950" y="8604939"/>
            <a:ext cx="591502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you </a:t>
            </a:r>
            <a:r>
              <a:rPr lang="en-US" sz="1100" dirty="0" err="1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sholud</a:t>
            </a:r>
            <a:r>
              <a:rPr lang="en-US" sz="1100" dirty="0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 know that </a:t>
            </a:r>
            <a:r>
              <a:rPr lang="en-US" sz="1100" dirty="0">
                <a:solidFill>
                  <a:srgbClr val="DA1010"/>
                </a:solidFill>
              </a:rPr>
              <a:t>⍺ chain </a:t>
            </a:r>
            <a:r>
              <a:rPr lang="en-US" sz="1100" dirty="0">
                <a:solidFill>
                  <a:srgbClr val="40BA54"/>
                </a:solidFill>
                <a:latin typeface="Georgia" charset="0"/>
              </a:rPr>
              <a:t>is made</a:t>
            </a:r>
            <a:r>
              <a:rPr lang="en-US" sz="1100" dirty="0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 up with </a:t>
            </a:r>
            <a:r>
              <a:rPr lang="en-US" sz="1100" dirty="0">
                <a:solidFill>
                  <a:srgbClr val="DA1010"/>
                </a:solidFill>
                <a:latin typeface="Georgia" charset="0"/>
                <a:ea typeface="+mn-ea"/>
                <a:cs typeface="+mn-cs"/>
              </a:rPr>
              <a:t>141</a:t>
            </a:r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charset="0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amino acid </a:t>
            </a:r>
          </a:p>
          <a:p>
            <a:r>
              <a:rPr lang="en-US" sz="1100" dirty="0">
                <a:solidFill>
                  <a:srgbClr val="40BA54"/>
                </a:solidFill>
              </a:rPr>
              <a:t> </a:t>
            </a:r>
            <a:r>
              <a:rPr lang="en-US" sz="1100" dirty="0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start with</a:t>
            </a:r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charset="0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srgbClr val="DA1010"/>
                </a:solidFill>
              </a:rPr>
              <a:t>valine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40BA54"/>
                </a:solidFill>
                <a:latin typeface="Georgia" charset="0"/>
                <a:ea typeface="+mn-ea"/>
                <a:cs typeface="+mn-cs"/>
              </a:rPr>
              <a:t>and ends with </a:t>
            </a:r>
            <a:r>
              <a:rPr lang="en-US" sz="1100" dirty="0" err="1">
                <a:solidFill>
                  <a:srgbClr val="DA1010"/>
                </a:solidFill>
              </a:rPr>
              <a:t>arginin</a:t>
            </a:r>
            <a:r>
              <a:rPr lang="en-US" sz="1100" dirty="0">
                <a:solidFill>
                  <a:srgbClr val="DA1010"/>
                </a:solidFill>
              </a:rPr>
              <a:t> </a:t>
            </a:r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charset="0"/>
                <a:ea typeface="+mn-ea"/>
                <a:cs typeface="+mn-cs"/>
              </a:rPr>
              <a:t>.</a:t>
            </a:r>
          </a:p>
          <a:p>
            <a:r>
              <a:rPr lang="en-US" sz="1100" dirty="0">
                <a:solidFill>
                  <a:srgbClr val="40BA54"/>
                </a:solidFill>
                <a:latin typeface="Georgia" charset="0"/>
              </a:rPr>
              <a:t>you </a:t>
            </a:r>
            <a:r>
              <a:rPr lang="en-US" sz="1100" dirty="0" err="1">
                <a:solidFill>
                  <a:srgbClr val="40BA54"/>
                </a:solidFill>
                <a:latin typeface="Georgia" charset="0"/>
              </a:rPr>
              <a:t>sholud</a:t>
            </a:r>
            <a:r>
              <a:rPr lang="en-US" sz="1100" dirty="0">
                <a:solidFill>
                  <a:srgbClr val="40BA54"/>
                </a:solidFill>
                <a:latin typeface="Georgia" charset="0"/>
              </a:rPr>
              <a:t> know that </a:t>
            </a:r>
            <a:r>
              <a:rPr lang="en-US" sz="1100" dirty="0">
                <a:solidFill>
                  <a:srgbClr val="DA1010"/>
                </a:solidFill>
              </a:rPr>
              <a:t>β -chain </a:t>
            </a:r>
            <a:r>
              <a:rPr lang="en-US" sz="1100" dirty="0">
                <a:solidFill>
                  <a:srgbClr val="40BA54"/>
                </a:solidFill>
                <a:latin typeface="Georgia" charset="0"/>
              </a:rPr>
              <a:t>is made up of 146 amino acid </a:t>
            </a:r>
          </a:p>
          <a:p>
            <a:r>
              <a:rPr lang="en-US" sz="1100" dirty="0">
                <a:solidFill>
                  <a:srgbClr val="40BA54"/>
                </a:solidFill>
                <a:latin typeface="Georgia" charset="0"/>
              </a:rPr>
              <a:t>start with </a:t>
            </a:r>
            <a:r>
              <a:rPr lang="en-US" sz="1100" dirty="0">
                <a:solidFill>
                  <a:srgbClr val="DA1010"/>
                </a:solidFill>
              </a:rPr>
              <a:t>valine</a:t>
            </a:r>
            <a:r>
              <a:rPr lang="en-US" sz="1100" dirty="0"/>
              <a:t> </a:t>
            </a:r>
            <a:r>
              <a:rPr lang="en-US" sz="1100" dirty="0">
                <a:solidFill>
                  <a:srgbClr val="40BA54"/>
                </a:solidFill>
                <a:latin typeface="Georgia" charset="0"/>
              </a:rPr>
              <a:t>and ends with </a:t>
            </a:r>
            <a:r>
              <a:rPr lang="en-US" sz="1100" dirty="0">
                <a:solidFill>
                  <a:srgbClr val="DA1010"/>
                </a:solidFill>
              </a:rPr>
              <a:t>histidine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charset="0"/>
              </a:rPr>
              <a:t>.</a:t>
            </a:r>
          </a:p>
          <a:p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charset="0"/>
              </a:rPr>
              <a:t> </a:t>
            </a:r>
          </a:p>
          <a:p>
            <a:endParaRPr lang="en-US" sz="1100" dirty="0">
              <a:solidFill>
                <a:schemeClr val="accent6">
                  <a:lumMod val="60000"/>
                  <a:lumOff val="40000"/>
                </a:schemeClr>
              </a:solidFill>
              <a:latin typeface="Georgia" charset="0"/>
            </a:endParaRPr>
          </a:p>
          <a:p>
            <a:endParaRPr lang="en-US" sz="1100" dirty="0">
              <a:solidFill>
                <a:srgbClr val="FF0000"/>
              </a:solidFill>
            </a:endParaRPr>
          </a:p>
          <a:p>
            <a:endParaRPr lang="en-US" sz="1100" dirty="0">
              <a:solidFill>
                <a:schemeClr val="accent6">
                  <a:lumMod val="60000"/>
                  <a:lumOff val="40000"/>
                </a:schemeClr>
              </a:solidFill>
              <a:latin typeface="Georgia" charset="0"/>
              <a:ea typeface="+mn-ea"/>
              <a:cs typeface="+mn-cs"/>
            </a:endParaRPr>
          </a:p>
          <a:p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" charset="0"/>
                <a:ea typeface="+mn-ea"/>
                <a:cs typeface="+mn-cs"/>
              </a:rPr>
              <a:t> </a:t>
            </a:r>
          </a:p>
          <a:p>
            <a:endParaRPr lang="en-US" sz="1100" dirty="0">
              <a:solidFill>
                <a:schemeClr val="accent6">
                  <a:lumMod val="60000"/>
                  <a:lumOff val="40000"/>
                </a:schemeClr>
              </a:solidFill>
              <a:latin typeface="Georgia" charset="0"/>
              <a:ea typeface="+mn-ea"/>
              <a:cs typeface="+mn-cs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6486" y="8674285"/>
            <a:ext cx="1930137" cy="797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3350" algn="just"/>
            <a:r>
              <a:rPr lang="en-US" sz="1100" dirty="0">
                <a:solidFill>
                  <a:srgbClr val="40BA54"/>
                </a:solidFill>
                <a:latin typeface="Cambria" panose="02040503050406030204" pitchFamily="18" charset="0"/>
              </a:rPr>
              <a:t>Change of amino acid No. 6, 26 and 121 in beta- globin chain may cause                                                                                abnormal Globin chain</a:t>
            </a:r>
            <a:r>
              <a:rPr lang="en-US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2939143" y="9165771"/>
            <a:ext cx="1839686" cy="108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4" name="جدول 13">
            <a:extLst>
              <a:ext uri="{FF2B5EF4-FFF2-40B4-BE49-F238E27FC236}">
                <a16:creationId xmlns:a16="http://schemas.microsoft.com/office/drawing/2014/main" xmlns="" id="{5852EE4E-B1E5-41F1-9068-3D34D1E99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47944"/>
              </p:ext>
            </p:extLst>
          </p:nvPr>
        </p:nvGraphicFramePr>
        <p:xfrm>
          <a:off x="310950" y="3809023"/>
          <a:ext cx="6141466" cy="4754276"/>
        </p:xfrm>
        <a:graphic>
          <a:graphicData uri="http://schemas.openxmlformats.org/drawingml/2006/table">
            <a:tbl>
              <a:tblPr rtl="1" firstRow="1" bandRow="1">
                <a:tableStyleId>{C083E6E3-FA7D-4D7B-A595-EF9225AFEA82}</a:tableStyleId>
              </a:tblPr>
              <a:tblGrid>
                <a:gridCol w="3070733">
                  <a:extLst>
                    <a:ext uri="{9D8B030D-6E8A-4147-A177-3AD203B41FA5}">
                      <a16:colId xmlns:a16="http://schemas.microsoft.com/office/drawing/2014/main" xmlns="" val="1481744"/>
                    </a:ext>
                  </a:extLst>
                </a:gridCol>
                <a:gridCol w="3070733">
                  <a:extLst>
                    <a:ext uri="{9D8B030D-6E8A-4147-A177-3AD203B41FA5}">
                      <a16:colId xmlns:a16="http://schemas.microsoft.com/office/drawing/2014/main" xmlns="" val="1817316440"/>
                    </a:ext>
                  </a:extLst>
                </a:gridCol>
              </a:tblGrid>
              <a:tr h="2421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Image 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B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 : 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Georgia" charset="0"/>
                        </a:rPr>
                        <a:t>Image </a:t>
                      </a:r>
                      <a:r>
                        <a:rPr lang="en-US" sz="1400" b="1" dirty="0">
                          <a:solidFill>
                            <a:schemeClr val="accent2"/>
                          </a:solidFill>
                          <a:effectLst/>
                          <a:latin typeface="Georgia" charset="0"/>
                        </a:rPr>
                        <a:t>A</a:t>
                      </a:r>
                      <a:r>
                        <a:rPr lang="en-US" sz="1400" b="1" dirty="0">
                          <a:effectLst/>
                          <a:latin typeface="Georgia" charset="0"/>
                        </a:rPr>
                        <a:t> 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Each type of hemoglobin has a specific time of synthesis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.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/>
                      </a:r>
                      <a:b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1- EMBRYONIC HB:</a:t>
                      </a:r>
                      <a:b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Time :the first 6-8 weeks of pregnancy (prenatal) -location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formation of hemoglobin occurs in the yolk sac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0BA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2- FETAL HB: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-location :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liver and spleen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0BA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3-ADULT HB: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-location: bone marrow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-Note that sometime before birth ,the liver and spleen begin to shut down so that the HB synthesis occurs in bone marrow.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999999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This is the site of HB synthesis until death!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DA101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(so ,adult HB formation begins before birth until death) 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Where exactly?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-Vertebra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-Sternum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0BA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-Pelvic bone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0BA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(these three until death)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0BA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-Ribs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-femur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(till 25)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and tibia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(till 20) </a:t>
                      </a:r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4980953"/>
                  </a:ext>
                </a:extLst>
              </a:tr>
              <a:tr h="2122015">
                <a:tc>
                  <a:txBody>
                    <a:bodyPr/>
                    <a:lstStyle/>
                    <a:p>
                      <a:pPr rtl="1"/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-Note that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𝛂 chain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starts from the beginning of embryonic life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till death(continuously synthesized)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-Epsilon ε and Zeta ζ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:formed in yolk sac in embryonic life in the first 8 weeks only , then they stop.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/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If they continue =disease manifestation.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-Gamma: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from liver and spleen ,decrease in adult life.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/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Beta: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starts in embryonic life and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continues until death.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-Delta: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starts from 30 weeks and continues till death. </a:t>
                      </a:r>
                      <a:endParaRPr lang="ar-SA" dirty="0">
                        <a:solidFill>
                          <a:srgbClr val="40BA54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9445525"/>
                  </a:ext>
                </a:extLst>
              </a:tr>
              <a:tr h="253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Image 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D7D31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C</a:t>
                      </a: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:  VERY IMPORTANT </a:t>
                      </a: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DA101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0374307"/>
                  </a:ext>
                </a:extLst>
              </a:tr>
              <a:tr h="1965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-It is important to know the types of embryonic HB: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kumimoji="0" lang="en-US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gower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ArialMT" charset="0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,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portland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 ,</a:t>
                      </a:r>
                      <a:r>
                        <a:rPr kumimoji="0" lang="en-US" sz="11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gower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ArialMT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/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-these do not emerge except in embryonic life.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-Chromosome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16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codes for embryonic HB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for 𝛂 and zeta globin chains)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The normal adult person has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Mainly HBA ,HBA2 ,and very little amount of fetal HB. Adult in here above 1 year of age 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fetus only has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: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FETAL HB.</a:t>
                      </a:r>
                      <a:b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666666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-chromosome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DA1010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11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Gautami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kumimoji="0" lang="en-US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0BA54"/>
                          </a:solidFill>
                          <a:effectLst/>
                          <a:uLnTx/>
                          <a:uFillTx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codes for all other globin chains (beta ,gamma (A,G), epsilon , delta).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95635687"/>
                  </a:ext>
                </a:extLst>
              </a:tr>
            </a:tbl>
          </a:graphicData>
        </a:graphic>
      </p:graphicFrame>
      <p:sp>
        <p:nvSpPr>
          <p:cNvPr id="19" name="عنصر نائب للتذييل 18">
            <a:extLst>
              <a:ext uri="{FF2B5EF4-FFF2-40B4-BE49-F238E27FC236}">
                <a16:creationId xmlns:a16="http://schemas.microsoft.com/office/drawing/2014/main" xmlns="" id="{50CF6AAE-A200-4B27-9734-1A2570A0025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idx="12"/>
          </p:nvPr>
        </p:nvSpPr>
        <p:spPr>
          <a:xfrm>
            <a:off x="4853577" y="9249270"/>
            <a:ext cx="1543050" cy="527403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5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-1774371" y="72371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Hemoglobin Types:- </a:t>
            </a: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249819"/>
              </p:ext>
            </p:extLst>
          </p:nvPr>
        </p:nvGraphicFramePr>
        <p:xfrm>
          <a:off x="646680" y="1286761"/>
          <a:ext cx="5564640" cy="505853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34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89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33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52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99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mbria" panose="02040503050406030204" pitchFamily="18" charset="0"/>
                        </a:rPr>
                        <a:t>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mbria" panose="02040503050406030204" pitchFamily="18" charset="0"/>
                        </a:rPr>
                        <a:t>Hemoglobin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mbria" panose="02040503050406030204" pitchFamily="18" charset="0"/>
                        </a:rPr>
                        <a:t>Chains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mbria" panose="02040503050406030204" pitchFamily="18" charset="0"/>
                        </a:rPr>
                        <a:t>Percentage in</a:t>
                      </a:r>
                      <a:r>
                        <a:rPr lang="en-US" b="1" baseline="0" dirty="0">
                          <a:latin typeface="Cambria" panose="02040503050406030204" pitchFamily="18" charset="0"/>
                        </a:rPr>
                        <a:t> Saudis %</a:t>
                      </a:r>
                      <a:endParaRPr lang="en-US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1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Adult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A</a:t>
                      </a:r>
                      <a:endParaRPr lang="en-US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el-GR" sz="1400" b="1" i="0" u="none" strike="noStrike" cap="none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β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95.0%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1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F</a:t>
                      </a:r>
                      <a:endParaRPr lang="en-US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strike="noStrike" cap="none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γ</a:t>
                      </a:r>
                      <a:r>
                        <a:rPr lang="en-US" sz="1400" b="1" i="0" u="none" strike="noStrike" cap="none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 3.5%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1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A2</a:t>
                      </a:r>
                      <a:endParaRPr lang="en-US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strike="noStrike" cap="none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δ</a:t>
                      </a:r>
                      <a:r>
                        <a:rPr lang="en-US" sz="1400" b="1" i="0" u="none" strike="noStrike" cap="none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el-GR" sz="1400" b="1" i="0" u="none" strike="noStrike" cap="none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1.5%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1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Fetal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A</a:t>
                      </a:r>
                      <a:endParaRPr lang="en-US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el-GR" sz="1400" b="1" i="0" u="none" strike="noStrike" cap="none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β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4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F</a:t>
                      </a:r>
                      <a:endParaRPr lang="en-US" b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strike="noStrike" cap="none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γ</a:t>
                      </a:r>
                      <a:r>
                        <a:rPr lang="en-US" sz="1400" b="1" i="0" u="none" strike="noStrike" cap="none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9970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EMBRYONIC</a:t>
                      </a:r>
                    </a:p>
                    <a:p>
                      <a:pPr algn="ctr"/>
                      <a:r>
                        <a:rPr lang="en-US" sz="1200" b="0" dirty="0">
                          <a:latin typeface="Cambria" panose="02040503050406030204" pitchFamily="18" charset="0"/>
                        </a:rPr>
                        <a:t>(Up to 8 Weeks gestation)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Gower 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ζ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z-Cyrl-AZ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Є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997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Gower 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az-Cyrl-AZ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Є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997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</a:t>
                      </a:r>
                      <a:r>
                        <a:rPr lang="en-US" sz="1400" b="1" i="0" u="none" strike="noStrike" cap="none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portland</a:t>
                      </a: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ζ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γ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2474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cap="none" dirty="0">
                          <a:solidFill>
                            <a:srgbClr val="40BA54"/>
                          </a:solidFill>
                          <a:effectLst/>
                          <a:latin typeface="Georgia" charset="0"/>
                          <a:ea typeface="+mn-ea"/>
                          <a:cs typeface="+mn-cs"/>
                          <a:sym typeface="Arial"/>
                        </a:rPr>
                        <a:t>Diseased</a:t>
                      </a:r>
                      <a:endParaRPr lang="en-US" sz="1100" b="0" i="0" u="none" strike="noStrike" cap="none" dirty="0">
                        <a:solidFill>
                          <a:srgbClr val="40BA54"/>
                        </a:solidFill>
                        <a:effectLst/>
                        <a:latin typeface="Georgia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mbria" panose="020405030504060302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β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99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Bart’s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ambria" panose="02040503050406030204" pitchFamily="18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γ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99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Haemoglobin </a:t>
                      </a:r>
                      <a:r>
                        <a:rPr lang="en-US" sz="1400" b="1" i="0" u="none" strike="noStrike" cap="none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Lepore</a:t>
                      </a:r>
                      <a:endParaRPr lang="en-US" sz="1400" b="1" i="0" u="none" strike="noStrike" cap="none" baseline="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00" b="0" i="0" u="none" strike="noStrike" cap="none" baseline="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(may found in </a:t>
                      </a:r>
                      <a:r>
                        <a:rPr lang="el-GR" sz="1000" b="0" i="0" u="none" strike="noStrike" cap="none" baseline="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β-</a:t>
                      </a:r>
                      <a:r>
                        <a:rPr lang="en-US" sz="1000" b="0" i="0" u="none" strike="noStrike" cap="none" baseline="0" dirty="0" err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Thalassaemia</a:t>
                      </a:r>
                      <a:r>
                        <a:rPr lang="en-US" sz="1000" b="0" i="0" u="none" strike="noStrike" cap="none" baseline="0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α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l-GR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δβ</a:t>
                      </a:r>
                      <a:r>
                        <a:rPr lang="en-US" sz="1400" b="1" i="0" u="none" strike="noStrike" cap="non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  <a:sym typeface="Arial"/>
                        </a:rPr>
                        <a:t>)2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 horzOverflow="overflow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9" name="مربع نص 8"/>
          <p:cNvSpPr txBox="1"/>
          <p:nvPr/>
        </p:nvSpPr>
        <p:spPr>
          <a:xfrm>
            <a:off x="541936" y="6615719"/>
            <a:ext cx="5527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Hemoglobins</a:t>
            </a:r>
            <a:r>
              <a:rPr lang="en-US" sz="16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present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at birth in normal newborn:</a:t>
            </a: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049178"/>
              </p:ext>
            </p:extLst>
          </p:nvPr>
        </p:nvGraphicFramePr>
        <p:xfrm>
          <a:off x="646680" y="7095239"/>
          <a:ext cx="5564639" cy="15240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37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7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2547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cap="none" baseline="0" dirty="0" err="1">
                          <a:sym typeface="Arial"/>
                        </a:rPr>
                        <a:t>Haemoglobin</a:t>
                      </a:r>
                      <a:r>
                        <a:rPr lang="en-US" sz="1400" u="none" strike="noStrike" cap="none" baseline="0" dirty="0">
                          <a:sym typeface="Arial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cap="none" baseline="0" dirty="0">
                          <a:sym typeface="Arial"/>
                        </a:rPr>
                        <a:t>Percentage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cap="none" baseline="0" dirty="0">
                          <a:sym typeface="Arial"/>
                        </a:rPr>
                        <a:t>Haemoglobin 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cap="none" baseline="0" dirty="0">
                          <a:sym typeface="Arial"/>
                        </a:rPr>
                        <a:t>60 - 85%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cap="none" baseline="0" dirty="0">
                          <a:sym typeface="Arial"/>
                        </a:rPr>
                        <a:t>Haemoglobin A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cap="none" baseline="0" dirty="0">
                          <a:sym typeface="Arial"/>
                        </a:rPr>
                        <a:t>15 - 40 %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cap="none" baseline="0" dirty="0">
                          <a:sym typeface="Arial"/>
                        </a:rPr>
                        <a:t>Haemoglobin A2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0.3</a:t>
                      </a:r>
                      <a:r>
                        <a:rPr lang="en-US" baseline="0" dirty="0"/>
                        <a:t> 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25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cap="none" baseline="0" dirty="0">
                          <a:sym typeface="Arial"/>
                        </a:rPr>
                        <a:t>Haemoglobin Bart’s</a:t>
                      </a:r>
                      <a:endParaRPr lang="en-US" sz="1400" b="0" i="0" u="none" strike="noStrike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0.5</a:t>
                      </a:r>
                      <a:r>
                        <a:rPr lang="en-US" baseline="0" dirty="0"/>
                        <a:t> 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xmlns="" id="{36AEF542-40AB-435B-98D3-89AE6A6B3CE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128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6200" y="-1"/>
            <a:ext cx="6531429" cy="8567057"/>
          </a:xfrm>
        </p:spPr>
        <p:txBody>
          <a:bodyPr/>
          <a:lstStyle/>
          <a:p>
            <a:pPr marL="133350" indent="0" algn="l" rtl="0">
              <a:buNone/>
            </a:pPr>
            <a:endParaRPr lang="en-US" sz="1800" dirty="0">
              <a:solidFill>
                <a:srgbClr val="009999"/>
              </a:solidFill>
              <a:latin typeface="Cambria"/>
              <a:ea typeface="Cambria"/>
              <a:cs typeface="Cambria"/>
              <a:sym typeface="Arial"/>
            </a:endParaRPr>
          </a:p>
          <a:p>
            <a:pPr marL="133350" indent="0" algn="l" rtl="0">
              <a:buNone/>
            </a:pPr>
            <a:endParaRPr lang="en-US" sz="1800" b="1" dirty="0">
              <a:solidFill>
                <a:srgbClr val="009999"/>
              </a:solidFill>
              <a:latin typeface="Cambria"/>
              <a:ea typeface="Cambria"/>
              <a:cs typeface="Cambria"/>
              <a:sym typeface="Arial"/>
            </a:endParaRPr>
          </a:p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  <a:sym typeface="Arial"/>
              </a:rPr>
              <a:t>Thalassemia:</a:t>
            </a:r>
            <a:r>
              <a:rPr lang="en-US" b="1" dirty="0"/>
              <a:t> 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inherited autosomal recessive disorder in which the protein part (Globin) of the hemoglobin is completely or partially missed, Due to missed genes.</a:t>
            </a:r>
          </a:p>
          <a:p>
            <a:pPr marL="133350" lvl="0" indent="0" algn="l" rtl="0">
              <a:buClr>
                <a:srgbClr val="000000"/>
              </a:buClr>
              <a:buNone/>
            </a:pP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-The Pathophysiology reflects the impact of an imbalance in the expression of α and β globin chains. </a:t>
            </a: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Remember: Thalassemia considered as Microcytic Hypochromic </a:t>
            </a:r>
            <a:r>
              <a:rPr lang="en-US" sz="1200" dirty="0" err="1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 (1</a:t>
            </a:r>
            <a:r>
              <a:rPr lang="en-US" sz="1200" baseline="30000" dirty="0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st</a:t>
            </a: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 lecture Recall)</a:t>
            </a:r>
            <a:endParaRPr lang="en-US" sz="1800" dirty="0">
              <a:solidFill>
                <a:schemeClr val="accent2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800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Effects of </a:t>
            </a:r>
            <a:r>
              <a:rPr lang="en-US" sz="1800" dirty="0" err="1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thalassaemias</a:t>
            </a:r>
            <a:r>
              <a:rPr lang="en-US" sz="1800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: 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The chains which are present in excess will precipitate in the precursor red cells, leading to their premature death prior to release from the bone marrow </a:t>
            </a:r>
            <a:r>
              <a:rPr lang="en-US" sz="1500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(ineffective erythropoiesis). </a:t>
            </a:r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ineffective erythropoiesis that’s mean  the bone marrow is forming the red blood cells  but not releasing . 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The resulting anemia leads to an increased erythroid drive.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There is further expansion of the marrow into bones not typically used</a:t>
            </a:r>
          </a:p>
          <a:p>
            <a:pPr marL="133350" indent="0" algn="l" rtl="0">
              <a:buNone/>
            </a:pP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for </a:t>
            </a:r>
            <a:r>
              <a:rPr lang="en-US" sz="15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haemopoiesis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, and into the spleen, so</a:t>
            </a:r>
          </a:p>
          <a:p>
            <a:pPr marL="133350" indent="0" algn="l" rtl="0">
              <a:buNone/>
            </a:pPr>
            <a:r>
              <a:rPr lang="en-US" sz="1500" u="sng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The long-term consequences of </a:t>
            </a:r>
            <a:r>
              <a:rPr lang="en-US" sz="1500" u="sng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500" u="sng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will lead to </a:t>
            </a:r>
          </a:p>
          <a:p>
            <a:pPr marL="133350" indent="0" algn="l" rtl="0">
              <a:buNone/>
            </a:pP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1-</a:t>
            </a:r>
            <a:r>
              <a:rPr lang="en-US" sz="15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Splenomegaly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mbria"/>
              </a:rPr>
              <a:t>.  </a:t>
            </a:r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Due to compensation because bone marrow is not working normally, body will request from the spleen and the load on spleen will increase and lead to splenomegaly</a:t>
            </a:r>
          </a:p>
          <a:p>
            <a:pPr marL="133350" indent="0" algn="l" rtl="0">
              <a:buNone/>
            </a:pPr>
            <a:r>
              <a:rPr lang="en-US" sz="16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2- Bony deformities</a:t>
            </a:r>
            <a:r>
              <a:rPr lang="en-US" sz="1100" dirty="0">
                <a:solidFill>
                  <a:srgbClr val="00B050"/>
                </a:solidFill>
              </a:rPr>
              <a:t>. </a:t>
            </a:r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Because the bone marrow expand to compensate and take the bony space                       leading to the deformities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mbria"/>
              </a:rPr>
              <a:t>.</a:t>
            </a:r>
          </a:p>
          <a:p>
            <a:pPr marL="133350" indent="0" algn="l" rtl="0">
              <a:buNone/>
            </a:pPr>
            <a:r>
              <a:rPr lang="en-US" sz="16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3- Iron excess as well as chronic </a:t>
            </a:r>
            <a:r>
              <a:rPr lang="en-US" sz="16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mbria"/>
              </a:rPr>
              <a:t>.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iron because of repeated </a:t>
            </a:r>
            <a:r>
              <a:rPr lang="en-US" sz="11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blood transfusions </a:t>
            </a:r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given to a patient suffering from thalassemia ,so with each blood transfusion more iron is acquired</a:t>
            </a:r>
            <a:r>
              <a:rPr lang="en-US" sz="1100" dirty="0">
                <a:solidFill>
                  <a:srgbClr val="00B050"/>
                </a:solidFill>
              </a:rPr>
              <a:t/>
            </a:r>
            <a:br>
              <a:rPr lang="en-US" sz="1100" dirty="0">
                <a:solidFill>
                  <a:srgbClr val="00B050"/>
                </a:solidFill>
              </a:rPr>
            </a:br>
            <a:endParaRPr lang="en-US" sz="16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133350" indent="0" algn="l" rtl="0">
              <a:buNone/>
            </a:pPr>
            <a:endParaRPr lang="en-US" sz="16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marL="133350" indent="0" algn="l" rtl="0">
              <a:buNone/>
            </a:pP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Normal alpha chain is made from 141 amino acid</a:t>
            </a:r>
          </a:p>
          <a:p>
            <a:pPr marL="133350" indent="0" algn="l" rtl="0">
              <a:buNone/>
            </a:pP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-Normal beta chain is made from 146 amino acid</a:t>
            </a:r>
          </a:p>
          <a:p>
            <a:pPr marL="133350" indent="0" algn="l" rtl="0">
              <a:buNone/>
            </a:pPr>
            <a:endParaRPr lang="en-US" sz="16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62" y="6126042"/>
            <a:ext cx="2045167" cy="1485685"/>
          </a:xfrm>
          <a:prstGeom prst="rect">
            <a:avLst/>
          </a:prstGeom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xmlns="" id="{7FEA4580-8D5C-4ACA-ACAD-7C5BA05EC1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6665063"/>
              </p:ext>
            </p:extLst>
          </p:nvPr>
        </p:nvGraphicFramePr>
        <p:xfrm>
          <a:off x="585788" y="7794171"/>
          <a:ext cx="6607629" cy="211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xmlns="" id="{D3199E49-0502-42DE-971C-5067B6522E2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817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57" y="359229"/>
            <a:ext cx="6476999" cy="9111342"/>
          </a:xfrm>
        </p:spPr>
        <p:txBody>
          <a:bodyPr/>
          <a:lstStyle/>
          <a:p>
            <a:pPr marL="133350" indent="0" algn="l">
              <a:buNone/>
            </a:pPr>
            <a:endParaRPr lang="en-US" sz="2000" b="1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1. </a:t>
            </a:r>
            <a:r>
              <a:rPr lang="el-GR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α – </a:t>
            </a:r>
            <a:r>
              <a:rPr lang="en-US" sz="1800" b="1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:</a:t>
            </a:r>
            <a:endParaRPr lang="en-US" sz="18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Could be Either: </a:t>
            </a:r>
          </a:p>
          <a:p>
            <a:pPr algn="l" rtl="0"/>
            <a:r>
              <a:rPr lang="en-US" sz="1400" b="1" dirty="0">
                <a:latin typeface="Cambria" panose="02040503050406030204" pitchFamily="18" charset="0"/>
              </a:rPr>
              <a:t>Heterozygous.</a:t>
            </a:r>
          </a:p>
          <a:p>
            <a:pPr algn="l" rtl="0"/>
            <a:r>
              <a:rPr lang="en-US" sz="1400" b="1" dirty="0">
                <a:latin typeface="Cambria" panose="02040503050406030204" pitchFamily="18" charset="0"/>
              </a:rPr>
              <a:t>Homozygous.</a:t>
            </a:r>
            <a:endParaRPr lang="en-US" sz="1400" b="1" dirty="0">
              <a:solidFill>
                <a:schemeClr val="tx1"/>
              </a:solidFill>
              <a:latin typeface="Cambria" panose="02040503050406030204" pitchFamily="18" charset="0"/>
              <a:ea typeface="Cambria"/>
              <a:cs typeface="Cambria"/>
            </a:endParaRPr>
          </a:p>
          <a:p>
            <a:pPr marL="133350" indent="0" algn="l" rtl="0">
              <a:buNone/>
            </a:pPr>
            <a:endParaRPr lang="en-US" sz="16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endParaRPr lang="en-US" sz="16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200" dirty="0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                                                                                               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This picture is important for the next 2 slides </a:t>
            </a:r>
          </a:p>
          <a:p>
            <a:pPr marL="133350" indent="0" algn="l" rtl="0">
              <a:buNone/>
            </a:pPr>
            <a:endParaRPr lang="en-US" sz="14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Normally We have 4 genes of </a:t>
            </a:r>
            <a:r>
              <a:rPr lang="el-GR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α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- globin chains in our </a:t>
            </a:r>
            <a:r>
              <a:rPr lang="en-US" sz="1400" b="1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chromosome 16 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, 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Each 2 genes located in one allele, each allele comes from each parent.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 (Picture No#1)</a:t>
            </a:r>
            <a:endParaRPr lang="en-US" sz="14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So we can sub-divide the </a:t>
            </a:r>
            <a:r>
              <a:rPr lang="el-GR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α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-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according to how many genes is defect in which allele into: </a:t>
            </a: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600" b="1" dirty="0">
                <a:solidFill>
                  <a:srgbClr val="EFBC57"/>
                </a:solidFill>
                <a:latin typeface="Cambria"/>
              </a:rPr>
              <a:t>1-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l-GR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α⁺-</a:t>
            </a:r>
            <a:r>
              <a:rPr lang="en-US" sz="1600" b="1" dirty="0" err="1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 trait 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  <a:latin typeface="Cambria"/>
                <a:ea typeface="Cambria"/>
                <a:cs typeface="Cambria"/>
              </a:rPr>
              <a:t>(Alpha Plus): 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when there is deletion in One or Two </a:t>
            </a:r>
            <a:r>
              <a:rPr lang="el-GR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α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- globin chain genes, it could be either </a:t>
            </a:r>
            <a:r>
              <a:rPr lang="en-US" sz="1200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(the silent carrier)</a:t>
            </a:r>
            <a:r>
              <a:rPr lang="en-US" sz="12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 </a:t>
            </a:r>
            <a:r>
              <a:rPr lang="en-US" sz="16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:</a:t>
            </a:r>
            <a:endParaRPr lang="en-US" sz="14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476250" indent="-342900" algn="l" rtl="0">
              <a:buFont typeface="+mj-lt"/>
              <a:buAutoNum type="alphaLcParenR"/>
            </a:pPr>
            <a:r>
              <a:rPr lang="en-US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Heterozygotes </a:t>
            </a:r>
            <a:r>
              <a:rPr lang="el-GR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α⁺</a:t>
            </a:r>
            <a:r>
              <a:rPr lang="en-US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-</a:t>
            </a:r>
            <a:r>
              <a:rPr lang="en-US" sz="1400" u="sng" dirty="0" err="1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 trait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When there is deletion of 1 Gene from 1 Allele.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(Picture No#2)</a:t>
            </a:r>
            <a:endParaRPr lang="en-US" sz="14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476250" indent="-342900" algn="l" rtl="0">
              <a:buFont typeface="+mj-lt"/>
              <a:buAutoNum type="alphaLcParenR"/>
            </a:pPr>
            <a:r>
              <a:rPr lang="en-US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Homozygous </a:t>
            </a:r>
            <a:r>
              <a:rPr lang="el-GR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α⁺</a:t>
            </a:r>
            <a:r>
              <a:rPr lang="en-US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-</a:t>
            </a:r>
            <a:r>
              <a:rPr lang="en-US" sz="1400" u="sng" dirty="0" err="1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400" u="sng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 trait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: 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When there is deletion of  2 Genes from 2 different Allele.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(Picture No#3)</a:t>
            </a:r>
            <a:endParaRPr lang="en-US" sz="1600" b="1" dirty="0">
              <a:solidFill>
                <a:schemeClr val="bg2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6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Affected individuals are 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asymptomatic,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although they have 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minor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haematological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changes such as slight reductions in mean cell volume (MCV) and mean cell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(MCH) (Microcytic Hypochromic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). </a:t>
            </a: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600" b="1" dirty="0">
                <a:solidFill>
                  <a:srgbClr val="EFBC57"/>
                </a:solidFill>
                <a:latin typeface="Cambria"/>
              </a:rPr>
              <a:t>2-</a:t>
            </a:r>
            <a:r>
              <a:rPr lang="el-GR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α⁰-</a:t>
            </a:r>
            <a:r>
              <a:rPr lang="en-US" sz="1600" b="1" dirty="0" err="1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6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 trait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  <a:latin typeface="Cambria"/>
                <a:ea typeface="Cambria"/>
                <a:cs typeface="Cambria"/>
              </a:rPr>
              <a:t>(Alpha 0): 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When there is deletion of 2 Genes from the same allele.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(Picture No#4)</a:t>
            </a:r>
            <a:endParaRPr lang="en-US" sz="1400" b="1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The Haemoglobin is either normal or slightly reduced and the MCV and MCH are low (Microcytic Hypochromic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). </a:t>
            </a: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600" b="1" dirty="0">
                <a:solidFill>
                  <a:srgbClr val="EFBC57"/>
                </a:solidFill>
                <a:latin typeface="Cambria"/>
              </a:rPr>
              <a:t>3- </a:t>
            </a:r>
            <a:r>
              <a:rPr lang="en-US" sz="1600" b="1" dirty="0" err="1">
                <a:solidFill>
                  <a:srgbClr val="EFBC57"/>
                </a:solidFill>
                <a:latin typeface="Cambria"/>
              </a:rPr>
              <a:t>Haemoglobin</a:t>
            </a:r>
            <a:r>
              <a:rPr lang="en-US" sz="1600" b="1" dirty="0">
                <a:solidFill>
                  <a:srgbClr val="EFBC57"/>
                </a:solidFill>
                <a:latin typeface="Cambria"/>
              </a:rPr>
              <a:t> H disease</a:t>
            </a:r>
            <a:r>
              <a:rPr lang="en-US" sz="1400" b="1" dirty="0">
                <a:solidFill>
                  <a:srgbClr val="C0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/>
                <a:ea typeface="Cambria"/>
                <a:cs typeface="Cambria"/>
              </a:rPr>
              <a:t>(3 Genes deletion) </a:t>
            </a:r>
            <a:r>
              <a:rPr lang="en-US" sz="1400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Usually this patient come seeking for treatment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600" b="1" dirty="0">
                <a:solidFill>
                  <a:srgbClr val="EFBC57"/>
                </a:solidFill>
                <a:latin typeface="Cambria"/>
              </a:rPr>
              <a:t>:</a:t>
            </a:r>
            <a:r>
              <a:rPr lang="en-US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/>
                <a:ea typeface="Cambria"/>
                <a:cs typeface="Cambria"/>
              </a:rPr>
              <a:t>  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When there is deletion of 3 Genes from the alleles.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</a:rPr>
              <a:t>(Picture No#5)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. </a:t>
            </a: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This chronic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haemolytic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results from the inheritance of both the  α⁺- and α⁰-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alleles, leaving one functioning α-globin gene per cell.</a:t>
            </a: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α-globin chains are produced at very low rates, leaving a considerable excess of β-chains, which combine to form tetramers (β4). This tetramer is known as </a:t>
            </a:r>
            <a:r>
              <a:rPr lang="en-US" sz="14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H.</a:t>
            </a:r>
          </a:p>
          <a:p>
            <a:pPr marL="133350" indent="0" algn="l" rtl="0">
              <a:buClr>
                <a:srgbClr val="C00000"/>
              </a:buClr>
              <a:buNone/>
            </a:pPr>
            <a:endParaRPr lang="en-US" sz="14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Clr>
                <a:srgbClr val="C00000"/>
              </a:buClr>
              <a:buNone/>
            </a:pPr>
            <a:endParaRPr lang="en-US" sz="1400" b="1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3" name="عنصر نائب للتذييل 12">
            <a:extLst>
              <a:ext uri="{FF2B5EF4-FFF2-40B4-BE49-F238E27FC236}">
                <a16:creationId xmlns:a16="http://schemas.microsoft.com/office/drawing/2014/main" xmlns="" id="{F4723F65-35DD-46F1-BD9F-CB831DC1BC2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11465"/>
            <a:ext cx="3180945" cy="2393672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3528326" y="41758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4600877" y="37351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582541" y="398059"/>
            <a:ext cx="152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3532532" y="1657883"/>
            <a:ext cx="22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4554330" y="1662189"/>
            <a:ext cx="188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582541" y="1662188"/>
            <a:ext cx="220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995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0" y="0"/>
            <a:ext cx="6728143" cy="3461657"/>
          </a:xfrm>
        </p:spPr>
        <p:txBody>
          <a:bodyPr/>
          <a:lstStyle/>
          <a:p>
            <a:pPr marL="133350" indent="0" algn="ctr" rtl="0">
              <a:buNone/>
            </a:pPr>
            <a:endParaRPr lang="en-US" sz="2000" b="1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133350" indent="0" algn="ctr" rtl="0">
              <a:buNone/>
            </a:pPr>
            <a:r>
              <a:rPr lang="el-GR" sz="20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α – </a:t>
            </a:r>
            <a:r>
              <a:rPr lang="en-US" sz="2000" b="1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20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(cont.)</a:t>
            </a:r>
            <a:endParaRPr lang="en-US" sz="1800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Clr>
                <a:srgbClr val="C00000"/>
              </a:buClr>
              <a:buNone/>
            </a:pP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α-globin chains are produced at very low rates, leaving a considerable excess of β-chains, which combine to form tetramers (β4). This tetramer is known as Haemoglobin H.</a:t>
            </a:r>
          </a:p>
          <a:p>
            <a:pPr algn="l" rtl="0"/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Haemoglobin H is unstable and precipitates as the erythrocytes become aged, 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forming</a:t>
            </a:r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rigid membrane-bound inclusions that are removed during the passage of affected red cells through the spleen.</a:t>
            </a:r>
            <a:endParaRPr lang="en-US" sz="14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algn="l" rtl="0"/>
            <a:r>
              <a:rPr lang="en-US" sz="14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The damage to the membrane brought about by this removal results in a </a:t>
            </a:r>
            <a:r>
              <a:rPr lang="en-US" sz="1400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shortened red cell lifespan.</a:t>
            </a:r>
          </a:p>
          <a:p>
            <a:pPr marL="133350" indent="0" algn="l" rtl="0">
              <a:buNone/>
            </a:pPr>
            <a:endParaRPr lang="en-US" sz="1600" b="1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600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 </a:t>
            </a:r>
            <a:endParaRPr lang="en-US" sz="1600" b="1" dirty="0">
              <a:solidFill>
                <a:srgbClr val="FF0000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endParaRPr lang="en-US" sz="1600" dirty="0">
              <a:solidFill>
                <a:schemeClr val="tx1"/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46" y="4564452"/>
            <a:ext cx="2547260" cy="1888946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434091" y="6485396"/>
            <a:ext cx="3145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Cambria" panose="02040503050406030204" pitchFamily="18" charset="0"/>
              </a:rPr>
              <a:t>Supravital</a:t>
            </a:r>
            <a:r>
              <a:rPr lang="en-US" sz="1050" dirty="0">
                <a:solidFill>
                  <a:srgbClr val="FF0000"/>
                </a:solidFill>
                <a:latin typeface="Cambria" panose="02040503050406030204" pitchFamily="18" charset="0"/>
              </a:rPr>
              <a:t> staining shows 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“</a:t>
            </a:r>
            <a:r>
              <a:rPr lang="en-US" sz="1050" dirty="0">
                <a:solidFill>
                  <a:srgbClr val="FF0000"/>
                </a:solidFill>
                <a:latin typeface="Cambria" panose="02040503050406030204" pitchFamily="18" charset="0"/>
              </a:rPr>
              <a:t>Golf-Ball“ appearance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4859574" y="5281583"/>
            <a:ext cx="295004" cy="304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5" y="4533724"/>
            <a:ext cx="2290897" cy="2041247"/>
          </a:xfrm>
          <a:prstGeom prst="rect">
            <a:avLst/>
          </a:prstGeom>
        </p:spPr>
      </p:pic>
      <p:sp>
        <p:nvSpPr>
          <p:cNvPr id="22" name="مربع نص 21"/>
          <p:cNvSpPr txBox="1"/>
          <p:nvPr/>
        </p:nvSpPr>
        <p:spPr>
          <a:xfrm>
            <a:off x="959436" y="6537787"/>
            <a:ext cx="1910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Inheritance of Hb H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283056" y="5224697"/>
            <a:ext cx="588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Hb H</a:t>
            </a:r>
          </a:p>
        </p:txBody>
      </p:sp>
      <p:cxnSp>
        <p:nvCxnSpPr>
          <p:cNvPr id="27" name="رابط كسهم مستقيم 26"/>
          <p:cNvCxnSpPr/>
          <p:nvPr/>
        </p:nvCxnSpPr>
        <p:spPr>
          <a:xfrm>
            <a:off x="806238" y="5397709"/>
            <a:ext cx="306396" cy="289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6FAF6423-ADA6-491D-A1F9-CBA9D701CA59}"/>
              </a:ext>
            </a:extLst>
          </p:cNvPr>
          <p:cNvSpPr txBox="1"/>
          <p:nvPr/>
        </p:nvSpPr>
        <p:spPr>
          <a:xfrm>
            <a:off x="129857" y="2717966"/>
            <a:ext cx="6519137" cy="160043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1">
            <a:spAutoFit/>
          </a:bodyPr>
          <a:lstStyle/>
          <a:p>
            <a:pPr marL="133350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ambria"/>
                <a:ea typeface="Cambria"/>
                <a:cs typeface="Cambria"/>
              </a:rPr>
              <a:t>Findings :</a:t>
            </a:r>
          </a:p>
          <a:p>
            <a:pPr marL="47625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Most patients are moderately affected, with </a:t>
            </a:r>
            <a:r>
              <a:rPr lang="en-US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of </a:t>
            </a:r>
            <a:r>
              <a:rPr lang="en-US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7-11g/dl (Moderate </a:t>
            </a:r>
            <a:r>
              <a:rPr lang="en-US" b="1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anaemia</a:t>
            </a:r>
            <a:r>
              <a:rPr lang="en-US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) 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and markedly </a:t>
            </a:r>
            <a:r>
              <a:rPr lang="en-US" b="1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hypochromic, microcytic 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indices.</a:t>
            </a:r>
          </a:p>
          <a:p>
            <a:pPr marL="47625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Supravital staining 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of the blood film demonstrates cells with many </a:t>
            </a:r>
            <a:r>
              <a:rPr lang="en-US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HbH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inclusions, giving a characteristic </a:t>
            </a:r>
            <a:r>
              <a:rPr lang="en-US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‘golf-ball’ appearance.</a:t>
            </a:r>
          </a:p>
          <a:p>
            <a:pPr marL="47625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Most patients will be transfusion independent. </a:t>
            </a:r>
            <a:r>
              <a:rPr lang="en-US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Some of them need .</a:t>
            </a:r>
          </a:p>
          <a:p>
            <a:pPr marL="476250" indent="-342900">
              <a:buClr>
                <a:srgbClr val="FF0000"/>
              </a:buClr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Splenomegaly is seen in most patients.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CC2017E8-3E93-4F52-91C9-DFF17E525652}"/>
              </a:ext>
            </a:extLst>
          </p:cNvPr>
          <p:cNvSpPr/>
          <p:nvPr/>
        </p:nvSpPr>
        <p:spPr>
          <a:xfrm>
            <a:off x="89363" y="6984770"/>
            <a:ext cx="53809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lvl="0">
              <a:buClr>
                <a:srgbClr val="C00000"/>
              </a:buClr>
            </a:pPr>
            <a:r>
              <a:rPr lang="en-US" sz="1600" b="1" dirty="0">
                <a:solidFill>
                  <a:srgbClr val="EFBC57"/>
                </a:solidFill>
                <a:latin typeface="Cambria"/>
                <a:cs typeface="Calibri"/>
                <a:sym typeface="Calibri"/>
              </a:rPr>
              <a:t>4- </a:t>
            </a:r>
            <a:r>
              <a:rPr lang="en-US" sz="1600" b="1" dirty="0" err="1">
                <a:solidFill>
                  <a:srgbClr val="EFBC57"/>
                </a:solidFill>
                <a:latin typeface="Cambria"/>
                <a:cs typeface="Calibri"/>
                <a:sym typeface="Calibri"/>
              </a:rPr>
              <a:t>Hb</a:t>
            </a:r>
            <a:r>
              <a:rPr lang="en-US" sz="1600" b="1" dirty="0">
                <a:solidFill>
                  <a:srgbClr val="EFBC57"/>
                </a:solidFill>
                <a:latin typeface="Cambria"/>
                <a:cs typeface="Calibri"/>
                <a:sym typeface="Calibri"/>
              </a:rPr>
              <a:t> Bart’s hydrops fetalis syndrome (ALL Genes deletion): </a:t>
            </a:r>
            <a:r>
              <a:rPr lang="en-US" sz="1600" dirty="0">
                <a:latin typeface="Cambria"/>
                <a:ea typeface="Cambria"/>
                <a:cs typeface="Cambria"/>
              </a:rPr>
              <a:t>When there is deletion of all four α-globin genes. </a:t>
            </a:r>
            <a:r>
              <a:rPr lang="en-US" sz="1600" dirty="0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(Picture </a:t>
            </a:r>
            <a:r>
              <a:rPr lang="en-US" sz="1600" dirty="0" smtClean="0">
                <a:solidFill>
                  <a:srgbClr val="FFFFFF">
                    <a:lumMod val="50000"/>
                  </a:srgbClr>
                </a:solidFill>
                <a:latin typeface="Cambria"/>
                <a:ea typeface="Cambria"/>
                <a:cs typeface="Cambria"/>
              </a:rPr>
              <a:t>No#6)</a:t>
            </a:r>
            <a:r>
              <a:rPr lang="en-US" sz="1600" dirty="0" smtClean="0">
                <a:latin typeface="Cambria"/>
                <a:ea typeface="Cambria"/>
                <a:cs typeface="Cambria"/>
              </a:rPr>
              <a:t>. </a:t>
            </a:r>
            <a:endParaRPr lang="en-US" sz="1600" dirty="0">
              <a:latin typeface="Cambria"/>
              <a:ea typeface="Cambria"/>
              <a:cs typeface="Cambria"/>
            </a:endParaRPr>
          </a:p>
          <a:p>
            <a:pPr lvl="0">
              <a:buClr>
                <a:srgbClr val="000000"/>
              </a:buClr>
            </a:pPr>
            <a:endParaRPr lang="en-US" dirty="0">
              <a:latin typeface="Cambria"/>
              <a:ea typeface="Cambria"/>
              <a:cs typeface="Cambria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A8CEEF9E-FCDF-4F11-BA54-909850CAB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342" y="7365293"/>
            <a:ext cx="1371719" cy="1030313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8C09FAE6-4129-4AF1-9ACF-46BDE4F5D711}"/>
              </a:ext>
            </a:extLst>
          </p:cNvPr>
          <p:cNvSpPr/>
          <p:nvPr/>
        </p:nvSpPr>
        <p:spPr>
          <a:xfrm>
            <a:off x="235322" y="9012573"/>
            <a:ext cx="62304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/>
            <a:r>
              <a:rPr lang="en-US" sz="1200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If he lived maximum for 1 hour then he die because there is no oxygen transfusion.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xmlns="" id="{CD7219F0-A61A-46F1-847E-EFD8F1DD9C44}"/>
              </a:ext>
            </a:extLst>
          </p:cNvPr>
          <p:cNvSpPr/>
          <p:nvPr/>
        </p:nvSpPr>
        <p:spPr>
          <a:xfrm>
            <a:off x="235322" y="7767320"/>
            <a:ext cx="49399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dirty="0">
                <a:latin typeface="Cambria"/>
                <a:ea typeface="Cambria"/>
                <a:cs typeface="Cambria"/>
              </a:rPr>
              <a:t>No α-chains can be formed and the fetal γ-globin forms tetramers known as </a:t>
            </a:r>
            <a:r>
              <a:rPr lang="en-US" dirty="0" err="1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Haemoglobin</a:t>
            </a:r>
            <a:r>
              <a:rPr lang="en-US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 Bart’s. 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(all the 4 are </a:t>
            </a:r>
            <a:r>
              <a:rPr lang="en-US" dirty="0">
                <a:latin typeface="Cambria"/>
                <a:ea typeface="Cambria"/>
                <a:cs typeface="Cambria"/>
              </a:rPr>
              <a:t>γ)</a:t>
            </a:r>
            <a:r>
              <a:rPr lang="en-US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</a:t>
            </a:r>
            <a:endParaRPr lang="en-US" b="1" dirty="0">
              <a:solidFill>
                <a:srgbClr val="FF0000"/>
              </a:solidFill>
              <a:latin typeface="Cambria"/>
              <a:ea typeface="Cambria"/>
              <a:cs typeface="Cambria"/>
            </a:endParaRPr>
          </a:p>
          <a:p>
            <a:pPr lvl="0">
              <a:buClr>
                <a:srgbClr val="000000"/>
              </a:buClr>
            </a:pPr>
            <a:r>
              <a:rPr lang="en-US" dirty="0">
                <a:latin typeface="Cambria"/>
                <a:ea typeface="Cambria"/>
                <a:cs typeface="Cambria"/>
              </a:rPr>
              <a:t>This </a:t>
            </a:r>
            <a:r>
              <a:rPr lang="en-US" dirty="0" err="1">
                <a:latin typeface="Cambria"/>
                <a:ea typeface="Cambria"/>
                <a:cs typeface="Cambria"/>
              </a:rPr>
              <a:t>haemoglobin</a:t>
            </a:r>
            <a:r>
              <a:rPr lang="en-US" dirty="0">
                <a:latin typeface="Cambria"/>
                <a:ea typeface="Cambria"/>
                <a:cs typeface="Cambria"/>
              </a:rPr>
              <a:t> is not useful for oxygen transport, despite the persistence of the embryonic </a:t>
            </a:r>
            <a:r>
              <a:rPr lang="en-US" dirty="0" err="1">
                <a:latin typeface="Cambria"/>
                <a:ea typeface="Cambria"/>
                <a:cs typeface="Cambria"/>
              </a:rPr>
              <a:t>haemoglobin</a:t>
            </a:r>
            <a:r>
              <a:rPr lang="en-US" dirty="0">
                <a:latin typeface="Cambria"/>
                <a:ea typeface="Cambria"/>
                <a:cs typeface="Cambria"/>
              </a:rPr>
              <a:t> (</a:t>
            </a:r>
            <a:r>
              <a:rPr lang="en-US" dirty="0" err="1">
                <a:latin typeface="Cambria"/>
                <a:ea typeface="Cambria"/>
                <a:cs typeface="Cambria"/>
              </a:rPr>
              <a:t>Hb</a:t>
            </a:r>
            <a:r>
              <a:rPr lang="en-US" dirty="0">
                <a:latin typeface="Cambria"/>
                <a:ea typeface="Cambria"/>
                <a:cs typeface="Cambria"/>
              </a:rPr>
              <a:t> Portland) </a:t>
            </a:r>
            <a:r>
              <a:rPr lang="en-US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There is intrauterine or neonatal death due to hydrops.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14" name="عنصر نائب للتذييل 13">
            <a:extLst>
              <a:ext uri="{FF2B5EF4-FFF2-40B4-BE49-F238E27FC236}">
                <a16:creationId xmlns:a16="http://schemas.microsoft.com/office/drawing/2014/main" xmlns="" id="{B87940A0-CFB7-4D5D-9DD9-6978CA2181F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6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FE617A01-416F-4B77-9785-F1892162C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11" y="6168588"/>
            <a:ext cx="1836029" cy="1383832"/>
          </a:xfrm>
          <a:prstGeom prst="rect">
            <a:avLst/>
          </a:prstGeom>
        </p:spPr>
      </p:pic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0" y="185056"/>
            <a:ext cx="6858000" cy="9720943"/>
          </a:xfrm>
        </p:spPr>
        <p:txBody>
          <a:bodyPr/>
          <a:lstStyle/>
          <a:p>
            <a:pPr marL="133350" lvl="0" indent="0" algn="l" rtl="0">
              <a:buClr>
                <a:srgbClr val="000000"/>
              </a:buClr>
              <a:buNone/>
            </a:pPr>
            <a:endParaRPr lang="en-US" sz="1600" b="1" dirty="0">
              <a:solidFill>
                <a:srgbClr val="000000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  <a:sym typeface="Arial"/>
              </a:rPr>
              <a:t>Laboratory Diagnosis Of Alpha Thalassemia Syndrome</a:t>
            </a:r>
          </a:p>
          <a:p>
            <a:pPr algn="l" rtl="0">
              <a:buFont typeface="Wingdings" panose="05000000000000000000" pitchFamily="2" charset="2"/>
              <a:buChar char="§"/>
            </a:pPr>
            <a:endParaRPr lang="en-US" sz="2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High red cell count in the trait. </a:t>
            </a:r>
            <a:r>
              <a:rPr lang="en-US" sz="1400" dirty="0">
                <a:solidFill>
                  <a:srgbClr val="00B050"/>
                </a:solidFill>
                <a:latin typeface="Cambria" panose="02040503050406030204" pitchFamily="18" charset="0"/>
              </a:rPr>
              <a:t>To compensate for the anemia </a:t>
            </a:r>
          </a:p>
          <a:p>
            <a:pPr algn="l" rt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Cambria" panose="02040503050406030204" pitchFamily="18" charset="0"/>
              </a:rPr>
              <a:t>Hypochromic microcytic red cells &amp; target cells.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Normal serum iron or low in children.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Normal total iron binding capacity or high in children.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Positive Hb H inclusion bodies in the blood film preparation &amp; positive Heinz bodies with vital stains 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Hemoglobin electrophoresis show presence of hemoglobin H (Hb H disease).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Hemoglobin electrophoresis show low Hb A2 level</a:t>
            </a: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l" rtl="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Cambria" panose="02040503050406030204" pitchFamily="18" charset="0"/>
              </a:rPr>
              <a:t>Genetic study to confirm the diagnosis.</a:t>
            </a:r>
          </a:p>
          <a:p>
            <a:pPr marL="133350" indent="0" algn="l" rtl="0">
              <a:buNone/>
            </a:pPr>
            <a:endParaRPr lang="en-US" b="1" dirty="0">
              <a:solidFill>
                <a:schemeClr val="accent5">
                  <a:lumMod val="50000"/>
                </a:schemeClr>
              </a:solidFill>
              <a:latin typeface="Cambria"/>
              <a:ea typeface="Cambria"/>
              <a:cs typeface="Cambria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03" y="7793720"/>
            <a:ext cx="1893097" cy="142477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397" y="7840500"/>
            <a:ext cx="1836029" cy="137799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1"/>
          <a:stretch/>
        </p:blipFill>
        <p:spPr>
          <a:xfrm>
            <a:off x="3634398" y="6139372"/>
            <a:ext cx="1836029" cy="148629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601" y="4073805"/>
            <a:ext cx="1777140" cy="1290269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5235622" y="4395045"/>
            <a:ext cx="1561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ambria" panose="02040503050406030204" pitchFamily="18" charset="0"/>
              </a:rPr>
              <a:t>electrophoresis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1339118" y="9272786"/>
            <a:ext cx="107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cell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4011431" y="9272786"/>
            <a:ext cx="105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cell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091" y="4208966"/>
            <a:ext cx="837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Cambria" panose="02040503050406030204" pitchFamily="18" charset="0"/>
              </a:rPr>
              <a:t>Heinz bodies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51400" y="7392805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Target cell </a:t>
            </a:r>
          </a:p>
        </p:txBody>
      </p:sp>
      <p:pic>
        <p:nvPicPr>
          <p:cNvPr id="19" name="Picture 3" descr="Jpeg0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8830" y="4067635"/>
            <a:ext cx="1777140" cy="129643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943820" y="4395045"/>
            <a:ext cx="1015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18979" y="6600926"/>
            <a:ext cx="120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Sever </a:t>
            </a:r>
            <a:r>
              <a:rPr lang="en-US" sz="1200" dirty="0" err="1">
                <a:solidFill>
                  <a:srgbClr val="00B050"/>
                </a:solidFill>
              </a:rPr>
              <a:t>Hb</a:t>
            </a:r>
            <a:r>
              <a:rPr lang="en-US" sz="1200" dirty="0">
                <a:solidFill>
                  <a:srgbClr val="00B050"/>
                </a:solidFill>
              </a:rPr>
              <a:t> H  golf cell </a:t>
            </a:r>
          </a:p>
        </p:txBody>
      </p:sp>
      <p:sp>
        <p:nvSpPr>
          <p:cNvPr id="39" name="Donut 38"/>
          <p:cNvSpPr/>
          <p:nvPr/>
        </p:nvSpPr>
        <p:spPr>
          <a:xfrm>
            <a:off x="3969599" y="8137885"/>
            <a:ext cx="1032119" cy="778933"/>
          </a:xfrm>
          <a:prstGeom prst="don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cxnSpLocks/>
          </p:cNvCxnSpPr>
          <p:nvPr/>
        </p:nvCxnSpPr>
        <p:spPr>
          <a:xfrm flipH="1" flipV="1">
            <a:off x="4757057" y="8527351"/>
            <a:ext cx="713372" cy="26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5769" y="5428557"/>
            <a:ext cx="3398062" cy="6001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B050"/>
                </a:solidFill>
                <a:latin typeface="Cambria" panose="02040503050406030204" pitchFamily="18" charset="0"/>
              </a:rPr>
              <a:t>Heinz bodies we mix the violate stain (methyl violate) or  supravitally stain with blood  and then  we have red pink  inclusions bodies </a:t>
            </a:r>
            <a:r>
              <a:rPr lang="en-US" sz="1100" dirty="0">
                <a:solidFill>
                  <a:srgbClr val="00B050"/>
                </a:solidFill>
              </a:rPr>
              <a:t>. </a:t>
            </a:r>
          </a:p>
        </p:txBody>
      </p:sp>
      <p:sp>
        <p:nvSpPr>
          <p:cNvPr id="26" name="عنصر نائب للتذييل 25">
            <a:extLst>
              <a:ext uri="{FF2B5EF4-FFF2-40B4-BE49-F238E27FC236}">
                <a16:creationId xmlns:a16="http://schemas.microsoft.com/office/drawing/2014/main" xmlns="" id="{4C524FE8-E882-4860-AC8F-6573BE4BABB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2" y="0"/>
            <a:ext cx="2314575" cy="527403"/>
          </a:xfrm>
        </p:spPr>
        <p:txBody>
          <a:bodyPr/>
          <a:lstStyle/>
          <a:p>
            <a:r>
              <a:rPr lang="en-US" dirty="0"/>
              <a:t>HEMATOLOGY TEAM 436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5471805" y="8312646"/>
            <a:ext cx="1198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Increase or folding of the membrane in the middle .</a:t>
            </a:r>
          </a:p>
          <a:p>
            <a:r>
              <a:rPr lang="ar-SA" sz="1200" dirty="0">
                <a:solidFill>
                  <a:srgbClr val="00B050"/>
                </a:solidFill>
                <a:latin typeface="Cambria" panose="02040503050406030204" pitchFamily="18" charset="0"/>
              </a:rPr>
              <a:t>(نقطة في وسط الكرية الحمراء)</a:t>
            </a:r>
            <a:endParaRPr lang="en-US" sz="12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عنصر نائب لرقم الشريحة 13"/>
          <p:cNvSpPr>
            <a:spLocks noGrp="1"/>
          </p:cNvSpPr>
          <p:nvPr>
            <p:ph type="sldNum" idx="12"/>
          </p:nvPr>
        </p:nvSpPr>
        <p:spPr>
          <a:xfrm>
            <a:off x="4810369" y="9326734"/>
            <a:ext cx="1543050" cy="527403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5" b="14046"/>
          <a:stretch/>
        </p:blipFill>
        <p:spPr>
          <a:xfrm>
            <a:off x="3546343" y="3693605"/>
            <a:ext cx="2899244" cy="1886314"/>
          </a:xfrm>
          <a:prstGeom prst="rect">
            <a:avLst/>
          </a:prstGeom>
        </p:spPr>
      </p:pic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52400" y="315686"/>
            <a:ext cx="6449593" cy="9590314"/>
          </a:xfrm>
        </p:spPr>
        <p:txBody>
          <a:bodyPr/>
          <a:lstStyle/>
          <a:p>
            <a:pPr marL="133350" indent="0" algn="l" rtl="0">
              <a:buNone/>
            </a:pPr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2. </a:t>
            </a:r>
            <a:r>
              <a:rPr lang="el-GR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Β – </a:t>
            </a:r>
            <a:r>
              <a:rPr lang="en-US" sz="1800" b="1" dirty="0" err="1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8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it has 60 variants </a:t>
            </a:r>
            <a:r>
              <a:rPr lang="en-US" sz="2000" b="1" dirty="0">
                <a:solidFill>
                  <a:srgbClr val="009999"/>
                </a:solidFill>
                <a:latin typeface="Cambria"/>
                <a:ea typeface="Cambria"/>
                <a:cs typeface="Cambria"/>
              </a:rPr>
              <a:t>:</a:t>
            </a:r>
            <a:endParaRPr lang="en-US" sz="2400" b="1" dirty="0">
              <a:solidFill>
                <a:srgbClr val="009999"/>
              </a:solidFill>
              <a:latin typeface="Cambria"/>
              <a:ea typeface="Cambria"/>
              <a:cs typeface="Cambria"/>
            </a:endParaRP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According to WHO there are 1.5% of the world’s population are carriers of β-</a:t>
            </a:r>
            <a:r>
              <a:rPr lang="en-US" sz="15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.</a:t>
            </a:r>
          </a:p>
          <a:p>
            <a:pPr algn="l" rtl="0"/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The prevalence of the β-</a:t>
            </a:r>
            <a:r>
              <a:rPr lang="en-US" sz="1500" dirty="0" err="1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thalassaemia</a:t>
            </a:r>
            <a:r>
              <a:rPr lang="en-US" sz="1500" dirty="0">
                <a:solidFill>
                  <a:schemeClr val="tx1"/>
                </a:solidFill>
                <a:latin typeface="Cambria"/>
                <a:ea typeface="Cambria"/>
                <a:cs typeface="Cambria"/>
              </a:rPr>
              <a:t> trait is particularly high in southern Europe (10-30%) and south-east Asia (5%), common in Africa, the Middle East, India, Pakistan and southern China. </a:t>
            </a:r>
            <a:r>
              <a:rPr lang="en-US" sz="1400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(Italy) </a:t>
            </a:r>
            <a:r>
              <a:rPr lang="ar-SA" sz="1400" dirty="0">
                <a:solidFill>
                  <a:srgbClr val="00B050"/>
                </a:solidFill>
                <a:latin typeface="Cambria"/>
                <a:ea typeface="Cambria"/>
                <a:cs typeface="Cambria"/>
              </a:rPr>
              <a:t>جزيرة قبرص اكثر شيء في العالم </a:t>
            </a:r>
            <a:endParaRPr lang="en-US" sz="1400" dirty="0">
              <a:solidFill>
                <a:srgbClr val="00B050"/>
              </a:solidFill>
              <a:latin typeface="Cambria"/>
              <a:ea typeface="Cambria"/>
              <a:cs typeface="Cambria"/>
            </a:endParaRPr>
          </a:p>
          <a:p>
            <a:pPr marL="133350" indent="0" algn="l" rtl="0">
              <a:buNone/>
            </a:pPr>
            <a:r>
              <a:rPr lang="en-US" sz="18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Difference between </a:t>
            </a:r>
            <a:r>
              <a:rPr lang="el-GR" sz="18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α</a:t>
            </a:r>
            <a:r>
              <a:rPr lang="en-US" sz="18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 &amp; </a:t>
            </a:r>
            <a:r>
              <a:rPr lang="el-GR" sz="18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β-</a:t>
            </a:r>
            <a:r>
              <a:rPr lang="en-US" sz="1800" b="1" dirty="0" err="1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thalassaemias</a:t>
            </a:r>
            <a:r>
              <a:rPr lang="en-US" sz="1800" b="1" dirty="0">
                <a:solidFill>
                  <a:srgbClr val="EFBC57"/>
                </a:solidFill>
                <a:latin typeface="Cambria"/>
                <a:ea typeface="Cambria"/>
                <a:cs typeface="Cambria"/>
              </a:rPr>
              <a:t>:</a:t>
            </a:r>
          </a:p>
          <a:p>
            <a:pPr marL="133350" indent="0" algn="l" rtl="0">
              <a:buNone/>
            </a:pPr>
            <a:r>
              <a:rPr lang="el-GR" sz="1600" b="1" dirty="0">
                <a:solidFill>
                  <a:srgbClr val="009999"/>
                </a:solidFill>
                <a:latin typeface="Cambria"/>
              </a:rPr>
              <a:t>α </a:t>
            </a:r>
            <a:r>
              <a:rPr lang="en-US" sz="1600" b="1" dirty="0">
                <a:solidFill>
                  <a:srgbClr val="009999"/>
                </a:solidFill>
                <a:latin typeface="Cambria"/>
              </a:rPr>
              <a:t>–</a:t>
            </a:r>
            <a:r>
              <a:rPr lang="en-US" sz="1600" b="1" dirty="0" err="1">
                <a:solidFill>
                  <a:srgbClr val="009999"/>
                </a:solidFill>
                <a:latin typeface="Cambria"/>
              </a:rPr>
              <a:t>Thalassaemia</a:t>
            </a:r>
            <a:r>
              <a:rPr lang="en-US" sz="1600" b="1" dirty="0">
                <a:solidFill>
                  <a:srgbClr val="009999"/>
                </a:solidFill>
                <a:latin typeface="Cambria"/>
              </a:rPr>
              <a:t> 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: 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arises from 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gene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 deletions.</a:t>
            </a:r>
          </a:p>
          <a:p>
            <a:pPr marL="133350" indent="0" algn="l" rtl="0">
              <a:buNone/>
            </a:pPr>
            <a:r>
              <a:rPr lang="el-GR" sz="1600" b="1" dirty="0">
                <a:solidFill>
                  <a:srgbClr val="009999"/>
                </a:solidFill>
                <a:latin typeface="Cambria"/>
              </a:rPr>
              <a:t>β-</a:t>
            </a:r>
            <a:r>
              <a:rPr lang="en-US" sz="1600" b="1" dirty="0" err="1">
                <a:solidFill>
                  <a:srgbClr val="009999"/>
                </a:solidFill>
                <a:latin typeface="Cambria"/>
              </a:rPr>
              <a:t>Thalassaemia</a:t>
            </a: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: 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results from a multiplicity of different single 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nucleotide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ea typeface="Cambria"/>
                <a:cs typeface="Calibri" panose="020F0502020204030204" pitchFamily="34" charset="0"/>
              </a:rPr>
              <a:t> substitutions, insertions or small deletions affecting the β-gene itself. </a:t>
            </a:r>
          </a:p>
          <a:p>
            <a:pPr marL="133350" indent="0" algn="l" rtl="0">
              <a:buNone/>
            </a:pP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Nucleated Red cells &amp; increase in A2 hemoglobin are the markers </a:t>
            </a:r>
            <a:r>
              <a:rPr lang="en-US" sz="1500" dirty="0" smtClean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of </a:t>
            </a:r>
            <a:r>
              <a:rPr lang="el-GR" sz="15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β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Thalassaemia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133350" indent="0" algn="l" rtl="0">
              <a:buNone/>
            </a:pPr>
            <a:endParaRPr lang="en-US" sz="1600" dirty="0"/>
          </a:p>
          <a:p>
            <a:pPr algn="l" rtl="0"/>
            <a:r>
              <a:rPr lang="en-US" sz="1500" dirty="0">
                <a:latin typeface="Cambria" panose="02040503050406030204" pitchFamily="18" charset="0"/>
              </a:rPr>
              <a:t>Normally we have 2 normal Genes                                                                                 responsible for </a:t>
            </a:r>
            <a:r>
              <a:rPr lang="el-GR" sz="1500" dirty="0">
                <a:latin typeface="Cambria" panose="02040503050406030204" pitchFamily="18" charset="0"/>
              </a:rPr>
              <a:t>β</a:t>
            </a:r>
            <a:r>
              <a:rPr lang="en-US" sz="1500" dirty="0">
                <a:latin typeface="Cambria" panose="02040503050406030204" pitchFamily="18" charset="0"/>
              </a:rPr>
              <a:t> - Globin chain in                                                                               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</a:rPr>
              <a:t>Chromosome 11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, So we can divide                                                                              </a:t>
            </a:r>
            <a:r>
              <a:rPr lang="el-GR" sz="1500" dirty="0">
                <a:solidFill>
                  <a:schemeClr val="tx1"/>
                </a:solidFill>
                <a:latin typeface="Cambria" panose="02040503050406030204" pitchFamily="18" charset="0"/>
              </a:rPr>
              <a:t>β-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</a:rPr>
              <a:t>thalassaemia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 according to number                                                                             of genes defect to :- </a:t>
            </a:r>
          </a:p>
        </p:txBody>
      </p:sp>
      <p:sp>
        <p:nvSpPr>
          <p:cNvPr id="7" name="شكل بيضاوي 6"/>
          <p:cNvSpPr/>
          <p:nvPr/>
        </p:nvSpPr>
        <p:spPr>
          <a:xfrm>
            <a:off x="6020781" y="4526600"/>
            <a:ext cx="201541" cy="197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رابط كسهم مستقيم 8"/>
          <p:cNvCxnSpPr/>
          <p:nvPr/>
        </p:nvCxnSpPr>
        <p:spPr>
          <a:xfrm flipH="1" flipV="1">
            <a:off x="5766463" y="4540714"/>
            <a:ext cx="319647" cy="76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ربع نص 9"/>
          <p:cNvSpPr txBox="1"/>
          <p:nvPr/>
        </p:nvSpPr>
        <p:spPr>
          <a:xfrm>
            <a:off x="5252538" y="4240257"/>
            <a:ext cx="833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7030A0"/>
                </a:solidFill>
              </a:rPr>
              <a:t>Single nucleotide 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5293948" y="4763499"/>
            <a:ext cx="375376" cy="266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ربع نص 16"/>
          <p:cNvSpPr txBox="1"/>
          <p:nvPr/>
        </p:nvSpPr>
        <p:spPr>
          <a:xfrm>
            <a:off x="256007" y="5626358"/>
            <a:ext cx="3241110" cy="378565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33350"/>
            <a:r>
              <a:rPr lang="en-US" sz="1500" b="1" dirty="0">
                <a:solidFill>
                  <a:srgbClr val="009999"/>
                </a:solidFill>
                <a:latin typeface="Cambria"/>
                <a:sym typeface="Calibri"/>
              </a:rPr>
              <a:t>1- Heterozygous </a:t>
            </a:r>
            <a:r>
              <a:rPr lang="el-GR" sz="1500" b="1" dirty="0">
                <a:solidFill>
                  <a:srgbClr val="009999"/>
                </a:solidFill>
                <a:latin typeface="Cambria"/>
                <a:sym typeface="Calibri"/>
              </a:rPr>
              <a:t>β</a:t>
            </a:r>
            <a:r>
              <a:rPr lang="en-US" sz="1500" b="1" dirty="0">
                <a:solidFill>
                  <a:srgbClr val="009999"/>
                </a:solidFill>
                <a:latin typeface="Cambria"/>
                <a:sym typeface="Calibri"/>
              </a:rPr>
              <a:t>-</a:t>
            </a:r>
            <a:r>
              <a:rPr lang="en-US" sz="1500" b="1" dirty="0" err="1">
                <a:solidFill>
                  <a:srgbClr val="009999"/>
                </a:solidFill>
                <a:latin typeface="Cambria"/>
                <a:sym typeface="Calibri"/>
              </a:rPr>
              <a:t>thalassaemia</a:t>
            </a:r>
            <a:r>
              <a:rPr lang="en-US" sz="1500" b="1" dirty="0">
                <a:solidFill>
                  <a:srgbClr val="009999"/>
                </a:solidFill>
                <a:latin typeface="Cambria"/>
                <a:sym typeface="Calibri"/>
              </a:rPr>
              <a:t> (Beta </a:t>
            </a:r>
            <a:r>
              <a:rPr lang="en-US" sz="1500" b="1" dirty="0" err="1">
                <a:solidFill>
                  <a:srgbClr val="009999"/>
                </a:solidFill>
                <a:latin typeface="Cambria"/>
                <a:sym typeface="Calibri"/>
              </a:rPr>
              <a:t>thalassaemia</a:t>
            </a:r>
            <a:r>
              <a:rPr lang="en-US" sz="1500" b="1" dirty="0">
                <a:solidFill>
                  <a:srgbClr val="009999"/>
                </a:solidFill>
                <a:latin typeface="Cambria"/>
                <a:sym typeface="Calibri"/>
              </a:rPr>
              <a:t> trait):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Most affected subjects with beta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</a:rPr>
              <a:t>thalassaemia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trait are 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asymptomatic.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Haemoglobin concentration is either normal or slightly reduced, 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hypochromic and microcytic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red cell indices are seen.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Peripheral blood film may show red cell abnormalities such as 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target cells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and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</a:rPr>
              <a:t>poikilocytes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(variation in shape).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HbA2 levels will be raised above the normal range to 3.5-7.0%.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Slightly increased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</a:rPr>
              <a:t>HbF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</a:rPr>
              <a:t> levels, in the range of 1-5%.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3560079" y="5626358"/>
            <a:ext cx="3145302" cy="378565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33350" algn="ctr"/>
            <a:r>
              <a:rPr lang="en-US" sz="1500" b="1" dirty="0">
                <a:solidFill>
                  <a:srgbClr val="009999"/>
                </a:solidFill>
                <a:latin typeface="Cambria"/>
              </a:rPr>
              <a:t>2- Homozygous </a:t>
            </a:r>
            <a:r>
              <a:rPr lang="el-GR" sz="1500" b="1" dirty="0">
                <a:solidFill>
                  <a:srgbClr val="009999"/>
                </a:solidFill>
                <a:latin typeface="Cambria"/>
              </a:rPr>
              <a:t>β-</a:t>
            </a:r>
            <a:r>
              <a:rPr lang="en-US" sz="1500" b="1" dirty="0" err="1">
                <a:solidFill>
                  <a:srgbClr val="009999"/>
                </a:solidFill>
                <a:latin typeface="Cambria"/>
              </a:rPr>
              <a:t>Thalassaemia</a:t>
            </a:r>
            <a:r>
              <a:rPr lang="en-US" sz="1500" b="1" dirty="0">
                <a:solidFill>
                  <a:srgbClr val="009999"/>
                </a:solidFill>
                <a:latin typeface="Cambria"/>
              </a:rPr>
              <a:t> </a:t>
            </a:r>
            <a:r>
              <a:rPr lang="en-US" sz="1300" dirty="0">
                <a:solidFill>
                  <a:srgbClr val="00B050"/>
                </a:solidFill>
                <a:latin typeface="Cambria" panose="02040503050406030204" pitchFamily="18" charset="0"/>
              </a:rPr>
              <a:t>more sever </a:t>
            </a:r>
          </a:p>
          <a:p>
            <a:pPr marL="133350"/>
            <a:endParaRPr lang="en-US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Defects of β-globin </a:t>
            </a:r>
            <a:r>
              <a:rPr lang="en-US" sz="1500" b="1" dirty="0">
                <a:solidFill>
                  <a:schemeClr val="tx1"/>
                </a:solidFill>
                <a:latin typeface="Cambria" panose="02040503050406030204" pitchFamily="18" charset="0"/>
              </a:rPr>
              <a:t>on both copies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 of chromosome 11</a:t>
            </a: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Marked </a:t>
            </a:r>
            <a:r>
              <a:rPr lang="en-US" sz="1500" dirty="0" err="1">
                <a:solidFill>
                  <a:schemeClr val="tx1"/>
                </a:solidFill>
                <a:latin typeface="Cambria" panose="02040503050406030204" pitchFamily="18" charset="0"/>
              </a:rPr>
              <a:t>anaemia</a:t>
            </a:r>
            <a:r>
              <a:rPr lang="en-US" sz="15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(</a:t>
            </a:r>
            <a:r>
              <a:rPr lang="en-US" sz="1600" dirty="0" err="1">
                <a:solidFill>
                  <a:srgbClr val="00B050"/>
                </a:solidFill>
                <a:latin typeface="Cambria" panose="02040503050406030204" pitchFamily="18" charset="0"/>
              </a:rPr>
              <a:t>usally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 below 7) .</a:t>
            </a: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</a:rPr>
              <a:t>Transfusion dependent.</a:t>
            </a:r>
            <a:r>
              <a:rPr lang="en-US" sz="1600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2 units of blood .</a:t>
            </a: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That will lead to increase the infection risk and  </a:t>
            </a:r>
            <a:r>
              <a:rPr lang="en-US" sz="1200" dirty="0" err="1">
                <a:solidFill>
                  <a:srgbClr val="00B050"/>
                </a:solidFill>
                <a:latin typeface="Cambria" panose="02040503050406030204" pitchFamily="18" charset="0"/>
              </a:rPr>
              <a:t>hemosiderosis</a:t>
            </a:r>
            <a:r>
              <a:rPr lang="en-US" sz="1200" dirty="0">
                <a:solidFill>
                  <a:srgbClr val="00B050"/>
                </a:solidFill>
                <a:latin typeface="Cambria" panose="02040503050406030204" pitchFamily="18" charset="0"/>
              </a:rPr>
              <a:t> will lead to deposition of iron in vital organs like brain , liver </a:t>
            </a:r>
          </a:p>
          <a:p>
            <a:pPr marL="133350"/>
            <a:endParaRPr lang="en-US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133350"/>
            <a:endParaRPr lang="en-US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133350"/>
            <a:endParaRPr lang="en-US" sz="1200" dirty="0">
              <a:solidFill>
                <a:srgbClr val="00B050"/>
              </a:solidFill>
              <a:latin typeface="Cambria" panose="02040503050406030204" pitchFamily="18" charset="0"/>
            </a:endParaRPr>
          </a:p>
          <a:p>
            <a:pPr marL="41910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xmlns="" id="{396C6DE0-CD56-4124-87ED-DBD5B054240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idx="12"/>
          </p:nvPr>
        </p:nvSpPr>
        <p:spPr>
          <a:xfrm>
            <a:off x="4823585" y="9361891"/>
            <a:ext cx="1543050" cy="527403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3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xmlns="" id="{D82CB2B9-3E51-46BD-A1C0-B2CE3490D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14410"/>
              </p:ext>
            </p:extLst>
          </p:nvPr>
        </p:nvGraphicFramePr>
        <p:xfrm>
          <a:off x="259527" y="1077687"/>
          <a:ext cx="6424301" cy="8315203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637322">
                  <a:extLst>
                    <a:ext uri="{9D8B030D-6E8A-4147-A177-3AD203B41FA5}">
                      <a16:colId xmlns:a16="http://schemas.microsoft.com/office/drawing/2014/main" xmlns="" val="3227005536"/>
                    </a:ext>
                  </a:extLst>
                </a:gridCol>
                <a:gridCol w="1786979">
                  <a:extLst>
                    <a:ext uri="{9D8B030D-6E8A-4147-A177-3AD203B41FA5}">
                      <a16:colId xmlns:a16="http://schemas.microsoft.com/office/drawing/2014/main" xmlns="" val="1562907206"/>
                    </a:ext>
                  </a:extLst>
                </a:gridCol>
              </a:tblGrid>
              <a:tr h="722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describes the presence of a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mutation that is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without clinical consequences.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genes studies </a:t>
                      </a:r>
                      <a:r>
                        <a:rPr lang="ar-SA" sz="1200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كل شيء طبيعي بس تكتشفه عن طريق</a:t>
                      </a:r>
                      <a:endParaRPr lang="en-US" sz="1200" b="0" dirty="0">
                        <a:solidFill>
                          <a:srgbClr val="00B05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EAF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800" b="1" dirty="0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minima: </a:t>
                      </a:r>
                    </a:p>
                    <a:p>
                      <a:pPr algn="ctr" rtl="0"/>
                      <a:endParaRPr lang="ar-SA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A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615726"/>
                  </a:ext>
                </a:extLst>
              </a:tr>
              <a:tr h="1354663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describes patients with microcytosis and hypochromic red cells secondary to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mutations, but with only mild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anaemia</a:t>
                      </a:r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(between 10-12 )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or a normal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haemoglobin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Patients who inherit a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single affected allele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are usually in this category.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(Heterozygous β-</a:t>
                      </a:r>
                      <a:r>
                        <a:rPr lang="en-US" sz="1400" dirty="0" err="1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)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err="1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800" b="1" dirty="0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minor </a:t>
                      </a:r>
                    </a:p>
                    <a:p>
                      <a:pPr algn="ctr" rtl="0"/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or </a:t>
                      </a:r>
                      <a:r>
                        <a:rPr lang="en-US" sz="1400" b="1" dirty="0" err="1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thalassamia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 trait (other name )</a:t>
                      </a:r>
                      <a:r>
                        <a:rPr lang="en-US" sz="14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ar-SA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9899333"/>
                  </a:ext>
                </a:extLst>
              </a:tr>
              <a:tr h="3461916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>
                          <a:latin typeface="Cambria" panose="02040503050406030204" pitchFamily="18" charset="0"/>
                        </a:rPr>
                        <a:t>Patients will also have a microcytic hypochromic </a:t>
                      </a:r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anaemia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algn="l" rtl="0"/>
                      <a:r>
                        <a:rPr lang="en-US" sz="1400" b="1" dirty="0">
                          <a:latin typeface="Cambria" panose="02040503050406030204" pitchFamily="18" charset="0"/>
                        </a:rPr>
                        <a:t>Increased erythroid drive (Erythropoiesis) 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to maintain their </a:t>
                      </a:r>
                      <a:r>
                        <a:rPr lang="en-US" sz="1400" dirty="0" err="1">
                          <a:latin typeface="Cambria" panose="02040503050406030204" pitchFamily="18" charset="0"/>
                        </a:rPr>
                        <a:t>haemoglobin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Packed bone marrow with a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decreased </a:t>
                      </a:r>
                      <a:r>
                        <a:rPr lang="en-US" sz="1400" b="1" u="sng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myeloid:erythroid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ratio.</a:t>
                      </a:r>
                    </a:p>
                    <a:p>
                      <a:pPr algn="l" rtl="0"/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Normally myeloid is more than erythroid, because myeloid have short life .</a:t>
                      </a:r>
                    </a:p>
                    <a:p>
                      <a:pPr algn="l" rtl="0"/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 . Myeloid : erythroid ratio is normally 3:1 respectively </a:t>
                      </a:r>
                    </a:p>
                    <a:p>
                      <a:pPr algn="l" rtl="0"/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Here it will be 1:5  </a:t>
                      </a:r>
                    </a:p>
                    <a:p>
                      <a:pPr algn="l" rtl="0"/>
                      <a:r>
                        <a:rPr lang="en-US" sz="1100" dirty="0" err="1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Rbcs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 life span is 22 day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We can see few Nucleated Red cells. </a:t>
                      </a:r>
                      <a:endParaRPr lang="en-US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l" rtl="0"/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extramedullary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haematopoiesis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 giving splenomegaly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. </a:t>
                      </a: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It’s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hematopoiesis occurring outside of the medulla of the bone (bone marrow), e.g. spleen</a:t>
                      </a:r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" panose="02040503050406030204" pitchFamily="18" charset="0"/>
                        </a:rPr>
                        <a:t>. 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Transfusion may be required to maintain the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haemoglobin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at times of additional physiological stress</a:t>
                      </a:r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" panose="02040503050406030204" pitchFamily="18" charset="0"/>
                        </a:rPr>
                        <a:t>. </a:t>
                      </a:r>
                      <a:r>
                        <a:rPr lang="en-US" sz="14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Stress like pregnancy or infection or surgery .</a:t>
                      </a:r>
                    </a:p>
                    <a:p>
                      <a:pPr algn="l" rtl="0"/>
                      <a:endParaRPr lang="ar-SA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EAF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800" b="1" dirty="0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intermedia</a:t>
                      </a:r>
                      <a:r>
                        <a:rPr lang="en-US" sz="1400" b="1" dirty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: </a:t>
                      </a:r>
                    </a:p>
                  </a:txBody>
                  <a:tcPr anchor="ctr">
                    <a:solidFill>
                      <a:srgbClr val="EA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8068392"/>
                  </a:ext>
                </a:extLst>
              </a:tr>
              <a:tr h="2584963">
                <a:tc>
                  <a:txBody>
                    <a:bodyPr/>
                    <a:lstStyle/>
                    <a:p>
                      <a:pPr algn="l" rtl="0">
                        <a:buClr>
                          <a:srgbClr val="FF0000"/>
                        </a:buClr>
                      </a:pPr>
                      <a:r>
                        <a:rPr lang="en-US" sz="1400" b="0" dirty="0">
                          <a:latin typeface="Cambria" panose="02040503050406030204" pitchFamily="18" charset="0"/>
                        </a:rPr>
                        <a:t>Have 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severe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anaemia</a:t>
                      </a:r>
                      <a:r>
                        <a:rPr lang="en-US" sz="1400" b="0" dirty="0">
                          <a:latin typeface="Cambria" panose="02040503050406030204" pitchFamily="18" charset="0"/>
                        </a:rPr>
                        <a:t> and are 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transfusion dependent</a:t>
                      </a:r>
                      <a:r>
                        <a:rPr lang="en-US" sz="1400" b="0" dirty="0">
                          <a:latin typeface="Cambria" panose="02040503050406030204" pitchFamily="18" charset="0"/>
                        </a:rPr>
                        <a:t>.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l" rtl="0">
                        <a:buClr>
                          <a:srgbClr val="FF0000"/>
                        </a:buClr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The most prominent type of hemoglobin is </a:t>
                      </a:r>
                      <a:r>
                        <a:rPr lang="en-US" sz="1400" b="0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Hb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 F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(up to 90%).</a:t>
                      </a:r>
                    </a:p>
                    <a:p>
                      <a:pPr algn="l" rtl="0">
                        <a:buClr>
                          <a:srgbClr val="FF0000"/>
                        </a:buClr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We can see Nucleated Red cells </a:t>
                      </a:r>
                      <a:endParaRPr lang="en-US" sz="1400" b="0" dirty="0">
                        <a:latin typeface="Cambria" panose="02040503050406030204" pitchFamily="18" charset="0"/>
                      </a:endParaRP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Their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increased erythroid drive(Erythropoiesis)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leads to a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packed erythroid marrow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and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splenomegaly .</a:t>
                      </a:r>
                    </a:p>
                    <a:p>
                      <a:pPr algn="l" rtl="0"/>
                      <a:r>
                        <a:rPr lang="en-US" sz="1400" dirty="0">
                          <a:latin typeface="Cambria" panose="02040503050406030204" pitchFamily="18" charset="0"/>
                        </a:rPr>
                        <a:t>Development of </a:t>
                      </a: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bony abnormalities </a:t>
                      </a:r>
                      <a:r>
                        <a:rPr lang="en-US" sz="1400" dirty="0">
                          <a:latin typeface="Cambria" panose="02040503050406030204" pitchFamily="18" charset="0"/>
                        </a:rPr>
                        <a:t>secondary to unchecked </a:t>
                      </a:r>
                      <a:r>
                        <a:rPr lang="en-US" sz="1400" b="1" dirty="0">
                          <a:latin typeface="Cambria" panose="02040503050406030204" pitchFamily="18" charset="0"/>
                        </a:rPr>
                        <a:t>marrow expansion.</a:t>
                      </a:r>
                    </a:p>
                    <a:p>
                      <a:pPr algn="l" rtl="0"/>
                      <a:r>
                        <a:rPr lang="en-US" sz="1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Patients in this category are those with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complete loss of β-globin expression from both copies of chromosome 11 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Thalassaemia</a:t>
                      </a:r>
                      <a:r>
                        <a:rPr lang="en-US" sz="1800" b="1" dirty="0" smtClean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EFBC57"/>
                          </a:solidFill>
                          <a:latin typeface="Cambria" panose="02040503050406030204" pitchFamily="18" charset="0"/>
                        </a:rPr>
                        <a:t>major:</a:t>
                      </a:r>
                    </a:p>
                    <a:p>
                      <a:pPr algn="ctr" rtl="0"/>
                      <a:endParaRPr lang="ar-SA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0908747"/>
                  </a:ext>
                </a:extLst>
              </a:tr>
            </a:tbl>
          </a:graphicData>
        </a:graphic>
      </p:graphicFrame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817C02B3-A58C-4389-AD5C-443DB2EFDDB5}"/>
              </a:ext>
            </a:extLst>
          </p:cNvPr>
          <p:cNvSpPr/>
          <p:nvPr/>
        </p:nvSpPr>
        <p:spPr>
          <a:xfrm>
            <a:off x="259525" y="631372"/>
            <a:ext cx="634606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lvl="0">
              <a:lnSpc>
                <a:spcPct val="90000"/>
              </a:lnSpc>
              <a:spcBef>
                <a:spcPts val="750"/>
              </a:spcBef>
              <a:buClr>
                <a:srgbClr val="000000"/>
              </a:buClr>
              <a:buSzPct val="100000"/>
            </a:pPr>
            <a:r>
              <a:rPr lang="en-US" sz="1800" b="1" dirty="0">
                <a:solidFill>
                  <a:srgbClr val="009999"/>
                </a:solidFill>
                <a:latin typeface="Cambria"/>
                <a:cs typeface="Calibri"/>
                <a:sym typeface="Calibri"/>
              </a:rPr>
              <a:t>Clinical classification of the </a:t>
            </a:r>
            <a:r>
              <a:rPr lang="en-US" sz="1800" b="1" dirty="0" err="1">
                <a:solidFill>
                  <a:srgbClr val="009999"/>
                </a:solidFill>
                <a:latin typeface="Cambria"/>
                <a:cs typeface="Calibri"/>
                <a:sym typeface="Calibri"/>
              </a:rPr>
              <a:t>thalassaemias</a:t>
            </a:r>
            <a:r>
              <a:rPr lang="en-US" sz="1800" b="1" dirty="0">
                <a:solidFill>
                  <a:srgbClr val="009999"/>
                </a:solidFill>
                <a:latin typeface="Cambria"/>
                <a:cs typeface="Calibri"/>
                <a:sym typeface="Calibri"/>
              </a:rPr>
              <a:t> (Mainly beta):</a:t>
            </a:r>
          </a:p>
        </p:txBody>
      </p:sp>
      <p:sp>
        <p:nvSpPr>
          <p:cNvPr id="10" name="عنصر نائب للتذييل 9">
            <a:extLst>
              <a:ext uri="{FF2B5EF4-FFF2-40B4-BE49-F238E27FC236}">
                <a16:creationId xmlns:a16="http://schemas.microsoft.com/office/drawing/2014/main" xmlns="" id="{A28AE635-5C95-44D1-A0D4-E7450751D5B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271713" y="0"/>
            <a:ext cx="2314575" cy="527403"/>
          </a:xfrm>
        </p:spPr>
        <p:txBody>
          <a:bodyPr/>
          <a:lstStyle/>
          <a:p>
            <a:r>
              <a:rPr lang="en-US"/>
              <a:t>HEMATOLOGY TEAM 436</a:t>
            </a:r>
            <a:endParaRPr lang="en-US" dirty="0"/>
          </a:p>
        </p:txBody>
      </p:sp>
      <p:sp>
        <p:nvSpPr>
          <p:cNvPr id="2" name="عنصر نائب لرقم الشريحة 1"/>
          <p:cNvSpPr>
            <a:spLocks noGrp="1"/>
          </p:cNvSpPr>
          <p:nvPr>
            <p:ph type="sldNum" idx="12"/>
          </p:nvPr>
        </p:nvSpPr>
        <p:spPr>
          <a:xfrm>
            <a:off x="4843463" y="9378597"/>
            <a:ext cx="1543050" cy="527403"/>
          </a:xfr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9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2843</Words>
  <Application>Microsoft Office PowerPoint</Application>
  <PresentationFormat>A4 Paper (210x297 mm)</PresentationFormat>
  <Paragraphs>476</Paragraphs>
  <Slides>15</Slides>
  <Notes>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5" baseType="lpstr">
      <vt:lpstr>Arial</vt:lpstr>
      <vt:lpstr>ArialMT</vt:lpstr>
      <vt:lpstr>Calibri</vt:lpstr>
      <vt:lpstr>Calisto MT</vt:lpstr>
      <vt:lpstr>Cambria</vt:lpstr>
      <vt:lpstr>Gautami</vt:lpstr>
      <vt:lpstr>Georgia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MCQs: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TOSHIBA</dc:creator>
  <cp:lastModifiedBy>عبدالعزيز</cp:lastModifiedBy>
  <cp:revision>137</cp:revision>
  <dcterms:modified xsi:type="dcterms:W3CDTF">2017-12-08T15:38:59Z</dcterms:modified>
</cp:coreProperties>
</file>