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 id="2147483720" r:id="rId2"/>
  </p:sldMasterIdLst>
  <p:notesMasterIdLst>
    <p:notesMasterId r:id="rId15"/>
  </p:notesMasterIdLst>
  <p:handoutMasterIdLst>
    <p:handoutMasterId r:id="rId16"/>
  </p:handoutMasterIdLst>
  <p:sldIdLst>
    <p:sldId id="256" r:id="rId3"/>
    <p:sldId id="270" r:id="rId4"/>
    <p:sldId id="271" r:id="rId5"/>
    <p:sldId id="272" r:id="rId6"/>
    <p:sldId id="262" r:id="rId7"/>
    <p:sldId id="275" r:id="rId8"/>
    <p:sldId id="273" r:id="rId9"/>
    <p:sldId id="264" r:id="rId10"/>
    <p:sldId id="276" r:id="rId11"/>
    <p:sldId id="266" r:id="rId12"/>
    <p:sldId id="269" r:id="rId13"/>
    <p:sldId id="257" r:id="rId1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jain alzaid" initials="la"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E2EFF2"/>
    <a:srgbClr val="E6E6E6"/>
    <a:srgbClr val="33CC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902" autoAdjust="0"/>
    <p:restoredTop sz="95768"/>
  </p:normalViewPr>
  <p:slideViewPr>
    <p:cSldViewPr snapToGrid="0">
      <p:cViewPr>
        <p:scale>
          <a:sx n="121" d="100"/>
          <a:sy n="121" d="100"/>
        </p:scale>
        <p:origin x="1416" y="-108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 xmlns:a16="http://schemas.microsoft.com/office/drawing/2014/main" id="{8EBE4024-142B-4C92-A7C8-E5CE56FBBFEF}"/>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r>
              <a:rPr lang="en-US" smtClean="0"/>
              <a:t>HEMATOLOGY TEAM</a:t>
            </a:r>
            <a:endParaRPr lang="ar-SA"/>
          </a:p>
        </p:txBody>
      </p:sp>
      <p:sp>
        <p:nvSpPr>
          <p:cNvPr id="3" name="عنصر نائب للتاريخ 2">
            <a:extLst>
              <a:ext uri="{FF2B5EF4-FFF2-40B4-BE49-F238E27FC236}">
                <a16:creationId xmlns="" xmlns:a16="http://schemas.microsoft.com/office/drawing/2014/main" id="{18596BE6-91BE-4B74-8C14-5AD0FA641105}"/>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667A7A53-9C08-415B-9AD8-EBF2B8B26EB6}" type="datetimeFigureOut">
              <a:rPr lang="ar-SA" smtClean="0"/>
              <a:t>18 ربيع الأول، 1439</a:t>
            </a:fld>
            <a:endParaRPr lang="ar-SA"/>
          </a:p>
        </p:txBody>
      </p:sp>
      <p:sp>
        <p:nvSpPr>
          <p:cNvPr id="4" name="عنصر نائب للتذييل 3">
            <a:extLst>
              <a:ext uri="{FF2B5EF4-FFF2-40B4-BE49-F238E27FC236}">
                <a16:creationId xmlns="" xmlns:a16="http://schemas.microsoft.com/office/drawing/2014/main" id="{34906D76-DFFE-4967-AA60-6E1F1121377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r>
              <a:rPr lang="en-US" smtClean="0"/>
              <a:t>HAEMATOLOGY TEAM 436</a:t>
            </a:r>
            <a:endParaRPr lang="ar-SA"/>
          </a:p>
        </p:txBody>
      </p:sp>
      <p:sp>
        <p:nvSpPr>
          <p:cNvPr id="5" name="عنصر نائب لرقم الشريحة 4">
            <a:extLst>
              <a:ext uri="{FF2B5EF4-FFF2-40B4-BE49-F238E27FC236}">
                <a16:creationId xmlns="" xmlns:a16="http://schemas.microsoft.com/office/drawing/2014/main" id="{C7CBE680-B621-4D3C-B18F-A5F75468C3D7}"/>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714953E8-2F16-46B9-89F2-ACE48F98659E}" type="slidenum">
              <a:rPr lang="ar-SA" smtClean="0"/>
              <a:t>‹#›</a:t>
            </a:fld>
            <a:endParaRPr lang="ar-SA"/>
          </a:p>
        </p:txBody>
      </p:sp>
    </p:spTree>
    <p:extLst>
      <p:ext uri="{BB962C8B-B14F-4D97-AF65-F5344CB8AC3E}">
        <p14:creationId xmlns:p14="http://schemas.microsoft.com/office/powerpoint/2010/main" val="5266419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r>
              <a:rPr lang="en-US" smtClean="0"/>
              <a:t>HEMATOLOGY TEAM</a:t>
            </a:r>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907D6F-40CC-4028-BC11-8F3F47ED3ADC}" type="datetimeFigureOut">
              <a:rPr lang="en-US" smtClean="0"/>
              <a:t>12/6/17</a:t>
            </a:fld>
            <a:endParaRPr lang="en-US"/>
          </a:p>
        </p:txBody>
      </p:sp>
      <p:sp>
        <p:nvSpPr>
          <p:cNvPr id="4" name="عنصر نائب لصورة الشريحة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r>
              <a:rPr lang="en-US" smtClean="0"/>
              <a:t>HAEMATOLOGY TEAM 436</a:t>
            </a:r>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64687AFB-2894-4C96-ACA6-55CF804CC1C8}" type="slidenum">
              <a:rPr lang="en-US" smtClean="0"/>
              <a:t>‹#›</a:t>
            </a:fld>
            <a:endParaRPr lang="en-US"/>
          </a:p>
        </p:txBody>
      </p:sp>
    </p:spTree>
    <p:extLst>
      <p:ext uri="{BB962C8B-B14F-4D97-AF65-F5344CB8AC3E}">
        <p14:creationId xmlns:p14="http://schemas.microsoft.com/office/powerpoint/2010/main" val="3027173231"/>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64687AFB-2894-4C96-ACA6-55CF804CC1C8}" type="slidenum">
              <a:rPr lang="en-US" smtClean="0"/>
              <a:t>1</a:t>
            </a:fld>
            <a:endParaRPr lang="en-US"/>
          </a:p>
        </p:txBody>
      </p:sp>
      <p:sp>
        <p:nvSpPr>
          <p:cNvPr id="7" name="Footer Placeholder 6"/>
          <p:cNvSpPr>
            <a:spLocks noGrp="1"/>
          </p:cNvSpPr>
          <p:nvPr>
            <p:ph type="ftr" sz="quarter" idx="13"/>
          </p:nvPr>
        </p:nvSpPr>
        <p:spPr/>
        <p:txBody>
          <a:bodyPr/>
          <a:lstStyle/>
          <a:p>
            <a:r>
              <a:rPr lang="en-US" smtClean="0"/>
              <a:t>HAEMATOLOGY TEAM 436</a:t>
            </a:r>
            <a:endParaRPr lang="en-US"/>
          </a:p>
        </p:txBody>
      </p:sp>
    </p:spTree>
    <p:extLst>
      <p:ext uri="{BB962C8B-B14F-4D97-AF65-F5344CB8AC3E}">
        <p14:creationId xmlns:p14="http://schemas.microsoft.com/office/powerpoint/2010/main" val="59154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5" name="عنصر نائب لرقم الشريحة 4"/>
          <p:cNvSpPr>
            <a:spLocks noGrp="1"/>
          </p:cNvSpPr>
          <p:nvPr>
            <p:ph type="sldNum" sz="quarter" idx="11"/>
          </p:nvPr>
        </p:nvSpPr>
        <p:spPr/>
        <p:txBody>
          <a:bodyPr/>
          <a:lstStyle/>
          <a:p>
            <a:fld id="{64687AFB-2894-4C96-ACA6-55CF804CC1C8}" type="slidenum">
              <a:rPr lang="en-US" smtClean="0"/>
              <a:t>2</a:t>
            </a:fld>
            <a:endParaRPr lang="en-US"/>
          </a:p>
        </p:txBody>
      </p:sp>
      <p:sp>
        <p:nvSpPr>
          <p:cNvPr id="7" name="Footer Placeholder 6"/>
          <p:cNvSpPr>
            <a:spLocks noGrp="1"/>
          </p:cNvSpPr>
          <p:nvPr>
            <p:ph type="ftr" sz="quarter" idx="13"/>
          </p:nvPr>
        </p:nvSpPr>
        <p:spPr/>
        <p:txBody>
          <a:bodyPr/>
          <a:lstStyle/>
          <a:p>
            <a:r>
              <a:rPr lang="en-US" smtClean="0"/>
              <a:t>HAEMATOLOGY TEAM 436</a:t>
            </a:r>
            <a:endParaRPr lang="en-US"/>
          </a:p>
        </p:txBody>
      </p:sp>
    </p:spTree>
    <p:extLst>
      <p:ext uri="{BB962C8B-B14F-4D97-AF65-F5344CB8AC3E}">
        <p14:creationId xmlns:p14="http://schemas.microsoft.com/office/powerpoint/2010/main" val="382326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r>
              <a:rPr lang="en-US" smtClean="0"/>
              <a:t>17/03/1439</a:t>
            </a:r>
            <a:endParaRPr lang="ar-SA"/>
          </a:p>
        </p:txBody>
      </p:sp>
      <p:sp>
        <p:nvSpPr>
          <p:cNvPr id="5" name="Footer Placeholder 4"/>
          <p:cNvSpPr>
            <a:spLocks noGrp="1"/>
          </p:cNvSpPr>
          <p:nvPr>
            <p:ph type="ftr" sz="quarter" idx="11"/>
          </p:nvPr>
        </p:nvSpPr>
        <p:spPr/>
        <p:txBody>
          <a:bodyPr/>
          <a:lstStyle/>
          <a:p>
            <a:r>
              <a:rPr lang="en-US" smtClean="0"/>
              <a:t>HAEMATOLOGY TEAM 436</a:t>
            </a:r>
            <a:endParaRPr lang="ar-SA"/>
          </a:p>
        </p:txBody>
      </p:sp>
      <p:sp>
        <p:nvSpPr>
          <p:cNvPr id="6" name="Slide Number Placeholder 5"/>
          <p:cNvSpPr>
            <a:spLocks noGrp="1"/>
          </p:cNvSpPr>
          <p:nvPr>
            <p:ph type="sldNum" sz="quarter" idx="12"/>
          </p:nvPr>
        </p:nvSpPr>
        <p:spPr/>
        <p:txBody>
          <a:bodyPr/>
          <a:lstStyle/>
          <a:p>
            <a:fld id="{1C67E274-19E9-42BB-8F4D-69F464BAB9C5}" type="slidenum">
              <a:rPr lang="ar-SA" smtClean="0"/>
              <a:t>‹#›</a:t>
            </a:fld>
            <a:endParaRPr lang="ar-SA"/>
          </a:p>
        </p:txBody>
      </p:sp>
    </p:spTree>
    <p:extLst>
      <p:ext uri="{BB962C8B-B14F-4D97-AF65-F5344CB8AC3E}">
        <p14:creationId xmlns:p14="http://schemas.microsoft.com/office/powerpoint/2010/main" val="136031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r>
              <a:rPr lang="en-US" smtClean="0"/>
              <a:t>17/03/1439</a:t>
            </a:r>
            <a:endParaRPr lang="ar-SA"/>
          </a:p>
        </p:txBody>
      </p:sp>
      <p:sp>
        <p:nvSpPr>
          <p:cNvPr id="5" name="Footer Placeholder 4"/>
          <p:cNvSpPr>
            <a:spLocks noGrp="1"/>
          </p:cNvSpPr>
          <p:nvPr>
            <p:ph type="ftr" sz="quarter" idx="11"/>
          </p:nvPr>
        </p:nvSpPr>
        <p:spPr/>
        <p:txBody>
          <a:bodyPr/>
          <a:lstStyle/>
          <a:p>
            <a:r>
              <a:rPr lang="en-US" smtClean="0"/>
              <a:t>HAEMATOLOGY TEAM 436</a:t>
            </a:r>
            <a:endParaRPr lang="ar-SA"/>
          </a:p>
        </p:txBody>
      </p:sp>
      <p:sp>
        <p:nvSpPr>
          <p:cNvPr id="6" name="Slide Number Placeholder 5"/>
          <p:cNvSpPr>
            <a:spLocks noGrp="1"/>
          </p:cNvSpPr>
          <p:nvPr>
            <p:ph type="sldNum" sz="quarter" idx="12"/>
          </p:nvPr>
        </p:nvSpPr>
        <p:spPr/>
        <p:txBody>
          <a:bodyPr/>
          <a:lstStyle/>
          <a:p>
            <a:fld id="{1C67E274-19E9-42BB-8F4D-69F464BAB9C5}" type="slidenum">
              <a:rPr lang="ar-SA" smtClean="0"/>
              <a:t>‹#›</a:t>
            </a:fld>
            <a:endParaRPr lang="ar-SA"/>
          </a:p>
        </p:txBody>
      </p:sp>
    </p:spTree>
    <p:extLst>
      <p:ext uri="{BB962C8B-B14F-4D97-AF65-F5344CB8AC3E}">
        <p14:creationId xmlns:p14="http://schemas.microsoft.com/office/powerpoint/2010/main" val="281363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r>
              <a:rPr lang="en-US" smtClean="0"/>
              <a:t>17/03/1439</a:t>
            </a:r>
            <a:endParaRPr lang="ar-SA"/>
          </a:p>
        </p:txBody>
      </p:sp>
      <p:sp>
        <p:nvSpPr>
          <p:cNvPr id="5" name="Footer Placeholder 4"/>
          <p:cNvSpPr>
            <a:spLocks noGrp="1"/>
          </p:cNvSpPr>
          <p:nvPr>
            <p:ph type="ftr" sz="quarter" idx="11"/>
          </p:nvPr>
        </p:nvSpPr>
        <p:spPr/>
        <p:txBody>
          <a:bodyPr/>
          <a:lstStyle/>
          <a:p>
            <a:r>
              <a:rPr lang="en-US" smtClean="0"/>
              <a:t>HAEMATOLOGY TEAM 436</a:t>
            </a:r>
            <a:endParaRPr lang="ar-SA"/>
          </a:p>
        </p:txBody>
      </p:sp>
      <p:sp>
        <p:nvSpPr>
          <p:cNvPr id="6" name="Slide Number Placeholder 5"/>
          <p:cNvSpPr>
            <a:spLocks noGrp="1"/>
          </p:cNvSpPr>
          <p:nvPr>
            <p:ph type="sldNum" sz="quarter" idx="12"/>
          </p:nvPr>
        </p:nvSpPr>
        <p:spPr/>
        <p:txBody>
          <a:bodyPr/>
          <a:lstStyle/>
          <a:p>
            <a:fld id="{1C67E274-19E9-42BB-8F4D-69F464BAB9C5}" type="slidenum">
              <a:rPr lang="ar-SA" smtClean="0"/>
              <a:t>‹#›</a:t>
            </a:fld>
            <a:endParaRPr lang="ar-SA"/>
          </a:p>
        </p:txBody>
      </p:sp>
    </p:spTree>
    <p:extLst>
      <p:ext uri="{BB962C8B-B14F-4D97-AF65-F5344CB8AC3E}">
        <p14:creationId xmlns:p14="http://schemas.microsoft.com/office/powerpoint/2010/main" val="211596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smtClean="0"/>
              <a:t>17/03/1439</a:t>
            </a:r>
            <a:endParaRPr lang="en-US"/>
          </a:p>
        </p:txBody>
      </p:sp>
      <p:sp>
        <p:nvSpPr>
          <p:cNvPr id="5" name="Footer Placeholder 4"/>
          <p:cNvSpPr>
            <a:spLocks noGrp="1"/>
          </p:cNvSpPr>
          <p:nvPr>
            <p:ph type="ftr" sz="quarter" idx="11"/>
          </p:nvPr>
        </p:nvSpPr>
        <p:spPr/>
        <p:txBody>
          <a:bodyPr/>
          <a:lstStyle/>
          <a:p>
            <a:r>
              <a:rPr lang="en-US" smtClean="0"/>
              <a:t>HAEMATOLOGY TEAM 436</a:t>
            </a:r>
            <a:endParaRPr lang="en-US"/>
          </a:p>
        </p:txBody>
      </p:sp>
      <p:sp>
        <p:nvSpPr>
          <p:cNvPr id="6" name="Slide Number Placeholder 5"/>
          <p:cNvSpPr>
            <a:spLocks noGrp="1"/>
          </p:cNvSpPr>
          <p:nvPr>
            <p:ph type="sldNum" sz="quarter" idx="12"/>
          </p:nvPr>
        </p:nvSpPr>
        <p:spPr/>
        <p:txBody>
          <a:bodyPr/>
          <a:lstStyle/>
          <a:p>
            <a:fld id="{0D66BDD5-EE4D-4C68-82D6-08203648F2EE}" type="slidenum">
              <a:rPr lang="en-US" smtClean="0"/>
              <a:t>‹#›</a:t>
            </a:fld>
            <a:endParaRPr lang="en-US"/>
          </a:p>
        </p:txBody>
      </p:sp>
    </p:spTree>
    <p:extLst>
      <p:ext uri="{BB962C8B-B14F-4D97-AF65-F5344CB8AC3E}">
        <p14:creationId xmlns:p14="http://schemas.microsoft.com/office/powerpoint/2010/main" val="115512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17/03/1439</a:t>
            </a:r>
            <a:endParaRPr lang="en-US"/>
          </a:p>
        </p:txBody>
      </p:sp>
      <p:sp>
        <p:nvSpPr>
          <p:cNvPr id="5" name="Footer Placeholder 4"/>
          <p:cNvSpPr>
            <a:spLocks noGrp="1"/>
          </p:cNvSpPr>
          <p:nvPr>
            <p:ph type="ftr" sz="quarter" idx="11"/>
          </p:nvPr>
        </p:nvSpPr>
        <p:spPr/>
        <p:txBody>
          <a:bodyPr/>
          <a:lstStyle/>
          <a:p>
            <a:r>
              <a:rPr lang="en-US" smtClean="0"/>
              <a:t>HAEMATOLOGY TEAM 436</a:t>
            </a:r>
            <a:endParaRPr lang="en-US"/>
          </a:p>
        </p:txBody>
      </p:sp>
      <p:sp>
        <p:nvSpPr>
          <p:cNvPr id="6" name="Slide Number Placeholder 5"/>
          <p:cNvSpPr>
            <a:spLocks noGrp="1"/>
          </p:cNvSpPr>
          <p:nvPr>
            <p:ph type="sldNum" sz="quarter" idx="12"/>
          </p:nvPr>
        </p:nvSpPr>
        <p:spPr/>
        <p:txBody>
          <a:bodyPr/>
          <a:lstStyle/>
          <a:p>
            <a:fld id="{0D66BDD5-EE4D-4C68-82D6-08203648F2EE}" type="slidenum">
              <a:rPr lang="en-US" smtClean="0"/>
              <a:t>‹#›</a:t>
            </a:fld>
            <a:endParaRPr lang="en-US"/>
          </a:p>
        </p:txBody>
      </p:sp>
    </p:spTree>
    <p:extLst>
      <p:ext uri="{BB962C8B-B14F-4D97-AF65-F5344CB8AC3E}">
        <p14:creationId xmlns:p14="http://schemas.microsoft.com/office/powerpoint/2010/main" val="37033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17/03/1439</a:t>
            </a:r>
            <a:endParaRPr lang="en-US"/>
          </a:p>
        </p:txBody>
      </p:sp>
      <p:sp>
        <p:nvSpPr>
          <p:cNvPr id="5" name="Footer Placeholder 4"/>
          <p:cNvSpPr>
            <a:spLocks noGrp="1"/>
          </p:cNvSpPr>
          <p:nvPr>
            <p:ph type="ftr" sz="quarter" idx="11"/>
          </p:nvPr>
        </p:nvSpPr>
        <p:spPr/>
        <p:txBody>
          <a:bodyPr/>
          <a:lstStyle/>
          <a:p>
            <a:r>
              <a:rPr lang="en-US" smtClean="0"/>
              <a:t>HAEMATOLOGY TEAM 436</a:t>
            </a:r>
            <a:endParaRPr lang="en-US"/>
          </a:p>
        </p:txBody>
      </p:sp>
      <p:sp>
        <p:nvSpPr>
          <p:cNvPr id="6" name="Slide Number Placeholder 5"/>
          <p:cNvSpPr>
            <a:spLocks noGrp="1"/>
          </p:cNvSpPr>
          <p:nvPr>
            <p:ph type="sldNum" sz="quarter" idx="12"/>
          </p:nvPr>
        </p:nvSpPr>
        <p:spPr/>
        <p:txBody>
          <a:bodyPr/>
          <a:lstStyle/>
          <a:p>
            <a:fld id="{0D66BDD5-EE4D-4C68-82D6-08203648F2EE}" type="slidenum">
              <a:rPr lang="en-US" smtClean="0"/>
              <a:t>‹#›</a:t>
            </a:fld>
            <a:endParaRPr lang="en-US"/>
          </a:p>
        </p:txBody>
      </p:sp>
    </p:spTree>
    <p:extLst>
      <p:ext uri="{BB962C8B-B14F-4D97-AF65-F5344CB8AC3E}">
        <p14:creationId xmlns:p14="http://schemas.microsoft.com/office/powerpoint/2010/main" val="3959495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mtClean="0"/>
              <a:t>17/03/1439</a:t>
            </a:r>
            <a:endParaRPr lang="en-US"/>
          </a:p>
        </p:txBody>
      </p:sp>
      <p:sp>
        <p:nvSpPr>
          <p:cNvPr id="6" name="Footer Placeholder 5"/>
          <p:cNvSpPr>
            <a:spLocks noGrp="1"/>
          </p:cNvSpPr>
          <p:nvPr>
            <p:ph type="ftr" sz="quarter" idx="11"/>
          </p:nvPr>
        </p:nvSpPr>
        <p:spPr/>
        <p:txBody>
          <a:bodyPr/>
          <a:lstStyle/>
          <a:p>
            <a:r>
              <a:rPr lang="en-US" smtClean="0"/>
              <a:t>HAEMATOLOGY TEAM 436</a:t>
            </a:r>
            <a:endParaRPr lang="en-US"/>
          </a:p>
        </p:txBody>
      </p:sp>
      <p:sp>
        <p:nvSpPr>
          <p:cNvPr id="7" name="Slide Number Placeholder 6"/>
          <p:cNvSpPr>
            <a:spLocks noGrp="1"/>
          </p:cNvSpPr>
          <p:nvPr>
            <p:ph type="sldNum" sz="quarter" idx="12"/>
          </p:nvPr>
        </p:nvSpPr>
        <p:spPr/>
        <p:txBody>
          <a:bodyPr/>
          <a:lstStyle/>
          <a:p>
            <a:fld id="{0D66BDD5-EE4D-4C68-82D6-08203648F2EE}" type="slidenum">
              <a:rPr lang="en-US" smtClean="0"/>
              <a:t>‹#›</a:t>
            </a:fld>
            <a:endParaRPr lang="en-US"/>
          </a:p>
        </p:txBody>
      </p:sp>
    </p:spTree>
    <p:extLst>
      <p:ext uri="{BB962C8B-B14F-4D97-AF65-F5344CB8AC3E}">
        <p14:creationId xmlns:p14="http://schemas.microsoft.com/office/powerpoint/2010/main" val="2619106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t>17/03/1439</a:t>
            </a:r>
            <a:endParaRPr lang="en-US"/>
          </a:p>
        </p:txBody>
      </p:sp>
      <p:sp>
        <p:nvSpPr>
          <p:cNvPr id="8" name="Footer Placeholder 7"/>
          <p:cNvSpPr>
            <a:spLocks noGrp="1"/>
          </p:cNvSpPr>
          <p:nvPr>
            <p:ph type="ftr" sz="quarter" idx="11"/>
          </p:nvPr>
        </p:nvSpPr>
        <p:spPr/>
        <p:txBody>
          <a:bodyPr/>
          <a:lstStyle/>
          <a:p>
            <a:r>
              <a:rPr lang="en-US" smtClean="0"/>
              <a:t>HAEMATOLOGY TEAM 436</a:t>
            </a:r>
            <a:endParaRPr lang="en-US"/>
          </a:p>
        </p:txBody>
      </p:sp>
      <p:sp>
        <p:nvSpPr>
          <p:cNvPr id="9" name="Slide Number Placeholder 8"/>
          <p:cNvSpPr>
            <a:spLocks noGrp="1"/>
          </p:cNvSpPr>
          <p:nvPr>
            <p:ph type="sldNum" sz="quarter" idx="12"/>
          </p:nvPr>
        </p:nvSpPr>
        <p:spPr/>
        <p:txBody>
          <a:bodyPr/>
          <a:lstStyle/>
          <a:p>
            <a:fld id="{0D66BDD5-EE4D-4C68-82D6-08203648F2EE}" type="slidenum">
              <a:rPr lang="en-US" smtClean="0"/>
              <a:t>‹#›</a:t>
            </a:fld>
            <a:endParaRPr lang="en-US"/>
          </a:p>
        </p:txBody>
      </p:sp>
    </p:spTree>
    <p:extLst>
      <p:ext uri="{BB962C8B-B14F-4D97-AF65-F5344CB8AC3E}">
        <p14:creationId xmlns:p14="http://schemas.microsoft.com/office/powerpoint/2010/main" val="385373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mtClean="0"/>
              <a:t>17/03/1439</a:t>
            </a:r>
            <a:endParaRPr lang="en-US"/>
          </a:p>
        </p:txBody>
      </p:sp>
      <p:sp>
        <p:nvSpPr>
          <p:cNvPr id="4" name="Footer Placeholder 3"/>
          <p:cNvSpPr>
            <a:spLocks noGrp="1"/>
          </p:cNvSpPr>
          <p:nvPr>
            <p:ph type="ftr" sz="quarter" idx="11"/>
          </p:nvPr>
        </p:nvSpPr>
        <p:spPr/>
        <p:txBody>
          <a:bodyPr/>
          <a:lstStyle/>
          <a:p>
            <a:r>
              <a:rPr lang="en-US" smtClean="0"/>
              <a:t>HAEMATOLOGY TEAM 436</a:t>
            </a:r>
            <a:endParaRPr lang="en-US"/>
          </a:p>
        </p:txBody>
      </p:sp>
      <p:sp>
        <p:nvSpPr>
          <p:cNvPr id="5" name="Slide Number Placeholder 4"/>
          <p:cNvSpPr>
            <a:spLocks noGrp="1"/>
          </p:cNvSpPr>
          <p:nvPr>
            <p:ph type="sldNum" sz="quarter" idx="12"/>
          </p:nvPr>
        </p:nvSpPr>
        <p:spPr/>
        <p:txBody>
          <a:bodyPr/>
          <a:lstStyle/>
          <a:p>
            <a:fld id="{0D66BDD5-EE4D-4C68-82D6-08203648F2EE}" type="slidenum">
              <a:rPr lang="en-US" smtClean="0"/>
              <a:t>‹#›</a:t>
            </a:fld>
            <a:endParaRPr lang="en-US"/>
          </a:p>
        </p:txBody>
      </p:sp>
    </p:spTree>
    <p:extLst>
      <p:ext uri="{BB962C8B-B14F-4D97-AF65-F5344CB8AC3E}">
        <p14:creationId xmlns:p14="http://schemas.microsoft.com/office/powerpoint/2010/main" val="1810855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17/03/1439</a:t>
            </a:r>
            <a:endParaRPr lang="en-US"/>
          </a:p>
        </p:txBody>
      </p:sp>
      <p:sp>
        <p:nvSpPr>
          <p:cNvPr id="3" name="Footer Placeholder 2"/>
          <p:cNvSpPr>
            <a:spLocks noGrp="1"/>
          </p:cNvSpPr>
          <p:nvPr>
            <p:ph type="ftr" sz="quarter" idx="11"/>
          </p:nvPr>
        </p:nvSpPr>
        <p:spPr/>
        <p:txBody>
          <a:bodyPr/>
          <a:lstStyle/>
          <a:p>
            <a:r>
              <a:rPr lang="en-US" smtClean="0"/>
              <a:t>HAEMATOLOGY TEAM 436</a:t>
            </a:r>
            <a:endParaRPr lang="en-US"/>
          </a:p>
        </p:txBody>
      </p:sp>
      <p:sp>
        <p:nvSpPr>
          <p:cNvPr id="4" name="Slide Number Placeholder 3"/>
          <p:cNvSpPr>
            <a:spLocks noGrp="1"/>
          </p:cNvSpPr>
          <p:nvPr>
            <p:ph type="sldNum" sz="quarter" idx="12"/>
          </p:nvPr>
        </p:nvSpPr>
        <p:spPr/>
        <p:txBody>
          <a:bodyPr/>
          <a:lstStyle/>
          <a:p>
            <a:fld id="{0D66BDD5-EE4D-4C68-82D6-08203648F2EE}" type="slidenum">
              <a:rPr lang="en-US" smtClean="0"/>
              <a:t>‹#›</a:t>
            </a:fld>
            <a:endParaRPr lang="en-US"/>
          </a:p>
        </p:txBody>
      </p:sp>
    </p:spTree>
    <p:extLst>
      <p:ext uri="{BB962C8B-B14F-4D97-AF65-F5344CB8AC3E}">
        <p14:creationId xmlns:p14="http://schemas.microsoft.com/office/powerpoint/2010/main" val="2096677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17/03/1439</a:t>
            </a:r>
            <a:endParaRPr lang="en-US"/>
          </a:p>
        </p:txBody>
      </p:sp>
      <p:sp>
        <p:nvSpPr>
          <p:cNvPr id="6" name="Footer Placeholder 5"/>
          <p:cNvSpPr>
            <a:spLocks noGrp="1"/>
          </p:cNvSpPr>
          <p:nvPr>
            <p:ph type="ftr" sz="quarter" idx="11"/>
          </p:nvPr>
        </p:nvSpPr>
        <p:spPr/>
        <p:txBody>
          <a:bodyPr/>
          <a:lstStyle/>
          <a:p>
            <a:r>
              <a:rPr lang="en-US" smtClean="0"/>
              <a:t>HAEMATOLOGY TEAM 436</a:t>
            </a:r>
            <a:endParaRPr lang="en-US"/>
          </a:p>
        </p:txBody>
      </p:sp>
      <p:sp>
        <p:nvSpPr>
          <p:cNvPr id="7" name="Slide Number Placeholder 6"/>
          <p:cNvSpPr>
            <a:spLocks noGrp="1"/>
          </p:cNvSpPr>
          <p:nvPr>
            <p:ph type="sldNum" sz="quarter" idx="12"/>
          </p:nvPr>
        </p:nvSpPr>
        <p:spPr/>
        <p:txBody>
          <a:bodyPr/>
          <a:lstStyle/>
          <a:p>
            <a:fld id="{0D66BDD5-EE4D-4C68-82D6-08203648F2EE}" type="slidenum">
              <a:rPr lang="en-US" smtClean="0"/>
              <a:t>‹#›</a:t>
            </a:fld>
            <a:endParaRPr lang="en-US"/>
          </a:p>
        </p:txBody>
      </p:sp>
    </p:spTree>
    <p:extLst>
      <p:ext uri="{BB962C8B-B14F-4D97-AF65-F5344CB8AC3E}">
        <p14:creationId xmlns:p14="http://schemas.microsoft.com/office/powerpoint/2010/main" val="90608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r>
              <a:rPr lang="en-US" smtClean="0"/>
              <a:t>17/03/1439</a:t>
            </a:r>
            <a:endParaRPr lang="ar-SA"/>
          </a:p>
        </p:txBody>
      </p:sp>
      <p:sp>
        <p:nvSpPr>
          <p:cNvPr id="5" name="Footer Placeholder 4"/>
          <p:cNvSpPr>
            <a:spLocks noGrp="1"/>
          </p:cNvSpPr>
          <p:nvPr>
            <p:ph type="ftr" sz="quarter" idx="11"/>
          </p:nvPr>
        </p:nvSpPr>
        <p:spPr/>
        <p:txBody>
          <a:bodyPr/>
          <a:lstStyle/>
          <a:p>
            <a:r>
              <a:rPr lang="en-US" smtClean="0"/>
              <a:t>HAEMATOLOGY TEAM 436</a:t>
            </a:r>
            <a:endParaRPr lang="ar-SA"/>
          </a:p>
        </p:txBody>
      </p:sp>
      <p:sp>
        <p:nvSpPr>
          <p:cNvPr id="6" name="Slide Number Placeholder 5"/>
          <p:cNvSpPr>
            <a:spLocks noGrp="1"/>
          </p:cNvSpPr>
          <p:nvPr>
            <p:ph type="sldNum" sz="quarter" idx="12"/>
          </p:nvPr>
        </p:nvSpPr>
        <p:spPr/>
        <p:txBody>
          <a:bodyPr/>
          <a:lstStyle/>
          <a:p>
            <a:fld id="{1C67E274-19E9-42BB-8F4D-69F464BAB9C5}" type="slidenum">
              <a:rPr lang="ar-SA" smtClean="0"/>
              <a:t>‹#›</a:t>
            </a:fld>
            <a:endParaRPr lang="ar-SA"/>
          </a:p>
        </p:txBody>
      </p:sp>
    </p:spTree>
    <p:extLst>
      <p:ext uri="{BB962C8B-B14F-4D97-AF65-F5344CB8AC3E}">
        <p14:creationId xmlns:p14="http://schemas.microsoft.com/office/powerpoint/2010/main" val="194453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17/03/1439</a:t>
            </a:r>
            <a:endParaRPr lang="en-US"/>
          </a:p>
        </p:txBody>
      </p:sp>
      <p:sp>
        <p:nvSpPr>
          <p:cNvPr id="6" name="Footer Placeholder 5"/>
          <p:cNvSpPr>
            <a:spLocks noGrp="1"/>
          </p:cNvSpPr>
          <p:nvPr>
            <p:ph type="ftr" sz="quarter" idx="11"/>
          </p:nvPr>
        </p:nvSpPr>
        <p:spPr/>
        <p:txBody>
          <a:bodyPr/>
          <a:lstStyle/>
          <a:p>
            <a:r>
              <a:rPr lang="en-US" smtClean="0"/>
              <a:t>HAEMATOLOGY TEAM 436</a:t>
            </a:r>
            <a:endParaRPr lang="en-US"/>
          </a:p>
        </p:txBody>
      </p:sp>
      <p:sp>
        <p:nvSpPr>
          <p:cNvPr id="7" name="Slide Number Placeholder 6"/>
          <p:cNvSpPr>
            <a:spLocks noGrp="1"/>
          </p:cNvSpPr>
          <p:nvPr>
            <p:ph type="sldNum" sz="quarter" idx="12"/>
          </p:nvPr>
        </p:nvSpPr>
        <p:spPr/>
        <p:txBody>
          <a:bodyPr/>
          <a:lstStyle/>
          <a:p>
            <a:fld id="{0D66BDD5-EE4D-4C68-82D6-08203648F2EE}" type="slidenum">
              <a:rPr lang="en-US" smtClean="0"/>
              <a:t>‹#›</a:t>
            </a:fld>
            <a:endParaRPr lang="en-US"/>
          </a:p>
        </p:txBody>
      </p:sp>
    </p:spTree>
    <p:extLst>
      <p:ext uri="{BB962C8B-B14F-4D97-AF65-F5344CB8AC3E}">
        <p14:creationId xmlns:p14="http://schemas.microsoft.com/office/powerpoint/2010/main" val="2231783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17/03/1439</a:t>
            </a:r>
            <a:endParaRPr lang="en-US"/>
          </a:p>
        </p:txBody>
      </p:sp>
      <p:sp>
        <p:nvSpPr>
          <p:cNvPr id="5" name="Footer Placeholder 4"/>
          <p:cNvSpPr>
            <a:spLocks noGrp="1"/>
          </p:cNvSpPr>
          <p:nvPr>
            <p:ph type="ftr" sz="quarter" idx="11"/>
          </p:nvPr>
        </p:nvSpPr>
        <p:spPr/>
        <p:txBody>
          <a:bodyPr/>
          <a:lstStyle/>
          <a:p>
            <a:r>
              <a:rPr lang="en-US" smtClean="0"/>
              <a:t>HAEMATOLOGY TEAM 436</a:t>
            </a:r>
            <a:endParaRPr lang="en-US"/>
          </a:p>
        </p:txBody>
      </p:sp>
      <p:sp>
        <p:nvSpPr>
          <p:cNvPr id="6" name="Slide Number Placeholder 5"/>
          <p:cNvSpPr>
            <a:spLocks noGrp="1"/>
          </p:cNvSpPr>
          <p:nvPr>
            <p:ph type="sldNum" sz="quarter" idx="12"/>
          </p:nvPr>
        </p:nvSpPr>
        <p:spPr/>
        <p:txBody>
          <a:bodyPr/>
          <a:lstStyle/>
          <a:p>
            <a:fld id="{0D66BDD5-EE4D-4C68-82D6-08203648F2EE}" type="slidenum">
              <a:rPr lang="en-US" smtClean="0"/>
              <a:t>‹#›</a:t>
            </a:fld>
            <a:endParaRPr lang="en-US"/>
          </a:p>
        </p:txBody>
      </p:sp>
    </p:spTree>
    <p:extLst>
      <p:ext uri="{BB962C8B-B14F-4D97-AF65-F5344CB8AC3E}">
        <p14:creationId xmlns:p14="http://schemas.microsoft.com/office/powerpoint/2010/main" val="2766173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17/03/1439</a:t>
            </a:r>
            <a:endParaRPr lang="en-US"/>
          </a:p>
        </p:txBody>
      </p:sp>
      <p:sp>
        <p:nvSpPr>
          <p:cNvPr id="5" name="Footer Placeholder 4"/>
          <p:cNvSpPr>
            <a:spLocks noGrp="1"/>
          </p:cNvSpPr>
          <p:nvPr>
            <p:ph type="ftr" sz="quarter" idx="11"/>
          </p:nvPr>
        </p:nvSpPr>
        <p:spPr/>
        <p:txBody>
          <a:bodyPr/>
          <a:lstStyle/>
          <a:p>
            <a:r>
              <a:rPr lang="en-US" smtClean="0"/>
              <a:t>HAEMATOLOGY TEAM 436</a:t>
            </a:r>
            <a:endParaRPr lang="en-US"/>
          </a:p>
        </p:txBody>
      </p:sp>
      <p:sp>
        <p:nvSpPr>
          <p:cNvPr id="6" name="Slide Number Placeholder 5"/>
          <p:cNvSpPr>
            <a:spLocks noGrp="1"/>
          </p:cNvSpPr>
          <p:nvPr>
            <p:ph type="sldNum" sz="quarter" idx="12"/>
          </p:nvPr>
        </p:nvSpPr>
        <p:spPr/>
        <p:txBody>
          <a:bodyPr/>
          <a:lstStyle/>
          <a:p>
            <a:fld id="{0D66BDD5-EE4D-4C68-82D6-08203648F2EE}" type="slidenum">
              <a:rPr lang="en-US" smtClean="0"/>
              <a:t>‹#›</a:t>
            </a:fld>
            <a:endParaRPr lang="en-US"/>
          </a:p>
        </p:txBody>
      </p:sp>
    </p:spTree>
    <p:extLst>
      <p:ext uri="{BB962C8B-B14F-4D97-AF65-F5344CB8AC3E}">
        <p14:creationId xmlns:p14="http://schemas.microsoft.com/office/powerpoint/2010/main" val="71258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r>
              <a:rPr lang="en-US" smtClean="0"/>
              <a:t>17/03/1439</a:t>
            </a:r>
            <a:endParaRPr lang="ar-SA"/>
          </a:p>
        </p:txBody>
      </p:sp>
      <p:sp>
        <p:nvSpPr>
          <p:cNvPr id="5" name="Footer Placeholder 4"/>
          <p:cNvSpPr>
            <a:spLocks noGrp="1"/>
          </p:cNvSpPr>
          <p:nvPr>
            <p:ph type="ftr" sz="quarter" idx="11"/>
          </p:nvPr>
        </p:nvSpPr>
        <p:spPr/>
        <p:txBody>
          <a:bodyPr/>
          <a:lstStyle/>
          <a:p>
            <a:r>
              <a:rPr lang="en-US" smtClean="0"/>
              <a:t>HAEMATOLOGY TEAM 436</a:t>
            </a:r>
            <a:endParaRPr lang="ar-SA"/>
          </a:p>
        </p:txBody>
      </p:sp>
      <p:sp>
        <p:nvSpPr>
          <p:cNvPr id="6" name="Slide Number Placeholder 5"/>
          <p:cNvSpPr>
            <a:spLocks noGrp="1"/>
          </p:cNvSpPr>
          <p:nvPr>
            <p:ph type="sldNum" sz="quarter" idx="12"/>
          </p:nvPr>
        </p:nvSpPr>
        <p:spPr/>
        <p:txBody>
          <a:bodyPr/>
          <a:lstStyle/>
          <a:p>
            <a:fld id="{1C67E274-19E9-42BB-8F4D-69F464BAB9C5}" type="slidenum">
              <a:rPr lang="ar-SA" smtClean="0"/>
              <a:t>‹#›</a:t>
            </a:fld>
            <a:endParaRPr lang="ar-SA"/>
          </a:p>
        </p:txBody>
      </p:sp>
    </p:spTree>
    <p:extLst>
      <p:ext uri="{BB962C8B-B14F-4D97-AF65-F5344CB8AC3E}">
        <p14:creationId xmlns:p14="http://schemas.microsoft.com/office/powerpoint/2010/main" val="326612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r>
              <a:rPr lang="en-US" smtClean="0"/>
              <a:t>17/03/1439</a:t>
            </a:r>
            <a:endParaRPr lang="ar-SA"/>
          </a:p>
        </p:txBody>
      </p:sp>
      <p:sp>
        <p:nvSpPr>
          <p:cNvPr id="6" name="Footer Placeholder 5"/>
          <p:cNvSpPr>
            <a:spLocks noGrp="1"/>
          </p:cNvSpPr>
          <p:nvPr>
            <p:ph type="ftr" sz="quarter" idx="11"/>
          </p:nvPr>
        </p:nvSpPr>
        <p:spPr/>
        <p:txBody>
          <a:bodyPr/>
          <a:lstStyle/>
          <a:p>
            <a:r>
              <a:rPr lang="en-US" smtClean="0"/>
              <a:t>HAEMATOLOGY TEAM 436</a:t>
            </a:r>
            <a:endParaRPr lang="ar-SA"/>
          </a:p>
        </p:txBody>
      </p:sp>
      <p:sp>
        <p:nvSpPr>
          <p:cNvPr id="7" name="Slide Number Placeholder 6"/>
          <p:cNvSpPr>
            <a:spLocks noGrp="1"/>
          </p:cNvSpPr>
          <p:nvPr>
            <p:ph type="sldNum" sz="quarter" idx="12"/>
          </p:nvPr>
        </p:nvSpPr>
        <p:spPr/>
        <p:txBody>
          <a:bodyPr/>
          <a:lstStyle/>
          <a:p>
            <a:fld id="{1C67E274-19E9-42BB-8F4D-69F464BAB9C5}" type="slidenum">
              <a:rPr lang="ar-SA" smtClean="0"/>
              <a:t>‹#›</a:t>
            </a:fld>
            <a:endParaRPr lang="ar-SA"/>
          </a:p>
        </p:txBody>
      </p:sp>
    </p:spTree>
    <p:extLst>
      <p:ext uri="{BB962C8B-B14F-4D97-AF65-F5344CB8AC3E}">
        <p14:creationId xmlns:p14="http://schemas.microsoft.com/office/powerpoint/2010/main" val="83284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حرر أنماط نص الشكل الرئيسي</a:t>
            </a:r>
          </a:p>
        </p:txBody>
      </p:sp>
      <p:sp>
        <p:nvSpPr>
          <p:cNvPr id="4" name="Content Placeholder 3"/>
          <p:cNvSpPr>
            <a:spLocks noGrp="1"/>
          </p:cNvSpPr>
          <p:nvPr>
            <p:ph sz="half" idx="2"/>
          </p:nvPr>
        </p:nvSpPr>
        <p:spPr>
          <a:xfrm>
            <a:off x="472381" y="3618442"/>
            <a:ext cx="2901255" cy="5322183"/>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حرر أنماط نص الشكل الرئيسي</a:t>
            </a:r>
          </a:p>
        </p:txBody>
      </p:sp>
      <p:sp>
        <p:nvSpPr>
          <p:cNvPr id="6" name="Content Placeholder 5"/>
          <p:cNvSpPr>
            <a:spLocks noGrp="1"/>
          </p:cNvSpPr>
          <p:nvPr>
            <p:ph sz="quarter" idx="4"/>
          </p:nvPr>
        </p:nvSpPr>
        <p:spPr>
          <a:xfrm>
            <a:off x="3471863" y="3618442"/>
            <a:ext cx="2915543" cy="5322183"/>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r>
              <a:rPr lang="en-US" smtClean="0"/>
              <a:t>17/03/1439</a:t>
            </a:r>
            <a:endParaRPr lang="ar-SA"/>
          </a:p>
        </p:txBody>
      </p:sp>
      <p:sp>
        <p:nvSpPr>
          <p:cNvPr id="8" name="Footer Placeholder 7"/>
          <p:cNvSpPr>
            <a:spLocks noGrp="1"/>
          </p:cNvSpPr>
          <p:nvPr>
            <p:ph type="ftr" sz="quarter" idx="11"/>
          </p:nvPr>
        </p:nvSpPr>
        <p:spPr/>
        <p:txBody>
          <a:bodyPr/>
          <a:lstStyle/>
          <a:p>
            <a:r>
              <a:rPr lang="en-US" smtClean="0"/>
              <a:t>HAEMATOLOGY TEAM 436</a:t>
            </a:r>
            <a:endParaRPr lang="ar-SA"/>
          </a:p>
        </p:txBody>
      </p:sp>
      <p:sp>
        <p:nvSpPr>
          <p:cNvPr id="9" name="Slide Number Placeholder 8"/>
          <p:cNvSpPr>
            <a:spLocks noGrp="1"/>
          </p:cNvSpPr>
          <p:nvPr>
            <p:ph type="sldNum" sz="quarter" idx="12"/>
          </p:nvPr>
        </p:nvSpPr>
        <p:spPr/>
        <p:txBody>
          <a:bodyPr/>
          <a:lstStyle/>
          <a:p>
            <a:fld id="{1C67E274-19E9-42BB-8F4D-69F464BAB9C5}" type="slidenum">
              <a:rPr lang="ar-SA" smtClean="0"/>
              <a:t>‹#›</a:t>
            </a:fld>
            <a:endParaRPr lang="ar-SA"/>
          </a:p>
        </p:txBody>
      </p:sp>
    </p:spTree>
    <p:extLst>
      <p:ext uri="{BB962C8B-B14F-4D97-AF65-F5344CB8AC3E}">
        <p14:creationId xmlns:p14="http://schemas.microsoft.com/office/powerpoint/2010/main" val="41673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r>
              <a:rPr lang="en-US" smtClean="0"/>
              <a:t>17/03/1439</a:t>
            </a:r>
            <a:endParaRPr lang="ar-SA"/>
          </a:p>
        </p:txBody>
      </p:sp>
      <p:sp>
        <p:nvSpPr>
          <p:cNvPr id="4" name="Footer Placeholder 3"/>
          <p:cNvSpPr>
            <a:spLocks noGrp="1"/>
          </p:cNvSpPr>
          <p:nvPr>
            <p:ph type="ftr" sz="quarter" idx="11"/>
          </p:nvPr>
        </p:nvSpPr>
        <p:spPr/>
        <p:txBody>
          <a:bodyPr/>
          <a:lstStyle/>
          <a:p>
            <a:r>
              <a:rPr lang="en-US" smtClean="0"/>
              <a:t>HAEMATOLOGY TEAM 436</a:t>
            </a:r>
            <a:endParaRPr lang="ar-SA"/>
          </a:p>
        </p:txBody>
      </p:sp>
      <p:sp>
        <p:nvSpPr>
          <p:cNvPr id="5" name="Slide Number Placeholder 4"/>
          <p:cNvSpPr>
            <a:spLocks noGrp="1"/>
          </p:cNvSpPr>
          <p:nvPr>
            <p:ph type="sldNum" sz="quarter" idx="12"/>
          </p:nvPr>
        </p:nvSpPr>
        <p:spPr/>
        <p:txBody>
          <a:bodyPr/>
          <a:lstStyle/>
          <a:p>
            <a:fld id="{1C67E274-19E9-42BB-8F4D-69F464BAB9C5}" type="slidenum">
              <a:rPr lang="ar-SA" smtClean="0"/>
              <a:t>‹#›</a:t>
            </a:fld>
            <a:endParaRPr lang="ar-SA"/>
          </a:p>
        </p:txBody>
      </p:sp>
    </p:spTree>
    <p:extLst>
      <p:ext uri="{BB962C8B-B14F-4D97-AF65-F5344CB8AC3E}">
        <p14:creationId xmlns:p14="http://schemas.microsoft.com/office/powerpoint/2010/main" val="383438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17/03/1439</a:t>
            </a:r>
            <a:endParaRPr lang="ar-SA"/>
          </a:p>
        </p:txBody>
      </p:sp>
      <p:sp>
        <p:nvSpPr>
          <p:cNvPr id="3" name="Footer Placeholder 2"/>
          <p:cNvSpPr>
            <a:spLocks noGrp="1"/>
          </p:cNvSpPr>
          <p:nvPr>
            <p:ph type="ftr" sz="quarter" idx="11"/>
          </p:nvPr>
        </p:nvSpPr>
        <p:spPr/>
        <p:txBody>
          <a:bodyPr/>
          <a:lstStyle/>
          <a:p>
            <a:r>
              <a:rPr lang="en-US" smtClean="0"/>
              <a:t>HAEMATOLOGY TEAM 436</a:t>
            </a:r>
            <a:endParaRPr lang="ar-SA"/>
          </a:p>
        </p:txBody>
      </p:sp>
      <p:sp>
        <p:nvSpPr>
          <p:cNvPr id="4" name="Slide Number Placeholder 3"/>
          <p:cNvSpPr>
            <a:spLocks noGrp="1"/>
          </p:cNvSpPr>
          <p:nvPr>
            <p:ph type="sldNum" sz="quarter" idx="12"/>
          </p:nvPr>
        </p:nvSpPr>
        <p:spPr/>
        <p:txBody>
          <a:bodyPr/>
          <a:lstStyle/>
          <a:p>
            <a:fld id="{1C67E274-19E9-42BB-8F4D-69F464BAB9C5}" type="slidenum">
              <a:rPr lang="ar-SA" smtClean="0"/>
              <a:t>‹#›</a:t>
            </a:fld>
            <a:endParaRPr lang="ar-SA"/>
          </a:p>
        </p:txBody>
      </p:sp>
    </p:spTree>
    <p:extLst>
      <p:ext uri="{BB962C8B-B14F-4D97-AF65-F5344CB8AC3E}">
        <p14:creationId xmlns:p14="http://schemas.microsoft.com/office/powerpoint/2010/main" val="294110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r>
              <a:rPr lang="en-US" smtClean="0"/>
              <a:t>17/03/1439</a:t>
            </a:r>
            <a:endParaRPr lang="ar-SA"/>
          </a:p>
        </p:txBody>
      </p:sp>
      <p:sp>
        <p:nvSpPr>
          <p:cNvPr id="6" name="Footer Placeholder 5"/>
          <p:cNvSpPr>
            <a:spLocks noGrp="1"/>
          </p:cNvSpPr>
          <p:nvPr>
            <p:ph type="ftr" sz="quarter" idx="11"/>
          </p:nvPr>
        </p:nvSpPr>
        <p:spPr/>
        <p:txBody>
          <a:bodyPr/>
          <a:lstStyle/>
          <a:p>
            <a:r>
              <a:rPr lang="en-US" smtClean="0"/>
              <a:t>HAEMATOLOGY TEAM 436</a:t>
            </a:r>
            <a:endParaRPr lang="ar-SA"/>
          </a:p>
        </p:txBody>
      </p:sp>
      <p:sp>
        <p:nvSpPr>
          <p:cNvPr id="7" name="Slide Number Placeholder 6"/>
          <p:cNvSpPr>
            <a:spLocks noGrp="1"/>
          </p:cNvSpPr>
          <p:nvPr>
            <p:ph type="sldNum" sz="quarter" idx="12"/>
          </p:nvPr>
        </p:nvSpPr>
        <p:spPr/>
        <p:txBody>
          <a:bodyPr/>
          <a:lstStyle/>
          <a:p>
            <a:fld id="{1C67E274-19E9-42BB-8F4D-69F464BAB9C5}" type="slidenum">
              <a:rPr lang="ar-SA" smtClean="0"/>
              <a:t>‹#›</a:t>
            </a:fld>
            <a:endParaRPr lang="ar-SA"/>
          </a:p>
        </p:txBody>
      </p:sp>
    </p:spTree>
    <p:extLst>
      <p:ext uri="{BB962C8B-B14F-4D97-AF65-F5344CB8AC3E}">
        <p14:creationId xmlns:p14="http://schemas.microsoft.com/office/powerpoint/2010/main" val="144255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r>
              <a:rPr lang="en-US" smtClean="0"/>
              <a:t>17/03/1439</a:t>
            </a:r>
            <a:endParaRPr lang="ar-SA"/>
          </a:p>
        </p:txBody>
      </p:sp>
      <p:sp>
        <p:nvSpPr>
          <p:cNvPr id="6" name="Footer Placeholder 5"/>
          <p:cNvSpPr>
            <a:spLocks noGrp="1"/>
          </p:cNvSpPr>
          <p:nvPr>
            <p:ph type="ftr" sz="quarter" idx="11"/>
          </p:nvPr>
        </p:nvSpPr>
        <p:spPr/>
        <p:txBody>
          <a:bodyPr/>
          <a:lstStyle/>
          <a:p>
            <a:r>
              <a:rPr lang="en-US" smtClean="0"/>
              <a:t>HAEMATOLOGY TEAM 436</a:t>
            </a:r>
            <a:endParaRPr lang="ar-SA"/>
          </a:p>
        </p:txBody>
      </p:sp>
      <p:sp>
        <p:nvSpPr>
          <p:cNvPr id="7" name="Slide Number Placeholder 6"/>
          <p:cNvSpPr>
            <a:spLocks noGrp="1"/>
          </p:cNvSpPr>
          <p:nvPr>
            <p:ph type="sldNum" sz="quarter" idx="12"/>
          </p:nvPr>
        </p:nvSpPr>
        <p:spPr/>
        <p:txBody>
          <a:bodyPr/>
          <a:lstStyle/>
          <a:p>
            <a:fld id="{1C67E274-19E9-42BB-8F4D-69F464BAB9C5}" type="slidenum">
              <a:rPr lang="ar-SA" smtClean="0"/>
              <a:t>‹#›</a:t>
            </a:fld>
            <a:endParaRPr lang="ar-SA"/>
          </a:p>
        </p:txBody>
      </p:sp>
    </p:spTree>
    <p:extLst>
      <p:ext uri="{BB962C8B-B14F-4D97-AF65-F5344CB8AC3E}">
        <p14:creationId xmlns:p14="http://schemas.microsoft.com/office/powerpoint/2010/main" val="21647276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17/03/1439</a:t>
            </a:r>
            <a:endParaRPr lang="ar-SA"/>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HAEMATOLOGY TEAM 436</a:t>
            </a:r>
            <a:endParaRPr lang="ar-SA"/>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C67E274-19E9-42BB-8F4D-69F464BAB9C5}" type="slidenum">
              <a:rPr lang="ar-SA" smtClean="0"/>
              <a:t>‹#›</a:t>
            </a:fld>
            <a:endParaRPr lang="ar-SA"/>
          </a:p>
        </p:txBody>
      </p:sp>
    </p:spTree>
    <p:extLst>
      <p:ext uri="{BB962C8B-B14F-4D97-AF65-F5344CB8AC3E}">
        <p14:creationId xmlns:p14="http://schemas.microsoft.com/office/powerpoint/2010/main" val="7534698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17/03/1439</a:t>
            </a:r>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HAEMATOLOGY TEAM 436</a:t>
            </a:r>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D66BDD5-EE4D-4C68-82D6-08203648F2EE}" type="slidenum">
              <a:rPr lang="en-US" smtClean="0"/>
              <a:t>‹#›</a:t>
            </a:fld>
            <a:endParaRPr lang="en-US"/>
          </a:p>
        </p:txBody>
      </p:sp>
    </p:spTree>
    <p:extLst>
      <p:ext uri="{BB962C8B-B14F-4D97-AF65-F5344CB8AC3E}">
        <p14:creationId xmlns:p14="http://schemas.microsoft.com/office/powerpoint/2010/main" val="5801680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docs.google.com/document/d/1Y7mV6Uv0sNwkKtLvjulYJjJWKioC_b1-wH97NoTiJyk/edit" TargetMode="External"/><Relationship Id="rId5" Type="http://schemas.openxmlformats.org/officeDocument/2006/relationships/image" Target="../media/image2.png"/><Relationship Id="rId6" Type="http://schemas.openxmlformats.org/officeDocument/2006/relationships/hyperlink" Target="https://docs.google.com/forms/d/e/1FAIpQLSdF-OExjEgTJzx-mBGyJM1VZY-c-h_KyTtEF0WuENtYMh0VLA/viewform" TargetMode="External"/><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9.tmp"/><Relationship Id="rId12" Type="http://schemas.openxmlformats.org/officeDocument/2006/relationships/image" Target="../media/image20.tmp"/><Relationship Id="rId1" Type="http://schemas.openxmlformats.org/officeDocument/2006/relationships/slideLayout" Target="../slideLayouts/slideLayout2.xml"/><Relationship Id="rId2" Type="http://schemas.openxmlformats.org/officeDocument/2006/relationships/image" Target="../media/image10.tmp"/><Relationship Id="rId3" Type="http://schemas.openxmlformats.org/officeDocument/2006/relationships/image" Target="../media/image11.tmp"/><Relationship Id="rId4" Type="http://schemas.openxmlformats.org/officeDocument/2006/relationships/image" Target="../media/image12.tmp"/><Relationship Id="rId5" Type="http://schemas.openxmlformats.org/officeDocument/2006/relationships/image" Target="../media/image13.png"/><Relationship Id="rId6" Type="http://schemas.openxmlformats.org/officeDocument/2006/relationships/image" Target="../media/image14.tmp"/><Relationship Id="rId7" Type="http://schemas.openxmlformats.org/officeDocument/2006/relationships/image" Target="../media/image15.tmp"/><Relationship Id="rId8" Type="http://schemas.openxmlformats.org/officeDocument/2006/relationships/image" Target="../media/image16.tmp"/><Relationship Id="rId9" Type="http://schemas.openxmlformats.org/officeDocument/2006/relationships/image" Target="../media/image17.tmp"/><Relationship Id="rId10" Type="http://schemas.openxmlformats.org/officeDocument/2006/relationships/image" Target="../media/image18.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mp"/><Relationship Id="rId3" Type="http://schemas.openxmlformats.org/officeDocument/2006/relationships/image" Target="../media/image22.tmp"/></Relationships>
</file>

<file path=ppt/slides/_rels/slide5.xml.rels><?xml version="1.0" encoding="UTF-8" standalone="yes"?>
<Relationships xmlns="http://schemas.openxmlformats.org/package/2006/relationships"><Relationship Id="rId3" Type="http://schemas.openxmlformats.org/officeDocument/2006/relationships/image" Target="../media/image24.tmp"/><Relationship Id="rId4" Type="http://schemas.openxmlformats.org/officeDocument/2006/relationships/image" Target="../media/image25.png"/><Relationship Id="rId5" Type="http://schemas.openxmlformats.org/officeDocument/2006/relationships/image" Target="../media/image26.tmp"/><Relationship Id="rId6"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a:extLst>
              <a:ext uri="{FF2B5EF4-FFF2-40B4-BE49-F238E27FC236}">
                <a16:creationId xmlns="" xmlns:a16="http://schemas.microsoft.com/office/drawing/2014/main" id="{2AEC667E-1520-4694-B820-7DDCB6E017DD}"/>
              </a:ext>
            </a:extLst>
          </p:cNvPr>
          <p:cNvSpPr>
            <a:spLocks noGrp="1"/>
          </p:cNvSpPr>
          <p:nvPr>
            <p:ph type="subTitle" idx="1"/>
          </p:nvPr>
        </p:nvSpPr>
        <p:spPr>
          <a:xfrm>
            <a:off x="5049499" y="5512038"/>
            <a:ext cx="1470366" cy="1125273"/>
          </a:xfrm>
          <a:ln>
            <a:solidFill>
              <a:srgbClr val="33CCCC"/>
            </a:solidFill>
            <a:prstDash val="dash"/>
          </a:ln>
        </p:spPr>
        <p:txBody>
          <a:bodyPr>
            <a:normAutofit/>
          </a:bodyPr>
          <a:lstStyle/>
          <a:p>
            <a:r>
              <a:rPr lang="en-US" sz="1600" dirty="0" smtClean="0">
                <a:latin typeface="Cambria" panose="02040503050406030204" pitchFamily="18" charset="0"/>
              </a:rPr>
              <a:t>Color </a:t>
            </a:r>
            <a:r>
              <a:rPr lang="en-US" sz="1600" dirty="0">
                <a:latin typeface="Cambria" panose="02040503050406030204" pitchFamily="18" charset="0"/>
              </a:rPr>
              <a:t>code</a:t>
            </a:r>
            <a:r>
              <a:rPr lang="en-US" sz="1600" dirty="0" smtClean="0">
                <a:latin typeface="Cambria" panose="02040503050406030204" pitchFamily="18" charset="0"/>
              </a:rPr>
              <a:t>:</a:t>
            </a:r>
          </a:p>
          <a:p>
            <a:r>
              <a:rPr lang="en-US" sz="1600" dirty="0" smtClean="0">
                <a:latin typeface="Cambria" panose="02040503050406030204" pitchFamily="18" charset="0"/>
              </a:rPr>
              <a:t> </a:t>
            </a:r>
            <a:r>
              <a:rPr lang="en-US" sz="1600" dirty="0">
                <a:solidFill>
                  <a:srgbClr val="FF0000"/>
                </a:solidFill>
                <a:latin typeface="Cambria" panose="02040503050406030204" pitchFamily="18" charset="0"/>
              </a:rPr>
              <a:t>Important. </a:t>
            </a:r>
            <a:r>
              <a:rPr lang="en-US" sz="1600" dirty="0" smtClean="0">
                <a:solidFill>
                  <a:schemeClr val="bg1">
                    <a:lumMod val="50000"/>
                  </a:schemeClr>
                </a:solidFill>
                <a:latin typeface="Cambria" panose="02040503050406030204" pitchFamily="18" charset="0"/>
              </a:rPr>
              <a:t>Extra</a:t>
            </a:r>
            <a:r>
              <a:rPr lang="en-US" sz="1600" dirty="0">
                <a:solidFill>
                  <a:schemeClr val="bg1">
                    <a:lumMod val="50000"/>
                  </a:schemeClr>
                </a:solidFill>
                <a:latin typeface="Cambria" panose="02040503050406030204" pitchFamily="18" charset="0"/>
              </a:rPr>
              <a:t>.</a:t>
            </a:r>
            <a:r>
              <a:rPr lang="ar-SA" sz="1600" dirty="0">
                <a:solidFill>
                  <a:schemeClr val="bg1">
                    <a:lumMod val="50000"/>
                  </a:schemeClr>
                </a:solidFill>
                <a:latin typeface="Cambria" panose="02040503050406030204" pitchFamily="18" charset="0"/>
              </a:rPr>
              <a:t> </a:t>
            </a:r>
            <a:r>
              <a:rPr lang="ar-SA" sz="1600" dirty="0" err="1">
                <a:solidFill>
                  <a:srgbClr val="00B050"/>
                </a:solidFill>
                <a:latin typeface="Cambria" panose="02040503050406030204" pitchFamily="18" charset="0"/>
              </a:rPr>
              <a:t>Doctors</a:t>
            </a:r>
            <a:r>
              <a:rPr lang="ar-SA" sz="1600" dirty="0">
                <a:solidFill>
                  <a:srgbClr val="00B050"/>
                </a:solidFill>
                <a:latin typeface="Cambria" panose="02040503050406030204" pitchFamily="18" charset="0"/>
              </a:rPr>
              <a:t> </a:t>
            </a:r>
            <a:r>
              <a:rPr lang="ar-SA" sz="1600" dirty="0" err="1">
                <a:solidFill>
                  <a:srgbClr val="00B050"/>
                </a:solidFill>
                <a:latin typeface="Cambria" panose="02040503050406030204" pitchFamily="18" charset="0"/>
              </a:rPr>
              <a:t>notes</a:t>
            </a:r>
            <a:endParaRPr lang="ar-SA" sz="1600" dirty="0">
              <a:solidFill>
                <a:srgbClr val="00B050"/>
              </a:solidFill>
              <a:latin typeface="Cambria" panose="02040503050406030204" pitchFamily="18" charset="0"/>
            </a:endParaRPr>
          </a:p>
        </p:txBody>
      </p:sp>
      <p:pic>
        <p:nvPicPr>
          <p:cNvPr id="4" name="صورة 3">
            <a:extLst>
              <a:ext uri="{FF2B5EF4-FFF2-40B4-BE49-F238E27FC236}">
                <a16:creationId xmlns="" xmlns:a16="http://schemas.microsoft.com/office/drawing/2014/main" id="{38C3CC56-65A8-41F8-9323-60504A3A0965}"/>
              </a:ext>
            </a:extLst>
          </p:cNvPr>
          <p:cNvPicPr>
            <a:picLocks noChangeAspect="1"/>
          </p:cNvPicPr>
          <p:nvPr/>
        </p:nvPicPr>
        <p:blipFill>
          <a:blip r:embed="rId3"/>
          <a:stretch>
            <a:fillRect/>
          </a:stretch>
        </p:blipFill>
        <p:spPr>
          <a:xfrm>
            <a:off x="5522494" y="160421"/>
            <a:ext cx="1171073" cy="1171073"/>
          </a:xfrm>
          <a:prstGeom prst="rect">
            <a:avLst/>
          </a:prstGeom>
        </p:spPr>
      </p:pic>
      <p:sp>
        <p:nvSpPr>
          <p:cNvPr id="9" name="مربع نص 8">
            <a:extLst>
              <a:ext uri="{FF2B5EF4-FFF2-40B4-BE49-F238E27FC236}">
                <a16:creationId xmlns="" xmlns:a16="http://schemas.microsoft.com/office/drawing/2014/main" id="{5DFB9E5C-7451-49EC-8702-4329F16E1267}"/>
              </a:ext>
            </a:extLst>
          </p:cNvPr>
          <p:cNvSpPr txBox="1"/>
          <p:nvPr/>
        </p:nvSpPr>
        <p:spPr>
          <a:xfrm>
            <a:off x="103347" y="4841638"/>
            <a:ext cx="4765945" cy="2400657"/>
          </a:xfrm>
          <a:prstGeom prst="rect">
            <a:avLst/>
          </a:prstGeom>
          <a:noFill/>
        </p:spPr>
        <p:txBody>
          <a:bodyPr wrap="square" rtlCol="1">
            <a:spAutoFit/>
          </a:bodyPr>
          <a:lstStyle/>
          <a:p>
            <a:r>
              <a:rPr lang="en-US" dirty="0">
                <a:solidFill>
                  <a:srgbClr val="009999"/>
                </a:solidFill>
                <a:latin typeface="Cambria" panose="02040503050406030204" pitchFamily="18" charset="0"/>
              </a:rPr>
              <a:t>Objectives:</a:t>
            </a:r>
          </a:p>
          <a:p>
            <a:pPr marL="285750" indent="-285750">
              <a:buFont typeface="Arial" panose="020B0604020202020204" pitchFamily="34" charset="0"/>
              <a:buChar char="•"/>
            </a:pPr>
            <a:r>
              <a:rPr lang="en-US" sz="1200" dirty="0">
                <a:solidFill>
                  <a:schemeClr val="tx1">
                    <a:lumMod val="65000"/>
                    <a:lumOff val="35000"/>
                  </a:schemeClr>
                </a:solidFill>
                <a:latin typeface="Cambria" panose="02040503050406030204" pitchFamily="18" charset="0"/>
              </a:rPr>
              <a:t>To identify the key elements in the current blood bank services.</a:t>
            </a:r>
          </a:p>
          <a:p>
            <a:pPr marL="285750" indent="-285750">
              <a:buFont typeface="Arial" panose="020B0604020202020204" pitchFamily="34" charset="0"/>
              <a:buChar char="•"/>
            </a:pPr>
            <a:r>
              <a:rPr lang="en-US" sz="1200" dirty="0">
                <a:solidFill>
                  <a:schemeClr val="tx1">
                    <a:lumMod val="65000"/>
                    <a:lumOff val="35000"/>
                  </a:schemeClr>
                </a:solidFill>
                <a:latin typeface="Cambria" panose="02040503050406030204" pitchFamily="18" charset="0"/>
              </a:rPr>
              <a:t>To appreciate the implemented measurements  and standards for obtaining the highest quality in the blood bank services.</a:t>
            </a:r>
          </a:p>
          <a:p>
            <a:pPr marL="285750" indent="-285750">
              <a:buFont typeface="Arial" panose="020B0604020202020204" pitchFamily="34" charset="0"/>
              <a:buChar char="•"/>
            </a:pPr>
            <a:r>
              <a:rPr lang="en-US" sz="1200" dirty="0">
                <a:solidFill>
                  <a:schemeClr val="tx1">
                    <a:lumMod val="65000"/>
                    <a:lumOff val="35000"/>
                  </a:schemeClr>
                </a:solidFill>
                <a:latin typeface="Cambria" panose="02040503050406030204" pitchFamily="18" charset="0"/>
              </a:rPr>
              <a:t>To have a general idea about the donation process and main blood components. </a:t>
            </a:r>
          </a:p>
          <a:p>
            <a:pPr marL="285750" indent="-285750">
              <a:buFont typeface="Arial" panose="020B0604020202020204" pitchFamily="34" charset="0"/>
              <a:buChar char="•"/>
            </a:pPr>
            <a:r>
              <a:rPr lang="en-US" sz="1200" dirty="0">
                <a:solidFill>
                  <a:schemeClr val="tx1">
                    <a:lumMod val="65000"/>
                    <a:lumOff val="35000"/>
                  </a:schemeClr>
                </a:solidFill>
                <a:latin typeface="Cambria" panose="02040503050406030204" pitchFamily="18" charset="0"/>
              </a:rPr>
              <a:t>To understand the inheritance and significance of the ABO system.</a:t>
            </a:r>
          </a:p>
          <a:p>
            <a:pPr marL="285750" indent="-285750">
              <a:buFont typeface="Arial" panose="020B0604020202020204" pitchFamily="34" charset="0"/>
              <a:buChar char="•"/>
            </a:pPr>
            <a:r>
              <a:rPr lang="en-US" sz="1200" dirty="0">
                <a:solidFill>
                  <a:schemeClr val="tx1">
                    <a:lumMod val="65000"/>
                    <a:lumOff val="35000"/>
                  </a:schemeClr>
                </a:solidFill>
                <a:latin typeface="Cambria" panose="02040503050406030204" pitchFamily="18" charset="0"/>
              </a:rPr>
              <a:t>To understand the nature and significance of the Rh blood group system.</a:t>
            </a:r>
          </a:p>
          <a:p>
            <a:pPr marL="285750" indent="-285750">
              <a:buFont typeface="Arial" panose="020B0604020202020204" pitchFamily="34" charset="0"/>
              <a:buChar char="•"/>
            </a:pPr>
            <a:r>
              <a:rPr lang="en-US" sz="1200" dirty="0">
                <a:solidFill>
                  <a:schemeClr val="tx1">
                    <a:lumMod val="65000"/>
                    <a:lumOff val="35000"/>
                  </a:schemeClr>
                </a:solidFill>
                <a:latin typeface="Cambria" panose="02040503050406030204" pitchFamily="18" charset="0"/>
              </a:rPr>
              <a:t>To understand the cross-matching process, including the </a:t>
            </a:r>
            <a:r>
              <a:rPr lang="en-US" sz="1200" dirty="0" err="1">
                <a:solidFill>
                  <a:schemeClr val="tx1">
                    <a:lumMod val="65000"/>
                    <a:lumOff val="35000"/>
                  </a:schemeClr>
                </a:solidFill>
                <a:latin typeface="Cambria" panose="02040503050406030204" pitchFamily="18" charset="0"/>
              </a:rPr>
              <a:t>antiglobulin</a:t>
            </a:r>
            <a:r>
              <a:rPr lang="en-US" sz="1200" dirty="0">
                <a:solidFill>
                  <a:schemeClr val="tx1">
                    <a:lumMod val="65000"/>
                    <a:lumOff val="35000"/>
                  </a:schemeClr>
                </a:solidFill>
                <a:latin typeface="Cambria" panose="02040503050406030204" pitchFamily="18" charset="0"/>
              </a:rPr>
              <a:t> test.</a:t>
            </a:r>
          </a:p>
          <a:p>
            <a:pPr marL="285750" indent="-285750">
              <a:buFont typeface="Arial" panose="020B0604020202020204" pitchFamily="34" charset="0"/>
              <a:buChar char="•"/>
            </a:pPr>
            <a:r>
              <a:rPr lang="en-US" sz="1200" dirty="0">
                <a:solidFill>
                  <a:schemeClr val="tx1">
                    <a:lumMod val="65000"/>
                    <a:lumOff val="35000"/>
                  </a:schemeClr>
                </a:solidFill>
                <a:latin typeface="Cambria" panose="02040503050406030204" pitchFamily="18" charset="0"/>
              </a:rPr>
              <a:t>To have an overview about main hazards of blood transfusion.</a:t>
            </a:r>
          </a:p>
        </p:txBody>
      </p:sp>
      <p:sp>
        <p:nvSpPr>
          <p:cNvPr id="10" name="مربع نص 9">
            <a:extLst>
              <a:ext uri="{FF2B5EF4-FFF2-40B4-BE49-F238E27FC236}">
                <a16:creationId xmlns="" xmlns:a16="http://schemas.microsoft.com/office/drawing/2014/main" id="{D60602BE-3A0F-496E-BF95-C0922D9176AC}"/>
              </a:ext>
            </a:extLst>
          </p:cNvPr>
          <p:cNvSpPr txBox="1"/>
          <p:nvPr/>
        </p:nvSpPr>
        <p:spPr>
          <a:xfrm>
            <a:off x="260157" y="7242645"/>
            <a:ext cx="3642561" cy="1138773"/>
          </a:xfrm>
          <a:prstGeom prst="rect">
            <a:avLst/>
          </a:prstGeom>
          <a:noFill/>
        </p:spPr>
        <p:txBody>
          <a:bodyPr wrap="square" rtlCol="1">
            <a:spAutoFit/>
          </a:bodyPr>
          <a:lstStyle/>
          <a:p>
            <a:r>
              <a:rPr lang="en-US" sz="1600" dirty="0">
                <a:solidFill>
                  <a:srgbClr val="009999"/>
                </a:solidFill>
                <a:latin typeface="Cambria" panose="02040503050406030204" pitchFamily="18" charset="0"/>
              </a:rPr>
              <a:t>References:</a:t>
            </a:r>
            <a:r>
              <a:rPr lang="en-US" sz="1600" dirty="0">
                <a:solidFill>
                  <a:srgbClr val="33CCCC"/>
                </a:solidFill>
                <a:latin typeface="Cambria" panose="02040503050406030204" pitchFamily="18" charset="0"/>
              </a:rPr>
              <a:t> </a:t>
            </a:r>
          </a:p>
          <a:p>
            <a:r>
              <a:rPr lang="en-US" sz="1600" dirty="0">
                <a:solidFill>
                  <a:schemeClr val="tx1">
                    <a:lumMod val="65000"/>
                    <a:lumOff val="35000"/>
                  </a:schemeClr>
                </a:solidFill>
                <a:latin typeface="Cambria" panose="02040503050406030204" pitchFamily="18" charset="0"/>
              </a:rPr>
              <a:t>436 girls &amp; boys’ slides</a:t>
            </a:r>
          </a:p>
          <a:p>
            <a:r>
              <a:rPr lang="en-US" sz="1600" dirty="0">
                <a:solidFill>
                  <a:schemeClr val="tx1">
                    <a:lumMod val="65000"/>
                    <a:lumOff val="35000"/>
                  </a:schemeClr>
                </a:solidFill>
                <a:latin typeface="Cambria" panose="02040503050406030204" pitchFamily="18" charset="0"/>
              </a:rPr>
              <a:t>435 teamwork slides</a:t>
            </a:r>
          </a:p>
          <a:p>
            <a:r>
              <a:rPr lang="en-US" dirty="0"/>
              <a:t> </a:t>
            </a:r>
            <a:endParaRPr lang="ar-SA" dirty="0"/>
          </a:p>
        </p:txBody>
      </p:sp>
      <p:sp>
        <p:nvSpPr>
          <p:cNvPr id="11" name="مربع نص 10">
            <a:extLst>
              <a:ext uri="{FF2B5EF4-FFF2-40B4-BE49-F238E27FC236}">
                <a16:creationId xmlns="" xmlns:a16="http://schemas.microsoft.com/office/drawing/2014/main" id="{A0AA8645-550E-4A70-BA76-B57D1409E109}"/>
              </a:ext>
            </a:extLst>
          </p:cNvPr>
          <p:cNvSpPr txBox="1"/>
          <p:nvPr/>
        </p:nvSpPr>
        <p:spPr>
          <a:xfrm>
            <a:off x="4389019" y="7392114"/>
            <a:ext cx="1395663" cy="369332"/>
          </a:xfrm>
          <a:prstGeom prst="rect">
            <a:avLst/>
          </a:prstGeom>
          <a:noFill/>
        </p:spPr>
        <p:txBody>
          <a:bodyPr wrap="square" rtlCol="1">
            <a:spAutoFit/>
          </a:bodyPr>
          <a:lstStyle/>
          <a:p>
            <a:r>
              <a:rPr lang="en-US" dirty="0">
                <a:solidFill>
                  <a:schemeClr val="tx1">
                    <a:lumMod val="85000"/>
                    <a:lumOff val="15000"/>
                  </a:schemeClr>
                </a:solidFill>
                <a:latin typeface="Cambria" panose="02040503050406030204" pitchFamily="18" charset="0"/>
                <a:hlinkClick r:id="rId4"/>
              </a:rPr>
              <a:t>Editing file</a:t>
            </a:r>
            <a:endParaRPr lang="ar-SA" dirty="0">
              <a:solidFill>
                <a:schemeClr val="tx1">
                  <a:lumMod val="85000"/>
                  <a:lumOff val="15000"/>
                </a:schemeClr>
              </a:solidFill>
              <a:latin typeface="Cambria" panose="02040503050406030204" pitchFamily="18" charset="0"/>
            </a:endParaRPr>
          </a:p>
        </p:txBody>
      </p:sp>
      <p:pic>
        <p:nvPicPr>
          <p:cNvPr id="13" name="صورة 12" descr="صورة تحتوي على بيسبول&#10;&#10;وصف منشأ بثقة عالية">
            <a:extLst>
              <a:ext uri="{FF2B5EF4-FFF2-40B4-BE49-F238E27FC236}">
                <a16:creationId xmlns="" xmlns:a16="http://schemas.microsoft.com/office/drawing/2014/main" id="{016B9DB5-27ED-4A3D-A96B-9DA0A03718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4682" y="7277497"/>
            <a:ext cx="598565" cy="598565"/>
          </a:xfrm>
          <a:prstGeom prst="rect">
            <a:avLst/>
          </a:prstGeom>
        </p:spPr>
      </p:pic>
      <p:sp>
        <p:nvSpPr>
          <p:cNvPr id="16" name="مربع نص 15">
            <a:extLst>
              <a:ext uri="{FF2B5EF4-FFF2-40B4-BE49-F238E27FC236}">
                <a16:creationId xmlns="" xmlns:a16="http://schemas.microsoft.com/office/drawing/2014/main" id="{1019D4DA-3135-41EF-96E3-550D28BA03A4}"/>
              </a:ext>
            </a:extLst>
          </p:cNvPr>
          <p:cNvSpPr txBox="1"/>
          <p:nvPr/>
        </p:nvSpPr>
        <p:spPr>
          <a:xfrm>
            <a:off x="1118085" y="8401632"/>
            <a:ext cx="4860764" cy="1046440"/>
          </a:xfrm>
          <a:prstGeom prst="rect">
            <a:avLst/>
          </a:prstGeom>
          <a:noFill/>
        </p:spPr>
        <p:txBody>
          <a:bodyPr wrap="square" rtlCol="1">
            <a:spAutoFit/>
          </a:bodyPr>
          <a:lstStyle/>
          <a:p>
            <a:pPr algn="ctr"/>
            <a:endParaRPr lang="en-US" sz="1400" dirty="0">
              <a:solidFill>
                <a:schemeClr val="bg2">
                  <a:lumMod val="25000"/>
                </a:schemeClr>
              </a:solidFill>
              <a:latin typeface="Cambria" panose="02040503050406030204" pitchFamily="18" charset="0"/>
            </a:endParaRPr>
          </a:p>
          <a:p>
            <a:pPr algn="ctr"/>
            <a:r>
              <a:rPr lang="en-US" sz="1400" dirty="0">
                <a:solidFill>
                  <a:schemeClr val="bg2">
                    <a:lumMod val="25000"/>
                  </a:schemeClr>
                </a:solidFill>
                <a:latin typeface="Cambria" panose="02040503050406030204" pitchFamily="18" charset="0"/>
              </a:rPr>
              <a:t>Do you have any suggestions? Please contact us!</a:t>
            </a:r>
            <a:endParaRPr lang="en-US" sz="1600" dirty="0">
              <a:latin typeface="Cambria" panose="02040503050406030204" pitchFamily="18" charset="0"/>
            </a:endParaRPr>
          </a:p>
          <a:p>
            <a:r>
              <a:rPr lang="en-US" sz="1200" dirty="0">
                <a:solidFill>
                  <a:srgbClr val="009999"/>
                </a:solidFill>
                <a:latin typeface="Cambria" panose="02040503050406030204" pitchFamily="18" charset="0"/>
              </a:rPr>
              <a:t>@haematology436                            E-mail: Haematology436@gmail.com</a:t>
            </a:r>
            <a:r>
              <a:rPr lang="en-US" dirty="0">
                <a:solidFill>
                  <a:srgbClr val="009999"/>
                </a:solidFill>
                <a:latin typeface="Cambria" panose="02040503050406030204" pitchFamily="18" charset="0"/>
              </a:rPr>
              <a:t>    </a:t>
            </a:r>
          </a:p>
          <a:p>
            <a:r>
              <a:rPr lang="en-US" sz="1600" dirty="0">
                <a:solidFill>
                  <a:srgbClr val="009999"/>
                </a:solidFill>
                <a:latin typeface="Cambria" panose="02040503050406030204" pitchFamily="18" charset="0"/>
              </a:rPr>
              <a:t>                              </a:t>
            </a:r>
            <a:r>
              <a:rPr lang="en-US" sz="1200" dirty="0">
                <a:solidFill>
                  <a:srgbClr val="009999"/>
                </a:solidFill>
                <a:latin typeface="Cambria" panose="02040503050406030204" pitchFamily="18" charset="0"/>
              </a:rPr>
              <a:t>or simply use this </a:t>
            </a:r>
            <a:r>
              <a:rPr lang="en-US" sz="1200" dirty="0">
                <a:solidFill>
                  <a:srgbClr val="009999"/>
                </a:solidFill>
                <a:latin typeface="Cambria" panose="02040503050406030204" pitchFamily="18" charset="0"/>
                <a:hlinkClick r:id="rId6"/>
              </a:rPr>
              <a:t>form</a:t>
            </a:r>
            <a:endParaRPr lang="ar-SA" sz="1600" dirty="0">
              <a:solidFill>
                <a:srgbClr val="009999"/>
              </a:solidFill>
              <a:latin typeface="Cambria" panose="02040503050406030204" pitchFamily="18" charset="0"/>
            </a:endParaRPr>
          </a:p>
        </p:txBody>
      </p:sp>
      <p:pic>
        <p:nvPicPr>
          <p:cNvPr id="18" name="صورة 17">
            <a:extLst>
              <a:ext uri="{FF2B5EF4-FFF2-40B4-BE49-F238E27FC236}">
                <a16:creationId xmlns="" xmlns:a16="http://schemas.microsoft.com/office/drawing/2014/main" id="{7944A602-0CAD-4205-9CA8-DB46A6374C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744" y="8830019"/>
            <a:ext cx="456355" cy="456355"/>
          </a:xfrm>
          <a:prstGeom prst="rect">
            <a:avLst/>
          </a:prstGeom>
        </p:spPr>
      </p:pic>
      <p:pic>
        <p:nvPicPr>
          <p:cNvPr id="20" name="صورة 19" descr="صورة تحتوي على رسوم المتجهات&#10;&#10;وصف منشأ بثقة عالية">
            <a:extLst>
              <a:ext uri="{FF2B5EF4-FFF2-40B4-BE49-F238E27FC236}">
                <a16:creationId xmlns="" xmlns:a16="http://schemas.microsoft.com/office/drawing/2014/main" id="{AC7CB6C8-AAF8-4CA1-AC4C-CE458C8035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0341" y="542912"/>
            <a:ext cx="3017317" cy="3017317"/>
          </a:xfrm>
          <a:prstGeom prst="rect">
            <a:avLst/>
          </a:prstGeom>
        </p:spPr>
      </p:pic>
      <p:sp>
        <p:nvSpPr>
          <p:cNvPr id="21" name="مربع نص 20">
            <a:extLst>
              <a:ext uri="{FF2B5EF4-FFF2-40B4-BE49-F238E27FC236}">
                <a16:creationId xmlns="" xmlns:a16="http://schemas.microsoft.com/office/drawing/2014/main" id="{44FFB330-08DE-4B54-9CA6-0D82B65D9E3D}"/>
              </a:ext>
            </a:extLst>
          </p:cNvPr>
          <p:cNvSpPr txBox="1"/>
          <p:nvPr/>
        </p:nvSpPr>
        <p:spPr>
          <a:xfrm>
            <a:off x="637674" y="3639881"/>
            <a:ext cx="5702968" cy="830997"/>
          </a:xfrm>
          <a:prstGeom prst="rect">
            <a:avLst/>
          </a:prstGeom>
          <a:solidFill>
            <a:schemeClr val="bg1">
              <a:lumMod val="95000"/>
            </a:schemeClr>
          </a:solidFill>
        </p:spPr>
        <p:txBody>
          <a:bodyPr wrap="square" rtlCol="1">
            <a:spAutoFit/>
          </a:bodyPr>
          <a:lstStyle/>
          <a:p>
            <a:pPr algn="ctr"/>
            <a:r>
              <a:rPr lang="en-US" sz="2400" dirty="0">
                <a:solidFill>
                  <a:srgbClr val="009999"/>
                </a:solidFill>
                <a:latin typeface="Cambria" panose="02040503050406030204" pitchFamily="18" charset="0"/>
              </a:rPr>
              <a:t>BLOOD TRANSFUSION&amp; CROSS-MATCHING</a:t>
            </a:r>
            <a:endParaRPr lang="ar-SA" sz="2400" dirty="0">
              <a:solidFill>
                <a:srgbClr val="009999"/>
              </a:solidFill>
              <a:latin typeface="Cambria" panose="02040503050406030204" pitchFamily="18" charset="0"/>
            </a:endParaRPr>
          </a:p>
        </p:txBody>
      </p:sp>
      <p:pic>
        <p:nvPicPr>
          <p:cNvPr id="5" name="صورة 4">
            <a:extLst>
              <a:ext uri="{FF2B5EF4-FFF2-40B4-BE49-F238E27FC236}">
                <a16:creationId xmlns="" xmlns:a16="http://schemas.microsoft.com/office/drawing/2014/main" id="{B7D711ED-B4EA-422E-9BB1-6775167C4C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549" y="29991"/>
            <a:ext cx="1654430" cy="1654430"/>
          </a:xfrm>
          <a:prstGeom prst="rect">
            <a:avLst/>
          </a:prstGeom>
        </p:spPr>
      </p:pic>
      <p:sp>
        <p:nvSpPr>
          <p:cNvPr id="2" name="Slide Number Placeholder 1"/>
          <p:cNvSpPr>
            <a:spLocks noGrp="1"/>
          </p:cNvSpPr>
          <p:nvPr>
            <p:ph type="sldNum" sz="quarter" idx="12"/>
          </p:nvPr>
        </p:nvSpPr>
        <p:spPr/>
        <p:txBody>
          <a:bodyPr/>
          <a:lstStyle/>
          <a:p>
            <a:fld id="{1C67E274-19E9-42BB-8F4D-69F464BAB9C5}" type="slidenum">
              <a:rPr lang="ar-SA" smtClean="0"/>
              <a:t>1</a:t>
            </a:fld>
            <a:endParaRPr lang="ar-SA"/>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8167" y="1729070"/>
            <a:ext cx="1441363" cy="1277536"/>
          </a:xfrm>
          <a:prstGeom prst="rect">
            <a:avLst/>
          </a:prstGeom>
        </p:spPr>
      </p:pic>
      <p:sp>
        <p:nvSpPr>
          <p:cNvPr id="6" name="Footer Placeholder 5"/>
          <p:cNvSpPr>
            <a:spLocks noGrp="1"/>
          </p:cNvSpPr>
          <p:nvPr>
            <p:ph type="ftr" sz="quarter" idx="11"/>
          </p:nvPr>
        </p:nvSpPr>
        <p:spPr/>
        <p:txBody>
          <a:bodyPr/>
          <a:lstStyle/>
          <a:p>
            <a:r>
              <a:rPr lang="en-US" smtClean="0"/>
              <a:t>HAEMATOLOGY TEAM 436</a:t>
            </a:r>
            <a:endParaRPr lang="ar-SA"/>
          </a:p>
        </p:txBody>
      </p:sp>
    </p:spTree>
    <p:extLst>
      <p:ext uri="{BB962C8B-B14F-4D97-AF65-F5344CB8AC3E}">
        <p14:creationId xmlns:p14="http://schemas.microsoft.com/office/powerpoint/2010/main" val="162264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77470" y="893338"/>
            <a:ext cx="6780529" cy="3200876"/>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US" sz="1400" dirty="0">
                <a:latin typeface="Cambria" panose="02040503050406030204" pitchFamily="18" charset="0"/>
              </a:rPr>
              <a:t>If necessary, broad-spectrum antibiotics may be commenced empirically after cultures have been drawn.</a:t>
            </a:r>
          </a:p>
          <a:p>
            <a:pPr marL="285750" lvl="0" indent="-285750">
              <a:spcAft>
                <a:spcPts val="600"/>
              </a:spcAft>
              <a:buFont typeface="Arial" panose="020B0604020202020204" pitchFamily="34" charset="0"/>
              <a:buChar char="•"/>
            </a:pPr>
            <a:r>
              <a:rPr lang="en-US" sz="1400" dirty="0">
                <a:latin typeface="Cambria" panose="02040503050406030204" pitchFamily="18" charset="0"/>
              </a:rPr>
              <a:t>Severe allergic reaction should be treated initially by stopping the transfusion and returning the unit to the laboratory.</a:t>
            </a:r>
          </a:p>
          <a:p>
            <a:pPr marL="285750" lvl="0" indent="-285750">
              <a:spcAft>
                <a:spcPts val="600"/>
              </a:spcAft>
              <a:buFont typeface="Arial" panose="020B0604020202020204" pitchFamily="34" charset="0"/>
              <a:buChar char="•"/>
            </a:pPr>
            <a:r>
              <a:rPr lang="en-US" sz="1400" dirty="0">
                <a:latin typeface="Cambria" panose="02040503050406030204" pitchFamily="18" charset="0"/>
              </a:rPr>
              <a:t>Chlorpheniramine may help, but severe reactions are likely to require oxygen and nebulized salbutamol, plus intramuscular adrenaline in the case of circulatory collapse.</a:t>
            </a:r>
          </a:p>
          <a:p>
            <a:pPr marL="285750" lvl="0" indent="-285750">
              <a:spcAft>
                <a:spcPts val="600"/>
              </a:spcAft>
              <a:buFont typeface="Arial" panose="020B0604020202020204" pitchFamily="34" charset="0"/>
              <a:buChar char="•"/>
            </a:pPr>
            <a:r>
              <a:rPr lang="en-US" sz="1400" dirty="0">
                <a:latin typeface="Cambria" panose="02040503050406030204" pitchFamily="18" charset="0"/>
              </a:rPr>
              <a:t>With mild fevers only, simple interventions may suffice (e.g. giving an antipyretic and slowing the transfusion); similarly, if a mild allergic reaction is evident (e.g. </a:t>
            </a:r>
            <a:r>
              <a:rPr lang="en-US" sz="1400" dirty="0" err="1">
                <a:latin typeface="Cambria" panose="02040503050406030204" pitchFamily="18" charset="0"/>
              </a:rPr>
              <a:t>urticaria</a:t>
            </a:r>
            <a:r>
              <a:rPr lang="en-US" sz="1400" dirty="0">
                <a:latin typeface="Cambria" panose="02040503050406030204" pitchFamily="18" charset="0"/>
              </a:rPr>
              <a:t>), </a:t>
            </a:r>
            <a:r>
              <a:rPr lang="en-US" sz="1400" dirty="0" err="1">
                <a:latin typeface="Cambria" panose="02040503050406030204" pitchFamily="18" charset="0"/>
              </a:rPr>
              <a:t>chlorpheniramine</a:t>
            </a:r>
            <a:r>
              <a:rPr lang="en-US" sz="1400" dirty="0">
                <a:latin typeface="Cambria" panose="02040503050406030204" pitchFamily="18" charset="0"/>
              </a:rPr>
              <a:t> followed by a slower reinstatement of the transfusion may help.</a:t>
            </a:r>
          </a:p>
          <a:p>
            <a:pPr marL="285750" lvl="0" indent="-285750">
              <a:spcAft>
                <a:spcPts val="600"/>
              </a:spcAft>
              <a:buFont typeface="Arial" panose="020B0604020202020204" pitchFamily="34" charset="0"/>
              <a:buChar char="•"/>
            </a:pPr>
            <a:r>
              <a:rPr lang="en-US" sz="1400" dirty="0">
                <a:latin typeface="Cambria" panose="02040503050406030204" pitchFamily="18" charset="0"/>
              </a:rPr>
              <a:t>Appropriate investigations include a full blood count, a direct </a:t>
            </a:r>
            <a:r>
              <a:rPr lang="en-US" sz="1400" dirty="0" err="1">
                <a:latin typeface="Cambria" panose="02040503050406030204" pitchFamily="18" charset="0"/>
              </a:rPr>
              <a:t>antiglobulin</a:t>
            </a:r>
            <a:r>
              <a:rPr lang="en-US" sz="1400" dirty="0">
                <a:latin typeface="Cambria" panose="02040503050406030204" pitchFamily="18" charset="0"/>
              </a:rPr>
              <a:t> test, serum bilirubin and assessment of renal function</a:t>
            </a:r>
          </a:p>
        </p:txBody>
      </p:sp>
      <p:sp>
        <p:nvSpPr>
          <p:cNvPr id="4" name="مستطيل 3">
            <a:extLst>
              <a:ext uri="{FF2B5EF4-FFF2-40B4-BE49-F238E27FC236}">
                <a16:creationId xmlns="" xmlns:a16="http://schemas.microsoft.com/office/drawing/2014/main" id="{994C2C43-0513-4CBA-AD65-A963024A571D}"/>
              </a:ext>
            </a:extLst>
          </p:cNvPr>
          <p:cNvSpPr/>
          <p:nvPr/>
        </p:nvSpPr>
        <p:spPr>
          <a:xfrm>
            <a:off x="182500" y="4293056"/>
            <a:ext cx="2191497" cy="369332"/>
          </a:xfrm>
          <a:prstGeom prst="rect">
            <a:avLst/>
          </a:prstGeom>
        </p:spPr>
        <p:txBody>
          <a:bodyPr wrap="none">
            <a:spAutoFit/>
          </a:bodyPr>
          <a:lstStyle/>
          <a:p>
            <a:pPr lvl="0" defTabSz="914400">
              <a:defRPr/>
            </a:pPr>
            <a:r>
              <a:rPr lang="en-US" dirty="0">
                <a:solidFill>
                  <a:srgbClr val="008080"/>
                </a:solidFill>
                <a:latin typeface="Cambria" panose="02040503050406030204" pitchFamily="18" charset="0"/>
              </a:rPr>
              <a:t>Massive Transfusion</a:t>
            </a:r>
          </a:p>
        </p:txBody>
      </p:sp>
      <p:sp>
        <p:nvSpPr>
          <p:cNvPr id="6" name="مستطيل 5">
            <a:extLst>
              <a:ext uri="{FF2B5EF4-FFF2-40B4-BE49-F238E27FC236}">
                <a16:creationId xmlns="" xmlns:a16="http://schemas.microsoft.com/office/drawing/2014/main" id="{86B513CB-FEDA-4E81-BD8F-91016177E4DE}"/>
              </a:ext>
            </a:extLst>
          </p:cNvPr>
          <p:cNvSpPr/>
          <p:nvPr/>
        </p:nvSpPr>
        <p:spPr>
          <a:xfrm>
            <a:off x="185056" y="4662388"/>
            <a:ext cx="6672943" cy="2893100"/>
          </a:xfrm>
          <a:prstGeom prst="rect">
            <a:avLst/>
          </a:prstGeom>
        </p:spPr>
        <p:txBody>
          <a:bodyPr wrap="square">
            <a:spAutoFit/>
          </a:bodyPr>
          <a:lstStyle/>
          <a:p>
            <a:pPr marL="232172" lvl="0" indent="-232172" defTabSz="914400">
              <a:buFont typeface="Wingdings" charset="2"/>
              <a:buChar char="Ø"/>
              <a:defRPr/>
            </a:pPr>
            <a:r>
              <a:rPr lang="en-US" sz="1400" dirty="0">
                <a:solidFill>
                  <a:schemeClr val="accent4">
                    <a:lumMod val="75000"/>
                  </a:schemeClr>
                </a:solidFill>
                <a:latin typeface="Cambria" panose="02040503050406030204" pitchFamily="18" charset="0"/>
              </a:rPr>
              <a:t>What is massive transfusion: </a:t>
            </a:r>
          </a:p>
          <a:p>
            <a:pPr lvl="0" defTabSz="914400">
              <a:defRPr/>
            </a:pPr>
            <a:r>
              <a:rPr lang="en-US" sz="1400" dirty="0">
                <a:solidFill>
                  <a:prstClr val="black"/>
                </a:solidFill>
                <a:latin typeface="Cambria" panose="02040503050406030204" pitchFamily="18" charset="0"/>
              </a:rPr>
              <a:t>The replacement of one blood volume over </a:t>
            </a:r>
            <a:r>
              <a:rPr lang="en-US" sz="1400" b="1" u="sng" dirty="0">
                <a:solidFill>
                  <a:srgbClr val="FF0000"/>
                </a:solidFill>
                <a:latin typeface="Cambria" panose="02040503050406030204" pitchFamily="18" charset="0"/>
              </a:rPr>
              <a:t>24 hours</a:t>
            </a:r>
            <a:r>
              <a:rPr lang="en-US" sz="1400" dirty="0">
                <a:solidFill>
                  <a:prstClr val="black"/>
                </a:solidFill>
                <a:latin typeface="Cambria" panose="02040503050406030204" pitchFamily="18" charset="0"/>
              </a:rPr>
              <a:t>, or as the replacement of </a:t>
            </a:r>
            <a:r>
              <a:rPr lang="en-US" sz="1400" b="1" u="sng" dirty="0">
                <a:solidFill>
                  <a:srgbClr val="FF0000"/>
                </a:solidFill>
                <a:latin typeface="Cambria" panose="02040503050406030204" pitchFamily="18" charset="0"/>
              </a:rPr>
              <a:t>50% </a:t>
            </a:r>
            <a:r>
              <a:rPr lang="en-US" sz="1400" dirty="0">
                <a:solidFill>
                  <a:prstClr val="black"/>
                </a:solidFill>
                <a:latin typeface="Cambria" panose="02040503050406030204" pitchFamily="18" charset="0"/>
              </a:rPr>
              <a:t>of circulating volume in </a:t>
            </a:r>
            <a:r>
              <a:rPr lang="en-US" sz="1400" b="1" u="sng" dirty="0">
                <a:solidFill>
                  <a:srgbClr val="FF0000"/>
                </a:solidFill>
                <a:latin typeface="Cambria" panose="02040503050406030204" pitchFamily="18" charset="0"/>
              </a:rPr>
              <a:t>3 hours</a:t>
            </a:r>
            <a:r>
              <a:rPr lang="en-US" sz="1400" dirty="0">
                <a:solidFill>
                  <a:prstClr val="black"/>
                </a:solidFill>
                <a:latin typeface="Cambria" panose="02040503050406030204" pitchFamily="18" charset="0"/>
              </a:rPr>
              <a:t>.</a:t>
            </a:r>
          </a:p>
          <a:p>
            <a:pPr lvl="0" defTabSz="914400">
              <a:defRPr/>
            </a:pPr>
            <a:endParaRPr lang="en-US" sz="1400" dirty="0">
              <a:solidFill>
                <a:prstClr val="black"/>
              </a:solidFill>
              <a:latin typeface="Cambria" panose="02040503050406030204" pitchFamily="18" charset="0"/>
            </a:endParaRPr>
          </a:p>
          <a:p>
            <a:pPr marL="232172" lvl="0" indent="-232172" defTabSz="914400">
              <a:buFont typeface="Wingdings" charset="2"/>
              <a:buChar char="Ø"/>
              <a:defRPr/>
            </a:pPr>
            <a:r>
              <a:rPr lang="en-US" sz="1400" dirty="0">
                <a:solidFill>
                  <a:schemeClr val="accent4">
                    <a:lumMod val="75000"/>
                  </a:schemeClr>
                </a:solidFill>
                <a:latin typeface="Cambria" panose="02040503050406030204" pitchFamily="18" charset="0"/>
              </a:rPr>
              <a:t>When to use it:</a:t>
            </a:r>
          </a:p>
          <a:p>
            <a:pPr lvl="0" defTabSz="914400">
              <a:defRPr/>
            </a:pPr>
            <a:r>
              <a:rPr lang="en-US" sz="1400" dirty="0">
                <a:solidFill>
                  <a:prstClr val="black"/>
                </a:solidFill>
                <a:latin typeface="Cambria" panose="02040503050406030204" pitchFamily="18" charset="0"/>
              </a:rPr>
              <a:t>Patients with acute hemorrhage (</a:t>
            </a:r>
            <a:r>
              <a:rPr lang="en-US" sz="1400" dirty="0" err="1">
                <a:solidFill>
                  <a:prstClr val="black"/>
                </a:solidFill>
                <a:latin typeface="Cambria" panose="02040503050406030204" pitchFamily="18" charset="0"/>
              </a:rPr>
              <a:t>i.e</a:t>
            </a:r>
            <a:r>
              <a:rPr lang="en-US" sz="1400" dirty="0">
                <a:solidFill>
                  <a:prstClr val="black"/>
                </a:solidFill>
                <a:latin typeface="Cambria" panose="02040503050406030204" pitchFamily="18" charset="0"/>
              </a:rPr>
              <a:t> loss of red cells </a:t>
            </a:r>
            <a:r>
              <a:rPr lang="en-US" sz="1400" dirty="0" err="1">
                <a:solidFill>
                  <a:prstClr val="black"/>
                </a:solidFill>
                <a:latin typeface="Cambria" panose="02040503050406030204" pitchFamily="18" charset="0"/>
              </a:rPr>
              <a:t>snd</a:t>
            </a:r>
            <a:r>
              <a:rPr lang="en-US" sz="1400" dirty="0">
                <a:solidFill>
                  <a:prstClr val="black"/>
                </a:solidFill>
                <a:latin typeface="Cambria" panose="02040503050406030204" pitchFamily="18" charset="0"/>
              </a:rPr>
              <a:t> plasma) may need to be transfused with large quantities of packed red cells.</a:t>
            </a:r>
          </a:p>
          <a:p>
            <a:pPr lvl="0" defTabSz="914400">
              <a:defRPr/>
            </a:pPr>
            <a:endParaRPr lang="en-US" sz="1400" dirty="0">
              <a:solidFill>
                <a:prstClr val="black"/>
              </a:solidFill>
              <a:latin typeface="Cambria" panose="02040503050406030204" pitchFamily="18" charset="0"/>
            </a:endParaRPr>
          </a:p>
          <a:p>
            <a:pPr marL="232172" lvl="0" indent="-232172" defTabSz="914400">
              <a:buFont typeface="Wingdings" charset="2"/>
              <a:buChar char="Ø"/>
              <a:defRPr/>
            </a:pPr>
            <a:r>
              <a:rPr lang="en-US" sz="1400" dirty="0">
                <a:solidFill>
                  <a:schemeClr val="accent4">
                    <a:lumMod val="75000"/>
                  </a:schemeClr>
                </a:solidFill>
                <a:latin typeface="Cambria" panose="02040503050406030204" pitchFamily="18" charset="0"/>
              </a:rPr>
              <a:t>Complications: </a:t>
            </a:r>
          </a:p>
          <a:p>
            <a:pPr lvl="0" defTabSz="914400">
              <a:defRPr/>
            </a:pPr>
            <a:r>
              <a:rPr lang="en-US" sz="1400" dirty="0">
                <a:solidFill>
                  <a:prstClr val="black"/>
                </a:solidFill>
                <a:latin typeface="Cambria" panose="02040503050406030204" pitchFamily="18" charset="0"/>
              </a:rPr>
              <a:t>With the transfusion of many units of packed red cells, the patient may become </a:t>
            </a:r>
            <a:r>
              <a:rPr lang="en-US" sz="1400" b="1" dirty="0">
                <a:solidFill>
                  <a:prstClr val="black"/>
                </a:solidFill>
                <a:latin typeface="Cambria" panose="02040503050406030204" pitchFamily="18" charset="0"/>
              </a:rPr>
              <a:t>deficient in key plasma components </a:t>
            </a:r>
            <a:r>
              <a:rPr lang="en-US" sz="1400" dirty="0">
                <a:solidFill>
                  <a:prstClr val="black"/>
                </a:solidFill>
                <a:latin typeface="Cambria" panose="02040503050406030204" pitchFamily="18" charset="0"/>
              </a:rPr>
              <a:t>such as clotting factors and may also become </a:t>
            </a:r>
            <a:r>
              <a:rPr lang="en-US" sz="1400" dirty="0">
                <a:solidFill>
                  <a:srgbClr val="FF0000"/>
                </a:solidFill>
                <a:latin typeface="Cambria" panose="02040503050406030204" pitchFamily="18" charset="0"/>
              </a:rPr>
              <a:t>Thrombocytopenic</a:t>
            </a:r>
            <a:r>
              <a:rPr lang="en-US" sz="1400" dirty="0">
                <a:solidFill>
                  <a:prstClr val="black"/>
                </a:solidFill>
                <a:latin typeface="Cambria" panose="02040503050406030204" pitchFamily="18" charset="0"/>
              </a:rPr>
              <a:t> (even in the absence of </a:t>
            </a:r>
            <a:r>
              <a:rPr lang="en-US" sz="1400" i="1" dirty="0">
                <a:solidFill>
                  <a:prstClr val="black"/>
                </a:solidFill>
                <a:latin typeface="Cambria" panose="02040503050406030204" pitchFamily="18" charset="0"/>
              </a:rPr>
              <a:t>disseminated intravascular coagulation DIC </a:t>
            </a:r>
            <a:r>
              <a:rPr lang="en-US" sz="1400" dirty="0">
                <a:solidFill>
                  <a:prstClr val="black"/>
                </a:solidFill>
                <a:latin typeface="Cambria" panose="02040503050406030204" pitchFamily="18" charset="0"/>
              </a:rPr>
              <a:t>)</a:t>
            </a:r>
          </a:p>
        </p:txBody>
      </p:sp>
      <p:sp>
        <p:nvSpPr>
          <p:cNvPr id="9" name="مستطيل 8">
            <a:extLst>
              <a:ext uri="{FF2B5EF4-FFF2-40B4-BE49-F238E27FC236}">
                <a16:creationId xmlns="" xmlns:a16="http://schemas.microsoft.com/office/drawing/2014/main" id="{46735020-B810-4CC4-86B9-9BA9FCC58A1B}"/>
              </a:ext>
            </a:extLst>
          </p:cNvPr>
          <p:cNvSpPr/>
          <p:nvPr/>
        </p:nvSpPr>
        <p:spPr>
          <a:xfrm>
            <a:off x="182500" y="7554150"/>
            <a:ext cx="6487886" cy="1169551"/>
          </a:xfrm>
          <a:prstGeom prst="rect">
            <a:avLst/>
          </a:prstGeom>
        </p:spPr>
        <p:txBody>
          <a:bodyPr wrap="square">
            <a:spAutoFit/>
          </a:bodyPr>
          <a:lstStyle/>
          <a:p>
            <a:pPr marL="285750" lvl="0" indent="-285750" defTabSz="914400">
              <a:buFont typeface="Wingdings" panose="05000000000000000000" pitchFamily="2" charset="2"/>
              <a:buChar char="Ø"/>
              <a:defRPr/>
            </a:pPr>
            <a:r>
              <a:rPr lang="en-US" sz="1400" dirty="0">
                <a:solidFill>
                  <a:schemeClr val="accent4">
                    <a:lumMod val="75000"/>
                  </a:schemeClr>
                </a:solidFill>
                <a:latin typeface="Cambria" panose="02040503050406030204" pitchFamily="18" charset="0"/>
              </a:rPr>
              <a:t>Solution</a:t>
            </a:r>
          </a:p>
          <a:p>
            <a:pPr lvl="0" defTabSz="914400">
              <a:defRPr/>
            </a:pPr>
            <a:r>
              <a:rPr lang="en-US" sz="1400" dirty="0">
                <a:solidFill>
                  <a:prstClr val="black"/>
                </a:solidFill>
                <a:latin typeface="Cambria" panose="02040503050406030204" pitchFamily="18" charset="0"/>
              </a:rPr>
              <a:t>1- the administration of one unit of FFP per unit of red cells may be effective in replacing clotting factors.</a:t>
            </a:r>
          </a:p>
          <a:p>
            <a:pPr lvl="0" defTabSz="914400">
              <a:defRPr/>
            </a:pPr>
            <a:r>
              <a:rPr lang="en-US" sz="1400" dirty="0">
                <a:solidFill>
                  <a:prstClr val="black"/>
                </a:solidFill>
                <a:latin typeface="Cambria" panose="02040503050406030204" pitchFamily="18" charset="0"/>
              </a:rPr>
              <a:t>2- Fibrinogen and platelets should also be replaced, with 2 pools of cryoprecipitate and 1 adult dose of platelets per 6-8 units of packed red cells.</a:t>
            </a:r>
          </a:p>
        </p:txBody>
      </p:sp>
      <p:sp>
        <p:nvSpPr>
          <p:cNvPr id="11" name="مربع نص 10"/>
          <p:cNvSpPr txBox="1"/>
          <p:nvPr/>
        </p:nvSpPr>
        <p:spPr>
          <a:xfrm>
            <a:off x="185057" y="407509"/>
            <a:ext cx="4802918" cy="646331"/>
          </a:xfrm>
          <a:prstGeom prst="rect">
            <a:avLst/>
          </a:prstGeom>
          <a:noFill/>
        </p:spPr>
        <p:txBody>
          <a:bodyPr wrap="none" rtlCol="0">
            <a:spAutoFit/>
          </a:bodyPr>
          <a:lstStyle/>
          <a:p>
            <a:r>
              <a:rPr lang="en-US" dirty="0">
                <a:solidFill>
                  <a:srgbClr val="008080"/>
                </a:solidFill>
                <a:latin typeface="Cambria" panose="02040503050406030204" pitchFamily="18" charset="0"/>
              </a:rPr>
              <a:t>Management of Transfusion </a:t>
            </a:r>
            <a:r>
              <a:rPr lang="en-US" dirty="0" smtClean="0">
                <a:solidFill>
                  <a:srgbClr val="008080"/>
                </a:solidFill>
                <a:latin typeface="Cambria" panose="02040503050406030204" pitchFamily="18" charset="0"/>
              </a:rPr>
              <a:t>Reactions (Cont’d)</a:t>
            </a:r>
            <a:endParaRPr lang="ar-SA" dirty="0"/>
          </a:p>
          <a:p>
            <a:endParaRPr lang="en-US" dirty="0"/>
          </a:p>
        </p:txBody>
      </p:sp>
      <p:sp>
        <p:nvSpPr>
          <p:cNvPr id="5" name="Slide Number Placeholder 4"/>
          <p:cNvSpPr>
            <a:spLocks noGrp="1"/>
          </p:cNvSpPr>
          <p:nvPr>
            <p:ph type="sldNum" sz="quarter" idx="12"/>
          </p:nvPr>
        </p:nvSpPr>
        <p:spPr>
          <a:xfrm>
            <a:off x="5057358" y="9470155"/>
            <a:ext cx="1543050" cy="527403"/>
          </a:xfrm>
        </p:spPr>
        <p:txBody>
          <a:bodyPr/>
          <a:lstStyle/>
          <a:p>
            <a:fld id="{0D66BDD5-EE4D-4C68-82D6-08203648F2EE}" type="slidenum">
              <a:rPr lang="en-US" smtClean="0"/>
              <a:t>10</a:t>
            </a:fld>
            <a:endParaRPr lang="en-US" dirty="0"/>
          </a:p>
        </p:txBody>
      </p:sp>
      <p:sp>
        <p:nvSpPr>
          <p:cNvPr id="7" name="Footer Placeholder 6"/>
          <p:cNvSpPr>
            <a:spLocks noGrp="1"/>
          </p:cNvSpPr>
          <p:nvPr>
            <p:ph type="ftr" sz="quarter" idx="11"/>
          </p:nvPr>
        </p:nvSpPr>
        <p:spPr>
          <a:xfrm>
            <a:off x="2217918" y="-2633"/>
            <a:ext cx="2314575" cy="527403"/>
          </a:xfrm>
        </p:spPr>
        <p:txBody>
          <a:bodyPr/>
          <a:lstStyle/>
          <a:p>
            <a:r>
              <a:rPr lang="en-US" smtClean="0"/>
              <a:t>HAEMATOLOGY TEAM 436</a:t>
            </a:r>
            <a:endParaRPr lang="en-US" dirty="0"/>
          </a:p>
        </p:txBody>
      </p:sp>
    </p:spTree>
    <p:extLst>
      <p:ext uri="{BB962C8B-B14F-4D97-AF65-F5344CB8AC3E}">
        <p14:creationId xmlns:p14="http://schemas.microsoft.com/office/powerpoint/2010/main" val="1676674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5gb2-y7JVlAb91jkwm-nwZY_KbBAcYQhpsajQ0HIBOFGvlcmYcJApcc2wnNTSuWhPqH60BHd4CmVtn7EN6XoWUyCvlxq8RM6cytRgQtM_zoyyxUJnkPpoj-TX7HZQKRVVgPXc3H8WjI">
            <a:extLst>
              <a:ext uri="{FF2B5EF4-FFF2-40B4-BE49-F238E27FC236}">
                <a16:creationId xmlns="" xmlns:a16="http://schemas.microsoft.com/office/drawing/2014/main" id="{305B842A-61BE-4659-9427-BB982B459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29312" y="2664285"/>
            <a:ext cx="8916623" cy="528186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 xmlns:a16="http://schemas.microsoft.com/office/drawing/2014/main" id="{B337F7A9-397D-45A3-BC65-E3FC7872E864}"/>
              </a:ext>
            </a:extLst>
          </p:cNvPr>
          <p:cNvSpPr txBox="1"/>
          <p:nvPr/>
        </p:nvSpPr>
        <p:spPr>
          <a:xfrm>
            <a:off x="276726" y="142472"/>
            <a:ext cx="2502568" cy="523220"/>
          </a:xfrm>
          <a:prstGeom prst="rect">
            <a:avLst/>
          </a:prstGeom>
          <a:noFill/>
        </p:spPr>
        <p:txBody>
          <a:bodyPr wrap="square" rtlCol="1">
            <a:spAutoFit/>
          </a:bodyPr>
          <a:lstStyle/>
          <a:p>
            <a:r>
              <a:rPr lang="ar-SA" sz="2800" dirty="0" err="1">
                <a:solidFill>
                  <a:srgbClr val="009999"/>
                </a:solidFill>
                <a:latin typeface="Cambria" panose="02040503050406030204" pitchFamily="18" charset="0"/>
              </a:rPr>
              <a:t>Summary</a:t>
            </a:r>
            <a:r>
              <a:rPr lang="ar-SA" sz="2800" dirty="0">
                <a:solidFill>
                  <a:srgbClr val="009999"/>
                </a:solidFill>
                <a:latin typeface="Cambria" panose="02040503050406030204" pitchFamily="18" charset="0"/>
              </a:rPr>
              <a:t>:</a:t>
            </a:r>
            <a:endParaRPr lang="ar-SA" dirty="0">
              <a:solidFill>
                <a:srgbClr val="009999"/>
              </a:solidFill>
              <a:latin typeface="Cambria" panose="02040503050406030204" pitchFamily="18" charset="0"/>
            </a:endParaRPr>
          </a:p>
        </p:txBody>
      </p:sp>
      <p:sp>
        <p:nvSpPr>
          <p:cNvPr id="3" name="Slide Number Placeholder 2"/>
          <p:cNvSpPr>
            <a:spLocks noGrp="1"/>
          </p:cNvSpPr>
          <p:nvPr>
            <p:ph type="sldNum" sz="quarter" idx="12"/>
          </p:nvPr>
        </p:nvSpPr>
        <p:spPr/>
        <p:txBody>
          <a:bodyPr/>
          <a:lstStyle/>
          <a:p>
            <a:fld id="{0D66BDD5-EE4D-4C68-82D6-08203648F2EE}" type="slidenum">
              <a:rPr lang="en-US" smtClean="0"/>
              <a:t>11</a:t>
            </a:fld>
            <a:endParaRPr lang="en-US"/>
          </a:p>
        </p:txBody>
      </p:sp>
      <p:sp>
        <p:nvSpPr>
          <p:cNvPr id="4" name="Footer Placeholder 3"/>
          <p:cNvSpPr>
            <a:spLocks noGrp="1"/>
          </p:cNvSpPr>
          <p:nvPr>
            <p:ph type="ftr" sz="quarter" idx="11"/>
          </p:nvPr>
        </p:nvSpPr>
        <p:spPr>
          <a:xfrm>
            <a:off x="2061648" y="0"/>
            <a:ext cx="2314575" cy="527403"/>
          </a:xfrm>
        </p:spPr>
        <p:txBody>
          <a:bodyPr/>
          <a:lstStyle/>
          <a:p>
            <a:r>
              <a:rPr lang="en-US" smtClean="0"/>
              <a:t>HAEMATOLOGY TEAM 436</a:t>
            </a:r>
            <a:endParaRPr lang="en-US" dirty="0"/>
          </a:p>
        </p:txBody>
      </p:sp>
    </p:spTree>
    <p:extLst>
      <p:ext uri="{BB962C8B-B14F-4D97-AF65-F5344CB8AC3E}">
        <p14:creationId xmlns:p14="http://schemas.microsoft.com/office/powerpoint/2010/main" val="51879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A6C2440A-F430-4338-93C4-6E9BEEC7CFC0}"/>
              </a:ext>
            </a:extLst>
          </p:cNvPr>
          <p:cNvSpPr>
            <a:spLocks noGrp="1"/>
          </p:cNvSpPr>
          <p:nvPr>
            <p:ph type="title"/>
          </p:nvPr>
        </p:nvSpPr>
        <p:spPr>
          <a:xfrm>
            <a:off x="291014" y="252663"/>
            <a:ext cx="5915025" cy="6593305"/>
          </a:xfrm>
        </p:spPr>
        <p:txBody>
          <a:bodyPr>
            <a:normAutofit fontScale="90000"/>
          </a:bodyPr>
          <a:lstStyle/>
          <a:p>
            <a:r>
              <a:rPr lang="en-US" dirty="0">
                <a:solidFill>
                  <a:srgbClr val="009999"/>
                </a:solidFill>
                <a:latin typeface="Cambria" panose="02040503050406030204" pitchFamily="18" charset="0"/>
              </a:rPr>
              <a:t>MCQs:</a:t>
            </a:r>
            <a:br>
              <a:rPr lang="en-US" dirty="0">
                <a:solidFill>
                  <a:srgbClr val="009999"/>
                </a:solidFill>
                <a:latin typeface="Cambria" panose="02040503050406030204" pitchFamily="18" charset="0"/>
              </a:rPr>
            </a:br>
            <a:r>
              <a:rPr lang="en-US" dirty="0">
                <a:solidFill>
                  <a:schemeClr val="tx1">
                    <a:lumMod val="85000"/>
                    <a:lumOff val="15000"/>
                  </a:schemeClr>
                </a:solidFill>
                <a:latin typeface="Cambria" panose="02040503050406030204" pitchFamily="18" charset="0"/>
              </a:rPr>
              <a:t/>
            </a:r>
            <a:br>
              <a:rPr lang="en-US"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Q1: Sarah is scheduled for a Rhinoplasty next month and she wishes to donate blood, what is the type of donation in her case? </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A- Voluntary donation     </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B- Involuntary donation</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C- autologous donation. </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Q2: Ali is an AIDS patient, when is it allowed for him to donate blood?</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A- After 3 years</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 B- Never</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 C- After 6 months</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Q3: The basis of the ABO blood groups is?</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A- H antigen</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 B- anti-K</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 C- anti-D </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Q4: You are covering a shift in the A&amp;E department and you have a motor vehicle accident patient who lost a lot of blood and requires an immediate blood transfusion, there is no prior history of this patient and his blood type is unknown, what should you do?</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A- Wait for the lab results</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B- Give him O-</a:t>
            </a:r>
            <a:r>
              <a:rPr lang="en-US" sz="1400" dirty="0" err="1">
                <a:solidFill>
                  <a:schemeClr val="tx1">
                    <a:lumMod val="85000"/>
                    <a:lumOff val="15000"/>
                  </a:schemeClr>
                </a:solidFill>
                <a:latin typeface="Cambria" panose="02040503050406030204" pitchFamily="18" charset="0"/>
              </a:rPr>
              <a:t>ve</a:t>
            </a:r>
            <a:r>
              <a:rPr lang="en-US" sz="1400" dirty="0">
                <a:solidFill>
                  <a:schemeClr val="tx1">
                    <a:lumMod val="85000"/>
                    <a:lumOff val="15000"/>
                  </a:schemeClr>
                </a:solidFill>
                <a:latin typeface="Cambria" panose="02040503050406030204" pitchFamily="18" charset="0"/>
              </a:rPr>
              <a:t> </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C- give him </a:t>
            </a:r>
            <a:r>
              <a:rPr lang="en-US" sz="1400" dirty="0" err="1">
                <a:solidFill>
                  <a:schemeClr val="tx1">
                    <a:lumMod val="85000"/>
                    <a:lumOff val="15000"/>
                  </a:schemeClr>
                </a:solidFill>
                <a:latin typeface="Cambria" panose="02040503050406030204" pitchFamily="18" charset="0"/>
              </a:rPr>
              <a:t>O+ve</a:t>
            </a:r>
            <a:r>
              <a:rPr lang="en-US" sz="1400" dirty="0">
                <a:solidFill>
                  <a:schemeClr val="tx1">
                    <a:lumMod val="85000"/>
                    <a:lumOff val="15000"/>
                  </a:schemeClr>
                </a:solidFill>
                <a:latin typeface="Cambria" panose="02040503050406030204" pitchFamily="18" charset="0"/>
              </a:rPr>
              <a:t> </a:t>
            </a:r>
            <a:r>
              <a:rPr lang="ar-SA" sz="1400" dirty="0">
                <a:solidFill>
                  <a:schemeClr val="tx1">
                    <a:lumMod val="85000"/>
                    <a:lumOff val="15000"/>
                  </a:schemeClr>
                </a:solidFill>
                <a:latin typeface="Cambria" panose="02040503050406030204" pitchFamily="18" charset="0"/>
              </a:rPr>
              <a:t/>
            </a:r>
            <a:br>
              <a:rPr lang="ar-SA"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Q5: An </a:t>
            </a:r>
            <a:r>
              <a:rPr lang="en-US" sz="1400" dirty="0" err="1">
                <a:solidFill>
                  <a:schemeClr val="tx1">
                    <a:lumMod val="85000"/>
                    <a:lumOff val="15000"/>
                  </a:schemeClr>
                </a:solidFill>
                <a:latin typeface="Cambria" panose="02040503050406030204" pitchFamily="18" charset="0"/>
              </a:rPr>
              <a:t>RhD</a:t>
            </a:r>
            <a:r>
              <a:rPr lang="en-US" sz="1400" dirty="0">
                <a:solidFill>
                  <a:schemeClr val="tx1">
                    <a:lumMod val="85000"/>
                    <a:lumOff val="15000"/>
                  </a:schemeClr>
                </a:solidFill>
                <a:latin typeface="Cambria" panose="02040503050406030204" pitchFamily="18" charset="0"/>
              </a:rPr>
              <a:t>-positive mother is pregnant with an </a:t>
            </a:r>
            <a:r>
              <a:rPr lang="en-US" sz="1400" dirty="0" err="1">
                <a:solidFill>
                  <a:schemeClr val="tx1">
                    <a:lumMod val="85000"/>
                    <a:lumOff val="15000"/>
                  </a:schemeClr>
                </a:solidFill>
                <a:latin typeface="Cambria" panose="02040503050406030204" pitchFamily="18" charset="0"/>
              </a:rPr>
              <a:t>Rhd</a:t>
            </a:r>
            <a:r>
              <a:rPr lang="en-US" sz="1400" dirty="0">
                <a:solidFill>
                  <a:schemeClr val="tx1">
                    <a:lumMod val="85000"/>
                    <a:lumOff val="15000"/>
                  </a:schemeClr>
                </a:solidFill>
                <a:latin typeface="Cambria" panose="02040503050406030204" pitchFamily="18" charset="0"/>
              </a:rPr>
              <a:t>-negative baby, what is the appropriate response?</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a- There is no danger in this case</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 b- Exchange transfusion for the infant</a:t>
            </a:r>
            <a:br>
              <a:rPr lang="en-US" sz="1400" dirty="0">
                <a:solidFill>
                  <a:schemeClr val="tx1">
                    <a:lumMod val="85000"/>
                    <a:lumOff val="15000"/>
                  </a:schemeClr>
                </a:solidFill>
                <a:latin typeface="Cambria" panose="02040503050406030204" pitchFamily="18" charset="0"/>
              </a:rPr>
            </a:br>
            <a:r>
              <a:rPr lang="en-US" sz="1400" dirty="0">
                <a:solidFill>
                  <a:schemeClr val="tx1">
                    <a:lumMod val="85000"/>
                    <a:lumOff val="15000"/>
                  </a:schemeClr>
                </a:solidFill>
                <a:latin typeface="Cambria" panose="02040503050406030204" pitchFamily="18" charset="0"/>
              </a:rPr>
              <a:t> c- anti-D injection for the mother</a:t>
            </a:r>
            <a:r>
              <a:rPr lang="ar-SA" sz="1400" dirty="0">
                <a:solidFill>
                  <a:schemeClr val="tx1">
                    <a:lumMod val="85000"/>
                    <a:lumOff val="15000"/>
                  </a:schemeClr>
                </a:solidFill>
                <a:latin typeface="Cambria" panose="02040503050406030204" pitchFamily="18" charset="0"/>
              </a:rPr>
              <a:t/>
            </a:r>
            <a:br>
              <a:rPr lang="ar-SA" sz="1400" dirty="0">
                <a:solidFill>
                  <a:schemeClr val="tx1">
                    <a:lumMod val="85000"/>
                    <a:lumOff val="15000"/>
                  </a:schemeClr>
                </a:solidFill>
                <a:latin typeface="Cambria" panose="02040503050406030204" pitchFamily="18" charset="0"/>
              </a:rPr>
            </a:br>
            <a:r>
              <a:rPr lang="pt-BR" sz="1200" dirty="0">
                <a:latin typeface="Cambria" panose="02040503050406030204" pitchFamily="18" charset="0"/>
              </a:rPr>
              <a:t/>
            </a:r>
            <a:br>
              <a:rPr lang="pt-BR" sz="1200" dirty="0">
                <a:latin typeface="Cambria" panose="02040503050406030204" pitchFamily="18" charset="0"/>
              </a:rPr>
            </a:br>
            <a:r>
              <a:rPr lang="pt-BR" sz="1400" dirty="0">
                <a:latin typeface="Cambria" panose="02040503050406030204" pitchFamily="18" charset="0"/>
              </a:rPr>
              <a:t/>
            </a:r>
            <a:br>
              <a:rPr lang="pt-BR" sz="1400" dirty="0">
                <a:latin typeface="Cambria" panose="02040503050406030204" pitchFamily="18" charset="0"/>
              </a:rPr>
            </a:br>
            <a:endParaRPr lang="ar-SA" sz="1400" dirty="0">
              <a:solidFill>
                <a:srgbClr val="009999"/>
              </a:solidFill>
              <a:latin typeface="Cambria" panose="02040503050406030204" pitchFamily="18" charset="0"/>
            </a:endParaRPr>
          </a:p>
        </p:txBody>
      </p:sp>
      <p:sp>
        <p:nvSpPr>
          <p:cNvPr id="4" name="عنصر نائب للمحتوى 3">
            <a:extLst>
              <a:ext uri="{FF2B5EF4-FFF2-40B4-BE49-F238E27FC236}">
                <a16:creationId xmlns="" xmlns:a16="http://schemas.microsoft.com/office/drawing/2014/main" id="{770D621E-9668-4A2A-AD14-76E4A3DDC87D}"/>
              </a:ext>
            </a:extLst>
          </p:cNvPr>
          <p:cNvSpPr>
            <a:spLocks noGrp="1"/>
          </p:cNvSpPr>
          <p:nvPr>
            <p:ph idx="1"/>
          </p:nvPr>
        </p:nvSpPr>
        <p:spPr>
          <a:xfrm>
            <a:off x="471486" y="7572257"/>
            <a:ext cx="5915025" cy="2222594"/>
          </a:xfrm>
        </p:spPr>
        <p:txBody>
          <a:bodyPr numCol="2">
            <a:normAutofit/>
          </a:bodyPr>
          <a:lstStyle/>
          <a:p>
            <a:pPr marL="0" indent="0" algn="l">
              <a:buNone/>
            </a:pPr>
            <a:r>
              <a:rPr lang="en-US" sz="1600" dirty="0">
                <a:solidFill>
                  <a:srgbClr val="009999"/>
                </a:solidFill>
                <a:latin typeface="Cambria" panose="02040503050406030204" pitchFamily="18" charset="0"/>
              </a:rPr>
              <a:t>Team members:</a:t>
            </a:r>
          </a:p>
          <a:p>
            <a:pPr marL="0" indent="0" algn="l">
              <a:buNone/>
            </a:pPr>
            <a:r>
              <a:rPr lang="en-US" sz="1600" dirty="0">
                <a:latin typeface="Cambria" panose="02040503050406030204" pitchFamily="18" charset="0"/>
              </a:rPr>
              <a:t>Girls</a:t>
            </a:r>
          </a:p>
          <a:p>
            <a:pPr marL="0" indent="0" algn="l">
              <a:buNone/>
            </a:pPr>
            <a:r>
              <a:rPr lang="en-US" sz="1600" dirty="0" err="1">
                <a:latin typeface="Cambria" panose="02040503050406030204" pitchFamily="18" charset="0"/>
              </a:rPr>
              <a:t>Ghadah</a:t>
            </a:r>
            <a:r>
              <a:rPr lang="en-US" sz="1600" dirty="0">
                <a:latin typeface="Cambria" panose="02040503050406030204" pitchFamily="18" charset="0"/>
              </a:rPr>
              <a:t> </a:t>
            </a:r>
            <a:r>
              <a:rPr lang="en-US" sz="1600" dirty="0" err="1">
                <a:latin typeface="Cambria" panose="02040503050406030204" pitchFamily="18" charset="0"/>
              </a:rPr>
              <a:t>AlMazrou</a:t>
            </a:r>
            <a:endParaRPr lang="en-US" sz="1600" dirty="0">
              <a:latin typeface="Cambria" panose="02040503050406030204" pitchFamily="18" charset="0"/>
            </a:endParaRPr>
          </a:p>
          <a:p>
            <a:pPr marL="0" indent="0" algn="l">
              <a:buNone/>
            </a:pPr>
            <a:r>
              <a:rPr lang="en-US" sz="1600" dirty="0" err="1">
                <a:latin typeface="Cambria" panose="02040503050406030204" pitchFamily="18" charset="0"/>
              </a:rPr>
              <a:t>Aseel</a:t>
            </a:r>
            <a:r>
              <a:rPr lang="en-US" sz="1600" dirty="0">
                <a:latin typeface="Cambria" panose="02040503050406030204" pitchFamily="18" charset="0"/>
              </a:rPr>
              <a:t> </a:t>
            </a:r>
            <a:r>
              <a:rPr lang="en-US" sz="1600" dirty="0" err="1">
                <a:latin typeface="Cambria" panose="02040503050406030204" pitchFamily="18" charset="0"/>
              </a:rPr>
              <a:t>Alsulaimani</a:t>
            </a:r>
            <a:endParaRPr lang="en-US" sz="1600" dirty="0">
              <a:latin typeface="Cambria" panose="02040503050406030204" pitchFamily="18" charset="0"/>
            </a:endParaRPr>
          </a:p>
          <a:p>
            <a:pPr marL="0" indent="0" algn="l">
              <a:buNone/>
            </a:pPr>
            <a:r>
              <a:rPr lang="en-US" sz="1600" dirty="0">
                <a:latin typeface="Cambria" panose="02040503050406030204" pitchFamily="18" charset="0"/>
              </a:rPr>
              <a:t>Yara </a:t>
            </a:r>
            <a:r>
              <a:rPr lang="en-US" sz="1600" dirty="0" err="1">
                <a:latin typeface="Cambria" panose="02040503050406030204" pitchFamily="18" charset="0"/>
              </a:rPr>
              <a:t>Aldigi</a:t>
            </a:r>
            <a:endParaRPr lang="ar-SA" sz="1600" dirty="0">
              <a:latin typeface="Cambria" panose="02040503050406030204" pitchFamily="18" charset="0"/>
            </a:endParaRPr>
          </a:p>
          <a:p>
            <a:pPr marL="0" indent="0" algn="l">
              <a:buNone/>
            </a:pPr>
            <a:r>
              <a:rPr lang="en-US" sz="1600" dirty="0" err="1">
                <a:latin typeface="Cambria" panose="02040503050406030204" pitchFamily="18" charset="0"/>
              </a:rPr>
              <a:t>Wejdan</a:t>
            </a:r>
            <a:r>
              <a:rPr lang="en-US" sz="1600" dirty="0">
                <a:latin typeface="Cambria" panose="02040503050406030204" pitchFamily="18" charset="0"/>
              </a:rPr>
              <a:t> </a:t>
            </a:r>
            <a:r>
              <a:rPr lang="en-US" sz="1600" dirty="0" err="1">
                <a:latin typeface="Cambria" panose="02040503050406030204" pitchFamily="18" charset="0"/>
              </a:rPr>
              <a:t>Alzaid</a:t>
            </a:r>
            <a:endParaRPr lang="en-US" sz="1600" dirty="0">
              <a:latin typeface="Cambria" panose="02040503050406030204" pitchFamily="18" charset="0"/>
            </a:endParaRPr>
          </a:p>
          <a:p>
            <a:pPr marL="0" indent="0" algn="l">
              <a:buNone/>
            </a:pPr>
            <a:r>
              <a:rPr lang="en-US" sz="1600" dirty="0">
                <a:solidFill>
                  <a:srgbClr val="009999"/>
                </a:solidFill>
                <a:latin typeface="Cambria" panose="02040503050406030204" pitchFamily="18" charset="0"/>
              </a:rPr>
              <a:t>Team Leaders</a:t>
            </a:r>
          </a:p>
          <a:p>
            <a:pPr marL="0" indent="0" algn="l">
              <a:buNone/>
            </a:pPr>
            <a:r>
              <a:rPr lang="en-US" sz="1600" dirty="0" err="1">
                <a:latin typeface="Cambria" panose="02040503050406030204" pitchFamily="18" charset="0"/>
              </a:rPr>
              <a:t>Safa</a:t>
            </a:r>
            <a:r>
              <a:rPr lang="en-US" sz="1600" dirty="0">
                <a:latin typeface="Cambria" panose="02040503050406030204" pitchFamily="18" charset="0"/>
              </a:rPr>
              <a:t> Al-</a:t>
            </a:r>
            <a:r>
              <a:rPr lang="en-US" sz="1600" dirty="0" err="1">
                <a:latin typeface="Cambria" panose="02040503050406030204" pitchFamily="18" charset="0"/>
              </a:rPr>
              <a:t>Osaimi</a:t>
            </a:r>
            <a:endParaRPr lang="en-US" sz="1600" dirty="0">
              <a:latin typeface="Cambria" panose="02040503050406030204" pitchFamily="18" charset="0"/>
            </a:endParaRPr>
          </a:p>
          <a:p>
            <a:pPr marL="0" indent="0" algn="l">
              <a:buNone/>
            </a:pPr>
            <a:r>
              <a:rPr lang="en-US" sz="1600" dirty="0" err="1">
                <a:latin typeface="Cambria" panose="02040503050406030204" pitchFamily="18" charset="0"/>
              </a:rPr>
              <a:t>Abdulaziz</a:t>
            </a:r>
            <a:r>
              <a:rPr lang="en-US" sz="1600" dirty="0">
                <a:latin typeface="Cambria" panose="02040503050406030204" pitchFamily="18" charset="0"/>
              </a:rPr>
              <a:t> Al-</a:t>
            </a:r>
            <a:r>
              <a:rPr lang="en-US" sz="1600" dirty="0" err="1">
                <a:latin typeface="Cambria" panose="02040503050406030204" pitchFamily="18" charset="0"/>
              </a:rPr>
              <a:t>Hussainy</a:t>
            </a:r>
            <a:endParaRPr lang="ar-SA" sz="1600" dirty="0">
              <a:latin typeface="Cambria" panose="02040503050406030204" pitchFamily="18" charset="0"/>
            </a:endParaRPr>
          </a:p>
        </p:txBody>
      </p:sp>
      <p:sp>
        <p:nvSpPr>
          <p:cNvPr id="5" name="مربع نص 4">
            <a:extLst>
              <a:ext uri="{FF2B5EF4-FFF2-40B4-BE49-F238E27FC236}">
                <a16:creationId xmlns="" xmlns:a16="http://schemas.microsoft.com/office/drawing/2014/main" id="{44379601-0BB3-4818-801B-742033383E27}"/>
              </a:ext>
            </a:extLst>
          </p:cNvPr>
          <p:cNvSpPr txBox="1"/>
          <p:nvPr/>
        </p:nvSpPr>
        <p:spPr>
          <a:xfrm>
            <a:off x="1227220" y="6553580"/>
            <a:ext cx="4403558" cy="584775"/>
          </a:xfrm>
          <a:prstGeom prst="rect">
            <a:avLst/>
          </a:prstGeom>
          <a:noFill/>
        </p:spPr>
        <p:txBody>
          <a:bodyPr wrap="square" rtlCol="1">
            <a:spAutoFit/>
          </a:bodyPr>
          <a:lstStyle/>
          <a:p>
            <a:pPr algn="ctr"/>
            <a:r>
              <a:rPr lang="en-US" sz="3200" dirty="0">
                <a:solidFill>
                  <a:srgbClr val="009999"/>
                </a:solidFill>
                <a:latin typeface="Cambria" panose="02040503050406030204" pitchFamily="18" charset="0"/>
              </a:rPr>
              <a:t>Good Luck!</a:t>
            </a:r>
            <a:endParaRPr lang="ar-SA" sz="3200" dirty="0">
              <a:solidFill>
                <a:srgbClr val="009999"/>
              </a:solidFill>
              <a:latin typeface="Cambria" panose="02040503050406030204" pitchFamily="18" charset="0"/>
            </a:endParaRPr>
          </a:p>
        </p:txBody>
      </p:sp>
      <p:sp>
        <p:nvSpPr>
          <p:cNvPr id="3" name="مربع نص 2"/>
          <p:cNvSpPr txBox="1"/>
          <p:nvPr/>
        </p:nvSpPr>
        <p:spPr>
          <a:xfrm rot="10800000">
            <a:off x="6100761" y="5705475"/>
            <a:ext cx="571500" cy="938719"/>
          </a:xfrm>
          <a:prstGeom prst="rect">
            <a:avLst/>
          </a:prstGeom>
          <a:noFill/>
        </p:spPr>
        <p:txBody>
          <a:bodyPr wrap="square" rtlCol="0">
            <a:spAutoFit/>
          </a:bodyPr>
          <a:lstStyle/>
          <a:p>
            <a:r>
              <a:rPr lang="pt-BR" sz="1100" dirty="0">
                <a:solidFill>
                  <a:prstClr val="white">
                    <a:lumMod val="50000"/>
                  </a:prstClr>
                </a:solidFill>
                <a:latin typeface="Cambria" panose="02040503050406030204" pitchFamily="18" charset="0"/>
                <a:ea typeface="+mj-ea"/>
                <a:cs typeface="+mj-cs"/>
              </a:rPr>
              <a:t>1-C</a:t>
            </a:r>
            <a:r>
              <a:rPr lang="en-US" sz="1100" dirty="0">
                <a:solidFill>
                  <a:prstClr val="white">
                    <a:lumMod val="50000"/>
                  </a:prstClr>
                </a:solidFill>
                <a:latin typeface="Cambria" panose="02040503050406030204" pitchFamily="18" charset="0"/>
                <a:ea typeface="+mj-ea"/>
                <a:cs typeface="+mj-cs"/>
              </a:rPr>
              <a:t/>
            </a:r>
            <a:br>
              <a:rPr lang="en-US" sz="1100" dirty="0">
                <a:solidFill>
                  <a:prstClr val="white">
                    <a:lumMod val="50000"/>
                  </a:prstClr>
                </a:solidFill>
                <a:latin typeface="Cambria" panose="02040503050406030204" pitchFamily="18" charset="0"/>
                <a:ea typeface="+mj-ea"/>
                <a:cs typeface="+mj-cs"/>
              </a:rPr>
            </a:br>
            <a:r>
              <a:rPr lang="pt-BR" sz="1100" dirty="0">
                <a:solidFill>
                  <a:prstClr val="white">
                    <a:lumMod val="50000"/>
                  </a:prstClr>
                </a:solidFill>
                <a:latin typeface="Cambria" panose="02040503050406030204" pitchFamily="18" charset="0"/>
                <a:ea typeface="+mj-ea"/>
                <a:cs typeface="+mj-cs"/>
              </a:rPr>
              <a:t>2- B</a:t>
            </a:r>
            <a:r>
              <a:rPr lang="en-US" sz="1100" dirty="0">
                <a:solidFill>
                  <a:prstClr val="white">
                    <a:lumMod val="50000"/>
                  </a:prstClr>
                </a:solidFill>
                <a:latin typeface="Cambria" panose="02040503050406030204" pitchFamily="18" charset="0"/>
                <a:ea typeface="+mj-ea"/>
                <a:cs typeface="+mj-cs"/>
              </a:rPr>
              <a:t/>
            </a:r>
            <a:br>
              <a:rPr lang="en-US" sz="1100" dirty="0">
                <a:solidFill>
                  <a:prstClr val="white">
                    <a:lumMod val="50000"/>
                  </a:prstClr>
                </a:solidFill>
                <a:latin typeface="Cambria" panose="02040503050406030204" pitchFamily="18" charset="0"/>
                <a:ea typeface="+mj-ea"/>
                <a:cs typeface="+mj-cs"/>
              </a:rPr>
            </a:br>
            <a:r>
              <a:rPr lang="pt-BR" sz="1100" dirty="0">
                <a:solidFill>
                  <a:prstClr val="white">
                    <a:lumMod val="50000"/>
                  </a:prstClr>
                </a:solidFill>
                <a:latin typeface="Cambria" panose="02040503050406030204" pitchFamily="18" charset="0"/>
                <a:ea typeface="+mj-ea"/>
                <a:cs typeface="+mj-cs"/>
              </a:rPr>
              <a:t>3- A</a:t>
            </a:r>
            <a:r>
              <a:rPr lang="en-US" sz="1100" dirty="0">
                <a:solidFill>
                  <a:prstClr val="white">
                    <a:lumMod val="50000"/>
                  </a:prstClr>
                </a:solidFill>
                <a:latin typeface="Cambria" panose="02040503050406030204" pitchFamily="18" charset="0"/>
                <a:ea typeface="+mj-ea"/>
                <a:cs typeface="+mj-cs"/>
              </a:rPr>
              <a:t/>
            </a:r>
            <a:br>
              <a:rPr lang="en-US" sz="1100" dirty="0">
                <a:solidFill>
                  <a:prstClr val="white">
                    <a:lumMod val="50000"/>
                  </a:prstClr>
                </a:solidFill>
                <a:latin typeface="Cambria" panose="02040503050406030204" pitchFamily="18" charset="0"/>
                <a:ea typeface="+mj-ea"/>
                <a:cs typeface="+mj-cs"/>
              </a:rPr>
            </a:br>
            <a:r>
              <a:rPr lang="pt-BR" sz="1100" dirty="0">
                <a:solidFill>
                  <a:prstClr val="white">
                    <a:lumMod val="50000"/>
                  </a:prstClr>
                </a:solidFill>
                <a:latin typeface="Cambria" panose="02040503050406030204" pitchFamily="18" charset="0"/>
                <a:ea typeface="+mj-ea"/>
                <a:cs typeface="+mj-cs"/>
              </a:rPr>
              <a:t>4-B</a:t>
            </a:r>
            <a:r>
              <a:rPr lang="en-US" sz="1100" dirty="0">
                <a:solidFill>
                  <a:prstClr val="white">
                    <a:lumMod val="50000"/>
                  </a:prstClr>
                </a:solidFill>
                <a:latin typeface="Cambria" panose="02040503050406030204" pitchFamily="18" charset="0"/>
                <a:ea typeface="+mj-ea"/>
                <a:cs typeface="+mj-cs"/>
              </a:rPr>
              <a:t/>
            </a:r>
            <a:br>
              <a:rPr lang="en-US" sz="1100" dirty="0">
                <a:solidFill>
                  <a:prstClr val="white">
                    <a:lumMod val="50000"/>
                  </a:prstClr>
                </a:solidFill>
                <a:latin typeface="Cambria" panose="02040503050406030204" pitchFamily="18" charset="0"/>
                <a:ea typeface="+mj-ea"/>
                <a:cs typeface="+mj-cs"/>
              </a:rPr>
            </a:br>
            <a:r>
              <a:rPr lang="pt-BR" sz="1100" dirty="0">
                <a:solidFill>
                  <a:prstClr val="white">
                    <a:lumMod val="50000"/>
                  </a:prstClr>
                </a:solidFill>
                <a:latin typeface="Cambria" panose="02040503050406030204" pitchFamily="18" charset="0"/>
                <a:ea typeface="+mj-ea"/>
                <a:cs typeface="+mj-cs"/>
              </a:rPr>
              <a:t>5- A</a:t>
            </a:r>
            <a:endParaRPr lang="en-US" dirty="0"/>
          </a:p>
        </p:txBody>
      </p:sp>
      <p:sp>
        <p:nvSpPr>
          <p:cNvPr id="6" name="Slide Number Placeholder 5"/>
          <p:cNvSpPr>
            <a:spLocks noGrp="1"/>
          </p:cNvSpPr>
          <p:nvPr>
            <p:ph type="sldNum" sz="quarter" idx="12"/>
          </p:nvPr>
        </p:nvSpPr>
        <p:spPr/>
        <p:txBody>
          <a:bodyPr/>
          <a:lstStyle/>
          <a:p>
            <a:r>
              <a:rPr lang="en-US" dirty="0" smtClean="0"/>
              <a:t>12</a:t>
            </a:r>
          </a:p>
          <a:p>
            <a:endParaRPr lang="ar-SA" dirty="0"/>
          </a:p>
        </p:txBody>
      </p:sp>
      <p:sp>
        <p:nvSpPr>
          <p:cNvPr id="7" name="Footer Placeholder 6"/>
          <p:cNvSpPr>
            <a:spLocks noGrp="1"/>
          </p:cNvSpPr>
          <p:nvPr>
            <p:ph type="ftr" sz="quarter" idx="11"/>
          </p:nvPr>
        </p:nvSpPr>
        <p:spPr>
          <a:xfrm>
            <a:off x="2091238" y="25040"/>
            <a:ext cx="2314575" cy="527403"/>
          </a:xfrm>
        </p:spPr>
        <p:txBody>
          <a:bodyPr/>
          <a:lstStyle/>
          <a:p>
            <a:r>
              <a:rPr lang="en-US" smtClean="0"/>
              <a:t>HAEMATOLOGY TEAM 436</a:t>
            </a:r>
            <a:endParaRPr lang="ar-SA" dirty="0"/>
          </a:p>
        </p:txBody>
      </p:sp>
    </p:spTree>
    <p:extLst>
      <p:ext uri="{BB962C8B-B14F-4D97-AF65-F5344CB8AC3E}">
        <p14:creationId xmlns:p14="http://schemas.microsoft.com/office/powerpoint/2010/main" val="410714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r="9682"/>
          <a:stretch/>
        </p:blipFill>
        <p:spPr>
          <a:xfrm>
            <a:off x="4027039" y="6274844"/>
            <a:ext cx="2708179" cy="1461245"/>
          </a:xfrm>
          <a:prstGeom prst="rect">
            <a:avLst/>
          </a:prstGeom>
        </p:spPr>
      </p:pic>
      <p:sp>
        <p:nvSpPr>
          <p:cNvPr id="11" name="Rectangle 10"/>
          <p:cNvSpPr/>
          <p:nvPr/>
        </p:nvSpPr>
        <p:spPr>
          <a:xfrm>
            <a:off x="122779" y="8163812"/>
            <a:ext cx="6377269" cy="1477328"/>
          </a:xfrm>
          <a:prstGeom prst="rect">
            <a:avLst/>
          </a:prstGeom>
        </p:spPr>
        <p:txBody>
          <a:bodyPr wrap="square">
            <a:spAutoFit/>
          </a:bodyPr>
          <a:lstStyle/>
          <a:p>
            <a:pPr>
              <a:lnSpc>
                <a:spcPct val="150000"/>
              </a:lnSpc>
            </a:pPr>
            <a:r>
              <a:rPr lang="en-US" dirty="0">
                <a:solidFill>
                  <a:schemeClr val="accent4">
                    <a:lumMod val="75000"/>
                  </a:schemeClr>
                </a:solidFill>
                <a:latin typeface="Cambria" panose="02040503050406030204" pitchFamily="18" charset="0"/>
              </a:rPr>
              <a:t>Donor form </a:t>
            </a:r>
            <a:r>
              <a:rPr lang="en-US" sz="1200" dirty="0">
                <a:solidFill>
                  <a:schemeClr val="bg1">
                    <a:lumMod val="50000"/>
                  </a:schemeClr>
                </a:solidFill>
                <a:latin typeface="Cambria" panose="02040503050406030204" pitchFamily="18" charset="0"/>
              </a:rPr>
              <a:t>(the form that we give the donor to fill before donating blood)</a:t>
            </a:r>
          </a:p>
          <a:p>
            <a:pPr>
              <a:lnSpc>
                <a:spcPct val="150000"/>
              </a:lnSpc>
            </a:pPr>
            <a:r>
              <a:rPr lang="en-US" sz="1400" dirty="0">
                <a:latin typeface="Cambria" panose="02040503050406030204" pitchFamily="18" charset="0"/>
              </a:rPr>
              <a:t>1-Powerful tool for </a:t>
            </a:r>
            <a:r>
              <a:rPr lang="en-US" sz="1400" dirty="0" smtClean="0">
                <a:latin typeface="Cambria" panose="02040503050406030204" pitchFamily="18" charset="0"/>
              </a:rPr>
              <a:t>screening. </a:t>
            </a:r>
            <a:endParaRPr lang="en-US" sz="1400" dirty="0">
              <a:latin typeface="Cambria" panose="02040503050406030204" pitchFamily="18" charset="0"/>
            </a:endParaRPr>
          </a:p>
          <a:p>
            <a:pPr>
              <a:lnSpc>
                <a:spcPct val="150000"/>
              </a:lnSpc>
            </a:pPr>
            <a:r>
              <a:rPr lang="en-US" sz="1400" dirty="0">
                <a:latin typeface="Cambria" panose="02040503050406030204" pitchFamily="18" charset="0"/>
              </a:rPr>
              <a:t>2-Identify high risk behaviors. </a:t>
            </a:r>
          </a:p>
          <a:p>
            <a:pPr>
              <a:lnSpc>
                <a:spcPct val="150000"/>
              </a:lnSpc>
            </a:pPr>
            <a:r>
              <a:rPr lang="en-US" sz="1400" dirty="0" smtClean="0">
                <a:latin typeface="Cambria" panose="02040503050406030204" pitchFamily="18" charset="0"/>
              </a:rPr>
              <a:t>3-Some </a:t>
            </a:r>
            <a:r>
              <a:rPr lang="en-US" sz="1400" dirty="0">
                <a:latin typeface="Cambria" panose="02040503050406030204" pitchFamily="18" charset="0"/>
              </a:rPr>
              <a:t>issues can only be ruled out by systemic questionnaire</a:t>
            </a:r>
            <a:r>
              <a:rPr lang="en-US" sz="1400" dirty="0"/>
              <a:t>.</a:t>
            </a:r>
          </a:p>
        </p:txBody>
      </p:sp>
      <p:sp>
        <p:nvSpPr>
          <p:cNvPr id="6" name="مربع نص 5"/>
          <p:cNvSpPr txBox="1"/>
          <p:nvPr/>
        </p:nvSpPr>
        <p:spPr>
          <a:xfrm>
            <a:off x="143528" y="316699"/>
            <a:ext cx="5115403" cy="3209084"/>
          </a:xfrm>
          <a:prstGeom prst="rect">
            <a:avLst/>
          </a:prstGeom>
          <a:noFill/>
        </p:spPr>
        <p:txBody>
          <a:bodyPr wrap="square" rtlCol="0">
            <a:spAutoFit/>
          </a:bodyPr>
          <a:lstStyle/>
          <a:p>
            <a:r>
              <a:rPr lang="en-US" dirty="0">
                <a:solidFill>
                  <a:schemeClr val="accent4">
                    <a:lumMod val="75000"/>
                  </a:schemeClr>
                </a:solidFill>
                <a:latin typeface="Cambria" panose="02040503050406030204" pitchFamily="18" charset="0"/>
              </a:rPr>
              <a:t>Blood Bank Units</a:t>
            </a:r>
          </a:p>
          <a:p>
            <a:pPr defTabSz="685800">
              <a:lnSpc>
                <a:spcPct val="90000"/>
              </a:lnSpc>
              <a:spcBef>
                <a:spcPts val="750"/>
              </a:spcBef>
            </a:pPr>
            <a:r>
              <a:rPr lang="en-US" sz="1400" dirty="0">
                <a:latin typeface="Cambria" panose="02040503050406030204" pitchFamily="18" charset="0"/>
              </a:rPr>
              <a:t>Traditionally, two parts</a:t>
            </a:r>
            <a:r>
              <a:rPr lang="en-US" sz="1400" dirty="0" smtClean="0">
                <a:latin typeface="Cambria" panose="02040503050406030204" pitchFamily="18" charset="0"/>
              </a:rPr>
              <a:t>: </a:t>
            </a:r>
            <a:r>
              <a:rPr lang="en-US" sz="1050" dirty="0" smtClean="0">
                <a:solidFill>
                  <a:srgbClr val="00B050"/>
                </a:solidFill>
                <a:latin typeface="Cambria" panose="02040503050406030204" pitchFamily="18" charset="0"/>
              </a:rPr>
              <a:t>(important to know what happened in each service)</a:t>
            </a:r>
            <a:endParaRPr lang="en-US" sz="1400" dirty="0">
              <a:solidFill>
                <a:srgbClr val="00B050"/>
              </a:solidFill>
              <a:latin typeface="Cambria" panose="02040503050406030204" pitchFamily="18" charset="0"/>
            </a:endParaRPr>
          </a:p>
          <a:p>
            <a:pPr defTabSz="685800">
              <a:lnSpc>
                <a:spcPct val="90000"/>
              </a:lnSpc>
              <a:spcBef>
                <a:spcPts val="750"/>
              </a:spcBef>
            </a:pPr>
            <a:r>
              <a:rPr lang="en-US" sz="1400" dirty="0">
                <a:solidFill>
                  <a:srgbClr val="009999"/>
                </a:solidFill>
                <a:latin typeface="Cambria" panose="02040503050406030204" pitchFamily="18" charset="0"/>
              </a:rPr>
              <a:t>1) Donation services</a:t>
            </a:r>
            <a:r>
              <a:rPr lang="en-US" sz="1400" dirty="0">
                <a:latin typeface="Cambria" panose="02040503050406030204" pitchFamily="18" charset="0"/>
              </a:rPr>
              <a:t>: donor area, component separation, infectious testing, ABO typing and </a:t>
            </a:r>
            <a:r>
              <a:rPr lang="en-US" sz="1400" dirty="0" err="1">
                <a:latin typeface="Cambria" panose="02040503050406030204" pitchFamily="18" charset="0"/>
              </a:rPr>
              <a:t>RhD</a:t>
            </a:r>
            <a:r>
              <a:rPr lang="en-US" sz="1400" dirty="0">
                <a:latin typeface="Cambria" panose="02040503050406030204" pitchFamily="18" charset="0"/>
              </a:rPr>
              <a:t> screening, inventory.</a:t>
            </a:r>
          </a:p>
          <a:p>
            <a:pPr defTabSz="685800">
              <a:lnSpc>
                <a:spcPct val="90000"/>
              </a:lnSpc>
              <a:spcBef>
                <a:spcPts val="750"/>
              </a:spcBef>
            </a:pPr>
            <a:r>
              <a:rPr lang="en-US" sz="1400" dirty="0">
                <a:solidFill>
                  <a:srgbClr val="009999"/>
                </a:solidFill>
                <a:latin typeface="Cambria" panose="02040503050406030204" pitchFamily="18" charset="0"/>
              </a:rPr>
              <a:t>2) Transfusion services</a:t>
            </a:r>
            <a:r>
              <a:rPr lang="en-US" sz="1400" dirty="0">
                <a:latin typeface="Cambria" panose="02040503050406030204" pitchFamily="18" charset="0"/>
              </a:rPr>
              <a:t>: inventory, Patient (recipient) ABO grouping, </a:t>
            </a:r>
            <a:r>
              <a:rPr lang="en-US" sz="1400" dirty="0" err="1">
                <a:latin typeface="Cambria" panose="02040503050406030204" pitchFamily="18" charset="0"/>
              </a:rPr>
              <a:t>RhD</a:t>
            </a:r>
            <a:r>
              <a:rPr lang="en-US" sz="1400" dirty="0">
                <a:latin typeface="Cambria" panose="02040503050406030204" pitchFamily="18" charset="0"/>
              </a:rPr>
              <a:t> and antibody identification screening, cross-match, component issuing*.</a:t>
            </a:r>
          </a:p>
          <a:p>
            <a:pPr defTabSz="685800">
              <a:lnSpc>
                <a:spcPct val="90000"/>
              </a:lnSpc>
              <a:spcBef>
                <a:spcPts val="750"/>
              </a:spcBef>
            </a:pPr>
            <a:r>
              <a:rPr lang="en-US" sz="1400" dirty="0">
                <a:latin typeface="Cambria" panose="02040503050406030204" pitchFamily="18" charset="0"/>
              </a:rPr>
              <a:t>Currently in the major hospital, there is a</a:t>
            </a:r>
            <a:r>
              <a:rPr lang="en-US" sz="1400" dirty="0">
                <a:solidFill>
                  <a:schemeClr val="accent5">
                    <a:lumMod val="75000"/>
                  </a:schemeClr>
                </a:solidFill>
                <a:latin typeface="Cambria" panose="02040503050406030204" pitchFamily="18" charset="0"/>
              </a:rPr>
              <a:t> </a:t>
            </a:r>
            <a:r>
              <a:rPr lang="en-US" sz="1400" dirty="0" smtClean="0">
                <a:solidFill>
                  <a:srgbClr val="009999"/>
                </a:solidFill>
                <a:latin typeface="Cambria" panose="02040503050406030204" pitchFamily="18" charset="0"/>
              </a:rPr>
              <a:t>apheresis </a:t>
            </a:r>
            <a:r>
              <a:rPr lang="en-US" sz="1400" dirty="0">
                <a:latin typeface="Cambria" panose="02040503050406030204" pitchFamily="18" charset="0"/>
              </a:rPr>
              <a:t>unit </a:t>
            </a:r>
            <a:r>
              <a:rPr lang="en-US" sz="1400" dirty="0" smtClean="0">
                <a:solidFill>
                  <a:schemeClr val="bg1">
                    <a:lumMod val="50000"/>
                  </a:schemeClr>
                </a:solidFill>
                <a:latin typeface="Cambria" panose="02040503050406030204" pitchFamily="18" charset="0"/>
              </a:rPr>
              <a:t>(</a:t>
            </a:r>
            <a:r>
              <a:rPr lang="en-US" sz="1400" dirty="0">
                <a:solidFill>
                  <a:schemeClr val="bg1">
                    <a:lumMod val="50000"/>
                  </a:schemeClr>
                </a:solidFill>
              </a:rPr>
              <a:t>technique by which a particular substance or component is removed from the blood, the main volume being returned to the body</a:t>
            </a:r>
            <a:r>
              <a:rPr lang="en-US" sz="1400" dirty="0" smtClean="0">
                <a:solidFill>
                  <a:schemeClr val="bg1">
                    <a:lumMod val="50000"/>
                  </a:schemeClr>
                </a:solidFill>
              </a:rPr>
              <a:t>.)</a:t>
            </a:r>
            <a:r>
              <a:rPr lang="en-US" sz="1400" dirty="0" smtClean="0">
                <a:solidFill>
                  <a:schemeClr val="accent5">
                    <a:lumMod val="75000"/>
                  </a:schemeClr>
                </a:solidFill>
                <a:latin typeface="Cambria" panose="02040503050406030204" pitchFamily="18" charset="0"/>
              </a:rPr>
              <a:t> </a:t>
            </a:r>
            <a:r>
              <a:rPr lang="en-US" sz="1400" dirty="0" smtClean="0">
                <a:latin typeface="Cambria" panose="02040503050406030204" pitchFamily="18" charset="0"/>
              </a:rPr>
              <a:t>(</a:t>
            </a:r>
            <a:r>
              <a:rPr lang="en-US" sz="1400" dirty="0">
                <a:latin typeface="Cambria" panose="02040503050406030204" pitchFamily="18" charset="0"/>
              </a:rPr>
              <a:t>donation, therapeutic or prophylaxis). </a:t>
            </a:r>
          </a:p>
          <a:p>
            <a:pPr defTabSz="685800">
              <a:lnSpc>
                <a:spcPct val="90000"/>
              </a:lnSpc>
              <a:spcBef>
                <a:spcPts val="750"/>
              </a:spcBef>
            </a:pPr>
            <a:r>
              <a:rPr lang="en-US" sz="1400" dirty="0">
                <a:latin typeface="Cambria" panose="02040503050406030204" pitchFamily="18" charset="0"/>
              </a:rPr>
              <a:t>In many tertiary hospitals, stem cell unit, cord blood unit and tissue banking.</a:t>
            </a:r>
          </a:p>
        </p:txBody>
      </p:sp>
      <p:pic>
        <p:nvPicPr>
          <p:cNvPr id="12" name="Picture 1" descr="Blood Bank (9).jpg">
            <a:extLst>
              <a:ext uri="{FF2B5EF4-FFF2-40B4-BE49-F238E27FC236}">
                <a16:creationId xmlns="" xmlns:a16="http://schemas.microsoft.com/office/drawing/2014/main" id="{FF041583-4106-4221-8BCD-B2C2B8082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238183" y="693613"/>
            <a:ext cx="1169711" cy="17529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مربع نص 12"/>
          <p:cNvSpPr txBox="1"/>
          <p:nvPr/>
        </p:nvSpPr>
        <p:spPr>
          <a:xfrm>
            <a:off x="5238183" y="2472047"/>
            <a:ext cx="1497036" cy="1200329"/>
          </a:xfrm>
          <a:prstGeom prst="rect">
            <a:avLst/>
          </a:prstGeom>
          <a:noFill/>
          <a:ln>
            <a:solidFill>
              <a:schemeClr val="tx1"/>
            </a:solidFill>
            <a:prstDash val="dash"/>
          </a:ln>
        </p:spPr>
        <p:txBody>
          <a:bodyPr wrap="square" rtlCol="0">
            <a:spAutoFit/>
          </a:bodyPr>
          <a:lstStyle/>
          <a:p>
            <a:pPr algn="just"/>
            <a:r>
              <a:rPr lang="en-US" sz="1200" dirty="0" smtClean="0">
                <a:solidFill>
                  <a:srgbClr val="00B050"/>
                </a:solidFill>
                <a:latin typeface="Cambria" panose="02040503050406030204" pitchFamily="18" charset="0"/>
              </a:rPr>
              <a:t>the device’s name is shaker, The patient sits at a 45 angle and the blood is collected into the  bags within 30 min  </a:t>
            </a:r>
            <a:endParaRPr lang="en-US" sz="1200" dirty="0">
              <a:solidFill>
                <a:srgbClr val="00B050"/>
              </a:solidFill>
              <a:latin typeface="Cambria" panose="02040503050406030204" pitchFamily="18" charset="0"/>
            </a:endParaRPr>
          </a:p>
        </p:txBody>
      </p:sp>
      <p:sp>
        <p:nvSpPr>
          <p:cNvPr id="8" name="مربع نص 7"/>
          <p:cNvSpPr txBox="1"/>
          <p:nvPr/>
        </p:nvSpPr>
        <p:spPr>
          <a:xfrm>
            <a:off x="143528" y="3371491"/>
            <a:ext cx="2616454" cy="369332"/>
          </a:xfrm>
          <a:prstGeom prst="rect">
            <a:avLst/>
          </a:prstGeom>
          <a:noFill/>
        </p:spPr>
        <p:txBody>
          <a:bodyPr wrap="square" rtlCol="0">
            <a:spAutoFit/>
          </a:bodyPr>
          <a:lstStyle/>
          <a:p>
            <a:r>
              <a:rPr lang="en-US" dirty="0">
                <a:solidFill>
                  <a:schemeClr val="accent4">
                    <a:lumMod val="75000"/>
                  </a:schemeClr>
                </a:solidFill>
                <a:latin typeface="Cambria" panose="02040503050406030204" pitchFamily="18" charset="0"/>
              </a:rPr>
              <a:t>Donor Selection</a:t>
            </a:r>
            <a:endParaRPr lang="ar-SA" dirty="0">
              <a:solidFill>
                <a:schemeClr val="accent4">
                  <a:lumMod val="75000"/>
                </a:schemeClr>
              </a:solidFill>
              <a:latin typeface="Cambria" panose="02040503050406030204" pitchFamily="18" charset="0"/>
            </a:endParaRPr>
          </a:p>
        </p:txBody>
      </p:sp>
      <p:sp>
        <p:nvSpPr>
          <p:cNvPr id="14" name="مربع نص 13"/>
          <p:cNvSpPr txBox="1"/>
          <p:nvPr/>
        </p:nvSpPr>
        <p:spPr>
          <a:xfrm>
            <a:off x="143528" y="3672376"/>
            <a:ext cx="6624352" cy="1015663"/>
          </a:xfrm>
          <a:prstGeom prst="rect">
            <a:avLst/>
          </a:prstGeom>
          <a:noFill/>
        </p:spPr>
        <p:txBody>
          <a:bodyPr wrap="square" rtlCol="0">
            <a:spAutoFit/>
          </a:bodyPr>
          <a:lstStyle/>
          <a:p>
            <a:r>
              <a:rPr lang="en-US" sz="1400" dirty="0" smtClean="0">
                <a:solidFill>
                  <a:schemeClr val="accent6"/>
                </a:solidFill>
                <a:latin typeface="Cambria" panose="02040503050406030204" pitchFamily="18" charset="0"/>
              </a:rPr>
              <a:t>-</a:t>
            </a:r>
            <a:r>
              <a:rPr lang="en-US" sz="1400" b="1" dirty="0">
                <a:solidFill>
                  <a:srgbClr val="00B050"/>
                </a:solidFill>
                <a:latin typeface="Cambria" panose="02040503050406030204" pitchFamily="18" charset="0"/>
              </a:rPr>
              <a:t>Allogenic</a:t>
            </a:r>
            <a:r>
              <a:rPr lang="en-US" sz="1400" dirty="0">
                <a:solidFill>
                  <a:srgbClr val="00B050"/>
                </a:solidFill>
                <a:latin typeface="Cambria" panose="02040503050406030204" pitchFamily="18" charset="0"/>
              </a:rPr>
              <a:t>: form others </a:t>
            </a:r>
          </a:p>
          <a:p>
            <a:r>
              <a:rPr lang="en-US" sz="1400" dirty="0">
                <a:solidFill>
                  <a:schemeClr val="accent6"/>
                </a:solidFill>
                <a:latin typeface="Cambria" panose="02040503050406030204" pitchFamily="18" charset="0"/>
              </a:rPr>
              <a:t>-</a:t>
            </a:r>
            <a:r>
              <a:rPr lang="en-US" sz="1400" b="1" dirty="0">
                <a:solidFill>
                  <a:srgbClr val="00B050"/>
                </a:solidFill>
                <a:latin typeface="Cambria" panose="02040503050406030204" pitchFamily="18" charset="0"/>
              </a:rPr>
              <a:t>Autologous</a:t>
            </a:r>
            <a:r>
              <a:rPr lang="en-US" sz="1400" dirty="0">
                <a:solidFill>
                  <a:srgbClr val="00B050"/>
                </a:solidFill>
                <a:latin typeface="Cambria" panose="02040503050406030204" pitchFamily="18" charset="0"/>
              </a:rPr>
              <a:t> : from ones self (People storing blood for themselves in the future to avoid any reaction in case if transfusion</a:t>
            </a:r>
            <a:r>
              <a:rPr lang="en-US" sz="1400" dirty="0" smtClean="0">
                <a:solidFill>
                  <a:srgbClr val="00B050"/>
                </a:solidFill>
                <a:latin typeface="Cambria" panose="02040503050406030204" pitchFamily="18" charset="0"/>
              </a:rPr>
              <a:t>)</a:t>
            </a:r>
            <a:endParaRPr lang="en-US" sz="1400" dirty="0">
              <a:solidFill>
                <a:srgbClr val="00B050"/>
              </a:solidFill>
              <a:latin typeface="Cambria" panose="02040503050406030204" pitchFamily="18" charset="0"/>
            </a:endParaRPr>
          </a:p>
          <a:p>
            <a:endParaRPr lang="en-US" dirty="0"/>
          </a:p>
        </p:txBody>
      </p:sp>
      <p:sp>
        <p:nvSpPr>
          <p:cNvPr id="23" name="مربع نص 22"/>
          <p:cNvSpPr txBox="1"/>
          <p:nvPr/>
        </p:nvSpPr>
        <p:spPr>
          <a:xfrm>
            <a:off x="4302972" y="7764160"/>
            <a:ext cx="2268563" cy="523220"/>
          </a:xfrm>
          <a:prstGeom prst="rect">
            <a:avLst/>
          </a:prstGeom>
          <a:noFill/>
        </p:spPr>
        <p:txBody>
          <a:bodyPr wrap="square" rtlCol="0">
            <a:spAutoFit/>
          </a:bodyPr>
          <a:lstStyle/>
          <a:p>
            <a:pPr algn="ctr"/>
            <a:r>
              <a:rPr lang="en-US" sz="1400" dirty="0">
                <a:solidFill>
                  <a:schemeClr val="accent6"/>
                </a:solidFill>
                <a:highlight>
                  <a:srgbClr val="FFFF00"/>
                </a:highlight>
                <a:latin typeface="Cambria" panose="02040503050406030204" pitchFamily="18" charset="0"/>
              </a:rPr>
              <a:t>Everything highlighted is very important </a:t>
            </a:r>
          </a:p>
        </p:txBody>
      </p:sp>
      <p:sp>
        <p:nvSpPr>
          <p:cNvPr id="2" name="مربع نص 1">
            <a:extLst>
              <a:ext uri="{FF2B5EF4-FFF2-40B4-BE49-F238E27FC236}">
                <a16:creationId xmlns="" xmlns:a16="http://schemas.microsoft.com/office/drawing/2014/main" id="{345F4094-98AC-46C0-A25A-42477E89E208}"/>
              </a:ext>
            </a:extLst>
          </p:cNvPr>
          <p:cNvSpPr txBox="1"/>
          <p:nvPr/>
        </p:nvSpPr>
        <p:spPr>
          <a:xfrm rot="5400000">
            <a:off x="5861705" y="1507680"/>
            <a:ext cx="1463077" cy="307777"/>
          </a:xfrm>
          <a:prstGeom prst="rect">
            <a:avLst/>
          </a:prstGeom>
          <a:noFill/>
        </p:spPr>
        <p:txBody>
          <a:bodyPr wrap="square" rtlCol="1">
            <a:spAutoFit/>
          </a:bodyPr>
          <a:lstStyle/>
          <a:p>
            <a:r>
              <a:rPr lang="en-US" sz="1400" i="1" dirty="0">
                <a:latin typeface="Cambria" panose="02040503050406030204" pitchFamily="18" charset="0"/>
              </a:rPr>
              <a:t>For your info..</a:t>
            </a:r>
            <a:endParaRPr lang="ar-SA" sz="1400" i="1" dirty="0">
              <a:latin typeface="Cambria" panose="02040503050406030204" pitchFamily="18" charset="0"/>
            </a:endParaRPr>
          </a:p>
        </p:txBody>
      </p:sp>
      <p:graphicFrame>
        <p:nvGraphicFramePr>
          <p:cNvPr id="15" name="Table 4">
            <a:extLst>
              <a:ext uri="{FF2B5EF4-FFF2-40B4-BE49-F238E27FC236}">
                <a16:creationId xmlns="" xmlns:a16="http://schemas.microsoft.com/office/drawing/2014/main" id="{C15AB6B6-E097-4725-B9C1-448458B7109F}"/>
              </a:ext>
            </a:extLst>
          </p:cNvPr>
          <p:cNvGraphicFramePr>
            <a:graphicFrameLocks noGrp="1"/>
          </p:cNvGraphicFramePr>
          <p:nvPr>
            <p:extLst>
              <p:ext uri="{D42A27DB-BD31-4B8C-83A1-F6EECF244321}">
                <p14:modId xmlns:p14="http://schemas.microsoft.com/office/powerpoint/2010/main" val="640550440"/>
              </p:ext>
            </p:extLst>
          </p:nvPr>
        </p:nvGraphicFramePr>
        <p:xfrm>
          <a:off x="194576" y="4422456"/>
          <a:ext cx="3806668" cy="3833502"/>
        </p:xfrm>
        <a:graphic>
          <a:graphicData uri="http://schemas.openxmlformats.org/drawingml/2006/table">
            <a:tbl>
              <a:tblPr firstRow="1" bandRow="1"/>
              <a:tblGrid>
                <a:gridCol w="3806668">
                  <a:extLst>
                    <a:ext uri="{9D8B030D-6E8A-4147-A177-3AD203B41FA5}">
                      <a16:colId xmlns="" xmlns:a16="http://schemas.microsoft.com/office/drawing/2014/main" val="20000"/>
                    </a:ext>
                  </a:extLst>
                </a:gridCol>
              </a:tblGrid>
              <a:tr h="249873">
                <a:tc>
                  <a:txBody>
                    <a:bodyPr/>
                    <a:lstStyle>
                      <a:lvl1pPr marL="0" algn="r" defTabSz="685800" rtl="1" eaLnBrk="1" latinLnBrk="0" hangingPunct="1">
                        <a:defRPr sz="1350" b="1" kern="1200">
                          <a:solidFill>
                            <a:schemeClr val="lt1"/>
                          </a:solidFill>
                          <a:latin typeface="Calibri" panose="020F0502020204030204"/>
                        </a:defRPr>
                      </a:lvl1pPr>
                      <a:lvl2pPr marL="342900" algn="r" defTabSz="685800" rtl="1" eaLnBrk="1" latinLnBrk="0" hangingPunct="1">
                        <a:defRPr sz="1350" b="1" kern="1200">
                          <a:solidFill>
                            <a:schemeClr val="lt1"/>
                          </a:solidFill>
                          <a:latin typeface="Calibri" panose="020F0502020204030204"/>
                        </a:defRPr>
                      </a:lvl2pPr>
                      <a:lvl3pPr marL="685800" algn="r" defTabSz="685800" rtl="1" eaLnBrk="1" latinLnBrk="0" hangingPunct="1">
                        <a:defRPr sz="1350" b="1" kern="1200">
                          <a:solidFill>
                            <a:schemeClr val="lt1"/>
                          </a:solidFill>
                          <a:latin typeface="Calibri" panose="020F0502020204030204"/>
                        </a:defRPr>
                      </a:lvl3pPr>
                      <a:lvl4pPr marL="1028700" algn="r" defTabSz="685800" rtl="1" eaLnBrk="1" latinLnBrk="0" hangingPunct="1">
                        <a:defRPr sz="1350" b="1" kern="1200">
                          <a:solidFill>
                            <a:schemeClr val="lt1"/>
                          </a:solidFill>
                          <a:latin typeface="Calibri" panose="020F0502020204030204"/>
                        </a:defRPr>
                      </a:lvl4pPr>
                      <a:lvl5pPr marL="1371600" algn="r" defTabSz="685800" rtl="1" eaLnBrk="1" latinLnBrk="0" hangingPunct="1">
                        <a:defRPr sz="1350" b="1" kern="1200">
                          <a:solidFill>
                            <a:schemeClr val="lt1"/>
                          </a:solidFill>
                          <a:latin typeface="Calibri" panose="020F0502020204030204"/>
                        </a:defRPr>
                      </a:lvl5pPr>
                      <a:lvl6pPr marL="1714500" algn="r" defTabSz="685800" rtl="1" eaLnBrk="1" latinLnBrk="0" hangingPunct="1">
                        <a:defRPr sz="1350" b="1" kern="1200">
                          <a:solidFill>
                            <a:schemeClr val="lt1"/>
                          </a:solidFill>
                          <a:latin typeface="Calibri" panose="020F0502020204030204"/>
                        </a:defRPr>
                      </a:lvl6pPr>
                      <a:lvl7pPr marL="2057400" algn="r" defTabSz="685800" rtl="1" eaLnBrk="1" latinLnBrk="0" hangingPunct="1">
                        <a:defRPr sz="1350" b="1" kern="1200">
                          <a:solidFill>
                            <a:schemeClr val="lt1"/>
                          </a:solidFill>
                          <a:latin typeface="Calibri" panose="020F0502020204030204"/>
                        </a:defRPr>
                      </a:lvl7pPr>
                      <a:lvl8pPr marL="2400300" algn="r" defTabSz="685800" rtl="1" eaLnBrk="1" latinLnBrk="0" hangingPunct="1">
                        <a:defRPr sz="1350" b="1" kern="1200">
                          <a:solidFill>
                            <a:schemeClr val="lt1"/>
                          </a:solidFill>
                          <a:latin typeface="Calibri" panose="020F0502020204030204"/>
                        </a:defRPr>
                      </a:lvl8pPr>
                      <a:lvl9pPr marL="2743200" algn="r" defTabSz="685800" rtl="1" eaLnBrk="1" latinLnBrk="0" hangingPunct="1">
                        <a:defRPr sz="1350" b="1" kern="1200">
                          <a:solidFill>
                            <a:schemeClr val="lt1"/>
                          </a:solidFill>
                          <a:latin typeface="Calibri" panose="020F0502020204030204"/>
                        </a:defRPr>
                      </a:lvl9pPr>
                    </a:lstStyle>
                    <a:p>
                      <a:pPr algn="l"/>
                      <a:r>
                        <a:rPr lang="en-US" sz="1200" dirty="0">
                          <a:latin typeface="Cambria" panose="02040503050406030204" pitchFamily="18" charset="0"/>
                        </a:rPr>
                        <a:t> What are the criteria for accepting blood donation? </a:t>
                      </a:r>
                    </a:p>
                  </a:txBody>
                  <a:tcPr marL="74295" marR="74295" marT="37148" marB="37148">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00C5C0"/>
                    </a:solidFill>
                  </a:tcPr>
                </a:tc>
                <a:extLst>
                  <a:ext uri="{0D108BD9-81ED-4DB2-BD59-A6C34878D82A}">
                    <a16:rowId xmlns="" xmlns:a16="http://schemas.microsoft.com/office/drawing/2014/main" val="10000"/>
                  </a:ext>
                </a:extLst>
              </a:tr>
              <a:tr h="248356">
                <a:tc>
                  <a:txBody>
                    <a:bodyPr/>
                    <a:lstStyle>
                      <a:lvl1pPr marL="0" algn="r" defTabSz="685800" rtl="1" eaLnBrk="1" latinLnBrk="0" hangingPunct="1">
                        <a:defRPr sz="1350" kern="1200">
                          <a:solidFill>
                            <a:schemeClr val="dk1"/>
                          </a:solidFill>
                          <a:latin typeface="Calibri" panose="020F0502020204030204"/>
                        </a:defRPr>
                      </a:lvl1pPr>
                      <a:lvl2pPr marL="342900" algn="r" defTabSz="685800" rtl="1" eaLnBrk="1" latinLnBrk="0" hangingPunct="1">
                        <a:defRPr sz="1350" kern="1200">
                          <a:solidFill>
                            <a:schemeClr val="dk1"/>
                          </a:solidFill>
                          <a:latin typeface="Calibri" panose="020F0502020204030204"/>
                        </a:defRPr>
                      </a:lvl2pPr>
                      <a:lvl3pPr marL="685800" algn="r" defTabSz="685800" rtl="1" eaLnBrk="1" latinLnBrk="0" hangingPunct="1">
                        <a:defRPr sz="1350" kern="1200">
                          <a:solidFill>
                            <a:schemeClr val="dk1"/>
                          </a:solidFill>
                          <a:latin typeface="Calibri" panose="020F0502020204030204"/>
                        </a:defRPr>
                      </a:lvl3pPr>
                      <a:lvl4pPr marL="1028700" algn="r" defTabSz="685800" rtl="1" eaLnBrk="1" latinLnBrk="0" hangingPunct="1">
                        <a:defRPr sz="1350" kern="1200">
                          <a:solidFill>
                            <a:schemeClr val="dk1"/>
                          </a:solidFill>
                          <a:latin typeface="Calibri" panose="020F0502020204030204"/>
                        </a:defRPr>
                      </a:lvl4pPr>
                      <a:lvl5pPr marL="1371600" algn="r" defTabSz="685800" rtl="1" eaLnBrk="1" latinLnBrk="0" hangingPunct="1">
                        <a:defRPr sz="1350" kern="1200">
                          <a:solidFill>
                            <a:schemeClr val="dk1"/>
                          </a:solidFill>
                          <a:latin typeface="Calibri" panose="020F0502020204030204"/>
                        </a:defRPr>
                      </a:lvl5pPr>
                      <a:lvl6pPr marL="1714500" algn="r" defTabSz="685800" rtl="1" eaLnBrk="1" latinLnBrk="0" hangingPunct="1">
                        <a:defRPr sz="1350" kern="1200">
                          <a:solidFill>
                            <a:schemeClr val="dk1"/>
                          </a:solidFill>
                          <a:latin typeface="Calibri" panose="020F0502020204030204"/>
                        </a:defRPr>
                      </a:lvl6pPr>
                      <a:lvl7pPr marL="2057400" algn="r" defTabSz="685800" rtl="1" eaLnBrk="1" latinLnBrk="0" hangingPunct="1">
                        <a:defRPr sz="1350" kern="1200">
                          <a:solidFill>
                            <a:schemeClr val="dk1"/>
                          </a:solidFill>
                          <a:latin typeface="Calibri" panose="020F0502020204030204"/>
                        </a:defRPr>
                      </a:lvl7pPr>
                      <a:lvl8pPr marL="2400300" algn="r" defTabSz="685800" rtl="1" eaLnBrk="1" latinLnBrk="0" hangingPunct="1">
                        <a:defRPr sz="1350" kern="1200">
                          <a:solidFill>
                            <a:schemeClr val="dk1"/>
                          </a:solidFill>
                          <a:latin typeface="Calibri" panose="020F0502020204030204"/>
                        </a:defRPr>
                      </a:lvl8pPr>
                      <a:lvl9pPr marL="2743200" algn="r" defTabSz="685800" rtl="1" eaLnBrk="1" latinLnBrk="0" hangingPunct="1">
                        <a:defRPr sz="1350" kern="1200">
                          <a:solidFill>
                            <a:schemeClr val="dk1"/>
                          </a:solidFill>
                          <a:latin typeface="Calibri" panose="020F0502020204030204"/>
                        </a:defRPr>
                      </a:lvl9pPr>
                    </a:lstStyle>
                    <a:p>
                      <a:pPr marL="0" marR="0" lvl="0" indent="0" algn="l" defTabSz="685800" rtl="1" eaLnBrk="1" fontAlgn="auto" latinLnBrk="0" hangingPunct="1">
                        <a:lnSpc>
                          <a:spcPct val="100000"/>
                        </a:lnSpc>
                        <a:spcBef>
                          <a:spcPts val="0"/>
                        </a:spcBef>
                        <a:spcAft>
                          <a:spcPts val="0"/>
                        </a:spcAft>
                        <a:buClrTx/>
                        <a:buSzTx/>
                        <a:buFontTx/>
                        <a:buNone/>
                        <a:tabLst/>
                        <a:defRPr/>
                      </a:pPr>
                      <a:r>
                        <a:rPr lang="en-US" sz="1100" b="1" dirty="0">
                          <a:latin typeface="Cambria" panose="02040503050406030204" pitchFamily="18" charset="0"/>
                        </a:rPr>
                        <a:t>Age</a:t>
                      </a:r>
                      <a:r>
                        <a:rPr lang="en-US" sz="1100" dirty="0">
                          <a:latin typeface="Cambria" panose="02040503050406030204" pitchFamily="18" charset="0"/>
                        </a:rPr>
                        <a:t>: 17-70 </a:t>
                      </a:r>
                      <a:r>
                        <a:rPr lang="en-US" sz="1100" dirty="0" err="1">
                          <a:latin typeface="Cambria" panose="02040503050406030204" pitchFamily="18" charset="0"/>
                        </a:rPr>
                        <a:t>y.o</a:t>
                      </a:r>
                      <a:endParaRPr lang="en-US" sz="1100" dirty="0">
                        <a:latin typeface="Cambria" panose="02040503050406030204" pitchFamily="18" charset="0"/>
                      </a:endParaRPr>
                    </a:p>
                  </a:txBody>
                  <a:tcPr marL="74295" marR="74295" marT="37148" marB="37148">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1"/>
                  </a:ext>
                </a:extLst>
              </a:tr>
              <a:tr h="248356">
                <a:tc>
                  <a:txBody>
                    <a:bodyPr/>
                    <a:lstStyle>
                      <a:lvl1pPr marL="0" algn="r" defTabSz="685800" rtl="1" eaLnBrk="1" latinLnBrk="0" hangingPunct="1">
                        <a:defRPr sz="1350" kern="1200">
                          <a:solidFill>
                            <a:schemeClr val="dk1"/>
                          </a:solidFill>
                          <a:latin typeface="Calibri" panose="020F0502020204030204"/>
                        </a:defRPr>
                      </a:lvl1pPr>
                      <a:lvl2pPr marL="342900" algn="r" defTabSz="685800" rtl="1" eaLnBrk="1" latinLnBrk="0" hangingPunct="1">
                        <a:defRPr sz="1350" kern="1200">
                          <a:solidFill>
                            <a:schemeClr val="dk1"/>
                          </a:solidFill>
                          <a:latin typeface="Calibri" panose="020F0502020204030204"/>
                        </a:defRPr>
                      </a:lvl2pPr>
                      <a:lvl3pPr marL="685800" algn="r" defTabSz="685800" rtl="1" eaLnBrk="1" latinLnBrk="0" hangingPunct="1">
                        <a:defRPr sz="1350" kern="1200">
                          <a:solidFill>
                            <a:schemeClr val="dk1"/>
                          </a:solidFill>
                          <a:latin typeface="Calibri" panose="020F0502020204030204"/>
                        </a:defRPr>
                      </a:lvl3pPr>
                      <a:lvl4pPr marL="1028700" algn="r" defTabSz="685800" rtl="1" eaLnBrk="1" latinLnBrk="0" hangingPunct="1">
                        <a:defRPr sz="1350" kern="1200">
                          <a:solidFill>
                            <a:schemeClr val="dk1"/>
                          </a:solidFill>
                          <a:latin typeface="Calibri" panose="020F0502020204030204"/>
                        </a:defRPr>
                      </a:lvl4pPr>
                      <a:lvl5pPr marL="1371600" algn="r" defTabSz="685800" rtl="1" eaLnBrk="1" latinLnBrk="0" hangingPunct="1">
                        <a:defRPr sz="1350" kern="1200">
                          <a:solidFill>
                            <a:schemeClr val="dk1"/>
                          </a:solidFill>
                          <a:latin typeface="Calibri" panose="020F0502020204030204"/>
                        </a:defRPr>
                      </a:lvl5pPr>
                      <a:lvl6pPr marL="1714500" algn="r" defTabSz="685800" rtl="1" eaLnBrk="1" latinLnBrk="0" hangingPunct="1">
                        <a:defRPr sz="1350" kern="1200">
                          <a:solidFill>
                            <a:schemeClr val="dk1"/>
                          </a:solidFill>
                          <a:latin typeface="Calibri" panose="020F0502020204030204"/>
                        </a:defRPr>
                      </a:lvl6pPr>
                      <a:lvl7pPr marL="2057400" algn="r" defTabSz="685800" rtl="1" eaLnBrk="1" latinLnBrk="0" hangingPunct="1">
                        <a:defRPr sz="1350" kern="1200">
                          <a:solidFill>
                            <a:schemeClr val="dk1"/>
                          </a:solidFill>
                          <a:latin typeface="Calibri" panose="020F0502020204030204"/>
                        </a:defRPr>
                      </a:lvl7pPr>
                      <a:lvl8pPr marL="2400300" algn="r" defTabSz="685800" rtl="1" eaLnBrk="1" latinLnBrk="0" hangingPunct="1">
                        <a:defRPr sz="1350" kern="1200">
                          <a:solidFill>
                            <a:schemeClr val="dk1"/>
                          </a:solidFill>
                          <a:latin typeface="Calibri" panose="020F0502020204030204"/>
                        </a:defRPr>
                      </a:lvl8pPr>
                      <a:lvl9pPr marL="2743200" algn="r" defTabSz="685800" rtl="1" eaLnBrk="1" latinLnBrk="0" hangingPunct="1">
                        <a:defRPr sz="1350" kern="1200">
                          <a:solidFill>
                            <a:schemeClr val="dk1"/>
                          </a:solidFill>
                          <a:latin typeface="Calibri" panose="020F0502020204030204"/>
                        </a:defRPr>
                      </a:lvl9pPr>
                    </a:lstStyle>
                    <a:p>
                      <a:pPr marL="0" marR="0" lvl="0" indent="0" algn="l" defTabSz="685800" rtl="1" eaLnBrk="1" fontAlgn="auto" latinLnBrk="0" hangingPunct="1">
                        <a:lnSpc>
                          <a:spcPct val="100000"/>
                        </a:lnSpc>
                        <a:spcBef>
                          <a:spcPts val="0"/>
                        </a:spcBef>
                        <a:spcAft>
                          <a:spcPts val="0"/>
                        </a:spcAft>
                        <a:buClrTx/>
                        <a:buSzTx/>
                        <a:buFontTx/>
                        <a:buNone/>
                        <a:tabLst/>
                        <a:defRPr/>
                      </a:pPr>
                      <a:r>
                        <a:rPr lang="en-US" sz="1100" dirty="0">
                          <a:latin typeface="Cambria" panose="02040503050406030204" pitchFamily="18" charset="0"/>
                        </a:rPr>
                        <a:t>Weight: above 50kg</a:t>
                      </a:r>
                    </a:p>
                  </a:txBody>
                  <a:tcPr marL="74295" marR="74295" marT="37148" marB="37148">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424965">
                <a:tc>
                  <a:txBody>
                    <a:bodyPr/>
                    <a:lstStyle>
                      <a:lvl1pPr marL="0" algn="r" defTabSz="685800" rtl="1" eaLnBrk="1" latinLnBrk="0" hangingPunct="1">
                        <a:defRPr sz="1350" kern="1200">
                          <a:solidFill>
                            <a:schemeClr val="dk1"/>
                          </a:solidFill>
                          <a:latin typeface="Calibri" panose="020F0502020204030204"/>
                        </a:defRPr>
                      </a:lvl1pPr>
                      <a:lvl2pPr marL="342900" algn="r" defTabSz="685800" rtl="1" eaLnBrk="1" latinLnBrk="0" hangingPunct="1">
                        <a:defRPr sz="1350" kern="1200">
                          <a:solidFill>
                            <a:schemeClr val="dk1"/>
                          </a:solidFill>
                          <a:latin typeface="Calibri" panose="020F0502020204030204"/>
                        </a:defRPr>
                      </a:lvl2pPr>
                      <a:lvl3pPr marL="685800" algn="r" defTabSz="685800" rtl="1" eaLnBrk="1" latinLnBrk="0" hangingPunct="1">
                        <a:defRPr sz="1350" kern="1200">
                          <a:solidFill>
                            <a:schemeClr val="dk1"/>
                          </a:solidFill>
                          <a:latin typeface="Calibri" panose="020F0502020204030204"/>
                        </a:defRPr>
                      </a:lvl3pPr>
                      <a:lvl4pPr marL="1028700" algn="r" defTabSz="685800" rtl="1" eaLnBrk="1" latinLnBrk="0" hangingPunct="1">
                        <a:defRPr sz="1350" kern="1200">
                          <a:solidFill>
                            <a:schemeClr val="dk1"/>
                          </a:solidFill>
                          <a:latin typeface="Calibri" panose="020F0502020204030204"/>
                        </a:defRPr>
                      </a:lvl4pPr>
                      <a:lvl5pPr marL="1371600" algn="r" defTabSz="685800" rtl="1" eaLnBrk="1" latinLnBrk="0" hangingPunct="1">
                        <a:defRPr sz="1350" kern="1200">
                          <a:solidFill>
                            <a:schemeClr val="dk1"/>
                          </a:solidFill>
                          <a:latin typeface="Calibri" panose="020F0502020204030204"/>
                        </a:defRPr>
                      </a:lvl5pPr>
                      <a:lvl6pPr marL="1714500" algn="r" defTabSz="685800" rtl="1" eaLnBrk="1" latinLnBrk="0" hangingPunct="1">
                        <a:defRPr sz="1350" kern="1200">
                          <a:solidFill>
                            <a:schemeClr val="dk1"/>
                          </a:solidFill>
                          <a:latin typeface="Calibri" panose="020F0502020204030204"/>
                        </a:defRPr>
                      </a:lvl6pPr>
                      <a:lvl7pPr marL="2057400" algn="r" defTabSz="685800" rtl="1" eaLnBrk="1" latinLnBrk="0" hangingPunct="1">
                        <a:defRPr sz="1350" kern="1200">
                          <a:solidFill>
                            <a:schemeClr val="dk1"/>
                          </a:solidFill>
                          <a:latin typeface="Calibri" panose="020F0502020204030204"/>
                        </a:defRPr>
                      </a:lvl7pPr>
                      <a:lvl8pPr marL="2400300" algn="r" defTabSz="685800" rtl="1" eaLnBrk="1" latinLnBrk="0" hangingPunct="1">
                        <a:defRPr sz="1350" kern="1200">
                          <a:solidFill>
                            <a:schemeClr val="dk1"/>
                          </a:solidFill>
                          <a:latin typeface="Calibri" panose="020F0502020204030204"/>
                        </a:defRPr>
                      </a:lvl8pPr>
                      <a:lvl9pPr marL="2743200" algn="r" defTabSz="685800" rtl="1" eaLnBrk="1" latinLnBrk="0" hangingPunct="1">
                        <a:defRPr sz="1350" kern="1200">
                          <a:solidFill>
                            <a:schemeClr val="dk1"/>
                          </a:solidFill>
                          <a:latin typeface="Calibri" panose="020F0502020204030204"/>
                        </a:defRPr>
                      </a:lvl9pPr>
                    </a:lstStyle>
                    <a:p>
                      <a:pPr marL="0" marR="0" lvl="0" indent="0" algn="l" defTabSz="685800" rtl="1" eaLnBrk="1" fontAlgn="auto" latinLnBrk="0" hangingPunct="1">
                        <a:lnSpc>
                          <a:spcPct val="100000"/>
                        </a:lnSpc>
                        <a:spcBef>
                          <a:spcPts val="0"/>
                        </a:spcBef>
                        <a:spcAft>
                          <a:spcPts val="0"/>
                        </a:spcAft>
                        <a:buClrTx/>
                        <a:buSzTx/>
                        <a:buFontTx/>
                        <a:buNone/>
                        <a:tabLst/>
                        <a:defRPr/>
                      </a:pPr>
                      <a:r>
                        <a:rPr lang="en-US" sz="1100" dirty="0" err="1">
                          <a:latin typeface="Cambria" panose="02040503050406030204" pitchFamily="18" charset="0"/>
                        </a:rPr>
                        <a:t>Haemoglobin</a:t>
                      </a:r>
                      <a:r>
                        <a:rPr lang="en-US" sz="1100" dirty="0">
                          <a:latin typeface="Cambria" panose="02040503050406030204" pitchFamily="18" charset="0"/>
                        </a:rPr>
                        <a:t>: more than 134g/l for men &amp; more than </a:t>
                      </a:r>
                      <a:r>
                        <a:rPr lang="en-US" sz="1100" dirty="0" smtClean="0">
                          <a:latin typeface="Cambria" panose="02040503050406030204" pitchFamily="18" charset="0"/>
                        </a:rPr>
                        <a:t>120g/L </a:t>
                      </a:r>
                      <a:r>
                        <a:rPr lang="en-US" sz="1100" dirty="0">
                          <a:latin typeface="Cambria" panose="02040503050406030204" pitchFamily="18" charset="0"/>
                        </a:rPr>
                        <a:t>for women</a:t>
                      </a:r>
                    </a:p>
                  </a:txBody>
                  <a:tcPr marL="74295" marR="74295" marT="37148" marB="37148">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3"/>
                  </a:ext>
                </a:extLst>
              </a:tr>
              <a:tr h="424965">
                <a:tc>
                  <a:txBody>
                    <a:bodyPr/>
                    <a:lstStyle>
                      <a:lvl1pPr marL="0" algn="r" defTabSz="685800" rtl="1" eaLnBrk="1" latinLnBrk="0" hangingPunct="1">
                        <a:defRPr sz="1350" kern="1200">
                          <a:solidFill>
                            <a:schemeClr val="dk1"/>
                          </a:solidFill>
                          <a:latin typeface="Calibri" panose="020F0502020204030204"/>
                        </a:defRPr>
                      </a:lvl1pPr>
                      <a:lvl2pPr marL="342900" algn="r" defTabSz="685800" rtl="1" eaLnBrk="1" latinLnBrk="0" hangingPunct="1">
                        <a:defRPr sz="1350" kern="1200">
                          <a:solidFill>
                            <a:schemeClr val="dk1"/>
                          </a:solidFill>
                          <a:latin typeface="Calibri" panose="020F0502020204030204"/>
                        </a:defRPr>
                      </a:lvl2pPr>
                      <a:lvl3pPr marL="685800" algn="r" defTabSz="685800" rtl="1" eaLnBrk="1" latinLnBrk="0" hangingPunct="1">
                        <a:defRPr sz="1350" kern="1200">
                          <a:solidFill>
                            <a:schemeClr val="dk1"/>
                          </a:solidFill>
                          <a:latin typeface="Calibri" panose="020F0502020204030204"/>
                        </a:defRPr>
                      </a:lvl3pPr>
                      <a:lvl4pPr marL="1028700" algn="r" defTabSz="685800" rtl="1" eaLnBrk="1" latinLnBrk="0" hangingPunct="1">
                        <a:defRPr sz="1350" kern="1200">
                          <a:solidFill>
                            <a:schemeClr val="dk1"/>
                          </a:solidFill>
                          <a:latin typeface="Calibri" panose="020F0502020204030204"/>
                        </a:defRPr>
                      </a:lvl4pPr>
                      <a:lvl5pPr marL="1371600" algn="r" defTabSz="685800" rtl="1" eaLnBrk="1" latinLnBrk="0" hangingPunct="1">
                        <a:defRPr sz="1350" kern="1200">
                          <a:solidFill>
                            <a:schemeClr val="dk1"/>
                          </a:solidFill>
                          <a:latin typeface="Calibri" panose="020F0502020204030204"/>
                        </a:defRPr>
                      </a:lvl5pPr>
                      <a:lvl6pPr marL="1714500" algn="r" defTabSz="685800" rtl="1" eaLnBrk="1" latinLnBrk="0" hangingPunct="1">
                        <a:defRPr sz="1350" kern="1200">
                          <a:solidFill>
                            <a:schemeClr val="dk1"/>
                          </a:solidFill>
                          <a:latin typeface="Calibri" panose="020F0502020204030204"/>
                        </a:defRPr>
                      </a:lvl6pPr>
                      <a:lvl7pPr marL="2057400" algn="r" defTabSz="685800" rtl="1" eaLnBrk="1" latinLnBrk="0" hangingPunct="1">
                        <a:defRPr sz="1350" kern="1200">
                          <a:solidFill>
                            <a:schemeClr val="dk1"/>
                          </a:solidFill>
                          <a:latin typeface="Calibri" panose="020F0502020204030204"/>
                        </a:defRPr>
                      </a:lvl7pPr>
                      <a:lvl8pPr marL="2400300" algn="r" defTabSz="685800" rtl="1" eaLnBrk="1" latinLnBrk="0" hangingPunct="1">
                        <a:defRPr sz="1350" kern="1200">
                          <a:solidFill>
                            <a:schemeClr val="dk1"/>
                          </a:solidFill>
                          <a:latin typeface="Calibri" panose="020F0502020204030204"/>
                        </a:defRPr>
                      </a:lvl8pPr>
                      <a:lvl9pPr marL="2743200" algn="r" defTabSz="685800" rtl="1" eaLnBrk="1" latinLnBrk="0" hangingPunct="1">
                        <a:defRPr sz="1350" kern="1200">
                          <a:solidFill>
                            <a:schemeClr val="dk1"/>
                          </a:solidFill>
                          <a:latin typeface="Calibri" panose="020F0502020204030204"/>
                        </a:defRPr>
                      </a:lvl9pPr>
                    </a:lstStyle>
                    <a:p>
                      <a:pPr algn="l"/>
                      <a:r>
                        <a:rPr lang="en-US" sz="1100" dirty="0" smtClean="0">
                          <a:solidFill>
                            <a:srgbClr val="00B050"/>
                          </a:solidFill>
                          <a:latin typeface="Cambria" panose="02040503050406030204" pitchFamily="18" charset="0"/>
                        </a:rPr>
                        <a:t>All </a:t>
                      </a:r>
                      <a:r>
                        <a:rPr lang="en-US" sz="1100" dirty="0">
                          <a:solidFill>
                            <a:srgbClr val="00B050"/>
                          </a:solidFill>
                          <a:latin typeface="Cambria" panose="02040503050406030204" pitchFamily="18" charset="0"/>
                        </a:rPr>
                        <a:t>donors must pass the physical and health history examinations given prior to donation. </a:t>
                      </a:r>
                    </a:p>
                  </a:txBody>
                  <a:tcPr marL="74295" marR="74295" marT="37148" marB="37148">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4"/>
                  </a:ext>
                </a:extLst>
              </a:tr>
              <a:tr h="601573">
                <a:tc>
                  <a:txBody>
                    <a:bodyPr/>
                    <a:lstStyle>
                      <a:lvl1pPr marL="0" algn="r" defTabSz="685800" rtl="1" eaLnBrk="1" latinLnBrk="0" hangingPunct="1">
                        <a:defRPr sz="1350" kern="1200">
                          <a:solidFill>
                            <a:schemeClr val="dk1"/>
                          </a:solidFill>
                          <a:latin typeface="Calibri" panose="020F0502020204030204"/>
                        </a:defRPr>
                      </a:lvl1pPr>
                      <a:lvl2pPr marL="342900" algn="r" defTabSz="685800" rtl="1" eaLnBrk="1" latinLnBrk="0" hangingPunct="1">
                        <a:defRPr sz="1350" kern="1200">
                          <a:solidFill>
                            <a:schemeClr val="dk1"/>
                          </a:solidFill>
                          <a:latin typeface="Calibri" panose="020F0502020204030204"/>
                        </a:defRPr>
                      </a:lvl2pPr>
                      <a:lvl3pPr marL="685800" algn="r" defTabSz="685800" rtl="1" eaLnBrk="1" latinLnBrk="0" hangingPunct="1">
                        <a:defRPr sz="1350" kern="1200">
                          <a:solidFill>
                            <a:schemeClr val="dk1"/>
                          </a:solidFill>
                          <a:latin typeface="Calibri" panose="020F0502020204030204"/>
                        </a:defRPr>
                      </a:lvl3pPr>
                      <a:lvl4pPr marL="1028700" algn="r" defTabSz="685800" rtl="1" eaLnBrk="1" latinLnBrk="0" hangingPunct="1">
                        <a:defRPr sz="1350" kern="1200">
                          <a:solidFill>
                            <a:schemeClr val="dk1"/>
                          </a:solidFill>
                          <a:latin typeface="Calibri" panose="020F0502020204030204"/>
                        </a:defRPr>
                      </a:lvl4pPr>
                      <a:lvl5pPr marL="1371600" algn="r" defTabSz="685800" rtl="1" eaLnBrk="1" latinLnBrk="0" hangingPunct="1">
                        <a:defRPr sz="1350" kern="1200">
                          <a:solidFill>
                            <a:schemeClr val="dk1"/>
                          </a:solidFill>
                          <a:latin typeface="Calibri" panose="020F0502020204030204"/>
                        </a:defRPr>
                      </a:lvl5pPr>
                      <a:lvl6pPr marL="1714500" algn="r" defTabSz="685800" rtl="1" eaLnBrk="1" latinLnBrk="0" hangingPunct="1">
                        <a:defRPr sz="1350" kern="1200">
                          <a:solidFill>
                            <a:schemeClr val="dk1"/>
                          </a:solidFill>
                          <a:latin typeface="Calibri" panose="020F0502020204030204"/>
                        </a:defRPr>
                      </a:lvl6pPr>
                      <a:lvl7pPr marL="2057400" algn="r" defTabSz="685800" rtl="1" eaLnBrk="1" latinLnBrk="0" hangingPunct="1">
                        <a:defRPr sz="1350" kern="1200">
                          <a:solidFill>
                            <a:schemeClr val="dk1"/>
                          </a:solidFill>
                          <a:latin typeface="Calibri" panose="020F0502020204030204"/>
                        </a:defRPr>
                      </a:lvl7pPr>
                      <a:lvl8pPr marL="2400300" algn="r" defTabSz="685800" rtl="1" eaLnBrk="1" latinLnBrk="0" hangingPunct="1">
                        <a:defRPr sz="1350" kern="1200">
                          <a:solidFill>
                            <a:schemeClr val="dk1"/>
                          </a:solidFill>
                          <a:latin typeface="Calibri" panose="020F0502020204030204"/>
                        </a:defRPr>
                      </a:lvl8pPr>
                      <a:lvl9pPr marL="2743200" algn="r" defTabSz="685800" rtl="1" eaLnBrk="1" latinLnBrk="0" hangingPunct="1">
                        <a:defRPr sz="1350" kern="1200">
                          <a:solidFill>
                            <a:schemeClr val="dk1"/>
                          </a:solidFill>
                          <a:latin typeface="Calibri" panose="020F0502020204030204"/>
                        </a:defRPr>
                      </a:lvl9pPr>
                    </a:lstStyle>
                    <a:p>
                      <a:pPr marL="0" marR="0" lvl="0" indent="0" algn="l" defTabSz="685800" rtl="1" eaLnBrk="1" fontAlgn="auto" latinLnBrk="0" hangingPunct="1">
                        <a:lnSpc>
                          <a:spcPct val="100000"/>
                        </a:lnSpc>
                        <a:spcBef>
                          <a:spcPts val="0"/>
                        </a:spcBef>
                        <a:spcAft>
                          <a:spcPts val="0"/>
                        </a:spcAft>
                        <a:buClrTx/>
                        <a:buSzTx/>
                        <a:buFontTx/>
                        <a:buNone/>
                        <a:tabLst/>
                        <a:defRPr/>
                      </a:pPr>
                      <a:r>
                        <a:rPr lang="en-US" sz="1100" dirty="0" smtClean="0">
                          <a:latin typeface="Cambria" panose="02040503050406030204" pitchFamily="18" charset="0"/>
                        </a:rPr>
                        <a:t>Minimum </a:t>
                      </a:r>
                      <a:r>
                        <a:rPr lang="en-US" sz="1100" dirty="0">
                          <a:latin typeface="Cambria" panose="02040503050406030204" pitchFamily="18" charset="0"/>
                        </a:rPr>
                        <a:t>donation: no blood donation in the last 3 months, (16 weeks advised</a:t>
                      </a:r>
                      <a:r>
                        <a:rPr lang="en-US" sz="1100" dirty="0" smtClean="0">
                          <a:latin typeface="Cambria" panose="02040503050406030204" pitchFamily="18" charset="0"/>
                        </a:rPr>
                        <a:t>),</a:t>
                      </a:r>
                      <a:r>
                        <a:rPr lang="en-US" sz="1100" baseline="0" dirty="0" smtClean="0">
                          <a:latin typeface="Cambria" panose="02040503050406030204" pitchFamily="18" charset="0"/>
                        </a:rPr>
                        <a:t> and a maximum of 3 donations per year.</a:t>
                      </a:r>
                      <a:endParaRPr lang="en-US" sz="1100" dirty="0">
                        <a:latin typeface="Cambria" panose="02040503050406030204" pitchFamily="18" charset="0"/>
                      </a:endParaRPr>
                    </a:p>
                  </a:txBody>
                  <a:tcPr marL="74295" marR="74295" marT="37148" marB="37148">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5"/>
                  </a:ext>
                </a:extLst>
              </a:tr>
              <a:tr h="601573">
                <a:tc>
                  <a:txBody>
                    <a:bodyPr/>
                    <a:lstStyle>
                      <a:lvl1pPr marL="0" algn="r" defTabSz="685800" rtl="1" eaLnBrk="1" latinLnBrk="0" hangingPunct="1">
                        <a:defRPr sz="1350" kern="1200">
                          <a:solidFill>
                            <a:schemeClr val="dk1"/>
                          </a:solidFill>
                          <a:latin typeface="Calibri" panose="020F0502020204030204"/>
                        </a:defRPr>
                      </a:lvl1pPr>
                      <a:lvl2pPr marL="342900" algn="r" defTabSz="685800" rtl="1" eaLnBrk="1" latinLnBrk="0" hangingPunct="1">
                        <a:defRPr sz="1350" kern="1200">
                          <a:solidFill>
                            <a:schemeClr val="dk1"/>
                          </a:solidFill>
                          <a:latin typeface="Calibri" panose="020F0502020204030204"/>
                        </a:defRPr>
                      </a:lvl2pPr>
                      <a:lvl3pPr marL="685800" algn="r" defTabSz="685800" rtl="1" eaLnBrk="1" latinLnBrk="0" hangingPunct="1">
                        <a:defRPr sz="1350" kern="1200">
                          <a:solidFill>
                            <a:schemeClr val="dk1"/>
                          </a:solidFill>
                          <a:latin typeface="Calibri" panose="020F0502020204030204"/>
                        </a:defRPr>
                      </a:lvl3pPr>
                      <a:lvl4pPr marL="1028700" algn="r" defTabSz="685800" rtl="1" eaLnBrk="1" latinLnBrk="0" hangingPunct="1">
                        <a:defRPr sz="1350" kern="1200">
                          <a:solidFill>
                            <a:schemeClr val="dk1"/>
                          </a:solidFill>
                          <a:latin typeface="Calibri" panose="020F0502020204030204"/>
                        </a:defRPr>
                      </a:lvl4pPr>
                      <a:lvl5pPr marL="1371600" algn="r" defTabSz="685800" rtl="1" eaLnBrk="1" latinLnBrk="0" hangingPunct="1">
                        <a:defRPr sz="1350" kern="1200">
                          <a:solidFill>
                            <a:schemeClr val="dk1"/>
                          </a:solidFill>
                          <a:latin typeface="Calibri" panose="020F0502020204030204"/>
                        </a:defRPr>
                      </a:lvl5pPr>
                      <a:lvl6pPr marL="1714500" algn="r" defTabSz="685800" rtl="1" eaLnBrk="1" latinLnBrk="0" hangingPunct="1">
                        <a:defRPr sz="1350" kern="1200">
                          <a:solidFill>
                            <a:schemeClr val="dk1"/>
                          </a:solidFill>
                          <a:latin typeface="Calibri" panose="020F0502020204030204"/>
                        </a:defRPr>
                      </a:lvl6pPr>
                      <a:lvl7pPr marL="2057400" algn="r" defTabSz="685800" rtl="1" eaLnBrk="1" latinLnBrk="0" hangingPunct="1">
                        <a:defRPr sz="1350" kern="1200">
                          <a:solidFill>
                            <a:schemeClr val="dk1"/>
                          </a:solidFill>
                          <a:latin typeface="Calibri" panose="020F0502020204030204"/>
                        </a:defRPr>
                      </a:lvl7pPr>
                      <a:lvl8pPr marL="2400300" algn="r" defTabSz="685800" rtl="1" eaLnBrk="1" latinLnBrk="0" hangingPunct="1">
                        <a:defRPr sz="1350" kern="1200">
                          <a:solidFill>
                            <a:schemeClr val="dk1"/>
                          </a:solidFill>
                          <a:latin typeface="Calibri" panose="020F0502020204030204"/>
                        </a:defRPr>
                      </a:lvl8pPr>
                      <a:lvl9pPr marL="2743200" algn="r" defTabSz="685800" rtl="1" eaLnBrk="1" latinLnBrk="0" hangingPunct="1">
                        <a:defRPr sz="1350" kern="1200">
                          <a:solidFill>
                            <a:schemeClr val="dk1"/>
                          </a:solidFill>
                          <a:latin typeface="Calibri" panose="020F0502020204030204"/>
                        </a:defRPr>
                      </a:lvl9pPr>
                    </a:lstStyle>
                    <a:p>
                      <a:pPr marL="0" marR="0" lvl="0" indent="0" algn="l" defTabSz="685800" rtl="1" eaLnBrk="1" fontAlgn="auto" latinLnBrk="0" hangingPunct="1">
                        <a:lnSpc>
                          <a:spcPct val="100000"/>
                        </a:lnSpc>
                        <a:spcBef>
                          <a:spcPts val="0"/>
                        </a:spcBef>
                        <a:spcAft>
                          <a:spcPts val="0"/>
                        </a:spcAft>
                        <a:buClrTx/>
                        <a:buSzTx/>
                        <a:buFontTx/>
                        <a:buNone/>
                        <a:tabLst/>
                        <a:defRPr/>
                      </a:pPr>
                      <a:r>
                        <a:rPr lang="en-US" sz="1100" dirty="0">
                          <a:latin typeface="Cambria" panose="02040503050406030204" pitchFamily="18" charset="0"/>
                        </a:rPr>
                        <a:t>Pregnant and lactating women excluded (because of high iron requirements) donation referred 9 months after pregnancy</a:t>
                      </a:r>
                      <a:endParaRPr lang="ar-SA" sz="1100" dirty="0">
                        <a:latin typeface="Cambria" panose="02040503050406030204" pitchFamily="18" charset="0"/>
                      </a:endParaRPr>
                    </a:p>
                  </a:txBody>
                  <a:tcPr marL="74295" marR="74295" marT="37148" marB="37148">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6"/>
                  </a:ext>
                </a:extLst>
              </a:tr>
              <a:tr h="601573">
                <a:tc>
                  <a:txBody>
                    <a:bodyPr/>
                    <a:lstStyle>
                      <a:lvl1pPr marL="0" algn="r" defTabSz="685800" rtl="1" eaLnBrk="1" latinLnBrk="0" hangingPunct="1">
                        <a:defRPr sz="1350" kern="1200">
                          <a:solidFill>
                            <a:schemeClr val="dk1"/>
                          </a:solidFill>
                          <a:latin typeface="Calibri" panose="020F0502020204030204"/>
                        </a:defRPr>
                      </a:lvl1pPr>
                      <a:lvl2pPr marL="342900" algn="r" defTabSz="685800" rtl="1" eaLnBrk="1" latinLnBrk="0" hangingPunct="1">
                        <a:defRPr sz="1350" kern="1200">
                          <a:solidFill>
                            <a:schemeClr val="dk1"/>
                          </a:solidFill>
                          <a:latin typeface="Calibri" panose="020F0502020204030204"/>
                        </a:defRPr>
                      </a:lvl2pPr>
                      <a:lvl3pPr marL="685800" algn="r" defTabSz="685800" rtl="1" eaLnBrk="1" latinLnBrk="0" hangingPunct="1">
                        <a:defRPr sz="1350" kern="1200">
                          <a:solidFill>
                            <a:schemeClr val="dk1"/>
                          </a:solidFill>
                          <a:latin typeface="Calibri" panose="020F0502020204030204"/>
                        </a:defRPr>
                      </a:lvl3pPr>
                      <a:lvl4pPr marL="1028700" algn="r" defTabSz="685800" rtl="1" eaLnBrk="1" latinLnBrk="0" hangingPunct="1">
                        <a:defRPr sz="1350" kern="1200">
                          <a:solidFill>
                            <a:schemeClr val="dk1"/>
                          </a:solidFill>
                          <a:latin typeface="Calibri" panose="020F0502020204030204"/>
                        </a:defRPr>
                      </a:lvl4pPr>
                      <a:lvl5pPr marL="1371600" algn="r" defTabSz="685800" rtl="1" eaLnBrk="1" latinLnBrk="0" hangingPunct="1">
                        <a:defRPr sz="1350" kern="1200">
                          <a:solidFill>
                            <a:schemeClr val="dk1"/>
                          </a:solidFill>
                          <a:latin typeface="Calibri" panose="020F0502020204030204"/>
                        </a:defRPr>
                      </a:lvl5pPr>
                      <a:lvl6pPr marL="1714500" algn="r" defTabSz="685800" rtl="1" eaLnBrk="1" latinLnBrk="0" hangingPunct="1">
                        <a:defRPr sz="1350" kern="1200">
                          <a:solidFill>
                            <a:schemeClr val="dk1"/>
                          </a:solidFill>
                          <a:latin typeface="Calibri" panose="020F0502020204030204"/>
                        </a:defRPr>
                      </a:lvl6pPr>
                      <a:lvl7pPr marL="2057400" algn="r" defTabSz="685800" rtl="1" eaLnBrk="1" latinLnBrk="0" hangingPunct="1">
                        <a:defRPr sz="1350" kern="1200">
                          <a:solidFill>
                            <a:schemeClr val="dk1"/>
                          </a:solidFill>
                          <a:latin typeface="Calibri" panose="020F0502020204030204"/>
                        </a:defRPr>
                      </a:lvl7pPr>
                      <a:lvl8pPr marL="2400300" algn="r" defTabSz="685800" rtl="1" eaLnBrk="1" latinLnBrk="0" hangingPunct="1">
                        <a:defRPr sz="1350" kern="1200">
                          <a:solidFill>
                            <a:schemeClr val="dk1"/>
                          </a:solidFill>
                          <a:latin typeface="Calibri" panose="020F0502020204030204"/>
                        </a:defRPr>
                      </a:lvl8pPr>
                      <a:lvl9pPr marL="2743200" algn="r" defTabSz="685800" rtl="1" eaLnBrk="1" latinLnBrk="0" hangingPunct="1">
                        <a:defRPr sz="1350" kern="1200">
                          <a:solidFill>
                            <a:schemeClr val="dk1"/>
                          </a:solidFill>
                          <a:latin typeface="Calibri" panose="020F0502020204030204"/>
                        </a:defRPr>
                      </a:lvl9pPr>
                    </a:lstStyle>
                    <a:p>
                      <a:pPr marL="0" marR="0" lvl="0" indent="0" algn="l" defTabSz="685800" rtl="1" eaLnBrk="1" fontAlgn="auto" latinLnBrk="0" hangingPunct="1">
                        <a:lnSpc>
                          <a:spcPct val="100000"/>
                        </a:lnSpc>
                        <a:spcBef>
                          <a:spcPts val="0"/>
                        </a:spcBef>
                        <a:spcAft>
                          <a:spcPts val="0"/>
                        </a:spcAft>
                        <a:buClrTx/>
                        <a:buSzTx/>
                        <a:buFontTx/>
                        <a:buNone/>
                        <a:tabLst/>
                        <a:defRPr/>
                      </a:pPr>
                      <a:r>
                        <a:rPr lang="en-US" sz="1100" dirty="0">
                          <a:latin typeface="Cambria" panose="02040503050406030204" pitchFamily="18" charset="0"/>
                        </a:rPr>
                        <a:t>Two units of red blood cells can be donated at one time, using a process known as red </a:t>
                      </a:r>
                      <a:r>
                        <a:rPr lang="en-US" sz="1100" dirty="0" smtClean="0">
                          <a:latin typeface="Cambria" panose="02040503050406030204" pitchFamily="18" charset="0"/>
                        </a:rPr>
                        <a:t>cell.</a:t>
                      </a:r>
                      <a:r>
                        <a:rPr lang="en-US" sz="1100" baseline="0" dirty="0" smtClean="0">
                          <a:latin typeface="Cambria" panose="02040503050406030204" pitchFamily="18" charset="0"/>
                        </a:rPr>
                        <a:t> </a:t>
                      </a:r>
                      <a:r>
                        <a:rPr lang="en-US" sz="1100" dirty="0" smtClean="0">
                          <a:latin typeface="Cambria" panose="02040503050406030204" pitchFamily="18" charset="0"/>
                        </a:rPr>
                        <a:t>apheresis</a:t>
                      </a:r>
                      <a:r>
                        <a:rPr lang="en-US" sz="1100" dirty="0">
                          <a:latin typeface="Cambria" panose="02040503050406030204" pitchFamily="18" charset="0"/>
                        </a:rPr>
                        <a:t>. This type of donation can be made every 16 weeks</a:t>
                      </a:r>
                      <a:r>
                        <a:rPr lang="en-US" sz="1100" dirty="0" smtClean="0">
                          <a:latin typeface="Cambria" panose="02040503050406030204" pitchFamily="18" charset="0"/>
                        </a:rPr>
                        <a:t>.</a:t>
                      </a:r>
                      <a:r>
                        <a:rPr lang="en-US" sz="1100" dirty="0" smtClean="0"/>
                        <a:t> </a:t>
                      </a:r>
                      <a:endParaRPr lang="en-US" sz="1100" dirty="0" smtClean="0"/>
                    </a:p>
                  </a:txBody>
                  <a:tcPr marL="74295" marR="74295" marT="37148" marB="37148">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7"/>
                  </a:ext>
                </a:extLst>
              </a:tr>
              <a:tr h="424965">
                <a:tc>
                  <a:txBody>
                    <a:bodyPr/>
                    <a:lstStyle/>
                    <a:p>
                      <a:pPr marL="0" marR="0" lvl="0" indent="0" algn="l" defTabSz="685800" rtl="1" eaLnBrk="1" fontAlgn="auto" latinLnBrk="0" hangingPunct="1">
                        <a:lnSpc>
                          <a:spcPct val="100000"/>
                        </a:lnSpc>
                        <a:spcBef>
                          <a:spcPts val="0"/>
                        </a:spcBef>
                        <a:spcAft>
                          <a:spcPts val="0"/>
                        </a:spcAft>
                        <a:buClrTx/>
                        <a:buSzTx/>
                        <a:buFontTx/>
                        <a:buNone/>
                        <a:tabLst/>
                        <a:defRPr/>
                      </a:pPr>
                      <a:r>
                        <a:rPr lang="en-US" sz="1100" dirty="0" smtClean="0">
                          <a:latin typeface="Cambria" pitchFamily="18" charset="0"/>
                        </a:rPr>
                        <a:t>Aphaeresis for platelets or plasma</a:t>
                      </a:r>
                      <a:r>
                        <a:rPr lang="en-US" sz="1100" baseline="0" dirty="0" smtClean="0">
                          <a:latin typeface="Cambria" pitchFamily="18" charset="0"/>
                        </a:rPr>
                        <a:t> </a:t>
                      </a:r>
                      <a:r>
                        <a:rPr lang="en-US" sz="1100" dirty="0" smtClean="0">
                          <a:latin typeface="Cambria" pitchFamily="18" charset="0"/>
                        </a:rPr>
                        <a:t>up to 24 times in 12 months</a:t>
                      </a:r>
                      <a:r>
                        <a:rPr lang="en-US" sz="1100" dirty="0" smtClean="0">
                          <a:latin typeface="+mn-lt"/>
                        </a:rPr>
                        <a:t>.</a:t>
                      </a:r>
                      <a:endParaRPr lang="en-US" sz="1100" dirty="0">
                        <a:latin typeface="Cambria" panose="02040503050406030204" pitchFamily="18" charset="0"/>
                      </a:endParaRPr>
                    </a:p>
                  </a:txBody>
                  <a:tcPr marL="74295" marR="74295" marT="37148" marB="37148">
                    <a:lnL>
                      <a:noFill/>
                    </a:lnL>
                    <a:lnR>
                      <a:noFill/>
                    </a:lnR>
                    <a:lnT>
                      <a:noFill/>
                    </a:lnT>
                    <a:lnB>
                      <a:noFill/>
                    </a:lnB>
                    <a:lnTlToBr w="12700" cmpd="sng">
                      <a:noFill/>
                      <a:prstDash val="solid"/>
                    </a:lnTlToBr>
                    <a:lnBlToTr w="12700" cmpd="sng">
                      <a:noFill/>
                      <a:prstDash val="solid"/>
                    </a:lnBlToTr>
                    <a:solidFill>
                      <a:schemeClr val="bg1"/>
                    </a:solidFill>
                  </a:tcPr>
                </a:tc>
              </a:tr>
            </a:tbl>
          </a:graphicData>
        </a:graphic>
      </p:graphicFrame>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039" y="4554885"/>
            <a:ext cx="2708180" cy="1719959"/>
          </a:xfrm>
          <a:prstGeom prst="rect">
            <a:avLst/>
          </a:prstGeom>
        </p:spPr>
      </p:pic>
      <p:sp>
        <p:nvSpPr>
          <p:cNvPr id="4" name="Slide Number Placeholder 3"/>
          <p:cNvSpPr>
            <a:spLocks noGrp="1"/>
          </p:cNvSpPr>
          <p:nvPr>
            <p:ph type="sldNum" sz="quarter" idx="12"/>
          </p:nvPr>
        </p:nvSpPr>
        <p:spPr/>
        <p:txBody>
          <a:bodyPr/>
          <a:lstStyle/>
          <a:p>
            <a:r>
              <a:rPr lang="en-US" dirty="0" smtClean="0"/>
              <a:t>2</a:t>
            </a:r>
            <a:endParaRPr lang="ar-SA" dirty="0"/>
          </a:p>
        </p:txBody>
      </p:sp>
      <p:sp>
        <p:nvSpPr>
          <p:cNvPr id="5" name="Footer Placeholder 4"/>
          <p:cNvSpPr>
            <a:spLocks noGrp="1"/>
          </p:cNvSpPr>
          <p:nvPr>
            <p:ph type="ftr" sz="quarter" idx="11"/>
          </p:nvPr>
        </p:nvSpPr>
        <p:spPr>
          <a:xfrm>
            <a:off x="2154126" y="-138739"/>
            <a:ext cx="2314575" cy="527403"/>
          </a:xfrm>
        </p:spPr>
        <p:txBody>
          <a:bodyPr/>
          <a:lstStyle/>
          <a:p>
            <a:r>
              <a:rPr lang="en-US" smtClean="0"/>
              <a:t>HAEMATOLOGY TEAM 436</a:t>
            </a:r>
            <a:endParaRPr lang="ar-SA" dirty="0"/>
          </a:p>
        </p:txBody>
      </p:sp>
    </p:spTree>
    <p:extLst>
      <p:ext uri="{BB962C8B-B14F-4D97-AF65-F5344CB8AC3E}">
        <p14:creationId xmlns:p14="http://schemas.microsoft.com/office/powerpoint/2010/main" val="3329558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43" y="475409"/>
            <a:ext cx="2837238" cy="8548207"/>
          </a:xfrm>
        </p:spPr>
        <p:txBody>
          <a:bodyPr/>
          <a:lstStyle/>
          <a:p>
            <a:pPr marL="0" indent="0" algn="l" rtl="0">
              <a:buNone/>
            </a:pPr>
            <a:r>
              <a:rPr lang="en-US" sz="1800" dirty="0">
                <a:solidFill>
                  <a:schemeClr val="accent4">
                    <a:lumMod val="75000"/>
                  </a:schemeClr>
                </a:solidFill>
                <a:latin typeface="Cambria" panose="02040503050406030204" pitchFamily="18" charset="0"/>
              </a:rPr>
              <a:t>Infectious Testing </a:t>
            </a:r>
          </a:p>
          <a:p>
            <a:pPr algn="l" rtl="0"/>
            <a:endParaRPr lang="en-US" sz="1800" i="1" dirty="0">
              <a:solidFill>
                <a:srgbClr val="ED7D31">
                  <a:lumMod val="60000"/>
                  <a:lumOff val="40000"/>
                </a:srgbClr>
              </a:solidFill>
              <a:latin typeface="Cambria" panose="02040503050406030204" pitchFamily="18" charset="0"/>
            </a:endParaRPr>
          </a:p>
          <a:p>
            <a:pPr algn="l" rtl="0"/>
            <a:endParaRPr lang="en-US" sz="1800" i="1" dirty="0">
              <a:solidFill>
                <a:srgbClr val="ED7D31">
                  <a:lumMod val="60000"/>
                  <a:lumOff val="40000"/>
                </a:srgbClr>
              </a:solidFill>
              <a:latin typeface="Cambria" panose="02040503050406030204" pitchFamily="18" charset="0"/>
            </a:endParaRPr>
          </a:p>
          <a:p>
            <a:pPr marL="0" indent="0" algn="l" rtl="0">
              <a:buNone/>
            </a:pPr>
            <a:endParaRPr lang="ar-SA" sz="1800" i="1" dirty="0">
              <a:solidFill>
                <a:srgbClr val="ED7D31">
                  <a:lumMod val="60000"/>
                  <a:lumOff val="40000"/>
                </a:srgbClr>
              </a:solidFill>
              <a:latin typeface="Cambria" panose="02040503050406030204" pitchFamily="18" charset="0"/>
            </a:endParaRPr>
          </a:p>
          <a:p>
            <a:pPr algn="l" rtl="0"/>
            <a:endParaRPr lang="ar-SA" sz="1800" i="1" dirty="0">
              <a:solidFill>
                <a:srgbClr val="ED7D31">
                  <a:lumMod val="60000"/>
                  <a:lumOff val="40000"/>
                </a:srgbClr>
              </a:solidFill>
              <a:latin typeface="Cambria" panose="02040503050406030204" pitchFamily="18" charset="0"/>
            </a:endParaRPr>
          </a:p>
          <a:p>
            <a:pPr algn="l" rtl="0"/>
            <a:endParaRPr lang="ar-SA" sz="1800" i="1" dirty="0">
              <a:solidFill>
                <a:srgbClr val="ED7D31">
                  <a:lumMod val="60000"/>
                  <a:lumOff val="40000"/>
                </a:srgbClr>
              </a:solidFill>
              <a:latin typeface="Cambria" panose="02040503050406030204" pitchFamily="18" charset="0"/>
            </a:endParaRPr>
          </a:p>
          <a:p>
            <a:pPr algn="l" rtl="0"/>
            <a:endParaRPr lang="ar-SA" sz="1800" i="1" dirty="0">
              <a:solidFill>
                <a:srgbClr val="ED7D31">
                  <a:lumMod val="60000"/>
                  <a:lumOff val="40000"/>
                </a:srgbClr>
              </a:solidFill>
              <a:latin typeface="Cambria" panose="02040503050406030204" pitchFamily="18" charset="0"/>
            </a:endParaRPr>
          </a:p>
          <a:p>
            <a:pPr marL="0" indent="0" algn="l" rtl="0">
              <a:buNone/>
            </a:pPr>
            <a:endParaRPr lang="ar-SA" sz="1800" i="1" dirty="0">
              <a:solidFill>
                <a:srgbClr val="ED7D31">
                  <a:lumMod val="60000"/>
                  <a:lumOff val="40000"/>
                </a:srgbClr>
              </a:solidFill>
              <a:latin typeface="Cambria" panose="02040503050406030204" pitchFamily="18" charset="0"/>
            </a:endParaRPr>
          </a:p>
          <a:p>
            <a:pPr marL="0" indent="0" algn="l" rtl="0">
              <a:buNone/>
            </a:pPr>
            <a:endParaRPr lang="en-US" sz="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568640"/>
            <a:ext cx="3154749" cy="2288726"/>
          </a:xfrm>
          <a:prstGeom prst="rect">
            <a:avLst/>
          </a:prstGeom>
        </p:spPr>
      </p:pic>
      <p:sp>
        <p:nvSpPr>
          <p:cNvPr id="5" name="TextBox 4"/>
          <p:cNvSpPr txBox="1"/>
          <p:nvPr/>
        </p:nvSpPr>
        <p:spPr>
          <a:xfrm>
            <a:off x="251474" y="823853"/>
            <a:ext cx="3014240" cy="738664"/>
          </a:xfrm>
          <a:prstGeom prst="rect">
            <a:avLst/>
          </a:prstGeom>
          <a:noFill/>
        </p:spPr>
        <p:txBody>
          <a:bodyPr wrap="square" rtlCol="0">
            <a:spAutoFit/>
          </a:bodyPr>
          <a:lstStyle/>
          <a:p>
            <a:r>
              <a:rPr lang="en-US" sz="1400" dirty="0"/>
              <a:t> </a:t>
            </a:r>
            <a:r>
              <a:rPr lang="en-US" sz="1400" b="1" dirty="0">
                <a:latin typeface="Cambria" panose="02040503050406030204" pitchFamily="18" charset="0"/>
              </a:rPr>
              <a:t>Extra testing </a:t>
            </a:r>
            <a:r>
              <a:rPr lang="en-US" sz="1400" dirty="0">
                <a:latin typeface="Cambria" panose="02040503050406030204" pitchFamily="18" charset="0"/>
              </a:rPr>
              <a:t>(not in all cases):</a:t>
            </a:r>
          </a:p>
          <a:p>
            <a:r>
              <a:rPr lang="en-US" sz="1400" dirty="0">
                <a:latin typeface="Cambria" panose="02040503050406030204" pitchFamily="18" charset="0"/>
              </a:rPr>
              <a:t>1-Sickle cell. </a:t>
            </a:r>
          </a:p>
          <a:p>
            <a:r>
              <a:rPr lang="en-US" sz="1400" dirty="0">
                <a:latin typeface="Cambria" panose="02040503050406030204" pitchFamily="18" charset="0"/>
              </a:rPr>
              <a:t>2-G6PD level</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19" y="3138710"/>
            <a:ext cx="6406106" cy="540047"/>
          </a:xfrm>
          <a:prstGeom prst="rect">
            <a:avLst/>
          </a:prstGeom>
        </p:spPr>
      </p:pic>
      <p:sp>
        <p:nvSpPr>
          <p:cNvPr id="8" name="TextBox 7"/>
          <p:cNvSpPr txBox="1"/>
          <p:nvPr/>
        </p:nvSpPr>
        <p:spPr>
          <a:xfrm>
            <a:off x="173948" y="5641767"/>
            <a:ext cx="2437412" cy="369332"/>
          </a:xfrm>
          <a:prstGeom prst="rect">
            <a:avLst/>
          </a:prstGeom>
          <a:noFill/>
        </p:spPr>
        <p:txBody>
          <a:bodyPr wrap="square" rtlCol="0">
            <a:spAutoFit/>
          </a:bodyPr>
          <a:lstStyle/>
          <a:p>
            <a:r>
              <a:rPr lang="en-US" dirty="0">
                <a:solidFill>
                  <a:schemeClr val="accent4">
                    <a:lumMod val="75000"/>
                  </a:schemeClr>
                </a:solidFill>
                <a:latin typeface="Cambria" panose="02040503050406030204" pitchFamily="18" charset="0"/>
              </a:rPr>
              <a:t>Component Storage</a:t>
            </a:r>
            <a:endParaRPr lang="en-US" dirty="0">
              <a:solidFill>
                <a:schemeClr val="accent4">
                  <a:lumMod val="75000"/>
                </a:schemeClr>
              </a:solidFill>
            </a:endParaRPr>
          </a:p>
        </p:txBody>
      </p:sp>
      <p:pic>
        <p:nvPicPr>
          <p:cNvPr id="9" name="Picture 8" descr="Screen Clipping"/>
          <p:cNvPicPr>
            <a:picLocks noChangeAspect="1"/>
          </p:cNvPicPr>
          <p:nvPr/>
        </p:nvPicPr>
        <p:blipFill rotWithShape="1">
          <a:blip r:embed="rId4">
            <a:extLst>
              <a:ext uri="{28A0092B-C50C-407E-A947-70E740481C1C}">
                <a14:useLocalDpi xmlns:a14="http://schemas.microsoft.com/office/drawing/2010/main" val="0"/>
              </a:ext>
            </a:extLst>
          </a:blip>
          <a:srcRect l="17583" b="89574"/>
          <a:stretch/>
        </p:blipFill>
        <p:spPr>
          <a:xfrm rot="16200000">
            <a:off x="-819019" y="7658602"/>
            <a:ext cx="2283693" cy="204162"/>
          </a:xfrm>
          <a:prstGeom prst="rect">
            <a:avLst/>
          </a:prstGeom>
        </p:spPr>
      </p:pic>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val="0"/>
              </a:ext>
            </a:extLst>
          </a:blip>
          <a:srcRect l="-1" t="10112" r="47301"/>
          <a:stretch/>
        </p:blipFill>
        <p:spPr>
          <a:xfrm>
            <a:off x="555989" y="6357197"/>
            <a:ext cx="1737152" cy="1590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Screen Clipping"/>
          <p:cNvPicPr>
            <a:picLocks noChangeAspect="1"/>
          </p:cNvPicPr>
          <p:nvPr/>
        </p:nvPicPr>
        <p:blipFill rotWithShape="1">
          <a:blip r:embed="rId4">
            <a:extLst>
              <a:ext uri="{28A0092B-C50C-407E-A947-70E740481C1C}">
                <a14:useLocalDpi xmlns:a14="http://schemas.microsoft.com/office/drawing/2010/main" val="0"/>
              </a:ext>
            </a:extLst>
          </a:blip>
          <a:srcRect l="55124" t="22114" r="2146" b="-1"/>
          <a:stretch/>
        </p:blipFill>
        <p:spPr>
          <a:xfrm>
            <a:off x="534516" y="8078182"/>
            <a:ext cx="1737152" cy="1486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493768" y="9322684"/>
            <a:ext cx="668773" cy="184666"/>
          </a:xfrm>
          <a:prstGeom prst="rect">
            <a:avLst/>
          </a:prstGeom>
        </p:spPr>
        <p:txBody>
          <a:bodyPr wrap="none">
            <a:spAutoFit/>
          </a:bodyPr>
          <a:lstStyle/>
          <a:p>
            <a:r>
              <a:rPr lang="en-US" sz="600" dirty="0"/>
              <a:t>Cryoprecipitate</a:t>
            </a:r>
          </a:p>
        </p:txBody>
      </p:sp>
      <p:pic>
        <p:nvPicPr>
          <p:cNvPr id="31" name="Picture 3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480" y="3850608"/>
            <a:ext cx="2725234" cy="1764194"/>
          </a:xfrm>
          <a:prstGeom prst="rect">
            <a:avLst/>
          </a:prstGeom>
        </p:spPr>
      </p:pic>
      <p:sp>
        <p:nvSpPr>
          <p:cNvPr id="13" name="Rectangle 12"/>
          <p:cNvSpPr/>
          <p:nvPr/>
        </p:nvSpPr>
        <p:spPr>
          <a:xfrm>
            <a:off x="108992" y="2761019"/>
            <a:ext cx="2756403" cy="369332"/>
          </a:xfrm>
          <a:prstGeom prst="rect">
            <a:avLst/>
          </a:prstGeom>
        </p:spPr>
        <p:txBody>
          <a:bodyPr wrap="square">
            <a:spAutoFit/>
          </a:bodyPr>
          <a:lstStyle/>
          <a:p>
            <a:r>
              <a:rPr lang="en-US" dirty="0">
                <a:solidFill>
                  <a:schemeClr val="accent4">
                    <a:lumMod val="75000"/>
                  </a:schemeClr>
                </a:solidFill>
                <a:latin typeface="Cambria" panose="02040503050406030204" pitchFamily="18" charset="0"/>
              </a:rPr>
              <a:t>Component Separation</a:t>
            </a:r>
          </a:p>
        </p:txBody>
      </p:sp>
      <p:cxnSp>
        <p:nvCxnSpPr>
          <p:cNvPr id="15" name="Straight Arrow Connector 14"/>
          <p:cNvCxnSpPr>
            <a:cxnSpLocks/>
          </p:cNvCxnSpPr>
          <p:nvPr/>
        </p:nvCxnSpPr>
        <p:spPr>
          <a:xfrm flipV="1">
            <a:off x="2325618" y="8316958"/>
            <a:ext cx="490077" cy="16572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5695" y="7605499"/>
            <a:ext cx="1638630" cy="945365"/>
          </a:xfrm>
          <a:prstGeom prst="rect">
            <a:avLst/>
          </a:prstGeom>
        </p:spPr>
      </p:pic>
      <p:cxnSp>
        <p:nvCxnSpPr>
          <p:cNvPr id="17" name="Straight Arrow Connector 16"/>
          <p:cNvCxnSpPr>
            <a:cxnSpLocks/>
          </p:cNvCxnSpPr>
          <p:nvPr/>
        </p:nvCxnSpPr>
        <p:spPr>
          <a:xfrm>
            <a:off x="2386422" y="9474942"/>
            <a:ext cx="429273"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5695" y="8656583"/>
            <a:ext cx="1619521" cy="850761"/>
          </a:xfrm>
          <a:prstGeom prst="rect">
            <a:avLst/>
          </a:prstGeom>
        </p:spPr>
      </p:pic>
      <p:sp>
        <p:nvSpPr>
          <p:cNvPr id="19" name="TextBox 18"/>
          <p:cNvSpPr txBox="1"/>
          <p:nvPr/>
        </p:nvSpPr>
        <p:spPr>
          <a:xfrm>
            <a:off x="3031620" y="6107710"/>
            <a:ext cx="2516263" cy="276999"/>
          </a:xfrm>
          <a:prstGeom prst="rect">
            <a:avLst/>
          </a:prstGeom>
          <a:noFill/>
        </p:spPr>
        <p:txBody>
          <a:bodyPr wrap="square" rtlCol="0">
            <a:spAutoFit/>
          </a:bodyPr>
          <a:lstStyle/>
          <a:p>
            <a:r>
              <a:rPr lang="en-US" sz="1200" dirty="0"/>
              <a:t>-Packed RBC unit  </a:t>
            </a:r>
          </a:p>
        </p:txBody>
      </p:sp>
      <p:pic>
        <p:nvPicPr>
          <p:cNvPr id="20" name="Picture 19"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2983" y="5801102"/>
            <a:ext cx="1887616" cy="1440798"/>
          </a:xfrm>
          <a:prstGeom prst="rect">
            <a:avLst/>
          </a:prstGeom>
        </p:spPr>
      </p:pic>
      <p:pic>
        <p:nvPicPr>
          <p:cNvPr id="21" name="Picture 20"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63478" y="7548508"/>
            <a:ext cx="1768810" cy="862690"/>
          </a:xfrm>
          <a:prstGeom prst="rect">
            <a:avLst/>
          </a:prstGeom>
        </p:spPr>
      </p:pic>
      <p:pic>
        <p:nvPicPr>
          <p:cNvPr id="22" name="Picture 21"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5395" y="6382698"/>
            <a:ext cx="1603204" cy="859202"/>
          </a:xfrm>
          <a:prstGeom prst="rect">
            <a:avLst/>
          </a:prstGeom>
        </p:spPr>
      </p:pic>
      <p:pic>
        <p:nvPicPr>
          <p:cNvPr id="23" name="Picture 22"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56367" y="8643868"/>
            <a:ext cx="1752201" cy="863476"/>
          </a:xfrm>
          <a:prstGeom prst="rect">
            <a:avLst/>
          </a:prstGeom>
        </p:spPr>
      </p:pic>
      <p:sp>
        <p:nvSpPr>
          <p:cNvPr id="24" name="TextBox 23"/>
          <p:cNvSpPr txBox="1"/>
          <p:nvPr/>
        </p:nvSpPr>
        <p:spPr>
          <a:xfrm>
            <a:off x="4408862" y="7321807"/>
            <a:ext cx="2278042" cy="461665"/>
          </a:xfrm>
          <a:prstGeom prst="rect">
            <a:avLst/>
          </a:prstGeom>
          <a:noFill/>
        </p:spPr>
        <p:txBody>
          <a:bodyPr wrap="square" rtlCol="0">
            <a:spAutoFit/>
          </a:bodyPr>
          <a:lstStyle/>
          <a:p>
            <a:r>
              <a:rPr lang="en-US" sz="1200" dirty="0"/>
              <a:t>-Whole blood donor (5-6 pooled)</a:t>
            </a:r>
          </a:p>
          <a:p>
            <a:endParaRPr lang="en-US" sz="1200" dirty="0"/>
          </a:p>
        </p:txBody>
      </p:sp>
      <p:sp>
        <p:nvSpPr>
          <p:cNvPr id="25" name="TextBox 24"/>
          <p:cNvSpPr txBox="1"/>
          <p:nvPr/>
        </p:nvSpPr>
        <p:spPr>
          <a:xfrm>
            <a:off x="4434187" y="8379584"/>
            <a:ext cx="2516263" cy="276999"/>
          </a:xfrm>
          <a:prstGeom prst="rect">
            <a:avLst/>
          </a:prstGeom>
          <a:noFill/>
        </p:spPr>
        <p:txBody>
          <a:bodyPr wrap="square" rtlCol="0">
            <a:spAutoFit/>
          </a:bodyPr>
          <a:lstStyle/>
          <a:p>
            <a:r>
              <a:rPr lang="en-US" sz="1200" dirty="0"/>
              <a:t>-Single donor (apheresis) adult dose </a:t>
            </a:r>
          </a:p>
        </p:txBody>
      </p:sp>
      <p:pic>
        <p:nvPicPr>
          <p:cNvPr id="6" name="Picture 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00564" y="3714557"/>
            <a:ext cx="2355856" cy="1902389"/>
          </a:xfrm>
          <a:prstGeom prst="rect">
            <a:avLst/>
          </a:prstGeom>
        </p:spPr>
      </p:pic>
      <p:sp>
        <p:nvSpPr>
          <p:cNvPr id="26" name="مربع نص 25"/>
          <p:cNvSpPr txBox="1"/>
          <p:nvPr/>
        </p:nvSpPr>
        <p:spPr>
          <a:xfrm>
            <a:off x="188504" y="3506377"/>
            <a:ext cx="1451638" cy="153230"/>
          </a:xfrm>
          <a:prstGeom prst="rect">
            <a:avLst/>
          </a:prstGeom>
          <a:noFill/>
          <a:ln w="19050">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solidFill>
                <a:schemeClr val="accent6"/>
              </a:solidFill>
              <a:latin typeface="Calibri" panose="020F0502020204030204" pitchFamily="34" charset="0"/>
              <a:cs typeface="Calibri" panose="020F0502020204030204" pitchFamily="34" charset="0"/>
            </a:endParaRPr>
          </a:p>
        </p:txBody>
      </p:sp>
      <p:sp>
        <p:nvSpPr>
          <p:cNvPr id="27" name="مربع نص 26"/>
          <p:cNvSpPr txBox="1"/>
          <p:nvPr/>
        </p:nvSpPr>
        <p:spPr>
          <a:xfrm>
            <a:off x="1327034" y="6841815"/>
            <a:ext cx="986010" cy="246221"/>
          </a:xfrm>
          <a:prstGeom prst="rect">
            <a:avLst/>
          </a:prstGeom>
          <a:noFill/>
        </p:spPr>
        <p:txBody>
          <a:bodyPr wrap="square" rtlCol="0">
            <a:spAutoFit/>
          </a:bodyPr>
          <a:lstStyle/>
          <a:p>
            <a:r>
              <a:rPr lang="en-US" sz="1000" dirty="0">
                <a:solidFill>
                  <a:srgbClr val="00B050"/>
                </a:solidFill>
                <a:latin typeface="Cambria" panose="02040503050406030204" pitchFamily="18" charset="0"/>
              </a:rPr>
              <a:t>In the fridge </a:t>
            </a:r>
          </a:p>
        </p:txBody>
      </p:sp>
      <p:sp>
        <p:nvSpPr>
          <p:cNvPr id="28" name="مربع نص 27"/>
          <p:cNvSpPr txBox="1"/>
          <p:nvPr/>
        </p:nvSpPr>
        <p:spPr>
          <a:xfrm>
            <a:off x="442404" y="7605499"/>
            <a:ext cx="926813" cy="415080"/>
          </a:xfrm>
          <a:prstGeom prst="rect">
            <a:avLst/>
          </a:prstGeom>
          <a:noFill/>
        </p:spPr>
        <p:txBody>
          <a:bodyPr wrap="square" rtlCol="0">
            <a:spAutoFit/>
          </a:bodyPr>
          <a:lstStyle/>
          <a:p>
            <a:pPr algn="ctr"/>
            <a:r>
              <a:rPr lang="en-US" sz="1000" dirty="0">
                <a:solidFill>
                  <a:srgbClr val="00B050"/>
                </a:solidFill>
                <a:latin typeface="Cambria" panose="02040503050406030204" pitchFamily="18" charset="0"/>
              </a:rPr>
              <a:t>Stored In room temp.</a:t>
            </a:r>
          </a:p>
        </p:txBody>
      </p:sp>
      <p:sp>
        <p:nvSpPr>
          <p:cNvPr id="29" name="مربع نص 28"/>
          <p:cNvSpPr txBox="1"/>
          <p:nvPr/>
        </p:nvSpPr>
        <p:spPr>
          <a:xfrm>
            <a:off x="462569" y="8795577"/>
            <a:ext cx="1051535" cy="246221"/>
          </a:xfrm>
          <a:prstGeom prst="rect">
            <a:avLst/>
          </a:prstGeom>
          <a:noFill/>
        </p:spPr>
        <p:txBody>
          <a:bodyPr wrap="square" rtlCol="0">
            <a:spAutoFit/>
          </a:bodyPr>
          <a:lstStyle/>
          <a:p>
            <a:r>
              <a:rPr lang="en-US" sz="1000" dirty="0">
                <a:solidFill>
                  <a:srgbClr val="00B050"/>
                </a:solidFill>
                <a:latin typeface="Cambria" panose="02040503050406030204" pitchFamily="18" charset="0"/>
              </a:rPr>
              <a:t>In freezer </a:t>
            </a:r>
            <a:endParaRPr lang="en-US" sz="1050" dirty="0">
              <a:solidFill>
                <a:srgbClr val="00B050"/>
              </a:solidFill>
              <a:latin typeface="Cambria" panose="02040503050406030204" pitchFamily="18" charset="0"/>
            </a:endParaRPr>
          </a:p>
        </p:txBody>
      </p:sp>
      <p:sp>
        <p:nvSpPr>
          <p:cNvPr id="30" name="مربع نص 29"/>
          <p:cNvSpPr txBox="1"/>
          <p:nvPr/>
        </p:nvSpPr>
        <p:spPr>
          <a:xfrm>
            <a:off x="5718415" y="6307823"/>
            <a:ext cx="968489" cy="246221"/>
          </a:xfrm>
          <a:prstGeom prst="rect">
            <a:avLst/>
          </a:prstGeom>
          <a:noFill/>
        </p:spPr>
        <p:txBody>
          <a:bodyPr wrap="square" rtlCol="0">
            <a:spAutoFit/>
          </a:bodyPr>
          <a:lstStyle/>
          <a:p>
            <a:r>
              <a:rPr lang="ar-SA" sz="1000" dirty="0">
                <a:solidFill>
                  <a:srgbClr val="00B050"/>
                </a:solidFill>
                <a:latin typeface="Calibri" panose="020F0502020204030204" pitchFamily="34" charset="0"/>
                <a:cs typeface="Calibri" panose="020F0502020204030204" pitchFamily="34" charset="0"/>
              </a:rPr>
              <a:t>الكميه اللي نسحبها </a:t>
            </a:r>
            <a:r>
              <a:rPr lang="en-US" sz="1000" dirty="0">
                <a:solidFill>
                  <a:srgbClr val="00B050"/>
                </a:solidFill>
                <a:latin typeface="Calibri" panose="020F0502020204030204" pitchFamily="34" charset="0"/>
                <a:cs typeface="Calibri" panose="020F0502020204030204" pitchFamily="34" charset="0"/>
              </a:rPr>
              <a:t> </a:t>
            </a:r>
          </a:p>
        </p:txBody>
      </p:sp>
      <p:sp>
        <p:nvSpPr>
          <p:cNvPr id="32" name="مربع نص 31"/>
          <p:cNvSpPr txBox="1"/>
          <p:nvPr/>
        </p:nvSpPr>
        <p:spPr>
          <a:xfrm>
            <a:off x="2839925" y="9540048"/>
            <a:ext cx="3137873" cy="261610"/>
          </a:xfrm>
          <a:prstGeom prst="rect">
            <a:avLst/>
          </a:prstGeom>
          <a:noFill/>
        </p:spPr>
        <p:txBody>
          <a:bodyPr wrap="square" rtlCol="0">
            <a:spAutoFit/>
          </a:bodyPr>
          <a:lstStyle/>
          <a:p>
            <a:pPr algn="ctr"/>
            <a:r>
              <a:rPr lang="en-US" sz="1100" dirty="0">
                <a:solidFill>
                  <a:srgbClr val="00B050"/>
                </a:solidFill>
                <a:latin typeface="Cambria" panose="02040503050406030204" pitchFamily="18" charset="0"/>
                <a:cs typeface="Calibri" panose="020F0502020204030204" pitchFamily="34" charset="0"/>
              </a:rPr>
              <a:t>The most important substance is the fibrinogen</a:t>
            </a:r>
          </a:p>
        </p:txBody>
      </p:sp>
      <p:sp>
        <p:nvSpPr>
          <p:cNvPr id="2" name="Slide Number Placeholder 1"/>
          <p:cNvSpPr>
            <a:spLocks noGrp="1"/>
          </p:cNvSpPr>
          <p:nvPr>
            <p:ph type="sldNum" sz="quarter" idx="12"/>
          </p:nvPr>
        </p:nvSpPr>
        <p:spPr>
          <a:xfrm>
            <a:off x="5040699" y="9415017"/>
            <a:ext cx="1543050" cy="527403"/>
          </a:xfrm>
        </p:spPr>
        <p:txBody>
          <a:bodyPr/>
          <a:lstStyle/>
          <a:p>
            <a:r>
              <a:rPr lang="en-US" dirty="0" smtClean="0"/>
              <a:t>3</a:t>
            </a:r>
          </a:p>
          <a:p>
            <a:endParaRPr lang="ar-SA" dirty="0"/>
          </a:p>
        </p:txBody>
      </p:sp>
      <p:sp>
        <p:nvSpPr>
          <p:cNvPr id="14" name="Footer Placeholder 13"/>
          <p:cNvSpPr>
            <a:spLocks noGrp="1"/>
          </p:cNvSpPr>
          <p:nvPr>
            <p:ph type="ftr" sz="quarter" idx="11"/>
          </p:nvPr>
        </p:nvSpPr>
        <p:spPr>
          <a:xfrm>
            <a:off x="2237884" y="-10516"/>
            <a:ext cx="2314575" cy="527403"/>
          </a:xfrm>
        </p:spPr>
        <p:txBody>
          <a:bodyPr/>
          <a:lstStyle/>
          <a:p>
            <a:r>
              <a:rPr lang="en-US" smtClean="0"/>
              <a:t>HAEMATOLOGY TEAM 436</a:t>
            </a:r>
            <a:endParaRPr lang="ar-SA" dirty="0"/>
          </a:p>
        </p:txBody>
      </p:sp>
    </p:spTree>
    <p:extLst>
      <p:ext uri="{BB962C8B-B14F-4D97-AF65-F5344CB8AC3E}">
        <p14:creationId xmlns:p14="http://schemas.microsoft.com/office/powerpoint/2010/main" val="688786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596" y="415815"/>
            <a:ext cx="6404800" cy="8647960"/>
          </a:xfrm>
        </p:spPr>
        <p:txBody>
          <a:bodyPr>
            <a:normAutofit/>
          </a:bodyPr>
          <a:lstStyle/>
          <a:p>
            <a:pPr marL="0" indent="0" algn="l" rtl="0">
              <a:buNone/>
            </a:pPr>
            <a:r>
              <a:rPr lang="en-US" sz="1800" dirty="0">
                <a:solidFill>
                  <a:schemeClr val="accent4">
                    <a:lumMod val="75000"/>
                  </a:schemeClr>
                </a:solidFill>
                <a:latin typeface="Cambria" panose="02040503050406030204" pitchFamily="18" charset="0"/>
              </a:rPr>
              <a:t>Transfusion Unit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820" y="490170"/>
            <a:ext cx="3735761" cy="1644495"/>
          </a:xfrm>
          <a:prstGeom prst="rect">
            <a:avLst/>
          </a:prstGeom>
        </p:spPr>
      </p:pic>
      <p:sp>
        <p:nvSpPr>
          <p:cNvPr id="5" name="مستطيل 2">
            <a:extLst>
              <a:ext uri="{FF2B5EF4-FFF2-40B4-BE49-F238E27FC236}">
                <a16:creationId xmlns="" xmlns:a16="http://schemas.microsoft.com/office/drawing/2014/main" id="{AC3B5A6F-D517-468E-89A4-8798C907016C}"/>
              </a:ext>
            </a:extLst>
          </p:cNvPr>
          <p:cNvSpPr/>
          <p:nvPr/>
        </p:nvSpPr>
        <p:spPr>
          <a:xfrm>
            <a:off x="132806" y="2315264"/>
            <a:ext cx="6592388" cy="77713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080"/>
                </a:solidFill>
                <a:effectLst/>
                <a:uLnTx/>
                <a:uFillTx/>
                <a:latin typeface="Cambria" panose="02040503050406030204" pitchFamily="18" charset="0"/>
              </a:rPr>
              <a:t>Blood group systems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008080"/>
              </a:solidFill>
              <a:effectLst/>
              <a:uLnTx/>
              <a:uFillTx/>
              <a:latin typeface="Cambria" panose="02040503050406030204" pitchFamily="18" charset="0"/>
            </a:endParaRPr>
          </a:p>
          <a:p>
            <a:pPr marL="285750" lvl="0" indent="-285750" defTabSz="914400">
              <a:buFontTx/>
              <a:buChar char="-"/>
              <a:defRPr/>
            </a:pPr>
            <a:r>
              <a:rPr lang="en-US" sz="1400" dirty="0">
                <a:solidFill>
                  <a:prstClr val="black"/>
                </a:solidFill>
                <a:latin typeface="Cambria" panose="02040503050406030204" pitchFamily="18" charset="0"/>
              </a:rPr>
              <a:t>One of the main problems in the transfusion of blood is the avoidance of </a:t>
            </a:r>
            <a:r>
              <a:rPr lang="en-US" sz="1400" dirty="0">
                <a:solidFill>
                  <a:srgbClr val="FF0000"/>
                </a:solidFill>
                <a:latin typeface="Cambria" panose="02040503050406030204" pitchFamily="18" charset="0"/>
              </a:rPr>
              <a:t>immunological reactions </a:t>
            </a:r>
            <a:r>
              <a:rPr lang="en-US" sz="1400" dirty="0">
                <a:solidFill>
                  <a:prstClr val="black"/>
                </a:solidFill>
                <a:latin typeface="Cambria" panose="02040503050406030204" pitchFamily="18" charset="0"/>
              </a:rPr>
              <a:t>resulting from the differences between donor and recipient red cells. </a:t>
            </a:r>
          </a:p>
          <a:p>
            <a:pPr marL="285750" lvl="0" indent="-285750" defTabSz="914400">
              <a:buFontTx/>
              <a:buChar char="-"/>
              <a:defRPr/>
            </a:pPr>
            <a:endParaRPr lang="en-US" sz="1400" dirty="0">
              <a:solidFill>
                <a:prstClr val="black"/>
              </a:solidFill>
              <a:latin typeface="Cambria" panose="02040503050406030204" pitchFamily="18" charset="0"/>
            </a:endParaRPr>
          </a:p>
          <a:p>
            <a:pPr marL="285750" lvl="0" indent="-285750" defTabSz="914400">
              <a:buFontTx/>
              <a:buChar char="-"/>
              <a:defRPr/>
            </a:pPr>
            <a:endParaRPr lang="en-US" sz="1400" dirty="0">
              <a:solidFill>
                <a:prstClr val="black"/>
              </a:solidFill>
              <a:latin typeface="Cambria" panose="02040503050406030204" pitchFamily="18" charset="0"/>
            </a:endParaRPr>
          </a:p>
          <a:p>
            <a:pPr marL="285750" lvl="0" indent="-285750" defTabSz="914400">
              <a:buFontTx/>
              <a:buChar char="-"/>
              <a:defRPr/>
            </a:pPr>
            <a:r>
              <a:rPr lang="en-US" sz="1400" dirty="0">
                <a:solidFill>
                  <a:prstClr val="black"/>
                </a:solidFill>
                <a:latin typeface="Cambria" panose="02040503050406030204" pitchFamily="18" charset="0"/>
              </a:rPr>
              <a:t>When the red cells of a donor are transfused into a recipient who lacks these antigens, they may induce an immunological response. </a:t>
            </a:r>
          </a:p>
          <a:p>
            <a:pPr marL="285750" lvl="0" indent="-285750" defTabSz="914400">
              <a:buFontTx/>
              <a:buChar char="-"/>
              <a:defRPr/>
            </a:pPr>
            <a:r>
              <a:rPr lang="en-US" sz="1400" dirty="0">
                <a:solidFill>
                  <a:prstClr val="black"/>
                </a:solidFill>
                <a:latin typeface="Cambria" panose="02040503050406030204" pitchFamily="18" charset="0"/>
              </a:rPr>
              <a:t>There are at least 30 major blood group systems (e.g. the ABO group, Rh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ED7D31">
                  <a:lumMod val="60000"/>
                  <a:lumOff val="40000"/>
                </a:srgb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ED7D31">
                  <a:lumMod val="60000"/>
                  <a:lumOff val="40000"/>
                </a:srgbClr>
              </a:solidFill>
              <a:latin typeface="Cambria" panose="02040503050406030204" pitchFamily="18" charset="0"/>
            </a:endParaRPr>
          </a:p>
          <a:p>
            <a:pPr defTabSz="914400">
              <a:defRPr/>
            </a:pPr>
            <a:endParaRPr lang="en-US" sz="1600" dirty="0">
              <a:solidFill>
                <a:schemeClr val="accent4">
                  <a:lumMod val="75000"/>
                </a:schemeClr>
              </a:solidFill>
              <a:latin typeface="Cambria" panose="02040503050406030204" pitchFamily="18" charset="0"/>
            </a:endParaRPr>
          </a:p>
          <a:p>
            <a:pPr defTabSz="914400">
              <a:defRPr/>
            </a:pPr>
            <a:r>
              <a:rPr lang="en-US" sz="1300" dirty="0" smtClean="0">
                <a:latin typeface="Cambria" panose="02040503050406030204" pitchFamily="18" charset="0"/>
              </a:rPr>
              <a:t>other clinical important </a:t>
            </a:r>
            <a:r>
              <a:rPr lang="en-US" sz="1300" dirty="0">
                <a:latin typeface="Cambria" panose="02040503050406030204" pitchFamily="18" charset="0"/>
              </a:rPr>
              <a:t>g</a:t>
            </a:r>
            <a:r>
              <a:rPr lang="en-US" sz="1300" dirty="0" smtClean="0">
                <a:latin typeface="Cambria" panose="02040503050406030204" pitchFamily="18" charset="0"/>
              </a:rPr>
              <a:t>roup systems </a:t>
            </a:r>
            <a:r>
              <a:rPr lang="en-US" sz="1300" dirty="0" smtClean="0">
                <a:solidFill>
                  <a:srgbClr val="00B050"/>
                </a:solidFill>
                <a:latin typeface="Cambria" panose="02040503050406030204" pitchFamily="18" charset="0"/>
              </a:rPr>
              <a:t>(just know its name): </a:t>
            </a:r>
            <a:r>
              <a:rPr lang="en-US" sz="1300" dirty="0" err="1" smtClean="0">
                <a:solidFill>
                  <a:srgbClr val="FF0000"/>
                </a:solidFill>
              </a:rPr>
              <a:t>Kell</a:t>
            </a:r>
            <a:r>
              <a:rPr lang="en-US" sz="1300" dirty="0" smtClean="0">
                <a:solidFill>
                  <a:srgbClr val="FF0000"/>
                </a:solidFill>
              </a:rPr>
              <a:t>, </a:t>
            </a:r>
            <a:r>
              <a:rPr lang="en-US" sz="1300" dirty="0">
                <a:solidFill>
                  <a:srgbClr val="FF0000"/>
                </a:solidFill>
              </a:rPr>
              <a:t>Duffy, Kidd, Lutheran, </a:t>
            </a:r>
            <a:r>
              <a:rPr lang="en-US" sz="1300" dirty="0" err="1">
                <a:solidFill>
                  <a:srgbClr val="FF0000"/>
                </a:solidFill>
              </a:rPr>
              <a:t>lewis</a:t>
            </a:r>
            <a:r>
              <a:rPr lang="en-US" sz="1300" dirty="0">
                <a:solidFill>
                  <a:srgbClr val="FF0000"/>
                </a:solidFill>
              </a:rPr>
              <a:t>, P, </a:t>
            </a:r>
            <a:r>
              <a:rPr lang="en-US" sz="1300" dirty="0" smtClean="0">
                <a:solidFill>
                  <a:srgbClr val="FF0000"/>
                </a:solidFill>
              </a:rPr>
              <a:t>MNS, Li.</a:t>
            </a:r>
          </a:p>
          <a:p>
            <a:pPr defTabSz="914400">
              <a:defRPr/>
            </a:pPr>
            <a:endParaRPr kumimoji="0" lang="en-US" sz="1200" b="0" u="none" strike="noStrike" kern="1200" cap="none" spc="0" normalizeH="0" baseline="0" noProof="0" dirty="0">
              <a:ln>
                <a:noFill/>
              </a:ln>
              <a:solidFill>
                <a:schemeClr val="accent4">
                  <a:lumMod val="75000"/>
                </a:schemeClr>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4">
                    <a:lumMod val="75000"/>
                  </a:schemeClr>
                </a:solidFill>
                <a:latin typeface="Cambria" panose="02040503050406030204" pitchFamily="18" charset="0"/>
              </a:rPr>
              <a:t>1-ABO system</a:t>
            </a:r>
          </a:p>
          <a:p>
            <a:pPr lvl="0" defTabSz="914400">
              <a:defRPr/>
            </a:pPr>
            <a:r>
              <a:rPr lang="en-US" sz="1400" dirty="0">
                <a:solidFill>
                  <a:prstClr val="black"/>
                </a:solidFill>
                <a:latin typeface="Cambria" panose="02040503050406030204" pitchFamily="18" charset="0"/>
              </a:rPr>
              <a:t>Practically all red cells have the </a:t>
            </a:r>
            <a:r>
              <a:rPr lang="en-US" sz="1400" dirty="0">
                <a:solidFill>
                  <a:srgbClr val="FF0000"/>
                </a:solidFill>
                <a:latin typeface="Cambria" panose="02040503050406030204" pitchFamily="18" charset="0"/>
              </a:rPr>
              <a:t>H antigen</a:t>
            </a:r>
            <a:r>
              <a:rPr lang="en-US" sz="1400" dirty="0">
                <a:solidFill>
                  <a:prstClr val="black"/>
                </a:solidFill>
                <a:latin typeface="Cambria" panose="02040503050406030204" pitchFamily="18" charset="0"/>
              </a:rPr>
              <a:t>, a </a:t>
            </a:r>
            <a:r>
              <a:rPr lang="en-US" sz="1400" u="sng" dirty="0">
                <a:solidFill>
                  <a:prstClr val="black"/>
                </a:solidFill>
                <a:latin typeface="Cambria" panose="02040503050406030204" pitchFamily="18" charset="0"/>
              </a:rPr>
              <a:t>carbohydrate</a:t>
            </a:r>
            <a:r>
              <a:rPr lang="en-US" sz="1400" dirty="0">
                <a:solidFill>
                  <a:prstClr val="black"/>
                </a:solidFill>
                <a:latin typeface="Cambria" panose="02040503050406030204" pitchFamily="18" charset="0"/>
              </a:rPr>
              <a:t> group attached mainly to </a:t>
            </a:r>
            <a:r>
              <a:rPr lang="en-US" sz="1400" u="sng" dirty="0">
                <a:solidFill>
                  <a:prstClr val="black"/>
                </a:solidFill>
                <a:latin typeface="Cambria" panose="02040503050406030204" pitchFamily="18" charset="0"/>
              </a:rPr>
              <a:t>proteins</a:t>
            </a:r>
            <a:r>
              <a:rPr lang="en-US" sz="1400" dirty="0">
                <a:solidFill>
                  <a:prstClr val="black"/>
                </a:solidFill>
                <a:latin typeface="Cambria" panose="02040503050406030204" pitchFamily="18" charset="0"/>
              </a:rPr>
              <a:t> on the cell membrane (FUT1, Ch19q).</a:t>
            </a:r>
          </a:p>
          <a:p>
            <a:pPr lvl="0" defTabSz="914400">
              <a:defRPr/>
            </a:pPr>
            <a:r>
              <a:rPr lang="en-US" sz="1400" dirty="0">
                <a:solidFill>
                  <a:prstClr val="black"/>
                </a:solidFill>
                <a:latin typeface="Cambria" panose="02040503050406030204" pitchFamily="18" charset="0"/>
              </a:rPr>
              <a:t>• This antigen is the basis for the ABO blood groups. </a:t>
            </a:r>
          </a:p>
          <a:p>
            <a:pPr lvl="0" defTabSz="914400">
              <a:defRPr/>
            </a:pPr>
            <a:r>
              <a:rPr lang="en-US" sz="1400" dirty="0">
                <a:solidFill>
                  <a:prstClr val="black"/>
                </a:solidFill>
                <a:latin typeface="Cambria" panose="02040503050406030204" pitchFamily="18" charset="0"/>
              </a:rPr>
              <a:t>• The ABO locus is encoded on </a:t>
            </a:r>
            <a:r>
              <a:rPr lang="en-US" sz="1400" dirty="0">
                <a:solidFill>
                  <a:srgbClr val="FF0000"/>
                </a:solidFill>
                <a:latin typeface="Cambria" panose="02040503050406030204" pitchFamily="18" charset="0"/>
              </a:rPr>
              <a:t>chromosome 9q</a:t>
            </a:r>
            <a:r>
              <a:rPr lang="en-US" sz="1400" dirty="0">
                <a:solidFill>
                  <a:prstClr val="black"/>
                </a:solidFill>
                <a:latin typeface="Cambria" panose="02040503050406030204" pitchFamily="18" charset="0"/>
              </a:rPr>
              <a:t>, where one of three possible alleles may be found.</a:t>
            </a:r>
          </a:p>
          <a:p>
            <a:pPr lvl="0" defTabSz="914400">
              <a:defRPr/>
            </a:pPr>
            <a:endParaRPr lang="en-US" sz="1600" dirty="0">
              <a:solidFill>
                <a:prstClr val="black"/>
              </a:solidFill>
              <a:latin typeface="Cambria" panose="02040503050406030204" pitchFamily="18" charset="0"/>
            </a:endParaRPr>
          </a:p>
          <a:p>
            <a:pPr lvl="0" defTabSz="914400">
              <a:defRPr/>
            </a:pPr>
            <a:endParaRPr lang="en-US" sz="1600" dirty="0">
              <a:solidFill>
                <a:prstClr val="black"/>
              </a:solidFill>
              <a:latin typeface="Cambria" panose="02040503050406030204" pitchFamily="18" charset="0"/>
            </a:endParaRPr>
          </a:p>
          <a:p>
            <a:pPr lvl="0" defTabSz="914400">
              <a:defRPr/>
            </a:pPr>
            <a:endParaRPr lang="en-US" sz="1600" dirty="0">
              <a:solidFill>
                <a:prstClr val="black"/>
              </a:solidFill>
              <a:latin typeface="Cambria" panose="02040503050406030204" pitchFamily="18" charset="0"/>
            </a:endParaRPr>
          </a:p>
          <a:p>
            <a:pPr lvl="0" defTabSz="914400">
              <a:defRPr/>
            </a:pPr>
            <a:endParaRPr lang="en-US" sz="1600" dirty="0">
              <a:solidFill>
                <a:prstClr val="black"/>
              </a:solidFill>
              <a:latin typeface="Cambria" panose="02040503050406030204" pitchFamily="18" charset="0"/>
            </a:endParaRPr>
          </a:p>
          <a:p>
            <a:pPr lvl="0" defTabSz="914400">
              <a:defRPr/>
            </a:pPr>
            <a:endParaRPr lang="en-US" sz="1600" dirty="0">
              <a:solidFill>
                <a:prstClr val="black"/>
              </a:solidFill>
              <a:latin typeface="Cambria" panose="02040503050406030204" pitchFamily="18" charset="0"/>
            </a:endParaRPr>
          </a:p>
          <a:p>
            <a:pPr lvl="0" defTabSz="914400">
              <a:defRPr/>
            </a:pPr>
            <a:endParaRPr lang="en-US" sz="1600" dirty="0">
              <a:solidFill>
                <a:prstClr val="black"/>
              </a:solidFill>
              <a:latin typeface="Cambria" panose="02040503050406030204" pitchFamily="18" charset="0"/>
            </a:endParaRPr>
          </a:p>
          <a:p>
            <a:pPr defTabSz="914400">
              <a:defRPr/>
            </a:pPr>
            <a:endParaRPr lang="en-US" sz="1400" dirty="0">
              <a:solidFill>
                <a:srgbClr val="FF0000"/>
              </a:solidFill>
              <a:latin typeface="Cambria" panose="02040503050406030204" pitchFamily="18" charset="0"/>
            </a:endParaRPr>
          </a:p>
          <a:p>
            <a:pPr defTabSz="914400">
              <a:defRPr/>
            </a:pPr>
            <a:r>
              <a:rPr lang="en-US" sz="1400" dirty="0" err="1" smtClean="0">
                <a:solidFill>
                  <a:srgbClr val="FF0000"/>
                </a:solidFill>
                <a:latin typeface="Cambria" panose="02040503050406030204" pitchFamily="18" charset="0"/>
              </a:rPr>
              <a:t>Haemolytic</a:t>
            </a:r>
            <a:r>
              <a:rPr lang="en-US" sz="1400" dirty="0" smtClean="0">
                <a:solidFill>
                  <a:srgbClr val="FF0000"/>
                </a:solidFill>
                <a:latin typeface="Cambria" panose="02040503050406030204" pitchFamily="18" charset="0"/>
              </a:rPr>
              <a:t> </a:t>
            </a:r>
            <a:r>
              <a:rPr lang="en-US" sz="1400" dirty="0">
                <a:solidFill>
                  <a:prstClr val="black"/>
                </a:solidFill>
                <a:latin typeface="Cambria" panose="02040503050406030204" pitchFamily="18" charset="0"/>
              </a:rPr>
              <a:t>reactions will occur immediately in the event of </a:t>
            </a:r>
            <a:r>
              <a:rPr lang="en-US" sz="1400" dirty="0">
                <a:solidFill>
                  <a:srgbClr val="FF0000"/>
                </a:solidFill>
                <a:latin typeface="Cambria" panose="02040503050406030204" pitchFamily="18" charset="0"/>
              </a:rPr>
              <a:t>incompatible transfusion</a:t>
            </a:r>
            <a:r>
              <a:rPr lang="en-US" sz="1400" dirty="0">
                <a:solidFill>
                  <a:prstClr val="black"/>
                </a:solidFill>
                <a:latin typeface="Cambria" panose="02040503050406030204" pitchFamily="18" charset="0"/>
              </a:rPr>
              <a:t>, and may be fatal.</a:t>
            </a:r>
          </a:p>
        </p:txBody>
      </p:sp>
      <p:sp>
        <p:nvSpPr>
          <p:cNvPr id="6" name="مستطيل 4">
            <a:extLst>
              <a:ext uri="{FF2B5EF4-FFF2-40B4-BE49-F238E27FC236}">
                <a16:creationId xmlns="" xmlns:a16="http://schemas.microsoft.com/office/drawing/2014/main" id="{356B730D-4C70-4BCE-85B4-A7A533C029E6}"/>
              </a:ext>
            </a:extLst>
          </p:cNvPr>
          <p:cNvSpPr/>
          <p:nvPr/>
        </p:nvSpPr>
        <p:spPr>
          <a:xfrm>
            <a:off x="300788" y="6577098"/>
            <a:ext cx="629251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endParaRPr>
          </a:p>
        </p:txBody>
      </p:sp>
      <p:graphicFrame>
        <p:nvGraphicFramePr>
          <p:cNvPr id="7" name="Table 3">
            <a:extLst>
              <a:ext uri="{FF2B5EF4-FFF2-40B4-BE49-F238E27FC236}">
                <a16:creationId xmlns="" xmlns:a16="http://schemas.microsoft.com/office/drawing/2014/main" id="{897A9325-0084-446E-98EA-0D173BDECBE6}"/>
              </a:ext>
            </a:extLst>
          </p:cNvPr>
          <p:cNvGraphicFramePr>
            <a:graphicFrameLocks noGrp="1"/>
          </p:cNvGraphicFramePr>
          <p:nvPr>
            <p:extLst>
              <p:ext uri="{D42A27DB-BD31-4B8C-83A1-F6EECF244321}">
                <p14:modId xmlns:p14="http://schemas.microsoft.com/office/powerpoint/2010/main" val="2337844059"/>
              </p:ext>
            </p:extLst>
          </p:nvPr>
        </p:nvGraphicFramePr>
        <p:xfrm>
          <a:off x="288033" y="7671839"/>
          <a:ext cx="6281934" cy="1630237"/>
        </p:xfrm>
        <a:graphic>
          <a:graphicData uri="http://schemas.openxmlformats.org/drawingml/2006/table">
            <a:tbl>
              <a:tblPr firstRow="1" bandRow="1">
                <a:tableStyleId>{E8B1032C-EA38-4F05-BA0D-38AFFFC7BED3}</a:tableStyleId>
              </a:tblPr>
              <a:tblGrid>
                <a:gridCol w="762401">
                  <a:extLst>
                    <a:ext uri="{9D8B030D-6E8A-4147-A177-3AD203B41FA5}">
                      <a16:colId xmlns="" xmlns:a16="http://schemas.microsoft.com/office/drawing/2014/main" val="20000"/>
                    </a:ext>
                  </a:extLst>
                </a:gridCol>
                <a:gridCol w="3341417">
                  <a:extLst>
                    <a:ext uri="{9D8B030D-6E8A-4147-A177-3AD203B41FA5}">
                      <a16:colId xmlns="" xmlns:a16="http://schemas.microsoft.com/office/drawing/2014/main" val="20001"/>
                    </a:ext>
                  </a:extLst>
                </a:gridCol>
                <a:gridCol w="2178116">
                  <a:extLst>
                    <a:ext uri="{9D8B030D-6E8A-4147-A177-3AD203B41FA5}">
                      <a16:colId xmlns="" xmlns:a16="http://schemas.microsoft.com/office/drawing/2014/main" val="20002"/>
                    </a:ext>
                  </a:extLst>
                </a:gridCol>
              </a:tblGrid>
              <a:tr h="562474">
                <a:tc>
                  <a:txBody>
                    <a:bodyPr/>
                    <a:lstStyle/>
                    <a:p>
                      <a:pPr algn="l"/>
                      <a:r>
                        <a:rPr lang="en-US" sz="1400" b="0" dirty="0">
                          <a:latin typeface="Cambria" panose="02040503050406030204" pitchFamily="18" charset="0"/>
                        </a:rPr>
                        <a:t>A allele</a:t>
                      </a:r>
                    </a:p>
                  </a:txBody>
                  <a:tcPr marL="74295" marR="74295" marT="37148" marB="37148">
                    <a:lnL w="12700" cap="flat" cmpd="sng" algn="ctr">
                      <a:solidFill>
                        <a:srgbClr val="008080"/>
                      </a:solidFill>
                      <a:prstDash val="sysDash"/>
                      <a:round/>
                      <a:headEnd type="none" w="med" len="med"/>
                      <a:tailEnd type="none" w="med" len="med"/>
                    </a:lnL>
                    <a:lnR w="12700" cap="flat" cmpd="sng" algn="ctr">
                      <a:solidFill>
                        <a:srgbClr val="008080"/>
                      </a:solidFill>
                      <a:prstDash val="sysDash"/>
                      <a:round/>
                      <a:headEnd type="none" w="med" len="med"/>
                      <a:tailEnd type="none" w="med" len="med"/>
                    </a:lnR>
                    <a:lnT w="12700" cap="flat" cmpd="sng" algn="ctr">
                      <a:solidFill>
                        <a:srgbClr val="008080"/>
                      </a:solidFill>
                      <a:prstDash val="sysDash"/>
                      <a:round/>
                      <a:headEnd type="none" w="med" len="med"/>
                      <a:tailEnd type="none" w="med" len="med"/>
                    </a:lnT>
                    <a:lnB w="12700" cap="flat" cmpd="sng" algn="ctr">
                      <a:solidFill>
                        <a:srgbClr val="00808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r>
                        <a:rPr lang="pt-BR" sz="1400" b="0" dirty="0">
                          <a:latin typeface="Cambria" panose="02040503050406030204" pitchFamily="18" charset="0"/>
                        </a:rPr>
                        <a:t>H antigen + </a:t>
                      </a:r>
                      <a:r>
                        <a:rPr lang="pt-BR" sz="1400" b="0" dirty="0">
                          <a:solidFill>
                            <a:srgbClr val="FF0000"/>
                          </a:solidFill>
                          <a:latin typeface="Cambria" panose="02040503050406030204" pitchFamily="18" charset="0"/>
                        </a:rPr>
                        <a:t>N-acetylgalactosamine</a:t>
                      </a:r>
                      <a:r>
                        <a:rPr lang="pt-BR" sz="1400" b="0" dirty="0">
                          <a:latin typeface="Cambria" panose="02040503050406030204" pitchFamily="18" charset="0"/>
                        </a:rPr>
                        <a:t> = A antigen</a:t>
                      </a:r>
                      <a:endParaRPr lang="en-US" sz="1400" b="0" dirty="0">
                        <a:latin typeface="Cambria" panose="02040503050406030204" pitchFamily="18" charset="0"/>
                      </a:endParaRPr>
                    </a:p>
                  </a:txBody>
                  <a:tcPr marL="74295" marR="74295" marT="37148" marB="37148">
                    <a:lnL w="12700" cap="flat" cmpd="sng" algn="ctr">
                      <a:solidFill>
                        <a:srgbClr val="008080"/>
                      </a:solidFill>
                      <a:prstDash val="sysDash"/>
                      <a:round/>
                      <a:headEnd type="none" w="med" len="med"/>
                      <a:tailEnd type="none" w="med" len="med"/>
                    </a:lnL>
                    <a:lnR w="12700" cap="flat" cmpd="sng" algn="ctr">
                      <a:solidFill>
                        <a:srgbClr val="008080"/>
                      </a:solidFill>
                      <a:prstDash val="sysDash"/>
                      <a:round/>
                      <a:headEnd type="none" w="med" len="med"/>
                      <a:tailEnd type="none" w="med" len="med"/>
                    </a:lnR>
                    <a:lnT w="12700" cap="flat" cmpd="sng" algn="ctr">
                      <a:solidFill>
                        <a:srgbClr val="008080"/>
                      </a:solidFill>
                      <a:prstDash val="sysDash"/>
                      <a:round/>
                      <a:headEnd type="none" w="med" len="med"/>
                      <a:tailEnd type="none" w="med" len="med"/>
                    </a:lnT>
                    <a:lnB w="12700" cap="flat" cmpd="sng" algn="ctr">
                      <a:solidFill>
                        <a:srgbClr val="00808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r>
                        <a:rPr lang="en-US" sz="1400" b="0" dirty="0">
                          <a:latin typeface="Cambria" panose="02040503050406030204" pitchFamily="18" charset="0"/>
                        </a:rPr>
                        <a:t>By encoding for a glycosyltransferase.</a:t>
                      </a:r>
                    </a:p>
                  </a:txBody>
                  <a:tcPr marL="74295" marR="74295" marT="37148" marB="37148">
                    <a:lnL w="12700" cap="flat" cmpd="sng" algn="ctr">
                      <a:solidFill>
                        <a:srgbClr val="008080"/>
                      </a:solidFill>
                      <a:prstDash val="sysDash"/>
                      <a:round/>
                      <a:headEnd type="none" w="med" len="med"/>
                      <a:tailEnd type="none" w="med" len="med"/>
                    </a:lnL>
                    <a:lnR w="12700" cap="flat" cmpd="sng" algn="ctr">
                      <a:solidFill>
                        <a:srgbClr val="008080"/>
                      </a:solidFill>
                      <a:prstDash val="sysDash"/>
                      <a:round/>
                      <a:headEnd type="none" w="med" len="med"/>
                      <a:tailEnd type="none" w="med" len="med"/>
                    </a:lnR>
                    <a:lnT w="12700" cap="flat" cmpd="sng" algn="ctr">
                      <a:solidFill>
                        <a:srgbClr val="008080"/>
                      </a:solidFill>
                      <a:prstDash val="sysDash"/>
                      <a:round/>
                      <a:headEnd type="none" w="med" len="med"/>
                      <a:tailEnd type="none" w="med" len="med"/>
                    </a:lnT>
                    <a:lnB w="12700" cap="flat" cmpd="sng" algn="ctr">
                      <a:solidFill>
                        <a:srgbClr val="00808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566747">
                <a:tc>
                  <a:txBody>
                    <a:bodyPr/>
                    <a:lstStyle/>
                    <a:p>
                      <a:pPr algn="l"/>
                      <a:r>
                        <a:rPr lang="en-US" sz="1400" dirty="0">
                          <a:latin typeface="Cambria" panose="02040503050406030204" pitchFamily="18" charset="0"/>
                        </a:rPr>
                        <a:t>B allele</a:t>
                      </a:r>
                    </a:p>
                  </a:txBody>
                  <a:tcPr marL="74295" marR="74295" marT="37148" marB="37148">
                    <a:lnL w="12700" cap="flat" cmpd="sng" algn="ctr">
                      <a:solidFill>
                        <a:srgbClr val="008080"/>
                      </a:solidFill>
                      <a:prstDash val="sysDash"/>
                      <a:round/>
                      <a:headEnd type="none" w="med" len="med"/>
                      <a:tailEnd type="none" w="med" len="med"/>
                    </a:lnL>
                    <a:lnR w="12700" cap="flat" cmpd="sng" algn="ctr">
                      <a:solidFill>
                        <a:srgbClr val="008080"/>
                      </a:solidFill>
                      <a:prstDash val="sysDash"/>
                      <a:round/>
                      <a:headEnd type="none" w="med" len="med"/>
                      <a:tailEnd type="none" w="med" len="med"/>
                    </a:lnR>
                    <a:lnT w="12700" cap="flat" cmpd="sng" algn="ctr">
                      <a:solidFill>
                        <a:srgbClr val="008080"/>
                      </a:solidFill>
                      <a:prstDash val="sysDash"/>
                      <a:round/>
                      <a:headEnd type="none" w="med" len="med"/>
                      <a:tailEnd type="none" w="med" len="med"/>
                    </a:lnT>
                    <a:lnB w="12700" cap="flat" cmpd="sng" algn="ctr">
                      <a:solidFill>
                        <a:srgbClr val="00808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latin typeface="Cambria" panose="02040503050406030204" pitchFamily="18" charset="0"/>
                        </a:rPr>
                        <a:t>H antigen + </a:t>
                      </a:r>
                      <a:r>
                        <a:rPr lang="en-US" sz="1400" dirty="0" err="1">
                          <a:solidFill>
                            <a:srgbClr val="FF0000"/>
                          </a:solidFill>
                          <a:latin typeface="Cambria" panose="02040503050406030204" pitchFamily="18" charset="0"/>
                        </a:rPr>
                        <a:t>galactose</a:t>
                      </a:r>
                      <a:r>
                        <a:rPr lang="en-US" sz="1400" dirty="0">
                          <a:solidFill>
                            <a:srgbClr val="FF0000"/>
                          </a:solidFill>
                          <a:latin typeface="Cambria" panose="02040503050406030204" pitchFamily="18" charset="0"/>
                        </a:rPr>
                        <a:t> </a:t>
                      </a:r>
                      <a:r>
                        <a:rPr lang="en-US" sz="1400" dirty="0">
                          <a:latin typeface="Cambria" panose="02040503050406030204" pitchFamily="18" charset="0"/>
                        </a:rPr>
                        <a:t>= B antigen</a:t>
                      </a:r>
                    </a:p>
                  </a:txBody>
                  <a:tcPr marL="74295" marR="74295" marT="37148" marB="37148">
                    <a:lnL w="12700" cap="flat" cmpd="sng" algn="ctr">
                      <a:solidFill>
                        <a:srgbClr val="008080"/>
                      </a:solidFill>
                      <a:prstDash val="sysDash"/>
                      <a:round/>
                      <a:headEnd type="none" w="med" len="med"/>
                      <a:tailEnd type="none" w="med" len="med"/>
                    </a:lnL>
                    <a:lnR w="12700" cap="flat" cmpd="sng" algn="ctr">
                      <a:solidFill>
                        <a:srgbClr val="008080"/>
                      </a:solidFill>
                      <a:prstDash val="sysDash"/>
                      <a:round/>
                      <a:headEnd type="none" w="med" len="med"/>
                      <a:tailEnd type="none" w="med" len="med"/>
                    </a:lnR>
                    <a:lnT w="12700" cap="flat" cmpd="sng" algn="ctr">
                      <a:solidFill>
                        <a:srgbClr val="008080"/>
                      </a:solidFill>
                      <a:prstDash val="sysDash"/>
                      <a:round/>
                      <a:headEnd type="none" w="med" len="med"/>
                      <a:tailEnd type="none" w="med" len="med"/>
                    </a:lnT>
                    <a:lnB w="12700" cap="flat" cmpd="sng" algn="ctr">
                      <a:solidFill>
                        <a:srgbClr val="00808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latin typeface="Cambria" panose="02040503050406030204" pitchFamily="18" charset="0"/>
                        </a:rPr>
                        <a:t>By encoding an alternative glycosyltransferase. </a:t>
                      </a:r>
                    </a:p>
                  </a:txBody>
                  <a:tcPr marL="74295" marR="74295" marT="37148" marB="37148">
                    <a:lnL w="12700" cap="flat" cmpd="sng" algn="ctr">
                      <a:solidFill>
                        <a:srgbClr val="008080"/>
                      </a:solidFill>
                      <a:prstDash val="sysDash"/>
                      <a:round/>
                      <a:headEnd type="none" w="med" len="med"/>
                      <a:tailEnd type="none" w="med" len="med"/>
                    </a:lnL>
                    <a:lnR w="12700" cap="flat" cmpd="sng" algn="ctr">
                      <a:solidFill>
                        <a:srgbClr val="008080"/>
                      </a:solidFill>
                      <a:prstDash val="sysDash"/>
                      <a:round/>
                      <a:headEnd type="none" w="med" len="med"/>
                      <a:tailEnd type="none" w="med" len="med"/>
                    </a:lnR>
                    <a:lnT w="12700" cap="flat" cmpd="sng" algn="ctr">
                      <a:solidFill>
                        <a:srgbClr val="008080"/>
                      </a:solidFill>
                      <a:prstDash val="sysDash"/>
                      <a:round/>
                      <a:headEnd type="none" w="med" len="med"/>
                      <a:tailEnd type="none" w="med" len="med"/>
                    </a:lnT>
                    <a:lnB w="12700" cap="flat" cmpd="sng" algn="ctr">
                      <a:solidFill>
                        <a:srgbClr val="00808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89838">
                <a:tc>
                  <a:txBody>
                    <a:bodyPr/>
                    <a:lstStyle/>
                    <a:p>
                      <a:pPr algn="l"/>
                      <a:r>
                        <a:rPr lang="en-US" sz="1400" dirty="0">
                          <a:latin typeface="Cambria" panose="02040503050406030204" pitchFamily="18" charset="0"/>
                        </a:rPr>
                        <a:t>Allele O </a:t>
                      </a:r>
                    </a:p>
                  </a:txBody>
                  <a:tcPr marL="74295" marR="74295" marT="37148" marB="37148">
                    <a:lnL w="12700" cap="flat" cmpd="sng" algn="ctr">
                      <a:solidFill>
                        <a:srgbClr val="008080"/>
                      </a:solidFill>
                      <a:prstDash val="sysDash"/>
                      <a:round/>
                      <a:headEnd type="none" w="med" len="med"/>
                      <a:tailEnd type="none" w="med" len="med"/>
                    </a:lnL>
                    <a:lnR w="12700" cap="flat" cmpd="sng" algn="ctr">
                      <a:solidFill>
                        <a:srgbClr val="008080"/>
                      </a:solidFill>
                      <a:prstDash val="sysDash"/>
                      <a:round/>
                      <a:headEnd type="none" w="med" len="med"/>
                      <a:tailEnd type="none" w="med" len="med"/>
                    </a:lnR>
                    <a:lnT w="12700" cap="flat" cmpd="sng" algn="ctr">
                      <a:solidFill>
                        <a:srgbClr val="008080"/>
                      </a:solidFill>
                      <a:prstDash val="sysDash"/>
                      <a:round/>
                      <a:headEnd type="none" w="med" len="med"/>
                      <a:tailEnd type="none" w="med" len="med"/>
                    </a:lnT>
                    <a:lnB w="12700" cap="flat" cmpd="sng" algn="ctr">
                      <a:solidFill>
                        <a:srgbClr val="00808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latin typeface="Cambria" panose="02040503050406030204" pitchFamily="18" charset="0"/>
                        </a:rPr>
                        <a:t>The H antigen remains unmodified</a:t>
                      </a:r>
                    </a:p>
                  </a:txBody>
                  <a:tcPr marL="74295" marR="74295" marT="37148" marB="37148">
                    <a:lnL w="12700" cap="flat" cmpd="sng" algn="ctr">
                      <a:solidFill>
                        <a:srgbClr val="008080"/>
                      </a:solidFill>
                      <a:prstDash val="sysDash"/>
                      <a:round/>
                      <a:headEnd type="none" w="med" len="med"/>
                      <a:tailEnd type="none" w="med" len="med"/>
                    </a:lnL>
                    <a:lnR w="12700" cap="flat" cmpd="sng" algn="ctr">
                      <a:solidFill>
                        <a:srgbClr val="008080"/>
                      </a:solidFill>
                      <a:prstDash val="sysDash"/>
                      <a:round/>
                      <a:headEnd type="none" w="med" len="med"/>
                      <a:tailEnd type="none" w="med" len="med"/>
                    </a:lnR>
                    <a:lnT w="12700" cap="flat" cmpd="sng" algn="ctr">
                      <a:solidFill>
                        <a:srgbClr val="008080"/>
                      </a:solidFill>
                      <a:prstDash val="sysDash"/>
                      <a:round/>
                      <a:headEnd type="none" w="med" len="med"/>
                      <a:tailEnd type="none" w="med" len="med"/>
                    </a:lnT>
                    <a:lnB w="12700" cap="flat" cmpd="sng" algn="ctr">
                      <a:solidFill>
                        <a:srgbClr val="00808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latin typeface="Cambria" panose="02040503050406030204" pitchFamily="18" charset="0"/>
                        </a:rPr>
                        <a:t>Encode no functional enzyme at all. </a:t>
                      </a:r>
                    </a:p>
                  </a:txBody>
                  <a:tcPr marL="74295" marR="74295" marT="37148" marB="37148">
                    <a:lnL w="12700" cap="flat" cmpd="sng" algn="ctr">
                      <a:solidFill>
                        <a:srgbClr val="008080"/>
                      </a:solidFill>
                      <a:prstDash val="sysDash"/>
                      <a:round/>
                      <a:headEnd type="none" w="med" len="med"/>
                      <a:tailEnd type="none" w="med" len="med"/>
                    </a:lnL>
                    <a:lnR w="12700" cap="flat" cmpd="sng" algn="ctr">
                      <a:solidFill>
                        <a:srgbClr val="008080"/>
                      </a:solidFill>
                      <a:prstDash val="sysDash"/>
                      <a:round/>
                      <a:headEnd type="none" w="med" len="med"/>
                      <a:tailEnd type="none" w="med" len="med"/>
                    </a:lnR>
                    <a:lnT w="12700" cap="flat" cmpd="sng" algn="ctr">
                      <a:solidFill>
                        <a:srgbClr val="008080"/>
                      </a:solidFill>
                      <a:prstDash val="sysDash"/>
                      <a:round/>
                      <a:headEnd type="none" w="med" len="med"/>
                      <a:tailEnd type="none" w="med" len="med"/>
                    </a:lnT>
                    <a:lnB w="12700" cap="flat" cmpd="sng" algn="ctr">
                      <a:solidFill>
                        <a:srgbClr val="00808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908" y="4532693"/>
            <a:ext cx="4884993" cy="1026331"/>
          </a:xfrm>
          <a:prstGeom prst="rect">
            <a:avLst/>
          </a:prstGeom>
        </p:spPr>
      </p:pic>
      <p:sp>
        <p:nvSpPr>
          <p:cNvPr id="9" name="مربع نص 8"/>
          <p:cNvSpPr txBox="1"/>
          <p:nvPr/>
        </p:nvSpPr>
        <p:spPr>
          <a:xfrm>
            <a:off x="209899" y="925460"/>
            <a:ext cx="2851687" cy="523220"/>
          </a:xfrm>
          <a:prstGeom prst="rect">
            <a:avLst/>
          </a:prstGeom>
          <a:noFill/>
        </p:spPr>
        <p:txBody>
          <a:bodyPr wrap="square" rtlCol="0">
            <a:spAutoFit/>
          </a:bodyPr>
          <a:lstStyle/>
          <a:p>
            <a:r>
              <a:rPr lang="en-US" sz="1400" dirty="0">
                <a:solidFill>
                  <a:srgbClr val="00B050"/>
                </a:solidFill>
                <a:latin typeface="Calibri" panose="020F0502020204030204" pitchFamily="34" charset="0"/>
                <a:cs typeface="Calibri" panose="020F0502020204030204" pitchFamily="34" charset="0"/>
              </a:rPr>
              <a:t>These investigation are applied on both blood donor and patient </a:t>
            </a:r>
          </a:p>
        </p:txBody>
      </p:sp>
      <p:sp>
        <p:nvSpPr>
          <p:cNvPr id="10" name="مربع نص 9"/>
          <p:cNvSpPr txBox="1"/>
          <p:nvPr/>
        </p:nvSpPr>
        <p:spPr>
          <a:xfrm>
            <a:off x="385960" y="3407943"/>
            <a:ext cx="6421884" cy="523220"/>
          </a:xfrm>
          <a:prstGeom prst="rect">
            <a:avLst/>
          </a:prstGeom>
          <a:noFill/>
        </p:spPr>
        <p:txBody>
          <a:bodyPr wrap="square" rtlCol="0">
            <a:spAutoFit/>
          </a:bodyPr>
          <a:lstStyle/>
          <a:p>
            <a:r>
              <a:rPr lang="en-US" sz="1400" dirty="0">
                <a:solidFill>
                  <a:srgbClr val="00B050"/>
                </a:solidFill>
                <a:latin typeface="Calibri" panose="020F0502020204030204" pitchFamily="34" charset="0"/>
                <a:cs typeface="Calibri" panose="020F0502020204030204" pitchFamily="34" charset="0"/>
              </a:rPr>
              <a:t>The most important thing is the immunological reaction, The infection substance takes time to come out </a:t>
            </a:r>
          </a:p>
        </p:txBody>
      </p:sp>
      <p:sp>
        <p:nvSpPr>
          <p:cNvPr id="12" name="مربع نص 11"/>
          <p:cNvSpPr txBox="1"/>
          <p:nvPr/>
        </p:nvSpPr>
        <p:spPr>
          <a:xfrm>
            <a:off x="4256404" y="5099051"/>
            <a:ext cx="2032517" cy="276999"/>
          </a:xfrm>
          <a:prstGeom prst="rect">
            <a:avLst/>
          </a:prstGeom>
          <a:noFill/>
        </p:spPr>
        <p:txBody>
          <a:bodyPr wrap="square" rtlCol="0">
            <a:spAutoFit/>
          </a:bodyPr>
          <a:lstStyle/>
          <a:p>
            <a:r>
              <a:rPr lang="en-US" sz="1200" dirty="0">
                <a:solidFill>
                  <a:srgbClr val="00B050"/>
                </a:solidFill>
                <a:latin typeface="Cambria" panose="02040503050406030204" pitchFamily="18" charset="0"/>
                <a:cs typeface="Calibri" panose="020F0502020204030204" pitchFamily="34" charset="0"/>
              </a:rPr>
              <a:t>The most </a:t>
            </a:r>
          </a:p>
        </p:txBody>
      </p:sp>
      <p:sp>
        <p:nvSpPr>
          <p:cNvPr id="13" name="مربع نص 12"/>
          <p:cNvSpPr txBox="1"/>
          <p:nvPr/>
        </p:nvSpPr>
        <p:spPr>
          <a:xfrm>
            <a:off x="5438098" y="5308251"/>
            <a:ext cx="2032517" cy="261610"/>
          </a:xfrm>
          <a:prstGeom prst="rect">
            <a:avLst/>
          </a:prstGeom>
          <a:noFill/>
        </p:spPr>
        <p:txBody>
          <a:bodyPr wrap="square" rtlCol="0">
            <a:spAutoFit/>
          </a:bodyPr>
          <a:lstStyle/>
          <a:p>
            <a:r>
              <a:rPr lang="en-US" sz="1100" dirty="0">
                <a:solidFill>
                  <a:srgbClr val="00B050"/>
                </a:solidFill>
                <a:latin typeface="Cambria" panose="02040503050406030204" pitchFamily="18" charset="0"/>
                <a:cs typeface="Calibri" panose="020F0502020204030204" pitchFamily="34" charset="0"/>
              </a:rPr>
              <a:t>More then the ABO</a:t>
            </a:r>
          </a:p>
        </p:txBody>
      </p:sp>
      <p:sp>
        <p:nvSpPr>
          <p:cNvPr id="2" name="مربع نص 1"/>
          <p:cNvSpPr txBox="1"/>
          <p:nvPr/>
        </p:nvSpPr>
        <p:spPr>
          <a:xfrm>
            <a:off x="300787" y="4564757"/>
            <a:ext cx="1392461" cy="1015663"/>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solidFill>
                  <a:srgbClr val="00B050"/>
                </a:solidFill>
                <a:latin typeface="Cambria" panose="02040503050406030204" pitchFamily="18" charset="0"/>
                <a:cs typeface="Calibri" panose="020F0502020204030204" pitchFamily="34" charset="0"/>
              </a:rPr>
              <a:t>If the blood groups are totally different then it is fatal within </a:t>
            </a:r>
            <a:r>
              <a:rPr lang="en-US" sz="1200" dirty="0" smtClean="0">
                <a:solidFill>
                  <a:srgbClr val="00B050"/>
                </a:solidFill>
                <a:latin typeface="Cambria" panose="02040503050406030204" pitchFamily="18" charset="0"/>
                <a:cs typeface="Calibri" panose="020F0502020204030204" pitchFamily="34" charset="0"/>
              </a:rPr>
              <a:t>minutes.</a:t>
            </a:r>
            <a:endParaRPr lang="en-US" sz="1200" dirty="0">
              <a:solidFill>
                <a:srgbClr val="00B050"/>
              </a:solidFill>
              <a:latin typeface="Cambria" panose="02040503050406030204" pitchFamily="18"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r>
              <a:rPr lang="en-US" dirty="0" smtClean="0"/>
              <a:t>4</a:t>
            </a:r>
          </a:p>
        </p:txBody>
      </p:sp>
      <p:sp>
        <p:nvSpPr>
          <p:cNvPr id="14" name="Footer Placeholder 13"/>
          <p:cNvSpPr>
            <a:spLocks noGrp="1"/>
          </p:cNvSpPr>
          <p:nvPr>
            <p:ph type="ftr" sz="quarter" idx="11"/>
          </p:nvPr>
        </p:nvSpPr>
        <p:spPr>
          <a:xfrm>
            <a:off x="2271712" y="0"/>
            <a:ext cx="2314575" cy="527403"/>
          </a:xfrm>
        </p:spPr>
        <p:txBody>
          <a:bodyPr/>
          <a:lstStyle/>
          <a:p>
            <a:r>
              <a:rPr lang="en-US" smtClean="0"/>
              <a:t>HAEMATOLOGY TEAM 436</a:t>
            </a:r>
            <a:endParaRPr lang="ar-SA" dirty="0"/>
          </a:p>
        </p:txBody>
      </p:sp>
    </p:spTree>
    <p:extLst>
      <p:ext uri="{BB962C8B-B14F-4D97-AF65-F5344CB8AC3E}">
        <p14:creationId xmlns:p14="http://schemas.microsoft.com/office/powerpoint/2010/main" val="2278746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 xmlns:a16="http://schemas.microsoft.com/office/drawing/2014/main" id="{6FB8F3C2-267E-4322-9BDB-78F2C8D00191}"/>
              </a:ext>
            </a:extLst>
          </p:cNvPr>
          <p:cNvPicPr>
            <a:picLocks noChangeAspect="1"/>
          </p:cNvPicPr>
          <p:nvPr/>
        </p:nvPicPr>
        <p:blipFill rotWithShape="1">
          <a:blip r:embed="rId2">
            <a:extLst>
              <a:ext uri="{28A0092B-C50C-407E-A947-70E740481C1C}">
                <a14:useLocalDpi xmlns:a14="http://schemas.microsoft.com/office/drawing/2010/main" val="0"/>
              </a:ext>
            </a:extLst>
          </a:blip>
          <a:srcRect l="1282" t="4848" r="1776" b="5401"/>
          <a:stretch/>
        </p:blipFill>
        <p:spPr>
          <a:xfrm>
            <a:off x="873469" y="3050632"/>
            <a:ext cx="5001672" cy="1227775"/>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662" y="897019"/>
            <a:ext cx="2917638" cy="1893712"/>
          </a:xfrm>
          <a:prstGeom prst="rect">
            <a:avLst/>
          </a:prstGeom>
        </p:spPr>
      </p:pic>
      <p:pic>
        <p:nvPicPr>
          <p:cNvPr id="8" name="Picture 7"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765" y="896754"/>
            <a:ext cx="2535149" cy="1894242"/>
          </a:xfrm>
          <a:prstGeom prst="rect">
            <a:avLst/>
          </a:prstGeom>
        </p:spPr>
      </p:pic>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196" y="4766592"/>
            <a:ext cx="5332218" cy="1458434"/>
          </a:xfrm>
          <a:prstGeom prst="rect">
            <a:avLst/>
          </a:prstGeom>
        </p:spPr>
      </p:pic>
      <p:sp>
        <p:nvSpPr>
          <p:cNvPr id="11" name="مستطيل 11">
            <a:extLst>
              <a:ext uri="{FF2B5EF4-FFF2-40B4-BE49-F238E27FC236}">
                <a16:creationId xmlns="" xmlns:a16="http://schemas.microsoft.com/office/drawing/2014/main" id="{DEE9C3D8-732C-4F99-A0C9-968D0251EB45}"/>
              </a:ext>
            </a:extLst>
          </p:cNvPr>
          <p:cNvSpPr/>
          <p:nvPr/>
        </p:nvSpPr>
        <p:spPr>
          <a:xfrm>
            <a:off x="457607" y="4353276"/>
            <a:ext cx="556411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50"/>
                </a:solidFill>
                <a:effectLst/>
                <a:uLnTx/>
                <a:uFillTx/>
                <a:latin typeface="Cambria" panose="02040503050406030204" pitchFamily="18" charset="0"/>
              </a:rPr>
              <a:t>Distribution may be different for special racial and ethnic groups? </a:t>
            </a:r>
            <a:r>
              <a:rPr lang="en-US" sz="1400" dirty="0">
                <a:solidFill>
                  <a:srgbClr val="00B050"/>
                </a:solidFill>
                <a:latin typeface="Cambria" panose="02040503050406030204" pitchFamily="18" charset="0"/>
              </a:rPr>
              <a:t>YES!</a:t>
            </a:r>
            <a:endParaRPr kumimoji="0" lang="en-US" sz="1400" b="0" i="0" u="none" strike="noStrike" kern="1200" cap="none" spc="0" normalizeH="0" baseline="0" noProof="0" dirty="0">
              <a:ln>
                <a:noFill/>
              </a:ln>
              <a:solidFill>
                <a:srgbClr val="00B050"/>
              </a:solidFill>
              <a:effectLst/>
              <a:uLnTx/>
              <a:uFillTx/>
              <a:latin typeface="Cambria" panose="02040503050406030204" pitchFamily="18" charset="0"/>
            </a:endParaRPr>
          </a:p>
        </p:txBody>
      </p:sp>
      <p:sp>
        <p:nvSpPr>
          <p:cNvPr id="7" name="مربع نص 6"/>
          <p:cNvSpPr txBox="1"/>
          <p:nvPr/>
        </p:nvSpPr>
        <p:spPr>
          <a:xfrm>
            <a:off x="5203465" y="3285134"/>
            <a:ext cx="1310909" cy="307777"/>
          </a:xfrm>
          <a:prstGeom prst="rect">
            <a:avLst/>
          </a:prstGeom>
          <a:noFill/>
        </p:spPr>
        <p:txBody>
          <a:bodyPr wrap="square" rtlCol="0">
            <a:spAutoFit/>
          </a:bodyPr>
          <a:lstStyle/>
          <a:p>
            <a:r>
              <a:rPr lang="en-US" sz="1400" dirty="0">
                <a:solidFill>
                  <a:srgbClr val="00B050"/>
                </a:solidFill>
                <a:latin typeface="Cambria" pitchFamily="18" charset="0"/>
                <a:cs typeface="Calibri" panose="020F0502020204030204" pitchFamily="34" charset="0"/>
              </a:rPr>
              <a:t>highest </a:t>
            </a:r>
          </a:p>
        </p:txBody>
      </p:sp>
      <p:sp>
        <p:nvSpPr>
          <p:cNvPr id="10" name="مربع نص 9"/>
          <p:cNvSpPr txBox="1"/>
          <p:nvPr/>
        </p:nvSpPr>
        <p:spPr>
          <a:xfrm>
            <a:off x="5203466" y="3992729"/>
            <a:ext cx="1310909" cy="307777"/>
          </a:xfrm>
          <a:prstGeom prst="rect">
            <a:avLst/>
          </a:prstGeom>
          <a:noFill/>
        </p:spPr>
        <p:txBody>
          <a:bodyPr wrap="square" rtlCol="0">
            <a:spAutoFit/>
          </a:bodyPr>
          <a:lstStyle/>
          <a:p>
            <a:r>
              <a:rPr lang="en-US" sz="1400" dirty="0">
                <a:solidFill>
                  <a:srgbClr val="00B050"/>
                </a:solidFill>
                <a:latin typeface="Cambria" pitchFamily="18" charset="0"/>
                <a:cs typeface="Calibri" panose="020F0502020204030204" pitchFamily="34" charset="0"/>
              </a:rPr>
              <a:t>lowest </a:t>
            </a:r>
          </a:p>
        </p:txBody>
      </p:sp>
      <p:sp>
        <p:nvSpPr>
          <p:cNvPr id="3" name="مستطيل 2"/>
          <p:cNvSpPr/>
          <p:nvPr/>
        </p:nvSpPr>
        <p:spPr>
          <a:xfrm>
            <a:off x="425765" y="250579"/>
            <a:ext cx="2102242" cy="369332"/>
          </a:xfrm>
          <a:prstGeom prst="rect">
            <a:avLst/>
          </a:prstGeom>
        </p:spPr>
        <p:txBody>
          <a:bodyPr wrap="none">
            <a:spAutoFit/>
          </a:bodyPr>
          <a:lstStyle/>
          <a:p>
            <a:pPr lvl="0" defTabSz="914400">
              <a:defRPr/>
            </a:pPr>
            <a:r>
              <a:rPr lang="en-US" dirty="0">
                <a:solidFill>
                  <a:schemeClr val="accent4">
                    <a:lumMod val="75000"/>
                  </a:schemeClr>
                </a:solidFill>
                <a:latin typeface="Cambria" panose="02040503050406030204" pitchFamily="18" charset="0"/>
              </a:rPr>
              <a:t>1-ABO system cont.</a:t>
            </a:r>
          </a:p>
        </p:txBody>
      </p:sp>
      <p:pic>
        <p:nvPicPr>
          <p:cNvPr id="13" name="عنصر نائب للمحتوى 4">
            <a:extLst>
              <a:ext uri="{FF2B5EF4-FFF2-40B4-BE49-F238E27FC236}">
                <a16:creationId xmlns="" xmlns:a16="http://schemas.microsoft.com/office/drawing/2014/main" id="{AE6D23A8-FC2F-4C1A-9948-7E463140529E}"/>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19707" t="27370" r="24142" b="13246"/>
          <a:stretch/>
        </p:blipFill>
        <p:spPr>
          <a:xfrm>
            <a:off x="241049" y="7302560"/>
            <a:ext cx="3941559" cy="2434261"/>
          </a:xfrm>
        </p:spPr>
      </p:pic>
      <p:sp>
        <p:nvSpPr>
          <p:cNvPr id="14" name="مربع نص 13"/>
          <p:cNvSpPr txBox="1"/>
          <p:nvPr/>
        </p:nvSpPr>
        <p:spPr>
          <a:xfrm>
            <a:off x="93841" y="6328909"/>
            <a:ext cx="2766090" cy="338554"/>
          </a:xfrm>
          <a:prstGeom prst="rect">
            <a:avLst/>
          </a:prstGeom>
          <a:noFill/>
        </p:spPr>
        <p:txBody>
          <a:bodyPr wrap="square" rtlCol="0">
            <a:spAutoFit/>
          </a:bodyPr>
          <a:lstStyle/>
          <a:p>
            <a:pPr defTabSz="914400">
              <a:defRPr/>
            </a:pPr>
            <a:r>
              <a:rPr lang="en-US" sz="1600" dirty="0">
                <a:solidFill>
                  <a:srgbClr val="00B050"/>
                </a:solidFill>
                <a:latin typeface="Cambria" panose="02040503050406030204" pitchFamily="18" charset="0"/>
                <a:cs typeface="Calibri" panose="020F0502020204030204" pitchFamily="34" charset="0"/>
              </a:rPr>
              <a:t>Cross match test </a:t>
            </a:r>
          </a:p>
        </p:txBody>
      </p:sp>
      <p:pic>
        <p:nvPicPr>
          <p:cNvPr id="15" name="عنصر نائب للمحتوى 4">
            <a:extLst>
              <a:ext uri="{FF2B5EF4-FFF2-40B4-BE49-F238E27FC236}">
                <a16:creationId xmlns="" xmlns:a16="http://schemas.microsoft.com/office/drawing/2014/main" id="{AE6D23A8-FC2F-4C1A-9948-7E463140529E}"/>
              </a:ext>
            </a:extLst>
          </p:cNvPr>
          <p:cNvPicPr>
            <a:picLocks noChangeAspect="1"/>
          </p:cNvPicPr>
          <p:nvPr/>
        </p:nvPicPr>
        <p:blipFill rotWithShape="1">
          <a:blip r:embed="rId6">
            <a:extLst>
              <a:ext uri="{28A0092B-C50C-407E-A947-70E740481C1C}">
                <a14:useLocalDpi xmlns:a14="http://schemas.microsoft.com/office/drawing/2010/main" val="0"/>
              </a:ext>
            </a:extLst>
          </a:blip>
          <a:srcRect l="191" t="85465"/>
          <a:stretch/>
        </p:blipFill>
        <p:spPr>
          <a:xfrm>
            <a:off x="241049" y="6706412"/>
            <a:ext cx="6540751" cy="682692"/>
          </a:xfrm>
          <a:prstGeom prst="rect">
            <a:avLst/>
          </a:prstGeom>
        </p:spPr>
      </p:pic>
      <p:sp>
        <p:nvSpPr>
          <p:cNvPr id="16" name="مربع نص 15"/>
          <p:cNvSpPr txBox="1"/>
          <p:nvPr/>
        </p:nvSpPr>
        <p:spPr>
          <a:xfrm>
            <a:off x="4255130" y="7565225"/>
            <a:ext cx="2361821" cy="2462213"/>
          </a:xfrm>
          <a:prstGeom prst="rect">
            <a:avLst/>
          </a:prstGeom>
          <a:noFill/>
        </p:spPr>
        <p:txBody>
          <a:bodyPr wrap="square" rtlCol="0">
            <a:spAutoFit/>
          </a:bodyPr>
          <a:lstStyle/>
          <a:p>
            <a:r>
              <a:rPr lang="en-US" sz="1400" dirty="0">
                <a:solidFill>
                  <a:srgbClr val="00B050"/>
                </a:solidFill>
                <a:latin typeface="Cambria" panose="02040503050406030204" pitchFamily="18" charset="0"/>
                <a:cs typeface="Calibri" panose="020F0502020204030204" pitchFamily="34" charset="0"/>
              </a:rPr>
              <a:t>The importance if this test:</a:t>
            </a:r>
            <a:endParaRPr lang="ar-SA" sz="1400" dirty="0">
              <a:solidFill>
                <a:srgbClr val="00B050"/>
              </a:solidFill>
              <a:latin typeface="Cambria" panose="02040503050406030204" pitchFamily="18" charset="0"/>
              <a:cs typeface="Calibri" panose="020F0502020204030204" pitchFamily="34" charset="0"/>
            </a:endParaRPr>
          </a:p>
          <a:p>
            <a:r>
              <a:rPr lang="en-US" sz="1400" dirty="0">
                <a:latin typeface="Cambria" panose="02040503050406030204" pitchFamily="18" charset="0"/>
                <a:cs typeface="Calibri" panose="020F0502020204030204" pitchFamily="34" charset="0"/>
              </a:rPr>
              <a:t>1-</a:t>
            </a:r>
            <a:r>
              <a:rPr lang="en-US" sz="1400" dirty="0">
                <a:latin typeface="Cambria" panose="02040503050406030204" pitchFamily="18" charset="0"/>
              </a:rPr>
              <a:t>Forward grouping </a:t>
            </a:r>
            <a:endParaRPr lang="ar-SA" sz="1400" dirty="0">
              <a:latin typeface="Cambria" panose="02040503050406030204" pitchFamily="18" charset="0"/>
            </a:endParaRPr>
          </a:p>
          <a:p>
            <a:r>
              <a:rPr lang="en-US" sz="1400" dirty="0">
                <a:latin typeface="Cambria" panose="02040503050406030204" pitchFamily="18" charset="0"/>
                <a:cs typeface="Calibri" panose="020F0502020204030204" pitchFamily="34" charset="0"/>
              </a:rPr>
              <a:t>2-</a:t>
            </a:r>
            <a:r>
              <a:rPr lang="en-US" sz="1400" dirty="0">
                <a:latin typeface="Cambria" panose="02040503050406030204" pitchFamily="18" charset="0"/>
              </a:rPr>
              <a:t>Backward grouping </a:t>
            </a:r>
            <a:endParaRPr lang="ar-SA" sz="1400" dirty="0">
              <a:latin typeface="Cambria" panose="02040503050406030204" pitchFamily="18" charset="0"/>
            </a:endParaRPr>
          </a:p>
          <a:p>
            <a:r>
              <a:rPr lang="en-US" sz="1400" dirty="0">
                <a:latin typeface="Cambria" panose="02040503050406030204" pitchFamily="18" charset="0"/>
                <a:cs typeface="Calibri" panose="020F0502020204030204" pitchFamily="34" charset="0"/>
              </a:rPr>
              <a:t>3-</a:t>
            </a:r>
            <a:r>
              <a:rPr lang="en-US" sz="1400" dirty="0">
                <a:latin typeface="Cambria" panose="02040503050406030204" pitchFamily="18" charset="0"/>
              </a:rPr>
              <a:t>RhD grouping for </a:t>
            </a:r>
            <a:r>
              <a:rPr lang="en-US" sz="1400" dirty="0">
                <a:solidFill>
                  <a:srgbClr val="00B050"/>
                </a:solidFill>
                <a:latin typeface="Cambria" panose="02040503050406030204" pitchFamily="18" charset="0"/>
              </a:rPr>
              <a:t>patient and donor.  </a:t>
            </a:r>
            <a:endParaRPr lang="ar-SA" sz="1400" dirty="0">
              <a:solidFill>
                <a:srgbClr val="00B050"/>
              </a:solidFill>
              <a:latin typeface="Cambria" panose="02040503050406030204" pitchFamily="18" charset="0"/>
            </a:endParaRPr>
          </a:p>
          <a:p>
            <a:endParaRPr lang="ar-SA" sz="1400" dirty="0">
              <a:solidFill>
                <a:schemeClr val="accent6"/>
              </a:solidFill>
              <a:latin typeface="Cambria" panose="02040503050406030204" pitchFamily="18" charset="0"/>
              <a:cs typeface="Calibri" panose="020F0502020204030204" pitchFamily="34" charset="0"/>
            </a:endParaRPr>
          </a:p>
          <a:p>
            <a:endParaRPr lang="ar-SA" sz="1400" dirty="0">
              <a:solidFill>
                <a:schemeClr val="accent6"/>
              </a:solidFill>
              <a:latin typeface="Cambria" panose="02040503050406030204" pitchFamily="18" charset="0"/>
              <a:cs typeface="Calibri" panose="020F0502020204030204" pitchFamily="34" charset="0"/>
            </a:endParaRPr>
          </a:p>
          <a:p>
            <a:endParaRPr lang="ar-SA" sz="1400" dirty="0">
              <a:solidFill>
                <a:schemeClr val="accent6"/>
              </a:solidFill>
              <a:latin typeface="Cambria" panose="02040503050406030204" pitchFamily="18" charset="0"/>
              <a:cs typeface="Calibri" panose="020F0502020204030204" pitchFamily="34" charset="0"/>
            </a:endParaRPr>
          </a:p>
          <a:p>
            <a:endParaRPr lang="ar-SA" sz="1400" dirty="0">
              <a:solidFill>
                <a:schemeClr val="accent6"/>
              </a:solidFill>
              <a:latin typeface="Cambria" panose="02040503050406030204" pitchFamily="18" charset="0"/>
              <a:cs typeface="Calibri" panose="020F0502020204030204" pitchFamily="34" charset="0"/>
            </a:endParaRPr>
          </a:p>
          <a:p>
            <a:endParaRPr lang="ar-SA" sz="1400" dirty="0">
              <a:solidFill>
                <a:schemeClr val="accent6"/>
              </a:solidFill>
              <a:latin typeface="Cambria" panose="02040503050406030204" pitchFamily="18" charset="0"/>
              <a:cs typeface="Calibri" panose="020F0502020204030204" pitchFamily="34" charset="0"/>
            </a:endParaRPr>
          </a:p>
          <a:p>
            <a:r>
              <a:rPr lang="en-US" sz="1400" dirty="0">
                <a:solidFill>
                  <a:schemeClr val="accent6"/>
                </a:solidFill>
                <a:latin typeface="Cambria" panose="02040503050406030204" pitchFamily="18" charset="0"/>
                <a:cs typeface="Calibri" panose="020F0502020204030204" pitchFamily="34" charset="0"/>
              </a:rPr>
              <a:t> </a:t>
            </a:r>
          </a:p>
        </p:txBody>
      </p:sp>
      <p:sp>
        <p:nvSpPr>
          <p:cNvPr id="4" name="Slide Number Placeholder 3"/>
          <p:cNvSpPr>
            <a:spLocks noGrp="1"/>
          </p:cNvSpPr>
          <p:nvPr>
            <p:ph type="sldNum" sz="quarter" idx="12"/>
          </p:nvPr>
        </p:nvSpPr>
        <p:spPr/>
        <p:txBody>
          <a:bodyPr/>
          <a:lstStyle/>
          <a:p>
            <a:fld id="{0D66BDD5-EE4D-4C68-82D6-08203648F2EE}" type="slidenum">
              <a:rPr lang="en-US" smtClean="0"/>
              <a:t>5</a:t>
            </a:fld>
            <a:endParaRPr lang="en-US"/>
          </a:p>
        </p:txBody>
      </p:sp>
      <p:sp>
        <p:nvSpPr>
          <p:cNvPr id="5" name="Footer Placeholder 4"/>
          <p:cNvSpPr>
            <a:spLocks noGrp="1"/>
          </p:cNvSpPr>
          <p:nvPr>
            <p:ph type="ftr" sz="quarter" idx="11"/>
          </p:nvPr>
        </p:nvSpPr>
        <p:spPr>
          <a:xfrm>
            <a:off x="2211828" y="-13123"/>
            <a:ext cx="2314575" cy="527403"/>
          </a:xfrm>
        </p:spPr>
        <p:txBody>
          <a:bodyPr/>
          <a:lstStyle/>
          <a:p>
            <a:r>
              <a:rPr lang="en-US" smtClean="0"/>
              <a:t>HAEMATOLOGY TEAM 436</a:t>
            </a:r>
            <a:endParaRPr lang="en-US" dirty="0"/>
          </a:p>
        </p:txBody>
      </p:sp>
    </p:spTree>
    <p:extLst>
      <p:ext uri="{BB962C8B-B14F-4D97-AF65-F5344CB8AC3E}">
        <p14:creationId xmlns:p14="http://schemas.microsoft.com/office/powerpoint/2010/main" val="169113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 xmlns:a16="http://schemas.microsoft.com/office/drawing/2014/main" id="{609D6F39-8B89-4308-9F2C-2B859F44F902}"/>
              </a:ext>
            </a:extLst>
          </p:cNvPr>
          <p:cNvSpPr/>
          <p:nvPr/>
        </p:nvSpPr>
        <p:spPr>
          <a:xfrm>
            <a:off x="217714" y="224886"/>
            <a:ext cx="6231132" cy="6678751"/>
          </a:xfrm>
          <a:prstGeom prst="rect">
            <a:avLst/>
          </a:prstGeom>
        </p:spPr>
        <p:txBody>
          <a:bodyPr wrap="square">
            <a:spAutoFit/>
          </a:bodyPr>
          <a:lstStyle/>
          <a:p>
            <a:pPr lvl="0" defTabSz="914400">
              <a:lnSpc>
                <a:spcPct val="200000"/>
              </a:lnSpc>
              <a:defRPr/>
            </a:pPr>
            <a:r>
              <a:rPr lang="en-US" dirty="0">
                <a:solidFill>
                  <a:schemeClr val="accent4">
                    <a:lumMod val="75000"/>
                  </a:schemeClr>
                </a:solidFill>
                <a:latin typeface="Cambria" panose="02040503050406030204" pitchFamily="18" charset="0"/>
              </a:rPr>
              <a:t>2-Rh system</a:t>
            </a:r>
          </a:p>
          <a:p>
            <a:pPr marL="171450" lvl="0" indent="-171450" defTabSz="914400">
              <a:buFont typeface="Courier New" panose="02070309020205020404" pitchFamily="49" charset="0"/>
              <a:buChar char="o"/>
              <a:defRPr/>
            </a:pPr>
            <a:r>
              <a:rPr lang="en-US" sz="1400" dirty="0">
                <a:solidFill>
                  <a:prstClr val="black"/>
                </a:solidFill>
                <a:latin typeface="Cambria" panose="02040503050406030204" pitchFamily="18" charset="0"/>
              </a:rPr>
              <a:t>The Rh system is also of great importance and can cause problems with both transfusion and </a:t>
            </a:r>
            <a:r>
              <a:rPr lang="en-US" sz="1400" dirty="0">
                <a:solidFill>
                  <a:srgbClr val="FF0000"/>
                </a:solidFill>
                <a:latin typeface="Cambria" panose="02040503050406030204" pitchFamily="18" charset="0"/>
              </a:rPr>
              <a:t>pregnancy</a:t>
            </a:r>
            <a:r>
              <a:rPr lang="en-US" sz="1400" dirty="0">
                <a:solidFill>
                  <a:prstClr val="black"/>
                </a:solidFill>
                <a:latin typeface="Cambria" panose="02040503050406030204" pitchFamily="18" charset="0"/>
              </a:rPr>
              <a:t>. </a:t>
            </a:r>
          </a:p>
          <a:p>
            <a:pPr marL="171450" lvl="0" indent="-171450" defTabSz="914400">
              <a:buFont typeface="Courier New" panose="02070309020205020404" pitchFamily="49" charset="0"/>
              <a:buChar char="o"/>
              <a:defRPr/>
            </a:pPr>
            <a:r>
              <a:rPr lang="en-US" sz="1400" dirty="0">
                <a:solidFill>
                  <a:prstClr val="black"/>
                </a:solidFill>
                <a:latin typeface="Cambria" panose="02040503050406030204" pitchFamily="18" charset="0"/>
              </a:rPr>
              <a:t>The inheritance of the Rh blood group system is slightly more complex than that of the ABO system. </a:t>
            </a:r>
          </a:p>
          <a:p>
            <a:pPr marL="171450" lvl="0" indent="-171450" defTabSz="914400">
              <a:buFont typeface="Courier New" panose="02070309020205020404" pitchFamily="49" charset="0"/>
              <a:buChar char="o"/>
              <a:defRPr/>
            </a:pPr>
            <a:r>
              <a:rPr lang="en-US" sz="1400" dirty="0">
                <a:solidFill>
                  <a:prstClr val="black"/>
                </a:solidFill>
                <a:latin typeface="Cambria" panose="02040503050406030204" pitchFamily="18" charset="0"/>
              </a:rPr>
              <a:t>Two separate genetic loci on </a:t>
            </a:r>
            <a:r>
              <a:rPr lang="en-US" sz="1400" dirty="0">
                <a:solidFill>
                  <a:srgbClr val="FF0000"/>
                </a:solidFill>
                <a:latin typeface="Cambria" panose="02040503050406030204" pitchFamily="18" charset="0"/>
              </a:rPr>
              <a:t>chromosome 1 encode for a total of five antigens. </a:t>
            </a:r>
          </a:p>
          <a:p>
            <a:pPr marL="171450" lvl="0" indent="-171450" defTabSz="914400">
              <a:buFont typeface="Courier New" panose="02070309020205020404" pitchFamily="49" charset="0"/>
              <a:buChar char="o"/>
              <a:defRPr/>
            </a:pPr>
            <a:r>
              <a:rPr lang="en-US" sz="1400" dirty="0">
                <a:solidFill>
                  <a:prstClr val="black"/>
                </a:solidFill>
                <a:latin typeface="Cambria" panose="02040503050406030204" pitchFamily="18" charset="0"/>
              </a:rPr>
              <a:t>The first locus, RHD, has alleles D or d; D encodes a </a:t>
            </a:r>
            <a:r>
              <a:rPr lang="en-US" sz="1400" dirty="0" err="1">
                <a:solidFill>
                  <a:prstClr val="black"/>
                </a:solidFill>
                <a:latin typeface="Cambria" panose="02040503050406030204" pitchFamily="18" charset="0"/>
              </a:rPr>
              <a:t>transmembrane</a:t>
            </a:r>
            <a:r>
              <a:rPr lang="en-US" sz="1400" dirty="0">
                <a:solidFill>
                  <a:prstClr val="black"/>
                </a:solidFill>
                <a:latin typeface="Cambria" panose="02040503050406030204" pitchFamily="18" charset="0"/>
              </a:rPr>
              <a:t> protein featuring the D antigen, while the allele d encodes a variant that does not bear this antigen. </a:t>
            </a:r>
          </a:p>
          <a:p>
            <a:pPr marL="171450" indent="-171450" defTabSz="914400">
              <a:buFont typeface="Courier New" panose="02070309020205020404" pitchFamily="49" charset="0"/>
              <a:buChar char="o"/>
              <a:defRPr/>
            </a:pPr>
            <a:r>
              <a:rPr lang="en-US" sz="1400" dirty="0">
                <a:solidFill>
                  <a:prstClr val="black"/>
                </a:solidFill>
                <a:latin typeface="Cambria" panose="02040503050406030204" pitchFamily="18" charset="0"/>
              </a:rPr>
              <a:t>RHCE is an adjacent locus that encodes a </a:t>
            </a:r>
            <a:r>
              <a:rPr lang="en-US" sz="1400" dirty="0" err="1">
                <a:solidFill>
                  <a:prstClr val="black"/>
                </a:solidFill>
                <a:latin typeface="Cambria" panose="02040503050406030204" pitchFamily="18" charset="0"/>
              </a:rPr>
              <a:t>transmembrane</a:t>
            </a:r>
            <a:r>
              <a:rPr lang="en-US" sz="1400" dirty="0">
                <a:solidFill>
                  <a:prstClr val="black"/>
                </a:solidFill>
                <a:latin typeface="Cambria" panose="02040503050406030204" pitchFamily="18" charset="0"/>
              </a:rPr>
              <a:t> ion channel bearing the antigens C (or its variant, c) and E (or its variant, e). Alleles at this locus may be described as CE, Ce, </a:t>
            </a:r>
            <a:r>
              <a:rPr lang="en-US" sz="1400" dirty="0" err="1">
                <a:solidFill>
                  <a:prstClr val="black"/>
                </a:solidFill>
                <a:latin typeface="Cambria" panose="02040503050406030204" pitchFamily="18" charset="0"/>
              </a:rPr>
              <a:t>cE</a:t>
            </a:r>
            <a:r>
              <a:rPr lang="en-US" sz="1400" dirty="0">
                <a:solidFill>
                  <a:prstClr val="black"/>
                </a:solidFill>
                <a:latin typeface="Cambria" panose="02040503050406030204" pitchFamily="18" charset="0"/>
              </a:rPr>
              <a:t> and </a:t>
            </a:r>
            <a:r>
              <a:rPr lang="en-US" sz="1400" dirty="0" err="1">
                <a:solidFill>
                  <a:prstClr val="black"/>
                </a:solidFill>
                <a:latin typeface="Cambria" panose="02040503050406030204" pitchFamily="18" charset="0"/>
              </a:rPr>
              <a:t>ce</a:t>
            </a:r>
            <a:r>
              <a:rPr lang="en-US" sz="1400" dirty="0">
                <a:solidFill>
                  <a:prstClr val="black"/>
                </a:solidFill>
                <a:latin typeface="Cambria" panose="02040503050406030204" pitchFamily="18" charset="0"/>
              </a:rPr>
              <a:t>, denoting the set of antigens they encode</a:t>
            </a:r>
            <a:r>
              <a:rPr lang="en-US" sz="1400" dirty="0" smtClean="0">
                <a:solidFill>
                  <a:prstClr val="black"/>
                </a:solidFill>
                <a:latin typeface="Cambria" panose="02040503050406030204" pitchFamily="18" charset="0"/>
              </a:rPr>
              <a:t>. </a:t>
            </a:r>
            <a:r>
              <a:rPr lang="en-US" sz="1400" dirty="0">
                <a:solidFill>
                  <a:srgbClr val="00B050"/>
                </a:solidFill>
                <a:latin typeface="Cambria" panose="02040503050406030204" pitchFamily="18" charset="0"/>
                <a:cs typeface="Calibri" panose="020F0502020204030204" pitchFamily="34" charset="0"/>
              </a:rPr>
              <a:t>If positive capital D and if negative small d </a:t>
            </a:r>
            <a:endParaRPr lang="en-US" sz="1400" dirty="0">
              <a:solidFill>
                <a:prstClr val="black"/>
              </a:solidFill>
              <a:latin typeface="Cambria" panose="02040503050406030204" pitchFamily="18" charset="0"/>
            </a:endParaRPr>
          </a:p>
          <a:p>
            <a:pPr marL="171450" lvl="0" indent="-171450" defTabSz="914400">
              <a:buFont typeface="Courier New" panose="02070309020205020404" pitchFamily="49" charset="0"/>
              <a:buChar char="o"/>
              <a:defRPr/>
            </a:pPr>
            <a:r>
              <a:rPr lang="en-US" sz="1400" dirty="0">
                <a:solidFill>
                  <a:prstClr val="black"/>
                </a:solidFill>
                <a:latin typeface="Cambria" panose="02040503050406030204" pitchFamily="18" charset="0"/>
              </a:rPr>
              <a:t>A complete description of the Rh haplotype for a patient will include alleles at both RHD and RHCE loci. </a:t>
            </a:r>
            <a:r>
              <a:rPr lang="en-US" sz="1400" dirty="0">
                <a:solidFill>
                  <a:srgbClr val="FF0000"/>
                </a:solidFill>
                <a:latin typeface="Cambria" panose="02040503050406030204" pitchFamily="18" charset="0"/>
              </a:rPr>
              <a:t>The commonest haplotypes are </a:t>
            </a:r>
            <a:r>
              <a:rPr lang="en-US" sz="1400" dirty="0" err="1">
                <a:solidFill>
                  <a:srgbClr val="FF0000"/>
                </a:solidFill>
                <a:latin typeface="Cambria" panose="02040503050406030204" pitchFamily="18" charset="0"/>
              </a:rPr>
              <a:t>DCe</a:t>
            </a:r>
            <a:r>
              <a:rPr lang="en-US" sz="1400" dirty="0">
                <a:solidFill>
                  <a:srgbClr val="FF0000"/>
                </a:solidFill>
                <a:latin typeface="Cambria" panose="02040503050406030204" pitchFamily="18" charset="0"/>
              </a:rPr>
              <a:t>, </a:t>
            </a:r>
            <a:r>
              <a:rPr lang="en-US" sz="1400" dirty="0" err="1">
                <a:solidFill>
                  <a:srgbClr val="FF0000"/>
                </a:solidFill>
                <a:latin typeface="Cambria" panose="02040503050406030204" pitchFamily="18" charset="0"/>
              </a:rPr>
              <a:t>dce</a:t>
            </a:r>
            <a:r>
              <a:rPr lang="en-US" sz="1400" dirty="0">
                <a:solidFill>
                  <a:srgbClr val="FF0000"/>
                </a:solidFill>
                <a:latin typeface="Cambria" panose="02040503050406030204" pitchFamily="18" charset="0"/>
              </a:rPr>
              <a:t> and </a:t>
            </a:r>
            <a:r>
              <a:rPr lang="en-US" sz="1400" dirty="0" err="1">
                <a:solidFill>
                  <a:srgbClr val="FF0000"/>
                </a:solidFill>
                <a:latin typeface="Cambria" panose="02040503050406030204" pitchFamily="18" charset="0"/>
              </a:rPr>
              <a:t>DcE</a:t>
            </a:r>
            <a:r>
              <a:rPr lang="en-US" sz="1400" dirty="0">
                <a:solidFill>
                  <a:prstClr val="black"/>
                </a:solidFill>
                <a:latin typeface="Cambria" panose="02040503050406030204" pitchFamily="18" charset="0"/>
              </a:rPr>
              <a:t>.</a:t>
            </a:r>
          </a:p>
          <a:p>
            <a:pPr marL="171450" lvl="0" indent="-171450" defTabSz="914400">
              <a:buFont typeface="Courier New" panose="02070309020205020404" pitchFamily="49" charset="0"/>
              <a:buChar char="o"/>
              <a:defRPr/>
            </a:pPr>
            <a:r>
              <a:rPr lang="en-US" sz="1400" dirty="0">
                <a:solidFill>
                  <a:prstClr val="black"/>
                </a:solidFill>
                <a:latin typeface="Cambria" panose="02040503050406030204" pitchFamily="18" charset="0"/>
              </a:rPr>
              <a:t>The D antigen is the most clinically important of the Rh group antigens, due to its high immunogenicity. </a:t>
            </a:r>
          </a:p>
          <a:p>
            <a:pPr marL="171450" lvl="0" indent="-171450" defTabSz="914400">
              <a:buFont typeface="Courier New" panose="02070309020205020404" pitchFamily="49" charset="0"/>
              <a:buChar char="o"/>
              <a:defRPr/>
            </a:pPr>
            <a:r>
              <a:rPr lang="en-US" sz="1400" dirty="0">
                <a:solidFill>
                  <a:prstClr val="black"/>
                </a:solidFill>
                <a:latin typeface="Cambria" panose="02040503050406030204" pitchFamily="18" charset="0"/>
              </a:rPr>
              <a:t>An </a:t>
            </a:r>
            <a:r>
              <a:rPr lang="en-US" sz="1400" dirty="0" err="1">
                <a:solidFill>
                  <a:prstClr val="black"/>
                </a:solidFill>
                <a:latin typeface="Cambria" panose="02040503050406030204" pitchFamily="18" charset="0"/>
              </a:rPr>
              <a:t>RhD</a:t>
            </a:r>
            <a:r>
              <a:rPr lang="en-US" sz="1400" dirty="0">
                <a:solidFill>
                  <a:prstClr val="black"/>
                </a:solidFill>
                <a:latin typeface="Cambria" panose="02040503050406030204" pitchFamily="18" charset="0"/>
              </a:rPr>
              <a:t>-negative person (e.g. </a:t>
            </a:r>
            <a:r>
              <a:rPr lang="en-US" sz="1400" dirty="0" err="1">
                <a:solidFill>
                  <a:prstClr val="black"/>
                </a:solidFill>
                <a:latin typeface="Cambria" panose="02040503050406030204" pitchFamily="18" charset="0"/>
              </a:rPr>
              <a:t>dce</a:t>
            </a:r>
            <a:r>
              <a:rPr lang="en-US" sz="1400" dirty="0">
                <a:solidFill>
                  <a:prstClr val="black"/>
                </a:solidFill>
                <a:latin typeface="Cambria" panose="02040503050406030204" pitchFamily="18" charset="0"/>
              </a:rPr>
              <a:t>/</a:t>
            </a:r>
            <a:r>
              <a:rPr lang="en-US" sz="1400" dirty="0" err="1">
                <a:solidFill>
                  <a:prstClr val="black"/>
                </a:solidFill>
                <a:latin typeface="Cambria" panose="02040503050406030204" pitchFamily="18" charset="0"/>
              </a:rPr>
              <a:t>dce</a:t>
            </a:r>
            <a:r>
              <a:rPr lang="en-US" sz="1400" dirty="0">
                <a:solidFill>
                  <a:prstClr val="black"/>
                </a:solidFill>
                <a:latin typeface="Cambria" panose="02040503050406030204" pitchFamily="18" charset="0"/>
              </a:rPr>
              <a:t>) has over a 50% chance of developing anti-D antibodies after the transfusion of one unit of </a:t>
            </a:r>
            <a:r>
              <a:rPr lang="en-US" sz="1400" dirty="0" err="1">
                <a:solidFill>
                  <a:prstClr val="black"/>
                </a:solidFill>
                <a:latin typeface="Cambria" panose="02040503050406030204" pitchFamily="18" charset="0"/>
              </a:rPr>
              <a:t>RhD</a:t>
            </a:r>
            <a:r>
              <a:rPr lang="en-US" sz="1400" dirty="0">
                <a:solidFill>
                  <a:prstClr val="black"/>
                </a:solidFill>
                <a:latin typeface="Cambria" panose="02040503050406030204" pitchFamily="18" charset="0"/>
              </a:rPr>
              <a:t>-positive blood: it is therefore important that </a:t>
            </a:r>
            <a:r>
              <a:rPr lang="en-US" sz="1400" dirty="0" err="1">
                <a:solidFill>
                  <a:prstClr val="black"/>
                </a:solidFill>
                <a:latin typeface="Cambria" panose="02040503050406030204" pitchFamily="18" charset="0"/>
              </a:rPr>
              <a:t>RhD</a:t>
            </a:r>
            <a:r>
              <a:rPr lang="en-US" sz="1400" dirty="0">
                <a:solidFill>
                  <a:prstClr val="black"/>
                </a:solidFill>
                <a:latin typeface="Cambria" panose="02040503050406030204" pitchFamily="18" charset="0"/>
              </a:rPr>
              <a:t>-negative patients receive </a:t>
            </a:r>
            <a:r>
              <a:rPr lang="en-US" sz="1400" dirty="0" err="1">
                <a:solidFill>
                  <a:prstClr val="black"/>
                </a:solidFill>
                <a:latin typeface="Cambria" panose="02040503050406030204" pitchFamily="18" charset="0"/>
              </a:rPr>
              <a:t>RhD</a:t>
            </a:r>
            <a:r>
              <a:rPr lang="en-US" sz="1400" dirty="0">
                <a:solidFill>
                  <a:prstClr val="black"/>
                </a:solidFill>
                <a:latin typeface="Cambria" panose="02040503050406030204" pitchFamily="18" charset="0"/>
              </a:rPr>
              <a:t>-negative blood. </a:t>
            </a:r>
          </a:p>
          <a:p>
            <a:pPr marL="171450" lvl="0" indent="-171450" defTabSz="914400">
              <a:buFont typeface="Courier New" panose="02070309020205020404" pitchFamily="49" charset="0"/>
              <a:buChar char="o"/>
              <a:defRPr/>
            </a:pPr>
            <a:r>
              <a:rPr lang="en-US" sz="1400" dirty="0">
                <a:solidFill>
                  <a:prstClr val="black"/>
                </a:solidFill>
                <a:latin typeface="Cambria" panose="02040503050406030204" pitchFamily="18" charset="0"/>
              </a:rPr>
              <a:t>Note that </a:t>
            </a:r>
            <a:r>
              <a:rPr lang="en-US" sz="1400" dirty="0">
                <a:solidFill>
                  <a:srgbClr val="FF0000"/>
                </a:solidFill>
                <a:latin typeface="Cambria" panose="02040503050406030204" pitchFamily="18" charset="0"/>
              </a:rPr>
              <a:t>unlike the ABO system, Rh antibodies are not naturally occurring; they must be raised by exposure </a:t>
            </a:r>
            <a:r>
              <a:rPr lang="en-US" sz="1400" dirty="0">
                <a:solidFill>
                  <a:prstClr val="black"/>
                </a:solidFill>
                <a:latin typeface="Cambria" panose="02040503050406030204" pitchFamily="18" charset="0"/>
              </a:rPr>
              <a:t>of an antigen-negative individual to the appropriate antigen, either through transfusion of incompatible blood or through pregnancy. </a:t>
            </a:r>
          </a:p>
          <a:p>
            <a:pPr marL="171450" lvl="0" indent="-171450" defTabSz="914400">
              <a:buFont typeface="Courier New" panose="02070309020205020404" pitchFamily="49" charset="0"/>
              <a:buChar char="o"/>
              <a:defRPr/>
            </a:pPr>
            <a:r>
              <a:rPr lang="en-US" sz="1400" dirty="0">
                <a:solidFill>
                  <a:prstClr val="black"/>
                </a:solidFill>
                <a:latin typeface="Cambria" panose="02040503050406030204" pitchFamily="18" charset="0"/>
              </a:rPr>
              <a:t>After the exposure, </a:t>
            </a:r>
            <a:r>
              <a:rPr lang="en-US" sz="1400" b="1" dirty="0">
                <a:solidFill>
                  <a:srgbClr val="FF0000"/>
                </a:solidFill>
                <a:latin typeface="Cambria" panose="02040503050406030204" pitchFamily="18" charset="0"/>
              </a:rPr>
              <a:t>IgG antibodies </a:t>
            </a:r>
            <a:r>
              <a:rPr lang="en-US" sz="1400" dirty="0">
                <a:solidFill>
                  <a:prstClr val="black"/>
                </a:solidFill>
                <a:latin typeface="Cambria" panose="02040503050406030204" pitchFamily="18" charset="0"/>
              </a:rPr>
              <a:t>come to predominate, and hemolysis is generally extravascular </a:t>
            </a:r>
            <a:r>
              <a:rPr lang="en-US" sz="1400" dirty="0">
                <a:solidFill>
                  <a:srgbClr val="FF0000"/>
                </a:solidFill>
                <a:latin typeface="Cambria" panose="02040503050406030204" pitchFamily="18" charset="0"/>
              </a:rPr>
              <a:t>(major cause of HDFN/HDN).</a:t>
            </a:r>
          </a:p>
          <a:p>
            <a:pPr lvl="0" defTabSz="914400">
              <a:defRPr/>
            </a:pPr>
            <a:endParaRPr lang="en-US" sz="1400" i="1" dirty="0">
              <a:solidFill>
                <a:srgbClr val="ED7D31">
                  <a:lumMod val="60000"/>
                  <a:lumOff val="40000"/>
                </a:srgbClr>
              </a:solidFill>
              <a:latin typeface="Cambria" panose="02040503050406030204" pitchFamily="18" charset="0"/>
            </a:endParaRPr>
          </a:p>
        </p:txBody>
      </p:sp>
      <p:pic>
        <p:nvPicPr>
          <p:cNvPr id="5"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83" y="6549686"/>
            <a:ext cx="5702793" cy="2887903"/>
          </a:xfrm>
          <a:prstGeom prst="rect">
            <a:avLst/>
          </a:prstGeom>
        </p:spPr>
      </p:pic>
      <p:sp>
        <p:nvSpPr>
          <p:cNvPr id="6" name="مربع نص 5"/>
          <p:cNvSpPr txBox="1"/>
          <p:nvPr/>
        </p:nvSpPr>
        <p:spPr>
          <a:xfrm>
            <a:off x="1604269" y="468411"/>
            <a:ext cx="4182780" cy="307777"/>
          </a:xfrm>
          <a:prstGeom prst="rect">
            <a:avLst/>
          </a:prstGeom>
          <a:noFill/>
        </p:spPr>
        <p:txBody>
          <a:bodyPr wrap="square" rtlCol="0">
            <a:spAutoFit/>
          </a:bodyPr>
          <a:lstStyle/>
          <a:p>
            <a:r>
              <a:rPr lang="en-US" sz="1400" dirty="0">
                <a:solidFill>
                  <a:srgbClr val="00B050"/>
                </a:solidFill>
                <a:latin typeface="Cambria" panose="02040503050406030204" pitchFamily="18" charset="0"/>
                <a:cs typeface="Calibri" panose="020F0502020204030204" pitchFamily="34" charset="0"/>
              </a:rPr>
              <a:t>The Rh system is most important in pregnancy</a:t>
            </a:r>
          </a:p>
        </p:txBody>
      </p:sp>
      <p:sp>
        <p:nvSpPr>
          <p:cNvPr id="2" name="Slide Number Placeholder 1"/>
          <p:cNvSpPr>
            <a:spLocks noGrp="1"/>
          </p:cNvSpPr>
          <p:nvPr>
            <p:ph type="sldNum" sz="quarter" idx="12"/>
          </p:nvPr>
        </p:nvSpPr>
        <p:spPr/>
        <p:txBody>
          <a:bodyPr/>
          <a:lstStyle/>
          <a:p>
            <a:fld id="{0D66BDD5-EE4D-4C68-82D6-08203648F2EE}" type="slidenum">
              <a:rPr lang="en-US" smtClean="0"/>
              <a:t>6</a:t>
            </a:fld>
            <a:endParaRPr lang="en-US"/>
          </a:p>
        </p:txBody>
      </p:sp>
      <p:sp>
        <p:nvSpPr>
          <p:cNvPr id="3" name="Footer Placeholder 2"/>
          <p:cNvSpPr>
            <a:spLocks noGrp="1"/>
          </p:cNvSpPr>
          <p:nvPr>
            <p:ph type="ftr" sz="quarter" idx="11"/>
          </p:nvPr>
        </p:nvSpPr>
        <p:spPr>
          <a:xfrm>
            <a:off x="2175991" y="0"/>
            <a:ext cx="2314575" cy="527403"/>
          </a:xfrm>
        </p:spPr>
        <p:txBody>
          <a:bodyPr/>
          <a:lstStyle/>
          <a:p>
            <a:r>
              <a:rPr lang="en-US" smtClean="0"/>
              <a:t>HAEMATOLOGY TEAM 436</a:t>
            </a:r>
            <a:endParaRPr lang="en-US" dirty="0"/>
          </a:p>
        </p:txBody>
      </p:sp>
    </p:spTree>
    <p:extLst>
      <p:ext uri="{BB962C8B-B14F-4D97-AF65-F5344CB8AC3E}">
        <p14:creationId xmlns:p14="http://schemas.microsoft.com/office/powerpoint/2010/main" val="370200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4" y="2155964"/>
            <a:ext cx="6712226" cy="4408122"/>
          </a:xfrm>
        </p:spPr>
        <p:txBody>
          <a:bodyPr>
            <a:normAutofit lnSpcReduction="10000"/>
          </a:bodyPr>
          <a:lstStyle/>
          <a:p>
            <a:pPr lvl="0" defTabSz="914400">
              <a:defRPr/>
            </a:pPr>
            <a:endParaRPr lang="en-US" sz="1050" i="1" dirty="0">
              <a:solidFill>
                <a:srgbClr val="ED7D31">
                  <a:lumMod val="60000"/>
                  <a:lumOff val="40000"/>
                </a:srgbClr>
              </a:solidFill>
              <a:latin typeface="Cambria" panose="02040503050406030204" pitchFamily="18" charset="0"/>
            </a:endParaRPr>
          </a:p>
          <a:p>
            <a:pPr marL="0" lvl="0" indent="0" defTabSz="914400">
              <a:lnSpc>
                <a:spcPct val="100000"/>
              </a:lnSpc>
              <a:spcBef>
                <a:spcPts val="0"/>
              </a:spcBef>
              <a:buNone/>
              <a:defRPr/>
            </a:pPr>
            <a:r>
              <a:rPr lang="en-US" sz="1800" dirty="0">
                <a:solidFill>
                  <a:schemeClr val="accent4">
                    <a:lumMod val="75000"/>
                  </a:schemeClr>
                </a:solidFill>
                <a:latin typeface="Cambria" panose="02040503050406030204" pitchFamily="18" charset="0"/>
              </a:rPr>
              <a:t>3-Other blood group systems </a:t>
            </a:r>
          </a:p>
          <a:p>
            <a:pPr lvl="0" defTabSz="914400">
              <a:defRPr/>
            </a:pPr>
            <a:r>
              <a:rPr lang="en-US" sz="1400" dirty="0">
                <a:solidFill>
                  <a:prstClr val="black"/>
                </a:solidFill>
                <a:latin typeface="Cambria" panose="02040503050406030204" pitchFamily="18" charset="0"/>
              </a:rPr>
              <a:t>Other blood group antibodies, which are sometimes a problem during blood transfusion, include the following: </a:t>
            </a:r>
          </a:p>
          <a:p>
            <a:pPr lvl="1" defTabSz="914400">
              <a:defRPr/>
            </a:pPr>
            <a:r>
              <a:rPr lang="en-US" sz="1100" dirty="0">
                <a:solidFill>
                  <a:prstClr val="black"/>
                </a:solidFill>
                <a:latin typeface="Cambria" panose="02040503050406030204" pitchFamily="18" charset="0"/>
              </a:rPr>
              <a:t>-anti-K (</a:t>
            </a:r>
            <a:r>
              <a:rPr lang="en-US" sz="1100" dirty="0" err="1">
                <a:solidFill>
                  <a:prstClr val="black"/>
                </a:solidFill>
                <a:latin typeface="Cambria" panose="02040503050406030204" pitchFamily="18" charset="0"/>
              </a:rPr>
              <a:t>Kell</a:t>
            </a:r>
            <a:r>
              <a:rPr lang="en-US" sz="1100" dirty="0">
                <a:solidFill>
                  <a:prstClr val="black"/>
                </a:solidFill>
                <a:latin typeface="Cambria" panose="02040503050406030204" pitchFamily="18" charset="0"/>
              </a:rPr>
              <a:t> system)                 </a:t>
            </a:r>
          </a:p>
          <a:p>
            <a:pPr lvl="1" defTabSz="914400">
              <a:defRPr/>
            </a:pPr>
            <a:r>
              <a:rPr lang="en-US" sz="1100" dirty="0">
                <a:solidFill>
                  <a:prstClr val="black"/>
                </a:solidFill>
                <a:latin typeface="Cambria" panose="02040503050406030204" pitchFamily="18" charset="0"/>
              </a:rPr>
              <a:t>-anti-</a:t>
            </a:r>
            <a:r>
              <a:rPr lang="en-US" sz="1100" dirty="0" err="1">
                <a:solidFill>
                  <a:prstClr val="black"/>
                </a:solidFill>
                <a:latin typeface="Cambria" panose="02040503050406030204" pitchFamily="18" charset="0"/>
              </a:rPr>
              <a:t>Fya</a:t>
            </a:r>
            <a:r>
              <a:rPr lang="en-US" sz="1100" dirty="0">
                <a:solidFill>
                  <a:prstClr val="black"/>
                </a:solidFill>
                <a:latin typeface="Cambria" panose="02040503050406030204" pitchFamily="18" charset="0"/>
              </a:rPr>
              <a:t> (Duffy system)</a:t>
            </a:r>
          </a:p>
          <a:p>
            <a:pPr lvl="1" defTabSz="914400">
              <a:defRPr/>
            </a:pPr>
            <a:r>
              <a:rPr lang="en-US" sz="1100" dirty="0">
                <a:solidFill>
                  <a:prstClr val="black"/>
                </a:solidFill>
                <a:latin typeface="Cambria" panose="02040503050406030204" pitchFamily="18" charset="0"/>
              </a:rPr>
              <a:t>-anti-</a:t>
            </a:r>
            <a:r>
              <a:rPr lang="en-US" sz="1100" dirty="0" err="1">
                <a:solidFill>
                  <a:prstClr val="black"/>
                </a:solidFill>
                <a:latin typeface="Cambria" panose="02040503050406030204" pitchFamily="18" charset="0"/>
              </a:rPr>
              <a:t>Jka</a:t>
            </a:r>
            <a:r>
              <a:rPr lang="en-US" sz="1100" dirty="0">
                <a:solidFill>
                  <a:prstClr val="black"/>
                </a:solidFill>
                <a:latin typeface="Cambria" panose="02040503050406030204" pitchFamily="18" charset="0"/>
              </a:rPr>
              <a:t> (Kidd system)           </a:t>
            </a:r>
          </a:p>
          <a:p>
            <a:pPr lvl="1" defTabSz="914400">
              <a:defRPr/>
            </a:pPr>
            <a:r>
              <a:rPr lang="en-US" sz="1100" dirty="0">
                <a:solidFill>
                  <a:prstClr val="black"/>
                </a:solidFill>
                <a:latin typeface="Cambria" panose="02040503050406030204" pitchFamily="18" charset="0"/>
              </a:rPr>
              <a:t>-anti-S (part of the MNSs blood group system). </a:t>
            </a:r>
          </a:p>
          <a:p>
            <a:pPr lvl="0" defTabSz="914400">
              <a:defRPr/>
            </a:pPr>
            <a:r>
              <a:rPr lang="en-US" sz="1400" dirty="0">
                <a:solidFill>
                  <a:prstClr val="black"/>
                </a:solidFill>
                <a:latin typeface="Cambria" panose="02040503050406030204" pitchFamily="18" charset="0"/>
              </a:rPr>
              <a:t>These antigens are relatively </a:t>
            </a:r>
            <a:r>
              <a:rPr lang="en-US" sz="1400" dirty="0">
                <a:solidFill>
                  <a:srgbClr val="FF0000"/>
                </a:solidFill>
                <a:latin typeface="Cambria" panose="02040503050406030204" pitchFamily="18" charset="0"/>
              </a:rPr>
              <a:t>poorly immunogenic</a:t>
            </a:r>
            <a:r>
              <a:rPr lang="en-US" sz="1400" dirty="0">
                <a:solidFill>
                  <a:prstClr val="black"/>
                </a:solidFill>
                <a:latin typeface="Cambria" panose="02040503050406030204" pitchFamily="18" charset="0"/>
              </a:rPr>
              <a:t>.</a:t>
            </a:r>
          </a:p>
          <a:p>
            <a:pPr lvl="0" defTabSz="914400">
              <a:defRPr/>
            </a:pPr>
            <a:r>
              <a:rPr lang="en-US" sz="1400" dirty="0">
                <a:solidFill>
                  <a:prstClr val="black"/>
                </a:solidFill>
                <a:latin typeface="Cambria" panose="02040503050406030204" pitchFamily="18" charset="0"/>
              </a:rPr>
              <a:t>Their potency in stimulating antibody production is 10-1000 times </a:t>
            </a:r>
            <a:r>
              <a:rPr lang="en-US" sz="1400" b="1" dirty="0">
                <a:solidFill>
                  <a:prstClr val="black"/>
                </a:solidFill>
                <a:latin typeface="Cambria" panose="02040503050406030204" pitchFamily="18" charset="0"/>
              </a:rPr>
              <a:t>less</a:t>
            </a:r>
            <a:r>
              <a:rPr lang="en-US" sz="1400" dirty="0">
                <a:solidFill>
                  <a:prstClr val="black"/>
                </a:solidFill>
                <a:latin typeface="Cambria" panose="02040503050406030204" pitchFamily="18" charset="0"/>
              </a:rPr>
              <a:t> than that of </a:t>
            </a:r>
            <a:r>
              <a:rPr lang="en-US" sz="1400" dirty="0" err="1">
                <a:solidFill>
                  <a:prstClr val="black"/>
                </a:solidFill>
                <a:latin typeface="Cambria" panose="02040503050406030204" pitchFamily="18" charset="0"/>
              </a:rPr>
              <a:t>RhD</a:t>
            </a:r>
            <a:r>
              <a:rPr lang="en-US" sz="1400" dirty="0">
                <a:solidFill>
                  <a:prstClr val="black"/>
                </a:solidFill>
                <a:latin typeface="Cambria" panose="02040503050406030204" pitchFamily="18" charset="0"/>
              </a:rPr>
              <a:t>. </a:t>
            </a:r>
          </a:p>
          <a:p>
            <a:pPr lvl="0" defTabSz="914400">
              <a:defRPr/>
            </a:pPr>
            <a:r>
              <a:rPr lang="en-US" sz="1400" dirty="0">
                <a:solidFill>
                  <a:prstClr val="black"/>
                </a:solidFill>
                <a:latin typeface="Cambria" panose="02040503050406030204" pitchFamily="18" charset="0"/>
              </a:rPr>
              <a:t>Consequently, these antigens may not need be routinely assessed prior to transfusion.</a:t>
            </a:r>
            <a:endParaRPr lang="en-US" sz="1200" dirty="0">
              <a:solidFill>
                <a:prstClr val="black"/>
              </a:solidFill>
              <a:latin typeface="Cambria" panose="02040503050406030204" pitchFamily="18" charset="0"/>
            </a:endParaRPr>
          </a:p>
          <a:p>
            <a:pPr marL="232172" lvl="0" indent="-232172" defTabSz="914400">
              <a:lnSpc>
                <a:spcPct val="100000"/>
              </a:lnSpc>
              <a:spcBef>
                <a:spcPts val="0"/>
              </a:spcBef>
              <a:defRPr/>
            </a:pPr>
            <a:r>
              <a:rPr lang="en-US" sz="1900" dirty="0">
                <a:solidFill>
                  <a:schemeClr val="accent4">
                    <a:lumMod val="75000"/>
                  </a:schemeClr>
                </a:solidFill>
                <a:latin typeface="Cambria" panose="02040503050406030204" pitchFamily="18" charset="0"/>
              </a:rPr>
              <a:t>Compatibility</a:t>
            </a:r>
            <a:endParaRPr lang="en-US" sz="1600" dirty="0">
              <a:solidFill>
                <a:schemeClr val="accent4">
                  <a:lumMod val="75000"/>
                </a:schemeClr>
              </a:solidFill>
              <a:latin typeface="Cambria" panose="02040503050406030204" pitchFamily="18" charset="0"/>
            </a:endParaRPr>
          </a:p>
          <a:p>
            <a:pPr marL="0" lvl="0" indent="0" defTabSz="914400">
              <a:lnSpc>
                <a:spcPct val="100000"/>
              </a:lnSpc>
              <a:spcBef>
                <a:spcPts val="0"/>
              </a:spcBef>
              <a:buNone/>
              <a:defRPr/>
            </a:pPr>
            <a:r>
              <a:rPr lang="en-US" sz="1400" dirty="0">
                <a:solidFill>
                  <a:prstClr val="black"/>
                </a:solidFill>
                <a:latin typeface="Cambria" panose="02040503050406030204" pitchFamily="18" charset="0"/>
              </a:rPr>
              <a:t>- The purpose of cross-matching blood before transfusion is: to ensure that there is </a:t>
            </a:r>
            <a:r>
              <a:rPr lang="en-US" sz="1400" dirty="0">
                <a:solidFill>
                  <a:srgbClr val="FF0000"/>
                </a:solidFill>
                <a:latin typeface="Cambria" panose="02040503050406030204" pitchFamily="18" charset="0"/>
              </a:rPr>
              <a:t>NO</a:t>
            </a:r>
            <a:r>
              <a:rPr lang="en-US" sz="1400" dirty="0">
                <a:solidFill>
                  <a:prstClr val="black"/>
                </a:solidFill>
                <a:latin typeface="Cambria" panose="02040503050406030204" pitchFamily="18" charset="0"/>
              </a:rPr>
              <a:t> antibody present in the recipient’s </a:t>
            </a:r>
            <a:r>
              <a:rPr lang="en-US" sz="1400" u="sng" dirty="0">
                <a:solidFill>
                  <a:prstClr val="black"/>
                </a:solidFill>
                <a:latin typeface="Cambria" panose="02040503050406030204" pitchFamily="18" charset="0"/>
              </a:rPr>
              <a:t>plasma</a:t>
            </a:r>
            <a:r>
              <a:rPr lang="en-US" sz="1400" dirty="0">
                <a:solidFill>
                  <a:prstClr val="black"/>
                </a:solidFill>
                <a:latin typeface="Cambria" panose="02040503050406030204" pitchFamily="18" charset="0"/>
              </a:rPr>
              <a:t> that will react with any antigen on the donor’s </a:t>
            </a:r>
            <a:r>
              <a:rPr lang="en-US" sz="1400" u="sng" dirty="0">
                <a:solidFill>
                  <a:prstClr val="black"/>
                </a:solidFill>
                <a:latin typeface="Cambria" panose="02040503050406030204" pitchFamily="18" charset="0"/>
              </a:rPr>
              <a:t>cells</a:t>
            </a:r>
            <a:r>
              <a:rPr lang="en-US" sz="1400" dirty="0">
                <a:solidFill>
                  <a:prstClr val="black"/>
                </a:solidFill>
                <a:latin typeface="Cambria" panose="02040503050406030204" pitchFamily="18" charset="0"/>
              </a:rPr>
              <a:t>. </a:t>
            </a:r>
            <a:r>
              <a:rPr lang="en-US" sz="1400" dirty="0" smtClean="0">
                <a:solidFill>
                  <a:srgbClr val="FF0000"/>
                </a:solidFill>
                <a:latin typeface="Cambria" panose="02040503050406030204" pitchFamily="18" charset="0"/>
              </a:rPr>
              <a:t>(Major cross-match, </a:t>
            </a:r>
            <a:r>
              <a:rPr lang="en-US" sz="1400" dirty="0">
                <a:solidFill>
                  <a:srgbClr val="FF0000"/>
                </a:solidFill>
                <a:latin typeface="Cambria" panose="02040503050406030204" pitchFamily="18" charset="0"/>
              </a:rPr>
              <a:t>I</a:t>
            </a:r>
            <a:r>
              <a:rPr lang="en-US" sz="1400" dirty="0" smtClean="0">
                <a:solidFill>
                  <a:srgbClr val="FF0000"/>
                </a:solidFill>
                <a:latin typeface="Cambria" panose="02040503050406030204" pitchFamily="18" charset="0"/>
              </a:rPr>
              <a:t>AT</a:t>
            </a:r>
            <a:r>
              <a:rPr lang="en-US" sz="1400" dirty="0" smtClean="0">
                <a:solidFill>
                  <a:srgbClr val="FF0000"/>
                </a:solidFill>
                <a:latin typeface="Cambria" panose="02040503050406030204" pitchFamily="18" charset="0"/>
              </a:rPr>
              <a:t>)</a:t>
            </a:r>
            <a:endParaRPr lang="en-US" sz="1400" dirty="0">
              <a:solidFill>
                <a:srgbClr val="FF0000"/>
              </a:solidFill>
              <a:latin typeface="Cambria" panose="02040503050406030204" pitchFamily="18" charset="0"/>
            </a:endParaRPr>
          </a:p>
          <a:p>
            <a:pPr lvl="0" defTabSz="914400">
              <a:lnSpc>
                <a:spcPct val="100000"/>
              </a:lnSpc>
              <a:spcBef>
                <a:spcPts val="0"/>
              </a:spcBef>
              <a:buFontTx/>
              <a:buChar char="-"/>
              <a:defRPr/>
            </a:pPr>
            <a:r>
              <a:rPr lang="en-US" sz="1400" dirty="0">
                <a:solidFill>
                  <a:prstClr val="black"/>
                </a:solidFill>
                <a:latin typeface="Cambria" panose="02040503050406030204" pitchFamily="18" charset="0"/>
              </a:rPr>
              <a:t>The basic technique for detecting such antibodies relies on their ability to </a:t>
            </a:r>
            <a:r>
              <a:rPr lang="en-US" sz="1400" b="1" dirty="0">
                <a:solidFill>
                  <a:prstClr val="black"/>
                </a:solidFill>
                <a:latin typeface="Cambria" panose="02040503050406030204" pitchFamily="18" charset="0"/>
              </a:rPr>
              <a:t>agglutinate</a:t>
            </a:r>
            <a:r>
              <a:rPr lang="en-US" sz="1400" dirty="0">
                <a:solidFill>
                  <a:prstClr val="black"/>
                </a:solidFill>
                <a:latin typeface="Cambria" panose="02040503050406030204" pitchFamily="18" charset="0"/>
              </a:rPr>
              <a:t> red cells that bear the appropriate antigen.</a:t>
            </a:r>
          </a:p>
        </p:txBody>
      </p:sp>
      <p:sp>
        <p:nvSpPr>
          <p:cNvPr id="2" name="مربع نص 1"/>
          <p:cNvSpPr txBox="1"/>
          <p:nvPr/>
        </p:nvSpPr>
        <p:spPr>
          <a:xfrm>
            <a:off x="145774" y="350821"/>
            <a:ext cx="6511058" cy="1908215"/>
          </a:xfrm>
          <a:prstGeom prst="rect">
            <a:avLst/>
          </a:prstGeom>
          <a:noFill/>
        </p:spPr>
        <p:txBody>
          <a:bodyPr wrap="square" rtlCol="0">
            <a:spAutoFit/>
          </a:bodyPr>
          <a:lstStyle/>
          <a:p>
            <a:pPr lvl="0" defTabSz="914400">
              <a:defRPr/>
            </a:pPr>
            <a:r>
              <a:rPr lang="en-US" sz="2000" dirty="0">
                <a:solidFill>
                  <a:schemeClr val="accent4">
                    <a:lumMod val="75000"/>
                  </a:schemeClr>
                </a:solidFill>
                <a:latin typeface="Cambria" panose="02040503050406030204" pitchFamily="18" charset="0"/>
              </a:rPr>
              <a:t>Management</a:t>
            </a:r>
            <a:r>
              <a:rPr lang="en-US" dirty="0">
                <a:solidFill>
                  <a:schemeClr val="accent4">
                    <a:lumMod val="75000"/>
                  </a:schemeClr>
                </a:solidFill>
                <a:latin typeface="Cambria" panose="02040503050406030204" pitchFamily="18" charset="0"/>
              </a:rPr>
              <a:t> </a:t>
            </a:r>
            <a:r>
              <a:rPr lang="en-US" sz="2000" dirty="0">
                <a:solidFill>
                  <a:schemeClr val="accent4">
                    <a:lumMod val="75000"/>
                  </a:schemeClr>
                </a:solidFill>
                <a:latin typeface="Cambria" panose="02040503050406030204" pitchFamily="18" charset="0"/>
              </a:rPr>
              <a:t>of mother and child </a:t>
            </a:r>
          </a:p>
          <a:p>
            <a:pPr lvl="0" defTabSz="914400">
              <a:buFontTx/>
              <a:buChar char="-"/>
              <a:defRPr/>
            </a:pPr>
            <a:r>
              <a:rPr lang="en-US" sz="1400" dirty="0">
                <a:latin typeface="Cambria" panose="02040503050406030204" pitchFamily="18" charset="0"/>
              </a:rPr>
              <a:t>Women who are negative for </a:t>
            </a:r>
            <a:r>
              <a:rPr lang="en-US" sz="1400" dirty="0" err="1">
                <a:latin typeface="Cambria" panose="02040503050406030204" pitchFamily="18" charset="0"/>
              </a:rPr>
              <a:t>RhD</a:t>
            </a:r>
            <a:r>
              <a:rPr lang="en-US" sz="1400" dirty="0">
                <a:latin typeface="Cambria" panose="02040503050406030204" pitchFamily="18" charset="0"/>
              </a:rPr>
              <a:t> are given </a:t>
            </a:r>
            <a:r>
              <a:rPr lang="en-US" sz="1400" dirty="0">
                <a:solidFill>
                  <a:srgbClr val="FF0000"/>
                </a:solidFill>
                <a:latin typeface="Cambria" panose="02040503050406030204" pitchFamily="18" charset="0"/>
              </a:rPr>
              <a:t>routine antenatal anti-D prophylaxis at 28 weeks</a:t>
            </a:r>
            <a:r>
              <a:rPr lang="en-US" sz="1400" dirty="0" smtClean="0">
                <a:latin typeface="Cambria" panose="02040503050406030204" pitchFamily="18" charset="0"/>
              </a:rPr>
              <a:t>, 34 </a:t>
            </a:r>
            <a:r>
              <a:rPr lang="en-US" sz="1400" dirty="0">
                <a:latin typeface="Cambria" panose="02040503050406030204" pitchFamily="18" charset="0"/>
              </a:rPr>
              <a:t>weeks and within 72 hours of delivery. </a:t>
            </a:r>
          </a:p>
          <a:p>
            <a:pPr lvl="0" defTabSz="914400">
              <a:buFontTx/>
              <a:buChar char="-"/>
              <a:defRPr/>
            </a:pPr>
            <a:r>
              <a:rPr lang="en-US" sz="1400" dirty="0">
                <a:latin typeface="Cambria" panose="02040503050406030204" pitchFamily="18" charset="0"/>
              </a:rPr>
              <a:t>This involves an intramuscular injection of anti-D immunoglobulin, which prevents active immunization in the case of red cell transfer across the placenta. </a:t>
            </a:r>
          </a:p>
          <a:p>
            <a:pPr lvl="0" defTabSz="914400">
              <a:buFontTx/>
              <a:buChar char="-"/>
              <a:defRPr/>
            </a:pPr>
            <a:r>
              <a:rPr lang="en-US" sz="1400" dirty="0">
                <a:latin typeface="Cambria" panose="02040503050406030204" pitchFamily="18" charset="0"/>
              </a:rPr>
              <a:t>Any potentially sensitizing event is also treated with additional anti-D administration: such events include abdominal trauma, threatened abortion, or any spontaneous abortion </a:t>
            </a:r>
            <a:r>
              <a:rPr lang="en-US" sz="1400" dirty="0">
                <a:solidFill>
                  <a:srgbClr val="FF0000"/>
                </a:solidFill>
                <a:latin typeface="Cambria" panose="02040503050406030204" pitchFamily="18" charset="0"/>
              </a:rPr>
              <a:t>after 12 weeks</a:t>
            </a:r>
          </a:p>
        </p:txBody>
      </p:sp>
      <p:sp>
        <p:nvSpPr>
          <p:cNvPr id="5" name="مربع نص 4"/>
          <p:cNvSpPr txBox="1"/>
          <p:nvPr/>
        </p:nvSpPr>
        <p:spPr>
          <a:xfrm>
            <a:off x="4055165" y="3087663"/>
            <a:ext cx="1910206" cy="769441"/>
          </a:xfrm>
          <a:prstGeom prst="rect">
            <a:avLst/>
          </a:prstGeom>
          <a:noFill/>
        </p:spPr>
        <p:txBody>
          <a:bodyPr wrap="square" rtlCol="0">
            <a:spAutoFit/>
          </a:bodyPr>
          <a:lstStyle/>
          <a:p>
            <a:pPr algn="ctr"/>
            <a:r>
              <a:rPr lang="en-US" sz="1400" dirty="0">
                <a:solidFill>
                  <a:srgbClr val="00B050"/>
                </a:solidFill>
                <a:latin typeface="Cambria" panose="02040503050406030204" pitchFamily="18" charset="0"/>
                <a:cs typeface="Calibri" panose="020F0502020204030204" pitchFamily="34" charset="0"/>
              </a:rPr>
              <a:t>Very rare and weak (immunological affect is less then </a:t>
            </a:r>
            <a:r>
              <a:rPr lang="en-US" sz="1400" dirty="0" err="1">
                <a:solidFill>
                  <a:srgbClr val="00B050"/>
                </a:solidFill>
                <a:latin typeface="Cambria" panose="02040503050406030204" pitchFamily="18" charset="0"/>
                <a:cs typeface="Calibri" panose="020F0502020204030204" pitchFamily="34" charset="0"/>
              </a:rPr>
              <a:t>RhD</a:t>
            </a:r>
            <a:r>
              <a:rPr lang="en-US" sz="1600" dirty="0">
                <a:solidFill>
                  <a:srgbClr val="00B050"/>
                </a:solidFill>
                <a:latin typeface="Cambria" panose="02040503050406030204" pitchFamily="18" charset="0"/>
                <a:cs typeface="Calibri" panose="020F0502020204030204" pitchFamily="34" charset="0"/>
              </a:rPr>
              <a:t>)</a:t>
            </a:r>
          </a:p>
        </p:txBody>
      </p:sp>
      <p:sp>
        <p:nvSpPr>
          <p:cNvPr id="6" name="قوس كبير أيمن 5"/>
          <p:cNvSpPr/>
          <p:nvPr/>
        </p:nvSpPr>
        <p:spPr>
          <a:xfrm>
            <a:off x="3429000" y="3035063"/>
            <a:ext cx="626165" cy="769441"/>
          </a:xfrm>
          <a:prstGeom prst="rightBrace">
            <a:avLst/>
          </a:prstGeom>
          <a:ln>
            <a:solidFill>
              <a:srgbClr val="00B05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srgbClr val="00B050"/>
              </a:solidFill>
            </a:endParaRPr>
          </a:p>
        </p:txBody>
      </p:sp>
      <p:sp>
        <p:nvSpPr>
          <p:cNvPr id="7" name="مستطيل 6"/>
          <p:cNvSpPr/>
          <p:nvPr/>
        </p:nvSpPr>
        <p:spPr>
          <a:xfrm>
            <a:off x="3069253" y="2259036"/>
            <a:ext cx="1125629" cy="369332"/>
          </a:xfrm>
          <a:prstGeom prst="rect">
            <a:avLst/>
          </a:prstGeom>
        </p:spPr>
        <p:txBody>
          <a:bodyPr wrap="none">
            <a:spAutoFit/>
          </a:bodyPr>
          <a:lstStyle/>
          <a:p>
            <a:r>
              <a:rPr lang="en-US" sz="1600" dirty="0">
                <a:solidFill>
                  <a:srgbClr val="00B050"/>
                </a:solidFill>
                <a:latin typeface="Cambria" panose="02040503050406030204" pitchFamily="18" charset="0"/>
                <a:cs typeface="Calibri" panose="020F0502020204030204" pitchFamily="34" charset="0"/>
              </a:rPr>
              <a:t>important</a:t>
            </a:r>
            <a:r>
              <a:rPr lang="en-US" dirty="0">
                <a:solidFill>
                  <a:srgbClr val="00B050"/>
                </a:solidFill>
                <a:latin typeface="Cambria" panose="02040503050406030204" pitchFamily="18" charset="0"/>
                <a:cs typeface="Calibri" panose="020F0502020204030204" pitchFamily="34" charset="0"/>
              </a:rPr>
              <a:t> </a:t>
            </a:r>
            <a:endParaRPr lang="en-US" dirty="0">
              <a:solidFill>
                <a:srgbClr val="00B050"/>
              </a:solidFill>
              <a:latin typeface="Cambria" panose="02040503050406030204" pitchFamily="18" charset="0"/>
            </a:endParaRPr>
          </a:p>
        </p:txBody>
      </p:sp>
      <p:sp>
        <p:nvSpPr>
          <p:cNvPr id="4" name="مستطيل 3">
            <a:extLst>
              <a:ext uri="{FF2B5EF4-FFF2-40B4-BE49-F238E27FC236}">
                <a16:creationId xmlns="" xmlns:a16="http://schemas.microsoft.com/office/drawing/2014/main" id="{F3D40E8C-B202-4F2B-9C35-CC5EA23CAC4D}"/>
              </a:ext>
            </a:extLst>
          </p:cNvPr>
          <p:cNvSpPr/>
          <p:nvPr/>
        </p:nvSpPr>
        <p:spPr>
          <a:xfrm>
            <a:off x="203067" y="6270171"/>
            <a:ext cx="3429000" cy="646331"/>
          </a:xfrm>
          <a:prstGeom prst="rect">
            <a:avLst/>
          </a:prstGeom>
        </p:spPr>
        <p:txBody>
          <a:bodyPr>
            <a:spAutoFit/>
          </a:bodyPr>
          <a:lstStyle/>
          <a:p>
            <a:r>
              <a:rPr lang="en-US" b="1" dirty="0">
                <a:solidFill>
                  <a:srgbClr val="00B050"/>
                </a:solidFill>
                <a:latin typeface="Cambria" panose="02040503050406030204" pitchFamily="18" charset="0"/>
              </a:rPr>
              <a:t>Blood Transfusion: </a:t>
            </a:r>
            <a:br>
              <a:rPr lang="en-US" b="1" dirty="0">
                <a:solidFill>
                  <a:srgbClr val="00B050"/>
                </a:solidFill>
                <a:latin typeface="Cambria" panose="02040503050406030204" pitchFamily="18" charset="0"/>
              </a:rPr>
            </a:br>
            <a:endParaRPr lang="ar-SA" b="1" dirty="0">
              <a:solidFill>
                <a:srgbClr val="00B050"/>
              </a:solidFill>
            </a:endParaRPr>
          </a:p>
        </p:txBody>
      </p:sp>
      <p:graphicFrame>
        <p:nvGraphicFramePr>
          <p:cNvPr id="8" name="Table 5">
            <a:extLst>
              <a:ext uri="{FF2B5EF4-FFF2-40B4-BE49-F238E27FC236}">
                <a16:creationId xmlns="" xmlns:a16="http://schemas.microsoft.com/office/drawing/2014/main" id="{9D7CA5F5-834A-42DE-9FB2-322F2AF799E5}"/>
              </a:ext>
            </a:extLst>
          </p:cNvPr>
          <p:cNvGraphicFramePr>
            <a:graphicFrameLocks noGrp="1"/>
          </p:cNvGraphicFramePr>
          <p:nvPr>
            <p:extLst>
              <p:ext uri="{D42A27DB-BD31-4B8C-83A1-F6EECF244321}">
                <p14:modId xmlns:p14="http://schemas.microsoft.com/office/powerpoint/2010/main" val="1392106225"/>
              </p:ext>
            </p:extLst>
          </p:nvPr>
        </p:nvGraphicFramePr>
        <p:xfrm>
          <a:off x="301058" y="6749143"/>
          <a:ext cx="6355774" cy="2748920"/>
        </p:xfrm>
        <a:graphic>
          <a:graphicData uri="http://schemas.openxmlformats.org/drawingml/2006/table">
            <a:tbl>
              <a:tblPr firstRow="1" bandRow="1">
                <a:tableStyleId>{00A15C55-8517-42AA-B614-E9B94910E393}</a:tableStyleId>
              </a:tblPr>
              <a:tblGrid>
                <a:gridCol w="3083515">
                  <a:extLst>
                    <a:ext uri="{9D8B030D-6E8A-4147-A177-3AD203B41FA5}">
                      <a16:colId xmlns="" xmlns:a16="http://schemas.microsoft.com/office/drawing/2014/main" val="20000"/>
                    </a:ext>
                  </a:extLst>
                </a:gridCol>
                <a:gridCol w="3272259">
                  <a:extLst>
                    <a:ext uri="{9D8B030D-6E8A-4147-A177-3AD203B41FA5}">
                      <a16:colId xmlns="" xmlns:a16="http://schemas.microsoft.com/office/drawing/2014/main" val="20001"/>
                    </a:ext>
                  </a:extLst>
                </a:gridCol>
              </a:tblGrid>
              <a:tr h="265633">
                <a:tc gridSpan="2">
                  <a:txBody>
                    <a:bodyPr/>
                    <a:lstStyle/>
                    <a:p>
                      <a:pPr algn="ctr"/>
                      <a:r>
                        <a:rPr lang="en-US" sz="1600" dirty="0">
                          <a:latin typeface="Cambria" panose="02040503050406030204" pitchFamily="18" charset="0"/>
                        </a:rPr>
                        <a:t>Blood compatibility testing (CROSSMATCH) </a:t>
                      </a:r>
                    </a:p>
                  </a:txBody>
                  <a:tcPr marL="74295" marR="74295" marT="37148" marB="37148">
                    <a:lnL w="12700" cap="flat" cmpd="sng" algn="ctr">
                      <a:solidFill>
                        <a:srgbClr val="008080"/>
                      </a:solidFill>
                      <a:prstDash val="sysDash"/>
                      <a:round/>
                      <a:headEnd type="none" w="med" len="med"/>
                      <a:tailEnd type="none" w="med" len="med"/>
                    </a:lnL>
                    <a:lnR w="12700" cap="flat" cmpd="sng" algn="ctr">
                      <a:solidFill>
                        <a:srgbClr val="008080"/>
                      </a:solidFill>
                      <a:prstDash val="sysDash"/>
                      <a:round/>
                      <a:headEnd type="none" w="med" len="med"/>
                      <a:tailEnd type="none" w="med" len="med"/>
                    </a:lnR>
                    <a:lnT w="12700" cap="flat" cmpd="sng" algn="ctr">
                      <a:solidFill>
                        <a:srgbClr val="008080"/>
                      </a:solidFill>
                      <a:prstDash val="sysDash"/>
                      <a:round/>
                      <a:headEnd type="none" w="med" len="med"/>
                      <a:tailEnd type="none" w="med" len="med"/>
                    </a:lnT>
                    <a:lnB w="38100" cmpd="sng">
                      <a:noFill/>
                    </a:lnB>
                    <a:lnTlToBr w="12700" cmpd="sng">
                      <a:noFill/>
                      <a:prstDash val="solid"/>
                    </a:lnTlToBr>
                    <a:lnBlToTr w="12700" cmpd="sng">
                      <a:noFill/>
                      <a:prstDash val="solid"/>
                    </a:lnBlToTr>
                    <a:solidFill>
                      <a:srgbClr val="008080"/>
                    </a:solidFill>
                  </a:tcPr>
                </a:tc>
                <a:tc hMerge="1">
                  <a:txBody>
                    <a:bodyPr/>
                    <a:lstStyle/>
                    <a:p>
                      <a:endParaRPr lang="en-US" dirty="0"/>
                    </a:p>
                  </a:txBody>
                  <a:tcPr/>
                </a:tc>
                <a:extLst>
                  <a:ext uri="{0D108BD9-81ED-4DB2-BD59-A6C34878D82A}">
                    <a16:rowId xmlns="" xmlns:a16="http://schemas.microsoft.com/office/drawing/2014/main" val="10000"/>
                  </a:ext>
                </a:extLst>
              </a:tr>
              <a:tr h="240183">
                <a:tc>
                  <a:txBody>
                    <a:bodyPr/>
                    <a:lstStyle/>
                    <a:p>
                      <a:pPr algn="ctr"/>
                      <a:r>
                        <a:rPr lang="en-US" sz="1400" dirty="0">
                          <a:solidFill>
                            <a:schemeClr val="tx1"/>
                          </a:solidFill>
                          <a:latin typeface="Cambria" panose="02040503050406030204" pitchFamily="18" charset="0"/>
                        </a:rPr>
                        <a:t>Front</a:t>
                      </a:r>
                      <a:r>
                        <a:rPr lang="en-US" sz="1400" dirty="0">
                          <a:latin typeface="Cambria" panose="02040503050406030204" pitchFamily="18" charset="0"/>
                        </a:rPr>
                        <a:t> type</a:t>
                      </a:r>
                    </a:p>
                  </a:txBody>
                  <a:tcPr marL="74295" marR="74295" marT="37148" marB="37148">
                    <a:lnL w="12700" cap="flat" cmpd="sng" algn="ctr">
                      <a:solidFill>
                        <a:srgbClr val="008080"/>
                      </a:solidFill>
                      <a:prstDash val="sysDash"/>
                      <a:round/>
                      <a:headEnd type="none" w="med" len="med"/>
                      <a:tailEnd type="none" w="med" len="med"/>
                    </a:lnL>
                    <a:lnT w="38100" cmpd="sng">
                      <a:noFill/>
                    </a:lnT>
                    <a:solidFill>
                      <a:srgbClr val="33CCCC"/>
                    </a:solidFill>
                  </a:tcPr>
                </a:tc>
                <a:tc>
                  <a:txBody>
                    <a:bodyPr/>
                    <a:lstStyle/>
                    <a:p>
                      <a:pPr algn="ctr"/>
                      <a:r>
                        <a:rPr lang="en-US" sz="1400" dirty="0">
                          <a:latin typeface="Cambria" panose="02040503050406030204" pitchFamily="18" charset="0"/>
                        </a:rPr>
                        <a:t>Back type</a:t>
                      </a:r>
                    </a:p>
                  </a:txBody>
                  <a:tcPr marL="74295" marR="74295" marT="37148" marB="37148">
                    <a:lnR w="12700" cap="flat" cmpd="sng" algn="ctr">
                      <a:solidFill>
                        <a:srgbClr val="008080"/>
                      </a:solidFill>
                      <a:prstDash val="sysDash"/>
                      <a:round/>
                      <a:headEnd type="none" w="med" len="med"/>
                      <a:tailEnd type="none" w="med" len="med"/>
                    </a:lnR>
                    <a:lnT w="38100" cmpd="sng">
                      <a:noFill/>
                    </a:lnT>
                    <a:solidFill>
                      <a:srgbClr val="33CCCC"/>
                    </a:solidFill>
                  </a:tcPr>
                </a:tc>
                <a:extLst>
                  <a:ext uri="{0D108BD9-81ED-4DB2-BD59-A6C34878D82A}">
                    <a16:rowId xmlns="" xmlns:a16="http://schemas.microsoft.com/office/drawing/2014/main" val="10001"/>
                  </a:ext>
                </a:extLst>
              </a:tr>
              <a:tr h="952776">
                <a:tc>
                  <a:txBody>
                    <a:bodyPr/>
                    <a:lstStyle/>
                    <a:p>
                      <a:r>
                        <a:rPr lang="en-US" sz="1400" dirty="0">
                          <a:solidFill>
                            <a:srgbClr val="00B050"/>
                          </a:solidFill>
                          <a:latin typeface="Cambria" panose="02040503050406030204" pitchFamily="18" charset="0"/>
                        </a:rPr>
                        <a:t>Determines which antigens(“Flags") in the ABO blood group system are on the patient's Red Blood Cells as follows:</a:t>
                      </a:r>
                    </a:p>
                  </a:txBody>
                  <a:tcPr marL="74295" marR="74295" marT="37148" marB="37148">
                    <a:lnL w="12700" cap="flat" cmpd="sng" algn="ctr">
                      <a:solidFill>
                        <a:srgbClr val="008080"/>
                      </a:solidFill>
                      <a:prstDash val="sysDash"/>
                      <a:round/>
                      <a:headEnd type="none" w="med" len="med"/>
                      <a:tailEnd type="none" w="med" len="med"/>
                    </a:lnL>
                    <a:noFill/>
                  </a:tcPr>
                </a:tc>
                <a:tc>
                  <a:txBody>
                    <a:bodyPr/>
                    <a:lstStyle/>
                    <a:p>
                      <a:r>
                        <a:rPr lang="en-US" sz="1400" dirty="0">
                          <a:solidFill>
                            <a:srgbClr val="00B050"/>
                          </a:solidFill>
                          <a:latin typeface="Cambria" panose="02040503050406030204" pitchFamily="18" charset="0"/>
                        </a:rPr>
                        <a:t>identifies the </a:t>
                      </a:r>
                      <a:r>
                        <a:rPr lang="en-US" sz="1400" dirty="0" err="1">
                          <a:solidFill>
                            <a:srgbClr val="00B050"/>
                          </a:solidFill>
                          <a:latin typeface="Cambria" panose="02040503050406030204" pitchFamily="18" charset="0"/>
                        </a:rPr>
                        <a:t>isohaemagglutinin</a:t>
                      </a:r>
                      <a:r>
                        <a:rPr lang="en-US" sz="1400" dirty="0">
                          <a:solidFill>
                            <a:srgbClr val="00B050"/>
                          </a:solidFill>
                          <a:latin typeface="Cambria" panose="02040503050406030204" pitchFamily="18" charset="0"/>
                        </a:rPr>
                        <a:t> (Naturally Occurring </a:t>
                      </a:r>
                      <a:r>
                        <a:rPr lang="en-US" sz="1400" dirty="0" err="1">
                          <a:solidFill>
                            <a:srgbClr val="00B050"/>
                          </a:solidFill>
                          <a:latin typeface="Cambria" panose="02040503050406030204" pitchFamily="18" charset="0"/>
                        </a:rPr>
                        <a:t>AntiBody</a:t>
                      </a:r>
                      <a:r>
                        <a:rPr lang="en-US" sz="1400" dirty="0">
                          <a:solidFill>
                            <a:srgbClr val="00B050"/>
                          </a:solidFill>
                          <a:latin typeface="Cambria" panose="02040503050406030204" pitchFamily="18" charset="0"/>
                        </a:rPr>
                        <a:t> in the patient's serum and should correspond to the antigens found on the Red Blood Cells as follows:</a:t>
                      </a:r>
                    </a:p>
                  </a:txBody>
                  <a:tcPr marL="74295" marR="74295" marT="37148" marB="37148">
                    <a:lnR w="12700" cap="flat" cmpd="sng" algn="ctr">
                      <a:solidFill>
                        <a:srgbClr val="008080"/>
                      </a:solidFill>
                      <a:prstDash val="sysDash"/>
                      <a:round/>
                      <a:headEnd type="none" w="med" len="med"/>
                      <a:tailEnd type="none" w="med" len="med"/>
                    </a:lnR>
                    <a:noFill/>
                  </a:tcPr>
                </a:tc>
                <a:extLst>
                  <a:ext uri="{0D108BD9-81ED-4DB2-BD59-A6C34878D82A}">
                    <a16:rowId xmlns="" xmlns:a16="http://schemas.microsoft.com/office/drawing/2014/main" val="10002"/>
                  </a:ext>
                </a:extLst>
              </a:tr>
              <a:tr h="596479">
                <a:tc>
                  <a:txBody>
                    <a:bodyPr/>
                    <a:lstStyle/>
                    <a:p>
                      <a:r>
                        <a:rPr lang="en-US" sz="1400" dirty="0">
                          <a:solidFill>
                            <a:srgbClr val="00B050"/>
                          </a:solidFill>
                          <a:latin typeface="Cambria" panose="02040503050406030204" pitchFamily="18" charset="0"/>
                        </a:rPr>
                        <a:t>B antigen only          </a:t>
                      </a:r>
                      <a:r>
                        <a:rPr lang="ar-SA" sz="1400" dirty="0">
                          <a:solidFill>
                            <a:srgbClr val="00B050"/>
                          </a:solidFill>
                          <a:latin typeface="Cambria" panose="02040503050406030204" pitchFamily="18" charset="0"/>
                        </a:rPr>
                        <a:t>&lt;</a:t>
                      </a:r>
                      <a:r>
                        <a:rPr lang="en-US" sz="1400" dirty="0">
                          <a:solidFill>
                            <a:srgbClr val="00B050"/>
                          </a:solidFill>
                          <a:latin typeface="Cambria" panose="02040503050406030204" pitchFamily="18" charset="0"/>
                        </a:rPr>
                        <a:t> Type B </a:t>
                      </a:r>
                      <a:endParaRPr lang="ar-SA" sz="1400" dirty="0">
                        <a:solidFill>
                          <a:srgbClr val="00B050"/>
                        </a:solidFill>
                        <a:latin typeface="Cambria" panose="02040503050406030204" pitchFamily="18" charset="0"/>
                      </a:endParaRPr>
                    </a:p>
                    <a:p>
                      <a:r>
                        <a:rPr lang="en-US" sz="1400" dirty="0">
                          <a:solidFill>
                            <a:srgbClr val="00B050"/>
                          </a:solidFill>
                          <a:latin typeface="Cambria" panose="02040503050406030204" pitchFamily="18" charset="0"/>
                        </a:rPr>
                        <a:t>A and B antigens   </a:t>
                      </a:r>
                      <a:r>
                        <a:rPr lang="en-US" sz="1400" baseline="0" dirty="0">
                          <a:solidFill>
                            <a:srgbClr val="00B050"/>
                          </a:solidFill>
                          <a:latin typeface="Cambria" panose="02040503050406030204" pitchFamily="18" charset="0"/>
                        </a:rPr>
                        <a:t> </a:t>
                      </a:r>
                      <a:r>
                        <a:rPr lang="en-US" sz="1400" dirty="0">
                          <a:solidFill>
                            <a:srgbClr val="00B050"/>
                          </a:solidFill>
                          <a:latin typeface="Cambria" panose="02040503050406030204" pitchFamily="18" charset="0"/>
                        </a:rPr>
                        <a:t> </a:t>
                      </a:r>
                      <a:r>
                        <a:rPr lang="ar-SA" sz="1400" dirty="0">
                          <a:solidFill>
                            <a:srgbClr val="00B050"/>
                          </a:solidFill>
                          <a:latin typeface="Cambria" panose="02040503050406030204" pitchFamily="18" charset="0"/>
                        </a:rPr>
                        <a:t>&lt;</a:t>
                      </a:r>
                      <a:r>
                        <a:rPr lang="en-US" sz="1400" dirty="0">
                          <a:solidFill>
                            <a:srgbClr val="00B050"/>
                          </a:solidFill>
                          <a:latin typeface="Cambria" panose="02040503050406030204" pitchFamily="18" charset="0"/>
                        </a:rPr>
                        <a:t>Type AB</a:t>
                      </a:r>
                      <a:endParaRPr lang="ar-SA" sz="1400" dirty="0">
                        <a:solidFill>
                          <a:srgbClr val="00B050"/>
                        </a:solidFill>
                        <a:latin typeface="Cambria" panose="02040503050406030204" pitchFamily="18" charset="0"/>
                      </a:endParaRPr>
                    </a:p>
                    <a:p>
                      <a:r>
                        <a:rPr lang="en-US" sz="1400" dirty="0">
                          <a:solidFill>
                            <a:srgbClr val="00B050"/>
                          </a:solidFill>
                          <a:latin typeface="Cambria" panose="02040503050406030204" pitchFamily="18" charset="0"/>
                        </a:rPr>
                        <a:t>Neither A or B          </a:t>
                      </a:r>
                      <a:r>
                        <a:rPr lang="ar-SA" sz="1400" dirty="0">
                          <a:solidFill>
                            <a:srgbClr val="00B050"/>
                          </a:solidFill>
                          <a:latin typeface="Cambria" panose="02040503050406030204" pitchFamily="18" charset="0"/>
                        </a:rPr>
                        <a:t>&lt;</a:t>
                      </a:r>
                      <a:r>
                        <a:rPr lang="en-US" sz="1400" dirty="0">
                          <a:solidFill>
                            <a:srgbClr val="00B050"/>
                          </a:solidFill>
                          <a:latin typeface="Cambria" panose="02040503050406030204" pitchFamily="18" charset="0"/>
                        </a:rPr>
                        <a:t>Type O</a:t>
                      </a:r>
                    </a:p>
                  </a:txBody>
                  <a:tcPr marL="74295" marR="74295" marT="37148" marB="37148">
                    <a:lnL w="12700" cap="flat" cmpd="sng" algn="ctr">
                      <a:solidFill>
                        <a:srgbClr val="008080"/>
                      </a:solidFill>
                      <a:prstDash val="sysDash"/>
                      <a:round/>
                      <a:headEnd type="none" w="med" len="med"/>
                      <a:tailEnd type="none" w="med" len="med"/>
                    </a:lnL>
                    <a:solidFill>
                      <a:srgbClr val="CCFFFF"/>
                    </a:solidFill>
                  </a:tcPr>
                </a:tc>
                <a:tc>
                  <a:txBody>
                    <a:bodyPr/>
                    <a:lstStyle/>
                    <a:p>
                      <a:r>
                        <a:rPr lang="en-US" sz="1400" dirty="0">
                          <a:solidFill>
                            <a:srgbClr val="00B050"/>
                          </a:solidFill>
                          <a:latin typeface="Cambria" panose="02040503050406030204" pitchFamily="18" charset="0"/>
                        </a:rPr>
                        <a:t>Anti-A                           </a:t>
                      </a:r>
                      <a:r>
                        <a:rPr lang="en-US" sz="1400" baseline="0" dirty="0">
                          <a:solidFill>
                            <a:srgbClr val="00B050"/>
                          </a:solidFill>
                          <a:latin typeface="Cambria" panose="02040503050406030204" pitchFamily="18" charset="0"/>
                        </a:rPr>
                        <a:t> </a:t>
                      </a:r>
                      <a:r>
                        <a:rPr lang="en-US" sz="1400" dirty="0">
                          <a:solidFill>
                            <a:srgbClr val="00B050"/>
                          </a:solidFill>
                          <a:latin typeface="Cambria" panose="02040503050406030204" pitchFamily="18" charset="0"/>
                        </a:rPr>
                        <a:t>           </a:t>
                      </a:r>
                      <a:r>
                        <a:rPr lang="ar-SA" sz="1400" dirty="0">
                          <a:solidFill>
                            <a:srgbClr val="00B050"/>
                          </a:solidFill>
                          <a:latin typeface="Cambria" panose="02040503050406030204" pitchFamily="18" charset="0"/>
                        </a:rPr>
                        <a:t>&lt;</a:t>
                      </a:r>
                      <a:r>
                        <a:rPr lang="en-US" sz="1400" dirty="0">
                          <a:solidFill>
                            <a:srgbClr val="00B050"/>
                          </a:solidFill>
                          <a:latin typeface="Cambria" panose="02040503050406030204" pitchFamily="18" charset="0"/>
                        </a:rPr>
                        <a:t>Type B </a:t>
                      </a:r>
                      <a:endParaRPr lang="ar-SA" sz="1400" dirty="0">
                        <a:solidFill>
                          <a:srgbClr val="00B050"/>
                        </a:solidFill>
                        <a:latin typeface="Cambria" panose="02040503050406030204" pitchFamily="18" charset="0"/>
                      </a:endParaRPr>
                    </a:p>
                    <a:p>
                      <a:r>
                        <a:rPr lang="en-US" sz="1400" dirty="0">
                          <a:solidFill>
                            <a:srgbClr val="00B050"/>
                          </a:solidFill>
                          <a:latin typeface="Cambria" panose="02040503050406030204" pitchFamily="18" charset="0"/>
                        </a:rPr>
                        <a:t>Anti-A and anti-B                   </a:t>
                      </a:r>
                      <a:r>
                        <a:rPr lang="ar-SA" sz="1400" dirty="0">
                          <a:solidFill>
                            <a:srgbClr val="00B050"/>
                          </a:solidFill>
                          <a:latin typeface="Cambria" panose="02040503050406030204" pitchFamily="18" charset="0"/>
                        </a:rPr>
                        <a:t>&lt;</a:t>
                      </a:r>
                      <a:r>
                        <a:rPr lang="en-US" sz="1400" dirty="0">
                          <a:solidFill>
                            <a:srgbClr val="00B050"/>
                          </a:solidFill>
                          <a:latin typeface="Cambria" panose="02040503050406030204" pitchFamily="18" charset="0"/>
                        </a:rPr>
                        <a:t>Type O </a:t>
                      </a:r>
                      <a:endParaRPr lang="ar-SA" sz="1400" dirty="0">
                        <a:solidFill>
                          <a:srgbClr val="00B050"/>
                        </a:solidFill>
                        <a:latin typeface="Cambria" panose="02040503050406030204" pitchFamily="18" charset="0"/>
                      </a:endParaRPr>
                    </a:p>
                    <a:p>
                      <a:r>
                        <a:rPr lang="en-US" sz="1400" dirty="0">
                          <a:solidFill>
                            <a:srgbClr val="00B050"/>
                          </a:solidFill>
                          <a:latin typeface="Cambria" panose="02040503050406030204" pitchFamily="18" charset="0"/>
                        </a:rPr>
                        <a:t>Neither anti-A or anti-B       </a:t>
                      </a:r>
                      <a:r>
                        <a:rPr lang="ar-SA" sz="1400" dirty="0">
                          <a:solidFill>
                            <a:srgbClr val="00B050"/>
                          </a:solidFill>
                          <a:latin typeface="Cambria" panose="02040503050406030204" pitchFamily="18" charset="0"/>
                        </a:rPr>
                        <a:t>&lt;</a:t>
                      </a:r>
                      <a:r>
                        <a:rPr lang="en-US" sz="1400" dirty="0">
                          <a:solidFill>
                            <a:srgbClr val="00B050"/>
                          </a:solidFill>
                          <a:latin typeface="Cambria" panose="02040503050406030204" pitchFamily="18" charset="0"/>
                        </a:rPr>
                        <a:t>Type AB</a:t>
                      </a:r>
                    </a:p>
                  </a:txBody>
                  <a:tcPr marL="74295" marR="74295" marT="37148" marB="37148">
                    <a:lnR w="12700" cap="flat" cmpd="sng" algn="ctr">
                      <a:solidFill>
                        <a:srgbClr val="008080"/>
                      </a:solidFill>
                      <a:prstDash val="sysDash"/>
                      <a:round/>
                      <a:headEnd type="none" w="med" len="med"/>
                      <a:tailEnd type="none" w="med" len="med"/>
                    </a:lnR>
                    <a:solidFill>
                      <a:srgbClr val="CCFFFF"/>
                    </a:solidFill>
                  </a:tcPr>
                </a:tc>
                <a:extLst>
                  <a:ext uri="{0D108BD9-81ED-4DB2-BD59-A6C34878D82A}">
                    <a16:rowId xmlns="" xmlns:a16="http://schemas.microsoft.com/office/drawing/2014/main" val="10003"/>
                  </a:ext>
                </a:extLst>
              </a:tr>
              <a:tr h="240183">
                <a:tc gridSpan="2">
                  <a:txBody>
                    <a:bodyPr/>
                    <a:lstStyle/>
                    <a:p>
                      <a:pPr algn="ctr"/>
                      <a:r>
                        <a:rPr lang="en-US" sz="1400" dirty="0">
                          <a:solidFill>
                            <a:srgbClr val="00B050"/>
                          </a:solidFill>
                          <a:latin typeface="Cambria" panose="02040503050406030204" pitchFamily="18" charset="0"/>
                        </a:rPr>
                        <a:t>In addition, RBCs are Rh typed and identified as "D“ </a:t>
                      </a:r>
                      <a:r>
                        <a:rPr lang="en-US" sz="1400" dirty="0">
                          <a:solidFill>
                            <a:srgbClr val="FF0000"/>
                          </a:solidFill>
                          <a:latin typeface="Cambria" panose="02040503050406030204" pitchFamily="18" charset="0"/>
                        </a:rPr>
                        <a:t>positive</a:t>
                      </a:r>
                      <a:r>
                        <a:rPr lang="en-US" sz="1400" dirty="0">
                          <a:latin typeface="Cambria" panose="02040503050406030204" pitchFamily="18" charset="0"/>
                        </a:rPr>
                        <a:t> </a:t>
                      </a:r>
                      <a:r>
                        <a:rPr lang="en-US" sz="1400" dirty="0">
                          <a:solidFill>
                            <a:srgbClr val="00B050"/>
                          </a:solidFill>
                          <a:latin typeface="Cambria" panose="02040503050406030204" pitchFamily="18" charset="0"/>
                        </a:rPr>
                        <a:t>or</a:t>
                      </a:r>
                      <a:r>
                        <a:rPr lang="en-US" sz="1400" dirty="0">
                          <a:latin typeface="Cambria" panose="02040503050406030204" pitchFamily="18" charset="0"/>
                        </a:rPr>
                        <a:t> </a:t>
                      </a:r>
                      <a:r>
                        <a:rPr lang="en-US" sz="1400" dirty="0">
                          <a:solidFill>
                            <a:srgbClr val="FF0000"/>
                          </a:solidFill>
                          <a:latin typeface="Cambria" panose="02040503050406030204" pitchFamily="18" charset="0"/>
                        </a:rPr>
                        <a:t>negative</a:t>
                      </a:r>
                    </a:p>
                  </a:txBody>
                  <a:tcPr marL="74295" marR="74295" marT="37148" marB="37148">
                    <a:lnL w="12700" cap="flat" cmpd="sng" algn="ctr">
                      <a:solidFill>
                        <a:srgbClr val="008080"/>
                      </a:solidFill>
                      <a:prstDash val="sysDash"/>
                      <a:round/>
                      <a:headEnd type="none" w="med" len="med"/>
                      <a:tailEnd type="none" w="med" len="med"/>
                    </a:lnL>
                    <a:lnR w="12700" cap="flat" cmpd="sng" algn="ctr">
                      <a:solidFill>
                        <a:srgbClr val="008080"/>
                      </a:solidFill>
                      <a:prstDash val="sysDash"/>
                      <a:round/>
                      <a:headEnd type="none" w="med" len="med"/>
                      <a:tailEnd type="none" w="med" len="med"/>
                    </a:lnR>
                    <a:lnB w="12700" cap="flat" cmpd="sng" algn="ctr">
                      <a:solidFill>
                        <a:srgbClr val="008080"/>
                      </a:solidFill>
                      <a:prstDash val="sysDash"/>
                      <a:round/>
                      <a:headEnd type="none" w="med" len="med"/>
                      <a:tailEnd type="none" w="med" len="med"/>
                    </a:lnB>
                    <a:solidFill>
                      <a:schemeClr val="bg1"/>
                    </a:solidFill>
                  </a:tcPr>
                </a:tc>
                <a:tc hMerge="1">
                  <a:txBody>
                    <a:bodyPr/>
                    <a:lstStyle/>
                    <a:p>
                      <a:endParaRPr lang="en-US" dirty="0"/>
                    </a:p>
                  </a:txBody>
                  <a:tcPr/>
                </a:tc>
                <a:extLst>
                  <a:ext uri="{0D108BD9-81ED-4DB2-BD59-A6C34878D82A}">
                    <a16:rowId xmlns="" xmlns:a16="http://schemas.microsoft.com/office/drawing/2014/main" val="10004"/>
                  </a:ext>
                </a:extLst>
              </a:tr>
            </a:tbl>
          </a:graphicData>
        </a:graphic>
      </p:graphicFrame>
      <p:sp>
        <p:nvSpPr>
          <p:cNvPr id="9" name="Slide Number Placeholder 8"/>
          <p:cNvSpPr>
            <a:spLocks noGrp="1"/>
          </p:cNvSpPr>
          <p:nvPr>
            <p:ph type="sldNum" sz="quarter" idx="12"/>
          </p:nvPr>
        </p:nvSpPr>
        <p:spPr>
          <a:xfrm>
            <a:off x="5057358" y="9378597"/>
            <a:ext cx="1543050" cy="527403"/>
          </a:xfrm>
        </p:spPr>
        <p:txBody>
          <a:bodyPr/>
          <a:lstStyle/>
          <a:p>
            <a:fld id="{0D66BDD5-EE4D-4C68-82D6-08203648F2EE}" type="slidenum">
              <a:rPr lang="en-US" smtClean="0"/>
              <a:t>7</a:t>
            </a:fld>
            <a:endParaRPr lang="en-US" dirty="0"/>
          </a:p>
        </p:txBody>
      </p:sp>
      <p:sp>
        <p:nvSpPr>
          <p:cNvPr id="10" name="Footer Placeholder 9"/>
          <p:cNvSpPr>
            <a:spLocks noGrp="1"/>
          </p:cNvSpPr>
          <p:nvPr>
            <p:ph type="ftr" sz="quarter" idx="11"/>
          </p:nvPr>
        </p:nvSpPr>
        <p:spPr>
          <a:xfrm>
            <a:off x="2244015" y="-10233"/>
            <a:ext cx="2314575" cy="527403"/>
          </a:xfrm>
        </p:spPr>
        <p:txBody>
          <a:bodyPr/>
          <a:lstStyle/>
          <a:p>
            <a:r>
              <a:rPr lang="en-US" smtClean="0"/>
              <a:t>HAEMATOLOGY TEAM 436</a:t>
            </a:r>
            <a:endParaRPr lang="en-US" dirty="0"/>
          </a:p>
        </p:txBody>
      </p:sp>
      <p:sp>
        <p:nvSpPr>
          <p:cNvPr id="11" name="TextBox 10"/>
          <p:cNvSpPr txBox="1"/>
          <p:nvPr/>
        </p:nvSpPr>
        <p:spPr>
          <a:xfrm>
            <a:off x="2446637" y="6376895"/>
            <a:ext cx="2236573" cy="276999"/>
          </a:xfrm>
          <a:prstGeom prst="rect">
            <a:avLst/>
          </a:prstGeom>
          <a:noFill/>
        </p:spPr>
        <p:txBody>
          <a:bodyPr wrap="square" rtlCol="0">
            <a:spAutoFit/>
          </a:bodyPr>
          <a:lstStyle/>
          <a:p>
            <a:r>
              <a:rPr lang="en-US" sz="1200" dirty="0" smtClean="0">
                <a:solidFill>
                  <a:schemeClr val="bg1">
                    <a:lumMod val="50000"/>
                  </a:schemeClr>
                </a:solidFill>
                <a:latin typeface="Cambria" pitchFamily="18" charset="0"/>
              </a:rPr>
              <a:t>Don’t worry, basics</a:t>
            </a:r>
            <a:endParaRPr lang="en-US" sz="1200" dirty="0">
              <a:solidFill>
                <a:schemeClr val="bg1">
                  <a:lumMod val="50000"/>
                </a:schemeClr>
              </a:solidFill>
              <a:latin typeface="Cambria" pitchFamily="18" charset="0"/>
            </a:endParaRPr>
          </a:p>
        </p:txBody>
      </p:sp>
    </p:spTree>
    <p:extLst>
      <p:ext uri="{BB962C8B-B14F-4D97-AF65-F5344CB8AC3E}">
        <p14:creationId xmlns:p14="http://schemas.microsoft.com/office/powerpoint/2010/main" val="2353346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9955312"/>
              </p:ext>
            </p:extLst>
          </p:nvPr>
        </p:nvGraphicFramePr>
        <p:xfrm>
          <a:off x="247277" y="161310"/>
          <a:ext cx="6474798" cy="4286869"/>
        </p:xfrm>
        <a:graphic>
          <a:graphicData uri="http://schemas.openxmlformats.org/drawingml/2006/table">
            <a:tbl>
              <a:tblPr firstRow="1" bandRow="1">
                <a:tableStyleId>{3B4B98B0-60AC-42C2-AFA5-B58CD77FA1E5}</a:tableStyleId>
              </a:tblPr>
              <a:tblGrid>
                <a:gridCol w="3237399">
                  <a:extLst>
                    <a:ext uri="{9D8B030D-6E8A-4147-A177-3AD203B41FA5}">
                      <a16:colId xmlns="" xmlns:a16="http://schemas.microsoft.com/office/drawing/2014/main" val="20000"/>
                    </a:ext>
                  </a:extLst>
                </a:gridCol>
                <a:gridCol w="3237399">
                  <a:extLst>
                    <a:ext uri="{9D8B030D-6E8A-4147-A177-3AD203B41FA5}">
                      <a16:colId xmlns="" xmlns:a16="http://schemas.microsoft.com/office/drawing/2014/main" val="20002"/>
                    </a:ext>
                  </a:extLst>
                </a:gridCol>
              </a:tblGrid>
              <a:tr h="1792672">
                <a:tc gridSpan="2">
                  <a:txBody>
                    <a:bodyPr/>
                    <a:lstStyle/>
                    <a:p>
                      <a:pPr algn="l"/>
                      <a:endParaRPr lang="en-US" sz="1400" dirty="0">
                        <a:solidFill>
                          <a:schemeClr val="bg1"/>
                        </a:solidFill>
                      </a:endParaRPr>
                    </a:p>
                    <a:p>
                      <a:pPr algn="l"/>
                      <a:r>
                        <a:rPr lang="en-US" sz="1600" b="0" dirty="0">
                          <a:solidFill>
                            <a:srgbClr val="008080"/>
                          </a:solidFill>
                          <a:latin typeface="Cambria" panose="02040503050406030204" pitchFamily="18" charset="0"/>
                        </a:rPr>
                        <a:t>Antiglobulin Test:</a:t>
                      </a:r>
                    </a:p>
                    <a:p>
                      <a:pPr algn="l"/>
                      <a:endParaRPr lang="en-US" sz="1400" b="0" dirty="0" smtClean="0">
                        <a:latin typeface="Cambria" panose="02040503050406030204" pitchFamily="18" charset="0"/>
                      </a:endParaRPr>
                    </a:p>
                    <a:p>
                      <a:pPr algn="l"/>
                      <a:r>
                        <a:rPr lang="en-US" sz="1400" b="0" dirty="0" smtClean="0">
                          <a:latin typeface="Cambria" panose="02040503050406030204" pitchFamily="18" charset="0"/>
                        </a:rPr>
                        <a:t>Its </a:t>
                      </a:r>
                      <a:r>
                        <a:rPr lang="en-US" sz="1400" b="0" dirty="0">
                          <a:latin typeface="Cambria" panose="02040503050406030204" pitchFamily="18" charset="0"/>
                        </a:rPr>
                        <a:t>purpose is to detect </a:t>
                      </a:r>
                      <a:r>
                        <a:rPr lang="en-US" sz="1400" b="0" dirty="0" smtClean="0">
                          <a:latin typeface="Cambria" panose="02040503050406030204" pitchFamily="18" charset="0"/>
                        </a:rPr>
                        <a:t>antibodies</a:t>
                      </a:r>
                    </a:p>
                    <a:p>
                      <a:pPr algn="l"/>
                      <a:r>
                        <a:rPr lang="en-US" sz="1400" b="0" dirty="0" smtClean="0">
                          <a:latin typeface="Cambria" panose="02040503050406030204" pitchFamily="18" charset="0"/>
                        </a:rPr>
                        <a:t> to </a:t>
                      </a:r>
                      <a:r>
                        <a:rPr lang="en-US" sz="1400" b="0" dirty="0">
                          <a:latin typeface="Cambria" panose="02040503050406030204" pitchFamily="18" charset="0"/>
                        </a:rPr>
                        <a:t>red cell surface constituents</a:t>
                      </a:r>
                      <a:r>
                        <a:rPr lang="en-US" sz="1400" b="0" dirty="0" smtClean="0">
                          <a:latin typeface="Cambria" panose="02040503050406030204" pitchFamily="18" charset="0"/>
                        </a:rPr>
                        <a:t>,</a:t>
                      </a:r>
                    </a:p>
                    <a:p>
                      <a:pPr algn="l"/>
                      <a:r>
                        <a:rPr lang="en-US" sz="1400" b="0" dirty="0" smtClean="0">
                          <a:latin typeface="Cambria" panose="02040503050406030204" pitchFamily="18" charset="0"/>
                        </a:rPr>
                        <a:t> either bound </a:t>
                      </a:r>
                      <a:r>
                        <a:rPr lang="en-US" sz="1400" b="0" dirty="0">
                          <a:latin typeface="Cambria" panose="02040503050406030204" pitchFamily="18" charset="0"/>
                        </a:rPr>
                        <a:t>to the red cell </a:t>
                      </a:r>
                      <a:r>
                        <a:rPr lang="en-US" sz="1400" b="0" dirty="0" smtClean="0">
                          <a:latin typeface="Cambria" panose="02040503050406030204" pitchFamily="18" charset="0"/>
                        </a:rPr>
                        <a:t>surface</a:t>
                      </a:r>
                    </a:p>
                    <a:p>
                      <a:pPr algn="l"/>
                      <a:r>
                        <a:rPr lang="en-US" sz="1400" b="0" dirty="0" smtClean="0">
                          <a:latin typeface="Cambria" panose="02040503050406030204" pitchFamily="18" charset="0"/>
                        </a:rPr>
                        <a:t> </a:t>
                      </a:r>
                      <a:r>
                        <a:rPr lang="en-US" sz="1400" b="0" dirty="0">
                          <a:latin typeface="Cambria" panose="02040503050406030204" pitchFamily="18" charset="0"/>
                        </a:rPr>
                        <a:t>or free </a:t>
                      </a:r>
                      <a:r>
                        <a:rPr lang="en-US" sz="1400" b="0" dirty="0" smtClean="0">
                          <a:latin typeface="Cambria" panose="02040503050406030204" pitchFamily="18" charset="0"/>
                        </a:rPr>
                        <a:t>in </a:t>
                      </a:r>
                      <a:r>
                        <a:rPr lang="en-US" sz="1400" b="0" dirty="0">
                          <a:latin typeface="Cambria" panose="02040503050406030204" pitchFamily="18" charset="0"/>
                        </a:rPr>
                        <a:t>the serum.</a:t>
                      </a:r>
                      <a:r>
                        <a:rPr lang="en-US" sz="1400" b="0" baseline="0" dirty="0">
                          <a:latin typeface="Cambria" panose="02040503050406030204" pitchFamily="18" charset="0"/>
                        </a:rPr>
                        <a:t> </a:t>
                      </a:r>
                      <a:r>
                        <a:rPr lang="en-US" sz="1400" b="0" dirty="0">
                          <a:latin typeface="Cambria" panose="02040503050406030204" pitchFamily="18" charset="0"/>
                        </a:rPr>
                        <a:t>can be used in </a:t>
                      </a:r>
                      <a:r>
                        <a:rPr lang="en-US" sz="1400" b="0" dirty="0" smtClean="0">
                          <a:latin typeface="Cambria" panose="02040503050406030204" pitchFamily="18" charset="0"/>
                        </a:rPr>
                        <a:t>two</a:t>
                      </a:r>
                    </a:p>
                    <a:p>
                      <a:pPr algn="l"/>
                      <a:r>
                        <a:rPr lang="en-US" sz="1400" b="0" dirty="0" smtClean="0">
                          <a:latin typeface="Cambria" panose="02040503050406030204" pitchFamily="18" charset="0"/>
                        </a:rPr>
                        <a:t> </a:t>
                      </a:r>
                      <a:r>
                        <a:rPr lang="en-US" sz="1400" b="0" dirty="0">
                          <a:latin typeface="Cambria" panose="02040503050406030204" pitchFamily="18" charset="0"/>
                        </a:rPr>
                        <a:t>ways</a:t>
                      </a:r>
                      <a:r>
                        <a:rPr lang="en-US" sz="1400" b="0" baseline="0" dirty="0">
                          <a:latin typeface="Cambria" panose="02040503050406030204" pitchFamily="18" charset="0"/>
                        </a:rPr>
                        <a:t> :</a:t>
                      </a:r>
                      <a:endParaRPr lang="en-US" sz="1400" b="0" dirty="0">
                        <a:solidFill>
                          <a:schemeClr val="bg1"/>
                        </a:solidFill>
                        <a:latin typeface="Cambria" panose="02040503050406030204" pitchFamily="18" charset="0"/>
                      </a:endParaRPr>
                    </a:p>
                  </a:txBody>
                  <a:tcPr marL="74295" marR="74295" marT="37148" marB="37148">
                    <a:lnL>
                      <a:noFill/>
                    </a:lnL>
                    <a:lnR>
                      <a:noFill/>
                    </a:lnR>
                    <a:lnT w="28575" cap="flat" cmpd="sng" algn="ctr">
                      <a:no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10009"/>
                  </a:ext>
                </a:extLst>
              </a:tr>
              <a:tr h="434580">
                <a:tc>
                  <a:txBody>
                    <a:bodyPr/>
                    <a:lstStyle/>
                    <a:p>
                      <a:pPr algn="ctr"/>
                      <a:r>
                        <a:rPr lang="en-US" sz="1200" dirty="0">
                          <a:latin typeface="Cambria" panose="02040503050406030204" pitchFamily="18" charset="0"/>
                        </a:rPr>
                        <a:t>detect antibody already on the patient’s cells in vivo. </a:t>
                      </a:r>
                      <a:r>
                        <a:rPr lang="en-US" sz="1200" dirty="0">
                          <a:solidFill>
                            <a:srgbClr val="FF0000"/>
                          </a:solidFill>
                          <a:latin typeface="Cambria" panose="02040503050406030204" pitchFamily="18" charset="0"/>
                        </a:rPr>
                        <a:t>(direct </a:t>
                      </a:r>
                      <a:r>
                        <a:rPr lang="en-US" sz="1200" dirty="0" err="1">
                          <a:solidFill>
                            <a:srgbClr val="FF0000"/>
                          </a:solidFill>
                          <a:latin typeface="Cambria" panose="02040503050406030204" pitchFamily="18" charset="0"/>
                        </a:rPr>
                        <a:t>antiglobulin</a:t>
                      </a:r>
                      <a:r>
                        <a:rPr lang="en-US" sz="1200" dirty="0">
                          <a:solidFill>
                            <a:srgbClr val="FF0000"/>
                          </a:solidFill>
                          <a:latin typeface="Cambria" panose="02040503050406030204" pitchFamily="18" charset="0"/>
                        </a:rPr>
                        <a:t> test)</a:t>
                      </a:r>
                    </a:p>
                  </a:txBody>
                  <a:tcPr marL="74295" marR="74295" marT="37148" marB="37148">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00C5C0">
                        <a:alpha val="20000"/>
                      </a:srgbClr>
                    </a:solidFill>
                  </a:tcPr>
                </a:tc>
                <a:tc>
                  <a:txBody>
                    <a:bodyPr/>
                    <a:lstStyle/>
                    <a:p>
                      <a:pPr algn="ctr"/>
                      <a:r>
                        <a:rPr lang="en-US" sz="1200" dirty="0">
                          <a:latin typeface="Cambria" panose="02040503050406030204" pitchFamily="18" charset="0"/>
                        </a:rPr>
                        <a:t>detect the presence of antibody in serum </a:t>
                      </a:r>
                      <a:r>
                        <a:rPr lang="en-US" sz="1200" dirty="0">
                          <a:solidFill>
                            <a:srgbClr val="FF0000"/>
                          </a:solidFill>
                          <a:latin typeface="Cambria" panose="02040503050406030204" pitchFamily="18" charset="0"/>
                        </a:rPr>
                        <a:t>(indirect </a:t>
                      </a:r>
                      <a:r>
                        <a:rPr lang="en-US" sz="1200" dirty="0" err="1">
                          <a:solidFill>
                            <a:srgbClr val="FF0000"/>
                          </a:solidFill>
                          <a:latin typeface="Cambria" panose="02040503050406030204" pitchFamily="18" charset="0"/>
                        </a:rPr>
                        <a:t>antiglobulin</a:t>
                      </a:r>
                      <a:r>
                        <a:rPr lang="en-US" sz="1200" dirty="0">
                          <a:solidFill>
                            <a:srgbClr val="FF0000"/>
                          </a:solidFill>
                          <a:latin typeface="Cambria" panose="02040503050406030204" pitchFamily="18" charset="0"/>
                        </a:rPr>
                        <a:t> test)</a:t>
                      </a:r>
                    </a:p>
                  </a:txBody>
                  <a:tcPr marL="74295" marR="74295" marT="37148" marB="37148">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00C5C0">
                        <a:alpha val="20000"/>
                      </a:srgbClr>
                    </a:solidFill>
                  </a:tcPr>
                </a:tc>
                <a:extLst>
                  <a:ext uri="{0D108BD9-81ED-4DB2-BD59-A6C34878D82A}">
                    <a16:rowId xmlns="" xmlns:a16="http://schemas.microsoft.com/office/drawing/2014/main" val="10010"/>
                  </a:ext>
                </a:extLst>
              </a:tr>
              <a:tr h="2035157">
                <a:tc>
                  <a:txBody>
                    <a:bodyPr/>
                    <a:lstStyle/>
                    <a:p>
                      <a:pPr algn="l"/>
                      <a:r>
                        <a:rPr lang="en-US" sz="1200" dirty="0">
                          <a:latin typeface="Cambria" panose="02040503050406030204" pitchFamily="18" charset="0"/>
                        </a:rPr>
                        <a:t>-Red cells are washed to remove the free </a:t>
                      </a:r>
                      <a:r>
                        <a:rPr lang="en-US" sz="1200" dirty="0" err="1">
                          <a:latin typeface="Cambria" panose="02040503050406030204" pitchFamily="18" charset="0"/>
                        </a:rPr>
                        <a:t>IgG</a:t>
                      </a:r>
                      <a:r>
                        <a:rPr lang="en-US" sz="1200" dirty="0">
                          <a:latin typeface="Cambria" panose="02040503050406030204" pitchFamily="18" charset="0"/>
                        </a:rPr>
                        <a:t> in the plasma, which would otherwise react with and neutralize the </a:t>
                      </a:r>
                      <a:r>
                        <a:rPr lang="en-US" sz="1200" dirty="0" err="1">
                          <a:latin typeface="Cambria" panose="02040503050406030204" pitchFamily="18" charset="0"/>
                        </a:rPr>
                        <a:t>antiglobulin</a:t>
                      </a:r>
                      <a:r>
                        <a:rPr lang="en-US" sz="1200" dirty="0">
                          <a:latin typeface="Cambria" panose="02040503050406030204" pitchFamily="18" charset="0"/>
                        </a:rPr>
                        <a:t>.</a:t>
                      </a:r>
                      <a:r>
                        <a:rPr lang="en-US" sz="1200" baseline="0" dirty="0">
                          <a:latin typeface="Cambria" panose="02040503050406030204" pitchFamily="18" charset="0"/>
                        </a:rPr>
                        <a:t> </a:t>
                      </a:r>
                    </a:p>
                    <a:p>
                      <a:pPr algn="l"/>
                      <a:r>
                        <a:rPr lang="en-US" sz="1200" baseline="0" dirty="0">
                          <a:latin typeface="Cambria" panose="02040503050406030204" pitchFamily="18" charset="0"/>
                        </a:rPr>
                        <a:t>-</a:t>
                      </a:r>
                      <a:r>
                        <a:rPr lang="en-US" sz="1200" dirty="0">
                          <a:latin typeface="Cambria" panose="02040503050406030204" pitchFamily="18" charset="0"/>
                        </a:rPr>
                        <a:t>After washing, anti-human globin is added and, if the red cells are coated with antibody, agglutination takes place</a:t>
                      </a:r>
                    </a:p>
                    <a:p>
                      <a:pPr algn="l"/>
                      <a:r>
                        <a:rPr lang="en-US" sz="1200" dirty="0">
                          <a:latin typeface="Cambria" panose="02040503050406030204" pitchFamily="18" charset="0"/>
                        </a:rPr>
                        <a:t>-used in the diagnosis of </a:t>
                      </a:r>
                      <a:r>
                        <a:rPr lang="en-US" sz="1200" dirty="0">
                          <a:solidFill>
                            <a:srgbClr val="FF0000"/>
                          </a:solidFill>
                          <a:latin typeface="Cambria" panose="02040503050406030204" pitchFamily="18" charset="0"/>
                        </a:rPr>
                        <a:t>autoimmune </a:t>
                      </a:r>
                      <a:r>
                        <a:rPr lang="en-US" sz="1200" dirty="0" err="1">
                          <a:solidFill>
                            <a:srgbClr val="FF0000"/>
                          </a:solidFill>
                          <a:latin typeface="Cambria" panose="02040503050406030204" pitchFamily="18" charset="0"/>
                        </a:rPr>
                        <a:t>haemolytic</a:t>
                      </a:r>
                      <a:r>
                        <a:rPr lang="en-US" sz="1200" dirty="0">
                          <a:solidFill>
                            <a:srgbClr val="FF0000"/>
                          </a:solidFill>
                          <a:latin typeface="Cambria" panose="02040503050406030204" pitchFamily="18" charset="0"/>
                        </a:rPr>
                        <a:t> </a:t>
                      </a:r>
                      <a:r>
                        <a:rPr lang="en-US" sz="1200" dirty="0" err="1">
                          <a:solidFill>
                            <a:srgbClr val="FF0000"/>
                          </a:solidFill>
                          <a:latin typeface="Cambria" panose="02040503050406030204" pitchFamily="18" charset="0"/>
                        </a:rPr>
                        <a:t>anaemia</a:t>
                      </a:r>
                      <a:endParaRPr lang="en-US" sz="1200" dirty="0">
                        <a:solidFill>
                          <a:srgbClr val="FF0000"/>
                        </a:solidFill>
                        <a:latin typeface="Cambria" panose="02040503050406030204" pitchFamily="18" charset="0"/>
                      </a:endParaRPr>
                    </a:p>
                  </a:txBody>
                  <a:tcPr marL="74295" marR="74295" marT="37148" marB="37148">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latin typeface="Cambria" panose="02040503050406030204" pitchFamily="18" charset="0"/>
                        </a:rPr>
                        <a:t>-as in the crossmatching of blood for transfusion. </a:t>
                      </a:r>
                    </a:p>
                    <a:p>
                      <a:pPr algn="l"/>
                      <a:r>
                        <a:rPr lang="en-US" sz="1200" dirty="0">
                          <a:latin typeface="Cambria" panose="02040503050406030204" pitchFamily="18" charset="0"/>
                        </a:rPr>
                        <a:t>-In this case, serum from the patient who requires transfusion is incubated with donor red cells. </a:t>
                      </a:r>
                    </a:p>
                    <a:p>
                      <a:pPr algn="l"/>
                      <a:r>
                        <a:rPr lang="en-US" sz="1200" dirty="0">
                          <a:latin typeface="Cambria" panose="02040503050406030204" pitchFamily="18" charset="0"/>
                        </a:rPr>
                        <a:t>-Any antibody present in the recipient’s serum that has specificity for antigens on the donor’s cells will interact with those cells. </a:t>
                      </a:r>
                    </a:p>
                    <a:p>
                      <a:pPr algn="l"/>
                      <a:r>
                        <a:rPr lang="en-US" sz="1200" dirty="0">
                          <a:latin typeface="Cambria" panose="02040503050406030204" pitchFamily="18" charset="0"/>
                        </a:rPr>
                        <a:t>-After washing, addition of anti-human globulin will bring about red cell agglutination.</a:t>
                      </a:r>
                    </a:p>
                  </a:txBody>
                  <a:tcPr marL="74295" marR="74295" marT="37148" marB="37148">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bl>
          </a:graphicData>
        </a:graphic>
      </p:graphicFrame>
      <p:pic>
        <p:nvPicPr>
          <p:cNvPr id="8" name="عنصر نائب للمحتوى 4">
            <a:extLst>
              <a:ext uri="{FF2B5EF4-FFF2-40B4-BE49-F238E27FC236}">
                <a16:creationId xmlns="" xmlns:a16="http://schemas.microsoft.com/office/drawing/2014/main" id="{00FDB092-8CB4-4A96-9466-3FEC8935A660}"/>
              </a:ext>
            </a:extLst>
          </p:cNvPr>
          <p:cNvPicPr>
            <a:picLocks noChangeAspect="1"/>
          </p:cNvPicPr>
          <p:nvPr/>
        </p:nvPicPr>
        <p:blipFill rotWithShape="1">
          <a:blip r:embed="rId2">
            <a:extLst>
              <a:ext uri="{28A0092B-C50C-407E-A947-70E740481C1C}">
                <a14:useLocalDpi xmlns:a14="http://schemas.microsoft.com/office/drawing/2010/main" val="0"/>
              </a:ext>
            </a:extLst>
          </a:blip>
          <a:srcRect l="12607" t="2883" r="12543" b="10597"/>
          <a:stretch/>
        </p:blipFill>
        <p:spPr>
          <a:xfrm>
            <a:off x="4235286" y="341741"/>
            <a:ext cx="2177872" cy="1518651"/>
          </a:xfrm>
          <a:prstGeom prst="rect">
            <a:avLst/>
          </a:prstGeom>
        </p:spPr>
      </p:pic>
      <p:sp>
        <p:nvSpPr>
          <p:cNvPr id="5" name="مستطيل 4">
            <a:extLst>
              <a:ext uri="{FF2B5EF4-FFF2-40B4-BE49-F238E27FC236}">
                <a16:creationId xmlns="" xmlns:a16="http://schemas.microsoft.com/office/drawing/2014/main" id="{E3DC803F-4C54-42C0-BF1F-405DCDC3CAED}"/>
              </a:ext>
            </a:extLst>
          </p:cNvPr>
          <p:cNvSpPr/>
          <p:nvPr/>
        </p:nvSpPr>
        <p:spPr>
          <a:xfrm>
            <a:off x="127350" y="4539002"/>
            <a:ext cx="3134833" cy="369332"/>
          </a:xfrm>
          <a:prstGeom prst="rect">
            <a:avLst/>
          </a:prstGeom>
        </p:spPr>
        <p:txBody>
          <a:bodyPr wrap="none">
            <a:spAutoFit/>
          </a:bodyPr>
          <a:lstStyle/>
          <a:p>
            <a:pPr defTabSz="914400">
              <a:defRPr/>
            </a:pPr>
            <a:r>
              <a:rPr lang="en-US" dirty="0">
                <a:solidFill>
                  <a:schemeClr val="accent4">
                    <a:lumMod val="75000"/>
                  </a:schemeClr>
                </a:solidFill>
                <a:latin typeface="Cambria" panose="02040503050406030204" pitchFamily="18" charset="0"/>
              </a:rPr>
              <a:t>Hazards of blood transfusion: </a:t>
            </a:r>
          </a:p>
        </p:txBody>
      </p:sp>
      <p:sp>
        <p:nvSpPr>
          <p:cNvPr id="9" name="مستطيل 8">
            <a:extLst>
              <a:ext uri="{FF2B5EF4-FFF2-40B4-BE49-F238E27FC236}">
                <a16:creationId xmlns="" xmlns:a16="http://schemas.microsoft.com/office/drawing/2014/main" id="{064F834C-2C41-41F8-8F91-B4B4C088B442}"/>
              </a:ext>
            </a:extLst>
          </p:cNvPr>
          <p:cNvSpPr/>
          <p:nvPr/>
        </p:nvSpPr>
        <p:spPr>
          <a:xfrm>
            <a:off x="918367" y="4739057"/>
            <a:ext cx="1552797" cy="338554"/>
          </a:xfrm>
          <a:prstGeom prst="rect">
            <a:avLst/>
          </a:prstGeom>
        </p:spPr>
        <p:txBody>
          <a:bodyPr wrap="none">
            <a:spAutoFit/>
          </a:bodyPr>
          <a:lstStyle/>
          <a:p>
            <a:r>
              <a:rPr lang="en-US" sz="1600" dirty="0">
                <a:solidFill>
                  <a:srgbClr val="00B050"/>
                </a:solidFill>
                <a:latin typeface="Cambria" panose="02040503050406030204" pitchFamily="18" charset="0"/>
                <a:cs typeface="Calibri" panose="020F0502020204030204" pitchFamily="34" charset="0"/>
              </a:rPr>
              <a:t>very important </a:t>
            </a:r>
          </a:p>
        </p:txBody>
      </p:sp>
      <p:sp>
        <p:nvSpPr>
          <p:cNvPr id="2" name="Slide Number Placeholder 1"/>
          <p:cNvSpPr>
            <a:spLocks noGrp="1"/>
          </p:cNvSpPr>
          <p:nvPr>
            <p:ph type="sldNum" sz="quarter" idx="12"/>
          </p:nvPr>
        </p:nvSpPr>
        <p:spPr>
          <a:xfrm>
            <a:off x="4996113" y="9378597"/>
            <a:ext cx="1543050" cy="527403"/>
          </a:xfrm>
        </p:spPr>
        <p:txBody>
          <a:bodyPr/>
          <a:lstStyle/>
          <a:p>
            <a:fld id="{0D66BDD5-EE4D-4C68-82D6-08203648F2EE}" type="slidenum">
              <a:rPr lang="en-US" smtClean="0"/>
              <a:t>8</a:t>
            </a:fld>
            <a:endParaRPr lang="en-US" dirty="0"/>
          </a:p>
        </p:txBody>
      </p:sp>
      <p:sp>
        <p:nvSpPr>
          <p:cNvPr id="24" name="Footer Placeholder 23"/>
          <p:cNvSpPr>
            <a:spLocks noGrp="1"/>
          </p:cNvSpPr>
          <p:nvPr>
            <p:ph type="ftr" sz="quarter" idx="11"/>
          </p:nvPr>
        </p:nvSpPr>
        <p:spPr>
          <a:xfrm>
            <a:off x="2265435" y="0"/>
            <a:ext cx="2314575" cy="527403"/>
          </a:xfrm>
        </p:spPr>
        <p:txBody>
          <a:bodyPr/>
          <a:lstStyle/>
          <a:p>
            <a:r>
              <a:rPr lang="en-US" dirty="0" smtClean="0"/>
              <a:t>HAEMATOLOGY TEAM 436</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83" y="5077611"/>
            <a:ext cx="26162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809" y="4668030"/>
            <a:ext cx="2571349" cy="155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5" name="Table 4">
            <a:extLst>
              <a:ext uri="{FF2B5EF4-FFF2-40B4-BE49-F238E27FC236}">
                <a16:creationId xmlns="" xmlns:a16="http://schemas.microsoft.com/office/drawing/2014/main" id="{46ED9B69-E580-4EC3-8A18-B3D312058CC7}"/>
              </a:ext>
            </a:extLst>
          </p:cNvPr>
          <p:cNvGraphicFramePr>
            <a:graphicFrameLocks noGrp="1"/>
          </p:cNvGraphicFramePr>
          <p:nvPr>
            <p:extLst>
              <p:ext uri="{D42A27DB-BD31-4B8C-83A1-F6EECF244321}">
                <p14:modId xmlns:p14="http://schemas.microsoft.com/office/powerpoint/2010/main" val="1784805227"/>
              </p:ext>
            </p:extLst>
          </p:nvPr>
        </p:nvGraphicFramePr>
        <p:xfrm>
          <a:off x="267461" y="6426421"/>
          <a:ext cx="6397996" cy="3042292"/>
        </p:xfrm>
        <a:graphic>
          <a:graphicData uri="http://schemas.openxmlformats.org/drawingml/2006/table">
            <a:tbl>
              <a:tblPr firstRow="1" bandRow="1">
                <a:tableStyleId>{FABFCF23-3B69-468F-B69F-88F6DE6A72F2}</a:tableStyleId>
              </a:tblPr>
              <a:tblGrid>
                <a:gridCol w="3198998">
                  <a:extLst>
                    <a:ext uri="{9D8B030D-6E8A-4147-A177-3AD203B41FA5}">
                      <a16:colId xmlns="" xmlns:a16="http://schemas.microsoft.com/office/drawing/2014/main" val="20000"/>
                    </a:ext>
                  </a:extLst>
                </a:gridCol>
                <a:gridCol w="3198998">
                  <a:extLst>
                    <a:ext uri="{9D8B030D-6E8A-4147-A177-3AD203B41FA5}">
                      <a16:colId xmlns="" xmlns:a16="http://schemas.microsoft.com/office/drawing/2014/main" val="374862435"/>
                    </a:ext>
                  </a:extLst>
                </a:gridCol>
              </a:tblGrid>
              <a:tr h="210338">
                <a:tc gridSpan="2">
                  <a:txBody>
                    <a:bodyPr/>
                    <a:lstStyle/>
                    <a:p>
                      <a:r>
                        <a:rPr lang="en-US" dirty="0">
                          <a:latin typeface="Cambria" panose="02040503050406030204" pitchFamily="18" charset="0"/>
                        </a:rPr>
                        <a:t>Measures to protect recipient </a:t>
                      </a:r>
                    </a:p>
                  </a:txBody>
                  <a:tcPr marL="74295" marR="74295" marT="37148" marB="37148">
                    <a:solidFill>
                      <a:srgbClr val="009999"/>
                    </a:solidFill>
                  </a:tcPr>
                </a:tc>
                <a:tc hMerge="1">
                  <a:txBody>
                    <a:bodyPr/>
                    <a:lstStyle/>
                    <a:p>
                      <a:endParaRPr lang="en-US"/>
                    </a:p>
                  </a:txBody>
                  <a:tcPr/>
                </a:tc>
                <a:extLst>
                  <a:ext uri="{0D108BD9-81ED-4DB2-BD59-A6C34878D82A}">
                    <a16:rowId xmlns="" xmlns:a16="http://schemas.microsoft.com/office/drawing/2014/main" val="10000"/>
                  </a:ext>
                </a:extLst>
              </a:tr>
              <a:tr h="35342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rPr>
                        <a:t>Donor selection </a:t>
                      </a:r>
                      <a:r>
                        <a:rPr lang="en-US" sz="1200" dirty="0">
                          <a:solidFill>
                            <a:srgbClr val="00B050"/>
                          </a:solidFill>
                          <a:latin typeface="Cambria" panose="02040503050406030204" pitchFamily="18" charset="0"/>
                        </a:rPr>
                        <a:t>Being that he fits  the criteria and right choices </a:t>
                      </a:r>
                      <a:endParaRPr lang="en-US" sz="1400" dirty="0">
                        <a:solidFill>
                          <a:srgbClr val="00B050"/>
                        </a:solidFill>
                        <a:latin typeface="Cambria" panose="02040503050406030204" pitchFamily="18" charset="0"/>
                        <a:cs typeface="Calibri" panose="020F0502020204030204" pitchFamily="34" charset="0"/>
                      </a:endParaRPr>
                    </a:p>
                  </a:txBody>
                  <a:tcPr marL="74295" marR="74295" marT="37148" marB="37148" anchor="ct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rPr>
                        <a:t>Leucodepletion*</a:t>
                      </a:r>
                      <a:r>
                        <a:rPr lang="en-US" sz="1400" baseline="0" dirty="0">
                          <a:latin typeface="Cambria" panose="02040503050406030204" pitchFamily="18" charset="0"/>
                        </a:rPr>
                        <a:t> of cellular product </a:t>
                      </a:r>
                      <a:endParaRPr lang="en-US" sz="1400" dirty="0">
                        <a:solidFill>
                          <a:schemeClr val="accent6"/>
                        </a:solidFill>
                        <a:latin typeface="Cambria" panose="02040503050406030204" pitchFamily="18" charset="0"/>
                        <a:cs typeface="Calibri" panose="020F0502020204030204" pitchFamily="34" charset="0"/>
                      </a:endParaRPr>
                    </a:p>
                  </a:txBody>
                  <a:tcPr marL="74295" marR="74295" marT="37148" marB="37148" anchor="ctr">
                    <a:solidFill>
                      <a:schemeClr val="bg1">
                        <a:lumMod val="95000"/>
                      </a:schemeClr>
                    </a:solidFill>
                  </a:tcPr>
                </a:tc>
                <a:extLst>
                  <a:ext uri="{0D108BD9-81ED-4DB2-BD59-A6C34878D82A}">
                    <a16:rowId xmlns="" xmlns:a16="http://schemas.microsoft.com/office/drawing/2014/main" val="10001"/>
                  </a:ext>
                </a:extLst>
              </a:tr>
              <a:tr h="21606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rPr>
                        <a:t>Donor  deferral /exclusion </a:t>
                      </a:r>
                      <a:endParaRPr lang="en-US" sz="1400" dirty="0">
                        <a:solidFill>
                          <a:schemeClr val="accent6"/>
                        </a:solidFill>
                        <a:latin typeface="Cambria" panose="02040503050406030204" pitchFamily="18" charset="0"/>
                        <a:cs typeface="Calibri" panose="020F0502020204030204" pitchFamily="34" charset="0"/>
                      </a:endParaRPr>
                    </a:p>
                  </a:txBody>
                  <a:tcPr marL="74295" marR="74295" marT="37148" marB="37148"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rPr>
                        <a:t>Post-collection</a:t>
                      </a:r>
                      <a:r>
                        <a:rPr lang="en-US" sz="1400" baseline="0" dirty="0">
                          <a:latin typeface="Cambria" panose="02040503050406030204" pitchFamily="18" charset="0"/>
                        </a:rPr>
                        <a:t> viral inactivation of FFP </a:t>
                      </a:r>
                      <a:endParaRPr lang="en-US" sz="1400" dirty="0">
                        <a:solidFill>
                          <a:schemeClr val="accent6"/>
                        </a:solidFill>
                        <a:latin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 xmlns:a16="http://schemas.microsoft.com/office/drawing/2014/main" val="1199644791"/>
                  </a:ext>
                </a:extLst>
              </a:tr>
              <a:tr h="37631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rPr>
                        <a:t>Stringent arm cleaning</a:t>
                      </a:r>
                      <a:r>
                        <a:rPr lang="en-US" sz="1400" baseline="0" dirty="0">
                          <a:latin typeface="Cambria" panose="02040503050406030204" pitchFamily="18" charset="0"/>
                        </a:rPr>
                        <a:t> </a:t>
                      </a:r>
                      <a:endParaRPr lang="en-US" sz="1400" dirty="0">
                        <a:solidFill>
                          <a:schemeClr val="accent6"/>
                        </a:solidFill>
                        <a:latin typeface="Cambria" panose="02040503050406030204" pitchFamily="18" charset="0"/>
                        <a:cs typeface="Calibri" panose="020F0502020204030204" pitchFamily="34" charset="0"/>
                      </a:endParaRPr>
                    </a:p>
                  </a:txBody>
                  <a:tcPr marL="74295" marR="74295" marT="37148" marB="37148" anchor="ct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rPr>
                        <a:t>Monitoring and</a:t>
                      </a:r>
                      <a:r>
                        <a:rPr lang="en-US" sz="1400" baseline="0" dirty="0">
                          <a:latin typeface="Cambria" panose="02040503050406030204" pitchFamily="18" charset="0"/>
                        </a:rPr>
                        <a:t> testing for bacterial contamination </a:t>
                      </a:r>
                      <a:endParaRPr lang="en-US" sz="1400" dirty="0">
                        <a:solidFill>
                          <a:schemeClr val="accent6"/>
                        </a:solidFill>
                        <a:latin typeface="Cambria" panose="02040503050406030204" pitchFamily="18" charset="0"/>
                        <a:cs typeface="Calibri" panose="020F0502020204030204" pitchFamily="34" charset="0"/>
                      </a:endParaRPr>
                    </a:p>
                  </a:txBody>
                  <a:tcPr marL="74295" marR="74295" marT="37148" marB="37148" anchor="ctr">
                    <a:solidFill>
                      <a:schemeClr val="bg1">
                        <a:lumMod val="95000"/>
                      </a:schemeClr>
                    </a:solidFill>
                  </a:tcPr>
                </a:tc>
                <a:extLst>
                  <a:ext uri="{0D108BD9-81ED-4DB2-BD59-A6C34878D82A}">
                    <a16:rowId xmlns="" xmlns:a16="http://schemas.microsoft.com/office/drawing/2014/main" val="456575377"/>
                  </a:ext>
                </a:extLst>
              </a:tr>
              <a:tr h="37631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rPr>
                        <a:t>Microbiological</a:t>
                      </a:r>
                      <a:r>
                        <a:rPr lang="en-US" sz="1400" baseline="0" dirty="0">
                          <a:latin typeface="Cambria" panose="02040503050406030204" pitchFamily="18" charset="0"/>
                        </a:rPr>
                        <a:t> testing of donations</a:t>
                      </a:r>
                      <a:endParaRPr lang="en-US" sz="1400" dirty="0">
                        <a:solidFill>
                          <a:schemeClr val="accent6"/>
                        </a:solidFill>
                        <a:latin typeface="Cambria" panose="02040503050406030204" pitchFamily="18" charset="0"/>
                        <a:cs typeface="Calibri" panose="020F0502020204030204" pitchFamily="34" charset="0"/>
                      </a:endParaRPr>
                    </a:p>
                  </a:txBody>
                  <a:tcPr marL="74295" marR="74295" marT="37148" marB="37148"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rPr>
                        <a:t>Pathogen</a:t>
                      </a:r>
                      <a:r>
                        <a:rPr lang="en-US" sz="1400" baseline="0" dirty="0">
                          <a:latin typeface="Cambria" panose="02040503050406030204" pitchFamily="18" charset="0"/>
                        </a:rPr>
                        <a:t> inactivation of cellular component</a:t>
                      </a:r>
                      <a:endParaRPr lang="en-US" sz="1400" dirty="0">
                        <a:solidFill>
                          <a:schemeClr val="accent6"/>
                        </a:solidFill>
                        <a:latin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 xmlns:a16="http://schemas.microsoft.com/office/drawing/2014/main" val="652085450"/>
                  </a:ext>
                </a:extLst>
              </a:tr>
              <a:tr h="37631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aseline="0" dirty="0" err="1">
                          <a:latin typeface="Cambria" panose="02040503050406030204" pitchFamily="18" charset="0"/>
                        </a:rPr>
                        <a:t>immunohaematological</a:t>
                      </a:r>
                      <a:r>
                        <a:rPr lang="en-US" sz="1400" baseline="0" dirty="0">
                          <a:latin typeface="Cambria" panose="02040503050406030204" pitchFamily="18" charset="0"/>
                        </a:rPr>
                        <a:t> testing of donation </a:t>
                      </a:r>
                      <a:endParaRPr lang="en-US" sz="1400" dirty="0">
                        <a:solidFill>
                          <a:schemeClr val="accent6"/>
                        </a:solidFill>
                        <a:latin typeface="Cambria" panose="02040503050406030204" pitchFamily="18" charset="0"/>
                        <a:cs typeface="Calibri" panose="020F0502020204030204" pitchFamily="34" charset="0"/>
                      </a:endParaRPr>
                    </a:p>
                  </a:txBody>
                  <a:tcPr marL="74295" marR="74295" marT="37148" marB="37148" anchor="ct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cs typeface="Calibri" panose="020F0502020204030204" pitchFamily="34" charset="0"/>
                        </a:rPr>
                        <a:t>Safest possible</a:t>
                      </a:r>
                      <a:r>
                        <a:rPr lang="en-US" sz="1400" baseline="0" dirty="0">
                          <a:solidFill>
                            <a:schemeClr val="tx1"/>
                          </a:solidFill>
                          <a:latin typeface="Cambria" panose="02040503050406030204" pitchFamily="18" charset="0"/>
                          <a:cs typeface="Calibri" panose="020F0502020204030204" pitchFamily="34" charset="0"/>
                        </a:rPr>
                        <a:t> source of donor for plasma products </a:t>
                      </a:r>
                      <a:endParaRPr lang="en-US" sz="1400" dirty="0">
                        <a:solidFill>
                          <a:schemeClr val="tx1"/>
                        </a:solidFill>
                        <a:latin typeface="Cambria" panose="02040503050406030204" pitchFamily="18" charset="0"/>
                        <a:cs typeface="Calibri" panose="020F0502020204030204" pitchFamily="34" charset="0"/>
                      </a:endParaRPr>
                    </a:p>
                  </a:txBody>
                  <a:tcPr marL="74295" marR="74295" marT="37148" marB="37148" anchor="ctr">
                    <a:solidFill>
                      <a:schemeClr val="bg1">
                        <a:lumMod val="95000"/>
                      </a:schemeClr>
                    </a:solidFill>
                  </a:tcPr>
                </a:tc>
                <a:extLst>
                  <a:ext uri="{0D108BD9-81ED-4DB2-BD59-A6C34878D82A}">
                    <a16:rowId xmlns="" xmlns:a16="http://schemas.microsoft.com/office/drawing/2014/main" val="1029220382"/>
                  </a:ext>
                </a:extLst>
              </a:tr>
              <a:tr h="37631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rPr>
                        <a:t>Discarding the first 20-30 ml of blood collected </a:t>
                      </a:r>
                      <a:endParaRPr lang="en-US" sz="1400" dirty="0">
                        <a:solidFill>
                          <a:schemeClr val="accent6"/>
                        </a:solidFill>
                        <a:latin typeface="Cambria" panose="02040503050406030204" pitchFamily="18" charset="0"/>
                        <a:cs typeface="Calibri" panose="020F0502020204030204" pitchFamily="34" charset="0"/>
                      </a:endParaRPr>
                    </a:p>
                  </a:txBody>
                  <a:tcPr marL="74295" marR="74295" marT="37148" marB="37148"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mbria" panose="02040503050406030204" pitchFamily="18" charset="0"/>
                          <a:cs typeface="Calibri" panose="020F0502020204030204" pitchFamily="34" charset="0"/>
                        </a:rPr>
                        <a:t>FFP fresh frozen</a:t>
                      </a:r>
                      <a:r>
                        <a:rPr lang="en-US" sz="1400" baseline="0" dirty="0">
                          <a:solidFill>
                            <a:schemeClr val="tx1"/>
                          </a:solidFill>
                          <a:latin typeface="Cambria" panose="02040503050406030204" pitchFamily="18" charset="0"/>
                          <a:cs typeface="Calibri" panose="020F0502020204030204" pitchFamily="34" charset="0"/>
                        </a:rPr>
                        <a:t> plasma</a:t>
                      </a:r>
                      <a:endParaRPr lang="en-US" sz="1400" dirty="0">
                        <a:solidFill>
                          <a:schemeClr val="tx1"/>
                        </a:solidFill>
                        <a:latin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 xmlns:a16="http://schemas.microsoft.com/office/drawing/2014/main" val="1736662998"/>
                  </a:ext>
                </a:extLst>
              </a:tr>
            </a:tbl>
          </a:graphicData>
        </a:graphic>
      </p:graphicFrame>
      <p:sp>
        <p:nvSpPr>
          <p:cNvPr id="22" name="Rectangle 21"/>
          <p:cNvSpPr/>
          <p:nvPr/>
        </p:nvSpPr>
        <p:spPr>
          <a:xfrm>
            <a:off x="247278" y="9577687"/>
            <a:ext cx="2015745" cy="276999"/>
          </a:xfrm>
          <a:prstGeom prst="rect">
            <a:avLst/>
          </a:prstGeom>
        </p:spPr>
        <p:txBody>
          <a:bodyPr wrap="none">
            <a:spAutoFit/>
          </a:bodyPr>
          <a:lstStyle/>
          <a:p>
            <a:r>
              <a:rPr lang="en-US" sz="1200" dirty="0">
                <a:solidFill>
                  <a:srgbClr val="00B050"/>
                </a:solidFill>
                <a:latin typeface="Cambria" pitchFamily="18" charset="0"/>
                <a:cs typeface="Calibri" panose="020F0502020204030204" pitchFamily="34" charset="0"/>
              </a:rPr>
              <a:t>*White  blood cells removal </a:t>
            </a:r>
          </a:p>
        </p:txBody>
      </p:sp>
    </p:spTree>
    <p:extLst>
      <p:ext uri="{BB962C8B-B14F-4D97-AF65-F5344CB8AC3E}">
        <p14:creationId xmlns:p14="http://schemas.microsoft.com/office/powerpoint/2010/main" val="332804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7DA0919E-DF79-4742-8699-C928A256D528}"/>
              </a:ext>
            </a:extLst>
          </p:cNvPr>
          <p:cNvSpPr/>
          <p:nvPr/>
        </p:nvSpPr>
        <p:spPr>
          <a:xfrm>
            <a:off x="179794" y="367118"/>
            <a:ext cx="4501243" cy="369332"/>
          </a:xfrm>
          <a:prstGeom prst="rect">
            <a:avLst/>
          </a:prstGeom>
        </p:spPr>
        <p:txBody>
          <a:bodyPr wrap="square">
            <a:spAutoFit/>
          </a:bodyPr>
          <a:lstStyle/>
          <a:p>
            <a:pPr lvl="0" defTabSz="914400">
              <a:defRPr/>
            </a:pPr>
            <a:r>
              <a:rPr lang="en-US" dirty="0">
                <a:solidFill>
                  <a:srgbClr val="008080"/>
                </a:solidFill>
                <a:latin typeface="Cambria" panose="02040503050406030204" pitchFamily="18" charset="0"/>
              </a:rPr>
              <a:t>Complications of blood transfusion</a:t>
            </a:r>
          </a:p>
        </p:txBody>
      </p:sp>
      <p:graphicFrame>
        <p:nvGraphicFramePr>
          <p:cNvPr id="12" name="Table 4">
            <a:extLst>
              <a:ext uri="{FF2B5EF4-FFF2-40B4-BE49-F238E27FC236}">
                <a16:creationId xmlns="" xmlns:a16="http://schemas.microsoft.com/office/drawing/2014/main" id="{E52A8756-D8FC-4A14-8908-502851BF61D1}"/>
              </a:ext>
            </a:extLst>
          </p:cNvPr>
          <p:cNvGraphicFramePr>
            <a:graphicFrameLocks noGrp="1"/>
          </p:cNvGraphicFramePr>
          <p:nvPr>
            <p:extLst>
              <p:ext uri="{D42A27DB-BD31-4B8C-83A1-F6EECF244321}">
                <p14:modId xmlns:p14="http://schemas.microsoft.com/office/powerpoint/2010/main" val="2622677557"/>
              </p:ext>
            </p:extLst>
          </p:nvPr>
        </p:nvGraphicFramePr>
        <p:xfrm>
          <a:off x="203741" y="885707"/>
          <a:ext cx="6397995" cy="3928112"/>
        </p:xfrm>
        <a:graphic>
          <a:graphicData uri="http://schemas.openxmlformats.org/drawingml/2006/table">
            <a:tbl>
              <a:tblPr firstRow="1" bandRow="1">
                <a:tableStyleId>{B301B821-A1FF-4177-AEE7-76D212191A09}</a:tableStyleId>
              </a:tblPr>
              <a:tblGrid>
                <a:gridCol w="4181360">
                  <a:extLst>
                    <a:ext uri="{9D8B030D-6E8A-4147-A177-3AD203B41FA5}">
                      <a16:colId xmlns="" xmlns:a16="http://schemas.microsoft.com/office/drawing/2014/main" val="20000"/>
                    </a:ext>
                  </a:extLst>
                </a:gridCol>
                <a:gridCol w="2216635">
                  <a:extLst>
                    <a:ext uri="{9D8B030D-6E8A-4147-A177-3AD203B41FA5}">
                      <a16:colId xmlns="" xmlns:a16="http://schemas.microsoft.com/office/drawing/2014/main" val="20001"/>
                    </a:ext>
                  </a:extLst>
                </a:gridCol>
              </a:tblGrid>
              <a:tr h="280146">
                <a:tc>
                  <a:txBody>
                    <a:bodyPr/>
                    <a:lstStyle/>
                    <a:p>
                      <a:pPr algn="ctr"/>
                      <a:r>
                        <a:rPr lang="en-US" sz="1200" b="1" dirty="0">
                          <a:latin typeface="Cambria" panose="02040503050406030204" pitchFamily="18" charset="0"/>
                        </a:rPr>
                        <a:t>Immediate Transfusion Reactions</a:t>
                      </a:r>
                    </a:p>
                  </a:txBody>
                  <a:tcPr marL="74295" marR="74295" marT="37148" marB="3714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algn="ctr"/>
                      <a:r>
                        <a:rPr lang="en-US" sz="1200" b="1" dirty="0">
                          <a:latin typeface="Cambria" panose="02040503050406030204" pitchFamily="18" charset="0"/>
                        </a:rPr>
                        <a:t>Delayed Transfusion reactions</a:t>
                      </a:r>
                    </a:p>
                  </a:txBody>
                  <a:tcPr marL="74295" marR="74295" marT="37148" marB="3714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008080"/>
                    </a:solidFill>
                  </a:tcPr>
                </a:tc>
                <a:extLst>
                  <a:ext uri="{0D108BD9-81ED-4DB2-BD59-A6C34878D82A}">
                    <a16:rowId xmlns="" xmlns:a16="http://schemas.microsoft.com/office/drawing/2014/main" val="10000"/>
                  </a:ext>
                </a:extLst>
              </a:tr>
              <a:tr h="2941597">
                <a:tc>
                  <a:txBody>
                    <a:bodyPr/>
                    <a:lstStyle/>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dirty="0">
                          <a:latin typeface="Cambria" panose="02040503050406030204" pitchFamily="18" charset="0"/>
                        </a:rPr>
                        <a:t>Hemolytic</a:t>
                      </a:r>
                      <a:r>
                        <a:rPr lang="en-US" sz="1400" baseline="0" dirty="0">
                          <a:latin typeface="Cambria" panose="02040503050406030204" pitchFamily="18" charset="0"/>
                        </a:rPr>
                        <a:t> </a:t>
                      </a:r>
                      <a:r>
                        <a:rPr lang="en-US" sz="1400" baseline="0" dirty="0" smtClean="0">
                          <a:latin typeface="Cambria" panose="02040503050406030204" pitchFamily="18" charset="0"/>
                        </a:rPr>
                        <a:t>reactions </a:t>
                      </a:r>
                      <a:r>
                        <a:rPr lang="en-US" sz="1200" baseline="0" dirty="0" smtClean="0">
                          <a:latin typeface="Cambria" panose="02040503050406030204" pitchFamily="18" charset="0"/>
                        </a:rPr>
                        <a:t>(</a:t>
                      </a:r>
                      <a:r>
                        <a:rPr lang="en-US" sz="1200" dirty="0" smtClean="0">
                          <a:latin typeface="Cambria" pitchFamily="18" charset="0"/>
                        </a:rPr>
                        <a:t>Immediate </a:t>
                      </a:r>
                      <a:r>
                        <a:rPr lang="en-US" sz="1200" dirty="0" err="1" smtClean="0">
                          <a:latin typeface="Cambria" pitchFamily="18" charset="0"/>
                        </a:rPr>
                        <a:t>IgM</a:t>
                      </a:r>
                      <a:r>
                        <a:rPr lang="en-US" sz="1200" dirty="0" smtClean="0">
                          <a:latin typeface="Cambria" pitchFamily="18" charset="0"/>
                        </a:rPr>
                        <a:t> or delayed </a:t>
                      </a:r>
                      <a:r>
                        <a:rPr lang="en-US" sz="1200" dirty="0" err="1" smtClean="0">
                          <a:latin typeface="Cambria" pitchFamily="18" charset="0"/>
                        </a:rPr>
                        <a:t>IgG</a:t>
                      </a:r>
                      <a:r>
                        <a:rPr lang="en-US" sz="1200" baseline="0" dirty="0" smtClean="0">
                          <a:latin typeface="Cambria" panose="02040503050406030204" pitchFamily="18" charset="0"/>
                        </a:rPr>
                        <a:t>)</a:t>
                      </a:r>
                      <a:endParaRPr lang="en-US" sz="1200" baseline="0" dirty="0">
                        <a:latin typeface="Cambria" panose="02040503050406030204" pitchFamily="18" charset="0"/>
                      </a:endParaRPr>
                    </a:p>
                    <a:p>
                      <a:pPr marL="285750" indent="-285750">
                        <a:buFont typeface="Arial" charset="0"/>
                        <a:buChar char="•"/>
                      </a:pPr>
                      <a:r>
                        <a:rPr lang="en-US" sz="1400" baseline="0" dirty="0">
                          <a:latin typeface="Cambria" panose="02040503050406030204" pitchFamily="18" charset="0"/>
                        </a:rPr>
                        <a:t>Allergic reactions</a:t>
                      </a:r>
                    </a:p>
                    <a:p>
                      <a:pPr marL="285750" indent="-285750">
                        <a:buFont typeface="Arial" charset="0"/>
                        <a:buChar char="•"/>
                      </a:pPr>
                      <a:r>
                        <a:rPr lang="en-US" sz="1400" baseline="0" dirty="0">
                          <a:latin typeface="Cambria" panose="02040503050406030204" pitchFamily="18" charset="0"/>
                        </a:rPr>
                        <a:t>Clotting </a:t>
                      </a:r>
                      <a:r>
                        <a:rPr lang="en-US" sz="1400" baseline="0" dirty="0" smtClean="0">
                          <a:latin typeface="Cambria" panose="02040503050406030204" pitchFamily="18" charset="0"/>
                        </a:rPr>
                        <a:t>abnormalities after massive transfusion</a:t>
                      </a:r>
                      <a:endParaRPr lang="en-US" sz="1400" baseline="0" dirty="0">
                        <a:latin typeface="Cambria" panose="02040503050406030204" pitchFamily="18" charset="0"/>
                      </a:endParaRPr>
                    </a:p>
                    <a:p>
                      <a:pPr marL="285750" indent="-285750">
                        <a:buFont typeface="Arial" charset="0"/>
                        <a:buChar char="•"/>
                      </a:pPr>
                      <a:r>
                        <a:rPr lang="en-US" sz="1400" baseline="0" dirty="0">
                          <a:latin typeface="Cambria" panose="02040503050406030204" pitchFamily="18" charset="0"/>
                        </a:rPr>
                        <a:t>Transfusion related acute lung injury (TRALI)</a:t>
                      </a:r>
                    </a:p>
                    <a:p>
                      <a:pPr marL="285750" indent="-285750">
                        <a:buFont typeface="Arial" charset="0"/>
                        <a:buChar char="•"/>
                      </a:pPr>
                      <a:r>
                        <a:rPr lang="en-US" sz="1400" baseline="0" dirty="0">
                          <a:latin typeface="Cambria" panose="02040503050406030204" pitchFamily="18" charset="0"/>
                        </a:rPr>
                        <a:t>Bacterial contamination</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400" baseline="0" dirty="0">
                          <a:latin typeface="Cambria" panose="02040503050406030204" pitchFamily="18" charset="0"/>
                        </a:rPr>
                        <a:t>Circulatory overload </a:t>
                      </a:r>
                      <a:r>
                        <a:rPr lang="en-US" sz="1400" baseline="0" dirty="0">
                          <a:solidFill>
                            <a:srgbClr val="00B050"/>
                          </a:solidFill>
                          <a:latin typeface="Cambria" panose="02040503050406030204" pitchFamily="18" charset="0"/>
                        </a:rPr>
                        <a:t>(</a:t>
                      </a:r>
                      <a:r>
                        <a:rPr lang="en-US" sz="1400" dirty="0">
                          <a:solidFill>
                            <a:srgbClr val="00B050"/>
                          </a:solidFill>
                          <a:latin typeface="Cambria" panose="02040503050406030204" pitchFamily="18" charset="0"/>
                          <a:cs typeface="Calibri" panose="020F0502020204030204" pitchFamily="34" charset="0"/>
                        </a:rPr>
                        <a:t>From over transfusion )</a:t>
                      </a:r>
                      <a:endParaRPr lang="en-US" sz="1400" baseline="0" dirty="0">
                        <a:solidFill>
                          <a:srgbClr val="00B050"/>
                        </a:solidFill>
                        <a:latin typeface="Cambria" panose="02040503050406030204" pitchFamily="18" charset="0"/>
                      </a:endParaRPr>
                    </a:p>
                    <a:p>
                      <a:pPr marL="285750" indent="-285750">
                        <a:buFont typeface="Arial" charset="0"/>
                        <a:buChar char="•"/>
                      </a:pPr>
                      <a:r>
                        <a:rPr lang="en-US" sz="1400" baseline="0" dirty="0">
                          <a:latin typeface="Cambria" panose="02040503050406030204" pitchFamily="18" charset="0"/>
                        </a:rPr>
                        <a:t> citrate toxicity</a:t>
                      </a:r>
                    </a:p>
                    <a:p>
                      <a:pPr marL="285750" indent="-285750">
                        <a:buFont typeface="Arial" charset="0"/>
                        <a:buChar char="•"/>
                      </a:pPr>
                      <a:r>
                        <a:rPr lang="en-US" sz="1400" baseline="0" dirty="0">
                          <a:latin typeface="Cambria" panose="02040503050406030204" pitchFamily="18" charset="0"/>
                        </a:rPr>
                        <a:t>Air embolism</a:t>
                      </a:r>
                    </a:p>
                    <a:p>
                      <a:pPr marL="285750" indent="-285750">
                        <a:buFont typeface="Arial" charset="0"/>
                        <a:buChar char="•"/>
                      </a:pPr>
                      <a:r>
                        <a:rPr lang="en-US" sz="1400" baseline="0" dirty="0" smtClean="0">
                          <a:latin typeface="Cambria" panose="02040503050406030204" pitchFamily="18" charset="0"/>
                        </a:rPr>
                        <a:t>Hyperkalemia</a:t>
                      </a:r>
                      <a:endParaRPr lang="en-US" sz="1400" baseline="0" dirty="0">
                        <a:latin typeface="Cambria" panose="02040503050406030204" pitchFamily="18" charset="0"/>
                      </a:endParaRPr>
                    </a:p>
                    <a:p>
                      <a:pPr marL="285750" indent="-285750">
                        <a:buFont typeface="Arial" charset="0"/>
                        <a:buChar char="•"/>
                      </a:pPr>
                      <a:r>
                        <a:rPr lang="en-US" sz="1400" baseline="0" dirty="0" smtClean="0">
                          <a:latin typeface="Cambria" panose="02040503050406030204" pitchFamily="18" charset="0"/>
                        </a:rPr>
                        <a:t>Hypocalcemia (infants, massive transfusion)</a:t>
                      </a:r>
                      <a:endParaRPr lang="en-US" sz="1400" baseline="0" dirty="0">
                        <a:latin typeface="Cambria" panose="02040503050406030204" pitchFamily="18" charset="0"/>
                      </a:endParaRPr>
                    </a:p>
                    <a:p>
                      <a:pPr marL="285750" indent="-285750">
                        <a:buFont typeface="Arial" charset="0"/>
                        <a:buChar char="•"/>
                      </a:pPr>
                      <a:r>
                        <a:rPr lang="en-US" sz="1400" baseline="0" dirty="0" smtClean="0">
                          <a:latin typeface="Cambria" panose="02040503050406030204" pitchFamily="18" charset="0"/>
                        </a:rPr>
                        <a:t>Pyrogenic reactions(to plasma proteins/HLA ABs)</a:t>
                      </a:r>
                      <a:endParaRPr lang="en-US" sz="1400" baseline="0" dirty="0">
                        <a:latin typeface="Cambria" panose="02040503050406030204" pitchFamily="18" charset="0"/>
                      </a:endParaRPr>
                    </a:p>
                    <a:p>
                      <a:pPr marL="285750" indent="-285750">
                        <a:buFont typeface="Arial" charset="0"/>
                        <a:buChar char="•"/>
                      </a:pPr>
                      <a:r>
                        <a:rPr lang="en-US" sz="1400" baseline="0" dirty="0" smtClean="0">
                          <a:latin typeface="Cambria" panose="02040503050406030204" pitchFamily="18" charset="0"/>
                        </a:rPr>
                        <a:t>Post-transfusion </a:t>
                      </a:r>
                      <a:r>
                        <a:rPr lang="en-US" sz="1400" baseline="0" dirty="0" err="1" smtClean="0">
                          <a:latin typeface="Cambria" panose="02040503050406030204" pitchFamily="18" charset="0"/>
                        </a:rPr>
                        <a:t>purpora</a:t>
                      </a:r>
                      <a:endParaRPr lang="en-US" sz="1400" baseline="0" dirty="0" smtClean="0">
                        <a:latin typeface="Cambria" panose="02040503050406030204" pitchFamily="18" charset="0"/>
                      </a:endParaRPr>
                    </a:p>
                    <a:p>
                      <a:pPr marL="285750" indent="-285750">
                        <a:buFont typeface="Arial" charset="0"/>
                        <a:buChar char="•"/>
                      </a:pPr>
                      <a:r>
                        <a:rPr lang="en-US" sz="1400" baseline="0" dirty="0" smtClean="0">
                          <a:latin typeface="Cambria" panose="02040503050406030204" pitchFamily="18" charset="0"/>
                        </a:rPr>
                        <a:t>Anaphylaxis</a:t>
                      </a:r>
                    </a:p>
                    <a:p>
                      <a:pPr marL="285750" indent="-285750">
                        <a:buFont typeface="Arial" charset="0"/>
                        <a:buChar char="•"/>
                      </a:pPr>
                      <a:r>
                        <a:rPr lang="en-US" sz="1400" baseline="0" dirty="0" smtClean="0">
                          <a:latin typeface="Cambria" panose="02040503050406030204" pitchFamily="18" charset="0"/>
                        </a:rPr>
                        <a:t>Thrombophlebitis*</a:t>
                      </a:r>
                    </a:p>
                    <a:p>
                      <a:pPr marL="285750" indent="-285750">
                        <a:buFont typeface="Arial" charset="0"/>
                        <a:buChar char="•"/>
                      </a:pPr>
                      <a:r>
                        <a:rPr lang="en-US" sz="1400" baseline="0" dirty="0" smtClean="0">
                          <a:solidFill>
                            <a:schemeClr val="tx1"/>
                          </a:solidFill>
                          <a:latin typeface="Cambria" panose="02040503050406030204" pitchFamily="18" charset="0"/>
                        </a:rPr>
                        <a:t>Reactions caused by infected blood</a:t>
                      </a:r>
                      <a:endParaRPr lang="en-US" sz="700" baseline="0" dirty="0" smtClean="0">
                        <a:solidFill>
                          <a:schemeClr val="tx1"/>
                        </a:solidFill>
                        <a:latin typeface="Cambria" panose="02040503050406030204" pitchFamily="18" charset="0"/>
                      </a:endParaRPr>
                    </a:p>
                  </a:txBody>
                  <a:tcPr marL="74295" marR="74295" marT="37148" marB="3714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itchFamily="34" charset="0"/>
                        <a:buChar char="•"/>
                      </a:pPr>
                      <a:r>
                        <a:rPr lang="en-US" sz="1400" b="0" baseline="0" dirty="0">
                          <a:latin typeface="Cambria" panose="02040503050406030204" pitchFamily="18" charset="0"/>
                        </a:rPr>
                        <a:t>Transmission infection</a:t>
                      </a:r>
                    </a:p>
                    <a:p>
                      <a:pPr marL="285750" indent="-285750">
                        <a:buFont typeface="Arial" charset="0"/>
                        <a:buChar char="•"/>
                      </a:pPr>
                      <a:r>
                        <a:rPr lang="en-US" sz="1400" b="0" baseline="0" dirty="0">
                          <a:latin typeface="Cambria" panose="02040503050406030204" pitchFamily="18" charset="0"/>
                        </a:rPr>
                        <a:t>Transfusional iron overload </a:t>
                      </a:r>
                    </a:p>
                    <a:p>
                      <a:pPr marL="285750" indent="-285750">
                        <a:buFont typeface="Arial" charset="0"/>
                        <a:buChar char="•"/>
                      </a:pPr>
                      <a:r>
                        <a:rPr lang="en-US" sz="1400" b="0" baseline="0" dirty="0">
                          <a:latin typeface="Cambria" panose="02040503050406030204" pitchFamily="18" charset="0"/>
                        </a:rPr>
                        <a:t>Immune </a:t>
                      </a:r>
                      <a:r>
                        <a:rPr lang="en-US" sz="1400" b="0" baseline="0" dirty="0" smtClean="0">
                          <a:latin typeface="Cambria" panose="02040503050406030204" pitchFamily="18" charset="0"/>
                        </a:rPr>
                        <a:t>sensitization </a:t>
                      </a:r>
                      <a:r>
                        <a:rPr lang="en-US" sz="1400" b="0" baseline="0" dirty="0" err="1" smtClean="0">
                          <a:latin typeface="Cambria" panose="02040503050406030204" pitchFamily="18" charset="0"/>
                        </a:rPr>
                        <a:t>e.g</a:t>
                      </a:r>
                      <a:r>
                        <a:rPr lang="en-US" sz="1400" b="0" baseline="0" dirty="0" smtClean="0">
                          <a:latin typeface="Cambria" panose="02040503050406030204" pitchFamily="18" charset="0"/>
                        </a:rPr>
                        <a:t> to red cells, platelets or </a:t>
                      </a:r>
                      <a:r>
                        <a:rPr lang="en-US" sz="1400" b="0" baseline="0" dirty="0" err="1" smtClean="0">
                          <a:latin typeface="Cambria" panose="02040503050406030204" pitchFamily="18" charset="0"/>
                        </a:rPr>
                        <a:t>RhD</a:t>
                      </a:r>
                      <a:r>
                        <a:rPr lang="en-US" sz="1400" b="0" baseline="0" dirty="0" smtClean="0">
                          <a:latin typeface="Cambria" panose="02040503050406030204" pitchFamily="18" charset="0"/>
                        </a:rPr>
                        <a:t> antigen </a:t>
                      </a:r>
                      <a:endParaRPr lang="en-US" sz="1400" b="0" baseline="0" dirty="0">
                        <a:latin typeface="Cambria" panose="02040503050406030204" pitchFamily="18" charset="0"/>
                      </a:endParaRPr>
                    </a:p>
                    <a:p>
                      <a:pPr marL="285750" indent="-285750">
                        <a:buFont typeface="Arial" charset="0"/>
                        <a:buChar char="•"/>
                      </a:pPr>
                      <a:r>
                        <a:rPr lang="en-US" sz="1400" b="0" baseline="0" dirty="0">
                          <a:latin typeface="Cambria" panose="02040503050406030204" pitchFamily="18" charset="0"/>
                        </a:rPr>
                        <a:t>Transfusion associated Graft vs Host disease.</a:t>
                      </a:r>
                    </a:p>
                    <a:p>
                      <a:pPr marL="285750" indent="-285750">
                        <a:buFont typeface="Arial" charset="0"/>
                        <a:buChar char="•"/>
                      </a:pPr>
                      <a:r>
                        <a:rPr lang="en-US" sz="1400" b="0" u="none" baseline="0" dirty="0" smtClean="0">
                          <a:solidFill>
                            <a:schemeClr val="tx1"/>
                          </a:solidFill>
                          <a:latin typeface="Cambria" panose="02040503050406030204" pitchFamily="18" charset="0"/>
                        </a:rPr>
                        <a:t>Solution: irradiation</a:t>
                      </a:r>
                      <a:endParaRPr lang="en-US" sz="1050" b="0" i="0" kern="1200" dirty="0" smtClean="0">
                        <a:solidFill>
                          <a:schemeClr val="bg1">
                            <a:lumMod val="50000"/>
                          </a:schemeClr>
                        </a:solidFill>
                        <a:effectLst/>
                        <a:latin typeface="+mn-lt"/>
                        <a:ea typeface="+mn-ea"/>
                        <a:cs typeface="+mn-cs"/>
                      </a:endParaRPr>
                    </a:p>
                    <a:p>
                      <a:pPr marL="0" marR="0" indent="0" algn="ctr" defTabSz="685800" rtl="0" eaLnBrk="1" fontAlgn="auto" latinLnBrk="0" hangingPunct="1">
                        <a:lnSpc>
                          <a:spcPct val="100000"/>
                        </a:lnSpc>
                        <a:spcBef>
                          <a:spcPts val="0"/>
                        </a:spcBef>
                        <a:spcAft>
                          <a:spcPts val="0"/>
                        </a:spcAft>
                        <a:buClrTx/>
                        <a:buSzTx/>
                        <a:buFont typeface="Arial" charset="0"/>
                        <a:buNone/>
                        <a:tabLst/>
                        <a:defRPr/>
                      </a:pPr>
                      <a:endParaRPr lang="en-US" sz="1050" b="0" i="0" kern="1200" dirty="0" smtClean="0">
                        <a:solidFill>
                          <a:schemeClr val="bg1">
                            <a:lumMod val="50000"/>
                          </a:schemeClr>
                        </a:solidFill>
                        <a:effectLst/>
                        <a:latin typeface="+mn-lt"/>
                        <a:ea typeface="+mn-ea"/>
                        <a:cs typeface="+mn-cs"/>
                      </a:endParaRPr>
                    </a:p>
                  </a:txBody>
                  <a:tcPr marL="74295" marR="74295" marT="37148" marB="3714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
        <p:nvSpPr>
          <p:cNvPr id="3" name="مستطيل 2">
            <a:extLst>
              <a:ext uri="{FF2B5EF4-FFF2-40B4-BE49-F238E27FC236}">
                <a16:creationId xmlns="" xmlns:a16="http://schemas.microsoft.com/office/drawing/2014/main" id="{BB973465-CD28-4339-9C7B-E165AFA6FC7B}"/>
              </a:ext>
            </a:extLst>
          </p:cNvPr>
          <p:cNvSpPr/>
          <p:nvPr/>
        </p:nvSpPr>
        <p:spPr>
          <a:xfrm>
            <a:off x="179793" y="5097340"/>
            <a:ext cx="5379471" cy="369332"/>
          </a:xfrm>
          <a:prstGeom prst="rect">
            <a:avLst/>
          </a:prstGeom>
        </p:spPr>
        <p:txBody>
          <a:bodyPr wrap="square">
            <a:spAutoFit/>
          </a:bodyPr>
          <a:lstStyle/>
          <a:p>
            <a:r>
              <a:rPr lang="en-US" dirty="0">
                <a:solidFill>
                  <a:srgbClr val="008080"/>
                </a:solidFill>
                <a:latin typeface="Cambria" panose="02040503050406030204" pitchFamily="18" charset="0"/>
                <a:ea typeface="+mj-ea"/>
                <a:cs typeface="+mj-cs"/>
              </a:rPr>
              <a:t>Management of Transfusion Reactions</a:t>
            </a:r>
            <a:endParaRPr lang="ar-SA" dirty="0"/>
          </a:p>
        </p:txBody>
      </p:sp>
      <p:sp>
        <p:nvSpPr>
          <p:cNvPr id="5" name="مستطيل 4">
            <a:extLst>
              <a:ext uri="{FF2B5EF4-FFF2-40B4-BE49-F238E27FC236}">
                <a16:creationId xmlns="" xmlns:a16="http://schemas.microsoft.com/office/drawing/2014/main" id="{8088D797-A670-4595-8772-AEACDD0F33CF}"/>
              </a:ext>
            </a:extLst>
          </p:cNvPr>
          <p:cNvSpPr/>
          <p:nvPr/>
        </p:nvSpPr>
        <p:spPr>
          <a:xfrm>
            <a:off x="217449" y="5526650"/>
            <a:ext cx="6397995" cy="1123384"/>
          </a:xfrm>
          <a:prstGeom prst="rect">
            <a:avLst/>
          </a:prstGeom>
        </p:spPr>
        <p:txBody>
          <a:bodyPr wrap="square">
            <a:spAutoFit/>
          </a:bodyPr>
          <a:lstStyle/>
          <a:p>
            <a:pPr marL="285750" lvl="0" indent="-285750">
              <a:buFont typeface="Arial" panose="020B0604020202020204" pitchFamily="34" charset="0"/>
              <a:buChar char="•"/>
            </a:pPr>
            <a:r>
              <a:rPr lang="en-US" sz="1400" b="1" dirty="0">
                <a:solidFill>
                  <a:srgbClr val="FF0000"/>
                </a:solidFill>
                <a:latin typeface="Cambria" panose="02040503050406030204" pitchFamily="18" charset="0"/>
              </a:rPr>
              <a:t>The first action is always to </a:t>
            </a:r>
            <a:r>
              <a:rPr lang="en-US" sz="1400" b="1" u="sng" dirty="0">
                <a:solidFill>
                  <a:srgbClr val="FF0000"/>
                </a:solidFill>
                <a:latin typeface="Cambria" panose="02040503050406030204" pitchFamily="18" charset="0"/>
              </a:rPr>
              <a:t>stop the transfusion </a:t>
            </a:r>
            <a:r>
              <a:rPr lang="en-US" sz="1400" b="1" dirty="0">
                <a:solidFill>
                  <a:srgbClr val="FF0000"/>
                </a:solidFill>
                <a:latin typeface="Cambria" panose="02040503050406030204" pitchFamily="18" charset="0"/>
              </a:rPr>
              <a:t>and clarify that the correct patient’s details</a:t>
            </a:r>
            <a:r>
              <a:rPr lang="en-US" sz="1400" b="1" dirty="0">
                <a:solidFill>
                  <a:prstClr val="black"/>
                </a:solidFill>
                <a:latin typeface="Cambria" panose="02040503050406030204" pitchFamily="18" charset="0"/>
              </a:rPr>
              <a:t> </a:t>
            </a:r>
            <a:r>
              <a:rPr lang="en-US" sz="1400" dirty="0">
                <a:solidFill>
                  <a:prstClr val="black"/>
                </a:solidFill>
                <a:latin typeface="Cambria" panose="02040503050406030204" pitchFamily="18" charset="0"/>
              </a:rPr>
              <a:t>are on the component being transfused. </a:t>
            </a:r>
          </a:p>
          <a:p>
            <a:pPr marL="285750" lvl="0" indent="-285750">
              <a:buFont typeface="Arial" panose="020B0604020202020204" pitchFamily="34" charset="0"/>
              <a:buChar char="•"/>
            </a:pPr>
            <a:r>
              <a:rPr lang="en-US" sz="1300" dirty="0">
                <a:solidFill>
                  <a:srgbClr val="00B050"/>
                </a:solidFill>
                <a:latin typeface="Cambria" panose="02040503050406030204" pitchFamily="18" charset="0"/>
                <a:cs typeface="Calibri" panose="020F0502020204030204" pitchFamily="34" charset="0"/>
              </a:rPr>
              <a:t>The reaction  happens after 50 cc of blood or within 10 -15 min the reaction happens.</a:t>
            </a:r>
          </a:p>
          <a:p>
            <a:pPr marL="285750" lvl="0" indent="-285750">
              <a:buFont typeface="Arial" panose="020B0604020202020204" pitchFamily="34" charset="0"/>
              <a:buChar char="•"/>
            </a:pPr>
            <a:r>
              <a:rPr lang="en-US" sz="1300" dirty="0">
                <a:solidFill>
                  <a:srgbClr val="00B050"/>
                </a:solidFill>
                <a:latin typeface="Cambria" panose="02040503050406030204" pitchFamily="18" charset="0"/>
                <a:cs typeface="Calibri" panose="020F0502020204030204" pitchFamily="34" charset="0"/>
              </a:rPr>
              <a:t>If there is any complication we have stope the blood transfusion immediately </a:t>
            </a:r>
            <a:endParaRPr lang="en-US" sz="1300" dirty="0">
              <a:solidFill>
                <a:srgbClr val="00B050"/>
              </a:solidFill>
              <a:latin typeface="Cambria" panose="02040503050406030204" pitchFamily="18" charset="0"/>
            </a:endParaRPr>
          </a:p>
        </p:txBody>
      </p:sp>
      <p:sp>
        <p:nvSpPr>
          <p:cNvPr id="14" name="مستطيل 13">
            <a:extLst>
              <a:ext uri="{FF2B5EF4-FFF2-40B4-BE49-F238E27FC236}">
                <a16:creationId xmlns="" xmlns:a16="http://schemas.microsoft.com/office/drawing/2014/main" id="{9BAC6DFC-E5D6-4513-8E35-AED0CD46B8B1}"/>
              </a:ext>
            </a:extLst>
          </p:cNvPr>
          <p:cNvSpPr/>
          <p:nvPr/>
        </p:nvSpPr>
        <p:spPr>
          <a:xfrm>
            <a:off x="204898" y="6656720"/>
            <a:ext cx="6423099" cy="738664"/>
          </a:xfrm>
          <a:prstGeom prst="rect">
            <a:avLst/>
          </a:prstGeom>
        </p:spPr>
        <p:txBody>
          <a:bodyPr wrap="square">
            <a:spAutoFit/>
          </a:bodyPr>
          <a:lstStyle/>
          <a:p>
            <a:pPr marL="285750" lvl="0" indent="-285750">
              <a:buFont typeface="Arial" panose="020B0604020202020204" pitchFamily="34" charset="0"/>
              <a:buChar char="•"/>
            </a:pPr>
            <a:r>
              <a:rPr lang="en-US" sz="1400" dirty="0">
                <a:solidFill>
                  <a:prstClr val="black"/>
                </a:solidFill>
                <a:latin typeface="Cambria" panose="02040503050406030204" pitchFamily="18" charset="0"/>
              </a:rPr>
              <a:t>Any suspicion of ABO incompatibility should lead to the institution of circulatory support with IV fluids, careful monitoring of pulse, blood pressure and urine output, and supportive management of any developing DIC.</a:t>
            </a:r>
          </a:p>
        </p:txBody>
      </p:sp>
      <p:sp>
        <p:nvSpPr>
          <p:cNvPr id="4" name="Slide Number Placeholder 3"/>
          <p:cNvSpPr>
            <a:spLocks noGrp="1"/>
          </p:cNvSpPr>
          <p:nvPr>
            <p:ph type="sldNum" sz="quarter" idx="12"/>
          </p:nvPr>
        </p:nvSpPr>
        <p:spPr>
          <a:xfrm>
            <a:off x="5059843" y="9378597"/>
            <a:ext cx="1543050" cy="527403"/>
          </a:xfrm>
        </p:spPr>
        <p:txBody>
          <a:bodyPr/>
          <a:lstStyle/>
          <a:p>
            <a:fld id="{0D66BDD5-EE4D-4C68-82D6-08203648F2EE}" type="slidenum">
              <a:rPr lang="en-US" smtClean="0"/>
              <a:t>9</a:t>
            </a:fld>
            <a:endParaRPr lang="en-US" dirty="0"/>
          </a:p>
        </p:txBody>
      </p:sp>
      <p:sp>
        <p:nvSpPr>
          <p:cNvPr id="6" name="Footer Placeholder 5"/>
          <p:cNvSpPr>
            <a:spLocks noGrp="1"/>
          </p:cNvSpPr>
          <p:nvPr>
            <p:ph type="ftr" sz="quarter" idx="11"/>
          </p:nvPr>
        </p:nvSpPr>
        <p:spPr>
          <a:xfrm>
            <a:off x="2234055" y="-104608"/>
            <a:ext cx="2314575" cy="527403"/>
          </a:xfrm>
        </p:spPr>
        <p:txBody>
          <a:bodyPr/>
          <a:lstStyle/>
          <a:p>
            <a:r>
              <a:rPr lang="en-US" smtClean="0"/>
              <a:t>HAEMATOLOGY TEAM 436</a:t>
            </a:r>
            <a:endParaRPr lang="en-US" dirty="0"/>
          </a:p>
        </p:txBody>
      </p:sp>
      <p:sp>
        <p:nvSpPr>
          <p:cNvPr id="19" name="Rectangle 18"/>
          <p:cNvSpPr/>
          <p:nvPr/>
        </p:nvSpPr>
        <p:spPr>
          <a:xfrm>
            <a:off x="342897" y="9420762"/>
            <a:ext cx="6119685" cy="430887"/>
          </a:xfrm>
          <a:prstGeom prst="rect">
            <a:avLst/>
          </a:prstGeom>
        </p:spPr>
        <p:txBody>
          <a:bodyPr wrap="square">
            <a:spAutoFit/>
          </a:bodyPr>
          <a:lstStyle/>
          <a:p>
            <a:pPr defTabSz="685800">
              <a:defRPr/>
            </a:pPr>
            <a:r>
              <a:rPr lang="en-US" sz="1100" dirty="0" smtClean="0">
                <a:solidFill>
                  <a:schemeClr val="bg1">
                    <a:lumMod val="50000"/>
                  </a:schemeClr>
                </a:solidFill>
                <a:latin typeface="Cambria" pitchFamily="18" charset="0"/>
              </a:rPr>
              <a:t>*an </a:t>
            </a:r>
            <a:r>
              <a:rPr lang="en-US" sz="1100" dirty="0">
                <a:solidFill>
                  <a:schemeClr val="bg1">
                    <a:lumMod val="50000"/>
                  </a:schemeClr>
                </a:solidFill>
                <a:latin typeface="Cambria" pitchFamily="18" charset="0"/>
              </a:rPr>
              <a:t>inflammatory process that causes a blood clot to form and block one or more veins, usually in your legs.</a:t>
            </a:r>
          </a:p>
        </p:txBody>
      </p:sp>
      <p:sp>
        <p:nvSpPr>
          <p:cNvPr id="20" name="مربع نص 1"/>
          <p:cNvSpPr txBox="1"/>
          <p:nvPr/>
        </p:nvSpPr>
        <p:spPr>
          <a:xfrm>
            <a:off x="204898" y="7356576"/>
            <a:ext cx="6734145"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ambria" panose="02040503050406030204" pitchFamily="18" charset="0"/>
              </a:rPr>
              <a:t>The component bag should be returned to the transfusion laboratory with a fresh cross-match sample from the patient.</a:t>
            </a:r>
          </a:p>
          <a:p>
            <a:pPr marL="285750" indent="-285750">
              <a:buFont typeface="Arial" panose="020B0604020202020204" pitchFamily="34" charset="0"/>
              <a:buChar char="•"/>
            </a:pPr>
            <a:r>
              <a:rPr lang="en-US" sz="1400" dirty="0">
                <a:latin typeface="Cambria" panose="02040503050406030204" pitchFamily="18" charset="0"/>
              </a:rPr>
              <a:t>Samples should also be sent to assess for intravascular hemolysis - including a full blood count, serum </a:t>
            </a:r>
            <a:r>
              <a:rPr lang="en-US" sz="1400" dirty="0" err="1">
                <a:latin typeface="Cambria" panose="02040503050406030204" pitchFamily="18" charset="0"/>
              </a:rPr>
              <a:t>haptoglobin</a:t>
            </a:r>
            <a:r>
              <a:rPr lang="en-US" sz="1400" dirty="0">
                <a:latin typeface="Cambria" panose="02040503050406030204" pitchFamily="18" charset="0"/>
              </a:rPr>
              <a:t>, and hemoglobinuria.</a:t>
            </a:r>
          </a:p>
          <a:p>
            <a:pPr marL="285750" indent="-285750">
              <a:buFont typeface="Arial" panose="020B0604020202020204" pitchFamily="34" charset="0"/>
              <a:buChar char="•"/>
            </a:pPr>
            <a:r>
              <a:rPr lang="en-US" sz="1400" dirty="0">
                <a:latin typeface="Cambria" panose="02040503050406030204" pitchFamily="18" charset="0"/>
              </a:rPr>
              <a:t>It is important to ensure that the possibility of bacterially contaminated units has been addressed through taking blood cultures. </a:t>
            </a:r>
          </a:p>
        </p:txBody>
      </p:sp>
    </p:spTree>
    <p:extLst>
      <p:ext uri="{BB962C8B-B14F-4D97-AF65-F5344CB8AC3E}">
        <p14:creationId xmlns:p14="http://schemas.microsoft.com/office/powerpoint/2010/main" val="407794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2101</TotalTime>
  <Words>2460</Words>
  <Application>Microsoft Macintosh PowerPoint</Application>
  <PresentationFormat>A4 Paper (210x297 mm)</PresentationFormat>
  <Paragraphs>291</Paragraphs>
  <Slides>12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Cambria</vt:lpstr>
      <vt:lpstr>Courier New</vt:lpstr>
      <vt:lpstr>Times New Roman</vt:lpstr>
      <vt:lpstr>Wingdings</vt:lpstr>
      <vt:lpstr>نسق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MCQs:  Q1: Sarah is scheduled for a Rhinoplasty next month and she wishes to donate blood, what is the type of donation in her case?  A- Voluntary donation      B- Involuntary donation C- autologous donation.   Q2: Ali is an AIDS patient, when is it allowed for him to donate blood? A- After 3 years  B- Never  C- After 6 months  Q3: The basis of the ABO blood groups is? A- H antigen  B- anti-K  C- anti-D   Q4: You are covering a shift in the A&amp;E department and you have a motor vehicle accident patient who lost a lot of blood and requires an immediate blood transfusion, there is no prior history of this patient and his blood type is unknown, what should you do? A- Wait for the lab results B- Give him O-ve  C- give him O+ve   Q5: An RhD-positive mother is pregnant with an Rhd-negative baby, what is the appropriate response? a- There is no danger in this case  b- Exchange transfusion for the infant  c- anti-D injection for the mother   </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صفاء</dc:creator>
  <cp:lastModifiedBy>شوق</cp:lastModifiedBy>
  <cp:revision>75</cp:revision>
  <dcterms:created xsi:type="dcterms:W3CDTF">2017-11-20T13:06:54Z</dcterms:created>
  <dcterms:modified xsi:type="dcterms:W3CDTF">2017-12-06T08:22:39Z</dcterms:modified>
</cp:coreProperties>
</file>