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08" r:id="rId1"/>
    <p:sldMasterId id="2147483720" r:id="rId2"/>
    <p:sldMasterId id="2147483732" r:id="rId3"/>
  </p:sldMasterIdLst>
  <p:notesMasterIdLst>
    <p:notesMasterId r:id="rId19"/>
  </p:notesMasterIdLst>
  <p:handoutMasterIdLst>
    <p:handoutMasterId r:id="rId20"/>
  </p:handoutMasterIdLst>
  <p:sldIdLst>
    <p:sldId id="256" r:id="rId4"/>
    <p:sldId id="261" r:id="rId5"/>
    <p:sldId id="258" r:id="rId6"/>
    <p:sldId id="264" r:id="rId7"/>
    <p:sldId id="262" r:id="rId8"/>
    <p:sldId id="272" r:id="rId9"/>
    <p:sldId id="273" r:id="rId10"/>
    <p:sldId id="274" r:id="rId11"/>
    <p:sldId id="267" r:id="rId12"/>
    <p:sldId id="268" r:id="rId13"/>
    <p:sldId id="269" r:id="rId14"/>
    <p:sldId id="270" r:id="rId15"/>
    <p:sldId id="271" r:id="rId16"/>
    <p:sldId id="276" r:id="rId17"/>
    <p:sldId id="257" r:id="rId18"/>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4BACC6"/>
    <a:srgbClr val="D5FFFF"/>
    <a:srgbClr val="33CCCC"/>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8799B23B-EC83-4686-B30A-512413B5E67A}" styleName="نمط فاتح 3 - تميي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نمط فاتح 1 - تميي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70" autoAdjust="0"/>
    <p:restoredTop sz="94660"/>
  </p:normalViewPr>
  <p:slideViewPr>
    <p:cSldViewPr snapToGrid="0">
      <p:cViewPr varScale="1">
        <p:scale>
          <a:sx n="53" d="100"/>
          <a:sy n="53" d="100"/>
        </p:scale>
        <p:origin x="2184" y="64"/>
      </p:cViewPr>
      <p:guideLst>
        <p:guide orient="horz" pos="3120"/>
        <p:guide pos="2160"/>
      </p:guideLst>
    </p:cSldViewPr>
  </p:slideViewPr>
  <p:notesTextViewPr>
    <p:cViewPr>
      <p:scale>
        <a:sx n="1" d="1"/>
        <a:sy n="1" d="1"/>
      </p:scale>
      <p:origin x="0" y="0"/>
    </p:cViewPr>
  </p:notesTextViewPr>
  <p:sorterViewPr>
    <p:cViewPr>
      <p:scale>
        <a:sx n="100" d="100"/>
        <a:sy n="100" d="100"/>
      </p:scale>
      <p:origin x="0" y="2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36B6FA32-CA01-415E-A8E0-3148491819C6}"/>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r>
              <a:rPr lang="en-US"/>
              <a:t>HEMATOLOGY TEAM 436</a:t>
            </a:r>
            <a:endParaRPr lang="ar-SA"/>
          </a:p>
        </p:txBody>
      </p:sp>
      <p:sp>
        <p:nvSpPr>
          <p:cNvPr id="3" name="عنصر نائب للتاريخ 2">
            <a:extLst>
              <a:ext uri="{FF2B5EF4-FFF2-40B4-BE49-F238E27FC236}">
                <a16:creationId xmlns:a16="http://schemas.microsoft.com/office/drawing/2014/main" id="{08F3D251-0A70-4F39-B918-6D3D7A996C8E}"/>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552E5A81-145C-4B56-AC89-39ED99EA786A}" type="datetimeFigureOut">
              <a:rPr lang="ar-SA" smtClean="0"/>
              <a:t>13/04/39</a:t>
            </a:fld>
            <a:endParaRPr lang="ar-SA"/>
          </a:p>
        </p:txBody>
      </p:sp>
      <p:sp>
        <p:nvSpPr>
          <p:cNvPr id="4" name="عنصر نائب للتذييل 3">
            <a:extLst>
              <a:ext uri="{FF2B5EF4-FFF2-40B4-BE49-F238E27FC236}">
                <a16:creationId xmlns:a16="http://schemas.microsoft.com/office/drawing/2014/main" id="{2CA3F519-4273-4A24-946A-9AF76CED13B2}"/>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5" name="عنصر نائب لرقم الشريحة 4">
            <a:extLst>
              <a:ext uri="{FF2B5EF4-FFF2-40B4-BE49-F238E27FC236}">
                <a16:creationId xmlns:a16="http://schemas.microsoft.com/office/drawing/2014/main" id="{8408BB25-B8D5-4901-BF5C-396ADA00EA50}"/>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CDC640B-41C3-45D5-90F5-1A5524BDE58C}" type="slidenum">
              <a:rPr lang="ar-SA" smtClean="0"/>
              <a:t>‹#›</a:t>
            </a:fld>
            <a:endParaRPr lang="ar-SA"/>
          </a:p>
        </p:txBody>
      </p:sp>
    </p:spTree>
    <p:extLst>
      <p:ext uri="{BB962C8B-B14F-4D97-AF65-F5344CB8AC3E}">
        <p14:creationId xmlns:p14="http://schemas.microsoft.com/office/powerpoint/2010/main" val="13991754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r>
              <a:rPr lang="en-US"/>
              <a:t>HEMATOLOGY TEAM 436</a:t>
            </a:r>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D228E58-E47E-4434-86DE-0A865B85CB58}" type="datetimeFigureOut">
              <a:rPr lang="ar-SA" smtClean="0"/>
              <a:t>13/04/39</a:t>
            </a:fld>
            <a:endParaRPr lang="ar-SA"/>
          </a:p>
        </p:txBody>
      </p:sp>
      <p:sp>
        <p:nvSpPr>
          <p:cNvPr id="4" name="عنصر نائب لصورة الشريحة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FFEE647-156C-496D-845B-50EB21D44D52}" type="slidenum">
              <a:rPr lang="ar-SA" smtClean="0"/>
              <a:t>‹#›</a:t>
            </a:fld>
            <a:endParaRPr lang="ar-SA"/>
          </a:p>
        </p:txBody>
      </p:sp>
    </p:spTree>
    <p:extLst>
      <p:ext uri="{BB962C8B-B14F-4D97-AF65-F5344CB8AC3E}">
        <p14:creationId xmlns:p14="http://schemas.microsoft.com/office/powerpoint/2010/main" val="366103791"/>
      </p:ext>
    </p:extLst>
  </p:cSld>
  <p:clrMap bg1="lt1" tx1="dk1" bg2="lt2" tx2="dk2" accent1="accent1" accent2="accent2" accent3="accent3" accent4="accent4" accent5="accent5" accent6="accent6" hlink="hlink" folHlink="folHlink"/>
  <p:hf sldNum="0"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A0D42AF5-B548-45E0-B18C-632BA649F0C4}" type="datetime1">
              <a:rPr lang="en-US" smtClean="0"/>
              <a:t>12/31/2017</a:t>
            </a:fld>
            <a:endParaRPr lang="ar-SA"/>
          </a:p>
        </p:txBody>
      </p:sp>
      <p:sp>
        <p:nvSpPr>
          <p:cNvPr id="5" name="Footer Placeholder 4"/>
          <p:cNvSpPr>
            <a:spLocks noGrp="1"/>
          </p:cNvSpPr>
          <p:nvPr>
            <p:ph type="ftr" sz="quarter" idx="11"/>
          </p:nvPr>
        </p:nvSpPr>
        <p:spPr/>
        <p:txBody>
          <a:bodyPr/>
          <a:lstStyle/>
          <a:p>
            <a:r>
              <a:rPr lang="en-US"/>
              <a:t>HEMATOLOGY TEAM 436</a:t>
            </a:r>
            <a:endParaRPr lang="ar-SA"/>
          </a:p>
        </p:txBody>
      </p:sp>
      <p:sp>
        <p:nvSpPr>
          <p:cNvPr id="6" name="Slide Number Placeholder 5"/>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1360315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4DE6949-81DA-4986-85F3-EE1A6213E951}" type="datetime1">
              <a:rPr lang="en-US" smtClean="0"/>
              <a:t>12/31/2017</a:t>
            </a:fld>
            <a:endParaRPr lang="ar-SA"/>
          </a:p>
        </p:txBody>
      </p:sp>
      <p:sp>
        <p:nvSpPr>
          <p:cNvPr id="5" name="Footer Placeholder 4"/>
          <p:cNvSpPr>
            <a:spLocks noGrp="1"/>
          </p:cNvSpPr>
          <p:nvPr>
            <p:ph type="ftr" sz="quarter" idx="11"/>
          </p:nvPr>
        </p:nvSpPr>
        <p:spPr/>
        <p:txBody>
          <a:bodyPr/>
          <a:lstStyle/>
          <a:p>
            <a:r>
              <a:rPr lang="en-US"/>
              <a:t>HEMATOLOGY TEAM 436</a:t>
            </a:r>
            <a:endParaRPr lang="ar-SA"/>
          </a:p>
        </p:txBody>
      </p:sp>
      <p:sp>
        <p:nvSpPr>
          <p:cNvPr id="6" name="Slide Number Placeholder 5"/>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281363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6C6F79B8-EB1A-4266-88BB-C588480768E8}" type="datetime1">
              <a:rPr lang="en-US" smtClean="0"/>
              <a:t>12/31/2017</a:t>
            </a:fld>
            <a:endParaRPr lang="ar-SA"/>
          </a:p>
        </p:txBody>
      </p:sp>
      <p:sp>
        <p:nvSpPr>
          <p:cNvPr id="5" name="Footer Placeholder 4"/>
          <p:cNvSpPr>
            <a:spLocks noGrp="1"/>
          </p:cNvSpPr>
          <p:nvPr>
            <p:ph type="ftr" sz="quarter" idx="11"/>
          </p:nvPr>
        </p:nvSpPr>
        <p:spPr/>
        <p:txBody>
          <a:bodyPr/>
          <a:lstStyle/>
          <a:p>
            <a:r>
              <a:rPr lang="en-US"/>
              <a:t>HEMATOLOGY TEAM 436</a:t>
            </a:r>
            <a:endParaRPr lang="ar-SA"/>
          </a:p>
        </p:txBody>
      </p:sp>
      <p:sp>
        <p:nvSpPr>
          <p:cNvPr id="6" name="Slide Number Placeholder 5"/>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2115962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1" y="5202944"/>
            <a:ext cx="5143500" cy="2391656"/>
          </a:xfrm>
        </p:spPr>
        <p:txBody>
          <a:bodyPr/>
          <a:lstStyle>
            <a:lvl1pPr marL="0" indent="0" algn="ctr">
              <a:buNone/>
              <a:defRPr sz="1800"/>
            </a:lvl1pPr>
            <a:lvl2pPr marL="342895" indent="0" algn="ctr">
              <a:buNone/>
              <a:defRPr sz="1500"/>
            </a:lvl2pPr>
            <a:lvl3pPr marL="685789" indent="0" algn="ctr">
              <a:buNone/>
              <a:defRPr sz="1350"/>
            </a:lvl3pPr>
            <a:lvl4pPr marL="1028684" indent="0" algn="ctr">
              <a:buNone/>
              <a:defRPr sz="1200"/>
            </a:lvl4pPr>
            <a:lvl5pPr marL="1371578" indent="0" algn="ctr">
              <a:buNone/>
              <a:defRPr sz="1200"/>
            </a:lvl5pPr>
            <a:lvl6pPr marL="1714473" indent="0" algn="ctr">
              <a:buNone/>
              <a:defRPr sz="1200"/>
            </a:lvl6pPr>
            <a:lvl7pPr marL="2057367" indent="0" algn="ctr">
              <a:buNone/>
              <a:defRPr sz="1200"/>
            </a:lvl7pPr>
            <a:lvl8pPr marL="2400262" indent="0" algn="ctr">
              <a:buNone/>
              <a:defRPr sz="1200"/>
            </a:lvl8pPr>
            <a:lvl9pPr marL="274315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51B783-E07C-4A31-9793-28A218D6629D}"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325915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181E58-3C2A-4343-A435-48023E714125}"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132060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7" y="6629227"/>
            <a:ext cx="5915025" cy="2166936"/>
          </a:xfrm>
        </p:spPr>
        <p:txBody>
          <a:bodyPr/>
          <a:lstStyle>
            <a:lvl1pPr marL="0" indent="0">
              <a:buNone/>
              <a:defRPr sz="1800">
                <a:solidFill>
                  <a:schemeClr val="tx1"/>
                </a:solidFill>
              </a:defRPr>
            </a:lvl1pPr>
            <a:lvl2pPr marL="342895" indent="0">
              <a:buNone/>
              <a:defRPr sz="1500">
                <a:solidFill>
                  <a:schemeClr val="tx1">
                    <a:tint val="75000"/>
                  </a:schemeClr>
                </a:solidFill>
              </a:defRPr>
            </a:lvl2pPr>
            <a:lvl3pPr marL="685789" indent="0">
              <a:buNone/>
              <a:defRPr sz="1350">
                <a:solidFill>
                  <a:schemeClr val="tx1">
                    <a:tint val="75000"/>
                  </a:schemeClr>
                </a:solidFill>
              </a:defRPr>
            </a:lvl3pPr>
            <a:lvl4pPr marL="1028684" indent="0">
              <a:buNone/>
              <a:defRPr sz="1200">
                <a:solidFill>
                  <a:schemeClr val="tx1">
                    <a:tint val="75000"/>
                  </a:schemeClr>
                </a:solidFill>
              </a:defRPr>
            </a:lvl4pPr>
            <a:lvl5pPr marL="1371578" indent="0">
              <a:buNone/>
              <a:defRPr sz="1200">
                <a:solidFill>
                  <a:schemeClr val="tx1">
                    <a:tint val="75000"/>
                  </a:schemeClr>
                </a:solidFill>
              </a:defRPr>
            </a:lvl5pPr>
            <a:lvl6pPr marL="1714473" indent="0">
              <a:buNone/>
              <a:defRPr sz="1200">
                <a:solidFill>
                  <a:schemeClr val="tx1">
                    <a:tint val="75000"/>
                  </a:schemeClr>
                </a:solidFill>
              </a:defRPr>
            </a:lvl6pPr>
            <a:lvl7pPr marL="2057367" indent="0">
              <a:buNone/>
              <a:defRPr sz="1200">
                <a:solidFill>
                  <a:schemeClr val="tx1">
                    <a:tint val="75000"/>
                  </a:schemeClr>
                </a:solidFill>
              </a:defRPr>
            </a:lvl7pPr>
            <a:lvl8pPr marL="2400262" indent="0">
              <a:buNone/>
              <a:defRPr sz="1200">
                <a:solidFill>
                  <a:schemeClr val="tx1">
                    <a:tint val="75000"/>
                  </a:schemeClr>
                </a:solidFill>
              </a:defRPr>
            </a:lvl8pPr>
            <a:lvl9pPr marL="274315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386602-EE1B-4E90-8A53-181844DEFB8E}"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2814394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B2B791-9561-4408-A7A2-26942744E571}" type="datetime1">
              <a:rPr lang="en-US" smtClean="0"/>
              <a:t>12/31/2017</a:t>
            </a:fld>
            <a:endParaRPr lang="en-US"/>
          </a:p>
        </p:txBody>
      </p:sp>
      <p:sp>
        <p:nvSpPr>
          <p:cNvPr id="6" name="Footer Placeholder 5"/>
          <p:cNvSpPr>
            <a:spLocks noGrp="1"/>
          </p:cNvSpPr>
          <p:nvPr>
            <p:ph type="ftr" sz="quarter" idx="11"/>
          </p:nvPr>
        </p:nvSpPr>
        <p:spPr/>
        <p:txBody>
          <a:bodyPr/>
          <a:lstStyle/>
          <a:p>
            <a:r>
              <a:rPr lang="en-US"/>
              <a:t>HEMATOLOGY TEAM 436</a:t>
            </a:r>
          </a:p>
        </p:txBody>
      </p:sp>
      <p:sp>
        <p:nvSpPr>
          <p:cNvPr id="7" name="Slide Number Placeholder 6"/>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1345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6"/>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2428347"/>
            <a:ext cx="2901255" cy="1190095"/>
          </a:xfrm>
        </p:spPr>
        <p:txBody>
          <a:bodyPr anchor="b"/>
          <a:lstStyle>
            <a:lvl1pPr marL="0" indent="0">
              <a:buNone/>
              <a:defRPr sz="1800" b="1"/>
            </a:lvl1pPr>
            <a:lvl2pPr marL="342895" indent="0">
              <a:buNone/>
              <a:defRPr sz="1500" b="1"/>
            </a:lvl2pPr>
            <a:lvl3pPr marL="685789" indent="0">
              <a:buNone/>
              <a:defRPr sz="1350" b="1"/>
            </a:lvl3pPr>
            <a:lvl4pPr marL="1028684" indent="0">
              <a:buNone/>
              <a:defRPr sz="1200" b="1"/>
            </a:lvl4pPr>
            <a:lvl5pPr marL="1371578" indent="0">
              <a:buNone/>
              <a:defRPr sz="1200" b="1"/>
            </a:lvl5pPr>
            <a:lvl6pPr marL="1714473" indent="0">
              <a:buNone/>
              <a:defRPr sz="1200" b="1"/>
            </a:lvl6pPr>
            <a:lvl7pPr marL="2057367" indent="0">
              <a:buNone/>
              <a:defRPr sz="1200" b="1"/>
            </a:lvl7pPr>
            <a:lvl8pPr marL="2400262" indent="0">
              <a:buNone/>
              <a:defRPr sz="1200" b="1"/>
            </a:lvl8pPr>
            <a:lvl9pPr marL="2743156"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2"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4" cy="1190095"/>
          </a:xfrm>
        </p:spPr>
        <p:txBody>
          <a:bodyPr anchor="b"/>
          <a:lstStyle>
            <a:lvl1pPr marL="0" indent="0">
              <a:buNone/>
              <a:defRPr sz="1800" b="1"/>
            </a:lvl1pPr>
            <a:lvl2pPr marL="342895" indent="0">
              <a:buNone/>
              <a:defRPr sz="1500" b="1"/>
            </a:lvl2pPr>
            <a:lvl3pPr marL="685789" indent="0">
              <a:buNone/>
              <a:defRPr sz="1350" b="1"/>
            </a:lvl3pPr>
            <a:lvl4pPr marL="1028684" indent="0">
              <a:buNone/>
              <a:defRPr sz="1200" b="1"/>
            </a:lvl4pPr>
            <a:lvl5pPr marL="1371578" indent="0">
              <a:buNone/>
              <a:defRPr sz="1200" b="1"/>
            </a:lvl5pPr>
            <a:lvl6pPr marL="1714473" indent="0">
              <a:buNone/>
              <a:defRPr sz="1200" b="1"/>
            </a:lvl6pPr>
            <a:lvl7pPr marL="2057367" indent="0">
              <a:buNone/>
              <a:defRPr sz="1200" b="1"/>
            </a:lvl7pPr>
            <a:lvl8pPr marL="2400262" indent="0">
              <a:buNone/>
              <a:defRPr sz="1200" b="1"/>
            </a:lvl8pPr>
            <a:lvl9pPr marL="274315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4"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348C71-E66F-4174-8EBA-585979E2D1A6}" type="datetime1">
              <a:rPr lang="en-US" smtClean="0"/>
              <a:t>12/31/2017</a:t>
            </a:fld>
            <a:endParaRPr lang="en-US"/>
          </a:p>
        </p:txBody>
      </p:sp>
      <p:sp>
        <p:nvSpPr>
          <p:cNvPr id="8" name="Footer Placeholder 7"/>
          <p:cNvSpPr>
            <a:spLocks noGrp="1"/>
          </p:cNvSpPr>
          <p:nvPr>
            <p:ph type="ftr" sz="quarter" idx="11"/>
          </p:nvPr>
        </p:nvSpPr>
        <p:spPr/>
        <p:txBody>
          <a:bodyPr/>
          <a:lstStyle/>
          <a:p>
            <a:r>
              <a:rPr lang="en-US"/>
              <a:t>HEMATOLOGY TEAM 436</a:t>
            </a:r>
          </a:p>
        </p:txBody>
      </p:sp>
      <p:sp>
        <p:nvSpPr>
          <p:cNvPr id="9" name="Slide Number Placeholder 8"/>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699934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D3139-7ABD-46EF-B753-09B6D6798901}" type="datetime1">
              <a:rPr lang="en-US" smtClean="0"/>
              <a:t>12/31/2017</a:t>
            </a:fld>
            <a:endParaRPr lang="en-US"/>
          </a:p>
        </p:txBody>
      </p:sp>
      <p:sp>
        <p:nvSpPr>
          <p:cNvPr id="4" name="Footer Placeholder 3"/>
          <p:cNvSpPr>
            <a:spLocks noGrp="1"/>
          </p:cNvSpPr>
          <p:nvPr>
            <p:ph type="ftr" sz="quarter" idx="11"/>
          </p:nvPr>
        </p:nvSpPr>
        <p:spPr/>
        <p:txBody>
          <a:bodyPr/>
          <a:lstStyle/>
          <a:p>
            <a:r>
              <a:rPr lang="en-US"/>
              <a:t>HEMATOLOGY TEAM 436</a:t>
            </a:r>
          </a:p>
        </p:txBody>
      </p:sp>
      <p:sp>
        <p:nvSpPr>
          <p:cNvPr id="5" name="Slide Number Placeholder 4"/>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487338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E389C-81A4-4D98-BEE9-ADCFEB99893D}" type="datetime1">
              <a:rPr lang="en-US" smtClean="0"/>
              <a:t>12/31/2017</a:t>
            </a:fld>
            <a:endParaRPr lang="en-US"/>
          </a:p>
        </p:txBody>
      </p:sp>
      <p:sp>
        <p:nvSpPr>
          <p:cNvPr id="3" name="Footer Placeholder 2"/>
          <p:cNvSpPr>
            <a:spLocks noGrp="1"/>
          </p:cNvSpPr>
          <p:nvPr>
            <p:ph type="ftr" sz="quarter" idx="11"/>
          </p:nvPr>
        </p:nvSpPr>
        <p:spPr/>
        <p:txBody>
          <a:bodyPr/>
          <a:lstStyle/>
          <a:p>
            <a:r>
              <a:rPr lang="en-US"/>
              <a:t>HEMATOLOGY TEAM 436</a:t>
            </a:r>
          </a:p>
        </p:txBody>
      </p:sp>
      <p:sp>
        <p:nvSpPr>
          <p:cNvPr id="4" name="Slide Number Placeholder 3"/>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4129627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4" y="1426283"/>
            <a:ext cx="3471862" cy="70396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1"/>
            <a:ext cx="2211883" cy="5505627"/>
          </a:xfrm>
        </p:spPr>
        <p:txBody>
          <a:bodyPr/>
          <a:lstStyle>
            <a:lvl1pPr marL="0" indent="0">
              <a:buNone/>
              <a:defRPr sz="1200"/>
            </a:lvl1pPr>
            <a:lvl2pPr marL="342895" indent="0">
              <a:buNone/>
              <a:defRPr sz="1050"/>
            </a:lvl2pPr>
            <a:lvl3pPr marL="685789" indent="0">
              <a:buNone/>
              <a:defRPr sz="900"/>
            </a:lvl3pPr>
            <a:lvl4pPr marL="1028684" indent="0">
              <a:buNone/>
              <a:defRPr sz="750"/>
            </a:lvl4pPr>
            <a:lvl5pPr marL="1371578" indent="0">
              <a:buNone/>
              <a:defRPr sz="750"/>
            </a:lvl5pPr>
            <a:lvl6pPr marL="1714473" indent="0">
              <a:buNone/>
              <a:defRPr sz="750"/>
            </a:lvl6pPr>
            <a:lvl7pPr marL="2057367" indent="0">
              <a:buNone/>
              <a:defRPr sz="750"/>
            </a:lvl7pPr>
            <a:lvl8pPr marL="2400262" indent="0">
              <a:buNone/>
              <a:defRPr sz="750"/>
            </a:lvl8pPr>
            <a:lvl9pPr marL="2743156"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769BC29-7497-4086-9F5F-67BE8EDB8A21}" type="datetime1">
              <a:rPr lang="en-US" smtClean="0"/>
              <a:t>12/31/2017</a:t>
            </a:fld>
            <a:endParaRPr lang="en-US"/>
          </a:p>
        </p:txBody>
      </p:sp>
      <p:sp>
        <p:nvSpPr>
          <p:cNvPr id="6" name="Footer Placeholder 5"/>
          <p:cNvSpPr>
            <a:spLocks noGrp="1"/>
          </p:cNvSpPr>
          <p:nvPr>
            <p:ph type="ftr" sz="quarter" idx="11"/>
          </p:nvPr>
        </p:nvSpPr>
        <p:spPr/>
        <p:txBody>
          <a:bodyPr/>
          <a:lstStyle/>
          <a:p>
            <a:r>
              <a:rPr lang="en-US"/>
              <a:t>HEMATOLOGY TEAM 436</a:t>
            </a:r>
          </a:p>
        </p:txBody>
      </p:sp>
      <p:sp>
        <p:nvSpPr>
          <p:cNvPr id="7" name="Slide Number Placeholder 6"/>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3428286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8330DE5-F8B8-4E51-B528-479F01DDF769}" type="datetime1">
              <a:rPr lang="en-US" smtClean="0"/>
              <a:t>12/31/2017</a:t>
            </a:fld>
            <a:endParaRPr lang="ar-SA"/>
          </a:p>
        </p:txBody>
      </p:sp>
      <p:sp>
        <p:nvSpPr>
          <p:cNvPr id="5" name="Footer Placeholder 4"/>
          <p:cNvSpPr>
            <a:spLocks noGrp="1"/>
          </p:cNvSpPr>
          <p:nvPr>
            <p:ph type="ftr" sz="quarter" idx="11"/>
          </p:nvPr>
        </p:nvSpPr>
        <p:spPr/>
        <p:txBody>
          <a:bodyPr/>
          <a:lstStyle/>
          <a:p>
            <a:r>
              <a:rPr lang="en-US"/>
              <a:t>HEMATOLOGY TEAM 436</a:t>
            </a:r>
            <a:endParaRPr lang="ar-SA"/>
          </a:p>
        </p:txBody>
      </p:sp>
      <p:sp>
        <p:nvSpPr>
          <p:cNvPr id="6" name="Slide Number Placeholder 5"/>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194453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4" y="1426283"/>
            <a:ext cx="3471862" cy="7039680"/>
          </a:xfrm>
        </p:spPr>
        <p:txBody>
          <a:bodyPr anchor="t"/>
          <a:lstStyle>
            <a:lvl1pPr marL="0" indent="0">
              <a:buNone/>
              <a:defRPr sz="2400"/>
            </a:lvl1pPr>
            <a:lvl2pPr marL="342895" indent="0">
              <a:buNone/>
              <a:defRPr sz="2100"/>
            </a:lvl2pPr>
            <a:lvl3pPr marL="685789" indent="0">
              <a:buNone/>
              <a:defRPr sz="1800"/>
            </a:lvl3pPr>
            <a:lvl4pPr marL="1028684" indent="0">
              <a:buNone/>
              <a:defRPr sz="1500"/>
            </a:lvl4pPr>
            <a:lvl5pPr marL="1371578" indent="0">
              <a:buNone/>
              <a:defRPr sz="1500"/>
            </a:lvl5pPr>
            <a:lvl6pPr marL="1714473" indent="0">
              <a:buNone/>
              <a:defRPr sz="1500"/>
            </a:lvl6pPr>
            <a:lvl7pPr marL="2057367" indent="0">
              <a:buNone/>
              <a:defRPr sz="1500"/>
            </a:lvl7pPr>
            <a:lvl8pPr marL="2400262" indent="0">
              <a:buNone/>
              <a:defRPr sz="1500"/>
            </a:lvl8pPr>
            <a:lvl9pPr marL="2743156"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381" y="2971801"/>
            <a:ext cx="2211883" cy="5505627"/>
          </a:xfrm>
        </p:spPr>
        <p:txBody>
          <a:bodyPr/>
          <a:lstStyle>
            <a:lvl1pPr marL="0" indent="0">
              <a:buNone/>
              <a:defRPr sz="1200"/>
            </a:lvl1pPr>
            <a:lvl2pPr marL="342895" indent="0">
              <a:buNone/>
              <a:defRPr sz="1050"/>
            </a:lvl2pPr>
            <a:lvl3pPr marL="685789" indent="0">
              <a:buNone/>
              <a:defRPr sz="900"/>
            </a:lvl3pPr>
            <a:lvl4pPr marL="1028684" indent="0">
              <a:buNone/>
              <a:defRPr sz="750"/>
            </a:lvl4pPr>
            <a:lvl5pPr marL="1371578" indent="0">
              <a:buNone/>
              <a:defRPr sz="750"/>
            </a:lvl5pPr>
            <a:lvl6pPr marL="1714473" indent="0">
              <a:buNone/>
              <a:defRPr sz="750"/>
            </a:lvl6pPr>
            <a:lvl7pPr marL="2057367" indent="0">
              <a:buNone/>
              <a:defRPr sz="750"/>
            </a:lvl7pPr>
            <a:lvl8pPr marL="2400262" indent="0">
              <a:buNone/>
              <a:defRPr sz="750"/>
            </a:lvl8pPr>
            <a:lvl9pPr marL="2743156"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1AC4EA-929C-4EA1-86D4-774463007A8A}" type="datetime1">
              <a:rPr lang="en-US" smtClean="0"/>
              <a:t>12/31/2017</a:t>
            </a:fld>
            <a:endParaRPr lang="en-US"/>
          </a:p>
        </p:txBody>
      </p:sp>
      <p:sp>
        <p:nvSpPr>
          <p:cNvPr id="6" name="Footer Placeholder 5"/>
          <p:cNvSpPr>
            <a:spLocks noGrp="1"/>
          </p:cNvSpPr>
          <p:nvPr>
            <p:ph type="ftr" sz="quarter" idx="11"/>
          </p:nvPr>
        </p:nvSpPr>
        <p:spPr/>
        <p:txBody>
          <a:bodyPr/>
          <a:lstStyle/>
          <a:p>
            <a:r>
              <a:rPr lang="en-US"/>
              <a:t>HEMATOLOGY TEAM 436</a:t>
            </a:r>
          </a:p>
        </p:txBody>
      </p:sp>
      <p:sp>
        <p:nvSpPr>
          <p:cNvPr id="7" name="Slide Number Placeholder 6"/>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854502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16C2FA-2529-473B-9F68-4CEA978472E1}"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2040659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9" y="527403"/>
            <a:ext cx="4350543"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125C9-CC1B-4601-A169-06333041307D}"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62D9D93E-0147-5543-8AA6-A28B341BB906}" type="slidenum">
              <a:rPr lang="en-US" smtClean="0"/>
              <a:t>‹#›</a:t>
            </a:fld>
            <a:endParaRPr lang="en-US"/>
          </a:p>
        </p:txBody>
      </p:sp>
    </p:spTree>
    <p:extLst>
      <p:ext uri="{BB962C8B-B14F-4D97-AF65-F5344CB8AC3E}">
        <p14:creationId xmlns:p14="http://schemas.microsoft.com/office/powerpoint/2010/main" val="1596003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3"/>
            <a:ext cx="5829300" cy="2123369"/>
          </a:xfrm>
        </p:spPr>
        <p:txBody>
          <a:bodyPr/>
          <a:lstStyle/>
          <a:p>
            <a:r>
              <a:rPr lang="en-US"/>
              <a:t>Click to edit Master title style</a:t>
            </a:r>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CB8F45-3CC5-4C69-9677-065D60D3EB9D}"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3036893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D2151-09EB-4745-8FB9-7C6AB15B7F77}"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1841023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2"/>
            <a:ext cx="5829300" cy="196744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FB0DDC-2ADA-428A-B814-15B456113828}"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1011412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5E6066-CC6B-463B-929C-3825A998AB2B}" type="datetime1">
              <a:rPr lang="en-US" smtClean="0"/>
              <a:t>12/31/2017</a:t>
            </a:fld>
            <a:endParaRPr lang="en-US"/>
          </a:p>
        </p:txBody>
      </p:sp>
      <p:sp>
        <p:nvSpPr>
          <p:cNvPr id="6" name="Footer Placeholder 5"/>
          <p:cNvSpPr>
            <a:spLocks noGrp="1"/>
          </p:cNvSpPr>
          <p:nvPr>
            <p:ph type="ftr" sz="quarter" idx="11"/>
          </p:nvPr>
        </p:nvSpPr>
        <p:spPr/>
        <p:txBody>
          <a:bodyPr/>
          <a:lstStyle/>
          <a:p>
            <a:r>
              <a:rPr lang="en-US"/>
              <a:t>HEMATOLOGY TEAM 436</a:t>
            </a:r>
          </a:p>
        </p:txBody>
      </p:sp>
      <p:sp>
        <p:nvSpPr>
          <p:cNvPr id="7" name="Slide Number Placeholder 6"/>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3932335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6A7D20-C6C5-497B-A9C5-6D5DE9150B3F}" type="datetime1">
              <a:rPr lang="en-US" smtClean="0"/>
              <a:t>12/31/2017</a:t>
            </a:fld>
            <a:endParaRPr lang="en-US"/>
          </a:p>
        </p:txBody>
      </p:sp>
      <p:sp>
        <p:nvSpPr>
          <p:cNvPr id="8" name="Footer Placeholder 7"/>
          <p:cNvSpPr>
            <a:spLocks noGrp="1"/>
          </p:cNvSpPr>
          <p:nvPr>
            <p:ph type="ftr" sz="quarter" idx="11"/>
          </p:nvPr>
        </p:nvSpPr>
        <p:spPr/>
        <p:txBody>
          <a:bodyPr/>
          <a:lstStyle/>
          <a:p>
            <a:r>
              <a:rPr lang="en-US"/>
              <a:t>HEMATOLOGY TEAM 436</a:t>
            </a:r>
          </a:p>
        </p:txBody>
      </p:sp>
      <p:sp>
        <p:nvSpPr>
          <p:cNvPr id="9" name="Slide Number Placeholder 8"/>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2946660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CCF1C-6E3E-4FA7-80C0-D08A351825D2}" type="datetime1">
              <a:rPr lang="en-US" smtClean="0"/>
              <a:t>12/31/2017</a:t>
            </a:fld>
            <a:endParaRPr lang="en-US"/>
          </a:p>
        </p:txBody>
      </p:sp>
      <p:sp>
        <p:nvSpPr>
          <p:cNvPr id="4" name="Footer Placeholder 3"/>
          <p:cNvSpPr>
            <a:spLocks noGrp="1"/>
          </p:cNvSpPr>
          <p:nvPr>
            <p:ph type="ftr" sz="quarter" idx="11"/>
          </p:nvPr>
        </p:nvSpPr>
        <p:spPr/>
        <p:txBody>
          <a:bodyPr/>
          <a:lstStyle/>
          <a:p>
            <a:r>
              <a:rPr lang="en-US"/>
              <a:t>HEMATOLOGY TEAM 436</a:t>
            </a:r>
          </a:p>
        </p:txBody>
      </p:sp>
      <p:sp>
        <p:nvSpPr>
          <p:cNvPr id="5" name="Slide Number Placeholder 4"/>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358885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B439B-EFD1-4F5D-B24E-325CDEC27770}" type="datetime1">
              <a:rPr lang="en-US" smtClean="0"/>
              <a:t>12/31/2017</a:t>
            </a:fld>
            <a:endParaRPr lang="en-US"/>
          </a:p>
        </p:txBody>
      </p:sp>
      <p:sp>
        <p:nvSpPr>
          <p:cNvPr id="3" name="Footer Placeholder 2"/>
          <p:cNvSpPr>
            <a:spLocks noGrp="1"/>
          </p:cNvSpPr>
          <p:nvPr>
            <p:ph type="ftr" sz="quarter" idx="11"/>
          </p:nvPr>
        </p:nvSpPr>
        <p:spPr/>
        <p:txBody>
          <a:bodyPr/>
          <a:lstStyle/>
          <a:p>
            <a:r>
              <a:rPr lang="en-US"/>
              <a:t>HEMATOLOGY TEAM 436</a:t>
            </a:r>
          </a:p>
        </p:txBody>
      </p:sp>
      <p:sp>
        <p:nvSpPr>
          <p:cNvPr id="4" name="Slide Number Placeholder 3"/>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227120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89B6DCCC-D338-4049-92B6-03CF1881CF0B}" type="datetime1">
              <a:rPr lang="en-US" smtClean="0"/>
              <a:t>12/31/2017</a:t>
            </a:fld>
            <a:endParaRPr lang="ar-SA"/>
          </a:p>
        </p:txBody>
      </p:sp>
      <p:sp>
        <p:nvSpPr>
          <p:cNvPr id="5" name="Footer Placeholder 4"/>
          <p:cNvSpPr>
            <a:spLocks noGrp="1"/>
          </p:cNvSpPr>
          <p:nvPr>
            <p:ph type="ftr" sz="quarter" idx="11"/>
          </p:nvPr>
        </p:nvSpPr>
        <p:spPr/>
        <p:txBody>
          <a:bodyPr/>
          <a:lstStyle/>
          <a:p>
            <a:r>
              <a:rPr lang="en-US"/>
              <a:t>HEMATOLOGY TEAM 436</a:t>
            </a:r>
            <a:endParaRPr lang="ar-SA"/>
          </a:p>
        </p:txBody>
      </p:sp>
      <p:sp>
        <p:nvSpPr>
          <p:cNvPr id="6" name="Slide Number Placeholder 5"/>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3266120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6"/>
            <a:ext cx="2256235" cy="167851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9C5682-1944-43E9-A863-DEE36AA3485B}" type="datetime1">
              <a:rPr lang="en-US" smtClean="0"/>
              <a:t>12/31/2017</a:t>
            </a:fld>
            <a:endParaRPr lang="en-US"/>
          </a:p>
        </p:txBody>
      </p:sp>
      <p:sp>
        <p:nvSpPr>
          <p:cNvPr id="6" name="Footer Placeholder 5"/>
          <p:cNvSpPr>
            <a:spLocks noGrp="1"/>
          </p:cNvSpPr>
          <p:nvPr>
            <p:ph type="ftr" sz="quarter" idx="11"/>
          </p:nvPr>
        </p:nvSpPr>
        <p:spPr/>
        <p:txBody>
          <a:bodyPr/>
          <a:lstStyle/>
          <a:p>
            <a:r>
              <a:rPr lang="en-US"/>
              <a:t>HEMATOLOGY TEAM 436</a:t>
            </a:r>
          </a:p>
        </p:txBody>
      </p:sp>
      <p:sp>
        <p:nvSpPr>
          <p:cNvPr id="7" name="Slide Number Placeholder 6"/>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3409384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1"/>
            <a:ext cx="4114800" cy="81862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071846-97C2-4730-A65C-C5593C96D779}" type="datetime1">
              <a:rPr lang="en-US" smtClean="0"/>
              <a:t>12/31/2017</a:t>
            </a:fld>
            <a:endParaRPr lang="en-US"/>
          </a:p>
        </p:txBody>
      </p:sp>
      <p:sp>
        <p:nvSpPr>
          <p:cNvPr id="6" name="Footer Placeholder 5"/>
          <p:cNvSpPr>
            <a:spLocks noGrp="1"/>
          </p:cNvSpPr>
          <p:nvPr>
            <p:ph type="ftr" sz="quarter" idx="11"/>
          </p:nvPr>
        </p:nvSpPr>
        <p:spPr/>
        <p:txBody>
          <a:bodyPr/>
          <a:lstStyle/>
          <a:p>
            <a:r>
              <a:rPr lang="en-US"/>
              <a:t>HEMATOLOGY TEAM 436</a:t>
            </a:r>
          </a:p>
        </p:txBody>
      </p:sp>
      <p:sp>
        <p:nvSpPr>
          <p:cNvPr id="7" name="Slide Number Placeholder 6"/>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310441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2723E-2781-4FAD-BA3D-C11EE4E751AD}"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2282473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96701"/>
            <a:ext cx="1543050" cy="845220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96701"/>
            <a:ext cx="4514850" cy="84522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1E6872-36B1-46C1-A7CD-77DDF7E40BB0}" type="datetime1">
              <a:rPr lang="en-US" smtClean="0"/>
              <a:t>12/31/2017</a:t>
            </a:fld>
            <a:endParaRPr lang="en-US"/>
          </a:p>
        </p:txBody>
      </p:sp>
      <p:sp>
        <p:nvSpPr>
          <p:cNvPr id="5" name="Footer Placeholder 4"/>
          <p:cNvSpPr>
            <a:spLocks noGrp="1"/>
          </p:cNvSpPr>
          <p:nvPr>
            <p:ph type="ftr" sz="quarter" idx="11"/>
          </p:nvPr>
        </p:nvSpPr>
        <p:spPr/>
        <p:txBody>
          <a:bodyPr/>
          <a:lstStyle/>
          <a:p>
            <a:r>
              <a:rPr lang="en-US"/>
              <a:t>HEMATOLOGY TEAM 436</a:t>
            </a:r>
          </a:p>
        </p:txBody>
      </p:sp>
      <p:sp>
        <p:nvSpPr>
          <p:cNvPr id="6" name="Slide Number Placeholder 5"/>
          <p:cNvSpPr>
            <a:spLocks noGrp="1"/>
          </p:cNvSpPr>
          <p:nvPr>
            <p:ph type="sldNum" sz="quarter" idx="12"/>
          </p:nvPr>
        </p:nvSpPr>
        <p:spPr/>
        <p:txBody>
          <a:bodyPr/>
          <a:lstStyle/>
          <a:p>
            <a:fld id="{27B1B30D-6817-4CC0-A065-763B261B3288}" type="slidenum">
              <a:rPr lang="en-US" smtClean="0"/>
              <a:t>‹#›</a:t>
            </a:fld>
            <a:endParaRPr lang="en-US"/>
          </a:p>
        </p:txBody>
      </p:sp>
    </p:spTree>
    <p:extLst>
      <p:ext uri="{BB962C8B-B14F-4D97-AF65-F5344CB8AC3E}">
        <p14:creationId xmlns:p14="http://schemas.microsoft.com/office/powerpoint/2010/main" val="1022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C8504ECE-4869-4ECA-B79A-2DDFE74F1A42}" type="datetime1">
              <a:rPr lang="en-US" smtClean="0"/>
              <a:t>12/31/2017</a:t>
            </a:fld>
            <a:endParaRPr lang="ar-SA"/>
          </a:p>
        </p:txBody>
      </p:sp>
      <p:sp>
        <p:nvSpPr>
          <p:cNvPr id="6" name="Footer Placeholder 5"/>
          <p:cNvSpPr>
            <a:spLocks noGrp="1"/>
          </p:cNvSpPr>
          <p:nvPr>
            <p:ph type="ftr" sz="quarter" idx="11"/>
          </p:nvPr>
        </p:nvSpPr>
        <p:spPr/>
        <p:txBody>
          <a:bodyPr/>
          <a:lstStyle/>
          <a:p>
            <a:r>
              <a:rPr lang="en-US"/>
              <a:t>HEMATOLOGY TEAM 436</a:t>
            </a:r>
            <a:endParaRPr lang="ar-SA"/>
          </a:p>
        </p:txBody>
      </p:sp>
      <p:sp>
        <p:nvSpPr>
          <p:cNvPr id="7" name="Slide Number Placeholder 6"/>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83284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حرر أنماط نص الشكل الرئيسي</a:t>
            </a:r>
          </a:p>
        </p:txBody>
      </p:sp>
      <p:sp>
        <p:nvSpPr>
          <p:cNvPr id="4" name="Content Placeholder 3"/>
          <p:cNvSpPr>
            <a:spLocks noGrp="1"/>
          </p:cNvSpPr>
          <p:nvPr>
            <p:ph sz="half" idx="2"/>
          </p:nvPr>
        </p:nvSpPr>
        <p:spPr>
          <a:xfrm>
            <a:off x="472381" y="3618442"/>
            <a:ext cx="2901255" cy="5322183"/>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حرر أنماط نص الشكل الرئيسي</a:t>
            </a:r>
          </a:p>
        </p:txBody>
      </p:sp>
      <p:sp>
        <p:nvSpPr>
          <p:cNvPr id="6" name="Content Placeholder 5"/>
          <p:cNvSpPr>
            <a:spLocks noGrp="1"/>
          </p:cNvSpPr>
          <p:nvPr>
            <p:ph sz="quarter" idx="4"/>
          </p:nvPr>
        </p:nvSpPr>
        <p:spPr>
          <a:xfrm>
            <a:off x="3471863" y="3618442"/>
            <a:ext cx="2915543" cy="5322183"/>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E6A6B3FA-EF8E-4388-82F7-E46C2A6BEB86}" type="datetime1">
              <a:rPr lang="en-US" smtClean="0"/>
              <a:t>12/31/2017</a:t>
            </a:fld>
            <a:endParaRPr lang="ar-SA"/>
          </a:p>
        </p:txBody>
      </p:sp>
      <p:sp>
        <p:nvSpPr>
          <p:cNvPr id="8" name="Footer Placeholder 7"/>
          <p:cNvSpPr>
            <a:spLocks noGrp="1"/>
          </p:cNvSpPr>
          <p:nvPr>
            <p:ph type="ftr" sz="quarter" idx="11"/>
          </p:nvPr>
        </p:nvSpPr>
        <p:spPr/>
        <p:txBody>
          <a:bodyPr/>
          <a:lstStyle/>
          <a:p>
            <a:r>
              <a:rPr lang="en-US"/>
              <a:t>HEMATOLOGY TEAM 436</a:t>
            </a:r>
            <a:endParaRPr lang="ar-SA"/>
          </a:p>
        </p:txBody>
      </p:sp>
      <p:sp>
        <p:nvSpPr>
          <p:cNvPr id="9" name="Slide Number Placeholder 8"/>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4167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111F6BC8-4446-4A79-88D8-0E56F926622B}" type="datetime1">
              <a:rPr lang="en-US" smtClean="0"/>
              <a:t>12/31/2017</a:t>
            </a:fld>
            <a:endParaRPr lang="ar-SA"/>
          </a:p>
        </p:txBody>
      </p:sp>
      <p:sp>
        <p:nvSpPr>
          <p:cNvPr id="4" name="Footer Placeholder 3"/>
          <p:cNvSpPr>
            <a:spLocks noGrp="1"/>
          </p:cNvSpPr>
          <p:nvPr>
            <p:ph type="ftr" sz="quarter" idx="11"/>
          </p:nvPr>
        </p:nvSpPr>
        <p:spPr/>
        <p:txBody>
          <a:bodyPr/>
          <a:lstStyle/>
          <a:p>
            <a:r>
              <a:rPr lang="en-US"/>
              <a:t>HEMATOLOGY TEAM 436</a:t>
            </a:r>
            <a:endParaRPr lang="ar-SA"/>
          </a:p>
        </p:txBody>
      </p:sp>
      <p:sp>
        <p:nvSpPr>
          <p:cNvPr id="5" name="Slide Number Placeholder 4"/>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383438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B21F6-0C8F-4EE1-9879-00A456B6FE6C}" type="datetime1">
              <a:rPr lang="en-US" smtClean="0"/>
              <a:t>12/31/2017</a:t>
            </a:fld>
            <a:endParaRPr lang="ar-SA"/>
          </a:p>
        </p:txBody>
      </p:sp>
      <p:sp>
        <p:nvSpPr>
          <p:cNvPr id="3" name="Footer Placeholder 2"/>
          <p:cNvSpPr>
            <a:spLocks noGrp="1"/>
          </p:cNvSpPr>
          <p:nvPr>
            <p:ph type="ftr" sz="quarter" idx="11"/>
          </p:nvPr>
        </p:nvSpPr>
        <p:spPr/>
        <p:txBody>
          <a:bodyPr/>
          <a:lstStyle/>
          <a:p>
            <a:r>
              <a:rPr lang="en-US"/>
              <a:t>HEMATOLOGY TEAM 436</a:t>
            </a:r>
            <a:endParaRPr lang="ar-SA"/>
          </a:p>
        </p:txBody>
      </p:sp>
      <p:sp>
        <p:nvSpPr>
          <p:cNvPr id="4" name="Slide Number Placeholder 3"/>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294110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7B0A7A46-FA19-4693-AA32-C038DA999D84}" type="datetime1">
              <a:rPr lang="en-US" smtClean="0"/>
              <a:t>12/31/2017</a:t>
            </a:fld>
            <a:endParaRPr lang="ar-SA"/>
          </a:p>
        </p:txBody>
      </p:sp>
      <p:sp>
        <p:nvSpPr>
          <p:cNvPr id="6" name="Footer Placeholder 5"/>
          <p:cNvSpPr>
            <a:spLocks noGrp="1"/>
          </p:cNvSpPr>
          <p:nvPr>
            <p:ph type="ftr" sz="quarter" idx="11"/>
          </p:nvPr>
        </p:nvSpPr>
        <p:spPr/>
        <p:txBody>
          <a:bodyPr/>
          <a:lstStyle/>
          <a:p>
            <a:r>
              <a:rPr lang="en-US"/>
              <a:t>HEMATOLOGY TEAM 436</a:t>
            </a:r>
            <a:endParaRPr lang="ar-SA"/>
          </a:p>
        </p:txBody>
      </p:sp>
      <p:sp>
        <p:nvSpPr>
          <p:cNvPr id="7" name="Slide Number Placeholder 6"/>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144255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09C0A136-6796-4873-9899-91BA9919B1E9}" type="datetime1">
              <a:rPr lang="en-US" smtClean="0"/>
              <a:t>12/31/2017</a:t>
            </a:fld>
            <a:endParaRPr lang="ar-SA"/>
          </a:p>
        </p:txBody>
      </p:sp>
      <p:sp>
        <p:nvSpPr>
          <p:cNvPr id="6" name="Footer Placeholder 5"/>
          <p:cNvSpPr>
            <a:spLocks noGrp="1"/>
          </p:cNvSpPr>
          <p:nvPr>
            <p:ph type="ftr" sz="quarter" idx="11"/>
          </p:nvPr>
        </p:nvSpPr>
        <p:spPr/>
        <p:txBody>
          <a:bodyPr/>
          <a:lstStyle/>
          <a:p>
            <a:r>
              <a:rPr lang="en-US"/>
              <a:t>HEMATOLOGY TEAM 436</a:t>
            </a:r>
            <a:endParaRPr lang="ar-SA"/>
          </a:p>
        </p:txBody>
      </p:sp>
      <p:sp>
        <p:nvSpPr>
          <p:cNvPr id="7" name="Slide Number Placeholder 6"/>
          <p:cNvSpPr>
            <a:spLocks noGrp="1"/>
          </p:cNvSpPr>
          <p:nvPr>
            <p:ph type="sldNum" sz="quarter" idx="12"/>
          </p:nvPr>
        </p:nvSpPr>
        <p:spPr/>
        <p:txBody>
          <a:bodyPr/>
          <a:lstStyle/>
          <a:p>
            <a:fld id="{1C67E274-19E9-42BB-8F4D-69F464BAB9C5}" type="slidenum">
              <a:rPr lang="ar-SA" smtClean="0"/>
              <a:t>‹#›</a:t>
            </a:fld>
            <a:endParaRPr lang="ar-SA"/>
          </a:p>
        </p:txBody>
      </p:sp>
    </p:spTree>
    <p:extLst>
      <p:ext uri="{BB962C8B-B14F-4D97-AF65-F5344CB8AC3E}">
        <p14:creationId xmlns:p14="http://schemas.microsoft.com/office/powerpoint/2010/main" val="216472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A636759-74CD-468D-821E-7CDCE0935ED7}" type="datetime1">
              <a:rPr lang="en-US" smtClean="0"/>
              <a:t>12/31/2017</a:t>
            </a:fld>
            <a:endParaRPr lang="ar-SA"/>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HEMATOLOGY TEAM 436</a:t>
            </a:r>
            <a:endParaRPr lang="ar-SA"/>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C67E274-19E9-42BB-8F4D-69F464BAB9C5}" type="slidenum">
              <a:rPr lang="ar-SA" smtClean="0"/>
              <a:t>‹#›</a:t>
            </a:fld>
            <a:endParaRPr lang="ar-SA"/>
          </a:p>
        </p:txBody>
      </p:sp>
    </p:spTree>
    <p:extLst>
      <p:ext uri="{BB962C8B-B14F-4D97-AF65-F5344CB8AC3E}">
        <p14:creationId xmlns:p14="http://schemas.microsoft.com/office/powerpoint/2010/main" val="7534698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6"/>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E789D3A-7936-41AC-953B-487305F5F99D}" type="datetime1">
              <a:rPr lang="en-US" smtClean="0"/>
              <a:t>12/31/2017</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HEMATOLOGY TEAM 436</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2D9D93E-0147-5543-8AA6-A28B341BB906}" type="slidenum">
              <a:rPr lang="en-US" smtClean="0"/>
              <a:t>‹#›</a:t>
            </a:fld>
            <a:endParaRPr lang="en-US"/>
          </a:p>
        </p:txBody>
      </p:sp>
    </p:spTree>
    <p:extLst>
      <p:ext uri="{BB962C8B-B14F-4D97-AF65-F5344CB8AC3E}">
        <p14:creationId xmlns:p14="http://schemas.microsoft.com/office/powerpoint/2010/main" val="330412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defTabSz="68578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8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2" indent="-171447" algn="l" defTabSz="68578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36" indent="-171447" algn="l" defTabSz="68578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1" indent="-171447" algn="l" defTabSz="68578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25" indent="-171447" algn="l" defTabSz="68578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0" indent="-171447" algn="l" defTabSz="68578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14" indent="-171447" algn="l" defTabSz="68578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09" indent="-171447" algn="l" defTabSz="68578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03" indent="-171447" algn="l" defTabSz="68578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9" rtl="0" eaLnBrk="1" latinLnBrk="0" hangingPunct="1">
        <a:defRPr sz="1350" kern="1200">
          <a:solidFill>
            <a:schemeClr val="tx1"/>
          </a:solidFill>
          <a:latin typeface="+mn-lt"/>
          <a:ea typeface="+mn-ea"/>
          <a:cs typeface="+mn-cs"/>
        </a:defRPr>
      </a:lvl1pPr>
      <a:lvl2pPr marL="342895" algn="l" defTabSz="685789" rtl="0" eaLnBrk="1" latinLnBrk="0" hangingPunct="1">
        <a:defRPr sz="1350" kern="1200">
          <a:solidFill>
            <a:schemeClr val="tx1"/>
          </a:solidFill>
          <a:latin typeface="+mn-lt"/>
          <a:ea typeface="+mn-ea"/>
          <a:cs typeface="+mn-cs"/>
        </a:defRPr>
      </a:lvl2pPr>
      <a:lvl3pPr marL="685789" algn="l" defTabSz="685789" rtl="0" eaLnBrk="1" latinLnBrk="0" hangingPunct="1">
        <a:defRPr sz="1350" kern="1200">
          <a:solidFill>
            <a:schemeClr val="tx1"/>
          </a:solidFill>
          <a:latin typeface="+mn-lt"/>
          <a:ea typeface="+mn-ea"/>
          <a:cs typeface="+mn-cs"/>
        </a:defRPr>
      </a:lvl3pPr>
      <a:lvl4pPr marL="1028684" algn="l" defTabSz="685789" rtl="0" eaLnBrk="1" latinLnBrk="0" hangingPunct="1">
        <a:defRPr sz="1350" kern="1200">
          <a:solidFill>
            <a:schemeClr val="tx1"/>
          </a:solidFill>
          <a:latin typeface="+mn-lt"/>
          <a:ea typeface="+mn-ea"/>
          <a:cs typeface="+mn-cs"/>
        </a:defRPr>
      </a:lvl4pPr>
      <a:lvl5pPr marL="1371578" algn="l" defTabSz="685789" rtl="0" eaLnBrk="1" latinLnBrk="0" hangingPunct="1">
        <a:defRPr sz="1350" kern="1200">
          <a:solidFill>
            <a:schemeClr val="tx1"/>
          </a:solidFill>
          <a:latin typeface="+mn-lt"/>
          <a:ea typeface="+mn-ea"/>
          <a:cs typeface="+mn-cs"/>
        </a:defRPr>
      </a:lvl5pPr>
      <a:lvl6pPr marL="1714473" algn="l" defTabSz="685789" rtl="0" eaLnBrk="1" latinLnBrk="0" hangingPunct="1">
        <a:defRPr sz="1350" kern="1200">
          <a:solidFill>
            <a:schemeClr val="tx1"/>
          </a:solidFill>
          <a:latin typeface="+mn-lt"/>
          <a:ea typeface="+mn-ea"/>
          <a:cs typeface="+mn-cs"/>
        </a:defRPr>
      </a:lvl6pPr>
      <a:lvl7pPr marL="2057367" algn="l" defTabSz="685789" rtl="0" eaLnBrk="1" latinLnBrk="0" hangingPunct="1">
        <a:defRPr sz="1350" kern="1200">
          <a:solidFill>
            <a:schemeClr val="tx1"/>
          </a:solidFill>
          <a:latin typeface="+mn-lt"/>
          <a:ea typeface="+mn-ea"/>
          <a:cs typeface="+mn-cs"/>
        </a:defRPr>
      </a:lvl7pPr>
      <a:lvl8pPr marL="2400262" algn="l" defTabSz="685789" rtl="0" eaLnBrk="1" latinLnBrk="0" hangingPunct="1">
        <a:defRPr sz="1350" kern="1200">
          <a:solidFill>
            <a:schemeClr val="tx1"/>
          </a:solidFill>
          <a:latin typeface="+mn-lt"/>
          <a:ea typeface="+mn-ea"/>
          <a:cs typeface="+mn-cs"/>
        </a:defRPr>
      </a:lvl8pPr>
      <a:lvl9pPr marL="2743156" algn="l" defTabSz="68578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0A5721E0-F23F-4EFB-BDF2-F020953BEA23}" type="datetime1">
              <a:rPr lang="en-US" smtClean="0"/>
              <a:t>12/31/2017</a:t>
            </a:fld>
            <a:endParaRPr lang="en-US"/>
          </a:p>
        </p:txBody>
      </p:sp>
      <p:sp>
        <p:nvSpPr>
          <p:cNvPr id="5" name="Footer Placeholder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HEMATOLOGY TEAM 436</a:t>
            </a:r>
          </a:p>
        </p:txBody>
      </p:sp>
      <p:sp>
        <p:nvSpPr>
          <p:cNvPr id="6" name="Slide Number Placeholder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27B1B30D-6817-4CC0-A065-763B261B3288}" type="slidenum">
              <a:rPr lang="en-US" smtClean="0"/>
              <a:t>‹#›</a:t>
            </a:fld>
            <a:endParaRPr lang="en-US"/>
          </a:p>
        </p:txBody>
      </p:sp>
    </p:spTree>
    <p:extLst>
      <p:ext uri="{BB962C8B-B14F-4D97-AF65-F5344CB8AC3E}">
        <p14:creationId xmlns:p14="http://schemas.microsoft.com/office/powerpoint/2010/main" val="231855111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docs.google.com/document/d/1Y7mV6Uv0sNwkKtLvjulYJjJWKioC_b1-wH97NoTiJyk/edit"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docs.google.com/forms/d/e/1FAIpQLSdF-OExjEgTJzx-mBGyJM1VZY-c-h_KyTtEF0WuENtYMh0VLA/viewform" TargetMode="External"/><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mFOImdCgxvk" TargetMode="External"/><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youtube.com/watch?v=0pnpoEy0eYE" TargetMode="Externa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youtube.com/watch?v=R8JMfbYW2p4"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2AEC667E-1520-4694-B820-7DDCB6E017DD}"/>
              </a:ext>
            </a:extLst>
          </p:cNvPr>
          <p:cNvSpPr>
            <a:spLocks noGrp="1"/>
          </p:cNvSpPr>
          <p:nvPr>
            <p:ph type="subTitle" idx="1"/>
          </p:nvPr>
        </p:nvSpPr>
        <p:spPr>
          <a:xfrm>
            <a:off x="5123441" y="5528365"/>
            <a:ext cx="1570126" cy="877695"/>
          </a:xfrm>
          <a:ln>
            <a:solidFill>
              <a:srgbClr val="33CCCC"/>
            </a:solidFill>
            <a:prstDash val="dash"/>
          </a:ln>
        </p:spPr>
        <p:txBody>
          <a:bodyPr>
            <a:normAutofit/>
          </a:bodyPr>
          <a:lstStyle/>
          <a:p>
            <a:r>
              <a:rPr lang="en-US" sz="1600" dirty="0">
                <a:solidFill>
                  <a:srgbClr val="FF0000"/>
                </a:solidFill>
                <a:latin typeface="Cambria" panose="02040503050406030204" pitchFamily="18" charset="0"/>
              </a:rPr>
              <a:t>Important.</a:t>
            </a:r>
            <a:r>
              <a:rPr lang="ar-SA" sz="1600" dirty="0">
                <a:solidFill>
                  <a:srgbClr val="FF0000"/>
                </a:solidFill>
                <a:latin typeface="Cambria" panose="02040503050406030204" pitchFamily="18" charset="0"/>
              </a:rPr>
              <a:t> </a:t>
            </a:r>
            <a:r>
              <a:rPr lang="en-US" sz="1600" dirty="0">
                <a:solidFill>
                  <a:schemeClr val="bg1">
                    <a:lumMod val="50000"/>
                  </a:schemeClr>
                </a:solidFill>
                <a:latin typeface="Cambria" panose="02040503050406030204" pitchFamily="18" charset="0"/>
              </a:rPr>
              <a:t>Extra.</a:t>
            </a:r>
            <a:r>
              <a:rPr lang="ar-SA" sz="1600" dirty="0">
                <a:solidFill>
                  <a:schemeClr val="bg1">
                    <a:lumMod val="50000"/>
                  </a:schemeClr>
                </a:solidFill>
                <a:latin typeface="Cambria" panose="02040503050406030204" pitchFamily="18" charset="0"/>
              </a:rPr>
              <a:t> .</a:t>
            </a:r>
            <a:r>
              <a:rPr lang="en-US" sz="1600" dirty="0">
                <a:solidFill>
                  <a:schemeClr val="accent6">
                    <a:lumMod val="60000"/>
                    <a:lumOff val="40000"/>
                  </a:schemeClr>
                </a:solidFill>
                <a:latin typeface="Cambria" panose="02040503050406030204" pitchFamily="18" charset="0"/>
              </a:rPr>
              <a:t>Doctor’s notes</a:t>
            </a:r>
            <a:endParaRPr lang="ar-SA" sz="1600" dirty="0">
              <a:solidFill>
                <a:schemeClr val="accent6">
                  <a:lumMod val="60000"/>
                  <a:lumOff val="40000"/>
                </a:schemeClr>
              </a:solidFill>
              <a:latin typeface="Cambria" panose="02040503050406030204" pitchFamily="18" charset="0"/>
            </a:endParaRPr>
          </a:p>
        </p:txBody>
      </p:sp>
      <p:pic>
        <p:nvPicPr>
          <p:cNvPr id="4" name="صورة 3">
            <a:extLst>
              <a:ext uri="{FF2B5EF4-FFF2-40B4-BE49-F238E27FC236}">
                <a16:creationId xmlns:a16="http://schemas.microsoft.com/office/drawing/2014/main" id="{38C3CC56-65A8-41F8-9323-60504A3A0965}"/>
              </a:ext>
            </a:extLst>
          </p:cNvPr>
          <p:cNvPicPr>
            <a:picLocks noChangeAspect="1"/>
          </p:cNvPicPr>
          <p:nvPr/>
        </p:nvPicPr>
        <p:blipFill>
          <a:blip r:embed="rId2"/>
          <a:stretch>
            <a:fillRect/>
          </a:stretch>
        </p:blipFill>
        <p:spPr>
          <a:xfrm>
            <a:off x="5522494" y="160421"/>
            <a:ext cx="1171073" cy="1171073"/>
          </a:xfrm>
          <a:prstGeom prst="rect">
            <a:avLst/>
          </a:prstGeom>
        </p:spPr>
      </p:pic>
      <p:sp>
        <p:nvSpPr>
          <p:cNvPr id="9" name="مربع نص 8">
            <a:extLst>
              <a:ext uri="{FF2B5EF4-FFF2-40B4-BE49-F238E27FC236}">
                <a16:creationId xmlns:a16="http://schemas.microsoft.com/office/drawing/2014/main" id="{5DFB9E5C-7451-49EC-8702-4329F16E1267}"/>
              </a:ext>
            </a:extLst>
          </p:cNvPr>
          <p:cNvSpPr txBox="1"/>
          <p:nvPr/>
        </p:nvSpPr>
        <p:spPr>
          <a:xfrm>
            <a:off x="148390" y="4305220"/>
            <a:ext cx="4863463" cy="3323987"/>
          </a:xfrm>
          <a:prstGeom prst="rect">
            <a:avLst/>
          </a:prstGeom>
          <a:noFill/>
        </p:spPr>
        <p:txBody>
          <a:bodyPr wrap="square" rtlCol="1">
            <a:spAutoFit/>
          </a:bodyPr>
          <a:lstStyle/>
          <a:p>
            <a:r>
              <a:rPr lang="en-US" dirty="0">
                <a:solidFill>
                  <a:srgbClr val="009999"/>
                </a:solidFill>
                <a:latin typeface="Cambria" panose="02040503050406030204" pitchFamily="18" charset="0"/>
              </a:rPr>
              <a:t>Objectives</a:t>
            </a:r>
            <a:r>
              <a:rPr lang="en-US" dirty="0">
                <a:solidFill>
                  <a:srgbClr val="009999"/>
                </a:solidFill>
              </a:rPr>
              <a:t>:</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the function of platelets and the relationship between the platelet count in peripheral blood and the extent of abnormal bleeding. </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about the diseases associated with  1) a failure of platelet production  2) a shortened platelet lifespan, especially immune thrombocytopenic purpura (ITP).</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the principles of investigation of patient suspected of having a </a:t>
            </a:r>
            <a:r>
              <a:rPr lang="en-US" sz="1150" dirty="0" err="1">
                <a:solidFill>
                  <a:srgbClr val="009999"/>
                </a:solidFill>
                <a:latin typeface="Cambria" panose="02040503050406030204" pitchFamily="18" charset="0"/>
              </a:rPr>
              <a:t>haemostatic</a:t>
            </a:r>
            <a:r>
              <a:rPr lang="en-US" sz="1150" dirty="0">
                <a:solidFill>
                  <a:srgbClr val="009999"/>
                </a:solidFill>
                <a:latin typeface="Cambria" panose="02040503050406030204" pitchFamily="18" charset="0"/>
              </a:rPr>
              <a:t> defect.</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understand the role of platelets, blood vessel wall and coagulation factors in normal </a:t>
            </a:r>
            <a:r>
              <a:rPr lang="en-US" sz="1150" dirty="0" err="1">
                <a:solidFill>
                  <a:srgbClr val="009999"/>
                </a:solidFill>
                <a:latin typeface="Cambria" panose="02040503050406030204" pitchFamily="18" charset="0"/>
              </a:rPr>
              <a:t>haemostasis</a:t>
            </a:r>
            <a:r>
              <a:rPr lang="en-US" sz="1150" dirty="0">
                <a:solidFill>
                  <a:srgbClr val="009999"/>
                </a:solidFill>
                <a:latin typeface="Cambria" panose="02040503050406030204" pitchFamily="18" charset="0"/>
              </a:rPr>
              <a:t>.</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the classification of </a:t>
            </a:r>
            <a:r>
              <a:rPr lang="en-US" sz="1150" dirty="0" err="1">
                <a:solidFill>
                  <a:srgbClr val="009999"/>
                </a:solidFill>
                <a:latin typeface="Cambria" panose="02040503050406030204" pitchFamily="18" charset="0"/>
              </a:rPr>
              <a:t>haemostatic</a:t>
            </a:r>
            <a:r>
              <a:rPr lang="en-US" sz="1150" dirty="0">
                <a:solidFill>
                  <a:srgbClr val="009999"/>
                </a:solidFill>
                <a:latin typeface="Cambria" panose="02040503050406030204" pitchFamily="18" charset="0"/>
              </a:rPr>
              <a:t> defects. </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the platelet morphology and life span. </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the platelet function and diseases due to platelet function disorders. </a:t>
            </a:r>
          </a:p>
          <a:p>
            <a:pPr marL="285750" indent="-285750">
              <a:buFont typeface="Arial" panose="020B0604020202020204" pitchFamily="34" charset="0"/>
              <a:buChar char="•"/>
            </a:pPr>
            <a:r>
              <a:rPr lang="en-US" sz="1150" dirty="0">
                <a:solidFill>
                  <a:srgbClr val="009999"/>
                </a:solidFill>
                <a:latin typeface="Cambria" panose="02040503050406030204" pitchFamily="18" charset="0"/>
              </a:rPr>
              <a:t>To know the causes of thrombocytopenic purpura and non-thrombocytopenic purpura</a:t>
            </a:r>
          </a:p>
        </p:txBody>
      </p:sp>
      <p:sp>
        <p:nvSpPr>
          <p:cNvPr id="10" name="مربع نص 9">
            <a:extLst>
              <a:ext uri="{FF2B5EF4-FFF2-40B4-BE49-F238E27FC236}">
                <a16:creationId xmlns:a16="http://schemas.microsoft.com/office/drawing/2014/main" id="{D60602BE-3A0F-496E-BF95-C0922D9176AC}"/>
              </a:ext>
            </a:extLst>
          </p:cNvPr>
          <p:cNvSpPr txBox="1"/>
          <p:nvPr/>
        </p:nvSpPr>
        <p:spPr>
          <a:xfrm>
            <a:off x="173255" y="7475319"/>
            <a:ext cx="3642561" cy="1200329"/>
          </a:xfrm>
          <a:prstGeom prst="rect">
            <a:avLst/>
          </a:prstGeom>
          <a:noFill/>
        </p:spPr>
        <p:txBody>
          <a:bodyPr wrap="square" rtlCol="1">
            <a:spAutoFit/>
          </a:bodyPr>
          <a:lstStyle/>
          <a:p>
            <a:r>
              <a:rPr lang="en-US" dirty="0">
                <a:solidFill>
                  <a:srgbClr val="009999"/>
                </a:solidFill>
                <a:latin typeface="Cambria" panose="02040503050406030204" pitchFamily="18" charset="0"/>
              </a:rPr>
              <a:t>References:</a:t>
            </a:r>
            <a:r>
              <a:rPr lang="en-US" dirty="0">
                <a:solidFill>
                  <a:srgbClr val="33CCCC"/>
                </a:solidFill>
                <a:latin typeface="Cambria" panose="02040503050406030204" pitchFamily="18" charset="0"/>
              </a:rPr>
              <a:t> </a:t>
            </a:r>
          </a:p>
          <a:p>
            <a:r>
              <a:rPr lang="en-US" dirty="0">
                <a:solidFill>
                  <a:schemeClr val="tx1">
                    <a:lumMod val="65000"/>
                    <a:lumOff val="35000"/>
                  </a:schemeClr>
                </a:solidFill>
                <a:latin typeface="Cambria" panose="02040503050406030204" pitchFamily="18" charset="0"/>
              </a:rPr>
              <a:t>436 girls &amp; boys’ slides</a:t>
            </a:r>
          </a:p>
          <a:p>
            <a:r>
              <a:rPr lang="en-US" dirty="0">
                <a:solidFill>
                  <a:schemeClr val="tx1">
                    <a:lumMod val="65000"/>
                    <a:lumOff val="35000"/>
                  </a:schemeClr>
                </a:solidFill>
                <a:latin typeface="Cambria" panose="02040503050406030204" pitchFamily="18" charset="0"/>
              </a:rPr>
              <a:t>435 teamwork slides</a:t>
            </a:r>
          </a:p>
          <a:p>
            <a:r>
              <a:rPr lang="en-US" dirty="0"/>
              <a:t> </a:t>
            </a:r>
            <a:endParaRPr lang="ar-SA" dirty="0"/>
          </a:p>
        </p:txBody>
      </p:sp>
      <p:sp>
        <p:nvSpPr>
          <p:cNvPr id="11" name="مربع نص 10">
            <a:extLst>
              <a:ext uri="{FF2B5EF4-FFF2-40B4-BE49-F238E27FC236}">
                <a16:creationId xmlns:a16="http://schemas.microsoft.com/office/drawing/2014/main" id="{A0AA8645-550E-4A70-BA76-B57D1409E109}"/>
              </a:ext>
            </a:extLst>
          </p:cNvPr>
          <p:cNvSpPr txBox="1"/>
          <p:nvPr/>
        </p:nvSpPr>
        <p:spPr>
          <a:xfrm>
            <a:off x="4246152" y="7436365"/>
            <a:ext cx="1395663" cy="369332"/>
          </a:xfrm>
          <a:prstGeom prst="rect">
            <a:avLst/>
          </a:prstGeom>
          <a:noFill/>
        </p:spPr>
        <p:txBody>
          <a:bodyPr wrap="square" rtlCol="1">
            <a:spAutoFit/>
          </a:bodyPr>
          <a:lstStyle/>
          <a:p>
            <a:r>
              <a:rPr lang="en-US" dirty="0">
                <a:solidFill>
                  <a:schemeClr val="tx1">
                    <a:lumMod val="85000"/>
                    <a:lumOff val="15000"/>
                  </a:schemeClr>
                </a:solidFill>
                <a:latin typeface="Cambria" panose="02040503050406030204" pitchFamily="18" charset="0"/>
                <a:hlinkClick r:id="rId3"/>
              </a:rPr>
              <a:t>Editing file</a:t>
            </a:r>
            <a:endParaRPr lang="ar-SA" dirty="0">
              <a:solidFill>
                <a:schemeClr val="tx1">
                  <a:lumMod val="85000"/>
                  <a:lumOff val="15000"/>
                </a:schemeClr>
              </a:solidFill>
              <a:latin typeface="Cambria" panose="02040503050406030204" pitchFamily="18" charset="0"/>
            </a:endParaRPr>
          </a:p>
        </p:txBody>
      </p:sp>
      <p:pic>
        <p:nvPicPr>
          <p:cNvPr id="13" name="صورة 12" descr="صورة تحتوي على بيسبول&#10;&#10;وصف منشأ بثقة عالية">
            <a:extLst>
              <a:ext uri="{FF2B5EF4-FFF2-40B4-BE49-F238E27FC236}">
                <a16:creationId xmlns:a16="http://schemas.microsoft.com/office/drawing/2014/main" id="{016B9DB5-27ED-4A3D-A96B-9DA0A0371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870" y="7330839"/>
            <a:ext cx="499807" cy="499807"/>
          </a:xfrm>
          <a:prstGeom prst="rect">
            <a:avLst/>
          </a:prstGeom>
        </p:spPr>
      </p:pic>
      <p:sp>
        <p:nvSpPr>
          <p:cNvPr id="16" name="مربع نص 15">
            <a:extLst>
              <a:ext uri="{FF2B5EF4-FFF2-40B4-BE49-F238E27FC236}">
                <a16:creationId xmlns:a16="http://schemas.microsoft.com/office/drawing/2014/main" id="{1019D4DA-3135-41EF-96E3-550D28BA03A4}"/>
              </a:ext>
            </a:extLst>
          </p:cNvPr>
          <p:cNvSpPr txBox="1"/>
          <p:nvPr/>
        </p:nvSpPr>
        <p:spPr>
          <a:xfrm>
            <a:off x="1270832" y="8214877"/>
            <a:ext cx="4860764" cy="1046440"/>
          </a:xfrm>
          <a:prstGeom prst="rect">
            <a:avLst/>
          </a:prstGeom>
          <a:noFill/>
        </p:spPr>
        <p:txBody>
          <a:bodyPr wrap="square" rtlCol="1">
            <a:spAutoFit/>
          </a:bodyPr>
          <a:lstStyle/>
          <a:p>
            <a:pPr algn="ctr"/>
            <a:endParaRPr lang="en-US" sz="1400" dirty="0">
              <a:solidFill>
                <a:schemeClr val="bg2">
                  <a:lumMod val="25000"/>
                </a:schemeClr>
              </a:solidFill>
              <a:latin typeface="Cambria" panose="02040503050406030204" pitchFamily="18" charset="0"/>
            </a:endParaRPr>
          </a:p>
          <a:p>
            <a:pPr algn="ctr"/>
            <a:r>
              <a:rPr lang="en-US" sz="1400" dirty="0">
                <a:solidFill>
                  <a:schemeClr val="bg2">
                    <a:lumMod val="25000"/>
                  </a:schemeClr>
                </a:solidFill>
                <a:latin typeface="Cambria" panose="02040503050406030204" pitchFamily="18" charset="0"/>
              </a:rPr>
              <a:t>Do you have any suggestions? Please contact us!</a:t>
            </a:r>
            <a:endParaRPr lang="en-US" sz="1600" dirty="0">
              <a:latin typeface="Cambria" panose="02040503050406030204" pitchFamily="18" charset="0"/>
            </a:endParaRPr>
          </a:p>
          <a:p>
            <a:r>
              <a:rPr lang="en-US" sz="1200" dirty="0">
                <a:solidFill>
                  <a:srgbClr val="009999"/>
                </a:solidFill>
                <a:latin typeface="Cambria" panose="02040503050406030204" pitchFamily="18" charset="0"/>
              </a:rPr>
              <a:t>@haematology436                            E-mail: Haematology436@gmail.com</a:t>
            </a:r>
            <a:r>
              <a:rPr lang="en-US" dirty="0">
                <a:solidFill>
                  <a:srgbClr val="009999"/>
                </a:solidFill>
                <a:latin typeface="Cambria" panose="02040503050406030204" pitchFamily="18" charset="0"/>
              </a:rPr>
              <a:t>    </a:t>
            </a:r>
          </a:p>
          <a:p>
            <a:r>
              <a:rPr lang="en-US" sz="1600" dirty="0">
                <a:solidFill>
                  <a:srgbClr val="009999"/>
                </a:solidFill>
                <a:latin typeface="Cambria" panose="02040503050406030204" pitchFamily="18" charset="0"/>
              </a:rPr>
              <a:t>                              </a:t>
            </a:r>
            <a:r>
              <a:rPr lang="en-US" sz="1200" dirty="0">
                <a:solidFill>
                  <a:srgbClr val="009999"/>
                </a:solidFill>
                <a:latin typeface="Cambria" panose="02040503050406030204" pitchFamily="18" charset="0"/>
              </a:rPr>
              <a:t>or simply use this </a:t>
            </a:r>
            <a:r>
              <a:rPr lang="en-US" sz="1200" dirty="0">
                <a:solidFill>
                  <a:srgbClr val="009999"/>
                </a:solidFill>
                <a:latin typeface="Cambria" panose="02040503050406030204" pitchFamily="18" charset="0"/>
                <a:hlinkClick r:id="rId5"/>
              </a:rPr>
              <a:t>form</a:t>
            </a:r>
            <a:endParaRPr lang="ar-SA" sz="1600" dirty="0">
              <a:solidFill>
                <a:srgbClr val="009999"/>
              </a:solidFill>
              <a:latin typeface="Cambria" panose="02040503050406030204" pitchFamily="18" charset="0"/>
            </a:endParaRPr>
          </a:p>
        </p:txBody>
      </p:sp>
      <p:pic>
        <p:nvPicPr>
          <p:cNvPr id="18" name="صورة 17">
            <a:extLst>
              <a:ext uri="{FF2B5EF4-FFF2-40B4-BE49-F238E27FC236}">
                <a16:creationId xmlns:a16="http://schemas.microsoft.com/office/drawing/2014/main" id="{7944A602-0CAD-4205-9CA8-DB46A6374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909" y="8658293"/>
            <a:ext cx="445183" cy="445183"/>
          </a:xfrm>
          <a:prstGeom prst="rect">
            <a:avLst/>
          </a:prstGeom>
        </p:spPr>
      </p:pic>
      <p:pic>
        <p:nvPicPr>
          <p:cNvPr id="20" name="صورة 19" descr="صورة تحتوي على رسوم المتجهات&#10;&#10;وصف منشأ بثقة عالية">
            <a:extLst>
              <a:ext uri="{FF2B5EF4-FFF2-40B4-BE49-F238E27FC236}">
                <a16:creationId xmlns:a16="http://schemas.microsoft.com/office/drawing/2014/main" id="{AC7CB6C8-AAF8-4CA1-AC4C-CE458C803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4536" y="624949"/>
            <a:ext cx="3017317" cy="3017317"/>
          </a:xfrm>
          <a:prstGeom prst="rect">
            <a:avLst/>
          </a:prstGeom>
        </p:spPr>
      </p:pic>
      <p:sp>
        <p:nvSpPr>
          <p:cNvPr id="21" name="مربع نص 20">
            <a:extLst>
              <a:ext uri="{FF2B5EF4-FFF2-40B4-BE49-F238E27FC236}">
                <a16:creationId xmlns:a16="http://schemas.microsoft.com/office/drawing/2014/main" id="{44FFB330-08DE-4B54-9CA6-0D82B65D9E3D}"/>
              </a:ext>
            </a:extLst>
          </p:cNvPr>
          <p:cNvSpPr txBox="1"/>
          <p:nvPr/>
        </p:nvSpPr>
        <p:spPr>
          <a:xfrm>
            <a:off x="610351" y="3734829"/>
            <a:ext cx="5785686" cy="523220"/>
          </a:xfrm>
          <a:prstGeom prst="rect">
            <a:avLst/>
          </a:prstGeom>
          <a:solidFill>
            <a:schemeClr val="bg1">
              <a:lumMod val="95000"/>
            </a:schemeClr>
          </a:solidFill>
        </p:spPr>
        <p:txBody>
          <a:bodyPr wrap="square" rtlCol="1">
            <a:spAutoFit/>
          </a:bodyPr>
          <a:lstStyle/>
          <a:p>
            <a:pPr algn="ctr"/>
            <a:r>
              <a:rPr lang="en-US" sz="2800" dirty="0">
                <a:solidFill>
                  <a:srgbClr val="009999"/>
                </a:solidFill>
                <a:latin typeface="Cambria" panose="02040503050406030204" pitchFamily="18" charset="0"/>
              </a:rPr>
              <a:t>Approach to Bleeding Disorders</a:t>
            </a:r>
            <a:endParaRPr lang="ar-SA" sz="2800" dirty="0">
              <a:solidFill>
                <a:srgbClr val="009999"/>
              </a:solidFill>
              <a:latin typeface="Cambria" panose="02040503050406030204" pitchFamily="18" charset="0"/>
            </a:endParaRPr>
          </a:p>
        </p:txBody>
      </p:sp>
      <p:pic>
        <p:nvPicPr>
          <p:cNvPr id="5" name="صورة 4">
            <a:extLst>
              <a:ext uri="{FF2B5EF4-FFF2-40B4-BE49-F238E27FC236}">
                <a16:creationId xmlns:a16="http://schemas.microsoft.com/office/drawing/2014/main" id="{284EF4CE-4B97-4A8F-8315-653A2818BC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635267" cy="1635267"/>
          </a:xfrm>
          <a:prstGeom prst="rect">
            <a:avLst/>
          </a:prstGeom>
        </p:spPr>
      </p:pic>
      <p:pic>
        <p:nvPicPr>
          <p:cNvPr id="2" name="صورة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6062" y="1330158"/>
            <a:ext cx="1163935" cy="1031641"/>
          </a:xfrm>
          <a:prstGeom prst="rect">
            <a:avLst/>
          </a:prstGeom>
        </p:spPr>
      </p:pic>
    </p:spTree>
    <p:extLst>
      <p:ext uri="{BB962C8B-B14F-4D97-AF65-F5344CB8AC3E}">
        <p14:creationId xmlns:p14="http://schemas.microsoft.com/office/powerpoint/2010/main" val="162264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141" y="312967"/>
            <a:ext cx="6469916" cy="3200876"/>
          </a:xfrm>
          <a:prstGeom prst="rect">
            <a:avLst/>
          </a:prstGeom>
        </p:spPr>
        <p:txBody>
          <a:bodyPr wrap="square">
            <a:spAutoFit/>
          </a:bodyPr>
          <a:lstStyle/>
          <a:p>
            <a:pPr defTabSz="826252"/>
            <a:r>
              <a:rPr lang="en-US" sz="1600" spc="-5" dirty="0">
                <a:solidFill>
                  <a:srgbClr val="009999"/>
                </a:solidFill>
                <a:latin typeface="Cambria"/>
                <a:cs typeface="Cambria"/>
              </a:rPr>
              <a:t>Immune thrombocytopenic purpura (ITP)</a:t>
            </a:r>
            <a:endParaRPr lang="ar-SA" sz="1600" spc="-5" dirty="0">
              <a:solidFill>
                <a:srgbClr val="009999"/>
              </a:solidFill>
              <a:latin typeface="Cambria"/>
              <a:cs typeface="Cambria"/>
            </a:endParaRPr>
          </a:p>
          <a:p>
            <a:pPr defTabSz="826252"/>
            <a:r>
              <a:rPr lang="en-US" sz="1400" spc="-5" dirty="0">
                <a:solidFill>
                  <a:prstClr val="black"/>
                </a:solidFill>
                <a:latin typeface="Cambria"/>
                <a:cs typeface="Cambria"/>
              </a:rPr>
              <a:t>ITP is characterized by </a:t>
            </a:r>
            <a:r>
              <a:rPr lang="en-US" sz="1400" spc="-5" dirty="0" err="1">
                <a:solidFill>
                  <a:prstClr val="black"/>
                </a:solidFill>
                <a:latin typeface="Cambria"/>
                <a:cs typeface="Cambria"/>
              </a:rPr>
              <a:t>petechiae</a:t>
            </a:r>
            <a:r>
              <a:rPr lang="en-US" sz="1400" spc="-5" dirty="0">
                <a:solidFill>
                  <a:prstClr val="black"/>
                </a:solidFill>
                <a:latin typeface="Cambria"/>
                <a:cs typeface="Cambria"/>
              </a:rPr>
              <a:t>, bruising, spontaneous bleeding from mucous membranes</a:t>
            </a:r>
            <a:r>
              <a:rPr lang="ar-SA" sz="1400" spc="-5" dirty="0">
                <a:solidFill>
                  <a:prstClr val="black"/>
                </a:solidFill>
                <a:latin typeface="Cambria"/>
                <a:cs typeface="Cambria"/>
              </a:rPr>
              <a:t> </a:t>
            </a:r>
            <a:r>
              <a:rPr lang="en-US" sz="1400" spc="-5" dirty="0">
                <a:solidFill>
                  <a:prstClr val="black"/>
                </a:solidFill>
                <a:latin typeface="Cambria"/>
                <a:cs typeface="Cambria"/>
              </a:rPr>
              <a:t>and a reduction in the platelet count. </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The disease presents in both an acute and a chronic form.</a:t>
            </a:r>
            <a:endParaRPr lang="ar-SA" sz="1400" spc="-5" dirty="0">
              <a:solidFill>
                <a:prstClr val="black"/>
              </a:solidFill>
              <a:latin typeface="Cambria"/>
              <a:cs typeface="Cambria"/>
            </a:endParaRPr>
          </a:p>
          <a:p>
            <a:pPr defTabSz="826252"/>
            <a:endParaRPr lang="ar-SA" sz="1400" spc="-5" dirty="0">
              <a:solidFill>
                <a:prstClr val="black"/>
              </a:solidFill>
              <a:latin typeface="Cambria"/>
              <a:cs typeface="Cambria"/>
            </a:endParaRPr>
          </a:p>
          <a:p>
            <a:pPr defTabSz="826252"/>
            <a:r>
              <a:rPr lang="en-US" sz="1400" b="1" spc="-5" dirty="0">
                <a:solidFill>
                  <a:schemeClr val="accent4">
                    <a:lumMod val="75000"/>
                  </a:schemeClr>
                </a:solidFill>
                <a:latin typeface="Cambria"/>
                <a:cs typeface="Cambria"/>
              </a:rPr>
              <a:t>Acute ITP: Clinical Features</a:t>
            </a:r>
            <a:endParaRPr lang="ar-SA" sz="1400" b="1" spc="-5" dirty="0">
              <a:solidFill>
                <a:schemeClr val="accent4">
                  <a:lumMod val="75000"/>
                </a:schemeClr>
              </a:solidFill>
              <a:latin typeface="Cambria"/>
              <a:cs typeface="Cambria"/>
            </a:endParaRPr>
          </a:p>
          <a:p>
            <a:pPr defTabSz="826252"/>
            <a:r>
              <a:rPr lang="en-US" sz="1400" spc="-5" dirty="0">
                <a:solidFill>
                  <a:prstClr val="black"/>
                </a:solidFill>
                <a:latin typeface="Cambria"/>
                <a:cs typeface="Cambria"/>
              </a:rPr>
              <a:t>This is seen at all ages but is most common before the age of 10years. </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Two-thirds of patients give a history of a common childhood viral infection (e.g. upper respiratory tract infection, chicken pox, measles) 2-3 weeks preceding the purpura.</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Platelet counts are often less than 20 X 109/L. </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In most patients the disease runs a self-limiting course of 2-4 weeks, but in approximately 20% it becomes chronic; that is, it lasts more than 6 months. </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The mortality is low, </a:t>
            </a:r>
            <a:r>
              <a:rPr lang="en-US" sz="1400" spc="-5" dirty="0">
                <a:solidFill>
                  <a:srgbClr val="FF0000"/>
                </a:solidFill>
                <a:latin typeface="Cambria"/>
                <a:cs typeface="Cambria"/>
              </a:rPr>
              <a:t>the main danger being intracranial bleeding</a:t>
            </a:r>
            <a:r>
              <a:rPr lang="en-US" dirty="0">
                <a:solidFill>
                  <a:srgbClr val="FF0000"/>
                </a:solidFill>
                <a:latin typeface="Calibri" panose="020F0502020204030204"/>
              </a:rPr>
              <a:t>.</a:t>
            </a:r>
          </a:p>
        </p:txBody>
      </p:sp>
      <p:sp>
        <p:nvSpPr>
          <p:cNvPr id="3" name="Rectangle 2"/>
          <p:cNvSpPr/>
          <p:nvPr/>
        </p:nvSpPr>
        <p:spPr>
          <a:xfrm>
            <a:off x="192141" y="5923127"/>
            <a:ext cx="6382830" cy="3877985"/>
          </a:xfrm>
          <a:prstGeom prst="rect">
            <a:avLst/>
          </a:prstGeom>
        </p:spPr>
        <p:txBody>
          <a:bodyPr wrap="square">
            <a:spAutoFit/>
          </a:bodyPr>
          <a:lstStyle/>
          <a:p>
            <a:pPr defTabSz="826252"/>
            <a:endParaRPr lang="en-US" sz="1400" spc="-5" dirty="0" smtClean="0">
              <a:solidFill>
                <a:prstClr val="black"/>
              </a:solidFill>
              <a:latin typeface="Cambria"/>
              <a:cs typeface="Cambria"/>
            </a:endParaRPr>
          </a:p>
          <a:p>
            <a:pPr defTabSz="826252"/>
            <a:endParaRPr lang="en-US" sz="1400" spc="-5" dirty="0">
              <a:solidFill>
                <a:prstClr val="black"/>
              </a:solidFill>
              <a:latin typeface="Cambria"/>
              <a:cs typeface="Cambria"/>
            </a:endParaRPr>
          </a:p>
          <a:p>
            <a:pPr defTabSz="826252"/>
            <a:endParaRPr lang="en-US" sz="1400" spc="-5" dirty="0" smtClean="0">
              <a:solidFill>
                <a:prstClr val="black"/>
              </a:solidFill>
              <a:latin typeface="Cambria"/>
              <a:cs typeface="Cambria"/>
            </a:endParaRPr>
          </a:p>
          <a:p>
            <a:pPr defTabSz="826252"/>
            <a:endParaRPr lang="en-US" sz="1400" spc="-5" dirty="0">
              <a:solidFill>
                <a:prstClr val="black"/>
              </a:solidFill>
              <a:latin typeface="Cambria"/>
              <a:cs typeface="Cambria"/>
            </a:endParaRPr>
          </a:p>
          <a:p>
            <a:pPr defTabSz="826252"/>
            <a:endParaRPr lang="en-US" sz="1400" spc="-5" dirty="0" smtClean="0">
              <a:solidFill>
                <a:prstClr val="black"/>
              </a:solidFill>
              <a:latin typeface="Cambria"/>
              <a:cs typeface="Cambria"/>
            </a:endParaRPr>
          </a:p>
          <a:p>
            <a:pPr defTabSz="826252"/>
            <a:endParaRPr lang="ar-SA" sz="1400" spc="-5" dirty="0">
              <a:solidFill>
                <a:prstClr val="black"/>
              </a:solidFill>
              <a:latin typeface="Cambria"/>
              <a:cs typeface="Cambria"/>
            </a:endParaRPr>
          </a:p>
          <a:p>
            <a:pPr defTabSz="826252"/>
            <a:r>
              <a:rPr lang="en-US" sz="1600" spc="-5" dirty="0" smtClean="0">
                <a:solidFill>
                  <a:srgbClr val="009999"/>
                </a:solidFill>
                <a:latin typeface="Cambria"/>
                <a:cs typeface="Cambria"/>
              </a:rPr>
              <a:t>Diagnosis </a:t>
            </a:r>
            <a:r>
              <a:rPr lang="en-US" sz="1600" spc="-5" dirty="0" smtClean="0">
                <a:solidFill>
                  <a:srgbClr val="00B050"/>
                </a:solidFill>
                <a:latin typeface="Cambria"/>
                <a:cs typeface="Cambria"/>
              </a:rPr>
              <a:t>by taking history and CBC</a:t>
            </a:r>
            <a:endParaRPr lang="ar-SA" sz="1400" spc="-5" dirty="0">
              <a:solidFill>
                <a:srgbClr val="00B050"/>
              </a:solidFill>
              <a:latin typeface="Cambria"/>
              <a:cs typeface="Cambria"/>
            </a:endParaRPr>
          </a:p>
          <a:p>
            <a:pPr defTabSz="826252"/>
            <a:r>
              <a:rPr lang="en-US" sz="1400" spc="-5" dirty="0">
                <a:solidFill>
                  <a:prstClr val="black"/>
                </a:solidFill>
                <a:latin typeface="Cambria"/>
                <a:cs typeface="Cambria"/>
              </a:rPr>
              <a:t>- Children with the appropriate clinical features, acute thrombocytopenia and an otherwise normal blood count (i.e. no evidence of acute </a:t>
            </a:r>
            <a:r>
              <a:rPr lang="en-US" sz="1400" spc="-5" dirty="0" err="1">
                <a:solidFill>
                  <a:prstClr val="black"/>
                </a:solidFill>
                <a:latin typeface="Cambria"/>
                <a:cs typeface="Cambria"/>
              </a:rPr>
              <a:t>leukaemia</a:t>
            </a:r>
            <a:r>
              <a:rPr lang="en-US" sz="1400" spc="-5" dirty="0">
                <a:solidFill>
                  <a:prstClr val="black"/>
                </a:solidFill>
                <a:latin typeface="Cambria"/>
                <a:cs typeface="Cambria"/>
              </a:rPr>
              <a:t>).</a:t>
            </a:r>
          </a:p>
          <a:p>
            <a:pPr defTabSz="826252"/>
            <a:r>
              <a:rPr lang="en-US" sz="1400" spc="-5" dirty="0">
                <a:solidFill>
                  <a:prstClr val="black"/>
                </a:solidFill>
                <a:latin typeface="Cambria"/>
                <a:cs typeface="Cambria"/>
              </a:rPr>
              <a:t>- In ITP, bone marrow megakaryocytes are normal or increased in number (up to four-or eightfold) and increased in size.</a:t>
            </a:r>
            <a:endParaRPr lang="ar-SA" sz="1400" spc="-5" dirty="0">
              <a:solidFill>
                <a:prstClr val="black"/>
              </a:solidFill>
              <a:latin typeface="Cambria"/>
              <a:cs typeface="Cambria"/>
            </a:endParaRPr>
          </a:p>
          <a:p>
            <a:pPr defTabSz="826252"/>
            <a:endParaRPr lang="ar-SA" sz="1400" b="1" spc="-5" dirty="0">
              <a:solidFill>
                <a:prstClr val="black"/>
              </a:solidFill>
              <a:latin typeface="Cambria"/>
              <a:cs typeface="Cambria"/>
            </a:endParaRPr>
          </a:p>
          <a:p>
            <a:pPr defTabSz="826252"/>
            <a:r>
              <a:rPr lang="en-US" sz="1600" spc="-5" dirty="0">
                <a:solidFill>
                  <a:srgbClr val="009999"/>
                </a:solidFill>
                <a:latin typeface="Cambria"/>
                <a:cs typeface="Cambria"/>
              </a:rPr>
              <a:t>Laboratory features of immune thrombocytopenia:</a:t>
            </a:r>
          </a:p>
          <a:p>
            <a:pPr defTabSz="826252"/>
            <a:r>
              <a:rPr lang="en-US" sz="1400" spc="-5" dirty="0">
                <a:solidFill>
                  <a:prstClr val="black"/>
                </a:solidFill>
                <a:latin typeface="Cambria"/>
                <a:cs typeface="Cambria"/>
              </a:rPr>
              <a:t>Thrombocytopenia with increased numbers of large platelets (&gt;3μ)</a:t>
            </a:r>
          </a:p>
          <a:p>
            <a:pPr defTabSz="826252"/>
            <a:r>
              <a:rPr lang="en-US" sz="1400" spc="-5" dirty="0">
                <a:solidFill>
                  <a:prstClr val="black"/>
                </a:solidFill>
                <a:latin typeface="Cambria"/>
                <a:cs typeface="Cambria"/>
              </a:rPr>
              <a:t>Increased numbers and size of megakaryocytes.</a:t>
            </a:r>
          </a:p>
          <a:p>
            <a:pPr defTabSz="826252"/>
            <a:r>
              <a:rPr lang="en-US" sz="1400" spc="-5" dirty="0">
                <a:solidFill>
                  <a:prstClr val="black"/>
                </a:solidFill>
                <a:latin typeface="Cambria"/>
                <a:cs typeface="Cambria"/>
              </a:rPr>
              <a:t>Reduced intravascular platelet survival.</a:t>
            </a:r>
          </a:p>
          <a:p>
            <a:pPr defTabSz="826252"/>
            <a:r>
              <a:rPr lang="en-US" sz="1400" spc="-5" dirty="0">
                <a:solidFill>
                  <a:prstClr val="black"/>
                </a:solidFill>
                <a:latin typeface="Cambria"/>
                <a:cs typeface="Cambria"/>
              </a:rPr>
              <a:t>Elevated levels of platelet-associated IgG or IgM</a:t>
            </a:r>
            <a:r>
              <a:rPr lang="en-US" dirty="0">
                <a:solidFill>
                  <a:prstClr val="black"/>
                </a:solidFill>
                <a:latin typeface="Calibri" panose="020F0502020204030204"/>
              </a:rPr>
              <a:t>.</a:t>
            </a:r>
          </a:p>
        </p:txBody>
      </p:sp>
      <p:graphicFrame>
        <p:nvGraphicFramePr>
          <p:cNvPr id="4" name="Table 3"/>
          <p:cNvGraphicFramePr>
            <a:graphicFrameLocks noGrp="1"/>
          </p:cNvGraphicFramePr>
          <p:nvPr>
            <p:extLst>
              <p:ext uri="{D42A27DB-BD31-4B8C-83A1-F6EECF244321}">
                <p14:modId xmlns:p14="http://schemas.microsoft.com/office/powerpoint/2010/main" val="3800045297"/>
              </p:ext>
            </p:extLst>
          </p:nvPr>
        </p:nvGraphicFramePr>
        <p:xfrm>
          <a:off x="243026" y="4823883"/>
          <a:ext cx="6281057" cy="2363840"/>
        </p:xfrm>
        <a:graphic>
          <a:graphicData uri="http://schemas.openxmlformats.org/drawingml/2006/table">
            <a:tbl>
              <a:tblPr firstRow="1" bandRow="1">
                <a:tableStyleId>{8799B23B-EC83-4686-B30A-512413B5E67A}</a:tableStyleId>
              </a:tblPr>
              <a:tblGrid>
                <a:gridCol w="1817607">
                  <a:extLst>
                    <a:ext uri="{9D8B030D-6E8A-4147-A177-3AD203B41FA5}">
                      <a16:colId xmlns:a16="http://schemas.microsoft.com/office/drawing/2014/main" val="20000"/>
                    </a:ext>
                  </a:extLst>
                </a:gridCol>
                <a:gridCol w="1968258">
                  <a:extLst>
                    <a:ext uri="{9D8B030D-6E8A-4147-A177-3AD203B41FA5}">
                      <a16:colId xmlns:a16="http://schemas.microsoft.com/office/drawing/2014/main" val="20001"/>
                    </a:ext>
                  </a:extLst>
                </a:gridCol>
                <a:gridCol w="2495192">
                  <a:extLst>
                    <a:ext uri="{9D8B030D-6E8A-4147-A177-3AD203B41FA5}">
                      <a16:colId xmlns:a16="http://schemas.microsoft.com/office/drawing/2014/main" val="20002"/>
                    </a:ext>
                  </a:extLst>
                </a:gridCol>
              </a:tblGrid>
              <a:tr h="396516">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200" kern="1200" spc="-5" dirty="0">
                          <a:latin typeface="Cambria" panose="02040503050406030204" pitchFamily="18" charset="0"/>
                        </a:rPr>
                        <a:t>Degree of Thrombocytopenia</a:t>
                      </a:r>
                      <a:endParaRPr lang="en-US" sz="1200" b="1" kern="1200" spc="-5" dirty="0">
                        <a:solidFill>
                          <a:schemeClr val="lt1"/>
                        </a:solidFill>
                        <a:latin typeface="Cambria" panose="02040503050406030204" pitchFamily="18" charset="0"/>
                        <a:ea typeface="+mn-ea"/>
                        <a:cs typeface="Cambria"/>
                      </a:endParaRPr>
                    </a:p>
                  </a:txBody>
                  <a:tcPr marL="82623" marR="82623" marT="41312" marB="41312"/>
                </a:tc>
                <a:tc>
                  <a:txBody>
                    <a:bodyPr/>
                    <a:lstStyle/>
                    <a:p>
                      <a:pPr marL="0" marR="0" indent="0" algn="ctr" defTabSz="758952" rtl="0" eaLnBrk="1" fontAlgn="auto" latinLnBrk="0" hangingPunct="1">
                        <a:lnSpc>
                          <a:spcPct val="100000"/>
                        </a:lnSpc>
                        <a:spcBef>
                          <a:spcPts val="0"/>
                        </a:spcBef>
                        <a:spcAft>
                          <a:spcPts val="0"/>
                        </a:spcAft>
                        <a:buClrTx/>
                        <a:buSzTx/>
                        <a:buFontTx/>
                        <a:buNone/>
                        <a:tabLst/>
                        <a:defRPr/>
                      </a:pPr>
                      <a:r>
                        <a:rPr lang="en-US" sz="1400" kern="1200" spc="-5" dirty="0">
                          <a:latin typeface="Cambria" panose="02040503050406030204" pitchFamily="18" charset="0"/>
                        </a:rPr>
                        <a:t>Physical findings</a:t>
                      </a:r>
                      <a:endParaRPr lang="en-US" sz="1400" b="1" kern="1200" spc="-5" dirty="0">
                        <a:solidFill>
                          <a:schemeClr val="lt1"/>
                        </a:solidFill>
                        <a:latin typeface="Cambria" panose="02040503050406030204" pitchFamily="18" charset="0"/>
                        <a:ea typeface="+mn-ea"/>
                        <a:cs typeface="Cambria"/>
                      </a:endParaRPr>
                    </a:p>
                  </a:txBody>
                  <a:tcPr marL="82623" marR="82623" marT="41312" marB="41312"/>
                </a:tc>
                <a:tc>
                  <a:txBody>
                    <a:bodyPr/>
                    <a:lstStyle/>
                    <a:p>
                      <a:pPr algn="ctr"/>
                      <a:r>
                        <a:rPr lang="en-US" sz="1400" kern="1200" spc="-5" dirty="0">
                          <a:latin typeface="Cambria" panose="02040503050406030204" pitchFamily="18" charset="0"/>
                        </a:rPr>
                        <a:t>Symptoms </a:t>
                      </a:r>
                      <a:endParaRPr lang="en-US" sz="1400" b="1" kern="1200" spc="-5" dirty="0">
                        <a:solidFill>
                          <a:schemeClr val="lt1"/>
                        </a:solidFill>
                        <a:latin typeface="Cambria" panose="02040503050406030204" pitchFamily="18" charset="0"/>
                        <a:ea typeface="+mn-ea"/>
                        <a:cs typeface="Cambria"/>
                      </a:endParaRPr>
                    </a:p>
                  </a:txBody>
                  <a:tcPr marL="82623" marR="82623" marT="41312" marB="41312"/>
                </a:tc>
                <a:extLst>
                  <a:ext uri="{0D108BD9-81ED-4DB2-BD59-A6C34878D82A}">
                    <a16:rowId xmlns:a16="http://schemas.microsoft.com/office/drawing/2014/main" val="10000"/>
                  </a:ext>
                </a:extLst>
              </a:tr>
              <a:tr h="248268">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Mild (&gt;50 000/mm3) </a:t>
                      </a:r>
                      <a:endParaRPr lang="en-US" sz="1300" kern="1200" spc="-5" dirty="0">
                        <a:solidFill>
                          <a:schemeClr val="tx1"/>
                        </a:solidFill>
                        <a:latin typeface="Cambria" panose="02040503050406030204" pitchFamily="18" charset="0"/>
                        <a:ea typeface="+mn-ea"/>
                        <a:cs typeface="Cambria"/>
                      </a:endParaRPr>
                    </a:p>
                  </a:txBody>
                  <a:tcPr marL="82623" marR="82623" marT="41312" marB="41312"/>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None</a:t>
                      </a:r>
                      <a:endParaRPr lang="en-US" sz="1300" kern="1200" spc="-5" dirty="0">
                        <a:solidFill>
                          <a:schemeClr val="tx1"/>
                        </a:solidFill>
                        <a:latin typeface="Cambria" panose="02040503050406030204" pitchFamily="18" charset="0"/>
                        <a:ea typeface="+mn-ea"/>
                        <a:cs typeface="Cambria"/>
                      </a:endParaRPr>
                    </a:p>
                  </a:txBody>
                  <a:tcPr marL="82623" marR="82623" marT="41312" marB="41312"/>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None</a:t>
                      </a:r>
                      <a:endParaRPr lang="en-US" sz="1300" kern="1200" spc="-5" dirty="0">
                        <a:solidFill>
                          <a:schemeClr val="tx1"/>
                        </a:solidFill>
                        <a:latin typeface="Cambria" panose="02040503050406030204" pitchFamily="18" charset="0"/>
                        <a:ea typeface="+mn-ea"/>
                        <a:cs typeface="Cambria"/>
                      </a:endParaRPr>
                    </a:p>
                  </a:txBody>
                  <a:tcPr marL="82623" marR="82623" marT="41312" marB="41312"/>
                </a:tc>
                <a:extLst>
                  <a:ext uri="{0D108BD9-81ED-4DB2-BD59-A6C34878D82A}">
                    <a16:rowId xmlns:a16="http://schemas.microsoft.com/office/drawing/2014/main" val="10001"/>
                  </a:ext>
                </a:extLst>
              </a:tr>
              <a:tr h="423471">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Moderate</a:t>
                      </a:r>
                    </a:p>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(30-50 000/mm3) </a:t>
                      </a:r>
                      <a:endParaRPr lang="en-US" sz="1300" kern="1200" spc="-5" dirty="0">
                        <a:solidFill>
                          <a:schemeClr val="tx1"/>
                        </a:solidFill>
                        <a:latin typeface="Cambria" panose="02040503050406030204" pitchFamily="18" charset="0"/>
                        <a:ea typeface="+mn-ea"/>
                        <a:cs typeface="Cambria"/>
                      </a:endParaRPr>
                    </a:p>
                  </a:txBody>
                  <a:tcPr marL="82623" marR="82623" marT="41312" marB="41312"/>
                </a:tc>
                <a:tc>
                  <a:txBody>
                    <a:bodyPr/>
                    <a:lstStyle/>
                    <a:p>
                      <a:r>
                        <a:rPr lang="en-US" sz="1300" kern="1200" spc="-5" dirty="0">
                          <a:latin typeface="Cambria" panose="02040503050406030204" pitchFamily="18" charset="0"/>
                        </a:rPr>
                        <a:t>Bruising with minor  trauma </a:t>
                      </a:r>
                      <a:endParaRPr lang="en-US" sz="1300" kern="1200" spc="-5" dirty="0">
                        <a:solidFill>
                          <a:schemeClr val="tx1"/>
                        </a:solidFill>
                        <a:latin typeface="Cambria" panose="02040503050406030204" pitchFamily="18" charset="0"/>
                        <a:ea typeface="+mn-ea"/>
                        <a:cs typeface="Cambria"/>
                      </a:endParaRPr>
                    </a:p>
                  </a:txBody>
                  <a:tcPr marL="82623" marR="82623" marT="41312" marB="41312"/>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Scattered </a:t>
                      </a:r>
                      <a:r>
                        <a:rPr lang="en-US" sz="1300" kern="1200" spc="-5" dirty="0" err="1">
                          <a:latin typeface="Cambria" panose="02040503050406030204" pitchFamily="18" charset="0"/>
                        </a:rPr>
                        <a:t>ecchymoses</a:t>
                      </a:r>
                      <a:r>
                        <a:rPr lang="en-US" sz="1300" kern="1200" spc="-5" dirty="0">
                          <a:latin typeface="Cambria" panose="02040503050406030204" pitchFamily="18" charset="0"/>
                        </a:rPr>
                        <a:t> at trauma site</a:t>
                      </a:r>
                      <a:endParaRPr lang="en-US" sz="1300" kern="1200" spc="-5" dirty="0">
                        <a:solidFill>
                          <a:schemeClr val="tx1"/>
                        </a:solidFill>
                        <a:latin typeface="Cambria" panose="02040503050406030204" pitchFamily="18" charset="0"/>
                        <a:ea typeface="+mn-ea"/>
                        <a:cs typeface="Cambria"/>
                      </a:endParaRPr>
                    </a:p>
                  </a:txBody>
                  <a:tcPr marL="82623" marR="82623" marT="41312" marB="41312"/>
                </a:tc>
                <a:extLst>
                  <a:ext uri="{0D108BD9-81ED-4DB2-BD59-A6C34878D82A}">
                    <a16:rowId xmlns:a16="http://schemas.microsoft.com/office/drawing/2014/main" val="10002"/>
                  </a:ext>
                </a:extLst>
              </a:tr>
              <a:tr h="423471">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Severe </a:t>
                      </a:r>
                    </a:p>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(10-30 000/mm3) </a:t>
                      </a:r>
                      <a:endParaRPr lang="en-US" sz="1300" kern="1200" spc="-5" dirty="0">
                        <a:solidFill>
                          <a:schemeClr val="tx1"/>
                        </a:solidFill>
                        <a:latin typeface="Cambria" panose="02040503050406030204" pitchFamily="18" charset="0"/>
                        <a:ea typeface="+mn-ea"/>
                        <a:cs typeface="Cambria"/>
                      </a:endParaRPr>
                    </a:p>
                  </a:txBody>
                  <a:tcPr marL="82623" marR="82623" marT="41312" marB="41312"/>
                </a:tc>
                <a:tc>
                  <a:txBody>
                    <a:bodyPr/>
                    <a:lstStyle/>
                    <a:p>
                      <a:r>
                        <a:rPr lang="en-US" sz="1300" kern="1200" spc="-5" dirty="0">
                          <a:latin typeface="Cambria" panose="02040503050406030204" pitchFamily="18" charset="0"/>
                        </a:rPr>
                        <a:t>Spontaneous bruising, </a:t>
                      </a:r>
                      <a:r>
                        <a:rPr lang="en-US" sz="1300" kern="1200" spc="-5" dirty="0" smtClean="0">
                          <a:latin typeface="Cambria" panose="02040503050406030204" pitchFamily="18" charset="0"/>
                        </a:rPr>
                        <a:t>menorrhagia </a:t>
                      </a:r>
                      <a:r>
                        <a:rPr lang="en-US" sz="1300" kern="1200" spc="-5" dirty="0" smtClean="0">
                          <a:solidFill>
                            <a:srgbClr val="00B050"/>
                          </a:solidFill>
                          <a:latin typeface="Cambria" panose="02040503050406030204" pitchFamily="18" charset="0"/>
                        </a:rPr>
                        <a:t>in females</a:t>
                      </a:r>
                      <a:endParaRPr lang="en-US" sz="1300" kern="1200" spc="-5" dirty="0">
                        <a:solidFill>
                          <a:srgbClr val="00B050"/>
                        </a:solidFill>
                        <a:latin typeface="Cambria" panose="02040503050406030204" pitchFamily="18" charset="0"/>
                        <a:ea typeface="+mn-ea"/>
                        <a:cs typeface="Cambria"/>
                      </a:endParaRPr>
                    </a:p>
                  </a:txBody>
                  <a:tcPr marL="82623" marR="82623" marT="41312" marB="41312"/>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err="1">
                          <a:latin typeface="Cambria" panose="02040503050406030204" pitchFamily="18" charset="0"/>
                        </a:rPr>
                        <a:t>Petechiae</a:t>
                      </a:r>
                      <a:r>
                        <a:rPr lang="en-US" sz="1300" kern="1200" spc="-5" dirty="0">
                          <a:latin typeface="Cambria" panose="02040503050406030204" pitchFamily="18" charset="0"/>
                        </a:rPr>
                        <a:t> and purpura, more prominent on</a:t>
                      </a:r>
                      <a:r>
                        <a:rPr lang="ar-SA" sz="1300" kern="1200" spc="-5" dirty="0">
                          <a:latin typeface="Cambria" panose="02040503050406030204" pitchFamily="18" charset="0"/>
                        </a:rPr>
                        <a:t> </a:t>
                      </a:r>
                      <a:r>
                        <a:rPr lang="en-US" sz="1300" kern="1200" spc="-5" dirty="0">
                          <a:latin typeface="Cambria" panose="02040503050406030204" pitchFamily="18" charset="0"/>
                        </a:rPr>
                        <a:t>extremities</a:t>
                      </a:r>
                      <a:endParaRPr lang="en-US" sz="1300" kern="1200" spc="-5" dirty="0">
                        <a:solidFill>
                          <a:schemeClr val="tx1"/>
                        </a:solidFill>
                        <a:latin typeface="Cambria" panose="02040503050406030204" pitchFamily="18" charset="0"/>
                        <a:ea typeface="+mn-ea"/>
                        <a:cs typeface="Cambria"/>
                      </a:endParaRPr>
                    </a:p>
                  </a:txBody>
                  <a:tcPr marL="82623" marR="82623" marT="41312" marB="41312"/>
                </a:tc>
                <a:extLst>
                  <a:ext uri="{0D108BD9-81ED-4DB2-BD59-A6C34878D82A}">
                    <a16:rowId xmlns:a16="http://schemas.microsoft.com/office/drawing/2014/main" val="10003"/>
                  </a:ext>
                </a:extLst>
              </a:tr>
              <a:tr h="598673">
                <a:tc>
                  <a:txBody>
                    <a:bodyPr/>
                    <a:lstStyle/>
                    <a:p>
                      <a:r>
                        <a:rPr lang="en-US" sz="1300" kern="1200" spc="-5" dirty="0">
                          <a:latin typeface="Cambria" panose="02040503050406030204" pitchFamily="18" charset="0"/>
                        </a:rPr>
                        <a:t>Marked</a:t>
                      </a:r>
                    </a:p>
                    <a:p>
                      <a:r>
                        <a:rPr lang="en-US" sz="1300" kern="1200" spc="-5" dirty="0">
                          <a:latin typeface="Cambria" panose="02040503050406030204" pitchFamily="18" charset="0"/>
                        </a:rPr>
                        <a:t> (&lt;10 000mm3</a:t>
                      </a:r>
                      <a:r>
                        <a:rPr lang="en-US" sz="1300" kern="1200" spc="-5" dirty="0" smtClean="0">
                          <a:latin typeface="Cambria" panose="02040503050406030204" pitchFamily="18" charset="0"/>
                        </a:rPr>
                        <a:t>)</a:t>
                      </a:r>
                    </a:p>
                    <a:p>
                      <a:r>
                        <a:rPr lang="en-US" sz="1300" kern="1200" spc="-5" dirty="0" smtClean="0">
                          <a:solidFill>
                            <a:srgbClr val="00B050"/>
                          </a:solidFill>
                          <a:latin typeface="Cambria" panose="02040503050406030204" pitchFamily="18" charset="0"/>
                        </a:rPr>
                        <a:t>The</a:t>
                      </a:r>
                      <a:r>
                        <a:rPr lang="en-US" sz="1300" kern="1200" spc="-5" baseline="0" dirty="0" smtClean="0">
                          <a:solidFill>
                            <a:srgbClr val="00B050"/>
                          </a:solidFill>
                          <a:latin typeface="Cambria" panose="02040503050406030204" pitchFamily="18" charset="0"/>
                        </a:rPr>
                        <a:t> severe kind</a:t>
                      </a:r>
                      <a:r>
                        <a:rPr lang="en-US" sz="1300" kern="1200" spc="-5" dirty="0" smtClean="0">
                          <a:solidFill>
                            <a:srgbClr val="00B050"/>
                          </a:solidFill>
                          <a:latin typeface="Cambria" panose="02040503050406030204" pitchFamily="18" charset="0"/>
                        </a:rPr>
                        <a:t> </a:t>
                      </a:r>
                      <a:endParaRPr lang="en-US" sz="1300" kern="1200" spc="-5" dirty="0">
                        <a:solidFill>
                          <a:srgbClr val="00B050"/>
                        </a:solidFill>
                        <a:latin typeface="Cambria" panose="02040503050406030204" pitchFamily="18" charset="0"/>
                        <a:ea typeface="+mn-ea"/>
                        <a:cs typeface="Cambria"/>
                      </a:endParaRPr>
                    </a:p>
                  </a:txBody>
                  <a:tcPr marL="82623" marR="82623" marT="41312" marB="41312"/>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spontaneous bruising, mucosal bleeding,</a:t>
                      </a:r>
                    </a:p>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risk for CNS bleeding</a:t>
                      </a:r>
                      <a:endParaRPr lang="en-US" sz="1300" kern="1200" spc="-5" dirty="0">
                        <a:solidFill>
                          <a:schemeClr val="tx1"/>
                        </a:solidFill>
                        <a:latin typeface="Cambria" panose="02040503050406030204" pitchFamily="18" charset="0"/>
                        <a:ea typeface="+mn-ea"/>
                        <a:cs typeface="Cambria"/>
                      </a:endParaRPr>
                    </a:p>
                  </a:txBody>
                  <a:tcPr marL="82623" marR="82623" marT="41312" marB="41312"/>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kern="1200" spc="-5" dirty="0">
                          <a:latin typeface="Cambria" panose="02040503050406030204" pitchFamily="18" charset="0"/>
                        </a:rPr>
                        <a:t>Generalized purpura, epistaxis, GU bleeding, CNS symptoms</a:t>
                      </a:r>
                      <a:endParaRPr lang="en-US" sz="1300" kern="1200" spc="-5" dirty="0">
                        <a:solidFill>
                          <a:schemeClr val="tx1"/>
                        </a:solidFill>
                        <a:latin typeface="Cambria" panose="02040503050406030204" pitchFamily="18" charset="0"/>
                        <a:ea typeface="+mn-ea"/>
                        <a:cs typeface="Cambria"/>
                      </a:endParaRPr>
                    </a:p>
                  </a:txBody>
                  <a:tcPr marL="82623" marR="82623" marT="41312" marB="41312"/>
                </a:tc>
                <a:extLst>
                  <a:ext uri="{0D108BD9-81ED-4DB2-BD59-A6C34878D82A}">
                    <a16:rowId xmlns:a16="http://schemas.microsoft.com/office/drawing/2014/main" val="10004"/>
                  </a:ext>
                </a:extLst>
              </a:tr>
            </a:tbl>
          </a:graphicData>
        </a:graphic>
      </p:graphicFrame>
      <p:sp>
        <p:nvSpPr>
          <p:cNvPr id="5" name="عنصر نائب لرقم الشريحة 4">
            <a:extLst>
              <a:ext uri="{FF2B5EF4-FFF2-40B4-BE49-F238E27FC236}">
                <a16:creationId xmlns:a16="http://schemas.microsoft.com/office/drawing/2014/main" id="{DAB76B38-2327-4E5F-9E60-75FD989DCD8C}"/>
              </a:ext>
            </a:extLst>
          </p:cNvPr>
          <p:cNvSpPr>
            <a:spLocks noGrp="1"/>
          </p:cNvSpPr>
          <p:nvPr>
            <p:ph type="sldNum" sz="quarter" idx="12"/>
          </p:nvPr>
        </p:nvSpPr>
        <p:spPr/>
        <p:txBody>
          <a:bodyPr/>
          <a:lstStyle/>
          <a:p>
            <a:fld id="{62D9D93E-0147-5543-8AA6-A28B341BB906}" type="slidenum">
              <a:rPr lang="en-US" smtClean="0"/>
              <a:t>10</a:t>
            </a:fld>
            <a:endParaRPr lang="en-US"/>
          </a:p>
        </p:txBody>
      </p:sp>
      <p:sp>
        <p:nvSpPr>
          <p:cNvPr id="6" name="عنصر نائب للتذييل 5">
            <a:extLst>
              <a:ext uri="{FF2B5EF4-FFF2-40B4-BE49-F238E27FC236}">
                <a16:creationId xmlns:a16="http://schemas.microsoft.com/office/drawing/2014/main" id="{288607D4-AFA1-417F-9058-CE62C20A26E4}"/>
              </a:ext>
            </a:extLst>
          </p:cNvPr>
          <p:cNvSpPr>
            <a:spLocks noGrp="1"/>
          </p:cNvSpPr>
          <p:nvPr>
            <p:ph type="ftr" sz="quarter" idx="11"/>
          </p:nvPr>
        </p:nvSpPr>
        <p:spPr>
          <a:xfrm>
            <a:off x="2226268" y="0"/>
            <a:ext cx="2314575" cy="527403"/>
          </a:xfrm>
        </p:spPr>
        <p:txBody>
          <a:bodyPr/>
          <a:lstStyle/>
          <a:p>
            <a:r>
              <a:rPr lang="en-US" dirty="0"/>
              <a:t>HEMATOLOGY TEAM 436</a:t>
            </a:r>
          </a:p>
        </p:txBody>
      </p:sp>
      <p:sp>
        <p:nvSpPr>
          <p:cNvPr id="8" name="مربع نص 7"/>
          <p:cNvSpPr txBox="1"/>
          <p:nvPr/>
        </p:nvSpPr>
        <p:spPr>
          <a:xfrm>
            <a:off x="192141" y="3513843"/>
            <a:ext cx="6665859" cy="1446550"/>
          </a:xfrm>
          <a:prstGeom prst="rect">
            <a:avLst/>
          </a:prstGeom>
          <a:noFill/>
        </p:spPr>
        <p:txBody>
          <a:bodyPr wrap="square" rtlCol="0">
            <a:spAutoFit/>
          </a:bodyPr>
          <a:lstStyle/>
          <a:p>
            <a:pPr lvl="0" defTabSz="826252"/>
            <a:r>
              <a:rPr lang="en-US" sz="1400" b="1" spc="-5" dirty="0">
                <a:solidFill>
                  <a:srgbClr val="FFC000">
                    <a:lumMod val="75000"/>
                  </a:srgbClr>
                </a:solidFill>
                <a:latin typeface="Cambria"/>
                <a:cs typeface="Cambria"/>
              </a:rPr>
              <a:t>Chronic ITP</a:t>
            </a:r>
            <a:endParaRPr lang="ar-SA" sz="1400" b="1" spc="-5" dirty="0">
              <a:solidFill>
                <a:srgbClr val="FFC000">
                  <a:lumMod val="75000"/>
                </a:srgbClr>
              </a:solidFill>
              <a:latin typeface="Cambria"/>
              <a:cs typeface="Cambria"/>
            </a:endParaRPr>
          </a:p>
          <a:p>
            <a:pPr lvl="0" defTabSz="826252"/>
            <a:r>
              <a:rPr lang="en-US" sz="1400" spc="-5" dirty="0">
                <a:solidFill>
                  <a:prstClr val="black"/>
                </a:solidFill>
                <a:latin typeface="Cambria"/>
                <a:cs typeface="Cambria"/>
              </a:rPr>
              <a:t>This occurs mainly in the age period 15-50 years; higher incidence in women than in men. Platelet counts are usually between 20 and 80 X 109/L. </a:t>
            </a:r>
          </a:p>
          <a:p>
            <a:pPr lvl="0" defTabSz="826252"/>
            <a:r>
              <a:rPr lang="en-US" sz="1400" spc="-5" dirty="0">
                <a:solidFill>
                  <a:prstClr val="black"/>
                </a:solidFill>
                <a:latin typeface="Cambria"/>
                <a:cs typeface="Cambria"/>
              </a:rPr>
              <a:t>Spontaneous cures are rare and the disease is characterized by relapses and remissions. </a:t>
            </a:r>
            <a:r>
              <a:rPr lang="en-US" sz="1400" spc="-5" dirty="0">
                <a:solidFill>
                  <a:srgbClr val="00B050"/>
                </a:solidFill>
                <a:latin typeface="Cambria"/>
                <a:cs typeface="Cambria"/>
              </a:rPr>
              <a:t>Lasts more than 6 months.</a:t>
            </a:r>
            <a:endParaRPr lang="ar-SA" sz="1400" spc="-5" dirty="0">
              <a:solidFill>
                <a:srgbClr val="00B050"/>
              </a:solidFill>
              <a:latin typeface="Cambria"/>
              <a:cs typeface="Cambria"/>
            </a:endParaRPr>
          </a:p>
          <a:p>
            <a:endParaRPr lang="en-US" dirty="0"/>
          </a:p>
        </p:txBody>
      </p:sp>
    </p:spTree>
    <p:extLst>
      <p:ext uri="{BB962C8B-B14F-4D97-AF65-F5344CB8AC3E}">
        <p14:creationId xmlns:p14="http://schemas.microsoft.com/office/powerpoint/2010/main" val="698076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860" y="626871"/>
            <a:ext cx="6480527" cy="4727320"/>
          </a:xfrm>
          <a:prstGeom prst="rect">
            <a:avLst/>
          </a:prstGeom>
        </p:spPr>
        <p:txBody>
          <a:bodyPr wrap="square">
            <a:spAutoFit/>
          </a:bodyPr>
          <a:lstStyle/>
          <a:p>
            <a:pPr defTabSz="826252"/>
            <a:r>
              <a:rPr lang="en-US" sz="1600" spc="-5" dirty="0" smtClean="0">
                <a:solidFill>
                  <a:srgbClr val="009999"/>
                </a:solidFill>
                <a:latin typeface="Cambria"/>
                <a:cs typeface="Cambria"/>
              </a:rPr>
              <a:t>Treatment </a:t>
            </a:r>
            <a:endParaRPr lang="ar-SA" sz="1600" spc="-5" dirty="0">
              <a:solidFill>
                <a:prstClr val="black"/>
              </a:solidFill>
              <a:latin typeface="Cambria"/>
              <a:cs typeface="Cambria"/>
            </a:endParaRPr>
          </a:p>
          <a:p>
            <a:pPr defTabSz="826252"/>
            <a:r>
              <a:rPr lang="en-US" sz="1600" spc="-5" dirty="0">
                <a:solidFill>
                  <a:schemeClr val="accent4">
                    <a:lumMod val="75000"/>
                  </a:schemeClr>
                </a:solidFill>
                <a:latin typeface="Cambria"/>
                <a:cs typeface="Cambria"/>
              </a:rPr>
              <a:t>Acute ITP</a:t>
            </a:r>
            <a:endParaRPr lang="ar-SA" sz="1600" spc="-5" dirty="0">
              <a:solidFill>
                <a:schemeClr val="accent4">
                  <a:lumMod val="75000"/>
                </a:schemeClr>
              </a:solidFill>
              <a:latin typeface="Cambria"/>
              <a:cs typeface="Cambria"/>
            </a:endParaRPr>
          </a:p>
          <a:p>
            <a:pPr defTabSz="826252"/>
            <a:r>
              <a:rPr lang="en-US" sz="1400" spc="-5" dirty="0">
                <a:solidFill>
                  <a:srgbClr val="FF0000"/>
                </a:solidFill>
                <a:latin typeface="Cambria"/>
                <a:cs typeface="Cambria"/>
              </a:rPr>
              <a:t>Over 80% of patients recover without any treatment.</a:t>
            </a:r>
          </a:p>
          <a:p>
            <a:pPr defTabSz="826252"/>
            <a:r>
              <a:rPr lang="en-US" sz="1400" spc="-5" dirty="0">
                <a:solidFill>
                  <a:prstClr val="black"/>
                </a:solidFill>
                <a:latin typeface="Cambria"/>
                <a:cs typeface="Cambria"/>
              </a:rPr>
              <a:t>- Corticosteroids are widely used </a:t>
            </a:r>
          </a:p>
          <a:p>
            <a:pPr defTabSz="826252"/>
            <a:r>
              <a:rPr lang="en-US" sz="1400" spc="-5" dirty="0">
                <a:solidFill>
                  <a:prstClr val="black"/>
                </a:solidFill>
                <a:latin typeface="Cambria"/>
                <a:cs typeface="Cambria"/>
              </a:rPr>
              <a:t>- High doses of intravenous immunoglobulin (Ig) causes a rapid increase in the platelet </a:t>
            </a:r>
            <a:r>
              <a:rPr lang="en-US" sz="1400" spc="-5" dirty="0" smtClean="0">
                <a:solidFill>
                  <a:prstClr val="black"/>
                </a:solidFill>
                <a:latin typeface="Cambria"/>
                <a:cs typeface="Cambria"/>
              </a:rPr>
              <a:t>count </a:t>
            </a:r>
            <a:r>
              <a:rPr lang="en-US" sz="1400" spc="-5" dirty="0" smtClean="0">
                <a:solidFill>
                  <a:srgbClr val="00B050"/>
                </a:solidFill>
                <a:latin typeface="Cambria"/>
                <a:cs typeface="Cambria"/>
              </a:rPr>
              <a:t>if corticosteroids didn’t work.</a:t>
            </a:r>
            <a:endParaRPr lang="en-US" sz="1400" spc="-5" dirty="0">
              <a:solidFill>
                <a:srgbClr val="00B050"/>
              </a:solidFill>
              <a:latin typeface="Cambria"/>
              <a:cs typeface="Cambria"/>
            </a:endParaRPr>
          </a:p>
          <a:p>
            <a:pPr defTabSz="826252"/>
            <a:endParaRPr lang="ar-SA" sz="1319" spc="-5" dirty="0">
              <a:solidFill>
                <a:prstClr val="black"/>
              </a:solidFill>
              <a:latin typeface="Cambria"/>
              <a:cs typeface="Cambria"/>
            </a:endParaRPr>
          </a:p>
          <a:p>
            <a:pPr defTabSz="826252"/>
            <a:r>
              <a:rPr lang="en-US" sz="1600" spc="-5" dirty="0">
                <a:solidFill>
                  <a:schemeClr val="accent4">
                    <a:lumMod val="75000"/>
                  </a:schemeClr>
                </a:solidFill>
                <a:latin typeface="Cambria"/>
                <a:cs typeface="Cambria"/>
              </a:rPr>
              <a:t>Chronic</a:t>
            </a:r>
            <a:r>
              <a:rPr lang="en-US" sz="1600" b="1" spc="-5" dirty="0">
                <a:solidFill>
                  <a:schemeClr val="accent4">
                    <a:lumMod val="75000"/>
                  </a:schemeClr>
                </a:solidFill>
                <a:latin typeface="Cambria"/>
                <a:cs typeface="Cambria"/>
              </a:rPr>
              <a:t> ITP</a:t>
            </a:r>
            <a:endParaRPr lang="ar-SA" sz="1600" b="1" spc="-5" dirty="0">
              <a:solidFill>
                <a:schemeClr val="accent4">
                  <a:lumMod val="75000"/>
                </a:schemeClr>
              </a:solidFill>
              <a:latin typeface="Cambria"/>
              <a:cs typeface="Cambria"/>
            </a:endParaRPr>
          </a:p>
          <a:p>
            <a:pPr defTabSz="826252"/>
            <a:r>
              <a:rPr lang="en-US" sz="1400" spc="-5" dirty="0">
                <a:solidFill>
                  <a:prstClr val="black"/>
                </a:solidFill>
                <a:latin typeface="Cambria"/>
                <a:cs typeface="Cambria"/>
              </a:rPr>
              <a:t>Treatment is usually not needed in patients with</a:t>
            </a:r>
            <a:r>
              <a:rPr lang="ar-SA" sz="1400" spc="-5" dirty="0">
                <a:solidFill>
                  <a:prstClr val="black"/>
                </a:solidFill>
                <a:latin typeface="Cambria"/>
                <a:cs typeface="Cambria"/>
              </a:rPr>
              <a:t> </a:t>
            </a:r>
            <a:r>
              <a:rPr lang="en-US" sz="1400" spc="-5" dirty="0">
                <a:solidFill>
                  <a:prstClr val="black"/>
                </a:solidFill>
                <a:latin typeface="Cambria"/>
                <a:cs typeface="Cambria"/>
              </a:rPr>
              <a:t>platelet counts above 30-50 X 10</a:t>
            </a:r>
            <a:r>
              <a:rPr lang="en-US" sz="1400" spc="-5" baseline="30000" dirty="0">
                <a:solidFill>
                  <a:prstClr val="black"/>
                </a:solidFill>
                <a:latin typeface="Cambria"/>
                <a:cs typeface="Cambria"/>
              </a:rPr>
              <a:t>9</a:t>
            </a:r>
            <a:r>
              <a:rPr lang="en-US" sz="1400" spc="-5" dirty="0">
                <a:solidFill>
                  <a:prstClr val="black"/>
                </a:solidFill>
                <a:latin typeface="Cambria"/>
                <a:cs typeface="Cambria"/>
              </a:rPr>
              <a:t>/L who have no significant spontaneous bleeding. </a:t>
            </a:r>
          </a:p>
          <a:p>
            <a:pPr defTabSz="826252"/>
            <a:r>
              <a:rPr lang="en-US" sz="1400" spc="-5" dirty="0">
                <a:solidFill>
                  <a:prstClr val="black"/>
                </a:solidFill>
                <a:latin typeface="Cambria"/>
                <a:cs typeface="Cambria"/>
              </a:rPr>
              <a:t>- High-dose corticosteroid therapy increases the platelet count to more than 50 X 10</a:t>
            </a:r>
            <a:r>
              <a:rPr lang="en-US" sz="1400" spc="-5" baseline="30000" dirty="0">
                <a:solidFill>
                  <a:prstClr val="black"/>
                </a:solidFill>
                <a:latin typeface="Cambria"/>
                <a:cs typeface="Cambria"/>
              </a:rPr>
              <a:t>9</a:t>
            </a:r>
            <a:r>
              <a:rPr lang="en-US" sz="1400" spc="-5" dirty="0">
                <a:solidFill>
                  <a:prstClr val="black"/>
                </a:solidFill>
                <a:latin typeface="Cambria"/>
                <a:cs typeface="Cambria"/>
              </a:rPr>
              <a:t>/L</a:t>
            </a:r>
          </a:p>
          <a:p>
            <a:pPr defTabSz="826252"/>
            <a:r>
              <a:rPr lang="en-US" sz="1400" spc="-5" dirty="0">
                <a:solidFill>
                  <a:prstClr val="black"/>
                </a:solidFill>
                <a:latin typeface="Cambria"/>
                <a:cs typeface="Cambria"/>
              </a:rPr>
              <a:t>- Prednisolone 60 mg/day</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a:t>
            </a:r>
            <a:r>
              <a:rPr lang="en-US" sz="1400" spc="-5" dirty="0" err="1" smtClean="0">
                <a:solidFill>
                  <a:prstClr val="black"/>
                </a:solidFill>
                <a:latin typeface="Cambria"/>
                <a:cs typeface="Cambria"/>
              </a:rPr>
              <a:t>Splenectomy</a:t>
            </a:r>
            <a:r>
              <a:rPr lang="en-US" sz="1400" spc="-5" dirty="0" smtClean="0">
                <a:solidFill>
                  <a:prstClr val="black"/>
                </a:solidFill>
                <a:latin typeface="Cambria"/>
                <a:cs typeface="Cambria"/>
              </a:rPr>
              <a:t> </a:t>
            </a:r>
            <a:r>
              <a:rPr lang="en-US" sz="1400" spc="-5" dirty="0" smtClean="0">
                <a:solidFill>
                  <a:srgbClr val="00B050"/>
                </a:solidFill>
                <a:latin typeface="Cambria"/>
                <a:cs typeface="Cambria"/>
              </a:rPr>
              <a:t>because the spleen takes up too much of the </a:t>
            </a:r>
            <a:r>
              <a:rPr lang="en-US" sz="1400" spc="-5" dirty="0" err="1" smtClean="0">
                <a:solidFill>
                  <a:srgbClr val="00B050"/>
                </a:solidFill>
                <a:latin typeface="Cambria"/>
                <a:cs typeface="Cambria"/>
              </a:rPr>
              <a:t>platlets</a:t>
            </a:r>
            <a:r>
              <a:rPr lang="en-US" sz="1400" spc="-5" dirty="0">
                <a:solidFill>
                  <a:srgbClr val="00B050"/>
                </a:solidFill>
                <a:latin typeface="Cambria"/>
                <a:cs typeface="Cambria"/>
              </a:rPr>
              <a:t>.</a:t>
            </a:r>
            <a:endParaRPr lang="ar-SA" sz="1400" spc="-5" dirty="0">
              <a:solidFill>
                <a:srgbClr val="00B050"/>
              </a:solidFill>
              <a:latin typeface="Cambria"/>
              <a:cs typeface="Cambria"/>
            </a:endParaRPr>
          </a:p>
          <a:p>
            <a:pPr defTabSz="826252"/>
            <a:r>
              <a:rPr lang="en-US" sz="1400" spc="-5" dirty="0">
                <a:solidFill>
                  <a:prstClr val="black"/>
                </a:solidFill>
                <a:latin typeface="Cambria"/>
                <a:cs typeface="Cambria"/>
              </a:rPr>
              <a:t>- Second-line treatment </a:t>
            </a:r>
          </a:p>
          <a:p>
            <a:pPr defTabSz="826252"/>
            <a:r>
              <a:rPr lang="en-US" sz="1400" spc="-5" dirty="0">
                <a:solidFill>
                  <a:prstClr val="black"/>
                </a:solidFill>
                <a:latin typeface="Cambria"/>
                <a:cs typeface="Cambria"/>
              </a:rPr>
              <a:t>- Azathioprine, cyclophosphamide, </a:t>
            </a:r>
            <a:r>
              <a:rPr lang="en-US" sz="1400" spc="-5" dirty="0" err="1">
                <a:solidFill>
                  <a:prstClr val="black"/>
                </a:solidFill>
                <a:latin typeface="Cambria"/>
                <a:cs typeface="Cambria"/>
              </a:rPr>
              <a:t>danazol</a:t>
            </a:r>
            <a:r>
              <a:rPr lang="en-US" sz="1400" spc="-5" dirty="0">
                <a:solidFill>
                  <a:prstClr val="black"/>
                </a:solidFill>
                <a:latin typeface="Cambria"/>
                <a:cs typeface="Cambria"/>
              </a:rPr>
              <a:t>,</a:t>
            </a:r>
            <a:r>
              <a:rPr lang="ar-SA" sz="1400" spc="-5" dirty="0">
                <a:solidFill>
                  <a:prstClr val="black"/>
                </a:solidFill>
                <a:latin typeface="Cambria"/>
                <a:cs typeface="Cambria"/>
              </a:rPr>
              <a:t> </a:t>
            </a:r>
            <a:r>
              <a:rPr lang="en-US" sz="1400" spc="-5" dirty="0">
                <a:solidFill>
                  <a:prstClr val="black"/>
                </a:solidFill>
                <a:latin typeface="Cambria"/>
                <a:cs typeface="Cambria"/>
              </a:rPr>
              <a:t>dapsone, cyclosporine A, mycophenolate mofetil</a:t>
            </a:r>
            <a:r>
              <a:rPr lang="ar-SA" sz="1400" spc="-5" dirty="0">
                <a:solidFill>
                  <a:prstClr val="black"/>
                </a:solidFill>
                <a:latin typeface="Cambria"/>
                <a:cs typeface="Cambria"/>
              </a:rPr>
              <a:t> </a:t>
            </a:r>
            <a:r>
              <a:rPr lang="en-US" sz="1400" spc="-5" dirty="0">
                <a:solidFill>
                  <a:prstClr val="black"/>
                </a:solidFill>
                <a:latin typeface="Cambria"/>
                <a:cs typeface="Cambria"/>
              </a:rPr>
              <a:t>and rituximab have all been used, particularly inpatients who fail to respond to splenectomy.</a:t>
            </a:r>
          </a:p>
          <a:p>
            <a:pPr defTabSz="826252"/>
            <a:r>
              <a:rPr lang="en-US" sz="1400" spc="-5" dirty="0">
                <a:solidFill>
                  <a:prstClr val="black"/>
                </a:solidFill>
                <a:latin typeface="Cambria"/>
                <a:cs typeface="Cambria"/>
              </a:rPr>
              <a:t>- High dose of intravenous Ig (e.g. 1 g/kg/day for2 days) has also been found to increase the</a:t>
            </a:r>
            <a:r>
              <a:rPr lang="ar-SA" sz="1400" spc="-5" dirty="0">
                <a:solidFill>
                  <a:prstClr val="black"/>
                </a:solidFill>
                <a:latin typeface="Cambria"/>
                <a:cs typeface="Cambria"/>
              </a:rPr>
              <a:t> </a:t>
            </a:r>
            <a:r>
              <a:rPr lang="en-US" sz="1400" spc="-5" dirty="0">
                <a:solidFill>
                  <a:prstClr val="black"/>
                </a:solidFill>
                <a:latin typeface="Cambria"/>
                <a:cs typeface="Cambria"/>
              </a:rPr>
              <a:t>platelet count to greater than 50 X 109/L in 80%of patients with chronic ITP.</a:t>
            </a:r>
          </a:p>
        </p:txBody>
      </p:sp>
      <p:sp>
        <p:nvSpPr>
          <p:cNvPr id="3" name="Rectangle 2"/>
          <p:cNvSpPr/>
          <p:nvPr/>
        </p:nvSpPr>
        <p:spPr>
          <a:xfrm>
            <a:off x="219862" y="5247277"/>
            <a:ext cx="6480527" cy="3115596"/>
          </a:xfrm>
          <a:prstGeom prst="rect">
            <a:avLst/>
          </a:prstGeom>
        </p:spPr>
        <p:txBody>
          <a:bodyPr wrap="square">
            <a:spAutoFit/>
          </a:bodyPr>
          <a:lstStyle/>
          <a:p>
            <a:pPr defTabSz="826252"/>
            <a:r>
              <a:rPr lang="en-US" sz="1600" spc="-5" dirty="0">
                <a:solidFill>
                  <a:srgbClr val="009999"/>
                </a:solidFill>
                <a:latin typeface="Cambria"/>
                <a:cs typeface="Cambria"/>
              </a:rPr>
              <a:t>Thrombocytopenia as a result of drugs or toxins:</a:t>
            </a:r>
            <a:endParaRPr lang="ar-SA" sz="1400" spc="-5" dirty="0">
              <a:solidFill>
                <a:prstClr val="black"/>
              </a:solidFill>
              <a:latin typeface="Cambria"/>
              <a:cs typeface="Cambria"/>
            </a:endParaRPr>
          </a:p>
          <a:p>
            <a:pPr defTabSz="826252"/>
            <a:r>
              <a:rPr lang="en-US" sz="1400" spc="-5" dirty="0">
                <a:solidFill>
                  <a:srgbClr val="FF0000"/>
                </a:solidFill>
                <a:latin typeface="Cambria"/>
                <a:cs typeface="Cambria"/>
              </a:rPr>
              <a:t>• Bone marrow suppression</a:t>
            </a:r>
            <a:endParaRPr lang="ar-SA" sz="1400" spc="-5" dirty="0">
              <a:solidFill>
                <a:srgbClr val="FF0000"/>
              </a:solidFill>
              <a:latin typeface="Cambria"/>
              <a:cs typeface="Cambria"/>
            </a:endParaRPr>
          </a:p>
          <a:p>
            <a:pPr defTabSz="826252"/>
            <a:r>
              <a:rPr lang="en-US" sz="1400" spc="-5" dirty="0">
                <a:solidFill>
                  <a:prstClr val="black"/>
                </a:solidFill>
                <a:latin typeface="Cambria"/>
                <a:cs typeface="Cambria"/>
              </a:rPr>
              <a:t>• Predictable (dose-related):  </a:t>
            </a:r>
            <a:r>
              <a:rPr lang="en-US" sz="1400" i="1" spc="-5" dirty="0">
                <a:solidFill>
                  <a:prstClr val="black"/>
                </a:solidFill>
                <a:latin typeface="Cambria"/>
                <a:cs typeface="Cambria"/>
              </a:rPr>
              <a:t>Ionizing radiation, cytotoxic </a:t>
            </a:r>
            <a:r>
              <a:rPr lang="en-US" sz="1400" i="1" spc="-5" dirty="0" smtClean="0">
                <a:solidFill>
                  <a:srgbClr val="FF0000"/>
                </a:solidFill>
                <a:latin typeface="Cambria"/>
                <a:cs typeface="Cambria"/>
              </a:rPr>
              <a:t>drugs</a:t>
            </a:r>
            <a:r>
              <a:rPr lang="en-US" sz="1400" i="1" spc="-5" dirty="0" smtClean="0">
                <a:solidFill>
                  <a:srgbClr val="C00000"/>
                </a:solidFill>
                <a:latin typeface="Cambria"/>
                <a:cs typeface="Cambria"/>
              </a:rPr>
              <a:t> </a:t>
            </a:r>
            <a:r>
              <a:rPr lang="en-US" sz="1400" i="1" spc="-5" dirty="0" smtClean="0">
                <a:solidFill>
                  <a:srgbClr val="92D050"/>
                </a:solidFill>
                <a:latin typeface="Cambria"/>
                <a:cs typeface="Cambria"/>
              </a:rPr>
              <a:t>(heparin)</a:t>
            </a:r>
            <a:r>
              <a:rPr lang="en-US" sz="1400" i="1" spc="-5" dirty="0" smtClean="0">
                <a:solidFill>
                  <a:prstClr val="black"/>
                </a:solidFill>
                <a:latin typeface="Cambria"/>
                <a:cs typeface="Cambria"/>
              </a:rPr>
              <a:t>, </a:t>
            </a:r>
            <a:r>
              <a:rPr lang="en-US" sz="1400" i="1" spc="-5" dirty="0">
                <a:solidFill>
                  <a:prstClr val="black"/>
                </a:solidFill>
                <a:latin typeface="Cambria"/>
                <a:cs typeface="Cambria"/>
              </a:rPr>
              <a:t>ethanol</a:t>
            </a:r>
            <a:endParaRPr lang="ar-SA" sz="1400" i="1" spc="-5" dirty="0">
              <a:solidFill>
                <a:prstClr val="black"/>
              </a:solidFill>
              <a:latin typeface="Cambria"/>
              <a:cs typeface="Cambria"/>
            </a:endParaRPr>
          </a:p>
          <a:p>
            <a:pPr defTabSz="826252"/>
            <a:r>
              <a:rPr lang="en-US" sz="1400" spc="-5" dirty="0">
                <a:solidFill>
                  <a:prstClr val="black"/>
                </a:solidFill>
                <a:latin typeface="Cambria"/>
                <a:cs typeface="Cambria"/>
              </a:rPr>
              <a:t>• Occasional</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Chloramphenicol, co-trimoxazole, idoxuridine, penicillamine, organic arsenicals, benzene, etc.</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Immune mechanisms (proven or probable)</a:t>
            </a:r>
          </a:p>
          <a:p>
            <a:pPr defTabSz="826252"/>
            <a:r>
              <a:rPr lang="en-US" sz="1400" spc="-5" dirty="0">
                <a:solidFill>
                  <a:prstClr val="black"/>
                </a:solidFill>
                <a:latin typeface="Cambria"/>
                <a:cs typeface="Cambria"/>
              </a:rPr>
              <a:t>• Analgesics, anti-inflammatory drugs, gold salts</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Antimicrobials: </a:t>
            </a:r>
            <a:r>
              <a:rPr lang="en-US" sz="1400" i="1" spc="-5" dirty="0" err="1">
                <a:solidFill>
                  <a:prstClr val="black"/>
                </a:solidFill>
                <a:latin typeface="Cambria"/>
                <a:cs typeface="Cambria"/>
              </a:rPr>
              <a:t>Penicillins</a:t>
            </a:r>
            <a:r>
              <a:rPr lang="en-US" sz="1400" i="1" spc="-5" dirty="0">
                <a:solidFill>
                  <a:prstClr val="black"/>
                </a:solidFill>
                <a:latin typeface="Cambria"/>
                <a:cs typeface="Cambria"/>
              </a:rPr>
              <a:t>, </a:t>
            </a:r>
            <a:r>
              <a:rPr lang="en-US" sz="1400" i="1" spc="-5" dirty="0" err="1">
                <a:solidFill>
                  <a:prstClr val="black"/>
                </a:solidFill>
                <a:latin typeface="Cambria"/>
                <a:cs typeface="Cambria"/>
              </a:rPr>
              <a:t>sulphonamides</a:t>
            </a:r>
            <a:r>
              <a:rPr lang="en-US" sz="1400" i="1" spc="-5" dirty="0">
                <a:solidFill>
                  <a:prstClr val="black"/>
                </a:solidFill>
                <a:latin typeface="Cambria"/>
                <a:cs typeface="Cambria"/>
              </a:rPr>
              <a:t>, trimethoprim, rifampicin</a:t>
            </a:r>
            <a:endParaRPr lang="ar-SA" sz="1400" i="1" spc="-5" dirty="0">
              <a:solidFill>
                <a:prstClr val="black"/>
              </a:solidFill>
              <a:latin typeface="Cambria"/>
              <a:cs typeface="Cambria"/>
            </a:endParaRPr>
          </a:p>
          <a:p>
            <a:pPr defTabSz="826252"/>
            <a:r>
              <a:rPr lang="en-US" sz="1400" spc="-5" dirty="0">
                <a:solidFill>
                  <a:prstClr val="black"/>
                </a:solidFill>
                <a:latin typeface="Cambria"/>
                <a:cs typeface="Cambria"/>
              </a:rPr>
              <a:t>• Sedatives, anticonvulsants</a:t>
            </a:r>
            <a:r>
              <a:rPr lang="en-US" sz="1400" i="1" spc="-5" dirty="0">
                <a:solidFill>
                  <a:prstClr val="black"/>
                </a:solidFill>
                <a:latin typeface="Cambria"/>
                <a:cs typeface="Cambria"/>
              </a:rPr>
              <a:t>: </a:t>
            </a:r>
            <a:r>
              <a:rPr lang="en-US" sz="1400" i="1" spc="-5" dirty="0" err="1">
                <a:solidFill>
                  <a:prstClr val="black"/>
                </a:solidFill>
                <a:latin typeface="Cambria"/>
                <a:cs typeface="Cambria"/>
              </a:rPr>
              <a:t>Dizepam</a:t>
            </a:r>
            <a:r>
              <a:rPr lang="en-US" sz="1400" i="1" spc="-5" dirty="0">
                <a:solidFill>
                  <a:prstClr val="black"/>
                </a:solidFill>
                <a:latin typeface="Cambria"/>
                <a:cs typeface="Cambria"/>
              </a:rPr>
              <a:t>, sodium valproate, carbamazepine</a:t>
            </a:r>
            <a:endParaRPr lang="ar-SA" sz="1400" i="1" spc="-5" dirty="0">
              <a:solidFill>
                <a:prstClr val="black"/>
              </a:solidFill>
              <a:latin typeface="Cambria"/>
              <a:cs typeface="Cambria"/>
            </a:endParaRPr>
          </a:p>
          <a:p>
            <a:pPr defTabSz="826252"/>
            <a:r>
              <a:rPr lang="en-US" sz="1400" spc="-5" dirty="0">
                <a:solidFill>
                  <a:prstClr val="black"/>
                </a:solidFill>
                <a:latin typeface="Cambria"/>
                <a:cs typeface="Cambria"/>
              </a:rPr>
              <a:t>• Diuretics: </a:t>
            </a:r>
            <a:r>
              <a:rPr lang="en-US" sz="1400" i="1" spc="-5" dirty="0">
                <a:solidFill>
                  <a:prstClr val="black"/>
                </a:solidFill>
                <a:latin typeface="Cambria"/>
                <a:cs typeface="Cambria"/>
              </a:rPr>
              <a:t>Acetazolamide, </a:t>
            </a:r>
            <a:r>
              <a:rPr lang="en-US" sz="1400" i="1" spc="-5" dirty="0" err="1">
                <a:solidFill>
                  <a:prstClr val="black"/>
                </a:solidFill>
                <a:latin typeface="Cambria"/>
                <a:cs typeface="Cambria"/>
              </a:rPr>
              <a:t>chlorathiazides</a:t>
            </a:r>
            <a:r>
              <a:rPr lang="en-US" sz="1400" i="1" spc="-5" dirty="0">
                <a:solidFill>
                  <a:prstClr val="black"/>
                </a:solidFill>
                <a:latin typeface="Cambria"/>
                <a:cs typeface="Cambria"/>
              </a:rPr>
              <a:t>, frusemide</a:t>
            </a:r>
            <a:endParaRPr lang="ar-SA" sz="1400" i="1" spc="-5" dirty="0">
              <a:solidFill>
                <a:prstClr val="black"/>
              </a:solidFill>
              <a:latin typeface="Cambria"/>
              <a:cs typeface="Cambria"/>
            </a:endParaRPr>
          </a:p>
          <a:p>
            <a:pPr defTabSz="826252"/>
            <a:r>
              <a:rPr lang="en-US" sz="1400" spc="-5" dirty="0">
                <a:solidFill>
                  <a:prstClr val="black"/>
                </a:solidFill>
                <a:latin typeface="Cambria"/>
                <a:cs typeface="Cambria"/>
              </a:rPr>
              <a:t>• Antidiabetics: </a:t>
            </a:r>
            <a:r>
              <a:rPr lang="en-US" sz="1400" i="1" spc="-5" dirty="0">
                <a:solidFill>
                  <a:prstClr val="black"/>
                </a:solidFill>
                <a:latin typeface="Cambria"/>
                <a:cs typeface="Cambria"/>
              </a:rPr>
              <a:t>Chlorpropamide, tolbutamide</a:t>
            </a:r>
            <a:endParaRPr lang="ar-SA" sz="1400" i="1" spc="-5" dirty="0">
              <a:solidFill>
                <a:prstClr val="black"/>
              </a:solidFill>
              <a:latin typeface="Cambria"/>
              <a:cs typeface="Cambria"/>
            </a:endParaRPr>
          </a:p>
          <a:p>
            <a:pPr defTabSz="826252"/>
            <a:r>
              <a:rPr lang="en-US" sz="1400" spc="-5" dirty="0">
                <a:solidFill>
                  <a:prstClr val="black"/>
                </a:solidFill>
                <a:latin typeface="Cambria"/>
                <a:cs typeface="Cambria"/>
              </a:rPr>
              <a:t>• Others</a:t>
            </a:r>
            <a:r>
              <a:rPr lang="en-US" sz="1400" i="1" spc="-5" dirty="0">
                <a:solidFill>
                  <a:prstClr val="black"/>
                </a:solidFill>
                <a:latin typeface="Cambria"/>
                <a:cs typeface="Cambria"/>
              </a:rPr>
              <a:t>: Digitoxin, heparin, methyldopa, </a:t>
            </a:r>
            <a:r>
              <a:rPr lang="en-US" sz="1400" i="1" spc="-5" dirty="0" err="1">
                <a:solidFill>
                  <a:prstClr val="black"/>
                </a:solidFill>
                <a:latin typeface="Cambria"/>
                <a:cs typeface="Cambria"/>
              </a:rPr>
              <a:t>oxyprenolol</a:t>
            </a:r>
            <a:r>
              <a:rPr lang="en-US" sz="1400" i="1" spc="-5" dirty="0">
                <a:solidFill>
                  <a:prstClr val="black"/>
                </a:solidFill>
                <a:latin typeface="Cambria"/>
                <a:cs typeface="Cambria"/>
              </a:rPr>
              <a:t>, quinine, quinidine</a:t>
            </a:r>
            <a:endParaRPr lang="ar-SA" sz="1400" i="1" spc="-5" dirty="0">
              <a:solidFill>
                <a:prstClr val="black"/>
              </a:solidFill>
              <a:latin typeface="Cambria"/>
              <a:cs typeface="Cambria"/>
            </a:endParaRPr>
          </a:p>
          <a:p>
            <a:pPr defTabSz="826252"/>
            <a:r>
              <a:rPr lang="en-US" sz="1400" spc="-5" dirty="0">
                <a:solidFill>
                  <a:prstClr val="black"/>
                </a:solidFill>
                <a:latin typeface="Cambria"/>
                <a:cs typeface="Cambria"/>
              </a:rPr>
              <a:t>• Platelet aggregation: </a:t>
            </a:r>
            <a:r>
              <a:rPr lang="en-US" sz="1400" i="1" spc="-5" dirty="0" err="1">
                <a:solidFill>
                  <a:prstClr val="black"/>
                </a:solidFill>
                <a:latin typeface="Cambria"/>
                <a:cs typeface="Cambria"/>
              </a:rPr>
              <a:t>Ristocetin</a:t>
            </a:r>
            <a:r>
              <a:rPr lang="en-US" sz="1400" i="1" spc="-5" dirty="0">
                <a:solidFill>
                  <a:prstClr val="black"/>
                </a:solidFill>
                <a:latin typeface="Cambria"/>
                <a:cs typeface="Cambria"/>
              </a:rPr>
              <a:t>, heparin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860" y="8473726"/>
            <a:ext cx="1921795" cy="1235074"/>
          </a:xfrm>
          <a:prstGeom prst="rect">
            <a:avLst/>
          </a:prstGeom>
        </p:spPr>
      </p:pic>
      <p:sp>
        <p:nvSpPr>
          <p:cNvPr id="8" name="TextBox 7"/>
          <p:cNvSpPr txBox="1"/>
          <p:nvPr/>
        </p:nvSpPr>
        <p:spPr>
          <a:xfrm>
            <a:off x="3709818" y="8635714"/>
            <a:ext cx="1815188" cy="954107"/>
          </a:xfrm>
          <a:prstGeom prst="rect">
            <a:avLst/>
          </a:prstGeom>
          <a:noFill/>
          <a:ln>
            <a:solidFill>
              <a:schemeClr val="tx1"/>
            </a:solidFill>
            <a:prstDash val="dash"/>
          </a:ln>
        </p:spPr>
        <p:txBody>
          <a:bodyPr wrap="square" rtlCol="0">
            <a:spAutoFit/>
          </a:bodyPr>
          <a:lstStyle/>
          <a:p>
            <a:pPr defTabSz="826252"/>
            <a:r>
              <a:rPr lang="en-US" sz="1400" spc="-5" dirty="0">
                <a:solidFill>
                  <a:prstClr val="black"/>
                </a:solidFill>
                <a:latin typeface="Cambria"/>
                <a:cs typeface="Cambria"/>
              </a:rPr>
              <a:t>Blood film of ITP:</a:t>
            </a:r>
          </a:p>
          <a:p>
            <a:pPr defTabSz="826252"/>
            <a:r>
              <a:rPr lang="en-US" sz="1400" spc="-5" dirty="0">
                <a:solidFill>
                  <a:prstClr val="black"/>
                </a:solidFill>
                <a:latin typeface="Cambria"/>
                <a:cs typeface="Cambria"/>
              </a:rPr>
              <a:t>Severe thrombocytopenia </a:t>
            </a:r>
            <a:r>
              <a:rPr lang="en-US" sz="1400" spc="-5" dirty="0">
                <a:solidFill>
                  <a:srgbClr val="00B050"/>
                </a:solidFill>
                <a:latin typeface="Cambria"/>
                <a:cs typeface="Cambria"/>
              </a:rPr>
              <a:t>(No platelets seen)</a:t>
            </a:r>
          </a:p>
        </p:txBody>
      </p:sp>
      <p:sp>
        <p:nvSpPr>
          <p:cNvPr id="9" name="عنصر نائب لرقم الشريحة 8">
            <a:extLst>
              <a:ext uri="{FF2B5EF4-FFF2-40B4-BE49-F238E27FC236}">
                <a16:creationId xmlns:a16="http://schemas.microsoft.com/office/drawing/2014/main" id="{1964C33A-E844-4C79-B68C-3DEEDC26C55D}"/>
              </a:ext>
            </a:extLst>
          </p:cNvPr>
          <p:cNvSpPr>
            <a:spLocks noGrp="1"/>
          </p:cNvSpPr>
          <p:nvPr>
            <p:ph type="sldNum" sz="quarter" idx="12"/>
          </p:nvPr>
        </p:nvSpPr>
        <p:spPr/>
        <p:txBody>
          <a:bodyPr/>
          <a:lstStyle/>
          <a:p>
            <a:fld id="{62D9D93E-0147-5543-8AA6-A28B341BB906}" type="slidenum">
              <a:rPr lang="en-US" smtClean="0"/>
              <a:t>11</a:t>
            </a:fld>
            <a:endParaRPr lang="en-US"/>
          </a:p>
        </p:txBody>
      </p:sp>
      <p:sp>
        <p:nvSpPr>
          <p:cNvPr id="4" name="عنصر نائب للتذييل 3">
            <a:extLst>
              <a:ext uri="{FF2B5EF4-FFF2-40B4-BE49-F238E27FC236}">
                <a16:creationId xmlns:a16="http://schemas.microsoft.com/office/drawing/2014/main" id="{CF05D596-B3AC-46DF-B724-63EC3ED8963E}"/>
              </a:ext>
            </a:extLst>
          </p:cNvPr>
          <p:cNvSpPr>
            <a:spLocks noGrp="1"/>
          </p:cNvSpPr>
          <p:nvPr>
            <p:ph type="ftr" sz="quarter" idx="11"/>
          </p:nvPr>
        </p:nvSpPr>
        <p:spPr>
          <a:xfrm>
            <a:off x="2302837" y="-11385"/>
            <a:ext cx="2314575" cy="527403"/>
          </a:xfrm>
        </p:spPr>
        <p:txBody>
          <a:bodyPr/>
          <a:lstStyle/>
          <a:p>
            <a:r>
              <a:rPr lang="en-US" dirty="0"/>
              <a:t>HEMATOLOGY TEAM 436</a:t>
            </a:r>
          </a:p>
        </p:txBody>
      </p:sp>
      <p:sp>
        <p:nvSpPr>
          <p:cNvPr id="5" name="مربع نص 4"/>
          <p:cNvSpPr txBox="1"/>
          <p:nvPr/>
        </p:nvSpPr>
        <p:spPr>
          <a:xfrm>
            <a:off x="0" y="331352"/>
            <a:ext cx="6857999" cy="461665"/>
          </a:xfrm>
          <a:prstGeom prst="rect">
            <a:avLst/>
          </a:prstGeom>
          <a:noFill/>
        </p:spPr>
        <p:txBody>
          <a:bodyPr wrap="square" rtlCol="0">
            <a:spAutoFit/>
          </a:bodyPr>
          <a:lstStyle/>
          <a:p>
            <a:pPr algn="ctr"/>
            <a:r>
              <a:rPr lang="en-US" sz="2400" dirty="0" smtClean="0">
                <a:solidFill>
                  <a:schemeClr val="bg1">
                    <a:lumMod val="50000"/>
                  </a:schemeClr>
                </a:solidFill>
              </a:rPr>
              <a:t>The whole slide is *EXTRA*</a:t>
            </a:r>
            <a:endParaRPr lang="en-US" sz="2400" dirty="0">
              <a:solidFill>
                <a:schemeClr val="bg1">
                  <a:lumMod val="50000"/>
                </a:schemeClr>
              </a:solidFill>
            </a:endParaRPr>
          </a:p>
        </p:txBody>
      </p:sp>
    </p:spTree>
    <p:extLst>
      <p:ext uri="{BB962C8B-B14F-4D97-AF65-F5344CB8AC3E}">
        <p14:creationId xmlns:p14="http://schemas.microsoft.com/office/powerpoint/2010/main" val="178732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442" y="495931"/>
            <a:ext cx="6428301" cy="2277547"/>
          </a:xfrm>
          <a:prstGeom prst="rect">
            <a:avLst/>
          </a:prstGeom>
        </p:spPr>
        <p:txBody>
          <a:bodyPr wrap="square">
            <a:spAutoFit/>
          </a:bodyPr>
          <a:lstStyle/>
          <a:p>
            <a:pPr defTabSz="826252"/>
            <a:r>
              <a:rPr lang="en-US" sz="1600" spc="-5" dirty="0">
                <a:solidFill>
                  <a:srgbClr val="009999"/>
                </a:solidFill>
                <a:latin typeface="Cambria"/>
                <a:cs typeface="Cambria"/>
              </a:rPr>
              <a:t>Thrombotic thrombocytopenic</a:t>
            </a:r>
            <a:r>
              <a:rPr lang="ar-SA" sz="1600" spc="-5" dirty="0">
                <a:solidFill>
                  <a:srgbClr val="009999"/>
                </a:solidFill>
                <a:latin typeface="Cambria"/>
                <a:cs typeface="Cambria"/>
              </a:rPr>
              <a:t> </a:t>
            </a:r>
            <a:r>
              <a:rPr lang="en-US" sz="1600" spc="-5" dirty="0">
                <a:solidFill>
                  <a:srgbClr val="009999"/>
                </a:solidFill>
                <a:latin typeface="Cambria"/>
                <a:cs typeface="Cambria"/>
              </a:rPr>
              <a:t>purpura (TTP)        </a:t>
            </a:r>
            <a:r>
              <a:rPr lang="en-US" sz="1100" spc="-5" dirty="0">
                <a:solidFill>
                  <a:schemeClr val="bg1">
                    <a:lumMod val="50000"/>
                  </a:schemeClr>
                </a:solidFill>
                <a:latin typeface="Cambria"/>
                <a:cs typeface="Cambria"/>
              </a:rPr>
              <a:t>1:40 mins</a:t>
            </a:r>
            <a:endParaRPr lang="en-US" sz="1600" spc="-5" dirty="0">
              <a:solidFill>
                <a:schemeClr val="bg1">
                  <a:lumMod val="50000"/>
                </a:schemeClr>
              </a:solidFill>
              <a:latin typeface="Cambria"/>
              <a:cs typeface="Cambria"/>
            </a:endParaRPr>
          </a:p>
          <a:p>
            <a:pPr defTabSz="826252"/>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In healthy individuals a </a:t>
            </a:r>
            <a:r>
              <a:rPr lang="en-US" sz="1400" spc="-5" dirty="0">
                <a:solidFill>
                  <a:srgbClr val="FF0000"/>
                </a:solidFill>
                <a:latin typeface="Cambria"/>
                <a:cs typeface="Cambria"/>
              </a:rPr>
              <a:t>VWF-cleaving protease </a:t>
            </a:r>
            <a:r>
              <a:rPr lang="en-US" sz="1400" spc="-5" dirty="0">
                <a:solidFill>
                  <a:prstClr val="black"/>
                </a:solidFill>
                <a:latin typeface="Cambria"/>
                <a:cs typeface="Cambria"/>
              </a:rPr>
              <a:t>(ADAMTS 13) cleaves the Tyr 842-Met 843 peptide</a:t>
            </a:r>
            <a:r>
              <a:rPr lang="ar-SA" sz="1400" spc="-5" dirty="0">
                <a:solidFill>
                  <a:prstClr val="black"/>
                </a:solidFill>
                <a:latin typeface="Cambria"/>
                <a:cs typeface="Cambria"/>
              </a:rPr>
              <a:t> </a:t>
            </a:r>
            <a:r>
              <a:rPr lang="en-US" sz="1400" spc="-5" dirty="0">
                <a:solidFill>
                  <a:prstClr val="black"/>
                </a:solidFill>
                <a:latin typeface="Cambria"/>
                <a:cs typeface="Cambria"/>
              </a:rPr>
              <a:t>bond in VWF to produce the characteristic </a:t>
            </a:r>
            <a:r>
              <a:rPr lang="en-US" sz="1400" spc="-5" dirty="0" err="1">
                <a:solidFill>
                  <a:prstClr val="black"/>
                </a:solidFill>
                <a:latin typeface="Cambria"/>
                <a:cs typeface="Cambria"/>
              </a:rPr>
              <a:t>multimer</a:t>
            </a:r>
            <a:r>
              <a:rPr lang="ar-SA" sz="1400" spc="-5" dirty="0">
                <a:solidFill>
                  <a:prstClr val="black"/>
                </a:solidFill>
                <a:latin typeface="Cambria"/>
                <a:cs typeface="Cambria"/>
              </a:rPr>
              <a:t> </a:t>
            </a:r>
            <a:r>
              <a:rPr lang="en-US" sz="1400" spc="-5" dirty="0">
                <a:solidFill>
                  <a:prstClr val="black"/>
                </a:solidFill>
                <a:latin typeface="Cambria"/>
                <a:cs typeface="Cambria"/>
              </a:rPr>
              <a:t>profile.</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 In the absence of the protease, ultra-large VWF </a:t>
            </a:r>
            <a:r>
              <a:rPr lang="en-US" sz="1400" spc="-5" dirty="0" err="1">
                <a:solidFill>
                  <a:prstClr val="black"/>
                </a:solidFill>
                <a:latin typeface="Cambria"/>
                <a:cs typeface="Cambria"/>
              </a:rPr>
              <a:t>multimers</a:t>
            </a:r>
            <a:r>
              <a:rPr lang="en-US" sz="1400" spc="-5" dirty="0">
                <a:solidFill>
                  <a:prstClr val="black"/>
                </a:solidFill>
                <a:latin typeface="Cambria"/>
                <a:cs typeface="Cambria"/>
              </a:rPr>
              <a:t> are released that lead to platelet aggregation</a:t>
            </a:r>
            <a:r>
              <a:rPr lang="ar-SA" sz="1400" spc="-5" dirty="0">
                <a:solidFill>
                  <a:prstClr val="black"/>
                </a:solidFill>
                <a:latin typeface="Cambria"/>
                <a:cs typeface="Cambria"/>
              </a:rPr>
              <a:t> </a:t>
            </a:r>
            <a:r>
              <a:rPr lang="en-US" sz="1400" spc="-5" dirty="0">
                <a:solidFill>
                  <a:prstClr val="black"/>
                </a:solidFill>
                <a:latin typeface="Cambria"/>
                <a:cs typeface="Cambria"/>
              </a:rPr>
              <a:t>and the disease known as ‘thrombotic</a:t>
            </a:r>
            <a:r>
              <a:rPr lang="ar-SA" sz="1400" spc="-5" dirty="0">
                <a:solidFill>
                  <a:prstClr val="black"/>
                </a:solidFill>
                <a:latin typeface="Cambria"/>
                <a:cs typeface="Cambria"/>
              </a:rPr>
              <a:t> </a:t>
            </a:r>
            <a:r>
              <a:rPr lang="en-US" sz="1400" spc="-5" dirty="0">
                <a:solidFill>
                  <a:prstClr val="black"/>
                </a:solidFill>
                <a:latin typeface="Cambria"/>
                <a:cs typeface="Cambria"/>
              </a:rPr>
              <a:t>thrombocytopenic purpura’ (TTP). </a:t>
            </a:r>
            <a:endParaRPr lang="ar-SA" sz="1400" spc="-5" dirty="0">
              <a:solidFill>
                <a:prstClr val="black"/>
              </a:solidFill>
              <a:latin typeface="Cambria"/>
              <a:cs typeface="Cambria"/>
            </a:endParaRPr>
          </a:p>
          <a:p>
            <a:pPr defTabSz="826252"/>
            <a:r>
              <a:rPr lang="en-US" sz="1400" spc="-5" dirty="0">
                <a:solidFill>
                  <a:prstClr val="black"/>
                </a:solidFill>
                <a:latin typeface="Cambria"/>
                <a:cs typeface="Cambria"/>
              </a:rPr>
              <a:t>- This is a serious illness characterized by widespread</a:t>
            </a:r>
            <a:r>
              <a:rPr lang="ar-SA" sz="1400" spc="-5" dirty="0">
                <a:solidFill>
                  <a:prstClr val="black"/>
                </a:solidFill>
                <a:latin typeface="Cambria"/>
                <a:cs typeface="Cambria"/>
              </a:rPr>
              <a:t> </a:t>
            </a:r>
            <a:r>
              <a:rPr lang="en-US" sz="1400" spc="-5" dirty="0">
                <a:solidFill>
                  <a:prstClr val="black"/>
                </a:solidFill>
                <a:latin typeface="Cambria"/>
                <a:cs typeface="Cambria"/>
              </a:rPr>
              <a:t>arteriolar </a:t>
            </a:r>
            <a:r>
              <a:rPr lang="en-US" sz="1400" spc="-5" dirty="0">
                <a:solidFill>
                  <a:srgbClr val="FF0000"/>
                </a:solidFill>
                <a:latin typeface="Cambria"/>
                <a:cs typeface="Cambria"/>
              </a:rPr>
              <a:t>platelet thrombi leading to fragmentation of</a:t>
            </a:r>
            <a:r>
              <a:rPr lang="ar-SA" sz="1400" spc="-5" dirty="0">
                <a:solidFill>
                  <a:srgbClr val="FF0000"/>
                </a:solidFill>
                <a:latin typeface="Cambria"/>
                <a:cs typeface="Cambria"/>
              </a:rPr>
              <a:t> </a:t>
            </a:r>
            <a:r>
              <a:rPr lang="en-US" sz="1400" spc="-5" dirty="0">
                <a:solidFill>
                  <a:srgbClr val="FF0000"/>
                </a:solidFill>
                <a:latin typeface="Cambria"/>
                <a:cs typeface="Cambria"/>
              </a:rPr>
              <a:t>red </a:t>
            </a:r>
            <a:r>
              <a:rPr lang="en-US" sz="1400" spc="-5" dirty="0" smtClean="0">
                <a:solidFill>
                  <a:srgbClr val="FF0000"/>
                </a:solidFill>
                <a:latin typeface="Cambria"/>
                <a:cs typeface="Cambria"/>
              </a:rPr>
              <a:t>cells (</a:t>
            </a:r>
            <a:r>
              <a:rPr lang="en-US" sz="1400" spc="-5" dirty="0" err="1" smtClean="0">
                <a:solidFill>
                  <a:srgbClr val="FF0000"/>
                </a:solidFill>
                <a:latin typeface="Cambria"/>
                <a:cs typeface="Cambria"/>
              </a:rPr>
              <a:t>schistocytes</a:t>
            </a:r>
            <a:r>
              <a:rPr lang="en-US" sz="1400" spc="-5" dirty="0" smtClean="0">
                <a:solidFill>
                  <a:srgbClr val="FF0000"/>
                </a:solidFill>
                <a:latin typeface="Cambria"/>
                <a:cs typeface="Cambria"/>
              </a:rPr>
              <a:t>), </a:t>
            </a:r>
            <a:r>
              <a:rPr lang="en-US" sz="1400" spc="-5" dirty="0">
                <a:solidFill>
                  <a:srgbClr val="FF0000"/>
                </a:solidFill>
                <a:latin typeface="Cambria"/>
                <a:cs typeface="Cambria"/>
              </a:rPr>
              <a:t>thrombocytopenia, neurological symptoms</a:t>
            </a:r>
            <a:r>
              <a:rPr lang="ar-SA" sz="1400" spc="-5" dirty="0">
                <a:solidFill>
                  <a:srgbClr val="FF0000"/>
                </a:solidFill>
                <a:latin typeface="Cambria"/>
                <a:cs typeface="Cambria"/>
              </a:rPr>
              <a:t> </a:t>
            </a:r>
            <a:r>
              <a:rPr lang="en-US" sz="1400" spc="-5" dirty="0">
                <a:solidFill>
                  <a:srgbClr val="FF0000"/>
                </a:solidFill>
                <a:latin typeface="Cambria"/>
                <a:cs typeface="Cambria"/>
              </a:rPr>
              <a:t>and renal impairment.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60" y="6107610"/>
            <a:ext cx="1854230" cy="1487404"/>
          </a:xfrm>
          <a:prstGeom prst="rect">
            <a:avLst/>
          </a:prstGeom>
        </p:spPr>
      </p:pic>
      <p:sp>
        <p:nvSpPr>
          <p:cNvPr id="7" name="TextBox 6"/>
          <p:cNvSpPr txBox="1"/>
          <p:nvPr/>
        </p:nvSpPr>
        <p:spPr>
          <a:xfrm>
            <a:off x="4602160" y="7635447"/>
            <a:ext cx="1854230" cy="1107354"/>
          </a:xfrm>
          <a:prstGeom prst="rect">
            <a:avLst/>
          </a:prstGeom>
          <a:noFill/>
          <a:ln>
            <a:solidFill>
              <a:schemeClr val="tx1"/>
            </a:solidFill>
            <a:prstDash val="dash"/>
          </a:ln>
        </p:spPr>
        <p:txBody>
          <a:bodyPr wrap="square" rtlCol="0">
            <a:spAutoFit/>
          </a:bodyPr>
          <a:lstStyle/>
          <a:p>
            <a:pPr algn="ctr" defTabSz="826252"/>
            <a:r>
              <a:rPr lang="en-US" sz="1319" spc="-5" dirty="0">
                <a:solidFill>
                  <a:prstClr val="black"/>
                </a:solidFill>
                <a:latin typeface="Cambria"/>
                <a:cs typeface="Cambria"/>
              </a:rPr>
              <a:t>Blood film of </a:t>
            </a:r>
          </a:p>
          <a:p>
            <a:pPr algn="ctr" defTabSz="826252"/>
            <a:r>
              <a:rPr lang="en-US" sz="1319" spc="-5" dirty="0">
                <a:solidFill>
                  <a:prstClr val="black"/>
                </a:solidFill>
                <a:latin typeface="Cambria"/>
                <a:cs typeface="Cambria"/>
              </a:rPr>
              <a:t>TT patient: </a:t>
            </a:r>
          </a:p>
          <a:p>
            <a:pPr algn="ctr" defTabSz="826252"/>
            <a:r>
              <a:rPr lang="en-US" sz="1319" spc="-5" dirty="0">
                <a:solidFill>
                  <a:prstClr val="black"/>
                </a:solidFill>
                <a:latin typeface="Cambria"/>
                <a:cs typeface="Cambria"/>
              </a:rPr>
              <a:t>Shows </a:t>
            </a:r>
            <a:r>
              <a:rPr lang="en-US" sz="1319" spc="-5" dirty="0" err="1" smtClean="0">
                <a:solidFill>
                  <a:srgbClr val="FF0000"/>
                </a:solidFill>
                <a:latin typeface="Cambria"/>
                <a:cs typeface="Cambria"/>
              </a:rPr>
              <a:t>schistocytes</a:t>
            </a:r>
            <a:r>
              <a:rPr lang="en-US" sz="1319" spc="-5" dirty="0">
                <a:solidFill>
                  <a:srgbClr val="FF0000"/>
                </a:solidFill>
                <a:latin typeface="Cambria"/>
                <a:cs typeface="Cambria"/>
              </a:rPr>
              <a:t> </a:t>
            </a:r>
            <a:r>
              <a:rPr lang="en-US" sz="1319" spc="-5" dirty="0" smtClean="0">
                <a:solidFill>
                  <a:srgbClr val="00B050"/>
                </a:solidFill>
                <a:latin typeface="Cambria"/>
                <a:cs typeface="Cambria"/>
              </a:rPr>
              <a:t>(fragmentation of RBC) not found in ITP</a:t>
            </a:r>
            <a:endParaRPr lang="en-US" sz="1319" spc="-5" dirty="0">
              <a:solidFill>
                <a:srgbClr val="00B050"/>
              </a:solidFill>
              <a:latin typeface="Cambria"/>
              <a:cs typeface="Cambria"/>
            </a:endParaRPr>
          </a:p>
        </p:txBody>
      </p:sp>
      <p:sp>
        <p:nvSpPr>
          <p:cNvPr id="8" name="مربع نص 7">
            <a:extLst>
              <a:ext uri="{FF2B5EF4-FFF2-40B4-BE49-F238E27FC236}">
                <a16:creationId xmlns:a16="http://schemas.microsoft.com/office/drawing/2014/main" id="{5AEBB034-ADE9-4FB7-9CCE-74F8A35ECCF0}"/>
              </a:ext>
            </a:extLst>
          </p:cNvPr>
          <p:cNvSpPr txBox="1"/>
          <p:nvPr/>
        </p:nvSpPr>
        <p:spPr>
          <a:xfrm>
            <a:off x="168442" y="2967689"/>
            <a:ext cx="6335486" cy="2893100"/>
          </a:xfrm>
          <a:prstGeom prst="rect">
            <a:avLst/>
          </a:prstGeom>
          <a:noFill/>
        </p:spPr>
        <p:txBody>
          <a:bodyPr wrap="square" rtlCol="1">
            <a:spAutoFit/>
          </a:bodyPr>
          <a:lstStyle/>
          <a:p>
            <a:endParaRPr lang="en-US" sz="1400" dirty="0">
              <a:solidFill>
                <a:srgbClr val="009999"/>
              </a:solidFill>
              <a:latin typeface="Cambria" panose="02040503050406030204" pitchFamily="18" charset="0"/>
            </a:endParaRPr>
          </a:p>
          <a:p>
            <a:r>
              <a:rPr lang="en-US" sz="1400" dirty="0">
                <a:solidFill>
                  <a:srgbClr val="009999"/>
                </a:solidFill>
                <a:latin typeface="Cambria" panose="02040503050406030204" pitchFamily="18" charset="0"/>
              </a:rPr>
              <a:t>TTP &amp; HUS</a:t>
            </a:r>
          </a:p>
          <a:p>
            <a:pPr marL="285750" indent="-285750">
              <a:buFont typeface="Arial" panose="020B0604020202020204" pitchFamily="34" charset="0"/>
              <a:buChar char="•"/>
            </a:pPr>
            <a:r>
              <a:rPr lang="en-US" sz="1400" dirty="0">
                <a:latin typeface="Cambria" panose="02040503050406030204" pitchFamily="18" charset="0"/>
              </a:rPr>
              <a:t>Clinical features:</a:t>
            </a:r>
          </a:p>
          <a:p>
            <a:r>
              <a:rPr lang="en-US" sz="1400" dirty="0">
                <a:latin typeface="Cambria" panose="02040503050406030204" pitchFamily="18" charset="0"/>
              </a:rPr>
              <a:t>Fever, Thrombocytopenic purpura, Hemolytic anemia, neurological symptoms, and renal dysfunction.</a:t>
            </a:r>
          </a:p>
          <a:p>
            <a:pPr marL="285750" indent="-285750">
              <a:buFont typeface="Arial" panose="020B0604020202020204" pitchFamily="34" charset="0"/>
              <a:buChar char="•"/>
            </a:pPr>
            <a:r>
              <a:rPr lang="en-US" sz="1400" dirty="0">
                <a:latin typeface="Cambria" panose="02040503050406030204" pitchFamily="18" charset="0"/>
              </a:rPr>
              <a:t>Association with other predisposition</a:t>
            </a:r>
          </a:p>
          <a:p>
            <a:pPr marL="285750" indent="-285750">
              <a:buFont typeface="Arial" panose="020B0604020202020204" pitchFamily="34" charset="0"/>
              <a:buChar char="•"/>
            </a:pPr>
            <a:r>
              <a:rPr lang="en-US" sz="1400" dirty="0">
                <a:latin typeface="Cambria" panose="02040503050406030204" pitchFamily="18" charset="0"/>
              </a:rPr>
              <a:t>Infections- bacterial, E-coli type 0157, shigella </a:t>
            </a:r>
            <a:r>
              <a:rPr lang="en-US" sz="1400" dirty="0" err="1">
                <a:latin typeface="Cambria" panose="02040503050406030204" pitchFamily="18" charset="0"/>
              </a:rPr>
              <a:t>dysnteriae</a:t>
            </a:r>
            <a:r>
              <a:rPr lang="en-US" sz="1400" dirty="0">
                <a:latin typeface="Cambria" panose="02040503050406030204" pitchFamily="18" charset="0"/>
              </a:rPr>
              <a:t> serotype I and viral infection</a:t>
            </a:r>
          </a:p>
          <a:p>
            <a:r>
              <a:rPr lang="en-US" sz="1400" dirty="0" err="1">
                <a:latin typeface="Cambria" panose="02040503050406030204" pitchFamily="18" charset="0"/>
              </a:rPr>
              <a:t>Hypersensitiviy</a:t>
            </a:r>
            <a:endParaRPr lang="en-US" sz="1400" dirty="0">
              <a:latin typeface="Cambria" panose="02040503050406030204" pitchFamily="18" charset="0"/>
            </a:endParaRPr>
          </a:p>
          <a:p>
            <a:pPr marL="285750" indent="-285750">
              <a:buFont typeface="Arial" panose="020B0604020202020204" pitchFamily="34" charset="0"/>
              <a:buChar char="•"/>
            </a:pPr>
            <a:r>
              <a:rPr lang="en-US" sz="1400" dirty="0">
                <a:latin typeface="Cambria" panose="02040503050406030204" pitchFamily="18" charset="0"/>
              </a:rPr>
              <a:t>Pregnancy: oral contraceptives</a:t>
            </a:r>
          </a:p>
          <a:p>
            <a:pPr marL="285750" indent="-285750">
              <a:buFont typeface="Arial" panose="020B0604020202020204" pitchFamily="34" charset="0"/>
              <a:buChar char="•"/>
            </a:pPr>
            <a:r>
              <a:rPr lang="en-US" sz="1400" dirty="0">
                <a:latin typeface="Cambria" panose="02040503050406030204" pitchFamily="18" charset="0"/>
              </a:rPr>
              <a:t>Acute immune disease</a:t>
            </a:r>
          </a:p>
          <a:p>
            <a:r>
              <a:rPr lang="en-US" sz="1400" dirty="0">
                <a:latin typeface="Cambria" panose="02040503050406030204" pitchFamily="18" charset="0"/>
              </a:rPr>
              <a:t>SLE, </a:t>
            </a:r>
            <a:r>
              <a:rPr lang="en-US" sz="1400" dirty="0" err="1">
                <a:latin typeface="Cambria" panose="02040503050406030204" pitchFamily="18" charset="0"/>
              </a:rPr>
              <a:t>Rhumatoid</a:t>
            </a:r>
            <a:r>
              <a:rPr lang="en-US" sz="1400" dirty="0">
                <a:latin typeface="Cambria" panose="02040503050406030204" pitchFamily="18" charset="0"/>
              </a:rPr>
              <a:t> arthritis, </a:t>
            </a:r>
            <a:r>
              <a:rPr lang="en-US" sz="1400" dirty="0" err="1">
                <a:latin typeface="Cambria" panose="02040503050406030204" pitchFamily="18" charset="0"/>
              </a:rPr>
              <a:t>Rhumatic</a:t>
            </a:r>
            <a:r>
              <a:rPr lang="en-US" sz="1400" dirty="0">
                <a:latin typeface="Cambria" panose="02040503050406030204" pitchFamily="18" charset="0"/>
              </a:rPr>
              <a:t> spondylitis, Polyarthritis </a:t>
            </a:r>
            <a:r>
              <a:rPr lang="en-US" sz="1400" dirty="0" err="1">
                <a:latin typeface="Cambria" panose="02040503050406030204" pitchFamily="18" charset="0"/>
              </a:rPr>
              <a:t>Nodosa</a:t>
            </a:r>
            <a:r>
              <a:rPr lang="en-US" sz="1400" dirty="0">
                <a:latin typeface="Cambria" panose="02040503050406030204" pitchFamily="18" charset="0"/>
              </a:rPr>
              <a:t>, </a:t>
            </a:r>
            <a:r>
              <a:rPr lang="en-US" sz="1400" dirty="0" err="1">
                <a:latin typeface="Cambria" panose="02040503050406030204" pitchFamily="18" charset="0"/>
              </a:rPr>
              <a:t>Sjorgen’s</a:t>
            </a:r>
            <a:r>
              <a:rPr lang="en-US" sz="1400" dirty="0">
                <a:latin typeface="Cambria" panose="02040503050406030204" pitchFamily="18" charset="0"/>
              </a:rPr>
              <a:t> syndrome</a:t>
            </a:r>
            <a:endParaRPr lang="ar-SA" sz="1400" dirty="0">
              <a:latin typeface="Cambria" panose="02040503050406030204" pitchFamily="18" charset="0"/>
            </a:endParaRPr>
          </a:p>
        </p:txBody>
      </p:sp>
      <p:sp>
        <p:nvSpPr>
          <p:cNvPr id="9" name="مربع نص 8">
            <a:extLst>
              <a:ext uri="{FF2B5EF4-FFF2-40B4-BE49-F238E27FC236}">
                <a16:creationId xmlns:a16="http://schemas.microsoft.com/office/drawing/2014/main" id="{4CD5C1AA-6406-49B3-AADC-B54F81ACF81F}"/>
              </a:ext>
            </a:extLst>
          </p:cNvPr>
          <p:cNvSpPr txBox="1"/>
          <p:nvPr/>
        </p:nvSpPr>
        <p:spPr>
          <a:xfrm>
            <a:off x="168442" y="5975699"/>
            <a:ext cx="5431972" cy="1846659"/>
          </a:xfrm>
          <a:prstGeom prst="rect">
            <a:avLst/>
          </a:prstGeom>
          <a:noFill/>
        </p:spPr>
        <p:txBody>
          <a:bodyPr wrap="square" rtlCol="1">
            <a:spAutoFit/>
          </a:bodyPr>
          <a:lstStyle/>
          <a:p>
            <a:r>
              <a:rPr lang="en-US" sz="1600" dirty="0">
                <a:solidFill>
                  <a:srgbClr val="009999"/>
                </a:solidFill>
                <a:latin typeface="Cambria" panose="02040503050406030204" pitchFamily="18" charset="0"/>
              </a:rPr>
              <a:t>TTP – HUS associated with chemotherapy</a:t>
            </a:r>
          </a:p>
          <a:p>
            <a:pPr marL="285750" indent="-285750">
              <a:buFont typeface="Arial" panose="020B0604020202020204" pitchFamily="34" charset="0"/>
              <a:buChar char="•"/>
            </a:pPr>
            <a:r>
              <a:rPr lang="en-US" sz="1400" i="1" dirty="0">
                <a:latin typeface="Cambria" panose="02040503050406030204" pitchFamily="18" charset="0"/>
              </a:rPr>
              <a:t>Mitomycin</a:t>
            </a:r>
          </a:p>
          <a:p>
            <a:pPr marL="285750" indent="-285750">
              <a:buFont typeface="Arial" panose="020B0604020202020204" pitchFamily="34" charset="0"/>
              <a:buChar char="•"/>
            </a:pPr>
            <a:r>
              <a:rPr lang="en-US" sz="1400" i="1" dirty="0" err="1">
                <a:latin typeface="Cambria" panose="02040503050406030204" pitchFamily="18" charset="0"/>
              </a:rPr>
              <a:t>Cisplatinum</a:t>
            </a:r>
            <a:endParaRPr lang="en-US" sz="1400" i="1" dirty="0">
              <a:latin typeface="Cambria" panose="02040503050406030204" pitchFamily="18" charset="0"/>
            </a:endParaRPr>
          </a:p>
          <a:p>
            <a:pPr marL="285750" indent="-285750">
              <a:buFont typeface="Arial" panose="020B0604020202020204" pitchFamily="34" charset="0"/>
              <a:buChar char="•"/>
            </a:pPr>
            <a:r>
              <a:rPr lang="en-US" sz="1400" i="1" dirty="0">
                <a:latin typeface="Cambria" panose="02040503050406030204" pitchFamily="18" charset="0"/>
              </a:rPr>
              <a:t>Bleomycin</a:t>
            </a:r>
          </a:p>
          <a:p>
            <a:pPr marL="285750" indent="-285750">
              <a:buFont typeface="Arial" panose="020B0604020202020204" pitchFamily="34" charset="0"/>
              <a:buChar char="•"/>
            </a:pPr>
            <a:r>
              <a:rPr lang="en-US" sz="1400" i="1" dirty="0" err="1">
                <a:latin typeface="Cambria" panose="02040503050406030204" pitchFamily="18" charset="0"/>
              </a:rPr>
              <a:t>Vendestine</a:t>
            </a:r>
            <a:endParaRPr lang="en-US" sz="1400" i="1" dirty="0">
              <a:latin typeface="Cambria" panose="02040503050406030204" pitchFamily="18" charset="0"/>
            </a:endParaRPr>
          </a:p>
          <a:p>
            <a:pPr marL="285750" indent="-285750">
              <a:buFont typeface="Arial" panose="020B0604020202020204" pitchFamily="34" charset="0"/>
              <a:buChar char="•"/>
            </a:pPr>
            <a:r>
              <a:rPr lang="en-US" sz="1400" i="1" dirty="0">
                <a:latin typeface="Cambria" panose="02040503050406030204" pitchFamily="18" charset="0"/>
              </a:rPr>
              <a:t>Doxorubicin </a:t>
            </a:r>
          </a:p>
          <a:p>
            <a:pPr marL="285750" indent="-285750">
              <a:buFont typeface="Arial" panose="020B0604020202020204" pitchFamily="34" charset="0"/>
              <a:buChar char="•"/>
            </a:pPr>
            <a:r>
              <a:rPr lang="en-US" sz="1400" i="1" dirty="0">
                <a:latin typeface="Cambria" panose="02040503050406030204" pitchFamily="18" charset="0"/>
              </a:rPr>
              <a:t>Vincristine + </a:t>
            </a:r>
            <a:r>
              <a:rPr lang="en-US" sz="1400" i="1" dirty="0" err="1">
                <a:latin typeface="Cambria" panose="02040503050406030204" pitchFamily="18" charset="0"/>
              </a:rPr>
              <a:t>Asparalanse</a:t>
            </a:r>
            <a:r>
              <a:rPr lang="en-US" sz="1400" i="1" dirty="0">
                <a:latin typeface="Cambria" panose="02040503050406030204" pitchFamily="18" charset="0"/>
              </a:rPr>
              <a:t> + Prednisone</a:t>
            </a:r>
          </a:p>
          <a:p>
            <a:pPr marL="285750" indent="-285750">
              <a:buFont typeface="Arial" panose="020B0604020202020204" pitchFamily="34" charset="0"/>
              <a:buChar char="•"/>
            </a:pPr>
            <a:r>
              <a:rPr lang="en-US" sz="1400" i="1" dirty="0" err="1">
                <a:latin typeface="Cambria" panose="02040503050406030204" pitchFamily="18" charset="0"/>
              </a:rPr>
              <a:t>Cyclosporin</a:t>
            </a:r>
            <a:r>
              <a:rPr lang="en-US" sz="1400" i="1" dirty="0">
                <a:latin typeface="Cambria" panose="02040503050406030204" pitchFamily="18" charset="0"/>
              </a:rPr>
              <a:t> </a:t>
            </a:r>
            <a:endParaRPr lang="ar-SA" sz="1400" i="1" dirty="0">
              <a:latin typeface="Cambria" panose="02040503050406030204" pitchFamily="18" charset="0"/>
            </a:endParaRPr>
          </a:p>
        </p:txBody>
      </p:sp>
      <p:pic>
        <p:nvPicPr>
          <p:cNvPr id="15" name="Picture 2" descr="نتيجة بحث الصور عن ‪youtube‬‏">
            <a:hlinkClick r:id="rId3"/>
            <a:extLst>
              <a:ext uri="{FF2B5EF4-FFF2-40B4-BE49-F238E27FC236}">
                <a16:creationId xmlns:a16="http://schemas.microsoft.com/office/drawing/2014/main" id="{74A62BAC-8621-40FB-831F-DE3B4AF733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699" y="361018"/>
            <a:ext cx="523530" cy="523530"/>
          </a:xfrm>
          <a:prstGeom prst="rect">
            <a:avLst/>
          </a:prstGeom>
          <a:noFill/>
          <a:extLst>
            <a:ext uri="{909E8E84-426E-40DD-AFC4-6F175D3DCCD1}">
              <a14:hiddenFill xmlns:a14="http://schemas.microsoft.com/office/drawing/2010/main">
                <a:solidFill>
                  <a:srgbClr val="FFFFFF"/>
                </a:solidFill>
              </a14:hiddenFill>
            </a:ext>
          </a:extLst>
        </p:spPr>
      </p:pic>
      <p:sp>
        <p:nvSpPr>
          <p:cNvPr id="13" name="عنصر نائب لرقم الشريحة 12">
            <a:extLst>
              <a:ext uri="{FF2B5EF4-FFF2-40B4-BE49-F238E27FC236}">
                <a16:creationId xmlns:a16="http://schemas.microsoft.com/office/drawing/2014/main" id="{5E6A193F-83C3-4D1F-BB58-EAEF501B5060}"/>
              </a:ext>
            </a:extLst>
          </p:cNvPr>
          <p:cNvSpPr>
            <a:spLocks noGrp="1"/>
          </p:cNvSpPr>
          <p:nvPr>
            <p:ph type="sldNum" sz="quarter" idx="12"/>
          </p:nvPr>
        </p:nvSpPr>
        <p:spPr/>
        <p:txBody>
          <a:bodyPr/>
          <a:lstStyle/>
          <a:p>
            <a:fld id="{62D9D93E-0147-5543-8AA6-A28B341BB906}" type="slidenum">
              <a:rPr lang="en-US" smtClean="0"/>
              <a:t>12</a:t>
            </a:fld>
            <a:endParaRPr lang="en-US" dirty="0"/>
          </a:p>
        </p:txBody>
      </p:sp>
      <p:sp>
        <p:nvSpPr>
          <p:cNvPr id="3" name="عنصر نائب للتذييل 2">
            <a:extLst>
              <a:ext uri="{FF2B5EF4-FFF2-40B4-BE49-F238E27FC236}">
                <a16:creationId xmlns:a16="http://schemas.microsoft.com/office/drawing/2014/main" id="{0EBCD98C-C945-4A5B-8E7C-35979AF8913B}"/>
              </a:ext>
            </a:extLst>
          </p:cNvPr>
          <p:cNvSpPr>
            <a:spLocks noGrp="1"/>
          </p:cNvSpPr>
          <p:nvPr>
            <p:ph type="ftr" sz="quarter" idx="11"/>
          </p:nvPr>
        </p:nvSpPr>
        <p:spPr>
          <a:xfrm>
            <a:off x="2225304" y="0"/>
            <a:ext cx="2314575" cy="527403"/>
          </a:xfrm>
        </p:spPr>
        <p:txBody>
          <a:bodyPr/>
          <a:lstStyle/>
          <a:p>
            <a:r>
              <a:rPr lang="en-US" dirty="0"/>
              <a:t>HEMATOLOGY TEAM 436</a:t>
            </a:r>
          </a:p>
        </p:txBody>
      </p:sp>
    </p:spTree>
    <p:extLst>
      <p:ext uri="{BB962C8B-B14F-4D97-AF65-F5344CB8AC3E}">
        <p14:creationId xmlns:p14="http://schemas.microsoft.com/office/powerpoint/2010/main" val="1174138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1128" y="3840733"/>
            <a:ext cx="6215744" cy="2843631"/>
          </a:xfrm>
          <a:prstGeom prst="rect">
            <a:avLst/>
          </a:prstGeom>
        </p:spPr>
        <p:txBody>
          <a:bodyPr vert="horz" wrap="square" lIns="0" tIns="11970" rIns="0" bIns="0" rtlCol="0">
            <a:spAutoFit/>
          </a:bodyPr>
          <a:lstStyle/>
          <a:p>
            <a:pPr defTabSz="826252"/>
            <a:r>
              <a:rPr lang="en-US" sz="1600" spc="-5" dirty="0">
                <a:solidFill>
                  <a:srgbClr val="009999"/>
                </a:solidFill>
                <a:latin typeface="Cambria" panose="02040503050406030204" pitchFamily="18" charset="0"/>
                <a:cs typeface="Cambria"/>
              </a:rPr>
              <a:t>Platelet transfusions </a:t>
            </a:r>
            <a:r>
              <a:rPr lang="en-US" sz="1600" spc="-5" dirty="0" smtClean="0">
                <a:solidFill>
                  <a:srgbClr val="009999"/>
                </a:solidFill>
                <a:latin typeface="Cambria" panose="02040503050406030204" pitchFamily="18" charset="0"/>
                <a:cs typeface="Cambria"/>
              </a:rPr>
              <a:t>: </a:t>
            </a:r>
            <a:r>
              <a:rPr lang="en-US" sz="1600" spc="-5" dirty="0" smtClean="0">
                <a:solidFill>
                  <a:schemeClr val="bg1">
                    <a:lumMod val="50000"/>
                  </a:schemeClr>
                </a:solidFill>
                <a:latin typeface="Cambria" panose="02040503050406030204" pitchFamily="18" charset="0"/>
                <a:cs typeface="Cambria"/>
              </a:rPr>
              <a:t>EXTRA</a:t>
            </a:r>
            <a:endParaRPr lang="en-US" sz="1600" spc="-5" dirty="0">
              <a:solidFill>
                <a:prstClr val="black"/>
              </a:solidFill>
              <a:latin typeface="Cambria" panose="02040503050406030204" pitchFamily="18" charset="0"/>
              <a:cs typeface="Cambria"/>
            </a:endParaRPr>
          </a:p>
          <a:p>
            <a:pPr defTabSz="826252"/>
            <a:r>
              <a:rPr lang="en-US" sz="1400" dirty="0">
                <a:solidFill>
                  <a:prstClr val="black"/>
                </a:solidFill>
                <a:latin typeface="Cambria" panose="02040503050406030204" pitchFamily="18" charset="0"/>
              </a:rPr>
              <a:t>• It is often possible to raise the platelet count temporarily by platelet transfusions. </a:t>
            </a:r>
          </a:p>
          <a:p>
            <a:pPr defTabSz="826252"/>
            <a:r>
              <a:rPr lang="en-US" sz="1400" dirty="0">
                <a:solidFill>
                  <a:prstClr val="black"/>
                </a:solidFill>
                <a:latin typeface="Cambria" panose="02040503050406030204" pitchFamily="18" charset="0"/>
              </a:rPr>
              <a:t>• The main indication for platelet transfusion is severe </a:t>
            </a:r>
            <a:r>
              <a:rPr lang="en-US" sz="1400" dirty="0" err="1">
                <a:solidFill>
                  <a:prstClr val="black"/>
                </a:solidFill>
                <a:latin typeface="Cambria" panose="02040503050406030204" pitchFamily="18" charset="0"/>
              </a:rPr>
              <a:t>haemorrhage</a:t>
            </a:r>
            <a:r>
              <a:rPr lang="en-US" sz="1400" dirty="0">
                <a:solidFill>
                  <a:prstClr val="black"/>
                </a:solidFill>
                <a:latin typeface="Cambria" panose="02040503050406030204" pitchFamily="18" charset="0"/>
              </a:rPr>
              <a:t> caused by: </a:t>
            </a:r>
          </a:p>
          <a:p>
            <a:pPr defTabSz="826252"/>
            <a:r>
              <a:rPr lang="en-US" sz="1400" dirty="0">
                <a:solidFill>
                  <a:prstClr val="black"/>
                </a:solidFill>
                <a:latin typeface="Cambria" panose="02040503050406030204" pitchFamily="18" charset="0"/>
              </a:rPr>
              <a:t>(</a:t>
            </a:r>
            <a:r>
              <a:rPr lang="en-US" sz="1400" dirty="0" err="1">
                <a:solidFill>
                  <a:prstClr val="black"/>
                </a:solidFill>
                <a:latin typeface="Cambria" panose="02040503050406030204" pitchFamily="18" charset="0"/>
              </a:rPr>
              <a:t>i</a:t>
            </a:r>
            <a:r>
              <a:rPr lang="en-US" sz="1400" dirty="0">
                <a:solidFill>
                  <a:prstClr val="black"/>
                </a:solidFill>
                <a:latin typeface="Cambria" panose="02040503050406030204" pitchFamily="18" charset="0"/>
              </a:rPr>
              <a:t>) Thrombocytopenia due to diminished platelet production or DIC; or </a:t>
            </a:r>
          </a:p>
          <a:p>
            <a:pPr defTabSz="826252"/>
            <a:r>
              <a:rPr lang="en-US" sz="1400" dirty="0">
                <a:solidFill>
                  <a:prstClr val="black"/>
                </a:solidFill>
                <a:latin typeface="Cambria" panose="02040503050406030204" pitchFamily="18" charset="0"/>
              </a:rPr>
              <a:t>(ii)Abnormal platelet function. </a:t>
            </a:r>
          </a:p>
          <a:p>
            <a:pPr defTabSz="826252"/>
            <a:endParaRPr lang="en-US" sz="1400" spc="-5" dirty="0">
              <a:solidFill>
                <a:prstClr val="black"/>
              </a:solidFill>
              <a:latin typeface="Cambria" panose="02040503050406030204" pitchFamily="18" charset="0"/>
              <a:cs typeface="Cambria"/>
            </a:endParaRPr>
          </a:p>
          <a:p>
            <a:pPr defTabSz="826252"/>
            <a:r>
              <a:rPr lang="en-US" sz="1400" dirty="0">
                <a:solidFill>
                  <a:prstClr val="black"/>
                </a:solidFill>
                <a:latin typeface="Cambria" panose="02040503050406030204" pitchFamily="18" charset="0"/>
              </a:rPr>
              <a:t>• </a:t>
            </a:r>
            <a:r>
              <a:rPr lang="en-US" sz="1400" spc="-5" dirty="0">
                <a:solidFill>
                  <a:prstClr val="black"/>
                </a:solidFill>
                <a:latin typeface="Cambria" panose="02040503050406030204" pitchFamily="18" charset="0"/>
                <a:cs typeface="Cambria"/>
              </a:rPr>
              <a:t>Transfusion may also be indicated in a patient with thrombocytopenia or defective platelet function prior to surgery. </a:t>
            </a:r>
          </a:p>
          <a:p>
            <a:pPr defTabSz="826252"/>
            <a:r>
              <a:rPr lang="en-US" sz="1400" dirty="0">
                <a:solidFill>
                  <a:prstClr val="black"/>
                </a:solidFill>
                <a:latin typeface="Cambria" panose="02040503050406030204" pitchFamily="18" charset="0"/>
              </a:rPr>
              <a:t>• </a:t>
            </a:r>
            <a:r>
              <a:rPr lang="en-US" sz="1400" spc="-5" dirty="0">
                <a:solidFill>
                  <a:prstClr val="black"/>
                </a:solidFill>
                <a:latin typeface="Cambria" panose="02040503050406030204" pitchFamily="18" charset="0"/>
                <a:cs typeface="Cambria"/>
              </a:rPr>
              <a:t>Another indication for platelet transfusion is thrombocytopenia (platelets &lt;50 X 109/L) in patients receiving massive blood transfusions. </a:t>
            </a:r>
          </a:p>
          <a:p>
            <a:pPr defTabSz="826252"/>
            <a:r>
              <a:rPr lang="en-US" sz="1400" dirty="0">
                <a:solidFill>
                  <a:prstClr val="black"/>
                </a:solidFill>
                <a:latin typeface="Cambria" panose="02040503050406030204" pitchFamily="18" charset="0"/>
              </a:rPr>
              <a:t>• </a:t>
            </a:r>
            <a:r>
              <a:rPr lang="en-US" sz="1400" spc="-5" dirty="0">
                <a:solidFill>
                  <a:prstClr val="black"/>
                </a:solidFill>
                <a:latin typeface="Cambria" panose="02040503050406030204" pitchFamily="18" charset="0"/>
                <a:cs typeface="Cambria"/>
              </a:rPr>
              <a:t>Platelet counts need only be maintained above 10-20 X 109/L, since severe bleeding is rare above this level. </a:t>
            </a:r>
          </a:p>
        </p:txBody>
      </p:sp>
      <p:sp>
        <p:nvSpPr>
          <p:cNvPr id="3" name="مربع نص 2">
            <a:extLst>
              <a:ext uri="{FF2B5EF4-FFF2-40B4-BE49-F238E27FC236}">
                <a16:creationId xmlns:a16="http://schemas.microsoft.com/office/drawing/2014/main" id="{4AC75567-3F9B-408D-BF29-7BDABAC4728A}"/>
              </a:ext>
            </a:extLst>
          </p:cNvPr>
          <p:cNvSpPr txBox="1"/>
          <p:nvPr/>
        </p:nvSpPr>
        <p:spPr>
          <a:xfrm>
            <a:off x="921797" y="439056"/>
            <a:ext cx="4702629" cy="369332"/>
          </a:xfrm>
          <a:prstGeom prst="rect">
            <a:avLst/>
          </a:prstGeom>
          <a:noFill/>
        </p:spPr>
        <p:txBody>
          <a:bodyPr wrap="square" rtlCol="1">
            <a:spAutoFit/>
          </a:bodyPr>
          <a:lstStyle/>
          <a:p>
            <a:pPr algn="ctr"/>
            <a:r>
              <a:rPr lang="en-US" dirty="0">
                <a:solidFill>
                  <a:srgbClr val="009999"/>
                </a:solidFill>
                <a:latin typeface="Cambria" panose="02040503050406030204" pitchFamily="18" charset="0"/>
              </a:rPr>
              <a:t>Blood count film</a:t>
            </a:r>
            <a:endParaRPr lang="ar-SA" dirty="0">
              <a:solidFill>
                <a:srgbClr val="009999"/>
              </a:solidFill>
              <a:latin typeface="Cambria" panose="02040503050406030204" pitchFamily="18" charset="0"/>
            </a:endParaRPr>
          </a:p>
        </p:txBody>
      </p:sp>
      <p:graphicFrame>
        <p:nvGraphicFramePr>
          <p:cNvPr id="4" name="جدول 3">
            <a:extLst>
              <a:ext uri="{FF2B5EF4-FFF2-40B4-BE49-F238E27FC236}">
                <a16:creationId xmlns:a16="http://schemas.microsoft.com/office/drawing/2014/main" id="{0B6AB8C1-7460-4B68-9DAF-9CD1FCBF61E2}"/>
              </a:ext>
            </a:extLst>
          </p:cNvPr>
          <p:cNvGraphicFramePr>
            <a:graphicFrameLocks noGrp="1"/>
          </p:cNvGraphicFramePr>
          <p:nvPr>
            <p:extLst>
              <p:ext uri="{D42A27DB-BD31-4B8C-83A1-F6EECF244321}">
                <p14:modId xmlns:p14="http://schemas.microsoft.com/office/powerpoint/2010/main" val="1246947689"/>
              </p:ext>
            </p:extLst>
          </p:nvPr>
        </p:nvGraphicFramePr>
        <p:xfrm>
          <a:off x="321128" y="929849"/>
          <a:ext cx="6215744" cy="2805126"/>
        </p:xfrm>
        <a:graphic>
          <a:graphicData uri="http://schemas.openxmlformats.org/drawingml/2006/table">
            <a:tbl>
              <a:tblPr rtl="1" firstRow="1" bandRow="1">
                <a:tableStyleId>{68D230F3-CF80-4859-8CE7-A43EE81993B5}</a:tableStyleId>
              </a:tblPr>
              <a:tblGrid>
                <a:gridCol w="3107872">
                  <a:extLst>
                    <a:ext uri="{9D8B030D-6E8A-4147-A177-3AD203B41FA5}">
                      <a16:colId xmlns:a16="http://schemas.microsoft.com/office/drawing/2014/main" val="1839735689"/>
                    </a:ext>
                  </a:extLst>
                </a:gridCol>
                <a:gridCol w="3107872">
                  <a:extLst>
                    <a:ext uri="{9D8B030D-6E8A-4147-A177-3AD203B41FA5}">
                      <a16:colId xmlns:a16="http://schemas.microsoft.com/office/drawing/2014/main" val="73008169"/>
                    </a:ext>
                  </a:extLst>
                </a:gridCol>
              </a:tblGrid>
              <a:tr h="366726">
                <a:tc>
                  <a:txBody>
                    <a:bodyPr/>
                    <a:lstStyle/>
                    <a:p>
                      <a:pPr algn="ctr" rtl="1"/>
                      <a:r>
                        <a:rPr lang="en-US" sz="1400" dirty="0">
                          <a:latin typeface="Cambria" panose="02040503050406030204" pitchFamily="18" charset="0"/>
                        </a:rPr>
                        <a:t>Normal platelet count</a:t>
                      </a:r>
                      <a:endParaRPr lang="ar-SA" sz="1400" dirty="0">
                        <a:latin typeface="Cambria" panose="02040503050406030204" pitchFamily="18" charset="0"/>
                      </a:endParaRPr>
                    </a:p>
                  </a:txBody>
                  <a:tcPr/>
                </a:tc>
                <a:tc>
                  <a:txBody>
                    <a:bodyPr/>
                    <a:lstStyle/>
                    <a:p>
                      <a:pPr algn="ctr" rtl="1"/>
                      <a:r>
                        <a:rPr lang="en-US" sz="1400" dirty="0">
                          <a:latin typeface="Cambria" panose="02040503050406030204" pitchFamily="18" charset="0"/>
                        </a:rPr>
                        <a:t>Low platelet count</a:t>
                      </a:r>
                      <a:endParaRPr lang="ar-SA" sz="1400" dirty="0">
                        <a:latin typeface="Cambria" panose="02040503050406030204" pitchFamily="18" charset="0"/>
                      </a:endParaRPr>
                    </a:p>
                  </a:txBody>
                  <a:tcPr/>
                </a:tc>
                <a:extLst>
                  <a:ext uri="{0D108BD9-81ED-4DB2-BD59-A6C34878D82A}">
                    <a16:rowId xmlns:a16="http://schemas.microsoft.com/office/drawing/2014/main" val="2474418473"/>
                  </a:ext>
                </a:extLst>
              </a:tr>
              <a:tr h="1659200">
                <a:tc>
                  <a:txBody>
                    <a:bodyPr/>
                    <a:lstStyle/>
                    <a:p>
                      <a:pPr marL="400050" indent="-400050" algn="l" rtl="0">
                        <a:buFont typeface="+mj-lt"/>
                        <a:buAutoNum type="romanUcPeriod"/>
                      </a:pPr>
                      <a:r>
                        <a:rPr lang="en-US" sz="1400" dirty="0">
                          <a:latin typeface="Cambria" panose="02040503050406030204" pitchFamily="18" charset="0"/>
                        </a:rPr>
                        <a:t>Bleeding time</a:t>
                      </a:r>
                    </a:p>
                    <a:p>
                      <a:pPr marL="400050" indent="-400050" algn="l" rtl="0">
                        <a:buFont typeface="+mj-lt"/>
                        <a:buAutoNum type="romanUcPeriod"/>
                      </a:pPr>
                      <a:r>
                        <a:rPr lang="en-US" sz="1400" dirty="0">
                          <a:latin typeface="Cambria" panose="02040503050406030204" pitchFamily="18" charset="0"/>
                        </a:rPr>
                        <a:t>Platelet aggregation studies with ADP, Adrenalin, collagen and </a:t>
                      </a:r>
                      <a:r>
                        <a:rPr lang="en-US" sz="1400" dirty="0" err="1">
                          <a:latin typeface="Cambria" panose="02040503050406030204" pitchFamily="18" charset="0"/>
                        </a:rPr>
                        <a:t>ristocetin</a:t>
                      </a:r>
                      <a:endParaRPr lang="en-US" sz="1400" dirty="0">
                        <a:latin typeface="Cambria" panose="02040503050406030204" pitchFamily="18" charset="0"/>
                      </a:endParaRPr>
                    </a:p>
                    <a:p>
                      <a:pPr marL="400050" indent="-400050" algn="l" rtl="0">
                        <a:buFont typeface="+mj-lt"/>
                        <a:buAutoNum type="romanUcPeriod"/>
                      </a:pPr>
                      <a:r>
                        <a:rPr lang="en-US" sz="1400" dirty="0">
                          <a:latin typeface="Cambria" panose="02040503050406030204" pitchFamily="18" charset="0"/>
                        </a:rPr>
                        <a:t>Other special platelet tests </a:t>
                      </a:r>
                      <a:r>
                        <a:rPr lang="en-US" sz="1400" dirty="0" err="1">
                          <a:latin typeface="Cambria" panose="02040503050406030204" pitchFamily="18" charset="0"/>
                        </a:rPr>
                        <a:t>e.g</a:t>
                      </a:r>
                      <a:r>
                        <a:rPr lang="en-US" sz="1400" dirty="0">
                          <a:latin typeface="Cambria" panose="02040503050406030204" pitchFamily="18" charset="0"/>
                        </a:rPr>
                        <a:t> Adhesion studies, nucleotide, pool measurement</a:t>
                      </a:r>
                    </a:p>
                    <a:p>
                      <a:pPr marL="400050" indent="-400050" algn="l" rtl="0">
                        <a:buFont typeface="+mj-lt"/>
                        <a:buAutoNum type="romanUcPeriod"/>
                      </a:pPr>
                      <a:r>
                        <a:rPr lang="en-US" sz="1400" dirty="0" err="1">
                          <a:latin typeface="Cambria" panose="02040503050406030204" pitchFamily="18" charset="0"/>
                        </a:rPr>
                        <a:t>Favtor</a:t>
                      </a:r>
                      <a:r>
                        <a:rPr lang="en-US" sz="1400" dirty="0">
                          <a:latin typeface="Cambria" panose="02040503050406030204" pitchFamily="18" charset="0"/>
                        </a:rPr>
                        <a:t> VIII clotting assay</a:t>
                      </a:r>
                    </a:p>
                    <a:p>
                      <a:pPr algn="l" rtl="1"/>
                      <a:r>
                        <a:rPr lang="en-US" sz="1400" dirty="0" err="1">
                          <a:latin typeface="Cambria" panose="02040503050406030204" pitchFamily="18" charset="0"/>
                        </a:rPr>
                        <a:t>vWF</a:t>
                      </a:r>
                      <a:r>
                        <a:rPr lang="en-US" sz="1400" dirty="0">
                          <a:latin typeface="Cambria" panose="02040503050406030204" pitchFamily="18" charset="0"/>
                        </a:rPr>
                        <a:t> assay</a:t>
                      </a:r>
                      <a:r>
                        <a:rPr lang="ar-SA" sz="1400" dirty="0">
                          <a:latin typeface="Cambria" panose="02040503050406030204" pitchFamily="18" charset="0"/>
                        </a:rPr>
                        <a:t>   </a:t>
                      </a:r>
                      <a:endParaRPr lang="en-US" sz="1400" dirty="0">
                        <a:latin typeface="Cambria" panose="02040503050406030204" pitchFamily="18" charset="0"/>
                      </a:endParaRPr>
                    </a:p>
                    <a:p>
                      <a:pPr rtl="1"/>
                      <a:r>
                        <a:rPr lang="en-US" sz="1400" dirty="0" err="1" smtClean="0">
                          <a:latin typeface="Cambria" panose="02040503050406030204" pitchFamily="18" charset="0"/>
                        </a:rPr>
                        <a:t>vWF</a:t>
                      </a:r>
                      <a:r>
                        <a:rPr lang="en-US" sz="1400" dirty="0" smtClean="0">
                          <a:latin typeface="Cambria" panose="02040503050406030204" pitchFamily="18" charset="0"/>
                        </a:rPr>
                        <a:t> </a:t>
                      </a:r>
                      <a:r>
                        <a:rPr lang="en-US" sz="1400" dirty="0">
                          <a:latin typeface="Cambria" panose="02040503050406030204" pitchFamily="18" charset="0"/>
                        </a:rPr>
                        <a:t>antigen </a:t>
                      </a:r>
                      <a:r>
                        <a:rPr lang="en-US" sz="1400" dirty="0" smtClean="0">
                          <a:latin typeface="Cambria" panose="02040503050406030204" pitchFamily="18" charset="0"/>
                        </a:rPr>
                        <a:t>Assay</a:t>
                      </a:r>
                    </a:p>
                    <a:p>
                      <a:pPr rtl="1"/>
                      <a:r>
                        <a:rPr lang="en-US" sz="1400" dirty="0" smtClean="0">
                          <a:solidFill>
                            <a:srgbClr val="00B050"/>
                          </a:solidFill>
                          <a:latin typeface="Cambria" panose="02040503050406030204" pitchFamily="18" charset="0"/>
                        </a:rPr>
                        <a:t>No</a:t>
                      </a:r>
                      <a:r>
                        <a:rPr lang="en-US" sz="1400" baseline="0" dirty="0" smtClean="0">
                          <a:solidFill>
                            <a:srgbClr val="00B050"/>
                          </a:solidFill>
                          <a:latin typeface="Cambria" panose="02040503050406030204" pitchFamily="18" charset="0"/>
                        </a:rPr>
                        <a:t> need to test the bone marrow</a:t>
                      </a:r>
                      <a:endParaRPr lang="en-US" sz="1400" dirty="0">
                        <a:solidFill>
                          <a:srgbClr val="00B050"/>
                        </a:solidFill>
                        <a:latin typeface="Cambria" panose="02040503050406030204" pitchFamily="18" charset="0"/>
                      </a:endParaRPr>
                    </a:p>
                  </a:txBody>
                  <a:tcPr/>
                </a:tc>
                <a:tc>
                  <a:txBody>
                    <a:bodyPr/>
                    <a:lstStyle/>
                    <a:p>
                      <a:pPr marL="400050" indent="-400050" algn="l" rtl="0">
                        <a:buFont typeface="+mj-lt"/>
                        <a:buAutoNum type="romanUcPeriod"/>
                      </a:pPr>
                      <a:r>
                        <a:rPr lang="en-US" sz="1400" dirty="0">
                          <a:latin typeface="Cambria" panose="02040503050406030204" pitchFamily="18" charset="0"/>
                        </a:rPr>
                        <a:t>Bone marrow examination</a:t>
                      </a:r>
                    </a:p>
                    <a:p>
                      <a:pPr marL="400050" indent="-400050" algn="l" rtl="0">
                        <a:buFont typeface="+mj-lt"/>
                        <a:buAutoNum type="romanUcPeriod"/>
                      </a:pPr>
                      <a:r>
                        <a:rPr lang="en-US" sz="1400" dirty="0">
                          <a:latin typeface="Cambria" panose="02040503050406030204" pitchFamily="18" charset="0"/>
                        </a:rPr>
                        <a:t>Platelet antibodies</a:t>
                      </a:r>
                    </a:p>
                    <a:p>
                      <a:pPr marL="400050" indent="-400050" algn="l" rtl="0">
                        <a:buFont typeface="+mj-lt"/>
                        <a:buAutoNum type="romanUcPeriod"/>
                      </a:pPr>
                      <a:r>
                        <a:rPr lang="en-US" sz="1400" dirty="0">
                          <a:latin typeface="Cambria" panose="02040503050406030204" pitchFamily="18" charset="0"/>
                        </a:rPr>
                        <a:t>Screen tests for DIC</a:t>
                      </a:r>
                      <a:endParaRPr lang="ar-SA" sz="1400" dirty="0">
                        <a:latin typeface="Cambria" panose="02040503050406030204" pitchFamily="18" charset="0"/>
                      </a:endParaRPr>
                    </a:p>
                  </a:txBody>
                  <a:tcPr/>
                </a:tc>
                <a:extLst>
                  <a:ext uri="{0D108BD9-81ED-4DB2-BD59-A6C34878D82A}">
                    <a16:rowId xmlns:a16="http://schemas.microsoft.com/office/drawing/2014/main" val="2641135573"/>
                  </a:ext>
                </a:extLst>
              </a:tr>
            </a:tbl>
          </a:graphicData>
        </a:graphic>
      </p:graphicFrame>
      <p:sp>
        <p:nvSpPr>
          <p:cNvPr id="5" name="عنصر نائب لرقم الشريحة 4">
            <a:extLst>
              <a:ext uri="{FF2B5EF4-FFF2-40B4-BE49-F238E27FC236}">
                <a16:creationId xmlns:a16="http://schemas.microsoft.com/office/drawing/2014/main" id="{72A14717-1C0D-4441-B3D1-F134818ACB8D}"/>
              </a:ext>
            </a:extLst>
          </p:cNvPr>
          <p:cNvSpPr>
            <a:spLocks noGrp="1"/>
          </p:cNvSpPr>
          <p:nvPr>
            <p:ph type="sldNum" sz="quarter" idx="12"/>
          </p:nvPr>
        </p:nvSpPr>
        <p:spPr/>
        <p:txBody>
          <a:bodyPr/>
          <a:lstStyle/>
          <a:p>
            <a:fld id="{62D9D93E-0147-5543-8AA6-A28B341BB906}" type="slidenum">
              <a:rPr lang="en-US" smtClean="0"/>
              <a:t>13</a:t>
            </a:fld>
            <a:endParaRPr lang="en-US"/>
          </a:p>
        </p:txBody>
      </p:sp>
      <p:sp>
        <p:nvSpPr>
          <p:cNvPr id="6" name="عنصر نائب للتذييل 5">
            <a:extLst>
              <a:ext uri="{FF2B5EF4-FFF2-40B4-BE49-F238E27FC236}">
                <a16:creationId xmlns:a16="http://schemas.microsoft.com/office/drawing/2014/main" id="{9C333ED4-F8F8-4C57-A740-E061EA432303}"/>
              </a:ext>
            </a:extLst>
          </p:cNvPr>
          <p:cNvSpPr>
            <a:spLocks noGrp="1"/>
          </p:cNvSpPr>
          <p:nvPr>
            <p:ph type="ftr" sz="quarter" idx="11"/>
          </p:nvPr>
        </p:nvSpPr>
        <p:spPr>
          <a:xfrm>
            <a:off x="2271712" y="28615"/>
            <a:ext cx="2314575" cy="527403"/>
          </a:xfrm>
        </p:spPr>
        <p:txBody>
          <a:bodyPr/>
          <a:lstStyle/>
          <a:p>
            <a:r>
              <a:rPr lang="en-US" dirty="0"/>
              <a:t>HEMATOLOGY TEAM 436</a:t>
            </a:r>
          </a:p>
        </p:txBody>
      </p:sp>
    </p:spTree>
    <p:extLst>
      <p:ext uri="{BB962C8B-B14F-4D97-AF65-F5344CB8AC3E}">
        <p14:creationId xmlns:p14="http://schemas.microsoft.com/office/powerpoint/2010/main" val="525528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66483468"/>
              </p:ext>
            </p:extLst>
          </p:nvPr>
        </p:nvGraphicFramePr>
        <p:xfrm>
          <a:off x="194791" y="767260"/>
          <a:ext cx="6468417" cy="8626189"/>
        </p:xfrm>
        <a:graphic>
          <a:graphicData uri="http://schemas.openxmlformats.org/drawingml/2006/table">
            <a:tbl>
              <a:tblPr firstRow="1" bandRow="1">
                <a:tableStyleId>{7DF18680-E054-41AD-8BC1-D1AEF772440D}</a:tableStyleId>
              </a:tblPr>
              <a:tblGrid>
                <a:gridCol w="899659">
                  <a:extLst>
                    <a:ext uri="{9D8B030D-6E8A-4147-A177-3AD203B41FA5}">
                      <a16:colId xmlns:a16="http://schemas.microsoft.com/office/drawing/2014/main" val="20000"/>
                    </a:ext>
                  </a:extLst>
                </a:gridCol>
                <a:gridCol w="299886">
                  <a:extLst>
                    <a:ext uri="{9D8B030D-6E8A-4147-A177-3AD203B41FA5}">
                      <a16:colId xmlns:a16="http://schemas.microsoft.com/office/drawing/2014/main" val="20001"/>
                    </a:ext>
                  </a:extLst>
                </a:gridCol>
                <a:gridCol w="824688">
                  <a:extLst>
                    <a:ext uri="{9D8B030D-6E8A-4147-A177-3AD203B41FA5}">
                      <a16:colId xmlns:a16="http://schemas.microsoft.com/office/drawing/2014/main" val="20002"/>
                    </a:ext>
                  </a:extLst>
                </a:gridCol>
                <a:gridCol w="374859">
                  <a:extLst>
                    <a:ext uri="{9D8B030D-6E8A-4147-A177-3AD203B41FA5}">
                      <a16:colId xmlns:a16="http://schemas.microsoft.com/office/drawing/2014/main" val="20003"/>
                    </a:ext>
                  </a:extLst>
                </a:gridCol>
                <a:gridCol w="95830">
                  <a:extLst>
                    <a:ext uri="{9D8B030D-6E8A-4147-A177-3AD203B41FA5}">
                      <a16:colId xmlns:a16="http://schemas.microsoft.com/office/drawing/2014/main" val="20004"/>
                    </a:ext>
                  </a:extLst>
                </a:gridCol>
                <a:gridCol w="749715">
                  <a:extLst>
                    <a:ext uri="{9D8B030D-6E8A-4147-A177-3AD203B41FA5}">
                      <a16:colId xmlns:a16="http://schemas.microsoft.com/office/drawing/2014/main" val="20005"/>
                    </a:ext>
                  </a:extLst>
                </a:gridCol>
                <a:gridCol w="3223780">
                  <a:extLst>
                    <a:ext uri="{9D8B030D-6E8A-4147-A177-3AD203B41FA5}">
                      <a16:colId xmlns:a16="http://schemas.microsoft.com/office/drawing/2014/main" val="20006"/>
                    </a:ext>
                  </a:extLst>
                </a:gridCol>
              </a:tblGrid>
              <a:tr h="262344">
                <a:tc gridSpan="7">
                  <a:txBody>
                    <a:bodyPr/>
                    <a:lstStyle/>
                    <a:p>
                      <a:pPr algn="ctr"/>
                      <a:r>
                        <a:rPr lang="en-US" sz="1050" dirty="0">
                          <a:latin typeface="Cambria" panose="02040503050406030204" pitchFamily="18" charset="0"/>
                        </a:rPr>
                        <a:t>platelets</a:t>
                      </a:r>
                      <a:r>
                        <a:rPr lang="en-US" sz="1000" dirty="0">
                          <a:latin typeface="Cambria" panose="02040503050406030204" pitchFamily="18" charset="0"/>
                        </a:rPr>
                        <a:t> </a:t>
                      </a:r>
                    </a:p>
                  </a:txBody>
                  <a:tcPr marL="68580" marR="6858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4444">
                <a:tc gridSpan="5">
                  <a:txBody>
                    <a:bodyPr/>
                    <a:lstStyle/>
                    <a:p>
                      <a:pPr algn="l"/>
                      <a:r>
                        <a:rPr lang="en-US" sz="1100" dirty="0">
                          <a:latin typeface="Cambria" panose="02040503050406030204" pitchFamily="18" charset="0"/>
                        </a:rPr>
                        <a:t>normal count</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r>
                        <a:rPr lang="en-US" sz="1100" dirty="0">
                          <a:latin typeface="Cambria" panose="02040503050406030204" pitchFamily="18" charset="0"/>
                        </a:rPr>
                        <a:t>150-450x109/L</a:t>
                      </a:r>
                    </a:p>
                  </a:txBody>
                  <a:tcPr marL="68580" marR="68580" marT="60960" marB="60960" anchor="ctr"/>
                </a:tc>
                <a:tc hMerge="1">
                  <a:txBody>
                    <a:bodyPr/>
                    <a:lstStyle/>
                    <a:p>
                      <a:pPr algn="ctr"/>
                      <a:endParaRPr lang="en-US" sz="1100" dirty="0"/>
                    </a:p>
                  </a:txBody>
                  <a:tcPr marL="68580" marR="68580" marT="60960" marB="60960" anchor="ctr">
                    <a:solidFill>
                      <a:schemeClr val="accent1">
                        <a:lumMod val="20000"/>
                        <a:lumOff val="80000"/>
                      </a:schemeClr>
                    </a:solidFill>
                  </a:tcPr>
                </a:tc>
                <a:extLst>
                  <a:ext uri="{0D108BD9-81ED-4DB2-BD59-A6C34878D82A}">
                    <a16:rowId xmlns:a16="http://schemas.microsoft.com/office/drawing/2014/main" val="10001"/>
                  </a:ext>
                </a:extLst>
              </a:tr>
              <a:tr h="254444">
                <a:tc gridSpan="5">
                  <a:txBody>
                    <a:bodyPr/>
                    <a:lstStyle/>
                    <a:p>
                      <a:pPr algn="l"/>
                      <a:r>
                        <a:rPr lang="en-US" sz="1100" kern="1200" dirty="0">
                          <a:latin typeface="Cambria" panose="02040503050406030204" pitchFamily="18" charset="0"/>
                        </a:rPr>
                        <a:t>life span</a:t>
                      </a:r>
                      <a:endParaRPr lang="en-US" sz="1100" kern="1200" dirty="0">
                        <a:solidFill>
                          <a:schemeClr val="dk1"/>
                        </a:solidFill>
                        <a:latin typeface="Cambria" panose="02040503050406030204" pitchFamily="18" charset="0"/>
                        <a:ea typeface="+mn-ea"/>
                        <a:cs typeface="+mn-cs"/>
                      </a:endParaRP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latin typeface="Cambria" panose="02040503050406030204" pitchFamily="18" charset="0"/>
                        </a:rPr>
                        <a:t>7-10 days</a:t>
                      </a:r>
                      <a:endParaRPr lang="en-US" sz="1100" kern="1200" dirty="0">
                        <a:solidFill>
                          <a:schemeClr val="dk1"/>
                        </a:solidFill>
                        <a:latin typeface="Cambria" panose="02040503050406030204" pitchFamily="18" charset="0"/>
                        <a:ea typeface="+mn-ea"/>
                        <a:cs typeface="+mn-cs"/>
                      </a:endParaRPr>
                    </a:p>
                  </a:txBody>
                  <a:tcPr marL="68580" marR="68580" marT="60960" marB="60960" anchor="ctr"/>
                </a:tc>
                <a:tc hMerge="1">
                  <a:txBody>
                    <a:bodyPr/>
                    <a:lstStyle/>
                    <a:p>
                      <a:pPr algn="ctr"/>
                      <a:endParaRPr lang="en-US" sz="1100" dirty="0"/>
                    </a:p>
                  </a:txBody>
                  <a:tcPr marL="68580" marR="68580" marT="60960" marB="60960" anchor="ctr">
                    <a:solidFill>
                      <a:schemeClr val="accent1">
                        <a:lumMod val="40000"/>
                        <a:lumOff val="60000"/>
                      </a:schemeClr>
                    </a:solidFill>
                  </a:tcPr>
                </a:tc>
                <a:extLst>
                  <a:ext uri="{0D108BD9-81ED-4DB2-BD59-A6C34878D82A}">
                    <a16:rowId xmlns:a16="http://schemas.microsoft.com/office/drawing/2014/main" val="10002"/>
                  </a:ext>
                </a:extLst>
              </a:tr>
              <a:tr h="395802">
                <a:tc gridSpan="5">
                  <a:txBody>
                    <a:bodyPr/>
                    <a:lstStyle/>
                    <a:p>
                      <a:pPr algn="l"/>
                      <a:r>
                        <a:rPr lang="en-US" sz="1100" dirty="0">
                          <a:latin typeface="Cambria" panose="02040503050406030204" pitchFamily="18" charset="0"/>
                        </a:rPr>
                        <a:t>formation by</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r>
                        <a:rPr lang="en-US" sz="1100" dirty="0">
                          <a:latin typeface="Cambria" panose="02040503050406030204" pitchFamily="18" charset="0"/>
                        </a:rPr>
                        <a:t>segmentation of</a:t>
                      </a:r>
                      <a:r>
                        <a:rPr lang="en-US" sz="1100" baseline="0" dirty="0">
                          <a:latin typeface="Cambria" panose="02040503050406030204" pitchFamily="18" charset="0"/>
                        </a:rPr>
                        <a:t> </a:t>
                      </a:r>
                      <a:r>
                        <a:rPr lang="en-US" sz="1100" dirty="0">
                          <a:latin typeface="Cambria" panose="02040503050406030204" pitchFamily="18" charset="0"/>
                        </a:rPr>
                        <a:t>the cytoplasm of the megakaryocyte in the</a:t>
                      </a:r>
                      <a:r>
                        <a:rPr lang="en-US" sz="1100" baseline="0" dirty="0">
                          <a:latin typeface="Cambria" panose="02040503050406030204" pitchFamily="18" charset="0"/>
                        </a:rPr>
                        <a:t> </a:t>
                      </a:r>
                      <a:r>
                        <a:rPr lang="en-US" sz="1100" dirty="0">
                          <a:latin typeface="Cambria" panose="02040503050406030204" pitchFamily="18" charset="0"/>
                        </a:rPr>
                        <a:t>bone marrow.</a:t>
                      </a:r>
                    </a:p>
                  </a:txBody>
                  <a:tcPr marL="68580" marR="68580" marT="60960" marB="60960" anchor="ctr"/>
                </a:tc>
                <a:tc hMerge="1">
                  <a:txBody>
                    <a:bodyPr/>
                    <a:lstStyle/>
                    <a:p>
                      <a:pPr algn="ctr"/>
                      <a:endParaRPr lang="en-US" sz="1100" dirty="0"/>
                    </a:p>
                  </a:txBody>
                  <a:tcPr marL="68580" marR="68580" marT="60960" marB="60960" anchor="ctr">
                    <a:solidFill>
                      <a:schemeClr val="accent1">
                        <a:lumMod val="20000"/>
                        <a:lumOff val="80000"/>
                      </a:schemeClr>
                    </a:solidFill>
                  </a:tcPr>
                </a:tc>
                <a:extLst>
                  <a:ext uri="{0D108BD9-81ED-4DB2-BD59-A6C34878D82A}">
                    <a16:rowId xmlns:a16="http://schemas.microsoft.com/office/drawing/2014/main" val="10003"/>
                  </a:ext>
                </a:extLst>
              </a:tr>
              <a:tr h="254444">
                <a:tc gridSpan="7">
                  <a:txBody>
                    <a:bodyPr/>
                    <a:lstStyle/>
                    <a:p>
                      <a:pPr algn="ctr"/>
                      <a:r>
                        <a:rPr lang="en-US" sz="1100" kern="1200" dirty="0">
                          <a:solidFill>
                            <a:schemeClr val="bg1"/>
                          </a:solidFill>
                          <a:latin typeface="Cambria" panose="02040503050406030204" pitchFamily="18" charset="0"/>
                        </a:rPr>
                        <a:t>Classification of </a:t>
                      </a:r>
                      <a:r>
                        <a:rPr lang="en-US" sz="1100" kern="1200" dirty="0" err="1">
                          <a:solidFill>
                            <a:schemeClr val="bg1"/>
                          </a:solidFill>
                          <a:latin typeface="Cambria" panose="02040503050406030204" pitchFamily="18" charset="0"/>
                        </a:rPr>
                        <a:t>haemostatic</a:t>
                      </a:r>
                      <a:r>
                        <a:rPr lang="en-US" sz="1100" kern="1200" dirty="0">
                          <a:solidFill>
                            <a:schemeClr val="bg1"/>
                          </a:solidFill>
                          <a:latin typeface="Cambria" panose="02040503050406030204" pitchFamily="18" charset="0"/>
                        </a:rPr>
                        <a:t> defects (Bleeding Disorders)</a:t>
                      </a:r>
                      <a:r>
                        <a:rPr lang="ar-SA" sz="1100" dirty="0">
                          <a:solidFill>
                            <a:srgbClr val="FF0000"/>
                          </a:solidFill>
                          <a:latin typeface="Cambria" panose="02040503050406030204" pitchFamily="18" charset="0"/>
                        </a:rPr>
                        <a:t>مهم</a:t>
                      </a:r>
                      <a:r>
                        <a:rPr lang="ar-SA" sz="1100" baseline="0" dirty="0">
                          <a:solidFill>
                            <a:srgbClr val="FF0000"/>
                          </a:solidFill>
                          <a:latin typeface="Cambria" panose="02040503050406030204" pitchFamily="18" charset="0"/>
                        </a:rPr>
                        <a:t> </a:t>
                      </a:r>
                      <a:endParaRPr lang="en-US" sz="1100" b="1" dirty="0">
                        <a:solidFill>
                          <a:srgbClr val="FF0000"/>
                        </a:solidFill>
                        <a:latin typeface="Cambria" panose="02040503050406030204" pitchFamily="18" charset="0"/>
                      </a:endParaRPr>
                    </a:p>
                  </a:txBody>
                  <a:tcPr marL="68580" marR="68580" marT="60960" marB="60960" anchor="ctr">
                    <a:solidFill>
                      <a:srgbClr val="4BACC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r h="537160">
                <a:tc gridSpan="6">
                  <a:txBody>
                    <a:bodyPr/>
                    <a:lstStyle/>
                    <a:p>
                      <a:pPr algn="ctr"/>
                      <a:r>
                        <a:rPr lang="en-US" sz="1100" dirty="0">
                          <a:latin typeface="Cambria" panose="02040503050406030204" pitchFamily="18" charset="0"/>
                        </a:rPr>
                        <a:t>platelets defects </a:t>
                      </a:r>
                    </a:p>
                    <a:p>
                      <a:pPr algn="ctr"/>
                      <a:r>
                        <a:rPr lang="en-US" sz="1100" dirty="0">
                          <a:latin typeface="Cambria" panose="02040503050406030204" pitchFamily="18" charset="0"/>
                        </a:rPr>
                        <a:t>(in number (Thrombocytopenia)(commonest) or function) </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050" dirty="0">
                          <a:latin typeface="Cambria" panose="02040503050406030204" pitchFamily="18" charset="0"/>
                        </a:rPr>
                        <a:t>clotting defects </a:t>
                      </a:r>
                    </a:p>
                    <a:p>
                      <a:pPr algn="ctr"/>
                      <a:r>
                        <a:rPr lang="en-US" sz="1050" dirty="0">
                          <a:latin typeface="Cambria" panose="02040503050406030204" pitchFamily="18" charset="0"/>
                        </a:rPr>
                        <a:t>(coagulation factors</a:t>
                      </a:r>
                      <a:r>
                        <a:rPr lang="en-US" sz="1050" baseline="0" dirty="0">
                          <a:latin typeface="Cambria" panose="02040503050406030204" pitchFamily="18" charset="0"/>
                        </a:rPr>
                        <a:t> </a:t>
                      </a:r>
                      <a:r>
                        <a:rPr lang="en-US" sz="1050" dirty="0">
                          <a:latin typeface="Cambria" panose="02040503050406030204" pitchFamily="18" charset="0"/>
                        </a:rPr>
                        <a:t>deficiencies)</a:t>
                      </a:r>
                    </a:p>
                  </a:txBody>
                  <a:tcPr marL="68580" marR="68580" marT="60960" marB="60960"/>
                </a:tc>
                <a:extLst>
                  <a:ext uri="{0D108BD9-81ED-4DB2-BD59-A6C34878D82A}">
                    <a16:rowId xmlns:a16="http://schemas.microsoft.com/office/drawing/2014/main" val="10005"/>
                  </a:ext>
                </a:extLst>
              </a:tr>
              <a:tr h="395802">
                <a:tc gridSpan="6">
                  <a:txBody>
                    <a:bodyPr/>
                    <a:lstStyle/>
                    <a:p>
                      <a:r>
                        <a:rPr lang="en-US" sz="1100" dirty="0">
                          <a:solidFill>
                            <a:srgbClr val="FF0000"/>
                          </a:solidFill>
                          <a:latin typeface="Cambria" panose="02040503050406030204" pitchFamily="18" charset="0"/>
                        </a:rPr>
                        <a:t>superficial</a:t>
                      </a:r>
                      <a:r>
                        <a:rPr lang="en-US" sz="1100" dirty="0">
                          <a:latin typeface="Cambria" panose="02040503050406030204" pitchFamily="18" charset="0"/>
                        </a:rPr>
                        <a:t> bleeding into the skin (</a:t>
                      </a:r>
                      <a:r>
                        <a:rPr lang="en-US" sz="1100" dirty="0" err="1">
                          <a:latin typeface="Cambria" panose="02040503050406030204" pitchFamily="18" charset="0"/>
                        </a:rPr>
                        <a:t>purpura</a:t>
                      </a:r>
                      <a:r>
                        <a:rPr lang="en-US" sz="1100" dirty="0">
                          <a:latin typeface="Cambria" panose="02040503050406030204" pitchFamily="18" charset="0"/>
                        </a:rPr>
                        <a:t>)</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en-US" sz="1050" dirty="0">
                          <a:latin typeface="Cambria" panose="02040503050406030204" pitchFamily="18" charset="0"/>
                        </a:rPr>
                        <a:t>bleeding into </a:t>
                      </a:r>
                      <a:r>
                        <a:rPr lang="en-US" sz="1050" dirty="0">
                          <a:solidFill>
                            <a:srgbClr val="FF0000"/>
                          </a:solidFill>
                          <a:latin typeface="Cambria" panose="02040503050406030204" pitchFamily="18" charset="0"/>
                        </a:rPr>
                        <a:t>deep</a:t>
                      </a:r>
                      <a:r>
                        <a:rPr lang="en-US" sz="1050" dirty="0">
                          <a:latin typeface="Cambria" panose="02040503050406030204" pitchFamily="18" charset="0"/>
                        </a:rPr>
                        <a:t> tissue and muscles (</a:t>
                      </a:r>
                      <a:r>
                        <a:rPr lang="en-US" sz="1050" dirty="0" err="1">
                          <a:latin typeface="Cambria" panose="02040503050406030204" pitchFamily="18" charset="0"/>
                        </a:rPr>
                        <a:t>haematomas</a:t>
                      </a:r>
                      <a:r>
                        <a:rPr lang="en-US" sz="1050" dirty="0">
                          <a:latin typeface="Cambria" panose="02040503050406030204" pitchFamily="18" charset="0"/>
                        </a:rPr>
                        <a:t>) and joints</a:t>
                      </a:r>
                      <a:r>
                        <a:rPr lang="en-US" sz="1050" baseline="0" dirty="0">
                          <a:latin typeface="Cambria" panose="02040503050406030204" pitchFamily="18" charset="0"/>
                        </a:rPr>
                        <a:t> </a:t>
                      </a:r>
                      <a:r>
                        <a:rPr lang="en-US" sz="1050" dirty="0">
                          <a:latin typeface="Cambria" panose="02040503050406030204" pitchFamily="18" charset="0"/>
                        </a:rPr>
                        <a:t>(</a:t>
                      </a:r>
                      <a:r>
                        <a:rPr lang="en-US" sz="1050" dirty="0" err="1">
                          <a:latin typeface="Cambria" panose="02040503050406030204" pitchFamily="18" charset="0"/>
                        </a:rPr>
                        <a:t>haemarthrosis</a:t>
                      </a:r>
                      <a:r>
                        <a:rPr lang="en-US" sz="1050" dirty="0">
                          <a:latin typeface="Cambria" panose="02040503050406030204" pitchFamily="18" charset="0"/>
                        </a:rPr>
                        <a:t>)</a:t>
                      </a:r>
                    </a:p>
                  </a:txBody>
                  <a:tcPr marL="68580" marR="68580" marT="60960" marB="60960"/>
                </a:tc>
                <a:extLst>
                  <a:ext uri="{0D108BD9-81ED-4DB2-BD59-A6C34878D82A}">
                    <a16:rowId xmlns:a16="http://schemas.microsoft.com/office/drawing/2014/main" val="10006"/>
                  </a:ext>
                </a:extLst>
              </a:tr>
              <a:tr h="254444">
                <a:tc gridSpan="6">
                  <a:txBody>
                    <a:bodyPr/>
                    <a:lstStyle/>
                    <a:p>
                      <a:r>
                        <a:rPr lang="en-US" sz="1100" dirty="0">
                          <a:latin typeface="Cambria" panose="02040503050406030204" pitchFamily="18" charset="0"/>
                        </a:rPr>
                        <a:t>Called </a:t>
                      </a:r>
                      <a:r>
                        <a:rPr lang="en-US" sz="1100" dirty="0" err="1">
                          <a:solidFill>
                            <a:srgbClr val="FF0000"/>
                          </a:solidFill>
                          <a:latin typeface="Cambria" panose="02040503050406030204" pitchFamily="18" charset="0"/>
                        </a:rPr>
                        <a:t>mucocutaneous</a:t>
                      </a:r>
                      <a:r>
                        <a:rPr lang="en-US" sz="1100" dirty="0">
                          <a:latin typeface="Cambria" panose="02040503050406030204" pitchFamily="18" charset="0"/>
                        </a:rPr>
                        <a:t> bleeding</a:t>
                      </a:r>
                      <a:endParaRPr lang="en-US" sz="1100" dirty="0">
                        <a:solidFill>
                          <a:srgbClr val="FF0000"/>
                        </a:solidFill>
                        <a:latin typeface="Cambria" panose="02040503050406030204" pitchFamily="18" charset="0"/>
                      </a:endParaRP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r>
                        <a:rPr lang="en-US" sz="1050" dirty="0">
                          <a:latin typeface="Cambria" panose="02040503050406030204" pitchFamily="18" charset="0"/>
                        </a:rPr>
                        <a:t>Called </a:t>
                      </a:r>
                      <a:r>
                        <a:rPr lang="en-US" sz="1050" dirty="0">
                          <a:solidFill>
                            <a:srgbClr val="FF0000"/>
                          </a:solidFill>
                          <a:latin typeface="Cambria" panose="02040503050406030204" pitchFamily="18" charset="0"/>
                        </a:rPr>
                        <a:t>musculoskeletal</a:t>
                      </a:r>
                      <a:r>
                        <a:rPr lang="en-US" sz="1050" dirty="0">
                          <a:latin typeface="Cambria" panose="02040503050406030204" pitchFamily="18" charset="0"/>
                        </a:rPr>
                        <a:t> bleeding.</a:t>
                      </a:r>
                    </a:p>
                  </a:txBody>
                  <a:tcPr marL="68580" marR="68580" marT="60960" marB="60960"/>
                </a:tc>
                <a:extLst>
                  <a:ext uri="{0D108BD9-81ED-4DB2-BD59-A6C34878D82A}">
                    <a16:rowId xmlns:a16="http://schemas.microsoft.com/office/drawing/2014/main" val="10007"/>
                  </a:ext>
                </a:extLst>
              </a:tr>
              <a:tr h="254444">
                <a:tc gridSpan="7">
                  <a:txBody>
                    <a:bodyPr/>
                    <a:lstStyle/>
                    <a:p>
                      <a:pPr algn="ctr"/>
                      <a:r>
                        <a:rPr lang="en-US" sz="1100" dirty="0">
                          <a:solidFill>
                            <a:schemeClr val="bg1"/>
                          </a:solidFill>
                          <a:latin typeface="Cambria" panose="02040503050406030204" pitchFamily="18" charset="0"/>
                        </a:rPr>
                        <a:t> Most common symptoms</a:t>
                      </a:r>
                      <a:endParaRPr lang="en-US" sz="1100" b="1" dirty="0">
                        <a:solidFill>
                          <a:schemeClr val="bg1"/>
                        </a:solidFill>
                        <a:latin typeface="Cambria" panose="02040503050406030204" pitchFamily="18" charset="0"/>
                      </a:endParaRPr>
                    </a:p>
                  </a:txBody>
                  <a:tcPr marL="68580" marR="68580" marT="60960" marB="60960">
                    <a:solidFill>
                      <a:srgbClr val="4BACC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r h="266171">
                <a:tc gridSpan="3">
                  <a:txBody>
                    <a:bodyPr/>
                    <a:lstStyle/>
                    <a:p>
                      <a:r>
                        <a:rPr lang="en-US" sz="1100" dirty="0">
                          <a:latin typeface="Cambria" panose="02040503050406030204" pitchFamily="18" charset="0"/>
                        </a:rPr>
                        <a:t>Num. of platelets falls below 50 </a:t>
                      </a:r>
                    </a:p>
                  </a:txBody>
                  <a:tcPr marL="68580" marR="68580" marT="60960" marB="60960"/>
                </a:tc>
                <a:tc hMerge="1">
                  <a:txBody>
                    <a:bodyPr/>
                    <a:lstStyle/>
                    <a:p>
                      <a:endParaRPr lang="en-US"/>
                    </a:p>
                  </a:txBody>
                  <a:tcPr/>
                </a:tc>
                <a:tc hMerge="1">
                  <a:txBody>
                    <a:bodyPr/>
                    <a:lstStyle/>
                    <a:p>
                      <a:endParaRPr lang="en-US"/>
                    </a:p>
                  </a:txBody>
                  <a:tcPr/>
                </a:tc>
                <a:tc gridSpan="4">
                  <a:txBody>
                    <a:bodyPr/>
                    <a:lstStyle/>
                    <a:p>
                      <a:r>
                        <a:rPr lang="en-US" sz="1100" dirty="0">
                          <a:latin typeface="Cambria" panose="02040503050406030204" pitchFamily="18" charset="0"/>
                        </a:rPr>
                        <a:t>Petechial </a:t>
                      </a:r>
                      <a:r>
                        <a:rPr lang="en-US" sz="1100" dirty="0" err="1">
                          <a:latin typeface="Cambria" panose="02040503050406030204" pitchFamily="18" charset="0"/>
                        </a:rPr>
                        <a:t>haemorrhages</a:t>
                      </a:r>
                      <a:r>
                        <a:rPr lang="en-US" sz="1100" dirty="0">
                          <a:latin typeface="Cambria" panose="02040503050406030204" pitchFamily="18" charset="0"/>
                        </a:rPr>
                        <a:t> and </a:t>
                      </a:r>
                      <a:r>
                        <a:rPr lang="en-US" sz="1100" dirty="0" err="1">
                          <a:latin typeface="Cambria" panose="02040503050406030204" pitchFamily="18" charset="0"/>
                        </a:rPr>
                        <a:t>ecchymoses</a:t>
                      </a:r>
                      <a:endParaRPr lang="en-US" sz="1100" dirty="0">
                        <a:latin typeface="Cambria" panose="02040503050406030204" pitchFamily="18" charset="0"/>
                      </a:endParaRP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sz="1100" dirty="0"/>
                    </a:p>
                  </a:txBody>
                  <a:tcPr marL="68580" marR="68580" marT="60960" marB="60960"/>
                </a:tc>
                <a:extLst>
                  <a:ext uri="{0D108BD9-81ED-4DB2-BD59-A6C34878D82A}">
                    <a16:rowId xmlns:a16="http://schemas.microsoft.com/office/drawing/2014/main" val="10009"/>
                  </a:ext>
                </a:extLst>
              </a:tr>
              <a:tr h="254444">
                <a:tc gridSpan="3">
                  <a:txBody>
                    <a:bodyPr/>
                    <a:lstStyle/>
                    <a:p>
                      <a:r>
                        <a:rPr lang="en-US" sz="1100" dirty="0">
                          <a:latin typeface="Cambria" panose="02040503050406030204" pitchFamily="18" charset="0"/>
                        </a:rPr>
                        <a:t>between 20 and 50 </a:t>
                      </a:r>
                    </a:p>
                  </a:txBody>
                  <a:tcPr marL="68580" marR="68580" marT="60960" marB="60960"/>
                </a:tc>
                <a:tc hMerge="1">
                  <a:txBody>
                    <a:bodyPr/>
                    <a:lstStyle/>
                    <a:p>
                      <a:endParaRPr lang="en-US"/>
                    </a:p>
                  </a:txBody>
                  <a:tcPr/>
                </a:tc>
                <a:tc hMerge="1">
                  <a:txBody>
                    <a:bodyPr/>
                    <a:lstStyle/>
                    <a:p>
                      <a:endParaRPr lang="en-US"/>
                    </a:p>
                  </a:txBody>
                  <a:tcPr/>
                </a:tc>
                <a:tc gridSpan="4">
                  <a:txBody>
                    <a:bodyPr/>
                    <a:lstStyle/>
                    <a:p>
                      <a:r>
                        <a:rPr lang="en-US" sz="1100" dirty="0" err="1">
                          <a:latin typeface="Cambria" panose="02040503050406030204" pitchFamily="18" charset="0"/>
                        </a:rPr>
                        <a:t>petechiae</a:t>
                      </a:r>
                      <a:r>
                        <a:rPr lang="en-US" sz="1100" dirty="0">
                          <a:latin typeface="Cambria" panose="02040503050406030204" pitchFamily="18" charset="0"/>
                        </a:rPr>
                        <a:t>, </a:t>
                      </a:r>
                      <a:r>
                        <a:rPr lang="en-US" sz="1100" dirty="0" err="1">
                          <a:latin typeface="Cambria" panose="02040503050406030204" pitchFamily="18" charset="0"/>
                        </a:rPr>
                        <a:t>ecchymoses</a:t>
                      </a:r>
                      <a:r>
                        <a:rPr lang="en-US" sz="1100" dirty="0">
                          <a:latin typeface="Cambria" panose="02040503050406030204" pitchFamily="18" charset="0"/>
                        </a:rPr>
                        <a:t> and nose bleeds </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sz="1100" dirty="0"/>
                    </a:p>
                  </a:txBody>
                  <a:tcPr marL="68580" marR="68580" marT="60960" marB="60960"/>
                </a:tc>
                <a:extLst>
                  <a:ext uri="{0D108BD9-81ED-4DB2-BD59-A6C34878D82A}">
                    <a16:rowId xmlns:a16="http://schemas.microsoft.com/office/drawing/2014/main" val="10010"/>
                  </a:ext>
                </a:extLst>
              </a:tr>
              <a:tr h="254444">
                <a:tc gridSpan="3">
                  <a:txBody>
                    <a:bodyPr/>
                    <a:lstStyle/>
                    <a:p>
                      <a:r>
                        <a:rPr lang="en-US" sz="1100" dirty="0">
                          <a:latin typeface="Cambria" panose="02040503050406030204" pitchFamily="18" charset="0"/>
                        </a:rPr>
                        <a:t>below 20 </a:t>
                      </a:r>
                    </a:p>
                  </a:txBody>
                  <a:tcPr marL="68580" marR="68580" marT="60960" marB="60960"/>
                </a:tc>
                <a:tc hMerge="1">
                  <a:txBody>
                    <a:bodyPr/>
                    <a:lstStyle/>
                    <a:p>
                      <a:endParaRPr lang="en-US"/>
                    </a:p>
                  </a:txBody>
                  <a:tcPr/>
                </a:tc>
                <a:tc hMerge="1">
                  <a:txBody>
                    <a:bodyPr/>
                    <a:lstStyle/>
                    <a:p>
                      <a:endParaRPr lang="en-US"/>
                    </a:p>
                  </a:txBody>
                  <a:tcPr/>
                </a:tc>
                <a:tc gridSpan="4">
                  <a:txBody>
                    <a:bodyPr/>
                    <a:lstStyle/>
                    <a:p>
                      <a:r>
                        <a:rPr lang="en-US" sz="1100" dirty="0">
                          <a:latin typeface="Cambria" panose="02040503050406030204" pitchFamily="18" charset="0"/>
                        </a:rPr>
                        <a:t>gross </a:t>
                      </a:r>
                      <a:r>
                        <a:rPr lang="en-US" sz="1100" dirty="0" err="1">
                          <a:latin typeface="Cambria" panose="02040503050406030204" pitchFamily="18" charset="0"/>
                        </a:rPr>
                        <a:t>haemorrhage</a:t>
                      </a:r>
                      <a:r>
                        <a:rPr lang="en-US" sz="1100" dirty="0">
                          <a:latin typeface="Cambria" panose="02040503050406030204" pitchFamily="18" charset="0"/>
                        </a:rPr>
                        <a:t> (</a:t>
                      </a:r>
                      <a:r>
                        <a:rPr lang="en-US" sz="1100" dirty="0" err="1">
                          <a:latin typeface="Cambria" panose="02040503050406030204" pitchFamily="18" charset="0"/>
                        </a:rPr>
                        <a:t>melaena</a:t>
                      </a:r>
                      <a:r>
                        <a:rPr lang="en-US" sz="1100" dirty="0">
                          <a:latin typeface="Cambria" panose="02040503050406030204" pitchFamily="18" charset="0"/>
                        </a:rPr>
                        <a:t>, </a:t>
                      </a:r>
                      <a:r>
                        <a:rPr lang="en-US" sz="1100" dirty="0" err="1">
                          <a:latin typeface="Cambria" panose="02040503050406030204" pitchFamily="18" charset="0"/>
                        </a:rPr>
                        <a:t>haematemesis</a:t>
                      </a:r>
                      <a:r>
                        <a:rPr lang="en-US" sz="1100" dirty="0">
                          <a:latin typeface="Cambria" panose="02040503050406030204" pitchFamily="18" charset="0"/>
                        </a:rPr>
                        <a:t>, </a:t>
                      </a:r>
                      <a:r>
                        <a:rPr lang="en-US" sz="1100" dirty="0" err="1">
                          <a:latin typeface="Cambria" panose="02040503050406030204" pitchFamily="18" charset="0"/>
                        </a:rPr>
                        <a:t>haematuria</a:t>
                      </a:r>
                      <a:r>
                        <a:rPr lang="en-US" sz="1100" dirty="0">
                          <a:latin typeface="Cambria" panose="02040503050406030204" pitchFamily="18" charset="0"/>
                        </a:rPr>
                        <a:t>)</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sz="1100" dirty="0"/>
                    </a:p>
                  </a:txBody>
                  <a:tcPr marL="68580" marR="68580" marT="60960" marB="60960"/>
                </a:tc>
                <a:extLst>
                  <a:ext uri="{0D108BD9-81ED-4DB2-BD59-A6C34878D82A}">
                    <a16:rowId xmlns:a16="http://schemas.microsoft.com/office/drawing/2014/main" val="10011"/>
                  </a:ext>
                </a:extLst>
              </a:tr>
              <a:tr h="254444">
                <a:tc gridSpan="7">
                  <a:txBody>
                    <a:bodyPr/>
                    <a:lstStyle/>
                    <a:p>
                      <a:pPr algn="ctr"/>
                      <a:r>
                        <a:rPr lang="en-US" sz="1100" kern="1200" dirty="0">
                          <a:latin typeface="Cambria" panose="02040503050406030204" pitchFamily="18" charset="0"/>
                        </a:rPr>
                        <a:t>Inherited disorders of platelet function</a:t>
                      </a:r>
                      <a:endParaRPr lang="en-US" sz="1100" b="1" kern="1200" dirty="0">
                        <a:solidFill>
                          <a:schemeClr val="bg1"/>
                        </a:solidFill>
                        <a:latin typeface="Cambria" panose="02040503050406030204" pitchFamily="18" charset="0"/>
                        <a:ea typeface="+mn-ea"/>
                        <a:cs typeface="+mn-cs"/>
                      </a:endParaRPr>
                    </a:p>
                  </a:txBody>
                  <a:tcPr marL="68580" marR="6858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2"/>
                  </a:ext>
                </a:extLst>
              </a:tr>
              <a:tr h="285158">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Cambria" panose="02040503050406030204" pitchFamily="18" charset="0"/>
                        </a:rPr>
                        <a:t>Membrane </a:t>
                      </a:r>
                      <a:r>
                        <a:rPr lang="en-US" sz="1100">
                          <a:latin typeface="Cambria" panose="02040503050406030204" pitchFamily="18" charset="0"/>
                        </a:rPr>
                        <a:t>abnormality</a:t>
                      </a:r>
                      <a:r>
                        <a:rPr lang="en-US" sz="1100" baseline="0">
                          <a:latin typeface="Cambria" panose="02040503050406030204" pitchFamily="18" charset="0"/>
                        </a:rPr>
                        <a:t> :</a:t>
                      </a:r>
                      <a:endParaRPr lang="en-US" sz="1100" dirty="0">
                        <a:latin typeface="Cambria" panose="02040503050406030204" pitchFamily="18" charset="0"/>
                      </a:endParaRPr>
                    </a:p>
                  </a:txBody>
                  <a:tcPr marL="68580" marR="68580" marT="60960" marB="60960"/>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latin typeface="Cambria" panose="02040503050406030204" pitchFamily="18" charset="0"/>
                        </a:rPr>
                        <a:t>Glanzmann’s</a:t>
                      </a:r>
                      <a:r>
                        <a:rPr lang="en-US" sz="1100" dirty="0">
                          <a:latin typeface="Cambria" panose="02040503050406030204" pitchFamily="18" charset="0"/>
                        </a:rPr>
                        <a:t> disease</a:t>
                      </a:r>
                    </a:p>
                  </a:txBody>
                  <a:tcPr marL="68580" marR="68580" marT="60960" marB="60960"/>
                </a:tc>
                <a:tc hMerge="1">
                  <a:txBody>
                    <a:bodyPr/>
                    <a:lstStyle/>
                    <a:p>
                      <a:endParaRPr lang="en-US"/>
                    </a:p>
                  </a:txBody>
                  <a:tcPr/>
                </a:tc>
                <a:tc hMerge="1">
                  <a:txBody>
                    <a:bodyPr/>
                    <a:lstStyle/>
                    <a:p>
                      <a:endParaRPr lang="en-US"/>
                    </a:p>
                  </a:txBody>
                  <a:tcPr/>
                </a:tc>
                <a:tc gridSpan="3">
                  <a:txBody>
                    <a:bodyPr/>
                    <a:lstStyle/>
                    <a:p>
                      <a:r>
                        <a:rPr lang="en-US" sz="1100" dirty="0">
                          <a:latin typeface="Cambria" panose="02040503050406030204" pitchFamily="18" charset="0"/>
                        </a:rPr>
                        <a:t>-caused by a lack of </a:t>
                      </a:r>
                      <a:r>
                        <a:rPr lang="en-US" sz="1100" dirty="0">
                          <a:solidFill>
                            <a:srgbClr val="FF0000"/>
                          </a:solidFill>
                          <a:latin typeface="Cambria" panose="02040503050406030204" pitchFamily="18" charset="0"/>
                        </a:rPr>
                        <a:t>glycoprotein</a:t>
                      </a:r>
                      <a:r>
                        <a:rPr lang="en-US" sz="1100" dirty="0">
                          <a:latin typeface="Cambria" panose="02040503050406030204" pitchFamily="18" charset="0"/>
                        </a:rPr>
                        <a:t> </a:t>
                      </a:r>
                      <a:r>
                        <a:rPr lang="en-US" sz="1100" dirty="0" err="1">
                          <a:solidFill>
                            <a:srgbClr val="FF0000"/>
                          </a:solidFill>
                          <a:latin typeface="Cambria" panose="02040503050406030204" pitchFamily="18" charset="0"/>
                        </a:rPr>
                        <a:t>IIb</a:t>
                      </a:r>
                      <a:r>
                        <a:rPr lang="en-US" sz="1100" dirty="0">
                          <a:solidFill>
                            <a:srgbClr val="FF0000"/>
                          </a:solidFill>
                          <a:latin typeface="Cambria" panose="02040503050406030204" pitchFamily="18" charset="0"/>
                        </a:rPr>
                        <a:t>/</a:t>
                      </a:r>
                      <a:r>
                        <a:rPr lang="en-US" sz="1100" dirty="0" err="1">
                          <a:solidFill>
                            <a:srgbClr val="FF0000"/>
                          </a:solidFill>
                          <a:latin typeface="Cambria" panose="02040503050406030204" pitchFamily="18" charset="0"/>
                        </a:rPr>
                        <a:t>IIIa</a:t>
                      </a:r>
                      <a:r>
                        <a:rPr lang="en-US" sz="1100" dirty="0">
                          <a:solidFill>
                            <a:srgbClr val="FF0000"/>
                          </a:solidFill>
                          <a:latin typeface="Cambria" panose="02040503050406030204" pitchFamily="18" charset="0"/>
                        </a:rPr>
                        <a:t> </a:t>
                      </a:r>
                      <a:r>
                        <a:rPr lang="en-US" sz="1100" dirty="0">
                          <a:latin typeface="Cambria" panose="02040503050406030204" pitchFamily="18" charset="0"/>
                        </a:rPr>
                        <a:t>receptors.</a:t>
                      </a:r>
                    </a:p>
                  </a:txBody>
                  <a:tcPr marL="68580" marR="68580" marT="60960" marB="60960"/>
                </a:tc>
                <a:tc hMerge="1">
                  <a:txBody>
                    <a:bodyPr/>
                    <a:lstStyle/>
                    <a:p>
                      <a:endParaRPr lang="en-US"/>
                    </a:p>
                  </a:txBody>
                  <a:tcPr/>
                </a:tc>
                <a:tc hMerge="1">
                  <a:txBody>
                    <a:bodyPr/>
                    <a:lstStyle/>
                    <a:p>
                      <a:endParaRPr lang="en-US" sz="1600" dirty="0"/>
                    </a:p>
                  </a:txBody>
                  <a:tcPr marL="68580" marR="68580" marT="60960" marB="60960"/>
                </a:tc>
                <a:extLst>
                  <a:ext uri="{0D108BD9-81ED-4DB2-BD59-A6C34878D82A}">
                    <a16:rowId xmlns:a16="http://schemas.microsoft.com/office/drawing/2014/main" val="10013"/>
                  </a:ext>
                </a:extLst>
              </a:tr>
              <a:tr h="395802">
                <a:tc vMerge="1">
                  <a:txBody>
                    <a:bodyPr/>
                    <a:lstStyle/>
                    <a:p>
                      <a:endParaRPr lang="en-US" sz="1600" dirty="0"/>
                    </a:p>
                  </a:txBody>
                  <a:tcPr marL="68580" marR="68580" marT="60960" marB="60960"/>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Cambria" panose="02040503050406030204" pitchFamily="18" charset="0"/>
                        </a:rPr>
                        <a:t>Bernard-</a:t>
                      </a:r>
                      <a:r>
                        <a:rPr lang="en-US" sz="1100" dirty="0" err="1">
                          <a:latin typeface="Cambria" panose="02040503050406030204" pitchFamily="18" charset="0"/>
                        </a:rPr>
                        <a:t>Soulier</a:t>
                      </a:r>
                      <a:r>
                        <a:rPr lang="en-US" sz="1100" dirty="0">
                          <a:latin typeface="Cambria" panose="02040503050406030204" pitchFamily="18" charset="0"/>
                        </a:rPr>
                        <a:t> disease</a:t>
                      </a:r>
                    </a:p>
                  </a:txBody>
                  <a:tcPr marL="68580" marR="68580" marT="60960" marB="60960"/>
                </a:tc>
                <a:tc hMerge="1">
                  <a:txBody>
                    <a:bodyPr/>
                    <a:lstStyle/>
                    <a:p>
                      <a:endParaRPr lang="en-US"/>
                    </a:p>
                  </a:txBody>
                  <a:tcPr/>
                </a:tc>
                <a:tc hMerge="1">
                  <a:txBody>
                    <a:bodyPr/>
                    <a:lstStyle/>
                    <a:p>
                      <a:endParaRPr lang="en-US"/>
                    </a:p>
                  </a:txBody>
                  <a:tcPr/>
                </a:tc>
                <a:tc gridSpan="3">
                  <a:txBody>
                    <a:bodyPr/>
                    <a:lstStyle/>
                    <a:p>
                      <a:r>
                        <a:rPr lang="en-US" sz="1100" dirty="0">
                          <a:latin typeface="Cambria" panose="02040503050406030204" pitchFamily="18" charset="0"/>
                        </a:rPr>
                        <a:t>-caused by a lack of </a:t>
                      </a:r>
                      <a:r>
                        <a:rPr lang="en-US" sz="1100" dirty="0">
                          <a:solidFill>
                            <a:srgbClr val="FF0000"/>
                          </a:solidFill>
                          <a:latin typeface="Cambria" panose="02040503050406030204" pitchFamily="18" charset="0"/>
                        </a:rPr>
                        <a:t>glycoprotein </a:t>
                      </a:r>
                      <a:r>
                        <a:rPr lang="en-US" sz="1100" dirty="0" err="1">
                          <a:solidFill>
                            <a:srgbClr val="FF0000"/>
                          </a:solidFill>
                          <a:latin typeface="Cambria" panose="02040503050406030204" pitchFamily="18" charset="0"/>
                        </a:rPr>
                        <a:t>Ib</a:t>
                      </a:r>
                      <a:r>
                        <a:rPr lang="en-US" sz="1100" dirty="0">
                          <a:solidFill>
                            <a:srgbClr val="FF0000"/>
                          </a:solidFill>
                          <a:latin typeface="Cambria" panose="02040503050406030204" pitchFamily="18" charset="0"/>
                        </a:rPr>
                        <a:t> </a:t>
                      </a:r>
                      <a:r>
                        <a:rPr lang="en-US" sz="1100" dirty="0">
                          <a:latin typeface="Cambria" panose="02040503050406030204" pitchFamily="18" charset="0"/>
                        </a:rPr>
                        <a:t>receptors.</a:t>
                      </a:r>
                    </a:p>
                    <a:p>
                      <a:r>
                        <a:rPr lang="en-US" sz="1100" dirty="0">
                          <a:latin typeface="Cambria" panose="02040503050406030204" pitchFamily="18" charset="0"/>
                        </a:rPr>
                        <a:t>-</a:t>
                      </a:r>
                      <a:r>
                        <a:rPr lang="en-US" sz="1100" u="sng" dirty="0">
                          <a:latin typeface="Cambria" panose="02040503050406030204" pitchFamily="18" charset="0"/>
                        </a:rPr>
                        <a:t>larger</a:t>
                      </a:r>
                      <a:r>
                        <a:rPr lang="en-US" sz="1100" dirty="0">
                          <a:latin typeface="Cambria" panose="02040503050406030204" pitchFamily="18" charset="0"/>
                        </a:rPr>
                        <a:t> Platelets </a:t>
                      </a:r>
                      <a:r>
                        <a:rPr lang="ar-SA" sz="1100" dirty="0">
                          <a:latin typeface="Cambria" panose="02040503050406030204" pitchFamily="18" charset="0"/>
                        </a:rPr>
                        <a:t>/</a:t>
                      </a:r>
                      <a:r>
                        <a:rPr lang="en-US" sz="1100" dirty="0">
                          <a:latin typeface="Cambria" panose="02040503050406030204" pitchFamily="18" charset="0"/>
                        </a:rPr>
                        <a:t> </a:t>
                      </a:r>
                      <a:r>
                        <a:rPr lang="en-US" sz="1100" u="sng" dirty="0">
                          <a:latin typeface="Cambria" panose="02040503050406030204" pitchFamily="18" charset="0"/>
                        </a:rPr>
                        <a:t>low</a:t>
                      </a:r>
                      <a:r>
                        <a:rPr lang="en-US" sz="1100" baseline="0" dirty="0">
                          <a:latin typeface="Cambria" panose="02040503050406030204" pitchFamily="18" charset="0"/>
                        </a:rPr>
                        <a:t> </a:t>
                      </a:r>
                      <a:r>
                        <a:rPr lang="en-US" sz="1100" dirty="0">
                          <a:latin typeface="Cambria" panose="02040503050406030204" pitchFamily="18" charset="0"/>
                        </a:rPr>
                        <a:t>platelet count.</a:t>
                      </a:r>
                    </a:p>
                  </a:txBody>
                  <a:tcPr marL="68580" marR="68580" marT="60960" marB="60960"/>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68580" marR="68580" marT="60960" marB="60960"/>
                </a:tc>
                <a:extLst>
                  <a:ext uri="{0D108BD9-81ED-4DB2-BD59-A6C34878D82A}">
                    <a16:rowId xmlns:a16="http://schemas.microsoft.com/office/drawing/2014/main" val="10014"/>
                  </a:ext>
                </a:extLst>
              </a:tr>
              <a:tr h="395802">
                <a:tc gridSpan="4">
                  <a:txBody>
                    <a:bodyPr/>
                    <a:lstStyle/>
                    <a:p>
                      <a:r>
                        <a:rPr lang="en-US" sz="1100" dirty="0">
                          <a:latin typeface="Cambria" panose="02040503050406030204" pitchFamily="18" charset="0"/>
                        </a:rPr>
                        <a:t>Storage pool diseases </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r>
                        <a:rPr lang="en-US" sz="1100" dirty="0">
                          <a:latin typeface="Cambria" panose="02040503050406030204" pitchFamily="18" charset="0"/>
                        </a:rPr>
                        <a:t>-resulting in defective platelet </a:t>
                      </a:r>
                      <a:r>
                        <a:rPr lang="en-US" sz="1100" dirty="0">
                          <a:solidFill>
                            <a:srgbClr val="FF0000"/>
                          </a:solidFill>
                          <a:latin typeface="Cambria" panose="02040503050406030204" pitchFamily="18" charset="0"/>
                        </a:rPr>
                        <a:t>granules</a:t>
                      </a:r>
                      <a:r>
                        <a:rPr lang="en-US" sz="1100" dirty="0">
                          <a:latin typeface="Cambria" panose="02040503050406030204" pitchFamily="18" charset="0"/>
                        </a:rPr>
                        <a:t> (α granules or dense body granules or both)</a:t>
                      </a:r>
                    </a:p>
                  </a:txBody>
                  <a:tcPr marL="68580" marR="68580" marT="60960" marB="60960"/>
                </a:tc>
                <a:tc hMerge="1">
                  <a:txBody>
                    <a:bodyPr/>
                    <a:lstStyle/>
                    <a:p>
                      <a:endParaRPr lang="en-US"/>
                    </a:p>
                  </a:txBody>
                  <a:tcPr/>
                </a:tc>
                <a:tc hMerge="1">
                  <a:txBody>
                    <a:bodyPr/>
                    <a:lstStyle/>
                    <a:p>
                      <a:endParaRPr lang="en-US" sz="1600" dirty="0"/>
                    </a:p>
                  </a:txBody>
                  <a:tcPr marL="68580" marR="68580" marT="60960" marB="60960"/>
                </a:tc>
                <a:extLst>
                  <a:ext uri="{0D108BD9-81ED-4DB2-BD59-A6C34878D82A}">
                    <a16:rowId xmlns:a16="http://schemas.microsoft.com/office/drawing/2014/main" val="10015"/>
                  </a:ext>
                </a:extLst>
              </a:tr>
              <a:tr h="254444">
                <a:tc gridSpan="7">
                  <a:txBody>
                    <a:bodyPr/>
                    <a:lstStyle/>
                    <a:p>
                      <a:pPr algn="ctr"/>
                      <a:r>
                        <a:rPr lang="en-US" sz="1100" kern="1200" dirty="0">
                          <a:solidFill>
                            <a:schemeClr val="bg1"/>
                          </a:solidFill>
                          <a:latin typeface="Cambria" panose="02040503050406030204" pitchFamily="18" charset="0"/>
                        </a:rPr>
                        <a:t>Thrombocytopenia</a:t>
                      </a:r>
                      <a:endParaRPr lang="en-US" sz="1100" b="1" kern="1200" dirty="0">
                        <a:solidFill>
                          <a:schemeClr val="bg1"/>
                        </a:solidFill>
                        <a:latin typeface="Cambria" panose="02040503050406030204" pitchFamily="18" charset="0"/>
                        <a:ea typeface="+mn-ea"/>
                        <a:cs typeface="+mn-cs"/>
                      </a:endParaRPr>
                    </a:p>
                  </a:txBody>
                  <a:tcPr marL="68580" marR="68580" marT="60960" marB="60960" anchor="ctr">
                    <a:solidFill>
                      <a:srgbClr val="4BACC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600" dirty="0"/>
                    </a:p>
                  </a:txBody>
                  <a:tcPr marL="68580" marR="68580" marT="60960" marB="60960"/>
                </a:tc>
                <a:extLst>
                  <a:ext uri="{0D108BD9-81ED-4DB2-BD59-A6C34878D82A}">
                    <a16:rowId xmlns:a16="http://schemas.microsoft.com/office/drawing/2014/main" val="10016"/>
                  </a:ext>
                </a:extLst>
              </a:tr>
              <a:tr h="591208">
                <a:tc gridSpan="2">
                  <a:txBody>
                    <a:bodyPr/>
                    <a:lstStyle/>
                    <a:p>
                      <a:pPr algn="ctr"/>
                      <a:r>
                        <a:rPr lang="en-US" sz="1100" dirty="0">
                          <a:latin typeface="Cambria" panose="02040503050406030204" pitchFamily="18" charset="0"/>
                        </a:rPr>
                        <a:t>Causes</a:t>
                      </a:r>
                    </a:p>
                    <a:p>
                      <a:pPr algn="ctr"/>
                      <a:r>
                        <a:rPr lang="ar-SA" sz="1100" dirty="0">
                          <a:solidFill>
                            <a:srgbClr val="FF0000"/>
                          </a:solidFill>
                          <a:latin typeface="Cambria" panose="02040503050406030204" pitchFamily="18" charset="0"/>
                        </a:rPr>
                        <a:t>مهم</a:t>
                      </a:r>
                      <a:endParaRPr lang="en-US" sz="1100" dirty="0">
                        <a:solidFill>
                          <a:srgbClr val="FF0000"/>
                        </a:solidFill>
                        <a:latin typeface="Cambria" panose="02040503050406030204" pitchFamily="18" charset="0"/>
                      </a:endParaRPr>
                    </a:p>
                  </a:txBody>
                  <a:tcPr marL="68580" marR="68580" marT="60960" marB="60960"/>
                </a:tc>
                <a:tc hMerge="1">
                  <a:txBody>
                    <a:bodyPr/>
                    <a:lstStyle/>
                    <a:p>
                      <a:endParaRPr lang="en-US"/>
                    </a:p>
                  </a:txBody>
                  <a:tcPr/>
                </a:tc>
                <a:tc gridSpan="5">
                  <a:txBody>
                    <a:bodyPr/>
                    <a:lstStyle/>
                    <a:p>
                      <a:r>
                        <a:rPr lang="en-US" sz="1100" dirty="0">
                          <a:latin typeface="Cambria" panose="02040503050406030204" pitchFamily="18" charset="0"/>
                        </a:rPr>
                        <a:t>-Bone Marrow failure of platelet production (radiotherapy,leukaemia,viral infections,..)</a:t>
                      </a:r>
                    </a:p>
                    <a:p>
                      <a:r>
                        <a:rPr lang="en-US" sz="1100" dirty="0">
                          <a:latin typeface="Cambria" panose="02040503050406030204" pitchFamily="18" charset="0"/>
                        </a:rPr>
                        <a:t>-increased consumption of platelets in the peripheral blood (Immune, infections,..)</a:t>
                      </a:r>
                    </a:p>
                    <a:p>
                      <a:r>
                        <a:rPr lang="en-US" sz="1100" dirty="0">
                          <a:latin typeface="Cambria" panose="02040503050406030204" pitchFamily="18" charset="0"/>
                        </a:rPr>
                        <a:t>-Increased splenic pooling (splenomegaly)</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600" dirty="0"/>
                    </a:p>
                  </a:txBody>
                  <a:tcPr marL="68580" marR="68580" marT="60960" marB="60960"/>
                </a:tc>
                <a:extLst>
                  <a:ext uri="{0D108BD9-81ED-4DB2-BD59-A6C34878D82A}">
                    <a16:rowId xmlns:a16="http://schemas.microsoft.com/office/drawing/2014/main" val="10017"/>
                  </a:ext>
                </a:extLst>
              </a:tr>
              <a:tr h="395802">
                <a:tc rowSpan="3" gridSpan="2">
                  <a:txBody>
                    <a:bodyPr/>
                    <a:lstStyle/>
                    <a:p>
                      <a:pPr algn="ctr"/>
                      <a:r>
                        <a:rPr lang="en-US" sz="1100" dirty="0">
                          <a:latin typeface="Cambria" panose="02040503050406030204" pitchFamily="18" charset="0"/>
                        </a:rPr>
                        <a:t>Immune thrombocytopenic </a:t>
                      </a:r>
                      <a:r>
                        <a:rPr lang="en-US" sz="1100" dirty="0" err="1">
                          <a:latin typeface="Cambria" panose="02040503050406030204" pitchFamily="18" charset="0"/>
                        </a:rPr>
                        <a:t>purpura</a:t>
                      </a:r>
                      <a:r>
                        <a:rPr lang="en-US" sz="1100" dirty="0">
                          <a:latin typeface="Cambria" panose="02040503050406030204" pitchFamily="18" charset="0"/>
                        </a:rPr>
                        <a:t> (ITP) </a:t>
                      </a:r>
                    </a:p>
                    <a:p>
                      <a:pPr algn="ctr"/>
                      <a:r>
                        <a:rPr lang="ar-SA" sz="1100" dirty="0">
                          <a:solidFill>
                            <a:srgbClr val="FF0000"/>
                          </a:solidFill>
                          <a:latin typeface="Cambria" panose="02040503050406030204" pitchFamily="18" charset="0"/>
                        </a:rPr>
                        <a:t>مهم</a:t>
                      </a:r>
                      <a:r>
                        <a:rPr lang="ar-SA" sz="1100" baseline="0" dirty="0">
                          <a:latin typeface="Cambria" panose="02040503050406030204" pitchFamily="18" charset="0"/>
                        </a:rPr>
                        <a:t> </a:t>
                      </a:r>
                      <a:endParaRPr lang="en-US" sz="1100" dirty="0">
                        <a:latin typeface="Cambria" panose="02040503050406030204" pitchFamily="18" charset="0"/>
                      </a:endParaRPr>
                    </a:p>
                  </a:txBody>
                  <a:tcPr marL="68580" marR="68580" marT="60960" marB="60960"/>
                </a:tc>
                <a:tc rowSpan="3" hMerge="1">
                  <a:txBody>
                    <a:bodyPr/>
                    <a:lstStyle/>
                    <a:p>
                      <a:endParaRPr lang="en-US"/>
                    </a:p>
                  </a:txBody>
                  <a:tcPr/>
                </a:tc>
                <a:tc gridSpan="5">
                  <a:txBody>
                    <a:bodyPr/>
                    <a:lstStyle/>
                    <a:p>
                      <a:r>
                        <a:rPr lang="en-US" sz="1100" dirty="0">
                          <a:latin typeface="Cambria" panose="02040503050406030204" pitchFamily="18" charset="0"/>
                        </a:rPr>
                        <a:t>characterized by </a:t>
                      </a:r>
                      <a:r>
                        <a:rPr lang="en-US" sz="1100" dirty="0" err="1">
                          <a:latin typeface="Cambria" panose="02040503050406030204" pitchFamily="18" charset="0"/>
                        </a:rPr>
                        <a:t>petechiae</a:t>
                      </a:r>
                      <a:r>
                        <a:rPr lang="en-US" sz="1100" dirty="0">
                          <a:latin typeface="Cambria" panose="02040503050406030204" pitchFamily="18" charset="0"/>
                        </a:rPr>
                        <a:t>, bruising, spontaneous bleeding from mucous membranes and a reduction in the platelet count.</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8"/>
                  </a:ext>
                </a:extLst>
              </a:tr>
              <a:tr h="388969">
                <a:tc gridSpan="2" vMerge="1">
                  <a:txBody>
                    <a:bodyPr/>
                    <a:lstStyle/>
                    <a:p>
                      <a:endParaRPr lang="en-US"/>
                    </a:p>
                  </a:txBody>
                  <a:tcPr/>
                </a:tc>
                <a:tc hMerge="1" vMerge="1">
                  <a:txBody>
                    <a:bodyPr/>
                    <a:lstStyle/>
                    <a:p>
                      <a:endParaRPr lang="en-US"/>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latin typeface="Cambria" panose="02040503050406030204" pitchFamily="18" charset="0"/>
                        </a:rPr>
                        <a:t>AcuteITP</a:t>
                      </a:r>
                      <a:r>
                        <a:rPr lang="en-US" sz="1100" dirty="0">
                          <a:latin typeface="Cambria" panose="02040503050406030204" pitchFamily="18" charset="0"/>
                        </a:rPr>
                        <a:t>(main danger being intracranial bleeding)-</a:t>
                      </a:r>
                      <a:r>
                        <a:rPr lang="en-US" sz="1100" dirty="0" err="1">
                          <a:latin typeface="Cambria" panose="02040503050406030204" pitchFamily="18" charset="0"/>
                        </a:rPr>
                        <a:t>ChronicITP</a:t>
                      </a:r>
                      <a:r>
                        <a:rPr lang="en-US" sz="1100" dirty="0">
                          <a:latin typeface="Cambria" panose="02040503050406030204" pitchFamily="18" charset="0"/>
                        </a:rPr>
                        <a:t>(relapses and remissions)</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9"/>
                  </a:ext>
                </a:extLst>
              </a:tr>
              <a:tr h="388969">
                <a:tc gridSpan="2" vMerge="1">
                  <a:txBody>
                    <a:bodyPr/>
                    <a:lstStyle/>
                    <a:p>
                      <a:endParaRPr lang="en-US"/>
                    </a:p>
                  </a:txBody>
                  <a:tcPr/>
                </a:tc>
                <a:tc hMerge="1" vMerge="1">
                  <a:txBody>
                    <a:bodyPr/>
                    <a:lstStyle/>
                    <a:p>
                      <a:endParaRPr lang="en-US"/>
                    </a:p>
                  </a:txBody>
                  <a:tcPr/>
                </a:tc>
                <a:tc gridSpan="5">
                  <a:txBody>
                    <a:bodyPr/>
                    <a:lstStyle/>
                    <a:p>
                      <a:r>
                        <a:rPr lang="en-US" sz="1100" dirty="0">
                          <a:latin typeface="Cambria" panose="02040503050406030204" pitchFamily="18" charset="0"/>
                        </a:rPr>
                        <a:t>Reduced intravascular platelet survival. + increased </a:t>
                      </a:r>
                      <a:r>
                        <a:rPr lang="en-US" sz="1100" dirty="0" err="1">
                          <a:latin typeface="Cambria" panose="02040503050406030204" pitchFamily="18" charset="0"/>
                        </a:rPr>
                        <a:t>size&amp;number</a:t>
                      </a:r>
                      <a:r>
                        <a:rPr lang="en-US" sz="1100" dirty="0">
                          <a:latin typeface="Cambria" panose="02040503050406030204" pitchFamily="18" charset="0"/>
                        </a:rPr>
                        <a:t> of megakaryocytes</a:t>
                      </a: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r h="537160">
                <a:tc gridSpan="2">
                  <a:txBody>
                    <a:bodyPr/>
                    <a:lstStyle/>
                    <a:p>
                      <a:pPr algn="ctr"/>
                      <a:r>
                        <a:rPr lang="en-US" sz="1100" dirty="0">
                          <a:latin typeface="Cambria" panose="02040503050406030204" pitchFamily="18" charset="0"/>
                        </a:rPr>
                        <a:t>Thrombotic thrombocytopenic </a:t>
                      </a:r>
                      <a:r>
                        <a:rPr lang="en-US" sz="1100" dirty="0" err="1">
                          <a:latin typeface="Cambria" panose="02040503050406030204" pitchFamily="18" charset="0"/>
                        </a:rPr>
                        <a:t>purpura</a:t>
                      </a:r>
                      <a:r>
                        <a:rPr lang="en-US" sz="1100" dirty="0">
                          <a:latin typeface="Cambria" panose="02040503050406030204" pitchFamily="18" charset="0"/>
                        </a:rPr>
                        <a:t> (TTP)</a:t>
                      </a:r>
                    </a:p>
                  </a:txBody>
                  <a:tcPr marL="68580" marR="68580" marT="60960" marB="60960"/>
                </a:tc>
                <a:tc hMerge="1">
                  <a:txBody>
                    <a:bodyPr/>
                    <a:lstStyle/>
                    <a:p>
                      <a:endParaRPr lang="en-US"/>
                    </a:p>
                  </a:txBody>
                  <a:tcPr/>
                </a:tc>
                <a:tc gridSpan="5">
                  <a:txBody>
                    <a:bodyPr/>
                    <a:lstStyle/>
                    <a:p>
                      <a:r>
                        <a:rPr lang="en-US" sz="1100" dirty="0">
                          <a:latin typeface="Cambria" panose="02040503050406030204" pitchFamily="18" charset="0"/>
                        </a:rPr>
                        <a:t>a serious illness characterized by widespread arteriolar platelet thrombi due to absence of VWF-</a:t>
                      </a:r>
                      <a:r>
                        <a:rPr lang="en-US" sz="1100" dirty="0" err="1">
                          <a:latin typeface="Cambria" panose="02040503050406030204" pitchFamily="18" charset="0"/>
                        </a:rPr>
                        <a:t>cleavingprotease</a:t>
                      </a:r>
                      <a:endParaRPr lang="en-US" sz="1100" dirty="0">
                        <a:latin typeface="Cambria" panose="02040503050406030204" pitchFamily="18" charset="0"/>
                      </a:endParaRPr>
                    </a:p>
                  </a:txBody>
                  <a:tcPr marL="68580" marR="68580" marT="60960" marB="6096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1"/>
                  </a:ext>
                </a:extLst>
              </a:tr>
            </a:tbl>
          </a:graphicData>
        </a:graphic>
      </p:graphicFrame>
      <p:sp>
        <p:nvSpPr>
          <p:cNvPr id="2" name="مربع نص 1">
            <a:extLst>
              <a:ext uri="{FF2B5EF4-FFF2-40B4-BE49-F238E27FC236}">
                <a16:creationId xmlns:a16="http://schemas.microsoft.com/office/drawing/2014/main" id="{47AA979A-391F-4AF2-885B-CBCC14BA3950}"/>
              </a:ext>
            </a:extLst>
          </p:cNvPr>
          <p:cNvSpPr txBox="1"/>
          <p:nvPr/>
        </p:nvSpPr>
        <p:spPr>
          <a:xfrm>
            <a:off x="194791" y="204536"/>
            <a:ext cx="2418348" cy="461665"/>
          </a:xfrm>
          <a:prstGeom prst="rect">
            <a:avLst/>
          </a:prstGeom>
          <a:noFill/>
        </p:spPr>
        <p:txBody>
          <a:bodyPr wrap="square" rtlCol="1">
            <a:spAutoFit/>
          </a:bodyPr>
          <a:lstStyle/>
          <a:p>
            <a:r>
              <a:rPr lang="en-US" sz="2400" dirty="0">
                <a:solidFill>
                  <a:srgbClr val="009999"/>
                </a:solidFill>
                <a:latin typeface="Cambria" panose="02040503050406030204" pitchFamily="18" charset="0"/>
              </a:rPr>
              <a:t>Summary</a:t>
            </a:r>
            <a:endParaRPr lang="ar-SA" sz="2400" dirty="0">
              <a:solidFill>
                <a:srgbClr val="009999"/>
              </a:solidFill>
              <a:latin typeface="Cambria" panose="02040503050406030204" pitchFamily="18" charset="0"/>
            </a:endParaRPr>
          </a:p>
        </p:txBody>
      </p:sp>
      <p:sp>
        <p:nvSpPr>
          <p:cNvPr id="3" name="عنصر نائب لرقم الشريحة 2">
            <a:extLst>
              <a:ext uri="{FF2B5EF4-FFF2-40B4-BE49-F238E27FC236}">
                <a16:creationId xmlns:a16="http://schemas.microsoft.com/office/drawing/2014/main" id="{7A07053E-C904-43CA-B0EF-428B5CDF5D0D}"/>
              </a:ext>
            </a:extLst>
          </p:cNvPr>
          <p:cNvSpPr>
            <a:spLocks noGrp="1"/>
          </p:cNvSpPr>
          <p:nvPr>
            <p:ph type="sldNum" sz="quarter" idx="12"/>
          </p:nvPr>
        </p:nvSpPr>
        <p:spPr/>
        <p:txBody>
          <a:bodyPr/>
          <a:lstStyle/>
          <a:p>
            <a:fld id="{27B1B30D-6817-4CC0-A065-763B261B3288}" type="slidenum">
              <a:rPr lang="en-US" smtClean="0"/>
              <a:t>14</a:t>
            </a:fld>
            <a:endParaRPr lang="en-US"/>
          </a:p>
        </p:txBody>
      </p:sp>
      <p:sp>
        <p:nvSpPr>
          <p:cNvPr id="5" name="عنصر نائب للتذييل 4">
            <a:extLst>
              <a:ext uri="{FF2B5EF4-FFF2-40B4-BE49-F238E27FC236}">
                <a16:creationId xmlns:a16="http://schemas.microsoft.com/office/drawing/2014/main" id="{43BD1DEA-29E5-4DE4-BE96-2500B3CA3E9D}"/>
              </a:ext>
            </a:extLst>
          </p:cNvPr>
          <p:cNvSpPr>
            <a:spLocks noGrp="1"/>
          </p:cNvSpPr>
          <p:nvPr>
            <p:ph type="ftr" sz="quarter" idx="11"/>
          </p:nvPr>
        </p:nvSpPr>
        <p:spPr>
          <a:xfrm>
            <a:off x="2343149" y="-13550"/>
            <a:ext cx="2171700" cy="527402"/>
          </a:xfrm>
        </p:spPr>
        <p:txBody>
          <a:bodyPr/>
          <a:lstStyle/>
          <a:p>
            <a:r>
              <a:rPr lang="en-US" dirty="0"/>
              <a:t>HEMATOLOGY TEAM 436</a:t>
            </a:r>
          </a:p>
        </p:txBody>
      </p:sp>
    </p:spTree>
    <p:extLst>
      <p:ext uri="{BB962C8B-B14F-4D97-AF65-F5344CB8AC3E}">
        <p14:creationId xmlns:p14="http://schemas.microsoft.com/office/powerpoint/2010/main" val="2198530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6C2440A-F430-4338-93C4-6E9BEEC7CFC0}"/>
              </a:ext>
            </a:extLst>
          </p:cNvPr>
          <p:cNvSpPr>
            <a:spLocks noGrp="1"/>
          </p:cNvSpPr>
          <p:nvPr>
            <p:ph type="title"/>
          </p:nvPr>
        </p:nvSpPr>
        <p:spPr>
          <a:xfrm>
            <a:off x="108284" y="148630"/>
            <a:ext cx="5915025" cy="529389"/>
          </a:xfrm>
        </p:spPr>
        <p:txBody>
          <a:bodyPr>
            <a:normAutofit fontScale="90000"/>
          </a:bodyPr>
          <a:lstStyle/>
          <a:p>
            <a:r>
              <a:rPr lang="en-US" dirty="0">
                <a:solidFill>
                  <a:srgbClr val="009999"/>
                </a:solidFill>
                <a:latin typeface="Cambria" panose="02040503050406030204" pitchFamily="18" charset="0"/>
              </a:rPr>
              <a:t>MCQs:</a:t>
            </a:r>
            <a:endParaRPr lang="ar-SA" dirty="0">
              <a:solidFill>
                <a:srgbClr val="009999"/>
              </a:solidFill>
              <a:latin typeface="Cambria" panose="02040503050406030204" pitchFamily="18" charset="0"/>
            </a:endParaRPr>
          </a:p>
        </p:txBody>
      </p:sp>
      <p:sp>
        <p:nvSpPr>
          <p:cNvPr id="3" name="عنصر نائب للمحتوى 2">
            <a:extLst>
              <a:ext uri="{FF2B5EF4-FFF2-40B4-BE49-F238E27FC236}">
                <a16:creationId xmlns:a16="http://schemas.microsoft.com/office/drawing/2014/main" id="{EB95B47D-6E66-464A-86A3-EFA048CEB26A}"/>
              </a:ext>
            </a:extLst>
          </p:cNvPr>
          <p:cNvSpPr>
            <a:spLocks noGrp="1"/>
          </p:cNvSpPr>
          <p:nvPr>
            <p:ph idx="1"/>
          </p:nvPr>
        </p:nvSpPr>
        <p:spPr>
          <a:xfrm>
            <a:off x="312821" y="7771746"/>
            <a:ext cx="5915025" cy="2846332"/>
          </a:xfrm>
        </p:spPr>
        <p:txBody>
          <a:bodyPr numCol="2">
            <a:normAutofit fontScale="62500" lnSpcReduction="20000"/>
          </a:bodyPr>
          <a:lstStyle/>
          <a:p>
            <a:pPr marL="0" indent="0" algn="l">
              <a:buNone/>
            </a:pPr>
            <a:r>
              <a:rPr lang="en-US" dirty="0">
                <a:solidFill>
                  <a:srgbClr val="009999"/>
                </a:solidFill>
                <a:latin typeface="Cambria" panose="02040503050406030204" pitchFamily="18" charset="0"/>
              </a:rPr>
              <a:t>Team members:</a:t>
            </a:r>
          </a:p>
          <a:p>
            <a:pPr marL="0" indent="0" algn="l">
              <a:buNone/>
            </a:pPr>
            <a:r>
              <a:rPr lang="en-US" dirty="0" err="1" smtClean="0">
                <a:latin typeface="Cambria" panose="02040503050406030204" pitchFamily="18" charset="0"/>
              </a:rPr>
              <a:t>Ghada</a:t>
            </a:r>
            <a:r>
              <a:rPr lang="en-US" dirty="0" smtClean="0">
                <a:latin typeface="Cambria" panose="02040503050406030204" pitchFamily="18" charset="0"/>
              </a:rPr>
              <a:t> </a:t>
            </a:r>
            <a:r>
              <a:rPr lang="en-US" dirty="0" err="1">
                <a:latin typeface="Cambria" panose="02040503050406030204" pitchFamily="18" charset="0"/>
              </a:rPr>
              <a:t>AlMazrou</a:t>
            </a:r>
            <a:endParaRPr lang="en-US" dirty="0">
              <a:latin typeface="Cambria" panose="02040503050406030204" pitchFamily="18" charset="0"/>
            </a:endParaRPr>
          </a:p>
          <a:p>
            <a:pPr marL="0" indent="0" algn="l">
              <a:buNone/>
            </a:pPr>
            <a:r>
              <a:rPr lang="en-US" dirty="0">
                <a:latin typeface="Cambria" panose="02040503050406030204" pitchFamily="18" charset="0"/>
              </a:rPr>
              <a:t>Jawaher </a:t>
            </a:r>
            <a:r>
              <a:rPr lang="en-US" dirty="0" err="1">
                <a:latin typeface="Cambria" panose="02040503050406030204" pitchFamily="18" charset="0"/>
              </a:rPr>
              <a:t>Alhayyal</a:t>
            </a:r>
            <a:endParaRPr lang="en-US" dirty="0">
              <a:latin typeface="Cambria" panose="02040503050406030204" pitchFamily="18" charset="0"/>
            </a:endParaRPr>
          </a:p>
          <a:p>
            <a:pPr marL="0" indent="0" algn="l">
              <a:buNone/>
            </a:pPr>
            <a:r>
              <a:rPr lang="en-US" dirty="0">
                <a:latin typeface="Cambria" panose="02040503050406030204" pitchFamily="18" charset="0"/>
              </a:rPr>
              <a:t>Rana </a:t>
            </a:r>
            <a:r>
              <a:rPr lang="en-US" dirty="0" err="1">
                <a:latin typeface="Cambria" panose="02040503050406030204" pitchFamily="18" charset="0"/>
              </a:rPr>
              <a:t>Barasain</a:t>
            </a:r>
            <a:endParaRPr lang="en-US" dirty="0">
              <a:latin typeface="Cambria" panose="02040503050406030204" pitchFamily="18" charset="0"/>
            </a:endParaRPr>
          </a:p>
          <a:p>
            <a:pPr marL="0" indent="0" algn="l">
              <a:buNone/>
            </a:pPr>
            <a:r>
              <a:rPr lang="en-US" dirty="0" err="1" smtClean="0">
                <a:latin typeface="Cambria" panose="02040503050406030204" pitchFamily="18" charset="0"/>
              </a:rPr>
              <a:t>Shrooq</a:t>
            </a:r>
            <a:r>
              <a:rPr lang="en-US" dirty="0" smtClean="0">
                <a:latin typeface="Cambria" panose="02040503050406030204" pitchFamily="18" charset="0"/>
              </a:rPr>
              <a:t> </a:t>
            </a:r>
            <a:r>
              <a:rPr lang="en-US" dirty="0" err="1" smtClean="0">
                <a:latin typeface="Cambria" panose="02040503050406030204" pitchFamily="18" charset="0"/>
              </a:rPr>
              <a:t>Alsomali</a:t>
            </a:r>
            <a:endParaRPr lang="en-US" dirty="0" smtClean="0">
              <a:latin typeface="Cambria" panose="02040503050406030204" pitchFamily="18" charset="0"/>
            </a:endParaRPr>
          </a:p>
          <a:p>
            <a:pPr marL="0" indent="0" algn="l">
              <a:buNone/>
            </a:pPr>
            <a:r>
              <a:rPr lang="en-US" dirty="0" err="1" smtClean="0">
                <a:latin typeface="Cambria" panose="02040503050406030204" pitchFamily="18" charset="0"/>
              </a:rPr>
              <a:t>Aseel</a:t>
            </a:r>
            <a:r>
              <a:rPr lang="en-US" dirty="0" smtClean="0">
                <a:latin typeface="Cambria" panose="02040503050406030204" pitchFamily="18" charset="0"/>
              </a:rPr>
              <a:t> </a:t>
            </a:r>
            <a:r>
              <a:rPr lang="en-US" dirty="0" err="1" smtClean="0">
                <a:latin typeface="Cambria" panose="02040503050406030204" pitchFamily="18" charset="0"/>
              </a:rPr>
              <a:t>Alsulimani</a:t>
            </a: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r>
              <a:rPr lang="en-US" dirty="0">
                <a:solidFill>
                  <a:srgbClr val="009999"/>
                </a:solidFill>
                <a:latin typeface="Cambria" panose="02040503050406030204" pitchFamily="18" charset="0"/>
              </a:rPr>
              <a:t>Team Leaders</a:t>
            </a:r>
          </a:p>
          <a:p>
            <a:pPr marL="0" indent="0" algn="l">
              <a:buNone/>
            </a:pPr>
            <a:r>
              <a:rPr lang="en-US" dirty="0" err="1">
                <a:latin typeface="Cambria" panose="02040503050406030204" pitchFamily="18" charset="0"/>
              </a:rPr>
              <a:t>Safa</a:t>
            </a:r>
            <a:r>
              <a:rPr lang="en-US" dirty="0">
                <a:latin typeface="Cambria" panose="02040503050406030204" pitchFamily="18" charset="0"/>
              </a:rPr>
              <a:t> Al-</a:t>
            </a:r>
            <a:r>
              <a:rPr lang="en-US" dirty="0" err="1">
                <a:latin typeface="Cambria" panose="02040503050406030204" pitchFamily="18" charset="0"/>
              </a:rPr>
              <a:t>Osaimi</a:t>
            </a:r>
            <a:endParaRPr lang="en-US" dirty="0">
              <a:latin typeface="Cambria" panose="02040503050406030204" pitchFamily="18" charset="0"/>
            </a:endParaRPr>
          </a:p>
          <a:p>
            <a:pPr marL="0" indent="0" algn="l">
              <a:buNone/>
            </a:pPr>
            <a:r>
              <a:rPr lang="en-US" dirty="0" err="1">
                <a:latin typeface="Cambria" panose="02040503050406030204" pitchFamily="18" charset="0"/>
              </a:rPr>
              <a:t>Abdulaziz</a:t>
            </a:r>
            <a:r>
              <a:rPr lang="en-US" dirty="0">
                <a:latin typeface="Cambria" panose="02040503050406030204" pitchFamily="18" charset="0"/>
              </a:rPr>
              <a:t> Al-</a:t>
            </a:r>
            <a:r>
              <a:rPr lang="en-US" dirty="0" err="1">
                <a:latin typeface="Cambria" panose="02040503050406030204" pitchFamily="18" charset="0"/>
              </a:rPr>
              <a:t>Hussainy</a:t>
            </a: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en-US" dirty="0">
              <a:latin typeface="Cambria" panose="02040503050406030204" pitchFamily="18" charset="0"/>
            </a:endParaRPr>
          </a:p>
          <a:p>
            <a:pPr marL="0" indent="0" algn="l">
              <a:buNone/>
            </a:pPr>
            <a:endParaRPr lang="ar-SA" dirty="0">
              <a:latin typeface="Cambria" panose="02040503050406030204" pitchFamily="18" charset="0"/>
            </a:endParaRPr>
          </a:p>
        </p:txBody>
      </p:sp>
      <p:sp>
        <p:nvSpPr>
          <p:cNvPr id="4" name="مربع نص 3">
            <a:extLst>
              <a:ext uri="{FF2B5EF4-FFF2-40B4-BE49-F238E27FC236}">
                <a16:creationId xmlns:a16="http://schemas.microsoft.com/office/drawing/2014/main" id="{554F793A-FCE9-418C-A9E6-41BAF88A10C4}"/>
              </a:ext>
            </a:extLst>
          </p:cNvPr>
          <p:cNvSpPr txBox="1"/>
          <p:nvPr/>
        </p:nvSpPr>
        <p:spPr>
          <a:xfrm>
            <a:off x="108282" y="1622913"/>
            <a:ext cx="6641431" cy="4801314"/>
          </a:xfrm>
          <a:prstGeom prst="rect">
            <a:avLst/>
          </a:prstGeom>
          <a:noFill/>
        </p:spPr>
        <p:txBody>
          <a:bodyPr wrap="square" rtlCol="1">
            <a:spAutoFit/>
          </a:bodyPr>
          <a:lstStyle/>
          <a:p>
            <a:r>
              <a:rPr lang="en-US" sz="1400" dirty="0">
                <a:latin typeface="Cambria" panose="02040503050406030204" pitchFamily="18" charset="0"/>
              </a:rPr>
              <a:t>1) Deficiency of which of the following will cause Glanzmann's </a:t>
            </a:r>
            <a:r>
              <a:rPr lang="en-US" sz="1400" dirty="0" err="1">
                <a:latin typeface="Cambria" panose="02040503050406030204" pitchFamily="18" charset="0"/>
              </a:rPr>
              <a:t>Thrombasthenia</a:t>
            </a:r>
            <a:r>
              <a:rPr lang="en-US" sz="1400" dirty="0">
                <a:latin typeface="Cambria" panose="02040503050406030204" pitchFamily="18" charset="0"/>
              </a:rPr>
              <a:t> </a:t>
            </a:r>
            <a:r>
              <a:rPr lang="en-US" sz="1400" dirty="0" smtClean="0">
                <a:latin typeface="Cambria" panose="02040503050406030204" pitchFamily="18" charset="0"/>
              </a:rPr>
              <a:t>disease?</a:t>
            </a:r>
            <a:endParaRPr lang="en-US" sz="1400" dirty="0">
              <a:latin typeface="Cambria" panose="02040503050406030204" pitchFamily="18" charset="0"/>
            </a:endParaRPr>
          </a:p>
          <a:p>
            <a:r>
              <a:rPr lang="en-US" sz="1400" dirty="0">
                <a:latin typeface="Cambria" panose="02040503050406030204" pitchFamily="18" charset="0"/>
              </a:rPr>
              <a:t>A. </a:t>
            </a:r>
            <a:r>
              <a:rPr lang="en-US" sz="1400" dirty="0" err="1">
                <a:latin typeface="Cambria" panose="02040503050406030204" pitchFamily="18" charset="0"/>
              </a:rPr>
              <a:t>GPIa</a:t>
            </a:r>
            <a:r>
              <a:rPr lang="en-US" sz="1400" dirty="0">
                <a:latin typeface="Cambria" panose="02040503050406030204" pitchFamily="18" charset="0"/>
              </a:rPr>
              <a:t>                                                             B. </a:t>
            </a:r>
            <a:r>
              <a:rPr lang="en-US" sz="1400" dirty="0" err="1">
                <a:latin typeface="Cambria" panose="02040503050406030204" pitchFamily="18" charset="0"/>
              </a:rPr>
              <a:t>GPIb</a:t>
            </a:r>
            <a:endParaRPr lang="en-US" sz="1400" dirty="0">
              <a:latin typeface="Cambria" panose="02040503050406030204" pitchFamily="18" charset="0"/>
            </a:endParaRPr>
          </a:p>
          <a:p>
            <a:r>
              <a:rPr lang="en-US" sz="1400" dirty="0">
                <a:latin typeface="Cambria" panose="02040503050406030204" pitchFamily="18" charset="0"/>
              </a:rPr>
              <a:t>C. </a:t>
            </a:r>
            <a:r>
              <a:rPr lang="en-US" sz="1400" dirty="0" err="1">
                <a:latin typeface="Cambria" panose="02040503050406030204" pitchFamily="18" charset="0"/>
              </a:rPr>
              <a:t>GPIIIa</a:t>
            </a:r>
            <a:r>
              <a:rPr lang="en-US" sz="1400" dirty="0">
                <a:latin typeface="Cambria" panose="02040503050406030204" pitchFamily="18" charset="0"/>
              </a:rPr>
              <a:t>                                                           D. </a:t>
            </a:r>
            <a:r>
              <a:rPr lang="en-US" sz="1400" dirty="0" err="1">
                <a:latin typeface="Cambria" panose="02040503050406030204" pitchFamily="18" charset="0"/>
              </a:rPr>
              <a:t>GPIIIb</a:t>
            </a:r>
            <a:endParaRPr lang="en-US" sz="1400" dirty="0">
              <a:latin typeface="Cambria" panose="02040503050406030204" pitchFamily="18" charset="0"/>
            </a:endParaRPr>
          </a:p>
          <a:p>
            <a:r>
              <a:rPr lang="en-US" sz="1000" dirty="0">
                <a:solidFill>
                  <a:schemeClr val="bg1">
                    <a:lumMod val="50000"/>
                  </a:schemeClr>
                </a:solidFill>
                <a:latin typeface="Cambria" panose="02040503050406030204" pitchFamily="18" charset="0"/>
              </a:rPr>
              <a:t>Ans: C</a:t>
            </a:r>
          </a:p>
          <a:p>
            <a:r>
              <a:rPr lang="en-US" sz="1400" dirty="0">
                <a:latin typeface="Cambria" panose="02040503050406030204" pitchFamily="18" charset="0"/>
              </a:rPr>
              <a:t> Q2) Platelet life span:</a:t>
            </a:r>
          </a:p>
          <a:p>
            <a:r>
              <a:rPr lang="en-US" sz="1400" dirty="0">
                <a:latin typeface="Cambria" panose="02040503050406030204" pitchFamily="18" charset="0"/>
              </a:rPr>
              <a:t>A-  2-5 days                                                      B-  10-20 days</a:t>
            </a:r>
          </a:p>
          <a:p>
            <a:r>
              <a:rPr lang="en-US" sz="1400" dirty="0">
                <a:latin typeface="Cambria" panose="02040503050406030204" pitchFamily="18" charset="0"/>
              </a:rPr>
              <a:t>C-  7-10 days                                                    D- 5-10 days</a:t>
            </a:r>
          </a:p>
          <a:p>
            <a:r>
              <a:rPr lang="en-US" sz="1000" dirty="0">
                <a:solidFill>
                  <a:schemeClr val="bg1">
                    <a:lumMod val="50000"/>
                  </a:schemeClr>
                </a:solidFill>
                <a:latin typeface="Cambria" panose="02040503050406030204" pitchFamily="18" charset="0"/>
              </a:rPr>
              <a:t>Ans: C</a:t>
            </a:r>
          </a:p>
          <a:p>
            <a:r>
              <a:rPr lang="en-US" sz="1400" dirty="0">
                <a:latin typeface="Cambria" panose="02040503050406030204" pitchFamily="18" charset="0"/>
              </a:rPr>
              <a:t>  Q3) Bernard </a:t>
            </a:r>
            <a:r>
              <a:rPr lang="en-US" sz="1400" dirty="0" err="1">
                <a:latin typeface="Cambria" panose="02040503050406030204" pitchFamily="18" charset="0"/>
              </a:rPr>
              <a:t>Soulier</a:t>
            </a:r>
            <a:r>
              <a:rPr lang="en-US" sz="1400" dirty="0">
                <a:latin typeface="Cambria" panose="02040503050406030204" pitchFamily="18" charset="0"/>
              </a:rPr>
              <a:t> syndrome is a manifestation of:</a:t>
            </a:r>
          </a:p>
          <a:p>
            <a:r>
              <a:rPr lang="en-US" sz="1400" dirty="0">
                <a:latin typeface="Cambria" panose="02040503050406030204" pitchFamily="18" charset="0"/>
              </a:rPr>
              <a:t>A-  Deficiency of </a:t>
            </a:r>
            <a:r>
              <a:rPr lang="en-US" sz="1400" dirty="0" err="1">
                <a:latin typeface="Cambria" panose="02040503050406030204" pitchFamily="18" charset="0"/>
              </a:rPr>
              <a:t>GPIIb</a:t>
            </a:r>
            <a:r>
              <a:rPr lang="en-US" sz="1400" dirty="0">
                <a:latin typeface="Cambria" panose="02040503050406030204" pitchFamily="18" charset="0"/>
              </a:rPr>
              <a:t>                                   B-   Deficiency of </a:t>
            </a:r>
            <a:r>
              <a:rPr lang="en-US" sz="1400" dirty="0" err="1">
                <a:latin typeface="Cambria" panose="02040503050406030204" pitchFamily="18" charset="0"/>
              </a:rPr>
              <a:t>GPIa</a:t>
            </a:r>
            <a:endParaRPr lang="en-US" sz="1400" dirty="0">
              <a:latin typeface="Cambria" panose="02040503050406030204" pitchFamily="18" charset="0"/>
            </a:endParaRPr>
          </a:p>
          <a:p>
            <a:r>
              <a:rPr lang="en-US" sz="1400" dirty="0">
                <a:latin typeface="Cambria" panose="02040503050406030204" pitchFamily="18" charset="0"/>
              </a:rPr>
              <a:t>C-  Deficiency of </a:t>
            </a:r>
            <a:r>
              <a:rPr lang="en-US" sz="1400" dirty="0" err="1">
                <a:latin typeface="Cambria" panose="02040503050406030204" pitchFamily="18" charset="0"/>
              </a:rPr>
              <a:t>GPIIIa</a:t>
            </a:r>
            <a:r>
              <a:rPr lang="en-US" sz="1400" dirty="0">
                <a:latin typeface="Cambria" panose="02040503050406030204" pitchFamily="18" charset="0"/>
              </a:rPr>
              <a:t>                                  D-  Deficiency of </a:t>
            </a:r>
            <a:r>
              <a:rPr lang="en-US" sz="1400" dirty="0" err="1">
                <a:latin typeface="Cambria" panose="02040503050406030204" pitchFamily="18" charset="0"/>
              </a:rPr>
              <a:t>GPIb</a:t>
            </a:r>
            <a:endParaRPr lang="en-US" sz="1400" dirty="0">
              <a:latin typeface="Cambria" panose="02040503050406030204" pitchFamily="18" charset="0"/>
            </a:endParaRPr>
          </a:p>
          <a:p>
            <a:r>
              <a:rPr lang="en-US" sz="1000" dirty="0">
                <a:solidFill>
                  <a:schemeClr val="bg1">
                    <a:lumMod val="50000"/>
                  </a:schemeClr>
                </a:solidFill>
                <a:latin typeface="Cambria" panose="02040503050406030204" pitchFamily="18" charset="0"/>
              </a:rPr>
              <a:t>Ans: D </a:t>
            </a:r>
          </a:p>
          <a:p>
            <a:r>
              <a:rPr lang="en-US" sz="1400" dirty="0">
                <a:latin typeface="Cambria" panose="02040503050406030204" pitchFamily="18" charset="0"/>
              </a:rPr>
              <a:t>   Q4) Bleeding into deep tissue and muscles and joint is due to:</a:t>
            </a:r>
          </a:p>
          <a:p>
            <a:r>
              <a:rPr lang="en-US" sz="1400" dirty="0">
                <a:latin typeface="Cambria" panose="02040503050406030204" pitchFamily="18" charset="0"/>
              </a:rPr>
              <a:t>A-  Platelet defects                                          B-  WBCs defects</a:t>
            </a:r>
          </a:p>
          <a:p>
            <a:r>
              <a:rPr lang="en-US" sz="1400" dirty="0">
                <a:latin typeface="Cambria" panose="02040503050406030204" pitchFamily="18" charset="0"/>
              </a:rPr>
              <a:t>C-  Clotting defects                                          D- Epithelial defects</a:t>
            </a:r>
          </a:p>
          <a:p>
            <a:r>
              <a:rPr lang="en-US" sz="1000" dirty="0">
                <a:solidFill>
                  <a:schemeClr val="bg1">
                    <a:lumMod val="50000"/>
                  </a:schemeClr>
                </a:solidFill>
                <a:latin typeface="Cambria" panose="02040503050406030204" pitchFamily="18" charset="0"/>
              </a:rPr>
              <a:t>Ans: C</a:t>
            </a:r>
          </a:p>
          <a:p>
            <a:r>
              <a:rPr lang="en-US" sz="1400" b="1" dirty="0">
                <a:latin typeface="Cambria" panose="02040503050406030204" pitchFamily="18" charset="0"/>
              </a:rPr>
              <a:t> </a:t>
            </a:r>
            <a:endParaRPr lang="en-US" sz="1400" b="1" dirty="0" smtClean="0">
              <a:latin typeface="Cambria" panose="02040503050406030204" pitchFamily="18" charset="0"/>
            </a:endParaRPr>
          </a:p>
          <a:p>
            <a:r>
              <a:rPr lang="en-US" sz="1400" dirty="0" smtClean="0">
                <a:latin typeface="Cambria" panose="02040503050406030204" pitchFamily="18" charset="0"/>
              </a:rPr>
              <a:t>  Q5</a:t>
            </a:r>
            <a:r>
              <a:rPr lang="en-US" sz="1400" dirty="0">
                <a:latin typeface="Cambria" panose="02040503050406030204" pitchFamily="18" charset="0"/>
              </a:rPr>
              <a:t>) platelets defects will lead to which bleeding type of the following? </a:t>
            </a:r>
          </a:p>
          <a:p>
            <a:r>
              <a:rPr lang="en-US" sz="1400" dirty="0">
                <a:latin typeface="Cambria" panose="02040503050406030204" pitchFamily="18" charset="0"/>
              </a:rPr>
              <a:t>A-  Deep tissue bleeding                                    B- superficial bleeding</a:t>
            </a:r>
          </a:p>
          <a:p>
            <a:r>
              <a:rPr lang="en-US" sz="1400" dirty="0">
                <a:latin typeface="Cambria" panose="02040503050406030204" pitchFamily="18" charset="0"/>
              </a:rPr>
              <a:t>C- Joint bleeding                                                   D- Hematomas </a:t>
            </a:r>
            <a:endParaRPr lang="en-US" sz="1400" dirty="0" smtClean="0">
              <a:latin typeface="Cambria" panose="02040503050406030204" pitchFamily="18" charset="0"/>
            </a:endParaRPr>
          </a:p>
          <a:p>
            <a:r>
              <a:rPr lang="en-US" sz="1000" dirty="0" err="1" smtClean="0">
                <a:solidFill>
                  <a:schemeClr val="bg1">
                    <a:lumMod val="50000"/>
                  </a:schemeClr>
                </a:solidFill>
                <a:latin typeface="Cambria" panose="02040503050406030204" pitchFamily="18" charset="0"/>
              </a:rPr>
              <a:t>Ans</a:t>
            </a:r>
            <a:r>
              <a:rPr lang="en-US" sz="1000" dirty="0" smtClean="0">
                <a:solidFill>
                  <a:schemeClr val="bg1">
                    <a:lumMod val="50000"/>
                  </a:schemeClr>
                </a:solidFill>
                <a:latin typeface="Cambria" panose="02040503050406030204" pitchFamily="18" charset="0"/>
              </a:rPr>
              <a:t>: B</a:t>
            </a:r>
            <a:r>
              <a:rPr lang="en-US" sz="1400" dirty="0"/>
              <a:t/>
            </a:r>
            <a:br>
              <a:rPr lang="en-US" sz="1400" dirty="0"/>
            </a:br>
            <a:endParaRPr lang="ar-SA" sz="1400" dirty="0"/>
          </a:p>
        </p:txBody>
      </p:sp>
      <p:sp>
        <p:nvSpPr>
          <p:cNvPr id="5" name="مربع نص 4">
            <a:extLst>
              <a:ext uri="{FF2B5EF4-FFF2-40B4-BE49-F238E27FC236}">
                <a16:creationId xmlns:a16="http://schemas.microsoft.com/office/drawing/2014/main" id="{47BE522D-069D-467D-9331-3FA92A781FE8}"/>
              </a:ext>
            </a:extLst>
          </p:cNvPr>
          <p:cNvSpPr txBox="1"/>
          <p:nvPr/>
        </p:nvSpPr>
        <p:spPr>
          <a:xfrm>
            <a:off x="2346158" y="7248526"/>
            <a:ext cx="4511842" cy="523220"/>
          </a:xfrm>
          <a:prstGeom prst="rect">
            <a:avLst/>
          </a:prstGeom>
          <a:noFill/>
        </p:spPr>
        <p:txBody>
          <a:bodyPr wrap="square" rtlCol="1">
            <a:spAutoFit/>
          </a:bodyPr>
          <a:lstStyle/>
          <a:p>
            <a:r>
              <a:rPr lang="en-US" sz="2800" dirty="0">
                <a:solidFill>
                  <a:srgbClr val="009999"/>
                </a:solidFill>
                <a:latin typeface="Cambria" panose="02040503050406030204" pitchFamily="18" charset="0"/>
              </a:rPr>
              <a:t>Good Luck!</a:t>
            </a:r>
          </a:p>
        </p:txBody>
      </p:sp>
      <p:sp>
        <p:nvSpPr>
          <p:cNvPr id="6" name="عنصر نائب لرقم الشريحة 5">
            <a:extLst>
              <a:ext uri="{FF2B5EF4-FFF2-40B4-BE49-F238E27FC236}">
                <a16:creationId xmlns:a16="http://schemas.microsoft.com/office/drawing/2014/main" id="{08B2ACAC-8AF9-4A6B-B53C-95C54FA1DB4A}"/>
              </a:ext>
            </a:extLst>
          </p:cNvPr>
          <p:cNvSpPr>
            <a:spLocks noGrp="1"/>
          </p:cNvSpPr>
          <p:nvPr>
            <p:ph type="sldNum" sz="quarter" idx="12"/>
          </p:nvPr>
        </p:nvSpPr>
        <p:spPr/>
        <p:txBody>
          <a:bodyPr/>
          <a:lstStyle/>
          <a:p>
            <a:r>
              <a:rPr lang="en-US" dirty="0"/>
              <a:t>15</a:t>
            </a:r>
            <a:endParaRPr lang="ar-SA" dirty="0"/>
          </a:p>
        </p:txBody>
      </p:sp>
      <p:sp>
        <p:nvSpPr>
          <p:cNvPr id="7" name="عنصر نائب للتذييل 6">
            <a:extLst>
              <a:ext uri="{FF2B5EF4-FFF2-40B4-BE49-F238E27FC236}">
                <a16:creationId xmlns:a16="http://schemas.microsoft.com/office/drawing/2014/main" id="{70F0ABC6-525F-4D05-ACB0-19EE7339FBD2}"/>
              </a:ext>
            </a:extLst>
          </p:cNvPr>
          <p:cNvSpPr>
            <a:spLocks noGrp="1"/>
          </p:cNvSpPr>
          <p:nvPr>
            <p:ph type="ftr" sz="quarter" idx="11"/>
          </p:nvPr>
        </p:nvSpPr>
        <p:spPr>
          <a:xfrm>
            <a:off x="2271711" y="-50696"/>
            <a:ext cx="2314575" cy="527403"/>
          </a:xfrm>
        </p:spPr>
        <p:txBody>
          <a:bodyPr/>
          <a:lstStyle/>
          <a:p>
            <a:r>
              <a:rPr lang="en-US" dirty="0"/>
              <a:t>HEMATOLOGY TEAM 436</a:t>
            </a:r>
            <a:endParaRPr lang="ar-SA" dirty="0"/>
          </a:p>
        </p:txBody>
      </p:sp>
    </p:spTree>
    <p:extLst>
      <p:ext uri="{BB962C8B-B14F-4D97-AF65-F5344CB8AC3E}">
        <p14:creationId xmlns:p14="http://schemas.microsoft.com/office/powerpoint/2010/main" val="4107141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6F876D0-C1C0-4DB3-9F5A-5D21508A755C}"/>
              </a:ext>
            </a:extLst>
          </p:cNvPr>
          <p:cNvSpPr txBox="1">
            <a:spLocks/>
          </p:cNvSpPr>
          <p:nvPr/>
        </p:nvSpPr>
        <p:spPr>
          <a:xfrm>
            <a:off x="0" y="388923"/>
            <a:ext cx="6858000" cy="259686"/>
          </a:xfrm>
          <a:prstGeom prst="rect">
            <a:avLst/>
          </a:prstGeom>
        </p:spPr>
        <p:txBody>
          <a:bodyPr vert="horz" wrap="square" lIns="0" tIns="13335"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875155" marR="5080" indent="-1863089">
              <a:lnSpc>
                <a:spcPct val="100000"/>
              </a:lnSpc>
              <a:spcBef>
                <a:spcPts val="105"/>
              </a:spcBef>
            </a:pPr>
            <a:r>
              <a:rPr lang="en-US" sz="1600" spc="-5" dirty="0">
                <a:solidFill>
                  <a:srgbClr val="009999"/>
                </a:solidFill>
                <a:latin typeface="Cambria"/>
                <a:ea typeface="+mn-ea"/>
              </a:rPr>
              <a:t> Investigations of Bleeding  </a:t>
            </a:r>
            <a:r>
              <a:rPr lang="en-US" sz="1600" spc="-5" dirty="0" smtClean="0">
                <a:solidFill>
                  <a:srgbClr val="009999"/>
                </a:solidFill>
                <a:latin typeface="Cambria"/>
                <a:ea typeface="+mn-ea"/>
              </a:rPr>
              <a:t>Disorders:</a:t>
            </a:r>
            <a:endParaRPr lang="en-US" sz="900" spc="-5" dirty="0" smtClean="0">
              <a:solidFill>
                <a:schemeClr val="bg1">
                  <a:lumMod val="50000"/>
                </a:schemeClr>
              </a:solidFill>
              <a:latin typeface="Cambria"/>
              <a:ea typeface="+mn-ea"/>
            </a:endParaRPr>
          </a:p>
        </p:txBody>
      </p:sp>
      <p:sp>
        <p:nvSpPr>
          <p:cNvPr id="3" name="object 3">
            <a:extLst>
              <a:ext uri="{FF2B5EF4-FFF2-40B4-BE49-F238E27FC236}">
                <a16:creationId xmlns:a16="http://schemas.microsoft.com/office/drawing/2014/main" id="{AE03CA01-51C6-404B-890C-0C5B4518594D}"/>
              </a:ext>
            </a:extLst>
          </p:cNvPr>
          <p:cNvSpPr txBox="1"/>
          <p:nvPr/>
        </p:nvSpPr>
        <p:spPr>
          <a:xfrm>
            <a:off x="227363" y="662723"/>
            <a:ext cx="6403271" cy="1917192"/>
          </a:xfrm>
          <a:prstGeom prst="rect">
            <a:avLst/>
          </a:prstGeom>
          <a:solidFill>
            <a:schemeClr val="bg1">
              <a:lumMod val="95000"/>
            </a:schemeClr>
          </a:solidFill>
        </p:spPr>
        <p:txBody>
          <a:bodyPr vert="horz" wrap="square" lIns="0" tIns="110490" rIns="0" bIns="0" rtlCol="0">
            <a:spAutoFit/>
          </a:bodyPr>
          <a:lstStyle/>
          <a:p>
            <a:pPr marL="12700">
              <a:lnSpc>
                <a:spcPct val="100000"/>
              </a:lnSpc>
              <a:spcBef>
                <a:spcPts val="870"/>
              </a:spcBef>
            </a:pPr>
            <a:r>
              <a:rPr sz="1400" spc="-5" dirty="0">
                <a:latin typeface="Cambria"/>
              </a:rPr>
              <a:t>Clinical Features:</a:t>
            </a:r>
          </a:p>
          <a:p>
            <a:pPr marL="355600" indent="-342900">
              <a:lnSpc>
                <a:spcPct val="100000"/>
              </a:lnSpc>
              <a:spcBef>
                <a:spcPts val="770"/>
              </a:spcBef>
              <a:buFont typeface="Arial" panose="020B0604020202020204" pitchFamily="34" charset="0"/>
              <a:buChar char="•"/>
              <a:tabLst>
                <a:tab pos="478155" algn="l"/>
              </a:tabLst>
            </a:pPr>
            <a:r>
              <a:rPr sz="1400" spc="-5" dirty="0">
                <a:latin typeface="Cambria"/>
              </a:rPr>
              <a:t>Complaints</a:t>
            </a:r>
          </a:p>
          <a:p>
            <a:pPr marL="355600" indent="-342900">
              <a:lnSpc>
                <a:spcPct val="100000"/>
              </a:lnSpc>
              <a:spcBef>
                <a:spcPts val="765"/>
              </a:spcBef>
              <a:buFont typeface="Arial" panose="020B0604020202020204" pitchFamily="34" charset="0"/>
              <a:buChar char="•"/>
              <a:tabLst>
                <a:tab pos="478155" algn="l"/>
              </a:tabLst>
            </a:pPr>
            <a:r>
              <a:rPr sz="1400" spc="-5" dirty="0">
                <a:latin typeface="Cambria"/>
              </a:rPr>
              <a:t>Full Clinical Examinations</a:t>
            </a:r>
          </a:p>
          <a:p>
            <a:pPr marL="355600" indent="-342900">
              <a:lnSpc>
                <a:spcPct val="100000"/>
              </a:lnSpc>
              <a:spcBef>
                <a:spcPts val="770"/>
              </a:spcBef>
              <a:buFont typeface="Arial" panose="020B0604020202020204" pitchFamily="34" charset="0"/>
              <a:buChar char="•"/>
              <a:tabLst>
                <a:tab pos="478155" algn="l"/>
              </a:tabLst>
            </a:pPr>
            <a:r>
              <a:rPr sz="1400" spc="-5" dirty="0">
                <a:latin typeface="Cambria"/>
              </a:rPr>
              <a:t>History of Bleeding</a:t>
            </a:r>
          </a:p>
          <a:p>
            <a:pPr marL="355600" indent="-342900">
              <a:lnSpc>
                <a:spcPct val="100000"/>
              </a:lnSpc>
              <a:spcBef>
                <a:spcPts val="770"/>
              </a:spcBef>
              <a:buFont typeface="Arial" panose="020B0604020202020204" pitchFamily="34" charset="0"/>
              <a:buChar char="•"/>
              <a:tabLst>
                <a:tab pos="478155" algn="l"/>
              </a:tabLst>
            </a:pPr>
            <a:r>
              <a:rPr sz="1400" spc="-5" dirty="0">
                <a:latin typeface="Cambria"/>
              </a:rPr>
              <a:t>Family History of Bleeding</a:t>
            </a:r>
          </a:p>
          <a:p>
            <a:pPr marL="355600" marR="5080" indent="-342900">
              <a:lnSpc>
                <a:spcPct val="100000"/>
              </a:lnSpc>
              <a:spcBef>
                <a:spcPts val="770"/>
              </a:spcBef>
              <a:buFont typeface="Arial" panose="020B0604020202020204" pitchFamily="34" charset="0"/>
              <a:buChar char="•"/>
              <a:tabLst>
                <a:tab pos="478155" algn="l"/>
              </a:tabLst>
            </a:pPr>
            <a:r>
              <a:rPr sz="1400" spc="-5" dirty="0">
                <a:latin typeface="Cambria"/>
              </a:rPr>
              <a:t>If bleeding present, what is the pattern of  bleeding episodes</a:t>
            </a:r>
            <a:endParaRPr lang="en-US" sz="1400" spc="-5" dirty="0">
              <a:latin typeface="Cambria"/>
            </a:endParaRPr>
          </a:p>
        </p:txBody>
      </p:sp>
      <p:sp>
        <p:nvSpPr>
          <p:cNvPr id="4" name="object 2">
            <a:extLst>
              <a:ext uri="{FF2B5EF4-FFF2-40B4-BE49-F238E27FC236}">
                <a16:creationId xmlns:a16="http://schemas.microsoft.com/office/drawing/2014/main" id="{CCF1F282-437C-4274-81AB-52168D97364C}"/>
              </a:ext>
            </a:extLst>
          </p:cNvPr>
          <p:cNvSpPr txBox="1"/>
          <p:nvPr/>
        </p:nvSpPr>
        <p:spPr>
          <a:xfrm>
            <a:off x="227362" y="2732397"/>
            <a:ext cx="6403271" cy="2531462"/>
          </a:xfrm>
          <a:prstGeom prst="rect">
            <a:avLst/>
          </a:prstGeom>
        </p:spPr>
        <p:txBody>
          <a:bodyPr vert="horz" wrap="square" lIns="0" tIns="12700" rIns="0" bIns="0" rtlCol="0">
            <a:spAutoFit/>
          </a:bodyPr>
          <a:lstStyle/>
          <a:p>
            <a:pPr marL="1875155" marR="5080" indent="-1863089" defTabSz="685800" rtl="1">
              <a:spcBef>
                <a:spcPts val="105"/>
              </a:spcBef>
              <a:tabLst>
                <a:tab pos="2239010" algn="l"/>
              </a:tabLst>
            </a:pPr>
            <a:r>
              <a:rPr sz="1600" spc="-5" dirty="0">
                <a:solidFill>
                  <a:srgbClr val="009999"/>
                </a:solidFill>
                <a:latin typeface="Cambria"/>
                <a:cs typeface="+mj-cs"/>
              </a:rPr>
              <a:t>Clinical distinction can frequently be made between  bleeding due to platelet defects and (in number or </a:t>
            </a:r>
            <a:r>
              <a:rPr lang="en-US" sz="1600" spc="-5" dirty="0">
                <a:solidFill>
                  <a:srgbClr val="009999"/>
                </a:solidFill>
                <a:latin typeface="Cambria"/>
                <a:cs typeface="+mj-cs"/>
              </a:rPr>
              <a:t>function) and clotting </a:t>
            </a:r>
            <a:r>
              <a:rPr sz="1600" spc="-5" dirty="0">
                <a:solidFill>
                  <a:srgbClr val="009999"/>
                </a:solidFill>
                <a:latin typeface="Cambria"/>
                <a:cs typeface="+mj-cs"/>
              </a:rPr>
              <a:t>defects (coagulation defects</a:t>
            </a:r>
            <a:r>
              <a:rPr lang="en-US" sz="1600" spc="-5" dirty="0">
                <a:solidFill>
                  <a:srgbClr val="009999"/>
                </a:solidFill>
                <a:latin typeface="Cambria"/>
                <a:cs typeface="+mj-cs"/>
              </a:rPr>
              <a:t>) </a:t>
            </a:r>
          </a:p>
          <a:p>
            <a:pPr marL="1875155" marR="5080" indent="-1863089" defTabSz="685800" rtl="1">
              <a:spcBef>
                <a:spcPts val="105"/>
              </a:spcBef>
              <a:tabLst>
                <a:tab pos="2239010" algn="l"/>
              </a:tabLst>
            </a:pPr>
            <a:endParaRPr sz="1600" spc="-5" dirty="0">
              <a:latin typeface="Cambria"/>
            </a:endParaRPr>
          </a:p>
          <a:p>
            <a:pPr marL="527685" marR="5715" indent="-514984">
              <a:lnSpc>
                <a:spcPct val="100000"/>
              </a:lnSpc>
              <a:spcBef>
                <a:spcPts val="5"/>
              </a:spcBef>
              <a:buAutoNum type="alphaLcPeriod"/>
              <a:tabLst>
                <a:tab pos="528320" algn="l"/>
              </a:tabLst>
            </a:pPr>
            <a:r>
              <a:rPr sz="1400" spc="-5" dirty="0">
                <a:latin typeface="Cambria"/>
              </a:rPr>
              <a:t>Patient with </a:t>
            </a:r>
            <a:r>
              <a:rPr sz="1400" u="sng" spc="-5" dirty="0">
                <a:solidFill>
                  <a:srgbClr val="FF0000"/>
                </a:solidFill>
                <a:latin typeface="Cambria"/>
              </a:rPr>
              <a:t>platelets defects </a:t>
            </a:r>
            <a:r>
              <a:rPr sz="1400" spc="-5" dirty="0">
                <a:solidFill>
                  <a:srgbClr val="FF0000"/>
                </a:solidFill>
                <a:latin typeface="Cambria"/>
              </a:rPr>
              <a:t>or blood vessel wall  defects</a:t>
            </a:r>
            <a:r>
              <a:rPr sz="1400" spc="-5" dirty="0">
                <a:solidFill>
                  <a:srgbClr val="C00000"/>
                </a:solidFill>
                <a:latin typeface="Cambria"/>
              </a:rPr>
              <a:t> </a:t>
            </a:r>
            <a:r>
              <a:rPr sz="1400" spc="-5" dirty="0">
                <a:latin typeface="Cambria"/>
              </a:rPr>
              <a:t>usually present with </a:t>
            </a:r>
            <a:r>
              <a:rPr sz="1400" u="sng" spc="-5" dirty="0">
                <a:solidFill>
                  <a:srgbClr val="FF0000"/>
                </a:solidFill>
                <a:latin typeface="Cambria"/>
              </a:rPr>
              <a:t>superficial bleeding</a:t>
            </a:r>
            <a:r>
              <a:rPr sz="1400" spc="-5" dirty="0">
                <a:solidFill>
                  <a:srgbClr val="FF0000"/>
                </a:solidFill>
                <a:latin typeface="Cambria"/>
              </a:rPr>
              <a:t> into  the skin (purpura) </a:t>
            </a:r>
            <a:r>
              <a:rPr sz="1400" spc="-5" dirty="0">
                <a:latin typeface="Cambria"/>
              </a:rPr>
              <a:t>and from epithelial surfaces of  organs. </a:t>
            </a:r>
            <a:r>
              <a:rPr sz="1400" spc="-5" dirty="0">
                <a:solidFill>
                  <a:srgbClr val="FF0000"/>
                </a:solidFill>
                <a:latin typeface="Cambria"/>
              </a:rPr>
              <a:t>This is called (mucocutaneous bleeding).</a:t>
            </a:r>
          </a:p>
          <a:p>
            <a:pPr>
              <a:lnSpc>
                <a:spcPct val="100000"/>
              </a:lnSpc>
              <a:spcBef>
                <a:spcPts val="50"/>
              </a:spcBef>
              <a:buClr>
                <a:srgbClr val="FFFF00"/>
              </a:buClr>
              <a:buFont typeface="Times New Roman"/>
              <a:buAutoNum type="alphaLcPeriod"/>
            </a:pPr>
            <a:endParaRPr sz="1400" spc="-5" dirty="0">
              <a:latin typeface="Cambria"/>
            </a:endParaRPr>
          </a:p>
          <a:p>
            <a:pPr marL="527685" marR="5080" indent="-514984">
              <a:lnSpc>
                <a:spcPct val="100000"/>
              </a:lnSpc>
              <a:buAutoNum type="alphaLcPeriod"/>
              <a:tabLst>
                <a:tab pos="560070" algn="l"/>
              </a:tabLst>
            </a:pPr>
            <a:r>
              <a:rPr sz="1400" spc="-5" dirty="0">
                <a:latin typeface="Cambria"/>
              </a:rPr>
              <a:t>Patients with </a:t>
            </a:r>
            <a:r>
              <a:rPr sz="1400" u="sng" spc="-5" dirty="0">
                <a:solidFill>
                  <a:srgbClr val="FF0000"/>
                </a:solidFill>
                <a:latin typeface="Cambria"/>
              </a:rPr>
              <a:t>clotting defects </a:t>
            </a:r>
            <a:r>
              <a:rPr sz="1400" spc="-5" dirty="0">
                <a:solidFill>
                  <a:srgbClr val="FF0000"/>
                </a:solidFill>
                <a:latin typeface="Cambria"/>
              </a:rPr>
              <a:t>(coagulation factors  deficiencies) </a:t>
            </a:r>
            <a:r>
              <a:rPr sz="1400" spc="-5" dirty="0">
                <a:latin typeface="Cambria"/>
              </a:rPr>
              <a:t>usually present with </a:t>
            </a:r>
            <a:r>
              <a:rPr sz="1400" spc="-5" dirty="0">
                <a:solidFill>
                  <a:srgbClr val="FF0000"/>
                </a:solidFill>
                <a:latin typeface="Cambria"/>
              </a:rPr>
              <a:t>bleeding into </a:t>
            </a:r>
            <a:r>
              <a:rPr sz="1400" u="sng" spc="-5" dirty="0">
                <a:solidFill>
                  <a:srgbClr val="FF0000"/>
                </a:solidFill>
                <a:latin typeface="Cambria"/>
              </a:rPr>
              <a:t>deep</a:t>
            </a:r>
            <a:r>
              <a:rPr sz="1400" spc="-5" dirty="0">
                <a:solidFill>
                  <a:srgbClr val="FF0000"/>
                </a:solidFill>
                <a:latin typeface="Cambria"/>
              </a:rPr>
              <a:t> </a:t>
            </a:r>
            <a:r>
              <a:rPr sz="1400" spc="-5" dirty="0" smtClean="0">
                <a:solidFill>
                  <a:srgbClr val="FF0000"/>
                </a:solidFill>
                <a:latin typeface="Cambria"/>
              </a:rPr>
              <a:t>tissue </a:t>
            </a:r>
            <a:r>
              <a:rPr sz="1400" spc="-5" dirty="0">
                <a:solidFill>
                  <a:srgbClr val="FF0000"/>
                </a:solidFill>
                <a:latin typeface="Cambria"/>
              </a:rPr>
              <a:t>and muscles (haematomas) and joints  (haemarthrosis) this is called musculoskeletal bleeding.</a:t>
            </a:r>
          </a:p>
        </p:txBody>
      </p:sp>
      <p:sp>
        <p:nvSpPr>
          <p:cNvPr id="5" name="object 2">
            <a:extLst>
              <a:ext uri="{FF2B5EF4-FFF2-40B4-BE49-F238E27FC236}">
                <a16:creationId xmlns:a16="http://schemas.microsoft.com/office/drawing/2014/main" id="{BD06C52E-E691-40A5-94AF-2A839ACEDA5A}"/>
              </a:ext>
            </a:extLst>
          </p:cNvPr>
          <p:cNvSpPr txBox="1">
            <a:spLocks/>
          </p:cNvSpPr>
          <p:nvPr/>
        </p:nvSpPr>
        <p:spPr>
          <a:xfrm>
            <a:off x="227362" y="5393033"/>
            <a:ext cx="6268738" cy="259045"/>
          </a:xfrm>
          <a:prstGeom prst="rect">
            <a:avLst/>
          </a:prstGeom>
        </p:spPr>
        <p:txBody>
          <a:bodyPr vert="horz" wrap="square" lIns="0" tIns="12700"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600" spc="-5" dirty="0">
                <a:solidFill>
                  <a:srgbClr val="009999"/>
                </a:solidFill>
                <a:latin typeface="Cambria"/>
                <a:ea typeface="+mn-ea"/>
              </a:rPr>
              <a:t>Normal </a:t>
            </a:r>
            <a:r>
              <a:rPr lang="en-US" sz="1600" spc="-5" dirty="0" err="1">
                <a:solidFill>
                  <a:srgbClr val="009999"/>
                </a:solidFill>
                <a:latin typeface="Cambria"/>
                <a:ea typeface="+mn-ea"/>
              </a:rPr>
              <a:t>Haemostasis</a:t>
            </a:r>
            <a:r>
              <a:rPr lang="en-US" sz="1600" spc="-5" dirty="0">
                <a:solidFill>
                  <a:srgbClr val="009999"/>
                </a:solidFill>
                <a:latin typeface="Cambria"/>
                <a:ea typeface="+mn-ea"/>
              </a:rPr>
              <a:t>:</a:t>
            </a:r>
          </a:p>
        </p:txBody>
      </p:sp>
      <p:sp>
        <p:nvSpPr>
          <p:cNvPr id="6" name="object 3">
            <a:extLst>
              <a:ext uri="{FF2B5EF4-FFF2-40B4-BE49-F238E27FC236}">
                <a16:creationId xmlns:a16="http://schemas.microsoft.com/office/drawing/2014/main" id="{DBF9524D-FF4F-4D90-8EE8-5309149ADF80}"/>
              </a:ext>
            </a:extLst>
          </p:cNvPr>
          <p:cNvSpPr txBox="1"/>
          <p:nvPr/>
        </p:nvSpPr>
        <p:spPr>
          <a:xfrm>
            <a:off x="164605" y="5706876"/>
            <a:ext cx="6528784" cy="1699824"/>
          </a:xfrm>
          <a:prstGeom prst="rect">
            <a:avLst/>
          </a:prstGeom>
        </p:spPr>
        <p:txBody>
          <a:bodyPr vert="horz" wrap="square" lIns="0" tIns="12065" rIns="0" bIns="0" rtlCol="0">
            <a:spAutoFit/>
          </a:bodyPr>
          <a:lstStyle/>
          <a:p>
            <a:pPr marL="12700" marR="5080" algn="l">
              <a:spcBef>
                <a:spcPts val="95"/>
              </a:spcBef>
            </a:pPr>
            <a:r>
              <a:rPr sz="1400" spc="-5" dirty="0">
                <a:latin typeface="Cambria"/>
              </a:rPr>
              <a:t>The cessation of bleeding following trauma  to blood vessel is result from three processes</a:t>
            </a:r>
            <a:r>
              <a:rPr sz="1400" spc="-5" dirty="0" smtClean="0">
                <a:latin typeface="Cambria"/>
              </a:rPr>
              <a:t>:</a:t>
            </a:r>
            <a:r>
              <a:rPr lang="en-US" sz="1400" spc="-5" dirty="0" smtClean="0">
                <a:latin typeface="Cambria"/>
              </a:rPr>
              <a:t> </a:t>
            </a:r>
            <a:r>
              <a:rPr lang="en-US" sz="1400" spc="-5" dirty="0" smtClean="0">
                <a:solidFill>
                  <a:srgbClr val="00B050"/>
                </a:solidFill>
                <a:latin typeface="Cambria"/>
              </a:rPr>
              <a:t>These 3 factors must be normal</a:t>
            </a:r>
            <a:endParaRPr lang="en-US" sz="1400" spc="-5" dirty="0">
              <a:solidFill>
                <a:srgbClr val="00B050"/>
              </a:solidFill>
              <a:latin typeface="Cambria"/>
            </a:endParaRPr>
          </a:p>
          <a:p>
            <a:pPr marL="12700" marR="5080" algn="l">
              <a:spcBef>
                <a:spcPts val="95"/>
              </a:spcBef>
            </a:pPr>
            <a:endParaRPr sz="1400" spc="-5" dirty="0">
              <a:latin typeface="Cambria"/>
            </a:endParaRPr>
          </a:p>
          <a:p>
            <a:pPr marL="355600" indent="-342900" algn="l">
              <a:spcBef>
                <a:spcPts val="5"/>
              </a:spcBef>
              <a:buFont typeface="+mj-lt"/>
              <a:buAutoNum type="arabicPeriod"/>
              <a:tabLst>
                <a:tab pos="655320" algn="l"/>
                <a:tab pos="5115560" algn="l"/>
              </a:tabLst>
            </a:pPr>
            <a:r>
              <a:rPr sz="1400" spc="-5" dirty="0">
                <a:latin typeface="Cambria"/>
              </a:rPr>
              <a:t>The contractions of vessel</a:t>
            </a:r>
            <a:r>
              <a:rPr lang="en-US" sz="1400" spc="-5" dirty="0">
                <a:latin typeface="Cambria"/>
              </a:rPr>
              <a:t> </a:t>
            </a:r>
            <a:r>
              <a:rPr sz="1400" spc="-5" dirty="0">
                <a:latin typeface="Cambria"/>
              </a:rPr>
              <a:t>walls.</a:t>
            </a:r>
          </a:p>
          <a:p>
            <a:pPr marL="354965" marR="116839" indent="-342900" algn="l">
              <a:spcBef>
                <a:spcPts val="280"/>
              </a:spcBef>
              <a:buFont typeface="+mj-lt"/>
              <a:buAutoNum type="arabicPeriod"/>
              <a:tabLst>
                <a:tab pos="654685" algn="l"/>
                <a:tab pos="1491615" algn="l"/>
                <a:tab pos="2134870" algn="l"/>
              </a:tabLst>
            </a:pPr>
            <a:r>
              <a:rPr sz="1400" spc="-5" dirty="0">
                <a:latin typeface="Cambria"/>
              </a:rPr>
              <a:t>The formation of the platelets plug at the</a:t>
            </a:r>
            <a:r>
              <a:rPr lang="en-US" sz="1400" spc="-5" dirty="0">
                <a:latin typeface="Cambria"/>
              </a:rPr>
              <a:t> </a:t>
            </a:r>
            <a:r>
              <a:rPr sz="1400" spc="-5" dirty="0">
                <a:latin typeface="Cambria"/>
              </a:rPr>
              <a:t>site</a:t>
            </a:r>
            <a:r>
              <a:rPr lang="en-US" sz="1400" spc="-5" dirty="0">
                <a:latin typeface="Cambria"/>
              </a:rPr>
              <a:t> </a:t>
            </a:r>
            <a:r>
              <a:rPr sz="1400" spc="-5" dirty="0">
                <a:latin typeface="Cambria"/>
              </a:rPr>
              <a:t>of</a:t>
            </a:r>
            <a:r>
              <a:rPr lang="en-US" sz="1400" spc="-5" dirty="0">
                <a:latin typeface="Cambria"/>
              </a:rPr>
              <a:t> </a:t>
            </a:r>
            <a:r>
              <a:rPr sz="1400" spc="-5" dirty="0">
                <a:latin typeface="Cambria"/>
              </a:rPr>
              <a:t>the break in the</a:t>
            </a:r>
            <a:r>
              <a:rPr lang="en-US" sz="1400" spc="-5" dirty="0">
                <a:latin typeface="Cambria"/>
              </a:rPr>
              <a:t> </a:t>
            </a:r>
            <a:r>
              <a:rPr sz="1400" spc="-5" dirty="0">
                <a:latin typeface="Cambria"/>
              </a:rPr>
              <a:t>vessel wall.</a:t>
            </a:r>
          </a:p>
          <a:p>
            <a:pPr marL="355600" indent="-342900" algn="l">
              <a:spcBef>
                <a:spcPts val="484"/>
              </a:spcBef>
              <a:buFont typeface="+mj-lt"/>
              <a:buAutoNum type="arabicPeriod"/>
              <a:tabLst>
                <a:tab pos="654685" algn="l"/>
              </a:tabLst>
            </a:pPr>
            <a:r>
              <a:rPr sz="1400" spc="-5" dirty="0">
                <a:latin typeface="Cambria"/>
              </a:rPr>
              <a:t>The formation of a fibrin clot within and</a:t>
            </a:r>
            <a:r>
              <a:rPr lang="en-US" sz="1400" spc="-5" dirty="0">
                <a:latin typeface="Cambria"/>
              </a:rPr>
              <a:t> </a:t>
            </a:r>
            <a:r>
              <a:rPr sz="1400" spc="-5" dirty="0">
                <a:latin typeface="Cambria"/>
              </a:rPr>
              <a:t>around the platelet aggregates</a:t>
            </a:r>
            <a:r>
              <a:rPr sz="1400" spc="-5" dirty="0" smtClean="0">
                <a:latin typeface="Cambria"/>
              </a:rPr>
              <a:t>.</a:t>
            </a:r>
            <a:endParaRPr lang="en-US" sz="1400" spc="-5" dirty="0" smtClean="0">
              <a:latin typeface="Cambria"/>
            </a:endParaRPr>
          </a:p>
          <a:p>
            <a:pPr marL="12700" algn="l">
              <a:spcBef>
                <a:spcPts val="484"/>
              </a:spcBef>
              <a:tabLst>
                <a:tab pos="654685" algn="l"/>
              </a:tabLst>
            </a:pPr>
            <a:r>
              <a:rPr lang="en-US" sz="1400" spc="-5" dirty="0" smtClean="0">
                <a:solidFill>
                  <a:srgbClr val="00B050"/>
                </a:solidFill>
                <a:latin typeface="Cambria"/>
              </a:rPr>
              <a:t>Basically, The platelets must be normal in count and functionally. </a:t>
            </a:r>
            <a:endParaRPr sz="1400" spc="-5" dirty="0">
              <a:solidFill>
                <a:srgbClr val="00B050"/>
              </a:solidFill>
              <a:latin typeface="Cambria"/>
            </a:endParaRPr>
          </a:p>
        </p:txBody>
      </p:sp>
      <p:sp>
        <p:nvSpPr>
          <p:cNvPr id="7" name="object 2">
            <a:extLst>
              <a:ext uri="{FF2B5EF4-FFF2-40B4-BE49-F238E27FC236}">
                <a16:creationId xmlns:a16="http://schemas.microsoft.com/office/drawing/2014/main" id="{391CF188-3EC2-42AA-844C-CB0E19D9E76A}"/>
              </a:ext>
            </a:extLst>
          </p:cNvPr>
          <p:cNvSpPr/>
          <p:nvPr/>
        </p:nvSpPr>
        <p:spPr>
          <a:xfrm>
            <a:off x="227363" y="7570155"/>
            <a:ext cx="2196659" cy="1469047"/>
          </a:xfrm>
          <a:prstGeom prst="rect">
            <a:avLst/>
          </a:prstGeom>
          <a:blipFill>
            <a:blip r:embed="rId2" cstate="print"/>
            <a:stretch>
              <a:fillRect/>
            </a:stretch>
          </a:blipFill>
        </p:spPr>
        <p:txBody>
          <a:bodyPr wrap="square" lIns="0" tIns="0" rIns="0" bIns="0" rtlCol="0"/>
          <a:lstStyle/>
          <a:p>
            <a:endParaRPr/>
          </a:p>
        </p:txBody>
      </p:sp>
      <p:sp>
        <p:nvSpPr>
          <p:cNvPr id="8" name="object 2">
            <a:extLst>
              <a:ext uri="{FF2B5EF4-FFF2-40B4-BE49-F238E27FC236}">
                <a16:creationId xmlns:a16="http://schemas.microsoft.com/office/drawing/2014/main" id="{7B4429B3-3303-478D-AA2F-58F7FCD7FC3A}"/>
              </a:ext>
            </a:extLst>
          </p:cNvPr>
          <p:cNvSpPr/>
          <p:nvPr/>
        </p:nvSpPr>
        <p:spPr>
          <a:xfrm>
            <a:off x="2592043" y="7570154"/>
            <a:ext cx="2040342" cy="1469047"/>
          </a:xfrm>
          <a:prstGeom prst="rect">
            <a:avLst/>
          </a:prstGeom>
          <a:blipFill>
            <a:blip r:embed="rId3" cstate="print"/>
            <a:stretch>
              <a:fillRect/>
            </a:stretch>
          </a:blipFill>
        </p:spPr>
        <p:txBody>
          <a:bodyPr wrap="square" lIns="0" tIns="0" rIns="0" bIns="0" rtlCol="0"/>
          <a:lstStyle/>
          <a:p>
            <a:endParaRPr/>
          </a:p>
        </p:txBody>
      </p:sp>
      <p:sp>
        <p:nvSpPr>
          <p:cNvPr id="9" name="object 2">
            <a:extLst>
              <a:ext uri="{FF2B5EF4-FFF2-40B4-BE49-F238E27FC236}">
                <a16:creationId xmlns:a16="http://schemas.microsoft.com/office/drawing/2014/main" id="{E1A9143A-99E1-4AE9-8FBC-AE7866107856}"/>
              </a:ext>
            </a:extLst>
          </p:cNvPr>
          <p:cNvSpPr/>
          <p:nvPr/>
        </p:nvSpPr>
        <p:spPr>
          <a:xfrm>
            <a:off x="4659330" y="7479888"/>
            <a:ext cx="2034059" cy="1469047"/>
          </a:xfrm>
          <a:prstGeom prst="rect">
            <a:avLst/>
          </a:prstGeom>
          <a:blipFill>
            <a:blip r:embed="rId4" cstate="print"/>
            <a:stretch>
              <a:fillRect/>
            </a:stretch>
          </a:blipFill>
        </p:spPr>
        <p:txBody>
          <a:bodyPr wrap="square" lIns="0" tIns="0" rIns="0" bIns="0" rtlCol="0"/>
          <a:lstStyle/>
          <a:p>
            <a:endParaRPr/>
          </a:p>
        </p:txBody>
      </p:sp>
      <p:sp>
        <p:nvSpPr>
          <p:cNvPr id="10" name="عنصر نائب لرقم الشريحة 9">
            <a:extLst>
              <a:ext uri="{FF2B5EF4-FFF2-40B4-BE49-F238E27FC236}">
                <a16:creationId xmlns:a16="http://schemas.microsoft.com/office/drawing/2014/main" id="{99E5E0F9-E8E8-4615-9BD6-D1EB25FF9AED}"/>
              </a:ext>
            </a:extLst>
          </p:cNvPr>
          <p:cNvSpPr>
            <a:spLocks noGrp="1"/>
          </p:cNvSpPr>
          <p:nvPr>
            <p:ph type="sldNum" sz="quarter" idx="12"/>
          </p:nvPr>
        </p:nvSpPr>
        <p:spPr/>
        <p:txBody>
          <a:bodyPr/>
          <a:lstStyle/>
          <a:p>
            <a:r>
              <a:rPr lang="en-US" dirty="0"/>
              <a:t>2</a:t>
            </a:r>
            <a:endParaRPr lang="ar-SA" dirty="0"/>
          </a:p>
        </p:txBody>
      </p:sp>
      <p:sp>
        <p:nvSpPr>
          <p:cNvPr id="11" name="عنصر نائب للتذييل 10">
            <a:extLst>
              <a:ext uri="{FF2B5EF4-FFF2-40B4-BE49-F238E27FC236}">
                <a16:creationId xmlns:a16="http://schemas.microsoft.com/office/drawing/2014/main" id="{341F35CA-4973-4606-B989-628B4A53597B}"/>
              </a:ext>
            </a:extLst>
          </p:cNvPr>
          <p:cNvSpPr>
            <a:spLocks noGrp="1"/>
          </p:cNvSpPr>
          <p:nvPr>
            <p:ph type="ftr" sz="quarter" idx="11"/>
          </p:nvPr>
        </p:nvSpPr>
        <p:spPr>
          <a:xfrm>
            <a:off x="2291069" y="-137811"/>
            <a:ext cx="2314575" cy="527403"/>
          </a:xfrm>
        </p:spPr>
        <p:txBody>
          <a:bodyPr/>
          <a:lstStyle/>
          <a:p>
            <a:r>
              <a:rPr lang="en-US" dirty="0"/>
              <a:t>HEMATOLOGY TEAM 436</a:t>
            </a:r>
            <a:endParaRPr lang="ar-SA" dirty="0"/>
          </a:p>
        </p:txBody>
      </p:sp>
      <p:sp>
        <p:nvSpPr>
          <p:cNvPr id="12" name="Rectangle 11"/>
          <p:cNvSpPr/>
          <p:nvPr/>
        </p:nvSpPr>
        <p:spPr>
          <a:xfrm>
            <a:off x="4973646" y="3048000"/>
            <a:ext cx="1358900" cy="260350"/>
          </a:xfrm>
          <a:prstGeom prst="rect">
            <a:avLst/>
          </a:prstGeom>
          <a:no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Very important</a:t>
            </a:r>
            <a:endParaRPr lang="en-US" sz="1400" b="1" dirty="0">
              <a:solidFill>
                <a:srgbClr val="FF0000"/>
              </a:solidFill>
            </a:endParaRPr>
          </a:p>
        </p:txBody>
      </p:sp>
      <p:sp>
        <p:nvSpPr>
          <p:cNvPr id="13" name="TextBox 12"/>
          <p:cNvSpPr txBox="1"/>
          <p:nvPr/>
        </p:nvSpPr>
        <p:spPr>
          <a:xfrm>
            <a:off x="4178299" y="7982791"/>
            <a:ext cx="454085" cy="323165"/>
          </a:xfrm>
          <a:prstGeom prst="rect">
            <a:avLst/>
          </a:prstGeom>
          <a:noFill/>
        </p:spPr>
        <p:txBody>
          <a:bodyPr wrap="square" rtlCol="0">
            <a:spAutoFit/>
          </a:bodyPr>
          <a:lstStyle/>
          <a:p>
            <a:r>
              <a:rPr lang="en-US" sz="500" dirty="0" err="1" smtClean="0">
                <a:solidFill>
                  <a:srgbClr val="92D050"/>
                </a:solidFill>
              </a:rPr>
              <a:t>Plt</a:t>
            </a:r>
            <a:r>
              <a:rPr lang="en-US" sz="500" dirty="0" smtClean="0">
                <a:solidFill>
                  <a:srgbClr val="92D050"/>
                </a:solidFill>
              </a:rPr>
              <a:t> for platelet count</a:t>
            </a:r>
            <a:endParaRPr lang="en-US" sz="500" dirty="0">
              <a:solidFill>
                <a:srgbClr val="92D050"/>
              </a:solidFill>
            </a:endParaRPr>
          </a:p>
        </p:txBody>
      </p:sp>
      <p:sp>
        <p:nvSpPr>
          <p:cNvPr id="14" name="TextBox 13"/>
          <p:cNvSpPr txBox="1"/>
          <p:nvPr/>
        </p:nvSpPr>
        <p:spPr>
          <a:xfrm>
            <a:off x="2800350" y="8879845"/>
            <a:ext cx="1460500" cy="169277"/>
          </a:xfrm>
          <a:prstGeom prst="rect">
            <a:avLst/>
          </a:prstGeom>
          <a:noFill/>
        </p:spPr>
        <p:txBody>
          <a:bodyPr wrap="square" rtlCol="0">
            <a:spAutoFit/>
          </a:bodyPr>
          <a:lstStyle/>
          <a:p>
            <a:r>
              <a:rPr lang="en-US" sz="500" dirty="0" smtClean="0">
                <a:solidFill>
                  <a:srgbClr val="92D050"/>
                </a:solidFill>
              </a:rPr>
              <a:t>We must have fibrin for a stable hemostatic plug</a:t>
            </a:r>
            <a:endParaRPr lang="en-US" sz="500" dirty="0">
              <a:solidFill>
                <a:srgbClr val="92D050"/>
              </a:solidFill>
            </a:endParaRPr>
          </a:p>
        </p:txBody>
      </p:sp>
      <p:sp>
        <p:nvSpPr>
          <p:cNvPr id="15" name="مربع نص 14"/>
          <p:cNvSpPr txBox="1"/>
          <p:nvPr/>
        </p:nvSpPr>
        <p:spPr>
          <a:xfrm>
            <a:off x="-88124" y="177180"/>
            <a:ext cx="5061770" cy="276999"/>
          </a:xfrm>
          <a:prstGeom prst="rect">
            <a:avLst/>
          </a:prstGeom>
          <a:noFill/>
        </p:spPr>
        <p:txBody>
          <a:bodyPr wrap="none" rtlCol="0">
            <a:spAutoFit/>
          </a:bodyPr>
          <a:lstStyle/>
          <a:p>
            <a:pPr marL="1875155" marR="5080" lvl="0" indent="-1863089">
              <a:spcBef>
                <a:spcPts val="105"/>
              </a:spcBef>
            </a:pPr>
            <a:r>
              <a:rPr lang="en-US" sz="1200" spc="-5" dirty="0">
                <a:solidFill>
                  <a:prstClr val="white">
                    <a:lumMod val="50000"/>
                  </a:prstClr>
                </a:solidFill>
                <a:latin typeface="Cambria"/>
              </a:rPr>
              <a:t>Before You start the lecture we recommend you to see these 2 short </a:t>
            </a:r>
            <a:r>
              <a:rPr lang="en-US" sz="1200" spc="-5" dirty="0" smtClean="0">
                <a:solidFill>
                  <a:prstClr val="white">
                    <a:lumMod val="50000"/>
                  </a:prstClr>
                </a:solidFill>
                <a:latin typeface="Cambria"/>
              </a:rPr>
              <a:t>videos: </a:t>
            </a:r>
            <a:endParaRPr lang="en-US" sz="1200" spc="-5" dirty="0">
              <a:solidFill>
                <a:prstClr val="white">
                  <a:lumMod val="50000"/>
                </a:prstClr>
              </a:solidFill>
              <a:latin typeface="Cambria"/>
            </a:endParaRPr>
          </a:p>
        </p:txBody>
      </p:sp>
      <p:pic>
        <p:nvPicPr>
          <p:cNvPr id="16" name="Picture 2" descr="نتيجة بحث الصور عن ‪youtube‬‏">
            <a:hlinkClick r:id="rId5"/>
            <a:extLst>
              <a:ext uri="{FF2B5EF4-FFF2-40B4-BE49-F238E27FC236}">
                <a16:creationId xmlns:a16="http://schemas.microsoft.com/office/drawing/2014/main" id="{74A62BAC-8621-40FB-831F-DE3B4AF733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6826" y="0"/>
            <a:ext cx="523530" cy="523530"/>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p:cNvSpPr txBox="1"/>
          <p:nvPr/>
        </p:nvSpPr>
        <p:spPr>
          <a:xfrm>
            <a:off x="5416845" y="236441"/>
            <a:ext cx="512641" cy="230832"/>
          </a:xfrm>
          <a:prstGeom prst="rect">
            <a:avLst/>
          </a:prstGeom>
          <a:noFill/>
        </p:spPr>
        <p:txBody>
          <a:bodyPr wrap="none" rtlCol="0">
            <a:spAutoFit/>
          </a:bodyPr>
          <a:lstStyle/>
          <a:p>
            <a:r>
              <a:rPr lang="en-US" sz="900" spc="-5" dirty="0">
                <a:solidFill>
                  <a:prstClr val="white">
                    <a:lumMod val="50000"/>
                  </a:prstClr>
                </a:solidFill>
                <a:latin typeface="Cambria"/>
              </a:rPr>
              <a:t>2 mins</a:t>
            </a:r>
          </a:p>
        </p:txBody>
      </p:sp>
      <p:pic>
        <p:nvPicPr>
          <p:cNvPr id="18" name="Picture 2" descr="نتيجة بحث الصور عن ‪youtube‬‏">
            <a:hlinkClick r:id="rId7"/>
            <a:extLst>
              <a:ext uri="{FF2B5EF4-FFF2-40B4-BE49-F238E27FC236}">
                <a16:creationId xmlns:a16="http://schemas.microsoft.com/office/drawing/2014/main" id="{74A62BAC-8621-40FB-831F-DE3B4AF733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5658" y="22962"/>
            <a:ext cx="523530" cy="523530"/>
          </a:xfrm>
          <a:prstGeom prst="rect">
            <a:avLst/>
          </a:prstGeom>
          <a:noFill/>
          <a:extLst>
            <a:ext uri="{909E8E84-426E-40DD-AFC4-6F175D3DCCD1}">
              <a14:hiddenFill xmlns:a14="http://schemas.microsoft.com/office/drawing/2010/main">
                <a:solidFill>
                  <a:srgbClr val="FFFFFF"/>
                </a:solidFill>
              </a14:hiddenFill>
            </a:ext>
          </a:extLst>
        </p:spPr>
      </p:pic>
      <p:sp>
        <p:nvSpPr>
          <p:cNvPr id="19" name="مربع نص 18"/>
          <p:cNvSpPr txBox="1"/>
          <p:nvPr/>
        </p:nvSpPr>
        <p:spPr>
          <a:xfrm>
            <a:off x="6345359" y="233574"/>
            <a:ext cx="512641" cy="230832"/>
          </a:xfrm>
          <a:prstGeom prst="rect">
            <a:avLst/>
          </a:prstGeom>
          <a:noFill/>
        </p:spPr>
        <p:txBody>
          <a:bodyPr wrap="none" rtlCol="0">
            <a:spAutoFit/>
          </a:bodyPr>
          <a:lstStyle/>
          <a:p>
            <a:r>
              <a:rPr lang="en-US" sz="900" spc="-5" dirty="0">
                <a:solidFill>
                  <a:prstClr val="white">
                    <a:lumMod val="50000"/>
                  </a:prstClr>
                </a:solidFill>
                <a:latin typeface="Cambria"/>
              </a:rPr>
              <a:t>4 mins</a:t>
            </a:r>
          </a:p>
        </p:txBody>
      </p:sp>
    </p:spTree>
    <p:extLst>
      <p:ext uri="{BB962C8B-B14F-4D97-AF65-F5344CB8AC3E}">
        <p14:creationId xmlns:p14="http://schemas.microsoft.com/office/powerpoint/2010/main" val="1920058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2FE8341-A43C-40ED-A43C-662E23B80FC5}"/>
              </a:ext>
            </a:extLst>
          </p:cNvPr>
          <p:cNvSpPr txBox="1">
            <a:spLocks/>
          </p:cNvSpPr>
          <p:nvPr/>
        </p:nvSpPr>
        <p:spPr>
          <a:xfrm>
            <a:off x="248484" y="412657"/>
            <a:ext cx="4443870" cy="259045"/>
          </a:xfrm>
          <a:prstGeom prst="rect">
            <a:avLst/>
          </a:prstGeom>
        </p:spPr>
        <p:txBody>
          <a:bodyPr vert="horz" wrap="square" lIns="0" tIns="12700"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600" spc="-5" dirty="0">
                <a:solidFill>
                  <a:srgbClr val="009999"/>
                </a:solidFill>
                <a:latin typeface="Cambria"/>
                <a:ea typeface="+mn-ea"/>
              </a:rPr>
              <a:t>Classification of </a:t>
            </a:r>
            <a:r>
              <a:rPr lang="en-US" sz="1600" spc="-5" dirty="0" err="1">
                <a:solidFill>
                  <a:srgbClr val="009999"/>
                </a:solidFill>
                <a:latin typeface="Cambria"/>
                <a:ea typeface="+mn-ea"/>
              </a:rPr>
              <a:t>haemostatic</a:t>
            </a:r>
            <a:r>
              <a:rPr lang="en-US" sz="1600" spc="-5" dirty="0">
                <a:solidFill>
                  <a:srgbClr val="009999"/>
                </a:solidFill>
                <a:latin typeface="Cambria"/>
                <a:ea typeface="+mn-ea"/>
              </a:rPr>
              <a:t> defects</a:t>
            </a:r>
          </a:p>
        </p:txBody>
      </p:sp>
      <p:sp>
        <p:nvSpPr>
          <p:cNvPr id="3" name="object 3">
            <a:extLst>
              <a:ext uri="{FF2B5EF4-FFF2-40B4-BE49-F238E27FC236}">
                <a16:creationId xmlns:a16="http://schemas.microsoft.com/office/drawing/2014/main" id="{22D43637-C9B4-4CC9-974B-17AFA37ADF12}"/>
              </a:ext>
            </a:extLst>
          </p:cNvPr>
          <p:cNvSpPr txBox="1"/>
          <p:nvPr/>
        </p:nvSpPr>
        <p:spPr>
          <a:xfrm>
            <a:off x="263903" y="647813"/>
            <a:ext cx="6319277" cy="2423740"/>
          </a:xfrm>
          <a:prstGeom prst="rect">
            <a:avLst/>
          </a:prstGeom>
        </p:spPr>
        <p:txBody>
          <a:bodyPr vert="horz" wrap="square" lIns="0" tIns="12700" rIns="0" bIns="0" rtlCol="0">
            <a:spAutoFit/>
          </a:bodyPr>
          <a:lstStyle/>
          <a:p>
            <a:pPr marL="298450" marR="6350" indent="-285750">
              <a:lnSpc>
                <a:spcPct val="100000"/>
              </a:lnSpc>
              <a:spcBef>
                <a:spcPts val="100"/>
              </a:spcBef>
              <a:buFont typeface="Arial" panose="020B0604020202020204" pitchFamily="34" charset="0"/>
              <a:buChar char="•"/>
            </a:pPr>
            <a:r>
              <a:rPr sz="1400" spc="-5" dirty="0">
                <a:latin typeface="Cambria"/>
              </a:rPr>
              <a:t>The action of platelets and the clotting mechanism are</a:t>
            </a:r>
            <a:r>
              <a:rPr lang="en-US" sz="1400" spc="-5" dirty="0">
                <a:latin typeface="Cambria"/>
              </a:rPr>
              <a:t> </a:t>
            </a:r>
            <a:r>
              <a:rPr sz="1400" spc="-5" dirty="0">
                <a:latin typeface="Cambria"/>
              </a:rPr>
              <a:t>closely intertwined in the prevention of bleeding. However,  bleeding arise from defects in one of the three processes:</a:t>
            </a:r>
          </a:p>
          <a:p>
            <a:pPr marL="812800" marR="8890" lvl="1" indent="-342900">
              <a:spcBef>
                <a:spcPts val="505"/>
              </a:spcBef>
              <a:buAutoNum type="arabicParenR"/>
              <a:tabLst>
                <a:tab pos="356235" algn="l"/>
              </a:tabLst>
            </a:pPr>
            <a:r>
              <a:rPr sz="1400" spc="-5" dirty="0">
                <a:latin typeface="Cambria"/>
              </a:rPr>
              <a:t>Thrombocytopenia (a low platelet count) (the commonest  cause).</a:t>
            </a:r>
          </a:p>
          <a:p>
            <a:pPr marL="812800" lvl="1" indent="-342900">
              <a:spcBef>
                <a:spcPts val="495"/>
              </a:spcBef>
              <a:buAutoNum type="arabicParenR"/>
              <a:tabLst>
                <a:tab pos="356235" algn="l"/>
              </a:tabLst>
            </a:pPr>
            <a:r>
              <a:rPr lang="en-US" sz="1400" spc="-5" dirty="0" smtClean="0">
                <a:latin typeface="Cambria"/>
              </a:rPr>
              <a:t>A defect in the clotting mechanism (the second commonest cause).</a:t>
            </a:r>
          </a:p>
          <a:p>
            <a:pPr marL="812800" lvl="1" indent="-342900">
              <a:spcBef>
                <a:spcPts val="495"/>
              </a:spcBef>
              <a:buAutoNum type="arabicParenR"/>
              <a:tabLst>
                <a:tab pos="356235" algn="l"/>
              </a:tabLst>
            </a:pPr>
            <a:r>
              <a:rPr sz="1400" spc="-5" dirty="0" smtClean="0">
                <a:latin typeface="Cambria"/>
              </a:rPr>
              <a:t>Abnormal </a:t>
            </a:r>
            <a:r>
              <a:rPr sz="1400" spc="-5" dirty="0">
                <a:latin typeface="Cambria"/>
              </a:rPr>
              <a:t>platelet function</a:t>
            </a:r>
            <a:r>
              <a:rPr sz="1400" spc="-5" dirty="0" smtClean="0">
                <a:latin typeface="Cambria"/>
              </a:rPr>
              <a:t>.</a:t>
            </a:r>
            <a:r>
              <a:rPr lang="en-US" sz="1400" spc="-5" dirty="0" smtClean="0">
                <a:latin typeface="Cambria"/>
              </a:rPr>
              <a:t> </a:t>
            </a:r>
            <a:r>
              <a:rPr lang="en-US" sz="1400" spc="-5" dirty="0" smtClean="0">
                <a:solidFill>
                  <a:srgbClr val="00B050"/>
                </a:solidFill>
                <a:latin typeface="Cambria"/>
              </a:rPr>
              <a:t>3</a:t>
            </a:r>
            <a:r>
              <a:rPr lang="en-US" sz="1400" spc="-5" baseline="30000" dirty="0" smtClean="0">
                <a:solidFill>
                  <a:srgbClr val="00B050"/>
                </a:solidFill>
                <a:latin typeface="Cambria"/>
              </a:rPr>
              <a:t>rd</a:t>
            </a:r>
            <a:r>
              <a:rPr lang="en-US" sz="1400" spc="-5" dirty="0" smtClean="0">
                <a:solidFill>
                  <a:srgbClr val="00B050"/>
                </a:solidFill>
                <a:latin typeface="Cambria"/>
              </a:rPr>
              <a:t> most common.</a:t>
            </a:r>
            <a:endParaRPr lang="en-US" sz="1400" spc="-5" dirty="0">
              <a:solidFill>
                <a:srgbClr val="00B050"/>
              </a:solidFill>
              <a:latin typeface="Cambria"/>
            </a:endParaRPr>
          </a:p>
          <a:p>
            <a:pPr marL="298450" marR="5080" indent="-285750">
              <a:lnSpc>
                <a:spcPct val="100000"/>
              </a:lnSpc>
              <a:spcBef>
                <a:spcPts val="505"/>
              </a:spcBef>
              <a:buFont typeface="Arial" panose="020B0604020202020204" pitchFamily="34" charset="0"/>
              <a:buChar char="•"/>
            </a:pPr>
            <a:r>
              <a:rPr sz="1400" spc="-5" dirty="0" smtClean="0">
                <a:latin typeface="Cambria"/>
              </a:rPr>
              <a:t>Patients </a:t>
            </a:r>
            <a:r>
              <a:rPr sz="1400" spc="-5" dirty="0">
                <a:latin typeface="Cambria"/>
              </a:rPr>
              <a:t>with clotting defects usually present with bleeding  into deep tissues; that is, muscles or joints. Patients with a  deficiency of platelets usually present with mucocutaneous  bleeding; that is, bleeding into the skin and from the  epithelial surfaces of the nose, uterus and other organs.</a:t>
            </a:r>
          </a:p>
        </p:txBody>
      </p:sp>
      <p:sp>
        <p:nvSpPr>
          <p:cNvPr id="4" name="object 3">
            <a:extLst>
              <a:ext uri="{FF2B5EF4-FFF2-40B4-BE49-F238E27FC236}">
                <a16:creationId xmlns:a16="http://schemas.microsoft.com/office/drawing/2014/main" id="{2AC066E4-EA3F-4F1D-9F98-AA0F1872A1C6}"/>
              </a:ext>
            </a:extLst>
          </p:cNvPr>
          <p:cNvSpPr txBox="1"/>
          <p:nvPr/>
        </p:nvSpPr>
        <p:spPr>
          <a:xfrm>
            <a:off x="279322" y="3032172"/>
            <a:ext cx="6319277" cy="1484381"/>
          </a:xfrm>
          <a:prstGeom prst="rect">
            <a:avLst/>
          </a:prstGeom>
        </p:spPr>
        <p:txBody>
          <a:bodyPr vert="horz" wrap="square" lIns="0" tIns="12065" rIns="0" bIns="0" rtlCol="0">
            <a:spAutoFit/>
          </a:bodyPr>
          <a:lstStyle/>
          <a:p>
            <a:pPr marL="298450" marR="5080" indent="-285750">
              <a:lnSpc>
                <a:spcPct val="100000"/>
              </a:lnSpc>
              <a:spcBef>
                <a:spcPts val="95"/>
              </a:spcBef>
              <a:buFont typeface="Arial" panose="020B0604020202020204" pitchFamily="34" charset="0"/>
              <a:buChar char="•"/>
              <a:tabLst>
                <a:tab pos="2839720" algn="l"/>
                <a:tab pos="5200650" algn="l"/>
              </a:tabLst>
            </a:pPr>
            <a:r>
              <a:rPr sz="1400" spc="-5" dirty="0">
                <a:latin typeface="Cambria"/>
              </a:rPr>
              <a:t>Petechial haemorrhages and ecchymoses and  bleeding from other sites may occur when the  number of platelets falls below 50 X 10</a:t>
            </a:r>
            <a:r>
              <a:rPr sz="1400" spc="-5" baseline="30000" dirty="0">
                <a:latin typeface="Cambria"/>
              </a:rPr>
              <a:t>9</a:t>
            </a:r>
            <a:r>
              <a:rPr sz="1400" spc="-5" dirty="0">
                <a:latin typeface="Cambria"/>
              </a:rPr>
              <a:t>/L. At  levels between 20 and 50 X 10</a:t>
            </a:r>
            <a:r>
              <a:rPr sz="1400" spc="-5" baseline="30000" dirty="0">
                <a:latin typeface="Cambria"/>
              </a:rPr>
              <a:t>9</a:t>
            </a:r>
            <a:r>
              <a:rPr sz="1400" spc="-5" dirty="0">
                <a:latin typeface="Cambria"/>
              </a:rPr>
              <a:t>/L, petechiae,  ecchymoses and nose bleeds are the commonest  symptoms, but below 20 X 10</a:t>
            </a:r>
            <a:r>
              <a:rPr sz="1400" spc="-5" baseline="30000" dirty="0">
                <a:latin typeface="Cambria"/>
              </a:rPr>
              <a:t>9</a:t>
            </a:r>
            <a:r>
              <a:rPr sz="1400" spc="-5" dirty="0">
                <a:latin typeface="Cambria"/>
              </a:rPr>
              <a:t>/L, gross  </a:t>
            </a:r>
            <a:r>
              <a:rPr sz="1400" spc="-5" dirty="0" err="1">
                <a:latin typeface="Cambria"/>
              </a:rPr>
              <a:t>haemorrhage</a:t>
            </a:r>
            <a:r>
              <a:rPr lang="en-US" sz="1400" spc="-5" dirty="0">
                <a:latin typeface="Cambria"/>
              </a:rPr>
              <a:t> </a:t>
            </a:r>
            <a:r>
              <a:rPr sz="1400" spc="-5" dirty="0">
                <a:latin typeface="Cambria"/>
              </a:rPr>
              <a:t>(melaena,</a:t>
            </a:r>
            <a:r>
              <a:rPr lang="en-US" sz="1400" spc="-5" dirty="0">
                <a:latin typeface="Cambria"/>
              </a:rPr>
              <a:t> </a:t>
            </a:r>
            <a:r>
              <a:rPr sz="1400" spc="-5" dirty="0" err="1">
                <a:latin typeface="Cambria"/>
              </a:rPr>
              <a:t>haematemesis</a:t>
            </a:r>
            <a:r>
              <a:rPr sz="1400" spc="-5" dirty="0">
                <a:latin typeface="Cambria"/>
              </a:rPr>
              <a:t>,  haematuria) becomes increasingly common</a:t>
            </a:r>
            <a:r>
              <a:rPr sz="1400" spc="-5" dirty="0" smtClean="0">
                <a:latin typeface="Cambria"/>
              </a:rPr>
              <a:t>.</a:t>
            </a:r>
            <a:r>
              <a:rPr lang="en-US" sz="1400" spc="-5" dirty="0" smtClean="0">
                <a:latin typeface="Cambria"/>
              </a:rPr>
              <a:t> </a:t>
            </a:r>
          </a:p>
          <a:p>
            <a:pPr marL="298450" marR="5080" indent="-285750">
              <a:lnSpc>
                <a:spcPct val="100000"/>
              </a:lnSpc>
              <a:spcBef>
                <a:spcPts val="95"/>
              </a:spcBef>
              <a:buFont typeface="Arial" panose="020B0604020202020204" pitchFamily="34" charset="0"/>
              <a:buChar char="•"/>
              <a:tabLst>
                <a:tab pos="2839720" algn="l"/>
                <a:tab pos="5200650" algn="l"/>
              </a:tabLst>
            </a:pPr>
            <a:r>
              <a:rPr lang="en-US" sz="1000" spc="-5" dirty="0" smtClean="0">
                <a:solidFill>
                  <a:srgbClr val="00B050"/>
                </a:solidFill>
                <a:latin typeface="Cambria"/>
              </a:rPr>
              <a:t>Signs appear after severe loss (if it drops below 50 x10</a:t>
            </a:r>
            <a:r>
              <a:rPr lang="en-US" sz="1000" spc="-5" baseline="30000" dirty="0" smtClean="0">
                <a:solidFill>
                  <a:srgbClr val="00B050"/>
                </a:solidFill>
                <a:latin typeface="Cambria"/>
              </a:rPr>
              <a:t>9</a:t>
            </a:r>
            <a:r>
              <a:rPr lang="en-US" sz="1000" spc="-5" dirty="0" smtClean="0">
                <a:solidFill>
                  <a:srgbClr val="00B050"/>
                </a:solidFill>
                <a:latin typeface="Cambria"/>
              </a:rPr>
              <a:t> /L) Hemorrhage appears if it drops below 20 x10</a:t>
            </a:r>
            <a:r>
              <a:rPr lang="en-US" sz="1000" spc="-5" baseline="30000" dirty="0" smtClean="0">
                <a:solidFill>
                  <a:srgbClr val="00B050"/>
                </a:solidFill>
                <a:latin typeface="Cambria"/>
              </a:rPr>
              <a:t>9</a:t>
            </a:r>
            <a:r>
              <a:rPr lang="en-US" sz="1000" spc="-5" dirty="0" smtClean="0">
                <a:solidFill>
                  <a:srgbClr val="00B050"/>
                </a:solidFill>
                <a:latin typeface="Cambria"/>
              </a:rPr>
              <a:t> /L.</a:t>
            </a:r>
          </a:p>
          <a:p>
            <a:pPr marL="298450" marR="5080" indent="-285750">
              <a:lnSpc>
                <a:spcPct val="100000"/>
              </a:lnSpc>
              <a:spcBef>
                <a:spcPts val="95"/>
              </a:spcBef>
              <a:buFont typeface="Arial" panose="020B0604020202020204" pitchFamily="34" charset="0"/>
              <a:buChar char="•"/>
              <a:tabLst>
                <a:tab pos="2839720" algn="l"/>
                <a:tab pos="5200650" algn="l"/>
              </a:tabLst>
            </a:pPr>
            <a:endParaRPr sz="1200" spc="-5" dirty="0">
              <a:solidFill>
                <a:srgbClr val="92D050"/>
              </a:solidFill>
              <a:latin typeface="Cambria"/>
            </a:endParaRPr>
          </a:p>
        </p:txBody>
      </p:sp>
      <p:sp>
        <p:nvSpPr>
          <p:cNvPr id="7" name="object 2">
            <a:extLst>
              <a:ext uri="{FF2B5EF4-FFF2-40B4-BE49-F238E27FC236}">
                <a16:creationId xmlns:a16="http://schemas.microsoft.com/office/drawing/2014/main" id="{FA4758BC-7B38-4D79-BBD2-6E02A046D108}"/>
              </a:ext>
            </a:extLst>
          </p:cNvPr>
          <p:cNvSpPr/>
          <p:nvPr/>
        </p:nvSpPr>
        <p:spPr>
          <a:xfrm>
            <a:off x="3462872" y="4299911"/>
            <a:ext cx="3211890" cy="1310537"/>
          </a:xfrm>
          <a:prstGeom prst="rect">
            <a:avLst/>
          </a:prstGeom>
          <a:blipFill>
            <a:blip r:embed="rId2" cstate="print"/>
            <a:srcRect/>
            <a:stretch>
              <a:fillRect b="-27518"/>
            </a:stretch>
          </a:blipFill>
        </p:spPr>
        <p:txBody>
          <a:bodyPr wrap="square" lIns="0" tIns="0" rIns="0" bIns="0" rtlCol="0"/>
          <a:lstStyle/>
          <a:p>
            <a:endParaRPr/>
          </a:p>
        </p:txBody>
      </p:sp>
      <p:sp>
        <p:nvSpPr>
          <p:cNvPr id="8" name="object 2">
            <a:extLst>
              <a:ext uri="{FF2B5EF4-FFF2-40B4-BE49-F238E27FC236}">
                <a16:creationId xmlns:a16="http://schemas.microsoft.com/office/drawing/2014/main" id="{04E20E58-5814-492B-A70B-EBD1671F425E}"/>
              </a:ext>
            </a:extLst>
          </p:cNvPr>
          <p:cNvSpPr/>
          <p:nvPr/>
        </p:nvSpPr>
        <p:spPr>
          <a:xfrm>
            <a:off x="263903" y="4299911"/>
            <a:ext cx="3159638" cy="1309239"/>
          </a:xfrm>
          <a:prstGeom prst="rect">
            <a:avLst/>
          </a:prstGeom>
          <a:blipFill>
            <a:blip r:embed="rId3" cstate="print"/>
            <a:srcRect/>
            <a:stretch>
              <a:fillRect b="-22488"/>
            </a:stretch>
          </a:blipFill>
        </p:spPr>
        <p:txBody>
          <a:bodyPr wrap="square" lIns="0" tIns="0" rIns="0" bIns="0" rtlCol="0"/>
          <a:lstStyle/>
          <a:p>
            <a:endParaRPr/>
          </a:p>
        </p:txBody>
      </p:sp>
      <p:sp>
        <p:nvSpPr>
          <p:cNvPr id="5" name="TextBox 4"/>
          <p:cNvSpPr txBox="1"/>
          <p:nvPr/>
        </p:nvSpPr>
        <p:spPr>
          <a:xfrm>
            <a:off x="279322" y="5613150"/>
            <a:ext cx="3128800" cy="646331"/>
          </a:xfrm>
          <a:prstGeom prst="rect">
            <a:avLst/>
          </a:prstGeom>
          <a:solidFill>
            <a:schemeClr val="accent1">
              <a:lumMod val="20000"/>
              <a:lumOff val="80000"/>
            </a:schemeClr>
          </a:solidFill>
        </p:spPr>
        <p:txBody>
          <a:bodyPr wrap="square" rtlCol="0">
            <a:spAutoFit/>
          </a:bodyPr>
          <a:lstStyle/>
          <a:p>
            <a:pPr algn="ctr"/>
            <a:r>
              <a:rPr lang="en-US" sz="1200" spc="-5" dirty="0">
                <a:latin typeface="Cambria"/>
              </a:rPr>
              <a:t>Large </a:t>
            </a:r>
            <a:r>
              <a:rPr lang="en-US" sz="1200" spc="-5" dirty="0" err="1">
                <a:latin typeface="Cambria"/>
              </a:rPr>
              <a:t>ecchymoses</a:t>
            </a:r>
            <a:r>
              <a:rPr lang="en-US" sz="1200" spc="-5" dirty="0">
                <a:latin typeface="Cambria"/>
              </a:rPr>
              <a:t> on both  the upper arms of a woman with ITP </a:t>
            </a:r>
          </a:p>
          <a:p>
            <a:pPr algn="ctr"/>
            <a:endParaRPr lang="en-US" sz="1200" spc="-5" dirty="0">
              <a:latin typeface="Cambria"/>
            </a:endParaRPr>
          </a:p>
        </p:txBody>
      </p:sp>
      <p:sp>
        <p:nvSpPr>
          <p:cNvPr id="9" name="TextBox 8"/>
          <p:cNvSpPr txBox="1"/>
          <p:nvPr/>
        </p:nvSpPr>
        <p:spPr>
          <a:xfrm>
            <a:off x="3482152" y="5613150"/>
            <a:ext cx="3142879" cy="646331"/>
          </a:xfrm>
          <a:prstGeom prst="rect">
            <a:avLst/>
          </a:prstGeom>
          <a:solidFill>
            <a:schemeClr val="accent1">
              <a:lumMod val="20000"/>
              <a:lumOff val="80000"/>
            </a:schemeClr>
          </a:solidFill>
        </p:spPr>
        <p:txBody>
          <a:bodyPr wrap="square" rtlCol="0">
            <a:spAutoFit/>
          </a:bodyPr>
          <a:lstStyle/>
          <a:p>
            <a:pPr algn="ctr"/>
            <a:r>
              <a:rPr lang="en-US" sz="1200" spc="-5" dirty="0">
                <a:latin typeface="Cambria"/>
              </a:rPr>
              <a:t>Multiple pin-point </a:t>
            </a:r>
            <a:r>
              <a:rPr lang="en-US" sz="1200" spc="-5" dirty="0" smtClean="0">
                <a:latin typeface="Cambria"/>
              </a:rPr>
              <a:t>hemorrhages</a:t>
            </a:r>
            <a:r>
              <a:rPr lang="ar-SA" sz="1200" spc="-5" dirty="0" smtClean="0">
                <a:solidFill>
                  <a:srgbClr val="00B050"/>
                </a:solidFill>
                <a:latin typeface="Cambria"/>
              </a:rPr>
              <a:t>مثل الدبابيس</a:t>
            </a:r>
            <a:r>
              <a:rPr lang="ar-SA" sz="1200" spc="-5" dirty="0" smtClean="0">
                <a:solidFill>
                  <a:srgbClr val="92D050"/>
                </a:solidFill>
                <a:latin typeface="Cambria"/>
              </a:rPr>
              <a:t> </a:t>
            </a:r>
            <a:r>
              <a:rPr lang="en-US" sz="1200" spc="-5" dirty="0" smtClean="0">
                <a:solidFill>
                  <a:srgbClr val="92D050"/>
                </a:solidFill>
                <a:latin typeface="Cambria"/>
              </a:rPr>
              <a:t> </a:t>
            </a:r>
            <a:r>
              <a:rPr lang="en-US" sz="1200" spc="-5" dirty="0">
                <a:solidFill>
                  <a:srgbClr val="FF0000"/>
                </a:solidFill>
                <a:latin typeface="Cambria"/>
              </a:rPr>
              <a:t>(</a:t>
            </a:r>
            <a:r>
              <a:rPr lang="en-US" sz="1200" spc="-5" dirty="0" err="1">
                <a:solidFill>
                  <a:srgbClr val="FF0000"/>
                </a:solidFill>
                <a:latin typeface="Cambria"/>
              </a:rPr>
              <a:t>petechiae</a:t>
            </a:r>
            <a:r>
              <a:rPr lang="en-US" sz="1200" spc="-5" dirty="0">
                <a:solidFill>
                  <a:srgbClr val="FF0000"/>
                </a:solidFill>
                <a:latin typeface="Cambria"/>
              </a:rPr>
              <a:t>)  </a:t>
            </a:r>
            <a:r>
              <a:rPr lang="en-US" sz="1200" spc="-5" dirty="0">
                <a:latin typeface="Cambria"/>
              </a:rPr>
              <a:t>on the legs of a </a:t>
            </a:r>
            <a:r>
              <a:rPr lang="en-US" sz="1200" spc="-5" dirty="0">
                <a:solidFill>
                  <a:srgbClr val="C00000"/>
                </a:solidFill>
                <a:latin typeface="Cambria"/>
              </a:rPr>
              <a:t>patient with </a:t>
            </a:r>
            <a:r>
              <a:rPr lang="en-US" sz="1200" spc="-5" dirty="0" err="1">
                <a:solidFill>
                  <a:srgbClr val="FF0000"/>
                </a:solidFill>
                <a:latin typeface="Cambria"/>
              </a:rPr>
              <a:t>idopathic</a:t>
            </a:r>
            <a:r>
              <a:rPr lang="en-US" sz="1200" spc="-5" dirty="0">
                <a:solidFill>
                  <a:srgbClr val="FF0000"/>
                </a:solidFill>
                <a:latin typeface="Cambria"/>
              </a:rPr>
              <a:t> thrombocytopenic </a:t>
            </a:r>
            <a:r>
              <a:rPr lang="en-US" sz="1200" spc="-5" dirty="0" err="1">
                <a:solidFill>
                  <a:srgbClr val="FF0000"/>
                </a:solidFill>
                <a:latin typeface="Cambria"/>
              </a:rPr>
              <a:t>purpura</a:t>
            </a:r>
            <a:r>
              <a:rPr lang="en-US" sz="1200" spc="-5" dirty="0">
                <a:solidFill>
                  <a:srgbClr val="FF0000"/>
                </a:solidFill>
                <a:latin typeface="Cambria"/>
              </a:rPr>
              <a:t> (ITP)</a:t>
            </a:r>
          </a:p>
        </p:txBody>
      </p:sp>
      <p:sp>
        <p:nvSpPr>
          <p:cNvPr id="10" name="object 34">
            <a:extLst>
              <a:ext uri="{FF2B5EF4-FFF2-40B4-BE49-F238E27FC236}">
                <a16:creationId xmlns:a16="http://schemas.microsoft.com/office/drawing/2014/main" id="{791CA39D-BD82-4C1D-B027-FC578CA009D7}"/>
              </a:ext>
            </a:extLst>
          </p:cNvPr>
          <p:cNvSpPr txBox="1">
            <a:spLocks/>
          </p:cNvSpPr>
          <p:nvPr/>
        </p:nvSpPr>
        <p:spPr>
          <a:xfrm>
            <a:off x="248484" y="6671307"/>
            <a:ext cx="6004560" cy="259045"/>
          </a:xfrm>
          <a:prstGeom prst="rect">
            <a:avLst/>
          </a:prstGeom>
        </p:spPr>
        <p:txBody>
          <a:bodyPr vert="horz" wrap="square" lIns="0" tIns="12700"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600" spc="-5" dirty="0">
                <a:solidFill>
                  <a:srgbClr val="009999"/>
                </a:solidFill>
                <a:latin typeface="Cambria"/>
                <a:ea typeface="+mn-ea"/>
              </a:rPr>
              <a:t>Hereditary Vascular </a:t>
            </a:r>
            <a:r>
              <a:rPr lang="en-US" sz="1600" spc="-5" dirty="0" smtClean="0">
                <a:solidFill>
                  <a:srgbClr val="009999"/>
                </a:solidFill>
                <a:latin typeface="Cambria"/>
                <a:ea typeface="+mn-ea"/>
              </a:rPr>
              <a:t>Disorders </a:t>
            </a:r>
            <a:r>
              <a:rPr lang="en-US" sz="1600" spc="-5" dirty="0" smtClean="0">
                <a:solidFill>
                  <a:srgbClr val="FF0000"/>
                </a:solidFill>
                <a:latin typeface="Cambria"/>
                <a:ea typeface="+mn-ea"/>
              </a:rPr>
              <a:t>(Not required in the Exam *EXTRA*):</a:t>
            </a:r>
            <a:endParaRPr lang="en-US" sz="1600" spc="-5" dirty="0">
              <a:solidFill>
                <a:srgbClr val="FF0000"/>
              </a:solidFill>
              <a:latin typeface="Cambria"/>
              <a:ea typeface="+mn-ea"/>
            </a:endParaRPr>
          </a:p>
        </p:txBody>
      </p:sp>
      <p:sp>
        <p:nvSpPr>
          <p:cNvPr id="11" name="object 35">
            <a:extLst>
              <a:ext uri="{FF2B5EF4-FFF2-40B4-BE49-F238E27FC236}">
                <a16:creationId xmlns:a16="http://schemas.microsoft.com/office/drawing/2014/main" id="{7C44F604-977B-4810-8393-1ECAE271C8CE}"/>
              </a:ext>
            </a:extLst>
          </p:cNvPr>
          <p:cNvSpPr txBox="1"/>
          <p:nvPr/>
        </p:nvSpPr>
        <p:spPr>
          <a:xfrm>
            <a:off x="263903" y="6930352"/>
            <a:ext cx="6371606" cy="2269211"/>
          </a:xfrm>
          <a:prstGeom prst="rect">
            <a:avLst/>
          </a:prstGeom>
        </p:spPr>
        <p:txBody>
          <a:bodyPr vert="horz" wrap="square" lIns="0" tIns="12065" rIns="0" bIns="0" rtlCol="0">
            <a:spAutoFit/>
          </a:bodyPr>
          <a:lstStyle/>
          <a:p>
            <a:pPr marL="57150" marR="5080" indent="-342900">
              <a:lnSpc>
                <a:spcPct val="100000"/>
              </a:lnSpc>
              <a:spcBef>
                <a:spcPts val="95"/>
              </a:spcBef>
              <a:buFont typeface="+mj-lt"/>
              <a:buAutoNum type="arabicPeriod"/>
              <a:tabLst>
                <a:tab pos="469265" algn="l"/>
                <a:tab pos="469900" algn="l"/>
              </a:tabLst>
            </a:pPr>
            <a:r>
              <a:rPr sz="1400" spc="-5" dirty="0">
                <a:latin typeface="Cambria"/>
              </a:rPr>
              <a:t>Hereditary Haemorrhagic Telangiectasia (</a:t>
            </a:r>
            <a:r>
              <a:rPr sz="1400" spc="-5" dirty="0" err="1">
                <a:latin typeface="Cambria"/>
              </a:rPr>
              <a:t>Rendu</a:t>
            </a:r>
            <a:r>
              <a:rPr sz="1400" spc="-5" dirty="0">
                <a:latin typeface="Cambria"/>
              </a:rPr>
              <a:t>-weber- </a:t>
            </a:r>
            <a:r>
              <a:rPr sz="1400" spc="-5" dirty="0" err="1">
                <a:latin typeface="Cambria"/>
              </a:rPr>
              <a:t>osler</a:t>
            </a:r>
            <a:r>
              <a:rPr lang="en-US" sz="1400" spc="-5" dirty="0">
                <a:latin typeface="Cambria"/>
              </a:rPr>
              <a:t> </a:t>
            </a:r>
            <a:r>
              <a:rPr sz="1400" spc="-5" dirty="0">
                <a:latin typeface="Cambria"/>
              </a:rPr>
              <a:t>syndrome</a:t>
            </a:r>
            <a:r>
              <a:rPr sz="1400" spc="-5" dirty="0" smtClean="0">
                <a:latin typeface="Cambria"/>
              </a:rPr>
              <a:t>)</a:t>
            </a:r>
            <a:r>
              <a:rPr lang="en-US" sz="1400" spc="-5" dirty="0" smtClean="0">
                <a:latin typeface="Cambria"/>
              </a:rPr>
              <a:t> </a:t>
            </a:r>
            <a:r>
              <a:rPr lang="en-US" sz="1400" spc="-5" dirty="0" smtClean="0">
                <a:solidFill>
                  <a:srgbClr val="00B050"/>
                </a:solidFill>
                <a:latin typeface="Cambria"/>
              </a:rPr>
              <a:t>The most common one</a:t>
            </a:r>
            <a:endParaRPr lang="en-US" sz="1400" spc="-5" dirty="0">
              <a:solidFill>
                <a:srgbClr val="00B050"/>
              </a:solidFill>
              <a:latin typeface="Cambria"/>
            </a:endParaRPr>
          </a:p>
          <a:p>
            <a:pPr marL="342900" marR="5080" indent="-342900">
              <a:lnSpc>
                <a:spcPct val="100000"/>
              </a:lnSpc>
              <a:spcBef>
                <a:spcPts val="95"/>
              </a:spcBef>
              <a:buFont typeface="+mj-lt"/>
              <a:buAutoNum type="arabicPeriod"/>
              <a:tabLst>
                <a:tab pos="469265" algn="l"/>
                <a:tab pos="469900" algn="l"/>
              </a:tabLst>
            </a:pPr>
            <a:r>
              <a:rPr sz="1400" spc="-5" dirty="0" err="1" smtClean="0">
                <a:latin typeface="Cambria"/>
              </a:rPr>
              <a:t>Kasabach-merritt</a:t>
            </a:r>
            <a:r>
              <a:rPr sz="1400" spc="-5" dirty="0" smtClean="0">
                <a:latin typeface="Cambria"/>
              </a:rPr>
              <a:t> </a:t>
            </a:r>
            <a:r>
              <a:rPr sz="1400" spc="-5" dirty="0">
                <a:latin typeface="Cambria"/>
              </a:rPr>
              <a:t>syndrome</a:t>
            </a:r>
            <a:r>
              <a:rPr lang="en-US" sz="1400" spc="-5" dirty="0">
                <a:latin typeface="Cambria"/>
              </a:rPr>
              <a:t> </a:t>
            </a:r>
            <a:r>
              <a:rPr sz="1400" spc="-5" dirty="0">
                <a:latin typeface="Cambria"/>
              </a:rPr>
              <a:t>(</a:t>
            </a:r>
            <a:r>
              <a:rPr sz="1400" spc="-5" dirty="0" err="1">
                <a:latin typeface="Cambria"/>
              </a:rPr>
              <a:t>Haemangioma</a:t>
            </a:r>
            <a:r>
              <a:rPr sz="1400" spc="-5" dirty="0">
                <a:latin typeface="Cambria"/>
              </a:rPr>
              <a:t> –</a:t>
            </a:r>
            <a:r>
              <a:rPr lang="en-US" sz="1400" spc="-5" dirty="0">
                <a:latin typeface="Cambria"/>
              </a:rPr>
              <a:t>Thrombocytopenia</a:t>
            </a:r>
            <a:r>
              <a:rPr sz="1400" spc="-5" dirty="0">
                <a:latin typeface="Cambria"/>
              </a:rPr>
              <a:t>)</a:t>
            </a:r>
            <a:r>
              <a:rPr lang="en-US" sz="1400" spc="-5" dirty="0">
                <a:latin typeface="Cambria"/>
              </a:rPr>
              <a:t> </a:t>
            </a:r>
            <a:endParaRPr lang="en-US" sz="1400" spc="-5" dirty="0" smtClean="0">
              <a:latin typeface="Cambria"/>
            </a:endParaRPr>
          </a:p>
          <a:p>
            <a:pPr marL="342900" marR="5080" indent="-342900">
              <a:lnSpc>
                <a:spcPct val="100000"/>
              </a:lnSpc>
              <a:spcBef>
                <a:spcPts val="95"/>
              </a:spcBef>
              <a:buFont typeface="+mj-lt"/>
              <a:buAutoNum type="arabicPeriod"/>
              <a:tabLst>
                <a:tab pos="469265" algn="l"/>
                <a:tab pos="469900" algn="l"/>
              </a:tabLst>
            </a:pPr>
            <a:r>
              <a:rPr sz="1400" spc="-5" dirty="0" smtClean="0">
                <a:latin typeface="Cambria"/>
              </a:rPr>
              <a:t>Ehlers-</a:t>
            </a:r>
            <a:r>
              <a:rPr sz="1400" spc="-5" dirty="0" err="1" smtClean="0">
                <a:latin typeface="Cambria"/>
              </a:rPr>
              <a:t>Danlos</a:t>
            </a:r>
            <a:r>
              <a:rPr sz="1400" spc="-5" dirty="0" smtClean="0">
                <a:latin typeface="Cambria"/>
              </a:rPr>
              <a:t> syndrome</a:t>
            </a:r>
            <a:endParaRPr lang="en-US" sz="1400" spc="-5" dirty="0" smtClean="0">
              <a:latin typeface="Cambria"/>
            </a:endParaRPr>
          </a:p>
          <a:p>
            <a:pPr marL="342900" marR="5080" indent="-342900">
              <a:lnSpc>
                <a:spcPct val="100000"/>
              </a:lnSpc>
              <a:spcBef>
                <a:spcPts val="95"/>
              </a:spcBef>
              <a:buFont typeface="+mj-lt"/>
              <a:buAutoNum type="arabicPeriod"/>
              <a:tabLst>
                <a:tab pos="469265" algn="l"/>
                <a:tab pos="469900" algn="l"/>
              </a:tabLst>
            </a:pPr>
            <a:r>
              <a:rPr sz="1400" spc="-5" dirty="0" err="1" smtClean="0">
                <a:latin typeface="Cambria"/>
              </a:rPr>
              <a:t>Pseudoxanthoma</a:t>
            </a:r>
            <a:r>
              <a:rPr sz="1400" spc="-5" dirty="0" smtClean="0">
                <a:latin typeface="Cambria"/>
              </a:rPr>
              <a:t> </a:t>
            </a:r>
            <a:r>
              <a:rPr sz="1400" spc="-5" dirty="0" err="1" smtClean="0">
                <a:latin typeface="Cambria"/>
              </a:rPr>
              <a:t>elasticum</a:t>
            </a:r>
            <a:endParaRPr lang="en-US" sz="1400" spc="-5" dirty="0" smtClean="0">
              <a:latin typeface="Cambria"/>
            </a:endParaRPr>
          </a:p>
          <a:p>
            <a:pPr marL="342900" marR="5080" indent="-342900">
              <a:lnSpc>
                <a:spcPct val="100000"/>
              </a:lnSpc>
              <a:spcBef>
                <a:spcPts val="95"/>
              </a:spcBef>
              <a:buFont typeface="+mj-lt"/>
              <a:buAutoNum type="arabicPeriod"/>
              <a:tabLst>
                <a:tab pos="469265" algn="l"/>
                <a:tab pos="469900" algn="l"/>
              </a:tabLst>
            </a:pPr>
            <a:r>
              <a:rPr sz="1400" spc="-5" dirty="0" err="1" smtClean="0">
                <a:latin typeface="Cambria"/>
              </a:rPr>
              <a:t>Homocystinuria</a:t>
            </a:r>
            <a:endParaRPr lang="en-US" sz="1400" spc="-5" dirty="0">
              <a:latin typeface="Cambria"/>
            </a:endParaRPr>
          </a:p>
          <a:p>
            <a:pPr marL="342900" marR="5080" indent="-342900">
              <a:lnSpc>
                <a:spcPct val="100000"/>
              </a:lnSpc>
              <a:spcBef>
                <a:spcPts val="95"/>
              </a:spcBef>
              <a:buFont typeface="+mj-lt"/>
              <a:buAutoNum type="arabicPeriod"/>
              <a:tabLst>
                <a:tab pos="469265" algn="l"/>
                <a:tab pos="469900" algn="l"/>
              </a:tabLst>
            </a:pPr>
            <a:r>
              <a:rPr sz="1400" spc="-5" dirty="0" err="1" smtClean="0">
                <a:latin typeface="Cambria"/>
              </a:rPr>
              <a:t>Marfan</a:t>
            </a:r>
            <a:r>
              <a:rPr sz="1400" spc="-5" dirty="0" smtClean="0">
                <a:latin typeface="Cambria"/>
              </a:rPr>
              <a:t> syndrome</a:t>
            </a:r>
            <a:endParaRPr lang="en-US" sz="1400" spc="-5" dirty="0" smtClean="0">
              <a:latin typeface="Cambria"/>
            </a:endParaRPr>
          </a:p>
          <a:p>
            <a:pPr marL="342900" marR="5080" indent="-342900">
              <a:lnSpc>
                <a:spcPct val="100000"/>
              </a:lnSpc>
              <a:spcBef>
                <a:spcPts val="95"/>
              </a:spcBef>
              <a:buFont typeface="+mj-lt"/>
              <a:buAutoNum type="arabicPeriod"/>
              <a:tabLst>
                <a:tab pos="469265" algn="l"/>
                <a:tab pos="469900" algn="l"/>
              </a:tabLst>
            </a:pPr>
            <a:r>
              <a:rPr sz="1400" spc="-5" dirty="0" err="1" smtClean="0">
                <a:latin typeface="Cambria"/>
              </a:rPr>
              <a:t>Osteogenesis</a:t>
            </a:r>
            <a:r>
              <a:rPr sz="1400" spc="-5" dirty="0" smtClean="0">
                <a:latin typeface="Cambria"/>
              </a:rPr>
              <a:t> </a:t>
            </a:r>
            <a:r>
              <a:rPr sz="1400" spc="-5" dirty="0" err="1" smtClean="0">
                <a:latin typeface="Cambria"/>
              </a:rPr>
              <a:t>imperfecta</a:t>
            </a:r>
            <a:endParaRPr lang="en-US" sz="1400" spc="-5" dirty="0" smtClean="0">
              <a:latin typeface="Cambria"/>
            </a:endParaRPr>
          </a:p>
          <a:p>
            <a:pPr marR="5080">
              <a:lnSpc>
                <a:spcPct val="100000"/>
              </a:lnSpc>
              <a:spcBef>
                <a:spcPts val="95"/>
              </a:spcBef>
              <a:tabLst>
                <a:tab pos="469265" algn="l"/>
                <a:tab pos="469900" algn="l"/>
              </a:tabLst>
            </a:pPr>
            <a:r>
              <a:rPr lang="en-US" sz="1400" spc="-5" dirty="0" smtClean="0">
                <a:solidFill>
                  <a:srgbClr val="00B050"/>
                </a:solidFill>
                <a:latin typeface="Cambria"/>
              </a:rPr>
              <a:t>Only number 1 is important the rest </a:t>
            </a:r>
          </a:p>
          <a:p>
            <a:pPr marR="5080">
              <a:lnSpc>
                <a:spcPct val="100000"/>
              </a:lnSpc>
              <a:spcBef>
                <a:spcPts val="95"/>
              </a:spcBef>
              <a:tabLst>
                <a:tab pos="469265" algn="l"/>
                <a:tab pos="469900" algn="l"/>
              </a:tabLst>
            </a:pPr>
            <a:r>
              <a:rPr lang="en-US" sz="1400" spc="-5" dirty="0">
                <a:solidFill>
                  <a:srgbClr val="00B050"/>
                </a:solidFill>
                <a:latin typeface="Cambria"/>
              </a:rPr>
              <a:t>y</a:t>
            </a:r>
            <a:r>
              <a:rPr lang="en-US" sz="1400" spc="-5" dirty="0" smtClean="0">
                <a:solidFill>
                  <a:srgbClr val="00B050"/>
                </a:solidFill>
                <a:latin typeface="Cambria"/>
              </a:rPr>
              <a:t>ou only need to know by name.</a:t>
            </a:r>
            <a:endParaRPr sz="1400" spc="-5" dirty="0">
              <a:solidFill>
                <a:srgbClr val="00B050"/>
              </a:solidFill>
              <a:latin typeface="Cambria"/>
            </a:endParaRPr>
          </a:p>
        </p:txBody>
      </p:sp>
      <p:sp>
        <p:nvSpPr>
          <p:cNvPr id="12" name="object 2">
            <a:extLst>
              <a:ext uri="{FF2B5EF4-FFF2-40B4-BE49-F238E27FC236}">
                <a16:creationId xmlns:a16="http://schemas.microsoft.com/office/drawing/2014/main" id="{7CD614D6-7E5E-4166-AB2A-DE1F53F85945}"/>
              </a:ext>
            </a:extLst>
          </p:cNvPr>
          <p:cNvSpPr/>
          <p:nvPr/>
        </p:nvSpPr>
        <p:spPr>
          <a:xfrm>
            <a:off x="3423541" y="7663885"/>
            <a:ext cx="1630051" cy="1246647"/>
          </a:xfrm>
          <a:prstGeom prst="rect">
            <a:avLst/>
          </a:prstGeom>
          <a:blipFill>
            <a:blip r:embed="rId4" cstate="print"/>
            <a:stretch>
              <a:fillRect/>
            </a:stretch>
          </a:blipFill>
        </p:spPr>
        <p:txBody>
          <a:bodyPr wrap="square" lIns="0" tIns="0" rIns="0" bIns="0" rtlCol="0"/>
          <a:lstStyle/>
          <a:p>
            <a:endParaRPr/>
          </a:p>
        </p:txBody>
      </p:sp>
      <p:sp>
        <p:nvSpPr>
          <p:cNvPr id="13" name="object 2">
            <a:extLst>
              <a:ext uri="{FF2B5EF4-FFF2-40B4-BE49-F238E27FC236}">
                <a16:creationId xmlns:a16="http://schemas.microsoft.com/office/drawing/2014/main" id="{FC9CB9AA-8C67-4EFA-A1FE-1480F807F44E}"/>
              </a:ext>
            </a:extLst>
          </p:cNvPr>
          <p:cNvSpPr/>
          <p:nvPr/>
        </p:nvSpPr>
        <p:spPr>
          <a:xfrm>
            <a:off x="5191753" y="7663885"/>
            <a:ext cx="1320047" cy="1246647"/>
          </a:xfrm>
          <a:prstGeom prst="rect">
            <a:avLst/>
          </a:prstGeom>
          <a:blipFill>
            <a:blip r:embed="rId5" cstate="print"/>
            <a:stretch>
              <a:fillRect/>
            </a:stretch>
          </a:blipFill>
        </p:spPr>
        <p:txBody>
          <a:bodyPr wrap="square" lIns="0" tIns="0" rIns="0" bIns="0" rtlCol="0"/>
          <a:lstStyle/>
          <a:p>
            <a:endParaRPr/>
          </a:p>
        </p:txBody>
      </p:sp>
      <p:sp>
        <p:nvSpPr>
          <p:cNvPr id="6" name="عنصر نائب لرقم الشريحة 5">
            <a:extLst>
              <a:ext uri="{FF2B5EF4-FFF2-40B4-BE49-F238E27FC236}">
                <a16:creationId xmlns:a16="http://schemas.microsoft.com/office/drawing/2014/main" id="{EA060275-9C8F-4845-98DB-FC54392E2944}"/>
              </a:ext>
            </a:extLst>
          </p:cNvPr>
          <p:cNvSpPr>
            <a:spLocks noGrp="1"/>
          </p:cNvSpPr>
          <p:nvPr>
            <p:ph type="sldNum" sz="quarter" idx="12"/>
          </p:nvPr>
        </p:nvSpPr>
        <p:spPr/>
        <p:txBody>
          <a:bodyPr/>
          <a:lstStyle/>
          <a:p>
            <a:r>
              <a:rPr lang="en-US" dirty="0"/>
              <a:t>3</a:t>
            </a:r>
            <a:endParaRPr lang="ar-SA" dirty="0"/>
          </a:p>
        </p:txBody>
      </p:sp>
      <p:sp>
        <p:nvSpPr>
          <p:cNvPr id="14" name="عنصر نائب للتذييل 13">
            <a:extLst>
              <a:ext uri="{FF2B5EF4-FFF2-40B4-BE49-F238E27FC236}">
                <a16:creationId xmlns:a16="http://schemas.microsoft.com/office/drawing/2014/main" id="{2B8D9CE4-BC23-4F30-A9E3-59770E500125}"/>
              </a:ext>
            </a:extLst>
          </p:cNvPr>
          <p:cNvSpPr>
            <a:spLocks noGrp="1"/>
          </p:cNvSpPr>
          <p:nvPr>
            <p:ph type="ftr" sz="quarter" idx="11"/>
          </p:nvPr>
        </p:nvSpPr>
        <p:spPr>
          <a:xfrm>
            <a:off x="2324864" y="-7988"/>
            <a:ext cx="2314575" cy="527403"/>
          </a:xfrm>
        </p:spPr>
        <p:txBody>
          <a:bodyPr/>
          <a:lstStyle/>
          <a:p>
            <a:r>
              <a:rPr lang="en-US" dirty="0"/>
              <a:t>HEMATOLOGY TEAM 436</a:t>
            </a:r>
            <a:endParaRPr lang="ar-SA" dirty="0"/>
          </a:p>
        </p:txBody>
      </p:sp>
      <p:sp>
        <p:nvSpPr>
          <p:cNvPr id="15" name="TextBox 14"/>
          <p:cNvSpPr txBox="1"/>
          <p:nvPr/>
        </p:nvSpPr>
        <p:spPr>
          <a:xfrm>
            <a:off x="3482152" y="6259481"/>
            <a:ext cx="3142879" cy="261610"/>
          </a:xfrm>
          <a:prstGeom prst="rect">
            <a:avLst/>
          </a:prstGeom>
          <a:noFill/>
          <a:ln>
            <a:solidFill>
              <a:schemeClr val="tx1">
                <a:lumMod val="50000"/>
                <a:lumOff val="50000"/>
              </a:schemeClr>
            </a:solidFill>
            <a:prstDash val="dash"/>
          </a:ln>
        </p:spPr>
        <p:txBody>
          <a:bodyPr wrap="square" rtlCol="0">
            <a:spAutoFit/>
          </a:bodyPr>
          <a:lstStyle/>
          <a:p>
            <a:pPr algn="ctr"/>
            <a:r>
              <a:rPr lang="en-US" sz="1100" dirty="0" err="1" smtClean="0">
                <a:solidFill>
                  <a:srgbClr val="00B050"/>
                </a:solidFill>
              </a:rPr>
              <a:t>Petechiae</a:t>
            </a:r>
            <a:r>
              <a:rPr lang="en-US" sz="1100" dirty="0" smtClean="0">
                <a:solidFill>
                  <a:srgbClr val="00B050"/>
                </a:solidFill>
              </a:rPr>
              <a:t> is the most important sign of ITP</a:t>
            </a:r>
            <a:endParaRPr lang="en-US" sz="1100" dirty="0">
              <a:solidFill>
                <a:srgbClr val="00B050"/>
              </a:solidFill>
            </a:endParaRPr>
          </a:p>
        </p:txBody>
      </p:sp>
      <p:sp>
        <p:nvSpPr>
          <p:cNvPr id="16" name="TextBox 15"/>
          <p:cNvSpPr txBox="1"/>
          <p:nvPr/>
        </p:nvSpPr>
        <p:spPr>
          <a:xfrm>
            <a:off x="3408122" y="8937953"/>
            <a:ext cx="3103678" cy="261610"/>
          </a:xfrm>
          <a:prstGeom prst="rect">
            <a:avLst/>
          </a:prstGeom>
          <a:noFill/>
          <a:ln>
            <a:solidFill>
              <a:schemeClr val="tx1">
                <a:lumMod val="50000"/>
                <a:lumOff val="50000"/>
              </a:schemeClr>
            </a:solidFill>
            <a:prstDash val="dash"/>
          </a:ln>
        </p:spPr>
        <p:txBody>
          <a:bodyPr wrap="square" rtlCol="0">
            <a:spAutoFit/>
          </a:bodyPr>
          <a:lstStyle/>
          <a:p>
            <a:r>
              <a:rPr lang="en-US" sz="1100" dirty="0" smtClean="0">
                <a:solidFill>
                  <a:srgbClr val="00B050"/>
                </a:solidFill>
              </a:rPr>
              <a:t>Anything ending with “syndrome” is hereditary</a:t>
            </a:r>
            <a:r>
              <a:rPr lang="en-US" sz="1100" dirty="0" smtClean="0">
                <a:solidFill>
                  <a:srgbClr val="92D050"/>
                </a:solidFill>
              </a:rPr>
              <a:t>.</a:t>
            </a:r>
            <a:endParaRPr lang="en-US" sz="1100" dirty="0">
              <a:solidFill>
                <a:srgbClr val="92D050"/>
              </a:solidFill>
            </a:endParaRPr>
          </a:p>
        </p:txBody>
      </p:sp>
    </p:spTree>
    <p:extLst>
      <p:ext uri="{BB962C8B-B14F-4D97-AF65-F5344CB8AC3E}">
        <p14:creationId xmlns:p14="http://schemas.microsoft.com/office/powerpoint/2010/main" val="2115989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1">
            <a:extLst>
              <a:ext uri="{FF2B5EF4-FFF2-40B4-BE49-F238E27FC236}">
                <a16:creationId xmlns:a16="http://schemas.microsoft.com/office/drawing/2014/main" id="{5A481469-2110-48B4-8730-717CBE66668A}"/>
              </a:ext>
            </a:extLst>
          </p:cNvPr>
          <p:cNvSpPr txBox="1">
            <a:spLocks/>
          </p:cNvSpPr>
          <p:nvPr/>
        </p:nvSpPr>
        <p:spPr>
          <a:xfrm>
            <a:off x="178600" y="385870"/>
            <a:ext cx="6207913" cy="259045"/>
          </a:xfrm>
          <a:prstGeom prst="rect">
            <a:avLst/>
          </a:prstGeom>
        </p:spPr>
        <p:txBody>
          <a:bodyPr vert="horz" wrap="square" lIns="0" tIns="12700"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600" spc="-5" dirty="0">
                <a:solidFill>
                  <a:srgbClr val="009999"/>
                </a:solidFill>
                <a:latin typeface="Cambria"/>
                <a:ea typeface="+mn-ea"/>
              </a:rPr>
              <a:t>Acquired Vascular </a:t>
            </a:r>
            <a:r>
              <a:rPr lang="en-US" sz="1600" spc="-5" dirty="0" smtClean="0">
                <a:solidFill>
                  <a:srgbClr val="009999"/>
                </a:solidFill>
                <a:latin typeface="Cambria"/>
                <a:ea typeface="+mn-ea"/>
              </a:rPr>
              <a:t>Disorders </a:t>
            </a:r>
            <a:r>
              <a:rPr lang="en-US" sz="1600" spc="-5" dirty="0">
                <a:solidFill>
                  <a:srgbClr val="FF0000"/>
                </a:solidFill>
                <a:latin typeface="Cambria"/>
              </a:rPr>
              <a:t>(Not required in the Exam *EXTRA*):</a:t>
            </a:r>
            <a:endParaRPr lang="en-US" sz="1600" spc="-5" dirty="0">
              <a:solidFill>
                <a:srgbClr val="009999"/>
              </a:solidFill>
              <a:latin typeface="Cambria"/>
              <a:ea typeface="+mn-ea"/>
            </a:endParaRPr>
          </a:p>
        </p:txBody>
      </p:sp>
      <p:sp>
        <p:nvSpPr>
          <p:cNvPr id="11" name="object 82">
            <a:extLst>
              <a:ext uri="{FF2B5EF4-FFF2-40B4-BE49-F238E27FC236}">
                <a16:creationId xmlns:a16="http://schemas.microsoft.com/office/drawing/2014/main" id="{E39C722D-CD89-42C1-A33F-0CCFB17F228E}"/>
              </a:ext>
            </a:extLst>
          </p:cNvPr>
          <p:cNvSpPr txBox="1"/>
          <p:nvPr/>
        </p:nvSpPr>
        <p:spPr>
          <a:xfrm>
            <a:off x="178604" y="506262"/>
            <a:ext cx="4837896" cy="4368504"/>
          </a:xfrm>
          <a:prstGeom prst="rect">
            <a:avLst/>
          </a:prstGeom>
        </p:spPr>
        <p:txBody>
          <a:bodyPr vert="horz" wrap="square" lIns="0" tIns="226695" rIns="0" bIns="0" rtlCol="0">
            <a:spAutoFit/>
          </a:bodyPr>
          <a:lstStyle/>
          <a:p>
            <a:pPr marL="298450" indent="-285750">
              <a:spcBef>
                <a:spcPts val="1785"/>
              </a:spcBef>
              <a:buFont typeface="Arial" panose="020B0604020202020204" pitchFamily="34" charset="0"/>
              <a:buChar char="•"/>
              <a:tabLst>
                <a:tab pos="469265" algn="l"/>
                <a:tab pos="469900" algn="l"/>
              </a:tabLst>
            </a:pPr>
            <a:r>
              <a:rPr lang="en-US" sz="1400" spc="-5" dirty="0">
                <a:latin typeface="Cambria"/>
              </a:rPr>
              <a:t>Allergic </a:t>
            </a:r>
            <a:r>
              <a:rPr lang="en-US" sz="1400" spc="-5" dirty="0" err="1">
                <a:latin typeface="Cambria"/>
              </a:rPr>
              <a:t>purpura</a:t>
            </a:r>
            <a:r>
              <a:rPr lang="en-US" sz="1400" spc="-5" dirty="0">
                <a:latin typeface="Cambria"/>
              </a:rPr>
              <a:t> (</a:t>
            </a:r>
            <a:r>
              <a:rPr lang="en-US" sz="1400" spc="-5" dirty="0" err="1">
                <a:latin typeface="Cambria"/>
              </a:rPr>
              <a:t>Henoch-Schonlein</a:t>
            </a:r>
            <a:r>
              <a:rPr lang="en-US" sz="1400" spc="-5" dirty="0">
                <a:latin typeface="Cambria"/>
              </a:rPr>
              <a:t> </a:t>
            </a:r>
            <a:r>
              <a:rPr lang="en-US" sz="1400" spc="-5" dirty="0" err="1">
                <a:latin typeface="Cambria"/>
              </a:rPr>
              <a:t>purpura</a:t>
            </a:r>
            <a:r>
              <a:rPr lang="en-US" sz="1400" spc="-5" dirty="0">
                <a:latin typeface="Cambria"/>
              </a:rPr>
              <a:t>)</a:t>
            </a:r>
          </a:p>
          <a:p>
            <a:pPr marL="298450" indent="-285750">
              <a:spcBef>
                <a:spcPts val="1785"/>
              </a:spcBef>
              <a:buFont typeface="Arial" panose="020B0604020202020204" pitchFamily="34" charset="0"/>
              <a:buChar char="•"/>
              <a:tabLst>
                <a:tab pos="469265" algn="l"/>
                <a:tab pos="469900" algn="l"/>
              </a:tabLst>
            </a:pPr>
            <a:r>
              <a:rPr lang="en-US" sz="1400" spc="-5" dirty="0" err="1">
                <a:latin typeface="Cambria"/>
              </a:rPr>
              <a:t>Paraproteinemia</a:t>
            </a:r>
            <a:r>
              <a:rPr lang="en-US" sz="1400" spc="-5" dirty="0">
                <a:latin typeface="Cambria"/>
              </a:rPr>
              <a:t> and amyloidosis.</a:t>
            </a:r>
          </a:p>
          <a:p>
            <a:pPr marL="298450" indent="-285750">
              <a:spcBef>
                <a:spcPts val="1680"/>
              </a:spcBef>
              <a:buSzPct val="85714"/>
              <a:buFont typeface="Arial" panose="020B0604020202020204" pitchFamily="34" charset="0"/>
              <a:buChar char="•"/>
              <a:tabLst>
                <a:tab pos="469265" algn="l"/>
                <a:tab pos="469900" algn="l"/>
              </a:tabLst>
            </a:pPr>
            <a:r>
              <a:rPr lang="en-US" sz="1400" spc="-5" dirty="0" smtClean="0">
                <a:latin typeface="Cambria"/>
              </a:rPr>
              <a:t>Senile </a:t>
            </a:r>
            <a:r>
              <a:rPr lang="en-US" sz="1400" spc="-5" dirty="0" err="1">
                <a:latin typeface="Cambria"/>
              </a:rPr>
              <a:t>purpura</a:t>
            </a:r>
            <a:r>
              <a:rPr lang="en-US" sz="1400" spc="-5" dirty="0">
                <a:latin typeface="Cambria"/>
              </a:rPr>
              <a:t> </a:t>
            </a:r>
            <a:r>
              <a:rPr lang="en-US" sz="1050" spc="-5" dirty="0">
                <a:solidFill>
                  <a:srgbClr val="00B050"/>
                </a:solidFill>
                <a:latin typeface="Cambria"/>
              </a:rPr>
              <a:t>the colored spots found on the back of old people’s hands.</a:t>
            </a:r>
          </a:p>
          <a:p>
            <a:pPr marL="298450" indent="-285750">
              <a:spcBef>
                <a:spcPts val="1680"/>
              </a:spcBef>
              <a:buSzPct val="85714"/>
              <a:buFont typeface="Arial" panose="020B0604020202020204" pitchFamily="34" charset="0"/>
              <a:buChar char="•"/>
              <a:tabLst>
                <a:tab pos="469265" algn="l"/>
                <a:tab pos="469900" algn="l"/>
              </a:tabLst>
            </a:pPr>
            <a:r>
              <a:rPr lang="en-US" sz="1400" spc="-5" dirty="0">
                <a:latin typeface="Cambria"/>
              </a:rPr>
              <a:t>Drug-induced vascular </a:t>
            </a:r>
            <a:r>
              <a:rPr lang="en-US" sz="1400" spc="-5" dirty="0" err="1">
                <a:latin typeface="Cambria"/>
              </a:rPr>
              <a:t>purpuras</a:t>
            </a:r>
            <a:r>
              <a:rPr lang="en-US" sz="1400" spc="-5" dirty="0">
                <a:latin typeface="Cambria"/>
              </a:rPr>
              <a:t> (Steroid therapy,  aspirin, sulfonamides, iodides, digoxin, methyldopa, estrogen, allopurinol, penicillin and other antibiotics)</a:t>
            </a:r>
          </a:p>
          <a:p>
            <a:pPr marL="298450" indent="-285750">
              <a:spcBef>
                <a:spcPts val="1680"/>
              </a:spcBef>
              <a:buSzPct val="85714"/>
              <a:buFont typeface="Arial" panose="020B0604020202020204" pitchFamily="34" charset="0"/>
              <a:buChar char="•"/>
              <a:tabLst>
                <a:tab pos="469265" algn="l"/>
                <a:tab pos="469900" algn="l"/>
              </a:tabLst>
            </a:pPr>
            <a:r>
              <a:rPr lang="en-US" sz="1400" spc="-5" dirty="0">
                <a:latin typeface="Cambria"/>
              </a:rPr>
              <a:t>Vitamin C Deficiency (Scurvy)</a:t>
            </a:r>
          </a:p>
          <a:p>
            <a:pPr marL="298450" indent="-285750">
              <a:spcBef>
                <a:spcPts val="1680"/>
              </a:spcBef>
              <a:buSzPct val="85714"/>
              <a:buFont typeface="Arial" panose="020B0604020202020204" pitchFamily="34" charset="0"/>
              <a:buChar char="•"/>
              <a:tabLst>
                <a:tab pos="469265" algn="l"/>
                <a:tab pos="469900" algn="l"/>
              </a:tabLst>
            </a:pPr>
            <a:r>
              <a:rPr lang="en-US" sz="1400" spc="-5" dirty="0" err="1">
                <a:latin typeface="Cambria"/>
              </a:rPr>
              <a:t>Purpura</a:t>
            </a:r>
            <a:r>
              <a:rPr lang="en-US" sz="1400" spc="-5" dirty="0">
                <a:latin typeface="Cambria"/>
              </a:rPr>
              <a:t> simplex (Easy </a:t>
            </a:r>
            <a:r>
              <a:rPr lang="en-US" sz="1400" spc="-5" dirty="0" err="1">
                <a:latin typeface="Cambria"/>
              </a:rPr>
              <a:t>brusability</a:t>
            </a:r>
            <a:r>
              <a:rPr lang="en-US" sz="1400" spc="-5" dirty="0">
                <a:latin typeface="Cambria"/>
              </a:rPr>
              <a:t>)</a:t>
            </a:r>
          </a:p>
          <a:p>
            <a:pPr marL="298450" indent="-285750">
              <a:spcBef>
                <a:spcPts val="1680"/>
              </a:spcBef>
              <a:buSzPct val="85714"/>
              <a:buFont typeface="Arial" panose="020B0604020202020204" pitchFamily="34" charset="0"/>
              <a:buChar char="•"/>
              <a:tabLst>
                <a:tab pos="469265" algn="l"/>
                <a:tab pos="469900" algn="l"/>
              </a:tabLst>
            </a:pPr>
            <a:r>
              <a:rPr lang="en-US" sz="1400" spc="-5" dirty="0">
                <a:latin typeface="Cambria"/>
              </a:rPr>
              <a:t>Psychogenic </a:t>
            </a:r>
            <a:r>
              <a:rPr lang="en-US" sz="1400" spc="-5" dirty="0" err="1">
                <a:latin typeface="Cambria"/>
              </a:rPr>
              <a:t>purpura</a:t>
            </a:r>
            <a:endParaRPr lang="en-US" sz="1400" spc="-5" dirty="0">
              <a:latin typeface="Cambria"/>
            </a:endParaRPr>
          </a:p>
          <a:p>
            <a:pPr marL="298450" indent="-285750">
              <a:spcBef>
                <a:spcPts val="1680"/>
              </a:spcBef>
              <a:buSzPct val="85714"/>
              <a:buFont typeface="Arial" panose="020B0604020202020204" pitchFamily="34" charset="0"/>
              <a:buChar char="•"/>
              <a:tabLst>
                <a:tab pos="469265" algn="l"/>
                <a:tab pos="469900" algn="l"/>
              </a:tabLst>
            </a:pPr>
            <a:r>
              <a:rPr lang="en-US" sz="1400" spc="-5" dirty="0" err="1">
                <a:latin typeface="Cambria"/>
              </a:rPr>
              <a:t>Purpura</a:t>
            </a:r>
            <a:r>
              <a:rPr lang="en-US" sz="1400" spc="-5" dirty="0">
                <a:latin typeface="Cambria"/>
              </a:rPr>
              <a:t> associated with infections.</a:t>
            </a:r>
          </a:p>
          <a:p>
            <a:pPr marL="298450" indent="-285750">
              <a:spcBef>
                <a:spcPts val="1785"/>
              </a:spcBef>
              <a:buFont typeface="Arial" panose="020B0604020202020204" pitchFamily="34" charset="0"/>
              <a:buChar char="•"/>
              <a:tabLst>
                <a:tab pos="469265" algn="l"/>
                <a:tab pos="469900" algn="l"/>
              </a:tabLst>
            </a:pPr>
            <a:endParaRPr lang="en-US" sz="1400" spc="-5" dirty="0">
              <a:latin typeface="Cambria"/>
            </a:endParaRPr>
          </a:p>
        </p:txBody>
      </p:sp>
      <p:sp>
        <p:nvSpPr>
          <p:cNvPr id="14" name="object 2">
            <a:extLst>
              <a:ext uri="{FF2B5EF4-FFF2-40B4-BE49-F238E27FC236}">
                <a16:creationId xmlns:a16="http://schemas.microsoft.com/office/drawing/2014/main" id="{78E28635-3B28-4003-B26D-6C4DCC2A8037}"/>
              </a:ext>
            </a:extLst>
          </p:cNvPr>
          <p:cNvSpPr/>
          <p:nvPr/>
        </p:nvSpPr>
        <p:spPr>
          <a:xfrm>
            <a:off x="5110808" y="609041"/>
            <a:ext cx="1483041" cy="787973"/>
          </a:xfrm>
          <a:prstGeom prst="rect">
            <a:avLst/>
          </a:prstGeom>
          <a:blipFill>
            <a:blip r:embed="rId2" cstate="print"/>
            <a:stretch>
              <a:fillRect/>
            </a:stretch>
          </a:blipFill>
        </p:spPr>
        <p:txBody>
          <a:bodyPr wrap="square" lIns="0" tIns="0" rIns="0" bIns="0" rtlCol="0"/>
          <a:lstStyle/>
          <a:p>
            <a:endParaRPr/>
          </a:p>
        </p:txBody>
      </p:sp>
      <p:sp>
        <p:nvSpPr>
          <p:cNvPr id="15" name="object 2">
            <a:extLst>
              <a:ext uri="{FF2B5EF4-FFF2-40B4-BE49-F238E27FC236}">
                <a16:creationId xmlns:a16="http://schemas.microsoft.com/office/drawing/2014/main" id="{B84AC457-2DF4-4CDD-8617-53F633DA3F06}"/>
              </a:ext>
            </a:extLst>
          </p:cNvPr>
          <p:cNvSpPr/>
          <p:nvPr/>
        </p:nvSpPr>
        <p:spPr>
          <a:xfrm>
            <a:off x="5110805" y="1467831"/>
            <a:ext cx="1483041" cy="773777"/>
          </a:xfrm>
          <a:prstGeom prst="rect">
            <a:avLst/>
          </a:prstGeom>
          <a:blipFill>
            <a:blip r:embed="rId3" cstate="print"/>
            <a:stretch>
              <a:fillRect/>
            </a:stretch>
          </a:blipFill>
        </p:spPr>
        <p:txBody>
          <a:bodyPr wrap="square" lIns="0" tIns="0" rIns="0" bIns="0" rtlCol="0"/>
          <a:lstStyle/>
          <a:p>
            <a:endParaRPr/>
          </a:p>
        </p:txBody>
      </p:sp>
      <p:sp>
        <p:nvSpPr>
          <p:cNvPr id="16" name="object 2">
            <a:extLst>
              <a:ext uri="{FF2B5EF4-FFF2-40B4-BE49-F238E27FC236}">
                <a16:creationId xmlns:a16="http://schemas.microsoft.com/office/drawing/2014/main" id="{FDF5E53D-24F0-435D-85D8-DAB57310B0F1}"/>
              </a:ext>
            </a:extLst>
          </p:cNvPr>
          <p:cNvSpPr/>
          <p:nvPr/>
        </p:nvSpPr>
        <p:spPr>
          <a:xfrm>
            <a:off x="5110806" y="2400806"/>
            <a:ext cx="1483041" cy="954368"/>
          </a:xfrm>
          <a:prstGeom prst="rect">
            <a:avLst/>
          </a:prstGeom>
          <a:blipFill>
            <a:blip r:embed="rId4" cstate="print"/>
            <a:stretch>
              <a:fillRect/>
            </a:stretch>
          </a:blipFill>
        </p:spPr>
        <p:txBody>
          <a:bodyPr wrap="square" lIns="0" tIns="0" rIns="0" bIns="0" rtlCol="0"/>
          <a:lstStyle/>
          <a:p>
            <a:endParaRPr/>
          </a:p>
        </p:txBody>
      </p:sp>
      <p:sp>
        <p:nvSpPr>
          <p:cNvPr id="18" name="object 2">
            <a:extLst>
              <a:ext uri="{FF2B5EF4-FFF2-40B4-BE49-F238E27FC236}">
                <a16:creationId xmlns:a16="http://schemas.microsoft.com/office/drawing/2014/main" id="{E1A7A98F-A6C5-425C-8DCE-B6511ADD1047}"/>
              </a:ext>
            </a:extLst>
          </p:cNvPr>
          <p:cNvSpPr/>
          <p:nvPr/>
        </p:nvSpPr>
        <p:spPr>
          <a:xfrm>
            <a:off x="5095737" y="3461299"/>
            <a:ext cx="1483041" cy="954367"/>
          </a:xfrm>
          <a:prstGeom prst="rect">
            <a:avLst/>
          </a:prstGeom>
          <a:blipFill>
            <a:blip r:embed="rId5" cstate="print"/>
            <a:stretch>
              <a:fillRect/>
            </a:stretch>
          </a:blipFill>
        </p:spPr>
        <p:txBody>
          <a:bodyPr wrap="square" lIns="0" tIns="0" rIns="0" bIns="0" rtlCol="0"/>
          <a:lstStyle/>
          <a:p>
            <a:endParaRPr/>
          </a:p>
        </p:txBody>
      </p:sp>
      <p:sp>
        <p:nvSpPr>
          <p:cNvPr id="12" name="object 2">
            <a:extLst>
              <a:ext uri="{FF2B5EF4-FFF2-40B4-BE49-F238E27FC236}">
                <a16:creationId xmlns:a16="http://schemas.microsoft.com/office/drawing/2014/main" id="{3AF0B20B-012F-49D4-BD0F-126131F8F446}"/>
              </a:ext>
            </a:extLst>
          </p:cNvPr>
          <p:cNvSpPr txBox="1">
            <a:spLocks/>
          </p:cNvSpPr>
          <p:nvPr/>
        </p:nvSpPr>
        <p:spPr>
          <a:xfrm>
            <a:off x="175948" y="4453188"/>
            <a:ext cx="4210685" cy="258404"/>
          </a:xfrm>
          <a:prstGeom prst="rect">
            <a:avLst/>
          </a:prstGeom>
        </p:spPr>
        <p:txBody>
          <a:bodyPr vert="horz" wrap="square" lIns="0" tIns="12065"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rtl="0">
              <a:lnSpc>
                <a:spcPct val="100000"/>
              </a:lnSpc>
              <a:spcBef>
                <a:spcPts val="95"/>
              </a:spcBef>
            </a:pPr>
            <a:r>
              <a:rPr lang="en-US" sz="1600" spc="-5" dirty="0">
                <a:solidFill>
                  <a:srgbClr val="009999"/>
                </a:solidFill>
                <a:latin typeface="Cambria"/>
                <a:ea typeface="+mn-ea"/>
              </a:rPr>
              <a:t>The </a:t>
            </a:r>
            <a:r>
              <a:rPr lang="en-US" sz="1600" spc="-5" dirty="0" smtClean="0">
                <a:solidFill>
                  <a:srgbClr val="009999"/>
                </a:solidFill>
                <a:latin typeface="Cambria"/>
                <a:ea typeface="+mn-ea"/>
              </a:rPr>
              <a:t>platelets  </a:t>
            </a:r>
            <a:r>
              <a:rPr lang="en-US" sz="1100" spc="-5" dirty="0">
                <a:solidFill>
                  <a:schemeClr val="bg1">
                    <a:lumMod val="50000"/>
                  </a:schemeClr>
                </a:solidFill>
                <a:latin typeface="Cambria"/>
                <a:ea typeface="+mn-ea"/>
              </a:rPr>
              <a:t>More details in physiology</a:t>
            </a:r>
          </a:p>
        </p:txBody>
      </p:sp>
      <p:sp>
        <p:nvSpPr>
          <p:cNvPr id="13" name="object 3">
            <a:extLst>
              <a:ext uri="{FF2B5EF4-FFF2-40B4-BE49-F238E27FC236}">
                <a16:creationId xmlns:a16="http://schemas.microsoft.com/office/drawing/2014/main" id="{26138DEF-C636-4157-B337-9D3C9E403EBF}"/>
              </a:ext>
            </a:extLst>
          </p:cNvPr>
          <p:cNvSpPr txBox="1"/>
          <p:nvPr/>
        </p:nvSpPr>
        <p:spPr>
          <a:xfrm>
            <a:off x="175948" y="4737567"/>
            <a:ext cx="6493866" cy="1660711"/>
          </a:xfrm>
          <a:prstGeom prst="rect">
            <a:avLst/>
          </a:prstGeom>
        </p:spPr>
        <p:txBody>
          <a:bodyPr vert="horz" wrap="square" lIns="0" tIns="97790" rIns="0" bIns="0" rtlCol="0">
            <a:spAutoFit/>
          </a:bodyPr>
          <a:lstStyle/>
          <a:p>
            <a:pPr marL="355600" indent="-342900">
              <a:spcBef>
                <a:spcPts val="770"/>
              </a:spcBef>
              <a:buFont typeface="Times New Roman"/>
              <a:buChar char="•"/>
              <a:tabLst>
                <a:tab pos="354965" algn="l"/>
                <a:tab pos="355600" algn="l"/>
              </a:tabLst>
            </a:pPr>
            <a:r>
              <a:rPr lang="en-US" sz="1400" b="1" spc="-5" dirty="0">
                <a:solidFill>
                  <a:srgbClr val="FF0000"/>
                </a:solidFill>
                <a:latin typeface="Cambria"/>
              </a:rPr>
              <a:t>Normal Platelet Count = 150-450x109/L</a:t>
            </a:r>
          </a:p>
          <a:p>
            <a:pPr marL="355600" indent="-342900">
              <a:spcBef>
                <a:spcPts val="675"/>
              </a:spcBef>
              <a:buFont typeface="Times New Roman"/>
              <a:buChar char="•"/>
              <a:tabLst>
                <a:tab pos="354965" algn="l"/>
                <a:tab pos="355600" algn="l"/>
              </a:tabLst>
            </a:pPr>
            <a:r>
              <a:rPr lang="en-US" sz="1400" spc="-5" dirty="0">
                <a:solidFill>
                  <a:srgbClr val="FF0000"/>
                </a:solidFill>
                <a:latin typeface="Cambria"/>
              </a:rPr>
              <a:t>Normal Platelet Size </a:t>
            </a:r>
            <a:r>
              <a:rPr lang="en-US" sz="1400" spc="-5" dirty="0" err="1">
                <a:solidFill>
                  <a:srgbClr val="FF0000"/>
                </a:solidFill>
                <a:latin typeface="Cambria"/>
              </a:rPr>
              <a:t>Mpv</a:t>
            </a:r>
            <a:r>
              <a:rPr lang="en-US" sz="1400" spc="-5" dirty="0">
                <a:solidFill>
                  <a:srgbClr val="FF0000"/>
                </a:solidFill>
                <a:latin typeface="Cambria"/>
              </a:rPr>
              <a:t> 7.2-11.1 </a:t>
            </a:r>
            <a:r>
              <a:rPr lang="en-US" sz="1400" spc="-5" dirty="0" err="1">
                <a:solidFill>
                  <a:srgbClr val="FF0000"/>
                </a:solidFill>
                <a:latin typeface="Cambria"/>
              </a:rPr>
              <a:t>Fl</a:t>
            </a:r>
            <a:endParaRPr lang="en-US" sz="1400" spc="-5" dirty="0">
              <a:solidFill>
                <a:srgbClr val="FF0000"/>
              </a:solidFill>
              <a:latin typeface="Cambria"/>
            </a:endParaRPr>
          </a:p>
          <a:p>
            <a:pPr marL="355600" indent="-342900">
              <a:spcBef>
                <a:spcPts val="670"/>
              </a:spcBef>
              <a:buFont typeface="Times New Roman"/>
              <a:buChar char="•"/>
              <a:tabLst>
                <a:tab pos="354965" algn="l"/>
                <a:tab pos="355600" algn="l"/>
              </a:tabLst>
            </a:pPr>
            <a:r>
              <a:rPr lang="en-US" sz="1400" spc="-5" dirty="0">
                <a:solidFill>
                  <a:srgbClr val="FF0000"/>
                </a:solidFill>
                <a:latin typeface="Cambria"/>
              </a:rPr>
              <a:t>Normal Platelet Diameter 1-3 µ</a:t>
            </a:r>
          </a:p>
          <a:p>
            <a:pPr marL="355600" indent="-342900">
              <a:spcBef>
                <a:spcPts val="675"/>
              </a:spcBef>
              <a:buFont typeface="Times New Roman"/>
              <a:buChar char="•"/>
              <a:tabLst>
                <a:tab pos="354965" algn="l"/>
                <a:tab pos="355600" algn="l"/>
              </a:tabLst>
            </a:pPr>
            <a:r>
              <a:rPr lang="en-US" sz="1400" b="1" spc="-5" dirty="0">
                <a:solidFill>
                  <a:srgbClr val="FF0000"/>
                </a:solidFill>
                <a:latin typeface="Cambria"/>
              </a:rPr>
              <a:t>Normal Platelet Life Span 7-10 </a:t>
            </a:r>
            <a:r>
              <a:rPr lang="en-US" sz="1400" b="1" spc="-5" dirty="0" smtClean="0">
                <a:solidFill>
                  <a:srgbClr val="FF0000"/>
                </a:solidFill>
                <a:latin typeface="Cambria"/>
              </a:rPr>
              <a:t>Days </a:t>
            </a:r>
            <a:endParaRPr lang="en-US" sz="1400" b="1" spc="-5" dirty="0">
              <a:solidFill>
                <a:srgbClr val="FF0000"/>
              </a:solidFill>
              <a:latin typeface="Cambria"/>
            </a:endParaRPr>
          </a:p>
          <a:p>
            <a:pPr marL="355600" marR="5080" indent="-342900">
              <a:spcBef>
                <a:spcPts val="5"/>
              </a:spcBef>
              <a:buFont typeface="Times New Roman"/>
              <a:buChar char="•"/>
              <a:tabLst>
                <a:tab pos="354965" algn="l"/>
                <a:tab pos="355600" algn="l"/>
              </a:tabLst>
            </a:pPr>
            <a:r>
              <a:rPr lang="en-US" sz="1400" spc="-5" dirty="0">
                <a:latin typeface="Cambria"/>
              </a:rPr>
              <a:t>Platelet Formation Is By Segmentation Of  The Cytoplasm Of The </a:t>
            </a:r>
            <a:r>
              <a:rPr lang="en-US" sz="1400" b="1" spc="-5" dirty="0">
                <a:solidFill>
                  <a:srgbClr val="FF0000"/>
                </a:solidFill>
                <a:latin typeface="Cambria"/>
              </a:rPr>
              <a:t>Megakaryocyte In The  Bone Marrow</a:t>
            </a:r>
            <a:r>
              <a:rPr lang="en-US" sz="1400" b="1" spc="-5" dirty="0" smtClean="0">
                <a:solidFill>
                  <a:srgbClr val="00B050"/>
                </a:solidFill>
                <a:latin typeface="Cambria"/>
              </a:rPr>
              <a:t>.</a:t>
            </a:r>
            <a:r>
              <a:rPr lang="en-US" sz="1400" spc="-5" dirty="0" smtClean="0">
                <a:solidFill>
                  <a:srgbClr val="00B050"/>
                </a:solidFill>
                <a:latin typeface="Cambria"/>
              </a:rPr>
              <a:t> The megakaryocyte is the mother cell of platelets.</a:t>
            </a:r>
            <a:endParaRPr lang="en-US" sz="1400" spc="-5" dirty="0">
              <a:solidFill>
                <a:srgbClr val="00B050"/>
              </a:solidFill>
              <a:latin typeface="Cambria"/>
            </a:endParaRPr>
          </a:p>
        </p:txBody>
      </p:sp>
      <p:sp>
        <p:nvSpPr>
          <p:cNvPr id="20" name="object 2">
            <a:extLst>
              <a:ext uri="{FF2B5EF4-FFF2-40B4-BE49-F238E27FC236}">
                <a16:creationId xmlns:a16="http://schemas.microsoft.com/office/drawing/2014/main" id="{D46FA9E2-9CBF-4ED1-A258-FF9FF4A9BD8E}"/>
              </a:ext>
            </a:extLst>
          </p:cNvPr>
          <p:cNvSpPr/>
          <p:nvPr/>
        </p:nvSpPr>
        <p:spPr>
          <a:xfrm>
            <a:off x="3877378" y="4816795"/>
            <a:ext cx="2933273" cy="1082236"/>
          </a:xfrm>
          <a:prstGeom prst="rect">
            <a:avLst/>
          </a:prstGeom>
          <a:blipFill>
            <a:blip r:embed="rId6" cstate="print"/>
            <a:stretch>
              <a:fillRect/>
            </a:stretch>
          </a:blipFill>
        </p:spPr>
        <p:txBody>
          <a:bodyPr wrap="square" lIns="0" tIns="0" rIns="0" bIns="0" rtlCol="0"/>
          <a:lstStyle/>
          <a:p>
            <a:endParaRPr/>
          </a:p>
        </p:txBody>
      </p:sp>
      <p:sp>
        <p:nvSpPr>
          <p:cNvPr id="22" name="object 2">
            <a:extLst>
              <a:ext uri="{FF2B5EF4-FFF2-40B4-BE49-F238E27FC236}">
                <a16:creationId xmlns:a16="http://schemas.microsoft.com/office/drawing/2014/main" id="{97071D8A-86A6-4E03-9E24-D1D0BD00A2D8}"/>
              </a:ext>
            </a:extLst>
          </p:cNvPr>
          <p:cNvSpPr/>
          <p:nvPr/>
        </p:nvSpPr>
        <p:spPr>
          <a:xfrm>
            <a:off x="222532" y="6398278"/>
            <a:ext cx="4888273" cy="3231294"/>
          </a:xfrm>
          <a:prstGeom prst="rect">
            <a:avLst/>
          </a:prstGeom>
          <a:blipFill>
            <a:blip r:embed="rId7" cstate="print"/>
            <a:stretch>
              <a:fillRect/>
            </a:stretch>
          </a:blipFill>
        </p:spPr>
        <p:txBody>
          <a:bodyPr wrap="square" lIns="0" tIns="0" rIns="0" bIns="0" rtlCol="0"/>
          <a:lstStyle/>
          <a:p>
            <a:endParaRPr/>
          </a:p>
        </p:txBody>
      </p:sp>
      <p:sp>
        <p:nvSpPr>
          <p:cNvPr id="2" name="عنصر نائب لرقم الشريحة 1">
            <a:extLst>
              <a:ext uri="{FF2B5EF4-FFF2-40B4-BE49-F238E27FC236}">
                <a16:creationId xmlns:a16="http://schemas.microsoft.com/office/drawing/2014/main" id="{A07049FE-8CB6-4E74-9FF7-D2C96743C859}"/>
              </a:ext>
            </a:extLst>
          </p:cNvPr>
          <p:cNvSpPr>
            <a:spLocks noGrp="1"/>
          </p:cNvSpPr>
          <p:nvPr>
            <p:ph type="sldNum" sz="quarter" idx="12"/>
          </p:nvPr>
        </p:nvSpPr>
        <p:spPr/>
        <p:txBody>
          <a:bodyPr/>
          <a:lstStyle/>
          <a:p>
            <a:r>
              <a:rPr lang="en-US" dirty="0"/>
              <a:t>4</a:t>
            </a:r>
          </a:p>
        </p:txBody>
      </p:sp>
      <p:sp>
        <p:nvSpPr>
          <p:cNvPr id="3" name="عنصر نائب للتذييل 2">
            <a:extLst>
              <a:ext uri="{FF2B5EF4-FFF2-40B4-BE49-F238E27FC236}">
                <a16:creationId xmlns:a16="http://schemas.microsoft.com/office/drawing/2014/main" id="{C8527883-2C5C-476F-A0D2-35C13DD32EC0}"/>
              </a:ext>
            </a:extLst>
          </p:cNvPr>
          <p:cNvSpPr>
            <a:spLocks noGrp="1"/>
          </p:cNvSpPr>
          <p:nvPr>
            <p:ph type="ftr" sz="quarter" idx="11"/>
          </p:nvPr>
        </p:nvSpPr>
        <p:spPr>
          <a:xfrm>
            <a:off x="2265593" y="0"/>
            <a:ext cx="2314575" cy="527403"/>
          </a:xfrm>
        </p:spPr>
        <p:txBody>
          <a:bodyPr/>
          <a:lstStyle/>
          <a:p>
            <a:r>
              <a:rPr lang="en-US" dirty="0"/>
              <a:t>HEMATOLOGY TEAM 436</a:t>
            </a:r>
            <a:endParaRPr lang="ar-SA" dirty="0"/>
          </a:p>
        </p:txBody>
      </p:sp>
      <p:sp>
        <p:nvSpPr>
          <p:cNvPr id="4" name="Rectangle 3"/>
          <p:cNvSpPr/>
          <p:nvPr/>
        </p:nvSpPr>
        <p:spPr>
          <a:xfrm>
            <a:off x="175948" y="8039184"/>
            <a:ext cx="1155418" cy="9804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2532" y="6931857"/>
            <a:ext cx="1003849" cy="5003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1642" y="7700630"/>
            <a:ext cx="1559009" cy="338554"/>
          </a:xfrm>
          <a:prstGeom prst="rect">
            <a:avLst/>
          </a:prstGeom>
          <a:noFill/>
          <a:ln>
            <a:solidFill>
              <a:schemeClr val="tx1">
                <a:lumMod val="50000"/>
                <a:lumOff val="50000"/>
              </a:schemeClr>
            </a:solidFill>
            <a:prstDash val="dash"/>
          </a:ln>
        </p:spPr>
        <p:txBody>
          <a:bodyPr wrap="square" rtlCol="0">
            <a:spAutoFit/>
          </a:bodyPr>
          <a:lstStyle/>
          <a:p>
            <a:r>
              <a:rPr lang="en-US" sz="800" dirty="0" smtClean="0">
                <a:solidFill>
                  <a:srgbClr val="00B050"/>
                </a:solidFill>
              </a:rPr>
              <a:t>You should know the contents of dense and alpha Granules. </a:t>
            </a:r>
            <a:endParaRPr lang="en-US" sz="700" dirty="0">
              <a:solidFill>
                <a:srgbClr val="00B050"/>
              </a:solidFill>
            </a:endParaRPr>
          </a:p>
        </p:txBody>
      </p:sp>
    </p:spTree>
    <p:extLst>
      <p:ext uri="{BB962C8B-B14F-4D97-AF65-F5344CB8AC3E}">
        <p14:creationId xmlns:p14="http://schemas.microsoft.com/office/powerpoint/2010/main" val="243828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3DC62BA-999D-4DDF-A496-A002AF81DBBF}"/>
              </a:ext>
            </a:extLst>
          </p:cNvPr>
          <p:cNvSpPr txBox="1">
            <a:spLocks/>
          </p:cNvSpPr>
          <p:nvPr/>
        </p:nvSpPr>
        <p:spPr>
          <a:xfrm>
            <a:off x="173581" y="3342818"/>
            <a:ext cx="4203700" cy="259686"/>
          </a:xfrm>
          <a:prstGeom prst="rect">
            <a:avLst/>
          </a:prstGeom>
        </p:spPr>
        <p:txBody>
          <a:bodyPr vert="horz" wrap="square" lIns="0" tIns="13335"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5"/>
              </a:spcBef>
            </a:pPr>
            <a:r>
              <a:rPr lang="en-US" sz="1600" spc="-5" dirty="0">
                <a:solidFill>
                  <a:srgbClr val="009999"/>
                </a:solidFill>
                <a:latin typeface="Cambria"/>
                <a:ea typeface="+mn-ea"/>
              </a:rPr>
              <a:t>Platelet Activation</a:t>
            </a:r>
          </a:p>
        </p:txBody>
      </p:sp>
      <p:sp>
        <p:nvSpPr>
          <p:cNvPr id="3" name="object 3">
            <a:extLst>
              <a:ext uri="{FF2B5EF4-FFF2-40B4-BE49-F238E27FC236}">
                <a16:creationId xmlns:a16="http://schemas.microsoft.com/office/drawing/2014/main" id="{4493B19E-CE48-4EB7-B612-F47D57C57190}"/>
              </a:ext>
            </a:extLst>
          </p:cNvPr>
          <p:cNvSpPr txBox="1"/>
          <p:nvPr/>
        </p:nvSpPr>
        <p:spPr>
          <a:xfrm>
            <a:off x="258267" y="3541591"/>
            <a:ext cx="4060825" cy="1331775"/>
          </a:xfrm>
          <a:prstGeom prst="rect">
            <a:avLst/>
          </a:prstGeom>
        </p:spPr>
        <p:txBody>
          <a:bodyPr vert="horz" wrap="square" lIns="0" tIns="122555" rIns="0" bIns="0" rtlCol="0">
            <a:spAutoFit/>
          </a:bodyPr>
          <a:lstStyle/>
          <a:p>
            <a:pPr marL="355600" indent="-342900">
              <a:lnSpc>
                <a:spcPct val="100000"/>
              </a:lnSpc>
              <a:spcBef>
                <a:spcPts val="965"/>
              </a:spcBef>
              <a:buFont typeface="Arial"/>
              <a:buChar char="•"/>
              <a:tabLst>
                <a:tab pos="355600" algn="l"/>
              </a:tabLst>
            </a:pPr>
            <a:r>
              <a:rPr sz="1400" spc="-5" dirty="0">
                <a:latin typeface="Cambria"/>
              </a:rPr>
              <a:t>Stickiness</a:t>
            </a:r>
          </a:p>
          <a:p>
            <a:pPr marL="355600" indent="-342900">
              <a:lnSpc>
                <a:spcPct val="100000"/>
              </a:lnSpc>
              <a:spcBef>
                <a:spcPts val="865"/>
              </a:spcBef>
              <a:buFont typeface="Arial"/>
              <a:buChar char="•"/>
              <a:tabLst>
                <a:tab pos="355600" algn="l"/>
              </a:tabLst>
            </a:pPr>
            <a:r>
              <a:rPr sz="1400" spc="-5" dirty="0">
                <a:latin typeface="Cambria"/>
              </a:rPr>
              <a:t>Shape Change</a:t>
            </a:r>
          </a:p>
          <a:p>
            <a:pPr marL="355600" indent="-342900">
              <a:lnSpc>
                <a:spcPct val="100000"/>
              </a:lnSpc>
              <a:spcBef>
                <a:spcPts val="865"/>
              </a:spcBef>
              <a:buFont typeface="Arial"/>
              <a:buChar char="•"/>
              <a:tabLst>
                <a:tab pos="355600" algn="l"/>
              </a:tabLst>
            </a:pPr>
            <a:r>
              <a:rPr sz="1400" spc="-5" dirty="0">
                <a:latin typeface="Cambria"/>
              </a:rPr>
              <a:t>Internal Contraction</a:t>
            </a:r>
          </a:p>
          <a:p>
            <a:pPr marL="355600" indent="-342900">
              <a:lnSpc>
                <a:spcPct val="100000"/>
              </a:lnSpc>
              <a:spcBef>
                <a:spcPts val="865"/>
              </a:spcBef>
              <a:buFont typeface="Arial"/>
              <a:buChar char="•"/>
              <a:tabLst>
                <a:tab pos="355600" algn="l"/>
              </a:tabLst>
            </a:pPr>
            <a:r>
              <a:rPr sz="1400" spc="-5" dirty="0">
                <a:latin typeface="Cambria"/>
              </a:rPr>
              <a:t>Secretion</a:t>
            </a:r>
          </a:p>
        </p:txBody>
      </p:sp>
      <p:sp>
        <p:nvSpPr>
          <p:cNvPr id="4" name="object 2">
            <a:extLst>
              <a:ext uri="{FF2B5EF4-FFF2-40B4-BE49-F238E27FC236}">
                <a16:creationId xmlns:a16="http://schemas.microsoft.com/office/drawing/2014/main" id="{51A29052-CDC4-4026-B13D-6D09CB33A236}"/>
              </a:ext>
            </a:extLst>
          </p:cNvPr>
          <p:cNvSpPr txBox="1">
            <a:spLocks/>
          </p:cNvSpPr>
          <p:nvPr/>
        </p:nvSpPr>
        <p:spPr>
          <a:xfrm>
            <a:off x="258267" y="261257"/>
            <a:ext cx="1320952" cy="259045"/>
          </a:xfrm>
          <a:prstGeom prst="rect">
            <a:avLst/>
          </a:prstGeom>
        </p:spPr>
        <p:txBody>
          <a:bodyPr vert="horz" wrap="square" lIns="0" tIns="12700" rIns="0" bIns="0" rtlCol="0">
            <a:sp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600" spc="-5" dirty="0">
                <a:solidFill>
                  <a:srgbClr val="009999"/>
                </a:solidFill>
                <a:latin typeface="Cambria"/>
                <a:ea typeface="+mn-ea"/>
              </a:rPr>
              <a:t>Physiology</a:t>
            </a:r>
          </a:p>
        </p:txBody>
      </p:sp>
      <p:sp>
        <p:nvSpPr>
          <p:cNvPr id="5" name="object 6">
            <a:extLst>
              <a:ext uri="{FF2B5EF4-FFF2-40B4-BE49-F238E27FC236}">
                <a16:creationId xmlns:a16="http://schemas.microsoft.com/office/drawing/2014/main" id="{5A375148-DFD4-4F19-980B-C0E914D2359C}"/>
              </a:ext>
            </a:extLst>
          </p:cNvPr>
          <p:cNvSpPr txBox="1"/>
          <p:nvPr/>
        </p:nvSpPr>
        <p:spPr>
          <a:xfrm>
            <a:off x="173581" y="551080"/>
            <a:ext cx="6488475" cy="2639825"/>
          </a:xfrm>
          <a:prstGeom prst="rect">
            <a:avLst/>
          </a:prstGeom>
        </p:spPr>
        <p:txBody>
          <a:bodyPr vert="horz" wrap="square" lIns="0" tIns="76835" rIns="0" bIns="0" rtlCol="0">
            <a:spAutoFit/>
          </a:bodyPr>
          <a:lstStyle/>
          <a:p>
            <a:pPr marL="355600">
              <a:lnSpc>
                <a:spcPct val="100000"/>
              </a:lnSpc>
              <a:spcBef>
                <a:spcPts val="605"/>
              </a:spcBef>
            </a:pPr>
            <a:r>
              <a:rPr sz="1400" spc="-5" dirty="0">
                <a:latin typeface="Cambria"/>
              </a:rPr>
              <a:t>haemostatic plug at sites of damage to vascular endothelium.</a:t>
            </a:r>
          </a:p>
          <a:p>
            <a:pPr marL="355600" marR="5080" indent="-342900">
              <a:lnSpc>
                <a:spcPct val="100000"/>
              </a:lnSpc>
              <a:spcBef>
                <a:spcPts val="509"/>
              </a:spcBef>
              <a:buChar char="•"/>
              <a:tabLst>
                <a:tab pos="355600" algn="l"/>
              </a:tabLst>
            </a:pPr>
            <a:r>
              <a:rPr sz="1400" spc="-5" dirty="0">
                <a:latin typeface="Cambria"/>
              </a:rPr>
              <a:t>The platelets are also stimulated to produce the  prostaglandin, </a:t>
            </a:r>
            <a:r>
              <a:rPr sz="1400" spc="-5" dirty="0">
                <a:solidFill>
                  <a:srgbClr val="FF0000"/>
                </a:solidFill>
                <a:latin typeface="Cambria"/>
              </a:rPr>
              <a:t>thromboxane A2 from arachidonic acid  </a:t>
            </a:r>
            <a:r>
              <a:rPr sz="1400" spc="-5" dirty="0">
                <a:latin typeface="Cambria"/>
              </a:rPr>
              <a:t>derived from the cell membrane. The release of ADP and  thromboxane A2 causes an interaction of other platelets with  the adherent platelets and with each other (secondary platelet  aggregation), thus leading to the formation of a platelet plug  (primary haemostasis).</a:t>
            </a:r>
          </a:p>
          <a:p>
            <a:pPr marL="355600" marR="5715" indent="-342900">
              <a:lnSpc>
                <a:spcPct val="100000"/>
              </a:lnSpc>
              <a:spcBef>
                <a:spcPts val="505"/>
              </a:spcBef>
              <a:buChar char="•"/>
              <a:tabLst>
                <a:tab pos="355600" algn="l"/>
              </a:tabLst>
            </a:pPr>
            <a:r>
              <a:rPr sz="1400" spc="-5" dirty="0">
                <a:latin typeface="Cambria"/>
              </a:rPr>
              <a:t>At the site of injury, </a:t>
            </a:r>
            <a:r>
              <a:rPr sz="1400" spc="-5" dirty="0">
                <a:solidFill>
                  <a:srgbClr val="FF0000"/>
                </a:solidFill>
                <a:latin typeface="Cambria"/>
              </a:rPr>
              <a:t>tissue factor (TF) </a:t>
            </a:r>
            <a:r>
              <a:rPr sz="1400" spc="-5" dirty="0">
                <a:latin typeface="Cambria"/>
              </a:rPr>
              <a:t>is expressed and the  TF-VIIa complex initiates the formation of a fibrin clot  within and around the platelet plug </a:t>
            </a:r>
            <a:r>
              <a:rPr sz="1400" spc="-5" dirty="0">
                <a:solidFill>
                  <a:srgbClr val="FF0000"/>
                </a:solidFill>
                <a:latin typeface="Cambria"/>
              </a:rPr>
              <a:t>(secondary haemostasis)</a:t>
            </a:r>
          </a:p>
          <a:p>
            <a:pPr marL="355600" marR="7620" indent="-342900">
              <a:lnSpc>
                <a:spcPct val="100000"/>
              </a:lnSpc>
              <a:spcBef>
                <a:spcPts val="495"/>
              </a:spcBef>
              <a:buChar char="•"/>
              <a:tabLst>
                <a:tab pos="355600" algn="l"/>
              </a:tabLst>
            </a:pPr>
            <a:r>
              <a:rPr sz="1400" spc="-5" dirty="0">
                <a:latin typeface="Cambria"/>
              </a:rPr>
              <a:t>Platelets are also responsible for the contraction of the fibrin  clot once it has been formed.</a:t>
            </a:r>
          </a:p>
        </p:txBody>
      </p:sp>
      <p:sp>
        <p:nvSpPr>
          <p:cNvPr id="6" name="object 2">
            <a:extLst>
              <a:ext uri="{FF2B5EF4-FFF2-40B4-BE49-F238E27FC236}">
                <a16:creationId xmlns:a16="http://schemas.microsoft.com/office/drawing/2014/main" id="{C0CF428A-FF02-4635-9F4C-4EE1DAEB0EB9}"/>
              </a:ext>
            </a:extLst>
          </p:cNvPr>
          <p:cNvSpPr/>
          <p:nvPr/>
        </p:nvSpPr>
        <p:spPr>
          <a:xfrm>
            <a:off x="3733800" y="3324670"/>
            <a:ext cx="2382145" cy="1548695"/>
          </a:xfrm>
          <a:prstGeom prst="rect">
            <a:avLst/>
          </a:prstGeom>
          <a:blipFill>
            <a:blip r:embed="rId2" cstate="print"/>
            <a:stretch>
              <a:fillRect/>
            </a:stretch>
          </a:blipFill>
        </p:spPr>
        <p:txBody>
          <a:bodyPr wrap="square" lIns="0" tIns="0" rIns="0" bIns="0" rtlCol="0"/>
          <a:lstStyle/>
          <a:p>
            <a:endParaRPr/>
          </a:p>
        </p:txBody>
      </p:sp>
      <p:sp>
        <p:nvSpPr>
          <p:cNvPr id="8" name="object 2">
            <a:extLst>
              <a:ext uri="{FF2B5EF4-FFF2-40B4-BE49-F238E27FC236}">
                <a16:creationId xmlns:a16="http://schemas.microsoft.com/office/drawing/2014/main" id="{6AF19516-30A6-458B-83B8-ADB6E1D0B64F}"/>
              </a:ext>
            </a:extLst>
          </p:cNvPr>
          <p:cNvSpPr/>
          <p:nvPr/>
        </p:nvSpPr>
        <p:spPr>
          <a:xfrm>
            <a:off x="4646457" y="5069771"/>
            <a:ext cx="1953276" cy="1373708"/>
          </a:xfrm>
          <a:prstGeom prst="rect">
            <a:avLst/>
          </a:prstGeom>
          <a:blipFill>
            <a:blip r:embed="rId3" cstate="print"/>
            <a:stretch>
              <a:fillRect/>
            </a:stretch>
          </a:blipFill>
        </p:spPr>
        <p:txBody>
          <a:bodyPr wrap="square" lIns="0" tIns="0" rIns="0" bIns="0" rtlCol="0"/>
          <a:lstStyle/>
          <a:p>
            <a:endParaRPr/>
          </a:p>
        </p:txBody>
      </p:sp>
      <p:sp>
        <p:nvSpPr>
          <p:cNvPr id="9" name="object 2">
            <a:extLst>
              <a:ext uri="{FF2B5EF4-FFF2-40B4-BE49-F238E27FC236}">
                <a16:creationId xmlns:a16="http://schemas.microsoft.com/office/drawing/2014/main" id="{5B386D6C-D878-455E-B31C-0B09C6787E90}"/>
              </a:ext>
            </a:extLst>
          </p:cNvPr>
          <p:cNvSpPr/>
          <p:nvPr/>
        </p:nvSpPr>
        <p:spPr>
          <a:xfrm>
            <a:off x="258267" y="5069771"/>
            <a:ext cx="2198868" cy="1373708"/>
          </a:xfrm>
          <a:prstGeom prst="rect">
            <a:avLst/>
          </a:prstGeom>
          <a:blipFill>
            <a:blip r:embed="rId4" cstate="print"/>
            <a:stretch>
              <a:fillRect/>
            </a:stretch>
          </a:blipFill>
        </p:spPr>
        <p:txBody>
          <a:bodyPr wrap="square" lIns="0" tIns="0" rIns="0" bIns="0" rtlCol="0"/>
          <a:lstStyle/>
          <a:p>
            <a:endParaRPr/>
          </a:p>
        </p:txBody>
      </p:sp>
      <p:sp>
        <p:nvSpPr>
          <p:cNvPr id="10" name="object 2">
            <a:extLst>
              <a:ext uri="{FF2B5EF4-FFF2-40B4-BE49-F238E27FC236}">
                <a16:creationId xmlns:a16="http://schemas.microsoft.com/office/drawing/2014/main" id="{92838D53-1189-4252-8530-EA5F579389BF}"/>
              </a:ext>
            </a:extLst>
          </p:cNvPr>
          <p:cNvSpPr/>
          <p:nvPr/>
        </p:nvSpPr>
        <p:spPr>
          <a:xfrm>
            <a:off x="2469130" y="5069771"/>
            <a:ext cx="2177327" cy="1373708"/>
          </a:xfrm>
          <a:prstGeom prst="rect">
            <a:avLst/>
          </a:prstGeom>
          <a:blipFill>
            <a:blip r:embed="rId5" cstate="print"/>
            <a:stretch>
              <a:fillRect/>
            </a:stretch>
          </a:blipFill>
        </p:spPr>
        <p:txBody>
          <a:bodyPr wrap="square" lIns="0" tIns="0" rIns="0" bIns="0" rtlCol="0"/>
          <a:lstStyle/>
          <a:p>
            <a:endParaRPr/>
          </a:p>
        </p:txBody>
      </p:sp>
      <p:sp>
        <p:nvSpPr>
          <p:cNvPr id="11" name="Rectangle 10"/>
          <p:cNvSpPr/>
          <p:nvPr/>
        </p:nvSpPr>
        <p:spPr>
          <a:xfrm>
            <a:off x="1064100" y="6581340"/>
            <a:ext cx="4707433" cy="338554"/>
          </a:xfrm>
          <a:prstGeom prst="rect">
            <a:avLst/>
          </a:prstGeom>
        </p:spPr>
        <p:txBody>
          <a:bodyPr wrap="square">
            <a:spAutoFit/>
          </a:bodyPr>
          <a:lstStyle/>
          <a:p>
            <a:pPr algn="ctr"/>
            <a:r>
              <a:rPr lang="en-US" sz="1600" dirty="0">
                <a:solidFill>
                  <a:srgbClr val="009999"/>
                </a:solidFill>
                <a:latin typeface="Cambria" pitchFamily="18" charset="0"/>
              </a:rPr>
              <a:t>Measurements of Platelet Function</a:t>
            </a:r>
          </a:p>
        </p:txBody>
      </p:sp>
      <p:sp>
        <p:nvSpPr>
          <p:cNvPr id="12" name="Rectangle 11"/>
          <p:cNvSpPr/>
          <p:nvPr/>
        </p:nvSpPr>
        <p:spPr>
          <a:xfrm>
            <a:off x="258266" y="7053660"/>
            <a:ext cx="6188995" cy="1600438"/>
          </a:xfrm>
          <a:prstGeom prst="rect">
            <a:avLst/>
          </a:prstGeom>
        </p:spPr>
        <p:txBody>
          <a:bodyPr wrap="square">
            <a:spAutoFit/>
          </a:bodyPr>
          <a:lstStyle/>
          <a:p>
            <a:r>
              <a:rPr lang="en-US" sz="1600" dirty="0">
                <a:solidFill>
                  <a:schemeClr val="accent4">
                    <a:lumMod val="75000"/>
                  </a:schemeClr>
                </a:solidFill>
                <a:latin typeface="Cambria" pitchFamily="18" charset="0"/>
              </a:rPr>
              <a:t>Tests of platelet function </a:t>
            </a:r>
            <a:r>
              <a:rPr lang="en-US" sz="1600" dirty="0" smtClean="0">
                <a:solidFill>
                  <a:srgbClr val="00B050"/>
                </a:solidFill>
                <a:latin typeface="Cambria" pitchFamily="18" charset="0"/>
              </a:rPr>
              <a:t>The first thing you should do is CBC to check the platelet count.</a:t>
            </a:r>
            <a:endParaRPr lang="en-US" sz="1600" dirty="0">
              <a:solidFill>
                <a:srgbClr val="00B050"/>
              </a:solidFill>
              <a:latin typeface="Cambria" pitchFamily="18" charset="0"/>
            </a:endParaRPr>
          </a:p>
          <a:p>
            <a:endParaRPr lang="en-US" sz="1000" dirty="0">
              <a:solidFill>
                <a:schemeClr val="accent4">
                  <a:lumMod val="75000"/>
                </a:schemeClr>
              </a:solidFill>
              <a:latin typeface="Cambria" pitchFamily="18" charset="0"/>
            </a:endParaRPr>
          </a:p>
          <a:p>
            <a:r>
              <a:rPr lang="en-US" sz="1400" dirty="0">
                <a:solidFill>
                  <a:srgbClr val="009999"/>
                </a:solidFill>
                <a:latin typeface="Cambria" pitchFamily="18" charset="0"/>
              </a:rPr>
              <a:t>Bleeding time</a:t>
            </a:r>
            <a:endParaRPr lang="en-US" sz="1400" dirty="0">
              <a:latin typeface="Cambria" pitchFamily="18" charset="0"/>
            </a:endParaRPr>
          </a:p>
          <a:p>
            <a:r>
              <a:rPr lang="en-US" sz="1400" dirty="0">
                <a:latin typeface="Cambria" pitchFamily="18" charset="0"/>
              </a:rPr>
              <a:t>The bleeding time is estimated by making small wounds in the skin of the forearm after applying a blood pressure cuff to the upper arm and inflating it to 40mmHg; the average time that elapses until bleeding ceases is then measured.</a:t>
            </a:r>
          </a:p>
        </p:txBody>
      </p:sp>
      <p:sp>
        <p:nvSpPr>
          <p:cNvPr id="13" name="Rectangle 12"/>
          <p:cNvSpPr/>
          <p:nvPr/>
        </p:nvSpPr>
        <p:spPr>
          <a:xfrm>
            <a:off x="258267" y="8661030"/>
            <a:ext cx="4159216" cy="307777"/>
          </a:xfrm>
          <a:prstGeom prst="rect">
            <a:avLst/>
          </a:prstGeom>
        </p:spPr>
        <p:txBody>
          <a:bodyPr wrap="none">
            <a:spAutoFit/>
          </a:bodyPr>
          <a:lstStyle/>
          <a:p>
            <a:r>
              <a:rPr lang="en-US" sz="1400" dirty="0">
                <a:solidFill>
                  <a:srgbClr val="009999"/>
                </a:solidFill>
                <a:latin typeface="Cambria" pitchFamily="18" charset="0"/>
              </a:rPr>
              <a:t>PFA - 100 / PFA </a:t>
            </a:r>
            <a:r>
              <a:rPr lang="en-US" sz="1400" dirty="0" smtClean="0">
                <a:solidFill>
                  <a:srgbClr val="009999"/>
                </a:solidFill>
                <a:latin typeface="Cambria" pitchFamily="18" charset="0"/>
              </a:rPr>
              <a:t>– 200 </a:t>
            </a:r>
            <a:r>
              <a:rPr lang="en-US" sz="1400" dirty="0" smtClean="0">
                <a:solidFill>
                  <a:srgbClr val="00B050"/>
                </a:solidFill>
                <a:latin typeface="Cambria" pitchFamily="18" charset="0"/>
              </a:rPr>
              <a:t>the new way (Machine name)</a:t>
            </a:r>
            <a:endParaRPr lang="en-US" sz="1400" dirty="0">
              <a:solidFill>
                <a:srgbClr val="00B050"/>
              </a:solidFill>
              <a:latin typeface="Cambria" pitchFamily="18" charset="0"/>
            </a:endParaRPr>
          </a:p>
        </p:txBody>
      </p:sp>
      <p:sp>
        <p:nvSpPr>
          <p:cNvPr id="14" name="Rectangle 13"/>
          <p:cNvSpPr/>
          <p:nvPr/>
        </p:nvSpPr>
        <p:spPr>
          <a:xfrm>
            <a:off x="258267" y="8903346"/>
            <a:ext cx="6091661" cy="523220"/>
          </a:xfrm>
          <a:prstGeom prst="rect">
            <a:avLst/>
          </a:prstGeom>
        </p:spPr>
        <p:txBody>
          <a:bodyPr wrap="square">
            <a:spAutoFit/>
          </a:bodyPr>
          <a:lstStyle/>
          <a:p>
            <a:r>
              <a:rPr lang="en-US" sz="1400" dirty="0">
                <a:latin typeface="Cambria" pitchFamily="18" charset="0"/>
              </a:rPr>
              <a:t>The bleeding time has largely been replaced by an in vitro estimation of primary </a:t>
            </a:r>
            <a:r>
              <a:rPr lang="en-US" sz="1400" dirty="0" err="1">
                <a:latin typeface="Cambria" pitchFamily="18" charset="0"/>
              </a:rPr>
              <a:t>haemostasis</a:t>
            </a:r>
            <a:r>
              <a:rPr lang="en-US" sz="1400" dirty="0">
                <a:latin typeface="Cambria" pitchFamily="18" charset="0"/>
              </a:rPr>
              <a:t> using a machine called a PFA-100.</a:t>
            </a:r>
          </a:p>
        </p:txBody>
      </p:sp>
      <p:sp>
        <p:nvSpPr>
          <p:cNvPr id="7" name="عنصر نائب لرقم الشريحة 6">
            <a:extLst>
              <a:ext uri="{FF2B5EF4-FFF2-40B4-BE49-F238E27FC236}">
                <a16:creationId xmlns:a16="http://schemas.microsoft.com/office/drawing/2014/main" id="{9F8013D0-69B6-4476-BEA2-5BA4187D397C}"/>
              </a:ext>
            </a:extLst>
          </p:cNvPr>
          <p:cNvSpPr>
            <a:spLocks noGrp="1"/>
          </p:cNvSpPr>
          <p:nvPr>
            <p:ph type="sldNum" sz="quarter" idx="12"/>
          </p:nvPr>
        </p:nvSpPr>
        <p:spPr/>
        <p:txBody>
          <a:bodyPr/>
          <a:lstStyle/>
          <a:p>
            <a:r>
              <a:rPr lang="en-US" dirty="0"/>
              <a:t>5</a:t>
            </a:r>
            <a:endParaRPr lang="ar-SA" dirty="0"/>
          </a:p>
        </p:txBody>
      </p:sp>
      <p:sp>
        <p:nvSpPr>
          <p:cNvPr id="15" name="عنصر نائب للتذييل 14">
            <a:extLst>
              <a:ext uri="{FF2B5EF4-FFF2-40B4-BE49-F238E27FC236}">
                <a16:creationId xmlns:a16="http://schemas.microsoft.com/office/drawing/2014/main" id="{5EA4F635-A59A-446A-849B-87DE742C58AD}"/>
              </a:ext>
            </a:extLst>
          </p:cNvPr>
          <p:cNvSpPr>
            <a:spLocks noGrp="1"/>
          </p:cNvSpPr>
          <p:nvPr>
            <p:ph type="ftr" sz="quarter" idx="11"/>
          </p:nvPr>
        </p:nvSpPr>
        <p:spPr>
          <a:xfrm>
            <a:off x="2195475" y="235"/>
            <a:ext cx="2314575" cy="527403"/>
          </a:xfrm>
        </p:spPr>
        <p:txBody>
          <a:bodyPr/>
          <a:lstStyle/>
          <a:p>
            <a:r>
              <a:rPr lang="en-US"/>
              <a:t>HEMATOLOGY TEAM 436</a:t>
            </a:r>
            <a:endParaRPr lang="ar-SA"/>
          </a:p>
        </p:txBody>
      </p:sp>
      <p:sp>
        <p:nvSpPr>
          <p:cNvPr id="16" name="TextBox 15"/>
          <p:cNvSpPr txBox="1"/>
          <p:nvPr/>
        </p:nvSpPr>
        <p:spPr>
          <a:xfrm>
            <a:off x="5289550" y="4679950"/>
            <a:ext cx="1219199" cy="261610"/>
          </a:xfrm>
          <a:prstGeom prst="rect">
            <a:avLst/>
          </a:prstGeom>
          <a:noFill/>
          <a:ln>
            <a:solidFill>
              <a:schemeClr val="tx1">
                <a:lumMod val="50000"/>
                <a:lumOff val="50000"/>
              </a:schemeClr>
            </a:solidFill>
            <a:prstDash val="dash"/>
          </a:ln>
        </p:spPr>
        <p:txBody>
          <a:bodyPr wrap="square" rtlCol="0">
            <a:spAutoFit/>
          </a:bodyPr>
          <a:lstStyle/>
          <a:p>
            <a:r>
              <a:rPr lang="ar-SA" sz="1100" dirty="0" smtClean="0">
                <a:solidFill>
                  <a:srgbClr val="00B050"/>
                </a:solidFill>
              </a:rPr>
              <a:t>كأنه طالع منها مخالب</a:t>
            </a:r>
            <a:endParaRPr lang="en-US" sz="1100" dirty="0">
              <a:solidFill>
                <a:srgbClr val="00B050"/>
              </a:solidFill>
            </a:endParaRPr>
          </a:p>
        </p:txBody>
      </p:sp>
      <p:sp>
        <p:nvSpPr>
          <p:cNvPr id="17" name="TextBox 16"/>
          <p:cNvSpPr txBox="1"/>
          <p:nvPr/>
        </p:nvSpPr>
        <p:spPr>
          <a:xfrm>
            <a:off x="5570676" y="3494296"/>
            <a:ext cx="779252" cy="246221"/>
          </a:xfrm>
          <a:prstGeom prst="rect">
            <a:avLst/>
          </a:prstGeom>
          <a:solidFill>
            <a:schemeClr val="bg1"/>
          </a:solidFill>
        </p:spPr>
        <p:txBody>
          <a:bodyPr wrap="square" rtlCol="0">
            <a:spAutoFit/>
          </a:bodyPr>
          <a:lstStyle/>
          <a:p>
            <a:r>
              <a:rPr lang="en-US" sz="1000" dirty="0" smtClean="0">
                <a:latin typeface="Cambria" panose="02040503050406030204" pitchFamily="18" charset="0"/>
              </a:rPr>
              <a:t>Static form</a:t>
            </a:r>
            <a:endParaRPr lang="en-US" sz="1000" dirty="0">
              <a:latin typeface="Cambria" panose="02040503050406030204" pitchFamily="18" charset="0"/>
            </a:endParaRPr>
          </a:p>
        </p:txBody>
      </p:sp>
      <p:sp>
        <p:nvSpPr>
          <p:cNvPr id="18" name="TextBox 17"/>
          <p:cNvSpPr txBox="1"/>
          <p:nvPr/>
        </p:nvSpPr>
        <p:spPr>
          <a:xfrm>
            <a:off x="5570675" y="4280648"/>
            <a:ext cx="779253" cy="400110"/>
          </a:xfrm>
          <a:prstGeom prst="rect">
            <a:avLst/>
          </a:prstGeom>
          <a:solidFill>
            <a:schemeClr val="bg1"/>
          </a:solidFill>
        </p:spPr>
        <p:txBody>
          <a:bodyPr wrap="square" rtlCol="0">
            <a:spAutoFit/>
          </a:bodyPr>
          <a:lstStyle/>
          <a:p>
            <a:pPr algn="ctr"/>
            <a:r>
              <a:rPr lang="en-US" sz="1000" dirty="0" smtClean="0">
                <a:latin typeface="Cambria" panose="02040503050406030204" pitchFamily="18" charset="0"/>
              </a:rPr>
              <a:t>Activated form</a:t>
            </a:r>
            <a:endParaRPr lang="en-US" sz="1000" dirty="0">
              <a:latin typeface="Cambria" panose="02040503050406030204" pitchFamily="18" charset="0"/>
            </a:endParaRPr>
          </a:p>
        </p:txBody>
      </p:sp>
    </p:spTree>
    <p:extLst>
      <p:ext uri="{BB962C8B-B14F-4D97-AF65-F5344CB8AC3E}">
        <p14:creationId xmlns:p14="http://schemas.microsoft.com/office/powerpoint/2010/main" val="2856283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409944"/>
            <a:ext cx="364253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99"/>
                </a:solidFill>
                <a:effectLst/>
                <a:uLnTx/>
                <a:uFillTx/>
                <a:latin typeface="Cambria" panose="02040503050406030204" pitchFamily="18" charset="0"/>
              </a:rPr>
              <a:t>Platelet </a:t>
            </a:r>
            <a:r>
              <a:rPr kumimoji="0" lang="en-US" sz="1800" b="0" i="0" u="none" strike="noStrike" kern="1200" cap="none" spc="0" normalizeH="0" baseline="0" noProof="0" dirty="0" smtClean="0">
                <a:ln>
                  <a:noFill/>
                </a:ln>
                <a:solidFill>
                  <a:srgbClr val="009999"/>
                </a:solidFill>
                <a:effectLst/>
                <a:uLnTx/>
                <a:uFillTx/>
                <a:latin typeface="Cambria" panose="02040503050406030204" pitchFamily="18" charset="0"/>
              </a:rPr>
              <a:t>Aggregation </a:t>
            </a:r>
            <a:r>
              <a:rPr kumimoji="0" lang="en-US" sz="1800" b="0" i="0" u="none" strike="noStrike" kern="1200" cap="none" spc="0" normalizeH="0" baseline="0" noProof="0" dirty="0" smtClean="0">
                <a:ln>
                  <a:noFill/>
                </a:ln>
                <a:solidFill>
                  <a:srgbClr val="00B050"/>
                </a:solidFill>
                <a:effectLst/>
                <a:uLnTx/>
                <a:uFillTx/>
                <a:latin typeface="Cambria" panose="02040503050406030204" pitchFamily="18" charset="0"/>
              </a:rPr>
              <a:t>2</a:t>
            </a:r>
            <a:r>
              <a:rPr kumimoji="0" lang="en-US" sz="1800" b="0" i="0" u="none" strike="noStrike" kern="1200" cap="none" spc="0" normalizeH="0" baseline="30000" noProof="0" dirty="0" smtClean="0">
                <a:ln>
                  <a:noFill/>
                </a:ln>
                <a:solidFill>
                  <a:srgbClr val="00B050"/>
                </a:solidFill>
                <a:effectLst/>
                <a:uLnTx/>
                <a:uFillTx/>
                <a:latin typeface="Cambria" panose="02040503050406030204" pitchFamily="18" charset="0"/>
              </a:rPr>
              <a:t>nd</a:t>
            </a:r>
            <a:r>
              <a:rPr kumimoji="0" lang="en-US" sz="1800" b="0" i="0" u="none" strike="noStrike" kern="1200" cap="none" spc="0" normalizeH="0" baseline="0" noProof="0" dirty="0" smtClean="0">
                <a:ln>
                  <a:noFill/>
                </a:ln>
                <a:solidFill>
                  <a:srgbClr val="00B050"/>
                </a:solidFill>
                <a:effectLst/>
                <a:uLnTx/>
                <a:uFillTx/>
                <a:latin typeface="Cambria" panose="02040503050406030204" pitchFamily="18" charset="0"/>
              </a:rPr>
              <a:t> thing to do</a:t>
            </a:r>
            <a:endParaRPr kumimoji="0" lang="en-US" sz="1800" b="0" i="0" u="none" strike="noStrike" kern="1200" cap="none" spc="0" normalizeH="0" baseline="0" noProof="0" dirty="0">
              <a:ln>
                <a:noFill/>
              </a:ln>
              <a:solidFill>
                <a:srgbClr val="00B050"/>
              </a:solidFill>
              <a:effectLst/>
              <a:uLnTx/>
              <a:uFillTx/>
              <a:latin typeface="Cambria" panose="02040503050406030204" pitchFamily="18" charset="0"/>
            </a:endParaRPr>
          </a:p>
        </p:txBody>
      </p:sp>
      <p:sp>
        <p:nvSpPr>
          <p:cNvPr id="3" name="Rectangle 2"/>
          <p:cNvSpPr/>
          <p:nvPr/>
        </p:nvSpPr>
        <p:spPr>
          <a:xfrm>
            <a:off x="303142" y="647700"/>
            <a:ext cx="260347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rPr>
              <a:t>Platelet aggregation studies</a:t>
            </a:r>
          </a:p>
        </p:txBody>
      </p:sp>
      <p:sp>
        <p:nvSpPr>
          <p:cNvPr id="4" name="Rectangle 3"/>
          <p:cNvSpPr/>
          <p:nvPr/>
        </p:nvSpPr>
        <p:spPr>
          <a:xfrm>
            <a:off x="190500" y="1014899"/>
            <a:ext cx="6261100"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The most common is light transmission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aggregometry</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whereby the aggregation of platelets is studied following the addition of substances such as ADP, epinephrine,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arachidonate</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collagen and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ristocetin</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to platelet-rich plasma. Aggregation causes an increase in the light transmitted through the sample and the test is performed using special equipment capable of continuously recording light transmission.</a:t>
            </a:r>
          </a:p>
        </p:txBody>
      </p:sp>
      <p:sp>
        <p:nvSpPr>
          <p:cNvPr id="10" name="TextBox 9">
            <a:extLst>
              <a:ext uri="{FF2B5EF4-FFF2-40B4-BE49-F238E27FC236}">
                <a16:creationId xmlns:a16="http://schemas.microsoft.com/office/drawing/2014/main" id="{E53E9167-425F-1C4F-9DFD-21F1764CA8BA}"/>
              </a:ext>
            </a:extLst>
          </p:cNvPr>
          <p:cNvSpPr txBox="1"/>
          <p:nvPr/>
        </p:nvSpPr>
        <p:spPr>
          <a:xfrm>
            <a:off x="163563" y="2335980"/>
            <a:ext cx="259966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Done by: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Multiplatemultiple</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Electrode Aggregometer</a:t>
            </a:r>
          </a:p>
        </p:txBody>
      </p:sp>
      <p:sp>
        <p:nvSpPr>
          <p:cNvPr id="12" name="TextBox 11">
            <a:extLst>
              <a:ext uri="{FF2B5EF4-FFF2-40B4-BE49-F238E27FC236}">
                <a16:creationId xmlns:a16="http://schemas.microsoft.com/office/drawing/2014/main" id="{38EEC4DB-3819-1946-8158-ACFEA570203C}"/>
              </a:ext>
            </a:extLst>
          </p:cNvPr>
          <p:cNvSpPr txBox="1"/>
          <p:nvPr/>
        </p:nvSpPr>
        <p:spPr>
          <a:xfrm>
            <a:off x="190500" y="4049656"/>
            <a:ext cx="6794039" cy="369332"/>
          </a:xfrm>
          <a:prstGeom prst="rect">
            <a:avLst/>
          </a:prstGeom>
        </p:spPr>
        <p:txBody>
          <a:bodyPr wrap="none">
            <a:spAutoFit/>
          </a:bodyPr>
          <a:lstStyle>
            <a:defPPr>
              <a:defRPr lang="en-US"/>
            </a:defPPr>
            <a:lvl1pPr>
              <a:defRPr>
                <a:solidFill>
                  <a:srgbClr val="009999"/>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99"/>
                </a:solidFill>
                <a:effectLst/>
                <a:uLnTx/>
                <a:uFillTx/>
                <a:latin typeface="Cambria" panose="02040503050406030204" pitchFamily="18" charset="0"/>
              </a:rPr>
              <a:t>Hereditary Platelet </a:t>
            </a:r>
            <a:r>
              <a:rPr kumimoji="0" lang="en-US" sz="1800" b="0" i="0" u="none" strike="noStrike" kern="1200" cap="none" spc="0" normalizeH="0" baseline="0" noProof="0" dirty="0" smtClean="0">
                <a:ln>
                  <a:noFill/>
                </a:ln>
                <a:solidFill>
                  <a:srgbClr val="009999"/>
                </a:solidFill>
                <a:effectLst/>
                <a:uLnTx/>
                <a:uFillTx/>
                <a:latin typeface="Cambria" panose="02040503050406030204" pitchFamily="18" charset="0"/>
              </a:rPr>
              <a:t>Disorders (Only</a:t>
            </a:r>
            <a:r>
              <a:rPr kumimoji="0" lang="en-US" sz="1800" b="0" i="0" u="none" strike="noStrike" kern="1200" cap="none" spc="0" normalizeH="0" noProof="0" dirty="0" smtClean="0">
                <a:ln>
                  <a:noFill/>
                </a:ln>
                <a:solidFill>
                  <a:srgbClr val="009999"/>
                </a:solidFill>
                <a:effectLst/>
                <a:uLnTx/>
                <a:uFillTx/>
                <a:latin typeface="Cambria" panose="02040503050406030204" pitchFamily="18" charset="0"/>
              </a:rPr>
              <a:t> the RED</a:t>
            </a:r>
            <a:r>
              <a:rPr lang="en-US" dirty="0">
                <a:latin typeface="Cambria" panose="02040503050406030204" pitchFamily="18" charset="0"/>
              </a:rPr>
              <a:t>,</a:t>
            </a:r>
            <a:r>
              <a:rPr kumimoji="0" lang="en-US" sz="1800" b="0" i="0" u="none" strike="noStrike" kern="1200" cap="none" spc="0" normalizeH="0" noProof="0" dirty="0" smtClean="0">
                <a:ln>
                  <a:noFill/>
                </a:ln>
                <a:solidFill>
                  <a:srgbClr val="009999"/>
                </a:solidFill>
                <a:effectLst/>
                <a:uLnTx/>
                <a:uFillTx/>
                <a:latin typeface="Cambria" panose="02040503050406030204" pitchFamily="18" charset="0"/>
              </a:rPr>
              <a:t> the rest are *EXTRA*)</a:t>
            </a:r>
            <a:endParaRPr kumimoji="0" lang="en-US" sz="1800" b="0" i="0" u="none" strike="noStrike" kern="1200" cap="none" spc="0" normalizeH="0" baseline="0" noProof="0" dirty="0">
              <a:ln>
                <a:noFill/>
              </a:ln>
              <a:solidFill>
                <a:srgbClr val="009999"/>
              </a:solidFill>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086A55BF-6A30-DE42-BFD2-50D9177BE759}"/>
              </a:ext>
            </a:extLst>
          </p:cNvPr>
          <p:cNvSpPr txBox="1"/>
          <p:nvPr/>
        </p:nvSpPr>
        <p:spPr>
          <a:xfrm>
            <a:off x="190500" y="4464516"/>
            <a:ext cx="4538295" cy="461664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Inherited disorders of platelet </a:t>
            </a:r>
            <a:r>
              <a:rPr kumimoji="0" lang="en-US" sz="1400" b="0" i="0" u="none" strike="noStrike" kern="1200" cap="none" spc="0" normalizeH="0" baseline="0" noProof="0" dirty="0" smtClean="0">
                <a:ln>
                  <a:noFill/>
                </a:ln>
                <a:solidFill>
                  <a:prstClr val="black"/>
                </a:solidFill>
                <a:effectLst/>
                <a:uLnTx/>
                <a:uFillTx/>
                <a:latin typeface="Cambria" pitchFamily="18" charset="0"/>
                <a:ea typeface="+mn-ea"/>
                <a:cs typeface="+mn-cs"/>
              </a:rPr>
              <a:t>function </a:t>
            </a:r>
          </a:p>
          <a:p>
            <a:pPr marR="0" lvl="0" algn="l" defTabSz="4572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smtClean="0">
                <a:ln>
                  <a:noFill/>
                </a:ln>
                <a:solidFill>
                  <a:srgbClr val="FF0000"/>
                </a:solidFill>
                <a:effectLst/>
                <a:uLnTx/>
                <a:uFillTx/>
                <a:latin typeface="Cambria" pitchFamily="18" charset="0"/>
                <a:ea typeface="+mn-ea"/>
                <a:cs typeface="+mn-cs"/>
              </a:rPr>
              <a:t>- Membrane abnormalities:</a:t>
            </a:r>
            <a:endPar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Bernard – </a:t>
            </a:r>
            <a:r>
              <a:rPr kumimoji="0" lang="en-US" sz="1400" b="0" i="0" u="none" strike="noStrike" kern="1200" cap="none" spc="0" normalizeH="0" baseline="0" noProof="0" dirty="0" err="1">
                <a:ln>
                  <a:noFill/>
                </a:ln>
                <a:solidFill>
                  <a:srgbClr val="FF0000"/>
                </a:solidFill>
                <a:effectLst/>
                <a:uLnTx/>
                <a:uFillTx/>
                <a:latin typeface="Cambria" pitchFamily="18" charset="0"/>
                <a:ea typeface="+mn-ea"/>
                <a:cs typeface="+mn-cs"/>
              </a:rPr>
              <a:t>Soluier</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srgbClr val="FF0000"/>
                </a:solidFill>
                <a:effectLst/>
                <a:uLnTx/>
                <a:uFillTx/>
                <a:latin typeface="Cambria" pitchFamily="18" charset="0"/>
                <a:ea typeface="+mn-ea"/>
                <a:cs typeface="+mn-cs"/>
              </a:rPr>
              <a:t>Thrombasthenia</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srgbClr val="FF0000"/>
                </a:solidFill>
                <a:effectLst/>
                <a:uLnTx/>
                <a:uFillTx/>
                <a:latin typeface="Cambria" pitchFamily="18" charset="0"/>
                <a:ea typeface="+mn-ea"/>
                <a:cs typeface="+mn-cs"/>
              </a:rPr>
              <a:t>Glanzmann’s</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Platelet factor – 3 </a:t>
            </a:r>
            <a:r>
              <a:rPr kumimoji="0" lang="en-US" sz="1400" b="0" i="0" u="none" strike="noStrike" kern="1200" cap="none" spc="0" normalizeH="0" baseline="0" noProof="0" dirty="0" smtClean="0">
                <a:ln>
                  <a:noFill/>
                </a:ln>
                <a:solidFill>
                  <a:srgbClr val="FF0000"/>
                </a:solidFill>
                <a:effectLst/>
                <a:uLnTx/>
                <a:uFillTx/>
                <a:latin typeface="Cambria" pitchFamily="18" charset="0"/>
                <a:ea typeface="+mn-ea"/>
                <a:cs typeface="+mn-cs"/>
              </a:rPr>
              <a:t>deficiency.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mbria" pitchFamily="18" charset="0"/>
                <a:ea typeface="+mn-ea"/>
                <a:cs typeface="+mn-cs"/>
              </a:rPr>
              <a:t>-Intracellular abnormalities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Cambria" pitchFamily="18" charset="0"/>
                <a:ea typeface="+mn-ea"/>
                <a:cs typeface="+mn-cs"/>
              </a:rPr>
              <a:t>Storage-pool </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(dense body) deficiency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Hermansky</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Pudlak</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Wiskott</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Aldrich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Chediak</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Higashi</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Thrombocytopenia with absent radii</a:t>
            </a:r>
          </a:p>
          <a:p>
            <a:pPr lvl="0">
              <a:defRPr/>
            </a:pPr>
            <a:r>
              <a:rPr lang="en-US" sz="1400" dirty="0">
                <a:solidFill>
                  <a:prstClr val="black"/>
                </a:solidFill>
                <a:latin typeface="Cambria" pitchFamily="18" charset="0"/>
              </a:rPr>
              <a:t>• Idiopathic </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storage – pool </a:t>
            </a:r>
            <a:r>
              <a:rPr kumimoji="0" lang="en-US" sz="1400" b="0" i="0" u="none" strike="noStrike" kern="1200" cap="none" spc="0" normalizeH="0" baseline="0" noProof="0" dirty="0" smtClean="0">
                <a:ln>
                  <a:noFill/>
                </a:ln>
                <a:solidFill>
                  <a:prstClr val="black"/>
                </a:solidFill>
                <a:effectLst/>
                <a:uLnTx/>
                <a:uFillTx/>
                <a:latin typeface="Cambria" pitchFamily="18" charset="0"/>
                <a:ea typeface="+mn-ea"/>
                <a:cs typeface="+mn-cs"/>
              </a:rPr>
              <a:t>disease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Cambria" pitchFamily="18" charset="0"/>
              </a:rPr>
              <a:t>-</a:t>
            </a:r>
            <a:r>
              <a:rPr kumimoji="0" lang="en-US" sz="1400" b="0" i="0" u="none" strike="noStrike" kern="1200" cap="none" spc="0" normalizeH="0" baseline="0" noProof="0" dirty="0" smtClean="0">
                <a:ln>
                  <a:noFill/>
                </a:ln>
                <a:solidFill>
                  <a:srgbClr val="FF0000"/>
                </a:solidFill>
                <a:effectLst/>
                <a:uLnTx/>
                <a:uFillTx/>
                <a:latin typeface="Cambria" pitchFamily="18" charset="0"/>
                <a:ea typeface="+mn-ea"/>
                <a:cs typeface="+mn-cs"/>
              </a:rPr>
              <a:t>Storage-pool </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a:t>
            </a:r>
            <a:r>
              <a:rPr kumimoji="0" lang="el-GR" sz="1400" b="0" i="0" u="none" strike="noStrike" kern="1200" cap="none" spc="0" normalizeH="0" baseline="0" noProof="0" dirty="0">
                <a:ln>
                  <a:noFill/>
                </a:ln>
                <a:solidFill>
                  <a:srgbClr val="FF0000"/>
                </a:solidFill>
                <a:effectLst/>
                <a:uLnTx/>
                <a:uFillTx/>
                <a:latin typeface="Cambria" pitchFamily="18" charset="0"/>
                <a:ea typeface="+mn-ea"/>
                <a:cs typeface="+mn-cs"/>
              </a:rPr>
              <a:t>α- </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granule) deficiency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a:ln>
                  <a:noFill/>
                </a:ln>
                <a:effectLst/>
                <a:uLnTx/>
                <a:uFillTx/>
                <a:latin typeface="Cambria" pitchFamily="18" charset="0"/>
                <a:ea typeface="+mn-ea"/>
                <a:cs typeface="+mn-cs"/>
              </a:rPr>
              <a:t>Gray platelet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Combined deficiency of dense bodies and </a:t>
            </a:r>
            <a:r>
              <a:rPr kumimoji="0" lang="el-GR" sz="1400" b="0" i="0" u="none" strike="noStrike" kern="1200" cap="none" spc="0" normalizeH="0" baseline="0" noProof="0" dirty="0">
                <a:ln>
                  <a:noFill/>
                </a:ln>
                <a:solidFill>
                  <a:prstClr val="black"/>
                </a:solidFill>
                <a:effectLst/>
                <a:uLnTx/>
                <a:uFillTx/>
                <a:latin typeface="Cambria" pitchFamily="18" charset="0"/>
                <a:ea typeface="+mn-ea"/>
                <a:cs typeface="+mn-cs"/>
              </a:rPr>
              <a:t>α </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granules Defects of thromboxane synthesis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Cyclo-oxygenase</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deficiency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Thromboxane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synthetase</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Deficiency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Defective response to thromboxane Miscellaneous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Epstein’s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May-Hegglin</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anomaly</a:t>
            </a:r>
          </a:p>
        </p:txBody>
      </p:sp>
      <p:sp>
        <p:nvSpPr>
          <p:cNvPr id="6" name="object 2">
            <a:extLst>
              <a:ext uri="{FF2B5EF4-FFF2-40B4-BE49-F238E27FC236}">
                <a16:creationId xmlns:a16="http://schemas.microsoft.com/office/drawing/2014/main" id="{C821D10B-4CB9-C74F-952E-1BED4620C141}"/>
              </a:ext>
            </a:extLst>
          </p:cNvPr>
          <p:cNvSpPr/>
          <p:nvPr/>
        </p:nvSpPr>
        <p:spPr>
          <a:xfrm>
            <a:off x="4925733" y="2335980"/>
            <a:ext cx="1825239" cy="1381262"/>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2">
            <a:extLst>
              <a:ext uri="{FF2B5EF4-FFF2-40B4-BE49-F238E27FC236}">
                <a16:creationId xmlns:a16="http://schemas.microsoft.com/office/drawing/2014/main" id="{BD94511D-BD2C-A64E-906A-FC3237C08B8A}"/>
              </a:ext>
            </a:extLst>
          </p:cNvPr>
          <p:cNvSpPr/>
          <p:nvPr/>
        </p:nvSpPr>
        <p:spPr>
          <a:xfrm>
            <a:off x="4665730" y="6665118"/>
            <a:ext cx="2050280" cy="1512332"/>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2">
            <a:extLst>
              <a:ext uri="{FF2B5EF4-FFF2-40B4-BE49-F238E27FC236}">
                <a16:creationId xmlns:a16="http://schemas.microsoft.com/office/drawing/2014/main" id="{6E8A8FBE-5FD0-854B-963B-B7A03B4286A9}"/>
              </a:ext>
            </a:extLst>
          </p:cNvPr>
          <p:cNvSpPr/>
          <p:nvPr/>
        </p:nvSpPr>
        <p:spPr>
          <a:xfrm>
            <a:off x="4680285" y="4741982"/>
            <a:ext cx="2035725" cy="1501596"/>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2">
            <a:extLst>
              <a:ext uri="{FF2B5EF4-FFF2-40B4-BE49-F238E27FC236}">
                <a16:creationId xmlns:a16="http://schemas.microsoft.com/office/drawing/2014/main" id="{BA066365-CFFB-1548-9C04-B0A06BA0D03A}"/>
              </a:ext>
            </a:extLst>
          </p:cNvPr>
          <p:cNvSpPr/>
          <p:nvPr/>
        </p:nvSpPr>
        <p:spPr>
          <a:xfrm>
            <a:off x="3200400" y="2318248"/>
            <a:ext cx="1725333" cy="1419787"/>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عنصر نائب لرقم الشريحة 7">
            <a:extLst>
              <a:ext uri="{FF2B5EF4-FFF2-40B4-BE49-F238E27FC236}">
                <a16:creationId xmlns:a16="http://schemas.microsoft.com/office/drawing/2014/main" id="{29206274-9DB8-4534-B48C-DE43E8ADD5C4}"/>
              </a:ext>
            </a:extLst>
          </p:cNvPr>
          <p:cNvSpPr>
            <a:spLocks noGrp="1"/>
          </p:cNvSpPr>
          <p:nvPr>
            <p:ph type="sldNum" sz="quarter" idx="12"/>
          </p:nvPr>
        </p:nvSpPr>
        <p:spPr/>
        <p:txBody>
          <a:bodyPr/>
          <a:lstStyle/>
          <a:p>
            <a:r>
              <a:rPr lang="en-US" dirty="0"/>
              <a:t>6</a:t>
            </a:r>
            <a:endParaRPr lang="ar-SA" dirty="0"/>
          </a:p>
        </p:txBody>
      </p:sp>
      <p:sp>
        <p:nvSpPr>
          <p:cNvPr id="5" name="عنصر نائب للتذييل 4">
            <a:extLst>
              <a:ext uri="{FF2B5EF4-FFF2-40B4-BE49-F238E27FC236}">
                <a16:creationId xmlns:a16="http://schemas.microsoft.com/office/drawing/2014/main" id="{BE21A6E5-4A68-48C8-A28A-B13465C7F867}"/>
              </a:ext>
            </a:extLst>
          </p:cNvPr>
          <p:cNvSpPr>
            <a:spLocks noGrp="1"/>
          </p:cNvSpPr>
          <p:nvPr>
            <p:ph type="ftr" sz="quarter" idx="11"/>
          </p:nvPr>
        </p:nvSpPr>
        <p:spPr>
          <a:xfrm>
            <a:off x="2271712" y="1419"/>
            <a:ext cx="2314575" cy="527403"/>
          </a:xfrm>
        </p:spPr>
        <p:txBody>
          <a:bodyPr/>
          <a:lstStyle/>
          <a:p>
            <a:r>
              <a:rPr lang="en-US" dirty="0"/>
              <a:t>HEMATOLOGY TEAM 436</a:t>
            </a:r>
            <a:endParaRPr lang="ar-SA" dirty="0"/>
          </a:p>
        </p:txBody>
      </p:sp>
      <p:sp>
        <p:nvSpPr>
          <p:cNvPr id="11" name="TextBox 10"/>
          <p:cNvSpPr txBox="1"/>
          <p:nvPr/>
        </p:nvSpPr>
        <p:spPr>
          <a:xfrm>
            <a:off x="-4309" y="2739315"/>
            <a:ext cx="3204709" cy="1331134"/>
          </a:xfrm>
          <a:prstGeom prst="rect">
            <a:avLst/>
          </a:prstGeom>
          <a:noFill/>
        </p:spPr>
        <p:txBody>
          <a:bodyPr wrap="square" rtlCol="0">
            <a:spAutoFit/>
          </a:bodyPr>
          <a:lstStyle/>
          <a:p>
            <a:r>
              <a:rPr lang="en-US" sz="1150" b="1" dirty="0" smtClean="0">
                <a:solidFill>
                  <a:srgbClr val="00B050"/>
                </a:solidFill>
                <a:latin typeface="Cambria" panose="02040503050406030204" pitchFamily="18" charset="0"/>
              </a:rPr>
              <a:t>This note is important: </a:t>
            </a:r>
            <a:r>
              <a:rPr lang="en-US" sz="1150" dirty="0" smtClean="0">
                <a:solidFill>
                  <a:srgbClr val="00B050"/>
                </a:solidFill>
                <a:latin typeface="Cambria" panose="02040503050406030204" pitchFamily="18" charset="0"/>
              </a:rPr>
              <a:t>in platelet aggregation studies we take platelets from patient and put it With some substances (which mentioned above) and see if the platelets react with these substances or not, when the line goes down this indicate platelets reaction which is normal, if it still straight this means there is no Reaction </a:t>
            </a:r>
            <a:endParaRPr lang="en-US" sz="1150" dirty="0">
              <a:solidFill>
                <a:srgbClr val="00B050"/>
              </a:solidFill>
              <a:latin typeface="Cambria" panose="02040503050406030204" pitchFamily="18" charset="0"/>
            </a:endParaRPr>
          </a:p>
        </p:txBody>
      </p:sp>
      <p:sp>
        <p:nvSpPr>
          <p:cNvPr id="13" name="TextBox 12"/>
          <p:cNvSpPr txBox="1"/>
          <p:nvPr/>
        </p:nvSpPr>
        <p:spPr>
          <a:xfrm>
            <a:off x="3152810" y="3738502"/>
            <a:ext cx="1725333" cy="276999"/>
          </a:xfrm>
          <a:prstGeom prst="rect">
            <a:avLst/>
          </a:prstGeom>
          <a:noFill/>
        </p:spPr>
        <p:txBody>
          <a:bodyPr wrap="square" rtlCol="0">
            <a:spAutoFit/>
          </a:bodyPr>
          <a:lstStyle/>
          <a:p>
            <a:pPr algn="ctr"/>
            <a:r>
              <a:rPr lang="en-US" sz="1200" dirty="0" smtClean="0">
                <a:solidFill>
                  <a:srgbClr val="00B050"/>
                </a:solidFill>
                <a:latin typeface="Cambria" panose="02040503050406030204" pitchFamily="18" charset="0"/>
              </a:rPr>
              <a:t>Normal reaction </a:t>
            </a:r>
            <a:endParaRPr lang="en-US" sz="1200" dirty="0">
              <a:solidFill>
                <a:srgbClr val="00B050"/>
              </a:solidFill>
              <a:latin typeface="Cambria" panose="02040503050406030204" pitchFamily="18" charset="0"/>
            </a:endParaRPr>
          </a:p>
        </p:txBody>
      </p:sp>
    </p:spTree>
    <p:extLst>
      <p:ext uri="{BB962C8B-B14F-4D97-AF65-F5344CB8AC3E}">
        <p14:creationId xmlns:p14="http://schemas.microsoft.com/office/powerpoint/2010/main" val="3272114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6833D-873F-FB42-8ADA-C8F3568608E2}"/>
              </a:ext>
            </a:extLst>
          </p:cNvPr>
          <p:cNvSpPr txBox="1"/>
          <p:nvPr/>
        </p:nvSpPr>
        <p:spPr>
          <a:xfrm>
            <a:off x="91908" y="550347"/>
            <a:ext cx="6382585"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999"/>
                </a:solidFill>
                <a:effectLst/>
                <a:uLnTx/>
                <a:uFillTx/>
                <a:latin typeface="Cambria" panose="02040503050406030204" pitchFamily="18" charset="0"/>
              </a:rPr>
              <a:t>Inherited </a:t>
            </a:r>
            <a:r>
              <a:rPr kumimoji="0" lang="en-US" sz="1800" b="0" i="0" u="none" strike="noStrike" kern="1200" cap="none" spc="0" normalizeH="0" baseline="0" noProof="0" dirty="0" err="1">
                <a:ln>
                  <a:noFill/>
                </a:ln>
                <a:solidFill>
                  <a:srgbClr val="009999"/>
                </a:solidFill>
                <a:effectLst/>
                <a:uLnTx/>
                <a:uFillTx/>
                <a:latin typeface="Cambria" panose="02040503050406030204" pitchFamily="18" charset="0"/>
              </a:rPr>
              <a:t>Glanzmann’s</a:t>
            </a:r>
            <a:r>
              <a:rPr kumimoji="0" lang="en-US" sz="1800" b="0" i="0" u="none" strike="noStrike" kern="1200" cap="none" spc="0" normalizeH="0" baseline="0" noProof="0" dirty="0">
                <a:ln>
                  <a:noFill/>
                </a:ln>
                <a:solidFill>
                  <a:srgbClr val="009999"/>
                </a:solidFill>
                <a:effectLst/>
                <a:uLnTx/>
                <a:uFillTx/>
                <a:latin typeface="Cambria" panose="02040503050406030204" pitchFamily="18" charset="0"/>
              </a:rPr>
              <a:t> </a:t>
            </a:r>
            <a:r>
              <a:rPr kumimoji="0" lang="en-US" sz="1800" b="0" i="0" u="none" strike="noStrike" kern="1200" cap="none" spc="0" normalizeH="0" baseline="0" noProof="0" dirty="0" smtClean="0">
                <a:ln>
                  <a:noFill/>
                </a:ln>
                <a:solidFill>
                  <a:srgbClr val="009999"/>
                </a:solidFill>
                <a:effectLst/>
                <a:uLnTx/>
                <a:uFillTx/>
                <a:latin typeface="Cambria" panose="02040503050406030204" pitchFamily="18" charset="0"/>
              </a:rPr>
              <a:t>disease </a:t>
            </a:r>
            <a:r>
              <a:rPr kumimoji="0" lang="en-US" sz="1800" b="0" i="0" u="none" strike="noStrike" kern="1200" cap="none" spc="0" normalizeH="0" baseline="0" noProof="0" dirty="0" smtClean="0">
                <a:ln>
                  <a:noFill/>
                </a:ln>
                <a:solidFill>
                  <a:srgbClr val="00B050"/>
                </a:solidFill>
                <a:effectLst/>
                <a:uLnTx/>
                <a:uFillTx/>
                <a:latin typeface="Cambria" panose="02040503050406030204" pitchFamily="18" charset="0"/>
              </a:rPr>
              <a:t>common</a:t>
            </a:r>
            <a:endParaRPr kumimoji="0" lang="en-US" sz="1800" b="0" i="0" u="none" strike="noStrike" kern="1200" cap="none" spc="0" normalizeH="0" baseline="0" noProof="0" dirty="0">
              <a:ln>
                <a:noFill/>
              </a:ln>
              <a:solidFill>
                <a:srgbClr val="00B050"/>
              </a:solidFill>
              <a:effectLst/>
              <a:uLnTx/>
              <a:uFillTx/>
              <a:latin typeface="Cambria" panose="020405030504060302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rPr>
              <a:t>This is a rare but severe platelet disorder caused by  a  </a:t>
            </a:r>
            <a:r>
              <a:rPr kumimoji="0" lang="en-US" sz="1400" b="0" i="0" u="none" strike="noStrike" kern="1200" cap="none" spc="0" normalizeH="0" baseline="0" noProof="0" dirty="0">
                <a:ln>
                  <a:noFill/>
                </a:ln>
                <a:solidFill>
                  <a:srgbClr val="FF0000"/>
                </a:solidFill>
                <a:effectLst/>
                <a:uLnTx/>
                <a:uFillTx/>
                <a:latin typeface="Cambria" panose="02040503050406030204" pitchFamily="18" charset="0"/>
              </a:rPr>
              <a:t>lack  of  glycoprotein  </a:t>
            </a:r>
            <a:r>
              <a:rPr kumimoji="0" lang="en-US" sz="1400" b="0" i="0" u="none" strike="noStrike" kern="1200" cap="none" spc="0" normalizeH="0" baseline="0" noProof="0" dirty="0" err="1">
                <a:ln>
                  <a:noFill/>
                </a:ln>
                <a:solidFill>
                  <a:srgbClr val="FF0000"/>
                </a:solidFill>
                <a:effectLst/>
                <a:uLnTx/>
                <a:uFillTx/>
                <a:latin typeface="Cambria" panose="02040503050406030204" pitchFamily="18" charset="0"/>
              </a:rPr>
              <a:t>IIb</a:t>
            </a:r>
            <a:r>
              <a:rPr kumimoji="0" lang="en-US" sz="1400" b="0" i="0" u="none" strike="noStrike" kern="1200" cap="none" spc="0" normalizeH="0" baseline="0" noProof="0" dirty="0">
                <a:ln>
                  <a:noFill/>
                </a:ln>
                <a:solidFill>
                  <a:srgbClr val="FF0000"/>
                </a:solidFill>
                <a:effectLst/>
                <a:uLnTx/>
                <a:uFillTx/>
                <a:latin typeface="Cambria" panose="02040503050406030204" pitchFamily="18" charset="0"/>
              </a:rPr>
              <a:t>/IIIa  receptors.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rPr>
              <a:t> Inheritance  is  </a:t>
            </a:r>
            <a:r>
              <a:rPr kumimoji="0" lang="en-US" sz="1400" b="0" i="0" u="sng" strike="noStrike" kern="1200" cap="none" spc="0" normalizeH="0" baseline="0" noProof="0" dirty="0">
                <a:ln>
                  <a:noFill/>
                </a:ln>
                <a:solidFill>
                  <a:prstClr val="black"/>
                </a:solidFill>
                <a:effectLst/>
                <a:uLnTx/>
                <a:uFillTx/>
                <a:latin typeface="Cambria" panose="02040503050406030204" pitchFamily="18" charset="0"/>
              </a:rPr>
              <a:t>autosomal  recessive</a:t>
            </a:r>
            <a:r>
              <a:rPr kumimoji="0" lang="en-US" sz="1400" b="0" i="0" strike="noStrike" kern="1200" cap="none" spc="0" normalizeH="0" baseline="0" noProof="0" dirty="0">
                <a:ln>
                  <a:noFill/>
                </a:ln>
                <a:solidFill>
                  <a:prstClr val="black"/>
                </a:solidFill>
                <a:effectLst/>
                <a:uLnTx/>
                <a:uFillTx/>
                <a:latin typeface="Cambria" panose="02040503050406030204" pitchFamily="18" charset="0"/>
              </a:rPr>
              <a:t>  </a:t>
            </a:r>
            <a:r>
              <a:rPr kumimoji="0" lang="en-US" sz="1400" b="0" i="0" u="none" strike="noStrike" kern="1200" cap="none" spc="0" normalizeH="0" baseline="0" noProof="0" dirty="0">
                <a:ln>
                  <a:noFill/>
                </a:ln>
                <a:solidFill>
                  <a:srgbClr val="FF0000"/>
                </a:solidFill>
                <a:effectLst/>
                <a:uLnTx/>
                <a:uFillTx/>
                <a:latin typeface="Cambria" panose="02040503050406030204" pitchFamily="18" charset="0"/>
              </a:rPr>
              <a:t>and  platelets are normal in morphology and number.</a:t>
            </a:r>
          </a:p>
        </p:txBody>
      </p:sp>
      <p:sp>
        <p:nvSpPr>
          <p:cNvPr id="5" name="TextBox 4">
            <a:extLst>
              <a:ext uri="{FF2B5EF4-FFF2-40B4-BE49-F238E27FC236}">
                <a16:creationId xmlns:a16="http://schemas.microsoft.com/office/drawing/2014/main" id="{B5BFBE52-C466-D743-B853-6DDB1E3EC125}"/>
              </a:ext>
            </a:extLst>
          </p:cNvPr>
          <p:cNvSpPr txBox="1"/>
          <p:nvPr/>
        </p:nvSpPr>
        <p:spPr>
          <a:xfrm>
            <a:off x="91907" y="4027426"/>
            <a:ext cx="6090987"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9999"/>
                </a:solidFill>
                <a:effectLst/>
                <a:uLnTx/>
                <a:uFillTx/>
                <a:latin typeface="Cambria" panose="02040503050406030204" pitchFamily="18" charset="0"/>
              </a:rPr>
              <a:t>Bernard-Soulier</a:t>
            </a:r>
            <a:r>
              <a:rPr kumimoji="0" lang="en-US" sz="1800" b="0" i="0" u="none" strike="noStrike" kern="1200" cap="none" spc="0" normalizeH="0" baseline="0" noProof="0" dirty="0">
                <a:ln>
                  <a:noFill/>
                </a:ln>
                <a:solidFill>
                  <a:srgbClr val="009999"/>
                </a:solidFill>
                <a:effectLst/>
                <a:uLnTx/>
                <a:uFillTx/>
                <a:latin typeface="Cambria" panose="02040503050406030204" pitchFamily="18" charset="0"/>
              </a:rPr>
              <a:t>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This  is  a  platelet  disorder  caused  by  a  </a:t>
            </a:r>
            <a:r>
              <a:rPr kumimoji="0" lang="en-US" sz="1400" b="0" i="0" u="sng" strike="noStrike" kern="1200" cap="none" spc="0" normalizeH="0" baseline="0" noProof="0" dirty="0">
                <a:ln>
                  <a:noFill/>
                </a:ln>
                <a:solidFill>
                  <a:srgbClr val="FF0000"/>
                </a:solidFill>
                <a:effectLst/>
                <a:uLnTx/>
                <a:uFillTx/>
                <a:latin typeface="Cambria" pitchFamily="18" charset="0"/>
                <a:ea typeface="+mn-ea"/>
                <a:cs typeface="+mn-cs"/>
              </a:rPr>
              <a:t>lack  of glycoprotein  Ib  receptors</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Inheritance  is </a:t>
            </a:r>
            <a:r>
              <a:rPr kumimoji="0" lang="en-US" sz="1400" b="0" i="0" u="sng" strike="noStrike" kern="1200" cap="none" spc="0" normalizeH="0" baseline="0" noProof="0" dirty="0">
                <a:ln>
                  <a:noFill/>
                </a:ln>
                <a:solidFill>
                  <a:prstClr val="black"/>
                </a:solidFill>
                <a:effectLst/>
                <a:uLnTx/>
                <a:uFillTx/>
                <a:latin typeface="Cambria" pitchFamily="18" charset="0"/>
                <a:ea typeface="+mn-ea"/>
                <a:cs typeface="+mn-cs"/>
              </a:rPr>
              <a:t>autosomal  recessive</a:t>
            </a:r>
            <a:r>
              <a:rPr kumimoji="0" lang="en-US" sz="1400" b="0" i="0" u="none" strike="noStrike" kern="1200" cap="none" spc="0" normalizeH="0" baseline="0" noProof="0" dirty="0">
                <a:ln>
                  <a:noFill/>
                </a:ln>
                <a:solidFill>
                  <a:srgbClr val="C00000"/>
                </a:solidFill>
                <a:effectLst/>
                <a:uLnTx/>
                <a:uFillTx/>
                <a:latin typeface="Cambria" pitchFamily="18" charset="0"/>
                <a:ea typeface="+mn-ea"/>
                <a:cs typeface="+mn-cs"/>
              </a:rPr>
              <a:t>.  </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Platelets  are  larger  than normal  and  usually  the  platelet  count  is reduced.</a:t>
            </a:r>
          </a:p>
        </p:txBody>
      </p:sp>
      <p:sp>
        <p:nvSpPr>
          <p:cNvPr id="7" name="TextBox 6">
            <a:extLst>
              <a:ext uri="{FF2B5EF4-FFF2-40B4-BE49-F238E27FC236}">
                <a16:creationId xmlns:a16="http://schemas.microsoft.com/office/drawing/2014/main" id="{6C310BED-BCDA-FB47-AC69-E3192743BA53}"/>
              </a:ext>
            </a:extLst>
          </p:cNvPr>
          <p:cNvSpPr txBox="1"/>
          <p:nvPr/>
        </p:nvSpPr>
        <p:spPr>
          <a:xfrm>
            <a:off x="560806" y="8992204"/>
            <a:ext cx="5736388"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Haemostatic</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profile  from  a  patient  with  </a:t>
            </a:r>
            <a:r>
              <a:rPr kumimoji="0" lang="en-US" sz="1400" b="0" i="0" u="none" strike="noStrike" kern="1200" cap="none" spc="0" normalizeH="0" baseline="0" noProof="0" dirty="0" err="1">
                <a:ln>
                  <a:noFill/>
                </a:ln>
                <a:solidFill>
                  <a:srgbClr val="FF0000"/>
                </a:solidFill>
                <a:effectLst/>
                <a:uLnTx/>
                <a:uFillTx/>
                <a:latin typeface="Cambria" pitchFamily="18" charset="0"/>
                <a:ea typeface="+mn-ea"/>
                <a:cs typeface="+mn-cs"/>
              </a:rPr>
              <a:t>Bernard-Soulier</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 syndrome.</a:t>
            </a:r>
          </a:p>
        </p:txBody>
      </p:sp>
      <p:sp>
        <p:nvSpPr>
          <p:cNvPr id="18" name="object 2">
            <a:extLst>
              <a:ext uri="{FF2B5EF4-FFF2-40B4-BE49-F238E27FC236}">
                <a16:creationId xmlns:a16="http://schemas.microsoft.com/office/drawing/2014/main" id="{3D19DE32-1A31-214F-9303-E277FE19381B}"/>
              </a:ext>
            </a:extLst>
          </p:cNvPr>
          <p:cNvSpPr/>
          <p:nvPr/>
        </p:nvSpPr>
        <p:spPr>
          <a:xfrm>
            <a:off x="383506" y="1665463"/>
            <a:ext cx="2840957" cy="2208705"/>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
            <a:extLst>
              <a:ext uri="{FF2B5EF4-FFF2-40B4-BE49-F238E27FC236}">
                <a16:creationId xmlns:a16="http://schemas.microsoft.com/office/drawing/2014/main" id="{6267F5CA-38CC-9548-9351-786C0BDD319C}"/>
              </a:ext>
            </a:extLst>
          </p:cNvPr>
          <p:cNvSpPr/>
          <p:nvPr/>
        </p:nvSpPr>
        <p:spPr>
          <a:xfrm>
            <a:off x="3521361" y="1665463"/>
            <a:ext cx="2661533" cy="220870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
            <a:extLst>
              <a:ext uri="{FF2B5EF4-FFF2-40B4-BE49-F238E27FC236}">
                <a16:creationId xmlns:a16="http://schemas.microsoft.com/office/drawing/2014/main" id="{B6D56E49-6DB4-224F-9CE3-76AD8E01D829}"/>
              </a:ext>
            </a:extLst>
          </p:cNvPr>
          <p:cNvSpPr/>
          <p:nvPr/>
        </p:nvSpPr>
        <p:spPr>
          <a:xfrm>
            <a:off x="383506" y="5184307"/>
            <a:ext cx="2840957" cy="1726901"/>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
            <a:extLst>
              <a:ext uri="{FF2B5EF4-FFF2-40B4-BE49-F238E27FC236}">
                <a16:creationId xmlns:a16="http://schemas.microsoft.com/office/drawing/2014/main" id="{ADFDA248-123A-7841-987C-6479F3341440}"/>
              </a:ext>
            </a:extLst>
          </p:cNvPr>
          <p:cNvSpPr/>
          <p:nvPr/>
        </p:nvSpPr>
        <p:spPr>
          <a:xfrm>
            <a:off x="3521362" y="5196347"/>
            <a:ext cx="2661532" cy="1726901"/>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6" name="object 2">
            <a:extLst>
              <a:ext uri="{FF2B5EF4-FFF2-40B4-BE49-F238E27FC236}">
                <a16:creationId xmlns:a16="http://schemas.microsoft.com/office/drawing/2014/main" id="{F7C503D4-DC2B-6D49-A98E-8170CF9967AB}"/>
              </a:ext>
            </a:extLst>
          </p:cNvPr>
          <p:cNvGraphicFramePr>
            <a:graphicFrameLocks noGrp="1"/>
          </p:cNvGraphicFramePr>
          <p:nvPr>
            <p:extLst>
              <p:ext uri="{D42A27DB-BD31-4B8C-83A1-F6EECF244321}">
                <p14:modId xmlns:p14="http://schemas.microsoft.com/office/powerpoint/2010/main" val="3093823547"/>
              </p:ext>
            </p:extLst>
          </p:nvPr>
        </p:nvGraphicFramePr>
        <p:xfrm>
          <a:off x="383506" y="7263956"/>
          <a:ext cx="6090987" cy="1517281"/>
        </p:xfrm>
        <a:graphic>
          <a:graphicData uri="http://schemas.openxmlformats.org/drawingml/2006/table">
            <a:tbl>
              <a:tblPr firstRow="1" bandRow="1">
                <a:tableStyleId>{2D5ABB26-0587-4C30-8999-92F81FD0307C}</a:tableStyleId>
              </a:tblPr>
              <a:tblGrid>
                <a:gridCol w="2030330">
                  <a:extLst>
                    <a:ext uri="{9D8B030D-6E8A-4147-A177-3AD203B41FA5}">
                      <a16:colId xmlns:a16="http://schemas.microsoft.com/office/drawing/2014/main" val="20000"/>
                    </a:ext>
                  </a:extLst>
                </a:gridCol>
                <a:gridCol w="2030330">
                  <a:extLst>
                    <a:ext uri="{9D8B030D-6E8A-4147-A177-3AD203B41FA5}">
                      <a16:colId xmlns:a16="http://schemas.microsoft.com/office/drawing/2014/main" val="20001"/>
                    </a:ext>
                  </a:extLst>
                </a:gridCol>
                <a:gridCol w="2030327">
                  <a:extLst>
                    <a:ext uri="{9D8B030D-6E8A-4147-A177-3AD203B41FA5}">
                      <a16:colId xmlns:a16="http://schemas.microsoft.com/office/drawing/2014/main" val="20002"/>
                    </a:ext>
                  </a:extLst>
                </a:gridCol>
              </a:tblGrid>
              <a:tr h="256173">
                <a:tc>
                  <a:txBody>
                    <a:bodyPr/>
                    <a:lstStyle/>
                    <a:p>
                      <a:pPr marL="76200" algn="ctr">
                        <a:lnSpc>
                          <a:spcPct val="100000"/>
                        </a:lnSpc>
                        <a:spcBef>
                          <a:spcPts val="200"/>
                        </a:spcBef>
                      </a:pPr>
                      <a:r>
                        <a:rPr sz="1400" b="0" spc="-60" dirty="0">
                          <a:solidFill>
                            <a:schemeClr val="bg1"/>
                          </a:solidFill>
                          <a:latin typeface="Cambria" panose="02040503050406030204" pitchFamily="18" charset="0"/>
                          <a:cs typeface="Times New Roman"/>
                        </a:rPr>
                        <a:t>Test</a:t>
                      </a:r>
                      <a:endParaRPr sz="1400" b="0" dirty="0">
                        <a:solidFill>
                          <a:schemeClr val="bg1"/>
                        </a:solidFill>
                        <a:latin typeface="Cambria" panose="02040503050406030204" pitchFamily="18" charset="0"/>
                        <a:cs typeface="Times New Roman"/>
                      </a:endParaRPr>
                    </a:p>
                  </a:txBody>
                  <a:tcPr marL="0" marR="0" marT="2540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009999"/>
                    </a:solidFill>
                  </a:tcPr>
                </a:tc>
                <a:tc>
                  <a:txBody>
                    <a:bodyPr/>
                    <a:lstStyle/>
                    <a:p>
                      <a:pPr marL="76200" algn="ctr">
                        <a:lnSpc>
                          <a:spcPct val="100000"/>
                        </a:lnSpc>
                        <a:spcBef>
                          <a:spcPts val="200"/>
                        </a:spcBef>
                      </a:pPr>
                      <a:r>
                        <a:rPr sz="1400" b="0" spc="-5" dirty="0">
                          <a:solidFill>
                            <a:schemeClr val="bg1"/>
                          </a:solidFill>
                          <a:latin typeface="Cambria" panose="02040503050406030204" pitchFamily="18" charset="0"/>
                          <a:cs typeface="Times New Roman"/>
                        </a:rPr>
                        <a:t>Patient</a:t>
                      </a:r>
                      <a:endParaRPr sz="1400" b="0" dirty="0">
                        <a:solidFill>
                          <a:schemeClr val="bg1"/>
                        </a:solidFill>
                        <a:latin typeface="Cambria" panose="02040503050406030204" pitchFamily="18" charset="0"/>
                        <a:cs typeface="Times New Roman"/>
                      </a:endParaRPr>
                    </a:p>
                  </a:txBody>
                  <a:tcPr marL="0" marR="0" marT="254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009999"/>
                    </a:solidFill>
                  </a:tcPr>
                </a:tc>
                <a:tc>
                  <a:txBody>
                    <a:bodyPr/>
                    <a:lstStyle/>
                    <a:p>
                      <a:pPr marL="76835" algn="ctr">
                        <a:lnSpc>
                          <a:spcPct val="100000"/>
                        </a:lnSpc>
                        <a:spcBef>
                          <a:spcPts val="200"/>
                        </a:spcBef>
                      </a:pPr>
                      <a:r>
                        <a:rPr sz="1400" b="0" spc="-10" dirty="0">
                          <a:solidFill>
                            <a:schemeClr val="bg1"/>
                          </a:solidFill>
                          <a:latin typeface="Cambria" panose="02040503050406030204" pitchFamily="18" charset="0"/>
                          <a:cs typeface="Times New Roman"/>
                        </a:rPr>
                        <a:t>Reference </a:t>
                      </a:r>
                      <a:r>
                        <a:rPr sz="1400" b="0" spc="-5" dirty="0">
                          <a:solidFill>
                            <a:schemeClr val="bg1"/>
                          </a:solidFill>
                          <a:latin typeface="Cambria" panose="02040503050406030204" pitchFamily="18" charset="0"/>
                          <a:cs typeface="Times New Roman"/>
                        </a:rPr>
                        <a:t>Range</a:t>
                      </a:r>
                      <a:endParaRPr sz="1400" b="0" dirty="0">
                        <a:solidFill>
                          <a:schemeClr val="bg1"/>
                        </a:solidFill>
                        <a:latin typeface="Cambria" panose="02040503050406030204" pitchFamily="18" charset="0"/>
                        <a:cs typeface="Times New Roman"/>
                      </a:endParaRPr>
                    </a:p>
                  </a:txBody>
                  <a:tcPr marL="0" marR="0" marT="25400"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solidFill>
                      <a:srgbClr val="009999"/>
                    </a:solidFill>
                  </a:tcPr>
                </a:tc>
                <a:extLst>
                  <a:ext uri="{0D108BD9-81ED-4DB2-BD59-A6C34878D82A}">
                    <a16:rowId xmlns:a16="http://schemas.microsoft.com/office/drawing/2014/main" val="10001"/>
                  </a:ext>
                </a:extLst>
              </a:tr>
              <a:tr h="296800">
                <a:tc>
                  <a:txBody>
                    <a:bodyPr/>
                    <a:lstStyle/>
                    <a:p>
                      <a:pPr marL="76200" algn="ctr">
                        <a:lnSpc>
                          <a:spcPct val="100000"/>
                        </a:lnSpc>
                        <a:spcBef>
                          <a:spcPts val="200"/>
                        </a:spcBef>
                      </a:pPr>
                      <a:r>
                        <a:rPr sz="1400" b="0" spc="-5" dirty="0">
                          <a:solidFill>
                            <a:schemeClr val="tx1">
                              <a:lumMod val="95000"/>
                              <a:lumOff val="5000"/>
                            </a:schemeClr>
                          </a:solidFill>
                          <a:latin typeface="Cambria" panose="02040503050406030204" pitchFamily="18" charset="0"/>
                          <a:cs typeface="Times New Roman"/>
                        </a:rPr>
                        <a:t>PT</a:t>
                      </a:r>
                      <a:endParaRPr sz="1400" b="0" dirty="0">
                        <a:solidFill>
                          <a:schemeClr val="tx1">
                            <a:lumMod val="95000"/>
                            <a:lumOff val="5000"/>
                          </a:schemeClr>
                        </a:solidFill>
                        <a:latin typeface="Cambria" panose="02040503050406030204" pitchFamily="18" charset="0"/>
                        <a:cs typeface="Times New Roman"/>
                      </a:endParaRPr>
                    </a:p>
                  </a:txBody>
                  <a:tcPr marL="0" marR="0" marT="254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200" algn="ctr">
                        <a:lnSpc>
                          <a:spcPct val="100000"/>
                        </a:lnSpc>
                        <a:spcBef>
                          <a:spcPts val="200"/>
                        </a:spcBef>
                      </a:pPr>
                      <a:r>
                        <a:rPr sz="1400" b="0" spc="-5" dirty="0">
                          <a:solidFill>
                            <a:schemeClr val="tx1">
                              <a:lumMod val="95000"/>
                              <a:lumOff val="5000"/>
                            </a:schemeClr>
                          </a:solidFill>
                          <a:latin typeface="Cambria" panose="02040503050406030204" pitchFamily="18" charset="0"/>
                          <a:cs typeface="Times New Roman"/>
                        </a:rPr>
                        <a:t>12.8s</a:t>
                      </a:r>
                      <a:endParaRPr sz="1400" b="0" dirty="0">
                        <a:solidFill>
                          <a:schemeClr val="tx1">
                            <a:lumMod val="95000"/>
                            <a:lumOff val="5000"/>
                          </a:schemeClr>
                        </a:solidFill>
                        <a:latin typeface="Cambria" panose="02040503050406030204" pitchFamily="18" charset="0"/>
                        <a:cs typeface="Times New Roman"/>
                      </a:endParaRPr>
                    </a:p>
                  </a:txBody>
                  <a:tcPr marL="0" marR="0" marT="254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835" algn="ctr">
                        <a:lnSpc>
                          <a:spcPct val="100000"/>
                        </a:lnSpc>
                        <a:spcBef>
                          <a:spcPts val="200"/>
                        </a:spcBef>
                      </a:pPr>
                      <a:r>
                        <a:rPr sz="1400" b="0" spc="-35" dirty="0">
                          <a:solidFill>
                            <a:schemeClr val="tx1">
                              <a:lumMod val="95000"/>
                              <a:lumOff val="5000"/>
                            </a:schemeClr>
                          </a:solidFill>
                          <a:latin typeface="Cambria" panose="02040503050406030204" pitchFamily="18" charset="0"/>
                          <a:cs typeface="Times New Roman"/>
                        </a:rPr>
                        <a:t>11.5</a:t>
                      </a:r>
                      <a:r>
                        <a:rPr sz="2400" b="0" spc="-10" dirty="0">
                          <a:solidFill>
                            <a:schemeClr val="tx1">
                              <a:lumMod val="95000"/>
                              <a:lumOff val="5000"/>
                            </a:schemeClr>
                          </a:solidFill>
                          <a:latin typeface="Cambria" panose="02040503050406030204" pitchFamily="18" charset="0"/>
                          <a:cs typeface="Times New Roman"/>
                        </a:rPr>
                        <a:t> </a:t>
                      </a:r>
                      <a:r>
                        <a:rPr sz="2400" b="0" spc="-5" dirty="0">
                          <a:solidFill>
                            <a:schemeClr val="tx1">
                              <a:lumMod val="95000"/>
                              <a:lumOff val="5000"/>
                            </a:schemeClr>
                          </a:solidFill>
                          <a:latin typeface="Cambria" panose="02040503050406030204" pitchFamily="18" charset="0"/>
                          <a:cs typeface="Times New Roman"/>
                        </a:rPr>
                        <a:t>-</a:t>
                      </a:r>
                      <a:r>
                        <a:rPr sz="1400" b="0" spc="-5" dirty="0">
                          <a:solidFill>
                            <a:schemeClr val="tx1">
                              <a:lumMod val="95000"/>
                              <a:lumOff val="5000"/>
                            </a:schemeClr>
                          </a:solidFill>
                          <a:latin typeface="Cambria" panose="02040503050406030204" pitchFamily="18" charset="0"/>
                          <a:cs typeface="Times New Roman"/>
                        </a:rPr>
                        <a:t>13.2s</a:t>
                      </a:r>
                      <a:endParaRPr sz="1400" b="0" dirty="0">
                        <a:solidFill>
                          <a:schemeClr val="tx1">
                            <a:lumMod val="95000"/>
                            <a:lumOff val="5000"/>
                          </a:schemeClr>
                        </a:solidFill>
                        <a:latin typeface="Cambria" panose="02040503050406030204" pitchFamily="18" charset="0"/>
                        <a:cs typeface="Times New Roman"/>
                      </a:endParaRPr>
                    </a:p>
                  </a:txBody>
                  <a:tcPr marL="0" marR="0" marT="254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181164">
                <a:tc>
                  <a:txBody>
                    <a:bodyPr/>
                    <a:lstStyle/>
                    <a:p>
                      <a:pPr marL="76200" algn="ctr">
                        <a:lnSpc>
                          <a:spcPct val="100000"/>
                        </a:lnSpc>
                        <a:spcBef>
                          <a:spcPts val="200"/>
                        </a:spcBef>
                      </a:pPr>
                      <a:r>
                        <a:rPr sz="1400" b="0" spc="-5" dirty="0">
                          <a:solidFill>
                            <a:schemeClr val="tx1">
                              <a:lumMod val="95000"/>
                              <a:lumOff val="5000"/>
                            </a:schemeClr>
                          </a:solidFill>
                          <a:latin typeface="Cambria" panose="02040503050406030204" pitchFamily="18" charset="0"/>
                          <a:cs typeface="Times New Roman"/>
                        </a:rPr>
                        <a:t>APTT</a:t>
                      </a:r>
                      <a:endParaRPr sz="1400" b="0" dirty="0">
                        <a:solidFill>
                          <a:schemeClr val="tx1">
                            <a:lumMod val="95000"/>
                            <a:lumOff val="5000"/>
                          </a:schemeClr>
                        </a:solidFill>
                        <a:latin typeface="Cambria" panose="02040503050406030204" pitchFamily="18" charset="0"/>
                        <a:cs typeface="Times New Roman"/>
                      </a:endParaRPr>
                    </a:p>
                  </a:txBody>
                  <a:tcPr marL="0" marR="0" marT="254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200" algn="ctr">
                        <a:lnSpc>
                          <a:spcPct val="100000"/>
                        </a:lnSpc>
                        <a:spcBef>
                          <a:spcPts val="200"/>
                        </a:spcBef>
                      </a:pPr>
                      <a:r>
                        <a:rPr sz="1400" b="0" spc="-5" dirty="0">
                          <a:solidFill>
                            <a:schemeClr val="tx1">
                              <a:lumMod val="95000"/>
                              <a:lumOff val="5000"/>
                            </a:schemeClr>
                          </a:solidFill>
                          <a:latin typeface="Cambria" panose="02040503050406030204" pitchFamily="18" charset="0"/>
                          <a:cs typeface="Times New Roman"/>
                        </a:rPr>
                        <a:t>27s</a:t>
                      </a:r>
                      <a:endParaRPr sz="1400" b="0" dirty="0">
                        <a:solidFill>
                          <a:schemeClr val="tx1">
                            <a:lumMod val="95000"/>
                            <a:lumOff val="5000"/>
                          </a:schemeClr>
                        </a:solidFill>
                        <a:latin typeface="Cambria" panose="02040503050406030204" pitchFamily="18" charset="0"/>
                        <a:cs typeface="Times New Roman"/>
                      </a:endParaRPr>
                    </a:p>
                  </a:txBody>
                  <a:tcPr marL="0" marR="0" marT="254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835" algn="ctr">
                        <a:lnSpc>
                          <a:spcPct val="100000"/>
                        </a:lnSpc>
                        <a:spcBef>
                          <a:spcPts val="200"/>
                        </a:spcBef>
                      </a:pPr>
                      <a:r>
                        <a:rPr sz="1400" b="0" spc="-5" dirty="0">
                          <a:solidFill>
                            <a:schemeClr val="tx1">
                              <a:lumMod val="95000"/>
                              <a:lumOff val="5000"/>
                            </a:schemeClr>
                          </a:solidFill>
                          <a:latin typeface="Cambria" panose="02040503050406030204" pitchFamily="18" charset="0"/>
                          <a:cs typeface="Times New Roman"/>
                        </a:rPr>
                        <a:t>26-32s</a:t>
                      </a:r>
                      <a:endParaRPr sz="1400" b="0" dirty="0">
                        <a:solidFill>
                          <a:schemeClr val="tx1">
                            <a:lumMod val="95000"/>
                            <a:lumOff val="5000"/>
                          </a:schemeClr>
                        </a:solidFill>
                        <a:latin typeface="Cambria" panose="02040503050406030204" pitchFamily="18" charset="0"/>
                        <a:cs typeface="Times New Roman"/>
                      </a:endParaRPr>
                    </a:p>
                  </a:txBody>
                  <a:tcPr marL="0" marR="0" marT="254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343536">
                <a:tc>
                  <a:txBody>
                    <a:bodyPr/>
                    <a:lstStyle/>
                    <a:p>
                      <a:pPr marL="76200" algn="ctr">
                        <a:lnSpc>
                          <a:spcPct val="100000"/>
                        </a:lnSpc>
                        <a:spcBef>
                          <a:spcPts val="204"/>
                        </a:spcBef>
                      </a:pPr>
                      <a:r>
                        <a:rPr sz="1400" b="0" spc="-5" dirty="0">
                          <a:solidFill>
                            <a:schemeClr val="tx1">
                              <a:lumMod val="95000"/>
                              <a:lumOff val="5000"/>
                            </a:schemeClr>
                          </a:solidFill>
                          <a:latin typeface="Cambria" panose="02040503050406030204" pitchFamily="18" charset="0"/>
                          <a:cs typeface="Times New Roman"/>
                        </a:rPr>
                        <a:t>Fibrinogen</a:t>
                      </a:r>
                      <a:r>
                        <a:rPr sz="2400" b="0" spc="-20" dirty="0">
                          <a:solidFill>
                            <a:schemeClr val="tx1">
                              <a:lumMod val="95000"/>
                              <a:lumOff val="5000"/>
                            </a:schemeClr>
                          </a:solidFill>
                          <a:latin typeface="Cambria" panose="02040503050406030204" pitchFamily="18" charset="0"/>
                          <a:cs typeface="Times New Roman"/>
                        </a:rPr>
                        <a:t> </a:t>
                      </a:r>
                      <a:r>
                        <a:rPr sz="1400" b="0" spc="-5" dirty="0">
                          <a:solidFill>
                            <a:schemeClr val="tx1">
                              <a:lumMod val="95000"/>
                              <a:lumOff val="5000"/>
                            </a:schemeClr>
                          </a:solidFill>
                          <a:latin typeface="Cambria" panose="02040503050406030204" pitchFamily="18" charset="0"/>
                          <a:cs typeface="Times New Roman"/>
                        </a:rPr>
                        <a:t>(Clauss)</a:t>
                      </a:r>
                      <a:endParaRPr sz="1400" b="0" dirty="0">
                        <a:solidFill>
                          <a:schemeClr val="tx1">
                            <a:lumMod val="95000"/>
                            <a:lumOff val="5000"/>
                          </a:schemeClr>
                        </a:solidFill>
                        <a:latin typeface="Cambria" panose="02040503050406030204" pitchFamily="18" charset="0"/>
                        <a:cs typeface="Times New Roman"/>
                      </a:endParaRP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200" algn="ctr">
                        <a:lnSpc>
                          <a:spcPct val="100000"/>
                        </a:lnSpc>
                        <a:spcBef>
                          <a:spcPts val="204"/>
                        </a:spcBef>
                      </a:pPr>
                      <a:r>
                        <a:rPr sz="1400" b="0" dirty="0">
                          <a:solidFill>
                            <a:schemeClr val="tx1">
                              <a:lumMod val="95000"/>
                              <a:lumOff val="5000"/>
                            </a:schemeClr>
                          </a:solidFill>
                          <a:latin typeface="Cambria" panose="02040503050406030204" pitchFamily="18" charset="0"/>
                          <a:cs typeface="Times New Roman"/>
                        </a:rPr>
                        <a:t>2.9g/L</a:t>
                      </a: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835" algn="ctr">
                        <a:lnSpc>
                          <a:spcPct val="100000"/>
                        </a:lnSpc>
                        <a:spcBef>
                          <a:spcPts val="204"/>
                        </a:spcBef>
                      </a:pPr>
                      <a:r>
                        <a:rPr sz="1400" b="0" dirty="0">
                          <a:solidFill>
                            <a:schemeClr val="tx1">
                              <a:lumMod val="95000"/>
                              <a:lumOff val="5000"/>
                            </a:schemeClr>
                          </a:solidFill>
                          <a:latin typeface="Cambria" panose="02040503050406030204" pitchFamily="18" charset="0"/>
                          <a:cs typeface="Times New Roman"/>
                        </a:rPr>
                        <a:t>2-4</a:t>
                      </a:r>
                      <a:r>
                        <a:rPr sz="1400" b="0" spc="-5" dirty="0">
                          <a:solidFill>
                            <a:schemeClr val="tx1">
                              <a:lumMod val="95000"/>
                              <a:lumOff val="5000"/>
                            </a:schemeClr>
                          </a:solidFill>
                          <a:latin typeface="Cambria" panose="02040503050406030204" pitchFamily="18" charset="0"/>
                          <a:cs typeface="Times New Roman"/>
                        </a:rPr>
                        <a:t> </a:t>
                      </a:r>
                      <a:r>
                        <a:rPr sz="1400" b="0" dirty="0">
                          <a:solidFill>
                            <a:schemeClr val="tx1">
                              <a:lumMod val="95000"/>
                              <a:lumOff val="5000"/>
                            </a:schemeClr>
                          </a:solidFill>
                          <a:latin typeface="Cambria" panose="02040503050406030204" pitchFamily="18" charset="0"/>
                          <a:cs typeface="Times New Roman"/>
                        </a:rPr>
                        <a:t>g/L</a:t>
                      </a: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81645">
                <a:tc>
                  <a:txBody>
                    <a:bodyPr/>
                    <a:lstStyle/>
                    <a:p>
                      <a:pPr marL="76200" algn="ctr">
                        <a:lnSpc>
                          <a:spcPct val="100000"/>
                        </a:lnSpc>
                        <a:spcBef>
                          <a:spcPts val="204"/>
                        </a:spcBef>
                      </a:pPr>
                      <a:r>
                        <a:rPr sz="1400" b="0" spc="-5" dirty="0">
                          <a:solidFill>
                            <a:schemeClr val="tx1">
                              <a:lumMod val="95000"/>
                              <a:lumOff val="5000"/>
                            </a:schemeClr>
                          </a:solidFill>
                          <a:latin typeface="Cambria" panose="02040503050406030204" pitchFamily="18" charset="0"/>
                          <a:cs typeface="Times New Roman"/>
                        </a:rPr>
                        <a:t>Platelets</a:t>
                      </a:r>
                      <a:endParaRPr sz="1400" b="0" dirty="0">
                        <a:solidFill>
                          <a:schemeClr val="tx1">
                            <a:lumMod val="95000"/>
                            <a:lumOff val="5000"/>
                          </a:schemeClr>
                        </a:solidFill>
                        <a:latin typeface="Cambria" panose="02040503050406030204" pitchFamily="18" charset="0"/>
                        <a:cs typeface="Times New Roman"/>
                      </a:endParaRP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200" algn="ctr">
                        <a:lnSpc>
                          <a:spcPct val="100000"/>
                        </a:lnSpc>
                        <a:spcBef>
                          <a:spcPts val="204"/>
                        </a:spcBef>
                      </a:pPr>
                      <a:r>
                        <a:rPr sz="1400" b="0" dirty="0">
                          <a:solidFill>
                            <a:srgbClr val="FF0000"/>
                          </a:solidFill>
                          <a:latin typeface="Cambria" panose="02040503050406030204" pitchFamily="18" charset="0"/>
                          <a:cs typeface="Times New Roman"/>
                        </a:rPr>
                        <a:t>45 x</a:t>
                      </a:r>
                      <a:r>
                        <a:rPr sz="1400" b="0" spc="-10" dirty="0">
                          <a:solidFill>
                            <a:srgbClr val="FF0000"/>
                          </a:solidFill>
                          <a:latin typeface="Cambria" panose="02040503050406030204" pitchFamily="18" charset="0"/>
                          <a:cs typeface="Times New Roman"/>
                        </a:rPr>
                        <a:t> </a:t>
                      </a:r>
                      <a:r>
                        <a:rPr sz="1400" b="0" spc="-5" dirty="0">
                          <a:solidFill>
                            <a:srgbClr val="FF0000"/>
                          </a:solidFill>
                          <a:latin typeface="Cambria" panose="02040503050406030204" pitchFamily="18" charset="0"/>
                          <a:cs typeface="Times New Roman"/>
                        </a:rPr>
                        <a:t>10</a:t>
                      </a:r>
                      <a:r>
                        <a:rPr sz="1400" b="0" spc="-7" baseline="24305" dirty="0">
                          <a:solidFill>
                            <a:srgbClr val="FF0000"/>
                          </a:solidFill>
                          <a:latin typeface="Cambria" panose="02040503050406030204" pitchFamily="18" charset="0"/>
                          <a:cs typeface="Times New Roman"/>
                        </a:rPr>
                        <a:t>9</a:t>
                      </a:r>
                      <a:r>
                        <a:rPr sz="1400" b="0" spc="-5" dirty="0">
                          <a:solidFill>
                            <a:srgbClr val="FF0000"/>
                          </a:solidFill>
                          <a:latin typeface="Cambria" panose="02040503050406030204" pitchFamily="18" charset="0"/>
                          <a:cs typeface="Times New Roman"/>
                        </a:rPr>
                        <a:t>/L</a:t>
                      </a:r>
                      <a:endParaRPr sz="1400" b="0" dirty="0">
                        <a:solidFill>
                          <a:srgbClr val="FF0000"/>
                        </a:solidFill>
                        <a:latin typeface="Cambria" panose="02040503050406030204" pitchFamily="18" charset="0"/>
                        <a:cs typeface="Times New Roman"/>
                      </a:endParaRP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76835" algn="ctr">
                        <a:lnSpc>
                          <a:spcPct val="100000"/>
                        </a:lnSpc>
                        <a:spcBef>
                          <a:spcPts val="204"/>
                        </a:spcBef>
                      </a:pPr>
                      <a:r>
                        <a:rPr sz="1400" b="0" dirty="0">
                          <a:solidFill>
                            <a:schemeClr val="tx1">
                              <a:lumMod val="95000"/>
                              <a:lumOff val="5000"/>
                            </a:schemeClr>
                          </a:solidFill>
                          <a:latin typeface="Cambria" panose="02040503050406030204" pitchFamily="18" charset="0"/>
                          <a:cs typeface="Times New Roman"/>
                        </a:rPr>
                        <a:t>150-450 x</a:t>
                      </a:r>
                      <a:r>
                        <a:rPr sz="1400" b="0" spc="-15" dirty="0">
                          <a:solidFill>
                            <a:schemeClr val="tx1">
                              <a:lumMod val="95000"/>
                              <a:lumOff val="5000"/>
                            </a:schemeClr>
                          </a:solidFill>
                          <a:latin typeface="Cambria" panose="02040503050406030204" pitchFamily="18" charset="0"/>
                          <a:cs typeface="Times New Roman"/>
                        </a:rPr>
                        <a:t> </a:t>
                      </a:r>
                      <a:r>
                        <a:rPr sz="1400" b="0" spc="-5" dirty="0">
                          <a:solidFill>
                            <a:schemeClr val="tx1">
                              <a:lumMod val="95000"/>
                              <a:lumOff val="5000"/>
                            </a:schemeClr>
                          </a:solidFill>
                          <a:latin typeface="Cambria" panose="02040503050406030204" pitchFamily="18" charset="0"/>
                          <a:cs typeface="Times New Roman"/>
                        </a:rPr>
                        <a:t>10</a:t>
                      </a:r>
                      <a:r>
                        <a:rPr sz="1400" b="0" spc="-7" baseline="24305" dirty="0">
                          <a:solidFill>
                            <a:schemeClr val="tx1">
                              <a:lumMod val="95000"/>
                              <a:lumOff val="5000"/>
                            </a:schemeClr>
                          </a:solidFill>
                          <a:latin typeface="Cambria" panose="02040503050406030204" pitchFamily="18" charset="0"/>
                          <a:cs typeface="Times New Roman"/>
                        </a:rPr>
                        <a:t>9</a:t>
                      </a:r>
                      <a:r>
                        <a:rPr sz="1400" b="0" spc="-5" dirty="0">
                          <a:solidFill>
                            <a:schemeClr val="tx1">
                              <a:lumMod val="95000"/>
                              <a:lumOff val="5000"/>
                            </a:schemeClr>
                          </a:solidFill>
                          <a:latin typeface="Cambria" panose="02040503050406030204" pitchFamily="18" charset="0"/>
                          <a:cs typeface="Times New Roman"/>
                        </a:rPr>
                        <a:t>/L</a:t>
                      </a:r>
                      <a:endParaRPr sz="1400" b="0" dirty="0">
                        <a:solidFill>
                          <a:schemeClr val="tx1">
                            <a:lumMod val="95000"/>
                            <a:lumOff val="5000"/>
                          </a:schemeClr>
                        </a:solidFill>
                        <a:latin typeface="Cambria" panose="02040503050406030204" pitchFamily="18" charset="0"/>
                        <a:cs typeface="Times New Roman"/>
                      </a:endParaRP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9" name="عنصر نائب لرقم الشريحة 8">
            <a:extLst>
              <a:ext uri="{FF2B5EF4-FFF2-40B4-BE49-F238E27FC236}">
                <a16:creationId xmlns:a16="http://schemas.microsoft.com/office/drawing/2014/main" id="{3BC8226A-1422-4E82-B6C6-F9A5D97C7E67}"/>
              </a:ext>
            </a:extLst>
          </p:cNvPr>
          <p:cNvSpPr>
            <a:spLocks noGrp="1"/>
          </p:cNvSpPr>
          <p:nvPr>
            <p:ph type="sldNum" sz="quarter" idx="12"/>
          </p:nvPr>
        </p:nvSpPr>
        <p:spPr/>
        <p:txBody>
          <a:bodyPr/>
          <a:lstStyle/>
          <a:p>
            <a:r>
              <a:rPr lang="en-US" dirty="0"/>
              <a:t>7</a:t>
            </a:r>
          </a:p>
        </p:txBody>
      </p:sp>
      <p:sp>
        <p:nvSpPr>
          <p:cNvPr id="2" name="عنصر نائب للتذييل 1">
            <a:extLst>
              <a:ext uri="{FF2B5EF4-FFF2-40B4-BE49-F238E27FC236}">
                <a16:creationId xmlns:a16="http://schemas.microsoft.com/office/drawing/2014/main" id="{E6A586EA-A7BF-45F7-BB8E-259A6F734DF4}"/>
              </a:ext>
            </a:extLst>
          </p:cNvPr>
          <p:cNvSpPr>
            <a:spLocks noGrp="1"/>
          </p:cNvSpPr>
          <p:nvPr>
            <p:ph type="ftr" sz="quarter" idx="11"/>
          </p:nvPr>
        </p:nvSpPr>
        <p:spPr>
          <a:xfrm>
            <a:off x="2271711" y="0"/>
            <a:ext cx="2314575" cy="527403"/>
          </a:xfrm>
        </p:spPr>
        <p:txBody>
          <a:bodyPr/>
          <a:lstStyle/>
          <a:p>
            <a:r>
              <a:rPr lang="en-US" dirty="0"/>
              <a:t>HEMATOLOGY TEAM 436</a:t>
            </a:r>
            <a:endParaRPr lang="ar-SA" dirty="0"/>
          </a:p>
        </p:txBody>
      </p:sp>
      <p:sp>
        <p:nvSpPr>
          <p:cNvPr id="4" name="TextBox 3"/>
          <p:cNvSpPr txBox="1"/>
          <p:nvPr/>
        </p:nvSpPr>
        <p:spPr>
          <a:xfrm>
            <a:off x="383506" y="3874168"/>
            <a:ext cx="2840957" cy="246221"/>
          </a:xfrm>
          <a:prstGeom prst="rect">
            <a:avLst/>
          </a:prstGeom>
          <a:noFill/>
          <a:ln>
            <a:solidFill>
              <a:schemeClr val="tx1">
                <a:lumMod val="50000"/>
                <a:lumOff val="50000"/>
              </a:schemeClr>
            </a:solidFill>
            <a:prstDash val="dash"/>
          </a:ln>
        </p:spPr>
        <p:txBody>
          <a:bodyPr wrap="square" rtlCol="0">
            <a:spAutoFit/>
          </a:bodyPr>
          <a:lstStyle/>
          <a:p>
            <a:r>
              <a:rPr lang="en-US" sz="1000" dirty="0" smtClean="0">
                <a:solidFill>
                  <a:srgbClr val="00B050"/>
                </a:solidFill>
              </a:rPr>
              <a:t>No reactions</a:t>
            </a:r>
            <a:endParaRPr lang="en-US" sz="1000" dirty="0">
              <a:solidFill>
                <a:srgbClr val="00B050"/>
              </a:solidFill>
            </a:endParaRPr>
          </a:p>
        </p:txBody>
      </p:sp>
      <p:sp>
        <p:nvSpPr>
          <p:cNvPr id="13" name="TextBox 12"/>
          <p:cNvSpPr txBox="1"/>
          <p:nvPr/>
        </p:nvSpPr>
        <p:spPr>
          <a:xfrm>
            <a:off x="3521361" y="3874168"/>
            <a:ext cx="2661533" cy="246221"/>
          </a:xfrm>
          <a:prstGeom prst="rect">
            <a:avLst/>
          </a:prstGeom>
          <a:noFill/>
          <a:ln>
            <a:solidFill>
              <a:schemeClr val="tx1">
                <a:lumMod val="50000"/>
                <a:lumOff val="50000"/>
              </a:schemeClr>
            </a:solidFill>
            <a:prstDash val="dash"/>
          </a:ln>
        </p:spPr>
        <p:txBody>
          <a:bodyPr wrap="square" rtlCol="0">
            <a:spAutoFit/>
          </a:bodyPr>
          <a:lstStyle/>
          <a:p>
            <a:r>
              <a:rPr lang="en-US" sz="1000" dirty="0" smtClean="0">
                <a:solidFill>
                  <a:srgbClr val="00B050"/>
                </a:solidFill>
              </a:rPr>
              <a:t>Only reacting with </a:t>
            </a:r>
            <a:r>
              <a:rPr lang="en-US" sz="1000" dirty="0" err="1" smtClean="0">
                <a:solidFill>
                  <a:srgbClr val="FF0000"/>
                </a:solidFill>
              </a:rPr>
              <a:t>ristocetin</a:t>
            </a:r>
            <a:endParaRPr lang="en-US" sz="1000" dirty="0">
              <a:solidFill>
                <a:srgbClr val="FF0000"/>
              </a:solidFill>
            </a:endParaRPr>
          </a:p>
        </p:txBody>
      </p:sp>
      <p:sp>
        <p:nvSpPr>
          <p:cNvPr id="14" name="TextBox 13"/>
          <p:cNvSpPr txBox="1"/>
          <p:nvPr/>
        </p:nvSpPr>
        <p:spPr>
          <a:xfrm>
            <a:off x="383506" y="6928837"/>
            <a:ext cx="5799388" cy="246221"/>
          </a:xfrm>
          <a:prstGeom prst="rect">
            <a:avLst/>
          </a:prstGeom>
          <a:noFill/>
          <a:ln>
            <a:solidFill>
              <a:schemeClr val="tx1">
                <a:lumMod val="50000"/>
                <a:lumOff val="50000"/>
              </a:schemeClr>
            </a:solidFill>
            <a:prstDash val="dash"/>
          </a:ln>
        </p:spPr>
        <p:txBody>
          <a:bodyPr wrap="square" rtlCol="0">
            <a:spAutoFit/>
          </a:bodyPr>
          <a:lstStyle/>
          <a:p>
            <a:r>
              <a:rPr lang="en-US" sz="1000" dirty="0" smtClean="0">
                <a:solidFill>
                  <a:srgbClr val="00B050"/>
                </a:solidFill>
              </a:rPr>
              <a:t>Reacting with all substances </a:t>
            </a:r>
            <a:r>
              <a:rPr lang="en-US" sz="1000" u="sng" dirty="0" smtClean="0">
                <a:solidFill>
                  <a:srgbClr val="FF0000"/>
                </a:solidFill>
              </a:rPr>
              <a:t>EXCEPT</a:t>
            </a:r>
            <a:r>
              <a:rPr lang="en-US" sz="1000" dirty="0" smtClean="0">
                <a:solidFill>
                  <a:srgbClr val="FF0000"/>
                </a:solidFill>
              </a:rPr>
              <a:t> </a:t>
            </a:r>
            <a:r>
              <a:rPr lang="en-US" sz="1000" dirty="0" err="1" smtClean="0">
                <a:solidFill>
                  <a:srgbClr val="FF0000"/>
                </a:solidFill>
              </a:rPr>
              <a:t>rstocetin</a:t>
            </a:r>
            <a:r>
              <a:rPr lang="en-US" sz="1000" dirty="0" smtClean="0">
                <a:solidFill>
                  <a:srgbClr val="92D050"/>
                </a:solidFill>
              </a:rPr>
              <a:t>. </a:t>
            </a:r>
            <a:r>
              <a:rPr lang="ar-SA" sz="1000" dirty="0">
                <a:solidFill>
                  <a:srgbClr val="00B050"/>
                </a:solidFill>
              </a:rPr>
              <a:t>)</a:t>
            </a:r>
            <a:r>
              <a:rPr lang="en-US" sz="1000" dirty="0" err="1" smtClean="0">
                <a:solidFill>
                  <a:srgbClr val="00B050"/>
                </a:solidFill>
              </a:rPr>
              <a:t>Glanzmann’s</a:t>
            </a:r>
            <a:r>
              <a:rPr lang="en-US" sz="1000" dirty="0" smtClean="0">
                <a:solidFill>
                  <a:srgbClr val="00B050"/>
                </a:solidFill>
              </a:rPr>
              <a:t> disease</a:t>
            </a:r>
            <a:r>
              <a:rPr lang="ar-SA" sz="1000" dirty="0" smtClean="0">
                <a:solidFill>
                  <a:srgbClr val="00B050"/>
                </a:solidFill>
              </a:rPr>
              <a:t>( عكس </a:t>
            </a:r>
            <a:endParaRPr lang="en-US" sz="1000" dirty="0">
              <a:solidFill>
                <a:srgbClr val="92D050"/>
              </a:solidFill>
            </a:endParaRPr>
          </a:p>
        </p:txBody>
      </p:sp>
    </p:spTree>
    <p:extLst>
      <p:ext uri="{BB962C8B-B14F-4D97-AF65-F5344CB8AC3E}">
        <p14:creationId xmlns:p14="http://schemas.microsoft.com/office/powerpoint/2010/main" val="4061838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4DD6E2-88D7-3B4F-A654-F622247342A0}"/>
              </a:ext>
            </a:extLst>
          </p:cNvPr>
          <p:cNvSpPr txBox="1"/>
          <p:nvPr/>
        </p:nvSpPr>
        <p:spPr>
          <a:xfrm>
            <a:off x="209417" y="3249353"/>
            <a:ext cx="2896795"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9999"/>
                </a:solidFill>
                <a:effectLst/>
                <a:uLnTx/>
                <a:uFillTx/>
                <a:latin typeface="Cambria" pitchFamily="18" charset="0"/>
                <a:ea typeface="+mn-ea"/>
                <a:cs typeface="+mn-cs"/>
              </a:rPr>
              <a:t>Storage pool diseases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These  are  inherited  conditions  resulting  in  defective platelet  granules  </a:t>
            </a:r>
            <a:r>
              <a:rPr kumimoji="0" lang="en-US" sz="1400" b="0" i="0" u="none" strike="noStrike" kern="1200" cap="none" spc="0" normalizeH="0" baseline="0" noProof="0" dirty="0" smtClean="0">
                <a:ln>
                  <a:noFill/>
                </a:ln>
                <a:solidFill>
                  <a:prstClr val="black"/>
                </a:solidFill>
                <a:effectLst/>
                <a:uLnTx/>
                <a:uFillTx/>
                <a:latin typeface="Cambria" pitchFamily="18" charset="0"/>
                <a:ea typeface="+mn-ea"/>
                <a:cs typeface="+mn-cs"/>
              </a:rPr>
              <a:t>(</a:t>
            </a:r>
            <a:r>
              <a:rPr kumimoji="0" lang="el-GR" sz="1400" b="0" i="0" u="none" strike="noStrike" kern="1200" cap="none" spc="0" normalizeH="0" baseline="0" noProof="0" dirty="0" smtClean="0">
                <a:ln>
                  <a:noFill/>
                </a:ln>
                <a:solidFill>
                  <a:prstClr val="black"/>
                </a:solidFill>
                <a:effectLst/>
                <a:uLnTx/>
                <a:uFillTx/>
                <a:latin typeface="Cambria" pitchFamily="18" charset="0"/>
                <a:ea typeface="+mn-ea"/>
                <a:cs typeface="+mn-cs"/>
              </a:rPr>
              <a:t>α  </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granules  or  dense  body  granules or both).</a:t>
            </a:r>
          </a:p>
        </p:txBody>
      </p:sp>
      <p:sp>
        <p:nvSpPr>
          <p:cNvPr id="9" name="TextBox 8">
            <a:extLst>
              <a:ext uri="{FF2B5EF4-FFF2-40B4-BE49-F238E27FC236}">
                <a16:creationId xmlns:a16="http://schemas.microsoft.com/office/drawing/2014/main" id="{B04CB640-C0A8-FA4F-8DC2-A845BAC36C87}"/>
              </a:ext>
            </a:extLst>
          </p:cNvPr>
          <p:cNvSpPr txBox="1"/>
          <p:nvPr/>
        </p:nvSpPr>
        <p:spPr>
          <a:xfrm>
            <a:off x="268782" y="2152906"/>
            <a:ext cx="2974043" cy="646331"/>
          </a:xfrm>
          <a:prstGeom prst="rect">
            <a:avLst/>
          </a:prstGeom>
          <a:noFill/>
          <a:ln>
            <a:solidFill>
              <a:schemeClr val="tx1"/>
            </a:solidFill>
            <a:prstDash val="dash"/>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itchFamily="18" charset="0"/>
                <a:ea typeface="+mn-ea"/>
                <a:cs typeface="+mn-cs"/>
              </a:rPr>
              <a:t>Blood  film  picture  from  a patient  with  Bernard-</a:t>
            </a:r>
            <a:r>
              <a:rPr kumimoji="0" lang="en-US" sz="1200" b="0" i="0" u="none" strike="noStrike" kern="1200" cap="none" spc="0" normalizeH="0" baseline="0" noProof="0" dirty="0" err="1">
                <a:ln>
                  <a:noFill/>
                </a:ln>
                <a:solidFill>
                  <a:prstClr val="black"/>
                </a:solidFill>
                <a:effectLst/>
                <a:uLnTx/>
                <a:uFillTx/>
                <a:latin typeface="Cambria" pitchFamily="18" charset="0"/>
                <a:ea typeface="+mn-ea"/>
                <a:cs typeface="+mn-cs"/>
              </a:rPr>
              <a:t>Soulier</a:t>
            </a:r>
            <a:r>
              <a:rPr kumimoji="0" lang="en-US" sz="1200" b="0" i="0" u="none" strike="noStrike" kern="1200" cap="none" spc="0" normalizeH="0" baseline="0" noProof="0" dirty="0">
                <a:ln>
                  <a:noFill/>
                </a:ln>
                <a:solidFill>
                  <a:prstClr val="black"/>
                </a:solidFill>
                <a:effectLst/>
                <a:uLnTx/>
                <a:uFillTx/>
                <a:latin typeface="Cambria" pitchFamily="18" charset="0"/>
                <a:ea typeface="+mn-ea"/>
                <a:cs typeface="+mn-cs"/>
              </a:rPr>
              <a:t> syndrome showing very large platelets </a:t>
            </a:r>
            <a:r>
              <a:rPr kumimoji="0" lang="en-US" sz="1200" b="0" i="0" u="none" strike="noStrike" kern="1200" cap="none" spc="0" normalizeH="0" baseline="0" noProof="0" dirty="0">
                <a:ln>
                  <a:noFill/>
                </a:ln>
                <a:solidFill>
                  <a:srgbClr val="FF0000"/>
                </a:solidFill>
                <a:effectLst/>
                <a:uLnTx/>
                <a:uFillTx/>
                <a:latin typeface="Cambria" pitchFamily="18" charset="0"/>
                <a:ea typeface="+mn-ea"/>
                <a:cs typeface="+mn-cs"/>
              </a:rPr>
              <a:t>(giant platelets).</a:t>
            </a:r>
          </a:p>
        </p:txBody>
      </p:sp>
      <p:sp>
        <p:nvSpPr>
          <p:cNvPr id="23" name="object 2">
            <a:extLst>
              <a:ext uri="{FF2B5EF4-FFF2-40B4-BE49-F238E27FC236}">
                <a16:creationId xmlns:a16="http://schemas.microsoft.com/office/drawing/2014/main" id="{6F994275-4D06-FF46-ABF7-0EAAE3EFC23E}"/>
              </a:ext>
            </a:extLst>
          </p:cNvPr>
          <p:cNvSpPr/>
          <p:nvPr/>
        </p:nvSpPr>
        <p:spPr>
          <a:xfrm>
            <a:off x="3573923" y="559526"/>
            <a:ext cx="2779123" cy="1577336"/>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3DEE23EA-A21D-8642-B75E-4AD1AC32314F}"/>
              </a:ext>
            </a:extLst>
          </p:cNvPr>
          <p:cNvSpPr txBox="1"/>
          <p:nvPr/>
        </p:nvSpPr>
        <p:spPr>
          <a:xfrm>
            <a:off x="3615177" y="2171483"/>
            <a:ext cx="2779123" cy="646331"/>
          </a:xfrm>
          <a:prstGeom prst="rect">
            <a:avLst/>
          </a:prstGeom>
          <a:noFill/>
          <a:ln>
            <a:solidFill>
              <a:schemeClr val="tx1"/>
            </a:solidFill>
            <a:prstDash val="dash"/>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itchFamily="18" charset="0"/>
                <a:ea typeface="+mn-ea"/>
                <a:cs typeface="+mn-cs"/>
              </a:rPr>
              <a:t>The  results  of  platelet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itchFamily="18" charset="0"/>
                <a:ea typeface="+mn-ea"/>
                <a:cs typeface="+mn-cs"/>
              </a:rPr>
              <a:t>aggregation  tests  in  a  patient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itchFamily="18" charset="0"/>
                <a:ea typeface="+mn-ea"/>
                <a:cs typeface="+mn-cs"/>
              </a:rPr>
              <a:t>with </a:t>
            </a:r>
            <a:r>
              <a:rPr kumimoji="0" lang="en-US" sz="1200" b="0" i="0" u="none" strike="noStrike" kern="1200" cap="none" spc="0" normalizeH="0" baseline="0" noProof="0" dirty="0" err="1">
                <a:ln>
                  <a:noFill/>
                </a:ln>
                <a:solidFill>
                  <a:prstClr val="black"/>
                </a:solidFill>
                <a:effectLst/>
                <a:uLnTx/>
                <a:uFillTx/>
                <a:latin typeface="Cambria" pitchFamily="18" charset="0"/>
                <a:ea typeface="+mn-ea"/>
                <a:cs typeface="+mn-cs"/>
              </a:rPr>
              <a:t>Bernard-Soulier</a:t>
            </a:r>
            <a:r>
              <a:rPr kumimoji="0" lang="en-US" sz="1200" b="0" i="0" u="none" strike="noStrike" kern="1200" cap="none" spc="0" normalizeH="0" baseline="0" noProof="0" dirty="0">
                <a:ln>
                  <a:noFill/>
                </a:ln>
                <a:solidFill>
                  <a:prstClr val="black"/>
                </a:solidFill>
                <a:effectLst/>
                <a:uLnTx/>
                <a:uFillTx/>
                <a:latin typeface="Cambria" pitchFamily="18" charset="0"/>
                <a:ea typeface="+mn-ea"/>
                <a:cs typeface="+mn-cs"/>
              </a:rPr>
              <a:t> syndrome.</a:t>
            </a:r>
          </a:p>
        </p:txBody>
      </p:sp>
      <p:sp>
        <p:nvSpPr>
          <p:cNvPr id="27" name="object 2">
            <a:extLst>
              <a:ext uri="{FF2B5EF4-FFF2-40B4-BE49-F238E27FC236}">
                <a16:creationId xmlns:a16="http://schemas.microsoft.com/office/drawing/2014/main" id="{C6A23E79-230A-DC48-BDA0-A45D669CEAFF}"/>
              </a:ext>
            </a:extLst>
          </p:cNvPr>
          <p:cNvSpPr/>
          <p:nvPr/>
        </p:nvSpPr>
        <p:spPr>
          <a:xfrm>
            <a:off x="3428999" y="2897952"/>
            <a:ext cx="3101913" cy="2041158"/>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25123029-AFF9-4641-998F-B3985E113C88}"/>
              </a:ext>
            </a:extLst>
          </p:cNvPr>
          <p:cNvSpPr txBox="1"/>
          <p:nvPr/>
        </p:nvSpPr>
        <p:spPr>
          <a:xfrm>
            <a:off x="132168" y="5103511"/>
            <a:ext cx="6107697"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999"/>
                </a:solidFill>
                <a:effectLst/>
                <a:uLnTx/>
                <a:uFillTx/>
                <a:latin typeface="Cambria" panose="02040503050406030204" pitchFamily="18" charset="0"/>
              </a:rPr>
              <a:t>Causes of Acquired Platelet Dysfunction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Uraemia</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lang="en-US" sz="1400" dirty="0" smtClean="0">
                <a:solidFill>
                  <a:srgbClr val="00B050"/>
                </a:solidFill>
                <a:latin typeface="Cambria" pitchFamily="18" charset="0"/>
              </a:rPr>
              <a:t>common</a:t>
            </a:r>
            <a:endParaRPr kumimoji="0" lang="en-US" sz="1400" b="0" i="0" u="none" strike="noStrike" kern="1200" cap="none" spc="0" normalizeH="0" baseline="0" noProof="0" dirty="0">
              <a:ln>
                <a:noFill/>
              </a:ln>
              <a:solidFill>
                <a:srgbClr val="00B050"/>
              </a:solidFill>
              <a:effectLst/>
              <a:uLnTx/>
              <a:uFillTx/>
              <a:latin typeface="Cambria"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Myeloproliferative</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Disorders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Acute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Leukaemias</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and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Myelodysplastic</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Syndrome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Paraproteinaemias</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Chronic Hypoglycemia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Liver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Valvular and Congenital Heart Disease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Severe Burns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Scurvy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 Drugs (</a:t>
            </a:r>
            <a:r>
              <a:rPr kumimoji="0" lang="en-US" sz="1400" b="0" i="0" u="none" strike="noStrike" kern="1200" cap="none" spc="0" normalizeH="0" baseline="0" noProof="0" dirty="0">
                <a:ln>
                  <a:noFill/>
                </a:ln>
                <a:solidFill>
                  <a:srgbClr val="FF0000"/>
                </a:solidFill>
                <a:effectLst/>
                <a:uLnTx/>
                <a:uFillTx/>
                <a:latin typeface="Cambria" pitchFamily="18" charset="0"/>
                <a:ea typeface="+mn-ea"/>
                <a:cs typeface="+mn-cs"/>
              </a:rPr>
              <a:t>aspirin</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etc</a:t>
            </a:r>
            <a:r>
              <a:rPr kumimoji="0" lang="en-US" sz="1400" b="0" i="0" u="none" strike="noStrike" kern="1200" cap="none" spc="0" normalizeH="0" baseline="0" noProof="0" dirty="0" smtClean="0">
                <a:ln>
                  <a:noFill/>
                </a:ln>
                <a:solidFill>
                  <a:prstClr val="black"/>
                </a:solidFill>
                <a:effectLst/>
                <a:uLnTx/>
                <a:uFillTx/>
                <a:latin typeface="Cambria" pitchFamily="18" charset="0"/>
                <a:ea typeface="+mn-ea"/>
                <a:cs typeface="+mn-cs"/>
              </a:rPr>
              <a:t>.) </a:t>
            </a:r>
            <a:r>
              <a:rPr kumimoji="0" lang="en-US" sz="1400" b="0" i="0" u="none" strike="noStrike" kern="1200" cap="none" spc="0" normalizeH="0" baseline="0" noProof="0" dirty="0" smtClean="0">
                <a:ln>
                  <a:noFill/>
                </a:ln>
                <a:solidFill>
                  <a:srgbClr val="00B050"/>
                </a:solidFill>
                <a:effectLst/>
                <a:uLnTx/>
                <a:uFillTx/>
                <a:latin typeface="Cambria" pitchFamily="18" charset="0"/>
                <a:ea typeface="+mn-ea"/>
                <a:cs typeface="+mn-cs"/>
              </a:rPr>
              <a:t>After we stop aspirin the function returns to normal.</a:t>
            </a:r>
            <a:endParaRPr kumimoji="0" lang="en-US" sz="1400" b="0" i="0" u="none" strike="noStrike" kern="1200" cap="none" spc="0" normalizeH="0" baseline="0" noProof="0" dirty="0">
              <a:ln>
                <a:noFill/>
              </a:ln>
              <a:solidFill>
                <a:srgbClr val="00B050"/>
              </a:solidFill>
              <a:effectLst/>
              <a:uLnTx/>
              <a:uFillTx/>
              <a:latin typeface="Cambria" pitchFamily="18" charset="0"/>
              <a:ea typeface="+mn-ea"/>
              <a:cs typeface="+mn-cs"/>
            </a:endParaRPr>
          </a:p>
        </p:txBody>
      </p:sp>
      <p:sp>
        <p:nvSpPr>
          <p:cNvPr id="31" name="TextBox 30">
            <a:extLst>
              <a:ext uri="{FF2B5EF4-FFF2-40B4-BE49-F238E27FC236}">
                <a16:creationId xmlns:a16="http://schemas.microsoft.com/office/drawing/2014/main" id="{A368D14B-0345-2247-87EC-6050C244A775}"/>
              </a:ext>
            </a:extLst>
          </p:cNvPr>
          <p:cNvSpPr txBox="1"/>
          <p:nvPr/>
        </p:nvSpPr>
        <p:spPr>
          <a:xfrm>
            <a:off x="122201" y="7681560"/>
            <a:ext cx="6516415" cy="169277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999"/>
                </a:solidFill>
                <a:effectLst/>
                <a:uLnTx/>
                <a:uFillTx/>
                <a:latin typeface="Cambria" panose="02040503050406030204" pitchFamily="18" charset="0"/>
              </a:rPr>
              <a:t>Acquired Abnormalities of platelet function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An  acquired  defect  of  platelet  function  is  found after  ingestion  of  aspirin  and  other  antiplatelet drugs.</a:t>
            </a:r>
          </a:p>
          <a:p>
            <a:pPr lvl="0"/>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Other causes of an acquired abnormality of platelet function  include  chronic  myeloproliferative disorders,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macroglobulinaemia</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and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uraemia</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myelodysplastic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paraproteinaemias</a:t>
            </a:r>
            <a:r>
              <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rPr>
              <a:t> (e.g. myeloma or </a:t>
            </a:r>
            <a:r>
              <a:rPr kumimoji="0" lang="en-US" sz="1400" b="0" i="0" u="none" strike="noStrike" kern="1200" cap="none" spc="0" normalizeH="0" baseline="0" noProof="0" dirty="0" err="1">
                <a:ln>
                  <a:noFill/>
                </a:ln>
                <a:solidFill>
                  <a:prstClr val="black"/>
                </a:solidFill>
                <a:effectLst/>
                <a:uLnTx/>
                <a:uFillTx/>
                <a:latin typeface="Cambria" pitchFamily="18" charset="0"/>
                <a:ea typeface="+mn-ea"/>
                <a:cs typeface="+mn-cs"/>
              </a:rPr>
              <a:t>Waldenström’s</a:t>
            </a:r>
            <a:r>
              <a:rPr lang="en-US" sz="1400" dirty="0">
                <a:solidFill>
                  <a:prstClr val="black"/>
                </a:solidFill>
                <a:latin typeface="Cambria" pitchFamily="18" charset="0"/>
              </a:rPr>
              <a:t> </a:t>
            </a:r>
            <a:r>
              <a:rPr lang="en-US" sz="1400" dirty="0" err="1">
                <a:solidFill>
                  <a:prstClr val="black"/>
                </a:solidFill>
                <a:latin typeface="Cambria" pitchFamily="18" charset="0"/>
              </a:rPr>
              <a:t>macroglobulinaemia</a:t>
            </a:r>
            <a:r>
              <a:rPr lang="en-US" sz="1400" dirty="0">
                <a:solidFill>
                  <a:prstClr val="black"/>
                </a:solidFill>
                <a:latin typeface="Cambria" pitchFamily="18" charset="0"/>
              </a:rPr>
              <a:t>) and </a:t>
            </a:r>
            <a:r>
              <a:rPr lang="en-US" sz="1400" dirty="0" err="1">
                <a:solidFill>
                  <a:prstClr val="black"/>
                </a:solidFill>
                <a:latin typeface="Cambria" pitchFamily="18" charset="0"/>
              </a:rPr>
              <a:t>uraemia</a:t>
            </a:r>
            <a:r>
              <a:rPr lang="en-US" sz="1400" dirty="0">
                <a:solidFill>
                  <a:prstClr val="black"/>
                </a:solidFill>
                <a:latin typeface="Cambria" pitchFamily="18" charset="0"/>
              </a:rPr>
              <a:t>.</a:t>
            </a:r>
            <a:endParaRPr kumimoji="0" lang="en-US" sz="1400" b="0" i="0" u="none" strike="noStrike" kern="1200" cap="none" spc="0" normalizeH="0" baseline="0" noProof="0" dirty="0">
              <a:ln>
                <a:noFill/>
              </a:ln>
              <a:solidFill>
                <a:prstClr val="black"/>
              </a:solidFill>
              <a:effectLst/>
              <a:uLnTx/>
              <a:uFillTx/>
              <a:latin typeface="Cambria" pitchFamily="18" charset="0"/>
              <a:ea typeface="+mn-ea"/>
              <a:cs typeface="+mn-cs"/>
            </a:endParaRPr>
          </a:p>
        </p:txBody>
      </p:sp>
      <p:pic>
        <p:nvPicPr>
          <p:cNvPr id="2" name="صورة 1">
            <a:extLst>
              <a:ext uri="{FF2B5EF4-FFF2-40B4-BE49-F238E27FC236}">
                <a16:creationId xmlns:a16="http://schemas.microsoft.com/office/drawing/2014/main" id="{EFAB7912-6C24-469A-B88C-6D118478A0FF}"/>
              </a:ext>
            </a:extLst>
          </p:cNvPr>
          <p:cNvPicPr>
            <a:picLocks noChangeAspect="1"/>
          </p:cNvPicPr>
          <p:nvPr/>
        </p:nvPicPr>
        <p:blipFill>
          <a:blip r:embed="rId4"/>
          <a:stretch>
            <a:fillRect/>
          </a:stretch>
        </p:blipFill>
        <p:spPr>
          <a:xfrm>
            <a:off x="782054" y="609214"/>
            <a:ext cx="1947500" cy="1465152"/>
          </a:xfrm>
          <a:prstGeom prst="rect">
            <a:avLst/>
          </a:prstGeom>
        </p:spPr>
      </p:pic>
      <p:sp>
        <p:nvSpPr>
          <p:cNvPr id="3" name="عنصر نائب لرقم الشريحة 2">
            <a:extLst>
              <a:ext uri="{FF2B5EF4-FFF2-40B4-BE49-F238E27FC236}">
                <a16:creationId xmlns:a16="http://schemas.microsoft.com/office/drawing/2014/main" id="{9E63D3E0-D066-47FA-8185-6DE10C5023D4}"/>
              </a:ext>
            </a:extLst>
          </p:cNvPr>
          <p:cNvSpPr>
            <a:spLocks noGrp="1"/>
          </p:cNvSpPr>
          <p:nvPr>
            <p:ph type="sldNum" sz="quarter" idx="12"/>
          </p:nvPr>
        </p:nvSpPr>
        <p:spPr/>
        <p:txBody>
          <a:bodyPr/>
          <a:lstStyle/>
          <a:p>
            <a:r>
              <a:rPr lang="en-US" dirty="0"/>
              <a:t>8</a:t>
            </a:r>
            <a:endParaRPr lang="ar-SA" dirty="0"/>
          </a:p>
        </p:txBody>
      </p:sp>
      <p:sp>
        <p:nvSpPr>
          <p:cNvPr id="4" name="عنصر نائب للتذييل 3">
            <a:extLst>
              <a:ext uri="{FF2B5EF4-FFF2-40B4-BE49-F238E27FC236}">
                <a16:creationId xmlns:a16="http://schemas.microsoft.com/office/drawing/2014/main" id="{1EC336D0-FD98-4B0E-AA39-D0BA8B2C5339}"/>
              </a:ext>
            </a:extLst>
          </p:cNvPr>
          <p:cNvSpPr>
            <a:spLocks noGrp="1"/>
          </p:cNvSpPr>
          <p:nvPr>
            <p:ph type="ftr" sz="quarter" idx="11"/>
          </p:nvPr>
        </p:nvSpPr>
        <p:spPr>
          <a:xfrm>
            <a:off x="2271712" y="-21052"/>
            <a:ext cx="2314575" cy="527403"/>
          </a:xfrm>
        </p:spPr>
        <p:txBody>
          <a:bodyPr/>
          <a:lstStyle/>
          <a:p>
            <a:r>
              <a:rPr lang="en-US"/>
              <a:t>HEMATOLOGY TEAM 436</a:t>
            </a:r>
            <a:endParaRPr lang="ar-SA"/>
          </a:p>
        </p:txBody>
      </p:sp>
      <p:sp>
        <p:nvSpPr>
          <p:cNvPr id="5" name="TextBox 4"/>
          <p:cNvSpPr txBox="1"/>
          <p:nvPr/>
        </p:nvSpPr>
        <p:spPr>
          <a:xfrm>
            <a:off x="3428999" y="3103730"/>
            <a:ext cx="750427" cy="169277"/>
          </a:xfrm>
          <a:prstGeom prst="rect">
            <a:avLst/>
          </a:prstGeom>
          <a:noFill/>
        </p:spPr>
        <p:txBody>
          <a:bodyPr wrap="square" rtlCol="0">
            <a:spAutoFit/>
          </a:bodyPr>
          <a:lstStyle/>
          <a:p>
            <a:r>
              <a:rPr lang="en-US" sz="500" dirty="0" err="1" smtClean="0"/>
              <a:t>Glanzmann’s</a:t>
            </a:r>
            <a:r>
              <a:rPr lang="en-US" sz="500" dirty="0" smtClean="0"/>
              <a:t> disease</a:t>
            </a:r>
            <a:endParaRPr lang="en-US" sz="500" dirty="0"/>
          </a:p>
        </p:txBody>
      </p:sp>
      <p:pic>
        <p:nvPicPr>
          <p:cNvPr id="6" name="Picture 5"/>
          <p:cNvPicPr>
            <a:picLocks noChangeAspect="1"/>
          </p:cNvPicPr>
          <p:nvPr/>
        </p:nvPicPr>
        <p:blipFill>
          <a:blip r:embed="rId5"/>
          <a:stretch>
            <a:fillRect/>
          </a:stretch>
        </p:blipFill>
        <p:spPr>
          <a:xfrm>
            <a:off x="4473689" y="4993910"/>
            <a:ext cx="1776143" cy="2070874"/>
          </a:xfrm>
          <a:prstGeom prst="rect">
            <a:avLst/>
          </a:prstGeom>
        </p:spPr>
      </p:pic>
      <p:sp>
        <p:nvSpPr>
          <p:cNvPr id="7" name="TextBox 6"/>
          <p:cNvSpPr txBox="1"/>
          <p:nvPr/>
        </p:nvSpPr>
        <p:spPr>
          <a:xfrm>
            <a:off x="4099070" y="7064784"/>
            <a:ext cx="2525379" cy="246221"/>
          </a:xfrm>
          <a:prstGeom prst="rect">
            <a:avLst/>
          </a:prstGeom>
          <a:noFill/>
        </p:spPr>
        <p:txBody>
          <a:bodyPr wrap="square" rtlCol="0">
            <a:spAutoFit/>
          </a:bodyPr>
          <a:lstStyle/>
          <a:p>
            <a:pPr algn="ctr"/>
            <a:r>
              <a:rPr lang="en-US" sz="1000" dirty="0" smtClean="0">
                <a:solidFill>
                  <a:schemeClr val="bg2">
                    <a:lumMod val="50000"/>
                  </a:schemeClr>
                </a:solidFill>
                <a:latin typeface="Cambria" panose="02040503050406030204" pitchFamily="18" charset="0"/>
              </a:rPr>
              <a:t>Aspirin effect on platelets (Extra image)</a:t>
            </a:r>
            <a:endParaRPr lang="en-US" sz="1000" dirty="0">
              <a:solidFill>
                <a:schemeClr val="bg2">
                  <a:lumMod val="50000"/>
                </a:schemeClr>
              </a:solidFill>
              <a:latin typeface="Cambria" panose="02040503050406030204" pitchFamily="18" charset="0"/>
            </a:endParaRPr>
          </a:p>
        </p:txBody>
      </p:sp>
    </p:spTree>
    <p:extLst>
      <p:ext uri="{BB962C8B-B14F-4D97-AF65-F5344CB8AC3E}">
        <p14:creationId xmlns:p14="http://schemas.microsoft.com/office/powerpoint/2010/main" val="1438969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7071" y="351500"/>
            <a:ext cx="4521186" cy="369332"/>
          </a:xfrm>
          <a:prstGeom prst="rect">
            <a:avLst/>
          </a:prstGeom>
        </p:spPr>
        <p:txBody>
          <a:bodyPr wrap="square">
            <a:spAutoFit/>
          </a:bodyPr>
          <a:lstStyle/>
          <a:p>
            <a:pPr defTabSz="826252" rtl="1"/>
            <a:r>
              <a:rPr lang="en-US" spc="-5" dirty="0" smtClean="0">
                <a:solidFill>
                  <a:srgbClr val="009999"/>
                </a:solidFill>
                <a:latin typeface="Cambria"/>
                <a:cs typeface="Cambria"/>
              </a:rPr>
              <a:t>Thrombocytopenia </a:t>
            </a:r>
            <a:r>
              <a:rPr lang="en-US" sz="900" spc="-5" dirty="0" smtClean="0">
                <a:solidFill>
                  <a:srgbClr val="00B050"/>
                </a:solidFill>
                <a:latin typeface="Cambria"/>
                <a:cs typeface="Cambria"/>
              </a:rPr>
              <a:t>the function is okay but the platelet count is low</a:t>
            </a:r>
            <a:r>
              <a:rPr lang="en-US" spc="-5" dirty="0" smtClean="0">
                <a:solidFill>
                  <a:srgbClr val="009999"/>
                </a:solidFill>
                <a:latin typeface="Cambria"/>
                <a:cs typeface="Cambria"/>
              </a:rPr>
              <a:t> </a:t>
            </a:r>
            <a:endParaRPr lang="en-US" spc="-5" dirty="0">
              <a:solidFill>
                <a:srgbClr val="009999"/>
              </a:solidFill>
              <a:latin typeface="Cambria"/>
              <a:cs typeface="Cambria"/>
            </a:endParaRPr>
          </a:p>
        </p:txBody>
      </p:sp>
      <p:sp>
        <p:nvSpPr>
          <p:cNvPr id="3" name="Rectangle 2"/>
          <p:cNvSpPr/>
          <p:nvPr/>
        </p:nvSpPr>
        <p:spPr>
          <a:xfrm>
            <a:off x="206828" y="690054"/>
            <a:ext cx="6531429" cy="7157472"/>
          </a:xfrm>
          <a:prstGeom prst="rect">
            <a:avLst/>
          </a:prstGeom>
        </p:spPr>
        <p:txBody>
          <a:bodyPr wrap="square">
            <a:spAutoFit/>
          </a:bodyPr>
          <a:lstStyle/>
          <a:p>
            <a:pPr defTabSz="826252"/>
            <a:r>
              <a:rPr lang="en-US" sz="1600" spc="-5" dirty="0">
                <a:solidFill>
                  <a:srgbClr val="009999"/>
                </a:solidFill>
                <a:latin typeface="Cambria"/>
                <a:cs typeface="Cambria"/>
              </a:rPr>
              <a:t>Causes of thrombocytopenia</a:t>
            </a:r>
            <a:r>
              <a:rPr lang="ar-SA" sz="1600" spc="-5" dirty="0">
                <a:solidFill>
                  <a:srgbClr val="009999"/>
                </a:solidFill>
                <a:latin typeface="Cambria"/>
                <a:cs typeface="Cambria"/>
              </a:rPr>
              <a:t>:</a:t>
            </a:r>
          </a:p>
          <a:p>
            <a:pPr defTabSz="826252"/>
            <a:r>
              <a:rPr lang="en-US" sz="1600" spc="-5" dirty="0">
                <a:solidFill>
                  <a:schemeClr val="accent4">
                    <a:lumMod val="75000"/>
                  </a:schemeClr>
                </a:solidFill>
                <a:latin typeface="Cambria"/>
                <a:cs typeface="Cambria"/>
              </a:rPr>
              <a:t>1- Bone Marrow failure of platelet production:</a:t>
            </a: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prstClr val="black"/>
              </a:solidFill>
              <a:latin typeface="Cambria"/>
              <a:cs typeface="Cambria"/>
            </a:endParaRPr>
          </a:p>
          <a:p>
            <a:pPr defTabSz="826252"/>
            <a:endParaRPr lang="en-US" sz="1319" b="1" spc="-5" dirty="0">
              <a:solidFill>
                <a:schemeClr val="accent4">
                  <a:lumMod val="75000"/>
                </a:schemeClr>
              </a:solidFill>
              <a:latin typeface="Cambria"/>
              <a:cs typeface="Cambria"/>
            </a:endParaRPr>
          </a:p>
          <a:p>
            <a:pPr defTabSz="826252"/>
            <a:r>
              <a:rPr lang="en-US" sz="1600" spc="-5" dirty="0">
                <a:solidFill>
                  <a:schemeClr val="accent4">
                    <a:lumMod val="75000"/>
                  </a:schemeClr>
                </a:solidFill>
                <a:latin typeface="Cambria"/>
                <a:cs typeface="Cambria"/>
              </a:rPr>
              <a:t>2- Increased consumption of platelets in the peripheral blood:</a:t>
            </a:r>
          </a:p>
          <a:p>
            <a:pPr marL="258204" indent="-258204" defTabSz="826252">
              <a:buFont typeface="Arial" charset="0"/>
              <a:buChar char="•"/>
            </a:pPr>
            <a:r>
              <a:rPr lang="en-US" sz="1400" spc="-5" dirty="0">
                <a:solidFill>
                  <a:prstClr val="black"/>
                </a:solidFill>
                <a:latin typeface="Cambria"/>
                <a:cs typeface="Cambria"/>
              </a:rPr>
              <a:t>Immune</a:t>
            </a:r>
          </a:p>
          <a:p>
            <a:pPr defTabSz="826252"/>
            <a:r>
              <a:rPr lang="en-US" sz="1400" spc="-5" dirty="0">
                <a:solidFill>
                  <a:prstClr val="black"/>
                </a:solidFill>
                <a:latin typeface="Cambria"/>
                <a:cs typeface="Cambria"/>
              </a:rPr>
              <a:t>Autoimmune (idiopathic)</a:t>
            </a:r>
          </a:p>
          <a:p>
            <a:pPr defTabSz="826252"/>
            <a:r>
              <a:rPr lang="en-US" sz="1400" spc="-5" dirty="0">
                <a:solidFill>
                  <a:prstClr val="black"/>
                </a:solidFill>
                <a:latin typeface="Cambria"/>
                <a:cs typeface="Cambria"/>
              </a:rPr>
              <a:t>Associated with systemic lupus erythematosus, </a:t>
            </a:r>
          </a:p>
          <a:p>
            <a:pPr defTabSz="826252"/>
            <a:r>
              <a:rPr lang="en-US" sz="1400" spc="-5" dirty="0">
                <a:solidFill>
                  <a:prstClr val="black"/>
                </a:solidFill>
                <a:latin typeface="Cambria"/>
                <a:cs typeface="Cambria"/>
              </a:rPr>
              <a:t>Chronic lymphocytic </a:t>
            </a:r>
            <a:r>
              <a:rPr lang="en-US" sz="1400" spc="-5" dirty="0" err="1">
                <a:solidFill>
                  <a:prstClr val="black"/>
                </a:solidFill>
                <a:latin typeface="Cambria"/>
                <a:cs typeface="Cambria"/>
              </a:rPr>
              <a:t>leukaemia</a:t>
            </a:r>
            <a:r>
              <a:rPr lang="en-US" sz="1400" spc="-5" dirty="0">
                <a:solidFill>
                  <a:prstClr val="black"/>
                </a:solidFill>
                <a:latin typeface="Cambria"/>
                <a:cs typeface="Cambria"/>
              </a:rPr>
              <a:t> or lymphoma</a:t>
            </a:r>
          </a:p>
          <a:p>
            <a:pPr defTabSz="826252"/>
            <a:r>
              <a:rPr lang="en-US" sz="1400" spc="-5" dirty="0" err="1">
                <a:solidFill>
                  <a:prstClr val="black"/>
                </a:solidFill>
                <a:latin typeface="Cambria"/>
                <a:cs typeface="Cambria"/>
              </a:rPr>
              <a:t>Feto</a:t>
            </a:r>
            <a:r>
              <a:rPr lang="en-US" sz="1400" spc="-5" dirty="0">
                <a:solidFill>
                  <a:prstClr val="black"/>
                </a:solidFill>
                <a:latin typeface="Cambria"/>
                <a:cs typeface="Cambria"/>
              </a:rPr>
              <a:t>-maternal </a:t>
            </a:r>
            <a:r>
              <a:rPr lang="en-US" sz="1400" spc="-5" dirty="0" err="1">
                <a:solidFill>
                  <a:prstClr val="black"/>
                </a:solidFill>
                <a:latin typeface="Cambria"/>
                <a:cs typeface="Cambria"/>
              </a:rPr>
              <a:t>alloimmune</a:t>
            </a:r>
            <a:r>
              <a:rPr lang="en-US" sz="1400" spc="-5" dirty="0">
                <a:solidFill>
                  <a:prstClr val="black"/>
                </a:solidFill>
                <a:latin typeface="Cambria"/>
                <a:cs typeface="Cambria"/>
              </a:rPr>
              <a:t> thrombocytopenia </a:t>
            </a:r>
          </a:p>
          <a:p>
            <a:pPr defTabSz="826252"/>
            <a:r>
              <a:rPr lang="en-US" sz="1400" spc="-5" dirty="0">
                <a:solidFill>
                  <a:prstClr val="black"/>
                </a:solidFill>
                <a:latin typeface="Cambria"/>
                <a:cs typeface="Cambria"/>
              </a:rPr>
              <a:t>Post-</a:t>
            </a:r>
            <a:r>
              <a:rPr lang="en-US" sz="1400" spc="-5" dirty="0" err="1">
                <a:solidFill>
                  <a:prstClr val="black"/>
                </a:solidFill>
                <a:latin typeface="Cambria"/>
                <a:cs typeface="Cambria"/>
              </a:rPr>
              <a:t>transfusional</a:t>
            </a:r>
            <a:r>
              <a:rPr lang="en-US" sz="1400" spc="-5" dirty="0">
                <a:solidFill>
                  <a:prstClr val="black"/>
                </a:solidFill>
                <a:latin typeface="Cambria"/>
                <a:cs typeface="Cambria"/>
              </a:rPr>
              <a:t> purpura </a:t>
            </a:r>
          </a:p>
          <a:p>
            <a:pPr marL="258204" indent="-258204" defTabSz="826252">
              <a:buFont typeface="Arial" charset="0"/>
              <a:buChar char="•"/>
            </a:pPr>
            <a:r>
              <a:rPr lang="en-US" sz="1400" spc="-5" dirty="0">
                <a:solidFill>
                  <a:prstClr val="black"/>
                </a:solidFill>
                <a:latin typeface="Cambria"/>
                <a:cs typeface="Cambria"/>
              </a:rPr>
              <a:t>Infections: </a:t>
            </a:r>
            <a:r>
              <a:rPr lang="en-US" sz="1400" spc="-5" dirty="0">
                <a:solidFill>
                  <a:srgbClr val="FF0000"/>
                </a:solidFill>
                <a:latin typeface="Cambria"/>
                <a:cs typeface="Cambria"/>
              </a:rPr>
              <a:t>HIV</a:t>
            </a:r>
            <a:r>
              <a:rPr lang="en-US" sz="1400" spc="-5" dirty="0">
                <a:solidFill>
                  <a:prstClr val="black"/>
                </a:solidFill>
                <a:latin typeface="Cambria"/>
                <a:cs typeface="Cambria"/>
              </a:rPr>
              <a:t>, other viruses, malaria</a:t>
            </a:r>
          </a:p>
          <a:p>
            <a:pPr marL="258204" indent="-258204" defTabSz="826252">
              <a:buFont typeface="Arial" charset="0"/>
              <a:buChar char="•"/>
            </a:pPr>
            <a:r>
              <a:rPr lang="en-US" sz="1400" spc="-5" dirty="0">
                <a:solidFill>
                  <a:prstClr val="black"/>
                </a:solidFill>
                <a:latin typeface="Cambria"/>
                <a:cs typeface="Cambria"/>
              </a:rPr>
              <a:t>Drug-induced (</a:t>
            </a:r>
            <a:r>
              <a:rPr lang="en-US" sz="1400" spc="-5" dirty="0" err="1">
                <a:solidFill>
                  <a:prstClr val="black"/>
                </a:solidFill>
                <a:latin typeface="Cambria"/>
                <a:cs typeface="Cambria"/>
              </a:rPr>
              <a:t>e.G.</a:t>
            </a:r>
            <a:r>
              <a:rPr lang="en-US" sz="1400" spc="-5" dirty="0">
                <a:solidFill>
                  <a:prstClr val="black"/>
                </a:solidFill>
                <a:latin typeface="Cambria"/>
                <a:cs typeface="Cambria"/>
              </a:rPr>
              <a:t> </a:t>
            </a:r>
            <a:r>
              <a:rPr lang="en-US" sz="1400" spc="-5" dirty="0" smtClean="0">
                <a:solidFill>
                  <a:srgbClr val="FF0000"/>
                </a:solidFill>
                <a:latin typeface="Cambria"/>
                <a:cs typeface="Cambria"/>
              </a:rPr>
              <a:t>Heparin</a:t>
            </a:r>
            <a:r>
              <a:rPr lang="en-US" sz="1400" spc="-5" dirty="0" smtClean="0">
                <a:solidFill>
                  <a:srgbClr val="C00000"/>
                </a:solidFill>
                <a:latin typeface="Cambria"/>
                <a:cs typeface="Cambria"/>
              </a:rPr>
              <a:t> </a:t>
            </a:r>
            <a:r>
              <a:rPr lang="en-US" sz="1400" spc="-5" dirty="0" smtClean="0">
                <a:solidFill>
                  <a:prstClr val="black"/>
                </a:solidFill>
                <a:latin typeface="Cambria"/>
                <a:cs typeface="Cambria"/>
              </a:rPr>
              <a:t>induced </a:t>
            </a:r>
            <a:r>
              <a:rPr lang="en-US" sz="1400" spc="-5" dirty="0">
                <a:solidFill>
                  <a:prstClr val="black"/>
                </a:solidFill>
                <a:latin typeface="Cambria"/>
                <a:cs typeface="Cambria"/>
              </a:rPr>
              <a:t>thrombocytopenia)</a:t>
            </a:r>
          </a:p>
          <a:p>
            <a:pPr marL="258204" indent="-258204" defTabSz="826252">
              <a:buFont typeface="Arial" charset="0"/>
              <a:buChar char="•"/>
            </a:pPr>
            <a:r>
              <a:rPr lang="en-US" sz="1400" spc="-5" dirty="0">
                <a:solidFill>
                  <a:prstClr val="black"/>
                </a:solidFill>
                <a:latin typeface="Cambria"/>
                <a:cs typeface="Cambria"/>
              </a:rPr>
              <a:t>Disseminated intravascular coagulation</a:t>
            </a:r>
          </a:p>
          <a:p>
            <a:pPr marL="258204" indent="-258204" defTabSz="826252">
              <a:buFont typeface="Arial" charset="0"/>
              <a:buChar char="•"/>
            </a:pPr>
            <a:r>
              <a:rPr lang="en-US" sz="1400" spc="-5" dirty="0">
                <a:solidFill>
                  <a:prstClr val="black"/>
                </a:solidFill>
                <a:latin typeface="Cambria"/>
                <a:cs typeface="Cambria"/>
              </a:rPr>
              <a:t>Thrombotic thrombocytopenic purpura</a:t>
            </a:r>
          </a:p>
          <a:p>
            <a:pPr marL="258204" indent="-258204" defTabSz="826252">
              <a:buFont typeface="Arial" charset="0"/>
              <a:buChar char="•"/>
            </a:pPr>
            <a:r>
              <a:rPr lang="en-US" sz="1400" spc="-5" dirty="0">
                <a:solidFill>
                  <a:prstClr val="black"/>
                </a:solidFill>
                <a:latin typeface="Cambria"/>
                <a:cs typeface="Cambria"/>
              </a:rPr>
              <a:t>Abnormal distribution of platelets: </a:t>
            </a:r>
            <a:r>
              <a:rPr lang="en-US" sz="1400" spc="-5" dirty="0" smtClean="0">
                <a:solidFill>
                  <a:prstClr val="black"/>
                </a:solidFill>
                <a:latin typeface="Cambria"/>
                <a:cs typeface="Cambria"/>
              </a:rPr>
              <a:t>splenomegaly</a:t>
            </a:r>
            <a:r>
              <a:rPr lang="en-US" sz="1400" spc="-5" dirty="0" smtClean="0">
                <a:solidFill>
                  <a:srgbClr val="92D050"/>
                </a:solidFill>
                <a:latin typeface="Cambria"/>
                <a:cs typeface="Cambria"/>
              </a:rPr>
              <a:t>* </a:t>
            </a:r>
            <a:endParaRPr lang="en-US" sz="1400" spc="-5" dirty="0">
              <a:solidFill>
                <a:srgbClr val="92D050"/>
              </a:solidFill>
              <a:latin typeface="Cambria"/>
              <a:cs typeface="Cambria"/>
            </a:endParaRPr>
          </a:p>
          <a:p>
            <a:pPr marL="258204" indent="-258204" defTabSz="826252">
              <a:buFont typeface="Arial" charset="0"/>
              <a:buChar char="•"/>
            </a:pPr>
            <a:r>
              <a:rPr lang="en-US" sz="1400" spc="-5" dirty="0" err="1">
                <a:solidFill>
                  <a:prstClr val="black"/>
                </a:solidFill>
                <a:latin typeface="Cambria"/>
                <a:cs typeface="Cambria"/>
              </a:rPr>
              <a:t>Dilutional</a:t>
            </a:r>
            <a:r>
              <a:rPr lang="en-US" sz="1400" u="sng" spc="-5" dirty="0">
                <a:solidFill>
                  <a:prstClr val="black"/>
                </a:solidFill>
                <a:latin typeface="Cambria"/>
                <a:cs typeface="Cambria"/>
              </a:rPr>
              <a:t> loss: </a:t>
            </a:r>
            <a:r>
              <a:rPr lang="en-US" sz="1400" spc="-5" dirty="0">
                <a:solidFill>
                  <a:prstClr val="black"/>
                </a:solidFill>
                <a:latin typeface="Cambria"/>
                <a:cs typeface="Cambria"/>
              </a:rPr>
              <a:t>massive transfusion of stored blood to bleeding</a:t>
            </a:r>
            <a:endParaRPr lang="ar-SA" sz="1400" spc="-5" dirty="0">
              <a:solidFill>
                <a:prstClr val="black"/>
              </a:solidFill>
              <a:latin typeface="Cambria"/>
              <a:cs typeface="Cambria"/>
            </a:endParaRPr>
          </a:p>
          <a:p>
            <a:pPr defTabSz="826252"/>
            <a:endParaRPr lang="ar-SA" sz="1400" spc="-5" dirty="0">
              <a:solidFill>
                <a:prstClr val="black"/>
              </a:solidFill>
              <a:latin typeface="Cambria"/>
              <a:cs typeface="Cambria"/>
            </a:endParaRPr>
          </a:p>
          <a:p>
            <a:pPr defTabSz="826252"/>
            <a:r>
              <a:rPr lang="en-US" sz="1600" spc="-5" dirty="0">
                <a:solidFill>
                  <a:schemeClr val="accent4">
                    <a:lumMod val="75000"/>
                  </a:schemeClr>
                </a:solidFill>
                <a:latin typeface="Cambria"/>
                <a:cs typeface="Cambria"/>
              </a:rPr>
              <a:t>3- Increased splenic pooling</a:t>
            </a:r>
            <a:endParaRPr lang="ar-SA" sz="1600" spc="-5" dirty="0">
              <a:solidFill>
                <a:schemeClr val="accent4">
                  <a:lumMod val="75000"/>
                </a:schemeClr>
              </a:solidFill>
              <a:latin typeface="Cambria"/>
              <a:cs typeface="Cambria"/>
            </a:endParaRPr>
          </a:p>
          <a:p>
            <a:pPr defTabSz="826252"/>
            <a:r>
              <a:rPr lang="en-US" sz="1400" spc="-5" dirty="0">
                <a:solidFill>
                  <a:prstClr val="black"/>
                </a:solidFill>
                <a:latin typeface="Cambria"/>
                <a:cs typeface="Cambria"/>
              </a:rPr>
              <a:t>A normal spleen contains within its microcirculation about 30% of all the blood platelets.</a:t>
            </a:r>
          </a:p>
          <a:p>
            <a:pPr defTabSz="826252"/>
            <a:r>
              <a:rPr lang="en-US" sz="1400" spc="-5" dirty="0">
                <a:solidFill>
                  <a:prstClr val="black"/>
                </a:solidFill>
                <a:latin typeface="Cambria"/>
                <a:cs typeface="Cambria"/>
              </a:rPr>
              <a:t>The splenic platelet pool increases with increasing splenic size, so that in patients with moderate to massive splenomegaly it may account for 50-90% of all blood platelets, thus causing thrombocytopenia.</a:t>
            </a:r>
          </a:p>
        </p:txBody>
      </p:sp>
      <p:graphicFrame>
        <p:nvGraphicFramePr>
          <p:cNvPr id="4" name="Table 3"/>
          <p:cNvGraphicFramePr>
            <a:graphicFrameLocks noGrp="1"/>
          </p:cNvGraphicFramePr>
          <p:nvPr>
            <p:extLst>
              <p:ext uri="{D42A27DB-BD31-4B8C-83A1-F6EECF244321}">
                <p14:modId xmlns:p14="http://schemas.microsoft.com/office/powerpoint/2010/main" val="377818089"/>
              </p:ext>
            </p:extLst>
          </p:nvPr>
        </p:nvGraphicFramePr>
        <p:xfrm>
          <a:off x="372970" y="1293220"/>
          <a:ext cx="6278203" cy="2094531"/>
        </p:xfrm>
        <a:graphic>
          <a:graphicData uri="http://schemas.openxmlformats.org/drawingml/2006/table">
            <a:tbl>
              <a:tblPr firstRow="1" bandRow="1">
                <a:tableStyleId>{BDBED569-4797-4DF1-A0F4-6AAB3CD982D8}</a:tableStyleId>
              </a:tblPr>
              <a:tblGrid>
                <a:gridCol w="960613">
                  <a:extLst>
                    <a:ext uri="{9D8B030D-6E8A-4147-A177-3AD203B41FA5}">
                      <a16:colId xmlns:a16="http://schemas.microsoft.com/office/drawing/2014/main" val="20000"/>
                    </a:ext>
                  </a:extLst>
                </a:gridCol>
                <a:gridCol w="1133782">
                  <a:extLst>
                    <a:ext uri="{9D8B030D-6E8A-4147-A177-3AD203B41FA5}">
                      <a16:colId xmlns:a16="http://schemas.microsoft.com/office/drawing/2014/main" val="20001"/>
                    </a:ext>
                  </a:extLst>
                </a:gridCol>
                <a:gridCol w="1261530">
                  <a:extLst>
                    <a:ext uri="{9D8B030D-6E8A-4147-A177-3AD203B41FA5}">
                      <a16:colId xmlns:a16="http://schemas.microsoft.com/office/drawing/2014/main" val="20002"/>
                    </a:ext>
                  </a:extLst>
                </a:gridCol>
                <a:gridCol w="410999">
                  <a:extLst>
                    <a:ext uri="{9D8B030D-6E8A-4147-A177-3AD203B41FA5}">
                      <a16:colId xmlns:a16="http://schemas.microsoft.com/office/drawing/2014/main" val="20003"/>
                    </a:ext>
                  </a:extLst>
                </a:gridCol>
                <a:gridCol w="627820">
                  <a:extLst>
                    <a:ext uri="{9D8B030D-6E8A-4147-A177-3AD203B41FA5}">
                      <a16:colId xmlns:a16="http://schemas.microsoft.com/office/drawing/2014/main" val="20004"/>
                    </a:ext>
                  </a:extLst>
                </a:gridCol>
                <a:gridCol w="627820">
                  <a:extLst>
                    <a:ext uri="{9D8B030D-6E8A-4147-A177-3AD203B41FA5}">
                      <a16:colId xmlns:a16="http://schemas.microsoft.com/office/drawing/2014/main" val="20005"/>
                    </a:ext>
                  </a:extLst>
                </a:gridCol>
                <a:gridCol w="345421">
                  <a:extLst>
                    <a:ext uri="{9D8B030D-6E8A-4147-A177-3AD203B41FA5}">
                      <a16:colId xmlns:a16="http://schemas.microsoft.com/office/drawing/2014/main" val="20006"/>
                    </a:ext>
                  </a:extLst>
                </a:gridCol>
                <a:gridCol w="910218">
                  <a:extLst>
                    <a:ext uri="{9D8B030D-6E8A-4147-A177-3AD203B41FA5}">
                      <a16:colId xmlns:a16="http://schemas.microsoft.com/office/drawing/2014/main" val="20007"/>
                    </a:ext>
                  </a:extLst>
                </a:gridCol>
              </a:tblGrid>
              <a:tr h="886821">
                <a:tc gridSpan="2">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 Selective megakaryocyte depression in the bone marrow </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hMerge="1">
                  <a:txBody>
                    <a:bodyPr/>
                    <a:lstStyle/>
                    <a:p>
                      <a:endParaRPr lang="en-US" sz="1460" b="0" kern="1200" spc="-5" dirty="0">
                        <a:solidFill>
                          <a:schemeClr val="tx1"/>
                        </a:solidFill>
                        <a:latin typeface="Cambria"/>
                        <a:ea typeface="+mn-ea"/>
                        <a:cs typeface="Cambria"/>
                      </a:endParaRPr>
                    </a:p>
                  </a:txBody>
                  <a:tcPr/>
                </a:tc>
                <a:tc gridSpan="2">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Rare congenital defects (</a:t>
                      </a:r>
                      <a:r>
                        <a:rPr lang="en-US" sz="1300" b="0" kern="1200" spc="-5" dirty="0" err="1"/>
                        <a:t>amegakaryocytic</a:t>
                      </a:r>
                      <a:r>
                        <a:rPr lang="en-US" sz="1300" b="0" kern="1200" spc="-5" dirty="0"/>
                        <a:t> aplasia</a:t>
                      </a:r>
                      <a:r>
                        <a:rPr lang="en-US" sz="1300" b="0" kern="1200" spc="-5" dirty="0" smtClean="0"/>
                        <a:t>) </a:t>
                      </a:r>
                      <a:r>
                        <a:rPr lang="en-US" sz="1050" b="0" kern="1200" spc="-5" dirty="0" smtClean="0">
                          <a:solidFill>
                            <a:srgbClr val="00B050"/>
                          </a:solidFill>
                        </a:rPr>
                        <a:t>they are born without megakaryocytes.</a:t>
                      </a:r>
                      <a:endParaRPr lang="en-US" sz="1300" b="0" kern="1200" spc="-5" dirty="0">
                        <a:solidFill>
                          <a:srgbClr val="00B050"/>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Drugs, chemicals, viral infections</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Part of general bone marrow failure</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555265">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Cytotoxic drugs</a:t>
                      </a: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Radio-therapy</a:t>
                      </a: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-Aplastic </a:t>
                      </a:r>
                      <a:r>
                        <a:rPr lang="en-US" sz="1300" b="0" kern="1200" spc="-5" dirty="0" err="1"/>
                        <a:t>anaemia</a:t>
                      </a:r>
                      <a:endParaRPr lang="en-US" sz="1300" b="0" kern="1200" spc="-5" dirty="0"/>
                    </a:p>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-Megaloblastic </a:t>
                      </a:r>
                      <a:r>
                        <a:rPr lang="en-US" sz="1300" b="0" kern="1200" spc="-5" dirty="0" err="1"/>
                        <a:t>anaemia</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indent="0" algn="l" defTabSz="758952" rtl="0" eaLnBrk="1" fontAlgn="auto" latinLnBrk="0" hangingPunct="1">
                        <a:lnSpc>
                          <a:spcPct val="100000"/>
                        </a:lnSpc>
                        <a:spcBef>
                          <a:spcPts val="0"/>
                        </a:spcBef>
                        <a:spcAft>
                          <a:spcPts val="0"/>
                        </a:spcAft>
                        <a:buClrTx/>
                        <a:buSzTx/>
                        <a:buFontTx/>
                        <a:buNone/>
                        <a:tabLst/>
                        <a:defRPr/>
                      </a:pPr>
                      <a:endParaRPr lang="en-US" sz="1460" b="0" kern="1200" spc="-5" dirty="0">
                        <a:solidFill>
                          <a:schemeClr val="tx1"/>
                        </a:solidFill>
                        <a:latin typeface="Cambria"/>
                        <a:ea typeface="+mn-ea"/>
                        <a:cs typeface="Cambria"/>
                      </a:endParaRPr>
                    </a:p>
                  </a:txBody>
                  <a:tcPr>
                    <a:noFill/>
                  </a:tcPr>
                </a:tc>
                <a:tc gridSpan="3">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Myelodysplastic syndromes</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758952" rtl="0" eaLnBrk="1" fontAlgn="auto" latinLnBrk="0" hangingPunct="1">
                        <a:lnSpc>
                          <a:spcPct val="100000"/>
                        </a:lnSpc>
                        <a:spcBef>
                          <a:spcPts val="0"/>
                        </a:spcBef>
                        <a:spcAft>
                          <a:spcPts val="0"/>
                        </a:spcAft>
                        <a:buClrTx/>
                        <a:buSzTx/>
                        <a:buFontTx/>
                        <a:buNone/>
                        <a:tabLst/>
                        <a:defRPr/>
                      </a:pPr>
                      <a:endParaRPr lang="en-US" sz="1460" b="0" kern="1200" spc="-5" dirty="0">
                        <a:solidFill>
                          <a:schemeClr val="tx1"/>
                        </a:solidFill>
                        <a:latin typeface="Cambria"/>
                        <a:ea typeface="+mn-ea"/>
                        <a:cs typeface="Cambria"/>
                      </a:endParaRPr>
                    </a:p>
                  </a:txBody>
                  <a:tcPr>
                    <a:noFill/>
                  </a:tcPr>
                </a:tc>
                <a:tc hMerge="1">
                  <a:txBody>
                    <a:bodyPr/>
                    <a:lstStyle/>
                    <a:p>
                      <a:endParaRPr lang="en-US"/>
                    </a:p>
                  </a:txBody>
                  <a:tcPr/>
                </a:tc>
                <a:extLst>
                  <a:ext uri="{0D108BD9-81ED-4DB2-BD59-A6C34878D82A}">
                    <a16:rowId xmlns:a16="http://schemas.microsoft.com/office/drawing/2014/main" val="10001"/>
                  </a:ext>
                </a:extLst>
              </a:tr>
              <a:tr h="504142">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err="1"/>
                        <a:t>Myelo</a:t>
                      </a:r>
                      <a:r>
                        <a:rPr lang="en-US" sz="1300" b="0" kern="1200" spc="-5" dirty="0"/>
                        <a:t>-fibrosis</a:t>
                      </a: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gridSpan="2">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Bone</a:t>
                      </a:r>
                      <a:r>
                        <a:rPr lang="en-US" sz="1300" b="0" kern="1200" spc="-5" baseline="0" dirty="0"/>
                        <a:t> </a:t>
                      </a:r>
                      <a:r>
                        <a:rPr lang="en-US" sz="1300" b="0" kern="1200" spc="-5" dirty="0"/>
                        <a:t>marrow infiltration </a:t>
                      </a:r>
                      <a:r>
                        <a:rPr lang="en-US" sz="1300" b="0" kern="1200" spc="-5" dirty="0" err="1"/>
                        <a:t>e.G.</a:t>
                      </a:r>
                      <a:r>
                        <a:rPr lang="en-US" sz="1300" b="0" kern="1200" spc="-5" dirty="0"/>
                        <a:t> Carcinoma, lymphoma</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hMerge="1">
                  <a:txBody>
                    <a:bodyPr/>
                    <a:lstStyle/>
                    <a:p>
                      <a:endParaRPr lang="en-US" sz="1460" b="0" kern="1200" spc="-5" dirty="0">
                        <a:solidFill>
                          <a:schemeClr val="tx1"/>
                        </a:solidFill>
                        <a:latin typeface="Cambria"/>
                        <a:ea typeface="+mn-ea"/>
                        <a:cs typeface="Cambria"/>
                      </a:endParaRPr>
                    </a:p>
                  </a:txBody>
                  <a:tcPr/>
                </a:tc>
                <a:tc gridSpan="4">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a:t>
                      </a:r>
                      <a:r>
                        <a:rPr lang="en-US" sz="1300" b="0" kern="1200" spc="-5" dirty="0" err="1"/>
                        <a:t>Leukaemia</a:t>
                      </a:r>
                      <a:endParaRPr lang="en-US" sz="1300" b="0" kern="1200" spc="-5" dirty="0"/>
                    </a:p>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-Multiple myeloma</a:t>
                      </a:r>
                      <a:endParaRPr lang="en-US" sz="1300" b="0" kern="1200" spc="-5" dirty="0">
                        <a:solidFill>
                          <a:schemeClr val="tx1"/>
                        </a:solidFill>
                        <a:latin typeface="Cambria"/>
                        <a:ea typeface="+mn-ea"/>
                        <a:cs typeface="Cambria"/>
                      </a:endParaRPr>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758952" rtl="0" eaLnBrk="1" fontAlgn="auto" latinLnBrk="0" hangingPunct="1">
                        <a:lnSpc>
                          <a:spcPct val="100000"/>
                        </a:lnSpc>
                        <a:spcBef>
                          <a:spcPts val="0"/>
                        </a:spcBef>
                        <a:spcAft>
                          <a:spcPts val="0"/>
                        </a:spcAft>
                        <a:buClrTx/>
                        <a:buSzTx/>
                        <a:buFontTx/>
                        <a:buNone/>
                        <a:tabLst/>
                        <a:defRPr/>
                      </a:pPr>
                      <a:endParaRPr lang="en-US" sz="1460" b="0" kern="1200" spc="-5" dirty="0">
                        <a:solidFill>
                          <a:schemeClr val="tx1"/>
                        </a:solidFill>
                        <a:latin typeface="Cambria"/>
                        <a:ea typeface="+mn-ea"/>
                        <a:cs typeface="Cambria"/>
                      </a:endParaRPr>
                    </a:p>
                  </a:txBody>
                  <a:tcPr/>
                </a:tc>
                <a:tc hMerge="1">
                  <a:txBody>
                    <a:bodyPr/>
                    <a:lstStyle/>
                    <a:p>
                      <a:endParaRPr lang="en-US"/>
                    </a:p>
                  </a:txBody>
                  <a:tcPr/>
                </a:tc>
                <a:tc hMerge="1">
                  <a:txBody>
                    <a:bodyPr/>
                    <a:lstStyle/>
                    <a:p>
                      <a:endParaRPr lang="en-US" sz="1460" b="0" kern="1200" spc="-5" dirty="0">
                        <a:solidFill>
                          <a:schemeClr val="tx1"/>
                        </a:solidFill>
                        <a:latin typeface="Cambria"/>
                        <a:ea typeface="+mn-ea"/>
                        <a:cs typeface="Cambria"/>
                      </a:endParaRPr>
                    </a:p>
                  </a:txBody>
                  <a:tcPr/>
                </a:tc>
                <a:tc>
                  <a:txBody>
                    <a:bodyPr/>
                    <a:lstStyle/>
                    <a:p>
                      <a:pPr marL="0" marR="0" indent="0" algn="l" defTabSz="758952" rtl="0" eaLnBrk="1" fontAlgn="auto" latinLnBrk="0" hangingPunct="1">
                        <a:lnSpc>
                          <a:spcPct val="100000"/>
                        </a:lnSpc>
                        <a:spcBef>
                          <a:spcPts val="0"/>
                        </a:spcBef>
                        <a:spcAft>
                          <a:spcPts val="0"/>
                        </a:spcAft>
                        <a:buClrTx/>
                        <a:buSzTx/>
                        <a:buFontTx/>
                        <a:buNone/>
                        <a:tabLst/>
                        <a:defRPr/>
                      </a:pPr>
                      <a:r>
                        <a:rPr lang="en-US" sz="1300" b="0" kern="1200" spc="-5" dirty="0"/>
                        <a:t>HIV infection</a:t>
                      </a:r>
                      <a:endParaRPr lang="ar-SA" sz="1300" b="0" kern="1200" spc="-5" dirty="0"/>
                    </a:p>
                  </a:txBody>
                  <a:tcPr marL="82623" marR="82623" marT="41312" marB="41312">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012" y="7988727"/>
            <a:ext cx="2552971" cy="1380525"/>
          </a:xfrm>
          <a:prstGeom prst="rect">
            <a:avLst/>
          </a:prstGeom>
        </p:spPr>
      </p:pic>
      <p:sp>
        <p:nvSpPr>
          <p:cNvPr id="7" name="TextBox 6"/>
          <p:cNvSpPr txBox="1"/>
          <p:nvPr/>
        </p:nvSpPr>
        <p:spPr>
          <a:xfrm>
            <a:off x="372970" y="8261839"/>
            <a:ext cx="2958060" cy="954107"/>
          </a:xfrm>
          <a:prstGeom prst="rect">
            <a:avLst/>
          </a:prstGeom>
          <a:noFill/>
          <a:ln>
            <a:solidFill>
              <a:schemeClr val="tx1"/>
            </a:solidFill>
            <a:prstDash val="dash"/>
          </a:ln>
        </p:spPr>
        <p:txBody>
          <a:bodyPr wrap="square" rtlCol="0">
            <a:spAutoFit/>
          </a:bodyPr>
          <a:lstStyle/>
          <a:p>
            <a:pPr algn="ctr" defTabSz="826252"/>
            <a:r>
              <a:rPr lang="en-US" sz="1400" dirty="0">
                <a:solidFill>
                  <a:prstClr val="black"/>
                </a:solidFill>
                <a:latin typeface="Cambria" panose="02040503050406030204" pitchFamily="18" charset="0"/>
              </a:rPr>
              <a:t>A newborn baby with </a:t>
            </a:r>
            <a:r>
              <a:rPr lang="en-US" sz="1400" dirty="0" err="1">
                <a:solidFill>
                  <a:prstClr val="black"/>
                </a:solidFill>
                <a:latin typeface="Cambria" panose="02040503050406030204" pitchFamily="18" charset="0"/>
              </a:rPr>
              <a:t>allo</a:t>
            </a:r>
            <a:r>
              <a:rPr lang="en-US" sz="1400" dirty="0">
                <a:solidFill>
                  <a:prstClr val="black"/>
                </a:solidFill>
                <a:latin typeface="Cambria" panose="02040503050406030204" pitchFamily="18" charset="0"/>
              </a:rPr>
              <a:t>-immune thrombocytopenia showing widespread purpura all over the body.</a:t>
            </a:r>
          </a:p>
        </p:txBody>
      </p:sp>
      <p:sp>
        <p:nvSpPr>
          <p:cNvPr id="5" name="عنصر نائب لرقم الشريحة 4">
            <a:extLst>
              <a:ext uri="{FF2B5EF4-FFF2-40B4-BE49-F238E27FC236}">
                <a16:creationId xmlns:a16="http://schemas.microsoft.com/office/drawing/2014/main" id="{31E06D74-116E-4C71-973B-81938F2C757C}"/>
              </a:ext>
            </a:extLst>
          </p:cNvPr>
          <p:cNvSpPr>
            <a:spLocks noGrp="1"/>
          </p:cNvSpPr>
          <p:nvPr>
            <p:ph type="sldNum" sz="quarter" idx="12"/>
          </p:nvPr>
        </p:nvSpPr>
        <p:spPr/>
        <p:txBody>
          <a:bodyPr/>
          <a:lstStyle/>
          <a:p>
            <a:fld id="{62D9D93E-0147-5543-8AA6-A28B341BB906}" type="slidenum">
              <a:rPr lang="en-US" smtClean="0"/>
              <a:t>9</a:t>
            </a:fld>
            <a:endParaRPr lang="en-US"/>
          </a:p>
        </p:txBody>
      </p:sp>
      <p:sp>
        <p:nvSpPr>
          <p:cNvPr id="8" name="عنصر نائب للتذييل 7">
            <a:extLst>
              <a:ext uri="{FF2B5EF4-FFF2-40B4-BE49-F238E27FC236}">
                <a16:creationId xmlns:a16="http://schemas.microsoft.com/office/drawing/2014/main" id="{1621563D-04C6-4736-A151-9DC045FB3E67}"/>
              </a:ext>
            </a:extLst>
          </p:cNvPr>
          <p:cNvSpPr>
            <a:spLocks noGrp="1"/>
          </p:cNvSpPr>
          <p:nvPr>
            <p:ph type="ftr" sz="quarter" idx="11"/>
          </p:nvPr>
        </p:nvSpPr>
        <p:spPr>
          <a:xfrm>
            <a:off x="2267726" y="-6626"/>
            <a:ext cx="2314575" cy="527403"/>
          </a:xfrm>
        </p:spPr>
        <p:txBody>
          <a:bodyPr/>
          <a:lstStyle/>
          <a:p>
            <a:r>
              <a:rPr lang="en-US" dirty="0"/>
              <a:t>HEMATOLOGY TEAM 436</a:t>
            </a:r>
          </a:p>
        </p:txBody>
      </p:sp>
      <p:sp>
        <p:nvSpPr>
          <p:cNvPr id="9" name="TextBox 8"/>
          <p:cNvSpPr txBox="1"/>
          <p:nvPr/>
        </p:nvSpPr>
        <p:spPr>
          <a:xfrm>
            <a:off x="4178300" y="3912158"/>
            <a:ext cx="2389872" cy="553998"/>
          </a:xfrm>
          <a:prstGeom prst="rect">
            <a:avLst/>
          </a:prstGeom>
          <a:noFill/>
          <a:ln>
            <a:solidFill>
              <a:schemeClr val="tx1">
                <a:lumMod val="50000"/>
                <a:lumOff val="50000"/>
              </a:schemeClr>
            </a:solidFill>
            <a:prstDash val="dash"/>
          </a:ln>
        </p:spPr>
        <p:txBody>
          <a:bodyPr wrap="square" rtlCol="0">
            <a:spAutoFit/>
          </a:bodyPr>
          <a:lstStyle/>
          <a:p>
            <a:r>
              <a:rPr lang="en-US" sz="1000" dirty="0" smtClean="0">
                <a:solidFill>
                  <a:srgbClr val="00B050"/>
                </a:solidFill>
              </a:rPr>
              <a:t>*Normally the spleen holds 30% on the peripheral platelet count, but in splenomegaly the spleen will hold 70-80%.</a:t>
            </a:r>
            <a:endParaRPr lang="en-US" sz="1000" dirty="0">
              <a:solidFill>
                <a:srgbClr val="00B050"/>
              </a:solidFill>
            </a:endParaRPr>
          </a:p>
        </p:txBody>
      </p:sp>
    </p:spTree>
    <p:extLst>
      <p:ext uri="{BB962C8B-B14F-4D97-AF65-F5344CB8AC3E}">
        <p14:creationId xmlns:p14="http://schemas.microsoft.com/office/powerpoint/2010/main" val="296219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835</TotalTime>
  <Words>3302</Words>
  <Application>Microsoft Office PowerPoint</Application>
  <PresentationFormat>A4 Paper (210x297 mm)</PresentationFormat>
  <Paragraphs>464</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Cambria</vt:lpstr>
      <vt:lpstr>Times New Roman</vt:lpstr>
      <vt:lpstr>نسق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صفاء</dc:creator>
  <cp:lastModifiedBy>abdulaziz abdullah</cp:lastModifiedBy>
  <cp:revision>56</cp:revision>
  <dcterms:created xsi:type="dcterms:W3CDTF">2017-11-20T13:06:54Z</dcterms:created>
  <dcterms:modified xsi:type="dcterms:W3CDTF">2017-12-31T19:31:14Z</dcterms:modified>
</cp:coreProperties>
</file>