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0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74" r:id="rId7"/>
    <p:sldId id="263" r:id="rId8"/>
    <p:sldId id="275" r:id="rId9"/>
    <p:sldId id="266" r:id="rId10"/>
    <p:sldId id="268" r:id="rId11"/>
    <p:sldId id="267" r:id="rId12"/>
    <p:sldId id="270" r:id="rId13"/>
    <p:sldId id="257" r:id="rId1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80" autoAdjust="0"/>
    <p:restoredTop sz="95046"/>
  </p:normalViewPr>
  <p:slideViewPr>
    <p:cSldViewPr snapToGrid="0">
      <p:cViewPr>
        <p:scale>
          <a:sx n="106" d="100"/>
          <a:sy n="106" d="100"/>
        </p:scale>
        <p:origin x="1544" y="-232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76EE6-F3B6-0142-B982-67B74558D27D}" type="datetimeFigureOut">
              <a:rPr lang="en-US" smtClean="0"/>
              <a:t>12/29/17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8D6B1-4AA3-694B-8C9C-7FCE91B1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Times New Roman" charset="0"/>
              <a:cs typeface="Times New Roman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199E3E7F-6268-B64C-AE28-F81E5B6E2F33}" type="slidenum">
              <a:rPr lang="ar-SA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35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Times New Roman" charset="0"/>
              <a:cs typeface="Times New Roman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7959B82E-3E7B-4844-BFB0-8E3FEEA98F81}" type="slidenum">
              <a:rPr lang="ar-SA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77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0942-6551-4AEF-A1FE-66745B37C34B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031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2EFE-087F-49B9-9DE8-19AF79628A40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363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17B1-C564-4941-8AEC-3A7BA7DA0983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96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7116-5491-4D97-BD4C-BC322951714F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45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28F3-EF38-4C34-8355-500386495056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612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FF29-1A43-44E5-A5B8-BFF209348B25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284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FAE2-8CCF-4829-B74E-4A79CF3FF1FB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3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F630-AAF7-44CD-A915-1966A0E68448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38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4834-9474-4C3B-B24C-F31457980083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110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CBFB-2B9F-457B-8970-055128B19F35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255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4CDB-C728-4643-8071-D7A103644AC9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7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07F7-159B-4527-B8DE-E13A74FEC17E}" type="uaqdatetime1">
              <a:rPr lang="ar-SA" smtClean="0"/>
              <a:t>11 ربيع الثاني، 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E274-19E9-42BB-8F4D-69F464BAB9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46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Y7mV6Uv0sNwkKtLvjulYJjJWKioC_b1-wH97NoTiJyk/edit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docs.google.com/forms/d/e/1FAIpQLSdF-OExjEgTJzx-mBGyJM1VZY-c-h_KyTtEF0WuENtYMh0VLA/viewform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2AEC667E-1520-4694-B820-7DDCB6E01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219" y="5331416"/>
            <a:ext cx="1085348" cy="1171073"/>
          </a:xfrm>
          <a:ln>
            <a:solidFill>
              <a:srgbClr val="33CCCC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</a:rPr>
              <a:t>Important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Extra.</a:t>
            </a:r>
            <a:endParaRPr lang="ar-SA" sz="16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sz="1600" dirty="0">
                <a:solidFill>
                  <a:srgbClr val="00B050"/>
                </a:solidFill>
                <a:latin typeface="Cambria" panose="02040503050406030204" pitchFamily="18" charset="0"/>
              </a:rPr>
              <a:t>Notes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38C3CC56-65A8-41F8-9323-60504A3A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494" y="160421"/>
            <a:ext cx="1171073" cy="117107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5DFB9E5C-7451-49EC-8702-4329F16E1267}"/>
              </a:ext>
            </a:extLst>
          </p:cNvPr>
          <p:cNvSpPr txBox="1"/>
          <p:nvPr/>
        </p:nvSpPr>
        <p:spPr>
          <a:xfrm>
            <a:off x="508332" y="4726195"/>
            <a:ext cx="4957013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</a:rPr>
              <a:t>Objectives</a:t>
            </a:r>
            <a:r>
              <a:rPr lang="en-US" dirty="0">
                <a:solidFill>
                  <a:srgbClr val="009999"/>
                </a:solidFill>
              </a:rPr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 To understand the mechanisms by which macrocytic anaemia may arise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To appreciate the signs and symptoms of macrocytic anaemia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To understand how macrocytic anaemia can be classified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To be able to know the causes of macrocytic anaemia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To understand the normal metabolism of vitamin B12 and folic acid, and to appreciate how megaloblastic anaemia may arise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To suggest some </a:t>
            </a:r>
            <a:r>
              <a:rPr lang="en-GB" sz="1400" dirty="0" err="1">
                <a:latin typeface="Cambria" panose="02040503050406030204" pitchFamily="18" charset="0"/>
              </a:rPr>
              <a:t>normoblastic</a:t>
            </a:r>
            <a:r>
              <a:rPr lang="en-GB" sz="1400" dirty="0">
                <a:latin typeface="Cambria" panose="02040503050406030204" pitchFamily="18" charset="0"/>
              </a:rPr>
              <a:t> causes of microcytosis.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D60602BE-3A0F-496E-BF95-C0922D9176AC}"/>
              </a:ext>
            </a:extLst>
          </p:cNvPr>
          <p:cNvSpPr txBox="1"/>
          <p:nvPr/>
        </p:nvSpPr>
        <p:spPr>
          <a:xfrm>
            <a:off x="427121" y="7451943"/>
            <a:ext cx="364256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</a:rPr>
              <a:t>References:</a:t>
            </a:r>
            <a:r>
              <a:rPr lang="en-US" dirty="0">
                <a:solidFill>
                  <a:srgbClr val="33CCCC"/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436 girls &amp; boys’ slides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435 teamwork slides</a:t>
            </a:r>
          </a:p>
          <a:p>
            <a:r>
              <a:rPr lang="en-US" dirty="0"/>
              <a:t> </a:t>
            </a:r>
            <a:endParaRPr lang="ar-SA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A0AA8645-550E-4A70-BA76-B57D1409E109}"/>
              </a:ext>
            </a:extLst>
          </p:cNvPr>
          <p:cNvSpPr txBox="1"/>
          <p:nvPr/>
        </p:nvSpPr>
        <p:spPr>
          <a:xfrm>
            <a:off x="4069682" y="7643420"/>
            <a:ext cx="13956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hlinkClick r:id="rId3"/>
              </a:rPr>
              <a:t>Editing file</a:t>
            </a:r>
            <a:endParaRPr lang="ar-SA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3" name="صورة 12" descr="صورة تحتوي على بيسبول&#10;&#10;وصف منشأ بثقة عالية">
            <a:extLst>
              <a:ext uri="{FF2B5EF4-FFF2-40B4-BE49-F238E27FC236}">
                <a16:creationId xmlns:a16="http://schemas.microsoft.com/office/drawing/2014/main" xmlns="" id="{016B9DB5-27ED-4A3D-A96B-9DA0A0371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19" y="7528803"/>
            <a:ext cx="598565" cy="59856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1019D4DA-3135-41EF-96E3-550D28BA03A4}"/>
              </a:ext>
            </a:extLst>
          </p:cNvPr>
          <p:cNvSpPr txBox="1"/>
          <p:nvPr/>
        </p:nvSpPr>
        <p:spPr>
          <a:xfrm>
            <a:off x="1270832" y="8214877"/>
            <a:ext cx="4860764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1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Do you have any suggestions? Please contact us!</a:t>
            </a:r>
            <a:endParaRPr lang="en-US" sz="1600" dirty="0">
              <a:latin typeface="Cambria" panose="02040503050406030204" pitchFamily="18" charset="0"/>
            </a:endParaRPr>
          </a:p>
          <a:p>
            <a:r>
              <a:rPr lang="en-US" sz="1200" dirty="0">
                <a:solidFill>
                  <a:srgbClr val="009999"/>
                </a:solidFill>
                <a:latin typeface="Cambria" panose="02040503050406030204" pitchFamily="18" charset="0"/>
              </a:rPr>
              <a:t>@haematology436                            E-mail: Haematology436@gmail.com</a:t>
            </a: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</a:rPr>
              <a:t>    </a:t>
            </a:r>
          </a:p>
          <a:p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</a:rPr>
              <a:t>                              </a:t>
            </a:r>
            <a:r>
              <a:rPr lang="en-US" sz="1200" dirty="0">
                <a:solidFill>
                  <a:srgbClr val="009999"/>
                </a:solidFill>
                <a:latin typeface="Cambria" panose="02040503050406030204" pitchFamily="18" charset="0"/>
              </a:rPr>
              <a:t>or simply use this </a:t>
            </a:r>
            <a:r>
              <a:rPr lang="en-US" sz="1200" dirty="0">
                <a:solidFill>
                  <a:srgbClr val="009999"/>
                </a:solidFill>
                <a:latin typeface="Cambria" panose="02040503050406030204" pitchFamily="18" charset="0"/>
                <a:hlinkClick r:id="rId5"/>
              </a:rPr>
              <a:t>form</a:t>
            </a:r>
            <a:endParaRPr lang="ar-SA" sz="1600" dirty="0">
              <a:solidFill>
                <a:srgbClr val="009999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7944A602-0CAD-4205-9CA8-DB46A6374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9" y="8658293"/>
            <a:ext cx="445183" cy="445183"/>
          </a:xfrm>
          <a:prstGeom prst="rect">
            <a:avLst/>
          </a:prstGeom>
        </p:spPr>
      </p:pic>
      <p:pic>
        <p:nvPicPr>
          <p:cNvPr id="20" name="صورة 19" descr="صورة تحتوي على رسوم المتجهات&#10;&#10;وصف منشأ بثقة عالية">
            <a:extLst>
              <a:ext uri="{FF2B5EF4-FFF2-40B4-BE49-F238E27FC236}">
                <a16:creationId xmlns:a16="http://schemas.microsoft.com/office/drawing/2014/main" xmlns="" id="{AC7CB6C8-AAF8-4CA1-AC4C-CE458C803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09" y="782039"/>
            <a:ext cx="3017317" cy="3017317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44FFB330-08DE-4B54-9CA6-0D82B65D9E3D}"/>
              </a:ext>
            </a:extLst>
          </p:cNvPr>
          <p:cNvSpPr txBox="1"/>
          <p:nvPr/>
        </p:nvSpPr>
        <p:spPr>
          <a:xfrm>
            <a:off x="1588168" y="4029599"/>
            <a:ext cx="393432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009999"/>
                </a:solidFill>
                <a:latin typeface="Cambria" panose="02040503050406030204" pitchFamily="18" charset="0"/>
              </a:rPr>
              <a:t>Megaloblastic Anemia</a:t>
            </a:r>
            <a:endParaRPr lang="ar-SA" sz="2800" dirty="0">
              <a:solidFill>
                <a:srgbClr val="009999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DA660C76-E649-44E1-A25A-F312100239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6"/>
            <a:ext cx="1614841" cy="1614841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6" y="1651395"/>
            <a:ext cx="1680809" cy="14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386DA28E-BAEA-4AF0-899C-656BBEE30154}"/>
              </a:ext>
            </a:extLst>
          </p:cNvPr>
          <p:cNvSpPr/>
          <p:nvPr/>
        </p:nvSpPr>
        <p:spPr>
          <a:xfrm>
            <a:off x="144133" y="303650"/>
            <a:ext cx="656973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Haematological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findings in Megaloblastic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Anaemia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1-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Peripheral Blood: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Macrocytic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anaemia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oval macrocytes, anisocytosis,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poikilocytosis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high MCV.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Dimorphic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anaemia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when it is associated with iron deficiency or with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thalassaemia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trait.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Hypersegmented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neutrophils.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Leucopenia and thrombocytopenia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0CBCA2DB-62C4-47B4-A768-EC025FCD68B6}"/>
              </a:ext>
            </a:extLst>
          </p:cNvPr>
          <p:cNvSpPr/>
          <p:nvPr/>
        </p:nvSpPr>
        <p:spPr>
          <a:xfrm>
            <a:off x="144133" y="2081445"/>
            <a:ext cx="6457946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2-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Bone Marrow: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important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Hypercellular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(increased</a:t>
            </a:r>
            <a:r>
              <a:rPr kumimoji="0" lang="en-US" altLang="en-US" sz="1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cell count.)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marrow with M:E ratio in normal or reduced.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Accumulation of primitive cells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due to selective death of more mature cells.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Megaloblast (large erythroblast which has a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nucleus of open, fine, lacy chromatin).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Dissociation between the nuclear and cytoplasmic development in the erythroblasts.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Mitosis and dying cells are more frequent than normal.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Giant and abnormally shaped, metamyelocytes, polypoid megakaryocytes.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Increased stainable iron in the macrophage and in the erythroblasts.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3013D7FA-5F7F-4717-8D7B-5EB8B8DE0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7294" r="5690" b="4578"/>
          <a:stretch/>
        </p:blipFill>
        <p:spPr bwMode="auto">
          <a:xfrm>
            <a:off x="274331" y="6915183"/>
            <a:ext cx="2849217" cy="204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16943378-9A17-4666-ADA1-3E26A308B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3589" r="3389" b="5013"/>
          <a:stretch/>
        </p:blipFill>
        <p:spPr bwMode="auto">
          <a:xfrm>
            <a:off x="2004389" y="4407569"/>
            <a:ext cx="2849217" cy="196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8343" y="6376200"/>
            <a:ext cx="470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00B050"/>
                </a:solidFill>
                <a:latin typeface="Cambria" panose="02040503050406030204" pitchFamily="18" charset="0"/>
              </a:rPr>
              <a:t>Hypersegmented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  </a:t>
            </a:r>
            <a:r>
              <a:rPr lang="en-US" sz="1200" dirty="0" err="1">
                <a:solidFill>
                  <a:srgbClr val="00B050"/>
                </a:solidFill>
                <a:latin typeface="Cambria" panose="02040503050406030204" pitchFamily="18" charset="0"/>
              </a:rPr>
              <a:t>neutrophile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 (normal segments 3-5) but it is not </a:t>
            </a:r>
            <a:r>
              <a:rPr lang="en-US" sz="1200" dirty="0" err="1">
                <a:solidFill>
                  <a:srgbClr val="00B050"/>
                </a:solidFill>
                <a:latin typeface="Cambria" panose="02040503050406030204" pitchFamily="18" charset="0"/>
              </a:rPr>
              <a:t>charactristic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 for </a:t>
            </a:r>
            <a:r>
              <a:rPr lang="en-US" sz="1200" dirty="0" err="1">
                <a:solidFill>
                  <a:srgbClr val="00B050"/>
                </a:solidFill>
                <a:latin typeface="Cambria" panose="02040503050406030204" pitchFamily="18" charset="0"/>
              </a:rPr>
              <a:t>megaloplastic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 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B3E5B469-EA4A-4183-8136-4B591B23B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197" y="6929934"/>
            <a:ext cx="2879112" cy="1995424"/>
          </a:xfrm>
          <a:prstGeom prst="rect">
            <a:avLst/>
          </a:prstGeom>
        </p:spPr>
      </p:pic>
      <p:cxnSp>
        <p:nvCxnSpPr>
          <p:cNvPr id="12" name="Straight Arrow Connector 3">
            <a:extLst>
              <a:ext uri="{FF2B5EF4-FFF2-40B4-BE49-F238E27FC236}">
                <a16:creationId xmlns:a16="http://schemas.microsoft.com/office/drawing/2014/main" xmlns="" id="{841E4030-1395-44F0-B308-E9438558EC14}"/>
              </a:ext>
            </a:extLst>
          </p:cNvPr>
          <p:cNvCxnSpPr>
            <a:cxnSpLocks/>
          </p:cNvCxnSpPr>
          <p:nvPr/>
        </p:nvCxnSpPr>
        <p:spPr>
          <a:xfrm flipH="1" flipV="1">
            <a:off x="4755247" y="8239628"/>
            <a:ext cx="243506" cy="90304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F2E17185-BFC2-4428-A24C-99CE523DC29E}"/>
              </a:ext>
            </a:extLst>
          </p:cNvPr>
          <p:cNvSpPr txBox="1"/>
          <p:nvPr/>
        </p:nvSpPr>
        <p:spPr>
          <a:xfrm>
            <a:off x="2987271" y="9122711"/>
            <a:ext cx="3451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ambria" panose="02040503050406030204" pitchFamily="18" charset="0"/>
              </a:rPr>
              <a:t>Erythroblast (Early precursor) Nucleated</a:t>
            </a:r>
          </a:p>
        </p:txBody>
      </p:sp>
      <p:sp>
        <p:nvSpPr>
          <p:cNvPr id="16" name="عنصر نائب للتذييل 15">
            <a:extLst>
              <a:ext uri="{FF2B5EF4-FFF2-40B4-BE49-F238E27FC236}">
                <a16:creationId xmlns:a16="http://schemas.microsoft.com/office/drawing/2014/main" xmlns="" id="{78534BDA-7898-4B10-92CC-ACF5907E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09" y="1290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  <a:endParaRPr lang="ar-SA" dirty="0"/>
          </a:p>
        </p:txBody>
      </p:sp>
      <p:sp>
        <p:nvSpPr>
          <p:cNvPr id="17" name="عنصر نائب لرقم الشريحة 16">
            <a:extLst>
              <a:ext uri="{FF2B5EF4-FFF2-40B4-BE49-F238E27FC236}">
                <a16:creationId xmlns:a16="http://schemas.microsoft.com/office/drawing/2014/main" xmlns="" id="{C7CB292B-9F9A-4B04-9A70-AB706B6C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7889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85" y="493295"/>
            <a:ext cx="6483627" cy="3874167"/>
          </a:xfrm>
        </p:spPr>
        <p:txBody>
          <a:bodyPr>
            <a:normAutofit/>
          </a:bodyPr>
          <a:lstStyle/>
          <a:p>
            <a:pPr algn="l" rtl="0">
              <a:buFont typeface="Wingdings" charset="2"/>
              <a:buChar char="v"/>
            </a:pPr>
            <a:r>
              <a:rPr lang="en-US" altLang="en-US" sz="1400" dirty="0">
                <a:solidFill>
                  <a:srgbClr val="009999"/>
                </a:solidFill>
                <a:latin typeface="Cambria" panose="02040503050406030204" pitchFamily="18" charset="0"/>
              </a:rPr>
              <a:t>Other laboratory abnormalities:</a:t>
            </a:r>
          </a:p>
          <a:p>
            <a:pPr algn="l" rtl="0">
              <a:buFont typeface="Wingdings" charset="2"/>
              <a:buChar char="v"/>
            </a:pPr>
            <a:endParaRPr lang="en-US" altLang="en-US" sz="1400" dirty="0">
              <a:solidFill>
                <a:srgbClr val="00B0F0"/>
              </a:solidFill>
              <a:latin typeface="Cambria" panose="02040503050406030204" pitchFamily="18" charset="0"/>
            </a:endParaRPr>
          </a:p>
          <a:p>
            <a:pPr algn="l" rtl="0">
              <a:spcBef>
                <a:spcPct val="0"/>
              </a:spcBef>
              <a:buFont typeface="Arial" charset="0"/>
              <a:buChar char="•"/>
            </a:pPr>
            <a:r>
              <a:rPr lang="en-US" altLang="en-US" sz="1400" dirty="0">
                <a:latin typeface="Cambria" panose="02040503050406030204" pitchFamily="18" charset="0"/>
              </a:rPr>
              <a:t>Chromosomal abnormalities</a:t>
            </a:r>
          </a:p>
          <a:p>
            <a:pPr algn="l" rtl="0">
              <a:spcBef>
                <a:spcPct val="0"/>
              </a:spcBef>
              <a:buFont typeface="Arial" charset="0"/>
              <a:buChar char="•"/>
            </a:pPr>
            <a:r>
              <a:rPr lang="en-US" altLang="en-US" sz="1400" dirty="0">
                <a:latin typeface="Cambria" panose="02040503050406030204" pitchFamily="18" charset="0"/>
              </a:rPr>
              <a:t>Ineffective </a:t>
            </a:r>
            <a:r>
              <a:rPr lang="en-US" altLang="en-US" sz="1400" dirty="0" err="1">
                <a:latin typeface="Cambria" panose="02040503050406030204" pitchFamily="18" charset="0"/>
              </a:rPr>
              <a:t>haemopoiesis</a:t>
            </a:r>
            <a:r>
              <a:rPr lang="en-US" altLang="en-US" sz="1400" dirty="0">
                <a:latin typeface="Cambria" panose="02040503050406030204" pitchFamily="18" charset="0"/>
              </a:rPr>
              <a:t> </a:t>
            </a:r>
            <a:r>
              <a:rPr lang="en-US" altLang="en-US" sz="1400" dirty="0">
                <a:solidFill>
                  <a:srgbClr val="00B050"/>
                </a:solidFill>
                <a:latin typeface="Cambria" panose="02040503050406030204" pitchFamily="18" charset="0"/>
              </a:rPr>
              <a:t>(erythrocytosis) </a:t>
            </a:r>
            <a:r>
              <a:rPr lang="en-US" altLang="en-US" sz="1400" dirty="0">
                <a:latin typeface="Cambria" panose="02040503050406030204" pitchFamily="18" charset="0"/>
              </a:rPr>
              <a:t>. (Intramedullary cell death by apoptosis) associated with increased serum indirect bilirubin.</a:t>
            </a:r>
          </a:p>
          <a:p>
            <a:pPr algn="l" rtl="0">
              <a:spcBef>
                <a:spcPct val="0"/>
              </a:spcBef>
              <a:buFont typeface="Arial" charset="0"/>
              <a:buChar char="•"/>
            </a:pPr>
            <a:r>
              <a:rPr lang="en-US" altLang="en-US" sz="1400" dirty="0">
                <a:latin typeface="Cambria" panose="02040503050406030204" pitchFamily="18" charset="0"/>
              </a:rPr>
              <a:t>↑ </a:t>
            </a:r>
            <a:r>
              <a:rPr lang="en-US" altLang="en-US" sz="1400" dirty="0" err="1">
                <a:latin typeface="Cambria" panose="02040503050406030204" pitchFamily="18" charset="0"/>
              </a:rPr>
              <a:t>urobillinogen</a:t>
            </a:r>
            <a:r>
              <a:rPr lang="en-US" altLang="en-US" sz="1400" dirty="0">
                <a:latin typeface="Cambria" panose="02040503050406030204" pitchFamily="18" charset="0"/>
              </a:rPr>
              <a:t> and </a:t>
            </a:r>
            <a:r>
              <a:rPr lang="en-US" altLang="en-US" sz="1400" dirty="0" err="1">
                <a:latin typeface="Cambria" panose="02040503050406030204" pitchFamily="18" charset="0"/>
              </a:rPr>
              <a:t>faecal</a:t>
            </a:r>
            <a:r>
              <a:rPr lang="en-US" altLang="en-US" sz="1400" dirty="0">
                <a:latin typeface="Cambria" panose="02040503050406030204" pitchFamily="18" charset="0"/>
              </a:rPr>
              <a:t> </a:t>
            </a:r>
            <a:r>
              <a:rPr lang="en-US" altLang="en-US" sz="1400" dirty="0" err="1">
                <a:latin typeface="Cambria" panose="02040503050406030204" pitchFamily="18" charset="0"/>
              </a:rPr>
              <a:t>stercobillinogen</a:t>
            </a:r>
            <a:r>
              <a:rPr lang="en-US" altLang="en-US" sz="1400" dirty="0">
                <a:latin typeface="Cambria" panose="02040503050406030204" pitchFamily="18" charset="0"/>
              </a:rPr>
              <a:t>.</a:t>
            </a:r>
          </a:p>
          <a:p>
            <a:pPr algn="l" rtl="0">
              <a:spcBef>
                <a:spcPct val="0"/>
              </a:spcBef>
              <a:buFont typeface="Arial" charset="0"/>
              <a:buChar char="•"/>
            </a:pPr>
            <a:r>
              <a:rPr lang="en-US" altLang="en-US" sz="1400" dirty="0">
                <a:solidFill>
                  <a:srgbClr val="FF0000"/>
                </a:solidFill>
                <a:latin typeface="Cambria" panose="02040503050406030204" pitchFamily="18" charset="0"/>
              </a:rPr>
              <a:t>↑ LDH </a:t>
            </a:r>
            <a:r>
              <a:rPr lang="en-US" altLang="en-US" sz="1400" dirty="0">
                <a:latin typeface="Cambria" panose="02040503050406030204" pitchFamily="18" charset="0"/>
              </a:rPr>
              <a:t>↑ serum iron ↑ blood carbon monoxide.</a:t>
            </a:r>
          </a:p>
          <a:p>
            <a:pPr algn="l" rtl="0">
              <a:spcBef>
                <a:spcPct val="0"/>
              </a:spcBef>
              <a:buFont typeface="Arial" charset="0"/>
              <a:buChar char="•"/>
            </a:pPr>
            <a:r>
              <a:rPr lang="en-US" altLang="en-US" sz="1400" dirty="0">
                <a:latin typeface="Cambria" panose="02040503050406030204" pitchFamily="18" charset="0"/>
              </a:rPr>
              <a:t>↑ serum lysozyme </a:t>
            </a:r>
          </a:p>
          <a:p>
            <a:pPr algn="l" rtl="0">
              <a:spcBef>
                <a:spcPct val="0"/>
              </a:spcBef>
              <a:buFont typeface="Arial" charset="0"/>
              <a:buChar char="•"/>
            </a:pPr>
            <a:r>
              <a:rPr lang="en-US" altLang="en-US" sz="1400" dirty="0">
                <a:latin typeface="Cambria" panose="02040503050406030204" pitchFamily="18" charset="0"/>
              </a:rPr>
              <a:t>↓ reduced haptoglobins </a:t>
            </a:r>
          </a:p>
          <a:p>
            <a:pPr algn="l" rtl="0">
              <a:spcBef>
                <a:spcPct val="0"/>
              </a:spcBef>
              <a:buFont typeface="Arial" charset="0"/>
              <a:buChar char="•"/>
            </a:pPr>
            <a:r>
              <a:rPr lang="en-US" altLang="en-US" sz="1400" dirty="0">
                <a:latin typeface="Cambria" panose="02040503050406030204" pitchFamily="18" charset="0"/>
              </a:rPr>
              <a:t>Positive </a:t>
            </a:r>
            <a:r>
              <a:rPr lang="en-US" altLang="en-US" sz="1400" dirty="0" err="1">
                <a:latin typeface="Cambria" panose="02040503050406030204" pitchFamily="18" charset="0"/>
              </a:rPr>
              <a:t>schumm’s</a:t>
            </a:r>
            <a:r>
              <a:rPr lang="en-US" altLang="en-US" sz="1400" dirty="0">
                <a:latin typeface="Cambria" panose="02040503050406030204" pitchFamily="18" charset="0"/>
              </a:rPr>
              <a:t> test </a:t>
            </a:r>
          </a:p>
          <a:p>
            <a:pPr algn="l" rtl="0">
              <a:spcBef>
                <a:spcPct val="0"/>
              </a:spcBef>
              <a:buFont typeface="Arial" charset="0"/>
              <a:buChar char="•"/>
            </a:pPr>
            <a:r>
              <a:rPr lang="en-US" altLang="en-US" sz="1400" dirty="0">
                <a:latin typeface="Cambria" panose="02040503050406030204" pitchFamily="18" charset="0"/>
              </a:rPr>
              <a:t>Positive urine </a:t>
            </a:r>
            <a:r>
              <a:rPr lang="en-US" altLang="en-US" sz="1400" dirty="0" err="1">
                <a:latin typeface="Cambria" panose="02040503050406030204" pitchFamily="18" charset="0"/>
              </a:rPr>
              <a:t>haemosiderin</a:t>
            </a:r>
            <a:r>
              <a:rPr lang="en-US" altLang="en-US" sz="1400" dirty="0">
                <a:latin typeface="Cambria" panose="02040503050406030204" pitchFamily="18" charset="0"/>
              </a:rPr>
              <a:t>. </a:t>
            </a:r>
          </a:p>
          <a:p>
            <a:pPr marL="0" indent="0" algn="l" rtl="0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B050"/>
                </a:solidFill>
                <a:latin typeface="Cambria" panose="02040503050406030204" pitchFamily="18" charset="0"/>
              </a:rPr>
              <a:t>All are symptoms of hemolysis (increased turnover of the cell)</a:t>
            </a:r>
          </a:p>
          <a:p>
            <a:pPr algn="l" rtl="0">
              <a:buFont typeface="Wingdings" charset="2"/>
              <a:buChar char="v"/>
            </a:pPr>
            <a:endParaRPr lang="en-US" altLang="en-US" sz="1600" b="1" dirty="0">
              <a:solidFill>
                <a:srgbClr val="00B0F0"/>
              </a:solidFill>
            </a:endParaRPr>
          </a:p>
          <a:p>
            <a:pPr algn="l" rtl="0">
              <a:buFont typeface="Wingdings" charset="2"/>
              <a:buChar char="v"/>
            </a:pPr>
            <a:r>
              <a:rPr lang="en-US" altLang="en-US" sz="1600" b="1" dirty="0">
                <a:solidFill>
                  <a:srgbClr val="009999"/>
                </a:solidFill>
                <a:latin typeface="Cambria" panose="02040503050406030204" pitchFamily="18" charset="0"/>
              </a:rPr>
              <a:t>Treatment of </a:t>
            </a:r>
            <a:r>
              <a:rPr lang="en-US" altLang="en-US" sz="1600" b="1" dirty="0" err="1">
                <a:solidFill>
                  <a:srgbClr val="009999"/>
                </a:solidFill>
                <a:latin typeface="Cambria" panose="02040503050406030204" pitchFamily="18" charset="0"/>
              </a:rPr>
              <a:t>megaloblatic</a:t>
            </a:r>
            <a:r>
              <a:rPr lang="en-US" altLang="en-US" sz="1600" b="1" dirty="0">
                <a:solidFill>
                  <a:srgbClr val="009999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rgbClr val="009999"/>
                </a:solidFill>
                <a:latin typeface="Cambria" panose="02040503050406030204" pitchFamily="18" charset="0"/>
              </a:rPr>
              <a:t>anaemia</a:t>
            </a:r>
            <a:r>
              <a:rPr lang="en-US" altLang="en-US" sz="1600" b="1" dirty="0" smtClean="0">
                <a:solidFill>
                  <a:srgbClr val="009999"/>
                </a:solidFill>
                <a:latin typeface="Cambria" panose="02040503050406030204" pitchFamily="18" charset="0"/>
              </a:rPr>
              <a:t>: NOT IMPORTANT!</a:t>
            </a:r>
            <a:endParaRPr lang="en-US" altLang="en-US" sz="1600" b="1" dirty="0">
              <a:solidFill>
                <a:srgbClr val="009999"/>
              </a:solidFill>
              <a:latin typeface="Cambria" panose="02040503050406030204" pitchFamily="18" charset="0"/>
            </a:endParaRPr>
          </a:p>
          <a:p>
            <a:pPr algn="l" rtl="0">
              <a:buFont typeface="Wingdings" charset="2"/>
              <a:buChar char="v"/>
            </a:pPr>
            <a:endParaRPr lang="en-US" altLang="en-US" sz="1600" b="1" dirty="0">
              <a:solidFill>
                <a:srgbClr val="00B0F0"/>
              </a:solidFill>
            </a:endParaRPr>
          </a:p>
          <a:p>
            <a: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09651"/>
              </p:ext>
            </p:extLst>
          </p:nvPr>
        </p:nvGraphicFramePr>
        <p:xfrm>
          <a:off x="292111" y="3958389"/>
          <a:ext cx="6273774" cy="4280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5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0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795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Vitamin B</a:t>
                      </a:r>
                      <a:r>
                        <a:rPr lang="en-US" altLang="en-US" sz="1400" b="1" baseline="-25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12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 deficiency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Folate deficiency</a:t>
                      </a:r>
                    </a:p>
                    <a:p>
                      <a:pPr marL="0" algn="ctr" defTabSz="685800" rtl="0" eaLnBrk="1" latinLnBrk="0" hangingPunct="1"/>
                      <a:endParaRPr lang="en-US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85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1" dirty="0">
                          <a:latin typeface="Cambria" panose="02040503050406030204" pitchFamily="18" charset="0"/>
                        </a:rPr>
                        <a:t>Compound 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Hydroxocobalamin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Folic acid</a:t>
                      </a:r>
                    </a:p>
                    <a:p>
                      <a:pPr marL="0" algn="ctr" defTabSz="685800" rtl="0" eaLnBrk="1" latinLnBrk="0" hangingPunct="1"/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85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1" dirty="0">
                          <a:latin typeface="Cambria" panose="02040503050406030204" pitchFamily="18" charset="0"/>
                        </a:rPr>
                        <a:t>Route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Intramuscular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Oral</a:t>
                      </a:r>
                    </a:p>
                    <a:p>
                      <a:pPr marL="0" algn="ctr" defTabSz="685800" rtl="0" eaLnBrk="1" latinLnBrk="0" hangingPunct="1"/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85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1" dirty="0">
                          <a:latin typeface="Cambria" panose="02040503050406030204" pitchFamily="18" charset="0"/>
                        </a:rPr>
                        <a:t>Dose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1000 µg	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5mg</a:t>
                      </a:r>
                    </a:p>
                    <a:p>
                      <a:pPr marL="0" algn="ctr" defTabSz="685800" rtl="0" eaLnBrk="1" latinLnBrk="0" hangingPunct="1"/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85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1" dirty="0">
                          <a:latin typeface="Cambria" panose="02040503050406030204" pitchFamily="18" charset="0"/>
                        </a:rPr>
                        <a:t>Initial dose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6X1000 µg over 2-3 weeks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Daily for 4 months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endParaRPr lang="en-US" alt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7187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1" dirty="0">
                          <a:latin typeface="Cambria" panose="02040503050406030204" pitchFamily="18" charset="0"/>
                        </a:rPr>
                        <a:t>Maintenance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1000 µg every 3 months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Depends on underlying disease; life-long therapy may be needed in chronic inherited </a:t>
                      </a:r>
                      <a:r>
                        <a:rPr lang="en-US" altLang="en-US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haemolytic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 </a:t>
                      </a:r>
                      <a:r>
                        <a:rPr lang="en-US" altLang="en-US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anaemia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, myelofibrosis, renal dialysis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852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1" dirty="0">
                          <a:latin typeface="Cambria" panose="02040503050406030204" pitchFamily="18" charset="0"/>
                        </a:rPr>
                        <a:t>Prophylactic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Total</a:t>
                      </a:r>
                      <a:r>
                        <a:rPr lang="en-US" altLang="en-US" sz="14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 gastrectomy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en-US" altLang="en-US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Ileal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 resection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Pregnancy, severe </a:t>
                      </a:r>
                      <a:r>
                        <a:rPr lang="en-US" altLang="en-US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haemolytic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en-US" altLang="en-US" sz="1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anaemias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</a:rPr>
                        <a:t>, dialysis, prematurity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xmlns="" id="{F033C3BF-00BD-4175-94E9-5D66ABB5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0" y="0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CC8F20CC-8A25-4D69-B3EC-EE531AC6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0660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8B024-2E50-4664-97E7-909D486B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203342"/>
            <a:ext cx="5915025" cy="45631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9999"/>
                </a:solidFill>
                <a:latin typeface="Cambria" panose="02040503050406030204" pitchFamily="18" charset="0"/>
                <a:ea typeface="+mn-ea"/>
                <a:cs typeface="+mn-cs"/>
              </a:rPr>
              <a:t>Summery:</a:t>
            </a:r>
            <a:endParaRPr lang="ar-SA" sz="2400" dirty="0">
              <a:solidFill>
                <a:srgbClr val="009999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EBDE566-EC57-4930-97C9-3F05AE901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020457"/>
              </p:ext>
            </p:extLst>
          </p:nvPr>
        </p:nvGraphicFramePr>
        <p:xfrm>
          <a:off x="312821" y="968823"/>
          <a:ext cx="6232357" cy="825280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3487617">
                  <a:extLst>
                    <a:ext uri="{9D8B030D-6E8A-4147-A177-3AD203B41FA5}">
                      <a16:colId xmlns:a16="http://schemas.microsoft.com/office/drawing/2014/main" xmlns="" val="3285714201"/>
                    </a:ext>
                  </a:extLst>
                </a:gridCol>
                <a:gridCol w="1455575">
                  <a:extLst>
                    <a:ext uri="{9D8B030D-6E8A-4147-A177-3AD203B41FA5}">
                      <a16:colId xmlns:a16="http://schemas.microsoft.com/office/drawing/2014/main" xmlns="" val="64682571"/>
                    </a:ext>
                  </a:extLst>
                </a:gridCol>
                <a:gridCol w="1289165">
                  <a:extLst>
                    <a:ext uri="{9D8B030D-6E8A-4147-A177-3AD203B41FA5}">
                      <a16:colId xmlns:a16="http://schemas.microsoft.com/office/drawing/2014/main" xmlns="" val="1561186497"/>
                    </a:ext>
                  </a:extLst>
                </a:gridCol>
              </a:tblGrid>
              <a:tr h="307652">
                <a:tc>
                  <a:txBody>
                    <a:bodyPr/>
                    <a:lstStyle/>
                    <a:p>
                      <a:pPr marL="0" indent="0" algn="l" defTabSz="685800" rtl="1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rgbClr val="009999"/>
                          </a:solidFill>
                          <a:latin typeface="Cambria" panose="02040503050406030204" pitchFamily="18" charset="0"/>
                        </a:rPr>
                        <a:t>CAUSES:</a:t>
                      </a:r>
                      <a:endParaRPr lang="ar-SA" sz="1600" b="0" kern="1200" dirty="0">
                        <a:solidFill>
                          <a:srgbClr val="009999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685800" rtl="1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rgbClr val="009999"/>
                          </a:solidFill>
                          <a:latin typeface="Cambria" panose="02040503050406030204" pitchFamily="18" charset="0"/>
                        </a:rPr>
                        <a:t>TYPES</a:t>
                      </a:r>
                      <a:endParaRPr lang="ar-SA" sz="2000" b="0" kern="1200" dirty="0">
                        <a:solidFill>
                          <a:srgbClr val="009999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1178317"/>
                  </a:ext>
                </a:extLst>
              </a:tr>
              <a:tr h="976482"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Iron deficiency</a:t>
                      </a:r>
                    </a:p>
                    <a:p>
                      <a:pPr algn="l" rtl="1"/>
                      <a:r>
                        <a:rPr lang="en-US" dirty="0" err="1">
                          <a:latin typeface="Cambria" panose="02040503050406030204" pitchFamily="18" charset="0"/>
                        </a:rPr>
                        <a:t>Thalassaemia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Lead poisoning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Sideroblastic </a:t>
                      </a:r>
                      <a:r>
                        <a:rPr lang="en-US" dirty="0" err="1">
                          <a:latin typeface="Cambria" panose="02040503050406030204" pitchFamily="18" charset="0"/>
                        </a:rPr>
                        <a:t>anaemia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 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1" eaLnBrk="1" latinLnBrk="0" hangingPunct="1"/>
                      <a:r>
                        <a:rPr lang="en-US" altLang="en-US" sz="1400" kern="1200" dirty="0">
                          <a:solidFill>
                            <a:srgbClr val="009999"/>
                          </a:solidFill>
                          <a:latin typeface="Cambria" panose="02040503050406030204" pitchFamily="18" charset="0"/>
                        </a:rPr>
                        <a:t>Microcytic, Hypochromic </a:t>
                      </a:r>
                      <a:endParaRPr lang="ar-SA" sz="1400" b="1" kern="1200" dirty="0">
                        <a:solidFill>
                          <a:srgbClr val="009999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rtl="1"/>
                      <a:endParaRPr lang="ar-SA" dirty="0"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7238806"/>
                  </a:ext>
                </a:extLst>
              </a:tr>
              <a:tr h="1154394"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Anemia of chronic disease 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After acute blood loss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Renal disease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Mixed deficiencies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Bone marrow failure, e.g. post-chemotherapy</a:t>
                      </a:r>
                      <a:endParaRPr lang="ar-SA" dirty="0">
                        <a:latin typeface="Cambria" panose="020405030504060302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1" eaLnBrk="1" latinLnBrk="0" hangingPunct="1"/>
                      <a:r>
                        <a:rPr lang="en-US" altLang="en-US" sz="1400" kern="1200" dirty="0">
                          <a:solidFill>
                            <a:srgbClr val="009999"/>
                          </a:solidFill>
                          <a:latin typeface="Cambria" panose="02040503050406030204" pitchFamily="18" charset="0"/>
                        </a:rPr>
                        <a:t>Normocytic, Normochromic </a:t>
                      </a:r>
                      <a:endParaRPr lang="ar-SA" sz="1400" b="1" kern="1200" dirty="0">
                        <a:solidFill>
                          <a:srgbClr val="009999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7886861"/>
                  </a:ext>
                </a:extLst>
              </a:tr>
              <a:tr h="1108452">
                <a:tc>
                  <a:txBody>
                    <a:bodyPr/>
                    <a:lstStyle/>
                    <a:p>
                      <a:pPr lvl="1" algn="l" rtl="1"/>
                      <a:r>
                        <a:rPr lang="en-US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Pregnancy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lvl="1"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		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Newborn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 </a:t>
                      </a:r>
                    </a:p>
                    <a:p>
                      <a:pPr lvl="1"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Alcohol </a:t>
                      </a:r>
                    </a:p>
                    <a:p>
                      <a:pPr lvl="1"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Liver disease</a:t>
                      </a:r>
                    </a:p>
                    <a:p>
                      <a:pPr lvl="1"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Aplastic anemia</a:t>
                      </a:r>
                      <a:endParaRPr lang="ar-SA" dirty="0">
                        <a:latin typeface="Cambria" panose="020405030504060302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685800" rtl="1" eaLnBrk="1" latinLnBrk="0" hangingPunct="1"/>
                      <a:r>
                        <a:rPr lang="en-US" sz="1500" kern="1200" dirty="0">
                          <a:solidFill>
                            <a:srgbClr val="009999"/>
                          </a:solidFill>
                          <a:latin typeface="Cambria" panose="02040503050406030204" pitchFamily="18" charset="0"/>
                        </a:rPr>
                        <a:t>MACROCYTIC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Has 2 types :</a:t>
                      </a:r>
                    </a:p>
                    <a:p>
                      <a:pPr algn="l" rtl="1"/>
                      <a:r>
                        <a:rPr lang="en-US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Megaloplastic</a:t>
                      </a: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&amp;</a:t>
                      </a:r>
                    </a:p>
                    <a:p>
                      <a:pPr algn="l" rtl="1"/>
                      <a:r>
                        <a:rPr lang="en-US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Normoblastic</a:t>
                      </a:r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ar-SA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7401853"/>
                  </a:ext>
                </a:extLst>
              </a:tr>
              <a:tr h="1312046"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Cobalamin (B12) deficiency </a:t>
                      </a:r>
                      <a:endParaRPr lang="ar-SA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 rtl="1"/>
                      <a:r>
                        <a:rPr lang="en-US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Folate deficiency</a:t>
                      </a:r>
                      <a:endParaRPr lang="ar-SA" dirty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 rtl="1"/>
                      <a:r>
                        <a:rPr lang="en-US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Drugs, ex:(methotrexate, mercaptopurine)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Myeloid leukemia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Vitamin E deficiency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	</a:t>
                      </a:r>
                      <a:r>
                        <a:rPr lang="en-US" dirty="0" err="1">
                          <a:latin typeface="Cambria" panose="02040503050406030204" pitchFamily="18" charset="0"/>
                        </a:rPr>
                        <a:t>Lesch-Nyhan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 syndrome</a:t>
                      </a:r>
                      <a:endParaRPr lang="ar-SA" dirty="0">
                        <a:latin typeface="Cambria" panose="020405030504060302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5714081"/>
                  </a:ext>
                </a:extLst>
              </a:tr>
              <a:tr h="1719232"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Inadequate intake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Veganism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Inadequate secretion of intrinsic factor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Pernicious </a:t>
                      </a:r>
                      <a:r>
                        <a:rPr lang="en-US" dirty="0" err="1">
                          <a:latin typeface="Cambria" panose="02040503050406030204" pitchFamily="18" charset="0"/>
                        </a:rPr>
                        <a:t>anaemia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Total or partial gastrectomy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Malabsorption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Crohn’s disease,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latin typeface="Cambria" panose="02040503050406030204" pitchFamily="18" charset="0"/>
                        </a:rPr>
                        <a:t>ileal</a:t>
                      </a:r>
                      <a:r>
                        <a:rPr lang="en-US" dirty="0">
                          <a:latin typeface="Cambria" panose="02040503050406030204" pitchFamily="18" charset="0"/>
                        </a:rPr>
                        <a:t> resection</a:t>
                      </a:r>
                      <a:endParaRPr lang="ar-SA" dirty="0">
                        <a:latin typeface="Cambria" panose="020405030504060302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1" eaLnBrk="1" latinLnBrk="0" hangingPunct="1"/>
                      <a:r>
                        <a:rPr lang="en-US" sz="1500" kern="1200" dirty="0">
                          <a:solidFill>
                            <a:srgbClr val="009999"/>
                          </a:solidFill>
                          <a:latin typeface="Cambria" panose="02040503050406030204" pitchFamily="18" charset="0"/>
                        </a:rPr>
                        <a:t>Vitamin B12 Deficiency</a:t>
                      </a:r>
                      <a:endParaRPr lang="en-US" sz="1500" b="1" kern="1200" dirty="0">
                        <a:solidFill>
                          <a:srgbClr val="009999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441888"/>
                  </a:ext>
                </a:extLst>
              </a:tr>
              <a:tr h="1627655">
                <a:tc>
                  <a:txBody>
                    <a:bodyPr/>
                    <a:lstStyle/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Inadequate dietary intake</a:t>
                      </a:r>
                    </a:p>
                    <a:p>
                      <a:pPr algn="l" rtl="1"/>
                      <a:r>
                        <a:rPr lang="en-US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pregnancy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Malabsorption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Coeliac disease, jejunal resection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Long-term dialysis, 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congestive heart failure</a:t>
                      </a:r>
                    </a:p>
                    <a:p>
                      <a:pPr algn="l" rtl="1"/>
                      <a:r>
                        <a:rPr lang="en-US" dirty="0">
                          <a:latin typeface="Cambria" panose="02040503050406030204" pitchFamily="18" charset="0"/>
                        </a:rPr>
                        <a:t> acute liver disease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algn="l" defTabSz="685800" rtl="1" eaLnBrk="1" latinLnBrk="0" hangingPunct="1"/>
                      <a:r>
                        <a:rPr lang="en-US" sz="1500" kern="1200" dirty="0">
                          <a:solidFill>
                            <a:srgbClr val="009999"/>
                          </a:solidFill>
                          <a:latin typeface="Cambria" panose="02040503050406030204" pitchFamily="18" charset="0"/>
                        </a:rPr>
                        <a:t>Folate Deficiency</a:t>
                      </a:r>
                      <a:endParaRPr lang="ar-SA" sz="1500" b="1" kern="1200" dirty="0">
                        <a:solidFill>
                          <a:srgbClr val="009999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6997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E5A2A7-025A-4ECD-B188-AF5E0B6426EC}"/>
              </a:ext>
            </a:extLst>
          </p:cNvPr>
          <p:cNvSpPr txBox="1"/>
          <p:nvPr/>
        </p:nvSpPr>
        <p:spPr>
          <a:xfrm rot="16200000">
            <a:off x="237520" y="2941399"/>
            <a:ext cx="15061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Anemia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C95177-59C7-4966-858A-AC28245D315B}"/>
              </a:ext>
            </a:extLst>
          </p:cNvPr>
          <p:cNvSpPr txBox="1"/>
          <p:nvPr/>
        </p:nvSpPr>
        <p:spPr>
          <a:xfrm>
            <a:off x="1552419" y="5095227"/>
            <a:ext cx="180150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megaloplastic</a:t>
            </a:r>
            <a:endParaRPr kumimoji="0" lang="ar-SA" sz="15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09243DA-9608-490B-86E1-17196B15D4A6}"/>
              </a:ext>
            </a:extLst>
          </p:cNvPr>
          <p:cNvCxnSpPr>
            <a:cxnSpLocks/>
          </p:cNvCxnSpPr>
          <p:nvPr/>
        </p:nvCxnSpPr>
        <p:spPr>
          <a:xfrm flipH="1">
            <a:off x="1630017" y="4635610"/>
            <a:ext cx="135967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750E125D-5603-43AD-BFFD-45C60973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6635" y="1302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4659F650-7350-47B1-B2BF-FD75AC78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709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6C2440A-F430-4338-93C4-6E9BEEC7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8" y="336885"/>
            <a:ext cx="5915025" cy="1094874"/>
          </a:xfrm>
        </p:spPr>
        <p:txBody>
          <a:bodyPr/>
          <a:lstStyle/>
          <a:p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</a:rPr>
              <a:t>MCQs:</a:t>
            </a:r>
            <a:endParaRPr lang="ar-SA" dirty="0">
              <a:solidFill>
                <a:srgbClr val="0099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EE208FD9-9AAF-4B42-ADE7-B325026B76C5}"/>
              </a:ext>
            </a:extLst>
          </p:cNvPr>
          <p:cNvSpPr txBox="1"/>
          <p:nvPr/>
        </p:nvSpPr>
        <p:spPr>
          <a:xfrm>
            <a:off x="360947" y="1431759"/>
            <a:ext cx="6292515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</a:rPr>
              <a:t>1-Pernicious anemia it’s autoimmune disease against:</a:t>
            </a:r>
          </a:p>
          <a:p>
            <a:r>
              <a:rPr lang="en-US" sz="1600" dirty="0">
                <a:latin typeface="Cambria" panose="02040503050406030204" pitchFamily="18" charset="0"/>
              </a:rPr>
              <a:t>A- IF</a:t>
            </a:r>
          </a:p>
          <a:p>
            <a:r>
              <a:rPr lang="en-US" sz="1600" dirty="0">
                <a:latin typeface="Cambria" panose="02040503050406030204" pitchFamily="18" charset="0"/>
              </a:rPr>
              <a:t>B- parietal cell</a:t>
            </a:r>
          </a:p>
          <a:p>
            <a:r>
              <a:rPr lang="en-US" sz="1600" dirty="0">
                <a:latin typeface="Cambria" panose="02040503050406030204" pitchFamily="18" charset="0"/>
              </a:rPr>
              <a:t>C- chief cell</a:t>
            </a:r>
          </a:p>
          <a:p>
            <a:r>
              <a:rPr lang="en-US" sz="1600" dirty="0">
                <a:latin typeface="Cambria" panose="02040503050406030204" pitchFamily="18" charset="0"/>
              </a:rPr>
              <a:t>D- A&amp;B</a:t>
            </a:r>
          </a:p>
          <a:p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</a:rPr>
              <a:t>2- B12 absorbed in the:</a:t>
            </a:r>
          </a:p>
          <a:p>
            <a:r>
              <a:rPr lang="en-US" sz="1600" dirty="0">
                <a:latin typeface="Cambria" panose="02040503050406030204" pitchFamily="18" charset="0"/>
              </a:rPr>
              <a:t>A-duodenum</a:t>
            </a:r>
          </a:p>
          <a:p>
            <a:r>
              <a:rPr lang="en-US" sz="1600" dirty="0">
                <a:latin typeface="Cambria" panose="02040503050406030204" pitchFamily="18" charset="0"/>
              </a:rPr>
              <a:t>B-jejunum </a:t>
            </a:r>
          </a:p>
          <a:p>
            <a:r>
              <a:rPr lang="en-US" sz="1600" dirty="0">
                <a:latin typeface="Cambria" panose="02040503050406030204" pitchFamily="18" charset="0"/>
              </a:rPr>
              <a:t>C-ileum</a:t>
            </a:r>
          </a:p>
          <a:p>
            <a:r>
              <a:rPr lang="en-US" sz="1600" dirty="0">
                <a:latin typeface="Cambria" panose="02040503050406030204" pitchFamily="18" charset="0"/>
              </a:rPr>
              <a:t>D- </a:t>
            </a:r>
            <a:r>
              <a:rPr lang="en-US" sz="1600" dirty="0" err="1">
                <a:latin typeface="Cambria" panose="02040503050406030204" pitchFamily="18" charset="0"/>
              </a:rPr>
              <a:t>A&amp;b</a:t>
            </a:r>
            <a:endParaRPr lang="en-US" sz="1600" dirty="0">
              <a:latin typeface="Cambria" panose="02040503050406030204" pitchFamily="18" charset="0"/>
            </a:endParaRPr>
          </a:p>
          <a:p>
            <a:r>
              <a:rPr lang="en-US" sz="1600" dirty="0">
                <a:latin typeface="Cambria" panose="02040503050406030204" pitchFamily="18" charset="0"/>
              </a:rPr>
              <a:t>  </a:t>
            </a: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</a:rPr>
              <a:t>3- which one of the following cause folate deficiency?</a:t>
            </a:r>
          </a:p>
          <a:p>
            <a:r>
              <a:rPr lang="en-US" sz="1600" dirty="0">
                <a:latin typeface="Cambria" panose="02040503050406030204" pitchFamily="18" charset="0"/>
              </a:rPr>
              <a:t>A- total gastrectomy </a:t>
            </a:r>
          </a:p>
          <a:p>
            <a:r>
              <a:rPr lang="en-US" sz="1600" dirty="0">
                <a:latin typeface="Cambria" panose="02040503050406030204" pitchFamily="18" charset="0"/>
              </a:rPr>
              <a:t>B- veganism </a:t>
            </a:r>
          </a:p>
          <a:p>
            <a:r>
              <a:rPr lang="en-US" sz="1600" dirty="0">
                <a:latin typeface="Cambria" panose="02040503050406030204" pitchFamily="18" charset="0"/>
              </a:rPr>
              <a:t>C- </a:t>
            </a:r>
            <a:r>
              <a:rPr lang="en-US" sz="1600" dirty="0" err="1">
                <a:latin typeface="Cambria" panose="02040503050406030204" pitchFamily="18" charset="0"/>
              </a:rPr>
              <a:t>ileal</a:t>
            </a:r>
            <a:r>
              <a:rPr lang="en-US" sz="1600" dirty="0">
                <a:latin typeface="Cambria" panose="02040503050406030204" pitchFamily="18" charset="0"/>
              </a:rPr>
              <a:t> resection </a:t>
            </a:r>
          </a:p>
          <a:p>
            <a:r>
              <a:rPr lang="en-US" sz="1600" dirty="0">
                <a:latin typeface="Cambria" panose="02040503050406030204" pitchFamily="18" charset="0"/>
              </a:rPr>
              <a:t>D- long term dialysis</a:t>
            </a:r>
            <a:r>
              <a:rPr lang="ar-SA" sz="1600" dirty="0">
                <a:latin typeface="Cambria" panose="02040503050406030204" pitchFamily="18" charset="0"/>
              </a:rPr>
              <a:t>      </a:t>
            </a:r>
            <a:endParaRPr lang="en-US" sz="1600" dirty="0">
              <a:latin typeface="Cambria" panose="02040503050406030204" pitchFamily="18" charset="0"/>
            </a:endParaRPr>
          </a:p>
          <a:p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</a:rPr>
              <a:t>4-bone marrow failure can cause:</a:t>
            </a:r>
          </a:p>
          <a:p>
            <a:r>
              <a:rPr lang="en-US" sz="1600" dirty="0">
                <a:latin typeface="Cambria" panose="02040503050406030204" pitchFamily="18" charset="0"/>
              </a:rPr>
              <a:t>A-microcytic, hypochromic anemia</a:t>
            </a:r>
          </a:p>
          <a:p>
            <a:r>
              <a:rPr lang="en-US" sz="1600" dirty="0">
                <a:latin typeface="Cambria" panose="02040503050406030204" pitchFamily="18" charset="0"/>
              </a:rPr>
              <a:t>B-normocytic, normochromic anemia </a:t>
            </a:r>
          </a:p>
          <a:p>
            <a:r>
              <a:rPr lang="en-US" sz="1600" dirty="0">
                <a:latin typeface="Cambria" panose="02040503050406030204" pitchFamily="18" charset="0"/>
              </a:rPr>
              <a:t>C- macrocytic anemia </a:t>
            </a:r>
          </a:p>
          <a:p>
            <a:endParaRPr lang="ar-SA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95435546-3DC0-4A1C-A4C5-7476A04D8E6E}"/>
              </a:ext>
            </a:extLst>
          </p:cNvPr>
          <p:cNvSpPr txBox="1"/>
          <p:nvPr/>
        </p:nvSpPr>
        <p:spPr>
          <a:xfrm rot="10800000">
            <a:off x="5698120" y="4849624"/>
            <a:ext cx="95534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Answers: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1-D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2-C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3-D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4-B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91821E2F-D4DF-4C03-8C74-B7B21C73FA57}"/>
              </a:ext>
            </a:extLst>
          </p:cNvPr>
          <p:cNvSpPr txBox="1"/>
          <p:nvPr/>
        </p:nvSpPr>
        <p:spPr>
          <a:xfrm>
            <a:off x="679784" y="7697279"/>
            <a:ext cx="2135605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</a:rPr>
              <a:t>Team Members:</a:t>
            </a:r>
          </a:p>
          <a:p>
            <a:r>
              <a:rPr lang="en-US" sz="1600" dirty="0" err="1">
                <a:latin typeface="Cambria" panose="02040503050406030204" pitchFamily="18" charset="0"/>
              </a:rPr>
              <a:t>Ashwaq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AlMajed</a:t>
            </a:r>
            <a:endParaRPr lang="en-US" sz="1600" dirty="0">
              <a:latin typeface="Cambria" panose="02040503050406030204" pitchFamily="18" charset="0"/>
            </a:endParaRPr>
          </a:p>
          <a:p>
            <a:r>
              <a:rPr lang="en-US" sz="1600" dirty="0" err="1">
                <a:latin typeface="Cambria" panose="02040503050406030204" pitchFamily="18" charset="0"/>
              </a:rPr>
              <a:t>Shahd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Alsowaidan</a:t>
            </a:r>
            <a:endParaRPr lang="en-US" sz="1600" dirty="0">
              <a:latin typeface="Cambria" panose="02040503050406030204" pitchFamily="18" charset="0"/>
            </a:endParaRPr>
          </a:p>
          <a:p>
            <a:r>
              <a:rPr lang="en-US" sz="1600" dirty="0" err="1">
                <a:latin typeface="Cambria" panose="02040503050406030204" pitchFamily="18" charset="0"/>
              </a:rPr>
              <a:t>Aroob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AlHuthail</a:t>
            </a:r>
            <a:endParaRPr lang="en-US" sz="1600" dirty="0">
              <a:latin typeface="Cambria" panose="02040503050406030204" pitchFamily="18" charset="0"/>
            </a:endParaRPr>
          </a:p>
          <a:p>
            <a:r>
              <a:rPr lang="en-US" sz="1600" dirty="0" err="1">
                <a:latin typeface="Cambria" panose="02040503050406030204" pitchFamily="18" charset="0"/>
              </a:rPr>
              <a:t>Hanin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</a:rPr>
              <a:t>Bashaikh</a:t>
            </a:r>
            <a:endParaRPr lang="en-US" sz="1600" dirty="0" smtClean="0">
              <a:latin typeface="Cambria" panose="02040503050406030204" pitchFamily="18" charset="0"/>
            </a:endParaRPr>
          </a:p>
          <a:p>
            <a:r>
              <a:rPr lang="en-US" sz="1600" dirty="0" smtClean="0">
                <a:latin typeface="Cambria" panose="02040503050406030204" pitchFamily="18" charset="0"/>
              </a:rPr>
              <a:t>Fahad Al-</a:t>
            </a:r>
            <a:r>
              <a:rPr lang="en-US" sz="1600" dirty="0" err="1" smtClean="0">
                <a:latin typeface="Cambria" panose="02040503050406030204" pitchFamily="18" charset="0"/>
              </a:rPr>
              <a:t>Askar</a:t>
            </a:r>
            <a:endParaRPr lang="ar-SA" sz="1600" dirty="0">
              <a:latin typeface="Cambria" panose="02040503050406030204" pitchFamily="18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A34F813A-6B1F-4676-A72C-BBF03C7E39F6}"/>
              </a:ext>
            </a:extLst>
          </p:cNvPr>
          <p:cNvSpPr txBox="1"/>
          <p:nvPr/>
        </p:nvSpPr>
        <p:spPr>
          <a:xfrm>
            <a:off x="3465097" y="7697279"/>
            <a:ext cx="28575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</a:rPr>
              <a:t>Team Leaders</a:t>
            </a:r>
          </a:p>
          <a:p>
            <a:r>
              <a:rPr lang="en-US" sz="1600" dirty="0" err="1">
                <a:latin typeface="Cambria" panose="02040503050406030204" pitchFamily="18" charset="0"/>
              </a:rPr>
              <a:t>Safa</a:t>
            </a:r>
            <a:r>
              <a:rPr lang="en-US" sz="1600" dirty="0">
                <a:latin typeface="Cambria" panose="02040503050406030204" pitchFamily="18" charset="0"/>
              </a:rPr>
              <a:t> Al-</a:t>
            </a:r>
            <a:r>
              <a:rPr lang="en-US" sz="1600" dirty="0" err="1">
                <a:latin typeface="Cambria" panose="02040503050406030204" pitchFamily="18" charset="0"/>
              </a:rPr>
              <a:t>Osaimi</a:t>
            </a:r>
            <a:endParaRPr lang="en-US" sz="1600" dirty="0">
              <a:latin typeface="Cambria" panose="02040503050406030204" pitchFamily="18" charset="0"/>
            </a:endParaRPr>
          </a:p>
          <a:p>
            <a:r>
              <a:rPr lang="en-US" sz="1600" dirty="0" err="1">
                <a:latin typeface="Cambria" panose="02040503050406030204" pitchFamily="18" charset="0"/>
              </a:rPr>
              <a:t>Abdulaziz</a:t>
            </a:r>
            <a:r>
              <a:rPr lang="en-US" sz="1600" dirty="0">
                <a:latin typeface="Cambria" panose="02040503050406030204" pitchFamily="18" charset="0"/>
              </a:rPr>
              <a:t> Al-</a:t>
            </a:r>
            <a:r>
              <a:rPr lang="en-US" sz="1600" dirty="0" err="1">
                <a:latin typeface="Cambria" panose="02040503050406030204" pitchFamily="18" charset="0"/>
              </a:rPr>
              <a:t>Hussainy</a:t>
            </a:r>
            <a:endParaRPr lang="ar-SA" sz="1600" dirty="0">
              <a:latin typeface="Cambria" panose="02040503050406030204" pitchFamily="18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9B8007B1-0242-4F46-A005-ED9C0E354610}"/>
              </a:ext>
            </a:extLst>
          </p:cNvPr>
          <p:cNvSpPr txBox="1"/>
          <p:nvPr/>
        </p:nvSpPr>
        <p:spPr>
          <a:xfrm>
            <a:off x="866273" y="6602405"/>
            <a:ext cx="51254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009999"/>
                </a:solidFill>
                <a:latin typeface="Cambria" panose="02040503050406030204" pitchFamily="18" charset="0"/>
              </a:rPr>
              <a:t>Good Luck!</a:t>
            </a:r>
            <a:endParaRPr lang="ar-SA" sz="2800" dirty="0">
              <a:solidFill>
                <a:srgbClr val="009999"/>
              </a:solidFill>
              <a:latin typeface="Cambria" panose="02040503050406030204" pitchFamily="18" charset="0"/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F7F53C4B-AA5D-4E11-93EB-376B8546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9916" y="0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DA70104D-D8A5-4519-B3EF-36306CA2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071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23" y="536540"/>
            <a:ext cx="5915025" cy="448640"/>
          </a:xfrm>
        </p:spPr>
        <p:txBody>
          <a:bodyPr>
            <a:normAutofit/>
          </a:bodyPr>
          <a:lstStyle/>
          <a:p>
            <a:r>
              <a:rPr lang="en-GB" sz="1600" b="1" u="sng" dirty="0">
                <a:solidFill>
                  <a:srgbClr val="009999"/>
                </a:solidFill>
                <a:latin typeface="Cambria" panose="02040503050406030204" pitchFamily="18" charset="0"/>
              </a:rPr>
              <a:t>Normal adult red cell values</a:t>
            </a:r>
            <a:endParaRPr lang="ar-SA" sz="1600" b="1" dirty="0">
              <a:solidFill>
                <a:srgbClr val="009999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307910"/>
              </p:ext>
            </p:extLst>
          </p:nvPr>
        </p:nvGraphicFramePr>
        <p:xfrm>
          <a:off x="337023" y="1108521"/>
          <a:ext cx="6183954" cy="2857500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1575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6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5309">
                <a:tc>
                  <a:txBody>
                    <a:bodyPr/>
                    <a:lstStyle/>
                    <a:p>
                      <a:pPr algn="ctr" rtl="1"/>
                      <a:r>
                        <a:rPr lang="en-GB" dirty="0"/>
                        <a:t>Female</a:t>
                      </a:r>
                      <a:r>
                        <a:rPr lang="en-GB" baseline="0" dirty="0"/>
                        <a:t> </a:t>
                      </a:r>
                      <a:endParaRPr lang="ar-S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dirty="0"/>
                        <a:t>male</a:t>
                      </a:r>
                      <a:endParaRPr lang="ar-SA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endParaRPr lang="ar-SA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851"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115-155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135-175</a:t>
                      </a:r>
                      <a:endParaRPr lang="ar-SA" sz="1400" u="none" strike="noStrike" kern="12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1"/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Haemoglobin* (g/L)  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309"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36-48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40-52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Haematocrit (PCV) (%) 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458"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3.9-5.6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4.5-6.5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Red cell count (x10</a:t>
                      </a:r>
                      <a:r>
                        <a:rPr lang="en-GB" sz="1400" u="none" strike="noStrike" kern="1200" baseline="30000" dirty="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/L)  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458">
                <a:tc gridSpan="2"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27-34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Mean cell haemoglobin (</a:t>
                      </a:r>
                      <a:r>
                        <a:rPr lang="en-GB" sz="1400" u="none" strike="noStrike" kern="1200" dirty="0" err="1">
                          <a:effectLst/>
                          <a:latin typeface="Cambria" panose="02040503050406030204" pitchFamily="18" charset="0"/>
                        </a:rPr>
                        <a:t>pg</a:t>
                      </a: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) 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309">
                <a:tc gridSpan="2"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80-95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Mean cell volume (FL)     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851">
                <a:tc gridSpan="2"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300-350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Mean cell haemoglobin </a:t>
                      </a:r>
                      <a:r>
                        <a:rPr lang="en-GB" sz="1400" u="none" strike="noStrike" kern="1200" dirty="0" smtClean="0">
                          <a:effectLst/>
                          <a:latin typeface="Cambria" panose="02040503050406030204" pitchFamily="18" charset="0"/>
                        </a:rPr>
                        <a:t>concentration </a:t>
                      </a: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g/L)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4458">
                <a:tc gridSpan="2"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25-125 (1-2 %)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Reticulocyte count (x10</a:t>
                      </a:r>
                      <a:r>
                        <a:rPr lang="en-GB" sz="1400" u="none" strike="noStrike" kern="1200" baseline="30000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/L)  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1671" y="9181397"/>
            <a:ext cx="337938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sz="1400" dirty="0">
                <a:latin typeface="Cambria" panose="02040503050406030204" pitchFamily="18" charset="0"/>
              </a:rPr>
              <a:t>* Children have higher lymphocytes count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606367"/>
              </p:ext>
            </p:extLst>
          </p:nvPr>
        </p:nvGraphicFramePr>
        <p:xfrm>
          <a:off x="337023" y="4953645"/>
          <a:ext cx="6183954" cy="3912566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091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1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5969">
                <a:tc gridSpan="2"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Normal White Cells (</a:t>
                      </a:r>
                      <a:r>
                        <a:rPr lang="en-GB" sz="1400" u="none" strike="noStrike" kern="1200" dirty="0" smtClean="0">
                          <a:effectLst/>
                          <a:latin typeface="Cambria" panose="02040503050406030204" pitchFamily="18" charset="0"/>
                        </a:rPr>
                        <a:t>WBC) </a:t>
                      </a: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Count In Adults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43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ambria" panose="02040503050406030204" pitchFamily="18" charset="0"/>
                        </a:rPr>
                        <a:t>    4.0 - 11.0 X 10</a:t>
                      </a:r>
                      <a:r>
                        <a:rPr lang="en-GB" sz="1400" baseline="30000" dirty="0"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en-GB" sz="1400" dirty="0">
                          <a:latin typeface="Cambria" panose="02040503050406030204" pitchFamily="18" charset="0"/>
                        </a:rPr>
                        <a:t>/L</a:t>
                      </a:r>
                    </a:p>
                    <a:p>
                      <a:pPr algn="ctr" rtl="1"/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TOTAL     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43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ambria" panose="02040503050406030204" pitchFamily="18" charset="0"/>
                        </a:rPr>
                        <a:t>2.5 - 7.5 x 10</a:t>
                      </a:r>
                      <a:r>
                        <a:rPr lang="en-GB" sz="1400" baseline="30000" dirty="0"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en-GB" sz="1400" dirty="0">
                          <a:latin typeface="Cambria" panose="02040503050406030204" pitchFamily="18" charset="0"/>
                        </a:rPr>
                        <a:t>/L</a:t>
                      </a:r>
                    </a:p>
                    <a:p>
                      <a:pPr algn="ctr" rtl="1"/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Neutrophils 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43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ambria" panose="02040503050406030204" pitchFamily="18" charset="0"/>
                        </a:rPr>
                        <a:t>1.5 - 3.5 x  10</a:t>
                      </a:r>
                      <a:r>
                        <a:rPr lang="en-GB" sz="1400" baseline="30000" dirty="0"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en-GB" sz="1400" dirty="0">
                          <a:latin typeface="Cambria" panose="02040503050406030204" pitchFamily="18" charset="0"/>
                        </a:rPr>
                        <a:t>/L</a:t>
                      </a:r>
                    </a:p>
                    <a:p>
                      <a:pPr algn="ctr" rtl="1"/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Lymphocytes 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43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ambria" panose="02040503050406030204" pitchFamily="18" charset="0"/>
                        </a:rPr>
                        <a:t> 0.2 - 0.8 x 10</a:t>
                      </a:r>
                      <a:r>
                        <a:rPr lang="en-GB" sz="1400" baseline="30000" dirty="0"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en-GB" sz="1400" dirty="0">
                          <a:latin typeface="Cambria" panose="02040503050406030204" pitchFamily="18" charset="0"/>
                        </a:rPr>
                        <a:t>/L</a:t>
                      </a:r>
                    </a:p>
                    <a:p>
                      <a:pPr algn="ctr" rtl="1"/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Monocytes 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969"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 0.04 - 0.44 x 10</a:t>
                      </a:r>
                      <a:r>
                        <a:rPr lang="en-GB" sz="1400" baseline="30000" dirty="0"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en-GB" sz="1400" dirty="0">
                          <a:latin typeface="Cambria" panose="02040503050406030204" pitchFamily="18" charset="0"/>
                        </a:rPr>
                        <a:t>/L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Eosinophils 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343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ambria" panose="02040503050406030204" pitchFamily="18" charset="0"/>
                        </a:rPr>
                        <a:t> 0.01 - 0.1 x 10</a:t>
                      </a:r>
                      <a:r>
                        <a:rPr lang="en-GB" sz="1400" baseline="30000" dirty="0"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en-GB" sz="1400" dirty="0">
                          <a:latin typeface="Cambria" panose="02040503050406030204" pitchFamily="18" charset="0"/>
                        </a:rPr>
                        <a:t>/L</a:t>
                      </a:r>
                    </a:p>
                    <a:p>
                      <a:pPr algn="ctr" rtl="1"/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Basophil 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3438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ambria" panose="02040503050406030204" pitchFamily="18" charset="0"/>
                        </a:rPr>
                        <a:t>150-450 x 10</a:t>
                      </a:r>
                      <a:r>
                        <a:rPr lang="en-GB" sz="1400" baseline="30000" dirty="0">
                          <a:latin typeface="Cambria" panose="02040503050406030204" pitchFamily="18" charset="0"/>
                        </a:rPr>
                        <a:t>9</a:t>
                      </a:r>
                      <a:r>
                        <a:rPr lang="en-GB" sz="1400" dirty="0">
                          <a:latin typeface="Cambria" panose="02040503050406030204" pitchFamily="18" charset="0"/>
                        </a:rPr>
                        <a:t>/L </a:t>
                      </a:r>
                    </a:p>
                    <a:p>
                      <a:pPr algn="ctr" rtl="1"/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Platelets 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04E8A0A2-9DC9-4644-B5E1-BCD1923C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-10729"/>
            <a:ext cx="2314575" cy="527403"/>
          </a:xfrm>
        </p:spPr>
        <p:txBody>
          <a:bodyPr/>
          <a:lstStyle/>
          <a:p>
            <a:r>
              <a:rPr lang="en-US"/>
              <a:t>HEMATOLOGY TEAM 436</a:t>
            </a: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A1C8BA16-31FE-465F-9020-AE3BE842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591671" y="4123765"/>
            <a:ext cx="5660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</a:rPr>
              <a:t>*</a:t>
            </a:r>
            <a:r>
              <a:rPr lang="en-US" sz="1400" dirty="0" smtClean="0">
                <a:latin typeface="Cambria" panose="02040503050406030204" pitchFamily="18" charset="0"/>
              </a:rPr>
              <a:t>In children normal hemoglobin values are: newborn, 150 – 210g/L , 3 months, 95 – 125g/L , 1 year to puberty, 110 – 135g/L. </a:t>
            </a:r>
          </a:p>
          <a:p>
            <a:r>
              <a:rPr lang="en-US" sz="1400" dirty="0" smtClean="0">
                <a:latin typeface="Cambria" panose="02040503050406030204" pitchFamily="18" charset="0"/>
              </a:rPr>
              <a:t>* PCV, packed cell volume.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4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0584"/>
              </p:ext>
            </p:extLst>
          </p:nvPr>
        </p:nvGraphicFramePr>
        <p:xfrm>
          <a:off x="341429" y="701978"/>
          <a:ext cx="6175142" cy="4441826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087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7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5913"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sng" kern="1200" dirty="0">
                          <a:effectLst/>
                          <a:latin typeface="Cambria" panose="02040503050406030204" pitchFamily="18" charset="0"/>
                        </a:rPr>
                        <a:t>Normocytic, Normochromic Anaemia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sng" kern="1200" dirty="0">
                          <a:effectLst/>
                          <a:latin typeface="Cambria" panose="02040503050406030204" pitchFamily="18" charset="0"/>
                        </a:rPr>
                        <a:t>Microcytic, Hypochromic Anaemia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MCV 80 – 95 </a:t>
                      </a:r>
                      <a:r>
                        <a:rPr lang="en-GB" sz="1400" u="none" strike="noStrike" kern="1200" dirty="0" err="1">
                          <a:effectLst/>
                          <a:latin typeface="Cambria" panose="02040503050406030204" pitchFamily="18" charset="0"/>
                        </a:rPr>
                        <a:t>fL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MCV&lt; 80 </a:t>
                      </a:r>
                      <a:r>
                        <a:rPr lang="en-GB" sz="1400" u="none" strike="noStrike" kern="1200" dirty="0" err="1">
                          <a:effectLst/>
                          <a:latin typeface="Cambria" panose="02040503050406030204" pitchFamily="18" charset="0"/>
                        </a:rPr>
                        <a:t>fL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pPr algn="ctr" rtl="0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MCH&gt;26pg</a:t>
                      </a:r>
                      <a:endParaRPr lang="en-GB" sz="1400" b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MCH&lt;27pg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2912">
                <a:tc>
                  <a:txBody>
                    <a:bodyPr/>
                    <a:lstStyle/>
                    <a:p>
                      <a:pPr algn="ctr" rtl="0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Types: </a:t>
                      </a:r>
                    </a:p>
                    <a:p>
                      <a:pPr algn="ctr" rtl="0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Many haemolytic anaemias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/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Anaemia of chronic disease (some cases)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/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After acute blood loss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/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Renal disease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/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Mixed deficiencies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/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Bone marrow failure, e.g. post-chemotherapy, infiltration by 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carcinoma, etc. </a:t>
                      </a:r>
                      <a:endParaRPr lang="en-GB" sz="1400" b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dirty="0">
                          <a:latin typeface="Cambria" panose="02040503050406030204" pitchFamily="18" charset="0"/>
                        </a:rPr>
                        <a:t>Types: </a:t>
                      </a:r>
                    </a:p>
                    <a:p>
                      <a:pPr algn="ctr" rtl="0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Iron deficiency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/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Thalassaemia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/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Anaemia of chronic disease (some cases)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/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Lead poisoning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rtl="0"/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GB" sz="1400" u="none" strike="noStrike" kern="1200" dirty="0" err="1">
                          <a:effectLst/>
                          <a:latin typeface="Cambria" panose="02040503050406030204" pitchFamily="18" charset="0"/>
                        </a:rPr>
                        <a:t>Sideroblastic</a:t>
                      </a: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 anaemia (some cases)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en-GB" sz="1400" dirty="0">
                          <a:effectLst/>
                          <a:latin typeface="Cambria" panose="02040503050406030204" pitchFamily="18" charset="0"/>
                        </a:rPr>
                      </a:b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974" y="5412629"/>
            <a:ext cx="239501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b="1" dirty="0">
                <a:solidFill>
                  <a:srgbClr val="009999"/>
                </a:solidFill>
                <a:latin typeface="Cambria" panose="02040503050406030204" pitchFamily="18" charset="0"/>
              </a:rPr>
              <a:t>Macrocytic Anaemia:</a:t>
            </a:r>
            <a:endParaRPr lang="ar-SA" dirty="0">
              <a:solidFill>
                <a:srgbClr val="009999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974" y="5743009"/>
            <a:ext cx="5542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mbria" panose="02040503050406030204" pitchFamily="18" charset="0"/>
              </a:rPr>
              <a:t>Macrocytic anaemias can be divided into those showing</a:t>
            </a:r>
            <a:endParaRPr lang="ar-SA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10353"/>
              </p:ext>
            </p:extLst>
          </p:nvPr>
        </p:nvGraphicFramePr>
        <p:xfrm>
          <a:off x="345974" y="6241591"/>
          <a:ext cx="6175142" cy="2472418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087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7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738"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 err="1">
                          <a:effectLst/>
                          <a:latin typeface="Cambria" panose="02040503050406030204" pitchFamily="18" charset="0"/>
                        </a:rPr>
                        <a:t>Normoblastic</a:t>
                      </a: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 erythropoiesis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Megaloblastic erythropoiesis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0955">
                <a:tc>
                  <a:txBody>
                    <a:bodyPr/>
                    <a:lstStyle/>
                    <a:p>
                      <a:pPr algn="l" rtl="1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describes the normal appearance of red cell maturation - but may still be associated with a </a:t>
                      </a:r>
                      <a:r>
                        <a:rPr lang="en-GB" sz="1400" u="none" strike="noStrike" kern="1200" dirty="0" err="1">
                          <a:effectLst/>
                          <a:latin typeface="Cambria" panose="02040503050406030204" pitchFamily="18" charset="0"/>
                        </a:rPr>
                        <a:t>macrocytosis</a:t>
                      </a: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GB" sz="1200" u="none" strike="noStrike" kern="120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GB" sz="120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</a:rPr>
                        <a:t>enlargment</a:t>
                      </a:r>
                      <a:r>
                        <a:rPr lang="en-GB" sz="1200" u="none" strike="noStrike" kern="120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</a:rPr>
                        <a:t> of red blood cells)</a:t>
                      </a:r>
                      <a:r>
                        <a:rPr lang="en-GB" sz="1200" u="none" strike="noStrike" kern="12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in the peripheral blood</a:t>
                      </a: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400" u="none" strike="noStrike" kern="1200" dirty="0">
                          <a:effectLst/>
                          <a:latin typeface="Cambria" panose="02040503050406030204" pitchFamily="18" charset="0"/>
                        </a:rPr>
                        <a:t>describes abnormal red cell development characterized by a lack of synchrony between the maturation of the red cell nucleus and its cytoplasm. It arises as a consequence of disordered DNA synthesis and results in a macrocytic anaemia.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</a:rPr>
                        <a:t/>
                      </a:r>
                      <a:br>
                        <a:rPr lang="en-GB" sz="1400" dirty="0">
                          <a:latin typeface="Cambria" panose="02040503050406030204" pitchFamily="18" charset="0"/>
                        </a:rPr>
                      </a:br>
                      <a:endParaRPr lang="ar-SA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xmlns="" id="{E95596BC-D308-49A5-A8CF-39E42438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0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xmlns="" id="{897C74F9-0AE2-4E0C-BF9E-ADC1DC61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84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368" y="409837"/>
            <a:ext cx="6423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sng" dirty="0">
                <a:solidFill>
                  <a:srgbClr val="009999"/>
                </a:solidFill>
                <a:latin typeface="Cambria" panose="02040503050406030204" pitchFamily="18" charset="0"/>
              </a:rPr>
              <a:t>Conditions in which </a:t>
            </a:r>
            <a:r>
              <a:rPr lang="en-GB" sz="1600" b="1" u="sng" dirty="0" err="1">
                <a:solidFill>
                  <a:srgbClr val="009999"/>
                </a:solidFill>
                <a:latin typeface="Cambria" panose="02040503050406030204" pitchFamily="18" charset="0"/>
              </a:rPr>
              <a:t>Macrocytosis</a:t>
            </a:r>
            <a:r>
              <a:rPr lang="en-GB" sz="1600" b="1" u="sng" dirty="0">
                <a:solidFill>
                  <a:srgbClr val="009999"/>
                </a:solidFill>
                <a:latin typeface="Cambria" panose="02040503050406030204" pitchFamily="18" charset="0"/>
              </a:rPr>
              <a:t> or </a:t>
            </a:r>
            <a:r>
              <a:rPr lang="en-GB" sz="1600" b="1" u="sng" dirty="0" err="1">
                <a:solidFill>
                  <a:srgbClr val="009999"/>
                </a:solidFill>
                <a:latin typeface="Cambria" panose="02040503050406030204" pitchFamily="18" charset="0"/>
              </a:rPr>
              <a:t>hypersegmented</a:t>
            </a:r>
            <a:r>
              <a:rPr lang="en-GB" sz="1600" b="1" u="sng" dirty="0">
                <a:solidFill>
                  <a:srgbClr val="009999"/>
                </a:solidFill>
                <a:latin typeface="Cambria" panose="02040503050406030204" pitchFamily="18" charset="0"/>
              </a:rPr>
              <a:t> neutrophils </a:t>
            </a:r>
          </a:p>
          <a:p>
            <a:r>
              <a:rPr lang="en-GB" sz="1600" dirty="0">
                <a:solidFill>
                  <a:srgbClr val="009999"/>
                </a:solidFill>
                <a:latin typeface="Cambria" panose="02040503050406030204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ambria" panose="02040503050406030204" pitchFamily="18" charset="0"/>
              </a:rPr>
              <a:t>may occur in the absence of megaloblastic anaemia</a:t>
            </a:r>
            <a:endParaRPr lang="ar-SA" sz="1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368" y="994612"/>
            <a:ext cx="6331351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b="1" dirty="0" err="1">
                <a:solidFill>
                  <a:srgbClr val="009999"/>
                </a:solidFill>
                <a:latin typeface="Cambria" panose="02040503050406030204" pitchFamily="18" charset="0"/>
              </a:rPr>
              <a:t>Macrocytosis</a:t>
            </a:r>
            <a:r>
              <a:rPr lang="en-GB" sz="1400" b="1" dirty="0">
                <a:solidFill>
                  <a:srgbClr val="009999"/>
                </a:solidFill>
                <a:latin typeface="Cambria" panose="020405030504060302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mbria" panose="02040503050406030204" pitchFamily="18" charset="0"/>
              </a:rPr>
              <a:t>Alcohol </a:t>
            </a:r>
            <a:r>
              <a:rPr lang="en-GB" sz="12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(affect the membrane by affecting the phosphate)</a:t>
            </a:r>
            <a:endParaRPr lang="en-GB" sz="14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Liver disease (especially alcoholic)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Cambria" panose="02040503050406030204" pitchFamily="18" charset="0"/>
              </a:rPr>
              <a:t>Reticulocytosis</a:t>
            </a:r>
            <a:r>
              <a:rPr lang="en-GB" sz="1400" dirty="0">
                <a:latin typeface="Cambria" panose="02040503050406030204" pitchFamily="18" charset="0"/>
              </a:rPr>
              <a:t> (haemolysis or haemorrhage)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Aplastic anaemia or red cell aplasia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Hypothyroidism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Cambria" panose="02040503050406030204" pitchFamily="18" charset="0"/>
              </a:rPr>
              <a:t>Myelodysplasia</a:t>
            </a:r>
            <a:r>
              <a:rPr lang="en-GB" sz="1400" dirty="0">
                <a:latin typeface="Cambria" panose="02040503050406030204" pitchFamily="18" charset="0"/>
              </a:rPr>
              <a:t> </a:t>
            </a:r>
            <a:r>
              <a:rPr lang="en-GB" sz="1200" dirty="0">
                <a:solidFill>
                  <a:srgbClr val="00B050"/>
                </a:solidFill>
                <a:latin typeface="Cambria" panose="02040503050406030204" pitchFamily="18" charset="0"/>
              </a:rPr>
              <a:t>(bone marrow is not making enough blood cells)</a:t>
            </a:r>
            <a:r>
              <a:rPr lang="en-GB" sz="1200" dirty="0">
                <a:latin typeface="Cambria" panose="02040503050406030204" pitchFamily="18" charset="0"/>
              </a:rPr>
              <a:t> </a:t>
            </a:r>
            <a:r>
              <a:rPr lang="en-GB" sz="1400" dirty="0">
                <a:latin typeface="Cambria" panose="02040503050406030204" pitchFamily="18" charset="0"/>
              </a:rPr>
              <a:t>including acquired </a:t>
            </a:r>
            <a:r>
              <a:rPr lang="en-GB" sz="1400" dirty="0" err="1">
                <a:latin typeface="Cambria" panose="02040503050406030204" pitchFamily="18" charset="0"/>
              </a:rPr>
              <a:t>Sideroblastic</a:t>
            </a:r>
            <a:r>
              <a:rPr lang="en-GB" sz="1400" dirty="0">
                <a:latin typeface="Cambria" panose="02040503050406030204" pitchFamily="18" charset="0"/>
              </a:rPr>
              <a:t> anaemia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myeloma and </a:t>
            </a:r>
            <a:r>
              <a:rPr lang="en-GB" sz="1400" dirty="0" err="1">
                <a:latin typeface="Cambria" panose="02040503050406030204" pitchFamily="18" charset="0"/>
              </a:rPr>
              <a:t>macroglobulinaemia</a:t>
            </a:r>
            <a:endParaRPr lang="en-GB" sz="1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Cambria" panose="02040503050406030204" pitchFamily="18" charset="0"/>
              </a:rPr>
              <a:t>Leucoerythroblastic</a:t>
            </a:r>
            <a:r>
              <a:rPr lang="en-GB" sz="1400" dirty="0">
                <a:latin typeface="Cambria" panose="02040503050406030204" pitchFamily="18" charset="0"/>
              </a:rPr>
              <a:t> anaemia </a:t>
            </a:r>
            <a:r>
              <a:rPr lang="en-GB" sz="1200" dirty="0">
                <a:solidFill>
                  <a:srgbClr val="00B050"/>
                </a:solidFill>
                <a:latin typeface="Cambria" panose="02040503050406030204" pitchFamily="18" charset="0"/>
              </a:rPr>
              <a:t>(resulting from space occupying lesion in the bone marrow)</a:t>
            </a:r>
            <a:endParaRPr lang="en-GB" sz="12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Myeloproliferative disease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Pregnancy </a:t>
            </a:r>
            <a:r>
              <a:rPr lang="en-GB" sz="1200" dirty="0">
                <a:solidFill>
                  <a:srgbClr val="00B050"/>
                </a:solidFill>
                <a:latin typeface="Cambria" panose="02040503050406030204" pitchFamily="18" charset="0"/>
              </a:rPr>
              <a:t>(physiological)</a:t>
            </a:r>
            <a:endParaRPr lang="en-GB" sz="12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Cambria" panose="02040503050406030204" pitchFamily="18" charset="0"/>
              </a:rPr>
              <a:t>Newborn</a:t>
            </a:r>
            <a:r>
              <a:rPr lang="en-GB" sz="1400" dirty="0">
                <a:latin typeface="Cambria" panose="02040503050406030204" pitchFamily="18" charset="0"/>
              </a:rPr>
              <a:t> </a:t>
            </a:r>
            <a:r>
              <a:rPr lang="en-GB" sz="1200" dirty="0">
                <a:solidFill>
                  <a:srgbClr val="00B050"/>
                </a:solidFill>
                <a:latin typeface="Cambria" panose="02040503050406030204" pitchFamily="18" charset="0"/>
              </a:rPr>
              <a:t>(physiological)</a:t>
            </a:r>
            <a:r>
              <a:rPr lang="en-GB" sz="1200" dirty="0">
                <a:latin typeface="Cambria" panose="02040503050406030204" pitchFamily="18" charset="0"/>
              </a:rPr>
              <a:t> </a:t>
            </a:r>
            <a:endParaRPr lang="en-GB" sz="1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Chronic respiratory failure</a:t>
            </a:r>
          </a:p>
          <a:p>
            <a:r>
              <a:rPr lang="en-GB" sz="1400" b="1" dirty="0">
                <a:solidFill>
                  <a:srgbClr val="009999"/>
                </a:solidFill>
                <a:latin typeface="Cambria" panose="02040503050406030204" pitchFamily="18" charset="0"/>
              </a:rPr>
              <a:t>2.   </a:t>
            </a:r>
            <a:r>
              <a:rPr lang="en-GB" sz="1400" b="1" dirty="0" err="1">
                <a:solidFill>
                  <a:srgbClr val="009999"/>
                </a:solidFill>
                <a:latin typeface="Cambria" panose="02040503050406030204" pitchFamily="18" charset="0"/>
              </a:rPr>
              <a:t>Hypersegmented</a:t>
            </a:r>
            <a:r>
              <a:rPr lang="en-GB" sz="1400" b="1" dirty="0">
                <a:solidFill>
                  <a:srgbClr val="009999"/>
                </a:solidFill>
                <a:latin typeface="Cambria" panose="02040503050406030204" pitchFamily="18" charset="0"/>
              </a:rPr>
              <a:t> </a:t>
            </a:r>
            <a:r>
              <a:rPr lang="en-GB" sz="1400" b="1" dirty="0">
                <a:solidFill>
                  <a:srgbClr val="009999"/>
                </a:solidFill>
                <a:latin typeface="Cambria" panose="02040503050406030204" pitchFamily="18" charset="0"/>
              </a:rPr>
              <a:t>Neutrophils</a:t>
            </a:r>
            <a:endParaRPr lang="en-GB" sz="1400" b="1" dirty="0">
              <a:solidFill>
                <a:srgbClr val="0099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Renal </a:t>
            </a:r>
            <a:r>
              <a:rPr lang="en-GB" sz="1400" dirty="0" smtClean="0">
                <a:latin typeface="Cambria" panose="02040503050406030204" pitchFamily="18" charset="0"/>
              </a:rPr>
              <a:t>failure</a:t>
            </a:r>
            <a:endParaRPr lang="en-GB" sz="1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Congenital (familial) abnormality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 Iron deficiency </a:t>
            </a:r>
          </a:p>
          <a:p>
            <a:r>
              <a:rPr lang="en-GB" sz="1400" dirty="0">
                <a:latin typeface="Cambria" panose="02040503050406030204" pitchFamily="18" charset="0"/>
              </a:rPr>
              <a:t>Note:-  High MCV recorded when cold agglutinins or </a:t>
            </a:r>
            <a:r>
              <a:rPr lang="en-GB" sz="1400" dirty="0" err="1">
                <a:latin typeface="Cambria" panose="02040503050406030204" pitchFamily="18" charset="0"/>
              </a:rPr>
              <a:t>paraproteins</a:t>
            </a:r>
            <a:r>
              <a:rPr lang="en-GB" sz="1400" dirty="0">
                <a:latin typeface="Cambria" panose="02040503050406030204" pitchFamily="18" charset="0"/>
              </a:rPr>
              <a:t> are present. </a:t>
            </a:r>
            <a:endParaRPr lang="ar-SA" sz="14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282" y="5445849"/>
            <a:ext cx="6331351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600" b="1" u="sng" dirty="0" err="1">
                <a:solidFill>
                  <a:srgbClr val="009999"/>
                </a:solidFill>
                <a:latin typeface="Cambria" panose="02040503050406030204" pitchFamily="18" charset="0"/>
              </a:rPr>
              <a:t>Macrocytosis</a:t>
            </a:r>
            <a:r>
              <a:rPr lang="en-GB" sz="1600" b="1" u="sng" dirty="0">
                <a:solidFill>
                  <a:srgbClr val="009999"/>
                </a:solidFill>
                <a:latin typeface="Cambria" panose="02040503050406030204" pitchFamily="18" charset="0"/>
              </a:rPr>
              <a:t> with </a:t>
            </a:r>
            <a:r>
              <a:rPr lang="en-GB" sz="1600" b="1" u="sng" dirty="0" err="1">
                <a:solidFill>
                  <a:srgbClr val="009999"/>
                </a:solidFill>
                <a:latin typeface="Cambria" panose="02040503050406030204" pitchFamily="18" charset="0"/>
              </a:rPr>
              <a:t>Normoblasts</a:t>
            </a:r>
            <a:endParaRPr lang="en-GB" sz="1600" b="1" u="sng" dirty="0">
              <a:solidFill>
                <a:srgbClr val="0099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Normal neonates (Physiological)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Chronic </a:t>
            </a:r>
            <a:r>
              <a:rPr lang="en-GB" sz="1400" dirty="0" smtClean="0">
                <a:latin typeface="Cambria" panose="02040503050406030204" pitchFamily="18" charset="0"/>
              </a:rPr>
              <a:t>alcoholism</a:t>
            </a:r>
            <a:endParaRPr lang="en-GB" sz="1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Myelodysplastic </a:t>
            </a:r>
            <a:r>
              <a:rPr lang="en-GB" sz="1400" dirty="0" smtClean="0">
                <a:latin typeface="Cambria" panose="02040503050406030204" pitchFamily="18" charset="0"/>
              </a:rPr>
              <a:t>syndromes</a:t>
            </a:r>
            <a:endParaRPr lang="en-GB" sz="1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Chronic liver </a:t>
            </a:r>
            <a:r>
              <a:rPr lang="en-GB" sz="1400" dirty="0" smtClean="0">
                <a:latin typeface="Cambria" panose="02040503050406030204" pitchFamily="18" charset="0"/>
              </a:rPr>
              <a:t>disease</a:t>
            </a:r>
            <a:endParaRPr lang="en-GB" sz="1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Hypothyroidism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Normal 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Therapy with anticonvulsant </a:t>
            </a:r>
            <a:r>
              <a:rPr lang="en-GB" sz="1400" dirty="0" smtClean="0">
                <a:latin typeface="Cambria" panose="02040503050406030204" pitchFamily="18" charset="0"/>
              </a:rPr>
              <a:t>drugs</a:t>
            </a:r>
            <a:endParaRPr lang="en-GB" sz="1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Haemolytic anaemia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Chronic lung disease (with hypoxia)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Cambria" panose="02040503050406030204" pitchFamily="18" charset="0"/>
              </a:rPr>
              <a:t>Hypoplastic</a:t>
            </a:r>
            <a:r>
              <a:rPr lang="en-GB" sz="1400" dirty="0">
                <a:latin typeface="Cambria" panose="02040503050406030204" pitchFamily="18" charset="0"/>
              </a:rPr>
              <a:t> and aplastic anaemia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Myeloma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b="1" u="sng" dirty="0"/>
          </a:p>
          <a:p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D3F0C29B-928A-4FDE-9A43-BBA9D7537497}"/>
              </a:ext>
            </a:extLst>
          </p:cNvPr>
          <p:cNvSpPr/>
          <p:nvPr/>
        </p:nvSpPr>
        <p:spPr>
          <a:xfrm>
            <a:off x="237282" y="8211584"/>
            <a:ext cx="65946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srgbClr val="009999"/>
                </a:solidFill>
                <a:latin typeface="Cambria" panose="02040503050406030204" pitchFamily="18" charset="0"/>
              </a:rPr>
              <a:t>Causes of megaloblastic anaemia : </a:t>
            </a:r>
            <a:r>
              <a:rPr lang="en-GB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Important</a:t>
            </a:r>
            <a:endParaRPr lang="en-GB" sz="16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  <a:t>Cobalamin deficiency or abnormalities of cobalamin metabolism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  <a:t>Folate deficiency or abnormalities of folate metabolism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  <a:t>Therapy with </a:t>
            </a:r>
            <a:r>
              <a:rPr lang="en-GB" sz="1400" dirty="0" err="1">
                <a:solidFill>
                  <a:prstClr val="black"/>
                </a:solidFill>
                <a:latin typeface="Cambria" panose="02040503050406030204" pitchFamily="18" charset="0"/>
              </a:rPr>
              <a:t>anitfolate</a:t>
            </a: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  <a:t> drugs (e.g. </a:t>
            </a:r>
            <a:r>
              <a:rPr lang="en-GB" sz="1400" dirty="0">
                <a:solidFill>
                  <a:srgbClr val="FF0000"/>
                </a:solidFill>
                <a:latin typeface="Cambria" panose="02040503050406030204" pitchFamily="18" charset="0"/>
              </a:rPr>
              <a:t>methotrexate</a:t>
            </a: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xmlns="" id="{02EF16EC-78FF-4902-9A25-198BC554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1" y="-19428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DAC69BAD-81F8-4C89-AC21-DC8B32FA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7906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20" y="1532388"/>
            <a:ext cx="668438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cytosine  arabinoside, hydroxyurea, 6-mercaptopurine, azidothymidine (AZT)</a:t>
            </a:r>
          </a:p>
          <a:p>
            <a:r>
              <a:rPr lang="en-GB" sz="1400" dirty="0">
                <a:latin typeface="Cambria" panose="02040503050406030204" pitchFamily="18" charset="0"/>
              </a:rPr>
              <a:t>       d. Thiamine responsive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Suggested but poorly documented causes of megaloblastic anaemia not due to cobalamin or folate deficiency or metabolic abnormality:</a:t>
            </a:r>
            <a:br>
              <a:rPr lang="en-GB" sz="1400" dirty="0">
                <a:latin typeface="Cambria" panose="02040503050406030204" pitchFamily="18" charset="0"/>
              </a:rPr>
            </a:br>
            <a:r>
              <a:rPr lang="en-GB" sz="1400" dirty="0">
                <a:latin typeface="Cambria" panose="02040503050406030204" pitchFamily="18" charset="0"/>
              </a:rPr>
              <a:t>        a. Vitamin E deficiency</a:t>
            </a:r>
          </a:p>
          <a:p>
            <a:r>
              <a:rPr lang="en-GB" sz="1400" dirty="0">
                <a:latin typeface="Cambria" panose="02040503050406030204" pitchFamily="18" charset="0"/>
              </a:rPr>
              <a:t>               b. </a:t>
            </a:r>
            <a:r>
              <a:rPr lang="en-GB" sz="1400" dirty="0" err="1">
                <a:latin typeface="Cambria" panose="02040503050406030204" pitchFamily="18" charset="0"/>
              </a:rPr>
              <a:t>Lesch-Nyhan</a:t>
            </a:r>
            <a:r>
              <a:rPr lang="en-GB" sz="1400" dirty="0">
                <a:latin typeface="Cambria" panose="02040503050406030204" pitchFamily="18" charset="0"/>
              </a:rPr>
              <a:t> syndrome (responds to adenine</a:t>
            </a:r>
            <a:r>
              <a:rPr lang="en-GB" sz="1400" dirty="0" smtClean="0">
                <a:latin typeface="Cambria" panose="02040503050406030204" pitchFamily="18" charset="0"/>
              </a:rPr>
              <a:t>)</a:t>
            </a:r>
          </a:p>
          <a:p>
            <a:r>
              <a:rPr lang="en-GB" sz="1600" b="1" dirty="0" smtClean="0">
                <a:solidFill>
                  <a:srgbClr val="009999"/>
                </a:solidFill>
                <a:latin typeface="Cambria" panose="02040503050406030204" pitchFamily="18" charset="0"/>
              </a:rPr>
              <a:t>Others causes</a:t>
            </a:r>
            <a:endParaRPr lang="en-GB" sz="1600" b="1" dirty="0">
              <a:solidFill>
                <a:srgbClr val="009999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mbria" panose="02040503050406030204" pitchFamily="18" charset="0"/>
              </a:rPr>
              <a:t>Abnormalities of nucleic acid </a:t>
            </a:r>
            <a:r>
              <a:rPr lang="en-GB" sz="1400" dirty="0" smtClean="0">
                <a:latin typeface="Cambria" panose="02040503050406030204" pitchFamily="18" charset="0"/>
              </a:rPr>
              <a:t>synthesis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mbria" panose="02040503050406030204" pitchFamily="18" charset="0"/>
              </a:rPr>
              <a:t>Drug therapy: </a:t>
            </a:r>
            <a:r>
              <a:rPr lang="en-GB" sz="1400" dirty="0" err="1" smtClean="0">
                <a:latin typeface="Cambria" panose="02040503050406030204" pitchFamily="18" charset="0"/>
              </a:rPr>
              <a:t>Antipurines</a:t>
            </a:r>
            <a:r>
              <a:rPr lang="en-GB" sz="1400" dirty="0" smtClean="0">
                <a:latin typeface="Cambria" panose="02040503050406030204" pitchFamily="18" charset="0"/>
              </a:rPr>
              <a:t> </a:t>
            </a:r>
            <a:r>
              <a:rPr lang="en-GB" sz="1400" dirty="0">
                <a:latin typeface="Cambria" panose="02040503050406030204" pitchFamily="18" charset="0"/>
              </a:rPr>
              <a:t>(</a:t>
            </a:r>
            <a:r>
              <a:rPr lang="en-GB" sz="1400" dirty="0" err="1">
                <a:latin typeface="Cambria" panose="02040503050406030204" pitchFamily="18" charset="0"/>
              </a:rPr>
              <a:t>mercaptopurine</a:t>
            </a:r>
            <a:r>
              <a:rPr lang="en-GB" sz="1400" dirty="0">
                <a:latin typeface="Cambria" panose="02040503050406030204" pitchFamily="18" charset="0"/>
              </a:rPr>
              <a:t>, </a:t>
            </a:r>
            <a:r>
              <a:rPr lang="en-GB" sz="1400" dirty="0" smtClean="0">
                <a:latin typeface="Cambria" panose="02040503050406030204" pitchFamily="18" charset="0"/>
              </a:rPr>
              <a:t>azathioprine), </a:t>
            </a:r>
            <a:r>
              <a:rPr lang="en-GB" sz="1400" dirty="0" err="1" smtClean="0">
                <a:latin typeface="Cambria" panose="02040503050406030204" pitchFamily="18" charset="0"/>
              </a:rPr>
              <a:t>Antipyrimidines</a:t>
            </a:r>
            <a:r>
              <a:rPr lang="en-GB" sz="1400" dirty="0">
                <a:latin typeface="Cambria" panose="02040503050406030204" pitchFamily="18" charset="0"/>
              </a:rPr>
              <a:t> </a:t>
            </a:r>
            <a:r>
              <a:rPr lang="en-GB" sz="1400" dirty="0" smtClean="0">
                <a:latin typeface="Cambria" panose="02040503050406030204" pitchFamily="18" charset="0"/>
              </a:rPr>
              <a:t>(fluorouracil</a:t>
            </a:r>
            <a:r>
              <a:rPr lang="en-GB" sz="1400" dirty="0">
                <a:latin typeface="Cambria" panose="02040503050406030204" pitchFamily="18" charset="0"/>
              </a:rPr>
              <a:t>, </a:t>
            </a:r>
            <a:r>
              <a:rPr lang="en-GB" sz="1400" dirty="0" err="1">
                <a:latin typeface="Cambria" panose="02040503050406030204" pitchFamily="18" charset="0"/>
              </a:rPr>
              <a:t>zydovudine</a:t>
            </a:r>
            <a:r>
              <a:rPr lang="en-GB" sz="1400" dirty="0">
                <a:latin typeface="Cambria" panose="02040503050406030204" pitchFamily="18" charset="0"/>
              </a:rPr>
              <a:t> (AZT</a:t>
            </a:r>
            <a:r>
              <a:rPr lang="en-GB" sz="1400" dirty="0" smtClean="0">
                <a:latin typeface="Cambria" panose="02040503050406030204" pitchFamily="18" charset="0"/>
              </a:rPr>
              <a:t>)), Others </a:t>
            </a:r>
            <a:r>
              <a:rPr lang="en-GB" sz="1400" dirty="0">
                <a:latin typeface="Cambria" panose="02040503050406030204" pitchFamily="18" charset="0"/>
              </a:rPr>
              <a:t>(</a:t>
            </a:r>
            <a:r>
              <a:rPr lang="en-GB" sz="1400" dirty="0" err="1" smtClean="0">
                <a:latin typeface="Cambria" panose="02040503050406030204" pitchFamily="18" charset="0"/>
              </a:rPr>
              <a:t>hydrozyurea</a:t>
            </a:r>
            <a:r>
              <a:rPr lang="en-GB" sz="1400" dirty="0" smtClean="0">
                <a:latin typeface="Cambria" panose="020405030504060302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Cambria" panose="02040503050406030204" pitchFamily="18" charset="0"/>
              </a:rPr>
              <a:t>Orotic</a:t>
            </a:r>
            <a:r>
              <a:rPr lang="en-GB" sz="1400" dirty="0" smtClean="0">
                <a:latin typeface="Cambria" panose="02040503050406030204" pitchFamily="18" charset="0"/>
              </a:rPr>
              <a:t> aciduria</a:t>
            </a:r>
            <a:endParaRPr lang="en-GB" sz="14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mbria" panose="02040503050406030204" pitchFamily="18" charset="0"/>
              </a:rPr>
              <a:t>Uncertain </a:t>
            </a:r>
            <a:r>
              <a:rPr lang="en-GB" sz="1400" dirty="0">
                <a:latin typeface="Cambria" panose="02040503050406030204" pitchFamily="18" charset="0"/>
              </a:rPr>
              <a:t>aetiology: Myelodysplastic syndromes, </a:t>
            </a:r>
            <a:r>
              <a:rPr lang="en-GB" sz="1400" dirty="0" err="1">
                <a:latin typeface="Cambria" panose="02040503050406030204" pitchFamily="18" charset="0"/>
              </a:rPr>
              <a:t>erythroleukaemia</a:t>
            </a:r>
            <a:r>
              <a:rPr lang="en-GB" sz="1400" dirty="0">
                <a:latin typeface="Cambria" panose="02040503050406030204" pitchFamily="18" charset="0"/>
              </a:rPr>
              <a:t> Some congenital </a:t>
            </a:r>
            <a:r>
              <a:rPr lang="en-GB" sz="1400" dirty="0" err="1">
                <a:latin typeface="Cambria" panose="02040503050406030204" pitchFamily="18" charset="0"/>
              </a:rPr>
              <a:t>dyserythropoietic</a:t>
            </a:r>
            <a:r>
              <a:rPr lang="en-GB" sz="1400" dirty="0">
                <a:latin typeface="Cambria" panose="02040503050406030204" pitchFamily="18" charset="0"/>
              </a:rPr>
              <a:t> anaemias</a:t>
            </a:r>
          </a:p>
          <a:p>
            <a:r>
              <a:rPr lang="en-GB" sz="1600" dirty="0"/>
              <a:t/>
            </a:r>
            <a:br>
              <a:rPr lang="en-GB" sz="1600" dirty="0"/>
            </a:br>
            <a:endParaRPr lang="ar-SA" sz="16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3619" y="4464640"/>
            <a:ext cx="57940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u="sng" dirty="0">
                <a:solidFill>
                  <a:srgbClr val="009999"/>
                </a:solidFill>
                <a:latin typeface="Cambria" panose="02040503050406030204" pitchFamily="18" charset="0"/>
              </a:rPr>
              <a:t>Vitamin B</a:t>
            </a:r>
            <a:r>
              <a:rPr lang="en-GB" sz="1600" b="1" u="sng" baseline="-25000" dirty="0">
                <a:solidFill>
                  <a:srgbClr val="009999"/>
                </a:solidFill>
                <a:latin typeface="Cambria" panose="02040503050406030204" pitchFamily="18" charset="0"/>
              </a:rPr>
              <a:t>12</a:t>
            </a:r>
            <a:r>
              <a:rPr lang="en-GB" sz="1600" b="1" u="sng" dirty="0">
                <a:solidFill>
                  <a:srgbClr val="009999"/>
                </a:solidFill>
                <a:latin typeface="Cambria" panose="02040503050406030204" pitchFamily="18" charset="0"/>
              </a:rPr>
              <a:t> and folate nutrition and </a:t>
            </a:r>
            <a:r>
              <a:rPr lang="en-GB" sz="1600" b="1" u="sng" dirty="0" err="1" smtClean="0">
                <a:solidFill>
                  <a:srgbClr val="009999"/>
                </a:solidFill>
                <a:latin typeface="Cambria" panose="02040503050406030204" pitchFamily="18" charset="0"/>
              </a:rPr>
              <a:t>absorption:</a:t>
            </a:r>
            <a:r>
              <a:rPr lang="en-GB" sz="1600" b="1" u="sng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Important</a:t>
            </a:r>
            <a:r>
              <a:rPr lang="en-GB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r>
              <a:rPr lang="en-GB" sz="1600" b="1" dirty="0" smtClean="0">
                <a:solidFill>
                  <a:srgbClr val="009999"/>
                </a:solidFill>
                <a:latin typeface="Cambria" panose="02040503050406030204" pitchFamily="18" charset="0"/>
              </a:rPr>
              <a:t> </a:t>
            </a:r>
            <a:endParaRPr lang="en-GB" sz="1600" dirty="0">
              <a:solidFill>
                <a:srgbClr val="009999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2FE2440-A717-4464-8C7A-6DAC776BB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90384"/>
              </p:ext>
            </p:extLst>
          </p:nvPr>
        </p:nvGraphicFramePr>
        <p:xfrm>
          <a:off x="302772" y="4803194"/>
          <a:ext cx="6232358" cy="4972894"/>
        </p:xfrm>
        <a:graphic>
          <a:graphicData uri="http://schemas.openxmlformats.org/drawingml/2006/table">
            <a:tbl>
              <a:tblPr/>
              <a:tblGrid>
                <a:gridCol w="2075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9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8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081">
                <a:tc>
                  <a:txBody>
                    <a:bodyPr/>
                    <a:lstStyle/>
                    <a:p>
                      <a:pPr algn="l" fontAlgn="t"/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62607" marR="62607" marT="31303" marB="3130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Vitamin B12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Folate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Diterary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sourse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Only food of animal origin, especially liver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</a:rPr>
                        <a:t>Our</a:t>
                      </a:r>
                      <a:r>
                        <a:rPr lang="en-GB" sz="1200" b="0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</a:rPr>
                        <a:t> bodies are not able to synthesize it</a:t>
                      </a:r>
                      <a:endParaRPr lang="en-GB" sz="1200" b="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Most foods, especially liver, green vegetable and yeast; destroyed by cooking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42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Average daily intake*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7 - 30 µg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200-250 µg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24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Minimum daily requirement*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1-3 µg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100-200 µg† </a:t>
                      </a:r>
                      <a:r>
                        <a:rPr lang="en-GB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</a:rPr>
                        <a:t>This value and the previous</a:t>
                      </a:r>
                      <a:r>
                        <a:rPr lang="en-GB" sz="1200" b="0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</a:rPr>
                        <a:t> one are higher comparing to vitamin B12</a:t>
                      </a:r>
                      <a:endParaRPr lang="en-GB" sz="1400" b="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24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Body stores*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3-5 mg, mainly in the liver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8-20 mg, mainly in the liver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Time to develop deficiency in the absence of intake or absorption*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Anaemia in 2-10 years 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Macrocytosis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in 5 months.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606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Requirements for absorption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Intrinsic factor</a:t>
                      </a:r>
                      <a:r>
                        <a:rPr lang="en-GB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GB" sz="1200" b="0" i="0" u="none" strike="noStrike" baseline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</a:rPr>
                        <a:t>(To modify the absorption) 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secreted by gastric parietal cells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Conversiion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of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polyglutamates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to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monoglutamates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by intestinal folate </a:t>
                      </a:r>
                      <a:r>
                        <a:rPr lang="en-GB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conjugase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427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Site of absorption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Terminal ileum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Duodenum and jejunum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6071">
                <a:tc gridSpan="3"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*   In adults.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rtl="0" fontAlgn="t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†    Higher during pregnancy and lactation.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2607" marR="62607" marT="31303" marB="3130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4D70DD92-FF39-47EF-9BAB-1B7EBD596418}"/>
              </a:ext>
            </a:extLst>
          </p:cNvPr>
          <p:cNvSpPr/>
          <p:nvPr/>
        </p:nvSpPr>
        <p:spPr>
          <a:xfrm>
            <a:off x="173619" y="480500"/>
            <a:ext cx="67806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  <a:t>Independent of either cobalamin or folate deficiency and refractory to  cobalamin and folate therapy.</a:t>
            </a:r>
            <a:b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  <a:t>  a. Some cases of acute myeloid leukaemia, myelodysplasia.</a:t>
            </a:r>
          </a:p>
          <a:p>
            <a:pPr marL="625475" lvl="0" indent="-266700">
              <a:tabLst>
                <a:tab pos="173038" algn="l"/>
              </a:tabLst>
            </a:pP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  <a:t>b. </a:t>
            </a:r>
            <a:r>
              <a:rPr lang="en-GB" sz="1400" dirty="0" err="1">
                <a:solidFill>
                  <a:prstClr val="black"/>
                </a:solidFill>
                <a:latin typeface="Cambria" panose="02040503050406030204" pitchFamily="18" charset="0"/>
              </a:rPr>
              <a:t>Orotic</a:t>
            </a: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  <a:t> aciduria (responds to uridine)</a:t>
            </a:r>
          </a:p>
          <a:p>
            <a:pPr lvl="0"/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  <a:t>       c. Therapy with drugs interfering with </a:t>
            </a:r>
            <a:r>
              <a:rPr lang="en-GB" sz="1400" dirty="0" err="1">
                <a:solidFill>
                  <a:prstClr val="black"/>
                </a:solidFill>
                <a:latin typeface="Cambria" panose="02040503050406030204" pitchFamily="18" charset="0"/>
              </a:rPr>
              <a:t>synthemis</a:t>
            </a:r>
            <a:r>
              <a:rPr lang="en-GB" sz="1400" dirty="0">
                <a:solidFill>
                  <a:prstClr val="black"/>
                </a:solidFill>
                <a:latin typeface="Cambria" panose="02040503050406030204" pitchFamily="18" charset="0"/>
              </a:rPr>
              <a:t> of DNA (e.g. </a:t>
            </a:r>
            <a:endParaRPr lang="ar-SA" sz="1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xmlns="" id="{E96A7593-FB1A-459C-9725-F9869B51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8521" y="-142300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07E3A74-F6A7-417D-B7F6-E44DE7A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73619" y="215826"/>
            <a:ext cx="787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9999"/>
                </a:solidFill>
                <a:latin typeface="Cambria" panose="02040503050406030204" pitchFamily="18" charset="0"/>
              </a:rPr>
              <a:t>Cont’d</a:t>
            </a:r>
          </a:p>
        </p:txBody>
      </p:sp>
    </p:spTree>
    <p:extLst>
      <p:ext uri="{BB962C8B-B14F-4D97-AF65-F5344CB8AC3E}">
        <p14:creationId xmlns:p14="http://schemas.microsoft.com/office/powerpoint/2010/main" val="65007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119" y="2576513"/>
            <a:ext cx="6481763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.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1" y="634801"/>
            <a:ext cx="5244441" cy="393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8" y="4708711"/>
            <a:ext cx="5387752" cy="404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1595736"/>
            <a:ext cx="306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Cambria" panose="02040503050406030204" pitchFamily="18" charset="0"/>
              </a:rPr>
              <a:t>The intrinsic factor is attached to stomach wall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53" y="3381002"/>
            <a:ext cx="306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The receptor is located in the microvilli of </a:t>
            </a:r>
            <a:r>
              <a:rPr lang="en-US" sz="1200" dirty="0" err="1">
                <a:solidFill>
                  <a:srgbClr val="00B050"/>
                </a:solidFill>
                <a:latin typeface="Cambria" panose="02040503050406030204" pitchFamily="18" charset="0"/>
              </a:rPr>
              <a:t>Iluim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 wall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180" y="4300224"/>
            <a:ext cx="553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After attachment of IF and B12 its passage become facilitated to the circulation, after disassociation B12 will by transmitted by </a:t>
            </a:r>
            <a:r>
              <a:rPr lang="en-US" sz="1200" dirty="0" err="1">
                <a:solidFill>
                  <a:srgbClr val="00B050"/>
                </a:solidFill>
                <a:latin typeface="Cambria" panose="02040503050406030204" pitchFamily="18" charset="0"/>
              </a:rPr>
              <a:t>transcobulamine</a:t>
            </a:r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 in blood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15" y="8796184"/>
            <a:ext cx="5851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Cambria" panose="02040503050406030204" pitchFamily="18" charset="0"/>
              </a:rPr>
              <a:t>This summaries the pathogenesis of megaloblastic anemia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6979" y="6759241"/>
            <a:ext cx="306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n-US" sz="1400" dirty="0">
                <a:solidFill>
                  <a:srgbClr val="00B050"/>
                </a:solidFill>
                <a:latin typeface="Cambria" panose="02040503050406030204" pitchFamily="18" charset="0"/>
              </a:rPr>
              <a:t>Tetrahydrofolate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0069" y="6846671"/>
            <a:ext cx="2439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Cambria" panose="02040503050406030204" pitchFamily="18" charset="0"/>
              </a:rPr>
              <a:t>Most important step before DNA synthesis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956844" y="6729118"/>
            <a:ext cx="128588" cy="148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854F2EBA-8431-4161-A334-FF67709B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8156" y="-19113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  <a:endParaRPr lang="ar-SA" dirty="0"/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xmlns="" id="{4A9935B6-42D5-480F-A9ED-688BFC3B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50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983" y="290688"/>
            <a:ext cx="5253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9999"/>
                </a:solidFill>
                <a:latin typeface="Cambria" panose="02040503050406030204" pitchFamily="18" charset="0"/>
              </a:rPr>
              <a:t>Causes of vitamin B12 and  folate deficiency:</a:t>
            </a:r>
            <a:endParaRPr lang="en-GB" sz="1600" dirty="0">
              <a:solidFill>
                <a:srgbClr val="009999"/>
              </a:solidFill>
              <a:latin typeface="Cambria" panose="02040503050406030204" pitchFamily="18" charset="0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ar-S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848935"/>
              </p:ext>
            </p:extLst>
          </p:nvPr>
        </p:nvGraphicFramePr>
        <p:xfrm>
          <a:off x="190980" y="635056"/>
          <a:ext cx="6471848" cy="48691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35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5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2584">
                <a:tc>
                  <a:txBody>
                    <a:bodyPr/>
                    <a:lstStyle/>
                    <a:p>
                      <a:pPr algn="ctr" rtl="1"/>
                      <a:r>
                        <a:rPr lang="en-GB" sz="1350" b="1" i="0" u="sng" strike="noStrike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folate deficiency</a:t>
                      </a:r>
                      <a:endParaRPr lang="ar-SA" u="sng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1350" b="1" i="0" u="sng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Vitamin B</a:t>
                      </a:r>
                      <a:r>
                        <a:rPr lang="en-GB" sz="1350" b="1" i="0" u="sng" kern="1200" baseline="-250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GB" sz="1350" b="1" i="0" u="sng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Deficiency</a:t>
                      </a:r>
                      <a:endParaRPr lang="ar-SA" dirty="0">
                        <a:latin typeface="Cambria" panose="020405030504060302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8799"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Inadequate dietary intake</a:t>
                      </a:r>
                      <a:endParaRPr lang="en-GB" sz="1400" b="0" u="sng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Malabsorption</a:t>
                      </a:r>
                      <a:endParaRPr lang="en-GB" sz="1400" b="0" u="sng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Coeliac disease, </a:t>
                      </a:r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jejunal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resection, tropical sprue</a:t>
                      </a:r>
                      <a:endParaRPr lang="en-GB" sz="1400" b="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Increased requirement</a:t>
                      </a:r>
                      <a:endParaRPr lang="en-GB" sz="1400" b="0" u="sng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Pregnancy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premature infants, chronic haemolytic anaemias, myelofibrosis, various malignant diseases</a:t>
                      </a:r>
                      <a:endParaRPr lang="en-GB" sz="1400" b="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Increased loss</a:t>
                      </a:r>
                      <a:endParaRPr lang="en-GB" sz="1400" b="0" u="sng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Long-term dialysis, congestive heart failure, acute liver disease</a:t>
                      </a:r>
                      <a:endParaRPr lang="en-GB" sz="1400" b="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Complex mechanism</a:t>
                      </a:r>
                      <a:endParaRPr lang="en-GB" sz="1400" b="0" u="sng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Anticonvulsant therapy, * ethanol abuse*</a:t>
                      </a:r>
                      <a:endParaRPr lang="en-GB" sz="1400" b="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* Only some cases with </a:t>
                      </a:r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macrocytosis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are folate deficient.  </a:t>
                      </a:r>
                      <a:r>
                        <a:rPr lang="en-GB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en-GB" sz="1400" b="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Inadequate intake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Veganism </a:t>
                      </a:r>
                      <a:r>
                        <a:rPr lang="en-GB" sz="14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but they have normal </a:t>
                      </a:r>
                      <a:r>
                        <a:rPr lang="en-GB" sz="14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enterohepatic</a:t>
                      </a:r>
                      <a:r>
                        <a:rPr lang="en-GB" sz="14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circulation so even a small amount of B12 maybe enough for them</a:t>
                      </a:r>
                      <a:endParaRPr lang="en-GB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Inadequate secretion of intrinsic factor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Pernicious anaemia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Total or partial gastrectomy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Congenital intrinsic factor deficiency (rare)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Partial gastrectomy, vagotomy, gastritis, acid-suppressing drugs, alcohol abuse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Abnormal intestinal bacterial flora, multiple jejunal diverticula, small intestinal strictures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Diphyllobothrium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latum</a:t>
                      </a:r>
                      <a:endParaRPr lang="en-GB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Malabsorption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Crohn’s disease, </a:t>
                      </a:r>
                      <a:r>
                        <a:rPr lang="en-GB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ileal</a:t>
                      </a:r>
                      <a:r>
                        <a:rPr lang="en-GB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resection, chronic tropical sprue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4AD54840-2A42-483A-9AA7-E5B30307F09D}"/>
              </a:ext>
            </a:extLst>
          </p:cNvPr>
          <p:cNvSpPr/>
          <p:nvPr/>
        </p:nvSpPr>
        <p:spPr>
          <a:xfrm>
            <a:off x="190979" y="5482525"/>
            <a:ext cx="3538809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</a:rPr>
              <a:t>Pernicious </a:t>
            </a:r>
            <a:r>
              <a:rPr lang="en-US" sz="1600" dirty="0" err="1">
                <a:solidFill>
                  <a:srgbClr val="009999"/>
                </a:solidFill>
                <a:latin typeface="Cambria" panose="02040503050406030204" pitchFamily="18" charset="0"/>
              </a:rPr>
              <a:t>Anaemia</a:t>
            </a:r>
            <a:r>
              <a:rPr lang="en-US" sz="1600" dirty="0">
                <a:solidFill>
                  <a:srgbClr val="009999"/>
                </a:solidFill>
                <a:latin typeface="Cambria" panose="02040503050406030204" pitchFamily="18" charset="0"/>
              </a:rPr>
              <a:t>: </a:t>
            </a:r>
          </a:p>
          <a:p>
            <a:pPr lvl="0" defTabSz="914400"/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It is a severe megaloblastic anemia due to </a:t>
            </a:r>
            <a:r>
              <a:rPr lang="en-US" altLang="en-US" sz="1400" dirty="0">
                <a:solidFill>
                  <a:srgbClr val="FF0000"/>
                </a:solidFill>
                <a:latin typeface="Cambria" panose="02040503050406030204" pitchFamily="18" charset="0"/>
              </a:rPr>
              <a:t>autoimmune</a:t>
            </a:r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Cambria" panose="02040503050406030204" pitchFamily="18" charset="0"/>
              </a:rPr>
              <a:t>attack on the gastric mucosa leading to atrophy. </a:t>
            </a:r>
            <a:r>
              <a:rPr lang="en-US" altLang="en-US" sz="1050" dirty="0">
                <a:solidFill>
                  <a:srgbClr val="00B050"/>
                </a:solidFill>
                <a:latin typeface="Cambria" panose="02040503050406030204" pitchFamily="18" charset="0"/>
              </a:rPr>
              <a:t>so there is lack of intrinsic factor</a:t>
            </a:r>
            <a:endParaRPr lang="en-US" sz="105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More common in elderly female patients than males (1.6:1) at the age of 60 and above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More common in Northern European and tends to be in families</a:t>
            </a:r>
          </a:p>
          <a:p>
            <a:pPr lvl="0" defTabSz="914400"/>
            <a:r>
              <a:rPr lang="en-US" sz="1400" dirty="0">
                <a:solidFill>
                  <a:srgbClr val="FFC000">
                    <a:lumMod val="75000"/>
                  </a:srgbClr>
                </a:solidFill>
                <a:latin typeface="Cambria" panose="02040503050406030204" pitchFamily="18" charset="0"/>
              </a:rPr>
              <a:t>Pathogenesis: </a:t>
            </a:r>
            <a:endParaRPr lang="en-US" altLang="en-US" sz="1400" dirty="0">
              <a:solidFill>
                <a:srgbClr val="FFC000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The mucosa become thin with plasma cells and </a:t>
            </a:r>
            <a:r>
              <a:rPr lang="en-US" altLang="en-US" sz="1400" dirty="0">
                <a:solidFill>
                  <a:srgbClr val="FF0000"/>
                </a:solidFill>
                <a:latin typeface="Cambria" panose="02040503050406030204" pitchFamily="18" charset="0"/>
              </a:rPr>
              <a:t>lymphoid infiltration of  the lamina propria.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Intestinal metaplasia may occur. </a:t>
            </a:r>
            <a:r>
              <a:rPr lang="en-US" altLang="en-US" sz="1100" dirty="0">
                <a:solidFill>
                  <a:srgbClr val="00B050"/>
                </a:solidFill>
                <a:latin typeface="Cambria" panose="02040503050406030204" pitchFamily="18" charset="0"/>
              </a:rPr>
              <a:t>gastric carcinoma</a:t>
            </a:r>
            <a:endParaRPr lang="en-US" altLang="en-US" sz="11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It maybe associated with autoimmune diseases including the autoimmune </a:t>
            </a:r>
            <a:r>
              <a:rPr lang="en-US" altLang="en-US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poly-endocrine </a:t>
            </a:r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syndrome.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79A4C593-17D2-46FD-84D6-A0AF8C0A6D35}"/>
              </a:ext>
            </a:extLst>
          </p:cNvPr>
          <p:cNvSpPr/>
          <p:nvPr/>
        </p:nvSpPr>
        <p:spPr>
          <a:xfrm>
            <a:off x="3729788" y="5519029"/>
            <a:ext cx="2933039" cy="305509"/>
          </a:xfrm>
          <a:prstGeom prst="rect">
            <a:avLst/>
          </a:prstGeom>
          <a:solidFill>
            <a:srgbClr val="009999">
              <a:alpha val="18824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Findings:</a:t>
            </a:r>
          </a:p>
        </p:txBody>
      </p:sp>
      <p:sp>
        <p:nvSpPr>
          <p:cNvPr id="9" name="Frame 4">
            <a:extLst>
              <a:ext uri="{FF2B5EF4-FFF2-40B4-BE49-F238E27FC236}">
                <a16:creationId xmlns:a16="http://schemas.microsoft.com/office/drawing/2014/main" xmlns="" id="{055148FE-8D9C-46C9-8161-761592D7943B}"/>
              </a:ext>
            </a:extLst>
          </p:cNvPr>
          <p:cNvSpPr/>
          <p:nvPr/>
        </p:nvSpPr>
        <p:spPr>
          <a:xfrm>
            <a:off x="3729788" y="5839332"/>
            <a:ext cx="2933039" cy="3620045"/>
          </a:xfrm>
          <a:prstGeom prst="frame">
            <a:avLst>
              <a:gd name="adj1" fmla="val 0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Achlorhydria* and absent secretion of intrinsic factor (IF).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Progressive neuropathy is a common feature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Absent serum vitamin B12 level or almost absent level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Raised serum gastrin levels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Helicobacter pylori infection may be the cause which present in younger age as iron deficiency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anaemia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and in the elderly as pernicious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anaemia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altLang="en-US" sz="1200" noProof="0" dirty="0">
                <a:solidFill>
                  <a:srgbClr val="00B050"/>
                </a:solidFill>
                <a:latin typeface="Cambria" panose="02040503050406030204" pitchFamily="18" charset="0"/>
              </a:rPr>
              <a:t>may occur at early stage of the anemia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Increased incidence of gastric carcinoma in (2-3% of pernicious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anaemia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patients).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xmlns="" id="{6C50E74E-2B67-489A-B33D-03A6AB70EEC5}"/>
              </a:ext>
            </a:extLst>
          </p:cNvPr>
          <p:cNvSpPr txBox="1"/>
          <p:nvPr/>
        </p:nvSpPr>
        <p:spPr>
          <a:xfrm>
            <a:off x="100013" y="9558338"/>
            <a:ext cx="3957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Combination of Vit.b12 and IF need acidic environment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99DB4B9-D81B-41D8-993D-34CA0625C372}"/>
              </a:ext>
            </a:extLst>
          </p:cNvPr>
          <p:cNvCxnSpPr/>
          <p:nvPr/>
        </p:nvCxnSpPr>
        <p:spPr>
          <a:xfrm>
            <a:off x="0" y="9558338"/>
            <a:ext cx="6858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xmlns="" id="{51A85E4E-C8B6-4DB3-A0C7-1A6D294C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9616" y="-13231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FF33009-88C1-424A-AB24-09471280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9777" y="9437454"/>
            <a:ext cx="1543050" cy="527403"/>
          </a:xfrm>
        </p:spPr>
        <p:txBody>
          <a:bodyPr/>
          <a:lstStyle/>
          <a:p>
            <a:r>
              <a:rPr lang="en-US" dirty="0"/>
              <a:t>7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29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76348" y="588898"/>
            <a:ext cx="6215063" cy="30085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66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9999"/>
                </a:solidFill>
                <a:latin typeface="Cambria" panose="02040503050406030204" pitchFamily="18" charset="0"/>
              </a:rPr>
              <a:t>Homocysteine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9999"/>
                </a:solidFill>
                <a:latin typeface="Cambria" panose="02040503050406030204" pitchFamily="18" charset="0"/>
              </a:rPr>
              <a:t>Methyltransferase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err="1">
                <a:solidFill>
                  <a:srgbClr val="009999"/>
                </a:solidFill>
                <a:latin typeface="Cambria" panose="02040503050406030204" pitchFamily="18" charset="0"/>
              </a:rPr>
              <a:t>Methylcobalamin</a:t>
            </a:r>
            <a:endParaRPr lang="en-US" altLang="en-US" sz="1600" dirty="0">
              <a:solidFill>
                <a:srgbClr val="009999"/>
              </a:solidFill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9999"/>
              </a:solidFill>
              <a:latin typeface="Arial Black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9999"/>
                </a:solidFill>
                <a:latin typeface="Arial Black" charset="0"/>
              </a:rPr>
              <a:t>				</a:t>
            </a:r>
            <a:endParaRPr lang="en-US" altLang="en-US" sz="1600" b="1" dirty="0">
              <a:solidFill>
                <a:srgbClr val="009999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9999"/>
              </a:solidFill>
              <a:latin typeface="Arial Black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9999"/>
              </a:solidFill>
              <a:latin typeface="Arial Black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9999"/>
                </a:solidFill>
                <a:latin typeface="Cambria" panose="02040503050406030204" pitchFamily="18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660066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660066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750" b="1" dirty="0">
              <a:solidFill>
                <a:srgbClr val="660066"/>
              </a:solidFill>
            </a:endParaRPr>
          </a:p>
        </p:txBody>
      </p:sp>
      <p:sp>
        <p:nvSpPr>
          <p:cNvPr id="66563" name="Arc 8"/>
          <p:cNvSpPr>
            <a:spLocks/>
          </p:cNvSpPr>
          <p:nvPr/>
        </p:nvSpPr>
        <p:spPr bwMode="auto">
          <a:xfrm rot="-1605995">
            <a:off x="2391258" y="1800462"/>
            <a:ext cx="2075482" cy="109806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anchor="ctr"/>
          <a:lstStyle/>
          <a:p>
            <a:endParaRPr lang="en-US" sz="1350"/>
          </a:p>
        </p:txBody>
      </p:sp>
      <p:sp>
        <p:nvSpPr>
          <p:cNvPr id="66564" name="Line 9"/>
          <p:cNvSpPr>
            <a:spLocks noChangeShapeType="1"/>
          </p:cNvSpPr>
          <p:nvPr/>
        </p:nvSpPr>
        <p:spPr bwMode="auto">
          <a:xfrm flipV="1">
            <a:off x="2453538" y="1911378"/>
            <a:ext cx="2075913" cy="9477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66565" name="Line 10"/>
          <p:cNvSpPr>
            <a:spLocks noChangeShapeType="1"/>
          </p:cNvSpPr>
          <p:nvPr/>
        </p:nvSpPr>
        <p:spPr bwMode="auto">
          <a:xfrm>
            <a:off x="4602806" y="2287681"/>
            <a:ext cx="53579" cy="161925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80" y="2821065"/>
            <a:ext cx="4248598" cy="318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6167" y="661041"/>
            <a:ext cx="2544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Cambria" panose="02040503050406030204" pitchFamily="18" charset="0"/>
              </a:rPr>
              <a:t>The integration between B12 and IF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5886" y="2848763"/>
            <a:ext cx="220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ambria" panose="02040503050406030204" pitchFamily="18" charset="0"/>
              </a:rPr>
              <a:t>The chemical bases of B12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B4CBC0C8-C5AB-4EB6-9832-52C08CCA9394}"/>
              </a:ext>
            </a:extLst>
          </p:cNvPr>
          <p:cNvSpPr/>
          <p:nvPr/>
        </p:nvSpPr>
        <p:spPr>
          <a:xfrm>
            <a:off x="230352" y="6056782"/>
            <a:ext cx="6461059" cy="170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 rtl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1600" dirty="0">
                <a:solidFill>
                  <a:srgbClr val="009999"/>
                </a:solidFill>
                <a:latin typeface="Cambria" panose="02040503050406030204" pitchFamily="18" charset="0"/>
              </a:rPr>
              <a:t>Clinical Features of Megaloblastic </a:t>
            </a:r>
            <a:r>
              <a:rPr lang="en-US" altLang="en-US" sz="1600" dirty="0" err="1">
                <a:solidFill>
                  <a:srgbClr val="009999"/>
                </a:solidFill>
                <a:latin typeface="Cambria" panose="02040503050406030204" pitchFamily="18" charset="0"/>
              </a:rPr>
              <a:t>Anaemia</a:t>
            </a:r>
            <a:r>
              <a:rPr lang="en-US" altLang="en-US" sz="1700" dirty="0">
                <a:solidFill>
                  <a:srgbClr val="009999"/>
                </a:solidFill>
                <a:latin typeface="Cambria" panose="02040503050406030204" pitchFamily="18" charset="0"/>
              </a:rPr>
              <a:t>:</a:t>
            </a:r>
          </a:p>
          <a:p>
            <a:pPr marL="171450" lvl="0" indent="-171450" defTabSz="685800" rtl="1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1400" dirty="0">
                <a:solidFill>
                  <a:srgbClr val="A5A5A5"/>
                </a:solidFill>
                <a:latin typeface="Cambria" panose="02040503050406030204" pitchFamily="18" charset="0"/>
              </a:rPr>
              <a:t>-Progressive symptoms and signs of </a:t>
            </a:r>
            <a:r>
              <a:rPr lang="en-US" altLang="en-US" sz="1400" dirty="0" err="1">
                <a:solidFill>
                  <a:srgbClr val="A5A5A5"/>
                </a:solidFill>
                <a:latin typeface="Cambria" panose="02040503050406030204" pitchFamily="18" charset="0"/>
              </a:rPr>
              <a:t>anaemia</a:t>
            </a:r>
            <a:r>
              <a:rPr lang="en-US" altLang="en-US" sz="1400" dirty="0">
                <a:solidFill>
                  <a:srgbClr val="00B0F0"/>
                </a:solidFill>
                <a:latin typeface="Cambria" panose="02040503050406030204" pitchFamily="18" charset="0"/>
              </a:rPr>
              <a:t> </a:t>
            </a:r>
            <a:endParaRPr lang="en-US" altLang="en-US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Weakness, anorexia, weight loss, </a:t>
            </a:r>
            <a:r>
              <a:rPr lang="en-US" altLang="en-US" sz="1400" dirty="0" err="1">
                <a:solidFill>
                  <a:prstClr val="black"/>
                </a:solidFill>
                <a:latin typeface="Cambria" panose="02040503050406030204" pitchFamily="18" charset="0"/>
              </a:rPr>
              <a:t>diarrhoea</a:t>
            </a:r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 or constipation, tiredness, shortness of breath, angina of effort, heart failure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Mild jaundice, glossitis, stomatitis, angular </a:t>
            </a:r>
            <a:r>
              <a:rPr lang="en-US" altLang="en-US" sz="1400" dirty="0" err="1">
                <a:solidFill>
                  <a:prstClr val="black"/>
                </a:solidFill>
                <a:latin typeface="Cambria" panose="02040503050406030204" pitchFamily="18" charset="0"/>
              </a:rPr>
              <a:t>cheilosis</a:t>
            </a:r>
            <a:endParaRPr lang="en-US" altLang="en-US" sz="1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FF0000"/>
                </a:solidFill>
                <a:latin typeface="Cambria" panose="02040503050406030204" pitchFamily="18" charset="0"/>
              </a:rPr>
              <a:t>Purpura, melanin pigmentations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Infections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2A87A339-78C6-4C7F-BF61-319A2B016763}"/>
              </a:ext>
            </a:extLst>
          </p:cNvPr>
          <p:cNvSpPr txBox="1"/>
          <p:nvPr/>
        </p:nvSpPr>
        <p:spPr>
          <a:xfrm>
            <a:off x="457199" y="2316879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b="1" dirty="0">
                <a:solidFill>
                  <a:srgbClr val="009999"/>
                </a:solidFill>
                <a:latin typeface="Cambria" panose="02040503050406030204" pitchFamily="18" charset="0"/>
              </a:rPr>
              <a:t>5-Methylterahydrofolate</a:t>
            </a:r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307F0085-87A6-40D7-AB59-4D41B6F4EE10}"/>
              </a:ext>
            </a:extLst>
          </p:cNvPr>
          <p:cNvSpPr txBox="1"/>
          <p:nvPr/>
        </p:nvSpPr>
        <p:spPr>
          <a:xfrm>
            <a:off x="4185159" y="2376664"/>
            <a:ext cx="20453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b="1" dirty="0">
                <a:solidFill>
                  <a:srgbClr val="009999"/>
                </a:solidFill>
                <a:latin typeface="Cambria" panose="02040503050406030204" pitchFamily="18" charset="0"/>
              </a:rPr>
              <a:t>Tetrahydrofolate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CE0E11C3-079D-4222-B675-657476E8DEA4}"/>
              </a:ext>
            </a:extLst>
          </p:cNvPr>
          <p:cNvSpPr txBox="1"/>
          <p:nvPr/>
        </p:nvSpPr>
        <p:spPr>
          <a:xfrm>
            <a:off x="4570635" y="1707274"/>
            <a:ext cx="14558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b="1" dirty="0">
                <a:solidFill>
                  <a:srgbClr val="009999"/>
                </a:solidFill>
                <a:latin typeface="Cambria" panose="02040503050406030204" pitchFamily="18" charset="0"/>
              </a:rPr>
              <a:t>Methionine</a:t>
            </a:r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408A5694-1848-4D78-B0A1-113AD4623FF5}"/>
              </a:ext>
            </a:extLst>
          </p:cNvPr>
          <p:cNvSpPr txBox="1"/>
          <p:nvPr/>
        </p:nvSpPr>
        <p:spPr>
          <a:xfrm>
            <a:off x="807065" y="1696035"/>
            <a:ext cx="19130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b="1" dirty="0">
                <a:solidFill>
                  <a:srgbClr val="009999"/>
                </a:solidFill>
                <a:latin typeface="Cambria" panose="02040503050406030204" pitchFamily="18" charset="0"/>
              </a:rPr>
              <a:t>Homocysteine</a:t>
            </a:r>
            <a:endParaRPr lang="ar-SA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61A57567-8D5C-4768-B497-34A9E7C7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7065" y="7717883"/>
            <a:ext cx="1593553" cy="1532801"/>
          </a:xfrm>
          <a:prstGeom prst="rect">
            <a:avLst/>
          </a:prstGeom>
          <a:noFill/>
        </p:spPr>
      </p:pic>
      <p:sp>
        <p:nvSpPr>
          <p:cNvPr id="16" name="TextBox 22">
            <a:extLst>
              <a:ext uri="{FF2B5EF4-FFF2-40B4-BE49-F238E27FC236}">
                <a16:creationId xmlns:a16="http://schemas.microsoft.com/office/drawing/2014/main" xmlns="" id="{80817E40-B621-4986-9A59-4DAEFE52B66D}"/>
              </a:ext>
            </a:extLst>
          </p:cNvPr>
          <p:cNvSpPr txBox="1"/>
          <p:nvPr/>
        </p:nvSpPr>
        <p:spPr>
          <a:xfrm>
            <a:off x="903753" y="9254638"/>
            <a:ext cx="1400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angular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cheilosis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67513380-367E-45D5-A3C1-2BA37EB38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497" y="7758273"/>
            <a:ext cx="1425730" cy="1532801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8E7CC70A-7127-48C0-BCE5-F3BABC2EA494}"/>
              </a:ext>
            </a:extLst>
          </p:cNvPr>
          <p:cNvSpPr/>
          <p:nvPr/>
        </p:nvSpPr>
        <p:spPr>
          <a:xfrm>
            <a:off x="2911693" y="9239248"/>
            <a:ext cx="83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mbria" panose="02040503050406030204" pitchFamily="18" charset="0"/>
              </a:rPr>
              <a:t>jaundice</a:t>
            </a:r>
            <a:endParaRPr lang="ar-SA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2B87B335-9E19-4B04-9E9C-B74D44B1D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61086" r="24731"/>
          <a:stretch/>
        </p:blipFill>
        <p:spPr>
          <a:xfrm>
            <a:off x="4529451" y="7698964"/>
            <a:ext cx="1183188" cy="1553740"/>
          </a:xfrm>
          <a:prstGeom prst="rect">
            <a:avLst/>
          </a:prstGeom>
          <a:noFill/>
        </p:spPr>
      </p:pic>
      <p:sp>
        <p:nvSpPr>
          <p:cNvPr id="21" name="TextBox 21">
            <a:extLst>
              <a:ext uri="{FF2B5EF4-FFF2-40B4-BE49-F238E27FC236}">
                <a16:creationId xmlns:a16="http://schemas.microsoft.com/office/drawing/2014/main" xmlns="" id="{3D336659-325B-4B8C-80D9-E31B61232C06}"/>
              </a:ext>
            </a:extLst>
          </p:cNvPr>
          <p:cNvSpPr txBox="1"/>
          <p:nvPr/>
        </p:nvSpPr>
        <p:spPr>
          <a:xfrm>
            <a:off x="4007977" y="9225967"/>
            <a:ext cx="20184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red swollen painful tongue with beef like appearance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angular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somatitis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عنصر نائب للتذييل 13">
            <a:extLst>
              <a:ext uri="{FF2B5EF4-FFF2-40B4-BE49-F238E27FC236}">
                <a16:creationId xmlns:a16="http://schemas.microsoft.com/office/drawing/2014/main" xmlns="" id="{020BE4BE-E836-4EC1-9BD1-7EAA3D9F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4206" y="-21100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  <a:endParaRPr lang="ar-SA" dirty="0"/>
          </a:p>
        </p:txBody>
      </p:sp>
      <p:sp>
        <p:nvSpPr>
          <p:cNvPr id="17" name="عنصر نائب لرقم الشريحة 16">
            <a:extLst>
              <a:ext uri="{FF2B5EF4-FFF2-40B4-BE49-F238E27FC236}">
                <a16:creationId xmlns:a16="http://schemas.microsoft.com/office/drawing/2014/main" xmlns="" id="{B0671ADA-6488-4C8A-A548-F5182C26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636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37" y="347661"/>
            <a:ext cx="6652412" cy="8939214"/>
          </a:xfrm>
        </p:spPr>
        <p:txBody>
          <a:bodyPr>
            <a:normAutofit/>
          </a:bodyPr>
          <a:lstStyle/>
          <a:p>
            <a:pPr algn="l" defTabSz="914400" rtl="0">
              <a:lnSpc>
                <a:spcPct val="100000"/>
              </a:lnSpc>
              <a:spcBef>
                <a:spcPts val="0"/>
              </a:spcBef>
            </a:pPr>
            <a:endParaRPr lang="en-US" altLang="en-US" sz="1400" dirty="0">
              <a:latin typeface="Cambria" panose="02040503050406030204" pitchFamily="18" charset="0"/>
            </a:endParaRPr>
          </a:p>
          <a:p>
            <a:pPr algn="l" defTabSz="914400" rtl="0">
              <a:lnSpc>
                <a:spcPct val="100000"/>
              </a:lnSpc>
              <a:spcBef>
                <a:spcPts val="0"/>
              </a:spcBef>
            </a:pPr>
            <a:endParaRPr lang="en-US" altLang="en-US" sz="1400" dirty="0">
              <a:latin typeface="Cambria" panose="02040503050406030204" pitchFamily="18" charset="0"/>
            </a:endParaRPr>
          </a:p>
          <a:p>
            <a:pPr algn="l" defTabSz="914400" rtl="0">
              <a:lnSpc>
                <a:spcPct val="100000"/>
              </a:lnSpc>
              <a:spcBef>
                <a:spcPts val="0"/>
              </a:spcBef>
            </a:pPr>
            <a:endParaRPr lang="en-US" altLang="en-US" sz="1400" dirty="0">
              <a:latin typeface="Cambria" panose="02040503050406030204" pitchFamily="18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CCA38C-FB63-4EFC-A39F-1287F99D3A29}"/>
              </a:ext>
            </a:extLst>
          </p:cNvPr>
          <p:cNvSpPr/>
          <p:nvPr/>
        </p:nvSpPr>
        <p:spPr>
          <a:xfrm>
            <a:off x="196792" y="519100"/>
            <a:ext cx="6539162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Neuropathy due to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Vit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</a:t>
            </a:r>
            <a:r>
              <a:rPr kumimoji="0" lang="en-US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12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and folate deficiency:</a:t>
            </a:r>
          </a:p>
          <a:p>
            <a:pPr marL="171450" marR="0" lvl="0" indent="-17145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Progressive neuropathy affecting:</a:t>
            </a:r>
          </a:p>
          <a:p>
            <a:pPr marL="285750" marR="0" lvl="0" indent="-2857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peripheral sensory </a:t>
            </a: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nerves</a:t>
            </a:r>
          </a:p>
          <a:p>
            <a:pPr marL="285750" marR="0" lvl="0" indent="-2857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Posterior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and lateral columns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(sensory ataxia)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of the spinal cord (subacute combined degeneration of the cord)</a:t>
            </a:r>
          </a:p>
          <a:p>
            <a:pPr marL="285750" marR="0" lvl="0" indent="-2857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Optic atrophy</a:t>
            </a:r>
          </a:p>
          <a:p>
            <a:pPr marL="285750" marR="0" lvl="0" indent="-28575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Psychiatric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symptoms</a:t>
            </a:r>
          </a:p>
          <a:p>
            <a:pPr marL="0" marR="0" lvl="0" indent="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171450" marR="0" lvl="0" indent="-17145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Pathogenesis: 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171450" marR="0" lvl="0" indent="-17145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The neuropathy is likely due to accumulation of S-adenosyl homocysteine and reduced level of S-adenosyl methionine in nervous tissue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resulting in defective methylation of myelin and other substrates.</a:t>
            </a:r>
          </a:p>
          <a:p>
            <a:pPr marL="171450" marR="0" lvl="0" indent="-17145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Neuropathy is mostly due to vitamin B</a:t>
            </a:r>
            <a:r>
              <a:rPr kumimoji="0" lang="en-US" alt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12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deficiency.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 new born (encephalopathy)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xmlns="" id="{C8DC4FCD-5901-4B28-AF3F-1AA848495DED}"/>
              </a:ext>
            </a:extLst>
          </p:cNvPr>
          <p:cNvSpPr/>
          <p:nvPr/>
        </p:nvSpPr>
        <p:spPr>
          <a:xfrm>
            <a:off x="196792" y="4343936"/>
            <a:ext cx="6299773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Neural tube defect (NTD):</a:t>
            </a:r>
          </a:p>
          <a:p>
            <a:pPr marL="171450" marR="0" lvl="0" indent="-171450" algn="l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Anencephaly, spina bifida or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encephalocoele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in the fetus due to folate or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Vit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</a:t>
            </a:r>
            <a:r>
              <a:rPr kumimoji="0" lang="en-US" alt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12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deficiency in the mother</a:t>
            </a:r>
          </a:p>
        </p:txBody>
      </p:sp>
      <p:sp>
        <p:nvSpPr>
          <p:cNvPr id="13" name="Pentagon 5">
            <a:extLst>
              <a:ext uri="{FF2B5EF4-FFF2-40B4-BE49-F238E27FC236}">
                <a16:creationId xmlns:a16="http://schemas.microsoft.com/office/drawing/2014/main" xmlns="" id="{37A68AEF-3E53-4298-A3C5-79CFF072D162}"/>
              </a:ext>
            </a:extLst>
          </p:cNvPr>
          <p:cNvSpPr/>
          <p:nvPr/>
        </p:nvSpPr>
        <p:spPr>
          <a:xfrm>
            <a:off x="300388" y="5202927"/>
            <a:ext cx="1562513" cy="344556"/>
          </a:xfrm>
          <a:prstGeom prst="homePlate">
            <a:avLst/>
          </a:prstGeom>
          <a:ln>
            <a:solidFill>
              <a:srgbClr val="009999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This results in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F7FB5A58-A2CF-463D-8D64-BB9DDAA1E715}"/>
              </a:ext>
            </a:extLst>
          </p:cNvPr>
          <p:cNvSpPr txBox="1">
            <a:spLocks/>
          </p:cNvSpPr>
          <p:nvPr/>
        </p:nvSpPr>
        <p:spPr>
          <a:xfrm>
            <a:off x="204537" y="5657933"/>
            <a:ext cx="4913395" cy="1943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1400" dirty="0"/>
              <a:t> </a:t>
            </a:r>
            <a:r>
              <a:rPr lang="en-US" altLang="en-US" sz="1400" dirty="0">
                <a:latin typeface="Cambria" panose="02040503050406030204" pitchFamily="18" charset="0"/>
              </a:rPr>
              <a:t>build-up of homocysteine and S-adenosyl homocysteine in the fetus which impair methylation of various proteins and lipids. </a:t>
            </a:r>
          </a:p>
          <a:p>
            <a:pPr algn="just" rtl="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1400" dirty="0">
                <a:latin typeface="Cambria" panose="02040503050406030204" pitchFamily="18" charset="0"/>
              </a:rPr>
              <a:t>Polymorphism in the enzyme 5,10 methylene tetrahydrofolate reductase (5,10-MTHFR).  This mutation (677 C</a:t>
            </a:r>
            <a:r>
              <a:rPr lang="en-US" altLang="en-US" sz="1400" dirty="0"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1400" dirty="0">
                <a:latin typeface="Cambria" panose="02040503050406030204" pitchFamily="18" charset="0"/>
              </a:rPr>
              <a:t>T) in the MTHFR gene results in low serum and red cell folate and high serum homocysteine in the parents and fetus with NTD.</a:t>
            </a:r>
          </a:p>
          <a:p>
            <a:pPr algn="just" rtl="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1400" dirty="0">
                <a:latin typeface="Cambria" panose="02040503050406030204" pitchFamily="18" charset="0"/>
              </a:rPr>
              <a:t>Cleft palate and hair lip </a:t>
            </a:r>
          </a:p>
          <a:p>
            <a:pPr algn="just">
              <a:lnSpc>
                <a:spcPct val="80000"/>
              </a:lnSpc>
              <a:buFontTx/>
              <a:buChar char="-"/>
              <a:defRPr/>
            </a:pPr>
            <a:endParaRPr lang="en-US" altLang="en-US" sz="1400" b="1" dirty="0">
              <a:solidFill>
                <a:srgbClr val="FFFF00"/>
              </a:solidFill>
            </a:endParaRPr>
          </a:p>
          <a:p>
            <a:pPr algn="just" rtl="0">
              <a:lnSpc>
                <a:spcPct val="80000"/>
              </a:lnSpc>
              <a:buFont typeface="Arial" charset="0"/>
              <a:buChar char="•"/>
              <a:defRPr/>
            </a:pPr>
            <a:endParaRPr lang="en-US" altLang="en-US" sz="1400" dirty="0"/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n-US" altLang="en-US" sz="1400" b="1" dirty="0">
              <a:solidFill>
                <a:srgbClr val="FFFF00"/>
              </a:solidFill>
            </a:endParaRPr>
          </a:p>
          <a:p>
            <a:pPr algn="l" rtl="0">
              <a:buFont typeface="Wingdings" charset="2"/>
              <a:buChar char="v"/>
              <a:defRPr/>
            </a:pPr>
            <a:endParaRPr lang="en-US" altLang="en-US" sz="1600" b="1" dirty="0">
              <a:solidFill>
                <a:srgbClr val="00B0F0"/>
              </a:solidFill>
            </a:endParaRP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endParaRPr lang="en-US" altLang="en-US" sz="1400" b="1" u="sng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endParaRPr lang="en-US" altLang="en-US" sz="1400" b="1" dirty="0"/>
          </a:p>
          <a:p>
            <a:pPr marL="0" indent="0" algn="l">
              <a:buFont typeface="Arial" panose="020B0604020202020204" pitchFamily="34" charset="0"/>
              <a:buNone/>
              <a:defRPr/>
            </a:pPr>
            <a:endParaRPr lang="en-US" altLang="en-US" sz="1400" b="1" dirty="0">
              <a:solidFill>
                <a:schemeClr val="bg2">
                  <a:lumMod val="75000"/>
                </a:schemeClr>
              </a:solidFill>
            </a:endParaRPr>
          </a:p>
          <a:p>
            <a:pPr algn="l">
              <a:buFont typeface="Arial" panose="020B0604020202020204" pitchFamily="34" charset="0"/>
              <a:buNone/>
              <a:defRPr/>
            </a:pPr>
            <a:endParaRPr lang="en-US" altLang="en-US" sz="1600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altLang="en-US" sz="800" b="1" dirty="0">
              <a:solidFill>
                <a:schemeClr val="bg1"/>
              </a:solidFill>
            </a:endParaRPr>
          </a:p>
          <a:p>
            <a:pPr algn="l" rtl="0"/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1FE19471-12A7-457D-99CE-4D3FD6D9E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041" y="5796024"/>
            <a:ext cx="1542422" cy="1572904"/>
          </a:xfrm>
          <a:prstGeom prst="rect">
            <a:avLst/>
          </a:prstGeom>
        </p:spPr>
      </p:pic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5CD37C99-59C8-4412-9378-6B527BAA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2" y="-8303"/>
            <a:ext cx="2314575" cy="527403"/>
          </a:xfrm>
        </p:spPr>
        <p:txBody>
          <a:bodyPr/>
          <a:lstStyle/>
          <a:p>
            <a:r>
              <a:rPr lang="en-US" dirty="0"/>
              <a:t>HEMATOLOGY TEAM 436</a:t>
            </a:r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1B88B543-8037-4E84-AE54-73AC285E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593401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</TotalTime>
  <Words>1884</Words>
  <Application>Microsoft Macintosh PowerPoint</Application>
  <PresentationFormat>A4 Paper (210x297 mm)</PresentationFormat>
  <Paragraphs>423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 Black</vt:lpstr>
      <vt:lpstr>Calibri</vt:lpstr>
      <vt:lpstr>Calibri Light</vt:lpstr>
      <vt:lpstr>Cambria</vt:lpstr>
      <vt:lpstr>Times New Roman</vt:lpstr>
      <vt:lpstr>Wingdings</vt:lpstr>
      <vt:lpstr>Arial</vt:lpstr>
      <vt:lpstr>نسق Office</vt:lpstr>
      <vt:lpstr>PowerPoint Presentation</vt:lpstr>
      <vt:lpstr>Normal adult red cell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Summery:</vt:lpstr>
      <vt:lpstr>MCQs: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صفاء</dc:creator>
  <cp:lastModifiedBy>شوق</cp:lastModifiedBy>
  <cp:revision>43</cp:revision>
  <dcterms:created xsi:type="dcterms:W3CDTF">2017-11-20T13:06:54Z</dcterms:created>
  <dcterms:modified xsi:type="dcterms:W3CDTF">2017-12-29T14:52:55Z</dcterms:modified>
</cp:coreProperties>
</file>