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4"/>
  </p:notesMasterIdLst>
  <p:sldIdLst>
    <p:sldId id="256" r:id="rId2"/>
    <p:sldId id="259" r:id="rId3"/>
    <p:sldId id="262" r:id="rId4"/>
    <p:sldId id="260" r:id="rId5"/>
    <p:sldId id="261" r:id="rId6"/>
    <p:sldId id="270" r:id="rId7"/>
    <p:sldId id="269" r:id="rId8"/>
    <p:sldId id="264" r:id="rId9"/>
    <p:sldId id="265" r:id="rId10"/>
    <p:sldId id="268" r:id="rId11"/>
    <p:sldId id="267" r:id="rId12"/>
    <p:sldId id="257" r:id="rId13"/>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7EBE9"/>
    <a:srgbClr val="318758"/>
    <a:srgbClr val="A3FBA3"/>
    <a:srgbClr val="FCD2D9"/>
    <a:srgbClr val="DFFDE4"/>
    <a:srgbClr val="5E676C"/>
    <a:srgbClr val="1C5B5E"/>
    <a:srgbClr val="7F2950"/>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130" d="100"/>
          <a:sy n="130" d="100"/>
        </p:scale>
        <p:origin x="606" y="9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88087-758D-4874-995F-810B7FD21ED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B2F5BD0D-9D17-48E8-9625-982BB02A97FE}">
      <dgm:prSet phldrT="[نص]" custT="1"/>
      <dgm:spPr/>
      <dgm:t>
        <a:bodyPr/>
        <a:lstStyle/>
        <a:p>
          <a:r>
            <a:rPr lang="en-US" sz="1500" dirty="0">
              <a:latin typeface="Cambria" pitchFamily="18" charset="0"/>
            </a:rPr>
            <a:t>AML with </a:t>
          </a:r>
          <a:r>
            <a:rPr lang="en-US" sz="1500" b="1" dirty="0">
              <a:latin typeface="Cambria" pitchFamily="18" charset="0"/>
            </a:rPr>
            <a:t>recurrent genetic abnormalities</a:t>
          </a:r>
          <a:r>
            <a:rPr lang="en-US" sz="1500" dirty="0">
              <a:latin typeface="Cambria" pitchFamily="18" charset="0"/>
            </a:rPr>
            <a:t>:</a:t>
          </a:r>
          <a:endParaRPr lang="en-US" sz="1800" dirty="0">
            <a:latin typeface="Cambria" pitchFamily="18" charset="0"/>
          </a:endParaRPr>
        </a:p>
      </dgm:t>
    </dgm:pt>
    <dgm:pt modelId="{C90D7665-E1B3-4598-9A13-8FCCF39B7788}" type="parTrans" cxnId="{C167038A-D113-4658-AABD-F6D43BD55EB9}">
      <dgm:prSet/>
      <dgm:spPr/>
      <dgm:t>
        <a:bodyPr/>
        <a:lstStyle/>
        <a:p>
          <a:endParaRPr lang="en-US"/>
        </a:p>
      </dgm:t>
    </dgm:pt>
    <dgm:pt modelId="{1F920583-60CE-40AC-9C89-0F7DC845A338}" type="sibTrans" cxnId="{C167038A-D113-4658-AABD-F6D43BD55EB9}">
      <dgm:prSet/>
      <dgm:spPr/>
      <dgm:t>
        <a:bodyPr/>
        <a:lstStyle/>
        <a:p>
          <a:endParaRPr lang="en-US"/>
        </a:p>
      </dgm:t>
    </dgm:pt>
    <dgm:pt modelId="{6A1B8FB0-0F96-41B4-BF31-7A4523D64A4E}">
      <dgm:prSet phldrT="[نص]" custT="1"/>
      <dgm:spPr/>
      <dgm:t>
        <a:bodyPr/>
        <a:lstStyle/>
        <a:p>
          <a:r>
            <a:rPr lang="en-US" sz="1400" dirty="0">
              <a:latin typeface="Cambria" pitchFamily="18" charset="0"/>
            </a:rPr>
            <a:t>1-t(8;21)</a:t>
          </a:r>
        </a:p>
      </dgm:t>
    </dgm:pt>
    <dgm:pt modelId="{96FE93A5-76DD-4406-AAB3-3B2C3388D54B}" type="parTrans" cxnId="{C1CBD32B-4555-45B0-8D60-93C7DDDA3C5D}">
      <dgm:prSet/>
      <dgm:spPr/>
      <dgm:t>
        <a:bodyPr/>
        <a:lstStyle/>
        <a:p>
          <a:endParaRPr lang="en-US"/>
        </a:p>
      </dgm:t>
    </dgm:pt>
    <dgm:pt modelId="{68BA086B-85E9-4821-B169-AAA1292826CC}" type="sibTrans" cxnId="{C1CBD32B-4555-45B0-8D60-93C7DDDA3C5D}">
      <dgm:prSet/>
      <dgm:spPr/>
      <dgm:t>
        <a:bodyPr/>
        <a:lstStyle/>
        <a:p>
          <a:endParaRPr lang="en-US"/>
        </a:p>
      </dgm:t>
    </dgm:pt>
    <dgm:pt modelId="{8E7CCB6F-6A0A-4888-B47C-3EA1225D5AE3}">
      <dgm:prSet phldrT="[نص]" custT="1"/>
      <dgm:spPr/>
      <dgm:t>
        <a:bodyPr/>
        <a:lstStyle/>
        <a:p>
          <a:r>
            <a:rPr lang="en-US" sz="1400" b="1" u="sng" dirty="0">
              <a:latin typeface="Cambria" pitchFamily="18" charset="0"/>
            </a:rPr>
            <a:t>Prognosis:</a:t>
          </a:r>
          <a:r>
            <a:rPr lang="en-US" sz="1400" b="1" u="none" dirty="0">
              <a:latin typeface="Cambria" pitchFamily="18" charset="0"/>
            </a:rPr>
            <a:t> </a:t>
          </a:r>
          <a:r>
            <a:rPr lang="en-US" sz="1400" b="0" u="none" dirty="0">
              <a:latin typeface="Cambria" pitchFamily="18" charset="0"/>
            </a:rPr>
            <a:t>good</a:t>
          </a:r>
        </a:p>
      </dgm:t>
    </dgm:pt>
    <dgm:pt modelId="{D3393FA6-177D-4564-A4FF-880013DF3B03}" type="parTrans" cxnId="{A2F89C36-F99F-4FCD-AE27-6A3FA713C3FB}">
      <dgm:prSet/>
      <dgm:spPr/>
      <dgm:t>
        <a:bodyPr/>
        <a:lstStyle/>
        <a:p>
          <a:endParaRPr lang="en-US"/>
        </a:p>
      </dgm:t>
    </dgm:pt>
    <dgm:pt modelId="{7FC55A2D-3BBC-4943-93E6-18600B90CA6F}" type="sibTrans" cxnId="{A2F89C36-F99F-4FCD-AE27-6A3FA713C3FB}">
      <dgm:prSet/>
      <dgm:spPr/>
      <dgm:t>
        <a:bodyPr/>
        <a:lstStyle/>
        <a:p>
          <a:endParaRPr lang="en-US"/>
        </a:p>
      </dgm:t>
    </dgm:pt>
    <dgm:pt modelId="{C9E485C0-21A8-4B4A-BAF9-51F4FD9AEBC3}">
      <dgm:prSet phldrT="[نص]" custT="1"/>
      <dgm:spPr/>
      <dgm:t>
        <a:bodyPr/>
        <a:lstStyle/>
        <a:p>
          <a:r>
            <a:rPr lang="en-US" sz="1500" b="0" dirty="0" err="1">
              <a:latin typeface="Cambria" pitchFamily="18" charset="0"/>
            </a:rPr>
            <a:t>Myelodisplasia</a:t>
          </a:r>
          <a:r>
            <a:rPr lang="en-US" sz="1500" b="0" dirty="0">
              <a:latin typeface="Cambria" pitchFamily="18" charset="0"/>
            </a:rPr>
            <a:t> related AML: </a:t>
          </a:r>
        </a:p>
      </dgm:t>
    </dgm:pt>
    <dgm:pt modelId="{D4E999A0-1A8F-4678-9FE5-7C2983DEC951}" type="parTrans" cxnId="{1E78E4DF-9282-47BC-917F-5D4A1E1CD15C}">
      <dgm:prSet/>
      <dgm:spPr/>
      <dgm:t>
        <a:bodyPr/>
        <a:lstStyle/>
        <a:p>
          <a:endParaRPr lang="en-US"/>
        </a:p>
      </dgm:t>
    </dgm:pt>
    <dgm:pt modelId="{2B3CBE1F-3503-4C9A-8590-A0D9E7A860C2}" type="sibTrans" cxnId="{1E78E4DF-9282-47BC-917F-5D4A1E1CD15C}">
      <dgm:prSet/>
      <dgm:spPr/>
      <dgm:t>
        <a:bodyPr/>
        <a:lstStyle/>
        <a:p>
          <a:endParaRPr lang="en-US"/>
        </a:p>
      </dgm:t>
    </dgm:pt>
    <dgm:pt modelId="{4A14665F-C00B-48F8-AAC6-F50C3D025587}">
      <dgm:prSet phldrT="[نص]" custT="1"/>
      <dgm:spPr/>
      <dgm:t>
        <a:bodyPr/>
        <a:lstStyle/>
        <a:p>
          <a:r>
            <a:rPr lang="en-US" sz="1400" b="1" dirty="0" smtClean="0">
              <a:latin typeface="Cambria" pitchFamily="18" charset="0"/>
            </a:rPr>
            <a:t>Blasts ≥ 20%</a:t>
          </a:r>
          <a:endParaRPr lang="en-US" sz="1400" b="1" dirty="0">
            <a:latin typeface="Cambria" pitchFamily="18" charset="0"/>
          </a:endParaRPr>
        </a:p>
      </dgm:t>
    </dgm:pt>
    <dgm:pt modelId="{D3E895F5-35B3-42DB-B07E-63FBF7DF5F37}" type="parTrans" cxnId="{F35F7ABB-97E9-43FB-9159-A37E9249C7D2}">
      <dgm:prSet/>
      <dgm:spPr/>
      <dgm:t>
        <a:bodyPr/>
        <a:lstStyle/>
        <a:p>
          <a:endParaRPr lang="en-US"/>
        </a:p>
      </dgm:t>
    </dgm:pt>
    <dgm:pt modelId="{4DCC902B-8049-4E2D-8BAC-39FB0CB70EA8}" type="sibTrans" cxnId="{F35F7ABB-97E9-43FB-9159-A37E9249C7D2}">
      <dgm:prSet/>
      <dgm:spPr/>
      <dgm:t>
        <a:bodyPr/>
        <a:lstStyle/>
        <a:p>
          <a:endParaRPr lang="en-US"/>
        </a:p>
      </dgm:t>
    </dgm:pt>
    <dgm:pt modelId="{E9ECE532-CD6C-49A5-817F-D1B77355BED4}">
      <dgm:prSet phldrT="[نص]" custT="1"/>
      <dgm:spPr/>
      <dgm:t>
        <a:bodyPr/>
        <a:lstStyle/>
        <a:p>
          <a:r>
            <a:rPr lang="en-US" sz="1400" b="1" u="sng" dirty="0">
              <a:latin typeface="Cambria" pitchFamily="18" charset="0"/>
            </a:rPr>
            <a:t>Prognosis:</a:t>
          </a:r>
          <a:r>
            <a:rPr lang="en-US" sz="1400" b="1" u="none" dirty="0">
              <a:latin typeface="Cambria" pitchFamily="18" charset="0"/>
            </a:rPr>
            <a:t> </a:t>
          </a:r>
          <a:r>
            <a:rPr lang="en-US" sz="1400" b="0" u="none" dirty="0">
              <a:latin typeface="Cambria" pitchFamily="18" charset="0"/>
            </a:rPr>
            <a:t>Poor</a:t>
          </a:r>
          <a:endParaRPr lang="en-US" sz="1400" dirty="0">
            <a:latin typeface="Cambria" pitchFamily="18" charset="0"/>
          </a:endParaRPr>
        </a:p>
      </dgm:t>
    </dgm:pt>
    <dgm:pt modelId="{71B68C48-4291-4E4D-89BA-384266E48E46}" type="parTrans" cxnId="{C47B440D-04B5-4732-AF71-0E30B05E834C}">
      <dgm:prSet/>
      <dgm:spPr/>
      <dgm:t>
        <a:bodyPr/>
        <a:lstStyle/>
        <a:p>
          <a:endParaRPr lang="en-US"/>
        </a:p>
      </dgm:t>
    </dgm:pt>
    <dgm:pt modelId="{3DB8AC1E-E9B3-4375-9873-5516317B6FA8}" type="sibTrans" cxnId="{C47B440D-04B5-4732-AF71-0E30B05E834C}">
      <dgm:prSet/>
      <dgm:spPr/>
      <dgm:t>
        <a:bodyPr/>
        <a:lstStyle/>
        <a:p>
          <a:endParaRPr lang="en-US"/>
        </a:p>
      </dgm:t>
    </dgm:pt>
    <dgm:pt modelId="{B0BBDA97-9D40-4A4E-BF19-ED9779C7FC9A}">
      <dgm:prSet phldrT="[نص]" custT="1"/>
      <dgm:spPr/>
      <dgm:t>
        <a:bodyPr/>
        <a:lstStyle/>
        <a:p>
          <a:r>
            <a:rPr lang="en-US" sz="1500" b="0" dirty="0" smtClean="0">
              <a:latin typeface="Cambria" pitchFamily="18" charset="0"/>
            </a:rPr>
            <a:t>Therapy related AML:</a:t>
          </a:r>
          <a:endParaRPr lang="en-US" sz="1500" b="0" dirty="0">
            <a:latin typeface="Cambria" pitchFamily="18" charset="0"/>
          </a:endParaRPr>
        </a:p>
      </dgm:t>
    </dgm:pt>
    <dgm:pt modelId="{4A41F5E8-3DFE-49C7-A4A3-A54FFF9CF9EB}" type="parTrans" cxnId="{A512777C-8AD7-442C-AC52-A63D0B1332A3}">
      <dgm:prSet/>
      <dgm:spPr/>
      <dgm:t>
        <a:bodyPr/>
        <a:lstStyle/>
        <a:p>
          <a:endParaRPr lang="en-US"/>
        </a:p>
      </dgm:t>
    </dgm:pt>
    <dgm:pt modelId="{4C627779-7D51-4EFE-A6E5-0A4A91D5362F}" type="sibTrans" cxnId="{A512777C-8AD7-442C-AC52-A63D0B1332A3}">
      <dgm:prSet/>
      <dgm:spPr/>
      <dgm:t>
        <a:bodyPr/>
        <a:lstStyle/>
        <a:p>
          <a:endParaRPr lang="en-US"/>
        </a:p>
      </dgm:t>
    </dgm:pt>
    <dgm:pt modelId="{AA4D6E51-2346-49ED-B806-BEF61BB91061}">
      <dgm:prSet phldrT="[نص]" custT="1"/>
      <dgm:spPr/>
      <dgm:t>
        <a:bodyPr/>
        <a:lstStyle/>
        <a:p>
          <a:r>
            <a:rPr lang="en-US" sz="1400" b="1" dirty="0" smtClean="0">
              <a:latin typeface="Cambria" pitchFamily="18" charset="0"/>
            </a:rPr>
            <a:t>Blasts ≥ 20%</a:t>
          </a:r>
          <a:endParaRPr lang="en-US" sz="1400" b="1" dirty="0">
            <a:latin typeface="Cambria" pitchFamily="18" charset="0"/>
          </a:endParaRPr>
        </a:p>
      </dgm:t>
    </dgm:pt>
    <dgm:pt modelId="{44AFBECC-F738-4C01-AD3D-AC3E8B4CA1F3}" type="parTrans" cxnId="{7CDE0E41-DA78-4FBA-B451-39B05319F8F2}">
      <dgm:prSet/>
      <dgm:spPr/>
      <dgm:t>
        <a:bodyPr/>
        <a:lstStyle/>
        <a:p>
          <a:endParaRPr lang="en-US"/>
        </a:p>
      </dgm:t>
    </dgm:pt>
    <dgm:pt modelId="{599C4B7F-2395-4075-8E79-29EB86348753}" type="sibTrans" cxnId="{7CDE0E41-DA78-4FBA-B451-39B05319F8F2}">
      <dgm:prSet/>
      <dgm:spPr/>
      <dgm:t>
        <a:bodyPr/>
        <a:lstStyle/>
        <a:p>
          <a:endParaRPr lang="en-US"/>
        </a:p>
      </dgm:t>
    </dgm:pt>
    <dgm:pt modelId="{E3B07262-EA65-4169-9100-85F9C8EE8BFF}">
      <dgm:prSet phldrT="[نص]" custT="1"/>
      <dgm:spPr/>
      <dgm:t>
        <a:bodyPr/>
        <a:lstStyle/>
        <a:p>
          <a:r>
            <a:rPr lang="en-US" sz="1400" b="1" u="none" dirty="0" smtClean="0">
              <a:latin typeface="Cambria" pitchFamily="18" charset="0"/>
            </a:rPr>
            <a:t>Prognosis: </a:t>
          </a:r>
          <a:r>
            <a:rPr lang="en-US" sz="1400" b="0" u="none" dirty="0" smtClean="0">
              <a:latin typeface="Cambria" pitchFamily="18" charset="0"/>
            </a:rPr>
            <a:t>P</a:t>
          </a:r>
          <a:r>
            <a:rPr lang="en-US" sz="1400" u="none" dirty="0" smtClean="0">
              <a:latin typeface="Cambria" pitchFamily="18" charset="0"/>
            </a:rPr>
            <a:t>oor</a:t>
          </a:r>
          <a:endParaRPr lang="en-US" sz="1400" u="none" dirty="0">
            <a:latin typeface="Cambria" pitchFamily="18" charset="0"/>
          </a:endParaRPr>
        </a:p>
      </dgm:t>
    </dgm:pt>
    <dgm:pt modelId="{7BBD265F-9E09-4B68-9EE5-768C9FBCF8B0}" type="parTrans" cxnId="{463AB8A4-F47B-4461-BD20-879ED592367F}">
      <dgm:prSet/>
      <dgm:spPr/>
      <dgm:t>
        <a:bodyPr/>
        <a:lstStyle/>
        <a:p>
          <a:endParaRPr lang="en-US"/>
        </a:p>
      </dgm:t>
    </dgm:pt>
    <dgm:pt modelId="{4BFF694E-8279-4A65-848A-D6F2EDEB7883}" type="sibTrans" cxnId="{463AB8A4-F47B-4461-BD20-879ED592367F}">
      <dgm:prSet/>
      <dgm:spPr/>
      <dgm:t>
        <a:bodyPr/>
        <a:lstStyle/>
        <a:p>
          <a:endParaRPr lang="en-US"/>
        </a:p>
      </dgm:t>
    </dgm:pt>
    <dgm:pt modelId="{B5B1711F-87B8-461A-BCA5-30E771A6BF9D}">
      <dgm:prSet phldrT="[نص]" custT="1"/>
      <dgm:spPr/>
      <dgm:t>
        <a:bodyPr/>
        <a:lstStyle/>
        <a:p>
          <a:r>
            <a:rPr lang="en-US" sz="1400" dirty="0">
              <a:latin typeface="Cambria" pitchFamily="18" charset="0"/>
            </a:rPr>
            <a:t>2- t(16;16)</a:t>
          </a:r>
        </a:p>
      </dgm:t>
    </dgm:pt>
    <dgm:pt modelId="{A7D692F1-41A9-4613-B53F-510B53ADF0C9}" type="parTrans" cxnId="{C6A193BA-449E-4A5B-86F8-9094F99B72BA}">
      <dgm:prSet/>
      <dgm:spPr/>
      <dgm:t>
        <a:bodyPr/>
        <a:lstStyle/>
        <a:p>
          <a:endParaRPr lang="en-US"/>
        </a:p>
      </dgm:t>
    </dgm:pt>
    <dgm:pt modelId="{E889602E-4B69-4DF3-A93A-852E7DBECA74}" type="sibTrans" cxnId="{C6A193BA-449E-4A5B-86F8-9094F99B72BA}">
      <dgm:prSet/>
      <dgm:spPr/>
      <dgm:t>
        <a:bodyPr/>
        <a:lstStyle/>
        <a:p>
          <a:endParaRPr lang="en-US"/>
        </a:p>
      </dgm:t>
    </dgm:pt>
    <dgm:pt modelId="{3C6C2AE9-AB2A-4BCB-AC5C-EE9304392B1E}">
      <dgm:prSet phldrT="[نص]" custT="1"/>
      <dgm:spPr/>
      <dgm:t>
        <a:bodyPr/>
        <a:lstStyle/>
        <a:p>
          <a:r>
            <a:rPr lang="en-US" sz="1400" dirty="0">
              <a:latin typeface="Cambria" pitchFamily="18" charset="0"/>
            </a:rPr>
            <a:t>3- t(15;17), </a:t>
          </a:r>
        </a:p>
      </dgm:t>
    </dgm:pt>
    <dgm:pt modelId="{7D824E63-F023-40D3-A85A-6502942EFEF6}" type="parTrans" cxnId="{8D17EDAF-91A3-42FA-B5DF-8B1A094B807E}">
      <dgm:prSet/>
      <dgm:spPr/>
      <dgm:t>
        <a:bodyPr/>
        <a:lstStyle/>
        <a:p>
          <a:endParaRPr lang="en-US"/>
        </a:p>
      </dgm:t>
    </dgm:pt>
    <dgm:pt modelId="{243837A3-47CB-43B5-B44E-574BACBBD80D}" type="sibTrans" cxnId="{8D17EDAF-91A3-42FA-B5DF-8B1A094B807E}">
      <dgm:prSet/>
      <dgm:spPr/>
      <dgm:t>
        <a:bodyPr/>
        <a:lstStyle/>
        <a:p>
          <a:endParaRPr lang="en-US"/>
        </a:p>
      </dgm:t>
    </dgm:pt>
    <dgm:pt modelId="{22BA671E-EED4-49DA-9744-10F1D34E2304}">
      <dgm:prSet phldrT="[نص]" custT="1"/>
      <dgm:spPr/>
      <dgm:t>
        <a:bodyPr/>
        <a:lstStyle/>
        <a:p>
          <a:r>
            <a:rPr lang="en-US" sz="1400" dirty="0">
              <a:latin typeface="Cambria" pitchFamily="18" charset="0"/>
            </a:rPr>
            <a:t>significant dysplasia, </a:t>
          </a:r>
        </a:p>
      </dgm:t>
    </dgm:pt>
    <dgm:pt modelId="{5B44AEE2-45E8-4B53-9629-0C0C662837BE}" type="parTrans" cxnId="{BFBEF618-6D12-4869-8912-5338FDD4C76E}">
      <dgm:prSet/>
      <dgm:spPr/>
      <dgm:t>
        <a:bodyPr/>
        <a:lstStyle/>
        <a:p>
          <a:endParaRPr lang="en-US"/>
        </a:p>
      </dgm:t>
    </dgm:pt>
    <dgm:pt modelId="{A1E37382-219A-485C-86E4-85EF8A419698}" type="sibTrans" cxnId="{BFBEF618-6D12-4869-8912-5338FDD4C76E}">
      <dgm:prSet/>
      <dgm:spPr/>
      <dgm:t>
        <a:bodyPr/>
        <a:lstStyle/>
        <a:p>
          <a:endParaRPr lang="en-US"/>
        </a:p>
      </dgm:t>
    </dgm:pt>
    <dgm:pt modelId="{A416A93C-D8E2-4440-A162-AB1DE4424B2A}">
      <dgm:prSet custT="1"/>
      <dgm:spPr/>
      <dgm:t>
        <a:bodyPr/>
        <a:lstStyle/>
        <a:p>
          <a:r>
            <a:rPr lang="en-US" sz="1400" dirty="0" smtClean="0">
              <a:latin typeface="Cambria" pitchFamily="18" charset="0"/>
            </a:rPr>
            <a:t>Previous chemotherapy </a:t>
          </a:r>
          <a:endParaRPr lang="en-US" sz="1400" dirty="0">
            <a:latin typeface="Cambria" pitchFamily="18" charset="0"/>
          </a:endParaRPr>
        </a:p>
      </dgm:t>
    </dgm:pt>
    <dgm:pt modelId="{B131047C-780E-4BBD-AB6D-492E4D13647D}" type="parTrans" cxnId="{3C0A35C7-03B4-4C8B-98F2-193C8C8AACCF}">
      <dgm:prSet/>
      <dgm:spPr/>
      <dgm:t>
        <a:bodyPr/>
        <a:lstStyle/>
        <a:p>
          <a:endParaRPr lang="en-US"/>
        </a:p>
      </dgm:t>
    </dgm:pt>
    <dgm:pt modelId="{971D39E8-BEF7-4C98-BA3D-31BA33DCBE79}" type="sibTrans" cxnId="{3C0A35C7-03B4-4C8B-98F2-193C8C8AACCF}">
      <dgm:prSet/>
      <dgm:spPr/>
      <dgm:t>
        <a:bodyPr/>
        <a:lstStyle/>
        <a:p>
          <a:endParaRPr lang="en-US"/>
        </a:p>
      </dgm:t>
    </dgm:pt>
    <dgm:pt modelId="{90397C5B-46C5-4D7B-8D96-EEE1733F3A77}">
      <dgm:prSet custT="1"/>
      <dgm:spPr/>
      <dgm:t>
        <a:bodyPr/>
        <a:lstStyle/>
        <a:p>
          <a:r>
            <a:rPr lang="en-US" sz="1400" dirty="0" smtClean="0">
              <a:latin typeface="Cambria" pitchFamily="18" charset="0"/>
            </a:rPr>
            <a:t>Blasts ≥ 20%</a:t>
          </a:r>
          <a:endParaRPr lang="en-US" sz="1400" dirty="0">
            <a:latin typeface="Cambria" pitchFamily="18" charset="0"/>
          </a:endParaRPr>
        </a:p>
      </dgm:t>
    </dgm:pt>
    <dgm:pt modelId="{620DC51A-758D-4760-BF15-AB6CE44E7289}" type="parTrans" cxnId="{1FD08A47-B68A-4349-B4D0-E4FAE002A995}">
      <dgm:prSet/>
      <dgm:spPr/>
      <dgm:t>
        <a:bodyPr/>
        <a:lstStyle/>
        <a:p>
          <a:endParaRPr lang="en-US"/>
        </a:p>
      </dgm:t>
    </dgm:pt>
    <dgm:pt modelId="{22A25BF5-0844-47DB-A379-E555C8CD9290}" type="sibTrans" cxnId="{1FD08A47-B68A-4349-B4D0-E4FAE002A995}">
      <dgm:prSet/>
      <dgm:spPr/>
      <dgm:t>
        <a:bodyPr/>
        <a:lstStyle/>
        <a:p>
          <a:endParaRPr lang="en-US"/>
        </a:p>
      </dgm:t>
    </dgm:pt>
    <dgm:pt modelId="{5074F632-9038-4B2F-AD57-BE2968EFF4A4}">
      <dgm:prSet custT="1"/>
      <dgm:spPr/>
      <dgm:t>
        <a:bodyPr/>
        <a:lstStyle/>
        <a:p>
          <a:r>
            <a:rPr lang="en-US" sz="1400" dirty="0" smtClean="0">
              <a:latin typeface="Cambria" pitchFamily="18" charset="0"/>
            </a:rPr>
            <a:t>Genetic: N</a:t>
          </a:r>
          <a:endParaRPr lang="en-US" sz="1400" dirty="0">
            <a:latin typeface="Cambria" pitchFamily="18" charset="0"/>
          </a:endParaRPr>
        </a:p>
      </dgm:t>
    </dgm:pt>
    <dgm:pt modelId="{FEA89295-E3E9-4BB4-ABE7-E566EDC2EFE2}" type="parTrans" cxnId="{E10ACF1E-9309-4F1E-9B92-31BFF27902E1}">
      <dgm:prSet/>
      <dgm:spPr/>
      <dgm:t>
        <a:bodyPr/>
        <a:lstStyle/>
        <a:p>
          <a:endParaRPr lang="en-US"/>
        </a:p>
      </dgm:t>
    </dgm:pt>
    <dgm:pt modelId="{D3B63AD3-DDD0-4885-96F8-BC7214BB9FCC}" type="sibTrans" cxnId="{E10ACF1E-9309-4F1E-9B92-31BFF27902E1}">
      <dgm:prSet/>
      <dgm:spPr/>
      <dgm:t>
        <a:bodyPr/>
        <a:lstStyle/>
        <a:p>
          <a:endParaRPr lang="en-US"/>
        </a:p>
      </dgm:t>
    </dgm:pt>
    <dgm:pt modelId="{5D0393CA-E3D0-4A85-BD3F-A3CA49833C1C}">
      <dgm:prSet custT="1"/>
      <dgm:spPr/>
      <dgm:t>
        <a:bodyPr/>
        <a:lstStyle/>
        <a:p>
          <a:r>
            <a:rPr lang="en-US" sz="1400" dirty="0" smtClean="0">
              <a:latin typeface="Cambria" pitchFamily="18" charset="0"/>
            </a:rPr>
            <a:t>No dysplasia </a:t>
          </a:r>
          <a:endParaRPr lang="en-US" sz="1400" dirty="0">
            <a:latin typeface="Cambria" pitchFamily="18" charset="0"/>
          </a:endParaRPr>
        </a:p>
      </dgm:t>
    </dgm:pt>
    <dgm:pt modelId="{99530053-CEE1-494F-A4E1-B9903CB8DF4B}" type="parTrans" cxnId="{1F9830C0-03F9-481F-87D5-90D5D89AC040}">
      <dgm:prSet/>
      <dgm:spPr/>
      <dgm:t>
        <a:bodyPr/>
        <a:lstStyle/>
        <a:p>
          <a:endParaRPr lang="en-US"/>
        </a:p>
      </dgm:t>
    </dgm:pt>
    <dgm:pt modelId="{4AEE9EF0-E188-4A30-BB01-466D82A30A4F}" type="sibTrans" cxnId="{1F9830C0-03F9-481F-87D5-90D5D89AC040}">
      <dgm:prSet/>
      <dgm:spPr/>
      <dgm:t>
        <a:bodyPr/>
        <a:lstStyle/>
        <a:p>
          <a:endParaRPr lang="en-US"/>
        </a:p>
      </dgm:t>
    </dgm:pt>
    <dgm:pt modelId="{1F052664-7D6C-434D-B862-04A2092BAA6E}">
      <dgm:prSet custT="1"/>
      <dgm:spPr/>
      <dgm:t>
        <a:bodyPr/>
        <a:lstStyle/>
        <a:p>
          <a:r>
            <a:rPr lang="en-US" sz="1400" b="1" u="sng" dirty="0" smtClean="0">
              <a:latin typeface="Cambria" pitchFamily="18" charset="0"/>
            </a:rPr>
            <a:t>Prognosis:</a:t>
          </a:r>
          <a:r>
            <a:rPr lang="en-US" sz="1400" b="1" u="none" dirty="0" smtClean="0">
              <a:latin typeface="Cambria" pitchFamily="18" charset="0"/>
            </a:rPr>
            <a:t> </a:t>
          </a:r>
          <a:r>
            <a:rPr lang="en-US" sz="1400" u="none" dirty="0" smtClean="0">
              <a:latin typeface="Cambria" pitchFamily="18" charset="0"/>
            </a:rPr>
            <a:t>Standard</a:t>
          </a:r>
          <a:r>
            <a:rPr lang="en-US" sz="1400" dirty="0" smtClean="0">
              <a:latin typeface="Cambria" pitchFamily="18" charset="0"/>
            </a:rPr>
            <a:t> </a:t>
          </a:r>
          <a:endParaRPr lang="en-US" sz="1400" b="1" u="sng" dirty="0">
            <a:latin typeface="Cambria" pitchFamily="18" charset="0"/>
          </a:endParaRPr>
        </a:p>
      </dgm:t>
    </dgm:pt>
    <dgm:pt modelId="{202FF88C-9C4D-48CA-8C47-791892900A2E}" type="parTrans" cxnId="{82325A7F-5ED5-4455-BC41-92F517C8886C}">
      <dgm:prSet/>
      <dgm:spPr/>
      <dgm:t>
        <a:bodyPr/>
        <a:lstStyle/>
        <a:p>
          <a:endParaRPr lang="en-US"/>
        </a:p>
      </dgm:t>
    </dgm:pt>
    <dgm:pt modelId="{6E0B9184-01DE-442A-A76A-6DB9FFF0BFCF}" type="sibTrans" cxnId="{82325A7F-5ED5-4455-BC41-92F517C8886C}">
      <dgm:prSet/>
      <dgm:spPr/>
      <dgm:t>
        <a:bodyPr/>
        <a:lstStyle/>
        <a:p>
          <a:endParaRPr lang="en-US"/>
        </a:p>
      </dgm:t>
    </dgm:pt>
    <dgm:pt modelId="{3AB05D6D-3A89-4B15-BD7C-0723F1936861}">
      <dgm:prSet custT="1"/>
      <dgm:spPr/>
      <dgm:t>
        <a:bodyPr/>
        <a:lstStyle/>
        <a:p>
          <a:r>
            <a:rPr lang="en-US" sz="1500" b="0" dirty="0" smtClean="0">
              <a:latin typeface="Cambria" pitchFamily="18" charset="0"/>
            </a:rPr>
            <a:t>AML not otherwise specified (FAB):</a:t>
          </a:r>
          <a:endParaRPr lang="en-US" sz="1500" b="0" dirty="0">
            <a:latin typeface="Cambria" pitchFamily="18" charset="0"/>
          </a:endParaRPr>
        </a:p>
      </dgm:t>
    </dgm:pt>
    <dgm:pt modelId="{4B18A44F-C356-4C28-802B-2E633A5C5D18}" type="parTrans" cxnId="{F509ED68-9C79-4584-A8F5-9F21732BAD48}">
      <dgm:prSet/>
      <dgm:spPr/>
      <dgm:t>
        <a:bodyPr/>
        <a:lstStyle/>
        <a:p>
          <a:endParaRPr lang="en-US"/>
        </a:p>
      </dgm:t>
    </dgm:pt>
    <dgm:pt modelId="{B6A53246-0425-4EE1-9EEE-BDE695183537}" type="sibTrans" cxnId="{F509ED68-9C79-4584-A8F5-9F21732BAD48}">
      <dgm:prSet/>
      <dgm:spPr/>
      <dgm:t>
        <a:bodyPr/>
        <a:lstStyle/>
        <a:p>
          <a:endParaRPr lang="en-US"/>
        </a:p>
      </dgm:t>
    </dgm:pt>
    <dgm:pt modelId="{7C991625-E44B-44BC-8E0A-01084B4A9075}" type="pres">
      <dgm:prSet presAssocID="{F8588087-758D-4874-995F-810B7FD21EDB}" presName="Name0" presStyleCnt="0">
        <dgm:presLayoutVars>
          <dgm:dir/>
          <dgm:animLvl val="lvl"/>
          <dgm:resizeHandles val="exact"/>
        </dgm:presLayoutVars>
      </dgm:prSet>
      <dgm:spPr/>
      <dgm:t>
        <a:bodyPr/>
        <a:lstStyle/>
        <a:p>
          <a:endParaRPr lang="en-US"/>
        </a:p>
      </dgm:t>
    </dgm:pt>
    <dgm:pt modelId="{1C4332FB-A03B-4D6F-909A-486F63D8FE06}" type="pres">
      <dgm:prSet presAssocID="{B2F5BD0D-9D17-48E8-9625-982BB02A97FE}" presName="linNode" presStyleCnt="0"/>
      <dgm:spPr/>
      <dgm:t>
        <a:bodyPr/>
        <a:lstStyle/>
        <a:p>
          <a:endParaRPr lang="en-US"/>
        </a:p>
      </dgm:t>
    </dgm:pt>
    <dgm:pt modelId="{18E26FF1-8EE0-4E3F-879C-5FCB512078D6}" type="pres">
      <dgm:prSet presAssocID="{B2F5BD0D-9D17-48E8-9625-982BB02A97FE}" presName="parentText" presStyleLbl="node1" presStyleIdx="0" presStyleCnt="4" custLinFactNeighborX="391" custLinFactNeighborY="-5003">
        <dgm:presLayoutVars>
          <dgm:chMax val="1"/>
          <dgm:bulletEnabled val="1"/>
        </dgm:presLayoutVars>
      </dgm:prSet>
      <dgm:spPr/>
      <dgm:t>
        <a:bodyPr/>
        <a:lstStyle/>
        <a:p>
          <a:endParaRPr lang="en-US"/>
        </a:p>
      </dgm:t>
    </dgm:pt>
    <dgm:pt modelId="{E96DFA77-C619-4B01-B998-172B85834923}" type="pres">
      <dgm:prSet presAssocID="{B2F5BD0D-9D17-48E8-9625-982BB02A97FE}" presName="descendantText" presStyleLbl="alignAccFollowNode1" presStyleIdx="0" presStyleCnt="4" custScaleY="118312">
        <dgm:presLayoutVars>
          <dgm:bulletEnabled val="1"/>
        </dgm:presLayoutVars>
      </dgm:prSet>
      <dgm:spPr/>
      <dgm:t>
        <a:bodyPr/>
        <a:lstStyle/>
        <a:p>
          <a:endParaRPr lang="en-US"/>
        </a:p>
      </dgm:t>
    </dgm:pt>
    <dgm:pt modelId="{95CD780F-92DA-4061-A9B9-F895DD733CFD}" type="pres">
      <dgm:prSet presAssocID="{1F920583-60CE-40AC-9C89-0F7DC845A338}" presName="sp" presStyleCnt="0"/>
      <dgm:spPr/>
      <dgm:t>
        <a:bodyPr/>
        <a:lstStyle/>
        <a:p>
          <a:endParaRPr lang="en-US"/>
        </a:p>
      </dgm:t>
    </dgm:pt>
    <dgm:pt modelId="{461DA0DE-9747-4737-B269-88857263DB30}" type="pres">
      <dgm:prSet presAssocID="{C9E485C0-21A8-4B4A-BAF9-51F4FD9AEBC3}" presName="linNode" presStyleCnt="0"/>
      <dgm:spPr/>
      <dgm:t>
        <a:bodyPr/>
        <a:lstStyle/>
        <a:p>
          <a:endParaRPr lang="en-US"/>
        </a:p>
      </dgm:t>
    </dgm:pt>
    <dgm:pt modelId="{741DA664-C09C-48ED-96D5-C71F91A918B6}" type="pres">
      <dgm:prSet presAssocID="{C9E485C0-21A8-4B4A-BAF9-51F4FD9AEBC3}" presName="parentText" presStyleLbl="node1" presStyleIdx="1" presStyleCnt="4">
        <dgm:presLayoutVars>
          <dgm:chMax val="1"/>
          <dgm:bulletEnabled val="1"/>
        </dgm:presLayoutVars>
      </dgm:prSet>
      <dgm:spPr/>
      <dgm:t>
        <a:bodyPr/>
        <a:lstStyle/>
        <a:p>
          <a:endParaRPr lang="en-US"/>
        </a:p>
      </dgm:t>
    </dgm:pt>
    <dgm:pt modelId="{34B5D239-BA69-4B66-88BB-ACBD0BF70465}" type="pres">
      <dgm:prSet presAssocID="{C9E485C0-21A8-4B4A-BAF9-51F4FD9AEBC3}" presName="descendantText" presStyleLbl="alignAccFollowNode1" presStyleIdx="1" presStyleCnt="4">
        <dgm:presLayoutVars>
          <dgm:bulletEnabled val="1"/>
        </dgm:presLayoutVars>
      </dgm:prSet>
      <dgm:spPr/>
      <dgm:t>
        <a:bodyPr/>
        <a:lstStyle/>
        <a:p>
          <a:endParaRPr lang="en-US"/>
        </a:p>
      </dgm:t>
    </dgm:pt>
    <dgm:pt modelId="{FED4FE0A-341F-4949-AC7D-5F9715CBF000}" type="pres">
      <dgm:prSet presAssocID="{2B3CBE1F-3503-4C9A-8590-A0D9E7A860C2}" presName="sp" presStyleCnt="0"/>
      <dgm:spPr/>
      <dgm:t>
        <a:bodyPr/>
        <a:lstStyle/>
        <a:p>
          <a:endParaRPr lang="en-US"/>
        </a:p>
      </dgm:t>
    </dgm:pt>
    <dgm:pt modelId="{FF26B61E-9DED-4004-9521-6E5395269AB6}" type="pres">
      <dgm:prSet presAssocID="{B0BBDA97-9D40-4A4E-BF19-ED9779C7FC9A}" presName="linNode" presStyleCnt="0"/>
      <dgm:spPr/>
      <dgm:t>
        <a:bodyPr/>
        <a:lstStyle/>
        <a:p>
          <a:endParaRPr lang="en-US"/>
        </a:p>
      </dgm:t>
    </dgm:pt>
    <dgm:pt modelId="{692A8F3B-479B-46A0-9472-4CBF7857AC19}" type="pres">
      <dgm:prSet presAssocID="{B0BBDA97-9D40-4A4E-BF19-ED9779C7FC9A}" presName="parentText" presStyleLbl="node1" presStyleIdx="2" presStyleCnt="4">
        <dgm:presLayoutVars>
          <dgm:chMax val="1"/>
          <dgm:bulletEnabled val="1"/>
        </dgm:presLayoutVars>
      </dgm:prSet>
      <dgm:spPr/>
      <dgm:t>
        <a:bodyPr/>
        <a:lstStyle/>
        <a:p>
          <a:endParaRPr lang="en-US"/>
        </a:p>
      </dgm:t>
    </dgm:pt>
    <dgm:pt modelId="{C061E3EE-73A5-41B3-9103-86C5223B9340}" type="pres">
      <dgm:prSet presAssocID="{B0BBDA97-9D40-4A4E-BF19-ED9779C7FC9A}" presName="descendantText" presStyleLbl="alignAccFollowNode1" presStyleIdx="2" presStyleCnt="4">
        <dgm:presLayoutVars>
          <dgm:bulletEnabled val="1"/>
        </dgm:presLayoutVars>
      </dgm:prSet>
      <dgm:spPr/>
      <dgm:t>
        <a:bodyPr/>
        <a:lstStyle/>
        <a:p>
          <a:endParaRPr lang="en-US"/>
        </a:p>
      </dgm:t>
    </dgm:pt>
    <dgm:pt modelId="{16537518-539A-400E-886E-D91385E01717}" type="pres">
      <dgm:prSet presAssocID="{4C627779-7D51-4EFE-A6E5-0A4A91D5362F}" presName="sp" presStyleCnt="0"/>
      <dgm:spPr/>
      <dgm:t>
        <a:bodyPr/>
        <a:lstStyle/>
        <a:p>
          <a:endParaRPr lang="en-US"/>
        </a:p>
      </dgm:t>
    </dgm:pt>
    <dgm:pt modelId="{1F29E942-91EF-4DDF-A8CB-64F7F2464192}" type="pres">
      <dgm:prSet presAssocID="{3AB05D6D-3A89-4B15-BD7C-0723F1936861}" presName="linNode" presStyleCnt="0"/>
      <dgm:spPr/>
      <dgm:t>
        <a:bodyPr/>
        <a:lstStyle/>
        <a:p>
          <a:endParaRPr lang="en-US"/>
        </a:p>
      </dgm:t>
    </dgm:pt>
    <dgm:pt modelId="{A2CF95D3-6039-42D5-8519-758AC9FD1055}" type="pres">
      <dgm:prSet presAssocID="{3AB05D6D-3A89-4B15-BD7C-0723F1936861}" presName="parentText" presStyleLbl="node1" presStyleIdx="3" presStyleCnt="4">
        <dgm:presLayoutVars>
          <dgm:chMax val="1"/>
          <dgm:bulletEnabled val="1"/>
        </dgm:presLayoutVars>
      </dgm:prSet>
      <dgm:spPr/>
      <dgm:t>
        <a:bodyPr/>
        <a:lstStyle/>
        <a:p>
          <a:endParaRPr lang="en-US"/>
        </a:p>
      </dgm:t>
    </dgm:pt>
    <dgm:pt modelId="{358B7F90-41C5-41B1-BAE8-132A35612FFC}" type="pres">
      <dgm:prSet presAssocID="{3AB05D6D-3A89-4B15-BD7C-0723F1936861}" presName="descendantText" presStyleLbl="alignAccFollowNode1" presStyleIdx="3" presStyleCnt="4" custScaleY="124202">
        <dgm:presLayoutVars>
          <dgm:bulletEnabled val="1"/>
        </dgm:presLayoutVars>
      </dgm:prSet>
      <dgm:spPr/>
      <dgm:t>
        <a:bodyPr/>
        <a:lstStyle/>
        <a:p>
          <a:endParaRPr lang="en-US"/>
        </a:p>
      </dgm:t>
    </dgm:pt>
  </dgm:ptLst>
  <dgm:cxnLst>
    <dgm:cxn modelId="{E10ACF1E-9309-4F1E-9B92-31BFF27902E1}" srcId="{3AB05D6D-3A89-4B15-BD7C-0723F1936861}" destId="{5074F632-9038-4B2F-AD57-BE2968EFF4A4}" srcOrd="1" destOrd="0" parTransId="{FEA89295-E3E9-4BB4-ABE7-E566EDC2EFE2}" sibTransId="{D3B63AD3-DDD0-4885-96F8-BC7214BB9FCC}"/>
    <dgm:cxn modelId="{3A0D9803-FF87-450C-9D7C-35E67F1FD9E9}" type="presOf" srcId="{1F052664-7D6C-434D-B862-04A2092BAA6E}" destId="{358B7F90-41C5-41B1-BAE8-132A35612FFC}" srcOrd="0" destOrd="3" presId="urn:microsoft.com/office/officeart/2005/8/layout/vList5"/>
    <dgm:cxn modelId="{F35F7ABB-97E9-43FB-9159-A37E9249C7D2}" srcId="{C9E485C0-21A8-4B4A-BAF9-51F4FD9AEBC3}" destId="{4A14665F-C00B-48F8-AAC6-F50C3D025587}" srcOrd="0" destOrd="0" parTransId="{D3E895F5-35B3-42DB-B07E-63FBF7DF5F37}" sibTransId="{4DCC902B-8049-4E2D-8BAC-39FB0CB70EA8}"/>
    <dgm:cxn modelId="{A2F89C36-F99F-4FCD-AE27-6A3FA713C3FB}" srcId="{B2F5BD0D-9D17-48E8-9625-982BB02A97FE}" destId="{8E7CCB6F-6A0A-4888-B47C-3EA1225D5AE3}" srcOrd="3" destOrd="0" parTransId="{D3393FA6-177D-4564-A4FF-880013DF3B03}" sibTransId="{7FC55A2D-3BBC-4943-93E6-18600B90CA6F}"/>
    <dgm:cxn modelId="{7CDE0E41-DA78-4FBA-B451-39B05319F8F2}" srcId="{B0BBDA97-9D40-4A4E-BF19-ED9779C7FC9A}" destId="{AA4D6E51-2346-49ED-B806-BEF61BB91061}" srcOrd="0" destOrd="0" parTransId="{44AFBECC-F738-4C01-AD3D-AC3E8B4CA1F3}" sibTransId="{599C4B7F-2395-4075-8E79-29EB86348753}"/>
    <dgm:cxn modelId="{5E8180F0-B3E3-4C51-955A-BCEE4C7FFF89}" type="presOf" srcId="{AA4D6E51-2346-49ED-B806-BEF61BB91061}" destId="{C061E3EE-73A5-41B3-9103-86C5223B9340}" srcOrd="0" destOrd="0" presId="urn:microsoft.com/office/officeart/2005/8/layout/vList5"/>
    <dgm:cxn modelId="{127742AD-0F76-4A3C-9674-6976989EA525}" type="presOf" srcId="{B5B1711F-87B8-461A-BCA5-30E771A6BF9D}" destId="{E96DFA77-C619-4B01-B998-172B85834923}" srcOrd="0" destOrd="1" presId="urn:microsoft.com/office/officeart/2005/8/layout/vList5"/>
    <dgm:cxn modelId="{8D17EDAF-91A3-42FA-B5DF-8B1A094B807E}" srcId="{B2F5BD0D-9D17-48E8-9625-982BB02A97FE}" destId="{3C6C2AE9-AB2A-4BCB-AC5C-EE9304392B1E}" srcOrd="2" destOrd="0" parTransId="{7D824E63-F023-40D3-A85A-6502942EFEF6}" sibTransId="{243837A3-47CB-43B5-B44E-574BACBBD80D}"/>
    <dgm:cxn modelId="{C6A193BA-449E-4A5B-86F8-9094F99B72BA}" srcId="{B2F5BD0D-9D17-48E8-9625-982BB02A97FE}" destId="{B5B1711F-87B8-461A-BCA5-30E771A6BF9D}" srcOrd="1" destOrd="0" parTransId="{A7D692F1-41A9-4613-B53F-510B53ADF0C9}" sibTransId="{E889602E-4B69-4DF3-A93A-852E7DBECA74}"/>
    <dgm:cxn modelId="{6348C501-3B2A-430C-8693-7D3705155D20}" type="presOf" srcId="{5074F632-9038-4B2F-AD57-BE2968EFF4A4}" destId="{358B7F90-41C5-41B1-BAE8-132A35612FFC}" srcOrd="0" destOrd="1" presId="urn:microsoft.com/office/officeart/2005/8/layout/vList5"/>
    <dgm:cxn modelId="{55C50492-9E7C-493B-AB67-C3E269314D57}" type="presOf" srcId="{6A1B8FB0-0F96-41B4-BF31-7A4523D64A4E}" destId="{E96DFA77-C619-4B01-B998-172B85834923}" srcOrd="0" destOrd="0" presId="urn:microsoft.com/office/officeart/2005/8/layout/vList5"/>
    <dgm:cxn modelId="{8011521C-50F6-4F7B-91B9-70813C2046FF}" type="presOf" srcId="{90397C5B-46C5-4D7B-8D96-EEE1733F3A77}" destId="{358B7F90-41C5-41B1-BAE8-132A35612FFC}" srcOrd="0" destOrd="0" presId="urn:microsoft.com/office/officeart/2005/8/layout/vList5"/>
    <dgm:cxn modelId="{3C0A35C7-03B4-4C8B-98F2-193C8C8AACCF}" srcId="{B0BBDA97-9D40-4A4E-BF19-ED9779C7FC9A}" destId="{A416A93C-D8E2-4440-A162-AB1DE4424B2A}" srcOrd="1" destOrd="0" parTransId="{B131047C-780E-4BBD-AB6D-492E4D13647D}" sibTransId="{971D39E8-BEF7-4C98-BA3D-31BA33DCBE79}"/>
    <dgm:cxn modelId="{A512777C-8AD7-442C-AC52-A63D0B1332A3}" srcId="{F8588087-758D-4874-995F-810B7FD21EDB}" destId="{B0BBDA97-9D40-4A4E-BF19-ED9779C7FC9A}" srcOrd="2" destOrd="0" parTransId="{4A41F5E8-3DFE-49C7-A4A3-A54FFF9CF9EB}" sibTransId="{4C627779-7D51-4EFE-A6E5-0A4A91D5362F}"/>
    <dgm:cxn modelId="{BFBEF618-6D12-4869-8912-5338FDD4C76E}" srcId="{C9E485C0-21A8-4B4A-BAF9-51F4FD9AEBC3}" destId="{22BA671E-EED4-49DA-9744-10F1D34E2304}" srcOrd="1" destOrd="0" parTransId="{5B44AEE2-45E8-4B53-9629-0C0C662837BE}" sibTransId="{A1E37382-219A-485C-86E4-85EF8A419698}"/>
    <dgm:cxn modelId="{463AB8A4-F47B-4461-BD20-879ED592367F}" srcId="{B0BBDA97-9D40-4A4E-BF19-ED9779C7FC9A}" destId="{E3B07262-EA65-4169-9100-85F9C8EE8BFF}" srcOrd="2" destOrd="0" parTransId="{7BBD265F-9E09-4B68-9EE5-768C9FBCF8B0}" sibTransId="{4BFF694E-8279-4A65-848A-D6F2EDEB7883}"/>
    <dgm:cxn modelId="{3E4C929A-BDBC-4BBD-9A55-88C410894215}" type="presOf" srcId="{B0BBDA97-9D40-4A4E-BF19-ED9779C7FC9A}" destId="{692A8F3B-479B-46A0-9472-4CBF7857AC19}" srcOrd="0" destOrd="0" presId="urn:microsoft.com/office/officeart/2005/8/layout/vList5"/>
    <dgm:cxn modelId="{7EC41FB0-EA1F-4F7C-A98C-23A1F2902E89}" type="presOf" srcId="{C9E485C0-21A8-4B4A-BAF9-51F4FD9AEBC3}" destId="{741DA664-C09C-48ED-96D5-C71F91A918B6}" srcOrd="0" destOrd="0" presId="urn:microsoft.com/office/officeart/2005/8/layout/vList5"/>
    <dgm:cxn modelId="{1F9830C0-03F9-481F-87D5-90D5D89AC040}" srcId="{3AB05D6D-3A89-4B15-BD7C-0723F1936861}" destId="{5D0393CA-E3D0-4A85-BD3F-A3CA49833C1C}" srcOrd="2" destOrd="0" parTransId="{99530053-CEE1-494F-A4E1-B9903CB8DF4B}" sibTransId="{4AEE9EF0-E188-4A30-BB01-466D82A30A4F}"/>
    <dgm:cxn modelId="{F509ED68-9C79-4584-A8F5-9F21732BAD48}" srcId="{F8588087-758D-4874-995F-810B7FD21EDB}" destId="{3AB05D6D-3A89-4B15-BD7C-0723F1936861}" srcOrd="3" destOrd="0" parTransId="{4B18A44F-C356-4C28-802B-2E633A5C5D18}" sibTransId="{B6A53246-0425-4EE1-9EEE-BDE695183537}"/>
    <dgm:cxn modelId="{B15769C0-4309-4C98-9882-8BA547FEA4A2}" type="presOf" srcId="{5D0393CA-E3D0-4A85-BD3F-A3CA49833C1C}" destId="{358B7F90-41C5-41B1-BAE8-132A35612FFC}" srcOrd="0" destOrd="2" presId="urn:microsoft.com/office/officeart/2005/8/layout/vList5"/>
    <dgm:cxn modelId="{347D918E-9829-4266-A9CE-E51BF6EF7D6C}" type="presOf" srcId="{8E7CCB6F-6A0A-4888-B47C-3EA1225D5AE3}" destId="{E96DFA77-C619-4B01-B998-172B85834923}" srcOrd="0" destOrd="3" presId="urn:microsoft.com/office/officeart/2005/8/layout/vList5"/>
    <dgm:cxn modelId="{CBA5ABE4-FCE9-4995-99C6-3CC0F02B39D0}" type="presOf" srcId="{22BA671E-EED4-49DA-9744-10F1D34E2304}" destId="{34B5D239-BA69-4B66-88BB-ACBD0BF70465}" srcOrd="0" destOrd="1" presId="urn:microsoft.com/office/officeart/2005/8/layout/vList5"/>
    <dgm:cxn modelId="{B5CAAA10-0DC0-4A88-B93E-06F8ADE31DE1}" type="presOf" srcId="{E3B07262-EA65-4169-9100-85F9C8EE8BFF}" destId="{C061E3EE-73A5-41B3-9103-86C5223B9340}" srcOrd="0" destOrd="2" presId="urn:microsoft.com/office/officeart/2005/8/layout/vList5"/>
    <dgm:cxn modelId="{82325A7F-5ED5-4455-BC41-92F517C8886C}" srcId="{3AB05D6D-3A89-4B15-BD7C-0723F1936861}" destId="{1F052664-7D6C-434D-B862-04A2092BAA6E}" srcOrd="3" destOrd="0" parTransId="{202FF88C-9C4D-48CA-8C47-791892900A2E}" sibTransId="{6E0B9184-01DE-442A-A76A-6DB9FFF0BFCF}"/>
    <dgm:cxn modelId="{2D6F9CBF-1CE5-47C7-9B8A-55D60A55F962}" type="presOf" srcId="{A416A93C-D8E2-4440-A162-AB1DE4424B2A}" destId="{C061E3EE-73A5-41B3-9103-86C5223B9340}" srcOrd="0" destOrd="1" presId="urn:microsoft.com/office/officeart/2005/8/layout/vList5"/>
    <dgm:cxn modelId="{C1CBD32B-4555-45B0-8D60-93C7DDDA3C5D}" srcId="{B2F5BD0D-9D17-48E8-9625-982BB02A97FE}" destId="{6A1B8FB0-0F96-41B4-BF31-7A4523D64A4E}" srcOrd="0" destOrd="0" parTransId="{96FE93A5-76DD-4406-AAB3-3B2C3388D54B}" sibTransId="{68BA086B-85E9-4821-B169-AAA1292826CC}"/>
    <dgm:cxn modelId="{C47B440D-04B5-4732-AF71-0E30B05E834C}" srcId="{C9E485C0-21A8-4B4A-BAF9-51F4FD9AEBC3}" destId="{E9ECE532-CD6C-49A5-817F-D1B77355BED4}" srcOrd="2" destOrd="0" parTransId="{71B68C48-4291-4E4D-89BA-384266E48E46}" sibTransId="{3DB8AC1E-E9B3-4375-9873-5516317B6FA8}"/>
    <dgm:cxn modelId="{71FA918E-ACD4-4105-A750-28CB9666CC91}" type="presOf" srcId="{4A14665F-C00B-48F8-AAC6-F50C3D025587}" destId="{34B5D239-BA69-4B66-88BB-ACBD0BF70465}" srcOrd="0" destOrd="0" presId="urn:microsoft.com/office/officeart/2005/8/layout/vList5"/>
    <dgm:cxn modelId="{1FD08A47-B68A-4349-B4D0-E4FAE002A995}" srcId="{3AB05D6D-3A89-4B15-BD7C-0723F1936861}" destId="{90397C5B-46C5-4D7B-8D96-EEE1733F3A77}" srcOrd="0" destOrd="0" parTransId="{620DC51A-758D-4760-BF15-AB6CE44E7289}" sibTransId="{22A25BF5-0844-47DB-A379-E555C8CD9290}"/>
    <dgm:cxn modelId="{30A68236-ACA7-4951-98C8-8A607C21D847}" type="presOf" srcId="{E9ECE532-CD6C-49A5-817F-D1B77355BED4}" destId="{34B5D239-BA69-4B66-88BB-ACBD0BF70465}" srcOrd="0" destOrd="2" presId="urn:microsoft.com/office/officeart/2005/8/layout/vList5"/>
    <dgm:cxn modelId="{C167038A-D113-4658-AABD-F6D43BD55EB9}" srcId="{F8588087-758D-4874-995F-810B7FD21EDB}" destId="{B2F5BD0D-9D17-48E8-9625-982BB02A97FE}" srcOrd="0" destOrd="0" parTransId="{C90D7665-E1B3-4598-9A13-8FCCF39B7788}" sibTransId="{1F920583-60CE-40AC-9C89-0F7DC845A338}"/>
    <dgm:cxn modelId="{CF3AF468-C3C1-4A6A-A124-188C980624B4}" type="presOf" srcId="{3AB05D6D-3A89-4B15-BD7C-0723F1936861}" destId="{A2CF95D3-6039-42D5-8519-758AC9FD1055}" srcOrd="0" destOrd="0" presId="urn:microsoft.com/office/officeart/2005/8/layout/vList5"/>
    <dgm:cxn modelId="{1E78E4DF-9282-47BC-917F-5D4A1E1CD15C}" srcId="{F8588087-758D-4874-995F-810B7FD21EDB}" destId="{C9E485C0-21A8-4B4A-BAF9-51F4FD9AEBC3}" srcOrd="1" destOrd="0" parTransId="{D4E999A0-1A8F-4678-9FE5-7C2983DEC951}" sibTransId="{2B3CBE1F-3503-4C9A-8590-A0D9E7A860C2}"/>
    <dgm:cxn modelId="{A85FFEC2-F468-4770-B9B9-EB5267B49722}" type="presOf" srcId="{3C6C2AE9-AB2A-4BCB-AC5C-EE9304392B1E}" destId="{E96DFA77-C619-4B01-B998-172B85834923}" srcOrd="0" destOrd="2" presId="urn:microsoft.com/office/officeart/2005/8/layout/vList5"/>
    <dgm:cxn modelId="{9687E922-688C-4E99-8026-7A28AC16B2A5}" type="presOf" srcId="{B2F5BD0D-9D17-48E8-9625-982BB02A97FE}" destId="{18E26FF1-8EE0-4E3F-879C-5FCB512078D6}" srcOrd="0" destOrd="0" presId="urn:microsoft.com/office/officeart/2005/8/layout/vList5"/>
    <dgm:cxn modelId="{B9E9E559-B0D2-449E-B544-AD7BC756CBAF}" type="presOf" srcId="{F8588087-758D-4874-995F-810B7FD21EDB}" destId="{7C991625-E44B-44BC-8E0A-01084B4A9075}" srcOrd="0" destOrd="0" presId="urn:microsoft.com/office/officeart/2005/8/layout/vList5"/>
    <dgm:cxn modelId="{835AE1A4-B139-4091-8944-64D18C4B2884}" type="presParOf" srcId="{7C991625-E44B-44BC-8E0A-01084B4A9075}" destId="{1C4332FB-A03B-4D6F-909A-486F63D8FE06}" srcOrd="0" destOrd="0" presId="urn:microsoft.com/office/officeart/2005/8/layout/vList5"/>
    <dgm:cxn modelId="{A4BDE031-89DA-4F18-A14C-BED468499EEB}" type="presParOf" srcId="{1C4332FB-A03B-4D6F-909A-486F63D8FE06}" destId="{18E26FF1-8EE0-4E3F-879C-5FCB512078D6}" srcOrd="0" destOrd="0" presId="urn:microsoft.com/office/officeart/2005/8/layout/vList5"/>
    <dgm:cxn modelId="{AB8F2DF3-525D-4224-A101-C367D62C323B}" type="presParOf" srcId="{1C4332FB-A03B-4D6F-909A-486F63D8FE06}" destId="{E96DFA77-C619-4B01-B998-172B85834923}" srcOrd="1" destOrd="0" presId="urn:microsoft.com/office/officeart/2005/8/layout/vList5"/>
    <dgm:cxn modelId="{39347067-8B0F-4C1C-80E5-5D0A32ECD7C6}" type="presParOf" srcId="{7C991625-E44B-44BC-8E0A-01084B4A9075}" destId="{95CD780F-92DA-4061-A9B9-F895DD733CFD}" srcOrd="1" destOrd="0" presId="urn:microsoft.com/office/officeart/2005/8/layout/vList5"/>
    <dgm:cxn modelId="{5441B52F-5E4E-4D34-9264-A37AF828B143}" type="presParOf" srcId="{7C991625-E44B-44BC-8E0A-01084B4A9075}" destId="{461DA0DE-9747-4737-B269-88857263DB30}" srcOrd="2" destOrd="0" presId="urn:microsoft.com/office/officeart/2005/8/layout/vList5"/>
    <dgm:cxn modelId="{85955F80-490F-4995-83CE-A341F12AB386}" type="presParOf" srcId="{461DA0DE-9747-4737-B269-88857263DB30}" destId="{741DA664-C09C-48ED-96D5-C71F91A918B6}" srcOrd="0" destOrd="0" presId="urn:microsoft.com/office/officeart/2005/8/layout/vList5"/>
    <dgm:cxn modelId="{C1FFFC0B-96FE-476F-8AD5-9A73EAA4C34A}" type="presParOf" srcId="{461DA0DE-9747-4737-B269-88857263DB30}" destId="{34B5D239-BA69-4B66-88BB-ACBD0BF70465}" srcOrd="1" destOrd="0" presId="urn:microsoft.com/office/officeart/2005/8/layout/vList5"/>
    <dgm:cxn modelId="{85EF486D-E17A-4EA4-A60A-47042FB51D4B}" type="presParOf" srcId="{7C991625-E44B-44BC-8E0A-01084B4A9075}" destId="{FED4FE0A-341F-4949-AC7D-5F9715CBF000}" srcOrd="3" destOrd="0" presId="urn:microsoft.com/office/officeart/2005/8/layout/vList5"/>
    <dgm:cxn modelId="{62E61FA4-D62F-4274-8047-85856F93A494}" type="presParOf" srcId="{7C991625-E44B-44BC-8E0A-01084B4A9075}" destId="{FF26B61E-9DED-4004-9521-6E5395269AB6}" srcOrd="4" destOrd="0" presId="urn:microsoft.com/office/officeart/2005/8/layout/vList5"/>
    <dgm:cxn modelId="{ABCB9469-1B8F-4128-AF3C-731ADB58E6C8}" type="presParOf" srcId="{FF26B61E-9DED-4004-9521-6E5395269AB6}" destId="{692A8F3B-479B-46A0-9472-4CBF7857AC19}" srcOrd="0" destOrd="0" presId="urn:microsoft.com/office/officeart/2005/8/layout/vList5"/>
    <dgm:cxn modelId="{5A129961-CEF4-4376-8744-0916B74EA8F4}" type="presParOf" srcId="{FF26B61E-9DED-4004-9521-6E5395269AB6}" destId="{C061E3EE-73A5-41B3-9103-86C5223B9340}" srcOrd="1" destOrd="0" presId="urn:microsoft.com/office/officeart/2005/8/layout/vList5"/>
    <dgm:cxn modelId="{DB223F47-F169-4AF3-9F1A-6E229E370211}" type="presParOf" srcId="{7C991625-E44B-44BC-8E0A-01084B4A9075}" destId="{16537518-539A-400E-886E-D91385E01717}" srcOrd="5" destOrd="0" presId="urn:microsoft.com/office/officeart/2005/8/layout/vList5"/>
    <dgm:cxn modelId="{B3DC1B9B-5998-4C84-A3D1-C325D0033139}" type="presParOf" srcId="{7C991625-E44B-44BC-8E0A-01084B4A9075}" destId="{1F29E942-91EF-4DDF-A8CB-64F7F2464192}" srcOrd="6" destOrd="0" presId="urn:microsoft.com/office/officeart/2005/8/layout/vList5"/>
    <dgm:cxn modelId="{C374CB47-F2C4-41AA-B925-E141FABB8778}" type="presParOf" srcId="{1F29E942-91EF-4DDF-A8CB-64F7F2464192}" destId="{A2CF95D3-6039-42D5-8519-758AC9FD1055}" srcOrd="0" destOrd="0" presId="urn:microsoft.com/office/officeart/2005/8/layout/vList5"/>
    <dgm:cxn modelId="{BE0C3906-72BA-4495-8374-31637026832F}" type="presParOf" srcId="{1F29E942-91EF-4DDF-A8CB-64F7F2464192}" destId="{358B7F90-41C5-41B1-BAE8-132A35612F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DFA77-C619-4B01-B998-172B85834923}">
      <dsp:nvSpPr>
        <dsp:cNvPr id="0" name=""/>
        <dsp:cNvSpPr/>
      </dsp:nvSpPr>
      <dsp:spPr>
        <a:xfrm rot="5400000">
          <a:off x="3840783" y="-1543290"/>
          <a:ext cx="894874" cy="403597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Cambria" pitchFamily="18" charset="0"/>
            </a:rPr>
            <a:t>1-t(8;21)</a:t>
          </a:r>
        </a:p>
        <a:p>
          <a:pPr marL="114300" lvl="1" indent="-114300" algn="l" defTabSz="622300">
            <a:lnSpc>
              <a:spcPct val="90000"/>
            </a:lnSpc>
            <a:spcBef>
              <a:spcPct val="0"/>
            </a:spcBef>
            <a:spcAft>
              <a:spcPct val="15000"/>
            </a:spcAft>
            <a:buChar char="••"/>
          </a:pPr>
          <a:r>
            <a:rPr lang="en-US" sz="1400" kern="1200" dirty="0">
              <a:latin typeface="Cambria" pitchFamily="18" charset="0"/>
            </a:rPr>
            <a:t>2- t(16;16)</a:t>
          </a:r>
        </a:p>
        <a:p>
          <a:pPr marL="114300" lvl="1" indent="-114300" algn="l" defTabSz="622300">
            <a:lnSpc>
              <a:spcPct val="90000"/>
            </a:lnSpc>
            <a:spcBef>
              <a:spcPct val="0"/>
            </a:spcBef>
            <a:spcAft>
              <a:spcPct val="15000"/>
            </a:spcAft>
            <a:buChar char="••"/>
          </a:pPr>
          <a:r>
            <a:rPr lang="en-US" sz="1400" kern="1200" dirty="0">
              <a:latin typeface="Cambria" pitchFamily="18" charset="0"/>
            </a:rPr>
            <a:t>3- t(15;17), </a:t>
          </a:r>
        </a:p>
        <a:p>
          <a:pPr marL="114300" lvl="1" indent="-114300" algn="l" defTabSz="622300">
            <a:lnSpc>
              <a:spcPct val="90000"/>
            </a:lnSpc>
            <a:spcBef>
              <a:spcPct val="0"/>
            </a:spcBef>
            <a:spcAft>
              <a:spcPct val="15000"/>
            </a:spcAft>
            <a:buChar char="••"/>
          </a:pPr>
          <a:r>
            <a:rPr lang="en-US" sz="1400" b="1" u="sng" kern="1200" dirty="0">
              <a:latin typeface="Cambria" pitchFamily="18" charset="0"/>
            </a:rPr>
            <a:t>Prognosis:</a:t>
          </a:r>
          <a:r>
            <a:rPr lang="en-US" sz="1400" b="1" u="none" kern="1200" dirty="0">
              <a:latin typeface="Cambria" pitchFamily="18" charset="0"/>
            </a:rPr>
            <a:t> </a:t>
          </a:r>
          <a:r>
            <a:rPr lang="en-US" sz="1400" b="0" u="none" kern="1200" dirty="0">
              <a:latin typeface="Cambria" pitchFamily="18" charset="0"/>
            </a:rPr>
            <a:t>good</a:t>
          </a:r>
        </a:p>
      </dsp:txBody>
      <dsp:txXfrm rot="-5400000">
        <a:off x="2270234" y="70943"/>
        <a:ext cx="3992288" cy="807506"/>
      </dsp:txXfrm>
    </dsp:sp>
    <dsp:sp modelId="{18E26FF1-8EE0-4E3F-879C-5FCB512078D6}">
      <dsp:nvSpPr>
        <dsp:cNvPr id="0" name=""/>
        <dsp:cNvSpPr/>
      </dsp:nvSpPr>
      <dsp:spPr>
        <a:xfrm>
          <a:off x="15780" y="0"/>
          <a:ext cx="2270234" cy="945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a:latin typeface="Cambria" pitchFamily="18" charset="0"/>
            </a:rPr>
            <a:t>AML with </a:t>
          </a:r>
          <a:r>
            <a:rPr lang="en-US" sz="1500" b="1" kern="1200" dirty="0">
              <a:latin typeface="Cambria" pitchFamily="18" charset="0"/>
            </a:rPr>
            <a:t>recurrent genetic abnormalities</a:t>
          </a:r>
          <a:r>
            <a:rPr lang="en-US" sz="1500" kern="1200" dirty="0">
              <a:latin typeface="Cambria" pitchFamily="18" charset="0"/>
            </a:rPr>
            <a:t>:</a:t>
          </a:r>
          <a:endParaRPr lang="en-US" sz="1800" kern="1200" dirty="0">
            <a:latin typeface="Cambria" pitchFamily="18" charset="0"/>
          </a:endParaRPr>
        </a:p>
      </dsp:txBody>
      <dsp:txXfrm>
        <a:off x="61934" y="46154"/>
        <a:ext cx="2177926" cy="853152"/>
      </dsp:txXfrm>
    </dsp:sp>
    <dsp:sp modelId="{34B5D239-BA69-4B66-88BB-ACBD0BF70465}">
      <dsp:nvSpPr>
        <dsp:cNvPr id="0" name=""/>
        <dsp:cNvSpPr/>
      </dsp:nvSpPr>
      <dsp:spPr>
        <a:xfrm rot="5400000">
          <a:off x="3910036" y="-550556"/>
          <a:ext cx="756368" cy="4035972"/>
        </a:xfrm>
        <a:prstGeom prst="round2SameRect">
          <a:avLst/>
        </a:prstGeom>
        <a:solidFill>
          <a:schemeClr val="accent5">
            <a:tint val="40000"/>
            <a:alpha val="90000"/>
            <a:hueOff val="-2246587"/>
            <a:satOff val="-7611"/>
            <a:lumOff val="-976"/>
            <a:alphaOff val="0"/>
          </a:schemeClr>
        </a:solidFill>
        <a:ln w="25400" cap="flat" cmpd="sng" algn="ctr">
          <a:solidFill>
            <a:schemeClr val="accent5">
              <a:tint val="40000"/>
              <a:alpha val="90000"/>
              <a:hueOff val="-2246587"/>
              <a:satOff val="-7611"/>
              <a:lumOff val="-9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mbria" pitchFamily="18" charset="0"/>
            </a:rPr>
            <a:t>Blasts ≥ 20%</a:t>
          </a:r>
          <a:endParaRPr lang="en-US" sz="1400" b="1" kern="1200" dirty="0">
            <a:latin typeface="Cambria" pitchFamily="18" charset="0"/>
          </a:endParaRPr>
        </a:p>
        <a:p>
          <a:pPr marL="114300" lvl="1" indent="-114300" algn="l" defTabSz="622300">
            <a:lnSpc>
              <a:spcPct val="90000"/>
            </a:lnSpc>
            <a:spcBef>
              <a:spcPct val="0"/>
            </a:spcBef>
            <a:spcAft>
              <a:spcPct val="15000"/>
            </a:spcAft>
            <a:buChar char="••"/>
          </a:pPr>
          <a:r>
            <a:rPr lang="en-US" sz="1400" kern="1200" dirty="0">
              <a:latin typeface="Cambria" pitchFamily="18" charset="0"/>
            </a:rPr>
            <a:t>significant dysplasia, </a:t>
          </a:r>
        </a:p>
        <a:p>
          <a:pPr marL="114300" lvl="1" indent="-114300" algn="l" defTabSz="622300">
            <a:lnSpc>
              <a:spcPct val="90000"/>
            </a:lnSpc>
            <a:spcBef>
              <a:spcPct val="0"/>
            </a:spcBef>
            <a:spcAft>
              <a:spcPct val="15000"/>
            </a:spcAft>
            <a:buChar char="••"/>
          </a:pPr>
          <a:r>
            <a:rPr lang="en-US" sz="1400" b="1" u="sng" kern="1200" dirty="0">
              <a:latin typeface="Cambria" pitchFamily="18" charset="0"/>
            </a:rPr>
            <a:t>Prognosis:</a:t>
          </a:r>
          <a:r>
            <a:rPr lang="en-US" sz="1400" b="1" u="none" kern="1200" dirty="0">
              <a:latin typeface="Cambria" pitchFamily="18" charset="0"/>
            </a:rPr>
            <a:t> </a:t>
          </a:r>
          <a:r>
            <a:rPr lang="en-US" sz="1400" b="0" u="none" kern="1200" dirty="0">
              <a:latin typeface="Cambria" pitchFamily="18" charset="0"/>
            </a:rPr>
            <a:t>Poor</a:t>
          </a:r>
          <a:endParaRPr lang="en-US" sz="1400" kern="1200" dirty="0">
            <a:latin typeface="Cambria" pitchFamily="18" charset="0"/>
          </a:endParaRPr>
        </a:p>
      </dsp:txBody>
      <dsp:txXfrm rot="-5400000">
        <a:off x="2270235" y="1126168"/>
        <a:ext cx="3999049" cy="682522"/>
      </dsp:txXfrm>
    </dsp:sp>
    <dsp:sp modelId="{741DA664-C09C-48ED-96D5-C71F91A918B6}">
      <dsp:nvSpPr>
        <dsp:cNvPr id="0" name=""/>
        <dsp:cNvSpPr/>
      </dsp:nvSpPr>
      <dsp:spPr>
        <a:xfrm>
          <a:off x="0" y="994699"/>
          <a:ext cx="2270234" cy="945460"/>
        </a:xfrm>
        <a:prstGeom prst="roundRect">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err="1">
              <a:latin typeface="Cambria" pitchFamily="18" charset="0"/>
            </a:rPr>
            <a:t>Myelodisplasia</a:t>
          </a:r>
          <a:r>
            <a:rPr lang="en-US" sz="1500" b="0" kern="1200" dirty="0">
              <a:latin typeface="Cambria" pitchFamily="18" charset="0"/>
            </a:rPr>
            <a:t> related AML: </a:t>
          </a:r>
        </a:p>
      </dsp:txBody>
      <dsp:txXfrm>
        <a:off x="46154" y="1040853"/>
        <a:ext cx="2177926" cy="853152"/>
      </dsp:txXfrm>
    </dsp:sp>
    <dsp:sp modelId="{C061E3EE-73A5-41B3-9103-86C5223B9340}">
      <dsp:nvSpPr>
        <dsp:cNvPr id="0" name=""/>
        <dsp:cNvSpPr/>
      </dsp:nvSpPr>
      <dsp:spPr>
        <a:xfrm rot="5400000">
          <a:off x="3910036" y="442176"/>
          <a:ext cx="756368" cy="4035972"/>
        </a:xfrm>
        <a:prstGeom prst="round2SameRect">
          <a:avLst/>
        </a:prstGeom>
        <a:solidFill>
          <a:schemeClr val="accent5">
            <a:tint val="40000"/>
            <a:alpha val="90000"/>
            <a:hueOff val="-4493175"/>
            <a:satOff val="-15221"/>
            <a:lumOff val="-1952"/>
            <a:alphaOff val="0"/>
          </a:schemeClr>
        </a:solidFill>
        <a:ln w="25400" cap="flat" cmpd="sng" algn="ctr">
          <a:solidFill>
            <a:schemeClr val="accent5">
              <a:tint val="40000"/>
              <a:alpha val="90000"/>
              <a:hueOff val="-4493175"/>
              <a:satOff val="-15221"/>
              <a:lumOff val="-19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mbria" pitchFamily="18" charset="0"/>
            </a:rPr>
            <a:t>Blasts ≥ 20%</a:t>
          </a:r>
          <a:endParaRPr lang="en-US" sz="1400" b="1" kern="1200" dirty="0">
            <a:latin typeface="Cambria" pitchFamily="18" charset="0"/>
          </a:endParaRPr>
        </a:p>
        <a:p>
          <a:pPr marL="114300" lvl="1" indent="-114300" algn="l" defTabSz="622300">
            <a:lnSpc>
              <a:spcPct val="90000"/>
            </a:lnSpc>
            <a:spcBef>
              <a:spcPct val="0"/>
            </a:spcBef>
            <a:spcAft>
              <a:spcPct val="15000"/>
            </a:spcAft>
            <a:buChar char="••"/>
          </a:pPr>
          <a:r>
            <a:rPr lang="en-US" sz="1400" kern="1200" dirty="0" smtClean="0">
              <a:latin typeface="Cambria" pitchFamily="18" charset="0"/>
            </a:rPr>
            <a:t>Previous chemotherapy </a:t>
          </a:r>
          <a:endParaRPr lang="en-US" sz="1400" kern="1200" dirty="0">
            <a:latin typeface="Cambria" pitchFamily="18" charset="0"/>
          </a:endParaRPr>
        </a:p>
        <a:p>
          <a:pPr marL="114300" lvl="1" indent="-114300" algn="l" defTabSz="622300">
            <a:lnSpc>
              <a:spcPct val="90000"/>
            </a:lnSpc>
            <a:spcBef>
              <a:spcPct val="0"/>
            </a:spcBef>
            <a:spcAft>
              <a:spcPct val="15000"/>
            </a:spcAft>
            <a:buChar char="••"/>
          </a:pPr>
          <a:r>
            <a:rPr lang="en-US" sz="1400" b="1" u="none" kern="1200" dirty="0" smtClean="0">
              <a:latin typeface="Cambria" pitchFamily="18" charset="0"/>
            </a:rPr>
            <a:t>Prognosis: </a:t>
          </a:r>
          <a:r>
            <a:rPr lang="en-US" sz="1400" b="0" u="none" kern="1200" dirty="0" smtClean="0">
              <a:latin typeface="Cambria" pitchFamily="18" charset="0"/>
            </a:rPr>
            <a:t>P</a:t>
          </a:r>
          <a:r>
            <a:rPr lang="en-US" sz="1400" u="none" kern="1200" dirty="0" smtClean="0">
              <a:latin typeface="Cambria" pitchFamily="18" charset="0"/>
            </a:rPr>
            <a:t>oor</a:t>
          </a:r>
          <a:endParaRPr lang="en-US" sz="1400" u="none" kern="1200" dirty="0">
            <a:latin typeface="Cambria" pitchFamily="18" charset="0"/>
          </a:endParaRPr>
        </a:p>
      </dsp:txBody>
      <dsp:txXfrm rot="-5400000">
        <a:off x="2270235" y="2118901"/>
        <a:ext cx="3999049" cy="682522"/>
      </dsp:txXfrm>
    </dsp:sp>
    <dsp:sp modelId="{692A8F3B-479B-46A0-9472-4CBF7857AC19}">
      <dsp:nvSpPr>
        <dsp:cNvPr id="0" name=""/>
        <dsp:cNvSpPr/>
      </dsp:nvSpPr>
      <dsp:spPr>
        <a:xfrm>
          <a:off x="0" y="1987432"/>
          <a:ext cx="2270234" cy="945460"/>
        </a:xfrm>
        <a:prstGeom prst="roundRect">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Cambria" pitchFamily="18" charset="0"/>
            </a:rPr>
            <a:t>Therapy related AML:</a:t>
          </a:r>
          <a:endParaRPr lang="en-US" sz="1500" b="0" kern="1200" dirty="0">
            <a:latin typeface="Cambria" pitchFamily="18" charset="0"/>
          </a:endParaRPr>
        </a:p>
      </dsp:txBody>
      <dsp:txXfrm>
        <a:off x="46154" y="2033586"/>
        <a:ext cx="2177926" cy="853152"/>
      </dsp:txXfrm>
    </dsp:sp>
    <dsp:sp modelId="{358B7F90-41C5-41B1-BAE8-132A35612FFC}">
      <dsp:nvSpPr>
        <dsp:cNvPr id="0" name=""/>
        <dsp:cNvSpPr/>
      </dsp:nvSpPr>
      <dsp:spPr>
        <a:xfrm rot="5400000">
          <a:off x="3818508" y="1434909"/>
          <a:ext cx="939424" cy="4035972"/>
        </a:xfrm>
        <a:prstGeom prst="round2Same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Cambria" pitchFamily="18" charset="0"/>
            </a:rPr>
            <a:t>Blasts ≥ 20%</a:t>
          </a:r>
          <a:endParaRPr lang="en-US" sz="1400" kern="1200" dirty="0">
            <a:latin typeface="Cambria" pitchFamily="18" charset="0"/>
          </a:endParaRPr>
        </a:p>
        <a:p>
          <a:pPr marL="114300" lvl="1" indent="-114300" algn="l" defTabSz="622300">
            <a:lnSpc>
              <a:spcPct val="90000"/>
            </a:lnSpc>
            <a:spcBef>
              <a:spcPct val="0"/>
            </a:spcBef>
            <a:spcAft>
              <a:spcPct val="15000"/>
            </a:spcAft>
            <a:buChar char="••"/>
          </a:pPr>
          <a:r>
            <a:rPr lang="en-US" sz="1400" kern="1200" dirty="0" smtClean="0">
              <a:latin typeface="Cambria" pitchFamily="18" charset="0"/>
            </a:rPr>
            <a:t>Genetic: N</a:t>
          </a:r>
          <a:endParaRPr lang="en-US" sz="1400" kern="1200" dirty="0">
            <a:latin typeface="Cambria" pitchFamily="18" charset="0"/>
          </a:endParaRPr>
        </a:p>
        <a:p>
          <a:pPr marL="114300" lvl="1" indent="-114300" algn="l" defTabSz="622300">
            <a:lnSpc>
              <a:spcPct val="90000"/>
            </a:lnSpc>
            <a:spcBef>
              <a:spcPct val="0"/>
            </a:spcBef>
            <a:spcAft>
              <a:spcPct val="15000"/>
            </a:spcAft>
            <a:buChar char="••"/>
          </a:pPr>
          <a:r>
            <a:rPr lang="en-US" sz="1400" kern="1200" dirty="0" smtClean="0">
              <a:latin typeface="Cambria" pitchFamily="18" charset="0"/>
            </a:rPr>
            <a:t>No dysplasia </a:t>
          </a:r>
          <a:endParaRPr lang="en-US" sz="1400" kern="1200" dirty="0">
            <a:latin typeface="Cambria" pitchFamily="18" charset="0"/>
          </a:endParaRPr>
        </a:p>
        <a:p>
          <a:pPr marL="114300" lvl="1" indent="-114300" algn="l" defTabSz="622300">
            <a:lnSpc>
              <a:spcPct val="90000"/>
            </a:lnSpc>
            <a:spcBef>
              <a:spcPct val="0"/>
            </a:spcBef>
            <a:spcAft>
              <a:spcPct val="15000"/>
            </a:spcAft>
            <a:buChar char="••"/>
          </a:pPr>
          <a:r>
            <a:rPr lang="en-US" sz="1400" b="1" u="sng" kern="1200" dirty="0" smtClean="0">
              <a:latin typeface="Cambria" pitchFamily="18" charset="0"/>
            </a:rPr>
            <a:t>Prognosis:</a:t>
          </a:r>
          <a:r>
            <a:rPr lang="en-US" sz="1400" b="1" u="none" kern="1200" dirty="0" smtClean="0">
              <a:latin typeface="Cambria" pitchFamily="18" charset="0"/>
            </a:rPr>
            <a:t> </a:t>
          </a:r>
          <a:r>
            <a:rPr lang="en-US" sz="1400" u="none" kern="1200" dirty="0" smtClean="0">
              <a:latin typeface="Cambria" pitchFamily="18" charset="0"/>
            </a:rPr>
            <a:t>Standard</a:t>
          </a:r>
          <a:r>
            <a:rPr lang="en-US" sz="1400" kern="1200" dirty="0" smtClean="0">
              <a:latin typeface="Cambria" pitchFamily="18" charset="0"/>
            </a:rPr>
            <a:t> </a:t>
          </a:r>
          <a:endParaRPr lang="en-US" sz="1400" b="1" u="sng" kern="1200" dirty="0">
            <a:latin typeface="Cambria" pitchFamily="18" charset="0"/>
          </a:endParaRPr>
        </a:p>
      </dsp:txBody>
      <dsp:txXfrm rot="-5400000">
        <a:off x="2270235" y="3029042"/>
        <a:ext cx="3990113" cy="847706"/>
      </dsp:txXfrm>
    </dsp:sp>
    <dsp:sp modelId="{A2CF95D3-6039-42D5-8519-758AC9FD1055}">
      <dsp:nvSpPr>
        <dsp:cNvPr id="0" name=""/>
        <dsp:cNvSpPr/>
      </dsp:nvSpPr>
      <dsp:spPr>
        <a:xfrm>
          <a:off x="0" y="2980165"/>
          <a:ext cx="2270234" cy="945460"/>
        </a:xfrm>
        <a:prstGeom prst="round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0" kern="1200" dirty="0" smtClean="0">
              <a:latin typeface="Cambria" pitchFamily="18" charset="0"/>
            </a:rPr>
            <a:t>AML not otherwise specified (FAB):</a:t>
          </a:r>
          <a:endParaRPr lang="en-US" sz="1500" b="0" kern="1200" dirty="0">
            <a:latin typeface="Cambria" pitchFamily="18" charset="0"/>
          </a:endParaRPr>
        </a:p>
      </dsp:txBody>
      <dsp:txXfrm>
        <a:off x="46154" y="3026319"/>
        <a:ext cx="2177926" cy="8531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4070106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58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7" name="Shape 97"/>
          <p:cNvSpPr>
            <a:spLocks noGrp="1" noRot="1" noChangeAspect="1"/>
          </p:cNvSpPr>
          <p:nvPr>
            <p:ph type="sldImg" idx="2"/>
          </p:nvPr>
        </p:nvSpPr>
        <p:spPr>
          <a:xfrm>
            <a:off x="2241550" y="685800"/>
            <a:ext cx="23749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55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621191"/>
            <a:ext cx="5829300" cy="3448756"/>
          </a:xfrm>
          <a:prstGeom prst="rect">
            <a:avLst/>
          </a:prstGeom>
          <a:noFill/>
          <a:ln>
            <a:noFill/>
          </a:ln>
        </p:spPr>
        <p:txBody>
          <a:bodyPr wrap="square" lIns="91425" tIns="91425" rIns="91425" bIns="91425" anchor="b" anchorCtr="0"/>
          <a:lstStyle>
            <a:lvl1pPr marL="0" marR="0" lvl="0" indent="0" algn="ctr" rtl="1">
              <a:lnSpc>
                <a:spcPct val="90000"/>
              </a:lnSpc>
              <a:spcBef>
                <a:spcPts val="0"/>
              </a:spcBef>
              <a:buClr>
                <a:schemeClr val="dk1"/>
              </a:buClr>
              <a:buSzPct val="100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3" name="Shape 13"/>
          <p:cNvSpPr txBox="1">
            <a:spLocks noGrp="1"/>
          </p:cNvSpPr>
          <p:nvPr>
            <p:ph type="subTitle" idx="1"/>
          </p:nvPr>
        </p:nvSpPr>
        <p:spPr>
          <a:xfrm>
            <a:off x="857250" y="5202944"/>
            <a:ext cx="5143500" cy="2391656"/>
          </a:xfrm>
          <a:prstGeom prst="rect">
            <a:avLst/>
          </a:prstGeom>
          <a:noFill/>
          <a:ln>
            <a:noFill/>
          </a:ln>
        </p:spPr>
        <p:txBody>
          <a:bodyPr wrap="square" lIns="91425" tIns="91425" rIns="91425" bIns="91425" anchor="t" anchorCtr="0"/>
          <a:lstStyle>
            <a:lvl1pPr marL="0" marR="0" lvl="0" indent="0" algn="ctr" rtl="1">
              <a:lnSpc>
                <a:spcPct val="90000"/>
              </a:lnSpc>
              <a:spcBef>
                <a:spcPts val="750"/>
              </a:spcBef>
              <a:buClr>
                <a:schemeClr val="dk1"/>
              </a:buClr>
              <a:buSzPct val="100000"/>
              <a:buFont typeface="Arial"/>
              <a:buNone/>
              <a:defRPr sz="1800" b="0" i="0" u="none" strike="noStrike" cap="none">
                <a:solidFill>
                  <a:schemeClr val="dk1"/>
                </a:solidFill>
                <a:latin typeface="Calibri"/>
                <a:ea typeface="Calibri"/>
                <a:cs typeface="Calibri"/>
                <a:sym typeface="Calibri"/>
              </a:defRPr>
            </a:lvl1pPr>
            <a:lvl2pPr marL="342900" marR="0" lvl="1" indent="0" algn="ct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1">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1">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16" name="Shape 16"/>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عنوان ونص عمودي">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0" name="Shape 70"/>
          <p:cNvSpPr txBox="1">
            <a:spLocks noGrp="1"/>
          </p:cNvSpPr>
          <p:nvPr>
            <p:ph type="body" idx="1"/>
          </p:nvPr>
        </p:nvSpPr>
        <p:spPr>
          <a:xfrm rot="5400000">
            <a:off x="286367" y="2822135"/>
            <a:ext cx="6285266" cy="5915025"/>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73" name="Shape 73"/>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عنوان ونص عموديان">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449696" y="3985464"/>
            <a:ext cx="8394877" cy="1478756"/>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6" name="Shape 76"/>
          <p:cNvSpPr txBox="1">
            <a:spLocks noGrp="1"/>
          </p:cNvSpPr>
          <p:nvPr>
            <p:ph type="body" idx="1"/>
          </p:nvPr>
        </p:nvSpPr>
        <p:spPr>
          <a:xfrm rot="5400000">
            <a:off x="-1550679" y="2549570"/>
            <a:ext cx="8394877" cy="4350544"/>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79" name="Shape 79"/>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9" name="Shape 19"/>
          <p:cNvSpPr txBox="1">
            <a:spLocks noGrp="1"/>
          </p:cNvSpPr>
          <p:nvPr>
            <p:ph type="body" idx="1"/>
          </p:nvPr>
        </p:nvSpPr>
        <p:spPr>
          <a:xfrm>
            <a:off x="471488" y="2637014"/>
            <a:ext cx="5915025"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22" name="Shape 22"/>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عنوان المقطع">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67916" y="2469624"/>
            <a:ext cx="5915025" cy="4120620"/>
          </a:xfrm>
          <a:prstGeom prst="rect">
            <a:avLst/>
          </a:prstGeom>
          <a:noFill/>
          <a:ln>
            <a:noFill/>
          </a:ln>
        </p:spPr>
        <p:txBody>
          <a:bodyPr wrap="square" lIns="91425" tIns="91425" rIns="91425" bIns="91425" anchor="b" anchorCtr="0"/>
          <a:lstStyle>
            <a:lvl1pPr marL="0" marR="0" lvl="0" indent="0" algn="l" rtl="1">
              <a:lnSpc>
                <a:spcPct val="90000"/>
              </a:lnSpc>
              <a:spcBef>
                <a:spcPts val="0"/>
              </a:spcBef>
              <a:buClr>
                <a:schemeClr val="dk1"/>
              </a:buClr>
              <a:buSzPct val="100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5" name="Shape 25"/>
          <p:cNvSpPr txBox="1">
            <a:spLocks noGrp="1"/>
          </p:cNvSpPr>
          <p:nvPr>
            <p:ph type="body" idx="1"/>
          </p:nvPr>
        </p:nvSpPr>
        <p:spPr>
          <a:xfrm>
            <a:off x="467916" y="6629226"/>
            <a:ext cx="5915025" cy="2166937"/>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18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rgbClr val="888888"/>
              </a:buClr>
              <a:buSzPct val="100000"/>
              <a:buFont typeface="Arial"/>
              <a:buNone/>
              <a:defRPr sz="1500" b="0" i="0" u="none" strike="noStrike" cap="none">
                <a:solidFill>
                  <a:srgbClr val="888888"/>
                </a:solidFill>
                <a:latin typeface="Calibri"/>
                <a:ea typeface="Calibri"/>
                <a:cs typeface="Calibri"/>
                <a:sym typeface="Calibri"/>
              </a:defRPr>
            </a:lvl2pPr>
            <a:lvl3pPr marL="685800" marR="0" lvl="2" indent="0" algn="r" rtl="1">
              <a:lnSpc>
                <a:spcPct val="90000"/>
              </a:lnSpc>
              <a:spcBef>
                <a:spcPts val="375"/>
              </a:spcBef>
              <a:buClr>
                <a:srgbClr val="888888"/>
              </a:buClr>
              <a:buSzPct val="100000"/>
              <a:buFont typeface="Arial"/>
              <a:buNone/>
              <a:defRPr sz="1350" b="0" i="0" u="none" strike="noStrike" cap="none">
                <a:solidFill>
                  <a:srgbClr val="888888"/>
                </a:solidFill>
                <a:latin typeface="Calibri"/>
                <a:ea typeface="Calibri"/>
                <a:cs typeface="Calibri"/>
                <a:sym typeface="Calibri"/>
              </a:defRPr>
            </a:lvl3pPr>
            <a:lvl4pPr marL="1028700" marR="0" lvl="3"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4pPr>
            <a:lvl5pPr marL="1371600" marR="0" lvl="4"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5pPr>
            <a:lvl6pPr marL="1714500" marR="0" lvl="5"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6pPr>
            <a:lvl7pPr marL="2057400" marR="0" lvl="6"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7pPr>
            <a:lvl8pPr marL="2400300" marR="0" lvl="7"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8pPr>
            <a:lvl9pPr marL="2743200" marR="0" lvl="8" indent="0" algn="r" rtl="1">
              <a:lnSpc>
                <a:spcPct val="90000"/>
              </a:lnSpc>
              <a:spcBef>
                <a:spcPts val="375"/>
              </a:spcBef>
              <a:buClr>
                <a:srgbClr val="888888"/>
              </a:buClr>
              <a:buSzPct val="1000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28" name="Shape 28"/>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محتويان">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1" name="Shape 31"/>
          <p:cNvSpPr txBox="1">
            <a:spLocks noGrp="1"/>
          </p:cNvSpPr>
          <p:nvPr>
            <p:ph type="body" idx="1"/>
          </p:nvPr>
        </p:nvSpPr>
        <p:spPr>
          <a:xfrm>
            <a:off x="471488" y="2637014"/>
            <a:ext cx="2914650"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3471863" y="2637014"/>
            <a:ext cx="2914650"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35" name="Shape 35"/>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مقارنة">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72381"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8" name="Shape 38"/>
          <p:cNvSpPr txBox="1">
            <a:spLocks noGrp="1"/>
          </p:cNvSpPr>
          <p:nvPr>
            <p:ph type="body" idx="1"/>
          </p:nvPr>
        </p:nvSpPr>
        <p:spPr>
          <a:xfrm>
            <a:off x="472381" y="2428347"/>
            <a:ext cx="2901255" cy="1190095"/>
          </a:xfrm>
          <a:prstGeom prst="rect">
            <a:avLst/>
          </a:prstGeom>
          <a:noFill/>
          <a:ln>
            <a:noFill/>
          </a:ln>
        </p:spPr>
        <p:txBody>
          <a:bodyPr wrap="square" lIns="91425" tIns="91425" rIns="91425" bIns="91425" anchor="b" anchorCtr="0"/>
          <a:lstStyle>
            <a:lvl1pPr marL="0" marR="0" lvl="0" indent="0" algn="r" rtl="1">
              <a:lnSpc>
                <a:spcPct val="90000"/>
              </a:lnSpc>
              <a:spcBef>
                <a:spcPts val="750"/>
              </a:spcBef>
              <a:buClr>
                <a:schemeClr val="dk1"/>
              </a:buClr>
              <a:buSzPct val="100000"/>
              <a:buFont typeface="Arial"/>
              <a:buNone/>
              <a:defRPr sz="1800" b="1"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500" b="1"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1350" b="1"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72381" y="3618442"/>
            <a:ext cx="2901255" cy="5322183"/>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3471863" y="2428347"/>
            <a:ext cx="2915543" cy="1190095"/>
          </a:xfrm>
          <a:prstGeom prst="rect">
            <a:avLst/>
          </a:prstGeom>
          <a:noFill/>
          <a:ln>
            <a:noFill/>
          </a:ln>
        </p:spPr>
        <p:txBody>
          <a:bodyPr wrap="square" lIns="91425" tIns="91425" rIns="91425" bIns="91425" anchor="b" anchorCtr="0"/>
          <a:lstStyle>
            <a:lvl1pPr marL="0" marR="0" lvl="0" indent="0" algn="r" rtl="1">
              <a:lnSpc>
                <a:spcPct val="90000"/>
              </a:lnSpc>
              <a:spcBef>
                <a:spcPts val="750"/>
              </a:spcBef>
              <a:buClr>
                <a:schemeClr val="dk1"/>
              </a:buClr>
              <a:buSzPct val="100000"/>
              <a:buFont typeface="Arial"/>
              <a:buNone/>
              <a:defRPr sz="1800" b="1"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500" b="1"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1350" b="1"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3471863" y="3618442"/>
            <a:ext cx="2915543" cy="5322183"/>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44" name="Shape 44"/>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عنوان فقط">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7" name="Shape 47"/>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49" name="Shape 49"/>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فارغ">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53" name="Shape 53"/>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محتوى مع تسمية توضيحية">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60400"/>
            <a:ext cx="2211884" cy="2311400"/>
          </a:xfrm>
          <a:prstGeom prst="rect">
            <a:avLst/>
          </a:prstGeom>
          <a:noFill/>
          <a:ln>
            <a:noFill/>
          </a:ln>
        </p:spPr>
        <p:txBody>
          <a:bodyPr wrap="square" lIns="91425" tIns="91425" rIns="91425" bIns="91425" anchor="b" anchorCtr="0"/>
          <a:lstStyle>
            <a:lvl1pPr marL="0" marR="0" lvl="0" indent="0" algn="l" rtl="1">
              <a:lnSpc>
                <a:spcPct val="90000"/>
              </a:lnSpc>
              <a:spcBef>
                <a:spcPts val="0"/>
              </a:spcBef>
              <a:buClr>
                <a:schemeClr val="dk1"/>
              </a:buClr>
              <a:buSzPct val="1000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56" name="Shape 56"/>
          <p:cNvSpPr txBox="1">
            <a:spLocks noGrp="1"/>
          </p:cNvSpPr>
          <p:nvPr>
            <p:ph type="body" idx="1"/>
          </p:nvPr>
        </p:nvSpPr>
        <p:spPr>
          <a:xfrm>
            <a:off x="2915543" y="1426283"/>
            <a:ext cx="3471863" cy="7039681"/>
          </a:xfrm>
          <a:prstGeom prst="rect">
            <a:avLst/>
          </a:prstGeom>
          <a:noFill/>
          <a:ln>
            <a:noFill/>
          </a:ln>
        </p:spPr>
        <p:txBody>
          <a:bodyPr wrap="square" lIns="91425" tIns="91425" rIns="91425" bIns="91425" anchor="t" anchorCtr="0"/>
          <a:lstStyle>
            <a:lvl1pPr marL="171450" marR="0" lvl="0" indent="-19050" algn="r" rtl="1">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r" rtl="1">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971800"/>
            <a:ext cx="2211884" cy="5505627"/>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12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050" b="0"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900" b="0"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60" name="Shape 60"/>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صورة مع تسمية توضيحية">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60400"/>
            <a:ext cx="2211884" cy="2311400"/>
          </a:xfrm>
          <a:prstGeom prst="rect">
            <a:avLst/>
          </a:prstGeom>
          <a:noFill/>
          <a:ln>
            <a:noFill/>
          </a:ln>
        </p:spPr>
        <p:txBody>
          <a:bodyPr wrap="square" lIns="91425" tIns="91425" rIns="91425" bIns="91425" anchor="b" anchorCtr="0"/>
          <a:lstStyle>
            <a:lvl1pPr marL="0" marR="0" lvl="0" indent="0" algn="l" rtl="1">
              <a:lnSpc>
                <a:spcPct val="90000"/>
              </a:lnSpc>
              <a:spcBef>
                <a:spcPts val="0"/>
              </a:spcBef>
              <a:buClr>
                <a:schemeClr val="dk1"/>
              </a:buClr>
              <a:buSzPct val="1000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3" name="Shape 63"/>
          <p:cNvSpPr>
            <a:spLocks noGrp="1"/>
          </p:cNvSpPr>
          <p:nvPr>
            <p:ph type="pic" idx="2"/>
          </p:nvPr>
        </p:nvSpPr>
        <p:spPr>
          <a:xfrm>
            <a:off x="2915543" y="1426283"/>
            <a:ext cx="3471863" cy="7039681"/>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2100" b="0"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971800"/>
            <a:ext cx="2211884" cy="5505627"/>
          </a:xfrm>
          <a:prstGeom prst="rect">
            <a:avLst/>
          </a:prstGeom>
          <a:noFill/>
          <a:ln>
            <a:noFill/>
          </a:ln>
        </p:spPr>
        <p:txBody>
          <a:bodyPr wrap="square" lIns="91425" tIns="91425" rIns="91425" bIns="91425" anchor="t" anchorCtr="0"/>
          <a:lstStyle>
            <a:lvl1pPr marL="0" marR="0" lvl="0" indent="0" algn="r" rtl="1">
              <a:lnSpc>
                <a:spcPct val="90000"/>
              </a:lnSpc>
              <a:spcBef>
                <a:spcPts val="750"/>
              </a:spcBef>
              <a:buClr>
                <a:schemeClr val="dk1"/>
              </a:buClr>
              <a:buSzPct val="100000"/>
              <a:buFont typeface="Arial"/>
              <a:buNone/>
              <a:defRPr sz="1200" b="0" i="0" u="none" strike="noStrike" cap="none">
                <a:solidFill>
                  <a:schemeClr val="dk1"/>
                </a:solidFill>
                <a:latin typeface="Calibri"/>
                <a:ea typeface="Calibri"/>
                <a:cs typeface="Calibri"/>
                <a:sym typeface="Calibri"/>
              </a:defRPr>
            </a:lvl1pPr>
            <a:lvl2pPr marL="342900" marR="0" lvl="1" indent="0" algn="r" rtl="1">
              <a:lnSpc>
                <a:spcPct val="90000"/>
              </a:lnSpc>
              <a:spcBef>
                <a:spcPts val="375"/>
              </a:spcBef>
              <a:buClr>
                <a:schemeClr val="dk1"/>
              </a:buClr>
              <a:buSzPct val="100000"/>
              <a:buFont typeface="Arial"/>
              <a:buNone/>
              <a:defRPr sz="1050" b="0" i="0" u="none" strike="noStrike" cap="none">
                <a:solidFill>
                  <a:schemeClr val="dk1"/>
                </a:solidFill>
                <a:latin typeface="Calibri"/>
                <a:ea typeface="Calibri"/>
                <a:cs typeface="Calibri"/>
                <a:sym typeface="Calibri"/>
              </a:defRPr>
            </a:lvl2pPr>
            <a:lvl3pPr marL="685800" marR="0" lvl="2" indent="0" algn="r" rtl="1">
              <a:lnSpc>
                <a:spcPct val="90000"/>
              </a:lnSpc>
              <a:spcBef>
                <a:spcPts val="375"/>
              </a:spcBef>
              <a:buClr>
                <a:schemeClr val="dk1"/>
              </a:buClr>
              <a:buSzPct val="100000"/>
              <a:buFont typeface="Arial"/>
              <a:buNone/>
              <a:defRPr sz="900" b="0" i="0" u="none" strike="noStrike" cap="none">
                <a:solidFill>
                  <a:schemeClr val="dk1"/>
                </a:solidFill>
                <a:latin typeface="Calibri"/>
                <a:ea typeface="Calibri"/>
                <a:cs typeface="Calibri"/>
                <a:sym typeface="Calibri"/>
              </a:defRPr>
            </a:lvl3pPr>
            <a:lvl4pPr marL="1028700" marR="0" lvl="3"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4pPr>
            <a:lvl5pPr marL="1371600" marR="0" lvl="4"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5pPr>
            <a:lvl6pPr marL="1714500" marR="0" lvl="5"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6pPr>
            <a:lvl7pPr marL="2057400" marR="0" lvl="6"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7pPr>
            <a:lvl8pPr marL="2400300" marR="0" lvl="7"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8pPr>
            <a:lvl9pPr marL="2743200" marR="0" lvl="8" indent="0" algn="r" rtl="1">
              <a:lnSpc>
                <a:spcPct val="90000"/>
              </a:lnSpc>
              <a:spcBef>
                <a:spcPts val="375"/>
              </a:spcBef>
              <a:buClr>
                <a:schemeClr val="dk1"/>
              </a:buClr>
              <a:buSzPct val="100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67" name="Shape 67"/>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527405"/>
            <a:ext cx="5915025" cy="1914702"/>
          </a:xfrm>
          <a:prstGeom prst="rect">
            <a:avLst/>
          </a:prstGeom>
          <a:noFill/>
          <a:ln>
            <a:noFill/>
          </a:ln>
        </p:spPr>
        <p:txBody>
          <a:bodyPr wrap="square" lIns="91425" tIns="91425" rIns="91425" bIns="91425" anchor="ctr" anchorCtr="0"/>
          <a:lstStyle>
            <a:lvl1pPr marL="0" marR="0" lvl="0" indent="0" algn="l" rtl="1">
              <a:lnSpc>
                <a:spcPct val="90000"/>
              </a:lnSpc>
              <a:spcBef>
                <a:spcPts val="0"/>
              </a:spcBef>
              <a:buClr>
                <a:schemeClr val="dk1"/>
              </a:buClr>
              <a:buSzPct val="1000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71488" y="2637014"/>
            <a:ext cx="5915025" cy="6285266"/>
          </a:xfrm>
          <a:prstGeom prst="rect">
            <a:avLst/>
          </a:prstGeom>
          <a:noFill/>
          <a:ln>
            <a:noFill/>
          </a:ln>
        </p:spPr>
        <p:txBody>
          <a:bodyPr wrap="square" lIns="91425" tIns="91425" rIns="91425" bIns="91425" anchor="t" anchorCtr="0"/>
          <a:lstStyle>
            <a:lvl1pPr marL="171450" marR="0" lvl="0" indent="-38100" algn="r" rtl="1">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r" rtl="1">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r" rtl="1">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r" rtl="1">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9181397"/>
            <a:ext cx="1543050" cy="527403"/>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9181397"/>
            <a:ext cx="2314575" cy="527403"/>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HEMATOLOGY TEAM 436</a:t>
            </a:r>
            <a:endParaRPr/>
          </a:p>
        </p:txBody>
      </p:sp>
      <p:sp>
        <p:nvSpPr>
          <p:cNvPr id="10" name="Shape 10"/>
          <p:cNvSpPr txBox="1">
            <a:spLocks noGrp="1"/>
          </p:cNvSpPr>
          <p:nvPr>
            <p:ph type="sldNum" idx="12"/>
          </p:nvPr>
        </p:nvSpPr>
        <p:spPr>
          <a:xfrm>
            <a:off x="4843463" y="9181397"/>
            <a:ext cx="1543050" cy="52740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forms/d/e/1FAIpQLSdF-OExjEgTJzx-mBGyJM1VZY-c-h_KyTtEF0WuENtYMh0VLA/viewform" TargetMode="External"/><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hyperlink" Target="https://docs.google.com/document/d/1Y7mV6Uv0sNwkKtLvjulYJjJWKioC_b1-wH97NoTiJyk/edit"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youtu.be/itkRVTqfP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subTitle" idx="1"/>
          </p:nvPr>
        </p:nvSpPr>
        <p:spPr>
          <a:xfrm>
            <a:off x="3465739" y="7660188"/>
            <a:ext cx="2992353" cy="289856"/>
          </a:xfrm>
          <a:prstGeom prst="rect">
            <a:avLst/>
          </a:prstGeom>
          <a:noFill/>
          <a:ln w="9525" cap="flat" cmpd="sng">
            <a:solidFill>
              <a:srgbClr val="33CCCC"/>
            </a:solidFill>
            <a:prstDash val="dash"/>
            <a:round/>
            <a:headEnd type="none" w="med" len="med"/>
            <a:tailEnd type="none" w="med" len="med"/>
          </a:ln>
        </p:spPr>
        <p:txBody>
          <a:bodyPr wrap="square" lIns="91425" tIns="45700" rIns="91425" bIns="45700" anchor="t" anchorCtr="0">
            <a:noAutofit/>
          </a:bodyPr>
          <a:lstStyle/>
          <a:p>
            <a:pPr marL="0" marR="0" lvl="0" indent="-101600" algn="l" rtl="1">
              <a:lnSpc>
                <a:spcPct val="80000"/>
              </a:lnSpc>
              <a:spcBef>
                <a:spcPts val="750"/>
              </a:spcBef>
              <a:spcAft>
                <a:spcPts val="0"/>
              </a:spcAft>
              <a:buClr>
                <a:srgbClr val="C00000"/>
              </a:buClr>
              <a:buSzPct val="100000"/>
              <a:buFont typeface="Arial"/>
              <a:buNone/>
            </a:pPr>
            <a:r>
              <a:rPr lang="en-US" sz="1600" b="0" i="0" u="none" strike="noStrike" cap="none" dirty="0" smtClean="0">
                <a:solidFill>
                  <a:srgbClr val="FF0000"/>
                </a:solidFill>
                <a:latin typeface="Cambria"/>
                <a:ea typeface="Cambria"/>
                <a:cs typeface="Cambria"/>
                <a:sym typeface="Cambria"/>
              </a:rPr>
              <a:t>Important. </a:t>
            </a:r>
            <a:r>
              <a:rPr lang="en-US" sz="1600" b="0" i="0" u="none" strike="noStrike" cap="none" dirty="0" smtClean="0">
                <a:solidFill>
                  <a:srgbClr val="7F7F7F"/>
                </a:solidFill>
                <a:latin typeface="Cambria"/>
                <a:ea typeface="Cambria"/>
                <a:cs typeface="Cambria"/>
                <a:sym typeface="Cambria"/>
              </a:rPr>
              <a:t>Extra. </a:t>
            </a:r>
            <a:r>
              <a:rPr lang="en-US" sz="1600" b="0" i="0" u="none" strike="noStrike" cap="none" dirty="0" smtClean="0">
                <a:solidFill>
                  <a:srgbClr val="00B050"/>
                </a:solidFill>
                <a:latin typeface="Cambria"/>
                <a:ea typeface="Cambria"/>
                <a:cs typeface="Cambria"/>
                <a:sym typeface="Cambria"/>
              </a:rPr>
              <a:t>Doctor’s </a:t>
            </a:r>
            <a:r>
              <a:rPr lang="en-US" sz="1600" b="0" i="0" u="none" strike="noStrike" cap="none" dirty="0">
                <a:solidFill>
                  <a:srgbClr val="00B050"/>
                </a:solidFill>
                <a:latin typeface="Cambria"/>
                <a:ea typeface="Cambria"/>
                <a:cs typeface="Cambria"/>
                <a:sym typeface="Cambria"/>
              </a:rPr>
              <a:t>Notes</a:t>
            </a:r>
          </a:p>
        </p:txBody>
      </p:sp>
      <p:pic>
        <p:nvPicPr>
          <p:cNvPr id="85" name="Shape 85"/>
          <p:cNvPicPr preferRelativeResize="0"/>
          <p:nvPr/>
        </p:nvPicPr>
        <p:blipFill rotWithShape="1">
          <a:blip r:embed="rId3">
            <a:alphaModFix/>
          </a:blip>
          <a:srcRect/>
          <a:stretch/>
        </p:blipFill>
        <p:spPr>
          <a:xfrm>
            <a:off x="5522494" y="160421"/>
            <a:ext cx="1171073" cy="1171073"/>
          </a:xfrm>
          <a:prstGeom prst="rect">
            <a:avLst/>
          </a:prstGeom>
          <a:noFill/>
          <a:ln>
            <a:noFill/>
          </a:ln>
        </p:spPr>
      </p:pic>
      <p:sp>
        <p:nvSpPr>
          <p:cNvPr id="86" name="Shape 86"/>
          <p:cNvSpPr txBox="1"/>
          <p:nvPr/>
        </p:nvSpPr>
        <p:spPr>
          <a:xfrm>
            <a:off x="317089" y="4849851"/>
            <a:ext cx="6376477" cy="269704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dirty="0">
                <a:solidFill>
                  <a:srgbClr val="009999"/>
                </a:solidFill>
                <a:latin typeface="Cambria"/>
                <a:ea typeface="Cambria"/>
                <a:cs typeface="Cambria"/>
                <a:sym typeface="Cambria"/>
              </a:rPr>
              <a:t>Objectives</a:t>
            </a:r>
            <a:r>
              <a:rPr lang="en-US" sz="1800" b="0" i="0" u="none" strike="noStrike" cap="none" dirty="0">
                <a:solidFill>
                  <a:srgbClr val="009999"/>
                </a:solidFill>
                <a:latin typeface="Calibri"/>
                <a:ea typeface="Calibri"/>
                <a:cs typeface="Calibri"/>
                <a:sym typeface="Calibri"/>
              </a:rPr>
              <a:t>:</a:t>
            </a:r>
          </a:p>
          <a:p>
            <a:pPr marL="285750" indent="-285750">
              <a:buClr>
                <a:srgbClr val="009999"/>
              </a:buClr>
              <a:buSzPct val="100000"/>
              <a:buFont typeface="Arial"/>
              <a:buChar char="•"/>
            </a:pPr>
            <a:r>
              <a:rPr lang="en-US" sz="1100" dirty="0">
                <a:solidFill>
                  <a:srgbClr val="009999"/>
                </a:solidFill>
                <a:latin typeface="Cambria"/>
                <a:ea typeface="Cambria"/>
                <a:cs typeface="Cambria"/>
              </a:rPr>
              <a:t>To understand the definition of acute leukemia and recognize the general features of leukemia</a:t>
            </a:r>
          </a:p>
          <a:p>
            <a:pPr marL="285750" indent="-285750">
              <a:buClr>
                <a:srgbClr val="009999"/>
              </a:buClr>
              <a:buSzPct val="100000"/>
              <a:buFont typeface="Arial"/>
              <a:buChar char="•"/>
            </a:pPr>
            <a:r>
              <a:rPr lang="en-US" sz="1100" dirty="0">
                <a:solidFill>
                  <a:srgbClr val="009999"/>
                </a:solidFill>
                <a:latin typeface="Cambria"/>
                <a:ea typeface="Cambria"/>
                <a:cs typeface="Cambria"/>
              </a:rPr>
              <a:t>To understand the general concepts of leukemia pathogenesis.</a:t>
            </a:r>
          </a:p>
          <a:p>
            <a:pPr marL="285750" indent="-285750">
              <a:buClr>
                <a:srgbClr val="009999"/>
              </a:buClr>
              <a:buSzPct val="100000"/>
              <a:buFont typeface="Arial"/>
              <a:buChar char="•"/>
            </a:pPr>
            <a:r>
              <a:rPr lang="en-US" sz="1100" dirty="0">
                <a:solidFill>
                  <a:srgbClr val="009999"/>
                </a:solidFill>
                <a:latin typeface="Cambria"/>
                <a:ea typeface="Cambria"/>
                <a:cs typeface="Cambria"/>
              </a:rPr>
              <a:t>To understand the clinical presentation and recognize the importance of early diagnosis of acute leukemia</a:t>
            </a:r>
          </a:p>
          <a:p>
            <a:pPr marL="285750" indent="-285750">
              <a:buClr>
                <a:srgbClr val="009999"/>
              </a:buClr>
              <a:buSzPct val="100000"/>
              <a:buFont typeface="Arial"/>
              <a:buChar char="•"/>
            </a:pPr>
            <a:r>
              <a:rPr lang="en-US" sz="1100" dirty="0">
                <a:solidFill>
                  <a:srgbClr val="009999"/>
                </a:solidFill>
                <a:latin typeface="Cambria"/>
                <a:ea typeface="Cambria"/>
                <a:cs typeface="Cambria"/>
              </a:rPr>
              <a:t>To understand the general themes of classification and the basic tool of diagnosis</a:t>
            </a:r>
          </a:p>
          <a:p>
            <a:pPr marL="285750" indent="-285750">
              <a:buClr>
                <a:srgbClr val="009999"/>
              </a:buClr>
              <a:buSzPct val="100000"/>
              <a:buFont typeface="Arial"/>
              <a:buChar char="•"/>
            </a:pPr>
            <a:r>
              <a:rPr lang="en-US" sz="1100" dirty="0">
                <a:solidFill>
                  <a:srgbClr val="009999"/>
                </a:solidFill>
                <a:latin typeface="Cambria"/>
                <a:ea typeface="Cambria"/>
                <a:cs typeface="Cambria"/>
              </a:rPr>
              <a:t>To recognize the most common presenting features of acute myeloid leukemia and their significance in therapeutic approaches</a:t>
            </a:r>
          </a:p>
          <a:p>
            <a:pPr marL="285750" indent="-285750">
              <a:buClr>
                <a:srgbClr val="009999"/>
              </a:buClr>
              <a:buSzPct val="100000"/>
              <a:buFont typeface="Arial"/>
              <a:buChar char="•"/>
            </a:pPr>
            <a:r>
              <a:rPr lang="en-US" sz="1100" dirty="0">
                <a:solidFill>
                  <a:srgbClr val="009999"/>
                </a:solidFill>
                <a:latin typeface="Cambria"/>
                <a:ea typeface="Cambria"/>
                <a:cs typeface="Cambria"/>
              </a:rPr>
              <a:t>To know the most important indicators implicated in prognosis of acute myeloid leukemia</a:t>
            </a:r>
            <a:r>
              <a:rPr lang="en-US" sz="1100" dirty="0"/>
              <a:t>. </a:t>
            </a:r>
          </a:p>
          <a:p>
            <a:pPr marL="285750" indent="-285750">
              <a:buClr>
                <a:srgbClr val="009999"/>
              </a:buClr>
              <a:buSzPct val="100000"/>
              <a:buFont typeface="Arial"/>
              <a:buChar char="•"/>
            </a:pPr>
            <a:r>
              <a:rPr lang="en-US" sz="1100" dirty="0">
                <a:solidFill>
                  <a:srgbClr val="009999"/>
                </a:solidFill>
                <a:latin typeface="Cambria"/>
                <a:ea typeface="Cambria"/>
                <a:cs typeface="Cambria"/>
              </a:rPr>
              <a:t>To emphasize on the general aspects of leukemia including definition, common feature and general classification and the basic diagnostic tool for acute leukemia</a:t>
            </a:r>
          </a:p>
          <a:p>
            <a:pPr marL="285750" indent="-285750">
              <a:buClr>
                <a:srgbClr val="009999"/>
              </a:buClr>
              <a:buSzPct val="100000"/>
              <a:buFont typeface="Arial"/>
              <a:buChar char="•"/>
            </a:pPr>
            <a:r>
              <a:rPr lang="en-US" sz="1100" dirty="0">
                <a:solidFill>
                  <a:srgbClr val="009999"/>
                </a:solidFill>
                <a:latin typeface="Cambria"/>
                <a:ea typeface="Cambria"/>
                <a:cs typeface="Cambria"/>
              </a:rPr>
              <a:t>To understand the clinical features of acute lymphoblastic leukemia</a:t>
            </a:r>
          </a:p>
          <a:p>
            <a:pPr marL="285750" indent="-285750">
              <a:buClr>
                <a:srgbClr val="009999"/>
              </a:buClr>
              <a:buSzPct val="100000"/>
              <a:buFont typeface="Arial"/>
              <a:buChar char="•"/>
            </a:pPr>
            <a:r>
              <a:rPr lang="en-US" sz="1100" dirty="0">
                <a:solidFill>
                  <a:srgbClr val="009999"/>
                </a:solidFill>
                <a:latin typeface="Cambria"/>
                <a:ea typeface="Cambria"/>
                <a:cs typeface="Cambria"/>
              </a:rPr>
              <a:t>To understand the difference between T-ALL and B-ALL in term of clinical and pathological features</a:t>
            </a:r>
          </a:p>
          <a:p>
            <a:pPr marL="285750" indent="-285750">
              <a:buClr>
                <a:srgbClr val="009999"/>
              </a:buClr>
              <a:buSzPct val="100000"/>
              <a:buFont typeface="Arial"/>
              <a:buChar char="•"/>
            </a:pPr>
            <a:r>
              <a:rPr lang="en-US" sz="1100" dirty="0">
                <a:solidFill>
                  <a:srgbClr val="009999"/>
                </a:solidFill>
                <a:latin typeface="Cambria"/>
                <a:ea typeface="Cambria"/>
                <a:cs typeface="Cambria"/>
              </a:rPr>
              <a:t>To recognize the most important prognostic factor for ALL.</a:t>
            </a:r>
          </a:p>
          <a:p>
            <a:pPr marL="285750" indent="-285750">
              <a:buClr>
                <a:srgbClr val="009999"/>
              </a:buClr>
              <a:buSzPct val="100000"/>
              <a:buFont typeface="Arial"/>
              <a:buChar char="•"/>
            </a:pPr>
            <a:endParaRPr lang="en-US" sz="18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endParaRPr>
          </a:p>
          <a:p>
            <a:pPr marL="285750" indent="-285750">
              <a:buClr>
                <a:srgbClr val="009999"/>
              </a:buClr>
              <a:buSzPct val="100000"/>
              <a:buFont typeface="Arial"/>
              <a:buChar char="•"/>
            </a:pPr>
            <a:endParaRPr lang="en-US" sz="1200" dirty="0">
              <a:solidFill>
                <a:srgbClr val="009999"/>
              </a:solidFill>
              <a:latin typeface="Cambria"/>
              <a:ea typeface="Cambria"/>
              <a:cs typeface="Cambria"/>
              <a:sym typeface="Calibri"/>
            </a:endParaRPr>
          </a:p>
          <a:p>
            <a:pPr lvl="0">
              <a:buClr>
                <a:srgbClr val="009999"/>
              </a:buClr>
              <a:buSzPct val="100000"/>
            </a:pPr>
            <a:endParaRPr lang="en-US" sz="1800" dirty="0">
              <a:solidFill>
                <a:srgbClr val="009999"/>
              </a:solidFill>
              <a:latin typeface="Calibri"/>
              <a:ea typeface="Calibri"/>
              <a:cs typeface="Calibri"/>
              <a:sym typeface="Calibri"/>
            </a:endParaRPr>
          </a:p>
        </p:txBody>
      </p:sp>
      <p:sp>
        <p:nvSpPr>
          <p:cNvPr id="87" name="Shape 87"/>
          <p:cNvSpPr txBox="1"/>
          <p:nvPr/>
        </p:nvSpPr>
        <p:spPr>
          <a:xfrm>
            <a:off x="317089" y="7587813"/>
            <a:ext cx="3642561" cy="1200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dirty="0">
                <a:solidFill>
                  <a:srgbClr val="009999"/>
                </a:solidFill>
                <a:latin typeface="Cambria"/>
                <a:ea typeface="Cambria"/>
                <a:cs typeface="Cambria"/>
                <a:sym typeface="Cambria"/>
              </a:rPr>
              <a:t>References:</a:t>
            </a:r>
            <a:r>
              <a:rPr lang="en-US" sz="1800" dirty="0">
                <a:solidFill>
                  <a:srgbClr val="33CCCC"/>
                </a:solidFill>
                <a:latin typeface="Cambria"/>
                <a:ea typeface="Cambria"/>
                <a:cs typeface="Cambria"/>
                <a:sym typeface="Cambria"/>
              </a:rPr>
              <a:t> </a:t>
            </a:r>
          </a:p>
          <a:p>
            <a:pPr marL="0" marR="0" lvl="0" indent="0" algn="l" rtl="0">
              <a:spcBef>
                <a:spcPts val="0"/>
              </a:spcBef>
              <a:buSzPct val="25000"/>
              <a:buNone/>
            </a:pPr>
            <a:r>
              <a:rPr lang="en-US" sz="1800" dirty="0">
                <a:solidFill>
                  <a:srgbClr val="595959"/>
                </a:solidFill>
                <a:latin typeface="Cambria"/>
                <a:ea typeface="Cambria"/>
                <a:cs typeface="Cambria"/>
                <a:sym typeface="Cambria"/>
              </a:rPr>
              <a:t>436 girls &amp; boys’ slides</a:t>
            </a:r>
          </a:p>
          <a:p>
            <a:pPr marL="0" marR="0" lvl="0" indent="0" algn="l" rtl="0">
              <a:spcBef>
                <a:spcPts val="0"/>
              </a:spcBef>
              <a:buSzPct val="25000"/>
              <a:buNone/>
            </a:pPr>
            <a:r>
              <a:rPr lang="en-US" sz="1800" dirty="0">
                <a:solidFill>
                  <a:srgbClr val="595959"/>
                </a:solidFill>
                <a:latin typeface="Cambria"/>
                <a:ea typeface="Cambria"/>
                <a:cs typeface="Cambria"/>
                <a:sym typeface="Cambria"/>
              </a:rPr>
              <a:t>435 teamwork slides</a:t>
            </a:r>
          </a:p>
          <a:p>
            <a:pPr marL="0" marR="0" lvl="0" indent="0" algn="l" rtl="0">
              <a:spcBef>
                <a:spcPts val="0"/>
              </a:spcBef>
              <a:buSzPct val="25000"/>
              <a:buNone/>
            </a:pPr>
            <a:r>
              <a:rPr lang="en-US" sz="1800" dirty="0">
                <a:solidFill>
                  <a:schemeClr val="dk1"/>
                </a:solidFill>
                <a:latin typeface="Calibri"/>
                <a:ea typeface="Calibri"/>
                <a:cs typeface="Calibri"/>
                <a:sym typeface="Calibri"/>
              </a:rPr>
              <a:t> </a:t>
            </a:r>
          </a:p>
        </p:txBody>
      </p:sp>
      <p:sp>
        <p:nvSpPr>
          <p:cNvPr id="88" name="Shape 88"/>
          <p:cNvSpPr txBox="1"/>
          <p:nvPr/>
        </p:nvSpPr>
        <p:spPr>
          <a:xfrm>
            <a:off x="3566253" y="7954836"/>
            <a:ext cx="1395663"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Cambria"/>
                <a:ea typeface="Cambria"/>
                <a:cs typeface="Cambria"/>
                <a:sym typeface="Cambria"/>
                <a:hlinkClick r:id="rId4"/>
              </a:rPr>
              <a:t>Editing file</a:t>
            </a:r>
          </a:p>
        </p:txBody>
      </p:sp>
      <p:pic>
        <p:nvPicPr>
          <p:cNvPr id="89" name="Shape 89" descr="صورة تحتوي على بيسبول  وصف منشأ بثقة عالية"/>
          <p:cNvPicPr preferRelativeResize="0"/>
          <p:nvPr/>
        </p:nvPicPr>
        <p:blipFill rotWithShape="1">
          <a:blip r:embed="rId5">
            <a:alphaModFix/>
          </a:blip>
          <a:srcRect/>
          <a:stretch/>
        </p:blipFill>
        <p:spPr>
          <a:xfrm>
            <a:off x="4967521" y="7972902"/>
            <a:ext cx="470200" cy="483949"/>
          </a:xfrm>
          <a:prstGeom prst="rect">
            <a:avLst/>
          </a:prstGeom>
          <a:noFill/>
          <a:ln>
            <a:noFill/>
          </a:ln>
        </p:spPr>
      </p:pic>
      <p:sp>
        <p:nvSpPr>
          <p:cNvPr id="90" name="Shape 90"/>
          <p:cNvSpPr txBox="1"/>
          <p:nvPr/>
        </p:nvSpPr>
        <p:spPr>
          <a:xfrm>
            <a:off x="1270832" y="8214877"/>
            <a:ext cx="4860764" cy="104644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endParaRPr sz="1400">
              <a:solidFill>
                <a:srgbClr val="3A3838"/>
              </a:solidFill>
              <a:latin typeface="Cambria"/>
              <a:ea typeface="Cambria"/>
              <a:cs typeface="Cambria"/>
              <a:sym typeface="Cambria"/>
            </a:endParaRPr>
          </a:p>
          <a:p>
            <a:pPr marL="0" marR="0" lvl="0" indent="0" algn="ctr" rtl="0">
              <a:spcBef>
                <a:spcPts val="0"/>
              </a:spcBef>
              <a:buSzPct val="25000"/>
              <a:buNone/>
            </a:pPr>
            <a:r>
              <a:rPr lang="en-US" sz="1400">
                <a:solidFill>
                  <a:srgbClr val="3A3838"/>
                </a:solidFill>
                <a:latin typeface="Cambria"/>
                <a:ea typeface="Cambria"/>
                <a:cs typeface="Cambria"/>
                <a:sym typeface="Cambria"/>
              </a:rPr>
              <a:t>Do you have any suggestions? Please contact us!</a:t>
            </a:r>
          </a:p>
          <a:p>
            <a:pPr marL="0" marR="0" lvl="0" indent="0" algn="l" rtl="0">
              <a:spcBef>
                <a:spcPts val="0"/>
              </a:spcBef>
              <a:buSzPct val="25000"/>
              <a:buNone/>
            </a:pPr>
            <a:r>
              <a:rPr lang="en-US" sz="1200">
                <a:solidFill>
                  <a:srgbClr val="009999"/>
                </a:solidFill>
                <a:latin typeface="Cambria"/>
                <a:ea typeface="Cambria"/>
                <a:cs typeface="Cambria"/>
                <a:sym typeface="Cambria"/>
              </a:rPr>
              <a:t>@haematology436                            E-mail: Haematology436@gmail.com</a:t>
            </a:r>
            <a:r>
              <a:rPr lang="en-US" sz="1800">
                <a:solidFill>
                  <a:srgbClr val="009999"/>
                </a:solidFill>
                <a:latin typeface="Cambria"/>
                <a:ea typeface="Cambria"/>
                <a:cs typeface="Cambria"/>
                <a:sym typeface="Cambria"/>
              </a:rPr>
              <a:t>    </a:t>
            </a:r>
          </a:p>
          <a:p>
            <a:pPr marL="0" marR="0" lvl="0" indent="0" algn="l" rtl="0">
              <a:spcBef>
                <a:spcPts val="0"/>
              </a:spcBef>
              <a:buSzPct val="25000"/>
              <a:buNone/>
            </a:pPr>
            <a:r>
              <a:rPr lang="en-US" sz="1600">
                <a:solidFill>
                  <a:srgbClr val="009999"/>
                </a:solidFill>
                <a:latin typeface="Cambria"/>
                <a:ea typeface="Cambria"/>
                <a:cs typeface="Cambria"/>
                <a:sym typeface="Cambria"/>
              </a:rPr>
              <a:t>                              </a:t>
            </a:r>
            <a:r>
              <a:rPr lang="en-US" sz="1200">
                <a:solidFill>
                  <a:srgbClr val="009999"/>
                </a:solidFill>
                <a:latin typeface="Cambria"/>
                <a:ea typeface="Cambria"/>
                <a:cs typeface="Cambria"/>
                <a:sym typeface="Cambria"/>
              </a:rPr>
              <a:t>or simply use this </a:t>
            </a:r>
            <a:r>
              <a:rPr lang="en-US" sz="1200" u="sng">
                <a:solidFill>
                  <a:schemeClr val="hlink"/>
                </a:solidFill>
                <a:latin typeface="Cambria"/>
                <a:ea typeface="Cambria"/>
                <a:cs typeface="Cambria"/>
                <a:sym typeface="Cambria"/>
                <a:hlinkClick r:id="rId6"/>
              </a:rPr>
              <a:t>form</a:t>
            </a:r>
          </a:p>
        </p:txBody>
      </p:sp>
      <p:pic>
        <p:nvPicPr>
          <p:cNvPr id="91" name="Shape 91"/>
          <p:cNvPicPr preferRelativeResize="0"/>
          <p:nvPr/>
        </p:nvPicPr>
        <p:blipFill rotWithShape="1">
          <a:blip r:embed="rId7">
            <a:alphaModFix/>
          </a:blip>
          <a:srcRect/>
          <a:stretch/>
        </p:blipFill>
        <p:spPr>
          <a:xfrm>
            <a:off x="918909" y="8658293"/>
            <a:ext cx="445183" cy="445183"/>
          </a:xfrm>
          <a:prstGeom prst="rect">
            <a:avLst/>
          </a:prstGeom>
          <a:noFill/>
          <a:ln>
            <a:noFill/>
          </a:ln>
        </p:spPr>
      </p:pic>
      <p:pic>
        <p:nvPicPr>
          <p:cNvPr id="92" name="Shape 92" descr="صورة تحتوي على رسوم المتجهات  وصف منشأ بثقة عالية"/>
          <p:cNvPicPr preferRelativeResize="0"/>
          <p:nvPr/>
        </p:nvPicPr>
        <p:blipFill rotWithShape="1">
          <a:blip r:embed="rId8">
            <a:alphaModFix/>
          </a:blip>
          <a:srcRect/>
          <a:stretch/>
        </p:blipFill>
        <p:spPr>
          <a:xfrm>
            <a:off x="2060009" y="782039"/>
            <a:ext cx="3012489" cy="3012489"/>
          </a:xfrm>
          <a:prstGeom prst="rect">
            <a:avLst/>
          </a:prstGeom>
          <a:noFill/>
          <a:ln>
            <a:noFill/>
          </a:ln>
        </p:spPr>
      </p:pic>
      <p:sp>
        <p:nvSpPr>
          <p:cNvPr id="93" name="Shape 93"/>
          <p:cNvSpPr txBox="1"/>
          <p:nvPr/>
        </p:nvSpPr>
        <p:spPr>
          <a:xfrm>
            <a:off x="1367088" y="4007713"/>
            <a:ext cx="4251662" cy="523220"/>
          </a:xfrm>
          <a:prstGeom prst="rect">
            <a:avLst/>
          </a:prstGeom>
          <a:solidFill>
            <a:srgbClr val="F2F2F2"/>
          </a:solidFill>
          <a:ln>
            <a:noFill/>
          </a:ln>
        </p:spPr>
        <p:txBody>
          <a:bodyPr wrap="square" lIns="91425" tIns="45700" rIns="91425" bIns="45700" anchor="t" anchorCtr="0">
            <a:noAutofit/>
          </a:bodyPr>
          <a:lstStyle/>
          <a:p>
            <a:pPr lvl="0" algn="ctr">
              <a:buSzPct val="25000"/>
            </a:pPr>
            <a:r>
              <a:rPr lang="en-US" sz="2800" dirty="0">
                <a:solidFill>
                  <a:srgbClr val="009999"/>
                </a:solidFill>
                <a:latin typeface="Cambria"/>
                <a:ea typeface="Cambria"/>
                <a:cs typeface="Cambria"/>
              </a:rPr>
              <a:t>Acute leukemia I&amp;II</a:t>
            </a:r>
            <a:endParaRPr lang="en-US" sz="2800" dirty="0">
              <a:solidFill>
                <a:srgbClr val="009999"/>
              </a:solidFill>
              <a:latin typeface="Cambria"/>
              <a:ea typeface="Cambria"/>
              <a:cs typeface="Cambria"/>
              <a:sym typeface="Cambria"/>
            </a:endParaRPr>
          </a:p>
        </p:txBody>
      </p:sp>
      <p:pic>
        <p:nvPicPr>
          <p:cNvPr id="94" name="Shape 94"/>
          <p:cNvPicPr preferRelativeResize="0"/>
          <p:nvPr/>
        </p:nvPicPr>
        <p:blipFill rotWithShape="1">
          <a:blip r:embed="rId9">
            <a:alphaModFix/>
          </a:blip>
          <a:srcRect/>
          <a:stretch/>
        </p:blipFill>
        <p:spPr>
          <a:xfrm>
            <a:off x="23549" y="29991"/>
            <a:ext cx="1654430" cy="1654430"/>
          </a:xfrm>
          <a:prstGeom prst="rect">
            <a:avLst/>
          </a:prstGeom>
          <a:noFill/>
          <a:ln>
            <a:noFill/>
          </a:ln>
        </p:spPr>
      </p:pic>
      <p:pic>
        <p:nvPicPr>
          <p:cNvPr id="3" name="صورة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02621" y="2412633"/>
            <a:ext cx="1559106" cy="13818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88D37A-95EB-4CCA-8434-593E4EE098CA}"/>
              </a:ext>
            </a:extLst>
          </p:cNvPr>
          <p:cNvSpPr>
            <a:spLocks noGrp="1"/>
          </p:cNvSpPr>
          <p:nvPr>
            <p:ph type="title"/>
          </p:nvPr>
        </p:nvSpPr>
        <p:spPr>
          <a:xfrm>
            <a:off x="0" y="165533"/>
            <a:ext cx="4334256" cy="813033"/>
          </a:xfrm>
        </p:spPr>
        <p:txBody>
          <a:bodyPr/>
          <a:lstStyle/>
          <a:p>
            <a:pPr rtl="0">
              <a:buClr>
                <a:srgbClr val="FF0000"/>
              </a:buClr>
            </a:pPr>
            <a:r>
              <a:rPr lang="en-US" sz="1600" dirty="0">
                <a:solidFill>
                  <a:srgbClr val="009999"/>
                </a:solidFill>
                <a:latin typeface="Cambria Math" panose="02040503050406030204" pitchFamily="18" charset="0"/>
                <a:ea typeface="Cambria Math" panose="02040503050406030204" pitchFamily="18" charset="0"/>
                <a:cs typeface="Arial"/>
                <a:sym typeface="Arial"/>
              </a:rPr>
              <a:t>Morphological</a:t>
            </a:r>
            <a:r>
              <a:rPr lang="en-US" sz="1400" dirty="0">
                <a:solidFill>
                  <a:srgbClr val="009999"/>
                </a:solidFill>
                <a:latin typeface="Arial"/>
                <a:ea typeface="Cambria Math" panose="02040503050406030204" pitchFamily="18" charset="0"/>
                <a:cs typeface="Arial"/>
                <a:sym typeface="Arial"/>
              </a:rPr>
              <a:t> </a:t>
            </a:r>
            <a:r>
              <a:rPr lang="en-US" sz="1600" dirty="0">
                <a:solidFill>
                  <a:srgbClr val="009999"/>
                </a:solidFill>
                <a:latin typeface="Cambria Math" panose="02040503050406030204" pitchFamily="18" charset="0"/>
                <a:ea typeface="Cambria Math" panose="02040503050406030204" pitchFamily="18" charset="0"/>
                <a:cs typeface="Arial"/>
                <a:sym typeface="Arial"/>
              </a:rPr>
              <a:t>subtypes (FAB)</a:t>
            </a:r>
          </a:p>
        </p:txBody>
      </p:sp>
      <p:pic>
        <p:nvPicPr>
          <p:cNvPr id="5" name="Picture 4" descr="./L1 blast.jpg">
            <a:extLst>
              <a:ext uri="{FF2B5EF4-FFF2-40B4-BE49-F238E27FC236}">
                <a16:creationId xmlns="" xmlns:a16="http://schemas.microsoft.com/office/drawing/2014/main" id="{CF1513DD-883D-4DFD-B841-E3C627F35E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76" y="828954"/>
            <a:ext cx="1920240" cy="15024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L2 blast.jpg">
            <a:extLst>
              <a:ext uri="{FF2B5EF4-FFF2-40B4-BE49-F238E27FC236}">
                <a16:creationId xmlns="" xmlns:a16="http://schemas.microsoft.com/office/drawing/2014/main" id="{5F27EC36-5B94-4617-A3BA-8760D5D6A3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640" y="850785"/>
            <a:ext cx="2036064" cy="15024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 xmlns:a16="http://schemas.microsoft.com/office/drawing/2014/main" id="{6C12CF7E-63B9-4196-9D25-96FC9C0C58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4059" y="850240"/>
            <a:ext cx="2180520" cy="150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CC48ECD9-E0C3-4A7F-AA6D-CE220716DE3C}"/>
              </a:ext>
            </a:extLst>
          </p:cNvPr>
          <p:cNvSpPr txBox="1"/>
          <p:nvPr/>
        </p:nvSpPr>
        <p:spPr>
          <a:xfrm>
            <a:off x="320476" y="8608563"/>
            <a:ext cx="6083808" cy="855619"/>
          </a:xfrm>
          <a:prstGeom prst="rect">
            <a:avLst/>
          </a:prstGeom>
          <a:noFill/>
        </p:spPr>
        <p:txBody>
          <a:bodyPr wrap="square" rtlCol="0">
            <a:spAutoFit/>
          </a:bodyPr>
          <a:lstStyle/>
          <a:p>
            <a:pPr lvl="1">
              <a:spcBef>
                <a:spcPct val="20000"/>
              </a:spcBef>
              <a:buClr>
                <a:srgbClr val="00FFFF"/>
              </a:buClr>
              <a:buSzPct val="110000"/>
            </a:pPr>
            <a:r>
              <a:rPr lang="en-US" altLang="ar-SA" sz="1600" dirty="0">
                <a:solidFill>
                  <a:srgbClr val="009999"/>
                </a:solidFill>
                <a:latin typeface="Cambria Math" panose="02040503050406030204" pitchFamily="18" charset="0"/>
                <a:ea typeface="Cambria Math" panose="02040503050406030204" pitchFamily="18" charset="0"/>
              </a:rPr>
              <a:t>Treatment:</a:t>
            </a:r>
          </a:p>
          <a:p>
            <a:pPr marL="742950" lvl="1" indent="-285750">
              <a:spcBef>
                <a:spcPct val="20000"/>
              </a:spcBef>
              <a:buSzPct val="110000"/>
              <a:buFont typeface="Arial" panose="020B0604020202020204" pitchFamily="34" charset="0"/>
              <a:buChar char="•"/>
            </a:pPr>
            <a:r>
              <a:rPr lang="en-US" altLang="ar-SA" dirty="0">
                <a:solidFill>
                  <a:schemeClr val="tx1"/>
                </a:solidFill>
                <a:latin typeface="Cambria Math" panose="02040503050406030204" pitchFamily="18" charset="0"/>
                <a:ea typeface="Cambria Math" panose="02040503050406030204" pitchFamily="18" charset="0"/>
              </a:rPr>
              <a:t>Chemotherapy (high cure rate) </a:t>
            </a:r>
          </a:p>
          <a:p>
            <a:pPr marL="742950" lvl="1" indent="-285750">
              <a:spcBef>
                <a:spcPct val="20000"/>
              </a:spcBef>
              <a:buSzPct val="110000"/>
              <a:buFont typeface="Arial" panose="020B0604020202020204" pitchFamily="34" charset="0"/>
              <a:buChar char="•"/>
            </a:pPr>
            <a:r>
              <a:rPr lang="en-US" altLang="ar-SA" dirty="0">
                <a:solidFill>
                  <a:schemeClr val="tx1"/>
                </a:solidFill>
                <a:latin typeface="Cambria Math" panose="02040503050406030204" pitchFamily="18" charset="0"/>
                <a:ea typeface="Cambria Math" panose="02040503050406030204" pitchFamily="18" charset="0"/>
              </a:rPr>
              <a:t>Stem cell transplantation</a:t>
            </a:r>
          </a:p>
        </p:txBody>
      </p:sp>
      <p:sp>
        <p:nvSpPr>
          <p:cNvPr id="11" name="TextBox 10">
            <a:extLst>
              <a:ext uri="{FF2B5EF4-FFF2-40B4-BE49-F238E27FC236}">
                <a16:creationId xmlns="" xmlns:a16="http://schemas.microsoft.com/office/drawing/2014/main" id="{B7EE8F7A-5BAD-4844-B304-A68F35E4D563}"/>
              </a:ext>
            </a:extLst>
          </p:cNvPr>
          <p:cNvSpPr txBox="1"/>
          <p:nvPr/>
        </p:nvSpPr>
        <p:spPr>
          <a:xfrm>
            <a:off x="463296" y="4070877"/>
            <a:ext cx="6083808" cy="707886"/>
          </a:xfrm>
          <a:prstGeom prst="rect">
            <a:avLst/>
          </a:prstGeom>
          <a:noFill/>
        </p:spPr>
        <p:txBody>
          <a:bodyPr wrap="square" rtlCol="0">
            <a:spAutoFit/>
          </a:bodyPr>
          <a:lstStyle/>
          <a:p>
            <a:r>
              <a:rPr lang="en-US" u="sng" dirty="0">
                <a:solidFill>
                  <a:srgbClr val="FF0000"/>
                </a:solidFill>
                <a:latin typeface="Cambria Math" panose="02040503050406030204" pitchFamily="18" charset="0"/>
                <a:ea typeface="Cambria Math" panose="02040503050406030204" pitchFamily="18" charset="0"/>
              </a:rPr>
              <a:t>L3 (Burkitt’s) represents mature lymphoid </a:t>
            </a:r>
            <a:r>
              <a:rPr lang="en-US" u="sng" dirty="0" err="1">
                <a:solidFill>
                  <a:srgbClr val="FF0000"/>
                </a:solidFill>
                <a:latin typeface="Cambria Math" panose="02040503050406030204" pitchFamily="18" charset="0"/>
                <a:ea typeface="Cambria Math" panose="02040503050406030204" pitchFamily="18" charset="0"/>
              </a:rPr>
              <a:t>neoplasmso</a:t>
            </a:r>
            <a:r>
              <a:rPr lang="en-US" u="sng" dirty="0">
                <a:solidFill>
                  <a:srgbClr val="FF0000"/>
                </a:solidFill>
                <a:latin typeface="Cambria Math" panose="02040503050406030204" pitchFamily="18" charset="0"/>
                <a:ea typeface="Cambria Math" panose="02040503050406030204" pitchFamily="18" charset="0"/>
              </a:rPr>
              <a:t> it is a type of lymphoma not Acute lymphoblastic </a:t>
            </a:r>
            <a:r>
              <a:rPr lang="en-US" u="sng" dirty="0" err="1">
                <a:solidFill>
                  <a:srgbClr val="FF0000"/>
                </a:solidFill>
                <a:latin typeface="Cambria Math" panose="02040503050406030204" pitchFamily="18" charset="0"/>
                <a:ea typeface="Cambria Math" panose="02040503050406030204" pitchFamily="18" charset="0"/>
              </a:rPr>
              <a:t>leukaemia</a:t>
            </a:r>
            <a:r>
              <a:rPr lang="en-US" u="sng" dirty="0">
                <a:solidFill>
                  <a:srgbClr val="FF0000"/>
                </a:solidFill>
                <a:latin typeface="Cambria Math" panose="02040503050406030204" pitchFamily="18" charset="0"/>
                <a:ea typeface="Cambria Math" panose="02040503050406030204" pitchFamily="18" charset="0"/>
              </a:rPr>
              <a:t> </a:t>
            </a:r>
            <a:endParaRPr lang="ar-SA" u="sng" dirty="0">
              <a:solidFill>
                <a:srgbClr val="FF0000"/>
              </a:solidFill>
              <a:latin typeface="Cambria Math" panose="02040503050406030204" pitchFamily="18" charset="0"/>
              <a:ea typeface="Cambria Math" panose="02040503050406030204" pitchFamily="18" charset="0"/>
            </a:endParaRPr>
          </a:p>
          <a:p>
            <a:endParaRPr lang="en-US" sz="1200" u="sng" dirty="0">
              <a:solidFill>
                <a:srgbClr val="FF0000"/>
              </a:solidFill>
              <a:latin typeface="Cambria Math" panose="02040503050406030204" pitchFamily="18" charset="0"/>
              <a:ea typeface="Cambria Math" panose="02040503050406030204" pitchFamily="18" charset="0"/>
            </a:endParaRPr>
          </a:p>
        </p:txBody>
      </p:sp>
      <p:sp>
        <p:nvSpPr>
          <p:cNvPr id="12" name="Oval 11">
            <a:extLst>
              <a:ext uri="{FF2B5EF4-FFF2-40B4-BE49-F238E27FC236}">
                <a16:creationId xmlns="" xmlns:a16="http://schemas.microsoft.com/office/drawing/2014/main" id="{64C0DB36-8932-4F14-B21B-CF2D2CA17ED0}"/>
              </a:ext>
            </a:extLst>
          </p:cNvPr>
          <p:cNvSpPr/>
          <p:nvPr/>
        </p:nvSpPr>
        <p:spPr>
          <a:xfrm>
            <a:off x="121920" y="747332"/>
            <a:ext cx="512064" cy="4022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6">
                    <a:lumMod val="75000"/>
                  </a:schemeClr>
                </a:solidFill>
              </a:rPr>
              <a:t>L1</a:t>
            </a:r>
          </a:p>
        </p:txBody>
      </p:sp>
      <p:sp>
        <p:nvSpPr>
          <p:cNvPr id="13" name="Oval 12">
            <a:extLst>
              <a:ext uri="{FF2B5EF4-FFF2-40B4-BE49-F238E27FC236}">
                <a16:creationId xmlns="" xmlns:a16="http://schemas.microsoft.com/office/drawing/2014/main" id="{32D50A77-044E-40E7-9864-B5F0E7C3DF57}"/>
              </a:ext>
            </a:extLst>
          </p:cNvPr>
          <p:cNvSpPr/>
          <p:nvPr/>
        </p:nvSpPr>
        <p:spPr>
          <a:xfrm>
            <a:off x="2394640" y="747332"/>
            <a:ext cx="542544" cy="3367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6">
                    <a:lumMod val="75000"/>
                  </a:schemeClr>
                </a:solidFill>
              </a:rPr>
              <a:t>L2</a:t>
            </a:r>
          </a:p>
        </p:txBody>
      </p:sp>
      <p:sp>
        <p:nvSpPr>
          <p:cNvPr id="14" name="Oval 13">
            <a:extLst>
              <a:ext uri="{FF2B5EF4-FFF2-40B4-BE49-F238E27FC236}">
                <a16:creationId xmlns="" xmlns:a16="http://schemas.microsoft.com/office/drawing/2014/main" id="{0EEEB095-28F9-45FB-A4BD-6C91F99B4037}"/>
              </a:ext>
            </a:extLst>
          </p:cNvPr>
          <p:cNvSpPr/>
          <p:nvPr/>
        </p:nvSpPr>
        <p:spPr>
          <a:xfrm>
            <a:off x="4488180" y="720054"/>
            <a:ext cx="557784" cy="4294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6">
                    <a:lumMod val="75000"/>
                  </a:schemeClr>
                </a:solidFill>
              </a:rPr>
              <a:t>L3</a:t>
            </a:r>
          </a:p>
        </p:txBody>
      </p:sp>
      <p:graphicFrame>
        <p:nvGraphicFramePr>
          <p:cNvPr id="21" name="Table 20"/>
          <p:cNvGraphicFramePr>
            <a:graphicFrameLocks noGrp="1"/>
          </p:cNvGraphicFramePr>
          <p:nvPr>
            <p:extLst>
              <p:ext uri="{D42A27DB-BD31-4B8C-83A1-F6EECF244321}">
                <p14:modId xmlns:p14="http://schemas.microsoft.com/office/powerpoint/2010/main" val="2397511281"/>
              </p:ext>
            </p:extLst>
          </p:nvPr>
        </p:nvGraphicFramePr>
        <p:xfrm>
          <a:off x="320474" y="2474965"/>
          <a:ext cx="6364104" cy="1486410"/>
        </p:xfrm>
        <a:graphic>
          <a:graphicData uri="http://schemas.openxmlformats.org/drawingml/2006/table">
            <a:tbl>
              <a:tblPr firstRow="1" bandRow="1"/>
              <a:tblGrid>
                <a:gridCol w="1591026">
                  <a:extLst>
                    <a:ext uri="{9D8B030D-6E8A-4147-A177-3AD203B41FA5}">
                      <a16:colId xmlns="" xmlns:a16="http://schemas.microsoft.com/office/drawing/2014/main" val="20000"/>
                    </a:ext>
                  </a:extLst>
                </a:gridCol>
                <a:gridCol w="1591026">
                  <a:extLst>
                    <a:ext uri="{9D8B030D-6E8A-4147-A177-3AD203B41FA5}">
                      <a16:colId xmlns="" xmlns:a16="http://schemas.microsoft.com/office/drawing/2014/main" val="20001"/>
                    </a:ext>
                  </a:extLst>
                </a:gridCol>
                <a:gridCol w="1591026">
                  <a:extLst>
                    <a:ext uri="{9D8B030D-6E8A-4147-A177-3AD203B41FA5}">
                      <a16:colId xmlns="" xmlns:a16="http://schemas.microsoft.com/office/drawing/2014/main" val="20002"/>
                    </a:ext>
                  </a:extLst>
                </a:gridCol>
                <a:gridCol w="1591026">
                  <a:extLst>
                    <a:ext uri="{9D8B030D-6E8A-4147-A177-3AD203B41FA5}">
                      <a16:colId xmlns="" xmlns:a16="http://schemas.microsoft.com/office/drawing/2014/main" val="20003"/>
                    </a:ext>
                  </a:extLst>
                </a:gridCol>
              </a:tblGrid>
              <a:tr h="247735">
                <a:tc>
                  <a:txBody>
                    <a:bodyPr/>
                    <a:lstStyle/>
                    <a:p>
                      <a:pPr marL="0" marR="0" algn="ctr">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0" marR="0" algn="ctr">
                        <a:spcBef>
                          <a:spcPts val="0"/>
                        </a:spcBef>
                        <a:spcAft>
                          <a:spcPts val="0"/>
                        </a:spcAft>
                      </a:pPr>
                      <a:r>
                        <a:rPr lang="en-US" sz="1400" b="1" dirty="0">
                          <a:solidFill>
                            <a:schemeClr val="tx1"/>
                          </a:solidFill>
                          <a:effectLst/>
                        </a:rPr>
                        <a:t>L1</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1270" marR="0" algn="ctr">
                        <a:spcBef>
                          <a:spcPts val="0"/>
                        </a:spcBef>
                        <a:spcAft>
                          <a:spcPts val="0"/>
                        </a:spcAft>
                      </a:pPr>
                      <a:r>
                        <a:rPr lang="en-US" sz="1400" b="1" dirty="0">
                          <a:solidFill>
                            <a:schemeClr val="tx1"/>
                          </a:solidFill>
                          <a:effectLst/>
                        </a:rPr>
                        <a:t>L2</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0" marR="0" algn="ctr">
                        <a:spcBef>
                          <a:spcPts val="0"/>
                        </a:spcBef>
                        <a:spcAft>
                          <a:spcPts val="0"/>
                        </a:spcAft>
                      </a:pPr>
                      <a:r>
                        <a:rPr lang="en-US" sz="1400" b="1" dirty="0">
                          <a:solidFill>
                            <a:schemeClr val="tx1"/>
                          </a:solidFill>
                          <a:effectLst/>
                        </a:rPr>
                        <a:t>L3 </a:t>
                      </a:r>
                      <a:r>
                        <a:rPr lang="en-US" sz="1400" b="1" dirty="0" err="1">
                          <a:solidFill>
                            <a:schemeClr val="tx1"/>
                          </a:solidFill>
                          <a:effectLst/>
                        </a:rPr>
                        <a:t>Burkitt’s</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extLst>
                  <a:ext uri="{0D108BD9-81ED-4DB2-BD59-A6C34878D82A}">
                    <a16:rowId xmlns="" xmlns:a16="http://schemas.microsoft.com/office/drawing/2014/main" val="10000"/>
                  </a:ext>
                </a:extLst>
              </a:tr>
              <a:tr h="247735">
                <a:tc>
                  <a:txBody>
                    <a:bodyPr/>
                    <a:lstStyle/>
                    <a:p>
                      <a:pPr marL="76200" marR="0" algn="ctr">
                        <a:spcBef>
                          <a:spcPts val="0"/>
                        </a:spcBef>
                        <a:spcAft>
                          <a:spcPts val="0"/>
                        </a:spcAft>
                      </a:pPr>
                      <a:r>
                        <a:rPr lang="en-US" sz="1400" b="1" dirty="0">
                          <a:solidFill>
                            <a:schemeClr val="tx1"/>
                          </a:solidFill>
                          <a:effectLst/>
                        </a:rPr>
                        <a:t>Morphology</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0" marR="0" algn="ctr">
                        <a:spcBef>
                          <a:spcPts val="0"/>
                        </a:spcBef>
                        <a:spcAft>
                          <a:spcPts val="0"/>
                        </a:spcAft>
                      </a:pPr>
                      <a:r>
                        <a:rPr lang="en-US" sz="1400" dirty="0">
                          <a:effectLst/>
                        </a:rPr>
                        <a:t>Homogenous</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Heterogeneous</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Homogenous</a:t>
                      </a:r>
                      <a:endParaRPr lang="en-US" sz="1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247735">
                <a:tc>
                  <a:txBody>
                    <a:bodyPr/>
                    <a:lstStyle/>
                    <a:p>
                      <a:pPr marL="76200" marR="0" algn="ctr">
                        <a:spcBef>
                          <a:spcPts val="0"/>
                        </a:spcBef>
                        <a:spcAft>
                          <a:spcPts val="0"/>
                        </a:spcAft>
                      </a:pPr>
                      <a:r>
                        <a:rPr lang="en-US" sz="1400" b="1" dirty="0">
                          <a:solidFill>
                            <a:schemeClr val="tx1"/>
                          </a:solidFill>
                          <a:effectLst/>
                        </a:rPr>
                        <a:t>Size</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0" marR="0" algn="ctr">
                        <a:spcBef>
                          <a:spcPts val="0"/>
                        </a:spcBef>
                        <a:spcAft>
                          <a:spcPts val="0"/>
                        </a:spcAft>
                      </a:pPr>
                      <a:r>
                        <a:rPr lang="en-US" sz="1400" dirty="0">
                          <a:effectLst/>
                        </a:rPr>
                        <a:t>Small</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Variable</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Small</a:t>
                      </a:r>
                      <a:endParaRPr lang="en-US" sz="1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247735">
                <a:tc>
                  <a:txBody>
                    <a:bodyPr/>
                    <a:lstStyle/>
                    <a:p>
                      <a:pPr marL="76200" marR="0" algn="ctr">
                        <a:spcBef>
                          <a:spcPts val="0"/>
                        </a:spcBef>
                        <a:spcAft>
                          <a:spcPts val="0"/>
                        </a:spcAft>
                      </a:pPr>
                      <a:r>
                        <a:rPr lang="en-US" sz="1400" b="1" dirty="0">
                          <a:solidFill>
                            <a:schemeClr val="tx1"/>
                          </a:solidFill>
                          <a:effectLst/>
                        </a:rPr>
                        <a:t>Cytoplasm</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0" marR="0" algn="ctr">
                        <a:spcBef>
                          <a:spcPts val="0"/>
                        </a:spcBef>
                        <a:spcAft>
                          <a:spcPts val="0"/>
                        </a:spcAft>
                      </a:pPr>
                      <a:r>
                        <a:rPr lang="en-US" sz="1400" dirty="0">
                          <a:effectLst/>
                        </a:rPr>
                        <a:t>Little</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1270" marR="0" algn="ctr">
                        <a:spcBef>
                          <a:spcPts val="0"/>
                        </a:spcBef>
                        <a:spcAft>
                          <a:spcPts val="0"/>
                        </a:spcAft>
                      </a:pPr>
                      <a:r>
                        <a:rPr lang="en-US" sz="1400" dirty="0">
                          <a:effectLst/>
                        </a:rPr>
                        <a:t>More</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err="1">
                          <a:effectLst/>
                        </a:rPr>
                        <a:t>Vaculated</a:t>
                      </a:r>
                      <a:endParaRPr lang="en-US" sz="1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247735">
                <a:tc>
                  <a:txBody>
                    <a:bodyPr/>
                    <a:lstStyle/>
                    <a:p>
                      <a:pPr marL="76200" marR="0" algn="ctr">
                        <a:spcBef>
                          <a:spcPts val="0"/>
                        </a:spcBef>
                        <a:spcAft>
                          <a:spcPts val="0"/>
                        </a:spcAft>
                      </a:pPr>
                      <a:r>
                        <a:rPr lang="en-US" sz="1400" b="1" dirty="0">
                          <a:solidFill>
                            <a:schemeClr val="tx1"/>
                          </a:solidFill>
                          <a:effectLst/>
                        </a:rPr>
                        <a:t>Nucleoli</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0" marR="0" algn="ctr">
                        <a:spcBef>
                          <a:spcPts val="0"/>
                        </a:spcBef>
                        <a:spcAft>
                          <a:spcPts val="0"/>
                        </a:spcAft>
                      </a:pPr>
                      <a:r>
                        <a:rPr lang="en-US" sz="1400" dirty="0">
                          <a:effectLst/>
                        </a:rPr>
                        <a:t>Not prominent</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Prominent</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Prominent</a:t>
                      </a:r>
                      <a:endParaRPr lang="en-US" sz="1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247735">
                <a:tc>
                  <a:txBody>
                    <a:bodyPr/>
                    <a:lstStyle/>
                    <a:p>
                      <a:pPr marL="76200" marR="0" algn="ctr">
                        <a:spcBef>
                          <a:spcPts val="0"/>
                        </a:spcBef>
                        <a:spcAft>
                          <a:spcPts val="0"/>
                        </a:spcAft>
                      </a:pPr>
                      <a:r>
                        <a:rPr lang="en-US" sz="1400" b="1" dirty="0">
                          <a:solidFill>
                            <a:schemeClr val="tx1"/>
                          </a:solidFill>
                          <a:effectLst/>
                        </a:rPr>
                        <a:t>Genetics</a:t>
                      </a:r>
                      <a:endParaRPr lang="en-US" sz="1400" b="1"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rgbClr val="B7EBE9"/>
                    </a:solidFill>
                  </a:tcPr>
                </a:tc>
                <a:tc>
                  <a:txBody>
                    <a:bodyPr/>
                    <a:lstStyle/>
                    <a:p>
                      <a:pPr marL="0" marR="0" algn="ctr">
                        <a:spcBef>
                          <a:spcPts val="0"/>
                        </a:spcBef>
                        <a:spcAft>
                          <a:spcPts val="0"/>
                        </a:spcAft>
                      </a:pPr>
                      <a:r>
                        <a:rPr lang="en-US" sz="1400" dirty="0">
                          <a:effectLst/>
                        </a:rPr>
                        <a:t>Variable</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Variable</a:t>
                      </a:r>
                      <a:endParaRPr lang="en-US"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t(8;14) c-</a:t>
                      </a:r>
                      <a:r>
                        <a:rPr lang="en-US" sz="1400" dirty="0" err="1">
                          <a:effectLst/>
                        </a:rPr>
                        <a:t>Myc</a:t>
                      </a: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bl>
          </a:graphicData>
        </a:graphic>
      </p:graphicFrame>
      <p:graphicFrame>
        <p:nvGraphicFramePr>
          <p:cNvPr id="16" name="جدول 15"/>
          <p:cNvGraphicFramePr>
            <a:graphicFrameLocks noGrp="1"/>
          </p:cNvGraphicFramePr>
          <p:nvPr>
            <p:extLst>
              <p:ext uri="{D42A27DB-BD31-4B8C-83A1-F6EECF244321}">
                <p14:modId xmlns:p14="http://schemas.microsoft.com/office/powerpoint/2010/main" val="2400426493"/>
              </p:ext>
            </p:extLst>
          </p:nvPr>
        </p:nvGraphicFramePr>
        <p:xfrm>
          <a:off x="256573" y="5123793"/>
          <a:ext cx="3092196" cy="3440456"/>
        </p:xfrm>
        <a:graphic>
          <a:graphicData uri="http://schemas.openxmlformats.org/drawingml/2006/table">
            <a:tbl>
              <a:tblPr firstRow="1" bandRow="1">
                <a:tableStyleId>{5940675A-B579-460E-94D1-54222C63F5DA}</a:tableStyleId>
              </a:tblPr>
              <a:tblGrid>
                <a:gridCol w="1030732">
                  <a:extLst>
                    <a:ext uri="{9D8B030D-6E8A-4147-A177-3AD203B41FA5}">
                      <a16:colId xmlns="" xmlns:a16="http://schemas.microsoft.com/office/drawing/2014/main" val="20000"/>
                    </a:ext>
                  </a:extLst>
                </a:gridCol>
                <a:gridCol w="1030732">
                  <a:extLst>
                    <a:ext uri="{9D8B030D-6E8A-4147-A177-3AD203B41FA5}">
                      <a16:colId xmlns="" xmlns:a16="http://schemas.microsoft.com/office/drawing/2014/main" val="20001"/>
                    </a:ext>
                  </a:extLst>
                </a:gridCol>
                <a:gridCol w="1030732">
                  <a:extLst>
                    <a:ext uri="{9D8B030D-6E8A-4147-A177-3AD203B41FA5}">
                      <a16:colId xmlns="" xmlns:a16="http://schemas.microsoft.com/office/drawing/2014/main" val="20002"/>
                    </a:ext>
                  </a:extLst>
                </a:gridCol>
              </a:tblGrid>
              <a:tr h="236617">
                <a:tc>
                  <a:txBody>
                    <a:bodyPr/>
                    <a:lstStyle/>
                    <a:p>
                      <a:pPr algn="ctr"/>
                      <a:endParaRPr lang="en-US" dirty="0"/>
                    </a:p>
                  </a:txBody>
                  <a:tcPr anchor="ctr">
                    <a:solidFill>
                      <a:schemeClr val="bg1"/>
                    </a:solidFill>
                  </a:tcPr>
                </a:tc>
                <a:tc>
                  <a:txBody>
                    <a:bodyPr/>
                    <a:lstStyle/>
                    <a:p>
                      <a:pPr algn="ctr"/>
                      <a:r>
                        <a:rPr lang="en-US" sz="1400" b="1" dirty="0">
                          <a:solidFill>
                            <a:schemeClr val="bg1"/>
                          </a:solidFill>
                          <a:latin typeface="Cambria" panose="02040503050406030204" pitchFamily="18" charset="0"/>
                        </a:rPr>
                        <a:t>B cell</a:t>
                      </a:r>
                    </a:p>
                  </a:txBody>
                  <a:tcPr anchor="ctr">
                    <a:solidFill>
                      <a:srgbClr val="1C5B5E"/>
                    </a:solidFill>
                  </a:tcPr>
                </a:tc>
                <a:tc>
                  <a:txBody>
                    <a:bodyPr/>
                    <a:lstStyle/>
                    <a:p>
                      <a:pPr algn="ctr"/>
                      <a:r>
                        <a:rPr lang="en-US" sz="1400" b="1" dirty="0">
                          <a:solidFill>
                            <a:schemeClr val="bg1"/>
                          </a:solidFill>
                          <a:latin typeface="Cambria" panose="02040503050406030204" pitchFamily="18" charset="0"/>
                        </a:rPr>
                        <a:t>T cell</a:t>
                      </a:r>
                    </a:p>
                  </a:txBody>
                  <a:tcPr anchor="ctr">
                    <a:solidFill>
                      <a:srgbClr val="1C5B5E"/>
                    </a:solidFill>
                  </a:tcPr>
                </a:tc>
                <a:extLst>
                  <a:ext uri="{0D108BD9-81ED-4DB2-BD59-A6C34878D82A}">
                    <a16:rowId xmlns="" xmlns:a16="http://schemas.microsoft.com/office/drawing/2014/main" val="10000"/>
                  </a:ext>
                </a:extLst>
              </a:tr>
              <a:tr h="516748">
                <a:tc>
                  <a:txBody>
                    <a:bodyPr/>
                    <a:lstStyle/>
                    <a:p>
                      <a:pPr algn="ctr"/>
                      <a:r>
                        <a:rPr lang="en-US" sz="1100" dirty="0">
                          <a:solidFill>
                            <a:schemeClr val="bg1"/>
                          </a:solidFill>
                          <a:latin typeface="Cambria" panose="02040503050406030204" pitchFamily="18" charset="0"/>
                        </a:rPr>
                        <a:t>Markers</a:t>
                      </a:r>
                    </a:p>
                  </a:txBody>
                  <a:tcPr anchor="ctr">
                    <a:solidFill>
                      <a:srgbClr val="009999"/>
                    </a:solidFill>
                  </a:tcPr>
                </a:tc>
                <a:tc>
                  <a:txBody>
                    <a:bodyPr/>
                    <a:lstStyle/>
                    <a:p>
                      <a:pPr algn="ctr"/>
                      <a:r>
                        <a:rPr lang="en-US" sz="1100" b="0" i="0" u="none" strike="noStrike" cap="none" dirty="0">
                          <a:solidFill>
                            <a:schemeClr val="tx1"/>
                          </a:solidFill>
                          <a:effectLst/>
                          <a:latin typeface="Cambria" panose="02040503050406030204" pitchFamily="18" charset="0"/>
                          <a:ea typeface="+mn-ea"/>
                          <a:cs typeface="+mn-cs"/>
                          <a:sym typeface="Arial"/>
                        </a:rPr>
                        <a:t>CD19, CD10, CD79a</a:t>
                      </a:r>
                      <a:endParaRPr lang="en-US" sz="1100" dirty="0">
                        <a:latin typeface="Cambria" panose="02040503050406030204" pitchFamily="18" charset="0"/>
                      </a:endParaRPr>
                    </a:p>
                  </a:txBody>
                  <a:tcPr anchor="ctr"/>
                </a:tc>
                <a:tc>
                  <a:txBody>
                    <a:bodyPr/>
                    <a:lstStyle/>
                    <a:p>
                      <a:pPr algn="ctr"/>
                      <a:r>
                        <a:rPr lang="en-US" sz="1100" dirty="0">
                          <a:solidFill>
                            <a:srgbClr val="FF0000"/>
                          </a:solidFill>
                          <a:latin typeface="Cambria" panose="02040503050406030204" pitchFamily="18" charset="0"/>
                        </a:rPr>
                        <a:t>CD3</a:t>
                      </a:r>
                    </a:p>
                  </a:txBody>
                  <a:tcPr anchor="ctr"/>
                </a:tc>
                <a:extLst>
                  <a:ext uri="{0D108BD9-81ED-4DB2-BD59-A6C34878D82A}">
                    <a16:rowId xmlns="" xmlns:a16="http://schemas.microsoft.com/office/drawing/2014/main" val="10001"/>
                  </a:ext>
                </a:extLst>
              </a:tr>
              <a:tr h="381617">
                <a:tc>
                  <a:txBody>
                    <a:bodyPr/>
                    <a:lstStyle/>
                    <a:p>
                      <a:pPr algn="ctr"/>
                      <a:r>
                        <a:rPr lang="en-US" sz="1100" dirty="0">
                          <a:solidFill>
                            <a:schemeClr val="bg1"/>
                          </a:solidFill>
                          <a:latin typeface="Cambria" panose="02040503050406030204" pitchFamily="18" charset="0"/>
                        </a:rPr>
                        <a:t>Percentage</a:t>
                      </a:r>
                    </a:p>
                  </a:txBody>
                  <a:tcPr anchor="ctr">
                    <a:solidFill>
                      <a:srgbClr val="009999"/>
                    </a:solidFill>
                  </a:tcPr>
                </a:tc>
                <a:tc>
                  <a:txBody>
                    <a:bodyPr/>
                    <a:lstStyle/>
                    <a:p>
                      <a:pPr algn="ctr"/>
                      <a:r>
                        <a:rPr lang="en-US" sz="1100" dirty="0">
                          <a:latin typeface="Cambria" panose="02040503050406030204" pitchFamily="18" charset="0"/>
                        </a:rPr>
                        <a:t>80%</a:t>
                      </a:r>
                    </a:p>
                  </a:txBody>
                  <a:tcPr anchor="ctr"/>
                </a:tc>
                <a:tc>
                  <a:txBody>
                    <a:bodyPr/>
                    <a:lstStyle/>
                    <a:p>
                      <a:pPr algn="ctr"/>
                      <a:r>
                        <a:rPr lang="en-US" sz="1100" dirty="0">
                          <a:latin typeface="Cambria" panose="02040503050406030204" pitchFamily="18" charset="0"/>
                        </a:rPr>
                        <a:t>20%</a:t>
                      </a:r>
                    </a:p>
                  </a:txBody>
                  <a:tcPr anchor="ctr"/>
                </a:tc>
                <a:extLst>
                  <a:ext uri="{0D108BD9-81ED-4DB2-BD59-A6C34878D82A}">
                    <a16:rowId xmlns="" xmlns:a16="http://schemas.microsoft.com/office/drawing/2014/main" val="10002"/>
                  </a:ext>
                </a:extLst>
              </a:tr>
              <a:tr h="381617">
                <a:tc>
                  <a:txBody>
                    <a:bodyPr/>
                    <a:lstStyle/>
                    <a:p>
                      <a:pPr algn="ctr"/>
                      <a:r>
                        <a:rPr lang="en-US" sz="1100" dirty="0">
                          <a:solidFill>
                            <a:schemeClr val="bg1"/>
                          </a:solidFill>
                          <a:latin typeface="Cambria" panose="02040503050406030204" pitchFamily="18" charset="0"/>
                        </a:rPr>
                        <a:t>Age</a:t>
                      </a:r>
                    </a:p>
                  </a:txBody>
                  <a:tcPr anchor="ctr">
                    <a:solidFill>
                      <a:srgbClr val="009999"/>
                    </a:solidFill>
                  </a:tcPr>
                </a:tc>
                <a:tc>
                  <a:txBody>
                    <a:bodyPr/>
                    <a:lstStyle/>
                    <a:p>
                      <a:pPr algn="ctr"/>
                      <a:r>
                        <a:rPr lang="en-US" sz="1100" dirty="0">
                          <a:latin typeface="Cambria" panose="02040503050406030204" pitchFamily="18" charset="0"/>
                        </a:rPr>
                        <a:t>Younger</a:t>
                      </a:r>
                    </a:p>
                  </a:txBody>
                  <a:tcPr anchor="ctr"/>
                </a:tc>
                <a:tc>
                  <a:txBody>
                    <a:bodyPr/>
                    <a:lstStyle/>
                    <a:p>
                      <a:pPr algn="ctr"/>
                      <a:r>
                        <a:rPr lang="en-US" sz="1100" dirty="0">
                          <a:latin typeface="Cambria" panose="02040503050406030204" pitchFamily="18" charset="0"/>
                        </a:rPr>
                        <a:t>Older</a:t>
                      </a:r>
                    </a:p>
                  </a:txBody>
                  <a:tcPr anchor="ctr"/>
                </a:tc>
                <a:extLst>
                  <a:ext uri="{0D108BD9-81ED-4DB2-BD59-A6C34878D82A}">
                    <a16:rowId xmlns="" xmlns:a16="http://schemas.microsoft.com/office/drawing/2014/main" val="10003"/>
                  </a:ext>
                </a:extLst>
              </a:tr>
              <a:tr h="686425">
                <a:tc>
                  <a:txBody>
                    <a:bodyPr/>
                    <a:lstStyle/>
                    <a:p>
                      <a:pPr algn="ctr"/>
                      <a:r>
                        <a:rPr lang="en-US" sz="1100" dirty="0">
                          <a:solidFill>
                            <a:schemeClr val="bg1"/>
                          </a:solidFill>
                          <a:latin typeface="Cambria" panose="02040503050406030204" pitchFamily="18" charset="0"/>
                        </a:rPr>
                        <a:t>Clinical</a:t>
                      </a:r>
                    </a:p>
                  </a:txBody>
                  <a:tcPr anchor="ctr">
                    <a:solidFill>
                      <a:srgbClr val="009999"/>
                    </a:solidFill>
                  </a:tcPr>
                </a:tc>
                <a:tc>
                  <a:txBody>
                    <a:bodyPr/>
                    <a:lstStyle/>
                    <a:p>
                      <a:pPr algn="ctr"/>
                      <a:r>
                        <a:rPr lang="en-US" sz="1100" dirty="0">
                          <a:latin typeface="Cambria" panose="02040503050406030204" pitchFamily="18" charset="0"/>
                        </a:rPr>
                        <a:t>-</a:t>
                      </a:r>
                    </a:p>
                  </a:txBody>
                  <a:tcPr anchor="ctr"/>
                </a:tc>
                <a:tc>
                  <a:txBody>
                    <a:bodyPr/>
                    <a:lstStyle/>
                    <a:p>
                      <a:pPr algn="ctr"/>
                      <a:r>
                        <a:rPr lang="en-US" sz="1100" dirty="0">
                          <a:solidFill>
                            <a:srgbClr val="FF0000"/>
                          </a:solidFill>
                          <a:latin typeface="Cambria" panose="02040503050406030204" pitchFamily="18" charset="0"/>
                        </a:rPr>
                        <a:t>Mediastinal mass </a:t>
                      </a:r>
                    </a:p>
                    <a:p>
                      <a:pPr algn="ctr"/>
                      <a:r>
                        <a:rPr lang="en-US" sz="1100" dirty="0">
                          <a:solidFill>
                            <a:srgbClr val="FF0000"/>
                          </a:solidFill>
                          <a:latin typeface="Cambria" panose="02040503050406030204" pitchFamily="18" charset="0"/>
                        </a:rPr>
                        <a:t>CNS Relapse</a:t>
                      </a:r>
                    </a:p>
                  </a:txBody>
                  <a:tcPr anchor="ctr"/>
                </a:tc>
                <a:extLst>
                  <a:ext uri="{0D108BD9-81ED-4DB2-BD59-A6C34878D82A}">
                    <a16:rowId xmlns="" xmlns:a16="http://schemas.microsoft.com/office/drawing/2014/main" val="10004"/>
                  </a:ext>
                </a:extLst>
              </a:tr>
              <a:tr h="381617">
                <a:tc>
                  <a:txBody>
                    <a:bodyPr/>
                    <a:lstStyle/>
                    <a:p>
                      <a:pPr algn="ctr"/>
                      <a:r>
                        <a:rPr lang="en-US" sz="1100" dirty="0">
                          <a:solidFill>
                            <a:schemeClr val="bg1"/>
                          </a:solidFill>
                          <a:latin typeface="Cambria" panose="02040503050406030204" pitchFamily="18" charset="0"/>
                        </a:rPr>
                        <a:t>WBC count</a:t>
                      </a:r>
                    </a:p>
                  </a:txBody>
                  <a:tcPr anchor="ctr">
                    <a:solidFill>
                      <a:srgbClr val="009999"/>
                    </a:solidFill>
                  </a:tcPr>
                </a:tc>
                <a:tc>
                  <a:txBody>
                    <a:bodyPr/>
                    <a:lstStyle/>
                    <a:p>
                      <a:pPr algn="ctr"/>
                      <a:r>
                        <a:rPr lang="en-US" sz="1100" dirty="0">
                          <a:latin typeface="Cambria" panose="02040503050406030204" pitchFamily="18" charset="0"/>
                        </a:rPr>
                        <a:t>Less</a:t>
                      </a:r>
                    </a:p>
                  </a:txBody>
                  <a:tcPr anchor="ctr"/>
                </a:tc>
                <a:tc>
                  <a:txBody>
                    <a:bodyPr/>
                    <a:lstStyle/>
                    <a:p>
                      <a:pPr algn="ctr"/>
                      <a:r>
                        <a:rPr lang="en-US" sz="1100" dirty="0">
                          <a:latin typeface="Cambria" panose="02040503050406030204" pitchFamily="18" charset="0"/>
                        </a:rPr>
                        <a:t>Higher </a:t>
                      </a:r>
                    </a:p>
                  </a:txBody>
                  <a:tcPr anchor="ctr"/>
                </a:tc>
                <a:extLst>
                  <a:ext uri="{0D108BD9-81ED-4DB2-BD59-A6C34878D82A}">
                    <a16:rowId xmlns="" xmlns:a16="http://schemas.microsoft.com/office/drawing/2014/main" val="10005"/>
                  </a:ext>
                </a:extLst>
              </a:tr>
              <a:tr h="381617">
                <a:tc>
                  <a:txBody>
                    <a:bodyPr/>
                    <a:lstStyle/>
                    <a:p>
                      <a:pPr algn="ctr"/>
                      <a:r>
                        <a:rPr lang="en-US" sz="1100" dirty="0">
                          <a:solidFill>
                            <a:schemeClr val="bg1"/>
                          </a:solidFill>
                          <a:latin typeface="Cambria" panose="02040503050406030204" pitchFamily="18" charset="0"/>
                        </a:rPr>
                        <a:t>Prognosis</a:t>
                      </a:r>
                    </a:p>
                  </a:txBody>
                  <a:tcPr anchor="ctr">
                    <a:solidFill>
                      <a:srgbClr val="009999"/>
                    </a:solidFill>
                  </a:tcPr>
                </a:tc>
                <a:tc>
                  <a:txBody>
                    <a:bodyPr/>
                    <a:lstStyle/>
                    <a:p>
                      <a:pPr algn="ctr"/>
                      <a:r>
                        <a:rPr lang="en-US" sz="1100" dirty="0">
                          <a:latin typeface="Cambria" panose="02040503050406030204" pitchFamily="18" charset="0"/>
                        </a:rPr>
                        <a:t>Better</a:t>
                      </a:r>
                    </a:p>
                  </a:txBody>
                  <a:tcPr anchor="ctr"/>
                </a:tc>
                <a:tc>
                  <a:txBody>
                    <a:bodyPr/>
                    <a:lstStyle/>
                    <a:p>
                      <a:pPr algn="ctr"/>
                      <a:r>
                        <a:rPr lang="en-US" sz="1100" dirty="0">
                          <a:latin typeface="Cambria" panose="02040503050406030204" pitchFamily="18" charset="0"/>
                        </a:rPr>
                        <a:t>Worse</a:t>
                      </a:r>
                    </a:p>
                  </a:txBody>
                  <a:tcPr anchor="ctr"/>
                </a:tc>
                <a:extLst>
                  <a:ext uri="{0D108BD9-81ED-4DB2-BD59-A6C34878D82A}">
                    <a16:rowId xmlns="" xmlns:a16="http://schemas.microsoft.com/office/drawing/2014/main" val="10006"/>
                  </a:ext>
                </a:extLst>
              </a:tr>
              <a:tr h="406015">
                <a:tc>
                  <a:txBody>
                    <a:bodyPr/>
                    <a:lstStyle/>
                    <a:p>
                      <a:pPr algn="ctr"/>
                      <a:r>
                        <a:rPr lang="en-US" sz="1100" dirty="0">
                          <a:solidFill>
                            <a:schemeClr val="bg1"/>
                          </a:solidFill>
                          <a:latin typeface="Cambria" panose="02040503050406030204" pitchFamily="18" charset="0"/>
                        </a:rPr>
                        <a:t>Genetics</a:t>
                      </a:r>
                    </a:p>
                  </a:txBody>
                  <a:tcPr anchor="ctr">
                    <a:solidFill>
                      <a:srgbClr val="009999"/>
                    </a:solidFill>
                  </a:tcPr>
                </a:tc>
                <a:tc>
                  <a:txBody>
                    <a:bodyPr/>
                    <a:lstStyle/>
                    <a:p>
                      <a:pPr algn="ctr">
                        <a:spcAft>
                          <a:spcPts val="0"/>
                        </a:spcAft>
                      </a:pPr>
                      <a:r>
                        <a:rPr lang="en-US" sz="1100" dirty="0">
                          <a:effectLst/>
                          <a:latin typeface="Cambria" panose="02040503050406030204" pitchFamily="18" charset="0"/>
                          <a:ea typeface="Georgia" panose="02040502050405020303" pitchFamily="18" charset="0"/>
                          <a:cs typeface="Georgia" panose="02040502050405020303" pitchFamily="18" charset="0"/>
                        </a:rPr>
                        <a:t>t(9;22), t(4;11), t(12;21)</a:t>
                      </a:r>
                      <a:endParaRPr lang="en-US" sz="1100" dirty="0">
                        <a:effectLst/>
                        <a:latin typeface="Cambria" panose="02040503050406030204" pitchFamily="18" charset="0"/>
                        <a:ea typeface="Times New Roman" panose="02020603050405020304" pitchFamily="18" charset="0"/>
                      </a:endParaRPr>
                    </a:p>
                  </a:txBody>
                  <a:tcPr marL="0" marR="0" marT="0" marB="0" anchor="ctr"/>
                </a:tc>
                <a:tc>
                  <a:txBody>
                    <a:bodyPr/>
                    <a:lstStyle/>
                    <a:p>
                      <a:pPr algn="ctr"/>
                      <a:r>
                        <a:rPr lang="en-US" sz="1100" dirty="0">
                          <a:latin typeface="Cambria" panose="02040503050406030204" pitchFamily="18" charset="0"/>
                        </a:rPr>
                        <a:t>-</a:t>
                      </a:r>
                    </a:p>
                  </a:txBody>
                  <a:tcPr anchor="ctr"/>
                </a:tc>
                <a:extLst>
                  <a:ext uri="{0D108BD9-81ED-4DB2-BD59-A6C34878D82A}">
                    <a16:rowId xmlns="" xmlns:a16="http://schemas.microsoft.com/office/drawing/2014/main" val="10007"/>
                  </a:ext>
                </a:extLst>
              </a:tr>
            </a:tbl>
          </a:graphicData>
        </a:graphic>
      </p:graphicFrame>
      <p:sp>
        <p:nvSpPr>
          <p:cNvPr id="17" name="مربع نص 16"/>
          <p:cNvSpPr txBox="1"/>
          <p:nvPr/>
        </p:nvSpPr>
        <p:spPr>
          <a:xfrm>
            <a:off x="58988" y="4682502"/>
            <a:ext cx="3709115" cy="338554"/>
          </a:xfrm>
          <a:prstGeom prst="rect">
            <a:avLst/>
          </a:prstGeom>
          <a:noFill/>
        </p:spPr>
        <p:txBody>
          <a:bodyPr wrap="square" rtlCol="0">
            <a:spAutoFit/>
          </a:bodyPr>
          <a:lstStyle/>
          <a:p>
            <a:pPr algn="ctr"/>
            <a:r>
              <a:rPr lang="en-US" altLang="ar-SA" sz="1600" dirty="0" err="1">
                <a:solidFill>
                  <a:srgbClr val="009999"/>
                </a:solidFill>
                <a:latin typeface="Cambria Math" panose="02040503050406030204" pitchFamily="18" charset="0"/>
                <a:ea typeface="Cambria Math" panose="02040503050406030204" pitchFamily="18" charset="0"/>
                <a:sym typeface="Calibri"/>
              </a:rPr>
              <a:t>Immunophenotypic</a:t>
            </a:r>
            <a:r>
              <a:rPr lang="en-US" altLang="ar-SA" b="1" dirty="0">
                <a:solidFill>
                  <a:srgbClr val="009999"/>
                </a:solidFill>
              </a:rPr>
              <a:t> </a:t>
            </a:r>
            <a:r>
              <a:rPr lang="en-US" altLang="ar-SA" sz="1600" dirty="0">
                <a:solidFill>
                  <a:srgbClr val="009999"/>
                </a:solidFill>
                <a:latin typeface="Cambria Math" panose="02040503050406030204" pitchFamily="18" charset="0"/>
                <a:ea typeface="Cambria Math" panose="02040503050406030204" pitchFamily="18" charset="0"/>
              </a:rPr>
              <a:t>Subtypes (WHO):</a:t>
            </a:r>
            <a:endParaRPr lang="ar-SA" sz="1600" dirty="0">
              <a:solidFill>
                <a:srgbClr val="009999"/>
              </a:solidFill>
              <a:latin typeface="Cambria Math" panose="02040503050406030204" pitchFamily="18" charset="0"/>
              <a:ea typeface="Cambria Math" panose="02040503050406030204" pitchFamily="18" charset="0"/>
            </a:endParaRPr>
          </a:p>
        </p:txBody>
      </p:sp>
      <p:graphicFrame>
        <p:nvGraphicFramePr>
          <p:cNvPr id="22" name="Group 81"/>
          <p:cNvGraphicFramePr>
            <a:graphicFrameLocks noGrp="1"/>
          </p:cNvGraphicFramePr>
          <p:nvPr>
            <p:extLst>
              <p:ext uri="{D42A27DB-BD31-4B8C-83A1-F6EECF244321}">
                <p14:modId xmlns:p14="http://schemas.microsoft.com/office/powerpoint/2010/main" val="3340704696"/>
              </p:ext>
            </p:extLst>
          </p:nvPr>
        </p:nvGraphicFramePr>
        <p:xfrm>
          <a:off x="3558322" y="5091740"/>
          <a:ext cx="2988782" cy="3477092"/>
        </p:xfrm>
        <a:graphic>
          <a:graphicData uri="http://schemas.openxmlformats.org/drawingml/2006/table">
            <a:tbl>
              <a:tblPr rtl="1"/>
              <a:tblGrid>
                <a:gridCol w="1049766">
                  <a:extLst>
                    <a:ext uri="{9D8B030D-6E8A-4147-A177-3AD203B41FA5}">
                      <a16:colId xmlns="" xmlns:a16="http://schemas.microsoft.com/office/drawing/2014/main" val="20000"/>
                    </a:ext>
                  </a:extLst>
                </a:gridCol>
                <a:gridCol w="1093134">
                  <a:extLst>
                    <a:ext uri="{9D8B030D-6E8A-4147-A177-3AD203B41FA5}">
                      <a16:colId xmlns="" xmlns:a16="http://schemas.microsoft.com/office/drawing/2014/main" val="20001"/>
                    </a:ext>
                  </a:extLst>
                </a:gridCol>
                <a:gridCol w="845882">
                  <a:extLst>
                    <a:ext uri="{9D8B030D-6E8A-4147-A177-3AD203B41FA5}">
                      <a16:colId xmlns="" xmlns:a16="http://schemas.microsoft.com/office/drawing/2014/main" val="20002"/>
                    </a:ext>
                  </a:extLst>
                </a:gridCol>
              </a:tblGrid>
              <a:tr h="311173">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cs typeface="Arial" charset="0"/>
                        </a:rPr>
                        <a:t>Worse</a:t>
                      </a:r>
                      <a:endParaRPr kumimoji="0" lang="ar-SA" sz="1100" b="1" i="0" u="none" strike="noStrike" cap="none" normalizeH="0" baseline="0" dirty="0">
                        <a:ln>
                          <a:noFill/>
                        </a:ln>
                        <a:solidFill>
                          <a:srgbClr val="FFFFFF"/>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5E676C"/>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Cambria" panose="02040503050406030204" pitchFamily="18" charset="0"/>
                          <a:cs typeface="Arial" charset="0"/>
                        </a:rPr>
                        <a:t>Better</a:t>
                      </a:r>
                      <a:endParaRPr kumimoji="0" lang="ar-SA" sz="1100" b="1" i="0" u="none" strike="noStrike" cap="none" normalizeH="0" baseline="0" dirty="0">
                        <a:ln>
                          <a:noFill/>
                        </a:ln>
                        <a:solidFill>
                          <a:srgbClr val="FFFFFF"/>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5E676C"/>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sz="1100" b="1" i="0" u="none" strike="noStrike" cap="none" normalizeH="0" baseline="0" dirty="0">
                        <a:ln>
                          <a:noFill/>
                        </a:ln>
                        <a:solidFill>
                          <a:srgbClr val="FFFFFF"/>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316035">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&lt;2 - &gt;10 </a:t>
                      </a:r>
                      <a:r>
                        <a:rPr kumimoji="0" lang="en-US" sz="1100" b="1" i="0" u="none" strike="noStrike" cap="none" normalizeH="0" baseline="0" dirty="0" err="1">
                          <a:ln>
                            <a:noFill/>
                          </a:ln>
                          <a:solidFill>
                            <a:schemeClr val="tx1"/>
                          </a:solidFill>
                          <a:effectLst/>
                          <a:latin typeface="Cambria" panose="02040503050406030204" pitchFamily="18" charset="0"/>
                          <a:cs typeface="Arial" charset="0"/>
                        </a:rPr>
                        <a:t>yrs</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2 - 10 </a:t>
                      </a:r>
                      <a:r>
                        <a:rPr kumimoji="0" lang="en-US" sz="1100" b="1" i="0" u="none" strike="noStrike" cap="none" normalizeH="0" baseline="0" dirty="0" err="1">
                          <a:ln>
                            <a:noFill/>
                          </a:ln>
                          <a:solidFill>
                            <a:schemeClr val="tx1"/>
                          </a:solidFill>
                          <a:effectLst/>
                          <a:latin typeface="Cambria" panose="02040503050406030204" pitchFamily="18" charset="0"/>
                          <a:cs typeface="Arial" charset="0"/>
                        </a:rPr>
                        <a:t>yrs</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Cambria" panose="02040503050406030204" pitchFamily="18" charset="0"/>
                          <a:cs typeface="Arial" charset="0"/>
                        </a:rPr>
                        <a:t>Age</a:t>
                      </a:r>
                      <a:endParaRPr kumimoji="0" lang="ar-SA" sz="1100" b="1" i="0" u="none" strike="noStrike" cap="none" normalizeH="0" baseline="0" dirty="0">
                        <a:ln>
                          <a:noFill/>
                        </a:ln>
                        <a:solidFill>
                          <a:schemeClr val="bg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1"/>
                  </a:ext>
                </a:extLst>
              </a:tr>
              <a:tr h="316035">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Male</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Female</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Cambria" panose="02040503050406030204" pitchFamily="18" charset="0"/>
                          <a:cs typeface="Arial" charset="0"/>
                        </a:rPr>
                        <a:t>Gender</a:t>
                      </a:r>
                      <a:endParaRPr kumimoji="0" lang="ar-SA" sz="1100" b="1" i="0" u="none" strike="noStrike" cap="none" normalizeH="0" baseline="0" dirty="0">
                        <a:ln>
                          <a:noFill/>
                        </a:ln>
                        <a:solidFill>
                          <a:schemeClr val="bg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2"/>
                  </a:ext>
                </a:extLst>
              </a:tr>
              <a:tr h="316035">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High</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Low</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Cambria" panose="02040503050406030204" pitchFamily="18" charset="0"/>
                          <a:cs typeface="Arial" charset="0"/>
                        </a:rPr>
                        <a:t>WBC count</a:t>
                      </a:r>
                      <a:endParaRPr kumimoji="0" lang="ar-SA" sz="1100" b="1" i="0" u="none" strike="noStrike" cap="none" normalizeH="0" baseline="0" dirty="0">
                        <a:ln>
                          <a:noFill/>
                        </a:ln>
                        <a:solidFill>
                          <a:schemeClr val="bg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3"/>
                  </a:ext>
                </a:extLst>
              </a:tr>
              <a:tr h="316035">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T cell</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B cell</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Cambria" panose="02040503050406030204" pitchFamily="18" charset="0"/>
                          <a:cs typeface="Arial" charset="0"/>
                        </a:rPr>
                        <a:t>Cell type</a:t>
                      </a:r>
                      <a:endParaRPr kumimoji="0" lang="ar-SA" sz="1100" b="1" i="0" u="none" strike="noStrike" cap="none" normalizeH="0" baseline="0" dirty="0">
                        <a:ln>
                          <a:noFill/>
                        </a:ln>
                        <a:solidFill>
                          <a:schemeClr val="bg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4"/>
                  </a:ext>
                </a:extLst>
              </a:tr>
              <a:tr h="549171">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Others</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Common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6"/>
                          </a:solidFill>
                          <a:effectLst/>
                          <a:latin typeface="Cambria" panose="02040503050406030204" pitchFamily="18" charset="0"/>
                          <a:cs typeface="Arial" charset="0"/>
                        </a:rPr>
                        <a:t>They mean positive CD10</a:t>
                      </a:r>
                      <a:endParaRPr kumimoji="0" lang="ar-SA" sz="1000" b="1" i="0" u="none" strike="noStrike" cap="none" normalizeH="0" baseline="0" dirty="0">
                        <a:ln>
                          <a:noFill/>
                        </a:ln>
                        <a:solidFill>
                          <a:schemeClr val="accent6"/>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Cambria" panose="02040503050406030204" pitchFamily="18" charset="0"/>
                          <a:cs typeface="Arial" charset="0"/>
                        </a:rPr>
                        <a:t>B-ALL phenotype</a:t>
                      </a:r>
                      <a:endParaRPr kumimoji="0" lang="ar-SA" sz="1100" b="1" i="0" u="none" strike="noStrike" cap="none" normalizeH="0" baseline="0" dirty="0">
                        <a:ln>
                          <a:noFill/>
                        </a:ln>
                        <a:solidFill>
                          <a:schemeClr val="bg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5"/>
                  </a:ext>
                </a:extLst>
              </a:tr>
              <a:tr h="648094">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err="1">
                          <a:ln>
                            <a:noFill/>
                          </a:ln>
                          <a:solidFill>
                            <a:schemeClr val="tx1"/>
                          </a:solidFill>
                          <a:effectLst/>
                          <a:latin typeface="Cambria" panose="02040503050406030204" pitchFamily="18" charset="0"/>
                          <a:cs typeface="Arial" charset="0"/>
                        </a:rPr>
                        <a:t>Hypodiploidy</a:t>
                      </a:r>
                      <a:endParaRPr kumimoji="0" lang="en-US" sz="1050" b="1" i="0" u="none" strike="noStrike" cap="none" normalizeH="0" baseline="0" dirty="0">
                        <a:ln>
                          <a:noFill/>
                        </a:ln>
                        <a:solidFill>
                          <a:schemeClr val="tx1"/>
                        </a:solidFill>
                        <a:effectLst/>
                        <a:latin typeface="Cambria" panose="020405030504060302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t(9;22)</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err="1">
                          <a:ln>
                            <a:noFill/>
                          </a:ln>
                          <a:solidFill>
                            <a:schemeClr val="tx1"/>
                          </a:solidFill>
                          <a:effectLst/>
                          <a:latin typeface="Cambria" panose="02040503050406030204" pitchFamily="18" charset="0"/>
                          <a:cs typeface="Arial" charset="0"/>
                        </a:rPr>
                        <a:t>Hyperdiploidy</a:t>
                      </a:r>
                      <a:endParaRPr kumimoji="0" lang="en-US" sz="1050" b="1" i="0" u="none" strike="noStrike" cap="none" normalizeH="0" baseline="0" dirty="0">
                        <a:ln>
                          <a:noFill/>
                        </a:ln>
                        <a:solidFill>
                          <a:schemeClr val="tx1"/>
                        </a:solidFill>
                        <a:effectLst/>
                        <a:latin typeface="Cambria" panose="020405030504060302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t(12;21)</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Cambria" panose="020405030504060302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Cambria" panose="02040503050406030204" pitchFamily="18" charset="0"/>
                          <a:cs typeface="Arial" charset="0"/>
                        </a:rPr>
                        <a:t>B-ALL genetics</a:t>
                      </a:r>
                      <a:endParaRPr kumimoji="0" lang="ar-SA" sz="1100" b="1" i="0" u="none" strike="noStrike" cap="none" normalizeH="0" baseline="0" dirty="0">
                        <a:ln>
                          <a:noFill/>
                        </a:ln>
                        <a:solidFill>
                          <a:schemeClr val="bg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6"/>
                  </a:ext>
                </a:extLst>
              </a:tr>
              <a:tr h="442837">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Yes</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panose="02040503050406030204" pitchFamily="18" charset="0"/>
                          <a:cs typeface="Arial" charset="0"/>
                        </a:rPr>
                        <a:t>No</a:t>
                      </a:r>
                      <a:endParaRPr kumimoji="0" lang="ar-SA" sz="1100" b="1" i="0" u="none" strike="noStrike" cap="none" normalizeH="0" baseline="0" dirty="0">
                        <a:ln>
                          <a:noFill/>
                        </a:ln>
                        <a:solidFill>
                          <a:schemeClr val="tx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bg1"/>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Calibri"/>
                          <a:sym typeface="Arial"/>
                        </a:defRPr>
                      </a:lvl1pPr>
                      <a:lvl2pPr marR="0" algn="l" rtl="0">
                        <a:lnSpc>
                          <a:spcPct val="100000"/>
                        </a:lnSpc>
                        <a:spcBef>
                          <a:spcPts val="0"/>
                        </a:spcBef>
                        <a:spcAft>
                          <a:spcPts val="0"/>
                        </a:spcAft>
                        <a:buNone/>
                        <a:defRPr sz="1400" b="0" i="0" u="none" strike="noStrike" cap="none">
                          <a:solidFill>
                            <a:schemeClr val="tx1"/>
                          </a:solidFill>
                          <a:latin typeface="Calibri"/>
                          <a:sym typeface="Arial"/>
                        </a:defRPr>
                      </a:lvl2pPr>
                      <a:lvl3pPr marR="0" algn="l" rtl="0">
                        <a:lnSpc>
                          <a:spcPct val="100000"/>
                        </a:lnSpc>
                        <a:spcBef>
                          <a:spcPts val="0"/>
                        </a:spcBef>
                        <a:spcAft>
                          <a:spcPts val="0"/>
                        </a:spcAft>
                        <a:buNone/>
                        <a:defRPr sz="1400" b="0" i="0" u="none" strike="noStrike" cap="none">
                          <a:solidFill>
                            <a:schemeClr val="tx1"/>
                          </a:solidFill>
                          <a:latin typeface="Calibri"/>
                          <a:sym typeface="Arial"/>
                        </a:defRPr>
                      </a:lvl3pPr>
                      <a:lvl4pPr marR="0" algn="l" rtl="0">
                        <a:lnSpc>
                          <a:spcPct val="100000"/>
                        </a:lnSpc>
                        <a:spcBef>
                          <a:spcPts val="0"/>
                        </a:spcBef>
                        <a:spcAft>
                          <a:spcPts val="0"/>
                        </a:spcAft>
                        <a:buNone/>
                        <a:defRPr sz="1400" b="0" i="0" u="none" strike="noStrike" cap="none">
                          <a:solidFill>
                            <a:schemeClr val="tx1"/>
                          </a:solidFill>
                          <a:latin typeface="Calibri"/>
                          <a:sym typeface="Arial"/>
                        </a:defRPr>
                      </a:lvl4pPr>
                      <a:lvl5pPr marR="0" algn="l" rtl="0">
                        <a:lnSpc>
                          <a:spcPct val="100000"/>
                        </a:lnSpc>
                        <a:spcBef>
                          <a:spcPts val="0"/>
                        </a:spcBef>
                        <a:spcAft>
                          <a:spcPts val="0"/>
                        </a:spcAft>
                        <a:buNone/>
                        <a:defRPr sz="1400" b="0" i="0" u="none" strike="noStrike" cap="none">
                          <a:solidFill>
                            <a:schemeClr val="tx1"/>
                          </a:solidFill>
                          <a:latin typeface="Calibri"/>
                          <a:sym typeface="Arial"/>
                        </a:defRPr>
                      </a:lvl5pPr>
                      <a:lvl6pPr marR="0" algn="l" rtl="0">
                        <a:lnSpc>
                          <a:spcPct val="100000"/>
                        </a:lnSpc>
                        <a:spcBef>
                          <a:spcPts val="0"/>
                        </a:spcBef>
                        <a:spcAft>
                          <a:spcPts val="0"/>
                        </a:spcAft>
                        <a:buNone/>
                        <a:defRPr sz="1400" b="0" i="0" u="none" strike="noStrike" cap="none">
                          <a:solidFill>
                            <a:schemeClr val="tx1"/>
                          </a:solidFill>
                          <a:latin typeface="Calibri"/>
                          <a:sym typeface="Arial"/>
                        </a:defRPr>
                      </a:lvl6pPr>
                      <a:lvl7pPr marR="0" algn="l" rtl="0">
                        <a:lnSpc>
                          <a:spcPct val="100000"/>
                        </a:lnSpc>
                        <a:spcBef>
                          <a:spcPts val="0"/>
                        </a:spcBef>
                        <a:spcAft>
                          <a:spcPts val="0"/>
                        </a:spcAft>
                        <a:buNone/>
                        <a:defRPr sz="1400" b="0" i="0" u="none" strike="noStrike" cap="none">
                          <a:solidFill>
                            <a:schemeClr val="tx1"/>
                          </a:solidFill>
                          <a:latin typeface="Calibri"/>
                          <a:sym typeface="Arial"/>
                        </a:defRPr>
                      </a:lvl7pPr>
                      <a:lvl8pPr marR="0" algn="l" rtl="0">
                        <a:lnSpc>
                          <a:spcPct val="100000"/>
                        </a:lnSpc>
                        <a:spcBef>
                          <a:spcPts val="0"/>
                        </a:spcBef>
                        <a:spcAft>
                          <a:spcPts val="0"/>
                        </a:spcAft>
                        <a:buNone/>
                        <a:defRPr sz="1400" b="0" i="0" u="none" strike="noStrike" cap="none">
                          <a:solidFill>
                            <a:schemeClr val="tx1"/>
                          </a:solidFill>
                          <a:latin typeface="Calibri"/>
                          <a:sym typeface="Arial"/>
                        </a:defRPr>
                      </a:lvl8pPr>
                      <a:lvl9pPr marR="0" algn="l" rtl="0">
                        <a:lnSpc>
                          <a:spcPct val="100000"/>
                        </a:lnSpc>
                        <a:spcBef>
                          <a:spcPts val="0"/>
                        </a:spcBef>
                        <a:spcAft>
                          <a:spcPts val="0"/>
                        </a:spcAft>
                        <a:buNone/>
                        <a:defRPr sz="1400" b="0" i="0" u="none" strike="noStrike" cap="none">
                          <a:solidFill>
                            <a:schemeClr val="tx1"/>
                          </a:solidFill>
                          <a:latin typeface="Calibri"/>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Cambria" panose="02040503050406030204" pitchFamily="18" charset="0"/>
                          <a:cs typeface="Arial" charset="0"/>
                        </a:rPr>
                        <a:t>CNS involvement</a:t>
                      </a:r>
                      <a:endParaRPr kumimoji="0" lang="ar-SA" sz="1000" b="1" i="0" u="none" strike="noStrike" cap="none" normalizeH="0" baseline="0" dirty="0">
                        <a:ln>
                          <a:noFill/>
                        </a:ln>
                        <a:solidFill>
                          <a:schemeClr val="bg1"/>
                        </a:solidFill>
                        <a:effectLst/>
                        <a:latin typeface="Cambria" panose="02040503050406030204" pitchFamily="18" charset="0"/>
                        <a:cs typeface="Arial" charset="0"/>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9999"/>
                    </a:solidFill>
                  </a:tcPr>
                </a:tc>
                <a:extLst>
                  <a:ext uri="{0D108BD9-81ED-4DB2-BD59-A6C34878D82A}">
                    <a16:rowId xmlns="" xmlns:a16="http://schemas.microsoft.com/office/drawing/2014/main" val="10007"/>
                  </a:ext>
                </a:extLst>
              </a:tr>
            </a:tbl>
          </a:graphicData>
        </a:graphic>
      </p:graphicFrame>
      <p:sp>
        <p:nvSpPr>
          <p:cNvPr id="20" name="مربع نص 19"/>
          <p:cNvSpPr txBox="1"/>
          <p:nvPr/>
        </p:nvSpPr>
        <p:spPr>
          <a:xfrm>
            <a:off x="4815238" y="4693669"/>
            <a:ext cx="1268570" cy="338554"/>
          </a:xfrm>
          <a:prstGeom prst="rect">
            <a:avLst/>
          </a:prstGeom>
          <a:noFill/>
        </p:spPr>
        <p:txBody>
          <a:bodyPr wrap="square" rtlCol="0">
            <a:spAutoFit/>
          </a:bodyPr>
          <a:lstStyle/>
          <a:p>
            <a:r>
              <a:rPr lang="en-US" sz="1600" dirty="0">
                <a:solidFill>
                  <a:srgbClr val="009999"/>
                </a:solidFill>
                <a:latin typeface="Cambria Math" panose="02040503050406030204" pitchFamily="18" charset="0"/>
                <a:ea typeface="Cambria Math" panose="02040503050406030204" pitchFamily="18" charset="0"/>
              </a:rPr>
              <a:t>Prognosis:</a:t>
            </a:r>
          </a:p>
        </p:txBody>
      </p:sp>
      <p:sp>
        <p:nvSpPr>
          <p:cNvPr id="3" name="مربع نص 2">
            <a:extLst>
              <a:ext uri="{FF2B5EF4-FFF2-40B4-BE49-F238E27FC236}">
                <a16:creationId xmlns="" xmlns:a16="http://schemas.microsoft.com/office/drawing/2014/main" id="{18FAAC8C-904F-4681-9452-2D843840B6E5}"/>
              </a:ext>
            </a:extLst>
          </p:cNvPr>
          <p:cNvSpPr txBox="1"/>
          <p:nvPr/>
        </p:nvSpPr>
        <p:spPr>
          <a:xfrm>
            <a:off x="4430704" y="4504623"/>
            <a:ext cx="1498458" cy="246221"/>
          </a:xfrm>
          <a:prstGeom prst="rect">
            <a:avLst/>
          </a:prstGeom>
          <a:noFill/>
        </p:spPr>
        <p:txBody>
          <a:bodyPr wrap="square" rtlCol="1">
            <a:spAutoFit/>
          </a:bodyPr>
          <a:lstStyle/>
          <a:p>
            <a:r>
              <a:rPr lang="en-US" sz="1000" dirty="0">
                <a:solidFill>
                  <a:schemeClr val="accent6"/>
                </a:solidFill>
                <a:latin typeface="Cambria" panose="02040503050406030204" pitchFamily="18" charset="0"/>
              </a:rPr>
              <a:t>CD34 and TDT negative </a:t>
            </a:r>
            <a:endParaRPr lang="ar-SA" sz="1000" dirty="0">
              <a:solidFill>
                <a:schemeClr val="accent6"/>
              </a:solidFill>
              <a:latin typeface="Cambria" panose="02040503050406030204" pitchFamily="18" charset="0"/>
            </a:endParaRPr>
          </a:p>
        </p:txBody>
      </p:sp>
      <p:cxnSp>
        <p:nvCxnSpPr>
          <p:cNvPr id="8" name="رابط كسهم مستقيم 7">
            <a:extLst>
              <a:ext uri="{FF2B5EF4-FFF2-40B4-BE49-F238E27FC236}">
                <a16:creationId xmlns="" xmlns:a16="http://schemas.microsoft.com/office/drawing/2014/main" id="{113C2645-9BC9-42B0-B43D-AEC28FFAFC1D}"/>
              </a:ext>
            </a:extLst>
          </p:cNvPr>
          <p:cNvCxnSpPr>
            <a:cxnSpLocks/>
            <a:stCxn id="3" idx="1"/>
          </p:cNvCxnSpPr>
          <p:nvPr/>
        </p:nvCxnSpPr>
        <p:spPr>
          <a:xfrm flipH="1" flipV="1">
            <a:off x="4158114" y="4469400"/>
            <a:ext cx="272590" cy="15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عنصر نائب للتذييل 3"/>
          <p:cNvSpPr>
            <a:spLocks noGrp="1"/>
          </p:cNvSpPr>
          <p:nvPr>
            <p:ph type="ftr" idx="11"/>
          </p:nvPr>
        </p:nvSpPr>
        <p:spPr>
          <a:xfrm>
            <a:off x="2255384" y="-2360"/>
            <a:ext cx="2314575" cy="527403"/>
          </a:xfrm>
        </p:spPr>
        <p:txBody>
          <a:bodyPr/>
          <a:lstStyle/>
          <a:p>
            <a:r>
              <a:rPr lang="en-US" dirty="0" smtClean="0"/>
              <a:t>HEMATOLOGY TEAM 436</a:t>
            </a:r>
            <a:endParaRPr lang="en-US" dirty="0"/>
          </a:p>
        </p:txBody>
      </p:sp>
      <p:sp>
        <p:nvSpPr>
          <p:cNvPr id="9" name="عنصر نائب لرقم الشريحة 8"/>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10</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71725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8C724C3-65C3-4B99-AF8A-719228B9503C}"/>
              </a:ext>
            </a:extLst>
          </p:cNvPr>
          <p:cNvSpPr>
            <a:spLocks noGrp="1"/>
          </p:cNvSpPr>
          <p:nvPr>
            <p:ph type="body" idx="1"/>
          </p:nvPr>
        </p:nvSpPr>
        <p:spPr>
          <a:xfrm>
            <a:off x="0" y="1487837"/>
            <a:ext cx="6858000" cy="8105614"/>
          </a:xfrm>
        </p:spPr>
        <p:txBody>
          <a:bodyPr/>
          <a:lstStyle/>
          <a:p>
            <a:pPr marL="133350" indent="0" algn="ctr" rtl="0">
              <a:buNone/>
            </a:pPr>
            <a:r>
              <a:rPr lang="en-US" sz="2000" b="1" u="sng" dirty="0">
                <a:solidFill>
                  <a:srgbClr val="FF0000"/>
                </a:solidFill>
                <a:latin typeface="Cambria" panose="02040503050406030204" pitchFamily="18" charset="0"/>
              </a:rPr>
              <a:t>Remember </a:t>
            </a:r>
            <a:r>
              <a:rPr lang="en-US" sz="2000" b="1" u="sng" dirty="0" smtClean="0">
                <a:solidFill>
                  <a:srgbClr val="FF0000"/>
                </a:solidFill>
                <a:latin typeface="Cambria" panose="02040503050406030204" pitchFamily="18" charset="0"/>
              </a:rPr>
              <a:t>:</a:t>
            </a:r>
          </a:p>
          <a:p>
            <a:pPr marL="133350" indent="0" algn="ctr" rtl="0">
              <a:buNone/>
            </a:pPr>
            <a:endParaRPr lang="en-US" sz="2000" u="sng" dirty="0">
              <a:solidFill>
                <a:srgbClr val="FF0000"/>
              </a:solidFill>
              <a:latin typeface="Cambria" panose="02040503050406030204" pitchFamily="18" charset="0"/>
            </a:endParaRPr>
          </a:p>
          <a:p>
            <a:pPr marL="133350" indent="0" algn="l" rtl="0">
              <a:buNone/>
            </a:pPr>
            <a:r>
              <a:rPr lang="en-US" sz="1800" b="1" dirty="0">
                <a:solidFill>
                  <a:srgbClr val="FF0000"/>
                </a:solidFill>
                <a:latin typeface="Cambria" panose="02040503050406030204" pitchFamily="18" charset="0"/>
              </a:rPr>
              <a:t>- Acute </a:t>
            </a:r>
            <a:r>
              <a:rPr lang="en-US" sz="1800" b="1" dirty="0" err="1">
                <a:solidFill>
                  <a:srgbClr val="FF0000"/>
                </a:solidFill>
                <a:latin typeface="Cambria" panose="02040503050406030204" pitchFamily="18" charset="0"/>
              </a:rPr>
              <a:t>leukaemia</a:t>
            </a:r>
            <a:r>
              <a:rPr lang="en-US" sz="1800" b="1" dirty="0">
                <a:solidFill>
                  <a:srgbClr val="FF0000"/>
                </a:solidFill>
                <a:latin typeface="Cambria" panose="02040503050406030204" pitchFamily="18" charset="0"/>
              </a:rPr>
              <a:t> is a fatal neoplastic condition.</a:t>
            </a:r>
          </a:p>
          <a:p>
            <a:pPr marL="133350" indent="0" algn="l" rtl="0">
              <a:buNone/>
            </a:pPr>
            <a:r>
              <a:rPr lang="en-US" sz="1800" b="1" dirty="0">
                <a:solidFill>
                  <a:srgbClr val="FF0000"/>
                </a:solidFill>
                <a:latin typeface="Cambria" panose="02040503050406030204" pitchFamily="18" charset="0"/>
              </a:rPr>
              <a:t>- 20% or more blasts = Acute </a:t>
            </a:r>
            <a:r>
              <a:rPr lang="en-US" sz="1800" b="1" dirty="0" err="1">
                <a:solidFill>
                  <a:srgbClr val="FF0000"/>
                </a:solidFill>
                <a:latin typeface="Cambria" panose="02040503050406030204" pitchFamily="18" charset="0"/>
              </a:rPr>
              <a:t>leukaemia</a:t>
            </a:r>
            <a:r>
              <a:rPr lang="en-US" sz="1800" b="1" dirty="0">
                <a:solidFill>
                  <a:srgbClr val="FF0000"/>
                </a:solidFill>
                <a:latin typeface="Cambria" panose="02040503050406030204" pitchFamily="18" charset="0"/>
              </a:rPr>
              <a:t>.</a:t>
            </a:r>
          </a:p>
          <a:p>
            <a:pPr marL="133350" indent="0" algn="l" rtl="0">
              <a:buNone/>
            </a:pPr>
            <a:r>
              <a:rPr lang="en-US" sz="1800" b="1" dirty="0">
                <a:solidFill>
                  <a:srgbClr val="FF0000"/>
                </a:solidFill>
                <a:latin typeface="Cambria" panose="02040503050406030204" pitchFamily="18" charset="0"/>
              </a:rPr>
              <a:t>- Diagnosis requires special investigations.</a:t>
            </a:r>
          </a:p>
          <a:p>
            <a:pPr marL="133350" indent="0" algn="l" rtl="0">
              <a:buNone/>
            </a:pPr>
            <a:r>
              <a:rPr lang="en-US" sz="1800" b="1" dirty="0">
                <a:solidFill>
                  <a:srgbClr val="FF0000"/>
                </a:solidFill>
                <a:latin typeface="Cambria" panose="02040503050406030204" pitchFamily="18" charset="0"/>
              </a:rPr>
              <a:t>- Auer rods = AML.</a:t>
            </a:r>
          </a:p>
          <a:p>
            <a:pPr marL="133350" indent="0" algn="l" rtl="0">
              <a:buNone/>
            </a:pPr>
            <a:r>
              <a:rPr lang="en-US" sz="1800" b="1" dirty="0">
                <a:solidFill>
                  <a:srgbClr val="FF0000"/>
                </a:solidFill>
                <a:latin typeface="Cambria" panose="02040503050406030204" pitchFamily="18" charset="0"/>
              </a:rPr>
              <a:t>- AML M3 = DIC &amp; target therapy.</a:t>
            </a:r>
          </a:p>
          <a:p>
            <a:pPr marL="133350" indent="0" algn="l" rtl="0">
              <a:buNone/>
            </a:pPr>
            <a:r>
              <a:rPr lang="en-US" sz="1800" b="1" dirty="0">
                <a:solidFill>
                  <a:srgbClr val="FF0000"/>
                </a:solidFill>
                <a:latin typeface="Cambria" panose="02040503050406030204" pitchFamily="18" charset="0"/>
              </a:rPr>
              <a:t>- Gum hypertrophy = mostly M4 or M5.</a:t>
            </a:r>
          </a:p>
          <a:p>
            <a:pPr marL="133350" indent="0" algn="l" rtl="0">
              <a:buNone/>
            </a:pPr>
            <a:r>
              <a:rPr lang="en-US" sz="1800" b="1" dirty="0">
                <a:solidFill>
                  <a:srgbClr val="FF0000"/>
                </a:solidFill>
                <a:latin typeface="Cambria" panose="02040503050406030204" pitchFamily="18" charset="0"/>
              </a:rPr>
              <a:t>- Mediastinal = T-ALL.</a:t>
            </a:r>
          </a:p>
          <a:p>
            <a:pPr marL="133350" indent="0" algn="l" rtl="0">
              <a:buNone/>
            </a:pPr>
            <a:r>
              <a:rPr lang="en-US" sz="1800" b="1" dirty="0">
                <a:solidFill>
                  <a:srgbClr val="FF0000"/>
                </a:solidFill>
                <a:latin typeface="Cambria" panose="02040503050406030204" pitchFamily="18" charset="0"/>
              </a:rPr>
              <a:t>- Subtypes of AML (M0-M8) + cytogenetic abnormalities.</a:t>
            </a:r>
          </a:p>
          <a:p>
            <a:pPr marL="133350" indent="0" algn="l" rtl="0">
              <a:buNone/>
            </a:pPr>
            <a:r>
              <a:rPr lang="en-US" sz="1800" b="1" dirty="0">
                <a:solidFill>
                  <a:srgbClr val="FF0000"/>
                </a:solidFill>
                <a:latin typeface="Cambria" panose="02040503050406030204" pitchFamily="18" charset="0"/>
              </a:rPr>
              <a:t>- Subtypes of ALL (T or B cell).</a:t>
            </a:r>
          </a:p>
          <a:p>
            <a:pPr marL="133350" indent="0" algn="l" rtl="0">
              <a:buNone/>
            </a:pPr>
            <a:r>
              <a:rPr lang="en-US" sz="1800" b="1" dirty="0">
                <a:solidFill>
                  <a:srgbClr val="FF0000"/>
                </a:solidFill>
                <a:latin typeface="Cambria" panose="02040503050406030204" pitchFamily="18" charset="0"/>
              </a:rPr>
              <a:t>- Main lineages markers are MPO , CD19 and CD3.</a:t>
            </a:r>
          </a:p>
          <a:p>
            <a:pPr marL="133350" indent="0" algn="l" rtl="0">
              <a:buNone/>
            </a:pPr>
            <a:r>
              <a:rPr lang="en-US" sz="1800" b="1" dirty="0">
                <a:solidFill>
                  <a:srgbClr val="FF0000"/>
                </a:solidFill>
                <a:latin typeface="Cambria" panose="02040503050406030204" pitchFamily="18" charset="0"/>
              </a:rPr>
              <a:t>- Stem cell markers are CD34,TDT.</a:t>
            </a:r>
          </a:p>
          <a:p>
            <a:pPr marL="133350" indent="0" algn="l" rtl="0">
              <a:buNone/>
            </a:pPr>
            <a:r>
              <a:rPr lang="en-US" sz="1800" b="1" dirty="0">
                <a:solidFill>
                  <a:srgbClr val="FF0000"/>
                </a:solidFill>
                <a:latin typeface="Cambria" panose="02040503050406030204" pitchFamily="18" charset="0"/>
              </a:rPr>
              <a:t>- FAB classification based mainly on morphology.</a:t>
            </a:r>
          </a:p>
          <a:p>
            <a:pPr marL="133350" indent="0" algn="l" rtl="0">
              <a:buNone/>
            </a:pPr>
            <a:r>
              <a:rPr lang="en-US" sz="1800" b="1" dirty="0">
                <a:solidFill>
                  <a:srgbClr val="FF0000"/>
                </a:solidFill>
                <a:latin typeface="Cambria" panose="02040503050406030204" pitchFamily="18" charset="0"/>
              </a:rPr>
              <a:t>- WHO classification focused more on genetics.</a:t>
            </a:r>
          </a:p>
          <a:p>
            <a:pPr marL="133350" indent="0" algn="l" rtl="0">
              <a:buNone/>
            </a:pPr>
            <a:endParaRPr lang="en-US" sz="900" dirty="0">
              <a:solidFill>
                <a:srgbClr val="FF0000"/>
              </a:solidFill>
              <a:latin typeface="Cambria" panose="02040503050406030204" pitchFamily="18" charset="0"/>
            </a:endParaRPr>
          </a:p>
        </p:txBody>
      </p:sp>
      <p:sp>
        <p:nvSpPr>
          <p:cNvPr id="2" name="TextBox 1"/>
          <p:cNvSpPr txBox="1"/>
          <p:nvPr/>
        </p:nvSpPr>
        <p:spPr>
          <a:xfrm>
            <a:off x="0" y="288175"/>
            <a:ext cx="6858000" cy="369332"/>
          </a:xfrm>
          <a:prstGeom prst="rect">
            <a:avLst/>
          </a:prstGeom>
          <a:noFill/>
        </p:spPr>
        <p:txBody>
          <a:bodyPr wrap="square" rtlCol="0">
            <a:spAutoFit/>
          </a:bodyPr>
          <a:lstStyle/>
          <a:p>
            <a:pPr algn="ctr"/>
            <a:r>
              <a:rPr lang="en-US" sz="1800" b="1" dirty="0" smtClean="0">
                <a:solidFill>
                  <a:srgbClr val="FF0000"/>
                </a:solidFill>
                <a:latin typeface="Cambria" panose="02040503050406030204" pitchFamily="18" charset="0"/>
              </a:rPr>
              <a:t>THIS SLIDE IS: IMPORTANT X (10</a:t>
            </a:r>
            <a:r>
              <a:rPr lang="en-US" sz="1800" b="1" baseline="30000" dirty="0" smtClean="0">
                <a:solidFill>
                  <a:srgbClr val="FF0000"/>
                </a:solidFill>
                <a:latin typeface="Cambria" panose="02040503050406030204" pitchFamily="18" charset="0"/>
              </a:rPr>
              <a:t>9</a:t>
            </a:r>
            <a:r>
              <a:rPr lang="en-US" sz="1800" b="1" dirty="0">
                <a:solidFill>
                  <a:srgbClr val="FF0000"/>
                </a:solidFill>
                <a:latin typeface="Cambria" panose="02040503050406030204" pitchFamily="18" charset="0"/>
              </a:rPr>
              <a:t>)</a:t>
            </a:r>
            <a:endParaRPr lang="en-US" sz="1800" b="1" dirty="0" smtClean="0">
              <a:solidFill>
                <a:srgbClr val="FF0000"/>
              </a:solidFill>
              <a:latin typeface="Cambria" panose="02040503050406030204" pitchFamily="18" charset="0"/>
            </a:endParaRPr>
          </a:p>
        </p:txBody>
      </p:sp>
      <p:sp>
        <p:nvSpPr>
          <p:cNvPr id="4" name="عنصر نائب للتذييل 3"/>
          <p:cNvSpPr>
            <a:spLocks noGrp="1"/>
          </p:cNvSpPr>
          <p:nvPr>
            <p:ph type="ftr" idx="11"/>
          </p:nvPr>
        </p:nvSpPr>
        <p:spPr>
          <a:xfrm>
            <a:off x="2271712" y="-90876"/>
            <a:ext cx="2314575" cy="527403"/>
          </a:xfrm>
        </p:spPr>
        <p:txBody>
          <a:bodyPr/>
          <a:lstStyle/>
          <a:p>
            <a:r>
              <a:rPr lang="en-US" dirty="0" smtClean="0"/>
              <a:t>HEMATOLOGY TEAM 436</a:t>
            </a:r>
            <a:endParaRPr lang="en-US" dirty="0"/>
          </a:p>
        </p:txBody>
      </p:sp>
      <p:sp>
        <p:nvSpPr>
          <p:cNvPr id="5" name="عنصر نائب لرقم الشريحة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11</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3267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153" y="704101"/>
            <a:ext cx="3464703" cy="6188040"/>
          </a:xfrm>
          <a:prstGeom prst="rect">
            <a:avLst/>
          </a:prstGeom>
          <a:noFill/>
          <a:ln>
            <a:noFill/>
          </a:ln>
        </p:spPr>
        <p:txBody>
          <a:bodyPr wrap="square" lIns="91425" tIns="45700" rIns="91425" bIns="45700" anchor="ctr" anchorCtr="0">
            <a:noAutofit/>
          </a:bodyPr>
          <a:lstStyle/>
          <a:p>
            <a:pPr rtl="0"/>
            <a:r>
              <a:rPr lang="en-US" sz="3300" b="0" i="0" u="none" strike="noStrike" cap="none" dirty="0" smtClean="0">
                <a:solidFill>
                  <a:srgbClr val="009999"/>
                </a:solidFill>
                <a:latin typeface="Cambria"/>
                <a:ea typeface="Cambria"/>
                <a:cs typeface="Cambria"/>
                <a:sym typeface="Cambria"/>
              </a:rPr>
              <a:t/>
            </a:r>
            <a:br>
              <a:rPr lang="en-US" sz="3300" b="0" i="0" u="none" strike="noStrike" cap="none" dirty="0" smtClean="0">
                <a:solidFill>
                  <a:srgbClr val="009999"/>
                </a:solidFill>
                <a:latin typeface="Cambria"/>
                <a:ea typeface="Cambria"/>
                <a:cs typeface="Cambria"/>
                <a:sym typeface="Cambria"/>
              </a:rPr>
            </a:br>
            <a:r>
              <a:rPr lang="en-US" sz="4800" b="0" i="0" u="none" strike="noStrike" cap="none" dirty="0">
                <a:solidFill>
                  <a:srgbClr val="009999"/>
                </a:solidFill>
                <a:latin typeface="Cambria"/>
                <a:ea typeface="Cambria"/>
                <a:cs typeface="Cambria"/>
                <a:sym typeface="Cambria"/>
              </a:rPr>
              <a:t/>
            </a:r>
            <a:br>
              <a:rPr lang="en-US" sz="4800" b="0" i="0" u="none" strike="noStrike" cap="none" dirty="0">
                <a:solidFill>
                  <a:srgbClr val="009999"/>
                </a:solidFill>
                <a:latin typeface="Cambria"/>
                <a:ea typeface="Cambria"/>
                <a:cs typeface="Cambria"/>
                <a:sym typeface="Cambria"/>
              </a:rPr>
            </a:br>
            <a:r>
              <a:rPr lang="en-US" sz="1400" b="0" i="0" u="none" strike="noStrike" cap="none" dirty="0">
                <a:solidFill>
                  <a:schemeClr val="tx1"/>
                </a:solidFill>
                <a:latin typeface="Cambria"/>
                <a:ea typeface="Cambria"/>
                <a:cs typeface="Cambria"/>
                <a:sym typeface="Cambria"/>
              </a:rPr>
              <a:t>1-Talal is 25 years old from </a:t>
            </a:r>
            <a:r>
              <a:rPr lang="en-US" sz="1400" b="0" i="0" u="none" strike="noStrike" cap="none" dirty="0" err="1">
                <a:solidFill>
                  <a:schemeClr val="tx1"/>
                </a:solidFill>
                <a:latin typeface="Cambria"/>
                <a:ea typeface="Cambria"/>
                <a:cs typeface="Cambria"/>
                <a:sym typeface="Cambria"/>
              </a:rPr>
              <a:t>Hafer</a:t>
            </a:r>
            <a:r>
              <a:rPr lang="en-US" sz="1400" b="0" i="0" u="none" strike="noStrike" cap="none" dirty="0">
                <a:solidFill>
                  <a:schemeClr val="tx1"/>
                </a:solidFill>
                <a:latin typeface="Cambria"/>
                <a:ea typeface="Cambria"/>
                <a:cs typeface="Cambria"/>
                <a:sym typeface="Cambria"/>
              </a:rPr>
              <a:t> </a:t>
            </a:r>
            <a:r>
              <a:rPr lang="en-US" sz="1400" dirty="0" err="1">
                <a:solidFill>
                  <a:schemeClr val="tx1"/>
                </a:solidFill>
                <a:latin typeface="Cambria"/>
                <a:ea typeface="Cambria"/>
                <a:cs typeface="Cambria"/>
                <a:sym typeface="Cambria"/>
              </a:rPr>
              <a:t>A</a:t>
            </a:r>
            <a:r>
              <a:rPr lang="en-US" sz="1400" b="0" i="0" u="none" strike="noStrike" cap="none" dirty="0" err="1">
                <a:solidFill>
                  <a:schemeClr val="tx1"/>
                </a:solidFill>
                <a:latin typeface="Cambria"/>
                <a:ea typeface="Cambria"/>
                <a:cs typeface="Cambria"/>
                <a:sym typeface="Cambria"/>
              </a:rPr>
              <a:t>lbaten</a:t>
            </a:r>
            <a:r>
              <a:rPr lang="en-US" sz="1400" dirty="0">
                <a:solidFill>
                  <a:schemeClr val="tx1"/>
                </a:solidFill>
                <a:latin typeface="Cambria"/>
                <a:ea typeface="Cambria"/>
                <a:cs typeface="Cambria"/>
                <a:sym typeface="Cambria"/>
              </a:rPr>
              <a:t>, his blast count were 8% and he has a mutation in </a:t>
            </a:r>
            <a:r>
              <a:rPr lang="en-US" sz="1400" dirty="0" smtClean="0">
                <a:solidFill>
                  <a:schemeClr val="tx1"/>
                </a:solidFill>
                <a:latin typeface="Cambria"/>
                <a:ea typeface="Cambria"/>
                <a:cs typeface="Cambria"/>
                <a:sym typeface="Cambria"/>
              </a:rPr>
              <a:t>t(8;21) So, he </a:t>
            </a:r>
            <a:r>
              <a:rPr lang="en-US" sz="1400" dirty="0">
                <a:solidFill>
                  <a:schemeClr val="tx1"/>
                </a:solidFill>
                <a:latin typeface="Cambria"/>
                <a:ea typeface="Cambria"/>
                <a:cs typeface="Cambria"/>
                <a:sym typeface="Cambria"/>
              </a:rPr>
              <a:t>doesn’t have acute lymphoblastic leukemia: </a:t>
            </a:r>
            <a:br>
              <a:rPr lang="en-US" sz="1400" dirty="0">
                <a:solidFill>
                  <a:schemeClr val="tx1"/>
                </a:solidFill>
                <a:latin typeface="Cambria"/>
                <a:ea typeface="Cambria"/>
                <a:cs typeface="Cambria"/>
                <a:sym typeface="Cambria"/>
              </a:rPr>
            </a:br>
            <a:r>
              <a:rPr lang="en-US" sz="1400" dirty="0" smtClean="0">
                <a:solidFill>
                  <a:schemeClr val="tx1"/>
                </a:solidFill>
                <a:latin typeface="Cambria"/>
                <a:ea typeface="Cambria"/>
                <a:cs typeface="Cambria"/>
                <a:sym typeface="Cambria"/>
              </a:rPr>
              <a:t/>
            </a:r>
            <a:br>
              <a:rPr lang="en-US" sz="1400" dirty="0" smtClean="0">
                <a:solidFill>
                  <a:schemeClr val="tx1"/>
                </a:solidFill>
                <a:latin typeface="Cambria"/>
                <a:ea typeface="Cambria"/>
                <a:cs typeface="Cambria"/>
                <a:sym typeface="Cambria"/>
              </a:rPr>
            </a:br>
            <a:r>
              <a:rPr lang="en-US" sz="1400" dirty="0" smtClean="0">
                <a:solidFill>
                  <a:schemeClr val="tx1"/>
                </a:solidFill>
                <a:latin typeface="Cambria"/>
                <a:ea typeface="Cambria"/>
                <a:cs typeface="Cambria"/>
                <a:sym typeface="Cambria"/>
              </a:rPr>
              <a:t>A-true                                       </a:t>
            </a:r>
            <a:r>
              <a:rPr lang="en-US" sz="1400" dirty="0">
                <a:solidFill>
                  <a:schemeClr val="tx1"/>
                </a:solidFill>
                <a:latin typeface="Cambria"/>
                <a:ea typeface="Cambria"/>
                <a:cs typeface="Cambria"/>
                <a:sym typeface="Cambria"/>
              </a:rPr>
              <a:t>B-false </a:t>
            </a:r>
            <a:br>
              <a:rPr lang="en-US" sz="1400" dirty="0">
                <a:solidFill>
                  <a:schemeClr val="tx1"/>
                </a:solidFill>
                <a:latin typeface="Cambria"/>
                <a:ea typeface="Cambria"/>
                <a:cs typeface="Cambria"/>
                <a:sym typeface="Cambria"/>
              </a:rPr>
            </a:br>
            <a:r>
              <a:rPr lang="en-US" sz="1400" dirty="0">
                <a:solidFill>
                  <a:schemeClr val="tx1"/>
                </a:solidFill>
                <a:latin typeface="Cambria"/>
                <a:ea typeface="Cambria"/>
                <a:cs typeface="Cambria"/>
                <a:sym typeface="Cambria"/>
              </a:rPr>
              <a:t/>
            </a:r>
            <a:br>
              <a:rPr lang="en-US" sz="1400" dirty="0">
                <a:solidFill>
                  <a:schemeClr val="tx1"/>
                </a:solidFill>
                <a:latin typeface="Cambria"/>
                <a:ea typeface="Cambria"/>
                <a:cs typeface="Cambria"/>
                <a:sym typeface="Cambria"/>
              </a:rPr>
            </a:br>
            <a:r>
              <a:rPr lang="en-US" sz="1400" dirty="0">
                <a:solidFill>
                  <a:schemeClr val="tx1"/>
                </a:solidFill>
                <a:latin typeface="Cambria"/>
                <a:ea typeface="Cambria"/>
                <a:cs typeface="Cambria"/>
                <a:sym typeface="Cambria"/>
              </a:rPr>
              <a:t>2-which one is true about acute lymphoblastic leukemia</a:t>
            </a:r>
            <a:r>
              <a:rPr lang="en-US" sz="1400" dirty="0" smtClean="0">
                <a:solidFill>
                  <a:schemeClr val="tx1"/>
                </a:solidFill>
                <a:latin typeface="Cambria"/>
                <a:ea typeface="Cambria"/>
                <a:cs typeface="Cambria"/>
                <a:sym typeface="Cambria"/>
              </a:rPr>
              <a:t>:</a:t>
            </a:r>
            <a:br>
              <a:rPr lang="en-US" sz="1400" dirty="0" smtClean="0">
                <a:solidFill>
                  <a:schemeClr val="tx1"/>
                </a:solidFill>
                <a:latin typeface="Cambria"/>
                <a:ea typeface="Cambria"/>
                <a:cs typeface="Cambria"/>
                <a:sym typeface="Cambria"/>
              </a:rPr>
            </a:br>
            <a:r>
              <a:rPr lang="en-US" sz="1400" dirty="0">
                <a:solidFill>
                  <a:schemeClr val="tx1"/>
                </a:solidFill>
                <a:latin typeface="Cambria"/>
                <a:ea typeface="Cambria"/>
                <a:cs typeface="Cambria"/>
                <a:sym typeface="Cambria"/>
              </a:rPr>
              <a:t/>
            </a:r>
            <a:br>
              <a:rPr lang="en-US" sz="1400" dirty="0">
                <a:solidFill>
                  <a:schemeClr val="tx1"/>
                </a:solidFill>
                <a:latin typeface="Cambria"/>
                <a:ea typeface="Cambria"/>
                <a:cs typeface="Cambria"/>
                <a:sym typeface="Cambria"/>
              </a:rPr>
            </a:br>
            <a:r>
              <a:rPr lang="en-US" sz="1400" dirty="0" smtClean="0">
                <a:solidFill>
                  <a:schemeClr val="tx1"/>
                </a:solidFill>
                <a:latin typeface="Cambria"/>
                <a:ea typeface="Cambria"/>
                <a:cs typeface="Cambria"/>
                <a:sym typeface="Cambria"/>
              </a:rPr>
              <a:t>A-</a:t>
            </a:r>
            <a:r>
              <a:rPr lang="en-US" sz="1400" dirty="0" err="1" smtClean="0">
                <a:solidFill>
                  <a:schemeClr val="tx1"/>
                </a:solidFill>
                <a:latin typeface="Cambria"/>
                <a:ea typeface="Cambria"/>
                <a:cs typeface="Cambria"/>
                <a:sym typeface="Cambria"/>
              </a:rPr>
              <a:t>Burkitt’s</a:t>
            </a:r>
            <a:r>
              <a:rPr lang="en-US" sz="1400" dirty="0" smtClean="0">
                <a:solidFill>
                  <a:schemeClr val="tx1"/>
                </a:solidFill>
                <a:latin typeface="Cambria"/>
                <a:ea typeface="Cambria"/>
                <a:cs typeface="Cambria"/>
                <a:sym typeface="Cambria"/>
              </a:rPr>
              <a:t> </a:t>
            </a:r>
            <a:r>
              <a:rPr lang="en-US" sz="1400" dirty="0">
                <a:solidFill>
                  <a:schemeClr val="tx1"/>
                </a:solidFill>
                <a:latin typeface="Cambria"/>
                <a:ea typeface="Cambria"/>
                <a:cs typeface="Cambria"/>
                <a:sym typeface="Cambria"/>
              </a:rPr>
              <a:t>is a type of ALL </a:t>
            </a:r>
            <a:r>
              <a:rPr lang="en-US" sz="1400" dirty="0" smtClean="0">
                <a:solidFill>
                  <a:schemeClr val="tx1"/>
                </a:solidFill>
                <a:latin typeface="Cambria"/>
                <a:ea typeface="Cambria"/>
                <a:cs typeface="Cambria"/>
                <a:sym typeface="Cambria"/>
              </a:rPr>
              <a:t/>
            </a:r>
            <a:br>
              <a:rPr lang="en-US" sz="1400" dirty="0" smtClean="0">
                <a:solidFill>
                  <a:schemeClr val="tx1"/>
                </a:solidFill>
                <a:latin typeface="Cambria"/>
                <a:ea typeface="Cambria"/>
                <a:cs typeface="Cambria"/>
                <a:sym typeface="Cambria"/>
              </a:rPr>
            </a:br>
            <a:r>
              <a:rPr lang="en-US" sz="1400" dirty="0" smtClean="0">
                <a:solidFill>
                  <a:schemeClr val="tx1"/>
                </a:solidFill>
                <a:latin typeface="Cambria"/>
                <a:ea typeface="Cambria"/>
                <a:cs typeface="Cambria"/>
                <a:sym typeface="Cambria"/>
              </a:rPr>
              <a:t>B-present with gum </a:t>
            </a:r>
            <a:r>
              <a:rPr lang="en-US" sz="1400" dirty="0">
                <a:solidFill>
                  <a:schemeClr val="tx1"/>
                </a:solidFill>
                <a:latin typeface="Cambria"/>
                <a:ea typeface="Cambria"/>
                <a:cs typeface="Cambria"/>
                <a:sym typeface="Cambria"/>
              </a:rPr>
              <a:t>hypertrophy </a:t>
            </a:r>
            <a:br>
              <a:rPr lang="en-US" sz="1400" dirty="0">
                <a:solidFill>
                  <a:schemeClr val="tx1"/>
                </a:solidFill>
                <a:latin typeface="Cambria"/>
                <a:ea typeface="Cambria"/>
                <a:cs typeface="Cambria"/>
                <a:sym typeface="Cambria"/>
              </a:rPr>
            </a:br>
            <a:r>
              <a:rPr lang="en-US" sz="1400" dirty="0">
                <a:solidFill>
                  <a:schemeClr val="tx1"/>
                </a:solidFill>
                <a:latin typeface="Cambria"/>
                <a:ea typeface="Cambria"/>
                <a:cs typeface="Cambria"/>
                <a:sym typeface="Cambria"/>
              </a:rPr>
              <a:t>C-present </a:t>
            </a:r>
            <a:r>
              <a:rPr lang="en-US" sz="1400" dirty="0" smtClean="0">
                <a:solidFill>
                  <a:schemeClr val="tx1"/>
                </a:solidFill>
                <a:latin typeface="Cambria"/>
                <a:ea typeface="Cambria"/>
                <a:cs typeface="Cambria"/>
                <a:sym typeface="Cambria"/>
              </a:rPr>
              <a:t>with </a:t>
            </a:r>
            <a:r>
              <a:rPr lang="en-US" sz="1400" dirty="0">
                <a:solidFill>
                  <a:schemeClr val="tx1"/>
                </a:solidFill>
                <a:latin typeface="Cambria"/>
                <a:ea typeface="Cambria"/>
                <a:cs typeface="Cambria"/>
                <a:sym typeface="Cambria"/>
              </a:rPr>
              <a:t>lymphadenopathy </a:t>
            </a:r>
            <a:br>
              <a:rPr lang="en-US" sz="1400" dirty="0">
                <a:solidFill>
                  <a:schemeClr val="tx1"/>
                </a:solidFill>
                <a:latin typeface="Cambria"/>
                <a:ea typeface="Cambria"/>
                <a:cs typeface="Cambria"/>
                <a:sym typeface="Cambria"/>
              </a:rPr>
            </a:br>
            <a:r>
              <a:rPr lang="en-US" sz="1400" dirty="0">
                <a:solidFill>
                  <a:schemeClr val="tx1"/>
                </a:solidFill>
                <a:latin typeface="Cambria"/>
                <a:ea typeface="Cambria"/>
                <a:cs typeface="Cambria"/>
                <a:sym typeface="Cambria"/>
              </a:rPr>
              <a:t/>
            </a:r>
            <a:br>
              <a:rPr lang="en-US" sz="1400" dirty="0">
                <a:solidFill>
                  <a:schemeClr val="tx1"/>
                </a:solidFill>
                <a:latin typeface="Cambria"/>
                <a:ea typeface="Cambria"/>
                <a:cs typeface="Cambria"/>
                <a:sym typeface="Cambria"/>
              </a:rPr>
            </a:br>
            <a:r>
              <a:rPr lang="en-US" sz="1400" dirty="0">
                <a:solidFill>
                  <a:schemeClr val="tx1"/>
                </a:solidFill>
                <a:latin typeface="Cambria"/>
                <a:ea typeface="Cambria"/>
                <a:cs typeface="Cambria"/>
                <a:sym typeface="Cambria"/>
              </a:rPr>
              <a:t/>
            </a:r>
            <a:br>
              <a:rPr lang="en-US" sz="1400" dirty="0">
                <a:solidFill>
                  <a:schemeClr val="tx1"/>
                </a:solidFill>
                <a:latin typeface="Cambria"/>
                <a:ea typeface="Cambria"/>
                <a:cs typeface="Cambria"/>
                <a:sym typeface="Cambria"/>
              </a:rPr>
            </a:br>
            <a:r>
              <a:rPr lang="en-US" sz="1400" dirty="0">
                <a:solidFill>
                  <a:schemeClr val="tx1"/>
                </a:solidFill>
                <a:latin typeface="Cambria"/>
                <a:ea typeface="Cambria"/>
                <a:cs typeface="Cambria"/>
                <a:sym typeface="Cambria"/>
              </a:rPr>
              <a:t>3-</a:t>
            </a:r>
            <a:r>
              <a:rPr lang="en-US" sz="1400" dirty="0">
                <a:latin typeface="Cambria" panose="02040503050406030204" pitchFamily="18" charset="0"/>
              </a:rPr>
              <a:t>A 16 female patient came to the hospital with fever, fatigue and multiple bruises. A blood sample was taken and under the microscope the cells appeared homogeneous with small sizes and  not prominent nuclei, then she diagnosed with acute lymphoblastic leukemia, according to the morphological features and (FAB) classification what is the subtype of the disease</a:t>
            </a:r>
            <a:r>
              <a:rPr lang="en-US" sz="1400" dirty="0" smtClean="0">
                <a:latin typeface="Cambria" panose="02040503050406030204" pitchFamily="18" charset="0"/>
              </a:rPr>
              <a:t>:</a:t>
            </a:r>
            <a:br>
              <a:rPr lang="en-US" sz="1400" dirty="0" smtClean="0">
                <a:latin typeface="Cambria" panose="02040503050406030204" pitchFamily="18" charset="0"/>
              </a:rPr>
            </a:br>
            <a:r>
              <a:rPr lang="en-US" sz="1400" dirty="0">
                <a:latin typeface="Cambria" panose="02040503050406030204" pitchFamily="18" charset="0"/>
              </a:rPr>
              <a:t/>
            </a:r>
            <a:br>
              <a:rPr lang="en-US" sz="1400" dirty="0">
                <a:latin typeface="Cambria" panose="02040503050406030204" pitchFamily="18" charset="0"/>
              </a:rPr>
            </a:br>
            <a:r>
              <a:rPr lang="en-US" sz="1400" dirty="0">
                <a:latin typeface="Cambria" panose="02040503050406030204" pitchFamily="18" charset="0"/>
              </a:rPr>
              <a:t>A- L2       B-L3 Burkitt’s    C-L1</a:t>
            </a:r>
            <a:br>
              <a:rPr lang="en-US" sz="1400" dirty="0">
                <a:latin typeface="Cambria" panose="02040503050406030204" pitchFamily="18" charset="0"/>
              </a:rPr>
            </a:br>
            <a:r>
              <a:rPr lang="en-US" sz="1400" dirty="0">
                <a:latin typeface="Cambria" panose="02040503050406030204" pitchFamily="18" charset="0"/>
              </a:rPr>
              <a:t/>
            </a:r>
            <a:br>
              <a:rPr lang="en-US" sz="1400" dirty="0">
                <a:latin typeface="Cambria" panose="02040503050406030204" pitchFamily="18" charset="0"/>
              </a:rPr>
            </a:br>
            <a:r>
              <a:rPr lang="en-US" sz="1400" dirty="0">
                <a:latin typeface="Cambria" panose="02040503050406030204" pitchFamily="18" charset="0"/>
              </a:rPr>
              <a:t>4- which one is NOT clinical feature of acute myeloid leukemia:</a:t>
            </a:r>
            <a:br>
              <a:rPr lang="en-US" sz="1400" dirty="0">
                <a:latin typeface="Cambria" panose="02040503050406030204" pitchFamily="18" charset="0"/>
              </a:rPr>
            </a:br>
            <a:r>
              <a:rPr lang="en-US" sz="1400" dirty="0">
                <a:latin typeface="Cambria" panose="02040503050406030204" pitchFamily="18" charset="0"/>
              </a:rPr>
              <a:t/>
            </a:r>
            <a:br>
              <a:rPr lang="en-US" sz="1400" dirty="0">
                <a:latin typeface="Cambria" panose="02040503050406030204" pitchFamily="18" charset="0"/>
              </a:rPr>
            </a:br>
            <a:r>
              <a:rPr lang="en-US" sz="1400" dirty="0">
                <a:latin typeface="Cambria" panose="02040503050406030204" pitchFamily="18" charset="0"/>
              </a:rPr>
              <a:t>A-lymphadenopathy </a:t>
            </a:r>
            <a:r>
              <a:rPr lang="en-US" sz="1400" dirty="0" smtClean="0">
                <a:latin typeface="Cambria" panose="02040503050406030204" pitchFamily="18" charset="0"/>
              </a:rPr>
              <a:t>     B-myeloid sarcoma</a:t>
            </a:r>
            <a:r>
              <a:rPr lang="en-US" sz="1400" dirty="0">
                <a:latin typeface="Cambria" panose="02040503050406030204" pitchFamily="18" charset="0"/>
              </a:rPr>
              <a:t/>
            </a:r>
            <a:br>
              <a:rPr lang="en-US" sz="1400" dirty="0">
                <a:latin typeface="Cambria" panose="02040503050406030204" pitchFamily="18" charset="0"/>
              </a:rPr>
            </a:br>
            <a:r>
              <a:rPr lang="en-US" sz="1400" dirty="0">
                <a:latin typeface="Cambria" panose="02040503050406030204" pitchFamily="18" charset="0"/>
              </a:rPr>
              <a:t>C-CNS </a:t>
            </a:r>
            <a:r>
              <a:rPr lang="en-US" sz="1400" dirty="0" smtClean="0">
                <a:latin typeface="Cambria" panose="02040503050406030204" pitchFamily="18" charset="0"/>
              </a:rPr>
              <a:t>disease                  D-mediastinal </a:t>
            </a:r>
            <a:r>
              <a:rPr lang="en-US" sz="1400" dirty="0">
                <a:latin typeface="Cambria" panose="02040503050406030204" pitchFamily="18" charset="0"/>
              </a:rPr>
              <a:t>mass</a:t>
            </a:r>
            <a:br>
              <a:rPr lang="en-US" sz="1400" dirty="0">
                <a:latin typeface="Cambria" panose="02040503050406030204" pitchFamily="18" charset="0"/>
              </a:rPr>
            </a:br>
            <a:r>
              <a:rPr lang="en-GB" sz="1400" dirty="0"/>
              <a:t/>
            </a:r>
            <a:br>
              <a:rPr lang="en-GB" sz="1400" dirty="0"/>
            </a:br>
            <a:r>
              <a:rPr lang="en-US" sz="1400" dirty="0">
                <a:latin typeface="Cambria" panose="02040503050406030204" pitchFamily="18" charset="0"/>
              </a:rPr>
              <a:t/>
            </a:r>
            <a:br>
              <a:rPr lang="en-US" sz="1400" dirty="0">
                <a:latin typeface="Cambria" panose="02040503050406030204" pitchFamily="18" charset="0"/>
              </a:rPr>
            </a:br>
            <a:r>
              <a:rPr lang="en-US" sz="1000" dirty="0">
                <a:latin typeface="Cambria" panose="02040503050406030204" pitchFamily="18" charset="0"/>
              </a:rPr>
              <a:t/>
            </a:r>
            <a:br>
              <a:rPr lang="en-US" sz="1000" dirty="0">
                <a:latin typeface="Cambria" panose="02040503050406030204" pitchFamily="18" charset="0"/>
              </a:rPr>
            </a:br>
            <a:endParaRPr lang="en-US" sz="1000" i="0" u="none" strike="noStrike" cap="none" dirty="0">
              <a:solidFill>
                <a:srgbClr val="009999"/>
              </a:solidFill>
              <a:latin typeface="Cambria" panose="02040503050406030204" pitchFamily="18" charset="0"/>
              <a:ea typeface="Cambria"/>
              <a:cs typeface="Cambria"/>
              <a:sym typeface="Cambria"/>
            </a:endParaRPr>
          </a:p>
        </p:txBody>
      </p:sp>
      <p:sp>
        <p:nvSpPr>
          <p:cNvPr id="100" name="Shape 100"/>
          <p:cNvSpPr txBox="1">
            <a:spLocks noGrp="1"/>
          </p:cNvSpPr>
          <p:nvPr>
            <p:ph type="body" idx="1"/>
          </p:nvPr>
        </p:nvSpPr>
        <p:spPr>
          <a:xfrm>
            <a:off x="177528" y="8021488"/>
            <a:ext cx="1891862" cy="1778092"/>
          </a:xfrm>
          <a:prstGeom prst="rect">
            <a:avLst/>
          </a:prstGeom>
          <a:noFill/>
          <a:ln>
            <a:noFill/>
          </a:ln>
        </p:spPr>
        <p:txBody>
          <a:bodyPr wrap="square" lIns="91425" tIns="45700" rIns="91425" bIns="45700" anchor="t" anchorCtr="0">
            <a:noAutofit/>
          </a:bodyPr>
          <a:lstStyle/>
          <a:p>
            <a:pPr marL="0" marR="0" lvl="0" indent="-133350" algn="l" rtl="0">
              <a:lnSpc>
                <a:spcPct val="90000"/>
              </a:lnSpc>
              <a:spcBef>
                <a:spcPts val="750"/>
              </a:spcBef>
              <a:spcAft>
                <a:spcPts val="0"/>
              </a:spcAft>
              <a:buClr>
                <a:srgbClr val="009999"/>
              </a:buClr>
              <a:buSzPct val="116666"/>
              <a:buFont typeface="Arial"/>
              <a:buNone/>
            </a:pPr>
            <a:r>
              <a:rPr lang="en-US" sz="1600" b="0" i="0" u="none" strike="noStrike" cap="none" dirty="0" smtClean="0">
                <a:solidFill>
                  <a:srgbClr val="009999"/>
                </a:solidFill>
                <a:latin typeface="Cambria"/>
                <a:ea typeface="Cambria"/>
                <a:cs typeface="Cambria"/>
                <a:sym typeface="Cambria"/>
              </a:rPr>
              <a:t>Team </a:t>
            </a:r>
            <a:r>
              <a:rPr lang="en-US" sz="1600" dirty="0">
                <a:solidFill>
                  <a:srgbClr val="009999"/>
                </a:solidFill>
                <a:latin typeface="Cambria"/>
                <a:ea typeface="Cambria"/>
                <a:cs typeface="Cambria"/>
                <a:sym typeface="Cambria"/>
              </a:rPr>
              <a:t>M</a:t>
            </a:r>
            <a:r>
              <a:rPr lang="en-US" sz="1600" b="0" i="0" u="none" strike="noStrike" cap="none" dirty="0" smtClean="0">
                <a:solidFill>
                  <a:srgbClr val="009999"/>
                </a:solidFill>
                <a:latin typeface="Cambria"/>
                <a:ea typeface="Cambria"/>
                <a:cs typeface="Cambria"/>
                <a:sym typeface="Cambria"/>
              </a:rPr>
              <a:t>embers:</a:t>
            </a:r>
          </a:p>
          <a:p>
            <a:pPr marL="0" marR="0" lvl="0" indent="-133350" algn="l" rtl="0">
              <a:lnSpc>
                <a:spcPct val="90000"/>
              </a:lnSpc>
              <a:spcBef>
                <a:spcPts val="750"/>
              </a:spcBef>
              <a:spcAft>
                <a:spcPts val="0"/>
              </a:spcAft>
              <a:buClr>
                <a:srgbClr val="009999"/>
              </a:buClr>
              <a:buSzPct val="116666"/>
              <a:buFont typeface="Arial"/>
              <a:buNone/>
            </a:pPr>
            <a:r>
              <a:rPr lang="en-US" sz="1400" b="0" i="0" u="none" strike="noStrike" cap="none" dirty="0" err="1" smtClean="0">
                <a:solidFill>
                  <a:schemeClr val="tx1"/>
                </a:solidFill>
                <a:latin typeface="Cambria"/>
                <a:ea typeface="Cambria"/>
                <a:cs typeface="Cambria"/>
                <a:sym typeface="Cambria"/>
              </a:rPr>
              <a:t>Mosaed</a:t>
            </a:r>
            <a:r>
              <a:rPr lang="en-US" sz="1400" b="0" i="0" u="none" strike="noStrike" cap="none" dirty="0" smtClean="0">
                <a:solidFill>
                  <a:schemeClr val="tx1"/>
                </a:solidFill>
                <a:latin typeface="Cambria"/>
                <a:ea typeface="Cambria"/>
                <a:cs typeface="Cambria"/>
                <a:sym typeface="Cambria"/>
              </a:rPr>
              <a:t> Al-</a:t>
            </a:r>
            <a:r>
              <a:rPr lang="en-US" sz="1400" b="0" i="0" u="none" strike="noStrike" cap="none" dirty="0" err="1" smtClean="0">
                <a:solidFill>
                  <a:schemeClr val="tx1"/>
                </a:solidFill>
                <a:latin typeface="Cambria"/>
                <a:ea typeface="Cambria"/>
                <a:cs typeface="Cambria"/>
                <a:sym typeface="Cambria"/>
              </a:rPr>
              <a:t>Nowaiser</a:t>
            </a:r>
            <a:endParaRPr lang="en-US" sz="1400" b="0" i="0" u="none" strike="noStrike" cap="none" dirty="0" smtClean="0">
              <a:solidFill>
                <a:schemeClr val="tx1"/>
              </a:solidFill>
              <a:latin typeface="Cambria"/>
              <a:ea typeface="Cambria"/>
              <a:cs typeface="Cambria"/>
              <a:sym typeface="Cambria"/>
            </a:endParaRPr>
          </a:p>
          <a:p>
            <a:pPr marL="0" marR="0" lvl="0" indent="-133350" algn="l" rtl="0">
              <a:lnSpc>
                <a:spcPct val="90000"/>
              </a:lnSpc>
              <a:spcBef>
                <a:spcPts val="750"/>
              </a:spcBef>
              <a:spcAft>
                <a:spcPts val="0"/>
              </a:spcAft>
              <a:buClr>
                <a:srgbClr val="009999"/>
              </a:buClr>
              <a:buSzPct val="116666"/>
              <a:buFont typeface="Arial"/>
              <a:buNone/>
            </a:pPr>
            <a:r>
              <a:rPr lang="en-US" sz="1400" dirty="0" smtClean="0">
                <a:solidFill>
                  <a:schemeClr val="tx1"/>
                </a:solidFill>
                <a:latin typeface="Cambria"/>
                <a:ea typeface="Cambria"/>
                <a:cs typeface="Cambria"/>
                <a:sym typeface="Cambria"/>
              </a:rPr>
              <a:t>Mohammad Al-Mania</a:t>
            </a:r>
          </a:p>
          <a:p>
            <a:pPr marL="0" marR="0" lvl="0" indent="-133350" algn="l" rtl="0">
              <a:lnSpc>
                <a:spcPct val="90000"/>
              </a:lnSpc>
              <a:spcBef>
                <a:spcPts val="750"/>
              </a:spcBef>
              <a:spcAft>
                <a:spcPts val="0"/>
              </a:spcAft>
              <a:buClr>
                <a:srgbClr val="009999"/>
              </a:buClr>
              <a:buSzPct val="116666"/>
              <a:buFont typeface="Arial"/>
              <a:buNone/>
            </a:pPr>
            <a:r>
              <a:rPr lang="en-US" sz="1400" b="0" i="0" u="none" strike="noStrike" cap="none" dirty="0" smtClean="0">
                <a:solidFill>
                  <a:schemeClr val="tx1"/>
                </a:solidFill>
                <a:latin typeface="Cambria"/>
                <a:ea typeface="Cambria"/>
                <a:cs typeface="Cambria"/>
                <a:sym typeface="Cambria"/>
              </a:rPr>
              <a:t>Mohammad Al-</a:t>
            </a:r>
            <a:r>
              <a:rPr lang="en-US" sz="1400" b="0" i="0" u="none" strike="noStrike" cap="none" dirty="0" err="1" smtClean="0">
                <a:solidFill>
                  <a:schemeClr val="tx1"/>
                </a:solidFill>
                <a:latin typeface="Cambria"/>
                <a:ea typeface="Cambria"/>
                <a:cs typeface="Cambria"/>
                <a:sym typeface="Cambria"/>
              </a:rPr>
              <a:t>Kahil</a:t>
            </a:r>
            <a:endParaRPr lang="en-US" sz="1400" b="0" i="0" u="none" strike="noStrike" cap="none" dirty="0" smtClean="0">
              <a:solidFill>
                <a:schemeClr val="tx1"/>
              </a:solidFill>
              <a:latin typeface="Cambria"/>
              <a:ea typeface="Cambria"/>
              <a:cs typeface="Cambria"/>
              <a:sym typeface="Cambria"/>
            </a:endParaRPr>
          </a:p>
          <a:p>
            <a:pPr marL="0" marR="0" lvl="0" indent="-133350" algn="l" rtl="0">
              <a:lnSpc>
                <a:spcPct val="90000"/>
              </a:lnSpc>
              <a:spcBef>
                <a:spcPts val="750"/>
              </a:spcBef>
              <a:spcAft>
                <a:spcPts val="0"/>
              </a:spcAft>
              <a:buClr>
                <a:srgbClr val="009999"/>
              </a:buClr>
              <a:buSzPct val="116666"/>
              <a:buFont typeface="Arial"/>
              <a:buNone/>
            </a:pPr>
            <a:r>
              <a:rPr lang="en-US" sz="1400" dirty="0" err="1" smtClean="0">
                <a:solidFill>
                  <a:schemeClr val="tx1"/>
                </a:solidFill>
                <a:latin typeface="Cambria"/>
                <a:ea typeface="Cambria"/>
                <a:cs typeface="Cambria"/>
                <a:sym typeface="Cambria"/>
              </a:rPr>
              <a:t>Essam</a:t>
            </a:r>
            <a:r>
              <a:rPr lang="en-US" sz="1400" dirty="0" smtClean="0">
                <a:solidFill>
                  <a:schemeClr val="tx1"/>
                </a:solidFill>
                <a:latin typeface="Cambria"/>
                <a:ea typeface="Cambria"/>
                <a:cs typeface="Cambria"/>
                <a:sym typeface="Cambria"/>
              </a:rPr>
              <a:t> Al-</a:t>
            </a:r>
            <a:r>
              <a:rPr lang="en-US" sz="1400" dirty="0" err="1" smtClean="0">
                <a:solidFill>
                  <a:schemeClr val="tx1"/>
                </a:solidFill>
                <a:latin typeface="Cambria"/>
                <a:ea typeface="Cambria"/>
                <a:cs typeface="Cambria"/>
                <a:sym typeface="Cambria"/>
              </a:rPr>
              <a:t>Shahrani</a:t>
            </a:r>
            <a:endParaRPr lang="en-US" sz="1400" b="0" i="0" u="none" strike="noStrike" cap="none" dirty="0">
              <a:solidFill>
                <a:schemeClr val="tx1"/>
              </a:solidFill>
              <a:latin typeface="Cambria"/>
              <a:ea typeface="Cambria"/>
              <a:cs typeface="Cambria"/>
              <a:sym typeface="Cambria"/>
            </a:endParaRPr>
          </a:p>
          <a:p>
            <a:pPr marL="0" marR="0" lvl="0" indent="-133350" algn="l" rtl="0">
              <a:lnSpc>
                <a:spcPct val="90000"/>
              </a:lnSpc>
              <a:spcBef>
                <a:spcPts val="750"/>
              </a:spcBef>
              <a:spcAft>
                <a:spcPts val="0"/>
              </a:spcAft>
              <a:buClr>
                <a:schemeClr val="dk1"/>
              </a:buClr>
              <a:buSzPct val="100000"/>
              <a:buFont typeface="Arial"/>
              <a:buNone/>
            </a:pPr>
            <a:r>
              <a:rPr lang="en-US" sz="1400" dirty="0" err="1" smtClean="0">
                <a:solidFill>
                  <a:schemeClr val="tx1"/>
                </a:solidFill>
                <a:latin typeface="Cambria"/>
                <a:ea typeface="Cambria"/>
                <a:cs typeface="Cambria"/>
                <a:sym typeface="Cambria"/>
              </a:rPr>
              <a:t>Yara</a:t>
            </a:r>
            <a:r>
              <a:rPr lang="en-US" sz="1400" dirty="0" smtClean="0">
                <a:solidFill>
                  <a:schemeClr val="tx1"/>
                </a:solidFill>
                <a:latin typeface="Cambria"/>
                <a:ea typeface="Cambria"/>
                <a:cs typeface="Cambria"/>
                <a:sym typeface="Cambria"/>
              </a:rPr>
              <a:t> </a:t>
            </a:r>
            <a:r>
              <a:rPr lang="en-US" sz="1400" dirty="0" err="1" smtClean="0">
                <a:solidFill>
                  <a:schemeClr val="tx1"/>
                </a:solidFill>
                <a:latin typeface="Cambria"/>
                <a:ea typeface="Cambria"/>
                <a:cs typeface="Cambria"/>
                <a:sym typeface="Cambria"/>
              </a:rPr>
              <a:t>Aligi</a:t>
            </a:r>
            <a:endParaRPr lang="en-US" sz="1400" dirty="0" smtClean="0">
              <a:solidFill>
                <a:schemeClr val="tx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sz="2100" b="0" i="0" u="none" strike="noStrike" cap="none" dirty="0" smtClean="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lang="en-US" dirty="0">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spcAft>
                <a:spcPts val="0"/>
              </a:spcAft>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a:p>
            <a:pPr marL="0" marR="0" lvl="0" indent="-133350" algn="l" rtl="1">
              <a:lnSpc>
                <a:spcPct val="90000"/>
              </a:lnSpc>
              <a:spcBef>
                <a:spcPts val="750"/>
              </a:spcBef>
              <a:buClr>
                <a:schemeClr val="dk1"/>
              </a:buClr>
              <a:buSzPct val="100000"/>
              <a:buFont typeface="Arial"/>
              <a:buNone/>
            </a:pPr>
            <a:endParaRPr sz="2100" b="0" i="0" u="none" strike="noStrike" cap="none" dirty="0">
              <a:solidFill>
                <a:schemeClr val="dk1"/>
              </a:solidFill>
              <a:latin typeface="Cambria"/>
              <a:ea typeface="Cambria"/>
              <a:cs typeface="Cambria"/>
              <a:sym typeface="Cambria"/>
            </a:endParaRPr>
          </a:p>
        </p:txBody>
      </p:sp>
      <p:sp>
        <p:nvSpPr>
          <p:cNvPr id="4" name="مربع نص 3">
            <a:extLst>
              <a:ext uri="{FF2B5EF4-FFF2-40B4-BE49-F238E27FC236}">
                <a16:creationId xmlns="" xmlns:a16="http://schemas.microsoft.com/office/drawing/2014/main" id="{17B14327-ADA8-430E-808B-15EFBD472449}"/>
              </a:ext>
            </a:extLst>
          </p:cNvPr>
          <p:cNvSpPr txBox="1"/>
          <p:nvPr/>
        </p:nvSpPr>
        <p:spPr>
          <a:xfrm rot="10800000">
            <a:off x="6208698" y="5809124"/>
            <a:ext cx="649300" cy="1384995"/>
          </a:xfrm>
          <a:prstGeom prst="rect">
            <a:avLst/>
          </a:prstGeom>
          <a:noFill/>
        </p:spPr>
        <p:txBody>
          <a:bodyPr wrap="square" rtlCol="1">
            <a:spAutoFit/>
          </a:bodyPr>
          <a:lstStyle/>
          <a:p>
            <a:r>
              <a:rPr lang="en-US" dirty="0">
                <a:solidFill>
                  <a:schemeClr val="bg1">
                    <a:lumMod val="65000"/>
                  </a:schemeClr>
                </a:solidFill>
              </a:rPr>
              <a:t>1-A</a:t>
            </a:r>
          </a:p>
          <a:p>
            <a:r>
              <a:rPr lang="en-US" dirty="0">
                <a:solidFill>
                  <a:schemeClr val="bg1">
                    <a:lumMod val="65000"/>
                  </a:schemeClr>
                </a:solidFill>
              </a:rPr>
              <a:t>2-C</a:t>
            </a:r>
          </a:p>
          <a:p>
            <a:r>
              <a:rPr lang="en-US" dirty="0">
                <a:solidFill>
                  <a:schemeClr val="bg1">
                    <a:lumMod val="65000"/>
                  </a:schemeClr>
                </a:solidFill>
              </a:rPr>
              <a:t>3-C</a:t>
            </a:r>
          </a:p>
          <a:p>
            <a:r>
              <a:rPr lang="en-US" dirty="0">
                <a:solidFill>
                  <a:schemeClr val="bg1">
                    <a:lumMod val="65000"/>
                  </a:schemeClr>
                </a:solidFill>
              </a:rPr>
              <a:t>4-D</a:t>
            </a:r>
          </a:p>
          <a:p>
            <a:r>
              <a:rPr lang="en-US" dirty="0">
                <a:solidFill>
                  <a:schemeClr val="bg1">
                    <a:lumMod val="65000"/>
                  </a:schemeClr>
                </a:solidFill>
              </a:rPr>
              <a:t>5-B</a:t>
            </a:r>
          </a:p>
          <a:p>
            <a:r>
              <a:rPr lang="en-US" dirty="0">
                <a:solidFill>
                  <a:schemeClr val="bg1">
                    <a:lumMod val="65000"/>
                  </a:schemeClr>
                </a:solidFill>
              </a:rPr>
              <a:t>6-B</a:t>
            </a:r>
            <a:endParaRPr lang="ar-SA" dirty="0">
              <a:solidFill>
                <a:schemeClr val="bg1">
                  <a:lumMod val="65000"/>
                </a:schemeClr>
              </a:solidFill>
            </a:endParaRPr>
          </a:p>
        </p:txBody>
      </p:sp>
      <p:sp>
        <p:nvSpPr>
          <p:cNvPr id="2" name="TextBox 1"/>
          <p:cNvSpPr txBox="1"/>
          <p:nvPr/>
        </p:nvSpPr>
        <p:spPr>
          <a:xfrm>
            <a:off x="1923393" y="7267581"/>
            <a:ext cx="3168869" cy="646331"/>
          </a:xfrm>
          <a:prstGeom prst="rect">
            <a:avLst/>
          </a:prstGeom>
          <a:noFill/>
        </p:spPr>
        <p:txBody>
          <a:bodyPr wrap="square" rtlCol="0">
            <a:spAutoFit/>
          </a:bodyPr>
          <a:lstStyle/>
          <a:p>
            <a:r>
              <a:rPr lang="en-US" sz="3600" dirty="0" smtClean="0">
                <a:solidFill>
                  <a:srgbClr val="009999"/>
                </a:solidFill>
                <a:latin typeface="Cambria" pitchFamily="18" charset="0"/>
              </a:rPr>
              <a:t>Good Luck!</a:t>
            </a:r>
            <a:endParaRPr lang="en-US" sz="3600" dirty="0">
              <a:solidFill>
                <a:srgbClr val="009999"/>
              </a:solidFill>
              <a:latin typeface="Cambria" pitchFamily="18" charset="0"/>
            </a:endParaRPr>
          </a:p>
        </p:txBody>
      </p:sp>
      <p:sp>
        <p:nvSpPr>
          <p:cNvPr id="3" name="مربع نص 2"/>
          <p:cNvSpPr txBox="1"/>
          <p:nvPr/>
        </p:nvSpPr>
        <p:spPr>
          <a:xfrm>
            <a:off x="4379899" y="8160444"/>
            <a:ext cx="2153448" cy="1107996"/>
          </a:xfrm>
          <a:prstGeom prst="rect">
            <a:avLst/>
          </a:prstGeom>
          <a:noFill/>
        </p:spPr>
        <p:txBody>
          <a:bodyPr wrap="square" rtlCol="0">
            <a:spAutoFit/>
          </a:bodyPr>
          <a:lstStyle/>
          <a:p>
            <a:pPr>
              <a:lnSpc>
                <a:spcPct val="150000"/>
              </a:lnSpc>
            </a:pPr>
            <a:r>
              <a:rPr lang="en-US" sz="1600" dirty="0">
                <a:solidFill>
                  <a:srgbClr val="009999"/>
                </a:solidFill>
                <a:latin typeface="Cambria"/>
                <a:ea typeface="Cambria"/>
                <a:cs typeface="Cambria"/>
                <a:sym typeface="Calibri"/>
              </a:rPr>
              <a:t>Team </a:t>
            </a:r>
            <a:r>
              <a:rPr lang="en-US" sz="1600" dirty="0" smtClean="0">
                <a:solidFill>
                  <a:srgbClr val="009999"/>
                </a:solidFill>
                <a:latin typeface="Cambria"/>
                <a:ea typeface="Cambria"/>
                <a:cs typeface="Cambria"/>
                <a:sym typeface="Calibri"/>
              </a:rPr>
              <a:t>Leaders:</a:t>
            </a:r>
          </a:p>
          <a:p>
            <a:pPr>
              <a:lnSpc>
                <a:spcPct val="150000"/>
              </a:lnSpc>
            </a:pPr>
            <a:r>
              <a:rPr lang="en-US" dirty="0" err="1">
                <a:solidFill>
                  <a:schemeClr val="dk1"/>
                </a:solidFill>
                <a:latin typeface="Cambria"/>
                <a:ea typeface="Cambria"/>
                <a:cs typeface="Cambria"/>
              </a:rPr>
              <a:t>Abdulaziz</a:t>
            </a:r>
            <a:r>
              <a:rPr lang="en-US" dirty="0">
                <a:solidFill>
                  <a:schemeClr val="dk1"/>
                </a:solidFill>
                <a:latin typeface="Cambria"/>
                <a:ea typeface="Cambria"/>
                <a:cs typeface="Cambria"/>
              </a:rPr>
              <a:t> Al-</a:t>
            </a:r>
            <a:r>
              <a:rPr lang="en-US" dirty="0" err="1">
                <a:solidFill>
                  <a:schemeClr val="dk1"/>
                </a:solidFill>
                <a:latin typeface="Cambria"/>
                <a:ea typeface="Cambria"/>
                <a:cs typeface="Cambria"/>
              </a:rPr>
              <a:t>Hussainy</a:t>
            </a:r>
            <a:r>
              <a:rPr lang="en-US" dirty="0">
                <a:solidFill>
                  <a:schemeClr val="dk1"/>
                </a:solidFill>
                <a:latin typeface="Cambria"/>
                <a:ea typeface="Cambria"/>
                <a:cs typeface="Cambria"/>
              </a:rPr>
              <a:t> </a:t>
            </a:r>
          </a:p>
          <a:p>
            <a:pPr>
              <a:lnSpc>
                <a:spcPct val="150000"/>
              </a:lnSpc>
            </a:pPr>
            <a:r>
              <a:rPr lang="en-US" dirty="0" err="1">
                <a:solidFill>
                  <a:schemeClr val="dk1"/>
                </a:solidFill>
                <a:latin typeface="Cambria"/>
                <a:ea typeface="Cambria"/>
                <a:cs typeface="Cambria"/>
              </a:rPr>
              <a:t>Safa</a:t>
            </a:r>
            <a:r>
              <a:rPr lang="en-US" dirty="0">
                <a:solidFill>
                  <a:schemeClr val="dk1"/>
                </a:solidFill>
                <a:latin typeface="Cambria"/>
                <a:ea typeface="Cambria"/>
                <a:cs typeface="Cambria"/>
              </a:rPr>
              <a:t> </a:t>
            </a:r>
            <a:r>
              <a:rPr lang="en-US" dirty="0" smtClean="0">
                <a:solidFill>
                  <a:schemeClr val="dk1"/>
                </a:solidFill>
                <a:latin typeface="Cambria"/>
                <a:ea typeface="Cambria"/>
                <a:cs typeface="Cambria"/>
              </a:rPr>
              <a:t>Al-</a:t>
            </a:r>
            <a:r>
              <a:rPr lang="en-US" dirty="0" err="1" smtClean="0">
                <a:solidFill>
                  <a:schemeClr val="dk1"/>
                </a:solidFill>
                <a:latin typeface="Cambria"/>
                <a:ea typeface="Cambria"/>
                <a:cs typeface="Cambria"/>
              </a:rPr>
              <a:t>Osaimi</a:t>
            </a:r>
            <a:endParaRPr lang="en-US" dirty="0" smtClean="0">
              <a:solidFill>
                <a:srgbClr val="009999"/>
              </a:solidFill>
              <a:latin typeface="Cambria"/>
              <a:ea typeface="Cambria"/>
              <a:cs typeface="Cambria"/>
              <a:sym typeface="Calibri"/>
            </a:endParaRPr>
          </a:p>
        </p:txBody>
      </p:sp>
      <p:sp>
        <p:nvSpPr>
          <p:cNvPr id="5" name="مربع نص 4"/>
          <p:cNvSpPr txBox="1"/>
          <p:nvPr/>
        </p:nvSpPr>
        <p:spPr>
          <a:xfrm>
            <a:off x="3458550" y="596525"/>
            <a:ext cx="3310217" cy="6124754"/>
          </a:xfrm>
          <a:prstGeom prst="rect">
            <a:avLst/>
          </a:prstGeom>
          <a:noFill/>
        </p:spPr>
        <p:txBody>
          <a:bodyPr wrap="square" rtlCol="0">
            <a:spAutoFit/>
          </a:bodyPr>
          <a:lstStyle/>
          <a:p>
            <a:endParaRPr lang="en-US" dirty="0">
              <a:latin typeface="Cambria" panose="02040503050406030204" pitchFamily="18" charset="0"/>
            </a:endParaRPr>
          </a:p>
          <a:p>
            <a:r>
              <a:rPr lang="en-US" dirty="0">
                <a:latin typeface="Cambria" panose="02040503050406030204" pitchFamily="18" charset="0"/>
              </a:rPr>
              <a:t>5-A patient came to the hospital, he noticed that his testis is enlarge , and he</a:t>
            </a:r>
          </a:p>
          <a:p>
            <a:r>
              <a:rPr lang="en-US" dirty="0">
                <a:latin typeface="Cambria" panose="02040503050406030204" pitchFamily="18" charset="0"/>
              </a:rPr>
              <a:t>sometimes have </a:t>
            </a:r>
            <a:r>
              <a:rPr lang="en-US" dirty="0" smtClean="0">
                <a:latin typeface="Cambria" panose="02040503050406030204" pitchFamily="18" charset="0"/>
              </a:rPr>
              <a:t>epistaxis</a:t>
            </a:r>
            <a:endParaRPr lang="en-US" dirty="0">
              <a:latin typeface="Cambria" panose="02040503050406030204" pitchFamily="18" charset="0"/>
            </a:endParaRPr>
          </a:p>
          <a:p>
            <a:r>
              <a:rPr lang="en-US" dirty="0">
                <a:latin typeface="Cambria" panose="02040503050406030204" pitchFamily="18" charset="0"/>
              </a:rPr>
              <a:t>also he is short of breath. The doctor diagnosed him with acute lymphoblastic</a:t>
            </a:r>
          </a:p>
          <a:p>
            <a:r>
              <a:rPr lang="en-US" dirty="0">
                <a:latin typeface="Cambria" panose="02040503050406030204" pitchFamily="18" charset="0"/>
              </a:rPr>
              <a:t>leukemia on further examination the doctor did flow cytometry, the results were:</a:t>
            </a:r>
          </a:p>
          <a:p>
            <a:r>
              <a:rPr lang="en-US" dirty="0">
                <a:latin typeface="Cambria" panose="02040503050406030204" pitchFamily="18" charset="0"/>
              </a:rPr>
              <a:t>CD19-negative </a:t>
            </a:r>
            <a:r>
              <a:rPr lang="en-US" dirty="0" smtClean="0">
                <a:latin typeface="Cambria" panose="02040503050406030204" pitchFamily="18" charset="0"/>
              </a:rPr>
              <a:t>CD10-negative, CD3-positive</a:t>
            </a:r>
            <a:r>
              <a:rPr lang="en-US" dirty="0">
                <a:latin typeface="Cambria" panose="02040503050406030204" pitchFamily="18" charset="0"/>
              </a:rPr>
              <a:t>, what is the diagnosis?</a:t>
            </a:r>
          </a:p>
          <a:p>
            <a:endParaRPr lang="en-US" dirty="0">
              <a:latin typeface="Cambria" panose="02040503050406030204" pitchFamily="18" charset="0"/>
            </a:endParaRPr>
          </a:p>
          <a:p>
            <a:r>
              <a:rPr lang="en-US" dirty="0">
                <a:latin typeface="Cambria" panose="02040503050406030204" pitchFamily="18" charset="0"/>
              </a:rPr>
              <a:t>A- B cell </a:t>
            </a:r>
            <a:r>
              <a:rPr lang="en-US" dirty="0" smtClean="0">
                <a:latin typeface="Cambria" panose="02040503050406030204" pitchFamily="18" charset="0"/>
              </a:rPr>
              <a:t>ALL                       B- </a:t>
            </a:r>
            <a:r>
              <a:rPr lang="en-US" dirty="0">
                <a:latin typeface="Cambria" panose="02040503050406030204" pitchFamily="18" charset="0"/>
              </a:rPr>
              <a:t>T cell ALL </a:t>
            </a:r>
            <a:endParaRPr lang="en-US" dirty="0" smtClean="0">
              <a:latin typeface="Cambria" panose="02040503050406030204" pitchFamily="18" charset="0"/>
            </a:endParaRPr>
          </a:p>
          <a:p>
            <a:r>
              <a:rPr lang="en-US" dirty="0" smtClean="0">
                <a:latin typeface="Cambria" panose="02040503050406030204" pitchFamily="18" charset="0"/>
              </a:rPr>
              <a:t>C-acute </a:t>
            </a:r>
            <a:r>
              <a:rPr lang="en-US" dirty="0">
                <a:latin typeface="Cambria" panose="02040503050406030204" pitchFamily="18" charset="0"/>
              </a:rPr>
              <a:t>myeloid leukemia</a:t>
            </a:r>
          </a:p>
          <a:p>
            <a:endParaRPr lang="en-US" dirty="0">
              <a:latin typeface="Cambria" panose="02040503050406030204" pitchFamily="18" charset="0"/>
            </a:endParaRPr>
          </a:p>
          <a:p>
            <a:r>
              <a:rPr lang="en-US" dirty="0">
                <a:latin typeface="Cambria" panose="02040503050406030204" pitchFamily="18" charset="0"/>
              </a:rPr>
              <a:t>6-A 65 years old male patient with splenomegaly and Disseminated intravascular</a:t>
            </a:r>
          </a:p>
          <a:p>
            <a:r>
              <a:rPr lang="en-US" dirty="0">
                <a:latin typeface="Cambria" panose="02040503050406030204" pitchFamily="18" charset="0"/>
              </a:rPr>
              <a:t>coagulation, genetic test revealed a translocation between chromosome 15 </a:t>
            </a:r>
            <a:r>
              <a:rPr lang="en-US" dirty="0" smtClean="0">
                <a:latin typeface="Cambria" panose="02040503050406030204" pitchFamily="18" charset="0"/>
              </a:rPr>
              <a:t>and 17 </a:t>
            </a:r>
            <a:r>
              <a:rPr lang="en-US" dirty="0">
                <a:latin typeface="Cambria" panose="02040503050406030204" pitchFamily="18" charset="0"/>
              </a:rPr>
              <a:t>t(15;17) what is the diagnosis</a:t>
            </a:r>
            <a:r>
              <a:rPr lang="en-US" dirty="0" smtClean="0">
                <a:latin typeface="Cambria" panose="02040503050406030204" pitchFamily="18" charset="0"/>
              </a:rPr>
              <a:t>?</a:t>
            </a:r>
          </a:p>
          <a:p>
            <a:endParaRPr lang="en-US" dirty="0">
              <a:latin typeface="Cambria" panose="02040503050406030204" pitchFamily="18" charset="0"/>
            </a:endParaRPr>
          </a:p>
          <a:p>
            <a:r>
              <a:rPr lang="en-US" dirty="0">
                <a:latin typeface="Cambria" panose="02040503050406030204" pitchFamily="18" charset="0"/>
              </a:rPr>
              <a:t>A-Acute </a:t>
            </a:r>
            <a:r>
              <a:rPr lang="en-US" dirty="0" err="1">
                <a:latin typeface="Cambria" panose="02040503050406030204" pitchFamily="18" charset="0"/>
              </a:rPr>
              <a:t>monoblastic</a:t>
            </a:r>
            <a:r>
              <a:rPr lang="en-US" dirty="0">
                <a:latin typeface="Cambria" panose="02040503050406030204" pitchFamily="18" charset="0"/>
              </a:rPr>
              <a:t> </a:t>
            </a:r>
            <a:r>
              <a:rPr lang="en-US" dirty="0" smtClean="0">
                <a:latin typeface="Cambria" panose="02040503050406030204" pitchFamily="18" charset="0"/>
              </a:rPr>
              <a:t>leukemia</a:t>
            </a:r>
            <a:endParaRPr lang="en-US" dirty="0">
              <a:latin typeface="Cambria" panose="02040503050406030204" pitchFamily="18" charset="0"/>
            </a:endParaRPr>
          </a:p>
          <a:p>
            <a:r>
              <a:rPr lang="en-US" dirty="0">
                <a:latin typeface="Cambria" panose="02040503050406030204" pitchFamily="18" charset="0"/>
              </a:rPr>
              <a:t>B-Acute </a:t>
            </a:r>
            <a:r>
              <a:rPr lang="en-US" dirty="0" err="1">
                <a:latin typeface="Cambria" panose="02040503050406030204" pitchFamily="18" charset="0"/>
              </a:rPr>
              <a:t>promyelocytic</a:t>
            </a:r>
            <a:r>
              <a:rPr lang="en-US" dirty="0">
                <a:latin typeface="Cambria" panose="02040503050406030204" pitchFamily="18" charset="0"/>
              </a:rPr>
              <a:t> </a:t>
            </a:r>
            <a:r>
              <a:rPr lang="en-US" dirty="0" smtClean="0">
                <a:latin typeface="Cambria" panose="02040503050406030204" pitchFamily="18" charset="0"/>
              </a:rPr>
              <a:t>leukemia</a:t>
            </a:r>
            <a:endParaRPr lang="en-US" dirty="0">
              <a:latin typeface="Cambria" panose="02040503050406030204" pitchFamily="18" charset="0"/>
            </a:endParaRPr>
          </a:p>
          <a:p>
            <a:r>
              <a:rPr lang="en-US" dirty="0">
                <a:latin typeface="Cambria" panose="02040503050406030204" pitchFamily="18" charset="0"/>
              </a:rPr>
              <a:t>C-Acute myeloid leukemia with </a:t>
            </a:r>
            <a:r>
              <a:rPr lang="en-US" dirty="0" smtClean="0">
                <a:latin typeface="Cambria" panose="02040503050406030204" pitchFamily="18" charset="0"/>
              </a:rPr>
              <a:t>maturation</a:t>
            </a:r>
            <a:endParaRPr lang="en-US" dirty="0">
              <a:latin typeface="Cambria" panose="02040503050406030204" pitchFamily="18" charset="0"/>
            </a:endParaRPr>
          </a:p>
          <a:p>
            <a:r>
              <a:rPr lang="en-US" dirty="0">
                <a:latin typeface="Cambria" panose="02040503050406030204" pitchFamily="18" charset="0"/>
              </a:rPr>
              <a:t>D-Acute myeloid leukemia without maturation</a:t>
            </a:r>
          </a:p>
        </p:txBody>
      </p:sp>
      <p:sp>
        <p:nvSpPr>
          <p:cNvPr id="6" name="مربع نص 5"/>
          <p:cNvSpPr txBox="1"/>
          <p:nvPr/>
        </p:nvSpPr>
        <p:spPr>
          <a:xfrm>
            <a:off x="177528" y="103937"/>
            <a:ext cx="2801257" cy="600164"/>
          </a:xfrm>
          <a:prstGeom prst="rect">
            <a:avLst/>
          </a:prstGeom>
          <a:noFill/>
        </p:spPr>
        <p:txBody>
          <a:bodyPr wrap="square" rtlCol="0">
            <a:spAutoFit/>
          </a:bodyPr>
          <a:lstStyle/>
          <a:p>
            <a:r>
              <a:rPr lang="en-US" sz="3300" dirty="0">
                <a:solidFill>
                  <a:srgbClr val="009999"/>
                </a:solidFill>
                <a:latin typeface="Cambria"/>
                <a:ea typeface="Cambria"/>
                <a:cs typeface="Cambria"/>
                <a:sym typeface="Cambria"/>
              </a:rPr>
              <a:t>MCQs:</a:t>
            </a:r>
            <a:endParaRPr lang="en-US" dirty="0"/>
          </a:p>
        </p:txBody>
      </p:sp>
      <p:cxnSp>
        <p:nvCxnSpPr>
          <p:cNvPr id="8" name="رابط مستقيم 7"/>
          <p:cNvCxnSpPr/>
          <p:nvPr/>
        </p:nvCxnSpPr>
        <p:spPr>
          <a:xfrm>
            <a:off x="3458550" y="704101"/>
            <a:ext cx="0" cy="6563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عنصر نائب للتذييل 8"/>
          <p:cNvSpPr>
            <a:spLocks noGrp="1"/>
          </p:cNvSpPr>
          <p:nvPr>
            <p:ph type="ftr" idx="11"/>
          </p:nvPr>
        </p:nvSpPr>
        <p:spPr>
          <a:xfrm>
            <a:off x="2301262" y="-2360"/>
            <a:ext cx="2314575" cy="527403"/>
          </a:xfrm>
        </p:spPr>
        <p:txBody>
          <a:bodyPr/>
          <a:lstStyle/>
          <a:p>
            <a:r>
              <a:rPr lang="en-US" dirty="0" smtClean="0"/>
              <a:t>HEMATOLOGY TEAM 436</a:t>
            </a:r>
            <a:endParaRPr lang="en-US" dirty="0"/>
          </a:p>
        </p:txBody>
      </p:sp>
      <p:sp>
        <p:nvSpPr>
          <p:cNvPr id="10" name="عنصر نائب لرقم الشريحة 9"/>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12</a:t>
            </a:fld>
            <a:endParaRPr lang="en-US" sz="90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233065A-A8C0-4893-9B54-10188FC03DAE}"/>
              </a:ext>
            </a:extLst>
          </p:cNvPr>
          <p:cNvSpPr>
            <a:spLocks noGrp="1"/>
          </p:cNvSpPr>
          <p:nvPr>
            <p:ph type="body" idx="1"/>
          </p:nvPr>
        </p:nvSpPr>
        <p:spPr>
          <a:xfrm>
            <a:off x="0" y="725214"/>
            <a:ext cx="6858000" cy="9112205"/>
          </a:xfrm>
        </p:spPr>
        <p:txBody>
          <a:bodyPr/>
          <a:lstStyle/>
          <a:p>
            <a:pPr marL="133350" indent="0" algn="ctr" rtl="0">
              <a:buNone/>
            </a:pPr>
            <a:r>
              <a:rPr lang="en-US" sz="1000" dirty="0" smtClean="0">
                <a:solidFill>
                  <a:schemeClr val="tx2">
                    <a:lumMod val="75000"/>
                  </a:schemeClr>
                </a:solidFill>
                <a:latin typeface="Cambria" panose="02040503050406030204" pitchFamily="18" charset="0"/>
                <a:ea typeface="Cambria Math" panose="02040503050406030204" pitchFamily="18" charset="0"/>
                <a:cs typeface="Arial"/>
              </a:rPr>
              <a:t>we recommend you to watch the video first</a:t>
            </a:r>
          </a:p>
          <a:p>
            <a:pPr marL="133350" indent="0" algn="l" rtl="0">
              <a:buNone/>
            </a:pPr>
            <a:r>
              <a:rPr lang="en-US" sz="1400" dirty="0" smtClean="0">
                <a:solidFill>
                  <a:schemeClr val="accent2"/>
                </a:solidFill>
                <a:latin typeface="Cambria" panose="02040503050406030204" pitchFamily="18" charset="0"/>
              </a:rPr>
              <a:t> </a:t>
            </a:r>
            <a:r>
              <a:rPr lang="en-US" sz="1200" dirty="0" smtClean="0">
                <a:solidFill>
                  <a:schemeClr val="tx1"/>
                </a:solidFill>
                <a:latin typeface="Cambria" panose="02040503050406030204" pitchFamily="18" charset="0"/>
              </a:rPr>
              <a:t>● </a:t>
            </a:r>
            <a:r>
              <a:rPr lang="en-US" sz="1400" dirty="0" smtClean="0">
                <a:solidFill>
                  <a:schemeClr val="tx1"/>
                </a:solidFill>
                <a:latin typeface="Cambria" panose="02040503050406030204" pitchFamily="18" charset="0"/>
              </a:rPr>
              <a:t>Leukemia is named by​ pathologist Virchow in 1845 which ​means white cells ​</a:t>
            </a:r>
            <a:r>
              <a:rPr lang="en-US" sz="1400" dirty="0" smtClean="0">
                <a:solidFill>
                  <a:schemeClr val="bg1">
                    <a:lumMod val="65000"/>
                  </a:schemeClr>
                </a:solidFill>
                <a:latin typeface="Cambria" panose="02040503050406030204" pitchFamily="18" charset="0"/>
              </a:rPr>
              <a:t>because PCV shows high white cells and low Red cells​ ​which is abnormal .</a:t>
            </a:r>
          </a:p>
          <a:p>
            <a:pPr marL="133350" indent="0" algn="l" rtl="0">
              <a:buNone/>
            </a:pPr>
            <a:r>
              <a:rPr lang="en-US" sz="1400" dirty="0" smtClean="0">
                <a:solidFill>
                  <a:schemeClr val="tx1"/>
                </a:solidFill>
                <a:latin typeface="Cambria" panose="02040503050406030204" pitchFamily="18" charset="0"/>
              </a:rPr>
              <a:t> ● </a:t>
            </a:r>
            <a:r>
              <a:rPr lang="en-US" sz="1400" dirty="0">
                <a:solidFill>
                  <a:schemeClr val="tx1"/>
                </a:solidFill>
                <a:latin typeface="Cambria" panose="02040503050406030204" pitchFamily="18" charset="0"/>
              </a:rPr>
              <a:t>Aggressive  malignant  hematopoietic disorders.</a:t>
            </a:r>
          </a:p>
          <a:p>
            <a:pPr marL="133350" indent="0" algn="l" rtl="0">
              <a:buNone/>
            </a:pPr>
            <a:r>
              <a:rPr lang="en-US" sz="1400" dirty="0">
                <a:solidFill>
                  <a:schemeClr val="tx1"/>
                </a:solidFill>
                <a:latin typeface="Cambria" panose="02040503050406030204" pitchFamily="18" charset="0"/>
              </a:rPr>
              <a:t> ● Accumulation of abnormal blasts​ (Immature precursors of WBCs)  in bone marrow and blood leading to:   </a:t>
            </a:r>
          </a:p>
          <a:p>
            <a:pPr marL="133350" indent="0" algn="l" rtl="0">
              <a:buNone/>
            </a:pPr>
            <a:r>
              <a:rPr lang="en-US" sz="1400" dirty="0">
                <a:solidFill>
                  <a:schemeClr val="tx1"/>
                </a:solidFill>
                <a:latin typeface="Cambria" panose="02040503050406030204" pitchFamily="18" charset="0"/>
              </a:rPr>
              <a:t>1- </a:t>
            </a:r>
            <a:r>
              <a:rPr lang="en-US" sz="1400" dirty="0">
                <a:solidFill>
                  <a:srgbClr val="FF0000"/>
                </a:solidFill>
                <a:latin typeface="Cambria" panose="02040503050406030204" pitchFamily="18" charset="0"/>
              </a:rPr>
              <a:t>Bone marrow failure </a:t>
            </a:r>
            <a:r>
              <a:rPr lang="en-US" sz="1400" dirty="0">
                <a:solidFill>
                  <a:schemeClr val="tx1"/>
                </a:solidFill>
                <a:latin typeface="Cambria" panose="02040503050406030204" pitchFamily="18" charset="0"/>
              </a:rPr>
              <a:t>(anemia ​, neutropenia​ ,  thrombocytopenia​)  </a:t>
            </a:r>
          </a:p>
          <a:p>
            <a:pPr marL="133350" indent="0" algn="l" rtl="0">
              <a:buNone/>
            </a:pPr>
            <a:r>
              <a:rPr lang="en-US" sz="1400" dirty="0">
                <a:solidFill>
                  <a:schemeClr val="tx1"/>
                </a:solidFill>
                <a:latin typeface="Cambria" panose="02040503050406030204" pitchFamily="18" charset="0"/>
              </a:rPr>
              <a:t> 2- </a:t>
            </a:r>
            <a:r>
              <a:rPr lang="en-US" sz="1400" dirty="0">
                <a:solidFill>
                  <a:srgbClr val="FF0000"/>
                </a:solidFill>
                <a:latin typeface="Cambria" panose="02040503050406030204" pitchFamily="18" charset="0"/>
              </a:rPr>
              <a:t>Organ infiltration </a:t>
            </a:r>
            <a:r>
              <a:rPr lang="en-US" sz="1400" dirty="0">
                <a:solidFill>
                  <a:schemeClr val="tx1"/>
                </a:solidFill>
                <a:latin typeface="Cambria" panose="02040503050406030204" pitchFamily="18" charset="0"/>
              </a:rPr>
              <a:t>( hepatosplenomegy , lymphadenopathy)</a:t>
            </a:r>
            <a:endParaRPr lang="en-US" sz="1200" dirty="0">
              <a:solidFill>
                <a:schemeClr val="accent2"/>
              </a:solidFill>
              <a:latin typeface="Cambria" panose="02040503050406030204" pitchFamily="18" charset="0"/>
            </a:endParaRPr>
          </a:p>
          <a:p>
            <a:pPr marL="133350" indent="0" algn="l">
              <a:buNone/>
            </a:pPr>
            <a:endParaRPr lang="en-US" sz="1400" b="1" i="1" u="sng" dirty="0">
              <a:solidFill>
                <a:srgbClr val="FF0000"/>
              </a:solidFill>
              <a:latin typeface="Cambria" panose="02040503050406030204" pitchFamily="18" charset="0"/>
            </a:endParaRPr>
          </a:p>
          <a:p>
            <a:pPr marL="133350" indent="0" algn="l">
              <a:buNone/>
            </a:pPr>
            <a:r>
              <a:rPr lang="en-US" sz="1600" dirty="0">
                <a:solidFill>
                  <a:schemeClr val="accent2"/>
                </a:solidFill>
                <a:latin typeface="Cambria Math" panose="02040503050406030204" pitchFamily="18" charset="0"/>
                <a:ea typeface="Cambria Math" panose="02040503050406030204" pitchFamily="18" charset="0"/>
                <a:cs typeface="Arial"/>
              </a:rPr>
              <a:t>Pathogenesis : </a:t>
            </a:r>
          </a:p>
          <a:p>
            <a:pPr marL="133350" indent="0" algn="l">
              <a:buNone/>
            </a:pPr>
            <a:endParaRPr lang="en-US" sz="1200" dirty="0">
              <a:solidFill>
                <a:schemeClr val="tx1"/>
              </a:solidFill>
            </a:endParaRPr>
          </a:p>
        </p:txBody>
      </p:sp>
      <p:sp>
        <p:nvSpPr>
          <p:cNvPr id="4" name="Rectangle 3">
            <a:extLst>
              <a:ext uri="{FF2B5EF4-FFF2-40B4-BE49-F238E27FC236}">
                <a16:creationId xmlns="" xmlns:a16="http://schemas.microsoft.com/office/drawing/2014/main" id="{3866EB3C-BB4E-4C88-BCF8-79AC679B2600}"/>
              </a:ext>
            </a:extLst>
          </p:cNvPr>
          <p:cNvSpPr/>
          <p:nvPr/>
        </p:nvSpPr>
        <p:spPr>
          <a:xfrm>
            <a:off x="109608" y="3652909"/>
            <a:ext cx="1347745" cy="483705"/>
          </a:xfrm>
          <a:prstGeom prst="rect">
            <a:avLst/>
          </a:prstGeom>
          <a:ln w="3175">
            <a:solidFill>
              <a:srgbClr val="B7EBE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rgbClr val="FF0000"/>
                </a:solidFill>
              </a:rPr>
              <a:t>Genetic predisposition</a:t>
            </a:r>
            <a:endParaRPr lang="en-US" sz="1200" dirty="0">
              <a:solidFill>
                <a:srgbClr val="FF0000"/>
              </a:solidFill>
            </a:endParaRPr>
          </a:p>
        </p:txBody>
      </p:sp>
      <p:sp>
        <p:nvSpPr>
          <p:cNvPr id="5" name="Rectangle 4">
            <a:extLst>
              <a:ext uri="{FF2B5EF4-FFF2-40B4-BE49-F238E27FC236}">
                <a16:creationId xmlns="" xmlns:a16="http://schemas.microsoft.com/office/drawing/2014/main" id="{27183BE3-E432-438F-B736-B3153A03F103}"/>
              </a:ext>
            </a:extLst>
          </p:cNvPr>
          <p:cNvSpPr/>
          <p:nvPr/>
        </p:nvSpPr>
        <p:spPr>
          <a:xfrm>
            <a:off x="1551119" y="3664658"/>
            <a:ext cx="1411356" cy="483705"/>
          </a:xfrm>
          <a:prstGeom prst="rect">
            <a:avLst/>
          </a:prstGeom>
          <a:ln w="3175">
            <a:solidFill>
              <a:srgbClr val="B7EBE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tx1"/>
                </a:solidFill>
              </a:rPr>
              <a:t>Environmental  factors</a:t>
            </a:r>
            <a:endParaRPr lang="ar-SA" sz="1200" b="1" dirty="0">
              <a:solidFill>
                <a:schemeClr val="tx1"/>
              </a:solidFill>
            </a:endParaRPr>
          </a:p>
        </p:txBody>
      </p:sp>
      <p:sp>
        <p:nvSpPr>
          <p:cNvPr id="6" name="Rectangle 5">
            <a:extLst>
              <a:ext uri="{FF2B5EF4-FFF2-40B4-BE49-F238E27FC236}">
                <a16:creationId xmlns="" xmlns:a16="http://schemas.microsoft.com/office/drawing/2014/main" id="{8521385A-053C-4B57-901A-4E6C470F03AD}"/>
              </a:ext>
            </a:extLst>
          </p:cNvPr>
          <p:cNvSpPr/>
          <p:nvPr/>
        </p:nvSpPr>
        <p:spPr>
          <a:xfrm>
            <a:off x="3079830" y="3657026"/>
            <a:ext cx="1072101" cy="483705"/>
          </a:xfrm>
          <a:prstGeom prst="rect">
            <a:avLst/>
          </a:prstGeom>
          <a:ln w="3175">
            <a:solidFill>
              <a:srgbClr val="B7EBE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tx1"/>
                </a:solidFill>
              </a:rPr>
              <a:t>Infection</a:t>
            </a:r>
            <a:endParaRPr lang="en-US" sz="1200" dirty="0"/>
          </a:p>
        </p:txBody>
      </p:sp>
      <p:sp>
        <p:nvSpPr>
          <p:cNvPr id="7" name="Rectangle 6">
            <a:extLst>
              <a:ext uri="{FF2B5EF4-FFF2-40B4-BE49-F238E27FC236}">
                <a16:creationId xmlns="" xmlns:a16="http://schemas.microsoft.com/office/drawing/2014/main" id="{48E3E38C-9488-4262-A3EC-BBF125A0C5B4}"/>
              </a:ext>
            </a:extLst>
          </p:cNvPr>
          <p:cNvSpPr/>
          <p:nvPr/>
        </p:nvSpPr>
        <p:spPr>
          <a:xfrm>
            <a:off x="4262450" y="3661967"/>
            <a:ext cx="1133060" cy="483705"/>
          </a:xfrm>
          <a:prstGeom prst="rect">
            <a:avLst/>
          </a:prstGeom>
          <a:ln w="3175">
            <a:solidFill>
              <a:srgbClr val="B7EBE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rgbClr val="FF0000"/>
                </a:solidFill>
              </a:rPr>
              <a:t>Previous therapy </a:t>
            </a:r>
            <a:endParaRPr lang="ar-SA" sz="1200" b="1" dirty="0">
              <a:solidFill>
                <a:srgbClr val="FF0000"/>
              </a:solidFill>
            </a:endParaRPr>
          </a:p>
        </p:txBody>
      </p:sp>
      <p:sp>
        <p:nvSpPr>
          <p:cNvPr id="8" name="Rectangle 7">
            <a:extLst>
              <a:ext uri="{FF2B5EF4-FFF2-40B4-BE49-F238E27FC236}">
                <a16:creationId xmlns="" xmlns:a16="http://schemas.microsoft.com/office/drawing/2014/main" id="{6253DDB2-2B0F-4F68-87DB-67A9739537F8}"/>
              </a:ext>
            </a:extLst>
          </p:cNvPr>
          <p:cNvSpPr/>
          <p:nvPr/>
        </p:nvSpPr>
        <p:spPr>
          <a:xfrm>
            <a:off x="5468660" y="3599711"/>
            <a:ext cx="1261742" cy="556577"/>
          </a:xfrm>
          <a:prstGeom prst="rect">
            <a:avLst/>
          </a:prstGeom>
          <a:ln w="3175">
            <a:solidFill>
              <a:srgbClr val="B7EBE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dirty="0">
                <a:solidFill>
                  <a:schemeClr val="tx1"/>
                </a:solidFill>
              </a:rPr>
              <a:t>Other hematological disorders</a:t>
            </a:r>
            <a:endParaRPr lang="ar-SA" sz="1100" b="1" dirty="0">
              <a:solidFill>
                <a:schemeClr val="tx1"/>
              </a:solidFill>
            </a:endParaRPr>
          </a:p>
        </p:txBody>
      </p:sp>
      <p:sp>
        <p:nvSpPr>
          <p:cNvPr id="9" name="Oval 8">
            <a:extLst>
              <a:ext uri="{FF2B5EF4-FFF2-40B4-BE49-F238E27FC236}">
                <a16:creationId xmlns="" xmlns:a16="http://schemas.microsoft.com/office/drawing/2014/main" id="{04091657-3D07-40F4-B6D3-E06A039F12D8}"/>
              </a:ext>
            </a:extLst>
          </p:cNvPr>
          <p:cNvSpPr/>
          <p:nvPr/>
        </p:nvSpPr>
        <p:spPr>
          <a:xfrm>
            <a:off x="2755065" y="4623647"/>
            <a:ext cx="1596888" cy="70236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200" b="1" dirty="0">
              <a:solidFill>
                <a:schemeClr val="tx1"/>
              </a:solidFill>
            </a:endParaRPr>
          </a:p>
          <a:p>
            <a:pPr algn="ctr"/>
            <a:r>
              <a:rPr lang="en-US" sz="1200" b="1" dirty="0">
                <a:solidFill>
                  <a:srgbClr val="FF0000"/>
                </a:solidFill>
              </a:rPr>
              <a:t>Unknown Mechanism </a:t>
            </a:r>
            <a:endParaRPr lang="ar-SA" sz="1200" b="1" dirty="0">
              <a:solidFill>
                <a:srgbClr val="FF0000"/>
              </a:solidFill>
            </a:endParaRPr>
          </a:p>
          <a:p>
            <a:pPr algn="ctr"/>
            <a:endParaRPr lang="en-US" dirty="0"/>
          </a:p>
        </p:txBody>
      </p:sp>
      <p:cxnSp>
        <p:nvCxnSpPr>
          <p:cNvPr id="11" name="Straight Arrow Connector 10">
            <a:extLst>
              <a:ext uri="{FF2B5EF4-FFF2-40B4-BE49-F238E27FC236}">
                <a16:creationId xmlns="" xmlns:a16="http://schemas.microsoft.com/office/drawing/2014/main" id="{F5F5C32D-0ADD-492D-BB13-1F365443D3D4}"/>
              </a:ext>
            </a:extLst>
          </p:cNvPr>
          <p:cNvCxnSpPr/>
          <p:nvPr/>
        </p:nvCxnSpPr>
        <p:spPr>
          <a:xfrm>
            <a:off x="1353447" y="4410179"/>
            <a:ext cx="1351722" cy="602973"/>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 xmlns:a16="http://schemas.microsoft.com/office/drawing/2014/main" id="{B5BB8C99-5C22-477C-983D-4D0427EB3B77}"/>
              </a:ext>
            </a:extLst>
          </p:cNvPr>
          <p:cNvCxnSpPr/>
          <p:nvPr/>
        </p:nvCxnSpPr>
        <p:spPr>
          <a:xfrm>
            <a:off x="2435750" y="4175893"/>
            <a:ext cx="599661" cy="443949"/>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 xmlns:a16="http://schemas.microsoft.com/office/drawing/2014/main" id="{6DDBD580-DD08-44E4-8795-C87528D32519}"/>
              </a:ext>
            </a:extLst>
          </p:cNvPr>
          <p:cNvCxnSpPr/>
          <p:nvPr/>
        </p:nvCxnSpPr>
        <p:spPr>
          <a:xfrm>
            <a:off x="3553509" y="4235037"/>
            <a:ext cx="0" cy="381000"/>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 xmlns:a16="http://schemas.microsoft.com/office/drawing/2014/main" id="{1A93AB81-B888-4660-BDFD-679CAA55416E}"/>
              </a:ext>
            </a:extLst>
          </p:cNvPr>
          <p:cNvCxnSpPr>
            <a:cxnSpLocks/>
          </p:cNvCxnSpPr>
          <p:nvPr/>
        </p:nvCxnSpPr>
        <p:spPr>
          <a:xfrm flipH="1">
            <a:off x="4051665" y="4172089"/>
            <a:ext cx="656438" cy="443948"/>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 xmlns:a16="http://schemas.microsoft.com/office/drawing/2014/main" id="{E7D16668-87BE-4A15-8C9C-634A644D46B7}"/>
              </a:ext>
            </a:extLst>
          </p:cNvPr>
          <p:cNvCxnSpPr/>
          <p:nvPr/>
        </p:nvCxnSpPr>
        <p:spPr>
          <a:xfrm flipH="1">
            <a:off x="4255396" y="4199950"/>
            <a:ext cx="1565309" cy="602973"/>
          </a:xfrm>
          <a:prstGeom prst="straightConnector1">
            <a:avLst/>
          </a:prstGeom>
          <a:ln w="3175">
            <a:tailEnd type="triangle"/>
          </a:ln>
        </p:spPr>
        <p:style>
          <a:lnRef idx="2">
            <a:schemeClr val="dk1"/>
          </a:lnRef>
          <a:fillRef idx="0">
            <a:schemeClr val="dk1"/>
          </a:fillRef>
          <a:effectRef idx="1">
            <a:schemeClr val="dk1"/>
          </a:effectRef>
          <a:fontRef idx="minor">
            <a:schemeClr val="tx1"/>
          </a:fontRef>
        </p:style>
      </p:cxnSp>
      <p:sp>
        <p:nvSpPr>
          <p:cNvPr id="26" name="Rectangle 25">
            <a:extLst>
              <a:ext uri="{FF2B5EF4-FFF2-40B4-BE49-F238E27FC236}">
                <a16:creationId xmlns="" xmlns:a16="http://schemas.microsoft.com/office/drawing/2014/main" id="{8B60C3C0-D419-42CE-8020-F9C4EA079A70}"/>
              </a:ext>
            </a:extLst>
          </p:cNvPr>
          <p:cNvSpPr/>
          <p:nvPr/>
        </p:nvSpPr>
        <p:spPr>
          <a:xfrm>
            <a:off x="973016" y="7006798"/>
            <a:ext cx="5314121" cy="44063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rgbClr val="FF0000"/>
                </a:solidFill>
              </a:rPr>
              <a:t>Block of differentiation ,Enhanced proliferation &amp; Decreased apoptosis </a:t>
            </a:r>
            <a:endParaRPr lang="ar-SA" sz="1200" b="1" dirty="0">
              <a:solidFill>
                <a:srgbClr val="FF0000"/>
              </a:solidFill>
            </a:endParaRPr>
          </a:p>
        </p:txBody>
      </p:sp>
      <p:sp>
        <p:nvSpPr>
          <p:cNvPr id="28" name="Arrow: Down 27">
            <a:extLst>
              <a:ext uri="{FF2B5EF4-FFF2-40B4-BE49-F238E27FC236}">
                <a16:creationId xmlns="" xmlns:a16="http://schemas.microsoft.com/office/drawing/2014/main" id="{5D4803DE-DD3D-4C08-8EF8-884B657F1FC8}"/>
              </a:ext>
            </a:extLst>
          </p:cNvPr>
          <p:cNvSpPr/>
          <p:nvPr/>
        </p:nvSpPr>
        <p:spPr>
          <a:xfrm>
            <a:off x="3225518" y="5379267"/>
            <a:ext cx="655983" cy="477078"/>
          </a:xfrm>
          <a:prstGeom prst="downArrow">
            <a:avLst/>
          </a:prstGeom>
          <a:solidFill>
            <a:srgbClr val="00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Arrow: Down 28">
            <a:extLst>
              <a:ext uri="{FF2B5EF4-FFF2-40B4-BE49-F238E27FC236}">
                <a16:creationId xmlns="" xmlns:a16="http://schemas.microsoft.com/office/drawing/2014/main" id="{1E6C97E3-6548-4187-836F-FA66A82D640A}"/>
              </a:ext>
            </a:extLst>
          </p:cNvPr>
          <p:cNvSpPr/>
          <p:nvPr/>
        </p:nvSpPr>
        <p:spPr>
          <a:xfrm>
            <a:off x="3192898" y="6470734"/>
            <a:ext cx="655983" cy="477078"/>
          </a:xfrm>
          <a:prstGeom prst="downArrow">
            <a:avLst/>
          </a:prstGeom>
          <a:solidFill>
            <a:srgbClr val="00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D4525959-D933-4E14-B4D9-FD2C66E87F90}"/>
              </a:ext>
            </a:extLst>
          </p:cNvPr>
          <p:cNvSpPr/>
          <p:nvPr/>
        </p:nvSpPr>
        <p:spPr>
          <a:xfrm>
            <a:off x="984139" y="5923872"/>
            <a:ext cx="5314121" cy="44063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tx1"/>
                </a:solidFill>
              </a:rPr>
              <a:t>Genetic alteration in the immature precursors  </a:t>
            </a:r>
            <a:endParaRPr lang="ar-SA" b="1" dirty="0">
              <a:solidFill>
                <a:schemeClr val="tx1"/>
              </a:solidFill>
            </a:endParaRPr>
          </a:p>
        </p:txBody>
      </p:sp>
      <p:pic>
        <p:nvPicPr>
          <p:cNvPr id="31" name="Picture 2">
            <a:extLst>
              <a:ext uri="{FF2B5EF4-FFF2-40B4-BE49-F238E27FC236}">
                <a16:creationId xmlns="" xmlns:a16="http://schemas.microsoft.com/office/drawing/2014/main" id="{5EC9A55B-842C-4111-9A39-7FA801D41B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490" y="8645684"/>
            <a:ext cx="1957345" cy="107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a:extLst>
              <a:ext uri="{FF2B5EF4-FFF2-40B4-BE49-F238E27FC236}">
                <a16:creationId xmlns="" xmlns:a16="http://schemas.microsoft.com/office/drawing/2014/main" id="{DC1F9D4D-E662-4AD2-9034-F3688A04D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02" y="8645684"/>
            <a:ext cx="2250446" cy="107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Connector: Elbow 33">
            <a:extLst>
              <a:ext uri="{FF2B5EF4-FFF2-40B4-BE49-F238E27FC236}">
                <a16:creationId xmlns="" xmlns:a16="http://schemas.microsoft.com/office/drawing/2014/main" id="{4FF19091-0C06-4A67-9FCA-5BC423E21983}"/>
              </a:ext>
            </a:extLst>
          </p:cNvPr>
          <p:cNvCxnSpPr/>
          <p:nvPr/>
        </p:nvCxnSpPr>
        <p:spPr>
          <a:xfrm rot="10800000" flipV="1">
            <a:off x="3083057" y="8645684"/>
            <a:ext cx="499605" cy="493212"/>
          </a:xfrm>
          <a:prstGeom prst="bentConnector3">
            <a:avLst/>
          </a:prstGeom>
          <a:ln w="3175">
            <a:tailEnd type="triangle"/>
          </a:ln>
        </p:spPr>
        <p:style>
          <a:lnRef idx="2">
            <a:schemeClr val="dk1"/>
          </a:lnRef>
          <a:fillRef idx="0">
            <a:schemeClr val="dk1"/>
          </a:fillRef>
          <a:effectRef idx="1">
            <a:schemeClr val="dk1"/>
          </a:effectRef>
          <a:fontRef idx="minor">
            <a:schemeClr val="tx1"/>
          </a:fontRef>
        </p:style>
      </p:cxnSp>
      <p:cxnSp>
        <p:nvCxnSpPr>
          <p:cNvPr id="36" name="Connector: Elbow 35">
            <a:extLst>
              <a:ext uri="{FF2B5EF4-FFF2-40B4-BE49-F238E27FC236}">
                <a16:creationId xmlns="" xmlns:a16="http://schemas.microsoft.com/office/drawing/2014/main" id="{AA44240F-0080-4C20-8AA9-3C3C4CB70F2C}"/>
              </a:ext>
            </a:extLst>
          </p:cNvPr>
          <p:cNvCxnSpPr>
            <a:cxnSpLocks/>
          </p:cNvCxnSpPr>
          <p:nvPr/>
        </p:nvCxnSpPr>
        <p:spPr>
          <a:xfrm>
            <a:off x="3582662" y="8645684"/>
            <a:ext cx="565286" cy="493212"/>
          </a:xfrm>
          <a:prstGeom prst="bentConnector3">
            <a:avLst/>
          </a:prstGeom>
          <a:ln w="3175">
            <a:tailEnd type="triangle"/>
          </a:ln>
        </p:spPr>
        <p:style>
          <a:lnRef idx="2">
            <a:schemeClr val="dk1"/>
          </a:lnRef>
          <a:fillRef idx="0">
            <a:schemeClr val="dk1"/>
          </a:fillRef>
          <a:effectRef idx="1">
            <a:schemeClr val="dk1"/>
          </a:effectRef>
          <a:fontRef idx="minor">
            <a:schemeClr val="tx1"/>
          </a:fontRef>
        </p:style>
      </p:cxnSp>
      <p:sp>
        <p:nvSpPr>
          <p:cNvPr id="40" name="Arrow: Down 39">
            <a:extLst>
              <a:ext uri="{FF2B5EF4-FFF2-40B4-BE49-F238E27FC236}">
                <a16:creationId xmlns="" xmlns:a16="http://schemas.microsoft.com/office/drawing/2014/main" id="{24708F2B-1E0B-469C-8BDD-CCB9D1B99340}"/>
              </a:ext>
            </a:extLst>
          </p:cNvPr>
          <p:cNvSpPr/>
          <p:nvPr/>
        </p:nvSpPr>
        <p:spPr>
          <a:xfrm>
            <a:off x="3254670" y="7898991"/>
            <a:ext cx="655983" cy="666836"/>
          </a:xfrm>
          <a:prstGeom prst="downArrow">
            <a:avLst/>
          </a:prstGeom>
          <a:solidFill>
            <a:srgbClr val="00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 name="Straight Arrow Connector 9"/>
          <p:cNvCxnSpPr/>
          <p:nvPr/>
        </p:nvCxnSpPr>
        <p:spPr>
          <a:xfrm>
            <a:off x="4960407" y="4532891"/>
            <a:ext cx="708328" cy="64474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24055" y="5258688"/>
            <a:ext cx="1520544" cy="246221"/>
          </a:xfrm>
          <a:prstGeom prst="rect">
            <a:avLst/>
          </a:prstGeom>
          <a:noFill/>
          <a:ln>
            <a:solidFill>
              <a:schemeClr val="tx1"/>
            </a:solidFill>
            <a:prstDash val="dash"/>
          </a:ln>
        </p:spPr>
        <p:txBody>
          <a:bodyPr wrap="square" rtlCol="0">
            <a:spAutoFit/>
          </a:bodyPr>
          <a:lstStyle/>
          <a:p>
            <a:pPr algn="ctr"/>
            <a:r>
              <a:rPr lang="en-US" sz="1000" dirty="0">
                <a:solidFill>
                  <a:schemeClr val="accent6"/>
                </a:solidFill>
              </a:rPr>
              <a:t>Radio or Chemo</a:t>
            </a:r>
          </a:p>
        </p:txBody>
      </p:sp>
      <p:sp>
        <p:nvSpPr>
          <p:cNvPr id="2" name="مربع نص 1">
            <a:extLst>
              <a:ext uri="{FF2B5EF4-FFF2-40B4-BE49-F238E27FC236}">
                <a16:creationId xmlns="" xmlns:a16="http://schemas.microsoft.com/office/drawing/2014/main" id="{C7B29F73-0FAC-4DC3-9BE6-1B1277757C71}"/>
              </a:ext>
            </a:extLst>
          </p:cNvPr>
          <p:cNvSpPr txBox="1"/>
          <p:nvPr/>
        </p:nvSpPr>
        <p:spPr>
          <a:xfrm>
            <a:off x="1291686" y="3192538"/>
            <a:ext cx="3430173" cy="246221"/>
          </a:xfrm>
          <a:prstGeom prst="rect">
            <a:avLst/>
          </a:prstGeom>
          <a:noFill/>
        </p:spPr>
        <p:txBody>
          <a:bodyPr wrap="square" rtlCol="1">
            <a:spAutoFit/>
          </a:bodyPr>
          <a:lstStyle/>
          <a:p>
            <a:r>
              <a:rPr lang="en-GB" sz="1000" dirty="0">
                <a:solidFill>
                  <a:schemeClr val="accent6"/>
                </a:solidFill>
                <a:latin typeface="Cambria" panose="02040503050406030204" pitchFamily="18" charset="0"/>
              </a:rPr>
              <a:t>Note: one single factor can NOT lead to cancer </a:t>
            </a:r>
            <a:endParaRPr lang="ar-SA" sz="1000" dirty="0">
              <a:solidFill>
                <a:schemeClr val="accent6"/>
              </a:solidFill>
              <a:latin typeface="Cambria" panose="02040503050406030204" pitchFamily="18" charset="0"/>
            </a:endParaRPr>
          </a:p>
        </p:txBody>
      </p:sp>
      <p:sp>
        <p:nvSpPr>
          <p:cNvPr id="16" name="مربع نص 15">
            <a:extLst>
              <a:ext uri="{FF2B5EF4-FFF2-40B4-BE49-F238E27FC236}">
                <a16:creationId xmlns="" xmlns:a16="http://schemas.microsoft.com/office/drawing/2014/main" id="{0F502FB1-AC58-461A-B7AA-55E5FA7EBE21}"/>
              </a:ext>
            </a:extLst>
          </p:cNvPr>
          <p:cNvSpPr txBox="1"/>
          <p:nvPr/>
        </p:nvSpPr>
        <p:spPr>
          <a:xfrm>
            <a:off x="179856" y="4117064"/>
            <a:ext cx="1038019" cy="553998"/>
          </a:xfrm>
          <a:prstGeom prst="rect">
            <a:avLst/>
          </a:prstGeom>
          <a:noFill/>
        </p:spPr>
        <p:txBody>
          <a:bodyPr wrap="square" rtlCol="1">
            <a:spAutoFit/>
          </a:bodyPr>
          <a:lstStyle/>
          <a:p>
            <a:pPr algn="ctr"/>
            <a:r>
              <a:rPr lang="en-GB" sz="1000" dirty="0">
                <a:solidFill>
                  <a:schemeClr val="accent6"/>
                </a:solidFill>
                <a:latin typeface="Cambria" panose="02040503050406030204" pitchFamily="18" charset="0"/>
              </a:rPr>
              <a:t>Example: mutation in P53</a:t>
            </a:r>
            <a:endParaRPr lang="ar-SA" sz="1000" dirty="0">
              <a:solidFill>
                <a:schemeClr val="accent6"/>
              </a:solidFill>
              <a:latin typeface="Cambria" panose="02040503050406030204" pitchFamily="18" charset="0"/>
            </a:endParaRPr>
          </a:p>
        </p:txBody>
      </p:sp>
      <p:sp>
        <p:nvSpPr>
          <p:cNvPr id="17" name="مربع نص 16">
            <a:extLst>
              <a:ext uri="{FF2B5EF4-FFF2-40B4-BE49-F238E27FC236}">
                <a16:creationId xmlns="" xmlns:a16="http://schemas.microsoft.com/office/drawing/2014/main" id="{8BACA5A3-5CC4-43BE-BD68-C20EFC9CAFB1}"/>
              </a:ext>
            </a:extLst>
          </p:cNvPr>
          <p:cNvSpPr txBox="1"/>
          <p:nvPr/>
        </p:nvSpPr>
        <p:spPr>
          <a:xfrm>
            <a:off x="3493357" y="4139691"/>
            <a:ext cx="938008" cy="400110"/>
          </a:xfrm>
          <a:prstGeom prst="rect">
            <a:avLst/>
          </a:prstGeom>
          <a:noFill/>
        </p:spPr>
        <p:txBody>
          <a:bodyPr wrap="square" rtlCol="1">
            <a:spAutoFit/>
          </a:bodyPr>
          <a:lstStyle/>
          <a:p>
            <a:pPr algn="ctr"/>
            <a:r>
              <a:rPr lang="en-GB" sz="1000" dirty="0">
                <a:solidFill>
                  <a:schemeClr val="accent6"/>
                </a:solidFill>
                <a:latin typeface="Cambria" panose="02040503050406030204" pitchFamily="18" charset="0"/>
              </a:rPr>
              <a:t>E.g. HIV, and malaria </a:t>
            </a:r>
            <a:endParaRPr lang="ar-SA" sz="1000" dirty="0">
              <a:solidFill>
                <a:schemeClr val="accent6"/>
              </a:solidFill>
              <a:latin typeface="Cambria" panose="02040503050406030204" pitchFamily="18" charset="0"/>
            </a:endParaRPr>
          </a:p>
        </p:txBody>
      </p:sp>
      <p:sp>
        <p:nvSpPr>
          <p:cNvPr id="18" name="مربع نص 17">
            <a:extLst>
              <a:ext uri="{FF2B5EF4-FFF2-40B4-BE49-F238E27FC236}">
                <a16:creationId xmlns="" xmlns:a16="http://schemas.microsoft.com/office/drawing/2014/main" id="{C6458D0A-C9B0-45DE-9DBF-CAB68B8E40A9}"/>
              </a:ext>
            </a:extLst>
          </p:cNvPr>
          <p:cNvSpPr txBox="1"/>
          <p:nvPr/>
        </p:nvSpPr>
        <p:spPr>
          <a:xfrm>
            <a:off x="774100" y="7737743"/>
            <a:ext cx="1956175" cy="707886"/>
          </a:xfrm>
          <a:prstGeom prst="rect">
            <a:avLst/>
          </a:prstGeom>
          <a:noFill/>
        </p:spPr>
        <p:txBody>
          <a:bodyPr wrap="square" rtlCol="1">
            <a:spAutoFit/>
          </a:bodyPr>
          <a:lstStyle/>
          <a:p>
            <a:r>
              <a:rPr lang="en-GB" sz="1000" dirty="0">
                <a:solidFill>
                  <a:schemeClr val="accent6"/>
                </a:solidFill>
                <a:latin typeface="Cambria" panose="02040503050406030204" pitchFamily="18" charset="0"/>
              </a:rPr>
              <a:t>The stem cell will divide to daughter cell and blast cell which this blast will NOT differentiate to another cell </a:t>
            </a:r>
            <a:endParaRPr lang="ar-SA" sz="1000" dirty="0">
              <a:solidFill>
                <a:schemeClr val="accent6"/>
              </a:solidFill>
              <a:latin typeface="Cambria" panose="02040503050406030204" pitchFamily="18" charset="0"/>
            </a:endParaRPr>
          </a:p>
        </p:txBody>
      </p:sp>
      <p:cxnSp>
        <p:nvCxnSpPr>
          <p:cNvPr id="24" name="رابط كسهم مستقيم 23">
            <a:extLst>
              <a:ext uri="{FF2B5EF4-FFF2-40B4-BE49-F238E27FC236}">
                <a16:creationId xmlns="" xmlns:a16="http://schemas.microsoft.com/office/drawing/2014/main" id="{643963F1-E7E4-434A-8967-00775304EAF5}"/>
              </a:ext>
            </a:extLst>
          </p:cNvPr>
          <p:cNvCxnSpPr/>
          <p:nvPr/>
        </p:nvCxnSpPr>
        <p:spPr>
          <a:xfrm flipH="1">
            <a:off x="1914162" y="7487361"/>
            <a:ext cx="230293" cy="232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مربع نص 26">
            <a:extLst>
              <a:ext uri="{FF2B5EF4-FFF2-40B4-BE49-F238E27FC236}">
                <a16:creationId xmlns="" xmlns:a16="http://schemas.microsoft.com/office/drawing/2014/main" id="{007CC7E0-E12A-4CD2-AFB9-CF70E30563B4}"/>
              </a:ext>
            </a:extLst>
          </p:cNvPr>
          <p:cNvSpPr txBox="1"/>
          <p:nvPr/>
        </p:nvSpPr>
        <p:spPr>
          <a:xfrm>
            <a:off x="3898969" y="7465176"/>
            <a:ext cx="1844490" cy="400110"/>
          </a:xfrm>
          <a:prstGeom prst="rect">
            <a:avLst/>
          </a:prstGeom>
          <a:noFill/>
        </p:spPr>
        <p:txBody>
          <a:bodyPr wrap="square" rtlCol="1">
            <a:spAutoFit/>
          </a:bodyPr>
          <a:lstStyle/>
          <a:p>
            <a:r>
              <a:rPr lang="en-GB" sz="1000" dirty="0">
                <a:solidFill>
                  <a:schemeClr val="accent6"/>
                </a:solidFill>
                <a:latin typeface="Cambria" panose="02040503050406030204" pitchFamily="18" charset="0"/>
              </a:rPr>
              <a:t>They will give them mutation that lead to proliferation </a:t>
            </a:r>
            <a:endParaRPr lang="ar-SA" sz="1000" dirty="0">
              <a:solidFill>
                <a:schemeClr val="accent6"/>
              </a:solidFill>
              <a:latin typeface="Cambria" panose="02040503050406030204" pitchFamily="18" charset="0"/>
            </a:endParaRPr>
          </a:p>
        </p:txBody>
      </p:sp>
      <p:cxnSp>
        <p:nvCxnSpPr>
          <p:cNvPr id="35" name="رابط كسهم مستقيم 34">
            <a:extLst>
              <a:ext uri="{FF2B5EF4-FFF2-40B4-BE49-F238E27FC236}">
                <a16:creationId xmlns="" xmlns:a16="http://schemas.microsoft.com/office/drawing/2014/main" id="{5853859B-E874-466A-AD5A-BC44F79D11C4}"/>
              </a:ext>
            </a:extLst>
          </p:cNvPr>
          <p:cNvCxnSpPr/>
          <p:nvPr/>
        </p:nvCxnSpPr>
        <p:spPr>
          <a:xfrm flipV="1">
            <a:off x="2401849" y="7724541"/>
            <a:ext cx="1447032" cy="134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مربع نص 36">
            <a:extLst>
              <a:ext uri="{FF2B5EF4-FFF2-40B4-BE49-F238E27FC236}">
                <a16:creationId xmlns="" xmlns:a16="http://schemas.microsoft.com/office/drawing/2014/main" id="{496C58C2-4BB2-4705-9974-9AC2449E38CE}"/>
              </a:ext>
            </a:extLst>
          </p:cNvPr>
          <p:cNvSpPr txBox="1"/>
          <p:nvPr/>
        </p:nvSpPr>
        <p:spPr>
          <a:xfrm>
            <a:off x="4288816" y="6481554"/>
            <a:ext cx="2434017" cy="400110"/>
          </a:xfrm>
          <a:prstGeom prst="rect">
            <a:avLst/>
          </a:prstGeom>
          <a:noFill/>
        </p:spPr>
        <p:txBody>
          <a:bodyPr wrap="square" rtlCol="1">
            <a:spAutoFit/>
          </a:bodyPr>
          <a:lstStyle/>
          <a:p>
            <a:pPr algn="ctr"/>
            <a:r>
              <a:rPr lang="en-GB" sz="1000" dirty="0">
                <a:solidFill>
                  <a:schemeClr val="accent6"/>
                </a:solidFill>
                <a:latin typeface="Cambria" panose="02040503050406030204" pitchFamily="18" charset="0"/>
              </a:rPr>
              <a:t>This will increase </a:t>
            </a:r>
            <a:r>
              <a:rPr lang="en-GB" sz="1000" dirty="0" smtClean="0">
                <a:solidFill>
                  <a:schemeClr val="accent6"/>
                </a:solidFill>
                <a:latin typeface="Cambria" panose="02040503050406030204" pitchFamily="18" charset="0"/>
              </a:rPr>
              <a:t>the life </a:t>
            </a:r>
            <a:r>
              <a:rPr lang="en-GB" sz="1000" dirty="0">
                <a:solidFill>
                  <a:schemeClr val="accent6"/>
                </a:solidFill>
                <a:latin typeface="Cambria" panose="02040503050406030204" pitchFamily="18" charset="0"/>
              </a:rPr>
              <a:t>of cells which will lead to accumulation of blast</a:t>
            </a:r>
            <a:endParaRPr lang="ar-SA" sz="1000" dirty="0">
              <a:solidFill>
                <a:schemeClr val="accent6"/>
              </a:solidFill>
              <a:latin typeface="Cambria" panose="02040503050406030204" pitchFamily="18" charset="0"/>
            </a:endParaRPr>
          </a:p>
        </p:txBody>
      </p:sp>
      <p:cxnSp>
        <p:nvCxnSpPr>
          <p:cNvPr id="39" name="رابط كسهم مستقيم 38">
            <a:extLst>
              <a:ext uri="{FF2B5EF4-FFF2-40B4-BE49-F238E27FC236}">
                <a16:creationId xmlns="" xmlns:a16="http://schemas.microsoft.com/office/drawing/2014/main" id="{124B9D4A-8BD3-4C0B-9564-54AECC1C0E43}"/>
              </a:ext>
            </a:extLst>
          </p:cNvPr>
          <p:cNvCxnSpPr>
            <a:cxnSpLocks/>
          </p:cNvCxnSpPr>
          <p:nvPr/>
        </p:nvCxnSpPr>
        <p:spPr>
          <a:xfrm flipH="1" flipV="1">
            <a:off x="5505825" y="6845008"/>
            <a:ext cx="8020" cy="20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9733" y="362607"/>
            <a:ext cx="2380184" cy="338554"/>
          </a:xfrm>
          <a:prstGeom prst="rect">
            <a:avLst/>
          </a:prstGeom>
          <a:noFill/>
        </p:spPr>
        <p:txBody>
          <a:bodyPr wrap="square" rtlCol="0">
            <a:spAutoFit/>
          </a:bodyPr>
          <a:lstStyle/>
          <a:p>
            <a:pPr algn="ctr"/>
            <a:r>
              <a:rPr lang="en-US" sz="1600" dirty="0">
                <a:solidFill>
                  <a:srgbClr val="009999"/>
                </a:solidFill>
                <a:latin typeface="Cambria Math" panose="02040503050406030204" pitchFamily="18" charset="0"/>
                <a:ea typeface="Cambria Math" panose="02040503050406030204" pitchFamily="18" charset="0"/>
                <a:sym typeface="Calibri"/>
              </a:rPr>
              <a:t>Acute leukemia</a:t>
            </a:r>
            <a:endParaRPr lang="en-US" dirty="0">
              <a:solidFill>
                <a:srgbClr val="009999"/>
              </a:solidFill>
            </a:endParaRPr>
          </a:p>
        </p:txBody>
      </p:sp>
      <p:pic>
        <p:nvPicPr>
          <p:cNvPr id="38" name="Picture 2" descr="نتيجة بحث الصور عن ‪youtube‬‏">
            <a:hlinkClick r:id="rId4"/>
            <a:extLst>
              <a:ext uri="{FF2B5EF4-FFF2-40B4-BE49-F238E27FC236}">
                <a16:creationId xmlns:lc="http://schemas.openxmlformats.org/drawingml/2006/lockedCanvas" xmlns="" xmlns:a16="http://schemas.microsoft.com/office/drawing/2014/main" id="{74A62BAC-8621-40FB-831F-DE3B4AF733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285" y="531884"/>
            <a:ext cx="523530" cy="523530"/>
          </a:xfrm>
          <a:prstGeom prst="rect">
            <a:avLst/>
          </a:prstGeom>
          <a:noFill/>
          <a:extLst>
            <a:ext uri="{909E8E84-426E-40DD-AFC4-6F175D3DCCD1}">
              <a14:hiddenFill xmlns:a14="http://schemas.microsoft.com/office/drawing/2010/main">
                <a:solidFill>
                  <a:srgbClr val="FFFFFF"/>
                </a:solidFill>
              </a14:hiddenFill>
            </a:ext>
          </a:extLst>
        </p:spPr>
      </p:pic>
      <p:sp>
        <p:nvSpPr>
          <p:cNvPr id="20" name="مربع نص 19"/>
          <p:cNvSpPr txBox="1"/>
          <p:nvPr/>
        </p:nvSpPr>
        <p:spPr>
          <a:xfrm>
            <a:off x="5193082" y="739196"/>
            <a:ext cx="885825" cy="246221"/>
          </a:xfrm>
          <a:prstGeom prst="rect">
            <a:avLst/>
          </a:prstGeom>
          <a:noFill/>
        </p:spPr>
        <p:txBody>
          <a:bodyPr wrap="square" rtlCol="0">
            <a:spAutoFit/>
          </a:bodyPr>
          <a:lstStyle/>
          <a:p>
            <a:r>
              <a:rPr lang="en-US" sz="1000" dirty="0">
                <a:solidFill>
                  <a:schemeClr val="tx2">
                    <a:lumMod val="75000"/>
                  </a:schemeClr>
                </a:solidFill>
                <a:latin typeface="Cambria" panose="02040503050406030204" pitchFamily="18" charset="0"/>
                <a:ea typeface="Cambria Math" panose="02040503050406030204" pitchFamily="18" charset="0"/>
                <a:sym typeface="Calibri"/>
              </a:rPr>
              <a:t>10:18</a:t>
            </a:r>
          </a:p>
        </p:txBody>
      </p:sp>
      <p:sp>
        <p:nvSpPr>
          <p:cNvPr id="22" name="عنصر نائب للتذييل 21"/>
          <p:cNvSpPr>
            <a:spLocks noGrp="1"/>
          </p:cNvSpPr>
          <p:nvPr>
            <p:ph type="ftr" idx="11"/>
          </p:nvPr>
        </p:nvSpPr>
        <p:spPr>
          <a:xfrm>
            <a:off x="2271712" y="-2244"/>
            <a:ext cx="2314575" cy="527403"/>
          </a:xfrm>
        </p:spPr>
        <p:txBody>
          <a:bodyPr/>
          <a:lstStyle/>
          <a:p>
            <a:r>
              <a:rPr lang="en-US" dirty="0" smtClean="0"/>
              <a:t>HEMATOLOGY TEAM 436</a:t>
            </a:r>
            <a:endParaRPr lang="en-US" dirty="0"/>
          </a:p>
        </p:txBody>
      </p:sp>
      <p:sp>
        <p:nvSpPr>
          <p:cNvPr id="23" name="عنصر نائب لرقم الشريحة 22"/>
          <p:cNvSpPr>
            <a:spLocks noGrp="1"/>
          </p:cNvSpPr>
          <p:nvPr>
            <p:ph type="sldNum" idx="12"/>
          </p:nvPr>
        </p:nvSpPr>
        <p:spPr>
          <a:xfrm>
            <a:off x="5179783" y="9519467"/>
            <a:ext cx="1543050" cy="527403"/>
          </a:xfrm>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2</a:t>
            </a:fld>
            <a:endParaRPr lang="en-US"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3609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37DED81-55C5-4827-93AD-F0F79DC82314}"/>
              </a:ext>
            </a:extLst>
          </p:cNvPr>
          <p:cNvSpPr>
            <a:spLocks noGrp="1"/>
          </p:cNvSpPr>
          <p:nvPr>
            <p:ph type="body" idx="1"/>
          </p:nvPr>
        </p:nvSpPr>
        <p:spPr>
          <a:xfrm>
            <a:off x="145775" y="2589492"/>
            <a:ext cx="6400800" cy="6892584"/>
          </a:xfrm>
        </p:spPr>
        <p:txBody>
          <a:bodyPr/>
          <a:lstStyle/>
          <a:p>
            <a:pPr marL="133350" indent="0" algn="l" rtl="0">
              <a:buNone/>
            </a:pPr>
            <a:r>
              <a:rPr lang="en-US" sz="1600" dirty="0">
                <a:solidFill>
                  <a:srgbClr val="009999"/>
                </a:solidFill>
                <a:latin typeface="Cambria Math" panose="02040503050406030204" pitchFamily="18" charset="0"/>
                <a:ea typeface="Cambria Math" panose="02040503050406030204" pitchFamily="18" charset="0"/>
                <a:cs typeface="Arial"/>
              </a:rPr>
              <a:t>Epidemiology </a:t>
            </a:r>
            <a:r>
              <a:rPr lang="en-US" sz="1600" dirty="0">
                <a:solidFill>
                  <a:schemeClr val="accent2"/>
                </a:solidFill>
                <a:latin typeface="Cambria Math" panose="02040503050406030204" pitchFamily="18" charset="0"/>
                <a:ea typeface="Cambria Math" panose="02040503050406030204" pitchFamily="18" charset="0"/>
                <a:cs typeface="Arial"/>
              </a:rPr>
              <a:t>: </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AL represent about 8% of neoplastic disease &amp; cause about 4% of malignancy related deaths ! </a:t>
            </a:r>
            <a:r>
              <a:rPr lang="en-US" sz="1200" dirty="0">
                <a:solidFill>
                  <a:srgbClr val="00B050"/>
                </a:solidFill>
                <a:latin typeface="Cambria Math" panose="02040503050406030204" pitchFamily="18" charset="0"/>
                <a:ea typeface="Cambria Math" panose="02040503050406030204" pitchFamily="18" charset="0"/>
              </a:rPr>
              <a:t>​(cure rate is very high)</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 ● Acute ​myeloid​ leukemia is more common in ​adults​ &gt; 15 per 100.000/year. </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 Acute ​lymphoid​ leukemia is​ ​usually affecting ​children​ ​76% of childhood leukemia.</a:t>
            </a:r>
          </a:p>
          <a:p>
            <a:pPr marL="133350" indent="0" algn="l" rtl="0">
              <a:buNone/>
            </a:pPr>
            <a:r>
              <a:rPr lang="en-US" sz="1600" dirty="0">
                <a:solidFill>
                  <a:srgbClr val="009999"/>
                </a:solidFill>
                <a:latin typeface="Cambria Math" panose="02040503050406030204" pitchFamily="18" charset="0"/>
                <a:ea typeface="Cambria Math" panose="02040503050406030204" pitchFamily="18" charset="0"/>
                <a:cs typeface="Arial"/>
              </a:rPr>
              <a:t>Acute Leukemia Classification:  </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1- Acute Myeloid Leukemia (AML). </a:t>
            </a:r>
            <a:r>
              <a:rPr lang="en-US" sz="1000" dirty="0">
                <a:solidFill>
                  <a:srgbClr val="FF0000"/>
                </a:solidFill>
                <a:latin typeface="Cambria" panose="02040503050406030204" pitchFamily="18" charset="0"/>
                <a:ea typeface="Cambria Math" panose="02040503050406030204" pitchFamily="18" charset="0"/>
              </a:rPr>
              <a:t>In Adults</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2- Acute Lymphoid Leukemia (ALL). </a:t>
            </a:r>
            <a:r>
              <a:rPr lang="en-US" sz="1000" dirty="0">
                <a:solidFill>
                  <a:srgbClr val="FF0000"/>
                </a:solidFill>
                <a:latin typeface="Cambria" panose="02040503050406030204" pitchFamily="18" charset="0"/>
                <a:ea typeface="Cambria Math" panose="02040503050406030204" pitchFamily="18" charset="0"/>
              </a:rPr>
              <a:t>In children</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3- Acute Leukemia of Ambiguous Lineage. </a:t>
            </a:r>
          </a:p>
          <a:p>
            <a:pPr marL="133350" indent="0" algn="l" rtl="0">
              <a:buNone/>
            </a:pPr>
            <a:r>
              <a:rPr lang="en-US" sz="1400" dirty="0">
                <a:solidFill>
                  <a:schemeClr val="accent4">
                    <a:lumMod val="75000"/>
                  </a:schemeClr>
                </a:solidFill>
                <a:latin typeface="Cambria Math" panose="02040503050406030204" pitchFamily="18" charset="0"/>
                <a:ea typeface="Cambria Math" panose="02040503050406030204" pitchFamily="18" charset="0"/>
              </a:rPr>
              <a:t> </a:t>
            </a:r>
            <a:r>
              <a:rPr lang="en-US" sz="1400" u="sng" dirty="0">
                <a:solidFill>
                  <a:schemeClr val="accent4">
                    <a:lumMod val="75000"/>
                  </a:schemeClr>
                </a:solidFill>
                <a:latin typeface="Cambria Math" panose="02040503050406030204" pitchFamily="18" charset="0"/>
                <a:ea typeface="Cambria Math" panose="02040503050406030204" pitchFamily="18" charset="0"/>
              </a:rPr>
              <a:t>Basis of Classification</a:t>
            </a:r>
            <a:endParaRPr lang="en-US" sz="1200" u="sng" dirty="0">
              <a:solidFill>
                <a:schemeClr val="accent4">
                  <a:lumMod val="75000"/>
                </a:schemeClr>
              </a:solidFill>
              <a:latin typeface="Cambria Math" panose="02040503050406030204" pitchFamily="18" charset="0"/>
              <a:ea typeface="Cambria Math" panose="02040503050406030204" pitchFamily="18" charset="0"/>
            </a:endParaRP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1- Clinical history. (previous therapy)                                 2-  Morphology.</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3- Flow cytometry.   </a:t>
            </a:r>
            <a:r>
              <a:rPr lang="en-US" sz="1000" dirty="0">
                <a:solidFill>
                  <a:schemeClr val="accent6"/>
                </a:solidFill>
                <a:latin typeface="Cambria" panose="02040503050406030204" pitchFamily="18" charset="0"/>
                <a:ea typeface="Cambria Math" panose="02040503050406030204" pitchFamily="18" charset="0"/>
              </a:rPr>
              <a:t>(BM  or Periphery)</a:t>
            </a:r>
            <a:r>
              <a:rPr lang="en-US" sz="1000" dirty="0">
                <a:solidFill>
                  <a:srgbClr val="A3FBA3"/>
                </a:solidFill>
                <a:latin typeface="Cambria" panose="02040503050406030204" pitchFamily="18" charset="0"/>
                <a:ea typeface="Cambria Math" panose="02040503050406030204" pitchFamily="18" charset="0"/>
              </a:rPr>
              <a:t> </a:t>
            </a:r>
            <a:r>
              <a:rPr lang="en-US" sz="1200" dirty="0">
                <a:solidFill>
                  <a:schemeClr val="tx1"/>
                </a:solidFill>
                <a:latin typeface="Cambria Math" panose="02040503050406030204" pitchFamily="18" charset="0"/>
                <a:ea typeface="Cambria Math" panose="02040503050406030204" pitchFamily="18" charset="0"/>
              </a:rPr>
              <a:t>      4- Chromosomal typing.                      5-Molecular study.</a:t>
            </a:r>
          </a:p>
          <a:p>
            <a:pPr marL="133350" indent="0" algn="l" rtl="0">
              <a:buNone/>
            </a:pPr>
            <a:r>
              <a:rPr lang="en-US" sz="1400" u="sng" dirty="0">
                <a:solidFill>
                  <a:schemeClr val="bg2">
                    <a:lumMod val="75000"/>
                  </a:schemeClr>
                </a:solidFill>
                <a:latin typeface="Cambria Math" panose="02040503050406030204" pitchFamily="18" charset="0"/>
                <a:ea typeface="Cambria Math" panose="02040503050406030204" pitchFamily="18" charset="0"/>
              </a:rPr>
              <a:t>1-​ ​Light microscopy​</a:t>
            </a:r>
            <a:r>
              <a:rPr lang="en-US" sz="1400" dirty="0">
                <a:solidFill>
                  <a:schemeClr val="bg2">
                    <a:lumMod val="75000"/>
                  </a:schemeClr>
                </a:solidFill>
                <a:latin typeface="Cambria Math" panose="02040503050406030204" pitchFamily="18" charset="0"/>
                <a:ea typeface="Cambria Math" panose="02040503050406030204" pitchFamily="18" charset="0"/>
              </a:rPr>
              <a:t>: </a:t>
            </a:r>
            <a:r>
              <a:rPr lang="en-US" sz="1000" dirty="0">
                <a:solidFill>
                  <a:schemeClr val="accent6"/>
                </a:solidFill>
                <a:latin typeface="Cambria" panose="02040503050406030204" pitchFamily="18" charset="0"/>
                <a:ea typeface="Cambria Math" panose="02040503050406030204" pitchFamily="18" charset="0"/>
              </a:rPr>
              <a:t>(Microscopy in malignancies is important)</a:t>
            </a:r>
            <a:r>
              <a:rPr lang="en-US" sz="1400" dirty="0">
                <a:solidFill>
                  <a:schemeClr val="accent6"/>
                </a:solidFill>
                <a:latin typeface="Cambria Math" panose="02040503050406030204" pitchFamily="18" charset="0"/>
                <a:ea typeface="Cambria Math" panose="02040503050406030204" pitchFamily="18" charset="0"/>
              </a:rPr>
              <a:t> </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(blood smear ​to see blasts​, bone marrow aspirate &amp; biopsy )  </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 </a:t>
            </a:r>
            <a:r>
              <a:rPr lang="en-US" sz="1200" dirty="0">
                <a:solidFill>
                  <a:srgbClr val="FF0000"/>
                </a:solidFill>
                <a:latin typeface="Cambria Math" panose="02040503050406030204" pitchFamily="18" charset="0"/>
                <a:ea typeface="Cambria Math" panose="02040503050406030204" pitchFamily="18" charset="0"/>
              </a:rPr>
              <a:t>Blast count </a:t>
            </a:r>
            <a:r>
              <a:rPr lang="en-US" sz="1200" dirty="0">
                <a:solidFill>
                  <a:schemeClr val="tx1"/>
                </a:solidFill>
                <a:latin typeface="Cambria Math" panose="02040503050406030204" pitchFamily="18" charset="0"/>
                <a:ea typeface="Cambria Math" panose="02040503050406030204" pitchFamily="18" charset="0"/>
              </a:rPr>
              <a:t>: it should be ​&gt;20%​ ​(more than or equal 20)​ out of the total cells </a:t>
            </a:r>
          </a:p>
          <a:p>
            <a:pPr marL="133350" indent="0" algn="l" rtl="0">
              <a:buNone/>
            </a:pPr>
            <a:r>
              <a:rPr lang="en-US" sz="1200" dirty="0">
                <a:solidFill>
                  <a:schemeClr val="tx1"/>
                </a:solidFill>
                <a:latin typeface="Cambria Math" panose="02040503050406030204" pitchFamily="18" charset="0"/>
                <a:ea typeface="Cambria Math" panose="02040503050406030204" pitchFamily="18" charset="0"/>
              </a:rPr>
              <a:t> • </a:t>
            </a:r>
            <a:r>
              <a:rPr lang="en-US" sz="1200" dirty="0">
                <a:solidFill>
                  <a:srgbClr val="FF0000"/>
                </a:solidFill>
                <a:latin typeface="Cambria Math" panose="02040503050406030204" pitchFamily="18" charset="0"/>
                <a:ea typeface="Cambria Math" panose="02040503050406030204" pitchFamily="18" charset="0"/>
              </a:rPr>
              <a:t>Blast morphology </a:t>
            </a:r>
            <a:r>
              <a:rPr lang="en-US" sz="1200" dirty="0">
                <a:solidFill>
                  <a:schemeClr val="tx1"/>
                </a:solidFill>
                <a:latin typeface="Cambria Math" panose="02040503050406030204" pitchFamily="18" charset="0"/>
                <a:ea typeface="Cambria Math" panose="02040503050406030204" pitchFamily="18" charset="0"/>
              </a:rPr>
              <a:t>:</a:t>
            </a:r>
          </a:p>
          <a:p>
            <a:pPr marL="133350" indent="0" algn="l" rtl="0">
              <a:buNone/>
            </a:pPr>
            <a:endParaRPr lang="en-US" sz="1200" dirty="0">
              <a:solidFill>
                <a:schemeClr val="tx1"/>
              </a:solidFill>
              <a:latin typeface="Cambria Math" panose="02040503050406030204" pitchFamily="18" charset="0"/>
              <a:ea typeface="Cambria Math" panose="02040503050406030204" pitchFamily="18" charset="0"/>
            </a:endParaRPr>
          </a:p>
          <a:p>
            <a:pPr marL="133350" indent="0" algn="l" rtl="0">
              <a:buNone/>
            </a:pPr>
            <a:endParaRPr lang="en-US" sz="1200" dirty="0">
              <a:solidFill>
                <a:schemeClr val="tx1"/>
              </a:solidFill>
              <a:latin typeface="Cambria Math" panose="02040503050406030204" pitchFamily="18" charset="0"/>
              <a:ea typeface="Cambria Math" panose="02040503050406030204" pitchFamily="18" charset="0"/>
            </a:endParaRPr>
          </a:p>
          <a:p>
            <a:pPr marL="133350" indent="0" algn="l" rtl="0">
              <a:buNone/>
            </a:pPr>
            <a:endParaRPr lang="en-US" sz="1200" dirty="0">
              <a:solidFill>
                <a:schemeClr val="tx1"/>
              </a:solidFill>
              <a:latin typeface="Cambria Math" panose="02040503050406030204" pitchFamily="18" charset="0"/>
              <a:ea typeface="Cambria Math" panose="02040503050406030204" pitchFamily="18" charset="0"/>
            </a:endParaRPr>
          </a:p>
          <a:p>
            <a:pPr marL="133350" indent="0" algn="l" rtl="0">
              <a:buNone/>
            </a:pPr>
            <a:endParaRPr lang="en-US" sz="1200" b="1" dirty="0">
              <a:solidFill>
                <a:schemeClr val="tx1"/>
              </a:solidFill>
              <a:latin typeface="Cambria Math" panose="02040503050406030204" pitchFamily="18" charset="0"/>
              <a:ea typeface="Cambria Math" panose="02040503050406030204" pitchFamily="18" charset="0"/>
            </a:endParaRPr>
          </a:p>
          <a:p>
            <a:pPr marL="133350" indent="0" algn="l" rtl="0">
              <a:buNone/>
            </a:pPr>
            <a:r>
              <a:rPr lang="en-US" sz="1200" dirty="0" smtClean="0">
                <a:solidFill>
                  <a:schemeClr val="tx1"/>
                </a:solidFill>
                <a:latin typeface="Cambria Math" panose="02040503050406030204" pitchFamily="18" charset="0"/>
                <a:ea typeface="Cambria Math" panose="02040503050406030204" pitchFamily="18" charset="0"/>
              </a:rPr>
              <a:t>● </a:t>
            </a:r>
            <a:r>
              <a:rPr lang="en-US" sz="1400" dirty="0">
                <a:solidFill>
                  <a:schemeClr val="accent4">
                    <a:lumMod val="75000"/>
                  </a:schemeClr>
                </a:solidFill>
                <a:latin typeface="Cambria Math" panose="02040503050406030204" pitchFamily="18" charset="0"/>
                <a:ea typeface="Cambria Math" panose="02040503050406030204" pitchFamily="18" charset="0"/>
              </a:rPr>
              <a:t>Myeloblast</a:t>
            </a:r>
            <a:r>
              <a:rPr lang="en-US" sz="1400" dirty="0">
                <a:solidFill>
                  <a:schemeClr val="tx1"/>
                </a:solidFill>
                <a:latin typeface="Cambria Math" panose="02040503050406030204" pitchFamily="18" charset="0"/>
                <a:ea typeface="Cambria Math" panose="02040503050406030204" pitchFamily="18" charset="0"/>
              </a:rPr>
              <a:t>:                                                                                              </a:t>
            </a:r>
          </a:p>
          <a:p>
            <a:pPr marL="133350" indent="0" algn="l" rtl="0">
              <a:buNone/>
            </a:pPr>
            <a:r>
              <a:rPr lang="en-US" sz="1400" dirty="0">
                <a:solidFill>
                  <a:schemeClr val="tx1"/>
                </a:solidFill>
                <a:latin typeface="Cambria Math" panose="02040503050406030204" pitchFamily="18" charset="0"/>
                <a:ea typeface="Cambria Math" panose="02040503050406030204" pitchFamily="18" charset="0"/>
              </a:rPr>
              <a:t> ❑ Size: medium-Large </a:t>
            </a:r>
          </a:p>
          <a:p>
            <a:pPr marL="133350" indent="0" algn="l" rtl="0">
              <a:buNone/>
            </a:pPr>
            <a:r>
              <a:rPr lang="en-US" sz="1400" dirty="0">
                <a:solidFill>
                  <a:schemeClr val="tx1"/>
                </a:solidFill>
                <a:latin typeface="Cambria Math" panose="02040503050406030204" pitchFamily="18" charset="0"/>
                <a:ea typeface="Cambria Math" panose="02040503050406030204" pitchFamily="18" charset="0"/>
              </a:rPr>
              <a:t> ❑ Nucleous: round, oval or irregular</a:t>
            </a:r>
          </a:p>
          <a:p>
            <a:pPr marL="133350" indent="0" algn="l" rtl="0">
              <a:buNone/>
            </a:pPr>
            <a:r>
              <a:rPr lang="en-US" sz="1400" dirty="0">
                <a:solidFill>
                  <a:schemeClr val="tx1"/>
                </a:solidFill>
                <a:latin typeface="Cambria Math" panose="02040503050406030204" pitchFamily="18" charset="0"/>
                <a:ea typeface="Cambria Math" panose="02040503050406030204" pitchFamily="18" charset="0"/>
              </a:rPr>
              <a:t> ❑ Nucleolus: prominent</a:t>
            </a:r>
          </a:p>
          <a:p>
            <a:pPr marL="133350" indent="0" algn="l" rtl="0">
              <a:buNone/>
            </a:pPr>
            <a:r>
              <a:rPr lang="en-US" sz="1400" dirty="0">
                <a:solidFill>
                  <a:schemeClr val="tx1"/>
                </a:solidFill>
                <a:latin typeface="Cambria Math" panose="02040503050406030204" pitchFamily="18" charset="0"/>
                <a:ea typeface="Cambria Math" panose="02040503050406030204" pitchFamily="18" charset="0"/>
              </a:rPr>
              <a:t> ❑ Cytoplasm: abundant, ​granular      </a:t>
            </a:r>
          </a:p>
          <a:p>
            <a:pPr marL="133350" indent="0" algn="l" rtl="0">
              <a:buNone/>
            </a:pPr>
            <a:r>
              <a:rPr lang="en-US" sz="1400" dirty="0">
                <a:solidFill>
                  <a:srgbClr val="FF0000"/>
                </a:solidFill>
                <a:latin typeface="Cambria Math" panose="02040503050406030204" pitchFamily="18" charset="0"/>
                <a:ea typeface="Cambria Math" panose="02040503050406030204" pitchFamily="18" charset="0"/>
              </a:rPr>
              <a:t>Auer rods is an important characteristic!</a:t>
            </a:r>
          </a:p>
        </p:txBody>
      </p:sp>
      <p:pic>
        <p:nvPicPr>
          <p:cNvPr id="7" name="Picture 2">
            <a:extLst>
              <a:ext uri="{FF2B5EF4-FFF2-40B4-BE49-F238E27FC236}">
                <a16:creationId xmlns="" xmlns:a16="http://schemas.microsoft.com/office/drawing/2014/main" id="{BBD5A20D-CC6F-4F9F-B0DF-9B6C45CF80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7" y="318052"/>
            <a:ext cx="6108217" cy="23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uer-rod-2.jpg">
            <a:extLst>
              <a:ext uri="{FF2B5EF4-FFF2-40B4-BE49-F238E27FC236}">
                <a16:creationId xmlns="" xmlns:a16="http://schemas.microsoft.com/office/drawing/2014/main" id="{6D4129F6-50D3-49D9-8010-BF408BF7F4B5}"/>
              </a:ext>
            </a:extLst>
          </p:cNvPr>
          <p:cNvPicPr>
            <a:picLocks noChangeAspect="1"/>
          </p:cNvPicPr>
          <p:nvPr/>
        </p:nvPicPr>
        <p:blipFill>
          <a:blip r:embed="rId3" cstate="print"/>
          <a:stretch>
            <a:fillRect/>
          </a:stretch>
        </p:blipFill>
        <p:spPr>
          <a:xfrm>
            <a:off x="238298" y="6945238"/>
            <a:ext cx="1986649" cy="1079450"/>
          </a:xfrm>
          <a:prstGeom prst="rect">
            <a:avLst/>
          </a:prstGeom>
        </p:spPr>
      </p:pic>
      <p:pic>
        <p:nvPicPr>
          <p:cNvPr id="9" name="Picture 8" descr="lymp.jpg">
            <a:extLst>
              <a:ext uri="{FF2B5EF4-FFF2-40B4-BE49-F238E27FC236}">
                <a16:creationId xmlns="" xmlns:a16="http://schemas.microsoft.com/office/drawing/2014/main" id="{54532D13-1B25-4F37-9EA1-DF76F5178674}"/>
              </a:ext>
            </a:extLst>
          </p:cNvPr>
          <p:cNvPicPr>
            <a:picLocks noChangeAspect="1"/>
          </p:cNvPicPr>
          <p:nvPr/>
        </p:nvPicPr>
        <p:blipFill>
          <a:blip r:embed="rId4" cstate="print"/>
          <a:stretch>
            <a:fillRect/>
          </a:stretch>
        </p:blipFill>
        <p:spPr>
          <a:xfrm>
            <a:off x="3706120" y="6915217"/>
            <a:ext cx="2025241" cy="1100420"/>
          </a:xfrm>
          <a:prstGeom prst="rect">
            <a:avLst/>
          </a:prstGeom>
        </p:spPr>
      </p:pic>
      <p:sp>
        <p:nvSpPr>
          <p:cNvPr id="10" name="TextBox 9">
            <a:extLst>
              <a:ext uri="{FF2B5EF4-FFF2-40B4-BE49-F238E27FC236}">
                <a16:creationId xmlns="" xmlns:a16="http://schemas.microsoft.com/office/drawing/2014/main" id="{FD8529B9-86E3-4F6D-995B-14C99F9EABEB}"/>
              </a:ext>
            </a:extLst>
          </p:cNvPr>
          <p:cNvSpPr txBox="1"/>
          <p:nvPr/>
        </p:nvSpPr>
        <p:spPr>
          <a:xfrm>
            <a:off x="3525595" y="8097081"/>
            <a:ext cx="3167269" cy="1384995"/>
          </a:xfrm>
          <a:prstGeom prst="rect">
            <a:avLst/>
          </a:prstGeom>
          <a:noFill/>
        </p:spPr>
        <p:txBody>
          <a:bodyPr wrap="square" rtlCol="0">
            <a:spAutoFit/>
          </a:bodyPr>
          <a:lstStyle/>
          <a:p>
            <a:r>
              <a:rPr lang="en-US" b="1" dirty="0">
                <a:latin typeface="Cambria" panose="02040503050406030204" pitchFamily="18" charset="0"/>
              </a:rPr>
              <a:t>● </a:t>
            </a:r>
            <a:r>
              <a:rPr lang="en-US" dirty="0">
                <a:solidFill>
                  <a:schemeClr val="accent4">
                    <a:lumMod val="75000"/>
                  </a:schemeClr>
                </a:solidFill>
                <a:latin typeface="Cambria" panose="02040503050406030204" pitchFamily="18" charset="0"/>
              </a:rPr>
              <a:t>Lymphoblast</a:t>
            </a:r>
            <a:r>
              <a:rPr lang="en-US" b="1" dirty="0">
                <a:latin typeface="Cambria" panose="02040503050406030204" pitchFamily="18" charset="0"/>
              </a:rPr>
              <a:t>: </a:t>
            </a:r>
          </a:p>
          <a:p>
            <a:r>
              <a:rPr lang="en-US" dirty="0">
                <a:latin typeface="Cambria" panose="02040503050406030204" pitchFamily="18" charset="0"/>
              </a:rPr>
              <a:t>❑ Size: small- medium  </a:t>
            </a:r>
          </a:p>
          <a:p>
            <a:r>
              <a:rPr lang="en-US" dirty="0">
                <a:latin typeface="Cambria" panose="02040503050406030204" pitchFamily="18" charset="0"/>
              </a:rPr>
              <a:t>❑ Nucleous: round </a:t>
            </a:r>
          </a:p>
          <a:p>
            <a:r>
              <a:rPr lang="en-US" dirty="0">
                <a:latin typeface="Cambria" panose="02040503050406030204" pitchFamily="18" charset="0"/>
              </a:rPr>
              <a:t>❑ Nucleolus: not prominent </a:t>
            </a:r>
          </a:p>
          <a:p>
            <a:r>
              <a:rPr lang="en-US" dirty="0">
                <a:latin typeface="Cambria" panose="02040503050406030204" pitchFamily="18" charset="0"/>
              </a:rPr>
              <a:t>❑ Cytoplasm: scanty ,​agranular and may be vacuolated</a:t>
            </a:r>
          </a:p>
        </p:txBody>
      </p:sp>
      <p:sp>
        <p:nvSpPr>
          <p:cNvPr id="2" name="Oval 1"/>
          <p:cNvSpPr/>
          <p:nvPr/>
        </p:nvSpPr>
        <p:spPr>
          <a:xfrm>
            <a:off x="1484726" y="7396293"/>
            <a:ext cx="238298" cy="266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2" idx="6"/>
          </p:cNvCxnSpPr>
          <p:nvPr/>
        </p:nvCxnSpPr>
        <p:spPr>
          <a:xfrm flipV="1">
            <a:off x="1723024" y="7252206"/>
            <a:ext cx="847898" cy="2770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78773" y="7060686"/>
            <a:ext cx="824265" cy="276999"/>
          </a:xfrm>
          <a:prstGeom prst="rect">
            <a:avLst/>
          </a:prstGeom>
          <a:noFill/>
        </p:spPr>
        <p:txBody>
          <a:bodyPr wrap="none" rtlCol="0">
            <a:spAutoFit/>
          </a:bodyPr>
          <a:lstStyle/>
          <a:p>
            <a:r>
              <a:rPr lang="en-US" sz="1200" b="1" dirty="0">
                <a:solidFill>
                  <a:srgbClr val="FF0000"/>
                </a:solidFill>
                <a:latin typeface="Cambria Math" panose="02040503050406030204" pitchFamily="18" charset="0"/>
                <a:ea typeface="Cambria Math" panose="02040503050406030204" pitchFamily="18" charset="0"/>
              </a:rPr>
              <a:t>Auer rods</a:t>
            </a:r>
            <a:endParaRPr lang="en-US" sz="1200" dirty="0"/>
          </a:p>
        </p:txBody>
      </p:sp>
      <p:sp>
        <p:nvSpPr>
          <p:cNvPr id="4" name="مربع نص 3">
            <a:extLst>
              <a:ext uri="{FF2B5EF4-FFF2-40B4-BE49-F238E27FC236}">
                <a16:creationId xmlns="" xmlns:a16="http://schemas.microsoft.com/office/drawing/2014/main" id="{39768A04-CB18-4EAA-A7F5-411177E6F986}"/>
              </a:ext>
            </a:extLst>
          </p:cNvPr>
          <p:cNvSpPr txBox="1"/>
          <p:nvPr/>
        </p:nvSpPr>
        <p:spPr>
          <a:xfrm>
            <a:off x="0" y="582386"/>
            <a:ext cx="1153886" cy="553998"/>
          </a:xfrm>
          <a:prstGeom prst="rect">
            <a:avLst/>
          </a:prstGeom>
          <a:noFill/>
        </p:spPr>
        <p:txBody>
          <a:bodyPr wrap="square" rtlCol="1">
            <a:spAutoFit/>
          </a:bodyPr>
          <a:lstStyle/>
          <a:p>
            <a:r>
              <a:rPr lang="en-GB" sz="1000" dirty="0">
                <a:solidFill>
                  <a:schemeClr val="accent6"/>
                </a:solidFill>
                <a:latin typeface="Cambria" panose="02040503050406030204" pitchFamily="18" charset="0"/>
              </a:rPr>
              <a:t>In this stage is acute and undifferentiation </a:t>
            </a:r>
            <a:endParaRPr lang="ar-SA" sz="1000" dirty="0">
              <a:solidFill>
                <a:schemeClr val="accent6"/>
              </a:solidFill>
              <a:latin typeface="Cambria" panose="02040503050406030204" pitchFamily="18" charset="0"/>
            </a:endParaRPr>
          </a:p>
        </p:txBody>
      </p:sp>
      <p:sp>
        <p:nvSpPr>
          <p:cNvPr id="11" name="مربع نص 10">
            <a:extLst>
              <a:ext uri="{FF2B5EF4-FFF2-40B4-BE49-F238E27FC236}">
                <a16:creationId xmlns="" xmlns:a16="http://schemas.microsoft.com/office/drawing/2014/main" id="{CE36A4C9-8B1E-47DD-B403-9BF1D3E85C5D}"/>
              </a:ext>
            </a:extLst>
          </p:cNvPr>
          <p:cNvSpPr txBox="1"/>
          <p:nvPr/>
        </p:nvSpPr>
        <p:spPr>
          <a:xfrm>
            <a:off x="2570922" y="2182587"/>
            <a:ext cx="803649" cy="553998"/>
          </a:xfrm>
          <a:prstGeom prst="rect">
            <a:avLst/>
          </a:prstGeom>
          <a:noFill/>
        </p:spPr>
        <p:txBody>
          <a:bodyPr wrap="square" rtlCol="1">
            <a:spAutoFit/>
          </a:bodyPr>
          <a:lstStyle/>
          <a:p>
            <a:r>
              <a:rPr lang="en-US" sz="1000" dirty="0">
                <a:solidFill>
                  <a:schemeClr val="accent6"/>
                </a:solidFill>
                <a:latin typeface="Cambria" panose="02040503050406030204" pitchFamily="18" charset="0"/>
              </a:rPr>
              <a:t>In this stage is chronic</a:t>
            </a:r>
            <a:endParaRPr lang="ar-SA" sz="1000" dirty="0">
              <a:solidFill>
                <a:schemeClr val="accent6"/>
              </a:solidFill>
              <a:latin typeface="Cambria" panose="02040503050406030204" pitchFamily="18" charset="0"/>
            </a:endParaRPr>
          </a:p>
        </p:txBody>
      </p:sp>
      <p:sp>
        <p:nvSpPr>
          <p:cNvPr id="12" name="عنصر نائب للتذييل 11"/>
          <p:cNvSpPr>
            <a:spLocks noGrp="1"/>
          </p:cNvSpPr>
          <p:nvPr>
            <p:ph type="ftr" idx="11"/>
          </p:nvPr>
        </p:nvSpPr>
        <p:spPr>
          <a:xfrm>
            <a:off x="2188887" y="-99962"/>
            <a:ext cx="2314575" cy="527403"/>
          </a:xfrm>
        </p:spPr>
        <p:txBody>
          <a:bodyPr/>
          <a:lstStyle/>
          <a:p>
            <a:r>
              <a:rPr lang="en-US" dirty="0" smtClean="0"/>
              <a:t>HEMATOLOGY TEAM 436</a:t>
            </a:r>
            <a:endParaRPr lang="en-US" dirty="0"/>
          </a:p>
        </p:txBody>
      </p:sp>
      <p:sp>
        <p:nvSpPr>
          <p:cNvPr id="13" name="عنصر نائب لرقم الشريحة 1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3</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9329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F8BEE464-F99C-49E2-B6E3-6FE4B42DAA83}"/>
              </a:ext>
            </a:extLst>
          </p:cNvPr>
          <p:cNvSpPr>
            <a:spLocks noGrp="1"/>
          </p:cNvSpPr>
          <p:nvPr>
            <p:ph type="body" idx="1"/>
          </p:nvPr>
        </p:nvSpPr>
        <p:spPr>
          <a:xfrm>
            <a:off x="322419" y="630621"/>
            <a:ext cx="5936933" cy="8709660"/>
          </a:xfrm>
        </p:spPr>
        <p:txBody>
          <a:bodyPr/>
          <a:lstStyle/>
          <a:p>
            <a:pPr algn="l" rtl="0"/>
            <a:r>
              <a:rPr lang="en-US" sz="1600" b="1" u="sng" dirty="0">
                <a:solidFill>
                  <a:schemeClr val="bg2">
                    <a:lumMod val="75000"/>
                  </a:schemeClr>
                </a:solidFill>
              </a:rPr>
              <a:t>2-Flow </a:t>
            </a:r>
            <a:r>
              <a:rPr lang="en-US" sz="1600" b="1" u="sng" dirty="0" err="1">
                <a:solidFill>
                  <a:schemeClr val="bg2">
                    <a:lumMod val="75000"/>
                  </a:schemeClr>
                </a:solidFill>
              </a:rPr>
              <a:t>cytometry</a:t>
            </a:r>
            <a:r>
              <a:rPr lang="en-US" sz="1600" b="1" u="sng" dirty="0">
                <a:solidFill>
                  <a:schemeClr val="bg2">
                    <a:lumMod val="75000"/>
                  </a:schemeClr>
                </a:solidFill>
              </a:rPr>
              <a:t>: </a:t>
            </a:r>
            <a:r>
              <a:rPr lang="en-US" sz="1000" dirty="0">
                <a:solidFill>
                  <a:schemeClr val="accent6"/>
                </a:solidFill>
                <a:latin typeface="Cambria" panose="02040503050406030204" pitchFamily="18" charset="0"/>
              </a:rPr>
              <a:t>a very important technique</a:t>
            </a:r>
            <a:endParaRPr lang="en-US" sz="1000" dirty="0">
              <a:solidFill>
                <a:schemeClr val="accent6"/>
              </a:solidFill>
              <a:latin typeface="Cambria" panose="02040503050406030204" pitchFamily="18" charset="0"/>
              <a:ea typeface="Cambria Math" panose="02040503050406030204" pitchFamily="18" charset="0"/>
            </a:endParaRPr>
          </a:p>
          <a:p>
            <a:pPr algn="l" rtl="0"/>
            <a:r>
              <a:rPr lang="en-US" sz="1200" dirty="0">
                <a:solidFill>
                  <a:schemeClr val="tx1"/>
                </a:solidFill>
                <a:latin typeface="Cambria Math" panose="02040503050406030204" pitchFamily="18" charset="0"/>
                <a:ea typeface="Cambria Math" panose="02040503050406030204" pitchFamily="18" charset="0"/>
              </a:rPr>
              <a:t> </a:t>
            </a:r>
            <a:r>
              <a:rPr lang="en-US" sz="1400" dirty="0">
                <a:solidFill>
                  <a:schemeClr val="tx1"/>
                </a:solidFill>
                <a:latin typeface="Cambria Math" panose="02040503050406030204" pitchFamily="18" charset="0"/>
                <a:ea typeface="Cambria Math" panose="02040503050406030204" pitchFamily="18" charset="0"/>
              </a:rPr>
              <a:t>Laser based technology allows for cells counting &amp; detection of  their surface &amp;cytoplasmic  markers by suspending them in a stream of fluid followed by analysis through electronic system. </a:t>
            </a:r>
            <a:r>
              <a:rPr lang="en-US" sz="1000" dirty="0">
                <a:solidFill>
                  <a:schemeClr val="bg1">
                    <a:lumMod val="75000"/>
                  </a:schemeClr>
                </a:solidFill>
                <a:latin typeface="Cambria" panose="02040503050406030204" pitchFamily="18" charset="0"/>
                <a:ea typeface="Cambria Math" panose="02040503050406030204" pitchFamily="18" charset="0"/>
              </a:rPr>
              <a:t>(CD; cluster of differentiation)</a:t>
            </a:r>
          </a:p>
          <a:p>
            <a:pPr algn="l" rtl="0"/>
            <a:endParaRPr lang="en-US" sz="1200" b="1" dirty="0">
              <a:solidFill>
                <a:schemeClr val="tx1"/>
              </a:solidFill>
              <a:latin typeface="Cambria Math" panose="02040503050406030204" pitchFamily="18" charset="0"/>
              <a:ea typeface="Cambria Math" panose="02040503050406030204" pitchFamily="18" charset="0"/>
            </a:endParaRPr>
          </a:p>
          <a:p>
            <a:pPr marL="133350" indent="0" algn="l" rtl="0">
              <a:buNone/>
            </a:pPr>
            <a:endParaRPr lang="en-US" sz="1200" b="1" dirty="0">
              <a:solidFill>
                <a:schemeClr val="tx1"/>
              </a:solidFill>
              <a:latin typeface="Cambria Math" panose="02040503050406030204" pitchFamily="18" charset="0"/>
              <a:ea typeface="Cambria Math" panose="02040503050406030204" pitchFamily="18" charset="0"/>
            </a:endParaRPr>
          </a:p>
          <a:p>
            <a:pPr marL="133350" indent="0" algn="l" rtl="0">
              <a:buNone/>
            </a:pPr>
            <a:endParaRPr lang="en-US" dirty="0">
              <a:latin typeface="Cambria Math" panose="02040503050406030204" pitchFamily="18" charset="0"/>
              <a:ea typeface="Cambria Math" panose="02040503050406030204" pitchFamily="18" charset="0"/>
            </a:endParaRPr>
          </a:p>
          <a:p>
            <a:pPr marL="133350" indent="0" algn="l" rtl="0">
              <a:buNone/>
            </a:pPr>
            <a:endParaRPr lang="en-US" dirty="0">
              <a:latin typeface="Cambria Math" panose="02040503050406030204" pitchFamily="18" charset="0"/>
              <a:ea typeface="Cambria Math" panose="02040503050406030204" pitchFamily="18" charset="0"/>
            </a:endParaRPr>
          </a:p>
          <a:p>
            <a:pPr marL="133350" indent="0" algn="l" rtl="0">
              <a:buNone/>
            </a:pPr>
            <a:endParaRPr lang="en-US" dirty="0">
              <a:latin typeface="Cambria Math" panose="02040503050406030204" pitchFamily="18" charset="0"/>
              <a:ea typeface="Cambria Math" panose="02040503050406030204" pitchFamily="18" charset="0"/>
            </a:endParaRPr>
          </a:p>
          <a:p>
            <a:pPr marL="133350" indent="0" algn="l" rtl="0">
              <a:buNone/>
            </a:pPr>
            <a:endParaRPr lang="en-US" dirty="0">
              <a:latin typeface="Cambria Math" panose="02040503050406030204" pitchFamily="18" charset="0"/>
              <a:ea typeface="Cambria Math" panose="02040503050406030204" pitchFamily="18" charset="0"/>
            </a:endParaRPr>
          </a:p>
          <a:p>
            <a:pPr marL="133350" indent="0" algn="l" rtl="0">
              <a:buNone/>
            </a:pPr>
            <a:endParaRPr lang="en-US" sz="1600" dirty="0">
              <a:latin typeface="Cambria Math" panose="02040503050406030204" pitchFamily="18" charset="0"/>
              <a:ea typeface="Cambria Math" panose="02040503050406030204" pitchFamily="18" charset="0"/>
            </a:endParaRPr>
          </a:p>
          <a:p>
            <a:pPr marL="133350" indent="0" algn="l" rtl="0">
              <a:buNone/>
            </a:pPr>
            <a:endParaRPr lang="en-US" sz="1600" dirty="0">
              <a:latin typeface="Cambria Math" panose="02040503050406030204" pitchFamily="18" charset="0"/>
              <a:ea typeface="Cambria Math" panose="02040503050406030204" pitchFamily="18" charset="0"/>
            </a:endParaRPr>
          </a:p>
          <a:p>
            <a:pPr marL="133350" indent="0" algn="l" rtl="0">
              <a:buNone/>
            </a:pPr>
            <a:endParaRPr lang="en-US" sz="1600" dirty="0">
              <a:latin typeface="Cambria Math" panose="02040503050406030204" pitchFamily="18" charset="0"/>
              <a:ea typeface="Cambria Math" panose="02040503050406030204" pitchFamily="18" charset="0"/>
            </a:endParaRPr>
          </a:p>
          <a:p>
            <a:pPr marL="133350" indent="0" algn="l" rtl="0">
              <a:buNone/>
            </a:pPr>
            <a:endParaRPr lang="en-US" sz="1600" dirty="0">
              <a:latin typeface="Cambria Math" panose="02040503050406030204" pitchFamily="18" charset="0"/>
              <a:ea typeface="Cambria Math" panose="02040503050406030204" pitchFamily="18" charset="0"/>
            </a:endParaRPr>
          </a:p>
          <a:p>
            <a:pPr algn="l" rtl="0"/>
            <a:endParaRPr lang="en-US" sz="1600" b="1" u="sng" dirty="0">
              <a:solidFill>
                <a:schemeClr val="bg2">
                  <a:lumMod val="75000"/>
                </a:schemeClr>
              </a:solidFill>
              <a:latin typeface="Cambria Math" panose="02040503050406030204" pitchFamily="18" charset="0"/>
              <a:ea typeface="Cambria Math" panose="02040503050406030204" pitchFamily="18" charset="0"/>
            </a:endParaRPr>
          </a:p>
          <a:p>
            <a:pPr algn="l" rtl="0"/>
            <a:r>
              <a:rPr lang="en-US" sz="1600" b="1" u="sng" dirty="0">
                <a:solidFill>
                  <a:schemeClr val="bg2">
                    <a:lumMod val="75000"/>
                  </a:schemeClr>
                </a:solidFill>
                <a:latin typeface="Cambria Math" panose="02040503050406030204" pitchFamily="18" charset="0"/>
                <a:ea typeface="Cambria Math" panose="02040503050406030204" pitchFamily="18" charset="0"/>
              </a:rPr>
              <a:t>3-Chromosomal Karyotype</a:t>
            </a:r>
          </a:p>
          <a:p>
            <a:pPr algn="l" rtl="0"/>
            <a:r>
              <a:rPr lang="en-US" sz="1400" dirty="0">
                <a:solidFill>
                  <a:schemeClr val="tx1"/>
                </a:solidFill>
                <a:latin typeface="Cambria Math" panose="02040503050406030204" pitchFamily="18" charset="0"/>
                <a:ea typeface="Cambria Math" panose="02040503050406030204" pitchFamily="18" charset="0"/>
              </a:rPr>
              <a:t>Set of the chromosomes from one cell during metaphase to study the numerical(deletion &amp;trisomy) and structural ( translation &amp;inversion ) abnormality.</a:t>
            </a:r>
          </a:p>
          <a:p>
            <a:pPr algn="l" rtl="0"/>
            <a:endParaRPr lang="ar-SA" sz="1400" b="1" dirty="0">
              <a:solidFill>
                <a:schemeClr val="tx1"/>
              </a:solidFill>
              <a:latin typeface="Cambria Math" panose="02040503050406030204" pitchFamily="18" charset="0"/>
              <a:ea typeface="Cambria Math" panose="02040503050406030204" pitchFamily="18" charset="0"/>
            </a:endParaRPr>
          </a:p>
          <a:p>
            <a:pPr marL="133350" indent="0" algn="l" rtl="0">
              <a:buNone/>
            </a:pPr>
            <a:endParaRPr lang="en-US" sz="1600" dirty="0"/>
          </a:p>
        </p:txBody>
      </p:sp>
      <p:pic>
        <p:nvPicPr>
          <p:cNvPr id="4" name="Content Placeholder 3" descr="fjow6.jpg">
            <a:extLst>
              <a:ext uri="{FF2B5EF4-FFF2-40B4-BE49-F238E27FC236}">
                <a16:creationId xmlns="" xmlns:a16="http://schemas.microsoft.com/office/drawing/2014/main" id="{D559A67A-751B-4FC7-8DEA-FE2DA57CEF0B}"/>
              </a:ext>
            </a:extLst>
          </p:cNvPr>
          <p:cNvPicPr>
            <a:picLocks noChangeAspect="1"/>
          </p:cNvPicPr>
          <p:nvPr/>
        </p:nvPicPr>
        <p:blipFill>
          <a:blip r:embed="rId2" cstate="print"/>
          <a:stretch>
            <a:fillRect/>
          </a:stretch>
        </p:blipFill>
        <p:spPr>
          <a:xfrm>
            <a:off x="471486" y="1681377"/>
            <a:ext cx="2538413" cy="845820"/>
          </a:xfrm>
          <a:prstGeom prst="rect">
            <a:avLst/>
          </a:prstGeom>
        </p:spPr>
      </p:pic>
      <p:pic>
        <p:nvPicPr>
          <p:cNvPr id="5" name="Picture 4" descr="flow2.jpg">
            <a:extLst>
              <a:ext uri="{FF2B5EF4-FFF2-40B4-BE49-F238E27FC236}">
                <a16:creationId xmlns="" xmlns:a16="http://schemas.microsoft.com/office/drawing/2014/main" id="{B3CFE0B6-67E5-4420-96AF-4DC16367C152}"/>
              </a:ext>
            </a:extLst>
          </p:cNvPr>
          <p:cNvPicPr>
            <a:picLocks noChangeAspect="1"/>
          </p:cNvPicPr>
          <p:nvPr/>
        </p:nvPicPr>
        <p:blipFill>
          <a:blip r:embed="rId3" cstate="print"/>
          <a:stretch>
            <a:fillRect/>
          </a:stretch>
        </p:blipFill>
        <p:spPr>
          <a:xfrm>
            <a:off x="3290886" y="1681377"/>
            <a:ext cx="2546131" cy="868308"/>
          </a:xfrm>
          <a:prstGeom prst="rect">
            <a:avLst/>
          </a:prstGeom>
          <a:solidFill>
            <a:schemeClr val="bg1"/>
          </a:solidFill>
        </p:spPr>
      </p:pic>
      <p:graphicFrame>
        <p:nvGraphicFramePr>
          <p:cNvPr id="6" name="Table 5">
            <a:extLst>
              <a:ext uri="{FF2B5EF4-FFF2-40B4-BE49-F238E27FC236}">
                <a16:creationId xmlns="" xmlns:a16="http://schemas.microsoft.com/office/drawing/2014/main" id="{C912E334-B32E-484A-9371-2DFB22B91564}"/>
              </a:ext>
            </a:extLst>
          </p:cNvPr>
          <p:cNvGraphicFramePr>
            <a:graphicFrameLocks noGrp="1"/>
          </p:cNvGraphicFramePr>
          <p:nvPr>
            <p:extLst>
              <p:ext uri="{D42A27DB-BD31-4B8C-83A1-F6EECF244321}">
                <p14:modId xmlns:p14="http://schemas.microsoft.com/office/powerpoint/2010/main" val="1671708079"/>
              </p:ext>
            </p:extLst>
          </p:nvPr>
        </p:nvGraphicFramePr>
        <p:xfrm>
          <a:off x="177339" y="2562281"/>
          <a:ext cx="6522719" cy="2488735"/>
        </p:xfrm>
        <a:graphic>
          <a:graphicData uri="http://schemas.openxmlformats.org/drawingml/2006/table">
            <a:tbl>
              <a:tblPr firstRow="1" bandRow="1">
                <a:tableStyleId>{8799B23B-EC83-4686-B30A-512413B5E67A}</a:tableStyleId>
              </a:tblPr>
              <a:tblGrid>
                <a:gridCol w="2599113">
                  <a:extLst>
                    <a:ext uri="{9D8B030D-6E8A-4147-A177-3AD203B41FA5}">
                      <a16:colId xmlns="" xmlns:a16="http://schemas.microsoft.com/office/drawing/2014/main" val="285862881"/>
                    </a:ext>
                  </a:extLst>
                </a:gridCol>
                <a:gridCol w="1454235">
                  <a:extLst>
                    <a:ext uri="{9D8B030D-6E8A-4147-A177-3AD203B41FA5}">
                      <a16:colId xmlns="" xmlns:a16="http://schemas.microsoft.com/office/drawing/2014/main" val="155843819"/>
                    </a:ext>
                  </a:extLst>
                </a:gridCol>
                <a:gridCol w="2469371">
                  <a:extLst>
                    <a:ext uri="{9D8B030D-6E8A-4147-A177-3AD203B41FA5}">
                      <a16:colId xmlns="" xmlns:a16="http://schemas.microsoft.com/office/drawing/2014/main" val="19929550"/>
                    </a:ext>
                  </a:extLst>
                </a:gridCol>
              </a:tblGrid>
              <a:tr h="38204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Stem Cell Markers: (CD34&amp; TDT)</a:t>
                      </a:r>
                      <a:endParaRPr lang="ar-SA" sz="1200" dirty="0"/>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422881750"/>
                  </a:ext>
                </a:extLst>
              </a:tr>
              <a:tr h="355135">
                <a:tc>
                  <a:txBody>
                    <a:bodyPr/>
                    <a:lstStyle/>
                    <a:p>
                      <a:pPr algn="ctr"/>
                      <a:r>
                        <a:rPr lang="en-US" dirty="0"/>
                        <a:t>Myeloid</a:t>
                      </a:r>
                    </a:p>
                  </a:txBody>
                  <a:tcPr/>
                </a:tc>
                <a:tc>
                  <a:txBody>
                    <a:bodyPr/>
                    <a:lstStyle/>
                    <a:p>
                      <a:pPr algn="ctr"/>
                      <a:r>
                        <a:rPr lang="en-US" dirty="0"/>
                        <a:t>B-Lymphoid </a:t>
                      </a:r>
                    </a:p>
                  </a:txBody>
                  <a:tcPr/>
                </a:tc>
                <a:tc>
                  <a:txBody>
                    <a:bodyPr/>
                    <a:lstStyle/>
                    <a:p>
                      <a:pPr algn="ctr"/>
                      <a:r>
                        <a:rPr lang="en-US" dirty="0"/>
                        <a:t>T-Lymphoid </a:t>
                      </a:r>
                    </a:p>
                  </a:txBody>
                  <a:tcPr/>
                </a:tc>
                <a:extLst>
                  <a:ext uri="{0D108BD9-81ED-4DB2-BD59-A6C34878D82A}">
                    <a16:rowId xmlns="" xmlns:a16="http://schemas.microsoft.com/office/drawing/2014/main" val="2992704550"/>
                  </a:ext>
                </a:extLst>
              </a:tr>
              <a:tr h="1513725">
                <a:tc>
                  <a:txBody>
                    <a:bodyPr/>
                    <a:lstStyle/>
                    <a:p>
                      <a:pPr algn="ctr"/>
                      <a:r>
                        <a:rPr lang="en-US" sz="1600" b="1" u="sng" dirty="0" smtClean="0">
                          <a:solidFill>
                            <a:srgbClr val="FF0000"/>
                          </a:solidFill>
                        </a:rPr>
                        <a:t>MPO</a:t>
                      </a:r>
                      <a:endParaRPr lang="en-US" sz="1000" b="1" u="sng" dirty="0">
                        <a:solidFill>
                          <a:srgbClr val="FF0000"/>
                        </a:solidFill>
                      </a:endParaRPr>
                    </a:p>
                    <a:p>
                      <a:pPr algn="ctr"/>
                      <a:r>
                        <a:rPr lang="en-US" sz="1200" dirty="0">
                          <a:solidFill>
                            <a:schemeClr val="accent2">
                              <a:lumMod val="75000"/>
                            </a:schemeClr>
                          </a:solidFill>
                        </a:rPr>
                        <a:t>CD13</a:t>
                      </a:r>
                    </a:p>
                    <a:p>
                      <a:pPr algn="ctr"/>
                      <a:r>
                        <a:rPr lang="en-US" sz="1200" dirty="0">
                          <a:solidFill>
                            <a:schemeClr val="accent2">
                              <a:lumMod val="75000"/>
                            </a:schemeClr>
                          </a:solidFill>
                        </a:rPr>
                        <a:t>CD33</a:t>
                      </a:r>
                    </a:p>
                    <a:p>
                      <a:pPr algn="ctr"/>
                      <a:r>
                        <a:rPr lang="en-US" sz="1200" dirty="0">
                          <a:solidFill>
                            <a:schemeClr val="accent2">
                              <a:lumMod val="75000"/>
                            </a:schemeClr>
                          </a:solidFill>
                        </a:rPr>
                        <a:t>CD14</a:t>
                      </a:r>
                    </a:p>
                    <a:p>
                      <a:pPr algn="ctr"/>
                      <a:r>
                        <a:rPr lang="en-US" sz="1200" dirty="0">
                          <a:solidFill>
                            <a:schemeClr val="accent2">
                              <a:lumMod val="75000"/>
                            </a:schemeClr>
                          </a:solidFill>
                        </a:rPr>
                        <a:t>CD64</a:t>
                      </a:r>
                    </a:p>
                    <a:p>
                      <a:pPr algn="ctr"/>
                      <a:r>
                        <a:rPr lang="en-US" sz="1200" dirty="0">
                          <a:solidFill>
                            <a:schemeClr val="accent2">
                              <a:lumMod val="75000"/>
                            </a:schemeClr>
                          </a:solidFill>
                        </a:rPr>
                        <a:t>CD41</a:t>
                      </a:r>
                    </a:p>
                    <a:p>
                      <a:pPr algn="ctr"/>
                      <a:r>
                        <a:rPr lang="en-US" sz="1200" dirty="0">
                          <a:solidFill>
                            <a:schemeClr val="accent2">
                              <a:lumMod val="75000"/>
                            </a:schemeClr>
                          </a:solidFill>
                        </a:rPr>
                        <a:t>CD235a</a:t>
                      </a:r>
                      <a:endParaRPr lang="ar-SA" sz="1200" dirty="0">
                        <a:solidFill>
                          <a:schemeClr val="accent2">
                            <a:lumMod val="75000"/>
                          </a:schemeClr>
                        </a:solidFill>
                      </a:endParaRPr>
                    </a:p>
                    <a:p>
                      <a:endParaRPr lang="en-US" dirty="0"/>
                    </a:p>
                  </a:txBody>
                  <a:tcPr/>
                </a:tc>
                <a:tc>
                  <a:txBody>
                    <a:bodyPr/>
                    <a:lstStyle/>
                    <a:p>
                      <a:pPr algn="ctr"/>
                      <a:r>
                        <a:rPr lang="en-US" sz="1200" dirty="0">
                          <a:solidFill>
                            <a:schemeClr val="accent2">
                              <a:lumMod val="75000"/>
                            </a:schemeClr>
                          </a:solidFill>
                        </a:rPr>
                        <a:t>CD10</a:t>
                      </a:r>
                    </a:p>
                    <a:p>
                      <a:pPr algn="ctr"/>
                      <a:r>
                        <a:rPr lang="en-US" sz="1400" dirty="0" smtClean="0">
                          <a:solidFill>
                            <a:schemeClr val="accent2">
                              <a:lumMod val="75000"/>
                            </a:schemeClr>
                          </a:solidFill>
                        </a:rPr>
                        <a:t>CD19</a:t>
                      </a:r>
                      <a:endParaRPr lang="en-US" sz="1200" dirty="0">
                        <a:solidFill>
                          <a:schemeClr val="accent6"/>
                        </a:solidFill>
                      </a:endParaRPr>
                    </a:p>
                    <a:p>
                      <a:pPr algn="ctr"/>
                      <a:r>
                        <a:rPr lang="en-US" sz="1200" dirty="0">
                          <a:solidFill>
                            <a:schemeClr val="accent2">
                              <a:lumMod val="75000"/>
                            </a:schemeClr>
                          </a:solidFill>
                        </a:rPr>
                        <a:t>CD22</a:t>
                      </a:r>
                    </a:p>
                    <a:p>
                      <a:pPr algn="ctr"/>
                      <a:r>
                        <a:rPr lang="en-US" sz="1200" dirty="0">
                          <a:solidFill>
                            <a:schemeClr val="accent2">
                              <a:lumMod val="75000"/>
                            </a:schemeClr>
                          </a:solidFill>
                        </a:rPr>
                        <a:t>CD79a</a:t>
                      </a:r>
                    </a:p>
                    <a:p>
                      <a:pPr algn="ctr"/>
                      <a:r>
                        <a:rPr lang="en-US" sz="950" b="0" i="0" u="none" strike="noStrike" cap="none" dirty="0" smtClean="0">
                          <a:solidFill>
                            <a:schemeClr val="accent6"/>
                          </a:solidFill>
                          <a:latin typeface="Cambria" panose="02040503050406030204" pitchFamily="18" charset="0"/>
                          <a:ea typeface="Arial"/>
                          <a:cs typeface="Arial"/>
                          <a:sym typeface="Arial"/>
                        </a:rPr>
                        <a:t>To diagnose B-ALL We need at least to markers,</a:t>
                      </a:r>
                      <a:r>
                        <a:rPr lang="en-US" sz="950" b="0" i="0" u="none" strike="noStrike" cap="none" baseline="0" dirty="0" smtClean="0">
                          <a:solidFill>
                            <a:schemeClr val="accent6"/>
                          </a:solidFill>
                          <a:latin typeface="Cambria" panose="02040503050406030204" pitchFamily="18" charset="0"/>
                          <a:ea typeface="Arial"/>
                          <a:cs typeface="Arial"/>
                          <a:sym typeface="Arial"/>
                        </a:rPr>
                        <a:t> usually one is CD19 and the other could be anyone from the list.</a:t>
                      </a:r>
                      <a:endParaRPr lang="en-US" sz="950" b="0" i="0" u="none" strike="noStrike" cap="none" dirty="0">
                        <a:solidFill>
                          <a:schemeClr val="accent6"/>
                        </a:solidFill>
                        <a:latin typeface="Cambria" panose="02040503050406030204" pitchFamily="18" charset="0"/>
                        <a:ea typeface="Arial"/>
                        <a:cs typeface="Arial"/>
                        <a:sym typeface="Arial"/>
                      </a:endParaRPr>
                    </a:p>
                  </a:txBody>
                  <a:tcPr/>
                </a:tc>
                <a:tc>
                  <a:txBody>
                    <a:bodyPr/>
                    <a:lstStyle/>
                    <a:p>
                      <a:pPr algn="ctr"/>
                      <a:r>
                        <a:rPr lang="en-US" sz="1600" b="1" u="sng" dirty="0">
                          <a:solidFill>
                            <a:srgbClr val="FF0000"/>
                          </a:solidFill>
                        </a:rPr>
                        <a:t>CD3</a:t>
                      </a:r>
                    </a:p>
                    <a:p>
                      <a:pPr algn="ctr"/>
                      <a:r>
                        <a:rPr lang="en-US" sz="1200" dirty="0">
                          <a:solidFill>
                            <a:schemeClr val="accent2">
                              <a:lumMod val="75000"/>
                            </a:schemeClr>
                          </a:solidFill>
                        </a:rPr>
                        <a:t>CD4</a:t>
                      </a:r>
                    </a:p>
                    <a:p>
                      <a:pPr algn="ctr"/>
                      <a:r>
                        <a:rPr lang="en-US" sz="1200" dirty="0">
                          <a:solidFill>
                            <a:schemeClr val="accent2">
                              <a:lumMod val="75000"/>
                            </a:schemeClr>
                          </a:solidFill>
                        </a:rPr>
                        <a:t>CD5</a:t>
                      </a:r>
                    </a:p>
                    <a:p>
                      <a:pPr algn="ctr"/>
                      <a:r>
                        <a:rPr lang="en-US" sz="1200" dirty="0">
                          <a:solidFill>
                            <a:schemeClr val="accent2">
                              <a:lumMod val="75000"/>
                            </a:schemeClr>
                          </a:solidFill>
                        </a:rPr>
                        <a:t>CD7</a:t>
                      </a:r>
                    </a:p>
                    <a:p>
                      <a:pPr algn="ctr"/>
                      <a:r>
                        <a:rPr lang="en-US" sz="1200" dirty="0">
                          <a:solidFill>
                            <a:schemeClr val="accent2">
                              <a:lumMod val="75000"/>
                            </a:schemeClr>
                          </a:solidFill>
                        </a:rPr>
                        <a:t>CD8</a:t>
                      </a:r>
                    </a:p>
                    <a:p>
                      <a:pPr algn="ctr"/>
                      <a:endParaRPr lang="en-US" dirty="0"/>
                    </a:p>
                  </a:txBody>
                  <a:tcPr/>
                </a:tc>
                <a:extLst>
                  <a:ext uri="{0D108BD9-81ED-4DB2-BD59-A6C34878D82A}">
                    <a16:rowId xmlns="" xmlns:a16="http://schemas.microsoft.com/office/drawing/2014/main" val="1985779842"/>
                  </a:ext>
                </a:extLst>
              </a:tr>
            </a:tbl>
          </a:graphicData>
        </a:graphic>
      </p:graphicFrame>
      <p:pic>
        <p:nvPicPr>
          <p:cNvPr id="7" name="Picture 2">
            <a:extLst>
              <a:ext uri="{FF2B5EF4-FFF2-40B4-BE49-F238E27FC236}">
                <a16:creationId xmlns="" xmlns:a16="http://schemas.microsoft.com/office/drawing/2014/main" id="{EEC32538-D3AC-48C5-B274-EE6D880521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6" y="6402248"/>
            <a:ext cx="5638800" cy="2551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ربع نص 1">
            <a:extLst>
              <a:ext uri="{FF2B5EF4-FFF2-40B4-BE49-F238E27FC236}">
                <a16:creationId xmlns="" xmlns:a16="http://schemas.microsoft.com/office/drawing/2014/main" id="{6548C984-3AD6-4C99-9EC1-A03D2500F2FC}"/>
              </a:ext>
            </a:extLst>
          </p:cNvPr>
          <p:cNvSpPr txBox="1"/>
          <p:nvPr/>
        </p:nvSpPr>
        <p:spPr>
          <a:xfrm>
            <a:off x="1802674" y="2790226"/>
            <a:ext cx="3297065" cy="246221"/>
          </a:xfrm>
          <a:prstGeom prst="rect">
            <a:avLst/>
          </a:prstGeom>
          <a:noFill/>
        </p:spPr>
        <p:txBody>
          <a:bodyPr wrap="square" rtlCol="1">
            <a:spAutoFit/>
          </a:bodyPr>
          <a:lstStyle/>
          <a:p>
            <a:r>
              <a:rPr lang="en-US" sz="1000" dirty="0">
                <a:solidFill>
                  <a:schemeClr val="accent6"/>
                </a:solidFill>
                <a:latin typeface="Cambria" panose="02040503050406030204" pitchFamily="18" charset="0"/>
              </a:rPr>
              <a:t>When CD34 or/and TDT positive means acute leukemia </a:t>
            </a:r>
            <a:endParaRPr lang="ar-SA" sz="1000" dirty="0">
              <a:solidFill>
                <a:schemeClr val="accent6"/>
              </a:solidFill>
              <a:latin typeface="Cambria" panose="02040503050406030204" pitchFamily="18" charset="0"/>
            </a:endParaRPr>
          </a:p>
        </p:txBody>
      </p:sp>
      <p:sp>
        <p:nvSpPr>
          <p:cNvPr id="8" name="TextBox 7"/>
          <p:cNvSpPr txBox="1"/>
          <p:nvPr/>
        </p:nvSpPr>
        <p:spPr>
          <a:xfrm>
            <a:off x="72734" y="3377898"/>
            <a:ext cx="1002379" cy="400110"/>
          </a:xfrm>
          <a:prstGeom prst="rect">
            <a:avLst/>
          </a:prstGeom>
          <a:noFill/>
        </p:spPr>
        <p:txBody>
          <a:bodyPr wrap="square" rtlCol="0">
            <a:spAutoFit/>
          </a:bodyPr>
          <a:lstStyle/>
          <a:p>
            <a:pPr algn="ctr"/>
            <a:r>
              <a:rPr lang="en-US" sz="1000" dirty="0">
                <a:solidFill>
                  <a:schemeClr val="accent6"/>
                </a:solidFill>
                <a:latin typeface="Cambria" panose="02040503050406030204" pitchFamily="18" charset="0"/>
              </a:rPr>
              <a:t>enough to diagnose AML</a:t>
            </a:r>
          </a:p>
        </p:txBody>
      </p:sp>
      <p:cxnSp>
        <p:nvCxnSpPr>
          <p:cNvPr id="10" name="Straight Arrow Connector 9"/>
          <p:cNvCxnSpPr/>
          <p:nvPr/>
        </p:nvCxnSpPr>
        <p:spPr>
          <a:xfrm flipH="1">
            <a:off x="925484" y="3577953"/>
            <a:ext cx="2992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01186" y="3377898"/>
            <a:ext cx="725530" cy="553998"/>
          </a:xfrm>
          <a:prstGeom prst="rect">
            <a:avLst/>
          </a:prstGeom>
        </p:spPr>
        <p:txBody>
          <a:bodyPr wrap="square">
            <a:spAutoFit/>
          </a:bodyPr>
          <a:lstStyle/>
          <a:p>
            <a:pPr lvl="0" algn="ctr"/>
            <a:r>
              <a:rPr lang="en-US" sz="1000" dirty="0">
                <a:solidFill>
                  <a:schemeClr val="accent6"/>
                </a:solidFill>
                <a:latin typeface="Cambria" panose="02040503050406030204" pitchFamily="18" charset="0"/>
              </a:rPr>
              <a:t>enough to diagnose T-ALL</a:t>
            </a:r>
          </a:p>
        </p:txBody>
      </p:sp>
      <p:cxnSp>
        <p:nvCxnSpPr>
          <p:cNvPr id="17" name="Straight Arrow Connector 16"/>
          <p:cNvCxnSpPr/>
          <p:nvPr/>
        </p:nvCxnSpPr>
        <p:spPr>
          <a:xfrm flipH="1">
            <a:off x="4865716" y="3577953"/>
            <a:ext cx="37684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عنصر نائب للتذييل 8"/>
          <p:cNvSpPr>
            <a:spLocks noGrp="1"/>
          </p:cNvSpPr>
          <p:nvPr>
            <p:ph type="ftr" idx="11"/>
          </p:nvPr>
        </p:nvSpPr>
        <p:spPr>
          <a:xfrm>
            <a:off x="2293918" y="20309"/>
            <a:ext cx="2314575" cy="527403"/>
          </a:xfrm>
        </p:spPr>
        <p:txBody>
          <a:bodyPr/>
          <a:lstStyle/>
          <a:p>
            <a:r>
              <a:rPr lang="en-US" dirty="0" smtClean="0"/>
              <a:t>HEMATOLOGY TEAM 436</a:t>
            </a:r>
            <a:endParaRPr lang="en-US" dirty="0"/>
          </a:p>
        </p:txBody>
      </p:sp>
      <p:sp>
        <p:nvSpPr>
          <p:cNvPr id="12" name="عنصر نائب لرقم الشريحة 1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4</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7042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695FE54-D585-481A-AED9-751A004A5D6D}"/>
              </a:ext>
            </a:extLst>
          </p:cNvPr>
          <p:cNvSpPr>
            <a:spLocks noGrp="1"/>
          </p:cNvSpPr>
          <p:nvPr>
            <p:ph type="body" idx="1"/>
          </p:nvPr>
        </p:nvSpPr>
        <p:spPr>
          <a:xfrm>
            <a:off x="0" y="190500"/>
            <a:ext cx="6858000" cy="9250363"/>
          </a:xfrm>
        </p:spPr>
        <p:txBody>
          <a:bodyPr/>
          <a:lstStyle/>
          <a:p>
            <a:pPr marL="133350" indent="0" algn="l" rtl="0">
              <a:buNone/>
            </a:pPr>
            <a:r>
              <a:rPr lang="en-US" sz="1600" b="1" u="sng" dirty="0">
                <a:solidFill>
                  <a:schemeClr val="bg2">
                    <a:lumMod val="75000"/>
                  </a:schemeClr>
                </a:solidFill>
                <a:latin typeface="Cambria Math" panose="02040503050406030204" pitchFamily="18" charset="0"/>
                <a:ea typeface="Cambria Math" panose="02040503050406030204" pitchFamily="18" charset="0"/>
              </a:rPr>
              <a:t>4- Molecular studies: </a:t>
            </a:r>
          </a:p>
          <a:p>
            <a:pPr marL="133350" indent="0" algn="l" rtl="0">
              <a:buNone/>
            </a:pPr>
            <a:r>
              <a:rPr lang="en-US" sz="1400" dirty="0">
                <a:solidFill>
                  <a:schemeClr val="tx1"/>
                </a:solidFill>
                <a:latin typeface="Cambria Math" panose="02040503050406030204" pitchFamily="18" charset="0"/>
                <a:ea typeface="Cambria Math" panose="02040503050406030204" pitchFamily="18" charset="0"/>
              </a:rPr>
              <a:t>Several techniques used to detect and localize the presence or absence of specific DNA sequences on chromosomes .</a:t>
            </a:r>
          </a:p>
          <a:p>
            <a:pPr marL="133350" indent="0" algn="l" rtl="0">
              <a:buNone/>
            </a:pPr>
            <a:r>
              <a:rPr lang="en-US" sz="1400" b="1" dirty="0">
                <a:solidFill>
                  <a:schemeClr val="tx1"/>
                </a:solidFill>
                <a:latin typeface="Cambria Math" panose="02040503050406030204" pitchFamily="18" charset="0"/>
                <a:ea typeface="Cambria Math" panose="02040503050406030204" pitchFamily="18" charset="0"/>
              </a:rPr>
              <a:t>  </a:t>
            </a:r>
            <a:endParaRPr lang="ar-SA" sz="1400" b="1" dirty="0">
              <a:solidFill>
                <a:schemeClr val="tx1"/>
              </a:solidFill>
              <a:latin typeface="Cambria Math" panose="02040503050406030204" pitchFamily="18" charset="0"/>
              <a:ea typeface="Cambria Math" panose="02040503050406030204" pitchFamily="18" charset="0"/>
            </a:endParaRPr>
          </a:p>
          <a:p>
            <a:pPr algn="l" rtl="0"/>
            <a:endParaRPr lang="en-US" dirty="0">
              <a:latin typeface="Cambria Math" panose="02040503050406030204" pitchFamily="18" charset="0"/>
              <a:ea typeface="Cambria Math" panose="02040503050406030204" pitchFamily="18" charset="0"/>
            </a:endParaRPr>
          </a:p>
          <a:p>
            <a:pPr algn="l" rtl="0"/>
            <a:endParaRPr lang="en-US" dirty="0">
              <a:latin typeface="Cambria Math" panose="02040503050406030204" pitchFamily="18" charset="0"/>
              <a:ea typeface="Cambria Math" panose="02040503050406030204" pitchFamily="18" charset="0"/>
            </a:endParaRPr>
          </a:p>
          <a:p>
            <a:pPr algn="l" rtl="0"/>
            <a:endParaRPr lang="en-US" dirty="0">
              <a:latin typeface="Cambria Math" panose="02040503050406030204" pitchFamily="18" charset="0"/>
              <a:ea typeface="Cambria Math" panose="02040503050406030204" pitchFamily="18" charset="0"/>
            </a:endParaRPr>
          </a:p>
          <a:p>
            <a:pPr algn="l" rtl="0"/>
            <a:endParaRPr lang="en-US" dirty="0">
              <a:latin typeface="Cambria Math" panose="02040503050406030204" pitchFamily="18" charset="0"/>
              <a:ea typeface="Cambria Math" panose="02040503050406030204" pitchFamily="18" charset="0"/>
            </a:endParaRPr>
          </a:p>
          <a:p>
            <a:pPr marL="133350" indent="0" algn="l" rtl="0">
              <a:buNone/>
            </a:pPr>
            <a:endParaRPr lang="en-US" dirty="0">
              <a:latin typeface="Cambria Math" panose="02040503050406030204" pitchFamily="18" charset="0"/>
              <a:ea typeface="Cambria Math" panose="02040503050406030204" pitchFamily="18" charset="0"/>
            </a:endParaRPr>
          </a:p>
          <a:p>
            <a:pPr marL="133350" indent="0" algn="l" rtl="0">
              <a:buNone/>
            </a:pPr>
            <a:r>
              <a:rPr lang="en-US" sz="1600" dirty="0">
                <a:solidFill>
                  <a:srgbClr val="009999"/>
                </a:solidFill>
                <a:latin typeface="Cambria Math" panose="02040503050406030204" pitchFamily="18" charset="0"/>
                <a:ea typeface="Cambria Math" panose="02040503050406030204" pitchFamily="18" charset="0"/>
                <a:cs typeface="Arial"/>
                <a:sym typeface="Arial"/>
              </a:rPr>
              <a:t>Recurrent genetic abnormalities:</a:t>
            </a:r>
          </a:p>
          <a:p>
            <a:pPr marL="133350" indent="0" algn="l" rtl="0">
              <a:buNone/>
            </a:pPr>
            <a:endParaRPr lang="ar-SA" sz="1600" b="1" i="1" u="sng" dirty="0">
              <a:solidFill>
                <a:schemeClr val="accent2"/>
              </a:solidFill>
              <a:latin typeface="Cambria Math" panose="02040503050406030204" pitchFamily="18" charset="0"/>
              <a:ea typeface="Cambria Math" panose="02040503050406030204" pitchFamily="18" charset="0"/>
            </a:endParaRPr>
          </a:p>
          <a:p>
            <a:pPr marL="133350" indent="0" algn="l" rtl="0">
              <a:buNone/>
            </a:pPr>
            <a:endParaRPr lang="en-US" dirty="0"/>
          </a:p>
        </p:txBody>
      </p:sp>
      <p:pic>
        <p:nvPicPr>
          <p:cNvPr id="5" name="Picture 2" descr="http://missinglink.ucsf.edu/lm/molecularmethods/images/FISH_clip_image003.jpg">
            <a:extLst>
              <a:ext uri="{FF2B5EF4-FFF2-40B4-BE49-F238E27FC236}">
                <a16:creationId xmlns="" xmlns:a16="http://schemas.microsoft.com/office/drawing/2014/main" id="{BE837CD4-5B0F-4485-88D1-35CE51F2EC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24" y="1134420"/>
            <a:ext cx="2934336" cy="1136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 xmlns:a16="http://schemas.microsoft.com/office/drawing/2014/main" id="{4CA81AE7-5B5C-4FE1-93E1-18F821262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5220" y="1134420"/>
            <a:ext cx="2865755" cy="113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 xmlns:a16="http://schemas.microsoft.com/office/drawing/2014/main" id="{926F2312-168A-42B4-8E87-7C301A0A639D}"/>
              </a:ext>
            </a:extLst>
          </p:cNvPr>
          <p:cNvSpPr/>
          <p:nvPr/>
        </p:nvSpPr>
        <p:spPr>
          <a:xfrm>
            <a:off x="418147" y="2423160"/>
            <a:ext cx="2591753" cy="381000"/>
          </a:xfrm>
          <a:prstGeom prst="rect">
            <a:avLst/>
          </a:prstGeom>
          <a:ln>
            <a:solidFill>
              <a:schemeClr val="bg1">
                <a:lumMod val="6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Fluorescent In-Situ Hybridization (FISH) </a:t>
            </a:r>
            <a:endParaRPr lang="ar-SA" sz="1200" b="1" dirty="0">
              <a:solidFill>
                <a:schemeClr val="tx1"/>
              </a:solidFill>
            </a:endParaRPr>
          </a:p>
        </p:txBody>
      </p:sp>
      <p:sp>
        <p:nvSpPr>
          <p:cNvPr id="8" name="Rectangle 7">
            <a:extLst>
              <a:ext uri="{FF2B5EF4-FFF2-40B4-BE49-F238E27FC236}">
                <a16:creationId xmlns="" xmlns:a16="http://schemas.microsoft.com/office/drawing/2014/main" id="{B6D79612-06EB-4917-AC4D-80A151B98C71}"/>
              </a:ext>
            </a:extLst>
          </p:cNvPr>
          <p:cNvSpPr/>
          <p:nvPr/>
        </p:nvSpPr>
        <p:spPr>
          <a:xfrm>
            <a:off x="3794760" y="2423160"/>
            <a:ext cx="2591753" cy="381000"/>
          </a:xfrm>
          <a:prstGeom prst="rect">
            <a:avLst/>
          </a:prstGeom>
          <a:ln>
            <a:solidFill>
              <a:schemeClr val="bg1">
                <a:lumMod val="6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Polymerase Chain Reaction</a:t>
            </a:r>
          </a:p>
          <a:p>
            <a:pPr algn="ctr"/>
            <a:r>
              <a:rPr lang="en-US" sz="1200" b="1" dirty="0">
                <a:solidFill>
                  <a:schemeClr val="tx1"/>
                </a:solidFill>
              </a:rPr>
              <a:t>(PCR)</a:t>
            </a:r>
            <a:endParaRPr lang="ar-SA" sz="1200" b="1" dirty="0">
              <a:solidFill>
                <a:schemeClr val="tx1"/>
              </a:solidFill>
            </a:endParaRPr>
          </a:p>
        </p:txBody>
      </p:sp>
      <p:graphicFrame>
        <p:nvGraphicFramePr>
          <p:cNvPr id="9" name="Table 8">
            <a:extLst>
              <a:ext uri="{FF2B5EF4-FFF2-40B4-BE49-F238E27FC236}">
                <a16:creationId xmlns="" xmlns:a16="http://schemas.microsoft.com/office/drawing/2014/main" id="{183C9461-F771-4771-A715-FECA21998921}"/>
              </a:ext>
            </a:extLst>
          </p:cNvPr>
          <p:cNvGraphicFramePr>
            <a:graphicFrameLocks noGrp="1"/>
          </p:cNvGraphicFramePr>
          <p:nvPr>
            <p:extLst>
              <p:ext uri="{D42A27DB-BD31-4B8C-83A1-F6EECF244321}">
                <p14:modId xmlns:p14="http://schemas.microsoft.com/office/powerpoint/2010/main" val="729006582"/>
              </p:ext>
            </p:extLst>
          </p:nvPr>
        </p:nvGraphicFramePr>
        <p:xfrm>
          <a:off x="327024" y="4328160"/>
          <a:ext cx="3018156" cy="2251560"/>
        </p:xfrm>
        <a:graphic>
          <a:graphicData uri="http://schemas.openxmlformats.org/drawingml/2006/table">
            <a:tbl>
              <a:tblPr firstRow="1" bandRow="1">
                <a:tableStyleId>{C083E6E3-FA7D-4D7B-A595-EF9225AFEA82}</a:tableStyleId>
              </a:tblPr>
              <a:tblGrid>
                <a:gridCol w="1509078">
                  <a:extLst>
                    <a:ext uri="{9D8B030D-6E8A-4147-A177-3AD203B41FA5}">
                      <a16:colId xmlns="" xmlns:a16="http://schemas.microsoft.com/office/drawing/2014/main" val="1040818405"/>
                    </a:ext>
                  </a:extLst>
                </a:gridCol>
                <a:gridCol w="1509078">
                  <a:extLst>
                    <a:ext uri="{9D8B030D-6E8A-4147-A177-3AD203B41FA5}">
                      <a16:colId xmlns="" xmlns:a16="http://schemas.microsoft.com/office/drawing/2014/main" val="1646413590"/>
                    </a:ext>
                  </a:extLst>
                </a:gridCol>
              </a:tblGrid>
              <a:tr h="372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mbria" pitchFamily="18" charset="0"/>
                        </a:rPr>
                        <a:t>Karyotype</a:t>
                      </a:r>
                      <a:endParaRPr lang="ar-SA" sz="1800" dirty="0">
                        <a:solidFill>
                          <a:schemeClr val="bg1"/>
                        </a:solidFill>
                        <a:latin typeface="Cambria"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mbria" pitchFamily="18" charset="0"/>
                        </a:rPr>
                        <a:t>Molecular</a:t>
                      </a:r>
                      <a:r>
                        <a:rPr lang="en-US" sz="1800" baseline="0" dirty="0">
                          <a:latin typeface="Cambria" pitchFamily="18" charset="0"/>
                        </a:rPr>
                        <a:t> </a:t>
                      </a:r>
                      <a:endParaRPr lang="ar-SA" sz="1800" dirty="0">
                        <a:solidFill>
                          <a:schemeClr val="bg1"/>
                        </a:solidFill>
                        <a:latin typeface="Cambria" pitchFamily="18" charset="0"/>
                      </a:endParaRPr>
                    </a:p>
                  </a:txBody>
                  <a:tcPr anchor="ctr"/>
                </a:tc>
                <a:extLst>
                  <a:ext uri="{0D108BD9-81ED-4DB2-BD59-A6C34878D82A}">
                    <a16:rowId xmlns="" xmlns:a16="http://schemas.microsoft.com/office/drawing/2014/main" val="1326659167"/>
                  </a:ext>
                </a:extLst>
              </a:tr>
              <a:tr h="453542">
                <a:tc>
                  <a:txBody>
                    <a:bodyPr/>
                    <a:lstStyle/>
                    <a:p>
                      <a:pPr algn="ctr" rtl="0"/>
                      <a:r>
                        <a:rPr lang="en-US" sz="1400" dirty="0">
                          <a:solidFill>
                            <a:srgbClr val="FF0000"/>
                          </a:solidFill>
                          <a:latin typeface="Cambria" pitchFamily="18" charset="0"/>
                        </a:rPr>
                        <a:t>t</a:t>
                      </a:r>
                      <a:r>
                        <a:rPr lang="en-US" sz="1400" baseline="0" dirty="0">
                          <a:solidFill>
                            <a:srgbClr val="FF0000"/>
                          </a:solidFill>
                          <a:latin typeface="Cambria" pitchFamily="18" charset="0"/>
                        </a:rPr>
                        <a:t> (8;21)</a:t>
                      </a:r>
                      <a:endParaRPr lang="ar-SA" sz="1400" b="1" dirty="0">
                        <a:solidFill>
                          <a:srgbClr val="FF0000"/>
                        </a:solidFill>
                        <a:latin typeface="Cambria" pitchFamily="18" charset="0"/>
                      </a:endParaRPr>
                    </a:p>
                  </a:txBody>
                  <a:tcPr anchor="ctr"/>
                </a:tc>
                <a:tc>
                  <a:txBody>
                    <a:bodyPr/>
                    <a:lstStyle/>
                    <a:p>
                      <a:pPr algn="ctr" rtl="1"/>
                      <a:r>
                        <a:rPr lang="en-US" sz="1400" dirty="0">
                          <a:solidFill>
                            <a:srgbClr val="FF0000"/>
                          </a:solidFill>
                          <a:latin typeface="Cambria" pitchFamily="18" charset="0"/>
                        </a:rPr>
                        <a:t>AML1-ETO</a:t>
                      </a:r>
                      <a:endParaRPr lang="ar-SA" sz="1400" b="1" dirty="0">
                        <a:solidFill>
                          <a:srgbClr val="FF0000"/>
                        </a:solidFill>
                        <a:latin typeface="Cambria" pitchFamily="18" charset="0"/>
                      </a:endParaRPr>
                    </a:p>
                  </a:txBody>
                  <a:tcPr anchor="ctr"/>
                </a:tc>
                <a:extLst>
                  <a:ext uri="{0D108BD9-81ED-4DB2-BD59-A6C34878D82A}">
                    <a16:rowId xmlns="" xmlns:a16="http://schemas.microsoft.com/office/drawing/2014/main" val="2108658700"/>
                  </a:ext>
                </a:extLst>
              </a:tr>
              <a:tr h="453542">
                <a:tc>
                  <a:txBody>
                    <a:bodyPr/>
                    <a:lstStyle/>
                    <a:p>
                      <a:pPr algn="ctr" rtl="1"/>
                      <a:r>
                        <a:rPr lang="en-US" sz="1400" dirty="0">
                          <a:solidFill>
                            <a:srgbClr val="FF0000"/>
                          </a:solidFill>
                          <a:latin typeface="Cambria" pitchFamily="18" charset="0"/>
                        </a:rPr>
                        <a:t>t</a:t>
                      </a:r>
                      <a:r>
                        <a:rPr lang="en-US" sz="1400" baseline="0" dirty="0">
                          <a:solidFill>
                            <a:srgbClr val="FF0000"/>
                          </a:solidFill>
                          <a:latin typeface="Cambria" pitchFamily="18" charset="0"/>
                        </a:rPr>
                        <a:t> (16;16) or </a:t>
                      </a:r>
                      <a:r>
                        <a:rPr lang="en-US" sz="1400" baseline="0" dirty="0" err="1">
                          <a:solidFill>
                            <a:srgbClr val="FF0000"/>
                          </a:solidFill>
                          <a:latin typeface="Cambria" pitchFamily="18" charset="0"/>
                        </a:rPr>
                        <a:t>inv</a:t>
                      </a:r>
                      <a:r>
                        <a:rPr lang="en-US" sz="1400" baseline="0" dirty="0">
                          <a:solidFill>
                            <a:srgbClr val="FF0000"/>
                          </a:solidFill>
                          <a:latin typeface="Cambria" pitchFamily="18" charset="0"/>
                        </a:rPr>
                        <a:t>(16)</a:t>
                      </a:r>
                      <a:endParaRPr lang="ar-SA" sz="1400" b="1" dirty="0">
                        <a:solidFill>
                          <a:srgbClr val="FF0000"/>
                        </a:solidFill>
                        <a:latin typeface="Cambria" pitchFamily="18" charset="0"/>
                      </a:endParaRPr>
                    </a:p>
                  </a:txBody>
                  <a:tcPr anchor="ctr"/>
                </a:tc>
                <a:tc>
                  <a:txBody>
                    <a:bodyPr/>
                    <a:lstStyle/>
                    <a:p>
                      <a:pPr algn="ctr" rtl="1"/>
                      <a:r>
                        <a:rPr lang="en-US" sz="1400" dirty="0">
                          <a:solidFill>
                            <a:srgbClr val="FF0000"/>
                          </a:solidFill>
                          <a:latin typeface="Cambria" pitchFamily="18" charset="0"/>
                        </a:rPr>
                        <a:t>CBFB-MYH11</a:t>
                      </a:r>
                      <a:endParaRPr lang="ar-SA" sz="1400" b="1" dirty="0">
                        <a:solidFill>
                          <a:srgbClr val="FF0000"/>
                        </a:solidFill>
                        <a:latin typeface="Cambria" pitchFamily="18" charset="0"/>
                      </a:endParaRPr>
                    </a:p>
                  </a:txBody>
                  <a:tcPr anchor="ctr"/>
                </a:tc>
                <a:extLst>
                  <a:ext uri="{0D108BD9-81ED-4DB2-BD59-A6C34878D82A}">
                    <a16:rowId xmlns="" xmlns:a16="http://schemas.microsoft.com/office/drawing/2014/main" val="2256464583"/>
                  </a:ext>
                </a:extLst>
              </a:tr>
              <a:tr h="453542">
                <a:tc>
                  <a:txBody>
                    <a:bodyPr/>
                    <a:lstStyle/>
                    <a:p>
                      <a:pPr algn="ctr" rtl="1"/>
                      <a:r>
                        <a:rPr lang="en-US" sz="1400" dirty="0">
                          <a:solidFill>
                            <a:srgbClr val="FF0000"/>
                          </a:solidFill>
                          <a:latin typeface="Cambria" pitchFamily="18" charset="0"/>
                        </a:rPr>
                        <a:t>t</a:t>
                      </a:r>
                      <a:r>
                        <a:rPr lang="en-US" sz="1400" baseline="0" dirty="0">
                          <a:solidFill>
                            <a:srgbClr val="FF0000"/>
                          </a:solidFill>
                          <a:latin typeface="Cambria" pitchFamily="18" charset="0"/>
                        </a:rPr>
                        <a:t> (15;17)</a:t>
                      </a:r>
                      <a:endParaRPr lang="ar-SA" sz="1400" b="1" dirty="0">
                        <a:solidFill>
                          <a:srgbClr val="FF0000"/>
                        </a:solidFill>
                        <a:latin typeface="Cambria" pitchFamily="18" charset="0"/>
                      </a:endParaRPr>
                    </a:p>
                  </a:txBody>
                  <a:tcPr anchor="ctr"/>
                </a:tc>
                <a:tc>
                  <a:txBody>
                    <a:bodyPr/>
                    <a:lstStyle/>
                    <a:p>
                      <a:pPr algn="ctr" rtl="1"/>
                      <a:r>
                        <a:rPr lang="en-US" sz="1400" dirty="0">
                          <a:solidFill>
                            <a:srgbClr val="FF0000"/>
                          </a:solidFill>
                          <a:latin typeface="Cambria" pitchFamily="18" charset="0"/>
                        </a:rPr>
                        <a:t>PML-RARA</a:t>
                      </a:r>
                      <a:endParaRPr lang="ar-SA" sz="1400" b="1" dirty="0">
                        <a:solidFill>
                          <a:srgbClr val="FF0000"/>
                        </a:solidFill>
                        <a:latin typeface="Cambria" pitchFamily="18" charset="0"/>
                      </a:endParaRPr>
                    </a:p>
                  </a:txBody>
                  <a:tcPr anchor="ctr"/>
                </a:tc>
                <a:extLst>
                  <a:ext uri="{0D108BD9-81ED-4DB2-BD59-A6C34878D82A}">
                    <a16:rowId xmlns="" xmlns:a16="http://schemas.microsoft.com/office/drawing/2014/main" val="465913948"/>
                  </a:ext>
                </a:extLst>
              </a:tr>
              <a:tr h="453542">
                <a:tc>
                  <a:txBody>
                    <a:bodyPr/>
                    <a:lstStyle/>
                    <a:p>
                      <a:pPr algn="ctr" rtl="1"/>
                      <a:r>
                        <a:rPr lang="en-US" sz="1400" dirty="0">
                          <a:latin typeface="Cambria" pitchFamily="18" charset="0"/>
                        </a:rPr>
                        <a:t>t</a:t>
                      </a:r>
                      <a:r>
                        <a:rPr lang="en-US" sz="1400" baseline="0" dirty="0">
                          <a:latin typeface="Cambria" pitchFamily="18" charset="0"/>
                        </a:rPr>
                        <a:t> (9;11)</a:t>
                      </a:r>
                      <a:endParaRPr lang="ar-SA" sz="1400" b="1" dirty="0">
                        <a:latin typeface="Cambria" pitchFamily="18" charset="0"/>
                      </a:endParaRPr>
                    </a:p>
                  </a:txBody>
                  <a:tcPr anchor="ctr"/>
                </a:tc>
                <a:tc>
                  <a:txBody>
                    <a:bodyPr/>
                    <a:lstStyle/>
                    <a:p>
                      <a:pPr algn="ctr" rtl="1"/>
                      <a:r>
                        <a:rPr lang="en-US" sz="1400" dirty="0">
                          <a:latin typeface="Cambria" pitchFamily="18" charset="0"/>
                        </a:rPr>
                        <a:t>MLLT1-MLL</a:t>
                      </a:r>
                      <a:endParaRPr lang="ar-SA" sz="1400" b="1" dirty="0">
                        <a:latin typeface="Cambria" pitchFamily="18" charset="0"/>
                      </a:endParaRPr>
                    </a:p>
                  </a:txBody>
                  <a:tcPr anchor="ctr"/>
                </a:tc>
                <a:extLst>
                  <a:ext uri="{0D108BD9-81ED-4DB2-BD59-A6C34878D82A}">
                    <a16:rowId xmlns="" xmlns:a16="http://schemas.microsoft.com/office/drawing/2014/main" val="2931956498"/>
                  </a:ext>
                </a:extLst>
              </a:tr>
            </a:tbl>
          </a:graphicData>
        </a:graphic>
      </p:graphicFrame>
      <p:graphicFrame>
        <p:nvGraphicFramePr>
          <p:cNvPr id="10" name="Table 9">
            <a:extLst>
              <a:ext uri="{FF2B5EF4-FFF2-40B4-BE49-F238E27FC236}">
                <a16:creationId xmlns="" xmlns:a16="http://schemas.microsoft.com/office/drawing/2014/main" id="{6882FB00-4620-4E01-A788-B57364E8583B}"/>
              </a:ext>
            </a:extLst>
          </p:cNvPr>
          <p:cNvGraphicFramePr>
            <a:graphicFrameLocks noGrp="1"/>
          </p:cNvGraphicFramePr>
          <p:nvPr>
            <p:extLst>
              <p:ext uri="{D42A27DB-BD31-4B8C-83A1-F6EECF244321}">
                <p14:modId xmlns:p14="http://schemas.microsoft.com/office/powerpoint/2010/main" val="2516375626"/>
              </p:ext>
            </p:extLst>
          </p:nvPr>
        </p:nvGraphicFramePr>
        <p:xfrm>
          <a:off x="3512819" y="4317076"/>
          <a:ext cx="3018156" cy="2259179"/>
        </p:xfrm>
        <a:graphic>
          <a:graphicData uri="http://schemas.openxmlformats.org/drawingml/2006/table">
            <a:tbl>
              <a:tblPr firstRow="1" bandRow="1">
                <a:tableStyleId>{68D230F3-CF80-4859-8CE7-A43EE81993B5}</a:tableStyleId>
              </a:tblPr>
              <a:tblGrid>
                <a:gridCol w="1509078">
                  <a:extLst>
                    <a:ext uri="{9D8B030D-6E8A-4147-A177-3AD203B41FA5}">
                      <a16:colId xmlns="" xmlns:a16="http://schemas.microsoft.com/office/drawing/2014/main" val="1040818405"/>
                    </a:ext>
                  </a:extLst>
                </a:gridCol>
                <a:gridCol w="1509078">
                  <a:extLst>
                    <a:ext uri="{9D8B030D-6E8A-4147-A177-3AD203B41FA5}">
                      <a16:colId xmlns="" xmlns:a16="http://schemas.microsoft.com/office/drawing/2014/main" val="1646413590"/>
                    </a:ext>
                  </a:extLst>
                </a:gridCol>
              </a:tblGrid>
              <a:tr h="385087">
                <a:tc>
                  <a:txBody>
                    <a:bodyPr/>
                    <a:lstStyle/>
                    <a:p>
                      <a:pPr algn="ctr" rtl="1"/>
                      <a:r>
                        <a:rPr lang="en-US" sz="1600" dirty="0">
                          <a:latin typeface="Cambria" pitchFamily="18" charset="0"/>
                        </a:rPr>
                        <a:t>Karyotype</a:t>
                      </a:r>
                      <a:endParaRPr lang="ar-SA" sz="1600" b="1" dirty="0">
                        <a:solidFill>
                          <a:schemeClr val="bg1"/>
                        </a:solidFill>
                        <a:latin typeface="Cambria" pitchFamily="18" charset="0"/>
                      </a:endParaRPr>
                    </a:p>
                  </a:txBody>
                  <a:tcPr anchor="ctr"/>
                </a:tc>
                <a:tc>
                  <a:txBody>
                    <a:bodyPr/>
                    <a:lstStyle/>
                    <a:p>
                      <a:pPr algn="ctr" rtl="1"/>
                      <a:r>
                        <a:rPr lang="en-US" sz="1600" dirty="0">
                          <a:latin typeface="Cambria" pitchFamily="18" charset="0"/>
                        </a:rPr>
                        <a:t>Molecular</a:t>
                      </a:r>
                      <a:endParaRPr lang="ar-SA" sz="1600" b="1" dirty="0">
                        <a:solidFill>
                          <a:schemeClr val="bg1"/>
                        </a:solidFill>
                        <a:latin typeface="Cambria" pitchFamily="18" charset="0"/>
                      </a:endParaRPr>
                    </a:p>
                  </a:txBody>
                  <a:tcPr anchor="ctr"/>
                </a:tc>
                <a:extLst>
                  <a:ext uri="{0D108BD9-81ED-4DB2-BD59-A6C34878D82A}">
                    <a16:rowId xmlns="" xmlns:a16="http://schemas.microsoft.com/office/drawing/2014/main" val="1326659167"/>
                  </a:ext>
                </a:extLst>
              </a:tr>
              <a:tr h="468523">
                <a:tc>
                  <a:txBody>
                    <a:bodyPr/>
                    <a:lstStyle/>
                    <a:p>
                      <a:pPr algn="ctr" rtl="1"/>
                      <a:r>
                        <a:rPr lang="en-US" sz="1400" dirty="0">
                          <a:solidFill>
                            <a:srgbClr val="FF0000"/>
                          </a:solidFill>
                          <a:latin typeface="Cambria" pitchFamily="18" charset="0"/>
                        </a:rPr>
                        <a:t>t</a:t>
                      </a:r>
                      <a:r>
                        <a:rPr lang="en-US" sz="1400" baseline="0" dirty="0">
                          <a:solidFill>
                            <a:srgbClr val="FF0000"/>
                          </a:solidFill>
                          <a:latin typeface="Cambria" pitchFamily="18" charset="0"/>
                        </a:rPr>
                        <a:t> (9;22)</a:t>
                      </a:r>
                      <a:endParaRPr lang="ar-SA" sz="1400" b="1" dirty="0">
                        <a:solidFill>
                          <a:srgbClr val="FF0000"/>
                        </a:solidFill>
                        <a:latin typeface="Cambria" pitchFamily="18" charset="0"/>
                      </a:endParaRPr>
                    </a:p>
                  </a:txBody>
                  <a:tcPr anchor="ctr"/>
                </a:tc>
                <a:tc>
                  <a:txBody>
                    <a:bodyPr/>
                    <a:lstStyle/>
                    <a:p>
                      <a:pPr algn="ctr" rtl="1"/>
                      <a:r>
                        <a:rPr lang="en-US" sz="1400" dirty="0">
                          <a:solidFill>
                            <a:srgbClr val="FF0000"/>
                          </a:solidFill>
                          <a:latin typeface="Cambria" pitchFamily="18" charset="0"/>
                        </a:rPr>
                        <a:t>BCR-ABL1</a:t>
                      </a:r>
                      <a:endParaRPr lang="ar-SA" sz="1400" b="1" dirty="0">
                        <a:solidFill>
                          <a:srgbClr val="FF0000"/>
                        </a:solidFill>
                        <a:latin typeface="Cambria" pitchFamily="18" charset="0"/>
                      </a:endParaRPr>
                    </a:p>
                  </a:txBody>
                  <a:tcPr anchor="ctr"/>
                </a:tc>
                <a:extLst>
                  <a:ext uri="{0D108BD9-81ED-4DB2-BD59-A6C34878D82A}">
                    <a16:rowId xmlns="" xmlns:a16="http://schemas.microsoft.com/office/drawing/2014/main" val="2108658700"/>
                  </a:ext>
                </a:extLst>
              </a:tr>
              <a:tr h="468523">
                <a:tc>
                  <a:txBody>
                    <a:bodyPr/>
                    <a:lstStyle/>
                    <a:p>
                      <a:pPr algn="ctr" rtl="1"/>
                      <a:r>
                        <a:rPr lang="en-US" sz="1400" dirty="0">
                          <a:latin typeface="Cambria" pitchFamily="18" charset="0"/>
                        </a:rPr>
                        <a:t>t</a:t>
                      </a:r>
                      <a:r>
                        <a:rPr lang="en-US" sz="1400" baseline="0" dirty="0">
                          <a:latin typeface="Cambria" pitchFamily="18" charset="0"/>
                        </a:rPr>
                        <a:t> (4;11)</a:t>
                      </a:r>
                      <a:endParaRPr lang="ar-SA" sz="1400" b="1" dirty="0">
                        <a:latin typeface="Cambria" pitchFamily="18" charset="0"/>
                      </a:endParaRPr>
                    </a:p>
                  </a:txBody>
                  <a:tcPr anchor="ctr"/>
                </a:tc>
                <a:tc>
                  <a:txBody>
                    <a:bodyPr/>
                    <a:lstStyle/>
                    <a:p>
                      <a:pPr algn="ctr" rtl="1"/>
                      <a:r>
                        <a:rPr lang="en-US" sz="1400" dirty="0">
                          <a:latin typeface="Cambria" pitchFamily="18" charset="0"/>
                        </a:rPr>
                        <a:t>AF4-MLL</a:t>
                      </a:r>
                      <a:endParaRPr lang="ar-SA" sz="1400" b="1" dirty="0">
                        <a:latin typeface="Cambria" pitchFamily="18" charset="0"/>
                      </a:endParaRPr>
                    </a:p>
                  </a:txBody>
                  <a:tcPr anchor="ctr"/>
                </a:tc>
                <a:extLst>
                  <a:ext uri="{0D108BD9-81ED-4DB2-BD59-A6C34878D82A}">
                    <a16:rowId xmlns="" xmlns:a16="http://schemas.microsoft.com/office/drawing/2014/main" val="2256464583"/>
                  </a:ext>
                </a:extLst>
              </a:tr>
              <a:tr h="468523">
                <a:tc>
                  <a:txBody>
                    <a:bodyPr/>
                    <a:lstStyle/>
                    <a:p>
                      <a:pPr algn="ctr" rtl="1"/>
                      <a:r>
                        <a:rPr lang="en-US" sz="1400" dirty="0">
                          <a:latin typeface="Cambria" pitchFamily="18" charset="0"/>
                        </a:rPr>
                        <a:t>t</a:t>
                      </a:r>
                      <a:r>
                        <a:rPr lang="en-US" sz="1400" baseline="0" dirty="0">
                          <a:latin typeface="Cambria" pitchFamily="18" charset="0"/>
                        </a:rPr>
                        <a:t> (12;21)</a:t>
                      </a:r>
                      <a:endParaRPr lang="ar-SA" sz="1400" b="1" dirty="0">
                        <a:latin typeface="Cambria" pitchFamily="18" charset="0"/>
                      </a:endParaRPr>
                    </a:p>
                  </a:txBody>
                  <a:tcPr anchor="ctr"/>
                </a:tc>
                <a:tc>
                  <a:txBody>
                    <a:bodyPr/>
                    <a:lstStyle/>
                    <a:p>
                      <a:pPr algn="ctr" rtl="1"/>
                      <a:r>
                        <a:rPr lang="en-US" sz="1400" dirty="0">
                          <a:latin typeface="Cambria" pitchFamily="18" charset="0"/>
                        </a:rPr>
                        <a:t>ETV6-RUNX1</a:t>
                      </a:r>
                      <a:endParaRPr lang="ar-SA" sz="1400" b="1" dirty="0">
                        <a:latin typeface="Cambria" pitchFamily="18" charset="0"/>
                      </a:endParaRPr>
                    </a:p>
                  </a:txBody>
                  <a:tcPr anchor="ctr"/>
                </a:tc>
                <a:extLst>
                  <a:ext uri="{0D108BD9-81ED-4DB2-BD59-A6C34878D82A}">
                    <a16:rowId xmlns="" xmlns:a16="http://schemas.microsoft.com/office/drawing/2014/main" val="465913948"/>
                  </a:ext>
                </a:extLst>
              </a:tr>
              <a:tr h="468523">
                <a:tc>
                  <a:txBody>
                    <a:bodyPr/>
                    <a:lstStyle/>
                    <a:p>
                      <a:pPr algn="ctr" rtl="1"/>
                      <a:r>
                        <a:rPr lang="en-US" sz="1400" dirty="0">
                          <a:latin typeface="Cambria" pitchFamily="18" charset="0"/>
                        </a:rPr>
                        <a:t>t</a:t>
                      </a:r>
                      <a:r>
                        <a:rPr lang="en-US" sz="1400" baseline="0" dirty="0">
                          <a:latin typeface="Cambria" pitchFamily="18" charset="0"/>
                        </a:rPr>
                        <a:t> (5;14)</a:t>
                      </a:r>
                      <a:endParaRPr lang="ar-SA" sz="1400" b="1" dirty="0">
                        <a:latin typeface="Cambria" pitchFamily="18" charset="0"/>
                      </a:endParaRPr>
                    </a:p>
                  </a:txBody>
                  <a:tcPr anchor="ctr"/>
                </a:tc>
                <a:tc>
                  <a:txBody>
                    <a:bodyPr/>
                    <a:lstStyle/>
                    <a:p>
                      <a:pPr algn="ctr" rtl="1"/>
                      <a:r>
                        <a:rPr lang="en-US" sz="1400" dirty="0">
                          <a:latin typeface="Cambria" pitchFamily="18" charset="0"/>
                        </a:rPr>
                        <a:t>IL3-IGH</a:t>
                      </a:r>
                      <a:endParaRPr lang="ar-SA" sz="1400" b="1" dirty="0">
                        <a:latin typeface="Cambria" pitchFamily="18" charset="0"/>
                      </a:endParaRPr>
                    </a:p>
                  </a:txBody>
                  <a:tcPr anchor="ctr"/>
                </a:tc>
                <a:extLst>
                  <a:ext uri="{0D108BD9-81ED-4DB2-BD59-A6C34878D82A}">
                    <a16:rowId xmlns="" xmlns:a16="http://schemas.microsoft.com/office/drawing/2014/main" val="2931956498"/>
                  </a:ext>
                </a:extLst>
              </a:tr>
            </a:tbl>
          </a:graphicData>
        </a:graphic>
      </p:graphicFrame>
      <p:sp>
        <p:nvSpPr>
          <p:cNvPr id="12" name="TextBox 11">
            <a:extLst>
              <a:ext uri="{FF2B5EF4-FFF2-40B4-BE49-F238E27FC236}">
                <a16:creationId xmlns="" xmlns:a16="http://schemas.microsoft.com/office/drawing/2014/main" id="{2F2C6D77-5DB5-4E45-8D7A-3978720E4C34}"/>
              </a:ext>
            </a:extLst>
          </p:cNvPr>
          <p:cNvSpPr txBox="1"/>
          <p:nvPr/>
        </p:nvSpPr>
        <p:spPr>
          <a:xfrm>
            <a:off x="1452352" y="3826626"/>
            <a:ext cx="683680" cy="369332"/>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800" b="1" u="sng" dirty="0">
                <a:solidFill>
                  <a:schemeClr val="bg1"/>
                </a:solidFill>
              </a:rPr>
              <a:t>AML</a:t>
            </a:r>
          </a:p>
        </p:txBody>
      </p:sp>
      <p:sp>
        <p:nvSpPr>
          <p:cNvPr id="13" name="TextBox 12">
            <a:extLst>
              <a:ext uri="{FF2B5EF4-FFF2-40B4-BE49-F238E27FC236}">
                <a16:creationId xmlns="" xmlns:a16="http://schemas.microsoft.com/office/drawing/2014/main" id="{D76DECE6-E913-4335-8C07-4CD330BB8063}"/>
              </a:ext>
            </a:extLst>
          </p:cNvPr>
          <p:cNvSpPr txBox="1"/>
          <p:nvPr/>
        </p:nvSpPr>
        <p:spPr>
          <a:xfrm>
            <a:off x="4750373" y="3826626"/>
            <a:ext cx="680525" cy="369332"/>
          </a:xfrm>
          <a:prstGeom prst="rect">
            <a:avLst/>
          </a:prstGeom>
          <a:solidFill>
            <a:srgbClr val="009999"/>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800" b="1" u="sng" dirty="0">
                <a:solidFill>
                  <a:schemeClr val="bg1"/>
                </a:solidFill>
              </a:rPr>
              <a:t>ALL</a:t>
            </a:r>
          </a:p>
        </p:txBody>
      </p:sp>
      <p:sp>
        <p:nvSpPr>
          <p:cNvPr id="2" name="عنصر نائب للتذييل 1"/>
          <p:cNvSpPr>
            <a:spLocks noGrp="1"/>
          </p:cNvSpPr>
          <p:nvPr>
            <p:ph type="ftr" idx="11"/>
          </p:nvPr>
        </p:nvSpPr>
        <p:spPr>
          <a:xfrm>
            <a:off x="2271712" y="-73202"/>
            <a:ext cx="2314575" cy="527403"/>
          </a:xfrm>
        </p:spPr>
        <p:txBody>
          <a:bodyPr/>
          <a:lstStyle/>
          <a:p>
            <a:r>
              <a:rPr lang="en-US" dirty="0" smtClean="0"/>
              <a:t>HEMATOLOGY TEAM 436</a:t>
            </a:r>
            <a:endParaRPr lang="en-US" dirty="0"/>
          </a:p>
        </p:txBody>
      </p:sp>
      <p:sp>
        <p:nvSpPr>
          <p:cNvPr id="3" name="عنصر نائب لرقم الشريحة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5</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86096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E9CCBD4-7C45-415B-9755-9C2D20B372D5}"/>
              </a:ext>
            </a:extLst>
          </p:cNvPr>
          <p:cNvSpPr>
            <a:spLocks noGrp="1"/>
          </p:cNvSpPr>
          <p:nvPr>
            <p:ph type="body" idx="1"/>
          </p:nvPr>
        </p:nvSpPr>
        <p:spPr>
          <a:xfrm>
            <a:off x="0" y="204395"/>
            <a:ext cx="6858000" cy="8464117"/>
          </a:xfrm>
        </p:spPr>
        <p:txBody>
          <a:bodyPr/>
          <a:lstStyle/>
          <a:p>
            <a:pPr marL="133350" indent="0" algn="ctr" rtl="0">
              <a:buNone/>
            </a:pPr>
            <a:r>
              <a:rPr lang="en-US" sz="2000" dirty="0">
                <a:solidFill>
                  <a:srgbClr val="009999"/>
                </a:solidFill>
                <a:latin typeface="Cambria Math" panose="02040503050406030204" pitchFamily="18" charset="0"/>
                <a:ea typeface="Cambria Math" panose="02040503050406030204" pitchFamily="18" charset="0"/>
              </a:rPr>
              <a:t>Acute Myeloid Leukemia (AML):</a:t>
            </a:r>
          </a:p>
          <a:p>
            <a:pPr marL="285750" indent="-285750" algn="l" rtl="0"/>
            <a:r>
              <a:rPr lang="en-US" sz="1400" b="1" dirty="0" smtClean="0">
                <a:solidFill>
                  <a:schemeClr val="tx1"/>
                </a:solidFill>
              </a:rPr>
              <a:t>Group </a:t>
            </a:r>
            <a:r>
              <a:rPr lang="en-US" sz="1400" b="1" dirty="0">
                <a:solidFill>
                  <a:schemeClr val="tx1"/>
                </a:solidFill>
              </a:rPr>
              <a:t>of hematopoietic neoplasms caused by proliferation of </a:t>
            </a:r>
            <a:r>
              <a:rPr lang="en-US" altLang="ar-SA" sz="1400" u="sng" dirty="0">
                <a:solidFill>
                  <a:srgbClr val="FF0000"/>
                </a:solidFill>
                <a:latin typeface="Cambria" pitchFamily="18" charset="0"/>
              </a:rPr>
              <a:t>malignant myeloid blasts</a:t>
            </a:r>
            <a:r>
              <a:rPr lang="en-US" altLang="ar-SA" sz="1400" b="1" u="sng" dirty="0">
                <a:solidFill>
                  <a:srgbClr val="FF0000"/>
                </a:solidFill>
              </a:rPr>
              <a:t> </a:t>
            </a:r>
            <a:r>
              <a:rPr lang="en-US" altLang="ar-SA" sz="1400" b="1" dirty="0">
                <a:solidFill>
                  <a:schemeClr val="tx1"/>
                </a:solidFill>
              </a:rPr>
              <a:t>in bone marrow and </a:t>
            </a:r>
            <a:r>
              <a:rPr lang="en-US" altLang="ar-SA" sz="1400" b="1" dirty="0" smtClean="0">
                <a:solidFill>
                  <a:schemeClr val="tx1"/>
                </a:solidFill>
              </a:rPr>
              <a:t>blood.</a:t>
            </a:r>
          </a:p>
          <a:p>
            <a:pPr marL="285750" indent="-285750" algn="l" rtl="0"/>
            <a:r>
              <a:rPr lang="en-US" altLang="ar-SA" sz="1400" b="1" dirty="0" smtClean="0">
                <a:solidFill>
                  <a:schemeClr val="tx1"/>
                </a:solidFill>
              </a:rPr>
              <a:t>The </a:t>
            </a:r>
            <a:r>
              <a:rPr lang="en-US" altLang="ar-SA" sz="1400" b="1" dirty="0">
                <a:solidFill>
                  <a:schemeClr val="tx1"/>
                </a:solidFill>
              </a:rPr>
              <a:t>blast </a:t>
            </a:r>
            <a:r>
              <a:rPr lang="en-US" altLang="ar-SA" sz="1400" dirty="0">
                <a:solidFill>
                  <a:srgbClr val="FF0000"/>
                </a:solidFill>
                <a:latin typeface="Cambria" pitchFamily="18" charset="0"/>
              </a:rPr>
              <a:t>≥20% or t(8;21) t (16;16) or t(15;17).</a:t>
            </a:r>
          </a:p>
          <a:p>
            <a:pPr marL="285750" indent="-285750" algn="l" rtl="0"/>
            <a:r>
              <a:rPr lang="en-US" altLang="ar-SA" sz="1400" b="1" dirty="0">
                <a:solidFill>
                  <a:schemeClr val="tx1"/>
                </a:solidFill>
              </a:rPr>
              <a:t>More in Adults (do occur in infants!).</a:t>
            </a:r>
          </a:p>
          <a:p>
            <a:pPr marL="285750" indent="-285750" algn="l" rtl="0"/>
            <a:r>
              <a:rPr lang="en-US" altLang="ar-SA" sz="1400" dirty="0">
                <a:solidFill>
                  <a:srgbClr val="FF0000"/>
                </a:solidFill>
                <a:latin typeface="Cambria" pitchFamily="18" charset="0"/>
              </a:rPr>
              <a:t>Worse than ALL.</a:t>
            </a:r>
          </a:p>
          <a:p>
            <a:pPr marL="133350" indent="0" algn="l" rtl="0">
              <a:buNone/>
            </a:pPr>
            <a:endParaRPr lang="ar-SA" sz="1400" b="1" dirty="0">
              <a:solidFill>
                <a:schemeClr val="tx1"/>
              </a:solidFill>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 xmlns:a16="http://schemas.microsoft.com/office/drawing/2014/main" id="{C0B5C503-E8F5-4942-AD9C-63062641681F}"/>
              </a:ext>
            </a:extLst>
          </p:cNvPr>
          <p:cNvPicPr>
            <a:picLocks noChangeAspect="1"/>
          </p:cNvPicPr>
          <p:nvPr/>
        </p:nvPicPr>
        <p:blipFill>
          <a:blip r:embed="rId2"/>
          <a:stretch>
            <a:fillRect/>
          </a:stretch>
        </p:blipFill>
        <p:spPr>
          <a:xfrm>
            <a:off x="3049716" y="2169728"/>
            <a:ext cx="3490075" cy="2058683"/>
          </a:xfrm>
          <a:prstGeom prst="rect">
            <a:avLst/>
          </a:prstGeom>
        </p:spPr>
      </p:pic>
      <p:pic>
        <p:nvPicPr>
          <p:cNvPr id="5" name="Picture 2">
            <a:extLst>
              <a:ext uri="{FF2B5EF4-FFF2-40B4-BE49-F238E27FC236}">
                <a16:creationId xmlns="" xmlns:a16="http://schemas.microsoft.com/office/drawing/2014/main" id="{E1E7DD44-F439-47C4-BD02-896F15149C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19" y="6870891"/>
            <a:ext cx="3273809" cy="194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F8E5E7B1-F463-4D7B-98AB-5C7F7581346F}"/>
              </a:ext>
            </a:extLst>
          </p:cNvPr>
          <p:cNvSpPr txBox="1"/>
          <p:nvPr/>
        </p:nvSpPr>
        <p:spPr>
          <a:xfrm>
            <a:off x="255653" y="8937453"/>
            <a:ext cx="6517381" cy="738664"/>
          </a:xfrm>
          <a:prstGeom prst="rect">
            <a:avLst/>
          </a:prstGeom>
          <a:noFill/>
        </p:spPr>
        <p:txBody>
          <a:bodyPr wrap="square" rtlCol="0">
            <a:spAutoFit/>
          </a:bodyPr>
          <a:lstStyle/>
          <a:p>
            <a:r>
              <a:rPr lang="en-US" dirty="0">
                <a:latin typeface="Cambria" pitchFamily="18" charset="0"/>
                <a:cs typeface="Calibri" panose="020F0502020204030204" pitchFamily="34" charset="0"/>
              </a:rPr>
              <a:t>*This classification is based on morphology and flow </a:t>
            </a:r>
            <a:r>
              <a:rPr lang="en-US" dirty="0" err="1">
                <a:latin typeface="Cambria" pitchFamily="18" charset="0"/>
                <a:cs typeface="Calibri" panose="020F0502020204030204" pitchFamily="34" charset="0"/>
              </a:rPr>
              <a:t>cytometry</a:t>
            </a:r>
            <a:r>
              <a:rPr lang="en-US" dirty="0">
                <a:latin typeface="Cambria" pitchFamily="18" charset="0"/>
                <a:cs typeface="Calibri" panose="020F0502020204030204" pitchFamily="34" charset="0"/>
              </a:rPr>
              <a:t>.</a:t>
            </a:r>
          </a:p>
          <a:p>
            <a:r>
              <a:rPr lang="en-US" dirty="0">
                <a:latin typeface="Cambria" pitchFamily="18" charset="0"/>
                <a:cs typeface="Calibri" panose="020F0502020204030204" pitchFamily="34" charset="0"/>
              </a:rPr>
              <a:t>*</a:t>
            </a:r>
            <a:r>
              <a:rPr lang="en-US" u="sng" dirty="0">
                <a:solidFill>
                  <a:srgbClr val="FF0000"/>
                </a:solidFill>
                <a:latin typeface="Cambria" pitchFamily="18" charset="0"/>
                <a:cs typeface="Calibri" panose="020F0502020204030204" pitchFamily="34" charset="0"/>
              </a:rPr>
              <a:t>Important to know the notes about M3, M4 and M5 .</a:t>
            </a:r>
          </a:p>
          <a:p>
            <a:r>
              <a:rPr lang="en-US" dirty="0">
                <a:solidFill>
                  <a:srgbClr val="FF0000"/>
                </a:solidFill>
                <a:latin typeface="Cambria" pitchFamily="18" charset="0"/>
                <a:cs typeface="Calibri" panose="020F0502020204030204" pitchFamily="34" charset="0"/>
              </a:rPr>
              <a:t>- M6 is very rare </a:t>
            </a:r>
            <a:r>
              <a:rPr lang="en-US" dirty="0">
                <a:solidFill>
                  <a:schemeClr val="accent2"/>
                </a:solidFill>
                <a:latin typeface="Cambria" pitchFamily="18" charset="0"/>
                <a:cs typeface="Calibri" panose="020F0502020204030204" pitchFamily="34" charset="0"/>
              </a:rPr>
              <a:t>.</a:t>
            </a:r>
          </a:p>
        </p:txBody>
      </p:sp>
      <p:sp>
        <p:nvSpPr>
          <p:cNvPr id="9" name="TextBox 8">
            <a:extLst>
              <a:ext uri="{FF2B5EF4-FFF2-40B4-BE49-F238E27FC236}">
                <a16:creationId xmlns="" xmlns:a16="http://schemas.microsoft.com/office/drawing/2014/main" id="{1230BC3D-D526-41E7-90F4-19376486177D}"/>
              </a:ext>
            </a:extLst>
          </p:cNvPr>
          <p:cNvSpPr txBox="1"/>
          <p:nvPr/>
        </p:nvSpPr>
        <p:spPr>
          <a:xfrm>
            <a:off x="-23172" y="2057695"/>
            <a:ext cx="1999890" cy="553998"/>
          </a:xfrm>
          <a:prstGeom prst="rect">
            <a:avLst/>
          </a:prstGeom>
          <a:noFill/>
        </p:spPr>
        <p:txBody>
          <a:bodyPr wrap="square" rtlCol="0">
            <a:spAutoFit/>
          </a:bodyPr>
          <a:lstStyle/>
          <a:p>
            <a:r>
              <a:rPr lang="en-US" sz="1600" dirty="0">
                <a:solidFill>
                  <a:srgbClr val="009999"/>
                </a:solidFill>
                <a:latin typeface="Cambria Math" panose="02040503050406030204" pitchFamily="18" charset="0"/>
                <a:ea typeface="Cambria Math" panose="02040503050406030204" pitchFamily="18" charset="0"/>
              </a:rPr>
              <a:t>FBA Classification:-</a:t>
            </a:r>
          </a:p>
          <a:p>
            <a:endParaRPr lang="en-US" dirty="0">
              <a:solidFill>
                <a:schemeClr val="accent2"/>
              </a:solidFill>
            </a:endParaRPr>
          </a:p>
        </p:txBody>
      </p:sp>
      <p:pic>
        <p:nvPicPr>
          <p:cNvPr id="19" name="صورة 18"/>
          <p:cNvPicPr>
            <a:picLocks noChangeAspect="1"/>
          </p:cNvPicPr>
          <p:nvPr/>
        </p:nvPicPr>
        <p:blipFill>
          <a:blip r:embed="rId4"/>
          <a:stretch>
            <a:fillRect/>
          </a:stretch>
        </p:blipFill>
        <p:spPr>
          <a:xfrm>
            <a:off x="3613328" y="6870951"/>
            <a:ext cx="3159706" cy="1871898"/>
          </a:xfrm>
          <a:prstGeom prst="rect">
            <a:avLst/>
          </a:prstGeom>
        </p:spPr>
      </p:pic>
      <p:graphicFrame>
        <p:nvGraphicFramePr>
          <p:cNvPr id="2" name="جدول 1"/>
          <p:cNvGraphicFramePr>
            <a:graphicFrameLocks noGrp="1"/>
          </p:cNvGraphicFramePr>
          <p:nvPr>
            <p:extLst>
              <p:ext uri="{D42A27DB-BD31-4B8C-83A1-F6EECF244321}">
                <p14:modId xmlns:p14="http://schemas.microsoft.com/office/powerpoint/2010/main" val="3975803947"/>
              </p:ext>
            </p:extLst>
          </p:nvPr>
        </p:nvGraphicFramePr>
        <p:xfrm>
          <a:off x="179073" y="4380124"/>
          <a:ext cx="6593961" cy="2408218"/>
        </p:xfrm>
        <a:graphic>
          <a:graphicData uri="http://schemas.openxmlformats.org/drawingml/2006/table">
            <a:tbl>
              <a:tblPr firstRow="1" bandRow="1">
                <a:tableStyleId>{E8B1032C-EA38-4F05-BA0D-38AFFFC7BED3}</a:tableStyleId>
              </a:tblPr>
              <a:tblGrid>
                <a:gridCol w="2894189"/>
                <a:gridCol w="1344442"/>
                <a:gridCol w="1177665"/>
                <a:gridCol w="1177665"/>
              </a:tblGrid>
              <a:tr h="274432">
                <a:tc>
                  <a:txBody>
                    <a:bodyPr/>
                    <a:lstStyle/>
                    <a:p>
                      <a:pPr algn="ctr"/>
                      <a:r>
                        <a:rPr lang="en-US" sz="1200" dirty="0" smtClean="0"/>
                        <a:t>Type</a:t>
                      </a:r>
                      <a:endParaRPr lang="en-US" sz="1200" dirty="0">
                        <a:latin typeface="Cambria" panose="02040503050406030204" pitchFamily="18" charset="0"/>
                      </a:endParaRPr>
                    </a:p>
                  </a:txBody>
                  <a:tcPr anchor="ctr"/>
                </a:tc>
                <a:tc>
                  <a:txBody>
                    <a:bodyPr/>
                    <a:lstStyle/>
                    <a:p>
                      <a:pPr algn="ctr"/>
                      <a:r>
                        <a:rPr lang="en-US" sz="1100" dirty="0" smtClean="0"/>
                        <a:t>Block</a:t>
                      </a:r>
                      <a:r>
                        <a:rPr lang="en-US" sz="1100" baseline="0" dirty="0" smtClean="0"/>
                        <a:t> differentiation of (lead to accumulation of)</a:t>
                      </a:r>
                      <a:endParaRPr lang="en-US" sz="1100" dirty="0">
                        <a:latin typeface="Cambria" panose="02040503050406030204" pitchFamily="18" charset="0"/>
                      </a:endParaRPr>
                    </a:p>
                  </a:txBody>
                  <a:tcPr anchor="ctr"/>
                </a:tc>
                <a:tc>
                  <a:txBody>
                    <a:bodyPr/>
                    <a:lstStyle/>
                    <a:p>
                      <a:pPr algn="ctr"/>
                      <a:r>
                        <a:rPr lang="en-US" sz="1200" dirty="0" smtClean="0"/>
                        <a:t>Genes</a:t>
                      </a:r>
                      <a:endParaRPr lang="en-US" sz="1200" dirty="0">
                        <a:latin typeface="Cambria" panose="02040503050406030204" pitchFamily="18" charset="0"/>
                      </a:endParaRPr>
                    </a:p>
                  </a:txBody>
                  <a:tcPr anchor="ctr"/>
                </a:tc>
                <a:tc>
                  <a:txBody>
                    <a:bodyPr/>
                    <a:lstStyle/>
                    <a:p>
                      <a:pPr algn="ctr"/>
                      <a:r>
                        <a:rPr lang="en-US" sz="1200" dirty="0" smtClean="0"/>
                        <a:t>Notes</a:t>
                      </a:r>
                      <a:endParaRPr lang="en-US" sz="1200" dirty="0">
                        <a:latin typeface="Cambria" panose="02040503050406030204" pitchFamily="18" charset="0"/>
                      </a:endParaRPr>
                    </a:p>
                  </a:txBody>
                  <a:tcPr anchor="ctr"/>
                </a:tc>
              </a:tr>
              <a:tr h="274432">
                <a:tc>
                  <a:txBody>
                    <a:bodyPr/>
                    <a:lstStyle/>
                    <a:p>
                      <a:pPr algn="ctr"/>
                      <a:r>
                        <a:rPr lang="en-US" sz="1200" dirty="0" smtClean="0"/>
                        <a:t>M2</a:t>
                      </a:r>
                      <a:r>
                        <a:rPr lang="en-US" sz="1200" baseline="0" dirty="0" smtClean="0"/>
                        <a:t> </a:t>
                      </a:r>
                      <a:r>
                        <a:rPr lang="en-US" sz="1200" baseline="0" dirty="0" smtClean="0">
                          <a:solidFill>
                            <a:schemeClr val="bg1">
                              <a:lumMod val="65000"/>
                            </a:schemeClr>
                          </a:solidFill>
                        </a:rPr>
                        <a:t>(</a:t>
                      </a:r>
                      <a:r>
                        <a:rPr lang="en-US" sz="1200" u="none" strike="noStrike" cap="none" dirty="0" smtClean="0">
                          <a:solidFill>
                            <a:schemeClr val="bg1">
                              <a:lumMod val="65000"/>
                            </a:schemeClr>
                          </a:solidFill>
                          <a:effectLst/>
                          <a:sym typeface="Arial"/>
                        </a:rPr>
                        <a:t>Acute </a:t>
                      </a:r>
                      <a:r>
                        <a:rPr lang="en-US" sz="1200" u="none" strike="noStrike" cap="none" dirty="0" err="1" smtClean="0">
                          <a:solidFill>
                            <a:schemeClr val="bg1">
                              <a:lumMod val="65000"/>
                            </a:schemeClr>
                          </a:solidFill>
                          <a:effectLst/>
                          <a:sym typeface="Arial"/>
                        </a:rPr>
                        <a:t>myeloblastic</a:t>
                      </a:r>
                      <a:r>
                        <a:rPr lang="en-US" sz="1200" u="none" strike="noStrike" cap="none" dirty="0" smtClean="0">
                          <a:solidFill>
                            <a:schemeClr val="bg1">
                              <a:lumMod val="65000"/>
                            </a:schemeClr>
                          </a:solidFill>
                          <a:effectLst/>
                          <a:sym typeface="Arial"/>
                        </a:rPr>
                        <a:t> leukemia with maturation)</a:t>
                      </a:r>
                      <a:endParaRPr lang="en-US" sz="1200" dirty="0">
                        <a:solidFill>
                          <a:schemeClr val="bg1">
                            <a:lumMod val="65000"/>
                          </a:schemeClr>
                        </a:solidFill>
                        <a:latin typeface="Cambria" panose="02040503050406030204" pitchFamily="18" charset="0"/>
                      </a:endParaRPr>
                    </a:p>
                  </a:txBody>
                  <a:tcPr anchor="ctr"/>
                </a:tc>
                <a:tc>
                  <a:txBody>
                    <a:bodyPr/>
                    <a:lstStyle/>
                    <a:p>
                      <a:pPr algn="ctr"/>
                      <a:r>
                        <a:rPr lang="en-US" sz="1200" dirty="0" err="1" smtClean="0"/>
                        <a:t>Myeloblast</a:t>
                      </a:r>
                      <a:endParaRPr lang="en-US" sz="1200" dirty="0">
                        <a:latin typeface="Cambria" panose="02040503050406030204" pitchFamily="18" charset="0"/>
                      </a:endParaRPr>
                    </a:p>
                  </a:txBody>
                  <a:tcPr anchor="ctr"/>
                </a:tc>
                <a:tc>
                  <a:txBody>
                    <a:bodyPr/>
                    <a:lstStyle/>
                    <a:p>
                      <a:pPr algn="ctr"/>
                      <a:r>
                        <a:rPr lang="en-US" sz="1200" dirty="0" smtClean="0"/>
                        <a:t>t</a:t>
                      </a:r>
                      <a:r>
                        <a:rPr lang="en-US" sz="1200" baseline="0" dirty="0" smtClean="0"/>
                        <a:t>(8;21)</a:t>
                      </a:r>
                      <a:endParaRPr lang="en-US" sz="1200" dirty="0">
                        <a:latin typeface="Cambria" panose="02040503050406030204" pitchFamily="18" charset="0"/>
                      </a:endParaRPr>
                    </a:p>
                  </a:txBody>
                  <a:tcPr anchor="ctr"/>
                </a:tc>
                <a:tc>
                  <a:txBody>
                    <a:bodyPr/>
                    <a:lstStyle/>
                    <a:p>
                      <a:pPr algn="ctr"/>
                      <a:r>
                        <a:rPr lang="en-US" sz="1200" dirty="0" smtClean="0"/>
                        <a:t>-</a:t>
                      </a:r>
                      <a:endParaRPr lang="en-US" sz="1200" dirty="0">
                        <a:latin typeface="Cambria" panose="02040503050406030204" pitchFamily="18" charset="0"/>
                      </a:endParaRPr>
                    </a:p>
                  </a:txBody>
                  <a:tcPr anchor="ctr"/>
                </a:tc>
              </a:tr>
              <a:tr h="274432">
                <a:tc>
                  <a:txBody>
                    <a:bodyPr/>
                    <a:lstStyle/>
                    <a:p>
                      <a:pPr algn="ctr"/>
                      <a:r>
                        <a:rPr lang="en-US" sz="1200" dirty="0" smtClean="0"/>
                        <a:t>M3 </a:t>
                      </a:r>
                      <a:r>
                        <a:rPr lang="en-US" sz="1200" b="0" i="0" u="none" strike="noStrike" cap="none" dirty="0" smtClean="0">
                          <a:solidFill>
                            <a:schemeClr val="bg1">
                              <a:lumMod val="65000"/>
                            </a:schemeClr>
                          </a:solidFill>
                          <a:effectLst/>
                          <a:latin typeface="+mn-lt"/>
                          <a:ea typeface="+mn-ea"/>
                          <a:cs typeface="+mn-cs"/>
                          <a:sym typeface="Arial"/>
                        </a:rPr>
                        <a:t>(Acute </a:t>
                      </a:r>
                      <a:r>
                        <a:rPr lang="en-US" sz="1200" b="0" i="0" u="none" strike="noStrike" cap="none" dirty="0" err="1" smtClean="0">
                          <a:solidFill>
                            <a:schemeClr val="bg1">
                              <a:lumMod val="65000"/>
                            </a:schemeClr>
                          </a:solidFill>
                          <a:effectLst/>
                          <a:latin typeface="+mn-lt"/>
                          <a:ea typeface="+mn-ea"/>
                          <a:cs typeface="+mn-cs"/>
                          <a:sym typeface="Arial"/>
                        </a:rPr>
                        <a:t>promyelocytic</a:t>
                      </a:r>
                      <a:r>
                        <a:rPr lang="en-US" sz="1200" b="0" i="0" u="none" strike="noStrike" cap="none" dirty="0" smtClean="0">
                          <a:solidFill>
                            <a:schemeClr val="bg1">
                              <a:lumMod val="65000"/>
                            </a:schemeClr>
                          </a:solidFill>
                          <a:effectLst/>
                          <a:latin typeface="+mn-lt"/>
                          <a:ea typeface="+mn-ea"/>
                          <a:cs typeface="+mn-cs"/>
                          <a:sym typeface="Arial"/>
                        </a:rPr>
                        <a:t> leukemia)</a:t>
                      </a:r>
                      <a:endParaRPr lang="en-US" sz="1200" b="0" i="0" u="none" strike="noStrike" cap="none" dirty="0">
                        <a:solidFill>
                          <a:schemeClr val="bg1">
                            <a:lumMod val="65000"/>
                          </a:schemeClr>
                        </a:solidFill>
                        <a:effectLst/>
                        <a:latin typeface="+mn-lt"/>
                        <a:ea typeface="+mn-ea"/>
                        <a:cs typeface="+mn-cs"/>
                        <a:sym typeface="Arial"/>
                      </a:endParaRPr>
                    </a:p>
                  </a:txBody>
                  <a:tcPr anchor="ctr"/>
                </a:tc>
                <a:tc>
                  <a:txBody>
                    <a:bodyPr/>
                    <a:lstStyle/>
                    <a:p>
                      <a:pPr algn="ctr"/>
                      <a:r>
                        <a:rPr lang="en-US" sz="1200" u="none" strike="noStrike" cap="none" dirty="0" err="1" smtClean="0">
                          <a:effectLst/>
                          <a:sym typeface="Arial"/>
                        </a:rPr>
                        <a:t>promyelocyte</a:t>
                      </a:r>
                      <a:endParaRPr lang="en-US" sz="1200" dirty="0">
                        <a:latin typeface="Cambria" panose="02040503050406030204" pitchFamily="18" charset="0"/>
                      </a:endParaRPr>
                    </a:p>
                  </a:txBody>
                  <a:tcPr anchor="ctr"/>
                </a:tc>
                <a:tc>
                  <a:txBody>
                    <a:bodyPr/>
                    <a:lstStyle/>
                    <a:p>
                      <a:pPr algn="ctr"/>
                      <a:r>
                        <a:rPr lang="en-US" sz="1200" dirty="0" smtClean="0"/>
                        <a:t>t</a:t>
                      </a:r>
                      <a:r>
                        <a:rPr lang="en-US" sz="1200" baseline="0" dirty="0" smtClean="0"/>
                        <a:t>(15;17)</a:t>
                      </a:r>
                      <a:endParaRPr lang="en-US" sz="1200" dirty="0">
                        <a:latin typeface="Cambria" panose="02040503050406030204" pitchFamily="18" charset="0"/>
                      </a:endParaRPr>
                    </a:p>
                  </a:txBody>
                  <a:tcPr anchor="ctr"/>
                </a:tc>
                <a:tc>
                  <a:txBody>
                    <a:bodyPr/>
                    <a:lstStyle/>
                    <a:p>
                      <a:pPr algn="ctr"/>
                      <a:r>
                        <a:rPr lang="en-US" sz="1200" dirty="0" err="1" smtClean="0"/>
                        <a:t>Assosiated</a:t>
                      </a:r>
                      <a:r>
                        <a:rPr lang="en-US" sz="1200" dirty="0" smtClean="0"/>
                        <a:t> with DIC</a:t>
                      </a:r>
                      <a:endParaRPr lang="en-US" sz="1200" dirty="0">
                        <a:latin typeface="Cambria" panose="02040503050406030204" pitchFamily="18" charset="0"/>
                      </a:endParaRPr>
                    </a:p>
                  </a:txBody>
                  <a:tcPr anchor="ctr"/>
                </a:tc>
              </a:tr>
              <a:tr h="457386">
                <a:tc>
                  <a:txBody>
                    <a:bodyPr/>
                    <a:lstStyle/>
                    <a:p>
                      <a:pPr algn="ctr"/>
                      <a:r>
                        <a:rPr lang="en-US" sz="1200" dirty="0" smtClean="0"/>
                        <a:t>M4</a:t>
                      </a:r>
                      <a:r>
                        <a:rPr lang="en-US" sz="1200" baseline="0" dirty="0" smtClean="0"/>
                        <a:t> </a:t>
                      </a:r>
                      <a:r>
                        <a:rPr lang="en-US" sz="1200" b="0" i="0" u="none" strike="noStrike" cap="none" dirty="0" smtClean="0">
                          <a:solidFill>
                            <a:schemeClr val="bg1">
                              <a:lumMod val="65000"/>
                            </a:schemeClr>
                          </a:solidFill>
                          <a:effectLst/>
                          <a:latin typeface="+mn-lt"/>
                          <a:ea typeface="+mn-ea"/>
                          <a:cs typeface="+mn-cs"/>
                          <a:sym typeface="Arial"/>
                        </a:rPr>
                        <a:t>(Acute </a:t>
                      </a:r>
                      <a:r>
                        <a:rPr lang="en-US" sz="1200" b="0" i="0" u="none" strike="noStrike" cap="none" dirty="0" err="1" smtClean="0">
                          <a:solidFill>
                            <a:schemeClr val="bg1">
                              <a:lumMod val="65000"/>
                            </a:schemeClr>
                          </a:solidFill>
                          <a:effectLst/>
                          <a:latin typeface="+mn-lt"/>
                          <a:ea typeface="+mn-ea"/>
                          <a:cs typeface="+mn-cs"/>
                          <a:sym typeface="Arial"/>
                        </a:rPr>
                        <a:t>myelomonocytic</a:t>
                      </a:r>
                      <a:r>
                        <a:rPr lang="en-US" sz="1200" b="0" i="0" u="none" strike="noStrike" cap="none" dirty="0" smtClean="0">
                          <a:solidFill>
                            <a:schemeClr val="bg1">
                              <a:lumMod val="65000"/>
                            </a:schemeClr>
                          </a:solidFill>
                          <a:effectLst/>
                          <a:latin typeface="+mn-lt"/>
                          <a:ea typeface="+mn-ea"/>
                          <a:cs typeface="+mn-cs"/>
                          <a:sym typeface="Arial"/>
                        </a:rPr>
                        <a:t> leukemia)</a:t>
                      </a:r>
                      <a:endParaRPr lang="en-US" sz="1200" b="0" i="0" u="none" strike="noStrike" cap="none" dirty="0">
                        <a:solidFill>
                          <a:schemeClr val="bg1">
                            <a:lumMod val="65000"/>
                          </a:schemeClr>
                        </a:solidFill>
                        <a:effectLst/>
                        <a:latin typeface="+mn-lt"/>
                        <a:ea typeface="+mn-ea"/>
                        <a:cs typeface="+mn-cs"/>
                        <a:sym typeface="Arial"/>
                      </a:endParaRPr>
                    </a:p>
                  </a:txBody>
                  <a:tcPr anchor="ctr"/>
                </a:tc>
                <a:tc>
                  <a:txBody>
                    <a:bodyPr/>
                    <a:lstStyle/>
                    <a:p>
                      <a:pPr algn="ctr"/>
                      <a:r>
                        <a:rPr lang="en-US" sz="1200" dirty="0" smtClean="0"/>
                        <a:t>Both </a:t>
                      </a:r>
                      <a:r>
                        <a:rPr lang="en-US" sz="1200" dirty="0" err="1" smtClean="0"/>
                        <a:t>Myeloblast</a:t>
                      </a:r>
                      <a:r>
                        <a:rPr lang="en-US" sz="1200" dirty="0" smtClean="0"/>
                        <a:t> &amp; </a:t>
                      </a:r>
                      <a:r>
                        <a:rPr lang="en-US" sz="1200" dirty="0" err="1" smtClean="0"/>
                        <a:t>Monoblasts</a:t>
                      </a:r>
                      <a:endParaRPr lang="en-US" sz="1200" dirty="0">
                        <a:latin typeface="Cambria" panose="02040503050406030204" pitchFamily="18" charset="0"/>
                      </a:endParaRPr>
                    </a:p>
                  </a:txBody>
                  <a:tcPr anchor="ctr"/>
                </a:tc>
                <a:tc>
                  <a:txBody>
                    <a:bodyPr/>
                    <a:lstStyle/>
                    <a:p>
                      <a:pPr algn="ctr"/>
                      <a:r>
                        <a:rPr lang="en-US" sz="1200" dirty="0" smtClean="0"/>
                        <a:t>t</a:t>
                      </a:r>
                      <a:r>
                        <a:rPr lang="en-US" sz="1200" baseline="0" dirty="0" smtClean="0"/>
                        <a:t> or </a:t>
                      </a:r>
                      <a:r>
                        <a:rPr lang="en-US" sz="1200" baseline="0" dirty="0" err="1" smtClean="0"/>
                        <a:t>inv</a:t>
                      </a:r>
                      <a:r>
                        <a:rPr lang="en-US" sz="1200" baseline="0" dirty="0" smtClean="0"/>
                        <a:t>(16;16)</a:t>
                      </a:r>
                      <a:endParaRPr lang="en-US" sz="1200" dirty="0">
                        <a:latin typeface="Cambria" panose="02040503050406030204" pitchFamily="18" charset="0"/>
                      </a:endParaRPr>
                    </a:p>
                  </a:txBody>
                  <a:tcPr anchor="ctr"/>
                </a:tc>
                <a:tc rowSpan="2">
                  <a:txBody>
                    <a:bodyPr/>
                    <a:lstStyle/>
                    <a:p>
                      <a:pPr algn="ctr"/>
                      <a:r>
                        <a:rPr lang="en-US" sz="1200" dirty="0" err="1" smtClean="0"/>
                        <a:t>Assosiated</a:t>
                      </a:r>
                      <a:r>
                        <a:rPr lang="en-US" sz="1200" baseline="0" dirty="0" smtClean="0"/>
                        <a:t> with </a:t>
                      </a:r>
                      <a:r>
                        <a:rPr lang="en-US" sz="1200" dirty="0" smtClean="0"/>
                        <a:t>Gum Hypertrophy</a:t>
                      </a:r>
                      <a:endParaRPr lang="en-US" sz="1200" dirty="0">
                        <a:latin typeface="Cambria" panose="02040503050406030204" pitchFamily="18" charset="0"/>
                      </a:endParaRPr>
                    </a:p>
                  </a:txBody>
                  <a:tcPr anchor="ctr"/>
                </a:tc>
              </a:tr>
              <a:tr h="274432">
                <a:tc>
                  <a:txBody>
                    <a:bodyPr/>
                    <a:lstStyle/>
                    <a:p>
                      <a:pPr algn="ctr"/>
                      <a:r>
                        <a:rPr lang="en-US" sz="1200" dirty="0" smtClean="0"/>
                        <a:t>M5</a:t>
                      </a:r>
                      <a:r>
                        <a:rPr lang="en-US" sz="1200" baseline="0" dirty="0" smtClean="0"/>
                        <a:t> </a:t>
                      </a:r>
                      <a:r>
                        <a:rPr lang="en-US" sz="1200" b="0" i="0" u="none" strike="noStrike" cap="none" dirty="0" smtClean="0">
                          <a:solidFill>
                            <a:schemeClr val="bg1">
                              <a:lumMod val="65000"/>
                            </a:schemeClr>
                          </a:solidFill>
                          <a:effectLst/>
                          <a:latin typeface="+mn-lt"/>
                          <a:ea typeface="+mn-ea"/>
                          <a:cs typeface="+mn-cs"/>
                          <a:sym typeface="Arial"/>
                        </a:rPr>
                        <a:t>(Acute </a:t>
                      </a:r>
                      <a:r>
                        <a:rPr lang="en-US" sz="1200" b="0" i="0" u="none" strike="noStrike" cap="none" dirty="0" err="1" smtClean="0">
                          <a:solidFill>
                            <a:schemeClr val="bg1">
                              <a:lumMod val="65000"/>
                            </a:schemeClr>
                          </a:solidFill>
                          <a:effectLst/>
                          <a:latin typeface="+mn-lt"/>
                          <a:ea typeface="+mn-ea"/>
                          <a:cs typeface="+mn-cs"/>
                          <a:sym typeface="Arial"/>
                        </a:rPr>
                        <a:t>monocytic</a:t>
                      </a:r>
                      <a:r>
                        <a:rPr lang="en-US" sz="1200" b="0" i="0" u="none" strike="noStrike" cap="none" dirty="0" smtClean="0">
                          <a:solidFill>
                            <a:schemeClr val="bg1">
                              <a:lumMod val="65000"/>
                            </a:schemeClr>
                          </a:solidFill>
                          <a:effectLst/>
                          <a:latin typeface="+mn-lt"/>
                          <a:ea typeface="+mn-ea"/>
                          <a:cs typeface="+mn-cs"/>
                          <a:sym typeface="Arial"/>
                        </a:rPr>
                        <a:t> leukemia)</a:t>
                      </a:r>
                      <a:endParaRPr lang="en-US" sz="1200" b="0" i="0" u="none" strike="noStrike" cap="none" dirty="0">
                        <a:solidFill>
                          <a:schemeClr val="bg1">
                            <a:lumMod val="65000"/>
                          </a:schemeClr>
                        </a:solidFill>
                        <a:effectLst/>
                        <a:latin typeface="+mn-lt"/>
                        <a:ea typeface="+mn-ea"/>
                        <a:cs typeface="+mn-cs"/>
                        <a:sym typeface="Arial"/>
                      </a:endParaRPr>
                    </a:p>
                  </a:txBody>
                  <a:tcPr anchor="ctr"/>
                </a:tc>
                <a:tc>
                  <a:txBody>
                    <a:bodyPr/>
                    <a:lstStyle/>
                    <a:p>
                      <a:pPr algn="ctr"/>
                      <a:r>
                        <a:rPr lang="en-US" sz="1200" u="none" strike="noStrike" cap="none" dirty="0" smtClean="0">
                          <a:effectLst/>
                          <a:sym typeface="Arial"/>
                        </a:rPr>
                        <a:t>Monocytes</a:t>
                      </a:r>
                      <a:endParaRPr lang="en-US" sz="1200" dirty="0">
                        <a:latin typeface="Cambria" panose="02040503050406030204" pitchFamily="18" charset="0"/>
                      </a:endParaRPr>
                    </a:p>
                  </a:txBody>
                  <a:tcPr anchor="ctr"/>
                </a:tc>
                <a:tc>
                  <a:txBody>
                    <a:bodyPr/>
                    <a:lstStyle/>
                    <a:p>
                      <a:pPr algn="ctr"/>
                      <a:r>
                        <a:rPr lang="en-US" sz="1200" dirty="0" smtClean="0"/>
                        <a:t>t</a:t>
                      </a:r>
                      <a:r>
                        <a:rPr lang="en-US" sz="1200" baseline="0" dirty="0" smtClean="0"/>
                        <a:t>(9;11)</a:t>
                      </a:r>
                      <a:endParaRPr lang="en-US" sz="1200" dirty="0">
                        <a:latin typeface="Cambria" panose="02040503050406030204" pitchFamily="18" charset="0"/>
                      </a:endParaRPr>
                    </a:p>
                  </a:txBody>
                  <a:tcPr anchor="ctr"/>
                </a:tc>
                <a:tc vMerge="1">
                  <a:txBody>
                    <a:bodyPr/>
                    <a:lstStyle/>
                    <a:p>
                      <a:pPr algn="ctr"/>
                      <a:endParaRPr lang="en-US" sz="1200" dirty="0">
                        <a:latin typeface="Cambria" panose="02040503050406030204" pitchFamily="18" charset="0"/>
                      </a:endParaRPr>
                    </a:p>
                  </a:txBody>
                  <a:tcPr anchor="ctr"/>
                </a:tc>
              </a:tr>
            </a:tbl>
          </a:graphicData>
        </a:graphic>
      </p:graphicFrame>
      <p:sp>
        <p:nvSpPr>
          <p:cNvPr id="8" name="مربع نص 7"/>
          <p:cNvSpPr txBox="1"/>
          <p:nvPr/>
        </p:nvSpPr>
        <p:spPr>
          <a:xfrm>
            <a:off x="468197" y="2880634"/>
            <a:ext cx="1461456" cy="276999"/>
          </a:xfrm>
          <a:prstGeom prst="rect">
            <a:avLst/>
          </a:prstGeom>
          <a:noFill/>
          <a:ln>
            <a:solidFill>
              <a:schemeClr val="tx1"/>
            </a:solidFill>
            <a:prstDash val="dashDot"/>
          </a:ln>
        </p:spPr>
        <p:txBody>
          <a:bodyPr wrap="square" rtlCol="0">
            <a:spAutoFit/>
          </a:bodyPr>
          <a:lstStyle/>
          <a:p>
            <a:r>
              <a:rPr lang="ar-SA" sz="1200" dirty="0" smtClean="0">
                <a:solidFill>
                  <a:srgbClr val="00B050"/>
                </a:solidFill>
              </a:rPr>
              <a:t>الجدول الأخضر هو المهم </a:t>
            </a:r>
            <a:endParaRPr lang="en-US" sz="1200" dirty="0">
              <a:solidFill>
                <a:srgbClr val="00B050"/>
              </a:solidFill>
            </a:endParaRPr>
          </a:p>
        </p:txBody>
      </p:sp>
      <p:cxnSp>
        <p:nvCxnSpPr>
          <p:cNvPr id="11" name="رابط كسهم مستقيم 10"/>
          <p:cNvCxnSpPr>
            <a:stCxn id="4" idx="1"/>
            <a:endCxn id="8" idx="3"/>
          </p:cNvCxnSpPr>
          <p:nvPr/>
        </p:nvCxnSpPr>
        <p:spPr>
          <a:xfrm flipH="1" flipV="1">
            <a:off x="1929653" y="3019134"/>
            <a:ext cx="1120063" cy="179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عنصر نائب للتذييل 5"/>
          <p:cNvSpPr>
            <a:spLocks noGrp="1"/>
          </p:cNvSpPr>
          <p:nvPr>
            <p:ph type="ftr" idx="11"/>
          </p:nvPr>
        </p:nvSpPr>
        <p:spPr>
          <a:xfrm>
            <a:off x="2318765" y="-91990"/>
            <a:ext cx="2314575" cy="527403"/>
          </a:xfrm>
        </p:spPr>
        <p:txBody>
          <a:bodyPr/>
          <a:lstStyle/>
          <a:p>
            <a:r>
              <a:rPr lang="en-US" dirty="0" smtClean="0"/>
              <a:t>HEMATOLOGY TEAM 436</a:t>
            </a:r>
            <a:endParaRPr lang="en-US" dirty="0"/>
          </a:p>
        </p:txBody>
      </p:sp>
      <p:sp>
        <p:nvSpPr>
          <p:cNvPr id="10" name="عنصر نائب لرقم الشريحة 9"/>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6</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70854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0" y="4495151"/>
            <a:ext cx="6858000" cy="5410850"/>
          </a:xfrm>
        </p:spPr>
        <p:txBody>
          <a:bodyPr/>
          <a:lstStyle/>
          <a:p>
            <a:pPr marL="133350" indent="0" algn="l" rtl="0">
              <a:buNone/>
            </a:pPr>
            <a:r>
              <a:rPr lang="en-US" sz="1600" dirty="0">
                <a:solidFill>
                  <a:srgbClr val="009999"/>
                </a:solidFill>
                <a:latin typeface="Cambria Math" panose="02040503050406030204" pitchFamily="18" charset="0"/>
                <a:ea typeface="Cambria Math" panose="02040503050406030204" pitchFamily="18" charset="0"/>
                <a:cs typeface="Arial"/>
                <a:sym typeface="Arial"/>
              </a:rPr>
              <a:t>Clinical features of AML:</a:t>
            </a:r>
          </a:p>
          <a:p>
            <a:pPr marL="133350" indent="0" algn="l" rtl="0">
              <a:buNone/>
            </a:pPr>
            <a:r>
              <a:rPr lang="en-US" sz="1400" b="1" u="sng" dirty="0">
                <a:solidFill>
                  <a:srgbClr val="C00000"/>
                </a:solidFill>
                <a:latin typeface="Cambria" panose="02040503050406030204" pitchFamily="18" charset="0"/>
              </a:rPr>
              <a:t>1. Pancytopenia </a:t>
            </a:r>
            <a:r>
              <a:rPr lang="en-US" sz="1400" b="1" dirty="0">
                <a:latin typeface="Cambria" panose="02040503050406030204" pitchFamily="18" charset="0"/>
              </a:rPr>
              <a:t>: </a:t>
            </a:r>
            <a:r>
              <a:rPr lang="en-US" sz="1200" dirty="0">
                <a:solidFill>
                  <a:schemeClr val="bg1">
                    <a:lumMod val="50000"/>
                  </a:schemeClr>
                </a:solidFill>
                <a:latin typeface="Cambria" panose="02040503050406030204" pitchFamily="18" charset="0"/>
              </a:rPr>
              <a:t>(deficiency in the mature cells of al blood components) </a:t>
            </a:r>
            <a:r>
              <a:rPr lang="en-US" sz="1400" b="1" dirty="0">
                <a:solidFill>
                  <a:schemeClr val="tx1"/>
                </a:solidFill>
                <a:latin typeface="Cambria" panose="02040503050406030204" pitchFamily="18" charset="0"/>
              </a:rPr>
              <a:t>acute onset:</a:t>
            </a:r>
            <a:endParaRPr lang="en-US" sz="1200" b="1" dirty="0">
              <a:solidFill>
                <a:schemeClr val="bg1">
                  <a:lumMod val="50000"/>
                </a:schemeClr>
              </a:solidFill>
              <a:latin typeface="Cambria" panose="02040503050406030204" pitchFamily="18" charset="0"/>
            </a:endParaRPr>
          </a:p>
          <a:p>
            <a:pPr algn="l" rtl="0"/>
            <a:r>
              <a:rPr lang="en-US" sz="1400" dirty="0">
                <a:latin typeface="Cambria" panose="02040503050406030204" pitchFamily="18" charset="0"/>
              </a:rPr>
              <a:t> ↓WBC→ infection (fever ,septic shock)</a:t>
            </a:r>
          </a:p>
          <a:p>
            <a:pPr algn="l" rtl="0"/>
            <a:r>
              <a:rPr lang="en-US" sz="1400" dirty="0">
                <a:latin typeface="Cambria" panose="02040503050406030204" pitchFamily="18" charset="0"/>
              </a:rPr>
              <a:t> ↓Hb </a:t>
            </a:r>
            <a:r>
              <a:rPr lang="en-US" sz="1200" dirty="0">
                <a:latin typeface="Cambria" panose="02040503050406030204" pitchFamily="18" charset="0"/>
              </a:rPr>
              <a:t>(</a:t>
            </a:r>
            <a:r>
              <a:rPr lang="en-US" sz="1200" dirty="0">
                <a:solidFill>
                  <a:schemeClr val="accent6"/>
                </a:solidFill>
                <a:latin typeface="Cambria" panose="02040503050406030204" pitchFamily="18" charset="0"/>
              </a:rPr>
              <a:t>because the BM is shut down, BM does not produce mature cells</a:t>
            </a:r>
            <a:r>
              <a:rPr lang="en-US" sz="1200" dirty="0">
                <a:solidFill>
                  <a:schemeClr val="accent6">
                    <a:lumMod val="75000"/>
                  </a:schemeClr>
                </a:solidFill>
                <a:latin typeface="Cambria" panose="02040503050406030204" pitchFamily="18" charset="0"/>
              </a:rPr>
              <a:t>)</a:t>
            </a:r>
            <a:r>
              <a:rPr lang="en-US" sz="1400" dirty="0">
                <a:solidFill>
                  <a:schemeClr val="accent6">
                    <a:lumMod val="75000"/>
                  </a:schemeClr>
                </a:solidFill>
                <a:latin typeface="Cambria" panose="02040503050406030204" pitchFamily="18" charset="0"/>
              </a:rPr>
              <a:t>→ </a:t>
            </a:r>
            <a:r>
              <a:rPr lang="en-US" sz="1400" dirty="0">
                <a:solidFill>
                  <a:schemeClr val="tx1"/>
                </a:solidFill>
                <a:latin typeface="Cambria" panose="02040503050406030204" pitchFamily="18" charset="0"/>
              </a:rPr>
              <a:t>anemia (fatigue ,headache , pallor ,SOB….)</a:t>
            </a:r>
          </a:p>
          <a:p>
            <a:pPr algn="l" rtl="0"/>
            <a:r>
              <a:rPr lang="en-US" sz="1400" dirty="0">
                <a:latin typeface="Cambria" panose="02040503050406030204" pitchFamily="18" charset="0"/>
              </a:rPr>
              <a:t> ↓platelets →bleeding (bruises , epistaxis ,menorrhagia…)</a:t>
            </a:r>
          </a:p>
          <a:p>
            <a:pPr marL="133350" indent="0" algn="l" rtl="0">
              <a:buNone/>
            </a:pPr>
            <a:r>
              <a:rPr lang="en-US" sz="1400" b="1" u="sng" dirty="0">
                <a:solidFill>
                  <a:srgbClr val="C00000"/>
                </a:solidFill>
                <a:latin typeface="Cambria" panose="02040503050406030204" pitchFamily="18" charset="0"/>
              </a:rPr>
              <a:t>2. Organ infiltration:</a:t>
            </a:r>
          </a:p>
          <a:p>
            <a:pPr algn="l" rtl="0"/>
            <a:r>
              <a:rPr lang="en-US" sz="1400" dirty="0">
                <a:latin typeface="Cambria" panose="02040503050406030204" pitchFamily="18" charset="0"/>
              </a:rPr>
              <a:t> Hepatosplenomegaly </a:t>
            </a:r>
            <a:r>
              <a:rPr lang="en-US" sz="1200" dirty="0">
                <a:solidFill>
                  <a:schemeClr val="bg1">
                    <a:lumMod val="65000"/>
                  </a:schemeClr>
                </a:solidFill>
                <a:latin typeface="Cambria" panose="02040503050406030204" pitchFamily="18" charset="0"/>
              </a:rPr>
              <a:t>Why ? because these two are </a:t>
            </a:r>
            <a:r>
              <a:rPr lang="en-US" sz="1200" dirty="0" err="1">
                <a:solidFill>
                  <a:schemeClr val="bg1">
                    <a:lumMod val="65000"/>
                  </a:schemeClr>
                </a:solidFill>
                <a:latin typeface="Cambria" panose="02040503050406030204" pitchFamily="18" charset="0"/>
              </a:rPr>
              <a:t>extramedulary</a:t>
            </a:r>
            <a:r>
              <a:rPr lang="en-US" sz="1200" dirty="0">
                <a:solidFill>
                  <a:schemeClr val="bg1">
                    <a:lumMod val="65000"/>
                  </a:schemeClr>
                </a:solidFill>
                <a:latin typeface="Cambria" panose="02040503050406030204" pitchFamily="18" charset="0"/>
              </a:rPr>
              <a:t> </a:t>
            </a:r>
            <a:r>
              <a:rPr lang="en-US" sz="1200" dirty="0" err="1">
                <a:solidFill>
                  <a:schemeClr val="bg1">
                    <a:lumMod val="65000"/>
                  </a:schemeClr>
                </a:solidFill>
                <a:latin typeface="Cambria" panose="02040503050406030204" pitchFamily="18" charset="0"/>
              </a:rPr>
              <a:t>hemaptosis</a:t>
            </a:r>
            <a:r>
              <a:rPr lang="en-US" sz="1200" dirty="0">
                <a:solidFill>
                  <a:schemeClr val="bg1">
                    <a:lumMod val="65000"/>
                  </a:schemeClr>
                </a:solidFill>
                <a:latin typeface="Cambria" panose="02040503050406030204" pitchFamily="18" charset="0"/>
              </a:rPr>
              <a:t> (neonatal life</a:t>
            </a:r>
            <a:r>
              <a:rPr lang="en-US" sz="1200" dirty="0">
                <a:latin typeface="Cambria" panose="02040503050406030204" pitchFamily="18" charset="0"/>
              </a:rPr>
              <a:t>)</a:t>
            </a:r>
          </a:p>
          <a:p>
            <a:pPr algn="l" rtl="0"/>
            <a:r>
              <a:rPr lang="en-US" sz="1400" dirty="0">
                <a:latin typeface="Cambria" panose="02040503050406030204" pitchFamily="18" charset="0"/>
              </a:rPr>
              <a:t> Lymphadenopathy </a:t>
            </a:r>
            <a:r>
              <a:rPr lang="en-US" sz="1400" dirty="0">
                <a:solidFill>
                  <a:schemeClr val="tx1"/>
                </a:solidFill>
                <a:latin typeface="Cambria" panose="02040503050406030204" pitchFamily="18" charset="0"/>
              </a:rPr>
              <a:t>(rare</a:t>
            </a:r>
            <a:r>
              <a:rPr lang="en-US" sz="1400" dirty="0">
                <a:latin typeface="Cambria" panose="02040503050406030204" pitchFamily="18" charset="0"/>
              </a:rPr>
              <a:t>)</a:t>
            </a:r>
          </a:p>
          <a:p>
            <a:pPr algn="l" rtl="0"/>
            <a:r>
              <a:rPr lang="en-US" sz="1400" dirty="0">
                <a:latin typeface="Cambria" panose="02040503050406030204" pitchFamily="18" charset="0"/>
              </a:rPr>
              <a:t> Myeloid sarcoma </a:t>
            </a:r>
            <a:r>
              <a:rPr lang="en-US" sz="1200" dirty="0">
                <a:solidFill>
                  <a:schemeClr val="bg1">
                    <a:lumMod val="50000"/>
                  </a:schemeClr>
                </a:solidFill>
                <a:latin typeface="Cambria" panose="02040503050406030204" pitchFamily="18" charset="0"/>
              </a:rPr>
              <a:t>(solid tumor composed of immature RBCs)</a:t>
            </a:r>
          </a:p>
          <a:p>
            <a:pPr algn="l" rtl="0"/>
            <a:r>
              <a:rPr lang="en-US" sz="1400" dirty="0">
                <a:solidFill>
                  <a:schemeClr val="tx1"/>
                </a:solidFill>
                <a:latin typeface="Cambria" panose="02040503050406030204" pitchFamily="18" charset="0"/>
              </a:rPr>
              <a:t> </a:t>
            </a:r>
            <a:r>
              <a:rPr lang="en-US" sz="1400" dirty="0">
                <a:solidFill>
                  <a:srgbClr val="FF0000"/>
                </a:solidFill>
                <a:latin typeface="Cambria" panose="02040503050406030204" pitchFamily="18" charset="0"/>
              </a:rPr>
              <a:t>gum hypertrophy </a:t>
            </a:r>
          </a:p>
          <a:p>
            <a:pPr algn="l" rtl="0"/>
            <a:r>
              <a:rPr lang="en-US" sz="1400" dirty="0">
                <a:solidFill>
                  <a:schemeClr val="tx1"/>
                </a:solidFill>
                <a:latin typeface="Cambria" panose="02040503050406030204" pitchFamily="18" charset="0"/>
              </a:rPr>
              <a:t>CNS disease </a:t>
            </a:r>
          </a:p>
          <a:p>
            <a:pPr marL="133350" indent="0" algn="l" rtl="0">
              <a:buNone/>
            </a:pPr>
            <a:r>
              <a:rPr lang="en-US" sz="1400" b="1" u="sng" dirty="0">
                <a:solidFill>
                  <a:srgbClr val="C00000"/>
                </a:solidFill>
                <a:latin typeface="Cambria" panose="02040503050406030204" pitchFamily="18" charset="0"/>
              </a:rPr>
              <a:t>3. </a:t>
            </a:r>
            <a:r>
              <a:rPr lang="en-US" sz="1400" b="1" u="sng" dirty="0" err="1">
                <a:solidFill>
                  <a:srgbClr val="C00000"/>
                </a:solidFill>
                <a:latin typeface="Cambria" panose="02040503050406030204" pitchFamily="18" charset="0"/>
              </a:rPr>
              <a:t>Leucostasis</a:t>
            </a:r>
            <a:r>
              <a:rPr lang="en-US" sz="1400" b="1" u="sng" dirty="0">
                <a:solidFill>
                  <a:srgbClr val="C00000"/>
                </a:solidFill>
                <a:latin typeface="Cambria" panose="02040503050406030204" pitchFamily="18" charset="0"/>
              </a:rPr>
              <a:t>: </a:t>
            </a:r>
            <a:r>
              <a:rPr lang="en-US" sz="1400" dirty="0">
                <a:latin typeface="Cambria" panose="02040503050406030204" pitchFamily="18" charset="0"/>
              </a:rPr>
              <a:t>(increased blood viscosity) </a:t>
            </a:r>
          </a:p>
          <a:p>
            <a:pPr marL="133350" indent="0" algn="l" rtl="0">
              <a:buNone/>
            </a:pPr>
            <a:r>
              <a:rPr lang="en-US" sz="1400" b="1" u="sng" dirty="0">
                <a:solidFill>
                  <a:srgbClr val="C00000"/>
                </a:solidFill>
                <a:latin typeface="Cambria" panose="02040503050406030204" pitchFamily="18" charset="0"/>
              </a:rPr>
              <a:t>4. Disseminated intravascular coagulation (DIC):</a:t>
            </a:r>
            <a:r>
              <a:rPr lang="en-US" sz="1400" dirty="0">
                <a:solidFill>
                  <a:srgbClr val="FF0000"/>
                </a:solidFill>
                <a:latin typeface="Cambria" panose="02040503050406030204" pitchFamily="18" charset="0"/>
              </a:rPr>
              <a:t> </a:t>
            </a:r>
            <a:r>
              <a:rPr lang="en-US" sz="1400" dirty="0">
                <a:latin typeface="Cambria" panose="02040503050406030204" pitchFamily="18" charset="0"/>
              </a:rPr>
              <a:t>Widespread activation of coagulation system leading to intravascular fibrin deposition &amp; consumption of platelet and coagulation factors which can be manifested as bleeding (85%) or thrombosis (15%) → </a:t>
            </a:r>
            <a:r>
              <a:rPr lang="en-US" sz="1400" b="1" dirty="0">
                <a:solidFill>
                  <a:srgbClr val="FF0000"/>
                </a:solidFill>
                <a:latin typeface="Cambria" panose="02040503050406030204" pitchFamily="18" charset="0"/>
              </a:rPr>
              <a:t>more with acute </a:t>
            </a:r>
            <a:r>
              <a:rPr lang="en-US" sz="1400" b="1" dirty="0" err="1">
                <a:solidFill>
                  <a:srgbClr val="FF0000"/>
                </a:solidFill>
                <a:latin typeface="Cambria" panose="02040503050406030204" pitchFamily="18" charset="0"/>
              </a:rPr>
              <a:t>promyelocytic</a:t>
            </a:r>
            <a:r>
              <a:rPr lang="en-US" sz="1400" b="1" dirty="0">
                <a:solidFill>
                  <a:srgbClr val="FF0000"/>
                </a:solidFill>
                <a:latin typeface="Cambria" panose="02040503050406030204" pitchFamily="18" charset="0"/>
              </a:rPr>
              <a:t> leukemia (M3) </a:t>
            </a:r>
            <a:r>
              <a:rPr lang="en-US" sz="1400" b="1" dirty="0">
                <a:solidFill>
                  <a:schemeClr val="accent6">
                    <a:lumMod val="75000"/>
                  </a:schemeClr>
                </a:solidFill>
                <a:latin typeface="Cambria" panose="02040503050406030204" pitchFamily="18" charset="0"/>
              </a:rPr>
              <a:t> </a:t>
            </a:r>
            <a:r>
              <a:rPr lang="en-US" sz="1200" dirty="0">
                <a:solidFill>
                  <a:schemeClr val="accent6"/>
                </a:solidFill>
                <a:latin typeface="Cambria" panose="02040503050406030204" pitchFamily="18" charset="0"/>
              </a:rPr>
              <a:t>(Why ? Abnormal </a:t>
            </a:r>
            <a:r>
              <a:rPr lang="en-US" sz="1200" dirty="0" err="1">
                <a:solidFill>
                  <a:schemeClr val="accent6"/>
                </a:solidFill>
                <a:latin typeface="Cambria" panose="02040503050406030204" pitchFamily="18" charset="0"/>
              </a:rPr>
              <a:t>promyelocytes</a:t>
            </a:r>
            <a:r>
              <a:rPr lang="en-US" sz="1200" dirty="0">
                <a:solidFill>
                  <a:schemeClr val="accent6"/>
                </a:solidFill>
                <a:latin typeface="Cambria" panose="02040503050406030204" pitchFamily="18" charset="0"/>
              </a:rPr>
              <a:t> contain numerous primary granules that increase the risk for DIC so M3 within 24h either cure (95%) or kill )</a:t>
            </a:r>
          </a:p>
          <a:p>
            <a:pPr marL="133350" indent="0" algn="l" rtl="0">
              <a:buNone/>
            </a:pPr>
            <a:endParaRPr lang="en-US" dirty="0">
              <a:latin typeface="Cambria" panose="02040503050406030204" pitchFamily="18" charset="0"/>
            </a:endParaRPr>
          </a:p>
        </p:txBody>
      </p:sp>
      <p:sp>
        <p:nvSpPr>
          <p:cNvPr id="4" name="TextBox 9">
            <a:extLst>
              <a:ext uri="{FF2B5EF4-FFF2-40B4-BE49-F238E27FC236}">
                <a16:creationId xmlns="" xmlns:a16="http://schemas.microsoft.com/office/drawing/2014/main" id="{92BF8D6D-C35F-4FE6-92DC-C78847F17434}"/>
              </a:ext>
            </a:extLst>
          </p:cNvPr>
          <p:cNvSpPr txBox="1"/>
          <p:nvPr/>
        </p:nvSpPr>
        <p:spPr>
          <a:xfrm>
            <a:off x="0" y="66675"/>
            <a:ext cx="6057329" cy="338554"/>
          </a:xfrm>
          <a:prstGeom prst="rect">
            <a:avLst/>
          </a:prstGeom>
          <a:noFill/>
        </p:spPr>
        <p:txBody>
          <a:bodyPr wrap="square" rtlCol="0">
            <a:spAutoFit/>
          </a:bodyPr>
          <a:lstStyle/>
          <a:p>
            <a:r>
              <a:rPr lang="en-US" dirty="0">
                <a:solidFill>
                  <a:srgbClr val="FF0000"/>
                </a:solidFill>
                <a:ea typeface="Cambria Math" panose="02040503050406030204" pitchFamily="18" charset="0"/>
              </a:rPr>
              <a:t>- </a:t>
            </a:r>
            <a:r>
              <a:rPr lang="en-US" sz="1600" dirty="0">
                <a:solidFill>
                  <a:schemeClr val="accent2"/>
                </a:solidFill>
                <a:latin typeface="Cambria Math" panose="02040503050406030204" pitchFamily="18" charset="0"/>
                <a:ea typeface="Cambria Math" panose="02040503050406030204" pitchFamily="18" charset="0"/>
              </a:rPr>
              <a:t>WHO Classification:</a:t>
            </a:r>
          </a:p>
        </p:txBody>
      </p:sp>
      <p:graphicFrame>
        <p:nvGraphicFramePr>
          <p:cNvPr id="5" name="رسم تخطيطي 4"/>
          <p:cNvGraphicFramePr/>
          <p:nvPr>
            <p:extLst>
              <p:ext uri="{D42A27DB-BD31-4B8C-83A1-F6EECF244321}">
                <p14:modId xmlns:p14="http://schemas.microsoft.com/office/powerpoint/2010/main" val="2555577915"/>
              </p:ext>
            </p:extLst>
          </p:nvPr>
        </p:nvGraphicFramePr>
        <p:xfrm>
          <a:off x="268014" y="567559"/>
          <a:ext cx="6306207" cy="3927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قوس متوسط أيمن 5"/>
          <p:cNvSpPr/>
          <p:nvPr/>
        </p:nvSpPr>
        <p:spPr>
          <a:xfrm>
            <a:off x="4360985" y="7160455"/>
            <a:ext cx="267286" cy="73152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رابط كسهم مستقيم 7"/>
          <p:cNvCxnSpPr>
            <a:stCxn id="6" idx="2"/>
          </p:cNvCxnSpPr>
          <p:nvPr/>
        </p:nvCxnSpPr>
        <p:spPr>
          <a:xfrm>
            <a:off x="4628271" y="7526215"/>
            <a:ext cx="2532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مربع نص 8"/>
          <p:cNvSpPr txBox="1"/>
          <p:nvPr/>
        </p:nvSpPr>
        <p:spPr>
          <a:xfrm>
            <a:off x="4779498" y="7200576"/>
            <a:ext cx="1674056" cy="738664"/>
          </a:xfrm>
          <a:prstGeom prst="rect">
            <a:avLst/>
          </a:prstGeom>
          <a:noFill/>
        </p:spPr>
        <p:txBody>
          <a:bodyPr wrap="square" rtlCol="0">
            <a:spAutoFit/>
          </a:bodyPr>
          <a:lstStyle/>
          <a:p>
            <a:pPr algn="ctr"/>
            <a:r>
              <a:rPr lang="en-US" dirty="0">
                <a:solidFill>
                  <a:prstClr val="black"/>
                </a:solidFill>
              </a:rPr>
              <a:t>More with Acute </a:t>
            </a:r>
            <a:r>
              <a:rPr lang="en-US" dirty="0" err="1">
                <a:solidFill>
                  <a:prstClr val="black"/>
                </a:solidFill>
              </a:rPr>
              <a:t>Monoblastic</a:t>
            </a:r>
            <a:r>
              <a:rPr lang="en-US" dirty="0">
                <a:solidFill>
                  <a:prstClr val="black"/>
                </a:solidFill>
              </a:rPr>
              <a:t> </a:t>
            </a:r>
            <a:r>
              <a:rPr lang="en-US" dirty="0" smtClean="0">
                <a:solidFill>
                  <a:prstClr val="black"/>
                </a:solidFill>
              </a:rPr>
              <a:t>Leukemia </a:t>
            </a:r>
            <a:r>
              <a:rPr lang="en-US" sz="1200" dirty="0">
                <a:solidFill>
                  <a:schemeClr val="accent6"/>
                </a:solidFill>
                <a:latin typeface="Cambria" panose="02040503050406030204" pitchFamily="18" charset="0"/>
                <a:ea typeface="Calibri"/>
                <a:cs typeface="Calibri"/>
                <a:sym typeface="Calibri"/>
              </a:rPr>
              <a:t>(M4&amp;M5)  </a:t>
            </a:r>
          </a:p>
        </p:txBody>
      </p:sp>
      <p:sp>
        <p:nvSpPr>
          <p:cNvPr id="2" name="عنصر نائب للتذييل 1"/>
          <p:cNvSpPr>
            <a:spLocks noGrp="1"/>
          </p:cNvSpPr>
          <p:nvPr>
            <p:ph type="ftr" idx="11"/>
          </p:nvPr>
        </p:nvSpPr>
        <p:spPr>
          <a:xfrm>
            <a:off x="2271712" y="-124534"/>
            <a:ext cx="2314575" cy="527403"/>
          </a:xfrm>
        </p:spPr>
        <p:txBody>
          <a:bodyPr/>
          <a:lstStyle/>
          <a:p>
            <a:r>
              <a:rPr lang="en-US" dirty="0" smtClean="0"/>
              <a:t>HEMATOLOGY TEAM 436</a:t>
            </a:r>
            <a:endParaRPr lang="en-US" dirty="0"/>
          </a:p>
        </p:txBody>
      </p:sp>
      <p:sp>
        <p:nvSpPr>
          <p:cNvPr id="7" name="عنصر نائب لرقم الشريحة 6"/>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7</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5410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4D5A046-1194-47B6-86CD-0DDD39D139CE}"/>
              </a:ext>
            </a:extLst>
          </p:cNvPr>
          <p:cNvSpPr txBox="1"/>
          <p:nvPr/>
        </p:nvSpPr>
        <p:spPr>
          <a:xfrm>
            <a:off x="0" y="3123027"/>
            <a:ext cx="6797544" cy="2985433"/>
          </a:xfrm>
          <a:prstGeom prst="rect">
            <a:avLst/>
          </a:prstGeom>
          <a:noFill/>
        </p:spPr>
        <p:txBody>
          <a:bodyPr wrap="square" rtlCol="0">
            <a:spAutoFit/>
          </a:bodyPr>
          <a:lstStyle/>
          <a:p>
            <a:r>
              <a:rPr lang="en-US" sz="1600" dirty="0">
                <a:solidFill>
                  <a:schemeClr val="accent2"/>
                </a:solidFill>
                <a:latin typeface="Cambria Math" panose="02040503050406030204" pitchFamily="18" charset="0"/>
                <a:ea typeface="Cambria Math" panose="02040503050406030204" pitchFamily="18" charset="0"/>
              </a:rPr>
              <a:t>Prognosis </a:t>
            </a:r>
          </a:p>
          <a:p>
            <a:r>
              <a:rPr lang="en-US" u="sng" dirty="0">
                <a:solidFill>
                  <a:schemeClr val="accent1">
                    <a:lumMod val="50000"/>
                  </a:schemeClr>
                </a:solidFill>
                <a:latin typeface="Cambria Math" panose="02040503050406030204" pitchFamily="18" charset="0"/>
                <a:ea typeface="Cambria Math" panose="02040503050406030204" pitchFamily="18" charset="0"/>
              </a:rPr>
              <a:t>Better Prognosis:- </a:t>
            </a:r>
          </a:p>
          <a:p>
            <a:pPr marL="285750" indent="-285750">
              <a:buFont typeface="Arial" panose="020B0604020202020204" pitchFamily="34" charset="0"/>
              <a:buChar char="•"/>
            </a:pPr>
            <a:r>
              <a:rPr lang="en-US" u="sng" dirty="0">
                <a:latin typeface="Cambria" panose="02040503050406030204" pitchFamily="18" charset="0"/>
                <a:cs typeface="Calibri" panose="020F0502020204030204" pitchFamily="34" charset="0"/>
              </a:rPr>
              <a:t>Genetics: </a:t>
            </a:r>
            <a:r>
              <a:rPr lang="en-US" dirty="0" smtClean="0">
                <a:solidFill>
                  <a:srgbClr val="FF0000"/>
                </a:solidFill>
                <a:latin typeface="Cambria" panose="02040503050406030204" pitchFamily="18" charset="0"/>
                <a:cs typeface="Calibri" panose="020F0502020204030204" pitchFamily="34" charset="0"/>
              </a:rPr>
              <a:t>t(8;21</a:t>
            </a:r>
            <a:r>
              <a:rPr lang="en-US" dirty="0">
                <a:solidFill>
                  <a:srgbClr val="FF0000"/>
                </a:solidFill>
                <a:latin typeface="Cambria" panose="02040503050406030204" pitchFamily="18" charset="0"/>
                <a:cs typeface="Calibri" panose="020F0502020204030204" pitchFamily="34" charset="0"/>
              </a:rPr>
              <a:t>) </a:t>
            </a:r>
            <a:r>
              <a:rPr lang="en-US" dirty="0">
                <a:latin typeface="Cambria" panose="02040503050406030204" pitchFamily="18" charset="0"/>
                <a:cs typeface="Calibri" panose="020F0502020204030204" pitchFamily="34" charset="0"/>
              </a:rPr>
              <a:t>, </a:t>
            </a:r>
            <a:r>
              <a:rPr lang="en-US" dirty="0" err="1">
                <a:latin typeface="Cambria" panose="02040503050406030204" pitchFamily="18" charset="0"/>
                <a:cs typeface="Calibri" panose="020F0502020204030204" pitchFamily="34" charset="0"/>
              </a:rPr>
              <a:t>inv</a:t>
            </a:r>
            <a:r>
              <a:rPr lang="en-US" dirty="0">
                <a:latin typeface="Cambria" panose="02040503050406030204" pitchFamily="18" charset="0"/>
                <a:cs typeface="Calibri" panose="020F0502020204030204" pitchFamily="34" charset="0"/>
              </a:rPr>
              <a:t>(16;16) or </a:t>
            </a:r>
            <a:r>
              <a:rPr lang="en-US" dirty="0">
                <a:solidFill>
                  <a:srgbClr val="FF0000"/>
                </a:solidFill>
                <a:latin typeface="Cambria" panose="02040503050406030204" pitchFamily="18" charset="0"/>
                <a:cs typeface="Calibri" panose="020F0502020204030204" pitchFamily="34" charset="0"/>
              </a:rPr>
              <a:t>t(15;17</a:t>
            </a:r>
            <a:r>
              <a:rPr lang="en-US" dirty="0" smtClean="0">
                <a:solidFill>
                  <a:srgbClr val="FF0000"/>
                </a:solidFill>
                <a:latin typeface="Cambria" panose="02040503050406030204" pitchFamily="18" charset="0"/>
                <a:cs typeface="Calibri" panose="020F0502020204030204" pitchFamily="34" charset="0"/>
              </a:rPr>
              <a:t>) </a:t>
            </a:r>
            <a:r>
              <a:rPr lang="en-US" sz="1200" dirty="0">
                <a:solidFill>
                  <a:schemeClr val="accent6"/>
                </a:solidFill>
                <a:latin typeface="Cambria" panose="02040503050406030204" pitchFamily="18" charset="0"/>
                <a:cs typeface="Calibri" panose="020F0502020204030204" pitchFamily="34" charset="0"/>
              </a:rPr>
              <a:t>(if you discover and treat them early)</a:t>
            </a:r>
          </a:p>
          <a:p>
            <a:pPr marL="285750" indent="-285750">
              <a:buFont typeface="Arial" panose="020B0604020202020204" pitchFamily="34" charset="0"/>
              <a:buChar char="•"/>
            </a:pPr>
            <a:r>
              <a:rPr lang="en-US" u="sng" dirty="0">
                <a:latin typeface="Cambria" panose="02040503050406030204" pitchFamily="18" charset="0"/>
                <a:cs typeface="Calibri" panose="020F0502020204030204" pitchFamily="34" charset="0"/>
              </a:rPr>
              <a:t>Age</a:t>
            </a:r>
            <a:r>
              <a:rPr lang="en-US" dirty="0">
                <a:latin typeface="Cambria" panose="02040503050406030204" pitchFamily="18" charset="0"/>
                <a:cs typeface="Calibri" panose="020F0502020204030204" pitchFamily="34" charset="0"/>
              </a:rPr>
              <a:t>: &lt; 60 years</a:t>
            </a:r>
          </a:p>
          <a:p>
            <a:pPr marL="285750" indent="-285750">
              <a:buFont typeface="Arial" panose="020B0604020202020204" pitchFamily="34" charset="0"/>
              <a:buChar char="•"/>
            </a:pPr>
            <a:r>
              <a:rPr lang="en-US" dirty="0">
                <a:solidFill>
                  <a:srgbClr val="FF0000"/>
                </a:solidFill>
                <a:latin typeface="Cambria" panose="02040503050406030204" pitchFamily="18" charset="0"/>
                <a:cs typeface="Calibri" panose="020F0502020204030204" pitchFamily="34" charset="0"/>
              </a:rPr>
              <a:t>Primary better than secondary</a:t>
            </a:r>
            <a:r>
              <a:rPr lang="en-US" dirty="0">
                <a:latin typeface="Cambria" panose="02040503050406030204" pitchFamily="18" charset="0"/>
                <a:cs typeface="Calibri" panose="020F0502020204030204" pitchFamily="34" charset="0"/>
              </a:rPr>
              <a:t> </a:t>
            </a:r>
            <a:r>
              <a:rPr lang="en-US" sz="1200" dirty="0">
                <a:solidFill>
                  <a:schemeClr val="accent6"/>
                </a:solidFill>
                <a:latin typeface="Cambria" panose="02040503050406030204" pitchFamily="18" charset="0"/>
                <a:cs typeface="Calibri" panose="020F0502020204030204" pitchFamily="34" charset="0"/>
              </a:rPr>
              <a:t>(as chemotherapy either transplantation or death )</a:t>
            </a:r>
          </a:p>
          <a:p>
            <a:endParaRPr lang="en-US" sz="1600" dirty="0">
              <a:solidFill>
                <a:schemeClr val="accent2"/>
              </a:solidFill>
              <a:latin typeface="Cambria Math" panose="02040503050406030204" pitchFamily="18" charset="0"/>
              <a:ea typeface="Cambria Math" panose="02040503050406030204" pitchFamily="18" charset="0"/>
            </a:endParaRPr>
          </a:p>
          <a:p>
            <a:r>
              <a:rPr lang="en-US" sz="1600" dirty="0">
                <a:solidFill>
                  <a:schemeClr val="accent2"/>
                </a:solidFill>
                <a:latin typeface="Cambria Math" panose="02040503050406030204" pitchFamily="18" charset="0"/>
                <a:ea typeface="Cambria Math" panose="02040503050406030204" pitchFamily="18" charset="0"/>
              </a:rPr>
              <a:t>Treatment</a:t>
            </a:r>
          </a:p>
          <a:p>
            <a:pPr marL="285750" indent="-285750">
              <a:buFont typeface="Arial" panose="020B0604020202020204" pitchFamily="34" charset="0"/>
              <a:buChar char="•"/>
            </a:pPr>
            <a:r>
              <a:rPr lang="en-US" dirty="0">
                <a:latin typeface="Cambria" panose="02040503050406030204" pitchFamily="18" charset="0"/>
                <a:cs typeface="Calibri" panose="020F0502020204030204" pitchFamily="34" charset="0"/>
              </a:rPr>
              <a:t>Chemotherapy:</a:t>
            </a:r>
          </a:p>
          <a:p>
            <a:r>
              <a:rPr lang="en-US" dirty="0">
                <a:latin typeface="Cambria" panose="02040503050406030204" pitchFamily="18" charset="0"/>
                <a:cs typeface="Calibri" panose="020F0502020204030204" pitchFamily="34" charset="0"/>
              </a:rPr>
              <a:t>- AML: M0-M8 but </a:t>
            </a:r>
            <a:r>
              <a:rPr lang="en-US" u="sng" dirty="0">
                <a:solidFill>
                  <a:srgbClr val="FF0000"/>
                </a:solidFill>
                <a:latin typeface="Cambria" panose="02040503050406030204" pitchFamily="18" charset="0"/>
                <a:cs typeface="Calibri" panose="020F0502020204030204" pitchFamily="34" charset="0"/>
              </a:rPr>
              <a:t>not</a:t>
            </a:r>
            <a:r>
              <a:rPr lang="en-US" dirty="0">
                <a:latin typeface="Cambria" panose="02040503050406030204" pitchFamily="18" charset="0"/>
                <a:cs typeface="Calibri" panose="020F0502020204030204" pitchFamily="34" charset="0"/>
              </a:rPr>
              <a:t> M3 ( same protocol)</a:t>
            </a:r>
          </a:p>
          <a:p>
            <a:r>
              <a:rPr lang="en-US" dirty="0">
                <a:latin typeface="Cambria" panose="02040503050406030204" pitchFamily="18" charset="0"/>
                <a:cs typeface="Calibri" panose="020F0502020204030204" pitchFamily="34" charset="0"/>
              </a:rPr>
              <a:t>- AML: M3 with target therapy </a:t>
            </a:r>
            <a:r>
              <a:rPr lang="en-US" sz="1200" dirty="0">
                <a:solidFill>
                  <a:schemeClr val="accent6"/>
                </a:solidFill>
                <a:latin typeface="Cambria" panose="02040503050406030204" pitchFamily="18" charset="0"/>
                <a:cs typeface="Calibri" panose="020F0502020204030204" pitchFamily="34" charset="0"/>
              </a:rPr>
              <a:t>(ATRA or arsenic)</a:t>
            </a:r>
            <a:r>
              <a:rPr lang="en-US" sz="1200" dirty="0">
                <a:latin typeface="Cambria" panose="02040503050406030204" pitchFamily="18" charset="0"/>
                <a:cs typeface="Calibri" panose="020F0502020204030204" pitchFamily="34" charset="0"/>
              </a:rPr>
              <a:t> </a:t>
            </a:r>
            <a:r>
              <a:rPr lang="en-US" sz="1200" dirty="0">
                <a:solidFill>
                  <a:schemeClr val="bg1">
                    <a:lumMod val="50000"/>
                  </a:schemeClr>
                </a:solidFill>
                <a:latin typeface="Cambria" panose="02040503050406030204" pitchFamily="18" charset="0"/>
                <a:cs typeface="Calibri" panose="020F0502020204030204" pitchFamily="34" charset="0"/>
              </a:rPr>
              <a:t>(Treatment is with</a:t>
            </a:r>
          </a:p>
          <a:p>
            <a:r>
              <a:rPr lang="en-US" sz="1200" dirty="0">
                <a:solidFill>
                  <a:schemeClr val="bg1">
                    <a:lumMod val="50000"/>
                  </a:schemeClr>
                </a:solidFill>
                <a:latin typeface="Cambria" panose="02040503050406030204" pitchFamily="18" charset="0"/>
                <a:cs typeface="Calibri" panose="020F0502020204030204" pitchFamily="34" charset="0"/>
              </a:rPr>
              <a:t>all-trans-retinoic acid (ATRA, a vitamin A derivative), which binds the altered</a:t>
            </a:r>
          </a:p>
          <a:p>
            <a:r>
              <a:rPr lang="en-US" sz="1200" dirty="0">
                <a:solidFill>
                  <a:schemeClr val="bg1">
                    <a:lumMod val="50000"/>
                  </a:schemeClr>
                </a:solidFill>
                <a:latin typeface="Cambria" panose="02040503050406030204" pitchFamily="18" charset="0"/>
                <a:cs typeface="Calibri" panose="020F0502020204030204" pitchFamily="34" charset="0"/>
              </a:rPr>
              <a:t>receptor and causes the blasts to mature</a:t>
            </a:r>
            <a:r>
              <a:rPr lang="en-US" sz="1200" dirty="0">
                <a:latin typeface="Cambria" panose="02040503050406030204" pitchFamily="18" charset="0"/>
                <a:cs typeface="Calibri" panose="020F0502020204030204" pitchFamily="34" charset="0"/>
              </a:rPr>
              <a:t>)</a:t>
            </a:r>
          </a:p>
          <a:p>
            <a:pPr marL="285750" indent="-285750">
              <a:buFont typeface="Arial" panose="020B0604020202020204" pitchFamily="34" charset="0"/>
              <a:buChar char="•"/>
            </a:pPr>
            <a:r>
              <a:rPr lang="en-US" dirty="0">
                <a:latin typeface="Cambria" panose="02040503050406030204" pitchFamily="18" charset="0"/>
                <a:cs typeface="Calibri" panose="020F0502020204030204" pitchFamily="34" charset="0"/>
              </a:rPr>
              <a:t>Stem cell transplantation.</a:t>
            </a:r>
          </a:p>
        </p:txBody>
      </p:sp>
      <p:pic>
        <p:nvPicPr>
          <p:cNvPr id="7" name="Picture 6">
            <a:extLst>
              <a:ext uri="{FF2B5EF4-FFF2-40B4-BE49-F238E27FC236}">
                <a16:creationId xmlns="" xmlns:a16="http://schemas.microsoft.com/office/drawing/2014/main" id="{7A2EB363-E100-4278-ABBD-4604D594379F}"/>
              </a:ext>
            </a:extLst>
          </p:cNvPr>
          <p:cNvPicPr>
            <a:picLocks noChangeAspect="1"/>
          </p:cNvPicPr>
          <p:nvPr/>
        </p:nvPicPr>
        <p:blipFill>
          <a:blip r:embed="rId2"/>
          <a:stretch>
            <a:fillRect/>
          </a:stretch>
        </p:blipFill>
        <p:spPr>
          <a:xfrm>
            <a:off x="428595" y="511125"/>
            <a:ext cx="6111546" cy="2611902"/>
          </a:xfrm>
          <a:prstGeom prst="rect">
            <a:avLst/>
          </a:prstGeom>
        </p:spPr>
      </p:pic>
      <p:sp>
        <p:nvSpPr>
          <p:cNvPr id="3" name="مربع نص 2"/>
          <p:cNvSpPr txBox="1"/>
          <p:nvPr/>
        </p:nvSpPr>
        <p:spPr>
          <a:xfrm>
            <a:off x="0" y="6216170"/>
            <a:ext cx="6797544" cy="3970318"/>
          </a:xfrm>
          <a:prstGeom prst="rect">
            <a:avLst/>
          </a:prstGeom>
          <a:noFill/>
        </p:spPr>
        <p:txBody>
          <a:bodyPr wrap="square" rtlCol="0">
            <a:spAutoFit/>
          </a:bodyPr>
          <a:lstStyle/>
          <a:p>
            <a:r>
              <a:rPr lang="en-US" sz="1600" dirty="0">
                <a:solidFill>
                  <a:schemeClr val="accent2"/>
                </a:solidFill>
                <a:latin typeface="Cambria Math" panose="02040503050406030204" pitchFamily="18" charset="0"/>
                <a:ea typeface="Cambria Math" panose="02040503050406030204" pitchFamily="18" charset="0"/>
              </a:rPr>
              <a:t>Case Study:-</a:t>
            </a:r>
          </a:p>
          <a:p>
            <a:pPr marL="285750" indent="-285750">
              <a:buFont typeface="Arial" panose="020B0604020202020204" pitchFamily="34" charset="0"/>
              <a:buChar char="•"/>
            </a:pPr>
            <a:r>
              <a:rPr lang="en-US" dirty="0">
                <a:solidFill>
                  <a:schemeClr val="tx1"/>
                </a:solidFill>
                <a:latin typeface="Cambria Math" panose="02040503050406030204" pitchFamily="18" charset="0"/>
                <a:ea typeface="Cambria Math" panose="02040503050406030204" pitchFamily="18" charset="0"/>
              </a:rPr>
              <a:t>65 years old male presented to ER with </a:t>
            </a:r>
            <a:r>
              <a:rPr lang="en-US" u="sng" dirty="0">
                <a:solidFill>
                  <a:schemeClr val="tx1"/>
                </a:solidFill>
                <a:latin typeface="Cambria Math" panose="02040503050406030204" pitchFamily="18" charset="0"/>
                <a:ea typeface="Cambria Math" panose="02040503050406030204" pitchFamily="18" charset="0"/>
              </a:rPr>
              <a:t>fatigue</a:t>
            </a:r>
            <a:r>
              <a:rPr lang="en-US" dirty="0">
                <a:solidFill>
                  <a:schemeClr val="tx1"/>
                </a:solidFill>
                <a:latin typeface="Cambria Math" panose="02040503050406030204" pitchFamily="18" charset="0"/>
                <a:ea typeface="Cambria Math" panose="02040503050406030204" pitchFamily="18" charset="0"/>
              </a:rPr>
              <a:t> ,</a:t>
            </a:r>
            <a:r>
              <a:rPr lang="en-US" u="sng" dirty="0">
                <a:solidFill>
                  <a:schemeClr val="tx1"/>
                </a:solidFill>
                <a:latin typeface="Cambria Math" panose="02040503050406030204" pitchFamily="18" charset="0"/>
                <a:ea typeface="Cambria Math" panose="02040503050406030204" pitchFamily="18" charset="0"/>
              </a:rPr>
              <a:t>fever</a:t>
            </a:r>
            <a:r>
              <a:rPr lang="en-US" dirty="0">
                <a:solidFill>
                  <a:schemeClr val="tx1"/>
                </a:solidFill>
                <a:latin typeface="Cambria Math" panose="02040503050406030204" pitchFamily="18" charset="0"/>
                <a:ea typeface="Cambria Math" panose="02040503050406030204" pitchFamily="18" charset="0"/>
              </a:rPr>
              <a:t> and </a:t>
            </a:r>
            <a:r>
              <a:rPr lang="en-US" u="sng" dirty="0">
                <a:solidFill>
                  <a:schemeClr val="tx1"/>
                </a:solidFill>
                <a:latin typeface="Cambria Math" panose="02040503050406030204" pitchFamily="18" charset="0"/>
                <a:ea typeface="Cambria Math" panose="02040503050406030204" pitchFamily="18" charset="0"/>
              </a:rPr>
              <a:t>nose bleeding</a:t>
            </a:r>
            <a:r>
              <a:rPr lang="en-US" dirty="0">
                <a:solidFill>
                  <a:schemeClr val="tx1"/>
                </a:solidFill>
                <a:latin typeface="Cambria Math" panose="02040503050406030204" pitchFamily="18" charset="0"/>
                <a:ea typeface="Cambria Math" panose="02040503050406030204" pitchFamily="18" charset="0"/>
              </a:rPr>
              <a:t>  for </a:t>
            </a:r>
            <a:r>
              <a:rPr lang="en-US" u="sng" dirty="0">
                <a:solidFill>
                  <a:schemeClr val="tx1"/>
                </a:solidFill>
                <a:latin typeface="Cambria Math" panose="02040503050406030204" pitchFamily="18" charset="0"/>
                <a:ea typeface="Cambria Math" panose="02040503050406030204" pitchFamily="18" charset="0"/>
              </a:rPr>
              <a:t>2 weeks.</a:t>
            </a:r>
          </a:p>
          <a:p>
            <a:pPr marL="285750" indent="-285750">
              <a:buFont typeface="Arial" panose="020B0604020202020204" pitchFamily="34" charset="0"/>
              <a:buChar char="•"/>
            </a:pPr>
            <a:r>
              <a:rPr lang="en-US" b="1" dirty="0">
                <a:solidFill>
                  <a:schemeClr val="tx1"/>
                </a:solidFill>
                <a:latin typeface="Cambria Math" panose="02040503050406030204" pitchFamily="18" charset="0"/>
                <a:ea typeface="Cambria Math" panose="02040503050406030204" pitchFamily="18" charset="0"/>
              </a:rPr>
              <a:t>On Examination : </a:t>
            </a:r>
            <a:r>
              <a:rPr lang="en-US" dirty="0">
                <a:solidFill>
                  <a:schemeClr val="tx1"/>
                </a:solidFill>
                <a:latin typeface="Cambria Math" panose="02040503050406030204" pitchFamily="18" charset="0"/>
                <a:ea typeface="Cambria Math" panose="02040503050406030204" pitchFamily="18" charset="0"/>
              </a:rPr>
              <a:t>moderate </a:t>
            </a:r>
            <a:r>
              <a:rPr lang="en-US" u="sng" dirty="0">
                <a:solidFill>
                  <a:schemeClr val="tx1"/>
                </a:solidFill>
                <a:latin typeface="Cambria Math" panose="02040503050406030204" pitchFamily="18" charset="0"/>
                <a:ea typeface="Cambria Math" panose="02040503050406030204" pitchFamily="18" charset="0"/>
              </a:rPr>
              <a:t>hepatosplenomegaly</a:t>
            </a:r>
            <a:r>
              <a:rPr lang="en-US" dirty="0">
                <a:solidFill>
                  <a:schemeClr val="tx1"/>
                </a:solidFill>
                <a:latin typeface="Cambria Math" panose="02040503050406030204" pitchFamily="18" charset="0"/>
                <a:ea typeface="Cambria Math" panose="02040503050406030204" pitchFamily="18" charset="0"/>
              </a:rPr>
              <a:t> &amp; </a:t>
            </a:r>
            <a:r>
              <a:rPr lang="en-US" u="sng" dirty="0">
                <a:solidFill>
                  <a:schemeClr val="tx1"/>
                </a:solidFill>
                <a:latin typeface="Cambria Math" panose="02040503050406030204" pitchFamily="18" charset="0"/>
                <a:ea typeface="Cambria Math" panose="02040503050406030204" pitchFamily="18" charset="0"/>
              </a:rPr>
              <a:t>multiple bruises</a:t>
            </a:r>
            <a:r>
              <a:rPr lang="en-US" dirty="0">
                <a:solidFill>
                  <a:schemeClr val="tx1"/>
                </a:solidFill>
                <a:latin typeface="Cambria Math" panose="02040503050406030204" pitchFamily="18" charset="0"/>
                <a:ea typeface="Cambria Math" panose="02040503050406030204" pitchFamily="18" charset="0"/>
              </a:rPr>
              <a:t>. </a:t>
            </a:r>
          </a:p>
          <a:p>
            <a:pPr marL="285750" indent="-285750">
              <a:buFont typeface="Arial" panose="020B0604020202020204" pitchFamily="34" charset="0"/>
              <a:buChar char="•"/>
            </a:pPr>
            <a:r>
              <a:rPr lang="en-US" b="1" dirty="0">
                <a:solidFill>
                  <a:schemeClr val="tx1"/>
                </a:solidFill>
                <a:latin typeface="Cambria Math" panose="02040503050406030204" pitchFamily="18" charset="0"/>
                <a:ea typeface="Cambria Math" panose="02040503050406030204" pitchFamily="18" charset="0"/>
              </a:rPr>
              <a:t>CBC : </a:t>
            </a:r>
            <a:r>
              <a:rPr lang="en-US" dirty="0">
                <a:solidFill>
                  <a:schemeClr val="tx1"/>
                </a:solidFill>
                <a:latin typeface="Cambria Math" panose="02040503050406030204" pitchFamily="18" charset="0"/>
                <a:ea typeface="Cambria Math" panose="02040503050406030204" pitchFamily="18" charset="0"/>
              </a:rPr>
              <a:t>WBC :40 x109/L          HB: </a:t>
            </a:r>
            <a:r>
              <a:rPr lang="en-US" u="sng" dirty="0">
                <a:solidFill>
                  <a:schemeClr val="tx1"/>
                </a:solidFill>
                <a:latin typeface="Cambria Math" panose="02040503050406030204" pitchFamily="18" charset="0"/>
                <a:ea typeface="Cambria Math" panose="02040503050406030204" pitchFamily="18" charset="0"/>
              </a:rPr>
              <a:t>7</a:t>
            </a:r>
            <a:r>
              <a:rPr lang="en-US" dirty="0">
                <a:solidFill>
                  <a:schemeClr val="tx1"/>
                </a:solidFill>
                <a:latin typeface="Cambria Math" panose="02040503050406030204" pitchFamily="18" charset="0"/>
                <a:ea typeface="Cambria Math" panose="02040503050406030204" pitchFamily="18" charset="0"/>
              </a:rPr>
              <a:t>g/</a:t>
            </a:r>
            <a:r>
              <a:rPr lang="en-US" dirty="0" err="1">
                <a:solidFill>
                  <a:schemeClr val="tx1"/>
                </a:solidFill>
                <a:latin typeface="Cambria Math" panose="02040503050406030204" pitchFamily="18" charset="0"/>
                <a:ea typeface="Cambria Math" panose="02040503050406030204" pitchFamily="18" charset="0"/>
              </a:rPr>
              <a:t>dL</a:t>
            </a:r>
            <a:r>
              <a:rPr lang="en-US" dirty="0">
                <a:solidFill>
                  <a:schemeClr val="tx1"/>
                </a:solidFill>
                <a:latin typeface="Cambria Math" panose="02040503050406030204" pitchFamily="18" charset="0"/>
                <a:ea typeface="Cambria Math" panose="02040503050406030204" pitchFamily="18" charset="0"/>
              </a:rPr>
              <a:t>              PLT: </a:t>
            </a:r>
            <a:r>
              <a:rPr lang="en-US" u="sng" dirty="0">
                <a:solidFill>
                  <a:schemeClr val="tx1"/>
                </a:solidFill>
                <a:latin typeface="Cambria Math" panose="02040503050406030204" pitchFamily="18" charset="0"/>
                <a:ea typeface="Cambria Math" panose="02040503050406030204" pitchFamily="18" charset="0"/>
              </a:rPr>
              <a:t>51</a:t>
            </a:r>
            <a:r>
              <a:rPr lang="en-US" dirty="0">
                <a:solidFill>
                  <a:schemeClr val="tx1"/>
                </a:solidFill>
                <a:latin typeface="Cambria Math" panose="02040503050406030204" pitchFamily="18" charset="0"/>
                <a:ea typeface="Cambria Math" panose="02040503050406030204" pitchFamily="18" charset="0"/>
              </a:rPr>
              <a:t> </a:t>
            </a:r>
            <a:r>
              <a:rPr lang="en-US" dirty="0" smtClean="0">
                <a:solidFill>
                  <a:schemeClr val="tx1"/>
                </a:solidFill>
                <a:latin typeface="Cambria Math" panose="02040503050406030204" pitchFamily="18" charset="0"/>
                <a:ea typeface="Cambria Math" panose="02040503050406030204" pitchFamily="18" charset="0"/>
              </a:rPr>
              <a:t>x109/L</a:t>
            </a:r>
          </a:p>
          <a:p>
            <a:endParaRPr lang="en-US" dirty="0">
              <a:solidFill>
                <a:schemeClr val="tx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b="1" dirty="0">
                <a:solidFill>
                  <a:schemeClr val="tx1"/>
                </a:solidFill>
                <a:latin typeface="Cambria Math" panose="02040503050406030204" pitchFamily="18" charset="0"/>
                <a:ea typeface="Cambria Math" panose="02040503050406030204" pitchFamily="18" charset="0"/>
              </a:rPr>
              <a:t>Flow cytometry :</a:t>
            </a:r>
          </a:p>
          <a:p>
            <a:r>
              <a:rPr lang="en-US" dirty="0">
                <a:solidFill>
                  <a:schemeClr val="tx1"/>
                </a:solidFill>
                <a:latin typeface="Cambria Math" panose="02040503050406030204" pitchFamily="18" charset="0"/>
                <a:ea typeface="Cambria Math" panose="02040503050406030204" pitchFamily="18" charset="0"/>
              </a:rPr>
              <a:t>- The blast are positive for </a:t>
            </a:r>
            <a:r>
              <a:rPr lang="en-US" b="1" u="sng" dirty="0">
                <a:solidFill>
                  <a:schemeClr val="tx1"/>
                </a:solidFill>
                <a:latin typeface="Cambria Math" panose="02040503050406030204" pitchFamily="18" charset="0"/>
                <a:ea typeface="Cambria Math" panose="02040503050406030204" pitchFamily="18" charset="0"/>
              </a:rPr>
              <a:t>CD34</a:t>
            </a:r>
            <a:r>
              <a:rPr lang="en-US" dirty="0">
                <a:solidFill>
                  <a:schemeClr val="tx1"/>
                </a:solidFill>
                <a:latin typeface="Cambria Math" panose="02040503050406030204" pitchFamily="18" charset="0"/>
                <a:ea typeface="Cambria Math" panose="02040503050406030204" pitchFamily="18" charset="0"/>
              </a:rPr>
              <a:t> </a:t>
            </a:r>
            <a:r>
              <a:rPr lang="en-US" sz="1200" dirty="0">
                <a:solidFill>
                  <a:schemeClr val="accent6"/>
                </a:solidFill>
                <a:latin typeface="Cambria" panose="02040503050406030204" pitchFamily="18" charset="0"/>
                <a:cs typeface="Calibri" panose="020F0502020204030204" pitchFamily="34" charset="0"/>
              </a:rPr>
              <a:t>(indicate Acute Leukemia)</a:t>
            </a:r>
            <a:r>
              <a:rPr lang="en-US" dirty="0">
                <a:solidFill>
                  <a:schemeClr val="tx1"/>
                </a:solidFill>
                <a:latin typeface="Cambria Math" panose="02040503050406030204" pitchFamily="18" charset="0"/>
                <a:ea typeface="Cambria Math" panose="02040503050406030204" pitchFamily="18" charset="0"/>
              </a:rPr>
              <a:t>,</a:t>
            </a:r>
            <a:r>
              <a:rPr lang="en-US" dirty="0" smtClean="0">
                <a:solidFill>
                  <a:schemeClr val="tx1"/>
                </a:solidFill>
                <a:latin typeface="Cambria Math" panose="02040503050406030204" pitchFamily="18" charset="0"/>
                <a:ea typeface="Cambria Math" panose="02040503050406030204" pitchFamily="18" charset="0"/>
              </a:rPr>
              <a:t>CD13,CD33,CD117 </a:t>
            </a:r>
            <a:r>
              <a:rPr lang="en-US" dirty="0">
                <a:solidFill>
                  <a:schemeClr val="tx1"/>
                </a:solidFill>
                <a:latin typeface="Cambria Math" panose="02040503050406030204" pitchFamily="18" charset="0"/>
                <a:ea typeface="Cambria Math" panose="02040503050406030204" pitchFamily="18" charset="0"/>
              </a:rPr>
              <a:t>and </a:t>
            </a:r>
            <a:r>
              <a:rPr lang="en-US" b="1" u="sng" dirty="0" smtClean="0">
                <a:solidFill>
                  <a:schemeClr val="tx1"/>
                </a:solidFill>
                <a:latin typeface="Cambria Math" panose="02040503050406030204" pitchFamily="18" charset="0"/>
                <a:ea typeface="Cambria Math" panose="02040503050406030204" pitchFamily="18" charset="0"/>
              </a:rPr>
              <a:t>MPO </a:t>
            </a:r>
            <a:endParaRPr lang="en-US" b="1" u="sng" dirty="0">
              <a:solidFill>
                <a:schemeClr val="tx1"/>
              </a:solidFill>
              <a:latin typeface="Cambria Math" panose="02040503050406030204" pitchFamily="18" charset="0"/>
              <a:ea typeface="Cambria Math" panose="02040503050406030204" pitchFamily="18" charset="0"/>
            </a:endParaRPr>
          </a:p>
          <a:p>
            <a:pPr marL="285750" indent="-285750">
              <a:buFontTx/>
              <a:buChar char="-"/>
            </a:pPr>
            <a:r>
              <a:rPr lang="en-US" dirty="0" smtClean="0">
                <a:solidFill>
                  <a:schemeClr val="tx1"/>
                </a:solidFill>
                <a:latin typeface="Cambria Math" panose="02040503050406030204" pitchFamily="18" charset="0"/>
                <a:ea typeface="Cambria Math" panose="02040503050406030204" pitchFamily="18" charset="0"/>
              </a:rPr>
              <a:t>They </a:t>
            </a:r>
            <a:r>
              <a:rPr lang="en-US" dirty="0">
                <a:solidFill>
                  <a:schemeClr val="tx1"/>
                </a:solidFill>
                <a:latin typeface="Cambria Math" panose="02040503050406030204" pitchFamily="18" charset="0"/>
                <a:ea typeface="Cambria Math" panose="02040503050406030204" pitchFamily="18" charset="0"/>
              </a:rPr>
              <a:t>are negative for </a:t>
            </a:r>
            <a:r>
              <a:rPr lang="en-US" dirty="0" smtClean="0">
                <a:solidFill>
                  <a:schemeClr val="tx1"/>
                </a:solidFill>
                <a:latin typeface="Cambria Math" panose="02040503050406030204" pitchFamily="18" charset="0"/>
                <a:ea typeface="Cambria Math" panose="02040503050406030204" pitchFamily="18" charset="0"/>
              </a:rPr>
              <a:t>CD3 </a:t>
            </a:r>
            <a:r>
              <a:rPr lang="en-US" sz="1200" dirty="0" smtClean="0">
                <a:solidFill>
                  <a:schemeClr val="accent6"/>
                </a:solidFill>
                <a:latin typeface="Cambria" panose="02040503050406030204" pitchFamily="18" charset="0"/>
                <a:cs typeface="Calibri" panose="020F0502020204030204" pitchFamily="34" charset="0"/>
              </a:rPr>
              <a:t>(-</a:t>
            </a:r>
            <a:r>
              <a:rPr lang="en-US" sz="1200" dirty="0" err="1">
                <a:solidFill>
                  <a:schemeClr val="accent6"/>
                </a:solidFill>
                <a:latin typeface="Cambria" panose="02040503050406030204" pitchFamily="18" charset="0"/>
                <a:cs typeface="Calibri" panose="020F0502020204030204" pitchFamily="34" charset="0"/>
              </a:rPr>
              <a:t>ve</a:t>
            </a:r>
            <a:r>
              <a:rPr lang="en-US" sz="1200" dirty="0">
                <a:solidFill>
                  <a:schemeClr val="accent6"/>
                </a:solidFill>
                <a:latin typeface="Cambria" panose="02040503050406030204" pitchFamily="18" charset="0"/>
                <a:cs typeface="Calibri" panose="020F0502020204030204" pitchFamily="34" charset="0"/>
              </a:rPr>
              <a:t> for B-ALL</a:t>
            </a:r>
            <a:r>
              <a:rPr lang="en-US" sz="1200" dirty="0" smtClean="0">
                <a:solidFill>
                  <a:schemeClr val="accent6"/>
                </a:solidFill>
                <a:latin typeface="Cambria" panose="02040503050406030204" pitchFamily="18" charset="0"/>
                <a:cs typeface="Calibri" panose="020F0502020204030204" pitchFamily="34" charset="0"/>
              </a:rPr>
              <a:t>)</a:t>
            </a:r>
            <a:r>
              <a:rPr lang="en-US" dirty="0" smtClean="0">
                <a:solidFill>
                  <a:schemeClr val="tx1"/>
                </a:solidFill>
                <a:latin typeface="Cambria Math" panose="02040503050406030204" pitchFamily="18" charset="0"/>
                <a:ea typeface="Cambria Math" panose="02040503050406030204" pitchFamily="18" charset="0"/>
              </a:rPr>
              <a:t>, CD10,CD19&amp;CD79a </a:t>
            </a:r>
            <a:r>
              <a:rPr lang="en-US" sz="1200" dirty="0">
                <a:solidFill>
                  <a:schemeClr val="accent6"/>
                </a:solidFill>
                <a:latin typeface="Cambria" panose="02040503050406030204" pitchFamily="18" charset="0"/>
                <a:cs typeface="Calibri" panose="020F0502020204030204" pitchFamily="34" charset="0"/>
              </a:rPr>
              <a:t>(-</a:t>
            </a:r>
            <a:r>
              <a:rPr lang="en-US" sz="1200" dirty="0" err="1">
                <a:solidFill>
                  <a:schemeClr val="accent6"/>
                </a:solidFill>
                <a:latin typeface="Cambria" panose="02040503050406030204" pitchFamily="18" charset="0"/>
                <a:cs typeface="Calibri" panose="020F0502020204030204" pitchFamily="34" charset="0"/>
              </a:rPr>
              <a:t>ve</a:t>
            </a:r>
            <a:r>
              <a:rPr lang="en-US" sz="1200" dirty="0">
                <a:solidFill>
                  <a:schemeClr val="accent6"/>
                </a:solidFill>
                <a:latin typeface="Cambria" panose="02040503050406030204" pitchFamily="18" charset="0"/>
                <a:cs typeface="Calibri" panose="020F0502020204030204" pitchFamily="34" charset="0"/>
              </a:rPr>
              <a:t> for T-ALL</a:t>
            </a:r>
            <a:r>
              <a:rPr lang="en-US" sz="1200" dirty="0" smtClean="0">
                <a:solidFill>
                  <a:schemeClr val="accent6"/>
                </a:solidFill>
                <a:latin typeface="Cambria" panose="02040503050406030204" pitchFamily="18" charset="0"/>
                <a:cs typeface="Calibri" panose="020F0502020204030204" pitchFamily="34" charset="0"/>
              </a:rPr>
              <a:t>).</a:t>
            </a:r>
          </a:p>
          <a:p>
            <a:endParaRPr lang="en-US" sz="1200" dirty="0">
              <a:solidFill>
                <a:schemeClr val="accent6"/>
              </a:solidFill>
              <a:latin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b="1" dirty="0">
                <a:solidFill>
                  <a:schemeClr val="tx1"/>
                </a:solidFill>
                <a:latin typeface="Cambria Math" panose="02040503050406030204" pitchFamily="18" charset="0"/>
                <a:ea typeface="Cambria Math" panose="02040503050406030204" pitchFamily="18" charset="0"/>
              </a:rPr>
              <a:t>Karyotype</a:t>
            </a:r>
            <a:r>
              <a:rPr lang="en-US" b="1" dirty="0" smtClean="0">
                <a:solidFill>
                  <a:schemeClr val="tx1"/>
                </a:solidFill>
                <a:latin typeface="Cambria Math" panose="02040503050406030204" pitchFamily="18" charset="0"/>
                <a:ea typeface="Cambria Math" panose="02040503050406030204" pitchFamily="18" charset="0"/>
              </a:rPr>
              <a:t>: </a:t>
            </a:r>
            <a:r>
              <a:rPr lang="en-US" b="1" dirty="0">
                <a:solidFill>
                  <a:schemeClr val="tx1"/>
                </a:solidFill>
                <a:latin typeface="Cambria Math" panose="02040503050406030204" pitchFamily="18" charset="0"/>
                <a:ea typeface="Cambria Math" panose="02040503050406030204" pitchFamily="18" charset="0"/>
              </a:rPr>
              <a:t>t(8;21</a:t>
            </a:r>
            <a:r>
              <a:rPr lang="en-US" b="1" dirty="0" smtClean="0">
                <a:solidFill>
                  <a:schemeClr val="tx1"/>
                </a:solidFill>
                <a:latin typeface="Cambria Math" panose="02040503050406030204" pitchFamily="18" charset="0"/>
                <a:ea typeface="Cambria Math" panose="02040503050406030204" pitchFamily="18" charset="0"/>
              </a:rPr>
              <a:t>).</a:t>
            </a:r>
            <a:endParaRPr lang="en-US" b="1" dirty="0">
              <a:solidFill>
                <a:schemeClr val="tx1"/>
              </a:solidFill>
              <a:latin typeface="Cambria Math" panose="02040503050406030204" pitchFamily="18" charset="0"/>
              <a:ea typeface="Cambria Math" panose="02040503050406030204" pitchFamily="18" charset="0"/>
            </a:endParaRPr>
          </a:p>
          <a:p>
            <a:endParaRPr lang="en-US" b="1" dirty="0">
              <a:solidFill>
                <a:schemeClr val="tx1"/>
              </a:solidFill>
              <a:latin typeface="Cambria Math" panose="02040503050406030204" pitchFamily="18" charset="0"/>
              <a:ea typeface="Cambria Math" panose="02040503050406030204" pitchFamily="18" charset="0"/>
            </a:endParaRPr>
          </a:p>
          <a:p>
            <a:pPr marL="285750" indent="-285750">
              <a:buFontTx/>
              <a:buChar char="-"/>
            </a:pPr>
            <a:r>
              <a:rPr lang="en-US" b="1" dirty="0">
                <a:solidFill>
                  <a:schemeClr val="accent1">
                    <a:lumMod val="50000"/>
                  </a:schemeClr>
                </a:solidFill>
                <a:latin typeface="Cambria Math" panose="02040503050406030204" pitchFamily="18" charset="0"/>
                <a:ea typeface="Cambria Math" panose="02040503050406030204" pitchFamily="18" charset="0"/>
              </a:rPr>
              <a:t>Diagnosis: </a:t>
            </a:r>
          </a:p>
          <a:p>
            <a:pPr marL="285750" indent="-285750">
              <a:buFont typeface="Arial" panose="020B0604020202020204" pitchFamily="34" charset="0"/>
              <a:buChar char="•"/>
            </a:pPr>
            <a:r>
              <a:rPr lang="en-US" dirty="0">
                <a:solidFill>
                  <a:schemeClr val="tx1"/>
                </a:solidFill>
                <a:latin typeface="Cambria Math" panose="02040503050406030204" pitchFamily="18" charset="0"/>
                <a:ea typeface="Cambria Math" panose="02040503050406030204" pitchFamily="18" charset="0"/>
              </a:rPr>
              <a:t>AML with maturation (M2) (FAB classification) </a:t>
            </a:r>
          </a:p>
          <a:p>
            <a:pPr marL="285750" indent="-285750">
              <a:buFont typeface="Arial" panose="020B0604020202020204" pitchFamily="34" charset="0"/>
              <a:buChar char="•"/>
            </a:pPr>
            <a:r>
              <a:rPr lang="en-US" dirty="0">
                <a:solidFill>
                  <a:schemeClr val="tx1"/>
                </a:solidFill>
                <a:latin typeface="Cambria Math" panose="02040503050406030204" pitchFamily="18" charset="0"/>
                <a:ea typeface="Cambria Math" panose="02040503050406030204" pitchFamily="18" charset="0"/>
              </a:rPr>
              <a:t>AML with t(8;21) (WHO classification )</a:t>
            </a:r>
          </a:p>
          <a:p>
            <a:pPr marL="285750" indent="-285750">
              <a:buFont typeface="Arial" panose="020B0604020202020204" pitchFamily="34" charset="0"/>
              <a:buChar char="•"/>
            </a:pPr>
            <a:endParaRPr lang="en-US" dirty="0">
              <a:solidFill>
                <a:schemeClr val="tx1"/>
              </a:solidFill>
              <a:latin typeface="Cambria Math" panose="02040503050406030204" pitchFamily="18" charset="0"/>
              <a:ea typeface="Cambria Math" panose="02040503050406030204" pitchFamily="18" charset="0"/>
            </a:endParaRPr>
          </a:p>
          <a:p>
            <a:pPr marL="285750" indent="-285750">
              <a:buFontTx/>
              <a:buChar char="-"/>
            </a:pPr>
            <a:endParaRPr lang="en-US" dirty="0">
              <a:solidFill>
                <a:schemeClr val="tx1"/>
              </a:solidFill>
              <a:latin typeface="Cambria Math" panose="02040503050406030204" pitchFamily="18" charset="0"/>
              <a:ea typeface="Cambria Math" panose="02040503050406030204" pitchFamily="18" charset="0"/>
            </a:endParaRPr>
          </a:p>
          <a:p>
            <a:pPr marL="285750" indent="-285750">
              <a:buFontTx/>
              <a:buChar char="-"/>
            </a:pPr>
            <a:endParaRPr lang="en-US" b="1" u="sng" dirty="0">
              <a:solidFill>
                <a:schemeClr val="accent1">
                  <a:lumMod val="50000"/>
                </a:schemeClr>
              </a:solidFill>
              <a:latin typeface="Cambria Math" panose="02040503050406030204" pitchFamily="18" charset="0"/>
              <a:ea typeface="Cambria Math" panose="02040503050406030204" pitchFamily="18" charset="0"/>
            </a:endParaRPr>
          </a:p>
        </p:txBody>
      </p:sp>
      <p:sp>
        <p:nvSpPr>
          <p:cNvPr id="2" name="TextBox 1"/>
          <p:cNvSpPr txBox="1"/>
          <p:nvPr/>
        </p:nvSpPr>
        <p:spPr>
          <a:xfrm>
            <a:off x="5650388" y="7176655"/>
            <a:ext cx="1147156" cy="276999"/>
          </a:xfrm>
          <a:prstGeom prst="rect">
            <a:avLst/>
          </a:prstGeom>
          <a:noFill/>
        </p:spPr>
        <p:txBody>
          <a:bodyPr wrap="square" rtlCol="0">
            <a:spAutoFit/>
          </a:bodyPr>
          <a:lstStyle/>
          <a:p>
            <a:pPr algn="ctr"/>
            <a:r>
              <a:rPr lang="en-US" sz="1200" dirty="0">
                <a:solidFill>
                  <a:schemeClr val="accent6"/>
                </a:solidFill>
                <a:latin typeface="Cambria" panose="02040503050406030204" pitchFamily="18" charset="0"/>
                <a:cs typeface="Calibri" panose="020F0502020204030204" pitchFamily="34" charset="0"/>
              </a:rPr>
              <a:t>Indicate AML</a:t>
            </a:r>
          </a:p>
        </p:txBody>
      </p:sp>
      <p:cxnSp>
        <p:nvCxnSpPr>
          <p:cNvPr id="11" name="Straight Arrow Connector 10"/>
          <p:cNvCxnSpPr/>
          <p:nvPr/>
        </p:nvCxnSpPr>
        <p:spPr>
          <a:xfrm>
            <a:off x="6223966" y="7389476"/>
            <a:ext cx="0" cy="224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عنصر نائب للتذييل 3"/>
          <p:cNvSpPr>
            <a:spLocks noGrp="1"/>
          </p:cNvSpPr>
          <p:nvPr>
            <p:ph type="ftr" idx="11"/>
          </p:nvPr>
        </p:nvSpPr>
        <p:spPr>
          <a:xfrm>
            <a:off x="2241484" y="0"/>
            <a:ext cx="2314575" cy="527403"/>
          </a:xfrm>
        </p:spPr>
        <p:txBody>
          <a:bodyPr/>
          <a:lstStyle/>
          <a:p>
            <a:r>
              <a:rPr lang="en-US" dirty="0" smtClean="0"/>
              <a:t>HEMATOLOGY TEAM 436</a:t>
            </a:r>
            <a:endParaRPr lang="en-US" dirty="0"/>
          </a:p>
        </p:txBody>
      </p:sp>
      <p:sp>
        <p:nvSpPr>
          <p:cNvPr id="6" name="عنصر نائب لرقم الشريحة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8</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20647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844993-F0B8-416A-9C56-9FC1ACA0893E}"/>
              </a:ext>
            </a:extLst>
          </p:cNvPr>
          <p:cNvPicPr>
            <a:picLocks noChangeAspect="1"/>
          </p:cNvPicPr>
          <p:nvPr/>
        </p:nvPicPr>
        <p:blipFill>
          <a:blip r:embed="rId2"/>
          <a:stretch>
            <a:fillRect/>
          </a:stretch>
        </p:blipFill>
        <p:spPr>
          <a:xfrm>
            <a:off x="1228725" y="1967293"/>
            <a:ext cx="4400550" cy="2143125"/>
          </a:xfrm>
          <a:prstGeom prst="rect">
            <a:avLst/>
          </a:prstGeom>
        </p:spPr>
      </p:pic>
      <p:sp>
        <p:nvSpPr>
          <p:cNvPr id="6" name="TextBox 5">
            <a:extLst>
              <a:ext uri="{FF2B5EF4-FFF2-40B4-BE49-F238E27FC236}">
                <a16:creationId xmlns="" xmlns:a16="http://schemas.microsoft.com/office/drawing/2014/main" id="{1314EF55-BF8F-4F68-A889-477AA50C63CC}"/>
              </a:ext>
            </a:extLst>
          </p:cNvPr>
          <p:cNvSpPr txBox="1"/>
          <p:nvPr/>
        </p:nvSpPr>
        <p:spPr>
          <a:xfrm>
            <a:off x="141890" y="4423791"/>
            <a:ext cx="6526924" cy="3539430"/>
          </a:xfrm>
          <a:prstGeom prst="rect">
            <a:avLst/>
          </a:prstGeom>
          <a:noFill/>
        </p:spPr>
        <p:txBody>
          <a:bodyPr wrap="square" rtlCol="0">
            <a:spAutoFit/>
          </a:bodyPr>
          <a:lstStyle/>
          <a:p>
            <a:r>
              <a:rPr lang="en-US" sz="1600" dirty="0">
                <a:solidFill>
                  <a:schemeClr val="accent2"/>
                </a:solidFill>
                <a:latin typeface="Cambria Math" panose="02040503050406030204" pitchFamily="18" charset="0"/>
                <a:ea typeface="Cambria Math" panose="02040503050406030204" pitchFamily="18" charset="0"/>
                <a:sym typeface="Calibri"/>
              </a:rPr>
              <a:t>Clinical Features of ALL:</a:t>
            </a:r>
          </a:p>
          <a:p>
            <a:endParaRPr lang="en-US" sz="1600" dirty="0">
              <a:solidFill>
                <a:schemeClr val="accent2"/>
              </a:solidFill>
              <a:latin typeface="Cambria Math" panose="02040503050406030204" pitchFamily="18" charset="0"/>
              <a:ea typeface="Cambria Math" panose="02040503050406030204" pitchFamily="18" charset="0"/>
              <a:sym typeface="Calibri"/>
            </a:endParaRPr>
          </a:p>
          <a:p>
            <a:pPr marL="133350"/>
            <a:r>
              <a:rPr lang="en-US" b="1" u="sng" dirty="0">
                <a:solidFill>
                  <a:srgbClr val="C00000"/>
                </a:solidFill>
                <a:latin typeface="Cambria" panose="02040503050406030204" pitchFamily="18" charset="0"/>
                <a:ea typeface="Calibri"/>
                <a:cs typeface="Calibri"/>
              </a:rPr>
              <a:t>1. </a:t>
            </a:r>
            <a:r>
              <a:rPr lang="en-US" b="1" u="sng" dirty="0">
                <a:solidFill>
                  <a:srgbClr val="C00000"/>
                </a:solidFill>
                <a:latin typeface="Cambria" panose="02040503050406030204" pitchFamily="18" charset="0"/>
                <a:ea typeface="Calibri"/>
                <a:cs typeface="Calibri"/>
                <a:sym typeface="Calibri"/>
              </a:rPr>
              <a:t>Pancytopenia</a:t>
            </a:r>
            <a:r>
              <a:rPr lang="en-US" dirty="0">
                <a:solidFill>
                  <a:srgbClr val="FF0000"/>
                </a:solidFill>
                <a:latin typeface="Cambria" panose="02040503050406030204" pitchFamily="18" charset="0"/>
              </a:rPr>
              <a:t> </a:t>
            </a:r>
            <a:r>
              <a:rPr lang="en-US" dirty="0">
                <a:latin typeface="Cambria" panose="02040503050406030204" pitchFamily="18" charset="0"/>
              </a:rPr>
              <a:t>: </a:t>
            </a:r>
            <a:r>
              <a:rPr lang="en-US" sz="1200" dirty="0">
                <a:solidFill>
                  <a:schemeClr val="bg1">
                    <a:lumMod val="50000"/>
                  </a:schemeClr>
                </a:solidFill>
                <a:latin typeface="Cambria" panose="02040503050406030204" pitchFamily="18" charset="0"/>
              </a:rPr>
              <a:t>(deficiency in the mature cells of al blood components) </a:t>
            </a:r>
            <a:r>
              <a:rPr lang="en-US" dirty="0">
                <a:solidFill>
                  <a:schemeClr val="tx1"/>
                </a:solidFill>
                <a:latin typeface="Cambria" panose="02040503050406030204" pitchFamily="18" charset="0"/>
              </a:rPr>
              <a:t>acute onset:</a:t>
            </a:r>
            <a:endParaRPr lang="en-US" sz="1200" dirty="0">
              <a:solidFill>
                <a:schemeClr val="bg1">
                  <a:lumMod val="50000"/>
                </a:schemeClr>
              </a:solidFill>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 ↓WBC→ infection (fever ,septic shock)</a:t>
            </a:r>
          </a:p>
          <a:p>
            <a:pPr marL="285750" indent="-285750">
              <a:buFont typeface="Arial" panose="020B0604020202020204" pitchFamily="34" charset="0"/>
              <a:buChar char="•"/>
            </a:pPr>
            <a:r>
              <a:rPr lang="en-US" dirty="0">
                <a:latin typeface="Cambria" panose="02040503050406030204" pitchFamily="18" charset="0"/>
              </a:rPr>
              <a:t> ↓</a:t>
            </a:r>
            <a:r>
              <a:rPr lang="en-US" dirty="0" err="1">
                <a:latin typeface="Cambria" panose="02040503050406030204" pitchFamily="18" charset="0"/>
              </a:rPr>
              <a:t>Hb</a:t>
            </a:r>
            <a:r>
              <a:rPr lang="en-US" dirty="0">
                <a:latin typeface="Cambria" panose="02040503050406030204" pitchFamily="18" charset="0"/>
              </a:rPr>
              <a:t> </a:t>
            </a:r>
            <a:r>
              <a:rPr lang="en-US" sz="1200" dirty="0">
                <a:latin typeface="Cambria" panose="02040503050406030204" pitchFamily="18" charset="0"/>
              </a:rPr>
              <a:t>(</a:t>
            </a:r>
            <a:r>
              <a:rPr lang="en-US" sz="1200" dirty="0">
                <a:solidFill>
                  <a:schemeClr val="accent6"/>
                </a:solidFill>
                <a:latin typeface="Cambria" panose="02040503050406030204" pitchFamily="18" charset="0"/>
              </a:rPr>
              <a:t>because the BM is shut down, BM is not produce mature cells</a:t>
            </a:r>
            <a:r>
              <a:rPr lang="en-US" sz="1200" dirty="0">
                <a:solidFill>
                  <a:schemeClr val="accent6">
                    <a:lumMod val="75000"/>
                  </a:schemeClr>
                </a:solidFill>
                <a:latin typeface="Cambria" panose="02040503050406030204" pitchFamily="18" charset="0"/>
              </a:rPr>
              <a:t>)</a:t>
            </a:r>
            <a:r>
              <a:rPr lang="en-US" dirty="0">
                <a:solidFill>
                  <a:schemeClr val="accent6">
                    <a:lumMod val="75000"/>
                  </a:schemeClr>
                </a:solidFill>
                <a:latin typeface="Cambria" panose="02040503050406030204" pitchFamily="18" charset="0"/>
              </a:rPr>
              <a:t>→ </a:t>
            </a:r>
            <a:r>
              <a:rPr lang="en-US" dirty="0">
                <a:solidFill>
                  <a:schemeClr val="tx1"/>
                </a:solidFill>
                <a:latin typeface="Cambria" panose="02040503050406030204" pitchFamily="18" charset="0"/>
              </a:rPr>
              <a:t>anemia (fatigue ,headache , pallor ,SOB….)</a:t>
            </a:r>
          </a:p>
          <a:p>
            <a:pPr marL="285750" indent="-285750">
              <a:buFont typeface="Arial" panose="020B0604020202020204" pitchFamily="34" charset="0"/>
              <a:buChar char="•"/>
            </a:pPr>
            <a:r>
              <a:rPr lang="en-US" dirty="0">
                <a:latin typeface="Cambria" panose="02040503050406030204" pitchFamily="18" charset="0"/>
              </a:rPr>
              <a:t> ↓platelets →bleeding (bruises , epistaxis ,menorrhagia…)</a:t>
            </a:r>
          </a:p>
          <a:p>
            <a:endParaRPr lang="en-US" dirty="0">
              <a:latin typeface="Cambria" panose="02040503050406030204" pitchFamily="18" charset="0"/>
            </a:endParaRPr>
          </a:p>
          <a:p>
            <a:r>
              <a:rPr lang="en-US" b="1" u="sng" dirty="0">
                <a:solidFill>
                  <a:srgbClr val="C00000"/>
                </a:solidFill>
                <a:latin typeface="Cambria" panose="02040503050406030204" pitchFamily="18" charset="0"/>
                <a:ea typeface="Calibri"/>
                <a:cs typeface="Calibri"/>
              </a:rPr>
              <a:t>2. Organ infiltration:</a:t>
            </a:r>
          </a:p>
          <a:p>
            <a:pPr marL="285750" indent="-285750">
              <a:buFont typeface="Arial" panose="020B0604020202020204" pitchFamily="34" charset="0"/>
              <a:buChar char="•"/>
            </a:pPr>
            <a:r>
              <a:rPr lang="en-US" dirty="0">
                <a:solidFill>
                  <a:srgbClr val="FF0000"/>
                </a:solidFill>
                <a:latin typeface="Cambria" panose="02040503050406030204" pitchFamily="18" charset="0"/>
              </a:rPr>
              <a:t>Lymphadenopathy </a:t>
            </a:r>
            <a:r>
              <a:rPr lang="en-US" dirty="0">
                <a:latin typeface="Cambria" panose="02040503050406030204" pitchFamily="18" charset="0"/>
              </a:rPr>
              <a:t>( very common ). Why ? because lymphocyte accumulate within lymph nodes </a:t>
            </a:r>
          </a:p>
          <a:p>
            <a:pPr marL="285750" indent="-285750">
              <a:buFont typeface="Arial" panose="020B0604020202020204" pitchFamily="34" charset="0"/>
              <a:buChar char="•"/>
            </a:pPr>
            <a:r>
              <a:rPr lang="en-US" dirty="0">
                <a:latin typeface="Cambria" panose="02040503050406030204" pitchFamily="18" charset="0"/>
              </a:rPr>
              <a:t>Hepatosplenomegaly.</a:t>
            </a:r>
          </a:p>
          <a:p>
            <a:pPr marL="285750" indent="-285750">
              <a:buFont typeface="Arial" panose="020B0604020202020204" pitchFamily="34" charset="0"/>
              <a:buChar char="•"/>
            </a:pPr>
            <a:r>
              <a:rPr lang="en-US" dirty="0">
                <a:solidFill>
                  <a:srgbClr val="FF0000"/>
                </a:solidFill>
                <a:latin typeface="Cambria" panose="02040503050406030204" pitchFamily="18" charset="0"/>
              </a:rPr>
              <a:t>Testicles involvement</a:t>
            </a:r>
            <a:r>
              <a:rPr lang="en-US" dirty="0">
                <a:latin typeface="Cambria" panose="02040503050406030204" pitchFamily="18" charset="0"/>
              </a:rPr>
              <a:t>. (unilateral painless testicular enlargement) </a:t>
            </a:r>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CNS </a:t>
            </a:r>
            <a:r>
              <a:rPr lang="en-US" dirty="0">
                <a:latin typeface="Cambria" panose="02040503050406030204" pitchFamily="18" charset="0"/>
              </a:rPr>
              <a:t>disease. (headache, vomiting, lethargy and nuchal rigidity</a:t>
            </a:r>
            <a:r>
              <a:rPr lang="en-US" dirty="0" smtClean="0">
                <a:latin typeface="Cambria" panose="02040503050406030204" pitchFamily="18" charset="0"/>
              </a:rPr>
              <a:t>)</a:t>
            </a:r>
            <a:endParaRPr lang="en-US" dirty="0">
              <a:latin typeface="Cambria" panose="02040503050406030204" pitchFamily="18" charset="0"/>
            </a:endParaRPr>
          </a:p>
          <a:p>
            <a:pPr marL="285750" indent="-285750">
              <a:buFont typeface="Arial" panose="020B0604020202020204" pitchFamily="34" charset="0"/>
              <a:buChar char="•"/>
            </a:pPr>
            <a:r>
              <a:rPr lang="en-US" u="sng" dirty="0">
                <a:solidFill>
                  <a:srgbClr val="FF0000"/>
                </a:solidFill>
                <a:latin typeface="Cambria" panose="02040503050406030204" pitchFamily="18" charset="0"/>
              </a:rPr>
              <a:t>Mediastinal mass</a:t>
            </a:r>
            <a:r>
              <a:rPr lang="en-US" dirty="0">
                <a:solidFill>
                  <a:srgbClr val="FF0000"/>
                </a:solidFill>
                <a:latin typeface="Cambria" panose="02040503050406030204" pitchFamily="18" charset="0"/>
              </a:rPr>
              <a:t> (characteristic of T-ALL)</a:t>
            </a:r>
          </a:p>
          <a:p>
            <a:r>
              <a:rPr lang="en-US" sz="1000" dirty="0">
                <a:solidFill>
                  <a:schemeClr val="accent6"/>
                </a:solidFill>
                <a:latin typeface="Cambria" panose="02040503050406030204" pitchFamily="18" charset="0"/>
              </a:rPr>
              <a:t>Note: there is NO gum hypertrophy </a:t>
            </a:r>
          </a:p>
        </p:txBody>
      </p:sp>
      <p:sp>
        <p:nvSpPr>
          <p:cNvPr id="2" name="مربع نص 1"/>
          <p:cNvSpPr txBox="1"/>
          <p:nvPr/>
        </p:nvSpPr>
        <p:spPr>
          <a:xfrm>
            <a:off x="0" y="171450"/>
            <a:ext cx="6858000" cy="2000548"/>
          </a:xfrm>
          <a:prstGeom prst="rect">
            <a:avLst/>
          </a:prstGeom>
          <a:noFill/>
        </p:spPr>
        <p:txBody>
          <a:bodyPr wrap="square" rtlCol="0">
            <a:spAutoFit/>
          </a:bodyPr>
          <a:lstStyle/>
          <a:p>
            <a:pPr marL="133350" algn="ctr"/>
            <a:r>
              <a:rPr lang="en-US" sz="2000" dirty="0">
                <a:solidFill>
                  <a:srgbClr val="009999"/>
                </a:solidFill>
                <a:latin typeface="Cambria Math" panose="02040503050406030204" pitchFamily="18" charset="0"/>
                <a:ea typeface="Cambria Math" panose="02040503050406030204" pitchFamily="18" charset="0"/>
              </a:rPr>
              <a:t>Acute Lymphoblastic Leukemia (ALL):</a:t>
            </a:r>
          </a:p>
          <a:p>
            <a:pPr marL="133350" algn="ctr"/>
            <a:endParaRPr lang="en-US" sz="2000" b="1" dirty="0">
              <a:solidFill>
                <a:srgbClr val="002060"/>
              </a:solidFill>
              <a:latin typeface="Cambria Math" panose="02040503050406030204" pitchFamily="18" charset="0"/>
              <a:ea typeface="Cambria Math" panose="02040503050406030204" pitchFamily="18" charset="0"/>
            </a:endParaRPr>
          </a:p>
          <a:p>
            <a:pPr marL="419100" indent="-285750">
              <a:buFont typeface="Arial" panose="020B0604020202020204" pitchFamily="34" charset="0"/>
              <a:buChar char="•"/>
            </a:pPr>
            <a:r>
              <a:rPr lang="en-US" dirty="0">
                <a:latin typeface="Cambria" panose="02040503050406030204" pitchFamily="18" charset="0"/>
              </a:rPr>
              <a:t>Acute leukemia characterized by proliferation of </a:t>
            </a:r>
            <a:r>
              <a:rPr lang="en-US" dirty="0">
                <a:solidFill>
                  <a:srgbClr val="FF0000"/>
                </a:solidFill>
                <a:latin typeface="Cambria" panose="02040503050406030204" pitchFamily="18" charset="0"/>
              </a:rPr>
              <a:t>malignant lymphoid blasts</a:t>
            </a:r>
            <a:r>
              <a:rPr lang="en-US" dirty="0">
                <a:latin typeface="Cambria" panose="02040503050406030204" pitchFamily="18" charset="0"/>
              </a:rPr>
              <a:t> </a:t>
            </a:r>
            <a:r>
              <a:rPr lang="en-US" sz="1200" dirty="0">
                <a:solidFill>
                  <a:schemeClr val="bg1">
                    <a:lumMod val="50000"/>
                  </a:schemeClr>
                </a:solidFill>
                <a:latin typeface="Cambria" panose="02040503050406030204" pitchFamily="18" charset="0"/>
              </a:rPr>
              <a:t>(immature lymphocytes)</a:t>
            </a:r>
            <a:r>
              <a:rPr lang="en-US" sz="1200" dirty="0">
                <a:latin typeface="Cambria" panose="02040503050406030204" pitchFamily="18" charset="0"/>
              </a:rPr>
              <a:t> </a:t>
            </a:r>
            <a:r>
              <a:rPr lang="en-US" dirty="0">
                <a:latin typeface="Cambria" panose="02040503050406030204" pitchFamily="18" charset="0"/>
              </a:rPr>
              <a:t>in bone marrow , blood and Lymph nodes .</a:t>
            </a:r>
          </a:p>
          <a:p>
            <a:pPr marL="419100" indent="-285750">
              <a:buFont typeface="Arial" panose="020B0604020202020204" pitchFamily="34" charset="0"/>
              <a:buChar char="•"/>
            </a:pPr>
            <a:r>
              <a:rPr lang="en-US" dirty="0" err="1">
                <a:latin typeface="Cambria" panose="02040503050406030204" pitchFamily="18" charset="0"/>
              </a:rPr>
              <a:t>Subclassified</a:t>
            </a:r>
            <a:r>
              <a:rPr lang="en-US" dirty="0">
                <a:latin typeface="Cambria" panose="02040503050406030204" pitchFamily="18" charset="0"/>
              </a:rPr>
              <a:t> into B lymphocyte ALL (most common) and T lymphocyte ALL.</a:t>
            </a:r>
          </a:p>
          <a:p>
            <a:pPr marL="419100" indent="-285750">
              <a:buFont typeface="Arial" panose="020B0604020202020204" pitchFamily="34" charset="0"/>
              <a:buChar char="•"/>
            </a:pPr>
            <a:r>
              <a:rPr lang="en-US" dirty="0">
                <a:latin typeface="Cambria" panose="02040503050406030204" pitchFamily="18" charset="0"/>
              </a:rPr>
              <a:t>More common in Children </a:t>
            </a:r>
            <a:r>
              <a:rPr lang="en-US" sz="1200" dirty="0">
                <a:solidFill>
                  <a:schemeClr val="bg1">
                    <a:lumMod val="50000"/>
                  </a:schemeClr>
                </a:solidFill>
                <a:latin typeface="Cambria" panose="02040503050406030204" pitchFamily="18" charset="0"/>
              </a:rPr>
              <a:t>(80% of childhood leukemia).</a:t>
            </a:r>
          </a:p>
          <a:p>
            <a:pPr marL="419100" indent="-285750">
              <a:buFont typeface="Arial" panose="020B0604020202020204" pitchFamily="34" charset="0"/>
              <a:buChar char="•"/>
            </a:pPr>
            <a:r>
              <a:rPr lang="en-US" dirty="0">
                <a:solidFill>
                  <a:srgbClr val="FF0000"/>
                </a:solidFill>
                <a:latin typeface="Cambria" panose="02040503050406030204" pitchFamily="18" charset="0"/>
              </a:rPr>
              <a:t>Better than AML.</a:t>
            </a:r>
          </a:p>
          <a:p>
            <a:pPr marL="133350"/>
            <a:endParaRPr lang="en-US" dirty="0">
              <a:solidFill>
                <a:srgbClr val="FF0000"/>
              </a:solidFill>
            </a:endParaRPr>
          </a:p>
        </p:txBody>
      </p:sp>
      <p:sp>
        <p:nvSpPr>
          <p:cNvPr id="3" name="عنصر نائب للتذييل 2"/>
          <p:cNvSpPr>
            <a:spLocks noGrp="1"/>
          </p:cNvSpPr>
          <p:nvPr>
            <p:ph type="ftr" idx="11"/>
          </p:nvPr>
        </p:nvSpPr>
        <p:spPr>
          <a:xfrm>
            <a:off x="2248064" y="-92252"/>
            <a:ext cx="2314575" cy="527403"/>
          </a:xfrm>
        </p:spPr>
        <p:txBody>
          <a:bodyPr/>
          <a:lstStyle/>
          <a:p>
            <a:r>
              <a:rPr lang="en-US" dirty="0" smtClean="0"/>
              <a:t>HEMATOLOGY TEAM 436</a:t>
            </a:r>
            <a:endParaRPr lang="en-US" dirty="0"/>
          </a:p>
        </p:txBody>
      </p:sp>
      <p:sp>
        <p:nvSpPr>
          <p:cNvPr id="4" name="عنصر نائب لرقم الشريحة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smtClean="0">
                <a:solidFill>
                  <a:srgbClr val="888888"/>
                </a:solidFill>
                <a:latin typeface="Calibri"/>
                <a:ea typeface="Calibri"/>
                <a:cs typeface="Calibri"/>
                <a:sym typeface="Calibri"/>
              </a:rPr>
              <a:t>9</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083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نسق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2155</Words>
  <Application>Microsoft Office PowerPoint</Application>
  <PresentationFormat>A4 Paper (210x297 mm)</PresentationFormat>
  <Paragraphs>459</Paragraphs>
  <Slides>12</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12</vt:i4>
      </vt:variant>
    </vt:vector>
  </HeadingPairs>
  <TitlesOfParts>
    <vt:vector size="19" baseType="lpstr">
      <vt:lpstr>Arial</vt:lpstr>
      <vt:lpstr>Calibri</vt:lpstr>
      <vt:lpstr>Cambria</vt:lpstr>
      <vt:lpstr>Cambria Math</vt:lpstr>
      <vt:lpstr>Georgia</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Morphological subtypes (FAB)</vt:lpstr>
      <vt:lpstr>عرض تقديمي في PowerPoint</vt:lpstr>
      <vt:lpstr>  1-Talal is 25 years old from Hafer Albaten, his blast count were 8% and he has a mutation in t(8;21) So, he doesn’t have acute lymphoblastic leukemia:   A-true                                       B-false   2-which one is true about acute lymphoblastic leukemia:  A-Burkitt’s is a type of ALL  B-present with gum hypertrophy  C-present with lymphadenopathy    3-A 16 female patient came to the hospital with fever, fatigue and multiple bruises. A blood sample was taken and under the microscope the cells appeared homogeneous with small sizes and  not prominent nuclei, then she diagnosed with acute lymphoblastic leukemia, according to the morphological features and (FAB) classification what is the subtype of the disease:  A- L2       B-L3 Burkitt’s    C-L1  4- which one is NOT clinical feature of acute myeloid leukemia:  A-lymphadenopathy      B-myeloid sarcoma C-CNS disease                  D-mediastinal mass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عبدالعزيز</cp:lastModifiedBy>
  <cp:revision>93</cp:revision>
  <dcterms:modified xsi:type="dcterms:W3CDTF">2017-12-26T15:41:42Z</dcterms:modified>
</cp:coreProperties>
</file>