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8" r:id="rId3"/>
    <p:sldId id="261" r:id="rId4"/>
    <p:sldId id="267" r:id="rId5"/>
    <p:sldId id="275" r:id="rId6"/>
    <p:sldId id="276" r:id="rId7"/>
    <p:sldId id="269" r:id="rId8"/>
    <p:sldId id="277" r:id="rId9"/>
    <p:sldId id="257" r:id="rId10"/>
  </p:sldIdLst>
  <p:sldSz cx="6858000" cy="9906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نمط فاتح 2 - تميي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نمط فاتح 2 - تميي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69"/>
    <p:restoredTop sz="93867" autoAdjust="0"/>
  </p:normalViewPr>
  <p:slideViewPr>
    <p:cSldViewPr snapToGrid="0">
      <p:cViewPr>
        <p:scale>
          <a:sx n="87" d="100"/>
          <a:sy n="87" d="100"/>
        </p:scale>
        <p:origin x="2552" y="-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C4DF6-DC2A-4CC7-83B8-CEB668C7AF95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D04F74-DB76-43AE-95CE-8305E18F6096}">
      <dgm:prSet phldrT="[نص]" custT="1"/>
      <dgm:spPr/>
      <dgm:t>
        <a:bodyPr/>
        <a:lstStyle/>
        <a:p>
          <a:r>
            <a:rPr lang="en-US" sz="1800" b="1" dirty="0">
              <a:latin typeface="Cambria" panose="02040503050406030204" pitchFamily="18" charset="0"/>
            </a:rPr>
            <a:t>Myeloid Neoplasm</a:t>
          </a:r>
        </a:p>
      </dgm:t>
    </dgm:pt>
    <dgm:pt modelId="{F8D47D10-3832-4D99-B251-50B18F8800A6}" type="parTrans" cxnId="{329ADECF-B9D6-4422-8974-9BD2B81925D6}">
      <dgm:prSet/>
      <dgm:spPr/>
      <dgm:t>
        <a:bodyPr/>
        <a:lstStyle/>
        <a:p>
          <a:endParaRPr lang="en-US"/>
        </a:p>
      </dgm:t>
    </dgm:pt>
    <dgm:pt modelId="{7AD20A20-FC36-415B-BBE7-6C21631D62BD}" type="sibTrans" cxnId="{329ADECF-B9D6-4422-8974-9BD2B81925D6}">
      <dgm:prSet/>
      <dgm:spPr/>
      <dgm:t>
        <a:bodyPr/>
        <a:lstStyle/>
        <a:p>
          <a:endParaRPr lang="en-US"/>
        </a:p>
      </dgm:t>
    </dgm:pt>
    <dgm:pt modelId="{04E2A339-30F0-4EB8-98BE-68D38B40196D}">
      <dgm:prSet phldrT="[نص]" custT="1"/>
      <dgm:spPr/>
      <dgm:t>
        <a:bodyPr/>
        <a:lstStyle/>
        <a:p>
          <a:r>
            <a:rPr lang="en-US" sz="1600" dirty="0">
              <a:latin typeface="Cambria" panose="02040503050406030204" pitchFamily="18" charset="0"/>
            </a:rPr>
            <a:t>Myeloproliferative neoplasms (MPN)</a:t>
          </a:r>
        </a:p>
      </dgm:t>
    </dgm:pt>
    <dgm:pt modelId="{1D4446C5-23FA-4F28-99A8-DB6A33C81ED8}" type="parTrans" cxnId="{BCD99525-A1EE-423B-997D-5EDD34159FFE}">
      <dgm:prSet/>
      <dgm:spPr/>
      <dgm:t>
        <a:bodyPr/>
        <a:lstStyle/>
        <a:p>
          <a:endParaRPr lang="en-US"/>
        </a:p>
      </dgm:t>
    </dgm:pt>
    <dgm:pt modelId="{A112CCF3-2DF6-4CDA-A891-9DD35B53227E}" type="sibTrans" cxnId="{BCD99525-A1EE-423B-997D-5EDD34159FFE}">
      <dgm:prSet/>
      <dgm:spPr/>
      <dgm:t>
        <a:bodyPr/>
        <a:lstStyle/>
        <a:p>
          <a:endParaRPr lang="en-US"/>
        </a:p>
      </dgm:t>
    </dgm:pt>
    <dgm:pt modelId="{5C4B60C0-8B4A-4BE1-B897-909A16A62454}">
      <dgm:prSet phldrT="[نص]" custT="1"/>
      <dgm:spPr/>
      <dgm:t>
        <a:bodyPr/>
        <a:lstStyle/>
        <a:p>
          <a:r>
            <a:rPr lang="en-US" sz="1600" dirty="0">
              <a:latin typeface="Cambria" panose="02040503050406030204" pitchFamily="18" charset="0"/>
            </a:rPr>
            <a:t>Myelodysplastic syndromes (MDS)</a:t>
          </a:r>
        </a:p>
      </dgm:t>
    </dgm:pt>
    <dgm:pt modelId="{059ED125-499D-4A0F-90FB-24A25F4C330D}" type="parTrans" cxnId="{5F1E339D-8217-445B-8360-9E9E22108B77}">
      <dgm:prSet/>
      <dgm:spPr/>
      <dgm:t>
        <a:bodyPr/>
        <a:lstStyle/>
        <a:p>
          <a:endParaRPr lang="en-US"/>
        </a:p>
      </dgm:t>
    </dgm:pt>
    <dgm:pt modelId="{CE5E1E28-4DD3-4353-8005-032F32E55A8F}" type="sibTrans" cxnId="{5F1E339D-8217-445B-8360-9E9E22108B77}">
      <dgm:prSet/>
      <dgm:spPr/>
      <dgm:t>
        <a:bodyPr/>
        <a:lstStyle/>
        <a:p>
          <a:endParaRPr lang="en-US"/>
        </a:p>
      </dgm:t>
    </dgm:pt>
    <dgm:pt modelId="{A453988D-D8C6-4955-8ACB-A2114B16092F}">
      <dgm:prSet phldrT="[نص]" custT="1"/>
      <dgm:spPr/>
      <dgm:t>
        <a:bodyPr/>
        <a:lstStyle/>
        <a:p>
          <a:r>
            <a:rPr lang="en-US" sz="1600" dirty="0">
              <a:latin typeface="Cambria" panose="02040503050406030204" pitchFamily="18" charset="0"/>
            </a:rPr>
            <a:t>acute myeloid leukemia (AML)</a:t>
          </a:r>
        </a:p>
      </dgm:t>
    </dgm:pt>
    <dgm:pt modelId="{9C90AED6-D1B5-471A-947A-7DB8355FA979}" type="parTrans" cxnId="{52F04214-84A2-430C-8CCE-DD17B097CB0E}">
      <dgm:prSet/>
      <dgm:spPr/>
      <dgm:t>
        <a:bodyPr/>
        <a:lstStyle/>
        <a:p>
          <a:endParaRPr lang="en-US"/>
        </a:p>
      </dgm:t>
    </dgm:pt>
    <dgm:pt modelId="{53CDBA95-50C2-4A93-96BC-B2D41FB80598}" type="sibTrans" cxnId="{52F04214-84A2-430C-8CCE-DD17B097CB0E}">
      <dgm:prSet/>
      <dgm:spPr/>
      <dgm:t>
        <a:bodyPr/>
        <a:lstStyle/>
        <a:p>
          <a:endParaRPr lang="en-US"/>
        </a:p>
      </dgm:t>
    </dgm:pt>
    <dgm:pt modelId="{EDFB7322-A8A5-4C16-8E96-32B32CF58144}">
      <dgm:prSet custT="1"/>
      <dgm:spPr/>
      <dgm:t>
        <a:bodyPr/>
        <a:lstStyle/>
        <a:p>
          <a:r>
            <a:rPr lang="en-US" sz="1600" dirty="0">
              <a:latin typeface="Cambria" panose="02040503050406030204" pitchFamily="18" charset="0"/>
            </a:rPr>
            <a:t>MDS/MPN</a:t>
          </a:r>
        </a:p>
      </dgm:t>
    </dgm:pt>
    <dgm:pt modelId="{DA87CE35-1805-4248-A6CF-75ECE68A399A}" type="parTrans" cxnId="{28643C37-BB2C-49D7-A010-5637F4880D43}">
      <dgm:prSet/>
      <dgm:spPr/>
      <dgm:t>
        <a:bodyPr/>
        <a:lstStyle/>
        <a:p>
          <a:endParaRPr lang="en-US"/>
        </a:p>
      </dgm:t>
    </dgm:pt>
    <dgm:pt modelId="{5B2C18C8-38A0-4EB4-8521-70E06EAFABA6}" type="sibTrans" cxnId="{28643C37-BB2C-49D7-A010-5637F4880D43}">
      <dgm:prSet/>
      <dgm:spPr/>
      <dgm:t>
        <a:bodyPr/>
        <a:lstStyle/>
        <a:p>
          <a:endParaRPr lang="en-US"/>
        </a:p>
      </dgm:t>
    </dgm:pt>
    <dgm:pt modelId="{9AFCCE42-CA1E-4218-A036-9E3B79479B4F}" type="pres">
      <dgm:prSet presAssocID="{286C4DF6-DC2A-4CC7-83B8-CEB668C7AF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605405-5743-4C19-95D7-2EF28F92B237}" type="pres">
      <dgm:prSet presAssocID="{6CD04F74-DB76-43AE-95CE-8305E18F6096}" presName="hierRoot1" presStyleCnt="0">
        <dgm:presLayoutVars>
          <dgm:hierBranch val="init"/>
        </dgm:presLayoutVars>
      </dgm:prSet>
      <dgm:spPr/>
    </dgm:pt>
    <dgm:pt modelId="{2D487534-F366-4B07-8634-4DFDC2930DD2}" type="pres">
      <dgm:prSet presAssocID="{6CD04F74-DB76-43AE-95CE-8305E18F6096}" presName="rootComposite1" presStyleCnt="0"/>
      <dgm:spPr/>
    </dgm:pt>
    <dgm:pt modelId="{47EC2B7D-646D-4091-9A80-3EADB99869F6}" type="pres">
      <dgm:prSet presAssocID="{6CD04F74-DB76-43AE-95CE-8305E18F6096}" presName="rootText1" presStyleLbl="node0" presStyleIdx="0" presStyleCnt="1" custScaleX="223715" custScaleY="1395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4C2DEC-E491-47B0-B917-2A6D7A94AD9F}" type="pres">
      <dgm:prSet presAssocID="{6CD04F74-DB76-43AE-95CE-8305E18F609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E33513A-6FB6-4159-9BB6-2A9E7FDE89D0}" type="pres">
      <dgm:prSet presAssocID="{6CD04F74-DB76-43AE-95CE-8305E18F6096}" presName="hierChild2" presStyleCnt="0"/>
      <dgm:spPr/>
    </dgm:pt>
    <dgm:pt modelId="{BF3A7F62-709F-418D-93B6-094478FA0913}" type="pres">
      <dgm:prSet presAssocID="{1D4446C5-23FA-4F28-99A8-DB6A33C81ED8}" presName="Name37" presStyleLbl="parChTrans1D2" presStyleIdx="0" presStyleCnt="4"/>
      <dgm:spPr/>
      <dgm:t>
        <a:bodyPr/>
        <a:lstStyle/>
        <a:p>
          <a:endParaRPr lang="en-US"/>
        </a:p>
      </dgm:t>
    </dgm:pt>
    <dgm:pt modelId="{2A1BD617-026B-419B-9E30-42D87A063F3A}" type="pres">
      <dgm:prSet presAssocID="{04E2A339-30F0-4EB8-98BE-68D38B40196D}" presName="hierRoot2" presStyleCnt="0">
        <dgm:presLayoutVars>
          <dgm:hierBranch val="init"/>
        </dgm:presLayoutVars>
      </dgm:prSet>
      <dgm:spPr/>
    </dgm:pt>
    <dgm:pt modelId="{E0F326A8-51D6-498F-81F4-6B31930F9883}" type="pres">
      <dgm:prSet presAssocID="{04E2A339-30F0-4EB8-98BE-68D38B40196D}" presName="rootComposite" presStyleCnt="0"/>
      <dgm:spPr/>
    </dgm:pt>
    <dgm:pt modelId="{6F7B48CE-464D-4DCB-BDE5-EBF86093F196}" type="pres">
      <dgm:prSet presAssocID="{04E2A339-30F0-4EB8-98BE-68D38B40196D}" presName="rootText" presStyleLbl="node2" presStyleIdx="0" presStyleCnt="4" custScaleX="212329" custScaleY="1247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581A77-A24D-4AB8-AF7B-6368F0FD201F}" type="pres">
      <dgm:prSet presAssocID="{04E2A339-30F0-4EB8-98BE-68D38B40196D}" presName="rootConnector" presStyleLbl="node2" presStyleIdx="0" presStyleCnt="4"/>
      <dgm:spPr/>
      <dgm:t>
        <a:bodyPr/>
        <a:lstStyle/>
        <a:p>
          <a:endParaRPr lang="en-US"/>
        </a:p>
      </dgm:t>
    </dgm:pt>
    <dgm:pt modelId="{AAE4215C-6C43-4BAD-8C0F-D78FA0834048}" type="pres">
      <dgm:prSet presAssocID="{04E2A339-30F0-4EB8-98BE-68D38B40196D}" presName="hierChild4" presStyleCnt="0"/>
      <dgm:spPr/>
    </dgm:pt>
    <dgm:pt modelId="{2981DD48-D7BB-4EEE-94C7-387F2FE7BA94}" type="pres">
      <dgm:prSet presAssocID="{04E2A339-30F0-4EB8-98BE-68D38B40196D}" presName="hierChild5" presStyleCnt="0"/>
      <dgm:spPr/>
    </dgm:pt>
    <dgm:pt modelId="{10EA1D4B-634D-43FD-B493-8A91FAD74338}" type="pres">
      <dgm:prSet presAssocID="{059ED125-499D-4A0F-90FB-24A25F4C330D}" presName="Name37" presStyleLbl="parChTrans1D2" presStyleIdx="1" presStyleCnt="4"/>
      <dgm:spPr/>
      <dgm:t>
        <a:bodyPr/>
        <a:lstStyle/>
        <a:p>
          <a:endParaRPr lang="en-US"/>
        </a:p>
      </dgm:t>
    </dgm:pt>
    <dgm:pt modelId="{84361894-0BEB-4053-8D4A-FF230F3D3868}" type="pres">
      <dgm:prSet presAssocID="{5C4B60C0-8B4A-4BE1-B897-909A16A62454}" presName="hierRoot2" presStyleCnt="0">
        <dgm:presLayoutVars>
          <dgm:hierBranch val="init"/>
        </dgm:presLayoutVars>
      </dgm:prSet>
      <dgm:spPr/>
    </dgm:pt>
    <dgm:pt modelId="{C878BBFB-1353-4FF8-A825-5144F02D0298}" type="pres">
      <dgm:prSet presAssocID="{5C4B60C0-8B4A-4BE1-B897-909A16A62454}" presName="rootComposite" presStyleCnt="0"/>
      <dgm:spPr/>
    </dgm:pt>
    <dgm:pt modelId="{EFA4E457-3C82-4D8E-8498-1028B3BC2707}" type="pres">
      <dgm:prSet presAssocID="{5C4B60C0-8B4A-4BE1-B897-909A16A62454}" presName="rootText" presStyleLbl="node2" presStyleIdx="1" presStyleCnt="4" custScaleX="205957" custScaleY="1278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EF700A-2DC8-4A2F-ADA2-E445DE8B680B}" type="pres">
      <dgm:prSet presAssocID="{5C4B60C0-8B4A-4BE1-B897-909A16A62454}" presName="rootConnector" presStyleLbl="node2" presStyleIdx="1" presStyleCnt="4"/>
      <dgm:spPr/>
      <dgm:t>
        <a:bodyPr/>
        <a:lstStyle/>
        <a:p>
          <a:endParaRPr lang="en-US"/>
        </a:p>
      </dgm:t>
    </dgm:pt>
    <dgm:pt modelId="{932DE93A-BCEE-487B-904E-E3C693FA38B1}" type="pres">
      <dgm:prSet presAssocID="{5C4B60C0-8B4A-4BE1-B897-909A16A62454}" presName="hierChild4" presStyleCnt="0"/>
      <dgm:spPr/>
    </dgm:pt>
    <dgm:pt modelId="{DF32591E-D8EB-4B5C-8050-6A67135714B6}" type="pres">
      <dgm:prSet presAssocID="{5C4B60C0-8B4A-4BE1-B897-909A16A62454}" presName="hierChild5" presStyleCnt="0"/>
      <dgm:spPr/>
    </dgm:pt>
    <dgm:pt modelId="{8B092281-B081-4F7E-8851-06098A689B94}" type="pres">
      <dgm:prSet presAssocID="{DA87CE35-1805-4248-A6CF-75ECE68A399A}" presName="Name37" presStyleLbl="parChTrans1D2" presStyleIdx="2" presStyleCnt="4"/>
      <dgm:spPr/>
      <dgm:t>
        <a:bodyPr/>
        <a:lstStyle/>
        <a:p>
          <a:endParaRPr lang="en-US"/>
        </a:p>
      </dgm:t>
    </dgm:pt>
    <dgm:pt modelId="{2E942319-6063-4CFD-ACD0-FA59163F25A0}" type="pres">
      <dgm:prSet presAssocID="{EDFB7322-A8A5-4C16-8E96-32B32CF58144}" presName="hierRoot2" presStyleCnt="0">
        <dgm:presLayoutVars>
          <dgm:hierBranch val="init"/>
        </dgm:presLayoutVars>
      </dgm:prSet>
      <dgm:spPr/>
    </dgm:pt>
    <dgm:pt modelId="{202423C9-8D3B-4B79-9980-1D77EEEEE256}" type="pres">
      <dgm:prSet presAssocID="{EDFB7322-A8A5-4C16-8E96-32B32CF58144}" presName="rootComposite" presStyleCnt="0"/>
      <dgm:spPr/>
    </dgm:pt>
    <dgm:pt modelId="{F69E7E9D-C98A-43E0-9383-8DF50B68C09A}" type="pres">
      <dgm:prSet presAssocID="{EDFB7322-A8A5-4C16-8E96-32B32CF58144}" presName="rootText" presStyleLbl="node2" presStyleIdx="2" presStyleCnt="4" custScaleX="140192" custScaleY="1240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ADBB58-91C7-4ECE-BD61-56834930FBB6}" type="pres">
      <dgm:prSet presAssocID="{EDFB7322-A8A5-4C16-8E96-32B32CF58144}" presName="rootConnector" presStyleLbl="node2" presStyleIdx="2" presStyleCnt="4"/>
      <dgm:spPr/>
      <dgm:t>
        <a:bodyPr/>
        <a:lstStyle/>
        <a:p>
          <a:endParaRPr lang="en-US"/>
        </a:p>
      </dgm:t>
    </dgm:pt>
    <dgm:pt modelId="{6DF9201E-9EC9-4FF1-B64C-831829301507}" type="pres">
      <dgm:prSet presAssocID="{EDFB7322-A8A5-4C16-8E96-32B32CF58144}" presName="hierChild4" presStyleCnt="0"/>
      <dgm:spPr/>
    </dgm:pt>
    <dgm:pt modelId="{8823233A-3F43-4775-9A50-A089A7481698}" type="pres">
      <dgm:prSet presAssocID="{EDFB7322-A8A5-4C16-8E96-32B32CF58144}" presName="hierChild5" presStyleCnt="0"/>
      <dgm:spPr/>
    </dgm:pt>
    <dgm:pt modelId="{FB1EBD67-F088-4BD9-9AC4-C6D0561E96FA}" type="pres">
      <dgm:prSet presAssocID="{9C90AED6-D1B5-471A-947A-7DB8355FA979}" presName="Name37" presStyleLbl="parChTrans1D2" presStyleIdx="3" presStyleCnt="4"/>
      <dgm:spPr/>
      <dgm:t>
        <a:bodyPr/>
        <a:lstStyle/>
        <a:p>
          <a:endParaRPr lang="en-US"/>
        </a:p>
      </dgm:t>
    </dgm:pt>
    <dgm:pt modelId="{76D17D2E-C89E-4006-9AD9-0CC18D0DD70A}" type="pres">
      <dgm:prSet presAssocID="{A453988D-D8C6-4955-8ACB-A2114B16092F}" presName="hierRoot2" presStyleCnt="0">
        <dgm:presLayoutVars>
          <dgm:hierBranch val="init"/>
        </dgm:presLayoutVars>
      </dgm:prSet>
      <dgm:spPr/>
    </dgm:pt>
    <dgm:pt modelId="{F527E6C1-DD51-4655-95F7-FF495A676068}" type="pres">
      <dgm:prSet presAssocID="{A453988D-D8C6-4955-8ACB-A2114B16092F}" presName="rootComposite" presStyleCnt="0"/>
      <dgm:spPr/>
    </dgm:pt>
    <dgm:pt modelId="{35A785B0-CCB9-49AF-9960-ABAF256DA72F}" type="pres">
      <dgm:prSet presAssocID="{A453988D-D8C6-4955-8ACB-A2114B16092F}" presName="rootText" presStyleLbl="node2" presStyleIdx="3" presStyleCnt="4" custScaleX="183892" custScaleY="1311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C6D6B8-191C-4FB5-BB07-0C176C40F337}" type="pres">
      <dgm:prSet presAssocID="{A453988D-D8C6-4955-8ACB-A2114B16092F}" presName="rootConnector" presStyleLbl="node2" presStyleIdx="3" presStyleCnt="4"/>
      <dgm:spPr/>
      <dgm:t>
        <a:bodyPr/>
        <a:lstStyle/>
        <a:p>
          <a:endParaRPr lang="en-US"/>
        </a:p>
      </dgm:t>
    </dgm:pt>
    <dgm:pt modelId="{1AC74D1D-953C-4175-A2B9-4E9A2D53C597}" type="pres">
      <dgm:prSet presAssocID="{A453988D-D8C6-4955-8ACB-A2114B16092F}" presName="hierChild4" presStyleCnt="0"/>
      <dgm:spPr/>
    </dgm:pt>
    <dgm:pt modelId="{0E20B91A-BD0E-4E49-80D4-59C80087267A}" type="pres">
      <dgm:prSet presAssocID="{A453988D-D8C6-4955-8ACB-A2114B16092F}" presName="hierChild5" presStyleCnt="0"/>
      <dgm:spPr/>
    </dgm:pt>
    <dgm:pt modelId="{6F248392-777F-47E2-A3F9-CE80457D0D2C}" type="pres">
      <dgm:prSet presAssocID="{6CD04F74-DB76-43AE-95CE-8305E18F6096}" presName="hierChild3" presStyleCnt="0"/>
      <dgm:spPr/>
    </dgm:pt>
  </dgm:ptLst>
  <dgm:cxnLst>
    <dgm:cxn modelId="{28643C37-BB2C-49D7-A010-5637F4880D43}" srcId="{6CD04F74-DB76-43AE-95CE-8305E18F6096}" destId="{EDFB7322-A8A5-4C16-8E96-32B32CF58144}" srcOrd="2" destOrd="0" parTransId="{DA87CE35-1805-4248-A6CF-75ECE68A399A}" sibTransId="{5B2C18C8-38A0-4EB4-8521-70E06EAFABA6}"/>
    <dgm:cxn modelId="{66358059-779F-4603-BF19-9D7CC4A36745}" type="presOf" srcId="{5C4B60C0-8B4A-4BE1-B897-909A16A62454}" destId="{F1EF700A-2DC8-4A2F-ADA2-E445DE8B680B}" srcOrd="1" destOrd="0" presId="urn:microsoft.com/office/officeart/2005/8/layout/orgChart1"/>
    <dgm:cxn modelId="{52F04214-84A2-430C-8CCE-DD17B097CB0E}" srcId="{6CD04F74-DB76-43AE-95CE-8305E18F6096}" destId="{A453988D-D8C6-4955-8ACB-A2114B16092F}" srcOrd="3" destOrd="0" parTransId="{9C90AED6-D1B5-471A-947A-7DB8355FA979}" sibTransId="{53CDBA95-50C2-4A93-96BC-B2D41FB80598}"/>
    <dgm:cxn modelId="{26706413-5362-4E9C-B21A-754257EA5DF2}" type="presOf" srcId="{5C4B60C0-8B4A-4BE1-B897-909A16A62454}" destId="{EFA4E457-3C82-4D8E-8498-1028B3BC2707}" srcOrd="0" destOrd="0" presId="urn:microsoft.com/office/officeart/2005/8/layout/orgChart1"/>
    <dgm:cxn modelId="{9131B30B-B48C-4AE2-A73E-E118F1804C44}" type="presOf" srcId="{EDFB7322-A8A5-4C16-8E96-32B32CF58144}" destId="{13ADBB58-91C7-4ECE-BD61-56834930FBB6}" srcOrd="1" destOrd="0" presId="urn:microsoft.com/office/officeart/2005/8/layout/orgChart1"/>
    <dgm:cxn modelId="{8F1AD0E6-33DE-4768-BD97-B3BD3EDD405A}" type="presOf" srcId="{04E2A339-30F0-4EB8-98BE-68D38B40196D}" destId="{12581A77-A24D-4AB8-AF7B-6368F0FD201F}" srcOrd="1" destOrd="0" presId="urn:microsoft.com/office/officeart/2005/8/layout/orgChart1"/>
    <dgm:cxn modelId="{25405BD5-453C-4908-BC5A-7F4D630EA464}" type="presOf" srcId="{6CD04F74-DB76-43AE-95CE-8305E18F6096}" destId="{47EC2B7D-646D-4091-9A80-3EADB99869F6}" srcOrd="0" destOrd="0" presId="urn:microsoft.com/office/officeart/2005/8/layout/orgChart1"/>
    <dgm:cxn modelId="{5F1E339D-8217-445B-8360-9E9E22108B77}" srcId="{6CD04F74-DB76-43AE-95CE-8305E18F6096}" destId="{5C4B60C0-8B4A-4BE1-B897-909A16A62454}" srcOrd="1" destOrd="0" parTransId="{059ED125-499D-4A0F-90FB-24A25F4C330D}" sibTransId="{CE5E1E28-4DD3-4353-8005-032F32E55A8F}"/>
    <dgm:cxn modelId="{3D33493D-87B9-4C0E-A069-7A29A5D0FE48}" type="presOf" srcId="{A453988D-D8C6-4955-8ACB-A2114B16092F}" destId="{35A785B0-CCB9-49AF-9960-ABAF256DA72F}" srcOrd="0" destOrd="0" presId="urn:microsoft.com/office/officeart/2005/8/layout/orgChart1"/>
    <dgm:cxn modelId="{BCD99525-A1EE-423B-997D-5EDD34159FFE}" srcId="{6CD04F74-DB76-43AE-95CE-8305E18F6096}" destId="{04E2A339-30F0-4EB8-98BE-68D38B40196D}" srcOrd="0" destOrd="0" parTransId="{1D4446C5-23FA-4F28-99A8-DB6A33C81ED8}" sibTransId="{A112CCF3-2DF6-4CDA-A891-9DD35B53227E}"/>
    <dgm:cxn modelId="{0DF0F565-A618-4A6F-B542-C66EFAE3ADAD}" type="presOf" srcId="{059ED125-499D-4A0F-90FB-24A25F4C330D}" destId="{10EA1D4B-634D-43FD-B493-8A91FAD74338}" srcOrd="0" destOrd="0" presId="urn:microsoft.com/office/officeart/2005/8/layout/orgChart1"/>
    <dgm:cxn modelId="{45167911-2AA4-4C04-A3AB-F03497B3E778}" type="presOf" srcId="{9C90AED6-D1B5-471A-947A-7DB8355FA979}" destId="{FB1EBD67-F088-4BD9-9AC4-C6D0561E96FA}" srcOrd="0" destOrd="0" presId="urn:microsoft.com/office/officeart/2005/8/layout/orgChart1"/>
    <dgm:cxn modelId="{EEBF55CA-C34E-4323-9A1A-2A5FDB094B2B}" type="presOf" srcId="{04E2A339-30F0-4EB8-98BE-68D38B40196D}" destId="{6F7B48CE-464D-4DCB-BDE5-EBF86093F196}" srcOrd="0" destOrd="0" presId="urn:microsoft.com/office/officeart/2005/8/layout/orgChart1"/>
    <dgm:cxn modelId="{3B41A83D-3BB4-458A-A39F-8D5279E62607}" type="presOf" srcId="{286C4DF6-DC2A-4CC7-83B8-CEB668C7AF95}" destId="{9AFCCE42-CA1E-4218-A036-9E3B79479B4F}" srcOrd="0" destOrd="0" presId="urn:microsoft.com/office/officeart/2005/8/layout/orgChart1"/>
    <dgm:cxn modelId="{FDE81CD6-B483-41A0-BFB8-85C0102FEB04}" type="presOf" srcId="{DA87CE35-1805-4248-A6CF-75ECE68A399A}" destId="{8B092281-B081-4F7E-8851-06098A689B94}" srcOrd="0" destOrd="0" presId="urn:microsoft.com/office/officeart/2005/8/layout/orgChart1"/>
    <dgm:cxn modelId="{329ADECF-B9D6-4422-8974-9BD2B81925D6}" srcId="{286C4DF6-DC2A-4CC7-83B8-CEB668C7AF95}" destId="{6CD04F74-DB76-43AE-95CE-8305E18F6096}" srcOrd="0" destOrd="0" parTransId="{F8D47D10-3832-4D99-B251-50B18F8800A6}" sibTransId="{7AD20A20-FC36-415B-BBE7-6C21631D62BD}"/>
    <dgm:cxn modelId="{245F7DA5-7563-4660-AB36-5AE631AB2B86}" type="presOf" srcId="{A453988D-D8C6-4955-8ACB-A2114B16092F}" destId="{BBC6D6B8-191C-4FB5-BB07-0C176C40F337}" srcOrd="1" destOrd="0" presId="urn:microsoft.com/office/officeart/2005/8/layout/orgChart1"/>
    <dgm:cxn modelId="{4342855F-1AFC-4149-A94B-F1E3229585DA}" type="presOf" srcId="{1D4446C5-23FA-4F28-99A8-DB6A33C81ED8}" destId="{BF3A7F62-709F-418D-93B6-094478FA0913}" srcOrd="0" destOrd="0" presId="urn:microsoft.com/office/officeart/2005/8/layout/orgChart1"/>
    <dgm:cxn modelId="{27012834-89FD-45E4-A521-D19913B7F232}" type="presOf" srcId="{6CD04F74-DB76-43AE-95CE-8305E18F6096}" destId="{784C2DEC-E491-47B0-B917-2A6D7A94AD9F}" srcOrd="1" destOrd="0" presId="urn:microsoft.com/office/officeart/2005/8/layout/orgChart1"/>
    <dgm:cxn modelId="{4A0DA325-12E0-492F-99EC-1134DE0B3D3D}" type="presOf" srcId="{EDFB7322-A8A5-4C16-8E96-32B32CF58144}" destId="{F69E7E9D-C98A-43E0-9383-8DF50B68C09A}" srcOrd="0" destOrd="0" presId="urn:microsoft.com/office/officeart/2005/8/layout/orgChart1"/>
    <dgm:cxn modelId="{A0103648-0301-40FA-9A05-47013B3392C0}" type="presParOf" srcId="{9AFCCE42-CA1E-4218-A036-9E3B79479B4F}" destId="{F4605405-5743-4C19-95D7-2EF28F92B237}" srcOrd="0" destOrd="0" presId="urn:microsoft.com/office/officeart/2005/8/layout/orgChart1"/>
    <dgm:cxn modelId="{650ECB07-2D77-44A7-87A1-F0FBDE1B7E0C}" type="presParOf" srcId="{F4605405-5743-4C19-95D7-2EF28F92B237}" destId="{2D487534-F366-4B07-8634-4DFDC2930DD2}" srcOrd="0" destOrd="0" presId="urn:microsoft.com/office/officeart/2005/8/layout/orgChart1"/>
    <dgm:cxn modelId="{6A00C195-8328-4614-AF3F-B4CBF0656AB5}" type="presParOf" srcId="{2D487534-F366-4B07-8634-4DFDC2930DD2}" destId="{47EC2B7D-646D-4091-9A80-3EADB99869F6}" srcOrd="0" destOrd="0" presId="urn:microsoft.com/office/officeart/2005/8/layout/orgChart1"/>
    <dgm:cxn modelId="{BCFBEC0C-73B9-4AA5-A2E4-CE5294C43C10}" type="presParOf" srcId="{2D487534-F366-4B07-8634-4DFDC2930DD2}" destId="{784C2DEC-E491-47B0-B917-2A6D7A94AD9F}" srcOrd="1" destOrd="0" presId="urn:microsoft.com/office/officeart/2005/8/layout/orgChart1"/>
    <dgm:cxn modelId="{83E32C47-5831-4842-8B34-BB4EC88B7992}" type="presParOf" srcId="{F4605405-5743-4C19-95D7-2EF28F92B237}" destId="{BE33513A-6FB6-4159-9BB6-2A9E7FDE89D0}" srcOrd="1" destOrd="0" presId="urn:microsoft.com/office/officeart/2005/8/layout/orgChart1"/>
    <dgm:cxn modelId="{4876558F-A721-4AE6-869C-DC2E23547993}" type="presParOf" srcId="{BE33513A-6FB6-4159-9BB6-2A9E7FDE89D0}" destId="{BF3A7F62-709F-418D-93B6-094478FA0913}" srcOrd="0" destOrd="0" presId="urn:microsoft.com/office/officeart/2005/8/layout/orgChart1"/>
    <dgm:cxn modelId="{8FE484C2-F4D4-4F08-A518-918D938324F0}" type="presParOf" srcId="{BE33513A-6FB6-4159-9BB6-2A9E7FDE89D0}" destId="{2A1BD617-026B-419B-9E30-42D87A063F3A}" srcOrd="1" destOrd="0" presId="urn:microsoft.com/office/officeart/2005/8/layout/orgChart1"/>
    <dgm:cxn modelId="{6558630D-6485-4362-9160-B0E82762A04E}" type="presParOf" srcId="{2A1BD617-026B-419B-9E30-42D87A063F3A}" destId="{E0F326A8-51D6-498F-81F4-6B31930F9883}" srcOrd="0" destOrd="0" presId="urn:microsoft.com/office/officeart/2005/8/layout/orgChart1"/>
    <dgm:cxn modelId="{D4C2B41A-36C9-4C3D-964F-A310EF433CEC}" type="presParOf" srcId="{E0F326A8-51D6-498F-81F4-6B31930F9883}" destId="{6F7B48CE-464D-4DCB-BDE5-EBF86093F196}" srcOrd="0" destOrd="0" presId="urn:microsoft.com/office/officeart/2005/8/layout/orgChart1"/>
    <dgm:cxn modelId="{2525E6F1-40AB-4EF8-99D3-D5BFFB3D468F}" type="presParOf" srcId="{E0F326A8-51D6-498F-81F4-6B31930F9883}" destId="{12581A77-A24D-4AB8-AF7B-6368F0FD201F}" srcOrd="1" destOrd="0" presId="urn:microsoft.com/office/officeart/2005/8/layout/orgChart1"/>
    <dgm:cxn modelId="{BCE9A210-9C33-4CD2-86FF-B5931321F325}" type="presParOf" srcId="{2A1BD617-026B-419B-9E30-42D87A063F3A}" destId="{AAE4215C-6C43-4BAD-8C0F-D78FA0834048}" srcOrd="1" destOrd="0" presId="urn:microsoft.com/office/officeart/2005/8/layout/orgChart1"/>
    <dgm:cxn modelId="{E8588FA2-0524-43C4-9DFC-421CE6BEFD30}" type="presParOf" srcId="{2A1BD617-026B-419B-9E30-42D87A063F3A}" destId="{2981DD48-D7BB-4EEE-94C7-387F2FE7BA94}" srcOrd="2" destOrd="0" presId="urn:microsoft.com/office/officeart/2005/8/layout/orgChart1"/>
    <dgm:cxn modelId="{7F2345A3-B521-4569-B023-6B585CB9A3A9}" type="presParOf" srcId="{BE33513A-6FB6-4159-9BB6-2A9E7FDE89D0}" destId="{10EA1D4B-634D-43FD-B493-8A91FAD74338}" srcOrd="2" destOrd="0" presId="urn:microsoft.com/office/officeart/2005/8/layout/orgChart1"/>
    <dgm:cxn modelId="{F6DF77B5-97A9-47BA-90E5-D8B01A277522}" type="presParOf" srcId="{BE33513A-6FB6-4159-9BB6-2A9E7FDE89D0}" destId="{84361894-0BEB-4053-8D4A-FF230F3D3868}" srcOrd="3" destOrd="0" presId="urn:microsoft.com/office/officeart/2005/8/layout/orgChart1"/>
    <dgm:cxn modelId="{3F65099C-9E33-4EF4-84D5-ECB562E9EF48}" type="presParOf" srcId="{84361894-0BEB-4053-8D4A-FF230F3D3868}" destId="{C878BBFB-1353-4FF8-A825-5144F02D0298}" srcOrd="0" destOrd="0" presId="urn:microsoft.com/office/officeart/2005/8/layout/orgChart1"/>
    <dgm:cxn modelId="{1B74DF0D-4DEE-44F0-B6A7-9037DF9AFC74}" type="presParOf" srcId="{C878BBFB-1353-4FF8-A825-5144F02D0298}" destId="{EFA4E457-3C82-4D8E-8498-1028B3BC2707}" srcOrd="0" destOrd="0" presId="urn:microsoft.com/office/officeart/2005/8/layout/orgChart1"/>
    <dgm:cxn modelId="{11D5416A-6CEF-47DF-80FF-9AEE88B2A499}" type="presParOf" srcId="{C878BBFB-1353-4FF8-A825-5144F02D0298}" destId="{F1EF700A-2DC8-4A2F-ADA2-E445DE8B680B}" srcOrd="1" destOrd="0" presId="urn:microsoft.com/office/officeart/2005/8/layout/orgChart1"/>
    <dgm:cxn modelId="{EFDB82F0-6CC1-424F-926D-E398C441B8F7}" type="presParOf" srcId="{84361894-0BEB-4053-8D4A-FF230F3D3868}" destId="{932DE93A-BCEE-487B-904E-E3C693FA38B1}" srcOrd="1" destOrd="0" presId="urn:microsoft.com/office/officeart/2005/8/layout/orgChart1"/>
    <dgm:cxn modelId="{E5814A49-65A8-4C17-9E92-A014FB58B0DE}" type="presParOf" srcId="{84361894-0BEB-4053-8D4A-FF230F3D3868}" destId="{DF32591E-D8EB-4B5C-8050-6A67135714B6}" srcOrd="2" destOrd="0" presId="urn:microsoft.com/office/officeart/2005/8/layout/orgChart1"/>
    <dgm:cxn modelId="{04A92B6D-52F2-45E0-943F-A1768F8884B2}" type="presParOf" srcId="{BE33513A-6FB6-4159-9BB6-2A9E7FDE89D0}" destId="{8B092281-B081-4F7E-8851-06098A689B94}" srcOrd="4" destOrd="0" presId="urn:microsoft.com/office/officeart/2005/8/layout/orgChart1"/>
    <dgm:cxn modelId="{453802B1-CE42-43EC-A32B-27B19AFDE66C}" type="presParOf" srcId="{BE33513A-6FB6-4159-9BB6-2A9E7FDE89D0}" destId="{2E942319-6063-4CFD-ACD0-FA59163F25A0}" srcOrd="5" destOrd="0" presId="urn:microsoft.com/office/officeart/2005/8/layout/orgChart1"/>
    <dgm:cxn modelId="{63EF532F-4E45-4568-A399-D7F58221265B}" type="presParOf" srcId="{2E942319-6063-4CFD-ACD0-FA59163F25A0}" destId="{202423C9-8D3B-4B79-9980-1D77EEEEE256}" srcOrd="0" destOrd="0" presId="urn:microsoft.com/office/officeart/2005/8/layout/orgChart1"/>
    <dgm:cxn modelId="{25F5DF50-AF17-4DF4-9266-E446B9AC002F}" type="presParOf" srcId="{202423C9-8D3B-4B79-9980-1D77EEEEE256}" destId="{F69E7E9D-C98A-43E0-9383-8DF50B68C09A}" srcOrd="0" destOrd="0" presId="urn:microsoft.com/office/officeart/2005/8/layout/orgChart1"/>
    <dgm:cxn modelId="{768C6385-ADE5-404D-A89A-95F7633AD7C6}" type="presParOf" srcId="{202423C9-8D3B-4B79-9980-1D77EEEEE256}" destId="{13ADBB58-91C7-4ECE-BD61-56834930FBB6}" srcOrd="1" destOrd="0" presId="urn:microsoft.com/office/officeart/2005/8/layout/orgChart1"/>
    <dgm:cxn modelId="{CC8871E1-8A2A-4CB3-B75D-D3767E5ABCB4}" type="presParOf" srcId="{2E942319-6063-4CFD-ACD0-FA59163F25A0}" destId="{6DF9201E-9EC9-4FF1-B64C-831829301507}" srcOrd="1" destOrd="0" presId="urn:microsoft.com/office/officeart/2005/8/layout/orgChart1"/>
    <dgm:cxn modelId="{D6E1488D-B02B-4133-859A-A51CF003D48A}" type="presParOf" srcId="{2E942319-6063-4CFD-ACD0-FA59163F25A0}" destId="{8823233A-3F43-4775-9A50-A089A7481698}" srcOrd="2" destOrd="0" presId="urn:microsoft.com/office/officeart/2005/8/layout/orgChart1"/>
    <dgm:cxn modelId="{0A562FDB-F5F4-4210-A3A3-2A81D45C8225}" type="presParOf" srcId="{BE33513A-6FB6-4159-9BB6-2A9E7FDE89D0}" destId="{FB1EBD67-F088-4BD9-9AC4-C6D0561E96FA}" srcOrd="6" destOrd="0" presId="urn:microsoft.com/office/officeart/2005/8/layout/orgChart1"/>
    <dgm:cxn modelId="{1BE5E004-58DE-44B9-9B4F-4B382154085A}" type="presParOf" srcId="{BE33513A-6FB6-4159-9BB6-2A9E7FDE89D0}" destId="{76D17D2E-C89E-4006-9AD9-0CC18D0DD70A}" srcOrd="7" destOrd="0" presId="urn:microsoft.com/office/officeart/2005/8/layout/orgChart1"/>
    <dgm:cxn modelId="{BEF7E8CD-04AB-4073-949F-E5D384421BB8}" type="presParOf" srcId="{76D17D2E-C89E-4006-9AD9-0CC18D0DD70A}" destId="{F527E6C1-DD51-4655-95F7-FF495A676068}" srcOrd="0" destOrd="0" presId="urn:microsoft.com/office/officeart/2005/8/layout/orgChart1"/>
    <dgm:cxn modelId="{9919AD68-CA0C-4412-9ADC-3C29166F38A2}" type="presParOf" srcId="{F527E6C1-DD51-4655-95F7-FF495A676068}" destId="{35A785B0-CCB9-49AF-9960-ABAF256DA72F}" srcOrd="0" destOrd="0" presId="urn:microsoft.com/office/officeart/2005/8/layout/orgChart1"/>
    <dgm:cxn modelId="{DBFA5FAC-A589-401B-A026-C8C77F82BF52}" type="presParOf" srcId="{F527E6C1-DD51-4655-95F7-FF495A676068}" destId="{BBC6D6B8-191C-4FB5-BB07-0C176C40F337}" srcOrd="1" destOrd="0" presId="urn:microsoft.com/office/officeart/2005/8/layout/orgChart1"/>
    <dgm:cxn modelId="{730FBEA6-CCE7-403F-9A31-ECD8689EB084}" type="presParOf" srcId="{76D17D2E-C89E-4006-9AD9-0CC18D0DD70A}" destId="{1AC74D1D-953C-4175-A2B9-4E9A2D53C597}" srcOrd="1" destOrd="0" presId="urn:microsoft.com/office/officeart/2005/8/layout/orgChart1"/>
    <dgm:cxn modelId="{621B08D3-170E-41B6-8794-E120F403DE46}" type="presParOf" srcId="{76D17D2E-C89E-4006-9AD9-0CC18D0DD70A}" destId="{0E20B91A-BD0E-4E49-80D4-59C80087267A}" srcOrd="2" destOrd="0" presId="urn:microsoft.com/office/officeart/2005/8/layout/orgChart1"/>
    <dgm:cxn modelId="{6FC819A1-334C-44AA-A6BC-F744D0542AED}" type="presParOf" srcId="{F4605405-5743-4C19-95D7-2EF28F92B237}" destId="{6F248392-777F-47E2-A3F9-CE80457D0D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1A4B2D-1192-46F6-AD02-D7790FCC6BC9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659464-2A71-441D-82F6-90E0B9C347DF}">
      <dgm:prSet phldrT="[نص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>
              <a:solidFill>
                <a:schemeClr val="bg1"/>
              </a:solidFill>
              <a:latin typeface="Cambria" panose="02040503050406030204" pitchFamily="18" charset="0"/>
            </a:rPr>
            <a:t>Chronic phase</a:t>
          </a:r>
        </a:p>
      </dgm:t>
    </dgm:pt>
    <dgm:pt modelId="{442947AB-F3E0-493B-ACCB-1F2FFF94BB71}" type="parTrans" cxnId="{2C82BDA5-DD26-438C-B6C2-B979056388B3}">
      <dgm:prSet/>
      <dgm:spPr/>
      <dgm:t>
        <a:bodyPr/>
        <a:lstStyle/>
        <a:p>
          <a:endParaRPr lang="en-US"/>
        </a:p>
      </dgm:t>
    </dgm:pt>
    <dgm:pt modelId="{69AB8EBC-DA89-4494-8AE4-5176CCEB8E5E}" type="sibTrans" cxnId="{2C82BDA5-DD26-438C-B6C2-B979056388B3}">
      <dgm:prSet/>
      <dgm:spPr/>
      <dgm:t>
        <a:bodyPr/>
        <a:lstStyle/>
        <a:p>
          <a:endParaRPr lang="en-US"/>
        </a:p>
      </dgm:t>
    </dgm:pt>
    <dgm:pt modelId="{4438B806-2E6D-4C55-81D9-18361B9FA350}">
      <dgm:prSet phldrT="[نص]" custT="1"/>
      <dgm:spPr/>
      <dgm:t>
        <a:bodyPr/>
        <a:lstStyle/>
        <a:p>
          <a:r>
            <a:rPr lang="en-US" sz="1400" dirty="0">
              <a:latin typeface="Cambria" panose="02040503050406030204" pitchFamily="18" charset="0"/>
            </a:rPr>
            <a:t>Leukocytosis</a:t>
          </a:r>
          <a:r>
            <a:rPr lang="en-US" sz="1400" spc="-4" dirty="0">
              <a:latin typeface="Cambria" panose="02040503050406030204" pitchFamily="18" charset="0"/>
            </a:rPr>
            <a:t> (12-1000×10</a:t>
          </a:r>
          <a:r>
            <a:rPr lang="en-US" sz="1400" spc="-4" dirty="0">
              <a:latin typeface="Cambria" panose="02040503050406030204" pitchFamily="18" charset="0"/>
              <a:cs typeface="MS Gothic"/>
            </a:rPr>
            <a:t>⁹</a:t>
          </a:r>
          <a:r>
            <a:rPr lang="en-US" sz="1400" spc="-4" dirty="0">
              <a:latin typeface="Cambria" panose="02040503050406030204" pitchFamily="18" charset="0"/>
            </a:rPr>
            <a:t>/L).</a:t>
          </a:r>
          <a:endParaRPr lang="en-US" sz="1400" dirty="0"/>
        </a:p>
      </dgm:t>
    </dgm:pt>
    <dgm:pt modelId="{7E319FFF-322D-4F6E-B573-B6FFC691DA78}" type="parTrans" cxnId="{74A3FA4E-C203-4B41-BAB9-668A997A51C8}">
      <dgm:prSet/>
      <dgm:spPr/>
      <dgm:t>
        <a:bodyPr/>
        <a:lstStyle/>
        <a:p>
          <a:endParaRPr lang="en-US"/>
        </a:p>
      </dgm:t>
    </dgm:pt>
    <dgm:pt modelId="{E0C29258-316F-4227-9D4D-88AD02801875}" type="sibTrans" cxnId="{74A3FA4E-C203-4B41-BAB9-668A997A51C8}">
      <dgm:prSet/>
      <dgm:spPr/>
      <dgm:t>
        <a:bodyPr/>
        <a:lstStyle/>
        <a:p>
          <a:endParaRPr lang="en-US"/>
        </a:p>
      </dgm:t>
    </dgm:pt>
    <dgm:pt modelId="{F1926660-807A-4C2A-93C5-D25EA732148A}">
      <dgm:prSet phldrT="[نص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Cambria" panose="02040503050406030204" pitchFamily="18" charset="0"/>
            </a:rPr>
            <a:t>Accelerated phase</a:t>
          </a:r>
          <a:endParaRPr lang="en-US" sz="1600" dirty="0">
            <a:solidFill>
              <a:schemeClr val="bg1"/>
            </a:solidFill>
          </a:endParaRPr>
        </a:p>
      </dgm:t>
    </dgm:pt>
    <dgm:pt modelId="{D115CE0E-2CF9-4A04-B144-56A1B42D933A}" type="parTrans" cxnId="{620A7CF8-9605-421F-BC71-5899FBF9BE54}">
      <dgm:prSet/>
      <dgm:spPr/>
      <dgm:t>
        <a:bodyPr/>
        <a:lstStyle/>
        <a:p>
          <a:endParaRPr lang="en-US"/>
        </a:p>
      </dgm:t>
    </dgm:pt>
    <dgm:pt modelId="{92C3AF1C-531A-429C-B1BC-9D008486138D}" type="sibTrans" cxnId="{620A7CF8-9605-421F-BC71-5899FBF9BE54}">
      <dgm:prSet/>
      <dgm:spPr/>
      <dgm:t>
        <a:bodyPr/>
        <a:lstStyle/>
        <a:p>
          <a:endParaRPr lang="en-US"/>
        </a:p>
      </dgm:t>
    </dgm:pt>
    <dgm:pt modelId="{328C225F-7B75-4A38-906E-AFDF60D51D26}">
      <dgm:prSet phldrT="[نص]" custT="1"/>
      <dgm:spPr/>
      <dgm:t>
        <a:bodyPr/>
        <a:lstStyle/>
        <a:p>
          <a:r>
            <a:rPr lang="en-US" sz="1400" dirty="0">
              <a:latin typeface="Cambria" panose="02040503050406030204" pitchFamily="18" charset="0"/>
            </a:rPr>
            <a:t>Increasing</a:t>
          </a:r>
          <a:r>
            <a:rPr lang="en-US" sz="1400" spc="-4" dirty="0">
              <a:latin typeface="Cambria" panose="02040503050406030204" pitchFamily="18" charset="0"/>
            </a:rPr>
            <a:t> </a:t>
          </a:r>
          <a:r>
            <a:rPr lang="en-US" sz="1400" dirty="0">
              <a:latin typeface="Cambria" panose="02040503050406030204" pitchFamily="18" charset="0"/>
            </a:rPr>
            <a:t>counts</a:t>
          </a:r>
          <a:endParaRPr lang="en-US" sz="1400" dirty="0"/>
        </a:p>
      </dgm:t>
    </dgm:pt>
    <dgm:pt modelId="{D81DCE5C-94A0-44DF-B328-72B9BE569AA4}" type="parTrans" cxnId="{F32A2A76-9309-43FA-9454-B41796358652}">
      <dgm:prSet/>
      <dgm:spPr/>
      <dgm:t>
        <a:bodyPr/>
        <a:lstStyle/>
        <a:p>
          <a:endParaRPr lang="en-US"/>
        </a:p>
      </dgm:t>
    </dgm:pt>
    <dgm:pt modelId="{63848868-2D37-4E88-8C09-D5B84ED4147E}" type="sibTrans" cxnId="{F32A2A76-9309-43FA-9454-B41796358652}">
      <dgm:prSet/>
      <dgm:spPr/>
      <dgm:t>
        <a:bodyPr/>
        <a:lstStyle/>
        <a:p>
          <a:endParaRPr lang="en-US"/>
        </a:p>
      </dgm:t>
    </dgm:pt>
    <dgm:pt modelId="{F54AA282-5017-43D1-88AF-096520F687CF}">
      <dgm:prSet phldrT="[نص]" custT="1"/>
      <dgm:spPr/>
      <dgm:t>
        <a:bodyPr/>
        <a:lstStyle/>
        <a:p>
          <a:r>
            <a:rPr lang="en-US" sz="1600" dirty="0" err="1">
              <a:solidFill>
                <a:schemeClr val="bg1"/>
              </a:solidFill>
              <a:latin typeface="Cambria" panose="02040503050406030204" pitchFamily="18" charset="0"/>
            </a:rPr>
            <a:t>Blastic</a:t>
          </a:r>
          <a:r>
            <a:rPr lang="en-US" sz="1600" dirty="0">
              <a:solidFill>
                <a:schemeClr val="bg1"/>
              </a:solidFill>
              <a:latin typeface="Cambria" panose="02040503050406030204" pitchFamily="18" charset="0"/>
            </a:rPr>
            <a:t> phase </a:t>
          </a:r>
          <a:r>
            <a:rPr lang="en-US" sz="16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rPr>
            <a:t>(AML or ALL)</a:t>
          </a:r>
          <a:endParaRPr lang="en-US" sz="1600" dirty="0">
            <a:solidFill>
              <a:schemeClr val="accent6">
                <a:lumMod val="75000"/>
              </a:schemeClr>
            </a:solidFill>
          </a:endParaRPr>
        </a:p>
      </dgm:t>
    </dgm:pt>
    <dgm:pt modelId="{2D4BD378-A009-4922-A039-2418FB71E6D7}" type="parTrans" cxnId="{57DA55C8-1A30-4638-80E5-F57FA8B4FBB9}">
      <dgm:prSet/>
      <dgm:spPr/>
      <dgm:t>
        <a:bodyPr/>
        <a:lstStyle/>
        <a:p>
          <a:endParaRPr lang="en-US"/>
        </a:p>
      </dgm:t>
    </dgm:pt>
    <dgm:pt modelId="{769AC4A6-7FF9-4602-ADA2-C40DFC7CD1D3}" type="sibTrans" cxnId="{57DA55C8-1A30-4638-80E5-F57FA8B4FBB9}">
      <dgm:prSet/>
      <dgm:spPr/>
      <dgm:t>
        <a:bodyPr/>
        <a:lstStyle/>
        <a:p>
          <a:endParaRPr lang="en-US"/>
        </a:p>
      </dgm:t>
    </dgm:pt>
    <dgm:pt modelId="{14FA238E-DF08-4397-B607-9D1269BEE5C5}">
      <dgm:prSet phldrT="[نص]" custT="1"/>
      <dgm:spPr/>
      <dgm:t>
        <a:bodyPr/>
        <a:lstStyle/>
        <a:p>
          <a:r>
            <a:rPr lang="en-US" sz="1400" spc="-4" dirty="0">
              <a:latin typeface="Cambria" panose="02040503050406030204" pitchFamily="18" charset="0"/>
            </a:rPr>
            <a:t>(≥20% </a:t>
          </a:r>
          <a:r>
            <a:rPr lang="en-US" sz="1400" dirty="0">
              <a:latin typeface="Cambria" panose="02040503050406030204" pitchFamily="18" charset="0"/>
            </a:rPr>
            <a:t>blasts = Acute</a:t>
          </a:r>
          <a:r>
            <a:rPr lang="en-US" sz="1400" spc="-18" dirty="0">
              <a:latin typeface="Cambria" panose="02040503050406030204" pitchFamily="18" charset="0"/>
            </a:rPr>
            <a:t> </a:t>
          </a:r>
          <a:r>
            <a:rPr lang="en-US" sz="1400" spc="-4" dirty="0">
              <a:latin typeface="Cambria" panose="02040503050406030204" pitchFamily="18" charset="0"/>
            </a:rPr>
            <a:t>Leukemia)</a:t>
          </a:r>
          <a:endParaRPr lang="en-US" sz="1400" dirty="0"/>
        </a:p>
      </dgm:t>
    </dgm:pt>
    <dgm:pt modelId="{24174D14-1277-4CB9-A497-0F66B1F6214E}" type="parTrans" cxnId="{76F9AF0E-F815-47C0-A569-BD13E414AFA5}">
      <dgm:prSet/>
      <dgm:spPr/>
      <dgm:t>
        <a:bodyPr/>
        <a:lstStyle/>
        <a:p>
          <a:endParaRPr lang="en-US"/>
        </a:p>
      </dgm:t>
    </dgm:pt>
    <dgm:pt modelId="{9AA57154-FF30-45C3-A3FD-F53C2AB69DFB}" type="sibTrans" cxnId="{76F9AF0E-F815-47C0-A569-BD13E414AFA5}">
      <dgm:prSet/>
      <dgm:spPr/>
      <dgm:t>
        <a:bodyPr/>
        <a:lstStyle/>
        <a:p>
          <a:endParaRPr lang="en-US"/>
        </a:p>
      </dgm:t>
    </dgm:pt>
    <dgm:pt modelId="{D205D4EE-C8F1-4A97-B6A3-42D240DE0947}">
      <dgm:prSet phldrT="[نص]" custT="1"/>
      <dgm:spPr/>
      <dgm:t>
        <a:bodyPr/>
        <a:lstStyle/>
        <a:p>
          <a:r>
            <a:rPr lang="en-US" sz="1400" dirty="0">
              <a:solidFill>
                <a:srgbClr val="FF0000"/>
              </a:solidFill>
              <a:latin typeface="Cambria" panose="02040503050406030204" pitchFamily="18" charset="0"/>
            </a:rPr>
            <a:t>Mainly neutrophils and</a:t>
          </a:r>
          <a:r>
            <a:rPr lang="en-US" sz="1400" spc="-4" dirty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US" sz="1400" spc="-4" dirty="0" err="1">
              <a:solidFill>
                <a:srgbClr val="FF0000"/>
              </a:solidFill>
              <a:latin typeface="Cambria" panose="02040503050406030204" pitchFamily="18" charset="0"/>
            </a:rPr>
            <a:t>myelocytes</a:t>
          </a:r>
          <a:r>
            <a:rPr lang="en-US" sz="1400" spc="-4" dirty="0">
              <a:solidFill>
                <a:srgbClr val="FF0000"/>
              </a:solidFill>
              <a:latin typeface="Cambria" panose="02040503050406030204" pitchFamily="18" charset="0"/>
            </a:rPr>
            <a:t>.</a:t>
          </a:r>
          <a:endParaRPr lang="en-US" sz="1400" dirty="0">
            <a:solidFill>
              <a:srgbClr val="FF0000"/>
            </a:solidFill>
          </a:endParaRPr>
        </a:p>
      </dgm:t>
    </dgm:pt>
    <dgm:pt modelId="{410E9C42-A21E-4345-BBC8-0B7B66A7D0BD}" type="parTrans" cxnId="{84F6D4AF-4D13-4017-8BC5-4A5D15041855}">
      <dgm:prSet/>
      <dgm:spPr/>
      <dgm:t>
        <a:bodyPr/>
        <a:lstStyle/>
        <a:p>
          <a:endParaRPr lang="en-US"/>
        </a:p>
      </dgm:t>
    </dgm:pt>
    <dgm:pt modelId="{BA821B8C-C1E1-4DDA-9F5B-CE5A77732E2A}" type="sibTrans" cxnId="{84F6D4AF-4D13-4017-8BC5-4A5D15041855}">
      <dgm:prSet/>
      <dgm:spPr/>
      <dgm:t>
        <a:bodyPr/>
        <a:lstStyle/>
        <a:p>
          <a:endParaRPr lang="en-US"/>
        </a:p>
      </dgm:t>
    </dgm:pt>
    <dgm:pt modelId="{343D4EFF-7A54-4315-A44C-940FEA1C35A7}">
      <dgm:prSet phldrT="[نص]" custT="1"/>
      <dgm:spPr/>
      <dgm:t>
        <a:bodyPr/>
        <a:lstStyle/>
        <a:p>
          <a:r>
            <a:rPr lang="en-US" sz="1400" dirty="0">
              <a:latin typeface="Cambria" panose="02040503050406030204" pitchFamily="18" charset="0"/>
            </a:rPr>
            <a:t>Stable course</a:t>
          </a:r>
          <a:r>
            <a:rPr lang="en-US" sz="1400" spc="-4" dirty="0">
              <a:latin typeface="Cambria" panose="02040503050406030204" pitchFamily="18" charset="0"/>
            </a:rPr>
            <a:t> </a:t>
          </a:r>
          <a:r>
            <a:rPr lang="en-US" sz="1400" dirty="0">
              <a:latin typeface="Cambria" panose="02040503050406030204" pitchFamily="18" charset="0"/>
            </a:rPr>
            <a:t>(years) </a:t>
          </a:r>
          <a:endParaRPr lang="en-US" sz="1400" dirty="0">
            <a:solidFill>
              <a:srgbClr val="FF0000"/>
            </a:solidFill>
          </a:endParaRPr>
        </a:p>
      </dgm:t>
    </dgm:pt>
    <dgm:pt modelId="{6B6C2A09-9166-498B-BFFD-40445A395B05}" type="parTrans" cxnId="{3C2CCA8B-73DC-4B7A-8B7E-494A21CEADFC}">
      <dgm:prSet/>
      <dgm:spPr/>
      <dgm:t>
        <a:bodyPr/>
        <a:lstStyle/>
        <a:p>
          <a:endParaRPr lang="en-US"/>
        </a:p>
      </dgm:t>
    </dgm:pt>
    <dgm:pt modelId="{0BA84B95-6536-47FA-8AC5-E53C9134E2B3}" type="sibTrans" cxnId="{3C2CCA8B-73DC-4B7A-8B7E-494A21CEADFC}">
      <dgm:prSet/>
      <dgm:spPr/>
      <dgm:t>
        <a:bodyPr/>
        <a:lstStyle/>
        <a:p>
          <a:endParaRPr lang="en-US"/>
        </a:p>
      </dgm:t>
    </dgm:pt>
    <dgm:pt modelId="{647ED145-F5E3-4309-937B-0CA1B612851A}">
      <dgm:prSet phldrT="[نص]" custT="1"/>
      <dgm:spPr/>
      <dgm:t>
        <a:bodyPr/>
        <a:lstStyle/>
        <a:p>
          <a:r>
            <a:rPr lang="en-US" sz="1400" dirty="0">
              <a:latin typeface="Cambria" panose="02040503050406030204" pitchFamily="18" charset="0"/>
            </a:rPr>
            <a:t>Blasts ≤10% ,Basophils≤ </a:t>
          </a:r>
          <a:r>
            <a:rPr lang="en-US" sz="1400" spc="-4" dirty="0">
              <a:latin typeface="Cambria" panose="02040503050406030204" pitchFamily="18" charset="0"/>
            </a:rPr>
            <a:t>20%</a:t>
          </a:r>
          <a:endParaRPr lang="en-US" sz="1400" dirty="0">
            <a:solidFill>
              <a:srgbClr val="FF0000"/>
            </a:solidFill>
          </a:endParaRPr>
        </a:p>
      </dgm:t>
    </dgm:pt>
    <dgm:pt modelId="{12CD5AD8-9881-4265-B6C3-9F7A910447F8}" type="parTrans" cxnId="{F4B8B312-9D13-4234-BB99-339B693445B7}">
      <dgm:prSet/>
      <dgm:spPr/>
      <dgm:t>
        <a:bodyPr/>
        <a:lstStyle/>
        <a:p>
          <a:endParaRPr lang="en-US"/>
        </a:p>
      </dgm:t>
    </dgm:pt>
    <dgm:pt modelId="{4EF48D2D-9CA4-44FA-AB2D-14BE7E4A723E}" type="sibTrans" cxnId="{F4B8B312-9D13-4234-BB99-339B693445B7}">
      <dgm:prSet/>
      <dgm:spPr/>
      <dgm:t>
        <a:bodyPr/>
        <a:lstStyle/>
        <a:p>
          <a:endParaRPr lang="en-US"/>
        </a:p>
      </dgm:t>
    </dgm:pt>
    <dgm:pt modelId="{EE352982-ABD5-4078-A2B8-1E21FBBC7AD0}">
      <dgm:prSet phldrT="[نص]" custT="1"/>
      <dgm:spPr/>
      <dgm:t>
        <a:bodyPr/>
        <a:lstStyle/>
        <a:p>
          <a:r>
            <a:rPr lang="en-US" sz="1400" dirty="0">
              <a:latin typeface="Cambria" panose="02040503050406030204" pitchFamily="18" charset="0"/>
            </a:rPr>
            <a:t>10-19% blasts </a:t>
          </a:r>
          <a:r>
            <a:rPr lang="en-US" sz="1400" spc="-4" dirty="0">
              <a:latin typeface="Cambria" panose="02040503050406030204" pitchFamily="18" charset="0"/>
            </a:rPr>
            <a:t>(basophils ≥20%) </a:t>
          </a:r>
          <a:r>
            <a:rPr lang="en-US" sz="12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rPr>
            <a:t>(Why 19% ? </a:t>
          </a:r>
          <a:r>
            <a:rPr lang="en-US" sz="1200" spc="-4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rPr>
            <a:t>because if it is 20 it will be AML) </a:t>
          </a:r>
          <a:endParaRPr lang="en-US" sz="1200" dirty="0"/>
        </a:p>
      </dgm:t>
    </dgm:pt>
    <dgm:pt modelId="{C95FCFC1-9655-46BD-A594-E1B0BA2DAC9A}" type="parTrans" cxnId="{A6866555-426F-4FD0-A26B-68FEC3E3127C}">
      <dgm:prSet/>
      <dgm:spPr/>
      <dgm:t>
        <a:bodyPr/>
        <a:lstStyle/>
        <a:p>
          <a:endParaRPr lang="en-US"/>
        </a:p>
      </dgm:t>
    </dgm:pt>
    <dgm:pt modelId="{33C486E4-4ADF-44FF-A9FD-B8150CBC9ACD}" type="sibTrans" cxnId="{A6866555-426F-4FD0-A26B-68FEC3E3127C}">
      <dgm:prSet/>
      <dgm:spPr/>
      <dgm:t>
        <a:bodyPr/>
        <a:lstStyle/>
        <a:p>
          <a:endParaRPr lang="en-US"/>
        </a:p>
      </dgm:t>
    </dgm:pt>
    <dgm:pt modelId="{A8F7E0C6-6FAB-4120-967C-F19E1E13AFE4}">
      <dgm:prSet phldrT="[نص]" custT="1"/>
      <dgm:spPr/>
      <dgm:t>
        <a:bodyPr/>
        <a:lstStyle/>
        <a:p>
          <a:r>
            <a:rPr lang="en-US" sz="1400" dirty="0">
              <a:latin typeface="Cambria" panose="02040503050406030204" pitchFamily="18" charset="0"/>
            </a:rPr>
            <a:t>Unstable course</a:t>
          </a:r>
          <a:r>
            <a:rPr lang="en-US" sz="1400" spc="-4" dirty="0">
              <a:latin typeface="Cambria" panose="02040503050406030204" pitchFamily="18" charset="0"/>
            </a:rPr>
            <a:t> </a:t>
          </a:r>
          <a:r>
            <a:rPr lang="en-US" sz="1400" dirty="0">
              <a:latin typeface="Cambria" panose="02040503050406030204" pitchFamily="18" charset="0"/>
            </a:rPr>
            <a:t>(months)</a:t>
          </a:r>
          <a:endParaRPr lang="en-US" sz="1400" dirty="0"/>
        </a:p>
      </dgm:t>
    </dgm:pt>
    <dgm:pt modelId="{D8E675DA-5856-45EE-AFBD-1CB2D830B814}" type="parTrans" cxnId="{618B7E04-00BD-4CFC-9C9A-FA16C455C6CA}">
      <dgm:prSet/>
      <dgm:spPr/>
      <dgm:t>
        <a:bodyPr/>
        <a:lstStyle/>
        <a:p>
          <a:endParaRPr lang="en-US"/>
        </a:p>
      </dgm:t>
    </dgm:pt>
    <dgm:pt modelId="{8F17B70E-5DDA-4FA1-B8EC-4E719BE76A62}" type="sibTrans" cxnId="{618B7E04-00BD-4CFC-9C9A-FA16C455C6CA}">
      <dgm:prSet/>
      <dgm:spPr/>
      <dgm:t>
        <a:bodyPr/>
        <a:lstStyle/>
        <a:p>
          <a:endParaRPr lang="en-US"/>
        </a:p>
      </dgm:t>
    </dgm:pt>
    <dgm:pt modelId="{BB23C7F2-EADC-47B2-B8B0-0FD4109457F4}">
      <dgm:prSet phldrT="[نص]" custT="1"/>
      <dgm:spPr/>
      <dgm:t>
        <a:bodyPr/>
        <a:lstStyle/>
        <a:p>
          <a:r>
            <a:rPr lang="en-US" sz="1400" dirty="0">
              <a:latin typeface="Cambria" panose="02040503050406030204" pitchFamily="18" charset="0"/>
            </a:rPr>
            <a:t>(80% AML &amp; 20%</a:t>
          </a:r>
          <a:r>
            <a:rPr lang="en-US" sz="1400" spc="-9" dirty="0">
              <a:latin typeface="Cambria" panose="02040503050406030204" pitchFamily="18" charset="0"/>
            </a:rPr>
            <a:t> </a:t>
          </a:r>
          <a:r>
            <a:rPr lang="en-US" sz="1400" dirty="0">
              <a:latin typeface="Cambria" panose="02040503050406030204" pitchFamily="18" charset="0"/>
            </a:rPr>
            <a:t>ALL)</a:t>
          </a:r>
          <a:endParaRPr lang="en-US" sz="1400" dirty="0"/>
        </a:p>
      </dgm:t>
    </dgm:pt>
    <dgm:pt modelId="{5785C6CE-92FF-4A6C-957B-CC68227E960C}" type="parTrans" cxnId="{E4D2C6B5-F688-4AAF-BB8F-FD992636E4DA}">
      <dgm:prSet/>
      <dgm:spPr/>
      <dgm:t>
        <a:bodyPr/>
        <a:lstStyle/>
        <a:p>
          <a:endParaRPr lang="en-US"/>
        </a:p>
      </dgm:t>
    </dgm:pt>
    <dgm:pt modelId="{0F329A5C-BEFD-4900-AA0F-7B40CA63697C}" type="sibTrans" cxnId="{E4D2C6B5-F688-4AAF-BB8F-FD992636E4DA}">
      <dgm:prSet/>
      <dgm:spPr/>
      <dgm:t>
        <a:bodyPr/>
        <a:lstStyle/>
        <a:p>
          <a:endParaRPr lang="en-US"/>
        </a:p>
      </dgm:t>
    </dgm:pt>
    <dgm:pt modelId="{EA7A1042-122E-4437-B66D-9FECD6316701}">
      <dgm:prSet phldrT="[نص]" custT="1"/>
      <dgm:spPr/>
      <dgm:t>
        <a:bodyPr/>
        <a:lstStyle/>
        <a:p>
          <a:r>
            <a:rPr lang="en-US" sz="1400" dirty="0">
              <a:latin typeface="Cambria" panose="02040503050406030204" pitchFamily="18" charset="0"/>
            </a:rPr>
            <a:t>Coarse</a:t>
          </a:r>
          <a:r>
            <a:rPr lang="en-US" sz="1400" spc="-4" dirty="0">
              <a:latin typeface="Cambria" panose="02040503050406030204" pitchFamily="18" charset="0"/>
            </a:rPr>
            <a:t> </a:t>
          </a:r>
          <a:r>
            <a:rPr lang="en-US" sz="1400" dirty="0">
              <a:latin typeface="Cambria" panose="02040503050406030204" pitchFamily="18" charset="0"/>
            </a:rPr>
            <a:t>(Weeks)</a:t>
          </a:r>
          <a:endParaRPr lang="en-US" sz="1400" dirty="0"/>
        </a:p>
      </dgm:t>
    </dgm:pt>
    <dgm:pt modelId="{16731794-B2A9-42FA-BCEB-51139A936FD1}" type="parTrans" cxnId="{670CC075-8422-487F-A2F9-01D324A88F96}">
      <dgm:prSet/>
      <dgm:spPr/>
      <dgm:t>
        <a:bodyPr/>
        <a:lstStyle/>
        <a:p>
          <a:endParaRPr lang="en-US"/>
        </a:p>
      </dgm:t>
    </dgm:pt>
    <dgm:pt modelId="{6BA49C6B-8988-4C07-A1EA-6B58B960F70A}" type="sibTrans" cxnId="{670CC075-8422-487F-A2F9-01D324A88F96}">
      <dgm:prSet/>
      <dgm:spPr/>
      <dgm:t>
        <a:bodyPr/>
        <a:lstStyle/>
        <a:p>
          <a:endParaRPr lang="en-US"/>
        </a:p>
      </dgm:t>
    </dgm:pt>
    <dgm:pt modelId="{F41708E5-5B0C-4F25-B33C-DC32DA00896B}" type="pres">
      <dgm:prSet presAssocID="{421A4B2D-1192-46F6-AD02-D7790FCC6BC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78C04DB-C0C8-4C61-AF71-0A35F5F3C8B3}" type="pres">
      <dgm:prSet presAssocID="{E6659464-2A71-441D-82F6-90E0B9C347DF}" presName="composite" presStyleCnt="0"/>
      <dgm:spPr/>
    </dgm:pt>
    <dgm:pt modelId="{F76DAF10-7224-4C8D-B568-A3584C7E587B}" type="pres">
      <dgm:prSet presAssocID="{E6659464-2A71-441D-82F6-90E0B9C347DF}" presName="bentUpArrow1" presStyleLbl="alignImgPlace1" presStyleIdx="0" presStyleCnt="2"/>
      <dgm:spPr/>
    </dgm:pt>
    <dgm:pt modelId="{467852CD-4E22-42E3-8540-FBA82DA639FA}" type="pres">
      <dgm:prSet presAssocID="{E6659464-2A71-441D-82F6-90E0B9C347DF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B225A-319E-4159-AB6D-3F48509F47E4}" type="pres">
      <dgm:prSet presAssocID="{E6659464-2A71-441D-82F6-90E0B9C347DF}" presName="ChildText" presStyleLbl="revTx" presStyleIdx="0" presStyleCnt="3" custScaleX="299612" custScaleY="95655" custLinFactX="2692" custLinFactNeighborX="100000" custLinFactNeighborY="-2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7E3E8-5A18-4236-A848-B87B8C0F58DE}" type="pres">
      <dgm:prSet presAssocID="{69AB8EBC-DA89-4494-8AE4-5176CCEB8E5E}" presName="sibTrans" presStyleCnt="0"/>
      <dgm:spPr/>
    </dgm:pt>
    <dgm:pt modelId="{D23A6EF7-516C-49AB-9138-CCC805D09674}" type="pres">
      <dgm:prSet presAssocID="{F1926660-807A-4C2A-93C5-D25EA732148A}" presName="composite" presStyleCnt="0"/>
      <dgm:spPr/>
    </dgm:pt>
    <dgm:pt modelId="{3CB72CD8-E146-4DDF-A986-B03751658B42}" type="pres">
      <dgm:prSet presAssocID="{F1926660-807A-4C2A-93C5-D25EA732148A}" presName="bentUpArrow1" presStyleLbl="alignImgPlace1" presStyleIdx="1" presStyleCnt="2" custLinFactNeighborX="-30645" custLinFactNeighborY="-3172"/>
      <dgm:spPr/>
    </dgm:pt>
    <dgm:pt modelId="{7D7BF389-E120-4321-9BB4-E4D724FA8F2E}" type="pres">
      <dgm:prSet presAssocID="{F1926660-807A-4C2A-93C5-D25EA732148A}" presName="ParentText" presStyleLbl="node1" presStyleIdx="1" presStyleCnt="3" custScaleX="112164" custLinFactNeighborX="-41449" custLinFactNeighborY="-40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C9EC5-2DE9-43C3-8DE9-0C4FE9C78D95}" type="pres">
      <dgm:prSet presAssocID="{F1926660-807A-4C2A-93C5-D25EA732148A}" presName="ChildText" presStyleLbl="revTx" presStyleIdx="1" presStyleCnt="3" custScaleX="276402" custScaleY="123056" custLinFactNeighborX="41195" custLinFactNeighborY="2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F758F-A8E7-4F44-A05E-AE2C9D8D53CF}" type="pres">
      <dgm:prSet presAssocID="{92C3AF1C-531A-429C-B1BC-9D008486138D}" presName="sibTrans" presStyleCnt="0"/>
      <dgm:spPr/>
    </dgm:pt>
    <dgm:pt modelId="{91FF6FA3-720C-4970-89A6-7F55F67DBFE5}" type="pres">
      <dgm:prSet presAssocID="{F54AA282-5017-43D1-88AF-096520F687CF}" presName="composite" presStyleCnt="0"/>
      <dgm:spPr/>
    </dgm:pt>
    <dgm:pt modelId="{BC8B17C3-3AA4-4B5B-AD1A-201E18703A28}" type="pres">
      <dgm:prSet presAssocID="{F54AA282-5017-43D1-88AF-096520F687CF}" presName="ParentText" presStyleLbl="node1" presStyleIdx="2" presStyleCnt="3" custLinFactNeighborX="-543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9CB4C-715F-44AD-86D2-AC18FF149876}" type="pres">
      <dgm:prSet presAssocID="{F54AA282-5017-43D1-88AF-096520F687CF}" presName="FinalChildText" presStyleLbl="revTx" presStyleIdx="2" presStyleCnt="3" custScaleX="258734" custLinFactNeighborX="11799" custLinFactNeighborY="-21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0BAFEF-8CCC-4411-A515-6215F2E2849A}" type="presOf" srcId="{14FA238E-DF08-4397-B607-9D1269BEE5C5}" destId="{F289CB4C-715F-44AD-86D2-AC18FF149876}" srcOrd="0" destOrd="0" presId="urn:microsoft.com/office/officeart/2005/8/layout/StepDownProcess"/>
    <dgm:cxn modelId="{5A7FF944-C1C7-4BE2-BB73-008208B6A46F}" type="presOf" srcId="{EA7A1042-122E-4437-B66D-9FECD6316701}" destId="{F289CB4C-715F-44AD-86D2-AC18FF149876}" srcOrd="0" destOrd="2" presId="urn:microsoft.com/office/officeart/2005/8/layout/StepDownProcess"/>
    <dgm:cxn modelId="{E4D2C6B5-F688-4AAF-BB8F-FD992636E4DA}" srcId="{F54AA282-5017-43D1-88AF-096520F687CF}" destId="{BB23C7F2-EADC-47B2-B8B0-0FD4109457F4}" srcOrd="1" destOrd="0" parTransId="{5785C6CE-92FF-4A6C-957B-CC68227E960C}" sibTransId="{0F329A5C-BEFD-4900-AA0F-7B40CA63697C}"/>
    <dgm:cxn modelId="{618B7E04-00BD-4CFC-9C9A-FA16C455C6CA}" srcId="{F1926660-807A-4C2A-93C5-D25EA732148A}" destId="{A8F7E0C6-6FAB-4120-967C-F19E1E13AFE4}" srcOrd="2" destOrd="0" parTransId="{D8E675DA-5856-45EE-AFBD-1CB2D830B814}" sibTransId="{8F17B70E-5DDA-4FA1-B8EC-4E719BE76A62}"/>
    <dgm:cxn modelId="{C8AA426F-CEB7-4CE0-B436-CA0FCDD94E02}" type="presOf" srcId="{E6659464-2A71-441D-82F6-90E0B9C347DF}" destId="{467852CD-4E22-42E3-8540-FBA82DA639FA}" srcOrd="0" destOrd="0" presId="urn:microsoft.com/office/officeart/2005/8/layout/StepDownProcess"/>
    <dgm:cxn modelId="{E175AF8C-E635-45DB-A8C0-91F52523480B}" type="presOf" srcId="{421A4B2D-1192-46F6-AD02-D7790FCC6BC9}" destId="{F41708E5-5B0C-4F25-B33C-DC32DA00896B}" srcOrd="0" destOrd="0" presId="urn:microsoft.com/office/officeart/2005/8/layout/StepDownProcess"/>
    <dgm:cxn modelId="{06E00CDA-D1C8-4605-9EE1-CE6F4A149BB3}" type="presOf" srcId="{BB23C7F2-EADC-47B2-B8B0-0FD4109457F4}" destId="{F289CB4C-715F-44AD-86D2-AC18FF149876}" srcOrd="0" destOrd="1" presId="urn:microsoft.com/office/officeart/2005/8/layout/StepDownProcess"/>
    <dgm:cxn modelId="{76F9AF0E-F815-47C0-A569-BD13E414AFA5}" srcId="{F54AA282-5017-43D1-88AF-096520F687CF}" destId="{14FA238E-DF08-4397-B607-9D1269BEE5C5}" srcOrd="0" destOrd="0" parTransId="{24174D14-1277-4CB9-A497-0F66B1F6214E}" sibTransId="{9AA57154-FF30-45C3-A3FD-F53C2AB69DFB}"/>
    <dgm:cxn modelId="{6CF42C7A-6151-42C6-8D64-B4B48ADDD541}" type="presOf" srcId="{328C225F-7B75-4A38-906E-AFDF60D51D26}" destId="{D7DC9EC5-2DE9-43C3-8DE9-0C4FE9C78D95}" srcOrd="0" destOrd="0" presId="urn:microsoft.com/office/officeart/2005/8/layout/StepDownProcess"/>
    <dgm:cxn modelId="{41337911-F23A-4DDB-A187-8043D9CDB4DE}" type="presOf" srcId="{F1926660-807A-4C2A-93C5-D25EA732148A}" destId="{7D7BF389-E120-4321-9BB4-E4D724FA8F2E}" srcOrd="0" destOrd="0" presId="urn:microsoft.com/office/officeart/2005/8/layout/StepDownProcess"/>
    <dgm:cxn modelId="{D7C799D9-5E23-46F1-83D9-1F3016567D8D}" type="presOf" srcId="{EE352982-ABD5-4078-A2B8-1E21FBBC7AD0}" destId="{D7DC9EC5-2DE9-43C3-8DE9-0C4FE9C78D95}" srcOrd="0" destOrd="1" presId="urn:microsoft.com/office/officeart/2005/8/layout/StepDownProcess"/>
    <dgm:cxn modelId="{F32A2A76-9309-43FA-9454-B41796358652}" srcId="{F1926660-807A-4C2A-93C5-D25EA732148A}" destId="{328C225F-7B75-4A38-906E-AFDF60D51D26}" srcOrd="0" destOrd="0" parTransId="{D81DCE5C-94A0-44DF-B328-72B9BE569AA4}" sibTransId="{63848868-2D37-4E88-8C09-D5B84ED4147E}"/>
    <dgm:cxn modelId="{819A3A51-13E0-4565-B033-7C26F89965A0}" type="presOf" srcId="{A8F7E0C6-6FAB-4120-967C-F19E1E13AFE4}" destId="{D7DC9EC5-2DE9-43C3-8DE9-0C4FE9C78D95}" srcOrd="0" destOrd="2" presId="urn:microsoft.com/office/officeart/2005/8/layout/StepDownProcess"/>
    <dgm:cxn modelId="{B840F660-FC42-4776-A74B-BC6727DA8204}" type="presOf" srcId="{D205D4EE-C8F1-4A97-B6A3-42D240DE0947}" destId="{878B225A-319E-4159-AB6D-3F48509F47E4}" srcOrd="0" destOrd="1" presId="urn:microsoft.com/office/officeart/2005/8/layout/StepDownProcess"/>
    <dgm:cxn modelId="{84F6D4AF-4D13-4017-8BC5-4A5D15041855}" srcId="{E6659464-2A71-441D-82F6-90E0B9C347DF}" destId="{D205D4EE-C8F1-4A97-B6A3-42D240DE0947}" srcOrd="1" destOrd="0" parTransId="{410E9C42-A21E-4345-BBC8-0B7B66A7D0BD}" sibTransId="{BA821B8C-C1E1-4DDA-9F5B-CE5A77732E2A}"/>
    <dgm:cxn modelId="{AA011382-5A8D-43AE-8E9A-1CA4963F2F6E}" type="presOf" srcId="{343D4EFF-7A54-4315-A44C-940FEA1C35A7}" destId="{878B225A-319E-4159-AB6D-3F48509F47E4}" srcOrd="0" destOrd="3" presId="urn:microsoft.com/office/officeart/2005/8/layout/StepDownProcess"/>
    <dgm:cxn modelId="{E761F428-58DA-49DB-94D3-47C629A83B63}" type="presOf" srcId="{F54AA282-5017-43D1-88AF-096520F687CF}" destId="{BC8B17C3-3AA4-4B5B-AD1A-201E18703A28}" srcOrd="0" destOrd="0" presId="urn:microsoft.com/office/officeart/2005/8/layout/StepDownProcess"/>
    <dgm:cxn modelId="{620A7CF8-9605-421F-BC71-5899FBF9BE54}" srcId="{421A4B2D-1192-46F6-AD02-D7790FCC6BC9}" destId="{F1926660-807A-4C2A-93C5-D25EA732148A}" srcOrd="1" destOrd="0" parTransId="{D115CE0E-2CF9-4A04-B144-56A1B42D933A}" sibTransId="{92C3AF1C-531A-429C-B1BC-9D008486138D}"/>
    <dgm:cxn modelId="{670CC075-8422-487F-A2F9-01D324A88F96}" srcId="{F54AA282-5017-43D1-88AF-096520F687CF}" destId="{EA7A1042-122E-4437-B66D-9FECD6316701}" srcOrd="2" destOrd="0" parTransId="{16731794-B2A9-42FA-BCEB-51139A936FD1}" sibTransId="{6BA49C6B-8988-4C07-A1EA-6B58B960F70A}"/>
    <dgm:cxn modelId="{74A3FA4E-C203-4B41-BAB9-668A997A51C8}" srcId="{E6659464-2A71-441D-82F6-90E0B9C347DF}" destId="{4438B806-2E6D-4C55-81D9-18361B9FA350}" srcOrd="0" destOrd="0" parTransId="{7E319FFF-322D-4F6E-B573-B6FFC691DA78}" sibTransId="{E0C29258-316F-4227-9D4D-88AD02801875}"/>
    <dgm:cxn modelId="{3C2CCA8B-73DC-4B7A-8B7E-494A21CEADFC}" srcId="{E6659464-2A71-441D-82F6-90E0B9C347DF}" destId="{343D4EFF-7A54-4315-A44C-940FEA1C35A7}" srcOrd="3" destOrd="0" parTransId="{6B6C2A09-9166-498B-BFFD-40445A395B05}" sibTransId="{0BA84B95-6536-47FA-8AC5-E53C9134E2B3}"/>
    <dgm:cxn modelId="{57DA55C8-1A30-4638-80E5-F57FA8B4FBB9}" srcId="{421A4B2D-1192-46F6-AD02-D7790FCC6BC9}" destId="{F54AA282-5017-43D1-88AF-096520F687CF}" srcOrd="2" destOrd="0" parTransId="{2D4BD378-A009-4922-A039-2418FB71E6D7}" sibTransId="{769AC4A6-7FF9-4602-ADA2-C40DFC7CD1D3}"/>
    <dgm:cxn modelId="{F4B8B312-9D13-4234-BB99-339B693445B7}" srcId="{E6659464-2A71-441D-82F6-90E0B9C347DF}" destId="{647ED145-F5E3-4309-937B-0CA1B612851A}" srcOrd="2" destOrd="0" parTransId="{12CD5AD8-9881-4265-B6C3-9F7A910447F8}" sibTransId="{4EF48D2D-9CA4-44FA-AB2D-14BE7E4A723E}"/>
    <dgm:cxn modelId="{9968E4B6-AF95-4EDE-B7DE-8A46B2015869}" type="presOf" srcId="{647ED145-F5E3-4309-937B-0CA1B612851A}" destId="{878B225A-319E-4159-AB6D-3F48509F47E4}" srcOrd="0" destOrd="2" presId="urn:microsoft.com/office/officeart/2005/8/layout/StepDownProcess"/>
    <dgm:cxn modelId="{A6866555-426F-4FD0-A26B-68FEC3E3127C}" srcId="{F1926660-807A-4C2A-93C5-D25EA732148A}" destId="{EE352982-ABD5-4078-A2B8-1E21FBBC7AD0}" srcOrd="1" destOrd="0" parTransId="{C95FCFC1-9655-46BD-A594-E1B0BA2DAC9A}" sibTransId="{33C486E4-4ADF-44FF-A9FD-B8150CBC9ACD}"/>
    <dgm:cxn modelId="{2C82BDA5-DD26-438C-B6C2-B979056388B3}" srcId="{421A4B2D-1192-46F6-AD02-D7790FCC6BC9}" destId="{E6659464-2A71-441D-82F6-90E0B9C347DF}" srcOrd="0" destOrd="0" parTransId="{442947AB-F3E0-493B-ACCB-1F2FFF94BB71}" sibTransId="{69AB8EBC-DA89-4494-8AE4-5176CCEB8E5E}"/>
    <dgm:cxn modelId="{E3737BB5-A6D0-4DD5-BFED-B585EF2B6AEB}" type="presOf" srcId="{4438B806-2E6D-4C55-81D9-18361B9FA350}" destId="{878B225A-319E-4159-AB6D-3F48509F47E4}" srcOrd="0" destOrd="0" presId="urn:microsoft.com/office/officeart/2005/8/layout/StepDownProcess"/>
    <dgm:cxn modelId="{E73E7A56-B050-4D6B-8223-0826C4BBDCFF}" type="presParOf" srcId="{F41708E5-5B0C-4F25-B33C-DC32DA00896B}" destId="{278C04DB-C0C8-4C61-AF71-0A35F5F3C8B3}" srcOrd="0" destOrd="0" presId="urn:microsoft.com/office/officeart/2005/8/layout/StepDownProcess"/>
    <dgm:cxn modelId="{FBA772AD-2720-4028-8DEE-8D44789C5528}" type="presParOf" srcId="{278C04DB-C0C8-4C61-AF71-0A35F5F3C8B3}" destId="{F76DAF10-7224-4C8D-B568-A3584C7E587B}" srcOrd="0" destOrd="0" presId="urn:microsoft.com/office/officeart/2005/8/layout/StepDownProcess"/>
    <dgm:cxn modelId="{66DA575B-14BD-4CD0-A7E9-9DDE550F36F5}" type="presParOf" srcId="{278C04DB-C0C8-4C61-AF71-0A35F5F3C8B3}" destId="{467852CD-4E22-42E3-8540-FBA82DA639FA}" srcOrd="1" destOrd="0" presId="urn:microsoft.com/office/officeart/2005/8/layout/StepDownProcess"/>
    <dgm:cxn modelId="{67658672-BD20-4167-9C42-2371B9C1C282}" type="presParOf" srcId="{278C04DB-C0C8-4C61-AF71-0A35F5F3C8B3}" destId="{878B225A-319E-4159-AB6D-3F48509F47E4}" srcOrd="2" destOrd="0" presId="urn:microsoft.com/office/officeart/2005/8/layout/StepDownProcess"/>
    <dgm:cxn modelId="{788ECFF9-EC3B-48D4-9192-0D8F4A796108}" type="presParOf" srcId="{F41708E5-5B0C-4F25-B33C-DC32DA00896B}" destId="{7E27E3E8-5A18-4236-A848-B87B8C0F58DE}" srcOrd="1" destOrd="0" presId="urn:microsoft.com/office/officeart/2005/8/layout/StepDownProcess"/>
    <dgm:cxn modelId="{DBA34FFB-07D0-4B3D-AD4A-BA813CD9061F}" type="presParOf" srcId="{F41708E5-5B0C-4F25-B33C-DC32DA00896B}" destId="{D23A6EF7-516C-49AB-9138-CCC805D09674}" srcOrd="2" destOrd="0" presId="urn:microsoft.com/office/officeart/2005/8/layout/StepDownProcess"/>
    <dgm:cxn modelId="{0BF25648-FB20-4517-AF47-B648CC501EF3}" type="presParOf" srcId="{D23A6EF7-516C-49AB-9138-CCC805D09674}" destId="{3CB72CD8-E146-4DDF-A986-B03751658B42}" srcOrd="0" destOrd="0" presId="urn:microsoft.com/office/officeart/2005/8/layout/StepDownProcess"/>
    <dgm:cxn modelId="{7BF1C3AF-A34B-4755-B6BA-4D44E2677CDB}" type="presParOf" srcId="{D23A6EF7-516C-49AB-9138-CCC805D09674}" destId="{7D7BF389-E120-4321-9BB4-E4D724FA8F2E}" srcOrd="1" destOrd="0" presId="urn:microsoft.com/office/officeart/2005/8/layout/StepDownProcess"/>
    <dgm:cxn modelId="{C6E8AD65-9ABC-4040-B46F-EA38BE91F22B}" type="presParOf" srcId="{D23A6EF7-516C-49AB-9138-CCC805D09674}" destId="{D7DC9EC5-2DE9-43C3-8DE9-0C4FE9C78D95}" srcOrd="2" destOrd="0" presId="urn:microsoft.com/office/officeart/2005/8/layout/StepDownProcess"/>
    <dgm:cxn modelId="{DF67895B-FF8D-4704-8317-198699FA96FB}" type="presParOf" srcId="{F41708E5-5B0C-4F25-B33C-DC32DA00896B}" destId="{A4BF758F-A8E7-4F44-A05E-AE2C9D8D53CF}" srcOrd="3" destOrd="0" presId="urn:microsoft.com/office/officeart/2005/8/layout/StepDownProcess"/>
    <dgm:cxn modelId="{1527AD51-F2D2-45DF-BB94-441044A011A7}" type="presParOf" srcId="{F41708E5-5B0C-4F25-B33C-DC32DA00896B}" destId="{91FF6FA3-720C-4970-89A6-7F55F67DBFE5}" srcOrd="4" destOrd="0" presId="urn:microsoft.com/office/officeart/2005/8/layout/StepDownProcess"/>
    <dgm:cxn modelId="{253F6AAF-891F-4D28-AD70-BBF9BBFF968D}" type="presParOf" srcId="{91FF6FA3-720C-4970-89A6-7F55F67DBFE5}" destId="{BC8B17C3-3AA4-4B5B-AD1A-201E18703A28}" srcOrd="0" destOrd="0" presId="urn:microsoft.com/office/officeart/2005/8/layout/StepDownProcess"/>
    <dgm:cxn modelId="{74B6A179-5675-44CF-92F5-289E0A2ABE4E}" type="presParOf" srcId="{91FF6FA3-720C-4970-89A6-7F55F67DBFE5}" destId="{F289CB4C-715F-44AD-86D2-AC18FF14987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EBD67-F088-4BD9-9AC4-C6D0561E96FA}">
      <dsp:nvSpPr>
        <dsp:cNvPr id="0" name=""/>
        <dsp:cNvSpPr/>
      </dsp:nvSpPr>
      <dsp:spPr>
        <a:xfrm>
          <a:off x="3216729" y="1320665"/>
          <a:ext cx="2479995" cy="167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800"/>
              </a:lnTo>
              <a:lnTo>
                <a:pt x="2479995" y="83800"/>
              </a:lnTo>
              <a:lnTo>
                <a:pt x="2479995" y="1676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92281-B081-4F7E-8851-06098A689B94}">
      <dsp:nvSpPr>
        <dsp:cNvPr id="0" name=""/>
        <dsp:cNvSpPr/>
      </dsp:nvSpPr>
      <dsp:spPr>
        <a:xfrm>
          <a:off x="3216729" y="1320665"/>
          <a:ext cx="1019144" cy="167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800"/>
              </a:lnTo>
              <a:lnTo>
                <a:pt x="1019144" y="83800"/>
              </a:lnTo>
              <a:lnTo>
                <a:pt x="1019144" y="1676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A1D4B-634D-43FD-B493-8A91FAD74338}">
      <dsp:nvSpPr>
        <dsp:cNvPr id="0" name=""/>
        <dsp:cNvSpPr/>
      </dsp:nvSpPr>
      <dsp:spPr>
        <a:xfrm>
          <a:off x="2686972" y="1320665"/>
          <a:ext cx="529756" cy="167600"/>
        </a:xfrm>
        <a:custGeom>
          <a:avLst/>
          <a:gdLst/>
          <a:ahLst/>
          <a:cxnLst/>
          <a:rect l="0" t="0" r="0" b="0"/>
          <a:pathLst>
            <a:path>
              <a:moveTo>
                <a:pt x="529756" y="0"/>
              </a:moveTo>
              <a:lnTo>
                <a:pt x="529756" y="83800"/>
              </a:lnTo>
              <a:lnTo>
                <a:pt x="0" y="83800"/>
              </a:lnTo>
              <a:lnTo>
                <a:pt x="0" y="1676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A7F62-709F-418D-93B6-094478FA0913}">
      <dsp:nvSpPr>
        <dsp:cNvPr id="0" name=""/>
        <dsp:cNvSpPr/>
      </dsp:nvSpPr>
      <dsp:spPr>
        <a:xfrm>
          <a:off x="850211" y="1320665"/>
          <a:ext cx="2366517" cy="167600"/>
        </a:xfrm>
        <a:custGeom>
          <a:avLst/>
          <a:gdLst/>
          <a:ahLst/>
          <a:cxnLst/>
          <a:rect l="0" t="0" r="0" b="0"/>
          <a:pathLst>
            <a:path>
              <a:moveTo>
                <a:pt x="2366517" y="0"/>
              </a:moveTo>
              <a:lnTo>
                <a:pt x="2366517" y="83800"/>
              </a:lnTo>
              <a:lnTo>
                <a:pt x="0" y="83800"/>
              </a:lnTo>
              <a:lnTo>
                <a:pt x="0" y="1676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C2B7D-646D-4091-9A80-3EADB99869F6}">
      <dsp:nvSpPr>
        <dsp:cNvPr id="0" name=""/>
        <dsp:cNvSpPr/>
      </dsp:nvSpPr>
      <dsp:spPr>
        <a:xfrm>
          <a:off x="2323998" y="763634"/>
          <a:ext cx="1785460" cy="557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mbria" panose="02040503050406030204" pitchFamily="18" charset="0"/>
            </a:rPr>
            <a:t>Myeloid Neoplasm</a:t>
          </a:r>
        </a:p>
      </dsp:txBody>
      <dsp:txXfrm>
        <a:off x="2323998" y="763634"/>
        <a:ext cx="1785460" cy="557031"/>
      </dsp:txXfrm>
    </dsp:sp>
    <dsp:sp modelId="{6F7B48CE-464D-4DCB-BDE5-EBF86093F196}">
      <dsp:nvSpPr>
        <dsp:cNvPr id="0" name=""/>
        <dsp:cNvSpPr/>
      </dsp:nvSpPr>
      <dsp:spPr>
        <a:xfrm>
          <a:off x="2916" y="1488266"/>
          <a:ext cx="1694589" cy="4978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mbria" panose="02040503050406030204" pitchFamily="18" charset="0"/>
            </a:rPr>
            <a:t>Myeloproliferative neoplasms (MPN)</a:t>
          </a:r>
        </a:p>
      </dsp:txBody>
      <dsp:txXfrm>
        <a:off x="2916" y="1488266"/>
        <a:ext cx="1694589" cy="497808"/>
      </dsp:txXfrm>
    </dsp:sp>
    <dsp:sp modelId="{EFA4E457-3C82-4D8E-8498-1028B3BC2707}">
      <dsp:nvSpPr>
        <dsp:cNvPr id="0" name=""/>
        <dsp:cNvSpPr/>
      </dsp:nvSpPr>
      <dsp:spPr>
        <a:xfrm>
          <a:off x="1865105" y="1488266"/>
          <a:ext cx="1643734" cy="5102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mbria" panose="02040503050406030204" pitchFamily="18" charset="0"/>
            </a:rPr>
            <a:t>Myelodysplastic syndromes (MDS)</a:t>
          </a:r>
        </a:p>
      </dsp:txBody>
      <dsp:txXfrm>
        <a:off x="1865105" y="1488266"/>
        <a:ext cx="1643734" cy="510234"/>
      </dsp:txXfrm>
    </dsp:sp>
    <dsp:sp modelId="{F69E7E9D-C98A-43E0-9383-8DF50B68C09A}">
      <dsp:nvSpPr>
        <dsp:cNvPr id="0" name=""/>
        <dsp:cNvSpPr/>
      </dsp:nvSpPr>
      <dsp:spPr>
        <a:xfrm>
          <a:off x="3676440" y="1488266"/>
          <a:ext cx="1118866" cy="4949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mbria" panose="02040503050406030204" pitchFamily="18" charset="0"/>
            </a:rPr>
            <a:t>MDS/MPN</a:t>
          </a:r>
        </a:p>
      </dsp:txBody>
      <dsp:txXfrm>
        <a:off x="3676440" y="1488266"/>
        <a:ext cx="1118866" cy="494903"/>
      </dsp:txXfrm>
    </dsp:sp>
    <dsp:sp modelId="{35A785B0-CCB9-49AF-9960-ABAF256DA72F}">
      <dsp:nvSpPr>
        <dsp:cNvPr id="0" name=""/>
        <dsp:cNvSpPr/>
      </dsp:nvSpPr>
      <dsp:spPr>
        <a:xfrm>
          <a:off x="4962906" y="1488266"/>
          <a:ext cx="1467634" cy="5235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mbria" panose="02040503050406030204" pitchFamily="18" charset="0"/>
            </a:rPr>
            <a:t>acute myeloid leukemia (AML)</a:t>
          </a:r>
        </a:p>
      </dsp:txBody>
      <dsp:txXfrm>
        <a:off x="4962906" y="1488266"/>
        <a:ext cx="1467634" cy="523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DAF10-7224-4C8D-B568-A3584C7E587B}">
      <dsp:nvSpPr>
        <dsp:cNvPr id="0" name=""/>
        <dsp:cNvSpPr/>
      </dsp:nvSpPr>
      <dsp:spPr>
        <a:xfrm rot="5400000">
          <a:off x="234793" y="1258367"/>
          <a:ext cx="873429" cy="99436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852CD-4E22-42E3-8540-FBA82DA639FA}">
      <dsp:nvSpPr>
        <dsp:cNvPr id="0" name=""/>
        <dsp:cNvSpPr/>
      </dsp:nvSpPr>
      <dsp:spPr>
        <a:xfrm>
          <a:off x="3387" y="290152"/>
          <a:ext cx="1470341" cy="102919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>
              <a:solidFill>
                <a:schemeClr val="bg1"/>
              </a:solidFill>
              <a:latin typeface="Cambria" panose="02040503050406030204" pitchFamily="18" charset="0"/>
            </a:rPr>
            <a:t>Chronic phase</a:t>
          </a:r>
        </a:p>
      </dsp:txBody>
      <dsp:txXfrm>
        <a:off x="53637" y="340402"/>
        <a:ext cx="1369841" cy="928691"/>
      </dsp:txXfrm>
    </dsp:sp>
    <dsp:sp modelId="{878B225A-319E-4159-AB6D-3F48509F47E4}">
      <dsp:nvSpPr>
        <dsp:cNvPr id="0" name=""/>
        <dsp:cNvSpPr/>
      </dsp:nvSpPr>
      <dsp:spPr>
        <a:xfrm>
          <a:off x="1504591" y="389536"/>
          <a:ext cx="3204009" cy="795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mbria" panose="02040503050406030204" pitchFamily="18" charset="0"/>
            </a:rPr>
            <a:t>Leukocytosis</a:t>
          </a:r>
          <a:r>
            <a:rPr lang="en-US" sz="1400" kern="1200" spc="-4" dirty="0">
              <a:latin typeface="Cambria" panose="02040503050406030204" pitchFamily="18" charset="0"/>
            </a:rPr>
            <a:t> (12-1000×10</a:t>
          </a:r>
          <a:r>
            <a:rPr lang="en-US" sz="1400" kern="1200" spc="-4" dirty="0">
              <a:latin typeface="Cambria" panose="02040503050406030204" pitchFamily="18" charset="0"/>
              <a:cs typeface="MS Gothic"/>
            </a:rPr>
            <a:t>⁹</a:t>
          </a:r>
          <a:r>
            <a:rPr lang="en-US" sz="1400" kern="1200" spc="-4" dirty="0">
              <a:latin typeface="Cambria" panose="02040503050406030204" pitchFamily="18" charset="0"/>
            </a:rPr>
            <a:t>/L).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rgbClr val="FF0000"/>
              </a:solidFill>
              <a:latin typeface="Cambria" panose="02040503050406030204" pitchFamily="18" charset="0"/>
            </a:rPr>
            <a:t>Mainly neutrophils and</a:t>
          </a:r>
          <a:r>
            <a:rPr lang="en-US" sz="1400" kern="1200" spc="-4" dirty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en-US" sz="1400" kern="1200" spc="-4" dirty="0" err="1">
              <a:solidFill>
                <a:srgbClr val="FF0000"/>
              </a:solidFill>
              <a:latin typeface="Cambria" panose="02040503050406030204" pitchFamily="18" charset="0"/>
            </a:rPr>
            <a:t>myelocytes</a:t>
          </a:r>
          <a:r>
            <a:rPr lang="en-US" sz="1400" kern="1200" spc="-4" dirty="0">
              <a:solidFill>
                <a:srgbClr val="FF0000"/>
              </a:solidFill>
              <a:latin typeface="Cambria" panose="02040503050406030204" pitchFamily="18" charset="0"/>
            </a:rPr>
            <a:t>.</a:t>
          </a:r>
          <a:endParaRPr lang="en-US" sz="1400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mbria" panose="02040503050406030204" pitchFamily="18" charset="0"/>
            </a:rPr>
            <a:t>Blasts ≤10% ,Basophils≤ </a:t>
          </a:r>
          <a:r>
            <a:rPr lang="en-US" sz="1400" kern="1200" spc="-4" dirty="0">
              <a:latin typeface="Cambria" panose="02040503050406030204" pitchFamily="18" charset="0"/>
            </a:rPr>
            <a:t>20%</a:t>
          </a:r>
          <a:endParaRPr lang="en-US" sz="1400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mbria" panose="02040503050406030204" pitchFamily="18" charset="0"/>
            </a:rPr>
            <a:t>Stable course</a:t>
          </a:r>
          <a:r>
            <a:rPr lang="en-US" sz="1400" kern="1200" spc="-4" dirty="0">
              <a:latin typeface="Cambria" panose="02040503050406030204" pitchFamily="18" charset="0"/>
            </a:rPr>
            <a:t> </a:t>
          </a:r>
          <a:r>
            <a:rPr lang="en-US" sz="1400" kern="1200" dirty="0">
              <a:latin typeface="Cambria" panose="02040503050406030204" pitchFamily="18" charset="0"/>
            </a:rPr>
            <a:t>(years) 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1504591" y="389536"/>
        <a:ext cx="3204009" cy="795694"/>
      </dsp:txXfrm>
    </dsp:sp>
    <dsp:sp modelId="{3CB72CD8-E146-4DDF-A986-B03751658B42}">
      <dsp:nvSpPr>
        <dsp:cNvPr id="0" name=""/>
        <dsp:cNvSpPr/>
      </dsp:nvSpPr>
      <dsp:spPr>
        <a:xfrm rot="5400000">
          <a:off x="1750873" y="2386783"/>
          <a:ext cx="873429" cy="99436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BF389-E120-4321-9BB4-E4D724FA8F2E}">
      <dsp:nvSpPr>
        <dsp:cNvPr id="0" name=""/>
        <dsp:cNvSpPr/>
      </dsp:nvSpPr>
      <dsp:spPr>
        <a:xfrm>
          <a:off x="1125324" y="1404725"/>
          <a:ext cx="1649193" cy="1029191"/>
        </a:xfrm>
        <a:prstGeom prst="roundRect">
          <a:avLst>
            <a:gd name="adj" fmla="val 1667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bg1"/>
              </a:solidFill>
              <a:latin typeface="Cambria" panose="02040503050406030204" pitchFamily="18" charset="0"/>
            </a:rPr>
            <a:t>Accelerated phase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175574" y="1454975"/>
        <a:ext cx="1548693" cy="928691"/>
      </dsp:txXfrm>
    </dsp:sp>
    <dsp:sp modelId="{D7DC9EC5-2DE9-43C3-8DE9-0C4FE9C78D95}">
      <dsp:nvSpPr>
        <dsp:cNvPr id="0" name=""/>
        <dsp:cNvSpPr/>
      </dsp:nvSpPr>
      <dsp:spPr>
        <a:xfrm>
          <a:off x="2791858" y="1468825"/>
          <a:ext cx="2955805" cy="1023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mbria" panose="02040503050406030204" pitchFamily="18" charset="0"/>
            </a:rPr>
            <a:t>Increasing</a:t>
          </a:r>
          <a:r>
            <a:rPr lang="en-US" sz="1400" kern="1200" spc="-4" dirty="0">
              <a:latin typeface="Cambria" panose="02040503050406030204" pitchFamily="18" charset="0"/>
            </a:rPr>
            <a:t> </a:t>
          </a:r>
          <a:r>
            <a:rPr lang="en-US" sz="1400" kern="1200" dirty="0">
              <a:latin typeface="Cambria" panose="02040503050406030204" pitchFamily="18" charset="0"/>
            </a:rPr>
            <a:t>counts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mbria" panose="02040503050406030204" pitchFamily="18" charset="0"/>
            </a:rPr>
            <a:t>10-19% blasts </a:t>
          </a:r>
          <a:r>
            <a:rPr lang="en-US" sz="1400" kern="1200" spc="-4" dirty="0">
              <a:latin typeface="Cambria" panose="02040503050406030204" pitchFamily="18" charset="0"/>
            </a:rPr>
            <a:t>(basophils ≥20%) </a:t>
          </a:r>
          <a:r>
            <a:rPr lang="en-US" sz="1200" kern="12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rPr>
            <a:t>(Why 19% ? </a:t>
          </a:r>
          <a:r>
            <a:rPr lang="en-US" sz="1200" kern="1200" spc="-4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rPr>
            <a:t>because if it is 20 it will be AML) </a:t>
          </a:r>
          <a:endParaRPr lang="en-US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mbria" panose="02040503050406030204" pitchFamily="18" charset="0"/>
            </a:rPr>
            <a:t>Unstable course</a:t>
          </a:r>
          <a:r>
            <a:rPr lang="en-US" sz="1400" kern="1200" spc="-4" dirty="0">
              <a:latin typeface="Cambria" panose="02040503050406030204" pitchFamily="18" charset="0"/>
            </a:rPr>
            <a:t> </a:t>
          </a:r>
          <a:r>
            <a:rPr lang="en-US" sz="1400" kern="1200" dirty="0">
              <a:latin typeface="Cambria" panose="02040503050406030204" pitchFamily="18" charset="0"/>
            </a:rPr>
            <a:t>(months)</a:t>
          </a:r>
          <a:endParaRPr lang="en-US" sz="1400" kern="1200" dirty="0"/>
        </a:p>
      </dsp:txBody>
      <dsp:txXfrm>
        <a:off x="2791858" y="1468825"/>
        <a:ext cx="2955805" cy="1023626"/>
      </dsp:txXfrm>
    </dsp:sp>
    <dsp:sp modelId="{BC8B17C3-3AA4-4B5B-AD1A-201E18703A28}">
      <dsp:nvSpPr>
        <dsp:cNvPr id="0" name=""/>
        <dsp:cNvSpPr/>
      </dsp:nvSpPr>
      <dsp:spPr>
        <a:xfrm>
          <a:off x="2666558" y="2602395"/>
          <a:ext cx="1470341" cy="1029191"/>
        </a:xfrm>
        <a:prstGeom prst="roundRect">
          <a:avLst>
            <a:gd name="adj" fmla="val 166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chemeClr val="bg1"/>
              </a:solidFill>
              <a:latin typeface="Cambria" panose="02040503050406030204" pitchFamily="18" charset="0"/>
            </a:rPr>
            <a:t>Blastic</a:t>
          </a:r>
          <a:r>
            <a:rPr lang="en-US" sz="1600" kern="1200" dirty="0">
              <a:solidFill>
                <a:schemeClr val="bg1"/>
              </a:solidFill>
              <a:latin typeface="Cambria" panose="02040503050406030204" pitchFamily="18" charset="0"/>
            </a:rPr>
            <a:t> phase </a:t>
          </a:r>
          <a:r>
            <a:rPr lang="en-US" sz="1600" kern="12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rPr>
            <a:t>(AML or ALL)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716808" y="2652645"/>
        <a:ext cx="1369841" cy="928691"/>
      </dsp:txXfrm>
    </dsp:sp>
    <dsp:sp modelId="{F289CB4C-715F-44AD-86D2-AC18FF149876}">
      <dsp:nvSpPr>
        <dsp:cNvPr id="0" name=""/>
        <dsp:cNvSpPr/>
      </dsp:nvSpPr>
      <dsp:spPr>
        <a:xfrm>
          <a:off x="4091134" y="2682460"/>
          <a:ext cx="2766865" cy="831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pc="-4" dirty="0">
              <a:latin typeface="Cambria" panose="02040503050406030204" pitchFamily="18" charset="0"/>
            </a:rPr>
            <a:t>(≥20% </a:t>
          </a:r>
          <a:r>
            <a:rPr lang="en-US" sz="1400" kern="1200" dirty="0">
              <a:latin typeface="Cambria" panose="02040503050406030204" pitchFamily="18" charset="0"/>
            </a:rPr>
            <a:t>blasts = Acute</a:t>
          </a:r>
          <a:r>
            <a:rPr lang="en-US" sz="1400" kern="1200" spc="-18" dirty="0">
              <a:latin typeface="Cambria" panose="02040503050406030204" pitchFamily="18" charset="0"/>
            </a:rPr>
            <a:t> </a:t>
          </a:r>
          <a:r>
            <a:rPr lang="en-US" sz="1400" kern="1200" spc="-4" dirty="0">
              <a:latin typeface="Cambria" panose="02040503050406030204" pitchFamily="18" charset="0"/>
            </a:rPr>
            <a:t>Leukemia)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mbria" panose="02040503050406030204" pitchFamily="18" charset="0"/>
            </a:rPr>
            <a:t>(80% AML &amp; 20%</a:t>
          </a:r>
          <a:r>
            <a:rPr lang="en-US" sz="1400" kern="1200" spc="-9" dirty="0">
              <a:latin typeface="Cambria" panose="02040503050406030204" pitchFamily="18" charset="0"/>
            </a:rPr>
            <a:t> </a:t>
          </a:r>
          <a:r>
            <a:rPr lang="en-US" sz="1400" kern="1200" dirty="0">
              <a:latin typeface="Cambria" panose="02040503050406030204" pitchFamily="18" charset="0"/>
            </a:rPr>
            <a:t>ALL)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mbria" panose="02040503050406030204" pitchFamily="18" charset="0"/>
            </a:rPr>
            <a:t>Coarse</a:t>
          </a:r>
          <a:r>
            <a:rPr lang="en-US" sz="1400" kern="1200" spc="-4" dirty="0">
              <a:latin typeface="Cambria" panose="02040503050406030204" pitchFamily="18" charset="0"/>
            </a:rPr>
            <a:t> </a:t>
          </a:r>
          <a:r>
            <a:rPr lang="en-US" sz="1400" kern="1200" dirty="0">
              <a:latin typeface="Cambria" panose="02040503050406030204" pitchFamily="18" charset="0"/>
            </a:rPr>
            <a:t>(Weeks)</a:t>
          </a:r>
          <a:endParaRPr lang="en-US" sz="1400" kern="1200" dirty="0"/>
        </a:p>
      </dsp:txBody>
      <dsp:txXfrm>
        <a:off x="4091134" y="2682460"/>
        <a:ext cx="2766865" cy="831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70106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58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9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41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0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09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355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HEMATOLOGY TEAM 436</a:t>
            </a: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عنوان ونص عمودي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HEMATOLOGY TEAM 436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عنوان ونص عموديان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HEMATOLOGY TEAM 436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HEMATOLOGY TEAM 436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37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HEMATOLOGY TEAM 436</a:t>
            </a: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عنوان المقطع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r" rtl="1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r" rtl="1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r" rtl="1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r" rtl="1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r" rtl="1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r" rtl="1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r" rtl="1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r" rtl="1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HEMATOLOGY TEAM 436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محتويان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HEMATOLOGY TEAM 436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مقارنة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HEMATOLOGY TEAM 436</a:t>
            </a: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عنوان فقط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HEMATOLOGY TEAM 436</a:t>
            </a: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HEMATOLOGY TEAM 436</a:t>
            </a: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محتوى مع تسمية توضيحية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1905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381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HEMATOLOGY TEAM 436</a:t>
            </a: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صورة مع تسمية توضيحية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HEMATOLOGY TEAM 436</a:t>
            </a: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HEMATOLOGY TEAM 436</a:t>
            </a: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docs.google.com/document/d/1Y7mV6Uv0sNwkKtLvjulYJjJWKioC_b1-wH97NoTiJyk/edit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docs.google.com/forms/d/e/1FAIpQLSdF-OExjEgTJzx-mBGyJM1VZY-c-h_KyTtEF0WuENtYMh0VLA/viewform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5201667" y="4640951"/>
            <a:ext cx="1491900" cy="1373968"/>
          </a:xfrm>
          <a:prstGeom prst="rect">
            <a:avLst/>
          </a:prstGeom>
          <a:noFill/>
          <a:ln w="9525" cap="flat" cmpd="sng">
            <a:solidFill>
              <a:srgbClr val="33CCC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01600" algn="l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Color code:</a:t>
            </a:r>
          </a:p>
          <a:p>
            <a:pPr marL="0" marR="0" lvl="0" indent="-101600" algn="l" rtl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Important.</a:t>
            </a:r>
          </a:p>
          <a:p>
            <a:pPr marL="0" marR="0" lvl="0" indent="-101600" algn="l" rtl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Extra.</a:t>
            </a:r>
          </a:p>
          <a:p>
            <a:pPr marL="0" marR="0" lvl="0" indent="-101600" algn="l" rtl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FF99CC"/>
              </a:buClr>
              <a:buSzPct val="100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  <a:sym typeface="Cambria"/>
              </a:rPr>
              <a:t>Doctor’s Notes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2494" y="160421"/>
            <a:ext cx="1171073" cy="117107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221083" y="3753239"/>
            <a:ext cx="4896163" cy="29095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Objectives</a:t>
            </a:r>
            <a:r>
              <a:rPr lang="en-US" sz="1800" b="0" i="0" u="none" strike="noStrike" cap="none" dirty="0">
                <a:solidFill>
                  <a:srgbClr val="009999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To understand the general features of Myeloproliferative neoplasms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To understand the </a:t>
            </a:r>
            <a:r>
              <a:rPr lang="en-US" dirty="0" err="1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clinicopathological</a:t>
            </a:r>
            <a:r>
              <a:rPr lang="en-US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 differences between acute myeloid leukemia (AML) and chronic myeloid leukemia (CML)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To understand the diagnostic approach for chronic leukemia and the major differential diagnosis of CML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To recognize the importance of genetic study in diagnosis and treatment of CML.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 To understand the general aspect of myelodysplastic syndrome (MDS) including definition, pathogenesis, clinical features and prognosis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To understand the general aspect of chronic </a:t>
            </a:r>
            <a:r>
              <a:rPr lang="en-US" dirty="0" err="1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myelomonocytic</a:t>
            </a:r>
            <a:r>
              <a:rPr lang="en-US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 leukemia (CMML) including definition, pathogenesis, clinical features and prognosis. 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800" b="0" i="0" u="none" strike="noStrike" cap="none" dirty="0">
              <a:solidFill>
                <a:srgbClr val="00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9999"/>
              </a:buClr>
              <a:buSzPct val="100000"/>
              <a:buFont typeface="Arial"/>
              <a:buChar char="•"/>
            </a:pPr>
            <a:endParaRPr lang="en-US" sz="1200" dirty="0">
              <a:solidFill>
                <a:srgbClr val="009999"/>
              </a:solidFill>
              <a:latin typeface="Cambria"/>
              <a:ea typeface="Cambria"/>
              <a:cs typeface="Cambria"/>
            </a:endParaRPr>
          </a:p>
          <a:p>
            <a:pPr marL="285750" indent="-285750">
              <a:buClr>
                <a:srgbClr val="009999"/>
              </a:buClr>
              <a:buSzPct val="100000"/>
              <a:buFont typeface="Arial"/>
              <a:buChar char="•"/>
            </a:pPr>
            <a:endParaRPr lang="en-US" sz="1200" dirty="0">
              <a:solidFill>
                <a:srgbClr val="009999"/>
              </a:solidFill>
              <a:latin typeface="Cambria"/>
              <a:ea typeface="Cambria"/>
              <a:cs typeface="Cambria"/>
            </a:endParaRPr>
          </a:p>
          <a:p>
            <a:pPr marL="285750" indent="-285750">
              <a:buClr>
                <a:srgbClr val="009999"/>
              </a:buClr>
              <a:buSzPct val="100000"/>
              <a:buFont typeface="Arial"/>
              <a:buChar char="•"/>
            </a:pPr>
            <a:endParaRPr lang="en-US" sz="1200" dirty="0">
              <a:solidFill>
                <a:srgbClr val="009999"/>
              </a:solidFill>
              <a:latin typeface="Cambria"/>
              <a:ea typeface="Cambria"/>
              <a:cs typeface="Cambria"/>
            </a:endParaRPr>
          </a:p>
          <a:p>
            <a:pPr marL="285750" indent="-285750">
              <a:buClr>
                <a:srgbClr val="009999"/>
              </a:buClr>
              <a:buSzPct val="100000"/>
              <a:buFont typeface="Arial"/>
              <a:buChar char="•"/>
            </a:pPr>
            <a:endParaRPr lang="en-US" sz="1200" dirty="0">
              <a:solidFill>
                <a:srgbClr val="009999"/>
              </a:solidFill>
              <a:latin typeface="Cambria"/>
              <a:ea typeface="Cambria"/>
              <a:cs typeface="Cambria"/>
            </a:endParaRPr>
          </a:p>
          <a:p>
            <a:pPr marL="285750" indent="-285750">
              <a:buClr>
                <a:srgbClr val="009999"/>
              </a:buClr>
              <a:buSzPct val="100000"/>
              <a:buFont typeface="Arial"/>
              <a:buChar char="•"/>
            </a:pPr>
            <a:endParaRPr lang="en-US" sz="1200" dirty="0">
              <a:solidFill>
                <a:srgbClr val="009999"/>
              </a:solidFill>
              <a:latin typeface="Cambria"/>
              <a:ea typeface="Cambria"/>
              <a:cs typeface="Cambria"/>
            </a:endParaRPr>
          </a:p>
          <a:p>
            <a:pPr marL="285750" indent="-285750">
              <a:buClr>
                <a:srgbClr val="009999"/>
              </a:buClr>
              <a:buSzPct val="100000"/>
              <a:buFont typeface="Arial"/>
              <a:buChar char="•"/>
            </a:pPr>
            <a:endParaRPr lang="en-US" sz="1200" dirty="0">
              <a:solidFill>
                <a:srgbClr val="009999"/>
              </a:solidFill>
              <a:latin typeface="Cambria"/>
              <a:ea typeface="Cambria"/>
              <a:cs typeface="Cambria"/>
            </a:endParaRPr>
          </a:p>
          <a:p>
            <a:pPr marL="285750" indent="-285750">
              <a:buClr>
                <a:srgbClr val="009999"/>
              </a:buClr>
              <a:buSzPct val="100000"/>
              <a:buFont typeface="Arial"/>
              <a:buChar char="•"/>
            </a:pPr>
            <a:endParaRPr lang="en-US" sz="1200" dirty="0">
              <a:solidFill>
                <a:srgbClr val="009999"/>
              </a:solidFill>
              <a:latin typeface="Cambria"/>
              <a:ea typeface="Cambria"/>
              <a:cs typeface="Cambria"/>
              <a:sym typeface="Calibri"/>
            </a:endParaRPr>
          </a:p>
          <a:p>
            <a:pPr lvl="0">
              <a:buClr>
                <a:srgbClr val="009999"/>
              </a:buClr>
              <a:buSzPct val="100000"/>
            </a:pPr>
            <a:endParaRPr lang="en-US" sz="1800" dirty="0">
              <a:solidFill>
                <a:srgbClr val="00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492117" y="7539337"/>
            <a:ext cx="3642561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rgbClr val="009999"/>
                </a:solidFill>
                <a:latin typeface="Cambria"/>
                <a:ea typeface="Cambria"/>
                <a:cs typeface="Cambria"/>
                <a:sym typeface="Cambria"/>
              </a:rPr>
              <a:t>References:</a:t>
            </a:r>
            <a:r>
              <a:rPr lang="en-US" sz="1800" dirty="0">
                <a:solidFill>
                  <a:srgbClr val="33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436 girls &amp; boys’ slides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435 teamwork slides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4712367" y="7954836"/>
            <a:ext cx="1395663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Editing file</a:t>
            </a:r>
          </a:p>
        </p:txBody>
      </p:sp>
      <p:pic>
        <p:nvPicPr>
          <p:cNvPr id="89" name="Shape 89" descr="صورة تحتوي على بيسبول  وصف منشأ بثقة عالية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31596" y="7754384"/>
            <a:ext cx="598565" cy="59856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1141500" y="8602106"/>
            <a:ext cx="4860764" cy="1046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400" dirty="0">
              <a:solidFill>
                <a:srgbClr val="3A383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rgbClr val="3A3838"/>
                </a:solidFill>
                <a:latin typeface="Cambria"/>
                <a:ea typeface="Cambria"/>
                <a:cs typeface="Cambria"/>
                <a:sym typeface="Cambria"/>
              </a:rPr>
              <a:t>Do you have any suggestions? Please contact us!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009999"/>
                </a:solidFill>
                <a:latin typeface="Cambria"/>
                <a:ea typeface="Cambria"/>
                <a:cs typeface="Cambria"/>
                <a:sym typeface="Cambria"/>
              </a:rPr>
              <a:t>@haematology436                            E-mail: Haematology436@gmail.com</a:t>
            </a:r>
            <a:r>
              <a:rPr lang="en-US" sz="1800" dirty="0">
                <a:solidFill>
                  <a:srgbClr val="009999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rgbClr val="009999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</a:t>
            </a:r>
            <a:r>
              <a:rPr lang="en-US" sz="1200" dirty="0">
                <a:solidFill>
                  <a:srgbClr val="009999"/>
                </a:solidFill>
                <a:latin typeface="Cambria"/>
                <a:ea typeface="Cambria"/>
                <a:cs typeface="Cambria"/>
                <a:sym typeface="Cambria"/>
              </a:rPr>
              <a:t>or simply use this </a:t>
            </a:r>
            <a:r>
              <a:rPr lang="en-US" sz="1200" u="sng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6"/>
              </a:rPr>
              <a:t>form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7250" y="9068975"/>
            <a:ext cx="445183" cy="44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descr="صورة تحتوي على رسوم المتجهات  وصف منشأ بثقة عالية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91159" y="857206"/>
            <a:ext cx="1961446" cy="18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1348071" y="3100471"/>
            <a:ext cx="4251662" cy="5232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800" dirty="0">
                <a:solidFill>
                  <a:srgbClr val="009999"/>
                </a:solidFill>
                <a:latin typeface="Cambria"/>
                <a:ea typeface="Cambria"/>
                <a:cs typeface="Cambria"/>
              </a:rPr>
              <a:t>Chronic Leukemia</a:t>
            </a:r>
            <a:endParaRPr lang="en-US" sz="2800" dirty="0">
              <a:solidFill>
                <a:srgbClr val="0099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49" y="29991"/>
            <a:ext cx="1654430" cy="1654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38" y="1331494"/>
            <a:ext cx="1917323" cy="16993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0" y="220753"/>
            <a:ext cx="6857999" cy="9203635"/>
          </a:xfrm>
        </p:spPr>
        <p:txBody>
          <a:bodyPr/>
          <a:lstStyle/>
          <a:p>
            <a:pPr marL="133350" indent="0" algn="ctr" rtl="0">
              <a:buNone/>
            </a:pPr>
            <a:r>
              <a:rPr lang="en-US" sz="20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  <a:sym typeface="Arial"/>
              </a:rPr>
              <a:t>Chronic </a:t>
            </a:r>
            <a:r>
              <a:rPr lang="en-US" sz="2000" dirty="0" err="1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  <a:sym typeface="Arial"/>
              </a:rPr>
              <a:t>leukemias</a:t>
            </a:r>
            <a:endParaRPr lang="en-US" sz="2000" dirty="0">
              <a:solidFill>
                <a:srgbClr val="009999"/>
              </a:solidFill>
              <a:latin typeface="Cambria" panose="02040503050406030204" pitchFamily="18" charset="0"/>
              <a:ea typeface="Cambria"/>
              <a:cs typeface="Cambria"/>
              <a:sym typeface="Arial"/>
            </a:endParaRPr>
          </a:p>
          <a:p>
            <a:pPr marL="133350" indent="0" algn="l" rtl="0">
              <a:buNone/>
            </a:pP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● Heterogeneous group of hematopoietic neoplasms</a:t>
            </a:r>
          </a:p>
          <a:p>
            <a:pPr marL="133350" indent="0" algn="l" rtl="0">
              <a:buNone/>
            </a:pP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●Uncontrolled proliferation and decreased apoptotic activity with variable degrees of differentiation </a:t>
            </a:r>
            <a:r>
              <a:rPr lang="en-US" sz="1400" dirty="0">
                <a:solidFill>
                  <a:schemeClr val="accent3"/>
                </a:solidFill>
                <a:latin typeface="Cambria" panose="02040503050406030204" pitchFamily="18" charset="0"/>
              </a:rPr>
              <a:t>this the main difference between MPN and MDS where MDS there is proliferation but apoptosis is enhanced 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133350" indent="0" algn="l" rtl="0">
              <a:buNone/>
            </a:pPr>
            <a:r>
              <a:rPr lang="ar-SA" sz="1400" dirty="0">
                <a:solidFill>
                  <a:schemeClr val="tx1"/>
                </a:solidFill>
                <a:latin typeface="Cambria" panose="02040503050406030204" pitchFamily="18" charset="0"/>
              </a:rPr>
              <a:t>● 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Composed of relatively mature cells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the retain the ability to differentiate unlike AM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 </a:t>
            </a:r>
          </a:p>
          <a:p>
            <a:pPr marL="133350" indent="0" algn="l" rtl="0">
              <a:buNone/>
            </a:pP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● Indolent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(progress slowly)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(If untreated, the course is in </a:t>
            </a:r>
            <a:r>
              <a:rPr lang="en-US" sz="1400" dirty="0">
                <a:solidFill>
                  <a:srgbClr val="FF0000"/>
                </a:solidFill>
                <a:latin typeface="Cambria" panose="02040503050406030204" pitchFamily="18" charset="0"/>
              </a:rPr>
              <a:t>months or years,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patient might be asymptomatic for years)</a:t>
            </a:r>
          </a:p>
          <a:p>
            <a:pPr marL="133350" indent="0" algn="l" rtl="0">
              <a:buNone/>
            </a:pP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● Occurs mainly in adults</a:t>
            </a:r>
          </a:p>
          <a:p>
            <a:pPr marL="133350" indent="0" algn="l" rtl="0">
              <a:buNone/>
            </a:pP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133350" indent="0" algn="l" rtl="0">
              <a:buNone/>
            </a:pP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133350" indent="0" algn="l" rtl="0">
              <a:buNone/>
            </a:pP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133350" indent="0" algn="l" rtl="0">
              <a:buNone/>
            </a:pP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133350" indent="0" algn="l" rtl="0">
              <a:buNone/>
            </a:pP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133350" indent="0" algn="l" rtl="0">
              <a:buNone/>
            </a:pP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133350" indent="0" algn="l" rtl="0">
              <a:buNone/>
            </a:pP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133350" indent="0" algn="l" rtl="0">
              <a:buNone/>
            </a:pP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133350" indent="0" algn="l" rtl="0">
              <a:buNone/>
            </a:pPr>
            <a:endParaRPr lang="en-US" sz="1400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11206" indent="0" algn="l">
              <a:spcBef>
                <a:spcPts val="247"/>
              </a:spcBef>
              <a:buNone/>
              <a:tabLst>
                <a:tab pos="242060" algn="l"/>
                <a:tab pos="243181" algn="l"/>
              </a:tabLst>
            </a:pPr>
            <a:endParaRPr lang="en-US" sz="1000" dirty="0">
              <a:latin typeface="Cambria" panose="02040503050406030204" pitchFamily="18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798" y="3078480"/>
            <a:ext cx="4422401" cy="3640776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="" xmlns:a16="http://schemas.microsoft.com/office/drawing/2014/main" id="{9BF67DE6-BCBF-5648-A214-30D9487D209E}"/>
              </a:ext>
            </a:extLst>
          </p:cNvPr>
          <p:cNvSpPr txBox="1"/>
          <p:nvPr/>
        </p:nvSpPr>
        <p:spPr>
          <a:xfrm>
            <a:off x="610326" y="6938797"/>
            <a:ext cx="4955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The cells affected or the disease manifestation is in this stage </a:t>
            </a:r>
          </a:p>
        </p:txBody>
      </p:sp>
      <p:sp>
        <p:nvSpPr>
          <p:cNvPr id="7" name="Up Arrow 8">
            <a:extLst>
              <a:ext uri="{FF2B5EF4-FFF2-40B4-BE49-F238E27FC236}">
                <a16:creationId xmlns="" xmlns:a16="http://schemas.microsoft.com/office/drawing/2014/main" id="{69B4A11A-D00F-654D-A56C-E9B625B66AD7}"/>
              </a:ext>
            </a:extLst>
          </p:cNvPr>
          <p:cNvSpPr/>
          <p:nvPr/>
        </p:nvSpPr>
        <p:spPr>
          <a:xfrm>
            <a:off x="2696841" y="6719256"/>
            <a:ext cx="208344" cy="2195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17630"/>
              </p:ext>
            </p:extLst>
          </p:nvPr>
        </p:nvGraphicFramePr>
        <p:xfrm>
          <a:off x="1555092" y="7723689"/>
          <a:ext cx="3747812" cy="192024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1180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15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82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8723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Chronic</a:t>
                      </a:r>
                      <a:endParaRPr lang="ar-S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Acute</a:t>
                      </a:r>
                      <a:endParaRPr lang="ar-S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781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LPN(CLL)</a:t>
                      </a:r>
                      <a:endParaRPr lang="ar-SA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ALL</a:t>
                      </a:r>
                      <a:endParaRPr lang="ar-SA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Lymphoid</a:t>
                      </a:r>
                      <a:endParaRPr lang="ar-SA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7872"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MPN/MDS</a:t>
                      </a:r>
                      <a:r>
                        <a:rPr lang="en-US" sz="1200" baseline="0" dirty="0"/>
                        <a:t> (CML)</a:t>
                      </a:r>
                      <a:endParaRPr lang="ar-SA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AML</a:t>
                      </a:r>
                      <a:endParaRPr lang="ar-SA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Myeloid</a:t>
                      </a:r>
                      <a:endParaRPr lang="ar-SA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872">
                <a:tc>
                  <a:txBody>
                    <a:bodyPr/>
                    <a:lstStyle/>
                    <a:p>
                      <a:pPr algn="ctr" rtl="0"/>
                      <a:endParaRPr lang="ar-SA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Acute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Biphenotypic</a:t>
                      </a:r>
                      <a:r>
                        <a:rPr lang="en-US" sz="1200" baseline="0" dirty="0"/>
                        <a:t> </a:t>
                      </a:r>
                      <a:endParaRPr lang="ar-SA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Mixed</a:t>
                      </a:r>
                      <a:endParaRPr lang="ar-SA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7872">
                <a:tc>
                  <a:txBody>
                    <a:bodyPr/>
                    <a:lstStyle/>
                    <a:p>
                      <a:pPr algn="ctr" rtl="1"/>
                      <a:endParaRPr lang="ar-SA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Acute Undifferentiated</a:t>
                      </a:r>
                      <a:endParaRPr lang="ar-SA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/>
                        <a:t>Non</a:t>
                      </a:r>
                      <a:endParaRPr lang="ar-SA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180181" y="7350259"/>
            <a:ext cx="2908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  <a:sym typeface="Calibri"/>
              </a:rPr>
              <a:t>-</a:t>
            </a:r>
            <a:r>
              <a:rPr lang="en-US"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  <a:sym typeface="Calibri"/>
              </a:rPr>
              <a:t>Main Types of Leukemia:-</a:t>
            </a:r>
            <a:endParaRPr lang="ar-SA" sz="1600" dirty="0">
              <a:solidFill>
                <a:srgbClr val="009999"/>
              </a:solidFill>
              <a:latin typeface="Cambria" panose="02040503050406030204" pitchFamily="18" charset="0"/>
              <a:ea typeface="Cambria"/>
              <a:cs typeface="Cambria"/>
              <a:sym typeface="Calibri"/>
            </a:endParaRPr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idx="11"/>
          </p:nvPr>
        </p:nvSpPr>
        <p:spPr>
          <a:xfrm>
            <a:off x="2271710" y="-96602"/>
            <a:ext cx="2314575" cy="527403"/>
          </a:xfrm>
        </p:spPr>
        <p:txBody>
          <a:bodyPr/>
          <a:lstStyle/>
          <a:p>
            <a:r>
              <a:rPr lang="en-US" dirty="0"/>
              <a:t>HEMATOLOGY TEAM 436</a:t>
            </a:r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4A97A1-D0BC-4E59-B3EE-46D0BC6DE671}"/>
              </a:ext>
            </a:extLst>
          </p:cNvPr>
          <p:cNvSpPr txBox="1"/>
          <p:nvPr/>
        </p:nvSpPr>
        <p:spPr>
          <a:xfrm>
            <a:off x="180181" y="2621415"/>
            <a:ext cx="6479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When we have </a:t>
            </a:r>
            <a:r>
              <a:rPr lang="en-GB" sz="1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more than 20% </a:t>
            </a:r>
            <a:r>
              <a:rPr lang="en-GB" sz="1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blasts it is </a:t>
            </a:r>
            <a:r>
              <a:rPr lang="en-GB" sz="1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acute</a:t>
            </a:r>
            <a:r>
              <a:rPr lang="en-GB" sz="1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GB" sz="1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leukemia</a:t>
            </a:r>
            <a:r>
              <a:rPr lang="en-GB" sz="1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, and when there is </a:t>
            </a:r>
            <a:r>
              <a:rPr lang="en-GB" sz="1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less than 20%</a:t>
            </a:r>
            <a:r>
              <a:rPr lang="en-GB" sz="1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it is </a:t>
            </a:r>
            <a:r>
              <a:rPr lang="en-GB" sz="1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chronic</a:t>
            </a:r>
            <a:r>
              <a:rPr lang="en-GB" sz="1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GB" sz="1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leukemia</a:t>
            </a:r>
            <a:r>
              <a:rPr lang="en-GB" sz="1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="" xmlns:a16="http://schemas.microsoft.com/office/drawing/2014/main" id="{EC65E21F-1AF2-4B83-ABF8-7000F043BE05}"/>
              </a:ext>
            </a:extLst>
          </p:cNvPr>
          <p:cNvSpPr/>
          <p:nvPr/>
        </p:nvSpPr>
        <p:spPr>
          <a:xfrm>
            <a:off x="5700292" y="3078479"/>
            <a:ext cx="167381" cy="2932853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Brace 14">
            <a:extLst>
              <a:ext uri="{FF2B5EF4-FFF2-40B4-BE49-F238E27FC236}">
                <a16:creationId xmlns="" xmlns:a16="http://schemas.microsoft.com/office/drawing/2014/main" id="{5058E0FF-2438-4D85-A7C7-1BBEC377AC96}"/>
              </a:ext>
            </a:extLst>
          </p:cNvPr>
          <p:cNvSpPr/>
          <p:nvPr/>
        </p:nvSpPr>
        <p:spPr>
          <a:xfrm>
            <a:off x="5700292" y="6069793"/>
            <a:ext cx="186012" cy="591002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4E430EB-B950-430C-8858-217F0EA7266A}"/>
              </a:ext>
            </a:extLst>
          </p:cNvPr>
          <p:cNvSpPr txBox="1"/>
          <p:nvPr/>
        </p:nvSpPr>
        <p:spPr>
          <a:xfrm>
            <a:off x="5867674" y="4314718"/>
            <a:ext cx="792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Acute </a:t>
            </a:r>
            <a:r>
              <a:rPr lang="en-GB" sz="11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leukemia</a:t>
            </a:r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5F27998-18F4-4380-8D0A-1280CB39F112}"/>
              </a:ext>
            </a:extLst>
          </p:cNvPr>
          <p:cNvSpPr txBox="1"/>
          <p:nvPr/>
        </p:nvSpPr>
        <p:spPr>
          <a:xfrm>
            <a:off x="5886304" y="6119091"/>
            <a:ext cx="971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Chronic </a:t>
            </a:r>
            <a:r>
              <a:rPr lang="en-GB" sz="11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leukemia</a:t>
            </a:r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or lymphoma</a:t>
            </a:r>
          </a:p>
        </p:txBody>
      </p:sp>
    </p:spTree>
    <p:extLst>
      <p:ext uri="{BB962C8B-B14F-4D97-AF65-F5344CB8AC3E}">
        <p14:creationId xmlns:p14="http://schemas.microsoft.com/office/powerpoint/2010/main" val="306375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F96FDC9-FDF7-F246-957C-BBB9A5069C8C}"/>
              </a:ext>
            </a:extLst>
          </p:cNvPr>
          <p:cNvSpPr txBox="1"/>
          <p:nvPr/>
        </p:nvSpPr>
        <p:spPr>
          <a:xfrm>
            <a:off x="-6533" y="7732946"/>
            <a:ext cx="6858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">
              <a:tabLst>
                <a:tab pos="258445" algn="l"/>
              </a:tabLst>
            </a:pPr>
            <a:r>
              <a:rPr lang="ar-SA" sz="20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-</a:t>
            </a:r>
            <a:r>
              <a:rPr lang="en-US" sz="20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Chronic Myeloid Leukemia (CML):</a:t>
            </a:r>
          </a:p>
          <a:p>
            <a:pPr marL="241300" indent="-228600">
              <a:spcBef>
                <a:spcPts val="345"/>
              </a:spcBef>
              <a:buFont typeface="Arial"/>
              <a:buChar char="●"/>
              <a:tabLst>
                <a:tab pos="240665" algn="l"/>
                <a:tab pos="241300" algn="l"/>
              </a:tabLst>
            </a:pPr>
            <a:r>
              <a:rPr lang="en-US" dirty="0">
                <a:latin typeface="Cambria" panose="02040503050406030204" pitchFamily="18" charset="0"/>
                <a:cs typeface="Georgia"/>
              </a:rPr>
              <a:t>Stem cell MPN. 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cs typeface="Georgia"/>
            </a:endParaRPr>
          </a:p>
          <a:p>
            <a:pPr marL="241300" indent="-228600">
              <a:spcBef>
                <a:spcPts val="345"/>
              </a:spcBef>
              <a:buFont typeface="Arial"/>
              <a:buChar char="●"/>
              <a:tabLst>
                <a:tab pos="240665" algn="l"/>
                <a:tab pos="241300" algn="l"/>
              </a:tabLst>
            </a:pPr>
            <a:r>
              <a:rPr lang="en-US" dirty="0">
                <a:latin typeface="Cambria" panose="02040503050406030204" pitchFamily="18" charset="0"/>
                <a:cs typeface="Georgia"/>
              </a:rPr>
              <a:t>Predominant </a:t>
            </a:r>
            <a:r>
              <a:rPr lang="en-US" spc="-5" dirty="0">
                <a:latin typeface="Cambria" panose="02040503050406030204" pitchFamily="18" charset="0"/>
                <a:cs typeface="Georgia"/>
              </a:rPr>
              <a:t>proliferation </a:t>
            </a:r>
            <a:r>
              <a:rPr lang="en-US" dirty="0">
                <a:latin typeface="Cambria" panose="02040503050406030204" pitchFamily="18" charset="0"/>
                <a:cs typeface="Georgia"/>
              </a:rPr>
              <a:t>of </a:t>
            </a:r>
            <a:r>
              <a:rPr lang="en-US" spc="-5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granulocytic cells</a:t>
            </a:r>
            <a:r>
              <a:rPr lang="en-US" spc="-5" dirty="0">
                <a:latin typeface="Cambria" panose="02040503050406030204" pitchFamily="18" charset="0"/>
                <a:cs typeface="Georgia"/>
              </a:rPr>
              <a:t>. </a:t>
            </a:r>
          </a:p>
          <a:p>
            <a:pPr marL="241300" indent="-228600">
              <a:spcBef>
                <a:spcPts val="630"/>
              </a:spcBef>
              <a:buFont typeface="Arial"/>
              <a:buChar char="●"/>
              <a:tabLst>
                <a:tab pos="240665" algn="l"/>
                <a:tab pos="241300" algn="l"/>
              </a:tabLst>
            </a:pPr>
            <a:r>
              <a:rPr lang="en-US" dirty="0">
                <a:latin typeface="Cambria" panose="02040503050406030204" pitchFamily="18" charset="0"/>
                <a:cs typeface="Georgia"/>
              </a:rPr>
              <a:t>Consistently associated </a:t>
            </a:r>
            <a:r>
              <a:rPr lang="en-US" spc="-5" dirty="0">
                <a:latin typeface="Cambria" panose="02040503050406030204" pitchFamily="18" charset="0"/>
                <a:cs typeface="Georgia"/>
              </a:rPr>
              <a:t>with the </a:t>
            </a:r>
            <a:r>
              <a:rPr lang="en-US" spc="-5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BCR-ABL1 fusion gene </a:t>
            </a:r>
            <a:r>
              <a:rPr lang="en-US" sz="1200" spc="-5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(Most important feature of CML)</a:t>
            </a:r>
            <a:r>
              <a:rPr lang="en-US" spc="-5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 </a:t>
            </a:r>
            <a:r>
              <a:rPr lang="en-US" spc="-5" dirty="0">
                <a:latin typeface="Cambria" panose="02040503050406030204" pitchFamily="18" charset="0"/>
                <a:cs typeface="Georgia"/>
              </a:rPr>
              <a:t>located </a:t>
            </a:r>
            <a:r>
              <a:rPr lang="en-US" dirty="0">
                <a:latin typeface="Cambria" panose="02040503050406030204" pitchFamily="18" charset="0"/>
                <a:cs typeface="Georgia"/>
              </a:rPr>
              <a:t>in </a:t>
            </a:r>
            <a:r>
              <a:rPr lang="en-US" spc="-5" dirty="0">
                <a:latin typeface="Cambria" panose="02040503050406030204" pitchFamily="18" charset="0"/>
                <a:cs typeface="Georgia"/>
              </a:rPr>
              <a:t>the </a:t>
            </a:r>
            <a:r>
              <a:rPr lang="en-US" spc="-5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Philadelphia (Ph) 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chromosome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(abnormal </a:t>
            </a:r>
            <a:r>
              <a:rPr lang="en-US" spc="-5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chromosome) </a:t>
            </a:r>
            <a:r>
              <a:rPr lang="en-US" dirty="0">
                <a:latin typeface="Cambria" panose="02040503050406030204" pitchFamily="18" charset="0"/>
                <a:cs typeface="Georgia"/>
              </a:rPr>
              <a:t>which </a:t>
            </a:r>
            <a:r>
              <a:rPr lang="en-US" spc="-5" dirty="0">
                <a:latin typeface="Cambria" panose="02040503050406030204" pitchFamily="18" charset="0"/>
                <a:cs typeface="Georgia"/>
              </a:rPr>
              <a:t>results from </a:t>
            </a:r>
            <a:r>
              <a:rPr lang="en-US" spc="-5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t(9;22)</a:t>
            </a:r>
            <a:endParaRPr lang="ar-SA" spc="-5" dirty="0">
              <a:solidFill>
                <a:srgbClr val="FF0000"/>
              </a:solidFill>
              <a:latin typeface="Cambria" panose="02040503050406030204" pitchFamily="18" charset="0"/>
              <a:cs typeface="Georgia"/>
            </a:endParaRPr>
          </a:p>
          <a:p>
            <a:pPr marL="241300" indent="-228600">
              <a:spcBef>
                <a:spcPts val="630"/>
              </a:spcBef>
              <a:buFont typeface="Arial"/>
              <a:buChar char="●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The main types of cells that found in CML are: </a:t>
            </a:r>
            <a:r>
              <a:rPr lang="en-US" spc="-5" dirty="0" err="1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Myelocyte</a:t>
            </a:r>
            <a:r>
              <a:rPr lang="en-US" spc="-5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 &amp; Neutrophils </a:t>
            </a:r>
            <a:endParaRPr lang="en-US" dirty="0">
              <a:latin typeface="Cambria" panose="02040503050406030204" pitchFamily="18" charset="0"/>
              <a:cs typeface="Georgia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-6533" y="401896"/>
            <a:ext cx="6688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-</a:t>
            </a:r>
            <a:r>
              <a:rPr lang="en-US"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Before we start you have to know the classification of Myeloid Neoplasm According to WHO :-</a:t>
            </a:r>
          </a:p>
        </p:txBody>
      </p: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2603188264"/>
              </p:ext>
            </p:extLst>
          </p:nvPr>
        </p:nvGraphicFramePr>
        <p:xfrm>
          <a:off x="248192" y="232078"/>
          <a:ext cx="6433458" cy="2775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-63836" y="1272102"/>
            <a:ext cx="369332" cy="14499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Main divisions 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1031442" y="2205174"/>
            <a:ext cx="13063" cy="734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248192" y="2969261"/>
            <a:ext cx="16002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chronic myeloid leukemia (CML)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-63836" y="2561400"/>
            <a:ext cx="369332" cy="14499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Sub divisions </a:t>
            </a:r>
          </a:p>
        </p:txBody>
      </p:sp>
      <p:cxnSp>
        <p:nvCxnSpPr>
          <p:cNvPr id="13" name="رابط كسهم مستقيم 12"/>
          <p:cNvCxnSpPr/>
          <p:nvPr/>
        </p:nvCxnSpPr>
        <p:spPr>
          <a:xfrm flipH="1">
            <a:off x="4492320" y="2205173"/>
            <a:ext cx="13063" cy="734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3459911" y="2969261"/>
            <a:ext cx="211760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Chronic </a:t>
            </a:r>
            <a:r>
              <a:rPr lang="en-US" dirty="0" err="1">
                <a:latin typeface="Cambria" panose="02040503050406030204" pitchFamily="18" charset="0"/>
              </a:rPr>
              <a:t>myelomonocytic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leukaemia</a:t>
            </a:r>
            <a:r>
              <a:rPr lang="en-US" dirty="0">
                <a:latin typeface="Cambria" panose="02040503050406030204" pitchFamily="18" charset="0"/>
              </a:rPr>
              <a:t>(CMML)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30911" y="4040891"/>
            <a:ext cx="68579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altLang="ar-SA" sz="20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-</a:t>
            </a:r>
            <a:r>
              <a:rPr lang="en-US" altLang="ar-SA" sz="20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Myeloproliferative Neoplasms (MPN):-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ar-SA" dirty="0">
                <a:latin typeface="Cambria" panose="02040503050406030204" pitchFamily="18" charset="0"/>
                <a:cs typeface="Georgia"/>
              </a:rPr>
              <a:t>Malignant proliferation of myeloid cells (maturing cells) in blood and bone marrow.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ar-SA" dirty="0">
                <a:latin typeface="Cambria" panose="02040503050406030204" pitchFamily="18" charset="0"/>
                <a:cs typeface="Georgia"/>
              </a:rPr>
              <a:t>Occur mainly in </a:t>
            </a:r>
            <a:r>
              <a:rPr lang="en-US" altLang="ar-SA" b="1" u="sng" dirty="0">
                <a:latin typeface="Cambria" panose="02040503050406030204" pitchFamily="18" charset="0"/>
                <a:cs typeface="Georgia"/>
              </a:rPr>
              <a:t>adults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ar-SA" dirty="0">
                <a:latin typeface="Cambria" panose="02040503050406030204" pitchFamily="18" charset="0"/>
                <a:cs typeface="Georgia"/>
              </a:rPr>
              <a:t>Slow onset and long course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 (may be silent)</a:t>
            </a:r>
          </a:p>
          <a:p>
            <a:pPr marL="133350"/>
            <a:endParaRPr lang="en-US" dirty="0">
              <a:latin typeface="Cambria" panose="02040503050406030204" pitchFamily="18" charset="0"/>
            </a:endParaRPr>
          </a:p>
          <a:p>
            <a:pPr marL="133350"/>
            <a:r>
              <a:rPr lang="en-US" altLang="ar-SA"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MPN features:- </a:t>
            </a:r>
            <a:r>
              <a:rPr lang="en-US" altLang="ar-SA" sz="1600" dirty="0">
                <a:solidFill>
                  <a:srgbClr val="FF0000"/>
                </a:solidFill>
                <a:latin typeface="Cambria" panose="02040503050406030204" pitchFamily="18" charset="0"/>
                <a:ea typeface="Cambria"/>
                <a:cs typeface="Cambria"/>
              </a:rPr>
              <a:t>important!</a:t>
            </a:r>
            <a:endParaRPr lang="en-US" sz="1600" dirty="0">
              <a:solidFill>
                <a:srgbClr val="FF0000"/>
              </a:solidFill>
              <a:latin typeface="Cambria" panose="02040503050406030204" pitchFamily="18" charset="0"/>
              <a:ea typeface="Cambria"/>
              <a:cs typeface="Cambria"/>
            </a:endParaRPr>
          </a:p>
          <a:p>
            <a:pPr marL="133350"/>
            <a:r>
              <a:rPr lang="en-US" u="sng" dirty="0">
                <a:latin typeface="Cambria" panose="02040503050406030204" pitchFamily="18" charset="0"/>
              </a:rPr>
              <a:t>Cytoses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increase in the number of cells (may be more than one lineage)</a:t>
            </a:r>
          </a:p>
          <a:p>
            <a:pPr marL="133350"/>
            <a:r>
              <a:rPr lang="en-US" u="sng" dirty="0" err="1">
                <a:latin typeface="Cambria" panose="02040503050406030204" pitchFamily="18" charset="0"/>
              </a:rPr>
              <a:t>Organomegaly</a:t>
            </a:r>
            <a:r>
              <a:rPr lang="en-US" u="sng" dirty="0">
                <a:latin typeface="Cambria" panose="02040503050406030204" pitchFamily="18" charset="0"/>
              </a:rPr>
              <a:t> (mainly splenomegaly)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due to accumulation of the cells and the extra hematopoietic role of the spleen </a:t>
            </a:r>
          </a:p>
          <a:p>
            <a:pPr marL="133350"/>
            <a:r>
              <a:rPr lang="en-US" u="sng" dirty="0">
                <a:latin typeface="Cambria" panose="02040503050406030204" pitchFamily="18" charset="0"/>
              </a:rPr>
              <a:t>High uric acid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the cells are defective and destroyed forming the uric acid from the purines of DNA </a:t>
            </a:r>
          </a:p>
          <a:p>
            <a:pPr marL="133350"/>
            <a:r>
              <a:rPr lang="en-US" u="sng" dirty="0" err="1">
                <a:latin typeface="Cambria" panose="02040503050406030204" pitchFamily="18" charset="0"/>
              </a:rPr>
              <a:t>Hypercellular</a:t>
            </a:r>
            <a:r>
              <a:rPr lang="en-US" u="sng" dirty="0">
                <a:latin typeface="Cambria" panose="02040503050406030204" pitchFamily="18" charset="0"/>
              </a:rPr>
              <a:t> bone marrow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the bone marrow is about 50% cellular but in case of MPN proliferation ( malignancy) increases and could lead to fibrosis </a:t>
            </a:r>
          </a:p>
          <a:p>
            <a:pPr marL="133350"/>
            <a:r>
              <a:rPr lang="en-US" u="sng" dirty="0">
                <a:latin typeface="Cambria" panose="02040503050406030204" pitchFamily="18" charset="0"/>
              </a:rPr>
              <a:t>Progression to acute leukemia ( mainly AML)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the parameter is blast count if above 20% it is considered as acute </a:t>
            </a:r>
          </a:p>
          <a:p>
            <a:endParaRPr lang="en-US" dirty="0">
              <a:latin typeface="Cambria" panose="02040503050406030204" pitchFamily="18" charset="0"/>
              <a:cs typeface="Georgia"/>
            </a:endParaRPr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idx="11"/>
          </p:nvPr>
        </p:nvSpPr>
        <p:spPr>
          <a:xfrm>
            <a:off x="2265179" y="-31624"/>
            <a:ext cx="2314575" cy="527403"/>
          </a:xfrm>
        </p:spPr>
        <p:txBody>
          <a:bodyPr/>
          <a:lstStyle/>
          <a:p>
            <a:r>
              <a:rPr lang="en-US" dirty="0"/>
              <a:t>HEMATOLOGY TEAM 436</a:t>
            </a:r>
          </a:p>
        </p:txBody>
      </p:sp>
      <p:sp>
        <p:nvSpPr>
          <p:cNvPr id="17" name="عنصر نائب لرقم الشريحة 1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549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-27669" y="7491874"/>
            <a:ext cx="5680997" cy="22305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spc="-4" dirty="0">
                <a:solidFill>
                  <a:srgbClr val="006FC0"/>
                </a:solidFill>
              </a:rPr>
              <a:t>.</a:t>
            </a:r>
            <a:endParaRPr sz="971" dirty="0"/>
          </a:p>
          <a:p>
            <a:pPr>
              <a:spcBef>
                <a:spcPts val="13"/>
              </a:spcBef>
            </a:pPr>
            <a:endParaRPr sz="2000" dirty="0">
              <a:latin typeface="Cambria" panose="02040503050406030204" pitchFamily="18" charset="0"/>
              <a:cs typeface="Times New Roman"/>
            </a:endParaRPr>
          </a:p>
          <a:p>
            <a:pPr marL="216286">
              <a:tabLst>
                <a:tab pos="417441" algn="l"/>
              </a:tabLst>
            </a:pPr>
            <a:r>
              <a:rPr lang="ar-SA"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-</a:t>
            </a:r>
            <a:r>
              <a:rPr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Clinical Presentation:</a:t>
            </a:r>
          </a:p>
          <a:p>
            <a:pPr marL="414640" indent="-201717">
              <a:spcBef>
                <a:spcPts val="304"/>
              </a:spcBef>
              <a:buFont typeface="Arial"/>
              <a:buChar char="●"/>
              <a:tabLst>
                <a:tab pos="414079" algn="l"/>
                <a:tab pos="414640" algn="l"/>
              </a:tabLst>
            </a:pPr>
            <a:r>
              <a:rPr dirty="0">
                <a:latin typeface="Cambria" panose="02040503050406030204" pitchFamily="18" charset="0"/>
                <a:cs typeface="Georgia"/>
              </a:rPr>
              <a:t>Asymptomatic </a:t>
            </a:r>
            <a:r>
              <a:rPr spc="-4" dirty="0">
                <a:latin typeface="Cambria" panose="02040503050406030204" pitchFamily="18" charset="0"/>
                <a:cs typeface="Georgia"/>
              </a:rPr>
              <a:t>presentation (20-40%)</a:t>
            </a:r>
            <a:r>
              <a:rPr lang="en-US" spc="-4" dirty="0">
                <a:latin typeface="Cambria" panose="02040503050406030204" pitchFamily="18" charset="0"/>
                <a:cs typeface="Georgia"/>
              </a:rPr>
              <a:t>  </a:t>
            </a:r>
            <a:endParaRPr dirty="0">
              <a:latin typeface="Cambria" panose="02040503050406030204" pitchFamily="18" charset="0"/>
              <a:cs typeface="Georgia"/>
            </a:endParaRPr>
          </a:p>
          <a:p>
            <a:pPr marL="444337" indent="-231414">
              <a:spcBef>
                <a:spcPts val="556"/>
              </a:spcBef>
              <a:buFont typeface="Arial"/>
              <a:buChar char="●"/>
              <a:tabLst>
                <a:tab pos="443777" algn="l"/>
                <a:tab pos="444897" algn="l"/>
              </a:tabLst>
            </a:pPr>
            <a:r>
              <a:rPr dirty="0">
                <a:latin typeface="Cambria" panose="02040503050406030204" pitchFamily="18" charset="0"/>
                <a:cs typeface="Georgia"/>
              </a:rPr>
              <a:t>Routine CBC : </a:t>
            </a:r>
            <a:r>
              <a:rPr spc="-4" dirty="0">
                <a:latin typeface="Cambria" panose="02040503050406030204" pitchFamily="18" charset="0"/>
                <a:cs typeface="Georgia"/>
              </a:rPr>
              <a:t>marked leukocytosis</a:t>
            </a:r>
            <a:endParaRPr dirty="0">
              <a:latin typeface="Cambria" panose="02040503050406030204" pitchFamily="18" charset="0"/>
              <a:cs typeface="Georgia"/>
            </a:endParaRPr>
          </a:p>
          <a:p>
            <a:pPr marL="414640" indent="-201717">
              <a:spcBef>
                <a:spcPts val="556"/>
              </a:spcBef>
              <a:buFont typeface="Arial"/>
              <a:buChar char="●"/>
              <a:tabLst>
                <a:tab pos="414079" algn="l"/>
                <a:tab pos="414640" algn="l"/>
              </a:tabLst>
            </a:pPr>
            <a:r>
              <a:rPr dirty="0">
                <a:latin typeface="Cambria" panose="02040503050406030204" pitchFamily="18" charset="0"/>
                <a:cs typeface="Georgia"/>
              </a:rPr>
              <a:t>Common symptoms : </a:t>
            </a:r>
            <a:r>
              <a:rPr spc="-4" dirty="0">
                <a:latin typeface="Cambria" panose="02040503050406030204" pitchFamily="18" charset="0"/>
                <a:cs typeface="Georgia"/>
              </a:rPr>
              <a:t>Fatigue ,weight loss </a:t>
            </a:r>
            <a:r>
              <a:rPr dirty="0">
                <a:latin typeface="Cambria" panose="02040503050406030204" pitchFamily="18" charset="0"/>
                <a:cs typeface="Georgia"/>
              </a:rPr>
              <a:t>or </a:t>
            </a:r>
            <a:r>
              <a:rPr spc="-4" dirty="0">
                <a:latin typeface="Cambria" panose="02040503050406030204" pitchFamily="18" charset="0"/>
                <a:cs typeface="Georgia"/>
              </a:rPr>
              <a:t>night sweating</a:t>
            </a:r>
            <a:endParaRPr dirty="0">
              <a:latin typeface="Cambria" panose="02040503050406030204" pitchFamily="18" charset="0"/>
              <a:cs typeface="Georgia"/>
            </a:endParaRPr>
          </a:p>
          <a:p>
            <a:pPr marL="414640" indent="-201717">
              <a:spcBef>
                <a:spcPts val="556"/>
              </a:spcBef>
              <a:buFont typeface="Arial"/>
              <a:buChar char="●"/>
              <a:tabLst>
                <a:tab pos="414079" algn="l"/>
                <a:tab pos="414640" algn="l"/>
              </a:tabLst>
            </a:pPr>
            <a:r>
              <a:rPr dirty="0">
                <a:latin typeface="Cambria" panose="02040503050406030204" pitchFamily="18" charset="0"/>
                <a:cs typeface="Georgia"/>
              </a:rPr>
              <a:t>Abdominal </a:t>
            </a:r>
            <a:r>
              <a:rPr spc="-4" dirty="0">
                <a:latin typeface="Cambria" panose="02040503050406030204" pitchFamily="18" charset="0"/>
                <a:cs typeface="Georgia"/>
              </a:rPr>
              <a:t>discomfort </a:t>
            </a:r>
            <a:r>
              <a:rPr dirty="0">
                <a:latin typeface="Cambria" panose="02040503050406030204" pitchFamily="18" charset="0"/>
                <a:cs typeface="Georgia"/>
              </a:rPr>
              <a:t>due </a:t>
            </a:r>
            <a:r>
              <a:rPr spc="-4" dirty="0">
                <a:latin typeface="Cambria" panose="02040503050406030204" pitchFamily="18" charset="0"/>
                <a:cs typeface="Georgia"/>
              </a:rPr>
              <a:t>to splenomegaly</a:t>
            </a:r>
            <a:endParaRPr lang="en-US" spc="-4" dirty="0">
              <a:solidFill>
                <a:srgbClr val="FF3399"/>
              </a:solidFill>
              <a:latin typeface="Cambria" panose="02040503050406030204" pitchFamily="18" charset="0"/>
              <a:cs typeface="Georgia"/>
            </a:endParaRPr>
          </a:p>
          <a:p>
            <a:pPr marL="414640" indent="-201717">
              <a:spcBef>
                <a:spcPts val="556"/>
              </a:spcBef>
              <a:buFont typeface="Arial"/>
              <a:buChar char="●"/>
              <a:tabLst>
                <a:tab pos="414079" algn="l"/>
                <a:tab pos="414640" algn="l"/>
              </a:tabLst>
            </a:pPr>
            <a:r>
              <a:rPr lang="en-US" sz="1600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Splenomegaly </a:t>
            </a:r>
            <a:r>
              <a:rPr lang="en-US" sz="1600" spc="-5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(Massive</a:t>
            </a:r>
            <a:r>
              <a:rPr lang="en-US" sz="1600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) </a:t>
            </a:r>
            <a:r>
              <a:rPr lang="ar-SA" sz="16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الدمام عنده كبير !!</a:t>
            </a:r>
            <a:endParaRPr dirty="0">
              <a:solidFill>
                <a:srgbClr val="FF0000"/>
              </a:solidFill>
              <a:latin typeface="Cambria" panose="02040503050406030204" pitchFamily="18" charset="0"/>
              <a:cs typeface="Georgia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1E35F5F3-67CD-644F-9EF8-C022E7F78DEC}"/>
              </a:ext>
            </a:extLst>
          </p:cNvPr>
          <p:cNvSpPr/>
          <p:nvPr/>
        </p:nvSpPr>
        <p:spPr>
          <a:xfrm>
            <a:off x="4844376" y="7655668"/>
            <a:ext cx="1918112" cy="114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E1A1FBA-C991-8048-B78D-D639BF35A355}"/>
              </a:ext>
            </a:extLst>
          </p:cNvPr>
          <p:cNvSpPr txBox="1"/>
          <p:nvPr/>
        </p:nvSpPr>
        <p:spPr>
          <a:xfrm>
            <a:off x="468916" y="5495966"/>
            <a:ext cx="5687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Translocation of the ABL segment on chromosome 9 to BCR locus on chromosome 22 fusing together in the chromosome the result is named Philadelphia chromosome 22 chromosome  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This fusion gene has a binding site for ATP(the activity of Imatinib treatment is binding to this site and blocking it) that initiate the process of phosphorylation- activation- by tyrosine kinase of a substrate like JAK-2 involved in the transduction pathway that give rise to a state of uncontrolled proliferation  </a:t>
            </a:r>
          </a:p>
        </p:txBody>
      </p:sp>
      <p:sp>
        <p:nvSpPr>
          <p:cNvPr id="26" name="object 4">
            <a:extLst>
              <a:ext uri="{FF2B5EF4-FFF2-40B4-BE49-F238E27FC236}">
                <a16:creationId xmlns="" xmlns:a16="http://schemas.microsoft.com/office/drawing/2014/main" id="{3964B3FA-6939-ED49-9D1B-0A21291ACEAF}"/>
              </a:ext>
            </a:extLst>
          </p:cNvPr>
          <p:cNvSpPr/>
          <p:nvPr/>
        </p:nvSpPr>
        <p:spPr>
          <a:xfrm>
            <a:off x="972071" y="2437318"/>
            <a:ext cx="4681257" cy="3000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35"/>
          </a:p>
        </p:txBody>
      </p:sp>
      <p:sp>
        <p:nvSpPr>
          <p:cNvPr id="27" name="object 3">
            <a:extLst>
              <a:ext uri="{FF2B5EF4-FFF2-40B4-BE49-F238E27FC236}">
                <a16:creationId xmlns="" xmlns:a16="http://schemas.microsoft.com/office/drawing/2014/main" id="{A72DF0DB-66CA-1841-9AE3-B5567106FE05}"/>
              </a:ext>
            </a:extLst>
          </p:cNvPr>
          <p:cNvSpPr txBox="1"/>
          <p:nvPr/>
        </p:nvSpPr>
        <p:spPr>
          <a:xfrm>
            <a:off x="-27669" y="1899265"/>
            <a:ext cx="5680997" cy="42726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>
              <a:spcBef>
                <a:spcPts val="13"/>
              </a:spcBef>
            </a:pPr>
            <a:endParaRPr sz="1103" dirty="0">
              <a:latin typeface="Times New Roman"/>
              <a:cs typeface="Times New Roman"/>
            </a:endParaRPr>
          </a:p>
          <a:p>
            <a:pPr marL="212923">
              <a:tabLst>
                <a:tab pos="414640" algn="l"/>
              </a:tabLst>
            </a:pPr>
            <a:r>
              <a:rPr lang="ar-SA"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-</a:t>
            </a:r>
            <a:r>
              <a:rPr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Pathogenesis of Chronic myeloid leukemia:</a:t>
            </a:r>
          </a:p>
        </p:txBody>
      </p:sp>
      <p:sp>
        <p:nvSpPr>
          <p:cNvPr id="8" name="object 2">
            <a:extLst>
              <a:ext uri="{FF2B5EF4-FFF2-40B4-BE49-F238E27FC236}">
                <a16:creationId xmlns="" xmlns:a16="http://schemas.microsoft.com/office/drawing/2014/main" id="{DBD18DA8-4BCF-E741-BE09-F2BB3117D5E3}"/>
              </a:ext>
            </a:extLst>
          </p:cNvPr>
          <p:cNvSpPr/>
          <p:nvPr/>
        </p:nvSpPr>
        <p:spPr>
          <a:xfrm>
            <a:off x="199442" y="400363"/>
            <a:ext cx="4644022" cy="1649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35"/>
          </a:p>
        </p:txBody>
      </p:sp>
      <p:cxnSp>
        <p:nvCxnSpPr>
          <p:cNvPr id="3" name="رابط كسهم مستقيم 2"/>
          <p:cNvCxnSpPr/>
          <p:nvPr/>
        </p:nvCxnSpPr>
        <p:spPr>
          <a:xfrm flipV="1">
            <a:off x="5313193" y="3330718"/>
            <a:ext cx="218210" cy="30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ربع نص 3"/>
          <p:cNvSpPr txBox="1"/>
          <p:nvPr/>
        </p:nvSpPr>
        <p:spPr>
          <a:xfrm>
            <a:off x="5345675" y="2613299"/>
            <a:ext cx="12417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It acts like ON/OFF Button in many processes and proliferation is one of them</a:t>
            </a:r>
          </a:p>
        </p:txBody>
      </p:sp>
      <p:sp>
        <p:nvSpPr>
          <p:cNvPr id="12" name="Up Arrow 9"/>
          <p:cNvSpPr/>
          <p:nvPr/>
        </p:nvSpPr>
        <p:spPr>
          <a:xfrm>
            <a:off x="4379132" y="3594930"/>
            <a:ext cx="45719" cy="150332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049538" y="8782205"/>
            <a:ext cx="1507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4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cs typeface="Georgia"/>
              </a:rPr>
              <a:t>Splenomegaly</a:t>
            </a: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5"/>
          </p:nvPr>
        </p:nvSpPr>
        <p:spPr>
          <a:xfrm>
            <a:off x="2155410" y="-125887"/>
            <a:ext cx="2314575" cy="527403"/>
          </a:xfrm>
        </p:spPr>
        <p:txBody>
          <a:bodyPr/>
          <a:lstStyle/>
          <a:p>
            <a:r>
              <a:rPr lang="en-US" dirty="0"/>
              <a:t>HEMATOLOGY TEAM 436</a:t>
            </a: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E7C336-C177-49B2-B331-A4AB208038C2}"/>
              </a:ext>
            </a:extLst>
          </p:cNvPr>
          <p:cNvSpPr txBox="1"/>
          <p:nvPr/>
        </p:nvSpPr>
        <p:spPr>
          <a:xfrm>
            <a:off x="4925574" y="332645"/>
            <a:ext cx="18173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These are normally present in the blood but if we find any of the precursors it is </a:t>
            </a:r>
            <a:r>
              <a:rPr lang="en-GB" sz="11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abnormal.</a:t>
            </a:r>
          </a:p>
          <a:p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How do they enter the blood? The bone marrow becomes hypercellular and the cells become crowded and start leaving and enter the blood.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51FB3BD-DBA0-4127-9A85-436B62325C0E}"/>
              </a:ext>
            </a:extLst>
          </p:cNvPr>
          <p:cNvSpPr/>
          <p:nvPr/>
        </p:nvSpPr>
        <p:spPr>
          <a:xfrm>
            <a:off x="3473450" y="1242297"/>
            <a:ext cx="1306513" cy="24641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4517709-D29B-4018-B545-90E004180A86}"/>
              </a:ext>
            </a:extLst>
          </p:cNvPr>
          <p:cNvCxnSpPr/>
          <p:nvPr/>
        </p:nvCxnSpPr>
        <p:spPr>
          <a:xfrm flipV="1">
            <a:off x="4794250" y="512306"/>
            <a:ext cx="190500" cy="83389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BD4334F-1468-4E96-8D3E-AB60EEEFDEBE}"/>
              </a:ext>
            </a:extLst>
          </p:cNvPr>
          <p:cNvSpPr txBox="1"/>
          <p:nvPr/>
        </p:nvSpPr>
        <p:spPr>
          <a:xfrm>
            <a:off x="3746632" y="9369310"/>
            <a:ext cx="1997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Very important finding!</a:t>
            </a:r>
          </a:p>
        </p:txBody>
      </p:sp>
    </p:spTree>
    <p:extLst>
      <p:ext uri="{BB962C8B-B14F-4D97-AF65-F5344CB8AC3E}">
        <p14:creationId xmlns:p14="http://schemas.microsoft.com/office/powerpoint/2010/main" val="44810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4008" y="4221818"/>
            <a:ext cx="42022" cy="8404"/>
          </a:xfrm>
          <a:custGeom>
            <a:avLst/>
            <a:gdLst/>
            <a:ahLst/>
            <a:cxnLst/>
            <a:rect l="l" t="t" r="r" b="b"/>
            <a:pathLst>
              <a:path w="47625" h="9525">
                <a:moveTo>
                  <a:pt x="0" y="0"/>
                </a:moveTo>
                <a:lnTo>
                  <a:pt x="47625" y="0"/>
                </a:lnTo>
                <a:lnTo>
                  <a:pt x="47625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sz="1235"/>
          </a:p>
        </p:txBody>
      </p:sp>
      <p:sp>
        <p:nvSpPr>
          <p:cNvPr id="7" name="object 6">
            <a:extLst>
              <a:ext uri="{FF2B5EF4-FFF2-40B4-BE49-F238E27FC236}">
                <a16:creationId xmlns="" xmlns:a16="http://schemas.microsoft.com/office/drawing/2014/main" id="{82E1AA9F-1FED-5240-AFB4-E56ED2B44067}"/>
              </a:ext>
            </a:extLst>
          </p:cNvPr>
          <p:cNvSpPr txBox="1"/>
          <p:nvPr/>
        </p:nvSpPr>
        <p:spPr>
          <a:xfrm>
            <a:off x="47304" y="6468142"/>
            <a:ext cx="6837452" cy="205161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12923">
              <a:spcBef>
                <a:spcPts val="88"/>
              </a:spcBef>
              <a:buClr>
                <a:srgbClr val="000000"/>
              </a:buClr>
              <a:tabLst>
                <a:tab pos="414640" algn="l"/>
              </a:tabLst>
            </a:pPr>
            <a:r>
              <a:rPr lang="en-US"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- </a:t>
            </a:r>
            <a:r>
              <a:rPr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Neutrophil Alkaline Phosphatase (NAP)score:</a:t>
            </a:r>
            <a:endParaRPr lang="en-US" sz="1600" dirty="0">
              <a:solidFill>
                <a:srgbClr val="009999"/>
              </a:solidFill>
              <a:latin typeface="Cambria" panose="02040503050406030204" pitchFamily="18" charset="0"/>
              <a:ea typeface="Cambria"/>
              <a:cs typeface="Cambria"/>
            </a:endParaRPr>
          </a:p>
          <a:p>
            <a:pPr marL="212923">
              <a:spcBef>
                <a:spcPts val="88"/>
              </a:spcBef>
              <a:buClr>
                <a:srgbClr val="000000"/>
              </a:buClr>
              <a:tabLst>
                <a:tab pos="414640" algn="l"/>
              </a:tabLst>
            </a:pPr>
            <a:endParaRPr sz="2000" dirty="0">
              <a:latin typeface="Cambria" panose="02040503050406030204" pitchFamily="18" charset="0"/>
              <a:cs typeface="Times New Roman"/>
            </a:endParaRPr>
          </a:p>
          <a:p>
            <a:pPr marL="296956" marR="4483" indent="-285750">
              <a:lnSpc>
                <a:spcPct val="113599"/>
              </a:lnSpc>
              <a:buFont typeface="Arial" panose="020B0604020202020204" pitchFamily="34" charset="0"/>
              <a:buChar char="•"/>
            </a:pPr>
            <a:r>
              <a:rPr dirty="0">
                <a:latin typeface="Cambria" panose="02040503050406030204" pitchFamily="18" charset="0"/>
              </a:rPr>
              <a:t>Cytochemical stain that </a:t>
            </a:r>
            <a:r>
              <a:rPr spc="-4" dirty="0">
                <a:latin typeface="Cambria" panose="02040503050406030204" pitchFamily="18" charset="0"/>
              </a:rPr>
              <a:t>estimate the </a:t>
            </a:r>
            <a:r>
              <a:rPr spc="-4" dirty="0">
                <a:solidFill>
                  <a:srgbClr val="FF0000"/>
                </a:solidFill>
                <a:latin typeface="Cambria" panose="02040503050406030204" pitchFamily="18" charset="0"/>
              </a:rPr>
              <a:t>amount of alkaline phosphatase enzyme </a:t>
            </a:r>
            <a:r>
              <a:rPr spc="-4" dirty="0">
                <a:latin typeface="Cambria" panose="02040503050406030204" pitchFamily="18" charset="0"/>
              </a:rPr>
              <a:t>in</a:t>
            </a:r>
            <a:r>
              <a:rPr lang="en-US" spc="-4" dirty="0">
                <a:latin typeface="Cambria" panose="02040503050406030204" pitchFamily="18" charset="0"/>
              </a:rPr>
              <a:t> </a:t>
            </a:r>
            <a:r>
              <a:rPr lang="en-GB" dirty="0">
                <a:latin typeface="Cambria" panose="02040503050406030204" pitchFamily="18" charset="0"/>
              </a:rPr>
              <a:t>neutrophils</a:t>
            </a:r>
            <a:r>
              <a:rPr dirty="0">
                <a:latin typeface="Cambria" panose="02040503050406030204" pitchFamily="18" charset="0"/>
              </a:rPr>
              <a:t>.</a:t>
            </a:r>
            <a:r>
              <a:rPr lang="en-US" dirty="0">
                <a:latin typeface="Cambria" panose="02040503050406030204" pitchFamily="18" charset="0"/>
              </a:rPr>
              <a:t> </a:t>
            </a:r>
          </a:p>
          <a:p>
            <a:pPr marL="11206" marR="4483">
              <a:lnSpc>
                <a:spcPct val="113599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CML dysfunction cell do not have alkaline phosphate . But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leukmoid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is function cell </a:t>
            </a:r>
          </a:p>
          <a:p>
            <a:pPr marL="11206" marR="4483">
              <a:lnSpc>
                <a:spcPct val="113599"/>
              </a:lnSpc>
            </a:pPr>
            <a:r>
              <a:rPr lang="ar-SA" b="1" dirty="0">
                <a:solidFill>
                  <a:schemeClr val="accent3"/>
                </a:solidFill>
                <a:latin typeface="Cambria" panose="02040503050406030204" pitchFamily="18" charset="0"/>
              </a:rPr>
              <a:t>اللي يقتل البكتيريا هو هذا الانزيم فـ الخلايا </a:t>
            </a:r>
            <a:r>
              <a:rPr lang="ar-SA" b="1" dirty="0" err="1">
                <a:solidFill>
                  <a:schemeClr val="accent3"/>
                </a:solidFill>
                <a:latin typeface="Cambria" panose="02040503050406030204" pitchFamily="18" charset="0"/>
              </a:rPr>
              <a:t>الطبيعيه</a:t>
            </a:r>
            <a:r>
              <a:rPr lang="ar-SA" b="1" dirty="0">
                <a:solidFill>
                  <a:schemeClr val="accent3"/>
                </a:solidFill>
                <a:latin typeface="Cambria" panose="02040503050406030204" pitchFamily="18" charset="0"/>
              </a:rPr>
              <a:t> تحتوي هذا الانزيم اما الخلايا الغير </a:t>
            </a:r>
            <a:r>
              <a:rPr lang="ar-SA" b="1" dirty="0" err="1">
                <a:solidFill>
                  <a:schemeClr val="accent3"/>
                </a:solidFill>
                <a:latin typeface="Cambria" panose="02040503050406030204" pitchFamily="18" charset="0"/>
              </a:rPr>
              <a:t>طبيعيه</a:t>
            </a:r>
            <a:r>
              <a:rPr lang="ar-SA" b="1" dirty="0">
                <a:solidFill>
                  <a:schemeClr val="accent3"/>
                </a:solidFill>
                <a:latin typeface="Cambria" panose="02040503050406030204" pitchFamily="18" charset="0"/>
              </a:rPr>
              <a:t> لا تحتوي هذا الانزيم.</a:t>
            </a:r>
            <a:r>
              <a:rPr lang="ar-SA" b="1" dirty="0">
                <a:latin typeface="Cambria" panose="02040503050406030204" pitchFamily="18" charset="0"/>
              </a:rPr>
              <a:t> </a:t>
            </a:r>
            <a:endParaRPr lang="en-US" b="1" dirty="0">
              <a:latin typeface="Cambria" panose="02040503050406030204" pitchFamily="18" charset="0"/>
            </a:endParaRPr>
          </a:p>
          <a:p>
            <a:pPr marL="296956" marR="4483" indent="-285750">
              <a:lnSpc>
                <a:spcPct val="113599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</a:rPr>
              <a:t>CML= Low</a:t>
            </a:r>
            <a:endParaRPr lang="en-US" dirty="0">
              <a:latin typeface="Cambria" panose="02040503050406030204" pitchFamily="18" charset="0"/>
            </a:endParaRPr>
          </a:p>
          <a:p>
            <a:pPr marL="296956" marR="4483" indent="-285750">
              <a:lnSpc>
                <a:spcPct val="113599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Cambria" panose="02040503050406030204" pitchFamily="18" charset="0"/>
              </a:rPr>
              <a:t>Leukemoid</a:t>
            </a:r>
            <a:r>
              <a:rPr lang="en-US" b="1" dirty="0">
                <a:latin typeface="Cambria" panose="02040503050406030204" pitchFamily="18" charset="0"/>
              </a:rPr>
              <a:t> = High </a:t>
            </a:r>
          </a:p>
        </p:txBody>
      </p:sp>
      <p:graphicFrame>
        <p:nvGraphicFramePr>
          <p:cNvPr id="8" name="object 5">
            <a:extLst>
              <a:ext uri="{FF2B5EF4-FFF2-40B4-BE49-F238E27FC236}">
                <a16:creationId xmlns="" xmlns:a16="http://schemas.microsoft.com/office/drawing/2014/main" id="{5B756F4F-6B2C-7E47-A097-6FEFE973F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292455"/>
              </p:ext>
            </p:extLst>
          </p:nvPr>
        </p:nvGraphicFramePr>
        <p:xfrm>
          <a:off x="546742" y="1983898"/>
          <a:ext cx="5754531" cy="407014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9181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8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181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5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CML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Leukaemoid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8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Age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Adult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Any age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8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WBC count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High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High but &lt;100,000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8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Differential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Mainly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myelocytes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 and segmented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and neutrophils.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Mainly Bands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2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Morphology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Hypogranular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Toxic</a:t>
                      </a:r>
                      <a:endParaRPr kumimoji="0" lang="ar-SA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8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Splenomegaly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+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(massive)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-/+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2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NAP score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Arial" charset="0"/>
                        </a:rPr>
                        <a:t>هذا يفرق بينهم بسرعة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Low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High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4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BCR/ABL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Arial" charset="0"/>
                        </a:rPr>
                        <a:t>مكلف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+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ve</a:t>
                      </a:r>
                      <a:endParaRPr kumimoji="0" lang="ar-SA" sz="1400" u="none" strike="noStrike" cap="none" normalizeH="0" baseline="0" dirty="0">
                        <a:ln>
                          <a:noFill/>
                        </a:ln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اذا كان </a:t>
                      </a:r>
                      <a:r>
                        <a:rPr kumimoji="0" lang="ar-SA" sz="1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بوسيتيف</a:t>
                      </a:r>
                      <a:r>
                        <a:rPr kumimoji="0" lang="ar-SA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احلف لهم انه 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CML</a:t>
                      </a:r>
                      <a:endParaRPr kumimoji="0" lang="ar-SA" sz="120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ve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8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Onset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Chronic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Acute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object 4">
            <a:extLst>
              <a:ext uri="{FF2B5EF4-FFF2-40B4-BE49-F238E27FC236}">
                <a16:creationId xmlns="" xmlns:a16="http://schemas.microsoft.com/office/drawing/2014/main" id="{0303599E-F7D5-D34F-9EFA-996C2B2516D7}"/>
              </a:ext>
            </a:extLst>
          </p:cNvPr>
          <p:cNvSpPr txBox="1"/>
          <p:nvPr/>
        </p:nvSpPr>
        <p:spPr>
          <a:xfrm>
            <a:off x="0" y="319992"/>
            <a:ext cx="6857999" cy="1422373"/>
          </a:xfrm>
          <a:prstGeom prst="rect">
            <a:avLst/>
          </a:prstGeom>
        </p:spPr>
        <p:txBody>
          <a:bodyPr vert="horz" wrap="square" lIns="0" tIns="60512" rIns="0" bIns="0" rtlCol="0">
            <a:spAutoFit/>
          </a:bodyPr>
          <a:lstStyle/>
          <a:p>
            <a:pPr marL="11206">
              <a:spcBef>
                <a:spcPts val="476"/>
              </a:spcBef>
              <a:tabLst>
                <a:tab pos="211802" algn="l"/>
              </a:tabLst>
            </a:pPr>
            <a:r>
              <a:rPr lang="ar-SA"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-</a:t>
            </a:r>
            <a:r>
              <a:rPr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Main Differential Diagnosis:</a:t>
            </a:r>
            <a:r>
              <a:rPr lang="en-US"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 </a:t>
            </a:r>
            <a:r>
              <a:rPr lang="ar-SA"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(كيف أفرق بين </a:t>
            </a:r>
            <a:r>
              <a:rPr lang="ar-SA" sz="1600" dirty="0" err="1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الكرونيك</a:t>
            </a:r>
            <a:r>
              <a:rPr lang="ar-SA"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 </a:t>
            </a:r>
            <a:r>
              <a:rPr lang="ar-SA" sz="1600" dirty="0" err="1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مايلويد</a:t>
            </a:r>
            <a:r>
              <a:rPr lang="ar-SA"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 لوكيميا والأمراض الثانية)</a:t>
            </a:r>
            <a:r>
              <a:rPr lang="en-US"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:-</a:t>
            </a:r>
          </a:p>
          <a:p>
            <a:pPr marL="11206">
              <a:spcBef>
                <a:spcPts val="476"/>
              </a:spcBef>
              <a:tabLst>
                <a:tab pos="211802" algn="l"/>
              </a:tabLst>
            </a:pPr>
            <a:endParaRPr lang="ar-SA" sz="1600" dirty="0">
              <a:solidFill>
                <a:srgbClr val="009999"/>
              </a:solidFill>
              <a:latin typeface="Cambria" panose="02040503050406030204" pitchFamily="18" charset="0"/>
              <a:ea typeface="Cambria"/>
              <a:cs typeface="Cambria"/>
            </a:endParaRPr>
          </a:p>
          <a:p>
            <a:pPr marL="11206">
              <a:spcBef>
                <a:spcPts val="476"/>
              </a:spcBef>
              <a:tabLst>
                <a:tab pos="211802" algn="l"/>
              </a:tabLst>
            </a:pPr>
            <a:r>
              <a:rPr lang="en-US" b="1" u="sng" dirty="0"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cs typeface="Georgia"/>
              </a:rPr>
              <a:t>1.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cs typeface="Georgia"/>
              </a:rPr>
              <a:t>Chronic myelomonocytic </a:t>
            </a:r>
            <a:r>
              <a:rPr b="1" u="sng" spc="-4" dirty="0"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cs typeface="Georgia"/>
              </a:rPr>
              <a:t>leukemia (CMML)</a:t>
            </a:r>
            <a:r>
              <a:rPr b="1" spc="-4" dirty="0">
                <a:latin typeface="Cambria" panose="02040503050406030204" pitchFamily="18" charset="0"/>
                <a:cs typeface="Georgia"/>
              </a:rPr>
              <a:t> </a:t>
            </a:r>
            <a:r>
              <a:rPr spc="-4" dirty="0">
                <a:latin typeface="Cambria" panose="02040503050406030204" pitchFamily="18" charset="0"/>
                <a:cs typeface="Georgia"/>
              </a:rPr>
              <a:t>(</a:t>
            </a:r>
            <a:r>
              <a:rPr b="1" spc="-4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monocytosis </a:t>
            </a:r>
            <a:r>
              <a:rPr b="1" spc="-4" dirty="0">
                <a:latin typeface="Cambria" panose="02040503050406030204" pitchFamily="18" charset="0"/>
                <a:cs typeface="Georgia"/>
              </a:rPr>
              <a:t>,</a:t>
            </a:r>
            <a:r>
              <a:rPr b="1" spc="-4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BCR-ABL –ve</a:t>
            </a:r>
            <a:r>
              <a:rPr spc="-4" dirty="0">
                <a:latin typeface="Cambria" panose="02040503050406030204" pitchFamily="18" charset="0"/>
                <a:cs typeface="Georgia"/>
              </a:rPr>
              <a:t>)</a:t>
            </a:r>
            <a:r>
              <a:rPr spc="-9" dirty="0">
                <a:latin typeface="Cambria" panose="02040503050406030204" pitchFamily="18" charset="0"/>
                <a:cs typeface="Georgia"/>
              </a:rPr>
              <a:t> </a:t>
            </a:r>
            <a:r>
              <a:rPr dirty="0">
                <a:latin typeface="Cambria" panose="02040503050406030204" pitchFamily="18" charset="0"/>
                <a:cs typeface="Georgia"/>
              </a:rPr>
              <a:t>.</a:t>
            </a:r>
            <a:endParaRPr lang="en-US" dirty="0">
              <a:latin typeface="Cambria" panose="02040503050406030204" pitchFamily="18" charset="0"/>
              <a:cs typeface="Georgia"/>
            </a:endParaRPr>
          </a:p>
          <a:p>
            <a:pPr marL="11206">
              <a:spcBef>
                <a:spcPts val="476"/>
              </a:spcBef>
              <a:tabLst>
                <a:tab pos="211802" algn="l"/>
              </a:tabLst>
            </a:pPr>
            <a:endParaRPr dirty="0">
              <a:latin typeface="Cambria" panose="02040503050406030204" pitchFamily="18" charset="0"/>
              <a:cs typeface="Georgia"/>
            </a:endParaRPr>
          </a:p>
          <a:p>
            <a:pPr marL="11206" marR="4483">
              <a:lnSpc>
                <a:spcPct val="113599"/>
              </a:lnSpc>
              <a:tabLst>
                <a:tab pos="127194" algn="l"/>
              </a:tabLst>
            </a:pPr>
            <a:r>
              <a:rPr lang="en-US" b="1" u="sng" dirty="0"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cs typeface="Georgia"/>
              </a:rPr>
              <a:t>2.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cs typeface="Georgia"/>
              </a:rPr>
              <a:t>Leukemoid </a:t>
            </a:r>
            <a:r>
              <a:rPr b="1" u="sng" spc="-4" dirty="0"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cs typeface="Georgia"/>
              </a:rPr>
              <a:t>reaction</a:t>
            </a:r>
            <a:r>
              <a:rPr spc="-4" dirty="0">
                <a:latin typeface="Cambria" panose="02040503050406030204" pitchFamily="18" charset="0"/>
                <a:cs typeface="Georgia"/>
              </a:rPr>
              <a:t>: Leukocytosis </a:t>
            </a:r>
            <a:r>
              <a:rPr dirty="0">
                <a:latin typeface="Cambria" panose="02040503050406030204" pitchFamily="18" charset="0"/>
                <a:cs typeface="Georgia"/>
              </a:rPr>
              <a:t>due </a:t>
            </a:r>
            <a:r>
              <a:rPr spc="-4" dirty="0">
                <a:latin typeface="Cambria" panose="02040503050406030204" pitchFamily="18" charset="0"/>
                <a:cs typeface="Georgia"/>
              </a:rPr>
              <a:t>to physiological response to stress </a:t>
            </a:r>
            <a:r>
              <a:rPr dirty="0">
                <a:latin typeface="Cambria" panose="02040503050406030204" pitchFamily="18" charset="0"/>
                <a:cs typeface="Georgia"/>
              </a:rPr>
              <a:t>or </a:t>
            </a:r>
            <a:r>
              <a:rPr u="sng" spc="-4" dirty="0"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cs typeface="Georgia"/>
              </a:rPr>
              <a:t>infection</a:t>
            </a:r>
            <a:r>
              <a:rPr lang="en-US" u="sng" spc="-4" dirty="0"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cs typeface="Georgia"/>
              </a:rPr>
              <a:t>.</a:t>
            </a:r>
            <a:endParaRPr dirty="0">
              <a:latin typeface="Cambria" panose="02040503050406030204" pitchFamily="18" charset="0"/>
              <a:cs typeface="Georgia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5"/>
          </p:nvPr>
        </p:nvSpPr>
        <p:spPr>
          <a:xfrm>
            <a:off x="2308742" y="-64476"/>
            <a:ext cx="2314575" cy="527403"/>
          </a:xfrm>
        </p:spPr>
        <p:txBody>
          <a:bodyPr/>
          <a:lstStyle/>
          <a:p>
            <a:r>
              <a:rPr lang="en-US" dirty="0"/>
              <a:t>HEMATOLOGY TEAM 436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2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561958" y="5919509"/>
            <a:ext cx="42022" cy="8404"/>
          </a:xfrm>
          <a:custGeom>
            <a:avLst/>
            <a:gdLst/>
            <a:ahLst/>
            <a:cxnLst/>
            <a:rect l="l" t="t" r="r" b="b"/>
            <a:pathLst>
              <a:path w="47625" h="9525">
                <a:moveTo>
                  <a:pt x="0" y="0"/>
                </a:moveTo>
                <a:lnTo>
                  <a:pt x="47625" y="0"/>
                </a:lnTo>
                <a:lnTo>
                  <a:pt x="47625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sz="1235"/>
          </a:p>
        </p:txBody>
      </p:sp>
      <p:pic>
        <p:nvPicPr>
          <p:cNvPr id="15" name="Picture 2" descr="http://www.epgonline.org/images/cml/2143-a.gif">
            <a:extLst>
              <a:ext uri="{FF2B5EF4-FFF2-40B4-BE49-F238E27FC236}">
                <a16:creationId xmlns="" xmlns:a16="http://schemas.microsoft.com/office/drawing/2014/main" id="{7890AB6B-69EA-A747-9631-3341163D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5705414"/>
            <a:ext cx="5614416" cy="224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ject 3">
            <a:extLst>
              <a:ext uri="{FF2B5EF4-FFF2-40B4-BE49-F238E27FC236}">
                <a16:creationId xmlns="" xmlns:a16="http://schemas.microsoft.com/office/drawing/2014/main" id="{C8BCA370-4EB6-2049-87CC-591526DD1376}"/>
              </a:ext>
            </a:extLst>
          </p:cNvPr>
          <p:cNvSpPr txBox="1"/>
          <p:nvPr/>
        </p:nvSpPr>
        <p:spPr>
          <a:xfrm>
            <a:off x="0" y="283855"/>
            <a:ext cx="6858000" cy="5402309"/>
          </a:xfrm>
          <a:prstGeom prst="rect">
            <a:avLst/>
          </a:prstGeom>
        </p:spPr>
        <p:txBody>
          <a:bodyPr vert="horz" wrap="square" lIns="0" tIns="41462" rIns="0" bIns="0" rtlCol="0">
            <a:spAutoFit/>
          </a:bodyPr>
          <a:lstStyle/>
          <a:p>
            <a:pPr marL="498673" indent="-285750">
              <a:spcBef>
                <a:spcPts val="326"/>
              </a:spcBef>
              <a:buClr>
                <a:srgbClr val="000000"/>
              </a:buClr>
              <a:buFontTx/>
              <a:buChar char="-"/>
              <a:tabLst>
                <a:tab pos="414640" algn="l"/>
              </a:tabLst>
            </a:pPr>
            <a:r>
              <a:rPr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Chronic Myeloid Leukemia</a:t>
            </a:r>
            <a:r>
              <a:rPr lang="en-US"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 Phases:- </a:t>
            </a:r>
            <a:r>
              <a:rPr lang="ar-SA" sz="10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/>
                <a:cs typeface="Cambria"/>
              </a:rPr>
              <a:t>المريض ينتقل من مرحلة لمرحلة اذا ما علجناه وكل مرحلة اخطر من اللي قبلها</a:t>
            </a:r>
            <a:endParaRPr lang="ar-SA" sz="1600" dirty="0">
              <a:solidFill>
                <a:srgbClr val="009999"/>
              </a:solidFill>
              <a:latin typeface="Cambria" panose="02040503050406030204" pitchFamily="18" charset="0"/>
              <a:ea typeface="Cambria"/>
              <a:cs typeface="Cambria"/>
            </a:endParaRPr>
          </a:p>
          <a:p>
            <a:pPr marL="212923">
              <a:spcBef>
                <a:spcPts val="326"/>
              </a:spcBef>
              <a:buClr>
                <a:srgbClr val="000000"/>
              </a:buClr>
              <a:tabLst>
                <a:tab pos="414640" algn="l"/>
              </a:tabLst>
            </a:pPr>
            <a:endParaRPr lang="ar-SA" b="1" spc="44" dirty="0">
              <a:solidFill>
                <a:srgbClr val="EA9999"/>
              </a:solidFill>
              <a:latin typeface="Cambria" panose="02040503050406030204" pitchFamily="18" charset="0"/>
            </a:endParaRPr>
          </a:p>
          <a:p>
            <a:pPr marL="212923">
              <a:spcBef>
                <a:spcPts val="326"/>
              </a:spcBef>
              <a:buClr>
                <a:srgbClr val="000000"/>
              </a:buClr>
              <a:tabLst>
                <a:tab pos="414640" algn="l"/>
              </a:tabLst>
            </a:pPr>
            <a:endParaRPr lang="ar-SA" b="1" spc="44" dirty="0">
              <a:solidFill>
                <a:srgbClr val="EA9999"/>
              </a:solidFill>
              <a:latin typeface="Cambria" panose="02040503050406030204" pitchFamily="18" charset="0"/>
            </a:endParaRPr>
          </a:p>
          <a:p>
            <a:pPr marL="212923">
              <a:spcBef>
                <a:spcPts val="326"/>
              </a:spcBef>
              <a:buClr>
                <a:srgbClr val="000000"/>
              </a:buClr>
              <a:tabLst>
                <a:tab pos="414640" algn="l"/>
              </a:tabLst>
            </a:pPr>
            <a:endParaRPr lang="ar-SA" b="1" spc="44" dirty="0">
              <a:solidFill>
                <a:srgbClr val="EA9999"/>
              </a:solidFill>
              <a:latin typeface="Cambria" panose="02040503050406030204" pitchFamily="18" charset="0"/>
            </a:endParaRPr>
          </a:p>
          <a:p>
            <a:pPr marL="212923">
              <a:spcBef>
                <a:spcPts val="326"/>
              </a:spcBef>
              <a:buClr>
                <a:srgbClr val="000000"/>
              </a:buClr>
              <a:tabLst>
                <a:tab pos="414640" algn="l"/>
              </a:tabLst>
            </a:pPr>
            <a:endParaRPr lang="ar-SA" b="1" spc="44" dirty="0">
              <a:solidFill>
                <a:srgbClr val="EA9999"/>
              </a:solidFill>
              <a:latin typeface="Cambria" panose="02040503050406030204" pitchFamily="18" charset="0"/>
            </a:endParaRPr>
          </a:p>
          <a:p>
            <a:pPr marL="212923">
              <a:spcBef>
                <a:spcPts val="326"/>
              </a:spcBef>
              <a:buClr>
                <a:srgbClr val="000000"/>
              </a:buClr>
              <a:tabLst>
                <a:tab pos="414640" algn="l"/>
              </a:tabLst>
            </a:pPr>
            <a:endParaRPr lang="ar-SA" b="1" spc="44" dirty="0">
              <a:solidFill>
                <a:srgbClr val="EA9999"/>
              </a:solidFill>
              <a:latin typeface="Cambria" panose="02040503050406030204" pitchFamily="18" charset="0"/>
            </a:endParaRPr>
          </a:p>
          <a:p>
            <a:pPr marL="212923">
              <a:spcBef>
                <a:spcPts val="326"/>
              </a:spcBef>
              <a:buClr>
                <a:srgbClr val="000000"/>
              </a:buClr>
              <a:tabLst>
                <a:tab pos="414640" algn="l"/>
              </a:tabLst>
            </a:pPr>
            <a:endParaRPr lang="ar-SA" b="1" spc="44" dirty="0">
              <a:solidFill>
                <a:srgbClr val="EA9999"/>
              </a:solidFill>
              <a:latin typeface="Cambria" panose="02040503050406030204" pitchFamily="18" charset="0"/>
            </a:endParaRPr>
          </a:p>
          <a:p>
            <a:pPr marL="212923">
              <a:spcBef>
                <a:spcPts val="326"/>
              </a:spcBef>
              <a:buClr>
                <a:srgbClr val="000000"/>
              </a:buClr>
              <a:tabLst>
                <a:tab pos="414640" algn="l"/>
              </a:tabLst>
            </a:pPr>
            <a:endParaRPr lang="ar-SA" b="1" spc="44" dirty="0">
              <a:solidFill>
                <a:srgbClr val="EA9999"/>
              </a:solidFill>
              <a:latin typeface="Cambria" panose="02040503050406030204" pitchFamily="18" charset="0"/>
            </a:endParaRPr>
          </a:p>
          <a:p>
            <a:pPr marL="212923">
              <a:spcBef>
                <a:spcPts val="326"/>
              </a:spcBef>
              <a:buClr>
                <a:srgbClr val="000000"/>
              </a:buClr>
              <a:tabLst>
                <a:tab pos="414640" algn="l"/>
              </a:tabLst>
            </a:pPr>
            <a:endParaRPr lang="ar-SA" b="1" spc="44" dirty="0">
              <a:solidFill>
                <a:srgbClr val="EA9999"/>
              </a:solidFill>
              <a:latin typeface="Cambria" panose="02040503050406030204" pitchFamily="18" charset="0"/>
            </a:endParaRPr>
          </a:p>
          <a:p>
            <a:pPr marL="212923">
              <a:spcBef>
                <a:spcPts val="326"/>
              </a:spcBef>
              <a:buClr>
                <a:srgbClr val="000000"/>
              </a:buClr>
              <a:tabLst>
                <a:tab pos="414640" algn="l"/>
              </a:tabLst>
            </a:pPr>
            <a:endParaRPr lang="ar-SA" b="1" spc="44" dirty="0">
              <a:solidFill>
                <a:srgbClr val="EA9999"/>
              </a:solidFill>
              <a:latin typeface="Cambria" panose="02040503050406030204" pitchFamily="18" charset="0"/>
            </a:endParaRPr>
          </a:p>
          <a:p>
            <a:pPr marL="212923">
              <a:spcBef>
                <a:spcPts val="326"/>
              </a:spcBef>
              <a:buClr>
                <a:srgbClr val="000000"/>
              </a:buClr>
              <a:tabLst>
                <a:tab pos="414640" algn="l"/>
              </a:tabLst>
            </a:pPr>
            <a:endParaRPr lang="ar-SA" b="1" spc="44" dirty="0">
              <a:solidFill>
                <a:srgbClr val="EA9999"/>
              </a:solidFill>
              <a:latin typeface="Cambria" panose="02040503050406030204" pitchFamily="18" charset="0"/>
            </a:endParaRPr>
          </a:p>
          <a:p>
            <a:pPr marL="212923">
              <a:spcBef>
                <a:spcPts val="326"/>
              </a:spcBef>
              <a:buClr>
                <a:srgbClr val="000000"/>
              </a:buClr>
              <a:tabLst>
                <a:tab pos="414640" algn="l"/>
              </a:tabLst>
            </a:pPr>
            <a:endParaRPr lang="ar-SA" b="1" spc="44" dirty="0">
              <a:solidFill>
                <a:srgbClr val="EA9999"/>
              </a:solidFill>
              <a:latin typeface="Cambria" panose="02040503050406030204" pitchFamily="18" charset="0"/>
            </a:endParaRPr>
          </a:p>
          <a:p>
            <a:pPr marL="212923">
              <a:spcBef>
                <a:spcPts val="326"/>
              </a:spcBef>
              <a:buClr>
                <a:srgbClr val="000000"/>
              </a:buClr>
              <a:tabLst>
                <a:tab pos="414640" algn="l"/>
              </a:tabLst>
            </a:pPr>
            <a:endParaRPr lang="ar-SA" b="1" spc="44" dirty="0">
              <a:solidFill>
                <a:srgbClr val="EA9999"/>
              </a:solidFill>
              <a:latin typeface="Cambria" panose="02040503050406030204" pitchFamily="18" charset="0"/>
            </a:endParaRPr>
          </a:p>
          <a:p>
            <a:pPr marL="212923">
              <a:spcBef>
                <a:spcPts val="326"/>
              </a:spcBef>
              <a:buClr>
                <a:srgbClr val="000000"/>
              </a:buClr>
              <a:tabLst>
                <a:tab pos="414640" algn="l"/>
              </a:tabLst>
            </a:pPr>
            <a:endParaRPr lang="ar-SA" b="1" spc="44" dirty="0">
              <a:solidFill>
                <a:srgbClr val="EA9999"/>
              </a:solidFill>
              <a:latin typeface="Cambria" panose="02040503050406030204" pitchFamily="18" charset="0"/>
            </a:endParaRPr>
          </a:p>
          <a:p>
            <a:pPr marL="212923">
              <a:spcBef>
                <a:spcPts val="326"/>
              </a:spcBef>
              <a:buClr>
                <a:srgbClr val="000000"/>
              </a:buClr>
              <a:tabLst>
                <a:tab pos="414640" algn="l"/>
              </a:tabLst>
            </a:pPr>
            <a:endParaRPr lang="ar-SA" b="1" spc="44" dirty="0">
              <a:solidFill>
                <a:srgbClr val="EA9999"/>
              </a:solidFill>
              <a:latin typeface="Cambria" panose="02040503050406030204" pitchFamily="18" charset="0"/>
            </a:endParaRPr>
          </a:p>
          <a:p>
            <a:pPr marL="212923">
              <a:spcBef>
                <a:spcPts val="326"/>
              </a:spcBef>
              <a:buClr>
                <a:srgbClr val="000000"/>
              </a:buClr>
              <a:tabLst>
                <a:tab pos="414640" algn="l"/>
              </a:tabLst>
            </a:pPr>
            <a:endParaRPr lang="ar-SA" b="1" spc="44" dirty="0">
              <a:solidFill>
                <a:srgbClr val="EA9999"/>
              </a:solidFill>
              <a:latin typeface="Cambria" panose="02040503050406030204" pitchFamily="18" charset="0"/>
            </a:endParaRPr>
          </a:p>
          <a:p>
            <a:pPr marL="212923">
              <a:buClr>
                <a:srgbClr val="000000"/>
              </a:buClr>
              <a:buSzPct val="78571"/>
              <a:tabLst>
                <a:tab pos="414640" algn="l"/>
              </a:tabLst>
            </a:pPr>
            <a:r>
              <a:rPr lang="en-US"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- </a:t>
            </a:r>
            <a:r>
              <a:rPr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Treatment: </a:t>
            </a:r>
            <a:endParaRPr lang="en-US" sz="1600" dirty="0">
              <a:solidFill>
                <a:srgbClr val="009999"/>
              </a:solidFill>
              <a:latin typeface="Cambria" panose="02040503050406030204" pitchFamily="18" charset="0"/>
              <a:ea typeface="Cambria"/>
              <a:cs typeface="Cambria"/>
            </a:endParaRPr>
          </a:p>
          <a:p>
            <a:pPr marL="212923">
              <a:buClr>
                <a:srgbClr val="000000"/>
              </a:buClr>
              <a:buSzPct val="78571"/>
              <a:tabLst>
                <a:tab pos="414640" algn="l"/>
              </a:tabLst>
            </a:pPr>
            <a:endParaRPr lang="en-US" dirty="0">
              <a:solidFill>
                <a:srgbClr val="009999"/>
              </a:solidFill>
              <a:latin typeface="Cambria" panose="02040503050406030204" pitchFamily="18" charset="0"/>
              <a:ea typeface="Cambria"/>
              <a:cs typeface="Cambria"/>
            </a:endParaRPr>
          </a:p>
          <a:p>
            <a:pPr marL="498673" indent="-285750">
              <a:buClr>
                <a:srgbClr val="000000"/>
              </a:buClr>
              <a:buSzPct val="78571"/>
              <a:buFont typeface="Arial" panose="020B0604020202020204" pitchFamily="34" charset="0"/>
              <a:buChar char="•"/>
              <a:tabLst>
                <a:tab pos="414640" algn="l"/>
              </a:tabLst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Times New Roman"/>
              </a:rPr>
              <a:t>1</a:t>
            </a:r>
            <a:r>
              <a:rPr lang="en-US" dirty="0">
                <a:latin typeface="Cambria" panose="02040503050406030204" pitchFamily="18" charset="0"/>
                <a:cs typeface="Times New Roman"/>
              </a:rPr>
              <a:t>st line</a:t>
            </a:r>
            <a:r>
              <a:rPr lang="en-GB" dirty="0">
                <a:latin typeface="Cambria" panose="02040503050406030204" pitchFamily="18" charset="0"/>
                <a:cs typeface="Times New Roman"/>
              </a:rPr>
              <a:t> </a:t>
            </a:r>
            <a:r>
              <a:rPr lang="en-GB" b="1" dirty="0">
                <a:latin typeface="Cambria" panose="02040503050406030204" pitchFamily="18" charset="0"/>
                <a:cs typeface="Times New Roman"/>
              </a:rPr>
              <a:t>targeted</a:t>
            </a:r>
            <a:r>
              <a:rPr lang="en-US" dirty="0">
                <a:latin typeface="Cambria" panose="02040503050406030204" pitchFamily="18" charset="0"/>
                <a:cs typeface="Times New Roman"/>
              </a:rPr>
              <a:t> therapy (tyrosine kinase inhibitors like</a:t>
            </a:r>
            <a:r>
              <a:rPr lang="en-US" spc="-13" dirty="0">
                <a:latin typeface="Cambria" panose="02040503050406030204" pitchFamily="18" charset="0"/>
                <a:cs typeface="Times New Roman"/>
              </a:rPr>
              <a:t> </a:t>
            </a:r>
            <a:r>
              <a:rPr lang="en-US" dirty="0">
                <a:latin typeface="Cambria" panose="02040503050406030204" pitchFamily="18" charset="0"/>
                <a:cs typeface="Times New Roman"/>
              </a:rPr>
              <a:t>Imatinib)</a:t>
            </a:r>
          </a:p>
          <a:p>
            <a:pPr marL="539750">
              <a:spcBef>
                <a:spcPts val="9"/>
              </a:spcBef>
            </a:pPr>
            <a:r>
              <a:rPr dirty="0">
                <a:latin typeface="Cambria" panose="02040503050406030204" pitchFamily="18" charset="0"/>
              </a:rPr>
              <a:t>-Excellent </a:t>
            </a:r>
            <a:r>
              <a:rPr spc="-4" dirty="0">
                <a:latin typeface="Cambria" panose="02040503050406030204" pitchFamily="18" charset="0"/>
              </a:rPr>
              <a:t>response </a:t>
            </a:r>
            <a:r>
              <a:rPr dirty="0">
                <a:latin typeface="Cambria" panose="02040503050406030204" pitchFamily="18" charset="0"/>
              </a:rPr>
              <a:t>(5 </a:t>
            </a:r>
            <a:r>
              <a:rPr spc="-4" dirty="0">
                <a:latin typeface="Cambria" panose="02040503050406030204" pitchFamily="18" charset="0"/>
              </a:rPr>
              <a:t>years survival </a:t>
            </a:r>
            <a:r>
              <a:rPr dirty="0">
                <a:latin typeface="Cambria" panose="02040503050406030204" pitchFamily="18" charset="0"/>
              </a:rPr>
              <a:t>≥ </a:t>
            </a:r>
            <a:r>
              <a:rPr spc="-4" dirty="0">
                <a:latin typeface="Cambria" panose="02040503050406030204" pitchFamily="18" charset="0"/>
              </a:rPr>
              <a:t>90%) </a:t>
            </a:r>
            <a:r>
              <a:rPr dirty="0">
                <a:latin typeface="Cambria" panose="02040503050406030204" pitchFamily="18" charset="0"/>
                <a:cs typeface="Times New Roman"/>
              </a:rPr>
              <a:t>2nd line therapy If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cs typeface="Times New Roman"/>
              </a:rPr>
              <a:t>no response</a:t>
            </a:r>
            <a:r>
              <a:rPr b="1" dirty="0">
                <a:latin typeface="Cambria" panose="02040503050406030204" pitchFamily="18" charset="0"/>
                <a:cs typeface="Times New Roman"/>
              </a:rPr>
              <a:t> </a:t>
            </a:r>
            <a:r>
              <a:rPr dirty="0">
                <a:latin typeface="Cambria" panose="02040503050406030204" pitchFamily="18" charset="0"/>
                <a:cs typeface="Times New Roman"/>
              </a:rPr>
              <a:t>: stem cell</a:t>
            </a:r>
            <a:r>
              <a:rPr spc="-18" dirty="0">
                <a:latin typeface="Cambria" panose="02040503050406030204" pitchFamily="18" charset="0"/>
                <a:cs typeface="Times New Roman"/>
              </a:rPr>
              <a:t> </a:t>
            </a:r>
            <a:r>
              <a:rPr dirty="0">
                <a:latin typeface="Cambria" panose="02040503050406030204" pitchFamily="18" charset="0"/>
                <a:cs typeface="Times New Roman"/>
              </a:rPr>
              <a:t>transplantation.</a:t>
            </a:r>
            <a:endParaRPr lang="ar-SA" dirty="0">
              <a:latin typeface="Cambria" panose="02040503050406030204" pitchFamily="18" charset="0"/>
              <a:cs typeface="Times New Roman"/>
            </a:endParaRPr>
          </a:p>
          <a:p>
            <a:pPr marL="414640" indent="-201717">
              <a:spcBef>
                <a:spcPts val="137"/>
              </a:spcBef>
              <a:buSzPct val="91666"/>
              <a:buFont typeface="Arial"/>
              <a:buChar char="●"/>
              <a:tabLst>
                <a:tab pos="414079" algn="l"/>
                <a:tab pos="414640" algn="l"/>
              </a:tabLst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This drug bind to ATP site of BCR-ABL competing with tyrosine kinase stopping its action   </a:t>
            </a:r>
          </a:p>
        </p:txBody>
      </p: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914340108"/>
              </p:ext>
            </p:extLst>
          </p:nvPr>
        </p:nvGraphicFramePr>
        <p:xfrm>
          <a:off x="132958" y="464673"/>
          <a:ext cx="6858000" cy="3921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0" y="8022934"/>
            <a:ext cx="685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مثال لتسهيل المفاهيم: تخيل ان فيه مصنع سيارات صغير في مدينة صغيرة كان يصنع على قد حاجة المدينة 10 سيارات في اليوم مثلا (نورمال) فجأة جاء </a:t>
            </a:r>
            <a:r>
              <a:rPr lang="ar-SA" dirty="0" err="1">
                <a:solidFill>
                  <a:schemeClr val="accent6">
                    <a:lumMod val="75000"/>
                  </a:schemeClr>
                </a:solidFill>
              </a:rPr>
              <a:t>ميوتيشن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 داخل المصنع فـ زاد الإنتاج من 10 سيارات صار ينتج 100 سيارة في اليوم ، اولاً </a:t>
            </a:r>
            <a:r>
              <a:rPr lang="ar-SA" dirty="0" err="1">
                <a:solidFill>
                  <a:schemeClr val="accent6">
                    <a:lumMod val="75000"/>
                  </a:schemeClr>
                </a:solidFill>
              </a:rPr>
              <a:t>بتزدحم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 شوارع المدينة بالسيارات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                       وثانياً </a:t>
            </a:r>
            <a:r>
              <a:rPr lang="ar-SA" dirty="0" err="1">
                <a:solidFill>
                  <a:schemeClr val="accent6">
                    <a:lumMod val="75000"/>
                  </a:schemeClr>
                </a:solidFill>
              </a:rPr>
              <a:t>بيزدحم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 المصنع نفسه لأن الإنتاج فوق طاقته الاستيعابية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                   هذا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هو اللي يصير في         . </a:t>
            </a:r>
          </a:p>
          <a:p>
            <a:pPr algn="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اما اللي يصير في        نفس مثال المصنع اللي فوق بس لما صار </a:t>
            </a:r>
            <a:r>
              <a:rPr lang="ar-SA" dirty="0" err="1">
                <a:solidFill>
                  <a:schemeClr val="accent6">
                    <a:lumMod val="75000"/>
                  </a:schemeClr>
                </a:solidFill>
              </a:rPr>
              <a:t>ميوتيشن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 هنا </a:t>
            </a:r>
            <a:r>
              <a:rPr lang="ar-SA" dirty="0" err="1">
                <a:solidFill>
                  <a:schemeClr val="accent6">
                    <a:lumMod val="75000"/>
                  </a:schemeClr>
                </a:solidFill>
              </a:rPr>
              <a:t>انهبلت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 المكائن وصارت تصنع سيارات مشوهة مثلاً تسوي سيارة بمكينتين أو سيارة بدون قير أو بدون كفرات فلما تطلع للشوارع </a:t>
            </a:r>
            <a:r>
              <a:rPr lang="ar-SA" dirty="0" err="1">
                <a:solidFill>
                  <a:schemeClr val="accent6">
                    <a:lumMod val="75000"/>
                  </a:schemeClr>
                </a:solidFill>
              </a:rPr>
              <a:t>بتخرب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 اول ما تطلع </a:t>
            </a:r>
            <a:r>
              <a:rPr lang="ar-SA" dirty="0" err="1">
                <a:solidFill>
                  <a:schemeClr val="accent6">
                    <a:lumMod val="75000"/>
                  </a:schemeClr>
                </a:solidFill>
              </a:rPr>
              <a:t>فبيجي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 المرور                   ويوقف هذي السيارات ويتلفها لأن ما منها فايدة </a:t>
            </a:r>
            <a:r>
              <a:rPr lang="ar-SA" dirty="0" err="1">
                <a:solidFill>
                  <a:schemeClr val="accent6">
                    <a:lumMod val="75000"/>
                  </a:schemeClr>
                </a:solidFill>
              </a:rPr>
              <a:t>فبيصير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 عندي مصنع قاعد يصنع سيارات خربانة ومزدحم من كثرتها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               ،أما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الشوارع بتكون فاضية لأن المرور قاعد يتلف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السيارات</a:t>
            </a:r>
            <a:endParaRPr lang="ar-SA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510969" y="8670607"/>
            <a:ext cx="534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CML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5316893" y="8893022"/>
            <a:ext cx="534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MDS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5380650" y="9293845"/>
            <a:ext cx="1188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(Apoptosis)</a:t>
            </a: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5"/>
          </p:nvPr>
        </p:nvSpPr>
        <p:spPr>
          <a:xfrm>
            <a:off x="2404670" y="-96519"/>
            <a:ext cx="2314575" cy="527403"/>
          </a:xfrm>
        </p:spPr>
        <p:txBody>
          <a:bodyPr/>
          <a:lstStyle/>
          <a:p>
            <a:r>
              <a:rPr lang="en-US" dirty="0"/>
              <a:t>HEMATOLOGY TEAM 436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7"/>
          </p:nvPr>
        </p:nvSpPr>
        <p:spPr>
          <a:xfrm>
            <a:off x="5279375" y="9575114"/>
            <a:ext cx="1543050" cy="527403"/>
          </a:xfrm>
        </p:spPr>
        <p:txBody>
          <a:bodyPr/>
          <a:lstStyle/>
          <a:p>
            <a:fld id="{B6F15528-21DE-4FAA-801E-634DDDAF4B2B}" type="slidenum">
              <a:rPr lang="en-US" sz="1000" smtClean="0"/>
              <a:t>6</a:t>
            </a:fld>
            <a:endParaRPr lang="en-US" sz="10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3330300" y="8466006"/>
            <a:ext cx="1595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(Peripheral blood)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145249" y="8688421"/>
            <a:ext cx="1335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1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)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Bone Marrow</a:t>
            </a:r>
            <a:r>
              <a:rPr lang="ar-SA" sz="11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(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423441" y="9544613"/>
            <a:ext cx="1335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9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)</a:t>
            </a:r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Bone Marrow</a:t>
            </a:r>
            <a:r>
              <a:rPr lang="ar-SA" sz="9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(</a:t>
            </a:r>
            <a:endParaRPr lang="en-US" sz="9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0" y="9529224"/>
            <a:ext cx="1595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(Peripheral blood)</a:t>
            </a:r>
            <a:endParaRPr lang="en-US" sz="10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7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">
            <a:extLst>
              <a:ext uri="{FF2B5EF4-FFF2-40B4-BE49-F238E27FC236}">
                <a16:creationId xmlns="" xmlns:a16="http://schemas.microsoft.com/office/drawing/2014/main" id="{E6A8CDD5-B1FA-014A-A608-6C561261F794}"/>
              </a:ext>
            </a:extLst>
          </p:cNvPr>
          <p:cNvSpPr txBox="1"/>
          <p:nvPr/>
        </p:nvSpPr>
        <p:spPr>
          <a:xfrm>
            <a:off x="112542" y="4788884"/>
            <a:ext cx="6467162" cy="264024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12923">
              <a:spcBef>
                <a:spcPts val="88"/>
              </a:spcBef>
              <a:buClr>
                <a:srgbClr val="000000"/>
              </a:buClr>
              <a:tabLst>
                <a:tab pos="414640" algn="l"/>
              </a:tabLst>
            </a:pPr>
            <a:r>
              <a:rPr lang="en-US"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- MDS </a:t>
            </a:r>
            <a:r>
              <a:rPr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subtypes </a:t>
            </a:r>
            <a:r>
              <a:rPr lang="en-US"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classified </a:t>
            </a:r>
            <a:r>
              <a:rPr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according to:</a:t>
            </a:r>
            <a:r>
              <a:rPr lang="en-US"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-</a:t>
            </a:r>
          </a:p>
          <a:p>
            <a:pPr marL="212923">
              <a:spcBef>
                <a:spcPts val="88"/>
              </a:spcBef>
              <a:buClr>
                <a:srgbClr val="000000"/>
              </a:buClr>
              <a:tabLst>
                <a:tab pos="414640" algn="l"/>
              </a:tabLst>
            </a:pPr>
            <a:endParaRPr sz="2000" dirty="0">
              <a:solidFill>
                <a:srgbClr val="009999"/>
              </a:solidFill>
              <a:latin typeface="Cambria" panose="02040503050406030204" pitchFamily="18" charset="0"/>
              <a:ea typeface="Cambria"/>
              <a:cs typeface="Cambria"/>
            </a:endParaRPr>
          </a:p>
          <a:p>
            <a:pPr marL="182563" indent="-171450">
              <a:spcBef>
                <a:spcPts val="40"/>
              </a:spcBef>
            </a:pPr>
            <a:r>
              <a:rPr dirty="0">
                <a:latin typeface="Cambria" panose="02040503050406030204" pitchFamily="18" charset="0"/>
                <a:cs typeface="Georgia"/>
              </a:rPr>
              <a:t>1- Blast count</a:t>
            </a:r>
            <a:r>
              <a:rPr spc="-4" dirty="0">
                <a:solidFill>
                  <a:srgbClr val="A6A6A6"/>
                </a:solidFill>
                <a:latin typeface="Cambria" panose="02040503050406030204" pitchFamily="18" charset="0"/>
                <a:cs typeface="Georgia"/>
              </a:rPr>
              <a:t>. </a:t>
            </a:r>
            <a:r>
              <a:rPr lang="en-US" spc="-4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prognosis depends on the number of blast  the higher blast count  prognosis is worse.</a:t>
            </a:r>
            <a:endParaRPr spc="-4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cs typeface="Georgia"/>
            </a:endParaRPr>
          </a:p>
          <a:p>
            <a:pPr marL="182563" indent="-171450">
              <a:spcBef>
                <a:spcPts val="26"/>
              </a:spcBef>
              <a:tabLst>
                <a:tab pos="156330" algn="l"/>
              </a:tabLst>
            </a:pPr>
            <a:r>
              <a:rPr lang="en-US" dirty="0">
                <a:latin typeface="Cambria" panose="02040503050406030204" pitchFamily="18" charset="0"/>
                <a:cs typeface="Georgia"/>
              </a:rPr>
              <a:t>2- </a:t>
            </a:r>
            <a:r>
              <a:rPr dirty="0">
                <a:latin typeface="Cambria" panose="02040503050406030204" pitchFamily="18" charset="0"/>
                <a:cs typeface="Georgia"/>
              </a:rPr>
              <a:t>Degree of</a:t>
            </a:r>
            <a:r>
              <a:rPr spc="-4" dirty="0">
                <a:latin typeface="Cambria" panose="02040503050406030204" pitchFamily="18" charset="0"/>
                <a:cs typeface="Georgia"/>
              </a:rPr>
              <a:t> </a:t>
            </a:r>
            <a:r>
              <a:rPr dirty="0">
                <a:latin typeface="Cambria" panose="02040503050406030204" pitchFamily="18" charset="0"/>
                <a:cs typeface="Georgia"/>
              </a:rPr>
              <a:t>dysplasia.</a:t>
            </a:r>
            <a:r>
              <a:rPr lang="ar-SA" dirty="0">
                <a:latin typeface="Cambria" panose="02040503050406030204" pitchFamily="18" charset="0"/>
                <a:cs typeface="Georgia"/>
              </a:rPr>
              <a:t> </a:t>
            </a:r>
            <a:endParaRPr dirty="0">
              <a:latin typeface="Cambria" panose="02040503050406030204" pitchFamily="18" charset="0"/>
              <a:cs typeface="Georgia"/>
            </a:endParaRPr>
          </a:p>
          <a:p>
            <a:pPr marL="182563" indent="-171450">
              <a:spcBef>
                <a:spcPts val="26"/>
              </a:spcBef>
              <a:tabLst>
                <a:tab pos="155210" algn="l"/>
              </a:tabLst>
            </a:pPr>
            <a:r>
              <a:rPr lang="en-GB" dirty="0">
                <a:latin typeface="Cambria" panose="02040503050406030204" pitchFamily="18" charset="0"/>
                <a:cs typeface="Georgia"/>
              </a:rPr>
              <a:t>3- </a:t>
            </a:r>
            <a:r>
              <a:rPr dirty="0">
                <a:latin typeface="Cambria" panose="02040503050406030204" pitchFamily="18" charset="0"/>
                <a:cs typeface="Georgia"/>
              </a:rPr>
              <a:t>Genetics:</a:t>
            </a:r>
            <a:r>
              <a:rPr lang="en-GB" dirty="0">
                <a:latin typeface="Cambria" panose="02040503050406030204" pitchFamily="18" charset="0"/>
                <a:cs typeface="Georgia"/>
              </a:rPr>
              <a:t> </a:t>
            </a:r>
            <a:r>
              <a:rPr dirty="0">
                <a:latin typeface="Cambria" panose="02040503050406030204" pitchFamily="18" charset="0"/>
                <a:cs typeface="Georgia"/>
              </a:rPr>
              <a:t>Variable genetic </a:t>
            </a:r>
            <a:r>
              <a:rPr spc="-4" dirty="0">
                <a:latin typeface="Cambria" panose="02040503050406030204" pitchFamily="18" charset="0"/>
                <a:cs typeface="Georgia"/>
              </a:rPr>
              <a:t>abnormalities </a:t>
            </a:r>
            <a:r>
              <a:rPr dirty="0">
                <a:latin typeface="Cambria" panose="02040503050406030204" pitchFamily="18" charset="0"/>
                <a:cs typeface="Georgia"/>
              </a:rPr>
              <a:t>mainly </a:t>
            </a:r>
            <a:r>
              <a:rPr lang="en-GB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-5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q</a:t>
            </a:r>
            <a:r>
              <a:rPr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(</a:t>
            </a:r>
            <a:r>
              <a:rPr spc="-4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good prognosis</a:t>
            </a:r>
            <a:r>
              <a:rPr lang="ar-SA" spc="-4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 </a:t>
            </a:r>
            <a:r>
              <a:rPr lang="en-US" spc="-4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more in female)</a:t>
            </a:r>
            <a:r>
              <a:rPr spc="-4" dirty="0">
                <a:solidFill>
                  <a:srgbClr val="A6A6A6"/>
                </a:solidFill>
                <a:latin typeface="Cambria" panose="02040503050406030204" pitchFamily="18" charset="0"/>
                <a:cs typeface="Georgia"/>
              </a:rPr>
              <a:t> </a:t>
            </a:r>
            <a:r>
              <a:rPr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, </a:t>
            </a:r>
            <a:r>
              <a:rPr spc="-4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-7</a:t>
            </a:r>
            <a:r>
              <a:rPr lang="en-US" spc="-4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q </a:t>
            </a:r>
            <a:r>
              <a:rPr lang="en-US" spc="-4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(</a:t>
            </a:r>
            <a:r>
              <a:rPr spc="-4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bad</a:t>
            </a:r>
            <a:r>
              <a:rPr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 </a:t>
            </a:r>
            <a:r>
              <a:rPr spc="-4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prognosis</a:t>
            </a:r>
            <a:r>
              <a:rPr lang="en-US" spc="-4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 more in male)</a:t>
            </a:r>
            <a:endParaRPr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cs typeface="Georgia"/>
            </a:endParaRPr>
          </a:p>
          <a:p>
            <a:pPr>
              <a:spcBef>
                <a:spcPts val="35"/>
              </a:spcBef>
            </a:pPr>
            <a:endParaRPr lang="en-US" dirty="0">
              <a:latin typeface="Cambria" panose="02040503050406030204" pitchFamily="18" charset="0"/>
              <a:cs typeface="Times New Roman"/>
            </a:endParaRPr>
          </a:p>
          <a:p>
            <a:pPr marL="212923" lvl="1">
              <a:buClr>
                <a:srgbClr val="000000"/>
              </a:buClr>
              <a:tabLst>
                <a:tab pos="414640" algn="l"/>
              </a:tabLst>
            </a:pPr>
            <a:r>
              <a:rPr lang="en-US" dirty="0">
                <a:latin typeface="Cambria" panose="02040503050406030204" pitchFamily="18" charset="0"/>
                <a:ea typeface="Cambria"/>
                <a:cs typeface="Times New Roman"/>
              </a:rPr>
              <a:t>- </a:t>
            </a:r>
            <a:r>
              <a:rPr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Treatment</a:t>
            </a:r>
            <a:r>
              <a:rPr lang="en-US"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:</a:t>
            </a:r>
            <a:endParaRPr sz="1600" dirty="0">
              <a:solidFill>
                <a:srgbClr val="009999"/>
              </a:solidFill>
              <a:latin typeface="Cambria" panose="02040503050406030204" pitchFamily="18" charset="0"/>
              <a:ea typeface="Cambria"/>
              <a:cs typeface="Cambria"/>
            </a:endParaRPr>
          </a:p>
          <a:p>
            <a:pPr marL="11206">
              <a:spcBef>
                <a:spcPts val="40"/>
              </a:spcBef>
            </a:pPr>
            <a:r>
              <a:rPr dirty="0">
                <a:latin typeface="Cambria" panose="02040503050406030204" pitchFamily="18" charset="0"/>
                <a:cs typeface="Georgia"/>
              </a:rPr>
              <a:t>supportive +/-</a:t>
            </a:r>
            <a:r>
              <a:rPr spc="-4" dirty="0">
                <a:latin typeface="Cambria" panose="02040503050406030204" pitchFamily="18" charset="0"/>
                <a:cs typeface="Georgia"/>
              </a:rPr>
              <a:t> </a:t>
            </a:r>
            <a:r>
              <a:rPr dirty="0">
                <a:latin typeface="Cambria" panose="02040503050406030204" pitchFamily="18" charset="0"/>
                <a:cs typeface="Georgia"/>
              </a:rPr>
              <a:t>chemotherapy</a:t>
            </a:r>
          </a:p>
          <a:p>
            <a:pPr>
              <a:spcBef>
                <a:spcPts val="4"/>
              </a:spcBef>
            </a:pPr>
            <a:endParaRPr sz="2000" dirty="0">
              <a:latin typeface="Cambria" panose="02040503050406030204" pitchFamily="18" charset="0"/>
              <a:cs typeface="Times New Roman"/>
            </a:endParaRPr>
          </a:p>
        </p:txBody>
      </p:sp>
      <p:sp>
        <p:nvSpPr>
          <p:cNvPr id="17" name="object 9">
            <a:extLst>
              <a:ext uri="{FF2B5EF4-FFF2-40B4-BE49-F238E27FC236}">
                <a16:creationId xmlns="" xmlns:a16="http://schemas.microsoft.com/office/drawing/2014/main" id="{5E92256A-C52B-7C44-B07F-6D396DC1B588}"/>
              </a:ext>
            </a:extLst>
          </p:cNvPr>
          <p:cNvSpPr/>
          <p:nvPr/>
        </p:nvSpPr>
        <p:spPr>
          <a:xfrm>
            <a:off x="4772556" y="2485567"/>
            <a:ext cx="1470772" cy="11009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35"/>
          </a:p>
        </p:txBody>
      </p:sp>
      <p:sp>
        <p:nvSpPr>
          <p:cNvPr id="18" name="object 8">
            <a:extLst>
              <a:ext uri="{FF2B5EF4-FFF2-40B4-BE49-F238E27FC236}">
                <a16:creationId xmlns="" xmlns:a16="http://schemas.microsoft.com/office/drawing/2014/main" id="{94B3DE06-FDB9-6542-AF17-32D6BDBEBEB5}"/>
              </a:ext>
            </a:extLst>
          </p:cNvPr>
          <p:cNvSpPr/>
          <p:nvPr/>
        </p:nvSpPr>
        <p:spPr>
          <a:xfrm>
            <a:off x="242596" y="2463324"/>
            <a:ext cx="1750702" cy="1360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35"/>
          </a:p>
        </p:txBody>
      </p:sp>
      <p:sp>
        <p:nvSpPr>
          <p:cNvPr id="19" name="object 7">
            <a:extLst>
              <a:ext uri="{FF2B5EF4-FFF2-40B4-BE49-F238E27FC236}">
                <a16:creationId xmlns="" xmlns:a16="http://schemas.microsoft.com/office/drawing/2014/main" id="{AE9E2498-9696-E045-A6C3-6BA605ECA6EC}"/>
              </a:ext>
            </a:extLst>
          </p:cNvPr>
          <p:cNvSpPr/>
          <p:nvPr/>
        </p:nvSpPr>
        <p:spPr>
          <a:xfrm>
            <a:off x="2148063" y="2463324"/>
            <a:ext cx="2040529" cy="13434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35"/>
          </a:p>
        </p:txBody>
      </p:sp>
      <p:sp>
        <p:nvSpPr>
          <p:cNvPr id="22" name="object 4">
            <a:extLst>
              <a:ext uri="{FF2B5EF4-FFF2-40B4-BE49-F238E27FC236}">
                <a16:creationId xmlns="" xmlns:a16="http://schemas.microsoft.com/office/drawing/2014/main" id="{72794DD5-9DEF-A747-9AB2-9218A645807D}"/>
              </a:ext>
            </a:extLst>
          </p:cNvPr>
          <p:cNvSpPr txBox="1"/>
          <p:nvPr/>
        </p:nvSpPr>
        <p:spPr>
          <a:xfrm>
            <a:off x="112542" y="327059"/>
            <a:ext cx="6261098" cy="163317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en-US" sz="20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- Myelodysplastic syndromes (MDS):- </a:t>
            </a:r>
            <a:r>
              <a:rPr lang="ar-SA" sz="1000" b="1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ضروري تقرون المثال نهاية </a:t>
            </a:r>
            <a:r>
              <a:rPr lang="ar-SA" sz="1000" b="1" dirty="0" err="1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السلايد</a:t>
            </a:r>
            <a:r>
              <a:rPr lang="ar-SA" sz="1000" b="1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 اللي قبل هذا</a:t>
            </a:r>
            <a:endParaRPr lang="en-US" sz="1000" b="1" dirty="0">
              <a:latin typeface="Cambria" panose="02040503050406030204" pitchFamily="18" charset="0"/>
              <a:cs typeface="Georgia"/>
            </a:endParaRPr>
          </a:p>
          <a:p>
            <a:pPr marL="296956" indent="-285750">
              <a:spcBef>
                <a:spcPts val="88"/>
              </a:spcBef>
              <a:buFont typeface="Arial" panose="020B0604020202020204" pitchFamily="34" charset="0"/>
              <a:buChar char="•"/>
            </a:pPr>
            <a:r>
              <a:rPr dirty="0">
                <a:latin typeface="Cambria" panose="02040503050406030204" pitchFamily="18" charset="0"/>
                <a:cs typeface="Georgia"/>
              </a:rPr>
              <a:t>Group of myeloid neoplasm's </a:t>
            </a:r>
            <a:r>
              <a:rPr spc="-4" dirty="0">
                <a:latin typeface="Cambria" panose="02040503050406030204" pitchFamily="18" charset="0"/>
                <a:cs typeface="Georgia"/>
              </a:rPr>
              <a:t>characterized</a:t>
            </a:r>
            <a:r>
              <a:rPr spc="-18" dirty="0">
                <a:latin typeface="Cambria" panose="02040503050406030204" pitchFamily="18" charset="0"/>
                <a:cs typeface="Georgia"/>
              </a:rPr>
              <a:t> </a:t>
            </a:r>
            <a:r>
              <a:rPr spc="-4" dirty="0">
                <a:latin typeface="Cambria" panose="02040503050406030204" pitchFamily="18" charset="0"/>
                <a:cs typeface="Georgia"/>
              </a:rPr>
              <a:t>by:</a:t>
            </a:r>
            <a:endParaRPr dirty="0">
              <a:latin typeface="Cambria" panose="02040503050406030204" pitchFamily="18" charset="0"/>
              <a:cs typeface="Georgia"/>
            </a:endParaRPr>
          </a:p>
          <a:p>
            <a:pPr marL="11206" marR="1070779">
              <a:lnSpc>
                <a:spcPct val="102299"/>
              </a:lnSpc>
            </a:pPr>
            <a:r>
              <a:rPr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1- Peripheral cytopenia </a:t>
            </a:r>
            <a:r>
              <a:rPr dirty="0">
                <a:latin typeface="Cambria" panose="02040503050406030204" pitchFamily="18" charset="0"/>
                <a:cs typeface="Georgia"/>
              </a:rPr>
              <a:t>(low </a:t>
            </a:r>
            <a:r>
              <a:rPr spc="-4" dirty="0">
                <a:latin typeface="Cambria" panose="02040503050406030204" pitchFamily="18" charset="0"/>
                <a:cs typeface="Georgia"/>
              </a:rPr>
              <a:t>Hemoglobin </a:t>
            </a:r>
            <a:r>
              <a:rPr dirty="0">
                <a:latin typeface="Cambria" panose="02040503050406030204" pitchFamily="18" charset="0"/>
                <a:cs typeface="Georgia"/>
              </a:rPr>
              <a:t>± low </a:t>
            </a:r>
            <a:r>
              <a:rPr spc="-4" dirty="0">
                <a:latin typeface="Cambria" panose="02040503050406030204" pitchFamily="18" charset="0"/>
                <a:cs typeface="Georgia"/>
              </a:rPr>
              <a:t>WBC </a:t>
            </a:r>
            <a:r>
              <a:rPr dirty="0">
                <a:latin typeface="Cambria" panose="02040503050406030204" pitchFamily="18" charset="0"/>
                <a:cs typeface="Georgia"/>
              </a:rPr>
              <a:t>&amp; low</a:t>
            </a:r>
            <a:r>
              <a:rPr lang="en-US" spc="-53" dirty="0">
                <a:latin typeface="Cambria" panose="02040503050406030204" pitchFamily="18" charset="0"/>
                <a:cs typeface="Georgia"/>
              </a:rPr>
              <a:t> </a:t>
            </a:r>
            <a:r>
              <a:rPr spc="-4" dirty="0">
                <a:latin typeface="Cambria" panose="02040503050406030204" pitchFamily="18" charset="0"/>
                <a:cs typeface="Georgia"/>
              </a:rPr>
              <a:t>PLT). </a:t>
            </a:r>
            <a:endParaRPr lang="en-US" spc="-4" dirty="0">
              <a:solidFill>
                <a:srgbClr val="FF0000"/>
              </a:solidFill>
              <a:latin typeface="Cambria" panose="02040503050406030204" pitchFamily="18" charset="0"/>
              <a:cs typeface="Georgia"/>
            </a:endParaRPr>
          </a:p>
          <a:p>
            <a:pPr marL="11206" marR="1070779">
              <a:lnSpc>
                <a:spcPct val="102299"/>
              </a:lnSpc>
            </a:pPr>
            <a:r>
              <a:rPr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2- Dysplasia </a:t>
            </a:r>
            <a:r>
              <a:rPr dirty="0">
                <a:latin typeface="Cambria" panose="02040503050406030204" pitchFamily="18" charset="0"/>
                <a:cs typeface="Georgia"/>
              </a:rPr>
              <a:t>(abnormal</a:t>
            </a:r>
            <a:r>
              <a:rPr spc="-9" dirty="0">
                <a:latin typeface="Cambria" panose="02040503050406030204" pitchFamily="18" charset="0"/>
                <a:cs typeface="Georgia"/>
              </a:rPr>
              <a:t> </a:t>
            </a:r>
            <a:r>
              <a:rPr spc="-4" dirty="0">
                <a:latin typeface="Cambria" panose="02040503050406030204" pitchFamily="18" charset="0"/>
                <a:cs typeface="Georgia"/>
              </a:rPr>
              <a:t>morphology).</a:t>
            </a:r>
            <a:r>
              <a:rPr lang="en-US" spc="-4" dirty="0">
                <a:latin typeface="Cambria" panose="02040503050406030204" pitchFamily="18" charset="0"/>
                <a:cs typeface="Georgia"/>
              </a:rPr>
              <a:t> </a:t>
            </a:r>
            <a:r>
              <a:rPr lang="ar-SA" sz="1200" spc="-4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خلايا مشوهة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cs typeface="Georgia"/>
            </a:endParaRPr>
          </a:p>
          <a:p>
            <a:pPr marL="154649" indent="-143443">
              <a:spcBef>
                <a:spcPts val="26"/>
              </a:spcBef>
              <a:buAutoNum type="arabicPlain" startAt="3"/>
              <a:tabLst>
                <a:tab pos="155210" algn="l"/>
              </a:tabLst>
            </a:pPr>
            <a:r>
              <a:rPr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 panose="02040503050406030204" pitchFamily="18" charset="0"/>
                <a:cs typeface="Georgia"/>
              </a:rPr>
              <a:t>Ineffective</a:t>
            </a:r>
            <a:r>
              <a:rPr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 hematopoiesis </a:t>
            </a:r>
            <a:r>
              <a:rPr spc="-4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(hypercellular bone marrow</a:t>
            </a:r>
            <a:r>
              <a:rPr lang="en-US" spc="-4" dirty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endParaRPr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156330" indent="-145124">
              <a:spcBef>
                <a:spcPts val="26"/>
              </a:spcBef>
              <a:buAutoNum type="arabicPlain" startAt="3"/>
              <a:tabLst>
                <a:tab pos="156891" algn="l"/>
              </a:tabLst>
            </a:pPr>
            <a:r>
              <a:rPr dirty="0">
                <a:solidFill>
                  <a:schemeClr val="tx1"/>
                </a:solidFill>
                <a:latin typeface="Cambria" panose="02040503050406030204" pitchFamily="18" charset="0"/>
                <a:cs typeface="Georgia"/>
              </a:rPr>
              <a:t>Progression to AML </a:t>
            </a:r>
            <a:r>
              <a:rPr spc="-4" dirty="0">
                <a:solidFill>
                  <a:schemeClr val="tx1"/>
                </a:solidFill>
                <a:latin typeface="Cambria" panose="02040503050406030204" pitchFamily="18" charset="0"/>
                <a:cs typeface="Georgia"/>
              </a:rPr>
              <a:t>(preleukaemic disease).</a:t>
            </a:r>
            <a:endParaRPr dirty="0">
              <a:solidFill>
                <a:schemeClr val="tx1"/>
              </a:solidFill>
              <a:latin typeface="Cambria" panose="02040503050406030204" pitchFamily="18" charset="0"/>
              <a:cs typeface="Georgia"/>
            </a:endParaRPr>
          </a:p>
          <a:p>
            <a:pPr marL="151848" indent="-140641">
              <a:spcBef>
                <a:spcPts val="26"/>
              </a:spcBef>
              <a:buAutoNum type="arabicPlain" startAt="3"/>
              <a:tabLst>
                <a:tab pos="152408" algn="l"/>
              </a:tabLst>
            </a:pPr>
            <a:r>
              <a:rPr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Enhanced </a:t>
            </a:r>
            <a:r>
              <a:rPr spc="-4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apoptosis</a:t>
            </a:r>
            <a:r>
              <a:rPr spc="-4" dirty="0">
                <a:latin typeface="Cambria" panose="02040503050406030204" pitchFamily="18" charset="0"/>
                <a:cs typeface="Georgia"/>
              </a:rPr>
              <a:t>. </a:t>
            </a:r>
            <a:r>
              <a:rPr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in the </a:t>
            </a:r>
            <a:r>
              <a:rPr spc="-4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per</a:t>
            </a:r>
            <a:r>
              <a:rPr lang="en-GB" spc="-4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i</a:t>
            </a:r>
            <a:r>
              <a:rPr spc="-4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pheral</a:t>
            </a:r>
            <a:r>
              <a:rPr spc="-4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 blood cause</a:t>
            </a:r>
            <a:r>
              <a:rPr spc="9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 </a:t>
            </a:r>
            <a:r>
              <a:rPr spc="-4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cytopenia</a:t>
            </a:r>
            <a:r>
              <a:rPr lang="ar-SA" spc="-4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 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737875" y="2132424"/>
            <a:ext cx="760144" cy="30777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Normal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2682458" y="2118209"/>
            <a:ext cx="971740" cy="30777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Dysplastic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761637" y="2171185"/>
            <a:ext cx="2528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No Granules! and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↓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number of lobes</a:t>
            </a:r>
          </a:p>
        </p:txBody>
      </p:sp>
      <p:sp>
        <p:nvSpPr>
          <p:cNvPr id="4" name="شكل بيضاوي 3"/>
          <p:cNvSpPr/>
          <p:nvPr/>
        </p:nvSpPr>
        <p:spPr>
          <a:xfrm>
            <a:off x="2936867" y="2893513"/>
            <a:ext cx="634481" cy="404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رابط كسهم مستقيم 5"/>
          <p:cNvCxnSpPr>
            <a:stCxn id="4" idx="7"/>
          </p:cNvCxnSpPr>
          <p:nvPr/>
        </p:nvCxnSpPr>
        <p:spPr>
          <a:xfrm flipV="1">
            <a:off x="3478430" y="2415196"/>
            <a:ext cx="566414" cy="5375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ستطيل 23"/>
          <p:cNvSpPr/>
          <p:nvPr/>
        </p:nvSpPr>
        <p:spPr>
          <a:xfrm>
            <a:off x="4524969" y="3654445"/>
            <a:ext cx="2054735" cy="524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u="sng" dirty="0">
                <a:solidFill>
                  <a:schemeClr val="tx1"/>
                </a:solidFill>
                <a:latin typeface="Cambria" panose="02040503050406030204" pitchFamily="18" charset="0"/>
              </a:rPr>
              <a:t>BM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</a:rPr>
              <a:t>: Hypercellular with dysplasia </a:t>
            </a:r>
            <a:endParaRPr lang="ar-SA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472843" y="3855528"/>
            <a:ext cx="3181355" cy="3499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</a:rPr>
              <a:t>Blood: Pancytopenia with dysplasia.</a:t>
            </a:r>
            <a:endParaRPr lang="ar-SA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="" xmlns:a16="http://schemas.microsoft.com/office/drawing/2014/main" id="{EFD4141E-76D7-9543-B766-5AE0B2A443AD}"/>
              </a:ext>
            </a:extLst>
          </p:cNvPr>
          <p:cNvSpPr txBox="1"/>
          <p:nvPr/>
        </p:nvSpPr>
        <p:spPr>
          <a:xfrm>
            <a:off x="-21930" y="7239930"/>
            <a:ext cx="6879930" cy="254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87"/>
            <a:r>
              <a:rPr lang="en-US" sz="20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- Chronic </a:t>
            </a:r>
            <a:r>
              <a:rPr lang="en-US" sz="2000" dirty="0" err="1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Myelomonocytic</a:t>
            </a:r>
            <a:r>
              <a:rPr lang="en-US" sz="20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 Leukemia (CMML)</a:t>
            </a:r>
          </a:p>
          <a:p>
            <a:pPr marL="12887" marR="17370" indent="1681">
              <a:lnSpc>
                <a:spcPct val="113599"/>
              </a:lnSpc>
            </a:pPr>
            <a:r>
              <a:rPr lang="en-US" dirty="0">
                <a:latin typeface="Cambria" panose="02040503050406030204" pitchFamily="18" charset="0"/>
                <a:cs typeface="Georgia"/>
              </a:rPr>
              <a:t>- Clonal Hematopoietic </a:t>
            </a:r>
            <a:r>
              <a:rPr lang="en-US" spc="-4" dirty="0">
                <a:latin typeface="Cambria" panose="02040503050406030204" pitchFamily="18" charset="0"/>
                <a:cs typeface="Georgia"/>
              </a:rPr>
              <a:t>malignancy characterized by </a:t>
            </a:r>
            <a:r>
              <a:rPr lang="en-US" spc="-4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proliferation of both monocytes 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and</a:t>
            </a:r>
            <a:r>
              <a:rPr lang="en-US" spc="-4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neutrophils it is classified as MDS/MPN disease.</a:t>
            </a:r>
            <a:endParaRPr lang="en-US" dirty="0">
              <a:latin typeface="Cambria" panose="02040503050406030204" pitchFamily="18" charset="0"/>
              <a:cs typeface="Georgia"/>
            </a:endParaRPr>
          </a:p>
          <a:p>
            <a:pPr marL="16249">
              <a:spcBef>
                <a:spcPts val="159"/>
              </a:spcBef>
            </a:pP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Georgia"/>
              </a:rPr>
              <a:t>MDS/MPN disease:</a:t>
            </a:r>
            <a:r>
              <a:rPr lang="en-US" b="1" u="sng" spc="243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Georgia"/>
              </a:rPr>
              <a:t>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Georgia"/>
              </a:rPr>
              <a:t>has both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Georgia"/>
              </a:rPr>
              <a:t>(takes features from both)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Georgia"/>
              </a:rPr>
              <a:t> :-</a:t>
            </a:r>
          </a:p>
          <a:p>
            <a:pPr marL="16249">
              <a:spcBef>
                <a:spcPts val="159"/>
              </a:spcBef>
            </a:pPr>
            <a:r>
              <a:rPr lang="en-US" dirty="0">
                <a:latin typeface="Cambria" panose="02040503050406030204" pitchFamily="18" charset="0"/>
                <a:cs typeface="Georgia"/>
              </a:rPr>
              <a:t>-Features of MDS (dysplasia &amp; enhanced</a:t>
            </a:r>
            <a:r>
              <a:rPr lang="en-US" spc="-75" dirty="0">
                <a:latin typeface="Cambria" panose="02040503050406030204" pitchFamily="18" charset="0"/>
                <a:cs typeface="Georgia"/>
              </a:rPr>
              <a:t> </a:t>
            </a:r>
            <a:r>
              <a:rPr lang="en-US" spc="-4" dirty="0">
                <a:latin typeface="Cambria" panose="02040503050406030204" pitchFamily="18" charset="0"/>
                <a:cs typeface="Georgia"/>
              </a:rPr>
              <a:t>apoptosis). </a:t>
            </a:r>
          </a:p>
          <a:p>
            <a:pPr marL="12327" marR="2068156" indent="1681">
              <a:lnSpc>
                <a:spcPct val="102299"/>
              </a:lnSpc>
              <a:spcBef>
                <a:spcPts val="132"/>
              </a:spcBef>
            </a:pPr>
            <a:r>
              <a:rPr lang="en-US" dirty="0">
                <a:latin typeface="Cambria" panose="02040503050406030204" pitchFamily="18" charset="0"/>
                <a:cs typeface="Georgia"/>
              </a:rPr>
              <a:t>-Features of MPN ( marked </a:t>
            </a:r>
            <a:r>
              <a:rPr lang="en-US" spc="-4" dirty="0">
                <a:latin typeface="Cambria" panose="02040503050406030204" pitchFamily="18" charset="0"/>
                <a:cs typeface="Georgia"/>
              </a:rPr>
              <a:t>proliferation).</a:t>
            </a:r>
          </a:p>
          <a:p>
            <a:pPr marL="298077" marR="2068156" indent="-285750">
              <a:lnSpc>
                <a:spcPct val="102299"/>
              </a:lnSpc>
              <a:spcBef>
                <a:spcPts val="132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Philadelphia chromosome </a:t>
            </a:r>
            <a:r>
              <a:rPr lang="en-US" spc="-4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must be</a:t>
            </a:r>
            <a:r>
              <a:rPr lang="en-US" spc="-26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 </a:t>
            </a:r>
            <a:r>
              <a:rPr lang="en-US" b="1" spc="-4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negative.</a:t>
            </a:r>
          </a:p>
          <a:p>
            <a:pPr marL="298077" marR="2068156" indent="-285750">
              <a:lnSpc>
                <a:spcPct val="102299"/>
              </a:lnSpc>
              <a:spcBef>
                <a:spcPts val="132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Blast must be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less than</a:t>
            </a:r>
            <a:r>
              <a:rPr lang="en-US" b="1" spc="-4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cs typeface="Georgia"/>
              </a:rPr>
              <a:t>20%, </a:t>
            </a:r>
          </a:p>
          <a:p>
            <a:pPr marL="298077" marR="2068156" indent="-285750">
              <a:lnSpc>
                <a:spcPct val="102299"/>
              </a:lnSpc>
              <a:spcBef>
                <a:spcPts val="132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cs typeface="Georgia"/>
              </a:rPr>
              <a:t>Aggressive course (survival </a:t>
            </a:r>
            <a:r>
              <a:rPr lang="en-US" spc="-4" dirty="0">
                <a:latin typeface="Cambria" panose="02040503050406030204" pitchFamily="18" charset="0"/>
                <a:cs typeface="Georgia"/>
              </a:rPr>
              <a:t>rate around </a:t>
            </a:r>
            <a:r>
              <a:rPr lang="en-US" dirty="0">
                <a:latin typeface="Cambria" panose="02040503050406030204" pitchFamily="18" charset="0"/>
                <a:cs typeface="Georgia"/>
              </a:rPr>
              <a:t>2.5</a:t>
            </a:r>
            <a:r>
              <a:rPr lang="en-US" spc="-4" dirty="0">
                <a:latin typeface="Cambria" panose="02040503050406030204" pitchFamily="18" charset="0"/>
                <a:cs typeface="Georgia"/>
              </a:rPr>
              <a:t>y)</a:t>
            </a:r>
            <a:endParaRPr lang="en-US" dirty="0">
              <a:latin typeface="Cambria" panose="02040503050406030204" pitchFamily="18" charset="0"/>
              <a:cs typeface="Georgia"/>
            </a:endParaRPr>
          </a:p>
          <a:p>
            <a:pPr marL="18491"/>
            <a:r>
              <a:rPr lang="en-US" sz="1600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Treatment: </a:t>
            </a:r>
            <a:r>
              <a:rPr lang="en-US" dirty="0">
                <a:latin typeface="Cambria" panose="02040503050406030204" pitchFamily="18" charset="0"/>
                <a:cs typeface="Georgia"/>
              </a:rPr>
              <a:t>Chemotherapy</a:t>
            </a:r>
            <a:r>
              <a:rPr lang="en-US" spc="-88" dirty="0">
                <a:latin typeface="Cambria" panose="02040503050406030204" pitchFamily="18" charset="0"/>
                <a:cs typeface="Georgia"/>
              </a:rPr>
              <a:t> </a:t>
            </a:r>
            <a:r>
              <a:rPr lang="en-US" spc="-4" dirty="0">
                <a:latin typeface="Cambria" panose="02040503050406030204" pitchFamily="18" charset="0"/>
                <a:cs typeface="Georgia"/>
              </a:rPr>
              <a:t>±SCT</a:t>
            </a:r>
            <a:endParaRPr lang="en-US" dirty="0">
              <a:latin typeface="Cambria" panose="02040503050406030204" pitchFamily="18" charset="0"/>
              <a:cs typeface="Georgia"/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5"/>
          </p:nvPr>
        </p:nvSpPr>
        <p:spPr>
          <a:xfrm>
            <a:off x="2260747" y="-57827"/>
            <a:ext cx="2314575" cy="527403"/>
          </a:xfrm>
        </p:spPr>
        <p:txBody>
          <a:bodyPr/>
          <a:lstStyle/>
          <a:p>
            <a:r>
              <a:rPr lang="en-US" dirty="0"/>
              <a:t>HEMATOLOGY TEAM 436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D5DDD99-D8F5-4F91-AF77-FB0698269796}"/>
              </a:ext>
            </a:extLst>
          </p:cNvPr>
          <p:cNvSpPr txBox="1"/>
          <p:nvPr/>
        </p:nvSpPr>
        <p:spPr>
          <a:xfrm>
            <a:off x="3707987" y="8738866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(if it is +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then it is CML)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4539E67-4EB3-4290-B3D3-0CBE5A6C2864}"/>
              </a:ext>
            </a:extLst>
          </p:cNvPr>
          <p:cNvSpPr txBox="1"/>
          <p:nvPr/>
        </p:nvSpPr>
        <p:spPr>
          <a:xfrm>
            <a:off x="2518795" y="8979383"/>
            <a:ext cx="2188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(more than 20%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acute)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A01E3FA-734B-4DA1-A368-FE5B7660A979}"/>
              </a:ext>
            </a:extLst>
          </p:cNvPr>
          <p:cNvSpPr txBox="1"/>
          <p:nvPr/>
        </p:nvSpPr>
        <p:spPr>
          <a:xfrm>
            <a:off x="1048862" y="4304672"/>
            <a:ext cx="5044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Cambria" panose="02040503050406030204" pitchFamily="18" charset="0"/>
              </a:rPr>
              <a:t>↑</a:t>
            </a:r>
            <a:r>
              <a:rPr lang="en-GB" sz="1600" dirty="0">
                <a:latin typeface="Cambria" panose="02040503050406030204" pitchFamily="18" charset="0"/>
              </a:rPr>
              <a:t> proliferation - </a:t>
            </a:r>
            <a:r>
              <a:rPr lang="en-GB" sz="1600" b="1" dirty="0">
                <a:latin typeface="Cambria" panose="02040503050406030204" pitchFamily="18" charset="0"/>
              </a:rPr>
              <a:t>↑</a:t>
            </a:r>
            <a:r>
              <a:rPr lang="en-GB" sz="1600" dirty="0">
                <a:latin typeface="Cambria" panose="02040503050406030204" pitchFamily="18" charset="0"/>
              </a:rPr>
              <a:t> apoptosis = Ineffective </a:t>
            </a:r>
            <a:r>
              <a:rPr lang="en-GB" sz="1600" dirty="0" err="1">
                <a:latin typeface="Cambria" panose="02040503050406030204" pitchFamily="18" charset="0"/>
              </a:rPr>
              <a:t>hematopoiesis</a:t>
            </a:r>
            <a:endParaRPr lang="en-GB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1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45B711-AA06-5A40-A07D-93E2E6B6ED2E}"/>
              </a:ext>
            </a:extLst>
          </p:cNvPr>
          <p:cNvSpPr txBox="1"/>
          <p:nvPr/>
        </p:nvSpPr>
        <p:spPr>
          <a:xfrm>
            <a:off x="0" y="4725757"/>
            <a:ext cx="6981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9999"/>
                </a:solidFill>
                <a:latin typeface="Cambria" panose="02040503050406030204" pitchFamily="18" charset="0"/>
              </a:rPr>
              <a:t>- Difference between Chronic Myeloid Leukemia &amp; Acute Myeloid Leukemia</a:t>
            </a:r>
            <a:endParaRPr lang="en-US" sz="1600" dirty="0">
              <a:solidFill>
                <a:schemeClr val="accent6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EC6B1A97-A5A3-A346-85F8-6802A743C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324134"/>
              </p:ext>
            </p:extLst>
          </p:nvPr>
        </p:nvGraphicFramePr>
        <p:xfrm>
          <a:off x="298174" y="5248654"/>
          <a:ext cx="6361044" cy="43904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20348">
                  <a:extLst>
                    <a:ext uri="{9D8B030D-6E8A-4147-A177-3AD203B41FA5}">
                      <a16:colId xmlns="" xmlns:a16="http://schemas.microsoft.com/office/drawing/2014/main" val="468352035"/>
                    </a:ext>
                  </a:extLst>
                </a:gridCol>
                <a:gridCol w="2120348">
                  <a:extLst>
                    <a:ext uri="{9D8B030D-6E8A-4147-A177-3AD203B41FA5}">
                      <a16:colId xmlns="" xmlns:a16="http://schemas.microsoft.com/office/drawing/2014/main" val="371584636"/>
                    </a:ext>
                  </a:extLst>
                </a:gridCol>
                <a:gridCol w="2120348">
                  <a:extLst>
                    <a:ext uri="{9D8B030D-6E8A-4147-A177-3AD203B41FA5}">
                      <a16:colId xmlns="" xmlns:a16="http://schemas.microsoft.com/office/drawing/2014/main" val="2030471681"/>
                    </a:ext>
                  </a:extLst>
                </a:gridCol>
              </a:tblGrid>
              <a:tr h="42809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CML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AML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77532424"/>
                  </a:ext>
                </a:extLst>
              </a:tr>
              <a:tr h="6043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onset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Indolent course . Symptoms appear after a long period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Rapid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65200742"/>
                  </a:ext>
                </a:extLst>
              </a:tr>
              <a:tr h="9569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phases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Three phases </a:t>
                      </a:r>
                    </a:p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1.Chronic phase</a:t>
                      </a:r>
                    </a:p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2.Accelerated phase</a:t>
                      </a:r>
                    </a:p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3.Blastic phase</a:t>
                      </a:r>
                    </a:p>
                    <a:p>
                      <a:pPr algn="ctr"/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No known phases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94291567"/>
                  </a:ext>
                </a:extLst>
              </a:tr>
              <a:tr h="6043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etiology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Gene mutation known as Philadelphia gene</a:t>
                      </a:r>
                    </a:p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T(9;22)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Many mutations e.g. t(15;17) </a:t>
                      </a:r>
                    </a:p>
                    <a:p>
                      <a:pPr algn="ctr"/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26419790"/>
                  </a:ext>
                </a:extLst>
              </a:tr>
              <a:tr h="6043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hepatosplenomegaly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Marked ( sometimes severe or massive especially spleen)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moderate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60099616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Blasts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Fewer than 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dirty="0">
                          <a:latin typeface="Cambria" panose="02040503050406030204" pitchFamily="18" charset="0"/>
                        </a:rPr>
                        <a:t>&gt; 20%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49343135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Cell 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mbria" panose="02040503050406030204" pitchFamily="18" charset="0"/>
                        </a:rPr>
                        <a:t>Cytosis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dirty="0" err="1">
                          <a:latin typeface="Cambria" panose="02040503050406030204" pitchFamily="18" charset="0"/>
                        </a:rPr>
                        <a:t>Cytopenia</a:t>
                      </a:r>
                      <a:r>
                        <a:rPr lang="en-US" dirty="0">
                          <a:latin typeface="Cambria" panose="02040503050406030204" pitchFamily="18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86972247"/>
                  </a:ext>
                </a:extLst>
              </a:tr>
            </a:tbl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05" y="516423"/>
            <a:ext cx="5753903" cy="343900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012629" y="3831994"/>
            <a:ext cx="214153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Effective proliferation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3838021" y="3831994"/>
            <a:ext cx="223229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Ineffective proliferation</a:t>
            </a:r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5"/>
          </p:nvPr>
        </p:nvSpPr>
        <p:spPr>
          <a:xfrm>
            <a:off x="2321408" y="68378"/>
            <a:ext cx="2314575" cy="527403"/>
          </a:xfrm>
        </p:spPr>
        <p:txBody>
          <a:bodyPr/>
          <a:lstStyle/>
          <a:p>
            <a:r>
              <a:rPr lang="en-US" dirty="0"/>
              <a:t>HEMATOLOGY TEAM 436</a:t>
            </a: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7"/>
          </p:nvPr>
        </p:nvSpPr>
        <p:spPr>
          <a:xfrm>
            <a:off x="5016777" y="9445098"/>
            <a:ext cx="1543050" cy="527403"/>
          </a:xfrm>
        </p:spPr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53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0" y="0"/>
            <a:ext cx="5915025" cy="10948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9550" algn="l" rtl="1">
              <a:lnSpc>
                <a:spcPct val="90000"/>
              </a:lnSpc>
              <a:spcBef>
                <a:spcPts val="0"/>
              </a:spcBef>
              <a:buClr>
                <a:srgbClr val="009999"/>
              </a:buClr>
              <a:buSzPct val="100000"/>
              <a:buFont typeface="Cambria"/>
              <a:buNone/>
            </a:pPr>
            <a:r>
              <a:rPr lang="en-US" sz="3300" b="0" i="0" u="none" strike="noStrike" cap="none" dirty="0">
                <a:solidFill>
                  <a:srgbClr val="009999"/>
                </a:solidFill>
                <a:latin typeface="Cambria"/>
                <a:ea typeface="Cambria"/>
                <a:cs typeface="Cambria"/>
                <a:sym typeface="Cambria"/>
              </a:rPr>
              <a:t>MCQs: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252609" y="8179520"/>
            <a:ext cx="3154166" cy="12874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3350" algn="l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9999"/>
              </a:buClr>
              <a:buSzPct val="116666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9999"/>
                </a:solidFill>
                <a:latin typeface="Cambria"/>
                <a:ea typeface="Cambria"/>
                <a:cs typeface="Cambria"/>
                <a:sym typeface="Cambria"/>
              </a:rPr>
              <a:t>Team members:</a:t>
            </a:r>
          </a:p>
          <a:p>
            <a:pPr marL="0" marR="0" lvl="0" indent="-133350" algn="l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9999"/>
              </a:buClr>
              <a:buSzPct val="116666"/>
              <a:buFont typeface="Arial"/>
              <a:buNone/>
            </a:pPr>
            <a:r>
              <a:rPr lang="en-US" sz="16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Abdullah Al-</a:t>
            </a:r>
            <a:r>
              <a:rPr lang="en-US" sz="1600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Twerki</a:t>
            </a:r>
            <a:endParaRPr lang="en-US" sz="1600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133350" algn="l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9999"/>
              </a:buClr>
              <a:buSzPct val="116666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Ziad</a:t>
            </a:r>
            <a:r>
              <a:rPr lang="en-US" sz="1600" b="0" i="0" u="none" strike="noStrike" cap="none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 Al-</a:t>
            </a:r>
            <a:r>
              <a:rPr lang="en-US" sz="1600" b="0" i="0" u="none" strike="noStrike" cap="none" dirty="0" err="1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Anazi</a:t>
            </a:r>
            <a:endParaRPr lang="en-US" sz="1600" b="0" i="0" u="none" strike="noStrike" cap="none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A00D870-0D33-F74E-B8AE-77FBBA9BDE57}"/>
              </a:ext>
            </a:extLst>
          </p:cNvPr>
          <p:cNvSpPr txBox="1"/>
          <p:nvPr/>
        </p:nvSpPr>
        <p:spPr>
          <a:xfrm>
            <a:off x="0" y="846132"/>
            <a:ext cx="6858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1. The mutation responsible for the effects and manifestations of CML is :</a:t>
            </a:r>
          </a:p>
          <a:p>
            <a:r>
              <a:rPr lang="en-US" dirty="0">
                <a:latin typeface="Cambria" panose="02040503050406030204" pitchFamily="18" charset="0"/>
              </a:rPr>
              <a:t>A.   t(15;17)</a:t>
            </a:r>
          </a:p>
          <a:p>
            <a:r>
              <a:rPr lang="en-US" dirty="0">
                <a:latin typeface="Cambria" panose="02040503050406030204" pitchFamily="18" charset="0"/>
              </a:rPr>
              <a:t>B.   Philadelphia chromosome</a:t>
            </a:r>
          </a:p>
          <a:p>
            <a:r>
              <a:rPr lang="en-US" dirty="0">
                <a:latin typeface="Cambria" panose="02040503050406030204" pitchFamily="18" charset="0"/>
              </a:rPr>
              <a:t>C.   Chromosome 5 monosomy</a:t>
            </a:r>
          </a:p>
          <a:p>
            <a:r>
              <a:rPr lang="en-US" dirty="0">
                <a:latin typeface="Cambria" panose="02040503050406030204" pitchFamily="18" charset="0"/>
              </a:rPr>
              <a:t>D.   Chromosome 7 monosomy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2. The distinguishing feature of AML is:</a:t>
            </a:r>
          </a:p>
          <a:p>
            <a:pPr marL="342900" indent="-342900">
              <a:buAutoNum type="alphaUcPeriod"/>
            </a:pPr>
            <a:r>
              <a:rPr lang="en-US" dirty="0">
                <a:latin typeface="Cambria" panose="02040503050406030204" pitchFamily="18" charset="0"/>
              </a:rPr>
              <a:t>Blast &gt; 20%</a:t>
            </a:r>
          </a:p>
          <a:p>
            <a:pPr marL="342900" indent="-342900">
              <a:buAutoNum type="alphaUcPeriod"/>
            </a:pPr>
            <a:r>
              <a:rPr lang="en-US" dirty="0" err="1">
                <a:latin typeface="Cambria" panose="02040503050406030204" pitchFamily="18" charset="0"/>
              </a:rPr>
              <a:t>Cytosis</a:t>
            </a:r>
            <a:endParaRPr lang="en-US" dirty="0">
              <a:latin typeface="Cambria" panose="02040503050406030204" pitchFamily="18" charset="0"/>
            </a:endParaRPr>
          </a:p>
          <a:p>
            <a:pPr marL="342900" indent="-342900">
              <a:buAutoNum type="alphaUcPeriod"/>
            </a:pPr>
            <a:r>
              <a:rPr lang="en-US" dirty="0">
                <a:latin typeface="Cambria" panose="02040503050406030204" pitchFamily="18" charset="0"/>
              </a:rPr>
              <a:t>bone marrow failure</a:t>
            </a:r>
          </a:p>
          <a:p>
            <a:pPr marL="342900" indent="-342900">
              <a:buAutoNum type="alphaUcPeriod"/>
            </a:pPr>
            <a:r>
              <a:rPr lang="en-US" dirty="0">
                <a:latin typeface="Cambria" panose="02040503050406030204" pitchFamily="18" charset="0"/>
              </a:rPr>
              <a:t>Hepatomegaly </a:t>
            </a:r>
          </a:p>
          <a:p>
            <a:pPr marL="342900" indent="-342900">
              <a:buAutoNum type="alphaUcPeriod"/>
            </a:pPr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3. A 55 year old patient came to the clinic for a regular check up. He does not complain of any symptoms. His results are as follows: </a:t>
            </a:r>
          </a:p>
          <a:p>
            <a:r>
              <a:rPr lang="en-US" dirty="0">
                <a:latin typeface="Cambria" panose="02040503050406030204" pitchFamily="18" charset="0"/>
              </a:rPr>
              <a:t>High WBC count, Mainly bands, High NAP score. What is the most likely diagnoses:</a:t>
            </a:r>
          </a:p>
          <a:p>
            <a:pPr marL="342900" indent="-342900">
              <a:buAutoNum type="alphaUcPeriod"/>
            </a:pPr>
            <a:r>
              <a:rPr lang="en-US" dirty="0">
                <a:latin typeface="Cambria" panose="02040503050406030204" pitchFamily="18" charset="0"/>
              </a:rPr>
              <a:t>CML</a:t>
            </a:r>
          </a:p>
          <a:p>
            <a:pPr marL="342900" indent="-342900">
              <a:buAutoNum type="alphaUcPeriod"/>
            </a:pPr>
            <a:r>
              <a:rPr lang="en-US" dirty="0">
                <a:latin typeface="Cambria" panose="02040503050406030204" pitchFamily="18" charset="0"/>
              </a:rPr>
              <a:t>AML</a:t>
            </a:r>
          </a:p>
          <a:p>
            <a:pPr marL="342900" indent="-342900">
              <a:buAutoNum type="alphaUcPeriod"/>
            </a:pPr>
            <a:r>
              <a:rPr lang="en-US" dirty="0">
                <a:latin typeface="Cambria" panose="02040503050406030204" pitchFamily="18" charset="0"/>
              </a:rPr>
              <a:t>CMML</a:t>
            </a:r>
          </a:p>
          <a:p>
            <a:pPr marL="342900" indent="-342900">
              <a:buAutoNum type="alphaUcPeriod"/>
            </a:pPr>
            <a:r>
              <a:rPr lang="en-US" dirty="0">
                <a:latin typeface="Cambria" panose="02040503050406030204" pitchFamily="18" charset="0"/>
              </a:rPr>
              <a:t>infection</a:t>
            </a:r>
          </a:p>
          <a:p>
            <a:pPr marL="342900" indent="-342900">
              <a:buAutoNum type="alphaUcPeriod"/>
            </a:pPr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4. CMML is presented with </a:t>
            </a:r>
            <a:r>
              <a:rPr lang="en-US" dirty="0" err="1">
                <a:latin typeface="Cambria" panose="02040503050406030204" pitchFamily="18" charset="0"/>
              </a:rPr>
              <a:t>cytopenia</a:t>
            </a:r>
            <a:r>
              <a:rPr lang="en-US" dirty="0">
                <a:latin typeface="Cambria" panose="02040503050406030204" pitchFamily="18" charset="0"/>
              </a:rPr>
              <a:t> and decreased apoptosis:</a:t>
            </a:r>
          </a:p>
          <a:p>
            <a:pPr marL="342900" indent="-342900">
              <a:buAutoNum type="alphaUcPeriod"/>
            </a:pPr>
            <a:r>
              <a:rPr lang="en-US" dirty="0">
                <a:latin typeface="Cambria" panose="02040503050406030204" pitchFamily="18" charset="0"/>
              </a:rPr>
              <a:t>True</a:t>
            </a:r>
          </a:p>
          <a:p>
            <a:pPr marL="342900" indent="-342900">
              <a:buAutoNum type="alphaUcPeriod"/>
            </a:pPr>
            <a:r>
              <a:rPr lang="en-US" dirty="0">
                <a:latin typeface="Cambria" panose="02040503050406030204" pitchFamily="18" charset="0"/>
              </a:rPr>
              <a:t>False</a:t>
            </a:r>
          </a:p>
          <a:p>
            <a:pPr marL="342900" indent="-342900">
              <a:buAutoNum type="alphaUcPeriod"/>
            </a:pPr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5. Which one of the following genes Must be positive in CML?</a:t>
            </a:r>
          </a:p>
          <a:p>
            <a:pPr marL="342900" indent="-342900">
              <a:buAutoNum type="alphaUcPeriod"/>
            </a:pPr>
            <a:r>
              <a:rPr lang="en-US" dirty="0">
                <a:latin typeface="Cambria" panose="02040503050406030204" pitchFamily="18" charset="0"/>
              </a:rPr>
              <a:t>APC  </a:t>
            </a:r>
          </a:p>
          <a:p>
            <a:pPr marL="342900" indent="-342900">
              <a:buAutoNum type="alphaUcPeriod"/>
            </a:pPr>
            <a:r>
              <a:rPr lang="en-US" dirty="0">
                <a:latin typeface="Cambria" panose="02040503050406030204" pitchFamily="18" charset="0"/>
              </a:rPr>
              <a:t>BCR-ABL</a:t>
            </a:r>
          </a:p>
          <a:p>
            <a:pPr marL="342900" indent="-342900">
              <a:buAutoNum type="alphaUcPeriod"/>
            </a:pPr>
            <a:r>
              <a:rPr lang="en-US" dirty="0">
                <a:latin typeface="Cambria" panose="02040503050406030204" pitchFamily="18" charset="0"/>
              </a:rPr>
              <a:t>REKA-B</a:t>
            </a:r>
          </a:p>
          <a:p>
            <a:pPr marL="342900" indent="-342900">
              <a:buAutoNum type="alphaUcPeriod"/>
            </a:pPr>
            <a:r>
              <a:rPr lang="en-US" dirty="0">
                <a:latin typeface="Cambria" panose="02040503050406030204" pitchFamily="18" charset="0"/>
              </a:rPr>
              <a:t>P53</a:t>
            </a: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4DCB33-37E7-4347-8C05-CAE2EF096CC2}"/>
              </a:ext>
            </a:extLst>
          </p:cNvPr>
          <p:cNvSpPr txBox="1"/>
          <p:nvPr/>
        </p:nvSpPr>
        <p:spPr>
          <a:xfrm rot="10800000">
            <a:off x="1829693" y="7093996"/>
            <a:ext cx="4949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Answers: 1. B , 2. A , 3. D , 4. B, 5. B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4069231" y="8253871"/>
            <a:ext cx="2710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9999"/>
                </a:solidFill>
                <a:latin typeface="Cambria"/>
                <a:ea typeface="Cambria"/>
                <a:cs typeface="Cambria"/>
                <a:sym typeface="Calibri"/>
              </a:rPr>
              <a:t>Team Leaders </a:t>
            </a:r>
          </a:p>
          <a:p>
            <a:endParaRPr lang="en-US" dirty="0"/>
          </a:p>
          <a:p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Abdulaziz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 Al-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Hussainy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 </a:t>
            </a:r>
          </a:p>
          <a:p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Safa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 Al-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Osaimi</a:t>
            </a:r>
            <a:endParaRPr lang="en-US" sz="16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7596455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9999"/>
                </a:solidFill>
                <a:latin typeface="Cambria"/>
                <a:ea typeface="Cambria"/>
                <a:cs typeface="Cambria"/>
                <a:sym typeface="Calibri"/>
              </a:rPr>
              <a:t>Good Luck ! 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idx="11"/>
          </p:nvPr>
        </p:nvSpPr>
        <p:spPr>
          <a:xfrm>
            <a:off x="2271712" y="20034"/>
            <a:ext cx="2314575" cy="527403"/>
          </a:xfrm>
        </p:spPr>
        <p:txBody>
          <a:bodyPr/>
          <a:lstStyle/>
          <a:p>
            <a:r>
              <a:rPr lang="en-US" dirty="0"/>
              <a:t>HEMATOLOGY TEAM 436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1656</Words>
  <Application>Microsoft Macintosh PowerPoint</Application>
  <PresentationFormat>A4 Paper (210x297 mm)</PresentationFormat>
  <Paragraphs>301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Cambria</vt:lpstr>
      <vt:lpstr>Georgia</vt:lpstr>
      <vt:lpstr>MS Gothic</vt:lpstr>
      <vt:lpstr>Times New Roman</vt:lpstr>
      <vt:lpstr>Wingdings</vt:lpstr>
      <vt:lpstr>Arial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MCQs: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TOSHIBA</dc:creator>
  <cp:lastModifiedBy>شوق</cp:lastModifiedBy>
  <cp:revision>84</cp:revision>
  <dcterms:modified xsi:type="dcterms:W3CDTF">2017-12-29T23:44:56Z</dcterms:modified>
</cp:coreProperties>
</file>