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1"/>
  </p:notesMasterIdLst>
  <p:sldIdLst>
    <p:sldId id="256" r:id="rId2"/>
    <p:sldId id="259" r:id="rId3"/>
    <p:sldId id="260" r:id="rId4"/>
    <p:sldId id="261" r:id="rId5"/>
    <p:sldId id="262" r:id="rId6"/>
    <p:sldId id="263" r:id="rId7"/>
    <p:sldId id="264" r:id="rId8"/>
    <p:sldId id="257" r:id="rId9"/>
    <p:sldId id="265" r:id="rId10"/>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aled AlHusainan" initials="k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6" autoAdjust="0"/>
    <p:restoredTop sz="94454" autoAdjust="0"/>
  </p:normalViewPr>
  <p:slideViewPr>
    <p:cSldViewPr snapToGrid="0">
      <p:cViewPr varScale="1">
        <p:scale>
          <a:sx n="53" d="100"/>
          <a:sy n="53" d="100"/>
        </p:scale>
        <p:origin x="23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C4DF6-DC2A-4CC7-83B8-CEB668C7AF9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6CD04F74-DB76-43AE-95CE-8305E18F6096}">
      <dgm:prSet phldrT="[نص]" custT="1"/>
      <dgm:spPr/>
      <dgm:t>
        <a:bodyPr/>
        <a:lstStyle/>
        <a:p>
          <a:r>
            <a:rPr lang="en-US" sz="1600" b="1" dirty="0">
              <a:latin typeface="Cambria" panose="02040503050406030204" pitchFamily="18" charset="0"/>
            </a:rPr>
            <a:t>Myeloid Neoplasm</a:t>
          </a:r>
        </a:p>
      </dgm:t>
    </dgm:pt>
    <dgm:pt modelId="{F8D47D10-3832-4D99-B251-50B18F8800A6}" type="parTrans" cxnId="{329ADECF-B9D6-4422-8974-9BD2B81925D6}">
      <dgm:prSet/>
      <dgm:spPr/>
      <dgm:t>
        <a:bodyPr/>
        <a:lstStyle/>
        <a:p>
          <a:endParaRPr lang="en-US"/>
        </a:p>
      </dgm:t>
    </dgm:pt>
    <dgm:pt modelId="{7AD20A20-FC36-415B-BBE7-6C21631D62BD}" type="sibTrans" cxnId="{329ADECF-B9D6-4422-8974-9BD2B81925D6}">
      <dgm:prSet/>
      <dgm:spPr/>
      <dgm:t>
        <a:bodyPr/>
        <a:lstStyle/>
        <a:p>
          <a:endParaRPr lang="en-US"/>
        </a:p>
      </dgm:t>
    </dgm:pt>
    <dgm:pt modelId="{04E2A339-30F0-4EB8-98BE-68D38B40196D}">
      <dgm:prSet phldrT="[نص]" custT="1"/>
      <dgm:spPr/>
      <dgm:t>
        <a:bodyPr/>
        <a:lstStyle/>
        <a:p>
          <a:r>
            <a:rPr lang="en-US" sz="1400" dirty="0">
              <a:latin typeface="Cambria" panose="02040503050406030204" pitchFamily="18" charset="0"/>
            </a:rPr>
            <a:t>Myeloproliferative neoplasms (MPN)</a:t>
          </a:r>
        </a:p>
      </dgm:t>
    </dgm:pt>
    <dgm:pt modelId="{1D4446C5-23FA-4F28-99A8-DB6A33C81ED8}" type="parTrans" cxnId="{BCD99525-A1EE-423B-997D-5EDD34159FFE}">
      <dgm:prSet/>
      <dgm:spPr/>
      <dgm:t>
        <a:bodyPr/>
        <a:lstStyle/>
        <a:p>
          <a:endParaRPr lang="en-US"/>
        </a:p>
      </dgm:t>
    </dgm:pt>
    <dgm:pt modelId="{A112CCF3-2DF6-4CDA-A891-9DD35B53227E}" type="sibTrans" cxnId="{BCD99525-A1EE-423B-997D-5EDD34159FFE}">
      <dgm:prSet/>
      <dgm:spPr/>
      <dgm:t>
        <a:bodyPr/>
        <a:lstStyle/>
        <a:p>
          <a:endParaRPr lang="en-US"/>
        </a:p>
      </dgm:t>
    </dgm:pt>
    <dgm:pt modelId="{5C4B60C0-8B4A-4BE1-B897-909A16A62454}">
      <dgm:prSet phldrT="[نص]" custT="1"/>
      <dgm:spPr/>
      <dgm:t>
        <a:bodyPr/>
        <a:lstStyle/>
        <a:p>
          <a:r>
            <a:rPr lang="en-US" sz="1400" dirty="0">
              <a:latin typeface="Cambria" panose="02040503050406030204" pitchFamily="18" charset="0"/>
            </a:rPr>
            <a:t>Myelodysplastic syndromes (MDS)</a:t>
          </a:r>
        </a:p>
      </dgm:t>
    </dgm:pt>
    <dgm:pt modelId="{059ED125-499D-4A0F-90FB-24A25F4C330D}" type="parTrans" cxnId="{5F1E339D-8217-445B-8360-9E9E22108B77}">
      <dgm:prSet/>
      <dgm:spPr/>
      <dgm:t>
        <a:bodyPr/>
        <a:lstStyle/>
        <a:p>
          <a:endParaRPr lang="en-US"/>
        </a:p>
      </dgm:t>
    </dgm:pt>
    <dgm:pt modelId="{CE5E1E28-4DD3-4353-8005-032F32E55A8F}" type="sibTrans" cxnId="{5F1E339D-8217-445B-8360-9E9E22108B77}">
      <dgm:prSet/>
      <dgm:spPr/>
      <dgm:t>
        <a:bodyPr/>
        <a:lstStyle/>
        <a:p>
          <a:endParaRPr lang="en-US"/>
        </a:p>
      </dgm:t>
    </dgm:pt>
    <dgm:pt modelId="{A453988D-D8C6-4955-8ACB-A2114B16092F}">
      <dgm:prSet phldrT="[نص]" custT="1"/>
      <dgm:spPr/>
      <dgm:t>
        <a:bodyPr/>
        <a:lstStyle/>
        <a:p>
          <a:r>
            <a:rPr lang="en-US" sz="1400" dirty="0">
              <a:latin typeface="Cambria" panose="02040503050406030204" pitchFamily="18" charset="0"/>
            </a:rPr>
            <a:t>acute myeloid leukemia (AML)</a:t>
          </a:r>
        </a:p>
      </dgm:t>
    </dgm:pt>
    <dgm:pt modelId="{9C90AED6-D1B5-471A-947A-7DB8355FA979}" type="parTrans" cxnId="{52F04214-84A2-430C-8CCE-DD17B097CB0E}">
      <dgm:prSet/>
      <dgm:spPr/>
      <dgm:t>
        <a:bodyPr/>
        <a:lstStyle/>
        <a:p>
          <a:endParaRPr lang="en-US"/>
        </a:p>
      </dgm:t>
    </dgm:pt>
    <dgm:pt modelId="{53CDBA95-50C2-4A93-96BC-B2D41FB80598}" type="sibTrans" cxnId="{52F04214-84A2-430C-8CCE-DD17B097CB0E}">
      <dgm:prSet/>
      <dgm:spPr/>
      <dgm:t>
        <a:bodyPr/>
        <a:lstStyle/>
        <a:p>
          <a:endParaRPr lang="en-US"/>
        </a:p>
      </dgm:t>
    </dgm:pt>
    <dgm:pt modelId="{EDFB7322-A8A5-4C16-8E96-32B32CF58144}">
      <dgm:prSet custT="1"/>
      <dgm:spPr/>
      <dgm:t>
        <a:bodyPr/>
        <a:lstStyle/>
        <a:p>
          <a:r>
            <a:rPr lang="en-US" sz="1400" dirty="0">
              <a:latin typeface="Cambria" panose="02040503050406030204" pitchFamily="18" charset="0"/>
            </a:rPr>
            <a:t>MDS/MPN</a:t>
          </a:r>
        </a:p>
      </dgm:t>
    </dgm:pt>
    <dgm:pt modelId="{DA87CE35-1805-4248-A6CF-75ECE68A399A}" type="parTrans" cxnId="{28643C37-BB2C-49D7-A010-5637F4880D43}">
      <dgm:prSet/>
      <dgm:spPr/>
      <dgm:t>
        <a:bodyPr/>
        <a:lstStyle/>
        <a:p>
          <a:endParaRPr lang="en-US"/>
        </a:p>
      </dgm:t>
    </dgm:pt>
    <dgm:pt modelId="{5B2C18C8-38A0-4EB4-8521-70E06EAFABA6}" type="sibTrans" cxnId="{28643C37-BB2C-49D7-A010-5637F4880D43}">
      <dgm:prSet/>
      <dgm:spPr/>
      <dgm:t>
        <a:bodyPr/>
        <a:lstStyle/>
        <a:p>
          <a:endParaRPr lang="en-US"/>
        </a:p>
      </dgm:t>
    </dgm:pt>
    <dgm:pt modelId="{9AFCCE42-CA1E-4218-A036-9E3B79479B4F}" type="pres">
      <dgm:prSet presAssocID="{286C4DF6-DC2A-4CC7-83B8-CEB668C7AF95}" presName="hierChild1" presStyleCnt="0">
        <dgm:presLayoutVars>
          <dgm:orgChart val="1"/>
          <dgm:chPref val="1"/>
          <dgm:dir/>
          <dgm:animOne val="branch"/>
          <dgm:animLvl val="lvl"/>
          <dgm:resizeHandles/>
        </dgm:presLayoutVars>
      </dgm:prSet>
      <dgm:spPr/>
      <dgm:t>
        <a:bodyPr/>
        <a:lstStyle/>
        <a:p>
          <a:endParaRPr lang="en-US"/>
        </a:p>
      </dgm:t>
    </dgm:pt>
    <dgm:pt modelId="{F4605405-5743-4C19-95D7-2EF28F92B237}" type="pres">
      <dgm:prSet presAssocID="{6CD04F74-DB76-43AE-95CE-8305E18F6096}" presName="hierRoot1" presStyleCnt="0">
        <dgm:presLayoutVars>
          <dgm:hierBranch val="init"/>
        </dgm:presLayoutVars>
      </dgm:prSet>
      <dgm:spPr/>
    </dgm:pt>
    <dgm:pt modelId="{2D487534-F366-4B07-8634-4DFDC2930DD2}" type="pres">
      <dgm:prSet presAssocID="{6CD04F74-DB76-43AE-95CE-8305E18F6096}" presName="rootComposite1" presStyleCnt="0"/>
      <dgm:spPr/>
    </dgm:pt>
    <dgm:pt modelId="{47EC2B7D-646D-4091-9A80-3EADB99869F6}" type="pres">
      <dgm:prSet presAssocID="{6CD04F74-DB76-43AE-95CE-8305E18F6096}" presName="rootText1" presStyleLbl="node0" presStyleIdx="0" presStyleCnt="1" custScaleX="223715" custScaleY="139590">
        <dgm:presLayoutVars>
          <dgm:chPref val="3"/>
        </dgm:presLayoutVars>
      </dgm:prSet>
      <dgm:spPr/>
      <dgm:t>
        <a:bodyPr/>
        <a:lstStyle/>
        <a:p>
          <a:endParaRPr lang="en-US"/>
        </a:p>
      </dgm:t>
    </dgm:pt>
    <dgm:pt modelId="{784C2DEC-E491-47B0-B917-2A6D7A94AD9F}" type="pres">
      <dgm:prSet presAssocID="{6CD04F74-DB76-43AE-95CE-8305E18F6096}" presName="rootConnector1" presStyleLbl="node1" presStyleIdx="0" presStyleCnt="0"/>
      <dgm:spPr/>
      <dgm:t>
        <a:bodyPr/>
        <a:lstStyle/>
        <a:p>
          <a:endParaRPr lang="en-US"/>
        </a:p>
      </dgm:t>
    </dgm:pt>
    <dgm:pt modelId="{BE33513A-6FB6-4159-9BB6-2A9E7FDE89D0}" type="pres">
      <dgm:prSet presAssocID="{6CD04F74-DB76-43AE-95CE-8305E18F6096}" presName="hierChild2" presStyleCnt="0"/>
      <dgm:spPr/>
    </dgm:pt>
    <dgm:pt modelId="{BF3A7F62-709F-418D-93B6-094478FA0913}" type="pres">
      <dgm:prSet presAssocID="{1D4446C5-23FA-4F28-99A8-DB6A33C81ED8}" presName="Name37" presStyleLbl="parChTrans1D2" presStyleIdx="0" presStyleCnt="4"/>
      <dgm:spPr/>
      <dgm:t>
        <a:bodyPr/>
        <a:lstStyle/>
        <a:p>
          <a:endParaRPr lang="en-US"/>
        </a:p>
      </dgm:t>
    </dgm:pt>
    <dgm:pt modelId="{2A1BD617-026B-419B-9E30-42D87A063F3A}" type="pres">
      <dgm:prSet presAssocID="{04E2A339-30F0-4EB8-98BE-68D38B40196D}" presName="hierRoot2" presStyleCnt="0">
        <dgm:presLayoutVars>
          <dgm:hierBranch val="init"/>
        </dgm:presLayoutVars>
      </dgm:prSet>
      <dgm:spPr/>
    </dgm:pt>
    <dgm:pt modelId="{E0F326A8-51D6-498F-81F4-6B31930F9883}" type="pres">
      <dgm:prSet presAssocID="{04E2A339-30F0-4EB8-98BE-68D38B40196D}" presName="rootComposite" presStyleCnt="0"/>
      <dgm:spPr/>
    </dgm:pt>
    <dgm:pt modelId="{6F7B48CE-464D-4DCB-BDE5-EBF86093F196}" type="pres">
      <dgm:prSet presAssocID="{04E2A339-30F0-4EB8-98BE-68D38B40196D}" presName="rootText" presStyleLbl="node2" presStyleIdx="0" presStyleCnt="4" custScaleX="212329" custScaleY="124749">
        <dgm:presLayoutVars>
          <dgm:chPref val="3"/>
        </dgm:presLayoutVars>
      </dgm:prSet>
      <dgm:spPr/>
      <dgm:t>
        <a:bodyPr/>
        <a:lstStyle/>
        <a:p>
          <a:endParaRPr lang="en-US"/>
        </a:p>
      </dgm:t>
    </dgm:pt>
    <dgm:pt modelId="{12581A77-A24D-4AB8-AF7B-6368F0FD201F}" type="pres">
      <dgm:prSet presAssocID="{04E2A339-30F0-4EB8-98BE-68D38B40196D}" presName="rootConnector" presStyleLbl="node2" presStyleIdx="0" presStyleCnt="4"/>
      <dgm:spPr/>
      <dgm:t>
        <a:bodyPr/>
        <a:lstStyle/>
        <a:p>
          <a:endParaRPr lang="en-US"/>
        </a:p>
      </dgm:t>
    </dgm:pt>
    <dgm:pt modelId="{AAE4215C-6C43-4BAD-8C0F-D78FA0834048}" type="pres">
      <dgm:prSet presAssocID="{04E2A339-30F0-4EB8-98BE-68D38B40196D}" presName="hierChild4" presStyleCnt="0"/>
      <dgm:spPr/>
    </dgm:pt>
    <dgm:pt modelId="{2981DD48-D7BB-4EEE-94C7-387F2FE7BA94}" type="pres">
      <dgm:prSet presAssocID="{04E2A339-30F0-4EB8-98BE-68D38B40196D}" presName="hierChild5" presStyleCnt="0"/>
      <dgm:spPr/>
    </dgm:pt>
    <dgm:pt modelId="{10EA1D4B-634D-43FD-B493-8A91FAD74338}" type="pres">
      <dgm:prSet presAssocID="{059ED125-499D-4A0F-90FB-24A25F4C330D}" presName="Name37" presStyleLbl="parChTrans1D2" presStyleIdx="1" presStyleCnt="4"/>
      <dgm:spPr/>
      <dgm:t>
        <a:bodyPr/>
        <a:lstStyle/>
        <a:p>
          <a:endParaRPr lang="en-US"/>
        </a:p>
      </dgm:t>
    </dgm:pt>
    <dgm:pt modelId="{84361894-0BEB-4053-8D4A-FF230F3D3868}" type="pres">
      <dgm:prSet presAssocID="{5C4B60C0-8B4A-4BE1-B897-909A16A62454}" presName="hierRoot2" presStyleCnt="0">
        <dgm:presLayoutVars>
          <dgm:hierBranch val="init"/>
        </dgm:presLayoutVars>
      </dgm:prSet>
      <dgm:spPr/>
    </dgm:pt>
    <dgm:pt modelId="{C878BBFB-1353-4FF8-A825-5144F02D0298}" type="pres">
      <dgm:prSet presAssocID="{5C4B60C0-8B4A-4BE1-B897-909A16A62454}" presName="rootComposite" presStyleCnt="0"/>
      <dgm:spPr/>
    </dgm:pt>
    <dgm:pt modelId="{EFA4E457-3C82-4D8E-8498-1028B3BC2707}" type="pres">
      <dgm:prSet presAssocID="{5C4B60C0-8B4A-4BE1-B897-909A16A62454}" presName="rootText" presStyleLbl="node2" presStyleIdx="1" presStyleCnt="4" custScaleX="205957" custScaleY="127863">
        <dgm:presLayoutVars>
          <dgm:chPref val="3"/>
        </dgm:presLayoutVars>
      </dgm:prSet>
      <dgm:spPr/>
      <dgm:t>
        <a:bodyPr/>
        <a:lstStyle/>
        <a:p>
          <a:endParaRPr lang="en-US"/>
        </a:p>
      </dgm:t>
    </dgm:pt>
    <dgm:pt modelId="{F1EF700A-2DC8-4A2F-ADA2-E445DE8B680B}" type="pres">
      <dgm:prSet presAssocID="{5C4B60C0-8B4A-4BE1-B897-909A16A62454}" presName="rootConnector" presStyleLbl="node2" presStyleIdx="1" presStyleCnt="4"/>
      <dgm:spPr/>
      <dgm:t>
        <a:bodyPr/>
        <a:lstStyle/>
        <a:p>
          <a:endParaRPr lang="en-US"/>
        </a:p>
      </dgm:t>
    </dgm:pt>
    <dgm:pt modelId="{932DE93A-BCEE-487B-904E-E3C693FA38B1}" type="pres">
      <dgm:prSet presAssocID="{5C4B60C0-8B4A-4BE1-B897-909A16A62454}" presName="hierChild4" presStyleCnt="0"/>
      <dgm:spPr/>
    </dgm:pt>
    <dgm:pt modelId="{DF32591E-D8EB-4B5C-8050-6A67135714B6}" type="pres">
      <dgm:prSet presAssocID="{5C4B60C0-8B4A-4BE1-B897-909A16A62454}" presName="hierChild5" presStyleCnt="0"/>
      <dgm:spPr/>
    </dgm:pt>
    <dgm:pt modelId="{8B092281-B081-4F7E-8851-06098A689B94}" type="pres">
      <dgm:prSet presAssocID="{DA87CE35-1805-4248-A6CF-75ECE68A399A}" presName="Name37" presStyleLbl="parChTrans1D2" presStyleIdx="2" presStyleCnt="4"/>
      <dgm:spPr/>
      <dgm:t>
        <a:bodyPr/>
        <a:lstStyle/>
        <a:p>
          <a:endParaRPr lang="en-US"/>
        </a:p>
      </dgm:t>
    </dgm:pt>
    <dgm:pt modelId="{2E942319-6063-4CFD-ACD0-FA59163F25A0}" type="pres">
      <dgm:prSet presAssocID="{EDFB7322-A8A5-4C16-8E96-32B32CF58144}" presName="hierRoot2" presStyleCnt="0">
        <dgm:presLayoutVars>
          <dgm:hierBranch val="init"/>
        </dgm:presLayoutVars>
      </dgm:prSet>
      <dgm:spPr/>
    </dgm:pt>
    <dgm:pt modelId="{202423C9-8D3B-4B79-9980-1D77EEEEE256}" type="pres">
      <dgm:prSet presAssocID="{EDFB7322-A8A5-4C16-8E96-32B32CF58144}" presName="rootComposite" presStyleCnt="0"/>
      <dgm:spPr/>
    </dgm:pt>
    <dgm:pt modelId="{F69E7E9D-C98A-43E0-9383-8DF50B68C09A}" type="pres">
      <dgm:prSet presAssocID="{EDFB7322-A8A5-4C16-8E96-32B32CF58144}" presName="rootText" presStyleLbl="node2" presStyleIdx="2" presStyleCnt="4" custScaleX="140192" custScaleY="124021">
        <dgm:presLayoutVars>
          <dgm:chPref val="3"/>
        </dgm:presLayoutVars>
      </dgm:prSet>
      <dgm:spPr/>
      <dgm:t>
        <a:bodyPr/>
        <a:lstStyle/>
        <a:p>
          <a:endParaRPr lang="en-US"/>
        </a:p>
      </dgm:t>
    </dgm:pt>
    <dgm:pt modelId="{13ADBB58-91C7-4ECE-BD61-56834930FBB6}" type="pres">
      <dgm:prSet presAssocID="{EDFB7322-A8A5-4C16-8E96-32B32CF58144}" presName="rootConnector" presStyleLbl="node2" presStyleIdx="2" presStyleCnt="4"/>
      <dgm:spPr/>
      <dgm:t>
        <a:bodyPr/>
        <a:lstStyle/>
        <a:p>
          <a:endParaRPr lang="en-US"/>
        </a:p>
      </dgm:t>
    </dgm:pt>
    <dgm:pt modelId="{6DF9201E-9EC9-4FF1-B64C-831829301507}" type="pres">
      <dgm:prSet presAssocID="{EDFB7322-A8A5-4C16-8E96-32B32CF58144}" presName="hierChild4" presStyleCnt="0"/>
      <dgm:spPr/>
    </dgm:pt>
    <dgm:pt modelId="{8823233A-3F43-4775-9A50-A089A7481698}" type="pres">
      <dgm:prSet presAssocID="{EDFB7322-A8A5-4C16-8E96-32B32CF58144}" presName="hierChild5" presStyleCnt="0"/>
      <dgm:spPr/>
    </dgm:pt>
    <dgm:pt modelId="{FB1EBD67-F088-4BD9-9AC4-C6D0561E96FA}" type="pres">
      <dgm:prSet presAssocID="{9C90AED6-D1B5-471A-947A-7DB8355FA979}" presName="Name37" presStyleLbl="parChTrans1D2" presStyleIdx="3" presStyleCnt="4"/>
      <dgm:spPr/>
      <dgm:t>
        <a:bodyPr/>
        <a:lstStyle/>
        <a:p>
          <a:endParaRPr lang="en-US"/>
        </a:p>
      </dgm:t>
    </dgm:pt>
    <dgm:pt modelId="{76D17D2E-C89E-4006-9AD9-0CC18D0DD70A}" type="pres">
      <dgm:prSet presAssocID="{A453988D-D8C6-4955-8ACB-A2114B16092F}" presName="hierRoot2" presStyleCnt="0">
        <dgm:presLayoutVars>
          <dgm:hierBranch val="init"/>
        </dgm:presLayoutVars>
      </dgm:prSet>
      <dgm:spPr/>
    </dgm:pt>
    <dgm:pt modelId="{F527E6C1-DD51-4655-95F7-FF495A676068}" type="pres">
      <dgm:prSet presAssocID="{A453988D-D8C6-4955-8ACB-A2114B16092F}" presName="rootComposite" presStyleCnt="0"/>
      <dgm:spPr/>
    </dgm:pt>
    <dgm:pt modelId="{35A785B0-CCB9-49AF-9960-ABAF256DA72F}" type="pres">
      <dgm:prSet presAssocID="{A453988D-D8C6-4955-8ACB-A2114B16092F}" presName="rootText" presStyleLbl="node2" presStyleIdx="3" presStyleCnt="4" custScaleX="183892" custScaleY="131195">
        <dgm:presLayoutVars>
          <dgm:chPref val="3"/>
        </dgm:presLayoutVars>
      </dgm:prSet>
      <dgm:spPr/>
      <dgm:t>
        <a:bodyPr/>
        <a:lstStyle/>
        <a:p>
          <a:endParaRPr lang="en-US"/>
        </a:p>
      </dgm:t>
    </dgm:pt>
    <dgm:pt modelId="{BBC6D6B8-191C-4FB5-BB07-0C176C40F337}" type="pres">
      <dgm:prSet presAssocID="{A453988D-D8C6-4955-8ACB-A2114B16092F}" presName="rootConnector" presStyleLbl="node2" presStyleIdx="3" presStyleCnt="4"/>
      <dgm:spPr/>
      <dgm:t>
        <a:bodyPr/>
        <a:lstStyle/>
        <a:p>
          <a:endParaRPr lang="en-US"/>
        </a:p>
      </dgm:t>
    </dgm:pt>
    <dgm:pt modelId="{1AC74D1D-953C-4175-A2B9-4E9A2D53C597}" type="pres">
      <dgm:prSet presAssocID="{A453988D-D8C6-4955-8ACB-A2114B16092F}" presName="hierChild4" presStyleCnt="0"/>
      <dgm:spPr/>
    </dgm:pt>
    <dgm:pt modelId="{0E20B91A-BD0E-4E49-80D4-59C80087267A}" type="pres">
      <dgm:prSet presAssocID="{A453988D-D8C6-4955-8ACB-A2114B16092F}" presName="hierChild5" presStyleCnt="0"/>
      <dgm:spPr/>
    </dgm:pt>
    <dgm:pt modelId="{6F248392-777F-47E2-A3F9-CE80457D0D2C}" type="pres">
      <dgm:prSet presAssocID="{6CD04F74-DB76-43AE-95CE-8305E18F6096}" presName="hierChild3" presStyleCnt="0"/>
      <dgm:spPr/>
    </dgm:pt>
  </dgm:ptLst>
  <dgm:cxnLst>
    <dgm:cxn modelId="{28643C37-BB2C-49D7-A010-5637F4880D43}" srcId="{6CD04F74-DB76-43AE-95CE-8305E18F6096}" destId="{EDFB7322-A8A5-4C16-8E96-32B32CF58144}" srcOrd="2" destOrd="0" parTransId="{DA87CE35-1805-4248-A6CF-75ECE68A399A}" sibTransId="{5B2C18C8-38A0-4EB4-8521-70E06EAFABA6}"/>
    <dgm:cxn modelId="{8F12C3A6-0AAF-4A1B-921E-6551C024A3B2}" type="presOf" srcId="{5C4B60C0-8B4A-4BE1-B897-909A16A62454}" destId="{EFA4E457-3C82-4D8E-8498-1028B3BC2707}" srcOrd="0" destOrd="0" presId="urn:microsoft.com/office/officeart/2005/8/layout/orgChart1"/>
    <dgm:cxn modelId="{2DE9BA7D-F56F-42F9-AAB4-850AB4E27A79}" type="presOf" srcId="{A453988D-D8C6-4955-8ACB-A2114B16092F}" destId="{35A785B0-CCB9-49AF-9960-ABAF256DA72F}" srcOrd="0" destOrd="0" presId="urn:microsoft.com/office/officeart/2005/8/layout/orgChart1"/>
    <dgm:cxn modelId="{B8309713-B777-46C2-958E-DD02FBC25317}" type="presOf" srcId="{6CD04F74-DB76-43AE-95CE-8305E18F6096}" destId="{47EC2B7D-646D-4091-9A80-3EADB99869F6}" srcOrd="0" destOrd="0" presId="urn:microsoft.com/office/officeart/2005/8/layout/orgChart1"/>
    <dgm:cxn modelId="{C6390088-0091-449F-AE91-B0DE10EAA757}" type="presOf" srcId="{04E2A339-30F0-4EB8-98BE-68D38B40196D}" destId="{6F7B48CE-464D-4DCB-BDE5-EBF86093F196}" srcOrd="0" destOrd="0" presId="urn:microsoft.com/office/officeart/2005/8/layout/orgChart1"/>
    <dgm:cxn modelId="{3A6E6116-E675-4BC8-AF3F-88173F05A6D4}" type="presOf" srcId="{059ED125-499D-4A0F-90FB-24A25F4C330D}" destId="{10EA1D4B-634D-43FD-B493-8A91FAD74338}" srcOrd="0" destOrd="0" presId="urn:microsoft.com/office/officeart/2005/8/layout/orgChart1"/>
    <dgm:cxn modelId="{A0B6722F-0C43-43F8-BEE2-55911624D6D7}" type="presOf" srcId="{6CD04F74-DB76-43AE-95CE-8305E18F6096}" destId="{784C2DEC-E491-47B0-B917-2A6D7A94AD9F}" srcOrd="1" destOrd="0" presId="urn:microsoft.com/office/officeart/2005/8/layout/orgChart1"/>
    <dgm:cxn modelId="{159A134C-0D5C-409E-9607-BC2D61F358C9}" type="presOf" srcId="{EDFB7322-A8A5-4C16-8E96-32B32CF58144}" destId="{13ADBB58-91C7-4ECE-BD61-56834930FBB6}" srcOrd="1" destOrd="0" presId="urn:microsoft.com/office/officeart/2005/8/layout/orgChart1"/>
    <dgm:cxn modelId="{CDF76C8A-7A94-4CFC-BCCB-6BEA7CC2AA08}" type="presOf" srcId="{04E2A339-30F0-4EB8-98BE-68D38B40196D}" destId="{12581A77-A24D-4AB8-AF7B-6368F0FD201F}" srcOrd="1" destOrd="0" presId="urn:microsoft.com/office/officeart/2005/8/layout/orgChart1"/>
    <dgm:cxn modelId="{52F04214-84A2-430C-8CCE-DD17B097CB0E}" srcId="{6CD04F74-DB76-43AE-95CE-8305E18F6096}" destId="{A453988D-D8C6-4955-8ACB-A2114B16092F}" srcOrd="3" destOrd="0" parTransId="{9C90AED6-D1B5-471A-947A-7DB8355FA979}" sibTransId="{53CDBA95-50C2-4A93-96BC-B2D41FB80598}"/>
    <dgm:cxn modelId="{1F556F13-2427-455B-8818-5C0F1BAC6205}" type="presOf" srcId="{EDFB7322-A8A5-4C16-8E96-32B32CF58144}" destId="{F69E7E9D-C98A-43E0-9383-8DF50B68C09A}" srcOrd="0" destOrd="0" presId="urn:microsoft.com/office/officeart/2005/8/layout/orgChart1"/>
    <dgm:cxn modelId="{FC7B508C-9E88-480F-A5A9-6BEA1E3817F3}" type="presOf" srcId="{286C4DF6-DC2A-4CC7-83B8-CEB668C7AF95}" destId="{9AFCCE42-CA1E-4218-A036-9E3B79479B4F}" srcOrd="0" destOrd="0" presId="urn:microsoft.com/office/officeart/2005/8/layout/orgChart1"/>
    <dgm:cxn modelId="{48F9F38D-A720-4EAC-90C2-43CA451EFC5D}" type="presOf" srcId="{9C90AED6-D1B5-471A-947A-7DB8355FA979}" destId="{FB1EBD67-F088-4BD9-9AC4-C6D0561E96FA}" srcOrd="0" destOrd="0" presId="urn:microsoft.com/office/officeart/2005/8/layout/orgChart1"/>
    <dgm:cxn modelId="{BCD99525-A1EE-423B-997D-5EDD34159FFE}" srcId="{6CD04F74-DB76-43AE-95CE-8305E18F6096}" destId="{04E2A339-30F0-4EB8-98BE-68D38B40196D}" srcOrd="0" destOrd="0" parTransId="{1D4446C5-23FA-4F28-99A8-DB6A33C81ED8}" sibTransId="{A112CCF3-2DF6-4CDA-A891-9DD35B53227E}"/>
    <dgm:cxn modelId="{FF54722D-F2A4-42DA-BABA-42943103BDE3}" type="presOf" srcId="{1D4446C5-23FA-4F28-99A8-DB6A33C81ED8}" destId="{BF3A7F62-709F-418D-93B6-094478FA0913}" srcOrd="0" destOrd="0" presId="urn:microsoft.com/office/officeart/2005/8/layout/orgChart1"/>
    <dgm:cxn modelId="{85943FB6-51D9-470A-AB5A-157628293157}" type="presOf" srcId="{A453988D-D8C6-4955-8ACB-A2114B16092F}" destId="{BBC6D6B8-191C-4FB5-BB07-0C176C40F337}" srcOrd="1" destOrd="0" presId="urn:microsoft.com/office/officeart/2005/8/layout/orgChart1"/>
    <dgm:cxn modelId="{329ADECF-B9D6-4422-8974-9BD2B81925D6}" srcId="{286C4DF6-DC2A-4CC7-83B8-CEB668C7AF95}" destId="{6CD04F74-DB76-43AE-95CE-8305E18F6096}" srcOrd="0" destOrd="0" parTransId="{F8D47D10-3832-4D99-B251-50B18F8800A6}" sibTransId="{7AD20A20-FC36-415B-BBE7-6C21631D62BD}"/>
    <dgm:cxn modelId="{446BA2B9-BFCB-497B-908D-06103CBDAF21}" type="presOf" srcId="{5C4B60C0-8B4A-4BE1-B897-909A16A62454}" destId="{F1EF700A-2DC8-4A2F-ADA2-E445DE8B680B}" srcOrd="1" destOrd="0" presId="urn:microsoft.com/office/officeart/2005/8/layout/orgChart1"/>
    <dgm:cxn modelId="{27D1CB57-74F8-4075-A1AA-C8F77A495FFC}" type="presOf" srcId="{DA87CE35-1805-4248-A6CF-75ECE68A399A}" destId="{8B092281-B081-4F7E-8851-06098A689B94}" srcOrd="0" destOrd="0" presId="urn:microsoft.com/office/officeart/2005/8/layout/orgChart1"/>
    <dgm:cxn modelId="{5F1E339D-8217-445B-8360-9E9E22108B77}" srcId="{6CD04F74-DB76-43AE-95CE-8305E18F6096}" destId="{5C4B60C0-8B4A-4BE1-B897-909A16A62454}" srcOrd="1" destOrd="0" parTransId="{059ED125-499D-4A0F-90FB-24A25F4C330D}" sibTransId="{CE5E1E28-4DD3-4353-8005-032F32E55A8F}"/>
    <dgm:cxn modelId="{16A824D9-EF7A-486A-9488-ABCE6EBAE22A}" type="presParOf" srcId="{9AFCCE42-CA1E-4218-A036-9E3B79479B4F}" destId="{F4605405-5743-4C19-95D7-2EF28F92B237}" srcOrd="0" destOrd="0" presId="urn:microsoft.com/office/officeart/2005/8/layout/orgChart1"/>
    <dgm:cxn modelId="{EF3014F2-80A4-49E2-9829-86250C9F260E}" type="presParOf" srcId="{F4605405-5743-4C19-95D7-2EF28F92B237}" destId="{2D487534-F366-4B07-8634-4DFDC2930DD2}" srcOrd="0" destOrd="0" presId="urn:microsoft.com/office/officeart/2005/8/layout/orgChart1"/>
    <dgm:cxn modelId="{7135A9BB-A1DC-4332-AC07-2C11169F173A}" type="presParOf" srcId="{2D487534-F366-4B07-8634-4DFDC2930DD2}" destId="{47EC2B7D-646D-4091-9A80-3EADB99869F6}" srcOrd="0" destOrd="0" presId="urn:microsoft.com/office/officeart/2005/8/layout/orgChart1"/>
    <dgm:cxn modelId="{B8D4F236-782C-4BFD-A1F7-52ED2E64E995}" type="presParOf" srcId="{2D487534-F366-4B07-8634-4DFDC2930DD2}" destId="{784C2DEC-E491-47B0-B917-2A6D7A94AD9F}" srcOrd="1" destOrd="0" presId="urn:microsoft.com/office/officeart/2005/8/layout/orgChart1"/>
    <dgm:cxn modelId="{7A345008-3E15-4E3A-855E-321716065CCA}" type="presParOf" srcId="{F4605405-5743-4C19-95D7-2EF28F92B237}" destId="{BE33513A-6FB6-4159-9BB6-2A9E7FDE89D0}" srcOrd="1" destOrd="0" presId="urn:microsoft.com/office/officeart/2005/8/layout/orgChart1"/>
    <dgm:cxn modelId="{6AF7389D-6BDC-4006-A8CF-2CF1A5E09E1D}" type="presParOf" srcId="{BE33513A-6FB6-4159-9BB6-2A9E7FDE89D0}" destId="{BF3A7F62-709F-418D-93B6-094478FA0913}" srcOrd="0" destOrd="0" presId="urn:microsoft.com/office/officeart/2005/8/layout/orgChart1"/>
    <dgm:cxn modelId="{E0CBB5A6-2EEB-4F4B-BE09-6430BD4D9410}" type="presParOf" srcId="{BE33513A-6FB6-4159-9BB6-2A9E7FDE89D0}" destId="{2A1BD617-026B-419B-9E30-42D87A063F3A}" srcOrd="1" destOrd="0" presId="urn:microsoft.com/office/officeart/2005/8/layout/orgChart1"/>
    <dgm:cxn modelId="{A70FDC83-A197-4648-9A44-2B4D054F6AF8}" type="presParOf" srcId="{2A1BD617-026B-419B-9E30-42D87A063F3A}" destId="{E0F326A8-51D6-498F-81F4-6B31930F9883}" srcOrd="0" destOrd="0" presId="urn:microsoft.com/office/officeart/2005/8/layout/orgChart1"/>
    <dgm:cxn modelId="{118DC890-0EF4-4968-A947-67AE7C664A9E}" type="presParOf" srcId="{E0F326A8-51D6-498F-81F4-6B31930F9883}" destId="{6F7B48CE-464D-4DCB-BDE5-EBF86093F196}" srcOrd="0" destOrd="0" presId="urn:microsoft.com/office/officeart/2005/8/layout/orgChart1"/>
    <dgm:cxn modelId="{A53A5AF8-BA1E-4B74-8A36-B6A1024A01B6}" type="presParOf" srcId="{E0F326A8-51D6-498F-81F4-6B31930F9883}" destId="{12581A77-A24D-4AB8-AF7B-6368F0FD201F}" srcOrd="1" destOrd="0" presId="urn:microsoft.com/office/officeart/2005/8/layout/orgChart1"/>
    <dgm:cxn modelId="{DEBEEF60-7604-477E-ADF1-33C3C97C5039}" type="presParOf" srcId="{2A1BD617-026B-419B-9E30-42D87A063F3A}" destId="{AAE4215C-6C43-4BAD-8C0F-D78FA0834048}" srcOrd="1" destOrd="0" presId="urn:microsoft.com/office/officeart/2005/8/layout/orgChart1"/>
    <dgm:cxn modelId="{6E871267-3194-4FD4-AE61-2327AE234DBE}" type="presParOf" srcId="{2A1BD617-026B-419B-9E30-42D87A063F3A}" destId="{2981DD48-D7BB-4EEE-94C7-387F2FE7BA94}" srcOrd="2" destOrd="0" presId="urn:microsoft.com/office/officeart/2005/8/layout/orgChart1"/>
    <dgm:cxn modelId="{78E46A67-E29F-401F-88DD-1F513077732B}" type="presParOf" srcId="{BE33513A-6FB6-4159-9BB6-2A9E7FDE89D0}" destId="{10EA1D4B-634D-43FD-B493-8A91FAD74338}" srcOrd="2" destOrd="0" presId="urn:microsoft.com/office/officeart/2005/8/layout/orgChart1"/>
    <dgm:cxn modelId="{AD4AC18C-8FE5-48D3-804A-B697FE5D361A}" type="presParOf" srcId="{BE33513A-6FB6-4159-9BB6-2A9E7FDE89D0}" destId="{84361894-0BEB-4053-8D4A-FF230F3D3868}" srcOrd="3" destOrd="0" presId="urn:microsoft.com/office/officeart/2005/8/layout/orgChart1"/>
    <dgm:cxn modelId="{9A80BA3A-7C3E-4327-A106-760BA6A31B7B}" type="presParOf" srcId="{84361894-0BEB-4053-8D4A-FF230F3D3868}" destId="{C878BBFB-1353-4FF8-A825-5144F02D0298}" srcOrd="0" destOrd="0" presId="urn:microsoft.com/office/officeart/2005/8/layout/orgChart1"/>
    <dgm:cxn modelId="{04E8CC7C-3B08-4BFF-83E1-412DD0D91542}" type="presParOf" srcId="{C878BBFB-1353-4FF8-A825-5144F02D0298}" destId="{EFA4E457-3C82-4D8E-8498-1028B3BC2707}" srcOrd="0" destOrd="0" presId="urn:microsoft.com/office/officeart/2005/8/layout/orgChart1"/>
    <dgm:cxn modelId="{98A65BC5-6604-4331-833B-BD0E948ADB39}" type="presParOf" srcId="{C878BBFB-1353-4FF8-A825-5144F02D0298}" destId="{F1EF700A-2DC8-4A2F-ADA2-E445DE8B680B}" srcOrd="1" destOrd="0" presId="urn:microsoft.com/office/officeart/2005/8/layout/orgChart1"/>
    <dgm:cxn modelId="{BD983665-668B-4571-AD66-3E54CFDA0699}" type="presParOf" srcId="{84361894-0BEB-4053-8D4A-FF230F3D3868}" destId="{932DE93A-BCEE-487B-904E-E3C693FA38B1}" srcOrd="1" destOrd="0" presId="urn:microsoft.com/office/officeart/2005/8/layout/orgChart1"/>
    <dgm:cxn modelId="{B459DEE3-4E61-4E24-9D71-C12E2B953C5F}" type="presParOf" srcId="{84361894-0BEB-4053-8D4A-FF230F3D3868}" destId="{DF32591E-D8EB-4B5C-8050-6A67135714B6}" srcOrd="2" destOrd="0" presId="urn:microsoft.com/office/officeart/2005/8/layout/orgChart1"/>
    <dgm:cxn modelId="{BA96BD11-ADB8-4D2E-92F4-33902DEEB4D8}" type="presParOf" srcId="{BE33513A-6FB6-4159-9BB6-2A9E7FDE89D0}" destId="{8B092281-B081-4F7E-8851-06098A689B94}" srcOrd="4" destOrd="0" presId="urn:microsoft.com/office/officeart/2005/8/layout/orgChart1"/>
    <dgm:cxn modelId="{B8089D24-C5CE-42AA-982C-CDD904E7B26E}" type="presParOf" srcId="{BE33513A-6FB6-4159-9BB6-2A9E7FDE89D0}" destId="{2E942319-6063-4CFD-ACD0-FA59163F25A0}" srcOrd="5" destOrd="0" presId="urn:microsoft.com/office/officeart/2005/8/layout/orgChart1"/>
    <dgm:cxn modelId="{A11DD849-353C-496D-B8D4-7AA3F5CBDC53}" type="presParOf" srcId="{2E942319-6063-4CFD-ACD0-FA59163F25A0}" destId="{202423C9-8D3B-4B79-9980-1D77EEEEE256}" srcOrd="0" destOrd="0" presId="urn:microsoft.com/office/officeart/2005/8/layout/orgChart1"/>
    <dgm:cxn modelId="{E36391A2-FC88-4AFB-85C8-DF3C31B66582}" type="presParOf" srcId="{202423C9-8D3B-4B79-9980-1D77EEEEE256}" destId="{F69E7E9D-C98A-43E0-9383-8DF50B68C09A}" srcOrd="0" destOrd="0" presId="urn:microsoft.com/office/officeart/2005/8/layout/orgChart1"/>
    <dgm:cxn modelId="{26DA7A86-5FBA-4B80-9C67-A4CCF251798F}" type="presParOf" srcId="{202423C9-8D3B-4B79-9980-1D77EEEEE256}" destId="{13ADBB58-91C7-4ECE-BD61-56834930FBB6}" srcOrd="1" destOrd="0" presId="urn:microsoft.com/office/officeart/2005/8/layout/orgChart1"/>
    <dgm:cxn modelId="{FD19B068-6CB2-4A2E-90AA-8C49D3359720}" type="presParOf" srcId="{2E942319-6063-4CFD-ACD0-FA59163F25A0}" destId="{6DF9201E-9EC9-4FF1-B64C-831829301507}" srcOrd="1" destOrd="0" presId="urn:microsoft.com/office/officeart/2005/8/layout/orgChart1"/>
    <dgm:cxn modelId="{BA4A2B12-DB84-4E4F-8F22-40435B086942}" type="presParOf" srcId="{2E942319-6063-4CFD-ACD0-FA59163F25A0}" destId="{8823233A-3F43-4775-9A50-A089A7481698}" srcOrd="2" destOrd="0" presId="urn:microsoft.com/office/officeart/2005/8/layout/orgChart1"/>
    <dgm:cxn modelId="{05C566F5-B7C1-4F6A-ACE9-9D252F4DEE15}" type="presParOf" srcId="{BE33513A-6FB6-4159-9BB6-2A9E7FDE89D0}" destId="{FB1EBD67-F088-4BD9-9AC4-C6D0561E96FA}" srcOrd="6" destOrd="0" presId="urn:microsoft.com/office/officeart/2005/8/layout/orgChart1"/>
    <dgm:cxn modelId="{ADE45588-E743-4AD8-BF33-14401D00882B}" type="presParOf" srcId="{BE33513A-6FB6-4159-9BB6-2A9E7FDE89D0}" destId="{76D17D2E-C89E-4006-9AD9-0CC18D0DD70A}" srcOrd="7" destOrd="0" presId="urn:microsoft.com/office/officeart/2005/8/layout/orgChart1"/>
    <dgm:cxn modelId="{7AA23461-D7CD-42F9-95F1-47EA482F0D5D}" type="presParOf" srcId="{76D17D2E-C89E-4006-9AD9-0CC18D0DD70A}" destId="{F527E6C1-DD51-4655-95F7-FF495A676068}" srcOrd="0" destOrd="0" presId="urn:microsoft.com/office/officeart/2005/8/layout/orgChart1"/>
    <dgm:cxn modelId="{A603E733-DE1C-4D60-A5C5-4B8538641DA6}" type="presParOf" srcId="{F527E6C1-DD51-4655-95F7-FF495A676068}" destId="{35A785B0-CCB9-49AF-9960-ABAF256DA72F}" srcOrd="0" destOrd="0" presId="urn:microsoft.com/office/officeart/2005/8/layout/orgChart1"/>
    <dgm:cxn modelId="{DD2F8AEA-CA7F-40A3-A95E-5B4C8870B9B2}" type="presParOf" srcId="{F527E6C1-DD51-4655-95F7-FF495A676068}" destId="{BBC6D6B8-191C-4FB5-BB07-0C176C40F337}" srcOrd="1" destOrd="0" presId="urn:microsoft.com/office/officeart/2005/8/layout/orgChart1"/>
    <dgm:cxn modelId="{0410BFAD-3BF6-4D84-8886-F25A3B3919B1}" type="presParOf" srcId="{76D17D2E-C89E-4006-9AD9-0CC18D0DD70A}" destId="{1AC74D1D-953C-4175-A2B9-4E9A2D53C597}" srcOrd="1" destOrd="0" presId="urn:microsoft.com/office/officeart/2005/8/layout/orgChart1"/>
    <dgm:cxn modelId="{6698CBF4-599F-4D3E-9C0E-5CE71E7FD941}" type="presParOf" srcId="{76D17D2E-C89E-4006-9AD9-0CC18D0DD70A}" destId="{0E20B91A-BD0E-4E49-80D4-59C80087267A}" srcOrd="2" destOrd="0" presId="urn:microsoft.com/office/officeart/2005/8/layout/orgChart1"/>
    <dgm:cxn modelId="{A351D962-DB69-428F-8917-6B246917BBA3}" type="presParOf" srcId="{F4605405-5743-4C19-95D7-2EF28F92B237}" destId="{6F248392-777F-47E2-A3F9-CE80457D0D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EBD67-F088-4BD9-9AC4-C6D0561E96FA}">
      <dsp:nvSpPr>
        <dsp:cNvPr id="0" name=""/>
        <dsp:cNvSpPr/>
      </dsp:nvSpPr>
      <dsp:spPr>
        <a:xfrm>
          <a:off x="3061687" y="1193068"/>
          <a:ext cx="2360463" cy="159522"/>
        </a:xfrm>
        <a:custGeom>
          <a:avLst/>
          <a:gdLst/>
          <a:ahLst/>
          <a:cxnLst/>
          <a:rect l="0" t="0" r="0" b="0"/>
          <a:pathLst>
            <a:path>
              <a:moveTo>
                <a:pt x="0" y="0"/>
              </a:moveTo>
              <a:lnTo>
                <a:pt x="0" y="79761"/>
              </a:lnTo>
              <a:lnTo>
                <a:pt x="2360463" y="79761"/>
              </a:lnTo>
              <a:lnTo>
                <a:pt x="2360463" y="1595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092281-B081-4F7E-8851-06098A689B94}">
      <dsp:nvSpPr>
        <dsp:cNvPr id="0" name=""/>
        <dsp:cNvSpPr/>
      </dsp:nvSpPr>
      <dsp:spPr>
        <a:xfrm>
          <a:off x="3061687" y="1193068"/>
          <a:ext cx="970023" cy="159522"/>
        </a:xfrm>
        <a:custGeom>
          <a:avLst/>
          <a:gdLst/>
          <a:ahLst/>
          <a:cxnLst/>
          <a:rect l="0" t="0" r="0" b="0"/>
          <a:pathLst>
            <a:path>
              <a:moveTo>
                <a:pt x="0" y="0"/>
              </a:moveTo>
              <a:lnTo>
                <a:pt x="0" y="79761"/>
              </a:lnTo>
              <a:lnTo>
                <a:pt x="970023" y="79761"/>
              </a:lnTo>
              <a:lnTo>
                <a:pt x="970023" y="1595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A1D4B-634D-43FD-B493-8A91FAD74338}">
      <dsp:nvSpPr>
        <dsp:cNvPr id="0" name=""/>
        <dsp:cNvSpPr/>
      </dsp:nvSpPr>
      <dsp:spPr>
        <a:xfrm>
          <a:off x="2557464" y="1193068"/>
          <a:ext cx="504222" cy="159522"/>
        </a:xfrm>
        <a:custGeom>
          <a:avLst/>
          <a:gdLst/>
          <a:ahLst/>
          <a:cxnLst/>
          <a:rect l="0" t="0" r="0" b="0"/>
          <a:pathLst>
            <a:path>
              <a:moveTo>
                <a:pt x="504222" y="0"/>
              </a:moveTo>
              <a:lnTo>
                <a:pt x="504222" y="79761"/>
              </a:lnTo>
              <a:lnTo>
                <a:pt x="0" y="79761"/>
              </a:lnTo>
              <a:lnTo>
                <a:pt x="0" y="1595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A7F62-709F-418D-93B6-094478FA0913}">
      <dsp:nvSpPr>
        <dsp:cNvPr id="0" name=""/>
        <dsp:cNvSpPr/>
      </dsp:nvSpPr>
      <dsp:spPr>
        <a:xfrm>
          <a:off x="809232" y="1193068"/>
          <a:ext cx="2252455" cy="159522"/>
        </a:xfrm>
        <a:custGeom>
          <a:avLst/>
          <a:gdLst/>
          <a:ahLst/>
          <a:cxnLst/>
          <a:rect l="0" t="0" r="0" b="0"/>
          <a:pathLst>
            <a:path>
              <a:moveTo>
                <a:pt x="2252455" y="0"/>
              </a:moveTo>
              <a:lnTo>
                <a:pt x="2252455" y="79761"/>
              </a:lnTo>
              <a:lnTo>
                <a:pt x="0" y="79761"/>
              </a:lnTo>
              <a:lnTo>
                <a:pt x="0" y="1595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EC2B7D-646D-4091-9A80-3EADB99869F6}">
      <dsp:nvSpPr>
        <dsp:cNvPr id="0" name=""/>
        <dsp:cNvSpPr/>
      </dsp:nvSpPr>
      <dsp:spPr>
        <a:xfrm>
          <a:off x="2211985" y="662885"/>
          <a:ext cx="1699403" cy="53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Cambria" panose="02040503050406030204" pitchFamily="18" charset="0"/>
            </a:rPr>
            <a:t>Myeloid Neoplasm</a:t>
          </a:r>
        </a:p>
      </dsp:txBody>
      <dsp:txXfrm>
        <a:off x="2211985" y="662885"/>
        <a:ext cx="1699403" cy="530182"/>
      </dsp:txXfrm>
    </dsp:sp>
    <dsp:sp modelId="{6F7B48CE-464D-4DCB-BDE5-EBF86093F196}">
      <dsp:nvSpPr>
        <dsp:cNvPr id="0" name=""/>
        <dsp:cNvSpPr/>
      </dsp:nvSpPr>
      <dsp:spPr>
        <a:xfrm>
          <a:off x="2775" y="1352590"/>
          <a:ext cx="1612912" cy="47381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Cambria" panose="02040503050406030204" pitchFamily="18" charset="0"/>
            </a:rPr>
            <a:t>Myeloproliferative neoplasms (MPN)</a:t>
          </a:r>
        </a:p>
      </dsp:txBody>
      <dsp:txXfrm>
        <a:off x="2775" y="1352590"/>
        <a:ext cx="1612912" cy="473814"/>
      </dsp:txXfrm>
    </dsp:sp>
    <dsp:sp modelId="{EFA4E457-3C82-4D8E-8498-1028B3BC2707}">
      <dsp:nvSpPr>
        <dsp:cNvPr id="0" name=""/>
        <dsp:cNvSpPr/>
      </dsp:nvSpPr>
      <dsp:spPr>
        <a:xfrm>
          <a:off x="1775210" y="1352590"/>
          <a:ext cx="1564508" cy="4856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Cambria" panose="02040503050406030204" pitchFamily="18" charset="0"/>
            </a:rPr>
            <a:t>Myelodysplastic syndromes (MDS)</a:t>
          </a:r>
        </a:p>
      </dsp:txBody>
      <dsp:txXfrm>
        <a:off x="1775210" y="1352590"/>
        <a:ext cx="1564508" cy="485642"/>
      </dsp:txXfrm>
    </dsp:sp>
    <dsp:sp modelId="{F69E7E9D-C98A-43E0-9383-8DF50B68C09A}">
      <dsp:nvSpPr>
        <dsp:cNvPr id="0" name=""/>
        <dsp:cNvSpPr/>
      </dsp:nvSpPr>
      <dsp:spPr>
        <a:xfrm>
          <a:off x="3499241" y="1352590"/>
          <a:ext cx="1064938" cy="4710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Cambria" panose="02040503050406030204" pitchFamily="18" charset="0"/>
            </a:rPr>
            <a:t>MDS/MPN</a:t>
          </a:r>
        </a:p>
      </dsp:txBody>
      <dsp:txXfrm>
        <a:off x="3499241" y="1352590"/>
        <a:ext cx="1064938" cy="471049"/>
      </dsp:txXfrm>
    </dsp:sp>
    <dsp:sp modelId="{35A785B0-CCB9-49AF-9960-ABAF256DA72F}">
      <dsp:nvSpPr>
        <dsp:cNvPr id="0" name=""/>
        <dsp:cNvSpPr/>
      </dsp:nvSpPr>
      <dsp:spPr>
        <a:xfrm>
          <a:off x="4723702" y="1352590"/>
          <a:ext cx="1396896" cy="4982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Cambria" panose="02040503050406030204" pitchFamily="18" charset="0"/>
            </a:rPr>
            <a:t>acute myeloid leukemia (AML)</a:t>
          </a:r>
        </a:p>
      </dsp:txBody>
      <dsp:txXfrm>
        <a:off x="4723702" y="1352590"/>
        <a:ext cx="1396896" cy="4982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4070106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58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2241550" y="685800"/>
            <a:ext cx="2374900" cy="3429000"/>
          </a:xfrm>
        </p:spPr>
      </p:sp>
      <p:sp>
        <p:nvSpPr>
          <p:cNvPr id="3" name="عنصر نائب للملاحظات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74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2241550" y="685800"/>
            <a:ext cx="2374900" cy="3429000"/>
          </a:xfrm>
        </p:spPr>
      </p:sp>
      <p:sp>
        <p:nvSpPr>
          <p:cNvPr id="3" name="عنصر نائب للملاحظات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380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2241550" y="685800"/>
            <a:ext cx="2374900" cy="3429000"/>
          </a:xfrm>
        </p:spPr>
      </p:sp>
      <p:sp>
        <p:nvSpPr>
          <p:cNvPr id="3" name="عنصر نائب للملاحظات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901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7" name="Shape 97"/>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55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621191"/>
            <a:ext cx="5829300" cy="3448756"/>
          </a:xfrm>
          <a:prstGeom prst="rect">
            <a:avLst/>
          </a:prstGeom>
          <a:noFill/>
          <a:ln>
            <a:noFill/>
          </a:ln>
        </p:spPr>
        <p:txBody>
          <a:bodyPr wrap="square" lIns="91425" tIns="91425" rIns="91425" bIns="91425" anchor="b" anchorCtr="0"/>
          <a:lstStyle>
            <a:lvl1pPr marL="0" marR="0" lvl="0" indent="0" algn="ctr" rtl="1">
              <a:lnSpc>
                <a:spcPct val="90000"/>
              </a:lnSpc>
              <a:spcBef>
                <a:spcPts val="0"/>
              </a:spcBef>
              <a:buClr>
                <a:schemeClr val="dk1"/>
              </a:buClr>
              <a:buSzPct val="100000"/>
              <a:buFont typeface="Calibri"/>
              <a:buNone/>
              <a:defRPr sz="45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3" name="Shape 13"/>
          <p:cNvSpPr txBox="1">
            <a:spLocks noGrp="1"/>
          </p:cNvSpPr>
          <p:nvPr>
            <p:ph type="subTitle" idx="1"/>
          </p:nvPr>
        </p:nvSpPr>
        <p:spPr>
          <a:xfrm>
            <a:off x="857250" y="5202944"/>
            <a:ext cx="5143500" cy="2391656"/>
          </a:xfrm>
          <a:prstGeom prst="rect">
            <a:avLst/>
          </a:prstGeom>
          <a:noFill/>
          <a:ln>
            <a:noFill/>
          </a:ln>
        </p:spPr>
        <p:txBody>
          <a:bodyPr wrap="square" lIns="91425" tIns="91425" rIns="91425" bIns="91425" anchor="t" anchorCtr="0"/>
          <a:lstStyle>
            <a:lvl1pPr marL="0" marR="0" lvl="0" indent="0" algn="ctr" rtl="1">
              <a:lnSpc>
                <a:spcPct val="90000"/>
              </a:lnSpc>
              <a:spcBef>
                <a:spcPts val="750"/>
              </a:spcBef>
              <a:buClr>
                <a:schemeClr val="dk1"/>
              </a:buClr>
              <a:buSzPct val="100000"/>
              <a:buFont typeface="Arial"/>
              <a:buNone/>
              <a:defRPr sz="1800" b="0" i="0" u="none" strike="noStrike" cap="none">
                <a:solidFill>
                  <a:schemeClr val="dk1"/>
                </a:solidFill>
                <a:latin typeface="Calibri"/>
                <a:ea typeface="Calibri"/>
                <a:cs typeface="Calibri"/>
                <a:sym typeface="Calibri"/>
              </a:defRPr>
            </a:lvl1pPr>
            <a:lvl2pPr marL="342900" marR="0" lvl="1" indent="0" algn="ct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1">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16" name="Shape 16"/>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عنوان ونص عموديان">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449696" y="3985464"/>
            <a:ext cx="8394877" cy="1478756"/>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6" name="Shape 76"/>
          <p:cNvSpPr txBox="1">
            <a:spLocks noGrp="1"/>
          </p:cNvSpPr>
          <p:nvPr>
            <p:ph type="body" idx="1"/>
          </p:nvPr>
        </p:nvSpPr>
        <p:spPr>
          <a:xfrm rot="5400000">
            <a:off x="-1550679" y="2549570"/>
            <a:ext cx="8394877" cy="4350544"/>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79" name="Shape 79"/>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9" name="Shape 19"/>
          <p:cNvSpPr txBox="1">
            <a:spLocks noGrp="1"/>
          </p:cNvSpPr>
          <p:nvPr>
            <p:ph type="body" idx="1"/>
          </p:nvPr>
        </p:nvSpPr>
        <p:spPr>
          <a:xfrm>
            <a:off x="471488" y="2637014"/>
            <a:ext cx="5915025" cy="6285266"/>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22" name="Shape 22"/>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عنوان المقطع">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67916" y="2469624"/>
            <a:ext cx="5915025" cy="4120620"/>
          </a:xfrm>
          <a:prstGeom prst="rect">
            <a:avLst/>
          </a:prstGeom>
          <a:noFill/>
          <a:ln>
            <a:noFill/>
          </a:ln>
        </p:spPr>
        <p:txBody>
          <a:bodyPr wrap="square" lIns="91425" tIns="91425" rIns="91425" bIns="91425" anchor="b" anchorCtr="0"/>
          <a:lstStyle>
            <a:lvl1pPr marL="0" marR="0" lvl="0" indent="0" algn="l" rtl="1">
              <a:lnSpc>
                <a:spcPct val="90000"/>
              </a:lnSpc>
              <a:spcBef>
                <a:spcPts val="0"/>
              </a:spcBef>
              <a:buClr>
                <a:schemeClr val="dk1"/>
              </a:buClr>
              <a:buSzPct val="100000"/>
              <a:buFont typeface="Calibri"/>
              <a:buNone/>
              <a:defRPr sz="45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5" name="Shape 25"/>
          <p:cNvSpPr txBox="1">
            <a:spLocks noGrp="1"/>
          </p:cNvSpPr>
          <p:nvPr>
            <p:ph type="body" idx="1"/>
          </p:nvPr>
        </p:nvSpPr>
        <p:spPr>
          <a:xfrm>
            <a:off x="467916" y="6629226"/>
            <a:ext cx="5915025" cy="2166937"/>
          </a:xfrm>
          <a:prstGeom prst="rect">
            <a:avLst/>
          </a:prstGeom>
          <a:noFill/>
          <a:ln>
            <a:noFill/>
          </a:ln>
        </p:spPr>
        <p:txBody>
          <a:bodyPr wrap="square" lIns="91425" tIns="91425" rIns="91425" bIns="91425" anchor="t" anchorCtr="0"/>
          <a:lstStyle>
            <a:lvl1pPr marL="0" marR="0" lvl="0" indent="0" algn="r" rtl="1">
              <a:lnSpc>
                <a:spcPct val="90000"/>
              </a:lnSpc>
              <a:spcBef>
                <a:spcPts val="750"/>
              </a:spcBef>
              <a:buClr>
                <a:schemeClr val="dk1"/>
              </a:buClr>
              <a:buSzPct val="100000"/>
              <a:buFont typeface="Arial"/>
              <a:buNone/>
              <a:defRPr sz="1800" b="0"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rgbClr val="888888"/>
              </a:buClr>
              <a:buSzPct val="100000"/>
              <a:buFont typeface="Arial"/>
              <a:buNone/>
              <a:defRPr sz="1500" b="0" i="0" u="none" strike="noStrike" cap="none">
                <a:solidFill>
                  <a:srgbClr val="888888"/>
                </a:solidFill>
                <a:latin typeface="Calibri"/>
                <a:ea typeface="Calibri"/>
                <a:cs typeface="Calibri"/>
                <a:sym typeface="Calibri"/>
              </a:defRPr>
            </a:lvl2pPr>
            <a:lvl3pPr marL="685800" marR="0" lvl="2" indent="0" algn="r" rtl="1">
              <a:lnSpc>
                <a:spcPct val="90000"/>
              </a:lnSpc>
              <a:spcBef>
                <a:spcPts val="375"/>
              </a:spcBef>
              <a:buClr>
                <a:srgbClr val="888888"/>
              </a:buClr>
              <a:buSzPct val="100000"/>
              <a:buFont typeface="Arial"/>
              <a:buNone/>
              <a:defRPr sz="1350" b="0" i="0" u="none" strike="noStrike" cap="none">
                <a:solidFill>
                  <a:srgbClr val="888888"/>
                </a:solidFill>
                <a:latin typeface="Calibri"/>
                <a:ea typeface="Calibri"/>
                <a:cs typeface="Calibri"/>
                <a:sym typeface="Calibri"/>
              </a:defRPr>
            </a:lvl3pPr>
            <a:lvl4pPr marL="1028700" marR="0" lvl="3"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4pPr>
            <a:lvl5pPr marL="1371600" marR="0" lvl="4"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5pPr>
            <a:lvl6pPr marL="1714500" marR="0" lvl="5"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6pPr>
            <a:lvl7pPr marL="2057400" marR="0" lvl="6"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7pPr>
            <a:lvl8pPr marL="2400300" marR="0" lvl="7"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8pPr>
            <a:lvl9pPr marL="2743200" marR="0" lvl="8"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28" name="Shape 28"/>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محتويان">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1" name="Shape 31"/>
          <p:cNvSpPr txBox="1">
            <a:spLocks noGrp="1"/>
          </p:cNvSpPr>
          <p:nvPr>
            <p:ph type="body" idx="1"/>
          </p:nvPr>
        </p:nvSpPr>
        <p:spPr>
          <a:xfrm>
            <a:off x="471488" y="2637014"/>
            <a:ext cx="2914650" cy="6285266"/>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3471863" y="2637014"/>
            <a:ext cx="2914650" cy="6285266"/>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35" name="Shape 35"/>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مقارنة">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72381"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8" name="Shape 38"/>
          <p:cNvSpPr txBox="1">
            <a:spLocks noGrp="1"/>
          </p:cNvSpPr>
          <p:nvPr>
            <p:ph type="body" idx="1"/>
          </p:nvPr>
        </p:nvSpPr>
        <p:spPr>
          <a:xfrm>
            <a:off x="472381" y="2428347"/>
            <a:ext cx="2901255" cy="1190095"/>
          </a:xfrm>
          <a:prstGeom prst="rect">
            <a:avLst/>
          </a:prstGeom>
          <a:noFill/>
          <a:ln>
            <a:noFill/>
          </a:ln>
        </p:spPr>
        <p:txBody>
          <a:bodyPr wrap="square" lIns="91425" tIns="91425" rIns="91425" bIns="91425" anchor="b" anchorCtr="0"/>
          <a:lstStyle>
            <a:lvl1pPr marL="0" marR="0" lvl="0" indent="0" algn="r" rtl="1">
              <a:lnSpc>
                <a:spcPct val="90000"/>
              </a:lnSpc>
              <a:spcBef>
                <a:spcPts val="750"/>
              </a:spcBef>
              <a:buClr>
                <a:schemeClr val="dk1"/>
              </a:buClr>
              <a:buSzPct val="100000"/>
              <a:buFont typeface="Arial"/>
              <a:buNone/>
              <a:defRPr sz="1800" b="1"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1500" b="1"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1350" b="1"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72381" y="3618442"/>
            <a:ext cx="2901255" cy="5322183"/>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3471863" y="2428347"/>
            <a:ext cx="2915543" cy="1190095"/>
          </a:xfrm>
          <a:prstGeom prst="rect">
            <a:avLst/>
          </a:prstGeom>
          <a:noFill/>
          <a:ln>
            <a:noFill/>
          </a:ln>
        </p:spPr>
        <p:txBody>
          <a:bodyPr wrap="square" lIns="91425" tIns="91425" rIns="91425" bIns="91425" anchor="b" anchorCtr="0"/>
          <a:lstStyle>
            <a:lvl1pPr marL="0" marR="0" lvl="0" indent="0" algn="r" rtl="1">
              <a:lnSpc>
                <a:spcPct val="90000"/>
              </a:lnSpc>
              <a:spcBef>
                <a:spcPts val="750"/>
              </a:spcBef>
              <a:buClr>
                <a:schemeClr val="dk1"/>
              </a:buClr>
              <a:buSzPct val="100000"/>
              <a:buFont typeface="Arial"/>
              <a:buNone/>
              <a:defRPr sz="1800" b="1"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1500" b="1"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1350" b="1"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3471863" y="3618442"/>
            <a:ext cx="2915543" cy="5322183"/>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44" name="Shape 44"/>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عنوان فقط">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47" name="Shape 47"/>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49" name="Shape 49"/>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محتوى مع تسمية توضيحية">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60400"/>
            <a:ext cx="2211884" cy="2311400"/>
          </a:xfrm>
          <a:prstGeom prst="rect">
            <a:avLst/>
          </a:prstGeom>
          <a:noFill/>
          <a:ln>
            <a:noFill/>
          </a:ln>
        </p:spPr>
        <p:txBody>
          <a:bodyPr wrap="square" lIns="91425" tIns="91425" rIns="91425" bIns="91425" anchor="b" anchorCtr="0"/>
          <a:lstStyle>
            <a:lvl1pPr marL="0" marR="0" lvl="0" indent="0" algn="l" rtl="1">
              <a:lnSpc>
                <a:spcPct val="90000"/>
              </a:lnSpc>
              <a:spcBef>
                <a:spcPts val="0"/>
              </a:spcBef>
              <a:buClr>
                <a:schemeClr val="dk1"/>
              </a:buClr>
              <a:buSzPct val="100000"/>
              <a:buFont typeface="Calibri"/>
              <a:buNone/>
              <a:defRPr sz="2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56" name="Shape 56"/>
          <p:cNvSpPr txBox="1">
            <a:spLocks noGrp="1"/>
          </p:cNvSpPr>
          <p:nvPr>
            <p:ph type="body" idx="1"/>
          </p:nvPr>
        </p:nvSpPr>
        <p:spPr>
          <a:xfrm>
            <a:off x="2915543" y="1426283"/>
            <a:ext cx="3471863" cy="7039681"/>
          </a:xfrm>
          <a:prstGeom prst="rect">
            <a:avLst/>
          </a:prstGeom>
          <a:noFill/>
          <a:ln>
            <a:noFill/>
          </a:ln>
        </p:spPr>
        <p:txBody>
          <a:bodyPr wrap="square" lIns="91425" tIns="91425" rIns="91425" bIns="91425" anchor="t" anchorCtr="0"/>
          <a:lstStyle>
            <a:lvl1pPr marL="171450" marR="0" lvl="0" indent="-19050" algn="r" rtl="1">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r" rtl="1">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971800"/>
            <a:ext cx="2211884" cy="5505627"/>
          </a:xfrm>
          <a:prstGeom prst="rect">
            <a:avLst/>
          </a:prstGeom>
          <a:noFill/>
          <a:ln>
            <a:noFill/>
          </a:ln>
        </p:spPr>
        <p:txBody>
          <a:bodyPr wrap="square" lIns="91425" tIns="91425" rIns="91425" bIns="91425" anchor="t" anchorCtr="0"/>
          <a:lstStyle>
            <a:lvl1pPr marL="0" marR="0" lvl="0" indent="0" algn="r" rtl="1">
              <a:lnSpc>
                <a:spcPct val="90000"/>
              </a:lnSpc>
              <a:spcBef>
                <a:spcPts val="750"/>
              </a:spcBef>
              <a:buClr>
                <a:schemeClr val="dk1"/>
              </a:buClr>
              <a:buSzPct val="100000"/>
              <a:buFont typeface="Arial"/>
              <a:buNone/>
              <a:defRPr sz="1200" b="0"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1050" b="0"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900" b="0"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60" name="Shape 60"/>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صورة مع تسمية توضيحية">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60400"/>
            <a:ext cx="2211884" cy="2311400"/>
          </a:xfrm>
          <a:prstGeom prst="rect">
            <a:avLst/>
          </a:prstGeom>
          <a:noFill/>
          <a:ln>
            <a:noFill/>
          </a:ln>
        </p:spPr>
        <p:txBody>
          <a:bodyPr wrap="square" lIns="91425" tIns="91425" rIns="91425" bIns="91425" anchor="b" anchorCtr="0"/>
          <a:lstStyle>
            <a:lvl1pPr marL="0" marR="0" lvl="0" indent="0" algn="l" rtl="1">
              <a:lnSpc>
                <a:spcPct val="90000"/>
              </a:lnSpc>
              <a:spcBef>
                <a:spcPts val="0"/>
              </a:spcBef>
              <a:buClr>
                <a:schemeClr val="dk1"/>
              </a:buClr>
              <a:buSzPct val="100000"/>
              <a:buFont typeface="Calibri"/>
              <a:buNone/>
              <a:defRPr sz="2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3" name="Shape 63"/>
          <p:cNvSpPr>
            <a:spLocks noGrp="1"/>
          </p:cNvSpPr>
          <p:nvPr>
            <p:ph type="pic" idx="2"/>
          </p:nvPr>
        </p:nvSpPr>
        <p:spPr>
          <a:xfrm>
            <a:off x="2915543" y="1426283"/>
            <a:ext cx="3471863" cy="7039681"/>
          </a:xfrm>
          <a:prstGeom prst="rect">
            <a:avLst/>
          </a:prstGeom>
          <a:noFill/>
          <a:ln>
            <a:noFill/>
          </a:ln>
        </p:spPr>
        <p:txBody>
          <a:bodyPr wrap="square" lIns="91425" tIns="91425" rIns="91425" bIns="91425" anchor="t" anchorCtr="0"/>
          <a:lstStyle>
            <a:lvl1pPr marL="0" marR="0" lvl="0" indent="0" algn="r" rtl="1">
              <a:lnSpc>
                <a:spcPct val="90000"/>
              </a:lnSpc>
              <a:spcBef>
                <a:spcPts val="75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2100" b="0"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971800"/>
            <a:ext cx="2211884" cy="5505627"/>
          </a:xfrm>
          <a:prstGeom prst="rect">
            <a:avLst/>
          </a:prstGeom>
          <a:noFill/>
          <a:ln>
            <a:noFill/>
          </a:ln>
        </p:spPr>
        <p:txBody>
          <a:bodyPr wrap="square" lIns="91425" tIns="91425" rIns="91425" bIns="91425" anchor="t" anchorCtr="0"/>
          <a:lstStyle>
            <a:lvl1pPr marL="0" marR="0" lvl="0" indent="0" algn="r" rtl="1">
              <a:lnSpc>
                <a:spcPct val="90000"/>
              </a:lnSpc>
              <a:spcBef>
                <a:spcPts val="750"/>
              </a:spcBef>
              <a:buClr>
                <a:schemeClr val="dk1"/>
              </a:buClr>
              <a:buSzPct val="100000"/>
              <a:buFont typeface="Arial"/>
              <a:buNone/>
              <a:defRPr sz="1200" b="0"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1050" b="0"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900" b="0"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67" name="Shape 67"/>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عنوان ونص عمودي">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0" name="Shape 70"/>
          <p:cNvSpPr txBox="1">
            <a:spLocks noGrp="1"/>
          </p:cNvSpPr>
          <p:nvPr>
            <p:ph type="body" idx="1"/>
          </p:nvPr>
        </p:nvSpPr>
        <p:spPr>
          <a:xfrm rot="5400000">
            <a:off x="286367" y="2822135"/>
            <a:ext cx="6285266" cy="5915025"/>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73" name="Shape 73"/>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 name="Shape 7"/>
          <p:cNvSpPr txBox="1">
            <a:spLocks noGrp="1"/>
          </p:cNvSpPr>
          <p:nvPr>
            <p:ph type="body" idx="1"/>
          </p:nvPr>
        </p:nvSpPr>
        <p:spPr>
          <a:xfrm>
            <a:off x="471488" y="2637014"/>
            <a:ext cx="5915025" cy="6285266"/>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a:t>Haematology Team 436</a:t>
            </a:r>
            <a:endParaRPr/>
          </a:p>
        </p:txBody>
      </p:sp>
      <p:sp>
        <p:nvSpPr>
          <p:cNvPr id="10" name="Shape 10"/>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cs.google.com/forms/d/e/1FAIpQLSdF-OExjEgTJzx-mBGyJM1VZY-c-h_KyTtEF0WuENtYMh0VLA/viewform" TargetMode="External"/><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hyperlink" Target="https://docs.google.com/document/d/1Y7mV6Uv0sNwkKtLvjulYJjJWKioC_b1-wH97NoTiJyk/edit"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hyperlink" Target="https://youtu.be/Ge_mX7ls4A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subTitle" idx="1"/>
          </p:nvPr>
        </p:nvSpPr>
        <p:spPr>
          <a:xfrm>
            <a:off x="5092612" y="5609692"/>
            <a:ext cx="1395663" cy="865149"/>
          </a:xfrm>
          <a:prstGeom prst="rect">
            <a:avLst/>
          </a:prstGeom>
          <a:noFill/>
          <a:ln w="9525" cap="flat" cmpd="sng">
            <a:solidFill>
              <a:srgbClr val="33CCCC"/>
            </a:solidFill>
            <a:prstDash val="dash"/>
            <a:round/>
            <a:headEnd type="none" w="med" len="med"/>
            <a:tailEnd type="none" w="med" len="med"/>
          </a:ln>
        </p:spPr>
        <p:txBody>
          <a:bodyPr wrap="square" lIns="91425" tIns="45700" rIns="91425" bIns="45700" anchor="t" anchorCtr="0">
            <a:noAutofit/>
          </a:bodyPr>
          <a:lstStyle/>
          <a:p>
            <a:pPr marL="0" marR="0" lvl="0" indent="-101600" rtl="1">
              <a:lnSpc>
                <a:spcPct val="80000"/>
              </a:lnSpc>
              <a:spcBef>
                <a:spcPts val="750"/>
              </a:spcBef>
              <a:spcAft>
                <a:spcPts val="0"/>
              </a:spcAft>
              <a:buClr>
                <a:srgbClr val="C00000"/>
              </a:buClr>
              <a:buSzPct val="100000"/>
              <a:buFont typeface="Arial"/>
              <a:buNone/>
            </a:pPr>
            <a:r>
              <a:rPr lang="en-US" sz="1600" b="0" i="0" u="none" strike="noStrike" cap="none" dirty="0">
                <a:solidFill>
                  <a:srgbClr val="FF0000"/>
                </a:solidFill>
                <a:latin typeface="Cambria"/>
                <a:ea typeface="Cambria"/>
                <a:cs typeface="Cambria"/>
                <a:sym typeface="Cambria"/>
              </a:rPr>
              <a:t>Important.</a:t>
            </a:r>
          </a:p>
          <a:p>
            <a:pPr marL="0" marR="0" lvl="0" indent="-101600" rtl="1">
              <a:lnSpc>
                <a:spcPct val="80000"/>
              </a:lnSpc>
              <a:spcBef>
                <a:spcPts val="750"/>
              </a:spcBef>
              <a:spcAft>
                <a:spcPts val="0"/>
              </a:spcAft>
              <a:buClr>
                <a:srgbClr val="7F7F7F"/>
              </a:buClr>
              <a:buSzPct val="100000"/>
              <a:buFont typeface="Arial"/>
              <a:buNone/>
            </a:pPr>
            <a:r>
              <a:rPr lang="en-US" sz="1600" b="0" i="0" u="none" strike="noStrike" cap="none" dirty="0">
                <a:solidFill>
                  <a:srgbClr val="7F7F7F"/>
                </a:solidFill>
                <a:latin typeface="Cambria"/>
                <a:ea typeface="Cambria"/>
                <a:cs typeface="Cambria"/>
                <a:sym typeface="Cambria"/>
              </a:rPr>
              <a:t>Extra.</a:t>
            </a:r>
          </a:p>
          <a:p>
            <a:pPr marL="0" marR="0" lvl="0" indent="-101600" rtl="1">
              <a:lnSpc>
                <a:spcPct val="80000"/>
              </a:lnSpc>
              <a:spcBef>
                <a:spcPts val="750"/>
              </a:spcBef>
              <a:spcAft>
                <a:spcPts val="0"/>
              </a:spcAft>
              <a:buClr>
                <a:srgbClr val="FF99CC"/>
              </a:buClr>
              <a:buSzPct val="100000"/>
              <a:buFont typeface="Arial"/>
              <a:buNone/>
            </a:pPr>
            <a:r>
              <a:rPr lang="en-US" sz="1600" b="0" i="0" u="none" strike="noStrike" cap="none" dirty="0">
                <a:solidFill>
                  <a:schemeClr val="accent6">
                    <a:lumMod val="75000"/>
                  </a:schemeClr>
                </a:solidFill>
                <a:latin typeface="Cambria"/>
                <a:ea typeface="Cambria"/>
                <a:cs typeface="Cambria"/>
                <a:sym typeface="Cambria"/>
              </a:rPr>
              <a:t>Notes</a:t>
            </a:r>
          </a:p>
        </p:txBody>
      </p:sp>
      <p:pic>
        <p:nvPicPr>
          <p:cNvPr id="85" name="Shape 85"/>
          <p:cNvPicPr preferRelativeResize="0"/>
          <p:nvPr/>
        </p:nvPicPr>
        <p:blipFill rotWithShape="1">
          <a:blip r:embed="rId3">
            <a:alphaModFix/>
          </a:blip>
          <a:srcRect/>
          <a:stretch/>
        </p:blipFill>
        <p:spPr>
          <a:xfrm>
            <a:off x="5522494" y="160421"/>
            <a:ext cx="1171073" cy="1171073"/>
          </a:xfrm>
          <a:prstGeom prst="rect">
            <a:avLst/>
          </a:prstGeom>
          <a:noFill/>
          <a:ln>
            <a:noFill/>
          </a:ln>
        </p:spPr>
      </p:pic>
      <p:sp>
        <p:nvSpPr>
          <p:cNvPr id="86" name="Shape 86"/>
          <p:cNvSpPr txBox="1"/>
          <p:nvPr/>
        </p:nvSpPr>
        <p:spPr>
          <a:xfrm>
            <a:off x="244900" y="4797524"/>
            <a:ext cx="4555710" cy="179654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dirty="0">
                <a:solidFill>
                  <a:srgbClr val="009999"/>
                </a:solidFill>
                <a:latin typeface="Cambria"/>
                <a:ea typeface="Cambria"/>
                <a:cs typeface="Cambria"/>
                <a:sym typeface="Cambria"/>
              </a:rPr>
              <a:t>Objectives</a:t>
            </a:r>
            <a:r>
              <a:rPr lang="en-US" sz="1800" b="0" i="0" u="none" strike="noStrike" cap="none" dirty="0">
                <a:solidFill>
                  <a:srgbClr val="009999"/>
                </a:solidFill>
                <a:latin typeface="Calibri"/>
                <a:ea typeface="Calibri"/>
                <a:cs typeface="Calibri"/>
                <a:sym typeface="Calibri"/>
              </a:rPr>
              <a:t>:</a:t>
            </a:r>
          </a:p>
          <a:p>
            <a:r>
              <a:rPr lang="en-US" dirty="0">
                <a:solidFill>
                  <a:srgbClr val="009999"/>
                </a:solidFill>
                <a:latin typeface="Cambria"/>
                <a:ea typeface="Cambria"/>
                <a:cs typeface="Cambria"/>
              </a:rPr>
              <a:t>-To understand the meaning of myeloproliferative neoplasm (MPN) and its clinical presentation.</a:t>
            </a:r>
          </a:p>
          <a:p>
            <a:r>
              <a:rPr lang="en-US" dirty="0">
                <a:solidFill>
                  <a:srgbClr val="009999"/>
                </a:solidFill>
                <a:latin typeface="Cambria"/>
                <a:ea typeface="Cambria"/>
                <a:cs typeface="Cambria"/>
              </a:rPr>
              <a:t>-To differentiate between primary and secondary polycythemia.</a:t>
            </a:r>
          </a:p>
          <a:p>
            <a:r>
              <a:rPr lang="en-US" dirty="0">
                <a:solidFill>
                  <a:srgbClr val="009999"/>
                </a:solidFill>
                <a:latin typeface="Cambria"/>
                <a:ea typeface="Cambria"/>
                <a:cs typeface="Cambria"/>
              </a:rPr>
              <a:t>-To obtain an overview about primary myelofibrosis and essential thrombocythemia. </a:t>
            </a:r>
          </a:p>
          <a:p>
            <a:r>
              <a:rPr lang="en-US" dirty="0">
                <a:solidFill>
                  <a:srgbClr val="009999"/>
                </a:solidFill>
                <a:latin typeface="Cambria"/>
                <a:ea typeface="Cambria"/>
                <a:cs typeface="Cambria"/>
              </a:rPr>
              <a:t>-To appreciate the importance of genetic abnormalities (clonality) in these hematological neoplasms and the idea of targeted therapy.  </a:t>
            </a:r>
            <a:endParaRPr lang="ar-SA"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sym typeface="Calibri"/>
            </a:endParaRPr>
          </a:p>
          <a:p>
            <a:pPr lvl="0">
              <a:buClr>
                <a:srgbClr val="009999"/>
              </a:buClr>
              <a:buSzPct val="100000"/>
            </a:pPr>
            <a:endParaRPr lang="en-US" sz="1800" dirty="0">
              <a:solidFill>
                <a:srgbClr val="009999"/>
              </a:solidFill>
              <a:latin typeface="Calibri"/>
              <a:ea typeface="Calibri"/>
              <a:cs typeface="Calibri"/>
              <a:sym typeface="Calibri"/>
            </a:endParaRPr>
          </a:p>
        </p:txBody>
      </p:sp>
      <p:sp>
        <p:nvSpPr>
          <p:cNvPr id="87" name="Shape 87"/>
          <p:cNvSpPr txBox="1"/>
          <p:nvPr/>
        </p:nvSpPr>
        <p:spPr>
          <a:xfrm>
            <a:off x="360953" y="7300123"/>
            <a:ext cx="3642561" cy="1200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dirty="0">
                <a:solidFill>
                  <a:srgbClr val="009999"/>
                </a:solidFill>
                <a:latin typeface="Cambria"/>
                <a:ea typeface="Cambria"/>
                <a:cs typeface="Cambria"/>
                <a:sym typeface="Cambria"/>
              </a:rPr>
              <a:t>References:</a:t>
            </a:r>
            <a:r>
              <a:rPr lang="en-US" sz="1800" dirty="0">
                <a:solidFill>
                  <a:srgbClr val="33CCCC"/>
                </a:solidFill>
                <a:latin typeface="Cambria"/>
                <a:ea typeface="Cambria"/>
                <a:cs typeface="Cambria"/>
                <a:sym typeface="Cambria"/>
              </a:rPr>
              <a:t> </a:t>
            </a:r>
          </a:p>
          <a:p>
            <a:pPr marL="0" marR="0" lvl="0" indent="0" algn="l" rtl="0">
              <a:spcBef>
                <a:spcPts val="0"/>
              </a:spcBef>
              <a:buSzPct val="25000"/>
              <a:buNone/>
            </a:pPr>
            <a:r>
              <a:rPr lang="en-US" sz="1800" dirty="0">
                <a:solidFill>
                  <a:srgbClr val="595959"/>
                </a:solidFill>
                <a:latin typeface="Cambria"/>
                <a:ea typeface="Cambria"/>
                <a:cs typeface="Cambria"/>
                <a:sym typeface="Cambria"/>
              </a:rPr>
              <a:t>436 girls &amp; boys’ slides</a:t>
            </a:r>
          </a:p>
          <a:p>
            <a:pPr marL="0" marR="0" lvl="0" indent="0" algn="l" rtl="0">
              <a:spcBef>
                <a:spcPts val="0"/>
              </a:spcBef>
              <a:buSzPct val="25000"/>
              <a:buNone/>
            </a:pPr>
            <a:r>
              <a:rPr lang="en-US" sz="1800" dirty="0">
                <a:solidFill>
                  <a:srgbClr val="595959"/>
                </a:solidFill>
                <a:latin typeface="Cambria"/>
                <a:ea typeface="Cambria"/>
                <a:cs typeface="Cambria"/>
                <a:sym typeface="Cambria"/>
              </a:rPr>
              <a:t>435 teamwork slides</a:t>
            </a:r>
          </a:p>
          <a:p>
            <a:pPr marL="0" marR="0" lvl="0" indent="0" algn="l" rtl="0">
              <a:spcBef>
                <a:spcPts val="0"/>
              </a:spcBef>
              <a:buSzPct val="25000"/>
              <a:buNone/>
            </a:pPr>
            <a:r>
              <a:rPr lang="en-US" sz="1800" dirty="0">
                <a:solidFill>
                  <a:schemeClr val="dk1"/>
                </a:solidFill>
                <a:latin typeface="Calibri"/>
                <a:ea typeface="Calibri"/>
                <a:cs typeface="Calibri"/>
                <a:sym typeface="Calibri"/>
              </a:rPr>
              <a:t> </a:t>
            </a:r>
          </a:p>
        </p:txBody>
      </p:sp>
      <p:sp>
        <p:nvSpPr>
          <p:cNvPr id="88" name="Shape 88"/>
          <p:cNvSpPr txBox="1"/>
          <p:nvPr/>
        </p:nvSpPr>
        <p:spPr>
          <a:xfrm>
            <a:off x="4519365" y="7245970"/>
            <a:ext cx="1395663"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Cambria"/>
                <a:ea typeface="Cambria"/>
                <a:cs typeface="Cambria"/>
                <a:sym typeface="Cambria"/>
                <a:hlinkClick r:id="rId4"/>
              </a:rPr>
              <a:t>Editing file</a:t>
            </a:r>
          </a:p>
        </p:txBody>
      </p:sp>
      <p:pic>
        <p:nvPicPr>
          <p:cNvPr id="89" name="Shape 89" descr="صورة تحتوي على بيسبول  وصف منشأ بثقة عالية"/>
          <p:cNvPicPr preferRelativeResize="0"/>
          <p:nvPr/>
        </p:nvPicPr>
        <p:blipFill rotWithShape="1">
          <a:blip r:embed="rId5">
            <a:alphaModFix/>
          </a:blip>
          <a:srcRect/>
          <a:stretch/>
        </p:blipFill>
        <p:spPr>
          <a:xfrm>
            <a:off x="5832314" y="7131353"/>
            <a:ext cx="598565" cy="598565"/>
          </a:xfrm>
          <a:prstGeom prst="rect">
            <a:avLst/>
          </a:prstGeom>
          <a:noFill/>
          <a:ln>
            <a:noFill/>
          </a:ln>
        </p:spPr>
      </p:pic>
      <p:sp>
        <p:nvSpPr>
          <p:cNvPr id="90" name="Shape 90"/>
          <p:cNvSpPr txBox="1"/>
          <p:nvPr/>
        </p:nvSpPr>
        <p:spPr>
          <a:xfrm>
            <a:off x="1270832" y="8214877"/>
            <a:ext cx="4860764" cy="104644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endParaRPr sz="1400" dirty="0">
              <a:solidFill>
                <a:srgbClr val="3A3838"/>
              </a:solidFill>
              <a:latin typeface="Cambria"/>
              <a:ea typeface="Cambria"/>
              <a:cs typeface="Cambria"/>
              <a:sym typeface="Cambria"/>
            </a:endParaRPr>
          </a:p>
          <a:p>
            <a:pPr marL="0" marR="0" lvl="0" indent="0" algn="ctr" rtl="0">
              <a:spcBef>
                <a:spcPts val="0"/>
              </a:spcBef>
              <a:buSzPct val="25000"/>
              <a:buNone/>
            </a:pPr>
            <a:r>
              <a:rPr lang="en-US" sz="1400" dirty="0">
                <a:solidFill>
                  <a:srgbClr val="3A3838"/>
                </a:solidFill>
                <a:latin typeface="Cambria"/>
                <a:ea typeface="Cambria"/>
                <a:cs typeface="Cambria"/>
                <a:sym typeface="Cambria"/>
              </a:rPr>
              <a:t>Do you have any suggestions? Please contact us!</a:t>
            </a:r>
          </a:p>
          <a:p>
            <a:pPr marL="0" marR="0" lvl="0" indent="0" algn="l" rtl="0">
              <a:spcBef>
                <a:spcPts val="0"/>
              </a:spcBef>
              <a:buSzPct val="25000"/>
              <a:buNone/>
            </a:pPr>
            <a:r>
              <a:rPr lang="en-US" sz="1200" dirty="0">
                <a:solidFill>
                  <a:srgbClr val="009999"/>
                </a:solidFill>
                <a:latin typeface="Cambria"/>
                <a:ea typeface="Cambria"/>
                <a:cs typeface="Cambria"/>
                <a:sym typeface="Cambria"/>
              </a:rPr>
              <a:t>@haematology436                            E-mail: Haematology436@gmail.com</a:t>
            </a:r>
            <a:r>
              <a:rPr lang="en-US" sz="1800" dirty="0">
                <a:solidFill>
                  <a:srgbClr val="009999"/>
                </a:solidFill>
                <a:latin typeface="Cambria"/>
                <a:ea typeface="Cambria"/>
                <a:cs typeface="Cambria"/>
                <a:sym typeface="Cambria"/>
              </a:rPr>
              <a:t>    </a:t>
            </a:r>
          </a:p>
          <a:p>
            <a:pPr marL="0" marR="0" lvl="0" indent="0" algn="l" rtl="0">
              <a:spcBef>
                <a:spcPts val="0"/>
              </a:spcBef>
              <a:buSzPct val="25000"/>
              <a:buNone/>
            </a:pPr>
            <a:r>
              <a:rPr lang="en-US" sz="1600" dirty="0">
                <a:solidFill>
                  <a:srgbClr val="009999"/>
                </a:solidFill>
                <a:latin typeface="Cambria"/>
                <a:ea typeface="Cambria"/>
                <a:cs typeface="Cambria"/>
                <a:sym typeface="Cambria"/>
              </a:rPr>
              <a:t>                              </a:t>
            </a:r>
            <a:r>
              <a:rPr lang="en-US" sz="1200" dirty="0">
                <a:solidFill>
                  <a:srgbClr val="009999"/>
                </a:solidFill>
                <a:latin typeface="Cambria"/>
                <a:ea typeface="Cambria"/>
                <a:cs typeface="Cambria"/>
                <a:sym typeface="Cambria"/>
              </a:rPr>
              <a:t>or simply use this </a:t>
            </a:r>
            <a:r>
              <a:rPr lang="en-US" sz="1200" u="sng" dirty="0">
                <a:solidFill>
                  <a:schemeClr val="hlink"/>
                </a:solidFill>
                <a:latin typeface="Cambria"/>
                <a:ea typeface="Cambria"/>
                <a:cs typeface="Cambria"/>
                <a:sym typeface="Cambria"/>
                <a:hlinkClick r:id="rId6"/>
              </a:rPr>
              <a:t>form</a:t>
            </a:r>
          </a:p>
        </p:txBody>
      </p:sp>
      <p:pic>
        <p:nvPicPr>
          <p:cNvPr id="91" name="Shape 91"/>
          <p:cNvPicPr preferRelativeResize="0"/>
          <p:nvPr/>
        </p:nvPicPr>
        <p:blipFill rotWithShape="1">
          <a:blip r:embed="rId7">
            <a:alphaModFix/>
          </a:blip>
          <a:srcRect/>
          <a:stretch/>
        </p:blipFill>
        <p:spPr>
          <a:xfrm>
            <a:off x="918909" y="8658293"/>
            <a:ext cx="445183" cy="445183"/>
          </a:xfrm>
          <a:prstGeom prst="rect">
            <a:avLst/>
          </a:prstGeom>
          <a:noFill/>
          <a:ln>
            <a:noFill/>
          </a:ln>
        </p:spPr>
      </p:pic>
      <p:pic>
        <p:nvPicPr>
          <p:cNvPr id="92" name="Shape 92" descr="صورة تحتوي على رسوم المتجهات  وصف منشأ بثقة عالية"/>
          <p:cNvPicPr preferRelativeResize="0"/>
          <p:nvPr/>
        </p:nvPicPr>
        <p:blipFill rotWithShape="1">
          <a:blip r:embed="rId8">
            <a:alphaModFix/>
          </a:blip>
          <a:srcRect/>
          <a:stretch/>
        </p:blipFill>
        <p:spPr>
          <a:xfrm>
            <a:off x="2060009" y="782039"/>
            <a:ext cx="3012489" cy="3012489"/>
          </a:xfrm>
          <a:prstGeom prst="rect">
            <a:avLst/>
          </a:prstGeom>
          <a:noFill/>
          <a:ln>
            <a:noFill/>
          </a:ln>
        </p:spPr>
      </p:pic>
      <p:sp>
        <p:nvSpPr>
          <p:cNvPr id="93" name="Shape 93"/>
          <p:cNvSpPr txBox="1"/>
          <p:nvPr/>
        </p:nvSpPr>
        <p:spPr>
          <a:xfrm>
            <a:off x="1367088" y="4007713"/>
            <a:ext cx="4251662" cy="523220"/>
          </a:xfrm>
          <a:prstGeom prst="rect">
            <a:avLst/>
          </a:prstGeom>
          <a:solidFill>
            <a:srgbClr val="F2F2F2"/>
          </a:solidFill>
          <a:ln>
            <a:noFill/>
          </a:ln>
        </p:spPr>
        <p:txBody>
          <a:bodyPr wrap="square" lIns="91425" tIns="45700" rIns="91425" bIns="45700" anchor="t" anchorCtr="0">
            <a:noAutofit/>
          </a:bodyPr>
          <a:lstStyle/>
          <a:p>
            <a:pPr lvl="0" algn="ctr">
              <a:buSzPct val="25000"/>
            </a:pPr>
            <a:r>
              <a:rPr lang="en-US" sz="2800" dirty="0">
                <a:solidFill>
                  <a:srgbClr val="009999"/>
                </a:solidFill>
                <a:latin typeface="Cambria"/>
                <a:ea typeface="Cambria"/>
                <a:cs typeface="Cambria"/>
              </a:rPr>
              <a:t>Polycythemia</a:t>
            </a:r>
            <a:endParaRPr lang="en-US" sz="2800" dirty="0">
              <a:solidFill>
                <a:srgbClr val="009999"/>
              </a:solidFill>
              <a:latin typeface="Cambria"/>
              <a:ea typeface="Cambria"/>
              <a:cs typeface="Cambria"/>
              <a:sym typeface="Cambria"/>
            </a:endParaRPr>
          </a:p>
        </p:txBody>
      </p:sp>
      <p:pic>
        <p:nvPicPr>
          <p:cNvPr id="94" name="Shape 94"/>
          <p:cNvPicPr preferRelativeResize="0"/>
          <p:nvPr/>
        </p:nvPicPr>
        <p:blipFill rotWithShape="1">
          <a:blip r:embed="rId9">
            <a:alphaModFix/>
          </a:blip>
          <a:srcRect/>
          <a:stretch/>
        </p:blipFill>
        <p:spPr>
          <a:xfrm>
            <a:off x="23549" y="29991"/>
            <a:ext cx="1654430" cy="1654430"/>
          </a:xfrm>
          <a:prstGeom prst="rect">
            <a:avLst/>
          </a:prstGeom>
          <a:noFill/>
          <a:ln>
            <a:noFill/>
          </a:ln>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5409" y="1374790"/>
            <a:ext cx="1045241" cy="9264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مربع نص 40">
            <a:extLst>
              <a:ext uri="{FF2B5EF4-FFF2-40B4-BE49-F238E27FC236}">
                <a16:creationId xmlns:a16="http://schemas.microsoft.com/office/drawing/2014/main" id="{B84E9E9F-DC0C-455F-A007-30EE5E91B4A0}"/>
              </a:ext>
            </a:extLst>
          </p:cNvPr>
          <p:cNvSpPr txBox="1"/>
          <p:nvPr/>
        </p:nvSpPr>
        <p:spPr>
          <a:xfrm>
            <a:off x="192796" y="5613214"/>
            <a:ext cx="5622203" cy="553998"/>
          </a:xfrm>
          <a:prstGeom prst="rect">
            <a:avLst/>
          </a:prstGeom>
          <a:noFill/>
        </p:spPr>
        <p:txBody>
          <a:bodyPr wrap="square" rtlCol="0">
            <a:spAutoFit/>
          </a:bodyPr>
          <a:lstStyle/>
          <a:p>
            <a:r>
              <a:rPr lang="en-US" sz="1600" dirty="0">
                <a:solidFill>
                  <a:srgbClr val="009999"/>
                </a:solidFill>
                <a:latin typeface="Cambria" panose="02040503050406030204" pitchFamily="18" charset="0"/>
              </a:rPr>
              <a:t>Myeloproliferative neoplasm (MPN) features:</a:t>
            </a:r>
            <a:r>
              <a:rPr lang="en-US" sz="1600" dirty="0">
                <a:latin typeface="Cambria" panose="02040503050406030204" pitchFamily="18" charset="0"/>
              </a:rPr>
              <a:t> </a:t>
            </a:r>
          </a:p>
          <a:p>
            <a:endParaRPr lang="en-US" dirty="0"/>
          </a:p>
        </p:txBody>
      </p:sp>
      <p:sp>
        <p:nvSpPr>
          <p:cNvPr id="42" name="مربع نص 41">
            <a:extLst>
              <a:ext uri="{FF2B5EF4-FFF2-40B4-BE49-F238E27FC236}">
                <a16:creationId xmlns:a16="http://schemas.microsoft.com/office/drawing/2014/main" id="{C374CB61-0FCE-431D-BC15-E48D752B67B5}"/>
              </a:ext>
            </a:extLst>
          </p:cNvPr>
          <p:cNvSpPr txBox="1"/>
          <p:nvPr/>
        </p:nvSpPr>
        <p:spPr>
          <a:xfrm>
            <a:off x="192796" y="5996008"/>
            <a:ext cx="6046797" cy="2139047"/>
          </a:xfrm>
          <a:prstGeom prst="rect">
            <a:avLst/>
          </a:prstGeom>
          <a:noFill/>
        </p:spPr>
        <p:txBody>
          <a:bodyPr wrap="square" rtlCol="0">
            <a:spAutoFit/>
          </a:bodyPr>
          <a:lstStyle/>
          <a:p>
            <a:pPr>
              <a:spcBef>
                <a:spcPct val="50000"/>
              </a:spcBef>
              <a:buSzPct val="110000"/>
              <a:buFont typeface="Arial" pitchFamily="34" charset="0"/>
              <a:buChar char="•"/>
            </a:pPr>
            <a:r>
              <a:rPr lang="en-US" altLang="ar-SA" dirty="0" err="1">
                <a:solidFill>
                  <a:schemeClr val="tx1"/>
                </a:solidFill>
                <a:latin typeface="Cambria" panose="02040503050406030204" pitchFamily="18" charset="0"/>
                <a:cs typeface="Arial" pitchFamily="34" charset="0"/>
              </a:rPr>
              <a:t>Cytosis</a:t>
            </a:r>
            <a:r>
              <a:rPr lang="en-US" altLang="ar-SA" dirty="0">
                <a:solidFill>
                  <a:schemeClr val="tx1"/>
                </a:solidFill>
                <a:latin typeface="Cambria" panose="02040503050406030204" pitchFamily="18" charset="0"/>
                <a:cs typeface="Arial" pitchFamily="34" charset="0"/>
              </a:rPr>
              <a:t>.</a:t>
            </a:r>
          </a:p>
          <a:p>
            <a:pPr>
              <a:spcBef>
                <a:spcPct val="50000"/>
              </a:spcBef>
              <a:buSzPct val="110000"/>
              <a:buFont typeface="Arial" pitchFamily="34" charset="0"/>
              <a:buChar char="•"/>
            </a:pPr>
            <a:r>
              <a:rPr lang="en-US" altLang="ar-SA" dirty="0">
                <a:solidFill>
                  <a:schemeClr val="tx1"/>
                </a:solidFill>
                <a:latin typeface="Cambria" panose="02040503050406030204" pitchFamily="18" charset="0"/>
                <a:cs typeface="Arial" pitchFamily="34" charset="0"/>
              </a:rPr>
              <a:t> </a:t>
            </a:r>
            <a:r>
              <a:rPr lang="en-US" altLang="ar-SA" dirty="0" err="1">
                <a:solidFill>
                  <a:schemeClr val="tx1"/>
                </a:solidFill>
                <a:latin typeface="Cambria" panose="02040503050406030204" pitchFamily="18" charset="0"/>
                <a:cs typeface="Arial" pitchFamily="34" charset="0"/>
              </a:rPr>
              <a:t>Organomegaly</a:t>
            </a:r>
            <a:r>
              <a:rPr lang="en-US" altLang="ar-SA" dirty="0">
                <a:solidFill>
                  <a:schemeClr val="tx1"/>
                </a:solidFill>
                <a:latin typeface="Cambria" panose="02040503050406030204" pitchFamily="18" charset="0"/>
                <a:cs typeface="Arial" pitchFamily="34" charset="0"/>
              </a:rPr>
              <a:t> (mainly splenomegaly).  </a:t>
            </a:r>
          </a:p>
          <a:p>
            <a:pPr>
              <a:spcBef>
                <a:spcPct val="50000"/>
              </a:spcBef>
              <a:buSzPct val="110000"/>
              <a:buFont typeface="Arial" pitchFamily="34" charset="0"/>
              <a:buChar char="•"/>
            </a:pPr>
            <a:r>
              <a:rPr lang="en-US" altLang="ar-SA" dirty="0">
                <a:solidFill>
                  <a:schemeClr val="tx1"/>
                </a:solidFill>
                <a:latin typeface="Cambria" panose="02040503050406030204" pitchFamily="18" charset="0"/>
                <a:cs typeface="Arial" pitchFamily="34" charset="0"/>
              </a:rPr>
              <a:t> High uric acid. </a:t>
            </a:r>
            <a:r>
              <a:rPr lang="en-US" altLang="ar-SA" sz="1000" dirty="0">
                <a:solidFill>
                  <a:srgbClr val="00B050"/>
                </a:solidFill>
                <a:latin typeface="Cambria" panose="02040503050406030204" pitchFamily="18" charset="0"/>
                <a:cs typeface="Arial" pitchFamily="34" charset="0"/>
              </a:rPr>
              <a:t>Because of increased turnover of these cells - may cause gout  </a:t>
            </a:r>
            <a:endParaRPr lang="en-US" altLang="ar-SA" dirty="0">
              <a:solidFill>
                <a:schemeClr val="tx1"/>
              </a:solidFill>
              <a:latin typeface="Cambria" panose="02040503050406030204" pitchFamily="18" charset="0"/>
              <a:cs typeface="Arial" pitchFamily="34" charset="0"/>
            </a:endParaRPr>
          </a:p>
          <a:p>
            <a:pPr>
              <a:spcBef>
                <a:spcPct val="50000"/>
              </a:spcBef>
              <a:buSzPct val="110000"/>
              <a:buFont typeface="Arial" pitchFamily="34" charset="0"/>
              <a:buChar char="•"/>
            </a:pPr>
            <a:r>
              <a:rPr lang="en-US" altLang="ar-SA" dirty="0">
                <a:solidFill>
                  <a:schemeClr val="tx1"/>
                </a:solidFill>
                <a:latin typeface="Cambria" panose="02040503050406030204" pitchFamily="18" charset="0"/>
              </a:rPr>
              <a:t> Hypercellular bone marrow.</a:t>
            </a:r>
          </a:p>
          <a:p>
            <a:pPr>
              <a:spcBef>
                <a:spcPct val="50000"/>
              </a:spcBef>
              <a:buSzPct val="110000"/>
              <a:buFont typeface="Arial" pitchFamily="34" charset="0"/>
              <a:buChar char="•"/>
            </a:pPr>
            <a:r>
              <a:rPr lang="en-US" altLang="ar-SA" dirty="0">
                <a:solidFill>
                  <a:schemeClr val="tx1"/>
                </a:solidFill>
                <a:latin typeface="Cambria" panose="02040503050406030204" pitchFamily="18" charset="0"/>
              </a:rPr>
              <a:t> Clonal evolution.</a:t>
            </a:r>
          </a:p>
          <a:p>
            <a:pPr>
              <a:spcBef>
                <a:spcPct val="50000"/>
              </a:spcBef>
              <a:buSzPct val="110000"/>
              <a:buFont typeface="Arial" pitchFamily="34" charset="0"/>
              <a:buChar char="•"/>
            </a:pPr>
            <a:r>
              <a:rPr lang="en-US" altLang="ar-SA" dirty="0">
                <a:solidFill>
                  <a:schemeClr val="tx1"/>
                </a:solidFill>
                <a:latin typeface="Cambria" panose="02040503050406030204" pitchFamily="18" charset="0"/>
              </a:rPr>
              <a:t> Progression to acute leukemia ,mainly (</a:t>
            </a:r>
            <a:r>
              <a:rPr lang="en-US" altLang="ar-SA" u="sng" dirty="0">
                <a:solidFill>
                  <a:schemeClr val="tx1"/>
                </a:solidFill>
                <a:latin typeface="Cambria" panose="02040503050406030204" pitchFamily="18" charset="0"/>
              </a:rPr>
              <a:t>A</a:t>
            </a:r>
            <a:r>
              <a:rPr lang="en-US" altLang="ar-SA" dirty="0">
                <a:solidFill>
                  <a:schemeClr val="tx1"/>
                </a:solidFill>
                <a:latin typeface="Cambria" panose="02040503050406030204" pitchFamily="18" charset="0"/>
              </a:rPr>
              <a:t>cute </a:t>
            </a:r>
            <a:r>
              <a:rPr lang="en-US" altLang="ar-SA" u="sng" dirty="0">
                <a:solidFill>
                  <a:schemeClr val="tx1"/>
                </a:solidFill>
                <a:latin typeface="Cambria" panose="02040503050406030204" pitchFamily="18" charset="0"/>
              </a:rPr>
              <a:t>M</a:t>
            </a:r>
            <a:r>
              <a:rPr lang="en-US" altLang="ar-SA" dirty="0">
                <a:solidFill>
                  <a:schemeClr val="tx1"/>
                </a:solidFill>
                <a:latin typeface="Cambria" panose="02040503050406030204" pitchFamily="18" charset="0"/>
              </a:rPr>
              <a:t>yeloid </a:t>
            </a:r>
            <a:r>
              <a:rPr lang="en-US" altLang="ar-SA" u="sng" dirty="0">
                <a:solidFill>
                  <a:schemeClr val="tx1"/>
                </a:solidFill>
                <a:latin typeface="Cambria" panose="02040503050406030204" pitchFamily="18" charset="0"/>
              </a:rPr>
              <a:t>Leukemia</a:t>
            </a:r>
            <a:r>
              <a:rPr lang="en-US" altLang="ar-SA" dirty="0">
                <a:solidFill>
                  <a:schemeClr val="tx1"/>
                </a:solidFill>
                <a:latin typeface="Cambria" panose="02040503050406030204" pitchFamily="18" charset="0"/>
              </a:rPr>
              <a:t>).</a:t>
            </a:r>
          </a:p>
          <a:p>
            <a:endParaRPr lang="en-US" dirty="0"/>
          </a:p>
        </p:txBody>
      </p:sp>
      <p:graphicFrame>
        <p:nvGraphicFramePr>
          <p:cNvPr id="16" name="رسم تخطيطي 15"/>
          <p:cNvGraphicFramePr/>
          <p:nvPr>
            <p:extLst>
              <p:ext uri="{D42A27DB-BD31-4B8C-83A1-F6EECF244321}">
                <p14:modId xmlns:p14="http://schemas.microsoft.com/office/powerpoint/2010/main" val="1425243588"/>
              </p:ext>
            </p:extLst>
          </p:nvPr>
        </p:nvGraphicFramePr>
        <p:xfrm>
          <a:off x="347836" y="37912"/>
          <a:ext cx="6123375" cy="251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47169" y="350060"/>
            <a:ext cx="4628190" cy="338554"/>
          </a:xfrm>
          <a:prstGeom prst="rect">
            <a:avLst/>
          </a:prstGeom>
          <a:noFill/>
        </p:spPr>
        <p:txBody>
          <a:bodyPr wrap="none" rtlCol="0">
            <a:spAutoFit/>
          </a:bodyPr>
          <a:lstStyle/>
          <a:p>
            <a:r>
              <a:rPr lang="en-US" sz="1600" dirty="0">
                <a:solidFill>
                  <a:srgbClr val="009999"/>
                </a:solidFill>
                <a:latin typeface="Cambria" panose="02040503050406030204" pitchFamily="18" charset="0"/>
              </a:rPr>
              <a:t>Classification:- </a:t>
            </a:r>
            <a:r>
              <a:rPr lang="ar-SA" dirty="0">
                <a:solidFill>
                  <a:srgbClr val="009999"/>
                </a:solidFill>
                <a:latin typeface="Cambria" panose="02040503050406030204" pitchFamily="18" charset="0"/>
              </a:rPr>
              <a:t>تكملة للتقسيم في محاضرة الكرونيك لوكيميا ولا يناقضه</a:t>
            </a:r>
            <a:endParaRPr lang="en-US" dirty="0">
              <a:solidFill>
                <a:srgbClr val="009999"/>
              </a:solidFill>
              <a:latin typeface="Cambria" panose="02040503050406030204" pitchFamily="18" charset="0"/>
            </a:endParaRPr>
          </a:p>
        </p:txBody>
      </p:sp>
      <p:sp>
        <p:nvSpPr>
          <p:cNvPr id="22" name="مربع نص 21"/>
          <p:cNvSpPr txBox="1"/>
          <p:nvPr/>
        </p:nvSpPr>
        <p:spPr>
          <a:xfrm>
            <a:off x="421804" y="2307874"/>
            <a:ext cx="1371192" cy="52322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latin typeface="Cambria" panose="02040503050406030204" pitchFamily="18" charset="0"/>
              </a:rPr>
              <a:t>Polycythemia </a:t>
            </a:r>
            <a:r>
              <a:rPr lang="en-US" dirty="0" err="1">
                <a:latin typeface="Cambria" panose="02040503050406030204" pitchFamily="18" charset="0"/>
              </a:rPr>
              <a:t>vera</a:t>
            </a:r>
            <a:r>
              <a:rPr lang="en-US" dirty="0">
                <a:latin typeface="Cambria" panose="02040503050406030204" pitchFamily="18" charset="0"/>
              </a:rPr>
              <a:t> (PV) </a:t>
            </a:r>
          </a:p>
        </p:txBody>
      </p:sp>
      <p:sp>
        <p:nvSpPr>
          <p:cNvPr id="23" name="مربع نص 22"/>
          <p:cNvSpPr txBox="1"/>
          <p:nvPr/>
        </p:nvSpPr>
        <p:spPr>
          <a:xfrm>
            <a:off x="1857631" y="2325623"/>
            <a:ext cx="1600200" cy="52322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latin typeface="Cambria" panose="02040503050406030204" pitchFamily="18" charset="0"/>
              </a:rPr>
              <a:t>Essential </a:t>
            </a:r>
            <a:r>
              <a:rPr lang="en-US" dirty="0" err="1">
                <a:latin typeface="Cambria" panose="02040503050406030204" pitchFamily="18" charset="0"/>
              </a:rPr>
              <a:t>Thrombocythemia</a:t>
            </a:r>
            <a:endParaRPr lang="en-US" dirty="0">
              <a:latin typeface="Cambria" panose="02040503050406030204" pitchFamily="18" charset="0"/>
            </a:endParaRPr>
          </a:p>
        </p:txBody>
      </p:sp>
      <p:sp>
        <p:nvSpPr>
          <p:cNvPr id="24" name="مربع نص 23"/>
          <p:cNvSpPr txBox="1"/>
          <p:nvPr/>
        </p:nvSpPr>
        <p:spPr>
          <a:xfrm>
            <a:off x="3522466" y="2332926"/>
            <a:ext cx="1600200" cy="52322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latin typeface="Cambria" panose="02040503050406030204" pitchFamily="18" charset="0"/>
              </a:rPr>
              <a:t>Primary myelofibrosis</a:t>
            </a:r>
          </a:p>
        </p:txBody>
      </p:sp>
      <p:cxnSp>
        <p:nvCxnSpPr>
          <p:cNvPr id="5" name="رابط كسهم مستقيم 4"/>
          <p:cNvCxnSpPr/>
          <p:nvPr/>
        </p:nvCxnSpPr>
        <p:spPr>
          <a:xfrm>
            <a:off x="1000125" y="2000250"/>
            <a:ext cx="0" cy="325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1000125" y="2119626"/>
            <a:ext cx="3322441" cy="0"/>
          </a:xfrm>
          <a:prstGeom prst="line">
            <a:avLst/>
          </a:prstGeom>
        </p:spPr>
        <p:style>
          <a:lnRef idx="1">
            <a:schemeClr val="dk1"/>
          </a:lnRef>
          <a:fillRef idx="0">
            <a:schemeClr val="dk1"/>
          </a:fillRef>
          <a:effectRef idx="0">
            <a:schemeClr val="dk1"/>
          </a:effectRef>
          <a:fontRef idx="minor">
            <a:schemeClr val="tx1"/>
          </a:fontRef>
        </p:style>
      </p:cxnSp>
      <p:cxnSp>
        <p:nvCxnSpPr>
          <p:cNvPr id="27" name="رابط كسهم مستقيم 26"/>
          <p:cNvCxnSpPr>
            <a:endCxn id="23" idx="0"/>
          </p:cNvCxnSpPr>
          <p:nvPr/>
        </p:nvCxnSpPr>
        <p:spPr>
          <a:xfrm>
            <a:off x="2656738" y="2119626"/>
            <a:ext cx="993" cy="205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رابط كسهم مستقيم 29"/>
          <p:cNvCxnSpPr>
            <a:endCxn id="24" idx="0"/>
          </p:cNvCxnSpPr>
          <p:nvPr/>
        </p:nvCxnSpPr>
        <p:spPr>
          <a:xfrm flipH="1">
            <a:off x="4322566" y="2119626"/>
            <a:ext cx="529" cy="213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قوس كبير أيسر 35"/>
          <p:cNvSpPr/>
          <p:nvPr/>
        </p:nvSpPr>
        <p:spPr>
          <a:xfrm rot="16200000">
            <a:off x="2375041" y="1220466"/>
            <a:ext cx="628336" cy="402234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مربع نص 36"/>
          <p:cNvSpPr txBox="1"/>
          <p:nvPr/>
        </p:nvSpPr>
        <p:spPr>
          <a:xfrm>
            <a:off x="303792" y="3501314"/>
            <a:ext cx="5116292" cy="1046440"/>
          </a:xfrm>
          <a:prstGeom prst="rect">
            <a:avLst/>
          </a:prstGeom>
          <a:noFill/>
        </p:spPr>
        <p:txBody>
          <a:bodyPr wrap="square" rtlCol="0">
            <a:spAutoFit/>
          </a:bodyPr>
          <a:lstStyle/>
          <a:p>
            <a:pPr algn="ctr"/>
            <a:r>
              <a:rPr lang="en-US" dirty="0">
                <a:solidFill>
                  <a:srgbClr val="FF0000"/>
                </a:solidFill>
                <a:latin typeface="Cambria" panose="02040503050406030204" pitchFamily="18" charset="0"/>
              </a:rPr>
              <a:t>BCR-ABL Must be –</a:t>
            </a:r>
            <a:r>
              <a:rPr lang="en-US" dirty="0" err="1">
                <a:solidFill>
                  <a:srgbClr val="FF0000"/>
                </a:solidFill>
                <a:latin typeface="Cambria" panose="02040503050406030204" pitchFamily="18" charset="0"/>
              </a:rPr>
              <a:t>ve</a:t>
            </a:r>
            <a:endParaRPr lang="en-US" dirty="0">
              <a:solidFill>
                <a:srgbClr val="FF0000"/>
              </a:solidFill>
              <a:latin typeface="Cambria" panose="02040503050406030204" pitchFamily="18" charset="0"/>
            </a:endParaRPr>
          </a:p>
          <a:p>
            <a:pPr algn="ctr"/>
            <a:r>
              <a:rPr lang="en-US" sz="1200" dirty="0">
                <a:solidFill>
                  <a:srgbClr val="00B050"/>
                </a:solidFill>
                <a:latin typeface="Cambria" panose="02040503050406030204" pitchFamily="18" charset="0"/>
              </a:rPr>
              <a:t>Positive BCR-ABL1 is a characteristic feature of chronic myeloid leukemia (CML)</a:t>
            </a:r>
          </a:p>
          <a:p>
            <a:pPr algn="ctr"/>
            <a:r>
              <a:rPr lang="en-US" sz="1200" dirty="0">
                <a:solidFill>
                  <a:srgbClr val="00B050"/>
                </a:solidFill>
                <a:latin typeface="Cambria" panose="02040503050406030204" pitchFamily="18" charset="0"/>
              </a:rPr>
              <a:t>That is why in any </a:t>
            </a:r>
            <a:r>
              <a:rPr lang="en-US" sz="1200" dirty="0" err="1">
                <a:solidFill>
                  <a:srgbClr val="00B050"/>
                </a:solidFill>
                <a:latin typeface="Cambria" panose="02040503050406030204" pitchFamily="18" charset="0"/>
              </a:rPr>
              <a:t>myeloproliferative</a:t>
            </a:r>
            <a:r>
              <a:rPr lang="en-US" sz="1200" dirty="0">
                <a:solidFill>
                  <a:srgbClr val="00B050"/>
                </a:solidFill>
                <a:latin typeface="Cambria" panose="02040503050406030204" pitchFamily="18" charset="0"/>
              </a:rPr>
              <a:t> disease the BCR-ABL1 must be negative</a:t>
            </a:r>
          </a:p>
        </p:txBody>
      </p:sp>
      <p:sp>
        <p:nvSpPr>
          <p:cNvPr id="38" name="مربع نص 37"/>
          <p:cNvSpPr txBox="1"/>
          <p:nvPr/>
        </p:nvSpPr>
        <p:spPr>
          <a:xfrm>
            <a:off x="-19476" y="4738602"/>
            <a:ext cx="6858000" cy="307777"/>
          </a:xfrm>
          <a:prstGeom prst="rect">
            <a:avLst/>
          </a:prstGeom>
          <a:noFill/>
        </p:spPr>
        <p:txBody>
          <a:bodyPr wrap="square" rtlCol="0">
            <a:spAutoFit/>
          </a:bodyPr>
          <a:lstStyle/>
          <a:p>
            <a:pPr algn="ctr"/>
            <a:r>
              <a:rPr lang="ar-SA" dirty="0">
                <a:solidFill>
                  <a:schemeClr val="bg1">
                    <a:lumMod val="50000"/>
                  </a:schemeClr>
                </a:solidFill>
                <a:cs typeface="Akhbar MT" pitchFamily="2" charset="-78"/>
              </a:rPr>
              <a:t>قبل بدايتك في المحاضرة ننصحك بمشاهدة هذا الفيديو من عمل التيم فيه شرح عام للمحاضرة ممكن يسهل عليك</a:t>
            </a:r>
          </a:p>
        </p:txBody>
      </p:sp>
      <p:pic>
        <p:nvPicPr>
          <p:cNvPr id="39" name="صورة 38">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8867" y="5082317"/>
            <a:ext cx="581315" cy="404111"/>
          </a:xfrm>
          <a:prstGeom prst="rect">
            <a:avLst/>
          </a:prstGeom>
        </p:spPr>
      </p:pic>
      <p:sp>
        <p:nvSpPr>
          <p:cNvPr id="40" name="عنصر نائب للتذييل 39"/>
          <p:cNvSpPr>
            <a:spLocks noGrp="1"/>
          </p:cNvSpPr>
          <p:nvPr>
            <p:ph type="ftr" idx="11"/>
          </p:nvPr>
        </p:nvSpPr>
        <p:spPr>
          <a:xfrm>
            <a:off x="2271712" y="-126049"/>
            <a:ext cx="2314575" cy="527403"/>
          </a:xfrm>
        </p:spPr>
        <p:txBody>
          <a:bodyPr/>
          <a:lstStyle/>
          <a:p>
            <a:r>
              <a:rPr lang="en-US" dirty="0" err="1"/>
              <a:t>Haematology</a:t>
            </a:r>
            <a:r>
              <a:rPr lang="en-US" dirty="0"/>
              <a:t> Team 436</a:t>
            </a:r>
          </a:p>
        </p:txBody>
      </p:sp>
      <p:sp>
        <p:nvSpPr>
          <p:cNvPr id="44" name="عنصر نائب لرقم الشريحة 4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2</a:t>
            </a:fld>
            <a:endParaRPr lang="en-US" sz="900">
              <a:solidFill>
                <a:srgbClr val="888888"/>
              </a:solidFill>
              <a:latin typeface="Calibri"/>
              <a:ea typeface="Calibri"/>
              <a:cs typeface="Calibri"/>
              <a:sym typeface="Calibri"/>
            </a:endParaRPr>
          </a:p>
        </p:txBody>
      </p:sp>
      <p:sp>
        <p:nvSpPr>
          <p:cNvPr id="2" name="مربع نص 36">
            <a:extLst>
              <a:ext uri="{FF2B5EF4-FFF2-40B4-BE49-F238E27FC236}">
                <a16:creationId xmlns:a16="http://schemas.microsoft.com/office/drawing/2014/main" id="{975B9372-4CCA-CE46-813B-DECC146CE33C}"/>
              </a:ext>
            </a:extLst>
          </p:cNvPr>
          <p:cNvSpPr txBox="1"/>
          <p:nvPr/>
        </p:nvSpPr>
        <p:spPr>
          <a:xfrm>
            <a:off x="303792" y="7884355"/>
            <a:ext cx="6437348" cy="1200329"/>
          </a:xfrm>
          <a:prstGeom prst="rect">
            <a:avLst/>
          </a:prstGeom>
          <a:noFill/>
        </p:spPr>
        <p:txBody>
          <a:bodyPr wrap="square" rtlCol="0">
            <a:spAutoFit/>
          </a:bodyPr>
          <a:lstStyle/>
          <a:p>
            <a:r>
              <a:rPr lang="en-US" sz="1200" dirty="0" err="1">
                <a:solidFill>
                  <a:srgbClr val="00B050"/>
                </a:solidFill>
                <a:latin typeface="Cambria" panose="02040503050406030204" pitchFamily="18" charset="0"/>
              </a:rPr>
              <a:t>Myeloproliferative</a:t>
            </a:r>
            <a:r>
              <a:rPr lang="en-US" sz="1200" dirty="0">
                <a:solidFill>
                  <a:srgbClr val="00B050"/>
                </a:solidFill>
                <a:latin typeface="Cambria" panose="02040503050406030204" pitchFamily="18" charset="0"/>
              </a:rPr>
              <a:t> neoplasm (MPN) is a group of interacting diseases where bone marrow stem cells are affected (by an acquired abnormality) which result in </a:t>
            </a:r>
            <a:r>
              <a:rPr lang="en-US" sz="1200" b="1" dirty="0">
                <a:solidFill>
                  <a:srgbClr val="00B050"/>
                </a:solidFill>
                <a:latin typeface="Cambria" panose="02040503050406030204" pitchFamily="18" charset="0"/>
              </a:rPr>
              <a:t>increase proliferation</a:t>
            </a:r>
          </a:p>
          <a:p>
            <a:r>
              <a:rPr lang="en-US" sz="1200" dirty="0">
                <a:solidFill>
                  <a:srgbClr val="00B050"/>
                </a:solidFill>
                <a:latin typeface="Cambria" panose="02040503050406030204" pitchFamily="18" charset="0"/>
              </a:rPr>
              <a:t>It can affect any cell lineage:</a:t>
            </a:r>
          </a:p>
          <a:p>
            <a:pPr marL="171450" indent="-171450">
              <a:buFontTx/>
              <a:buChar char="-"/>
            </a:pPr>
            <a:r>
              <a:rPr lang="en-US" sz="1200" dirty="0">
                <a:solidFill>
                  <a:srgbClr val="00B050"/>
                </a:solidFill>
                <a:latin typeface="Cambria" panose="02040503050406030204" pitchFamily="18" charset="0"/>
              </a:rPr>
              <a:t>When red cells’ precursor is affected ← polycythemia Vera</a:t>
            </a:r>
          </a:p>
          <a:p>
            <a:pPr marL="171450" indent="-171450">
              <a:buFontTx/>
              <a:buChar char="-"/>
            </a:pPr>
            <a:r>
              <a:rPr lang="en-US" sz="1200" dirty="0">
                <a:solidFill>
                  <a:srgbClr val="00B050"/>
                </a:solidFill>
                <a:latin typeface="Cambria" panose="02040503050406030204" pitchFamily="18" charset="0"/>
              </a:rPr>
              <a:t>When platelets are affected ← essential </a:t>
            </a:r>
            <a:r>
              <a:rPr lang="en-US" sz="1200" dirty="0" err="1">
                <a:solidFill>
                  <a:srgbClr val="00B050"/>
                </a:solidFill>
                <a:latin typeface="Cambria" panose="02040503050406030204" pitchFamily="18" charset="0"/>
              </a:rPr>
              <a:t>thrombocytosis</a:t>
            </a:r>
            <a:endParaRPr lang="en-US" sz="1200" dirty="0">
              <a:solidFill>
                <a:srgbClr val="00B050"/>
              </a:solidFill>
              <a:latin typeface="Cambria" panose="02040503050406030204" pitchFamily="18" charset="0"/>
            </a:endParaRPr>
          </a:p>
          <a:p>
            <a:pPr marL="171450" indent="-171450">
              <a:buFontTx/>
              <a:buChar char="-"/>
            </a:pPr>
            <a:r>
              <a:rPr lang="en-US" sz="1200" dirty="0">
                <a:solidFill>
                  <a:srgbClr val="00B050"/>
                </a:solidFill>
                <a:latin typeface="Cambria" panose="02040503050406030204" pitchFamily="18" charset="0"/>
              </a:rPr>
              <a:t>When all three lineages are affected← primary </a:t>
            </a:r>
            <a:r>
              <a:rPr lang="en-US" sz="1200" dirty="0" err="1">
                <a:solidFill>
                  <a:srgbClr val="00B050"/>
                </a:solidFill>
                <a:latin typeface="Cambria" panose="02040503050406030204" pitchFamily="18" charset="0"/>
              </a:rPr>
              <a:t>myelofibrosis</a:t>
            </a:r>
            <a:endParaRPr lang="en-US" sz="120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110858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B6986E3-C83D-4C47-94F9-BF4003488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96" y="339512"/>
            <a:ext cx="6349689" cy="4191750"/>
          </a:xfrm>
          <a:prstGeom prst="rect">
            <a:avLst/>
          </a:prstGeom>
        </p:spPr>
      </p:pic>
      <p:sp>
        <p:nvSpPr>
          <p:cNvPr id="6" name="مربع نص 5">
            <a:extLst>
              <a:ext uri="{FF2B5EF4-FFF2-40B4-BE49-F238E27FC236}">
                <a16:creationId xmlns:a16="http://schemas.microsoft.com/office/drawing/2014/main" id="{123C220D-ACA9-4B03-9FA4-C7719E6C4A01}"/>
              </a:ext>
            </a:extLst>
          </p:cNvPr>
          <p:cNvSpPr txBox="1"/>
          <p:nvPr/>
        </p:nvSpPr>
        <p:spPr>
          <a:xfrm>
            <a:off x="36824" y="108858"/>
            <a:ext cx="1207776" cy="52322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rgbClr val="FF0000"/>
                </a:solidFill>
                <a:latin typeface="Cambria" panose="02040503050406030204" pitchFamily="18" charset="0"/>
              </a:rPr>
              <a:t>EXTRA IMPORTANT</a:t>
            </a:r>
          </a:p>
        </p:txBody>
      </p:sp>
      <p:sp>
        <p:nvSpPr>
          <p:cNvPr id="7" name="مربع نص 6">
            <a:extLst>
              <a:ext uri="{FF2B5EF4-FFF2-40B4-BE49-F238E27FC236}">
                <a16:creationId xmlns:a16="http://schemas.microsoft.com/office/drawing/2014/main" id="{788BC7C5-E266-4BA9-9B47-48A1CDBBA9BA}"/>
              </a:ext>
            </a:extLst>
          </p:cNvPr>
          <p:cNvSpPr txBox="1"/>
          <p:nvPr/>
        </p:nvSpPr>
        <p:spPr>
          <a:xfrm>
            <a:off x="257514" y="4498228"/>
            <a:ext cx="6349689" cy="784830"/>
          </a:xfrm>
          <a:prstGeom prst="rect">
            <a:avLst/>
          </a:prstGeom>
          <a:noFill/>
        </p:spPr>
        <p:txBody>
          <a:bodyPr wrap="square" rtlCol="0">
            <a:spAutoFit/>
          </a:bodyPr>
          <a:lstStyle/>
          <a:p>
            <a:pPr algn="just"/>
            <a:r>
              <a:rPr lang="en-US" sz="900" kern="1200" dirty="0">
                <a:solidFill>
                  <a:srgbClr val="00B050"/>
                </a:solidFill>
                <a:latin typeface="Cambria" panose="02040503050406030204" pitchFamily="18" charset="0"/>
              </a:rPr>
              <a:t>Relationship between the three myeloproliferative diseases. They may all arise by somatic mutation in the pluripotential stem and progenitor cells. Many transitional cases occur showing features of two conditions and, in other cases, the disease transforms during its course from one of these diseases to another or to acute myeloid </a:t>
            </a:r>
            <a:r>
              <a:rPr lang="en-US" sz="900" kern="1200" dirty="0" err="1">
                <a:solidFill>
                  <a:srgbClr val="00B050"/>
                </a:solidFill>
                <a:latin typeface="Cambria" panose="02040503050406030204" pitchFamily="18" charset="0"/>
              </a:rPr>
              <a:t>leukaemia</a:t>
            </a:r>
            <a:r>
              <a:rPr lang="en-US" sz="900" kern="1200" dirty="0">
                <a:solidFill>
                  <a:srgbClr val="00B050"/>
                </a:solidFill>
                <a:latin typeface="Cambria" panose="02040503050406030204" pitchFamily="18" charset="0"/>
              </a:rPr>
              <a:t>. The three diseases, </a:t>
            </a:r>
            <a:r>
              <a:rPr lang="en-US" sz="900" kern="1200" dirty="0" err="1">
                <a:solidFill>
                  <a:srgbClr val="00B050"/>
                </a:solidFill>
                <a:latin typeface="Cambria" panose="02040503050406030204" pitchFamily="18" charset="0"/>
              </a:rPr>
              <a:t>polycythaemia</a:t>
            </a:r>
            <a:r>
              <a:rPr lang="en-US" sz="900" kern="1200" dirty="0">
                <a:solidFill>
                  <a:srgbClr val="00B050"/>
                </a:solidFill>
                <a:latin typeface="Cambria" panose="02040503050406030204" pitchFamily="18" charset="0"/>
              </a:rPr>
              <a:t> </a:t>
            </a:r>
            <a:r>
              <a:rPr lang="en-US" sz="900" kern="1200" dirty="0" err="1">
                <a:solidFill>
                  <a:srgbClr val="00B050"/>
                </a:solidFill>
                <a:latin typeface="Cambria" panose="02040503050406030204" pitchFamily="18" charset="0"/>
              </a:rPr>
              <a:t>rubra</a:t>
            </a:r>
            <a:r>
              <a:rPr lang="en-US" sz="900" kern="1200" dirty="0">
                <a:solidFill>
                  <a:srgbClr val="00B050"/>
                </a:solidFill>
                <a:latin typeface="Cambria" panose="02040503050406030204" pitchFamily="18" charset="0"/>
              </a:rPr>
              <a:t> vera, essential </a:t>
            </a:r>
            <a:r>
              <a:rPr lang="en-US" sz="900" kern="1200" dirty="0" err="1">
                <a:solidFill>
                  <a:srgbClr val="00B050"/>
                </a:solidFill>
                <a:latin typeface="Cambria" panose="02040503050406030204" pitchFamily="18" charset="0"/>
              </a:rPr>
              <a:t>thrombocythaemia</a:t>
            </a:r>
            <a:r>
              <a:rPr lang="en-US" sz="900" kern="1200" dirty="0">
                <a:solidFill>
                  <a:srgbClr val="00B050"/>
                </a:solidFill>
                <a:latin typeface="Cambria" panose="02040503050406030204" pitchFamily="18" charset="0"/>
              </a:rPr>
              <a:t> and primary </a:t>
            </a:r>
            <a:r>
              <a:rPr lang="en-US" sz="900" kern="1200" dirty="0" err="1">
                <a:solidFill>
                  <a:srgbClr val="00B050"/>
                </a:solidFill>
                <a:latin typeface="Cambria" panose="02040503050406030204" pitchFamily="18" charset="0"/>
              </a:rPr>
              <a:t>myelofibrosis</a:t>
            </a:r>
            <a:r>
              <a:rPr lang="en-US" sz="900" kern="1200" dirty="0">
                <a:solidFill>
                  <a:srgbClr val="00B050"/>
                </a:solidFill>
                <a:latin typeface="Cambria" panose="02040503050406030204" pitchFamily="18" charset="0"/>
              </a:rPr>
              <a:t>, are characterized by </a:t>
            </a:r>
            <a:r>
              <a:rPr lang="en-US" sz="900" i="1" kern="1200" dirty="0">
                <a:solidFill>
                  <a:srgbClr val="00B050"/>
                </a:solidFill>
                <a:latin typeface="Cambria" panose="02040503050406030204" pitchFamily="18" charset="0"/>
              </a:rPr>
              <a:t>JAK2 </a:t>
            </a:r>
            <a:r>
              <a:rPr lang="en-US" sz="900" kern="1200" dirty="0">
                <a:solidFill>
                  <a:srgbClr val="00B050"/>
                </a:solidFill>
                <a:latin typeface="Cambria" panose="02040503050406030204" pitchFamily="18" charset="0"/>
              </a:rPr>
              <a:t>or </a:t>
            </a:r>
            <a:r>
              <a:rPr lang="en-US" sz="900" i="1" kern="1200" dirty="0">
                <a:solidFill>
                  <a:srgbClr val="00B050"/>
                </a:solidFill>
                <a:latin typeface="Cambria" panose="02040503050406030204" pitchFamily="18" charset="0"/>
              </a:rPr>
              <a:t>CALR </a:t>
            </a:r>
            <a:r>
              <a:rPr lang="en-US" sz="900" kern="1200" dirty="0">
                <a:solidFill>
                  <a:srgbClr val="00B050"/>
                </a:solidFill>
                <a:latin typeface="Cambria" panose="02040503050406030204" pitchFamily="18" charset="0"/>
              </a:rPr>
              <a:t>mutation in a varying proportion of cases.</a:t>
            </a:r>
            <a:endParaRPr lang="ar-SA" sz="900" dirty="0">
              <a:solidFill>
                <a:srgbClr val="00B050"/>
              </a:solidFill>
              <a:latin typeface="Cambria" panose="02040503050406030204" pitchFamily="18" charset="0"/>
            </a:endParaRPr>
          </a:p>
        </p:txBody>
      </p:sp>
      <p:sp>
        <p:nvSpPr>
          <p:cNvPr id="9" name="مربع نص 8">
            <a:extLst>
              <a:ext uri="{FF2B5EF4-FFF2-40B4-BE49-F238E27FC236}">
                <a16:creationId xmlns:a16="http://schemas.microsoft.com/office/drawing/2014/main" id="{A8D9B5D0-CC69-4310-82E5-C41100F407B0}"/>
              </a:ext>
            </a:extLst>
          </p:cNvPr>
          <p:cNvSpPr txBox="1"/>
          <p:nvPr/>
        </p:nvSpPr>
        <p:spPr>
          <a:xfrm>
            <a:off x="140380" y="5283058"/>
            <a:ext cx="1799763" cy="630942"/>
          </a:xfrm>
          <a:prstGeom prst="rect">
            <a:avLst/>
          </a:prstGeom>
          <a:noFill/>
        </p:spPr>
        <p:txBody>
          <a:bodyPr wrap="square" rtlCol="0">
            <a:spAutoFit/>
          </a:bodyPr>
          <a:lstStyle/>
          <a:p>
            <a:r>
              <a:rPr lang="en-US" sz="1600" dirty="0">
                <a:solidFill>
                  <a:srgbClr val="009999"/>
                </a:solidFill>
                <a:latin typeface="Cambria" panose="02040503050406030204" pitchFamily="18" charset="0"/>
              </a:rPr>
              <a:t>Polycythemia</a:t>
            </a:r>
            <a:r>
              <a:rPr lang="en-US" sz="2100" dirty="0">
                <a:latin typeface="Cambria" panose="02040503050406030204" pitchFamily="18" charset="0"/>
              </a:rPr>
              <a:t> </a:t>
            </a:r>
          </a:p>
          <a:p>
            <a:endParaRPr lang="en-US" dirty="0"/>
          </a:p>
        </p:txBody>
      </p:sp>
      <p:sp>
        <p:nvSpPr>
          <p:cNvPr id="10" name="مربع نص 9">
            <a:extLst>
              <a:ext uri="{FF2B5EF4-FFF2-40B4-BE49-F238E27FC236}">
                <a16:creationId xmlns:a16="http://schemas.microsoft.com/office/drawing/2014/main" id="{D28E301A-AE80-4DD0-8D75-327AC005878F}"/>
              </a:ext>
            </a:extLst>
          </p:cNvPr>
          <p:cNvSpPr txBox="1"/>
          <p:nvPr/>
        </p:nvSpPr>
        <p:spPr>
          <a:xfrm>
            <a:off x="230725" y="5507190"/>
            <a:ext cx="6358762" cy="224676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solidFill>
                  <a:schemeClr val="tx1"/>
                </a:solidFill>
                <a:latin typeface="Cambria" panose="02040503050406030204" pitchFamily="18" charset="0"/>
                <a:cs typeface="Arial" panose="020B0604020202020204" pitchFamily="34" charset="0"/>
              </a:rPr>
              <a:t>In Greek, “too many cells in the blood.”.</a:t>
            </a:r>
          </a:p>
          <a:p>
            <a:pPr marL="285750" indent="-285750">
              <a:lnSpc>
                <a:spcPct val="200000"/>
              </a:lnSpc>
              <a:buFont typeface="Arial" panose="020B0604020202020204" pitchFamily="34" charset="0"/>
              <a:buChar char="•"/>
            </a:pPr>
            <a:r>
              <a:rPr lang="en-US" dirty="0">
                <a:solidFill>
                  <a:schemeClr val="tx1"/>
                </a:solidFill>
                <a:latin typeface="Cambria" panose="02040503050406030204" pitchFamily="18" charset="0"/>
                <a:cs typeface="Arial" panose="020B0604020202020204" pitchFamily="34" charset="0"/>
              </a:rPr>
              <a:t>Absolute </a:t>
            </a:r>
            <a:r>
              <a:rPr lang="en-US" dirty="0">
                <a:solidFill>
                  <a:srgbClr val="FF0000"/>
                </a:solidFill>
                <a:latin typeface="Cambria" panose="02040503050406030204" pitchFamily="18" charset="0"/>
                <a:cs typeface="Arial" panose="020B0604020202020204" pitchFamily="34" charset="0"/>
              </a:rPr>
              <a:t>increase in total body red cell volume (or mass).</a:t>
            </a:r>
          </a:p>
          <a:p>
            <a:pPr marL="285750" indent="-285750">
              <a:lnSpc>
                <a:spcPct val="200000"/>
              </a:lnSpc>
              <a:buFont typeface="Arial" panose="020B0604020202020204" pitchFamily="34" charset="0"/>
              <a:buChar char="•"/>
            </a:pPr>
            <a:r>
              <a:rPr lang="en-US" dirty="0">
                <a:solidFill>
                  <a:schemeClr val="tx1"/>
                </a:solidFill>
                <a:latin typeface="Cambria" panose="02040503050406030204" pitchFamily="18" charset="0"/>
                <a:cs typeface="Arial" panose="020B0604020202020204" pitchFamily="34" charset="0"/>
              </a:rPr>
              <a:t>Manifests itself as a </a:t>
            </a:r>
            <a:r>
              <a:rPr lang="en-US" dirty="0">
                <a:solidFill>
                  <a:srgbClr val="FF0000"/>
                </a:solidFill>
                <a:latin typeface="Cambria" panose="02040503050406030204" pitchFamily="18" charset="0"/>
                <a:cs typeface="Arial" panose="020B0604020202020204" pitchFamily="34" charset="0"/>
              </a:rPr>
              <a:t>raised hemoglobin </a:t>
            </a:r>
            <a:r>
              <a:rPr lang="en-US" dirty="0">
                <a:solidFill>
                  <a:schemeClr val="tx1"/>
                </a:solidFill>
                <a:latin typeface="Cambria" panose="02040503050406030204" pitchFamily="18" charset="0"/>
                <a:cs typeface="Arial" panose="020B0604020202020204" pitchFamily="34" charset="0"/>
              </a:rPr>
              <a:t>or packed cell volume (PCV), </a:t>
            </a:r>
            <a:r>
              <a:rPr lang="en-US" dirty="0">
                <a:solidFill>
                  <a:srgbClr val="FF0000"/>
                </a:solidFill>
                <a:latin typeface="Cambria" panose="02040503050406030204" pitchFamily="18" charset="0"/>
                <a:cs typeface="Arial" panose="020B0604020202020204" pitchFamily="34" charset="0"/>
              </a:rPr>
              <a:t>maybe masked </a:t>
            </a:r>
            <a:r>
              <a:rPr lang="en-US" dirty="0">
                <a:solidFill>
                  <a:schemeClr val="tx1"/>
                </a:solidFill>
                <a:latin typeface="Cambria" panose="02040503050406030204" pitchFamily="18" charset="0"/>
                <a:cs typeface="Arial" panose="020B0604020202020204" pitchFamily="34" charset="0"/>
              </a:rPr>
              <a:t>by other disorders like iron deficiency.</a:t>
            </a:r>
          </a:p>
          <a:p>
            <a:pPr marL="285750" indent="-285750">
              <a:lnSpc>
                <a:spcPct val="200000"/>
              </a:lnSpc>
              <a:buFont typeface="Arial" panose="020B0604020202020204" pitchFamily="34" charset="0"/>
              <a:buChar char="•"/>
            </a:pPr>
            <a:r>
              <a:rPr lang="en-US" dirty="0">
                <a:solidFill>
                  <a:schemeClr val="tx1"/>
                </a:solidFill>
                <a:latin typeface="Cambria" panose="02040503050406030204" pitchFamily="18" charset="0"/>
                <a:cs typeface="Arial" panose="020B0604020202020204" pitchFamily="34" charset="0"/>
              </a:rPr>
              <a:t>Almost always, accompanied with </a:t>
            </a:r>
            <a:r>
              <a:rPr lang="en-US" u="sng" dirty="0">
                <a:solidFill>
                  <a:srgbClr val="FF0000"/>
                </a:solidFill>
                <a:latin typeface="Cambria" panose="02040503050406030204" pitchFamily="18" charset="0"/>
                <a:cs typeface="Arial" panose="020B0604020202020204" pitchFamily="34" charset="0"/>
              </a:rPr>
              <a:t>JAK2 mutation.</a:t>
            </a:r>
            <a:endParaRPr lang="en-US" u="sng" dirty="0">
              <a:latin typeface="Cambria" panose="02040503050406030204" pitchFamily="18" charset="0"/>
            </a:endParaRPr>
          </a:p>
        </p:txBody>
      </p:sp>
      <p:pic>
        <p:nvPicPr>
          <p:cNvPr id="11" name="Picture 3" descr="C:\Users\DELL\Desktop\image079.jpg">
            <a:extLst>
              <a:ext uri="{FF2B5EF4-FFF2-40B4-BE49-F238E27FC236}">
                <a16:creationId xmlns:a16="http://schemas.microsoft.com/office/drawing/2014/main" id="{F9D7C4D6-8237-49C5-A293-2095CEB316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72" r="36881" b="3516"/>
          <a:stretch/>
        </p:blipFill>
        <p:spPr bwMode="auto">
          <a:xfrm>
            <a:off x="3313156" y="7767456"/>
            <a:ext cx="2438378" cy="167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مربع نص 11">
            <a:extLst>
              <a:ext uri="{FF2B5EF4-FFF2-40B4-BE49-F238E27FC236}">
                <a16:creationId xmlns:a16="http://schemas.microsoft.com/office/drawing/2014/main" id="{626E1025-00D2-4289-8895-6C493372CD35}"/>
              </a:ext>
            </a:extLst>
          </p:cNvPr>
          <p:cNvSpPr txBox="1"/>
          <p:nvPr/>
        </p:nvSpPr>
        <p:spPr>
          <a:xfrm>
            <a:off x="230725" y="8348989"/>
            <a:ext cx="3418836" cy="584775"/>
          </a:xfrm>
          <a:prstGeom prst="rect">
            <a:avLst/>
          </a:prstGeom>
          <a:noFill/>
        </p:spPr>
        <p:txBody>
          <a:bodyPr wrap="square" rtlCol="0">
            <a:spAutoFit/>
          </a:bodyPr>
          <a:lstStyle/>
          <a:p>
            <a:r>
              <a:rPr lang="en-US" sz="1600" dirty="0">
                <a:solidFill>
                  <a:srgbClr val="009999"/>
                </a:solidFill>
                <a:latin typeface="Cambria" panose="02040503050406030204" pitchFamily="18" charset="0"/>
              </a:rPr>
              <a:t>Regulation of Erythropoiesis by erythropoietin: </a:t>
            </a:r>
            <a:r>
              <a:rPr lang="ar-SA" sz="1600" dirty="0">
                <a:solidFill>
                  <a:srgbClr val="009999"/>
                </a:solidFill>
                <a:latin typeface="Cambria" panose="02040503050406030204" pitchFamily="18" charset="0"/>
                <a:cs typeface="Akhbar MT" pitchFamily="2" charset="-78"/>
              </a:rPr>
              <a:t>مشروحة في الفيديو</a:t>
            </a:r>
            <a:r>
              <a:rPr lang="en-US" sz="1600" dirty="0">
                <a:solidFill>
                  <a:srgbClr val="009999"/>
                </a:solidFill>
                <a:latin typeface="Cambria" panose="02040503050406030204" pitchFamily="18" charset="0"/>
                <a:cs typeface="Akhbar MT" pitchFamily="2" charset="-78"/>
              </a:rPr>
              <a:t> </a:t>
            </a:r>
            <a:endParaRPr lang="ar-SA" sz="1600" dirty="0">
              <a:solidFill>
                <a:srgbClr val="009999"/>
              </a:solidFill>
              <a:latin typeface="Cambria" panose="02040503050406030204" pitchFamily="18" charset="0"/>
              <a:cs typeface="Akhbar MT" pitchFamily="2" charset="-78"/>
            </a:endParaRPr>
          </a:p>
        </p:txBody>
      </p:sp>
      <p:sp>
        <p:nvSpPr>
          <p:cNvPr id="2" name="مربع نص 1"/>
          <p:cNvSpPr txBox="1"/>
          <p:nvPr/>
        </p:nvSpPr>
        <p:spPr>
          <a:xfrm>
            <a:off x="4460815" y="464226"/>
            <a:ext cx="2128672" cy="738664"/>
          </a:xfrm>
          <a:prstGeom prst="rect">
            <a:avLst/>
          </a:prstGeom>
          <a:noFill/>
        </p:spPr>
        <p:txBody>
          <a:bodyPr wrap="square" rtlCol="1">
            <a:spAutoFit/>
          </a:bodyPr>
          <a:lstStyle/>
          <a:p>
            <a:pPr algn="ctr" rtl="1"/>
            <a:r>
              <a:rPr lang="ar-SA" dirty="0">
                <a:solidFill>
                  <a:schemeClr val="bg1">
                    <a:lumMod val="65000"/>
                  </a:schemeClr>
                </a:solidFill>
                <a:cs typeface="Akhbar MT" pitchFamily="2" charset="-78"/>
              </a:rPr>
              <a:t>ارجع للصورة بعد  ما  تخلص المحاضرة، النسب مهمة، مشروحة في مقطع الفيديو في </a:t>
            </a:r>
            <a:r>
              <a:rPr lang="ar-SA" dirty="0" err="1">
                <a:solidFill>
                  <a:schemeClr val="bg1">
                    <a:lumMod val="65000"/>
                  </a:schemeClr>
                </a:solidFill>
                <a:cs typeface="Akhbar MT" pitchFamily="2" charset="-78"/>
              </a:rPr>
              <a:t>السلايد</a:t>
            </a:r>
            <a:r>
              <a:rPr lang="ar-SA" dirty="0">
                <a:solidFill>
                  <a:schemeClr val="bg1">
                    <a:lumMod val="65000"/>
                  </a:schemeClr>
                </a:solidFill>
                <a:cs typeface="Akhbar MT" pitchFamily="2" charset="-78"/>
              </a:rPr>
              <a:t> الثاني</a:t>
            </a:r>
          </a:p>
        </p:txBody>
      </p:sp>
      <p:sp>
        <p:nvSpPr>
          <p:cNvPr id="3" name="عنصر نائب للتذييل 2"/>
          <p:cNvSpPr>
            <a:spLocks noGrp="1"/>
          </p:cNvSpPr>
          <p:nvPr>
            <p:ph type="ftr" idx="11"/>
          </p:nvPr>
        </p:nvSpPr>
        <p:spPr>
          <a:xfrm>
            <a:off x="2249941" y="-172749"/>
            <a:ext cx="2314575" cy="527403"/>
          </a:xfrm>
        </p:spPr>
        <p:txBody>
          <a:bodyPr/>
          <a:lstStyle/>
          <a:p>
            <a:r>
              <a:rPr lang="en-US" dirty="0" err="1"/>
              <a:t>Haematology</a:t>
            </a:r>
            <a:r>
              <a:rPr lang="en-US" dirty="0"/>
              <a:t> Team 436</a:t>
            </a:r>
          </a:p>
        </p:txBody>
      </p:sp>
      <p:sp>
        <p:nvSpPr>
          <p:cNvPr id="5" name="عنصر نائب لرقم الشريحة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3</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9830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C892B3C3-5051-4F9F-B296-92AF3CD94A24}"/>
              </a:ext>
            </a:extLst>
          </p:cNvPr>
          <p:cNvSpPr txBox="1"/>
          <p:nvPr/>
        </p:nvSpPr>
        <p:spPr>
          <a:xfrm>
            <a:off x="109965" y="338235"/>
            <a:ext cx="6858000" cy="338554"/>
          </a:xfrm>
          <a:prstGeom prst="rect">
            <a:avLst/>
          </a:prstGeom>
          <a:noFill/>
        </p:spPr>
        <p:txBody>
          <a:bodyPr wrap="square" rtlCol="0">
            <a:spAutoFit/>
          </a:bodyPr>
          <a:lstStyle/>
          <a:p>
            <a:r>
              <a:rPr lang="en-US" sz="1600" dirty="0">
                <a:solidFill>
                  <a:srgbClr val="00A29E"/>
                </a:solidFill>
                <a:latin typeface="Cambria" panose="02040503050406030204" pitchFamily="18" charset="0"/>
              </a:rPr>
              <a:t>Calcification of polycythemia. </a:t>
            </a:r>
            <a:r>
              <a:rPr lang="en-US" dirty="0">
                <a:solidFill>
                  <a:srgbClr val="FF0000"/>
                </a:solidFill>
                <a:latin typeface="Cambria" panose="02040503050406030204" pitchFamily="18" charset="0"/>
              </a:rPr>
              <a:t>Important! </a:t>
            </a:r>
            <a:r>
              <a:rPr lang="ar-SA" sz="1100" dirty="0">
                <a:solidFill>
                  <a:srgbClr val="FF0000"/>
                </a:solidFill>
                <a:latin typeface="Cambria" panose="02040503050406030204" pitchFamily="18" charset="0"/>
                <a:cs typeface="Akhbar MT" pitchFamily="2" charset="-78"/>
              </a:rPr>
              <a:t>مشروحة في الفيديو</a:t>
            </a:r>
            <a:endParaRPr lang="en-US" dirty="0">
              <a:solidFill>
                <a:srgbClr val="FF0000"/>
              </a:solidFill>
              <a:cs typeface="Akhbar MT" pitchFamily="2" charset="-78"/>
            </a:endParaRPr>
          </a:p>
        </p:txBody>
      </p:sp>
      <p:sp>
        <p:nvSpPr>
          <p:cNvPr id="33" name="Rectangle 7">
            <a:extLst>
              <a:ext uri="{FF2B5EF4-FFF2-40B4-BE49-F238E27FC236}">
                <a16:creationId xmlns:a16="http://schemas.microsoft.com/office/drawing/2014/main" id="{E119728D-BCFF-46DE-AE7D-3048504BC4BC}"/>
              </a:ext>
            </a:extLst>
          </p:cNvPr>
          <p:cNvSpPr/>
          <p:nvPr/>
        </p:nvSpPr>
        <p:spPr>
          <a:xfrm>
            <a:off x="754234" y="1678912"/>
            <a:ext cx="331177" cy="756976"/>
          </a:xfrm>
          <a:prstGeom prst="rect">
            <a:avLst/>
          </a:prstGeom>
          <a:solidFill>
            <a:srgbClr val="00A2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8">
            <a:extLst>
              <a:ext uri="{FF2B5EF4-FFF2-40B4-BE49-F238E27FC236}">
                <a16:creationId xmlns:a16="http://schemas.microsoft.com/office/drawing/2014/main" id="{13CF54A8-2CDF-4307-8C34-02496160D11C}"/>
              </a:ext>
            </a:extLst>
          </p:cNvPr>
          <p:cNvSpPr/>
          <p:nvPr/>
        </p:nvSpPr>
        <p:spPr>
          <a:xfrm>
            <a:off x="754234" y="1026942"/>
            <a:ext cx="331177" cy="66235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a:extLst>
              <a:ext uri="{FF2B5EF4-FFF2-40B4-BE49-F238E27FC236}">
                <a16:creationId xmlns:a16="http://schemas.microsoft.com/office/drawing/2014/main" id="{36B55E9F-F918-45BA-A3D6-F07C7C6085C4}"/>
              </a:ext>
            </a:extLst>
          </p:cNvPr>
          <p:cNvSpPr/>
          <p:nvPr/>
        </p:nvSpPr>
        <p:spPr>
          <a:xfrm>
            <a:off x="1211363" y="1683119"/>
            <a:ext cx="331177" cy="756976"/>
          </a:xfrm>
          <a:prstGeom prst="rect">
            <a:avLst/>
          </a:prstGeom>
          <a:solidFill>
            <a:srgbClr val="00A2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7">
            <a:extLst>
              <a:ext uri="{FF2B5EF4-FFF2-40B4-BE49-F238E27FC236}">
                <a16:creationId xmlns:a16="http://schemas.microsoft.com/office/drawing/2014/main" id="{86762AFF-041B-49EA-A5E6-1BD8983169CB}"/>
              </a:ext>
            </a:extLst>
          </p:cNvPr>
          <p:cNvSpPr/>
          <p:nvPr/>
        </p:nvSpPr>
        <p:spPr>
          <a:xfrm>
            <a:off x="1211363" y="1252296"/>
            <a:ext cx="331177" cy="42579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0">
            <a:extLst>
              <a:ext uri="{FF2B5EF4-FFF2-40B4-BE49-F238E27FC236}">
                <a16:creationId xmlns:a16="http://schemas.microsoft.com/office/drawing/2014/main" id="{38521A96-18BD-40EB-BA3C-5B7545D7004C}"/>
              </a:ext>
            </a:extLst>
          </p:cNvPr>
          <p:cNvSpPr/>
          <p:nvPr/>
        </p:nvSpPr>
        <p:spPr>
          <a:xfrm>
            <a:off x="266699" y="2468670"/>
            <a:ext cx="1517949" cy="69052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Relative </a:t>
            </a:r>
            <a:r>
              <a:rPr lang="en-US" sz="1100" dirty="0">
                <a:solidFill>
                  <a:srgbClr val="00B050"/>
                </a:solidFill>
                <a:latin typeface="Cambria" panose="02040503050406030204" pitchFamily="18" charset="0"/>
              </a:rPr>
              <a:t>or pseudo or stress</a:t>
            </a:r>
          </a:p>
          <a:p>
            <a:pPr algn="ctr"/>
            <a:r>
              <a:rPr lang="en-US" sz="1200" dirty="0">
                <a:solidFill>
                  <a:schemeClr val="tx1"/>
                </a:solidFill>
                <a:latin typeface="Cambria" panose="02040503050406030204" pitchFamily="18" charset="0"/>
              </a:rPr>
              <a:t>Polycythemia  </a:t>
            </a:r>
          </a:p>
        </p:txBody>
      </p:sp>
      <p:sp>
        <p:nvSpPr>
          <p:cNvPr id="38" name="Rounded Rectangle 33">
            <a:extLst>
              <a:ext uri="{FF2B5EF4-FFF2-40B4-BE49-F238E27FC236}">
                <a16:creationId xmlns:a16="http://schemas.microsoft.com/office/drawing/2014/main" id="{EFE18D4C-4655-40E9-BEDD-1E6AC4AC5E33}"/>
              </a:ext>
            </a:extLst>
          </p:cNvPr>
          <p:cNvSpPr/>
          <p:nvPr/>
        </p:nvSpPr>
        <p:spPr>
          <a:xfrm>
            <a:off x="266699" y="3193854"/>
            <a:ext cx="1517949" cy="13591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mbria" panose="02040503050406030204" pitchFamily="18" charset="0"/>
              </a:rPr>
              <a:t>Decreased plasma volume due </a:t>
            </a:r>
            <a:r>
              <a:rPr lang="en-US" sz="1100" dirty="0">
                <a:solidFill>
                  <a:srgbClr val="FF0000"/>
                </a:solidFill>
                <a:latin typeface="Cambria" panose="02040503050406030204" pitchFamily="18" charset="0"/>
              </a:rPr>
              <a:t>to severe dehydration  </a:t>
            </a:r>
            <a:r>
              <a:rPr lang="en-US" sz="900" dirty="0">
                <a:solidFill>
                  <a:srgbClr val="00B050"/>
                </a:solidFill>
                <a:latin typeface="Cambria" panose="02040503050406030204" pitchFamily="18" charset="0"/>
              </a:rPr>
              <a:t>RBCs mass in NOT increased but in comparison to the decreased plasma the RBCs are a lot</a:t>
            </a:r>
            <a:endParaRPr lang="en-US" sz="900" dirty="0">
              <a:solidFill>
                <a:schemeClr val="tx1"/>
              </a:solidFill>
              <a:highlight>
                <a:srgbClr val="FFFF00"/>
              </a:highlight>
              <a:latin typeface="Cambria" panose="02040503050406030204" pitchFamily="18" charset="0"/>
            </a:endParaRPr>
          </a:p>
        </p:txBody>
      </p:sp>
      <p:sp>
        <p:nvSpPr>
          <p:cNvPr id="39" name="Oval 32">
            <a:extLst>
              <a:ext uri="{FF2B5EF4-FFF2-40B4-BE49-F238E27FC236}">
                <a16:creationId xmlns:a16="http://schemas.microsoft.com/office/drawing/2014/main" id="{B7DA95A4-3D2A-419B-BFC6-F087E361935A}"/>
              </a:ext>
            </a:extLst>
          </p:cNvPr>
          <p:cNvSpPr/>
          <p:nvPr/>
        </p:nvSpPr>
        <p:spPr>
          <a:xfrm>
            <a:off x="109965" y="938459"/>
            <a:ext cx="573150" cy="44639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ambria" panose="02040503050406030204" pitchFamily="18" charset="0"/>
              </a:rPr>
              <a:t>normal</a:t>
            </a:r>
          </a:p>
        </p:txBody>
      </p:sp>
      <p:sp>
        <p:nvSpPr>
          <p:cNvPr id="41" name="Rectangle 11">
            <a:extLst>
              <a:ext uri="{FF2B5EF4-FFF2-40B4-BE49-F238E27FC236}">
                <a16:creationId xmlns:a16="http://schemas.microsoft.com/office/drawing/2014/main" id="{A299E26D-764D-4AC0-A81F-84997172C35F}"/>
              </a:ext>
            </a:extLst>
          </p:cNvPr>
          <p:cNvSpPr/>
          <p:nvPr/>
        </p:nvSpPr>
        <p:spPr>
          <a:xfrm>
            <a:off x="3617269" y="1370573"/>
            <a:ext cx="352990" cy="1058970"/>
          </a:xfrm>
          <a:prstGeom prst="rect">
            <a:avLst/>
          </a:prstGeom>
          <a:solidFill>
            <a:srgbClr val="00A2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مستطيل مستدير الزوايا 1">
            <a:extLst>
              <a:ext uri="{FF2B5EF4-FFF2-40B4-BE49-F238E27FC236}">
                <a16:creationId xmlns:a16="http://schemas.microsoft.com/office/drawing/2014/main" id="{D63F02A1-6D52-4F5C-9763-BAF21D569255}"/>
              </a:ext>
            </a:extLst>
          </p:cNvPr>
          <p:cNvSpPr/>
          <p:nvPr/>
        </p:nvSpPr>
        <p:spPr>
          <a:xfrm>
            <a:off x="1868719" y="3115765"/>
            <a:ext cx="3482454" cy="150966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en-US" sz="1200" dirty="0">
                <a:solidFill>
                  <a:prstClr val="black"/>
                </a:solidFill>
                <a:latin typeface="Cambria" panose="02040503050406030204" pitchFamily="18" charset="0"/>
              </a:rPr>
              <a:t>Increased RBC mass due to high EPO (</a:t>
            </a:r>
            <a:r>
              <a:rPr lang="en-US" sz="1200" dirty="0">
                <a:solidFill>
                  <a:srgbClr val="FF0000"/>
                </a:solidFill>
                <a:latin typeface="Cambria" panose="02040503050406030204" pitchFamily="18" charset="0"/>
              </a:rPr>
              <a:t>erythropoietin​</a:t>
            </a:r>
            <a:r>
              <a:rPr lang="en-US" sz="1200" dirty="0">
                <a:solidFill>
                  <a:schemeClr val="tx1">
                    <a:lumMod val="95000"/>
                    <a:lumOff val="5000"/>
                  </a:schemeClr>
                </a:solidFill>
                <a:latin typeface="Cambria" panose="02040503050406030204" pitchFamily="18" charset="0"/>
              </a:rPr>
              <a:t>) :</a:t>
            </a:r>
          </a:p>
          <a:p>
            <a:pPr lvl="0"/>
            <a:r>
              <a:rPr lang="en-US" sz="1200" dirty="0">
                <a:solidFill>
                  <a:prstClr val="black"/>
                </a:solidFill>
                <a:latin typeface="Cambria" panose="02040503050406030204" pitchFamily="18" charset="0"/>
              </a:rPr>
              <a:t>1-COPD, Sleep apnea, (smoking </a:t>
            </a:r>
            <a:r>
              <a:rPr lang="en-US" sz="1200" dirty="0">
                <a:solidFill>
                  <a:srgbClr val="00B050"/>
                </a:solidFill>
                <a:latin typeface="Cambria" panose="02040503050406030204" pitchFamily="18" charset="0"/>
              </a:rPr>
              <a:t>most common</a:t>
            </a:r>
            <a:r>
              <a:rPr lang="en-US" sz="1200" dirty="0">
                <a:solidFill>
                  <a:schemeClr val="bg1">
                    <a:lumMod val="10000"/>
                  </a:schemeClr>
                </a:solidFill>
                <a:latin typeface="Cambria" panose="02040503050406030204" pitchFamily="18" charset="0"/>
              </a:rPr>
              <a:t>)</a:t>
            </a:r>
            <a:endParaRPr lang="en-US" sz="1200" dirty="0">
              <a:solidFill>
                <a:prstClr val="black"/>
              </a:solidFill>
              <a:latin typeface="Cambria" panose="02040503050406030204" pitchFamily="18" charset="0"/>
            </a:endParaRPr>
          </a:p>
          <a:p>
            <a:pPr lvl="0"/>
            <a:r>
              <a:rPr lang="en-US" sz="1200" dirty="0">
                <a:solidFill>
                  <a:prstClr val="black"/>
                </a:solidFill>
                <a:latin typeface="Cambria" panose="02040503050406030204" pitchFamily="18" charset="0"/>
              </a:rPr>
              <a:t>2-High altitude </a:t>
            </a:r>
          </a:p>
          <a:p>
            <a:pPr lvl="0"/>
            <a:r>
              <a:rPr lang="en-US" sz="1200" dirty="0">
                <a:solidFill>
                  <a:prstClr val="black"/>
                </a:solidFill>
                <a:latin typeface="Cambria" panose="02040503050406030204" pitchFamily="18" charset="0"/>
              </a:rPr>
              <a:t>3-High affinity HB </a:t>
            </a:r>
            <a:r>
              <a:rPr lang="en-US" dirty="0">
                <a:solidFill>
                  <a:prstClr val="black"/>
                </a:solidFill>
                <a:latin typeface="Cambria" panose="02040503050406030204" pitchFamily="18" charset="0"/>
              </a:rPr>
              <a:t>(</a:t>
            </a:r>
            <a:r>
              <a:rPr lang="en-US" sz="900" dirty="0">
                <a:solidFill>
                  <a:srgbClr val="00B050"/>
                </a:solidFill>
                <a:latin typeface="Cambria" panose="02040503050406030204" pitchFamily="18" charset="0"/>
              </a:rPr>
              <a:t>hard release of oxygen to tissue leading to more O2 demand)</a:t>
            </a:r>
          </a:p>
          <a:p>
            <a:pPr lvl="0"/>
            <a:r>
              <a:rPr lang="en-US" sz="1200" dirty="0">
                <a:solidFill>
                  <a:prstClr val="black"/>
                </a:solidFill>
                <a:latin typeface="Cambria" panose="02040503050406030204" pitchFamily="18" charset="0"/>
              </a:rPr>
              <a:t>4-Renal disease</a:t>
            </a:r>
          </a:p>
          <a:p>
            <a:pPr lvl="0"/>
            <a:r>
              <a:rPr lang="en-US" sz="1200" dirty="0">
                <a:solidFill>
                  <a:prstClr val="black"/>
                </a:solidFill>
                <a:latin typeface="Cambria" panose="02040503050406030204" pitchFamily="18" charset="0"/>
              </a:rPr>
              <a:t>5- EPO secreting tumor (Parathyroid adenoma)</a:t>
            </a:r>
          </a:p>
        </p:txBody>
      </p:sp>
      <p:sp>
        <p:nvSpPr>
          <p:cNvPr id="48" name="Rectangle 7">
            <a:extLst>
              <a:ext uri="{FF2B5EF4-FFF2-40B4-BE49-F238E27FC236}">
                <a16:creationId xmlns:a16="http://schemas.microsoft.com/office/drawing/2014/main" id="{23C60B59-34E1-494C-A4D6-1E6BD1DB663B}"/>
              </a:ext>
            </a:extLst>
          </p:cNvPr>
          <p:cNvSpPr/>
          <p:nvPr/>
        </p:nvSpPr>
        <p:spPr>
          <a:xfrm>
            <a:off x="3156869" y="1647881"/>
            <a:ext cx="331177" cy="792214"/>
          </a:xfrm>
          <a:prstGeom prst="rect">
            <a:avLst/>
          </a:prstGeom>
          <a:solidFill>
            <a:srgbClr val="00A2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8">
            <a:extLst>
              <a:ext uri="{FF2B5EF4-FFF2-40B4-BE49-F238E27FC236}">
                <a16:creationId xmlns:a16="http://schemas.microsoft.com/office/drawing/2014/main" id="{BC554FD7-BD80-4CB5-8225-0886D0AEEA7C}"/>
              </a:ext>
            </a:extLst>
          </p:cNvPr>
          <p:cNvSpPr/>
          <p:nvPr/>
        </p:nvSpPr>
        <p:spPr>
          <a:xfrm>
            <a:off x="3156869" y="1005883"/>
            <a:ext cx="331177" cy="66235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8">
            <a:extLst>
              <a:ext uri="{FF2B5EF4-FFF2-40B4-BE49-F238E27FC236}">
                <a16:creationId xmlns:a16="http://schemas.microsoft.com/office/drawing/2014/main" id="{2451BD14-4D00-4659-ACB6-E0D8523B6944}"/>
              </a:ext>
            </a:extLst>
          </p:cNvPr>
          <p:cNvSpPr/>
          <p:nvPr/>
        </p:nvSpPr>
        <p:spPr>
          <a:xfrm>
            <a:off x="3617269" y="720927"/>
            <a:ext cx="352990" cy="66235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0">
            <a:extLst>
              <a:ext uri="{FF2B5EF4-FFF2-40B4-BE49-F238E27FC236}">
                <a16:creationId xmlns:a16="http://schemas.microsoft.com/office/drawing/2014/main" id="{3499379D-D288-4D25-8A15-B71322FD3ABB}"/>
              </a:ext>
            </a:extLst>
          </p:cNvPr>
          <p:cNvSpPr/>
          <p:nvPr/>
        </p:nvSpPr>
        <p:spPr>
          <a:xfrm>
            <a:off x="2992599" y="2454749"/>
            <a:ext cx="1092735" cy="62516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 </a:t>
            </a:r>
            <a:r>
              <a:rPr lang="en-US" sz="900" dirty="0">
                <a:solidFill>
                  <a:srgbClr val="00B050"/>
                </a:solidFill>
                <a:latin typeface="Cambria" panose="02040503050406030204" pitchFamily="18" charset="0"/>
              </a:rPr>
              <a:t>absolute</a:t>
            </a:r>
          </a:p>
          <a:p>
            <a:pPr algn="ctr"/>
            <a:r>
              <a:rPr lang="en-US" sz="1200" dirty="0">
                <a:solidFill>
                  <a:schemeClr val="bg1">
                    <a:lumMod val="10000"/>
                  </a:schemeClr>
                </a:solidFill>
                <a:latin typeface="Cambria" panose="02040503050406030204" pitchFamily="18" charset="0"/>
              </a:rPr>
              <a:t>Secondary</a:t>
            </a:r>
            <a:r>
              <a:rPr lang="en-US" sz="1200" dirty="0">
                <a:solidFill>
                  <a:schemeClr val="tx1"/>
                </a:solidFill>
                <a:latin typeface="Cambria" panose="02040503050406030204" pitchFamily="18" charset="0"/>
              </a:rPr>
              <a:t> polycythemia</a:t>
            </a:r>
          </a:p>
        </p:txBody>
      </p:sp>
      <p:sp>
        <p:nvSpPr>
          <p:cNvPr id="61" name="Rectangle 11">
            <a:extLst>
              <a:ext uri="{FF2B5EF4-FFF2-40B4-BE49-F238E27FC236}">
                <a16:creationId xmlns:a16="http://schemas.microsoft.com/office/drawing/2014/main" id="{A98804C2-4E50-47AE-BB9A-9BFB281DF472}"/>
              </a:ext>
            </a:extLst>
          </p:cNvPr>
          <p:cNvSpPr/>
          <p:nvPr/>
        </p:nvSpPr>
        <p:spPr>
          <a:xfrm>
            <a:off x="5956451" y="1393060"/>
            <a:ext cx="352990" cy="1058970"/>
          </a:xfrm>
          <a:prstGeom prst="rect">
            <a:avLst/>
          </a:prstGeom>
          <a:solidFill>
            <a:srgbClr val="00A2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28">
            <a:extLst>
              <a:ext uri="{FF2B5EF4-FFF2-40B4-BE49-F238E27FC236}">
                <a16:creationId xmlns:a16="http://schemas.microsoft.com/office/drawing/2014/main" id="{E017EBE4-7C39-476C-A091-DD90DB3EDC86}"/>
              </a:ext>
            </a:extLst>
          </p:cNvPr>
          <p:cNvCxnSpPr>
            <a:cxnSpLocks/>
          </p:cNvCxnSpPr>
          <p:nvPr/>
        </p:nvCxnSpPr>
        <p:spPr>
          <a:xfrm flipV="1">
            <a:off x="266699" y="1642563"/>
            <a:ext cx="6324601" cy="36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7">
            <a:extLst>
              <a:ext uri="{FF2B5EF4-FFF2-40B4-BE49-F238E27FC236}">
                <a16:creationId xmlns:a16="http://schemas.microsoft.com/office/drawing/2014/main" id="{A81FD001-714A-4D53-87F6-0B465C308340}"/>
              </a:ext>
            </a:extLst>
          </p:cNvPr>
          <p:cNvSpPr/>
          <p:nvPr/>
        </p:nvSpPr>
        <p:spPr>
          <a:xfrm>
            <a:off x="5496051" y="1670368"/>
            <a:ext cx="331177" cy="792214"/>
          </a:xfrm>
          <a:prstGeom prst="rect">
            <a:avLst/>
          </a:prstGeom>
          <a:solidFill>
            <a:srgbClr val="00A2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8">
            <a:extLst>
              <a:ext uri="{FF2B5EF4-FFF2-40B4-BE49-F238E27FC236}">
                <a16:creationId xmlns:a16="http://schemas.microsoft.com/office/drawing/2014/main" id="{EB5BECDA-91FB-4A92-82BE-ED6027ED5A7B}"/>
              </a:ext>
            </a:extLst>
          </p:cNvPr>
          <p:cNvSpPr/>
          <p:nvPr/>
        </p:nvSpPr>
        <p:spPr>
          <a:xfrm>
            <a:off x="5496051" y="1015741"/>
            <a:ext cx="331177" cy="66235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8">
            <a:extLst>
              <a:ext uri="{FF2B5EF4-FFF2-40B4-BE49-F238E27FC236}">
                <a16:creationId xmlns:a16="http://schemas.microsoft.com/office/drawing/2014/main" id="{F2246C9C-4743-4353-A804-C3305C69C4BB}"/>
              </a:ext>
            </a:extLst>
          </p:cNvPr>
          <p:cNvSpPr/>
          <p:nvPr/>
        </p:nvSpPr>
        <p:spPr>
          <a:xfrm>
            <a:off x="5956452" y="741714"/>
            <a:ext cx="352989" cy="65134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0">
            <a:extLst>
              <a:ext uri="{FF2B5EF4-FFF2-40B4-BE49-F238E27FC236}">
                <a16:creationId xmlns:a16="http://schemas.microsoft.com/office/drawing/2014/main" id="{6755CC28-8DF2-43BE-8333-DFD08053381A}"/>
              </a:ext>
            </a:extLst>
          </p:cNvPr>
          <p:cNvSpPr/>
          <p:nvPr/>
        </p:nvSpPr>
        <p:spPr>
          <a:xfrm>
            <a:off x="5410083" y="2462582"/>
            <a:ext cx="1181217" cy="69660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solidFill>
                  <a:srgbClr val="00B050"/>
                </a:solidFill>
                <a:latin typeface="Cambria" panose="02040503050406030204" pitchFamily="18" charset="0"/>
              </a:rPr>
              <a:t>absolute</a:t>
            </a:r>
            <a:r>
              <a:rPr lang="en-US" sz="2400" dirty="0">
                <a:solidFill>
                  <a:schemeClr val="tx1"/>
                </a:solidFill>
                <a:latin typeface="Cambria" panose="02040503050406030204" pitchFamily="18" charset="0"/>
              </a:rPr>
              <a:t> </a:t>
            </a:r>
            <a:r>
              <a:rPr lang="en-US" sz="1100" dirty="0">
                <a:solidFill>
                  <a:schemeClr val="tx1"/>
                </a:solidFill>
                <a:latin typeface="Cambria" panose="02040503050406030204" pitchFamily="18" charset="0"/>
              </a:rPr>
              <a:t>Polycythemia</a:t>
            </a:r>
          </a:p>
          <a:p>
            <a:pPr algn="ctr"/>
            <a:r>
              <a:rPr lang="en-US" sz="1100" dirty="0">
                <a:solidFill>
                  <a:schemeClr val="tx1"/>
                </a:solidFill>
                <a:latin typeface="Cambria" panose="02040503050406030204" pitchFamily="18" charset="0"/>
              </a:rPr>
              <a:t>Vera </a:t>
            </a:r>
          </a:p>
        </p:txBody>
      </p:sp>
      <p:sp>
        <p:nvSpPr>
          <p:cNvPr id="69" name="Rounded Rectangle 33">
            <a:extLst>
              <a:ext uri="{FF2B5EF4-FFF2-40B4-BE49-F238E27FC236}">
                <a16:creationId xmlns:a16="http://schemas.microsoft.com/office/drawing/2014/main" id="{E871CD63-8A3A-4A55-8F1B-ACDAF75EB263}"/>
              </a:ext>
            </a:extLst>
          </p:cNvPr>
          <p:cNvSpPr/>
          <p:nvPr/>
        </p:nvSpPr>
        <p:spPr>
          <a:xfrm>
            <a:off x="5405763" y="3193854"/>
            <a:ext cx="1185537" cy="14315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Increased RBC mass due to </a:t>
            </a:r>
            <a:r>
              <a:rPr lang="en-US" sz="1200" dirty="0">
                <a:solidFill>
                  <a:srgbClr val="FF0000"/>
                </a:solidFill>
                <a:latin typeface="Cambria" panose="02040503050406030204" pitchFamily="18" charset="0"/>
              </a:rPr>
              <a:t>malignant proliferation  </a:t>
            </a:r>
          </a:p>
        </p:txBody>
      </p:sp>
      <p:sp>
        <p:nvSpPr>
          <p:cNvPr id="70" name="Oval 32">
            <a:extLst>
              <a:ext uri="{FF2B5EF4-FFF2-40B4-BE49-F238E27FC236}">
                <a16:creationId xmlns:a16="http://schemas.microsoft.com/office/drawing/2014/main" id="{3B4276D1-D623-412E-AAAC-AEDDD33A0D38}"/>
              </a:ext>
            </a:extLst>
          </p:cNvPr>
          <p:cNvSpPr/>
          <p:nvPr/>
        </p:nvSpPr>
        <p:spPr>
          <a:xfrm>
            <a:off x="2507141" y="915918"/>
            <a:ext cx="573151" cy="44639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Cambria" panose="02040503050406030204" pitchFamily="18" charset="0"/>
              </a:rPr>
              <a:t>normal</a:t>
            </a:r>
          </a:p>
        </p:txBody>
      </p:sp>
      <p:sp>
        <p:nvSpPr>
          <p:cNvPr id="71" name="Oval 32">
            <a:extLst>
              <a:ext uri="{FF2B5EF4-FFF2-40B4-BE49-F238E27FC236}">
                <a16:creationId xmlns:a16="http://schemas.microsoft.com/office/drawing/2014/main" id="{FB173974-E27B-4B9B-887C-740FDD7797FC}"/>
              </a:ext>
            </a:extLst>
          </p:cNvPr>
          <p:cNvSpPr/>
          <p:nvPr/>
        </p:nvSpPr>
        <p:spPr>
          <a:xfrm>
            <a:off x="4843463" y="895430"/>
            <a:ext cx="584740" cy="44639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Cambria" panose="02040503050406030204" pitchFamily="18" charset="0"/>
              </a:rPr>
              <a:t>normal</a:t>
            </a:r>
          </a:p>
        </p:txBody>
      </p:sp>
      <p:sp>
        <p:nvSpPr>
          <p:cNvPr id="77" name="Rectangle 2">
            <a:extLst>
              <a:ext uri="{FF2B5EF4-FFF2-40B4-BE49-F238E27FC236}">
                <a16:creationId xmlns:a16="http://schemas.microsoft.com/office/drawing/2014/main" id="{BF2773CA-6A19-45EA-A8F1-CC695B6FE18D}"/>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 name="مربع نص 83">
            <a:extLst>
              <a:ext uri="{FF2B5EF4-FFF2-40B4-BE49-F238E27FC236}">
                <a16:creationId xmlns:a16="http://schemas.microsoft.com/office/drawing/2014/main" id="{DFE5A3D8-583F-4B86-83F4-3E704C579DDC}"/>
              </a:ext>
            </a:extLst>
          </p:cNvPr>
          <p:cNvSpPr txBox="1"/>
          <p:nvPr/>
        </p:nvSpPr>
        <p:spPr>
          <a:xfrm>
            <a:off x="99896" y="4820071"/>
            <a:ext cx="2755875" cy="553998"/>
          </a:xfrm>
          <a:prstGeom prst="rect">
            <a:avLst/>
          </a:prstGeom>
          <a:noFill/>
        </p:spPr>
        <p:txBody>
          <a:bodyPr wrap="square" rtlCol="0">
            <a:spAutoFit/>
          </a:bodyPr>
          <a:lstStyle/>
          <a:p>
            <a:r>
              <a:rPr lang="en-US" sz="1600" dirty="0">
                <a:solidFill>
                  <a:srgbClr val="009999"/>
                </a:solidFill>
                <a:latin typeface="Cambria" panose="02040503050406030204" pitchFamily="18" charset="0"/>
              </a:rPr>
              <a:t>Polycythemia </a:t>
            </a:r>
            <a:r>
              <a:rPr lang="en-US" sz="1600" dirty="0" err="1">
                <a:solidFill>
                  <a:srgbClr val="009999"/>
                </a:solidFill>
                <a:latin typeface="Cambria" panose="02040503050406030204" pitchFamily="18" charset="0"/>
              </a:rPr>
              <a:t>vera</a:t>
            </a:r>
            <a:r>
              <a:rPr lang="en-US" sz="1600" dirty="0">
                <a:solidFill>
                  <a:srgbClr val="009999"/>
                </a:solidFill>
                <a:latin typeface="Cambria" panose="02040503050406030204" pitchFamily="18" charset="0"/>
              </a:rPr>
              <a:t>:</a:t>
            </a:r>
            <a:r>
              <a:rPr lang="en-US" sz="1600" dirty="0">
                <a:latin typeface="Cambria" panose="02040503050406030204" pitchFamily="18" charset="0"/>
              </a:rPr>
              <a:t> </a:t>
            </a:r>
          </a:p>
          <a:p>
            <a:endParaRPr lang="en-US" dirty="0"/>
          </a:p>
        </p:txBody>
      </p:sp>
      <p:sp>
        <p:nvSpPr>
          <p:cNvPr id="85" name="مربع نص 84">
            <a:extLst>
              <a:ext uri="{FF2B5EF4-FFF2-40B4-BE49-F238E27FC236}">
                <a16:creationId xmlns:a16="http://schemas.microsoft.com/office/drawing/2014/main" id="{52C7010F-C458-4B2A-804F-FF6B8F2FF024}"/>
              </a:ext>
            </a:extLst>
          </p:cNvPr>
          <p:cNvSpPr txBox="1"/>
          <p:nvPr/>
        </p:nvSpPr>
        <p:spPr>
          <a:xfrm>
            <a:off x="109965" y="5154572"/>
            <a:ext cx="6652777" cy="954107"/>
          </a:xfrm>
          <a:prstGeom prst="rect">
            <a:avLst/>
          </a:prstGeom>
          <a:noFill/>
        </p:spPr>
        <p:txBody>
          <a:bodyPr wrap="square" rtlCol="0">
            <a:spAutoFit/>
          </a:bodyPr>
          <a:lstStyle/>
          <a:p>
            <a:r>
              <a:rPr lang="en-US" dirty="0">
                <a:solidFill>
                  <a:schemeClr val="tx1"/>
                </a:solidFill>
                <a:latin typeface="Cambria" panose="02040503050406030204" pitchFamily="18" charset="0"/>
              </a:rPr>
              <a:t>It is a type of MPN characterized </a:t>
            </a:r>
            <a:r>
              <a:rPr lang="en-US" dirty="0">
                <a:solidFill>
                  <a:srgbClr val="FF0000"/>
                </a:solidFill>
                <a:latin typeface="Cambria" panose="02040503050406030204" pitchFamily="18" charset="0"/>
              </a:rPr>
              <a:t>by increased red blood cell production independent of the mechanisms that normally regulate erythropoiesis </a:t>
            </a:r>
            <a:r>
              <a:rPr lang="en-US" dirty="0">
                <a:solidFill>
                  <a:schemeClr val="tx1"/>
                </a:solidFill>
                <a:latin typeface="Cambria" panose="02040503050406030204" pitchFamily="18" charset="0"/>
              </a:rPr>
              <a:t>(intrinsic proliferation and anti-apoptotic). </a:t>
            </a:r>
          </a:p>
          <a:p>
            <a:endParaRPr lang="en-US" dirty="0"/>
          </a:p>
        </p:txBody>
      </p:sp>
      <p:sp>
        <p:nvSpPr>
          <p:cNvPr id="86" name="مربع نص 85">
            <a:extLst>
              <a:ext uri="{FF2B5EF4-FFF2-40B4-BE49-F238E27FC236}">
                <a16:creationId xmlns:a16="http://schemas.microsoft.com/office/drawing/2014/main" id="{19DB5E08-CEF4-48B6-894F-258BAFA644C7}"/>
              </a:ext>
            </a:extLst>
          </p:cNvPr>
          <p:cNvSpPr txBox="1"/>
          <p:nvPr/>
        </p:nvSpPr>
        <p:spPr>
          <a:xfrm>
            <a:off x="146018" y="5938242"/>
            <a:ext cx="6858001" cy="338554"/>
          </a:xfrm>
          <a:prstGeom prst="rect">
            <a:avLst/>
          </a:prstGeom>
          <a:noFill/>
        </p:spPr>
        <p:txBody>
          <a:bodyPr wrap="square" rtlCol="0">
            <a:spAutoFit/>
          </a:bodyPr>
          <a:lstStyle/>
          <a:p>
            <a:r>
              <a:rPr lang="en-US" sz="1600" dirty="0">
                <a:solidFill>
                  <a:srgbClr val="00A29E"/>
                </a:solidFill>
                <a:latin typeface="Cambria" panose="02040503050406030204" pitchFamily="18" charset="0"/>
              </a:rPr>
              <a:t>Diagnostic features of polycythemia </a:t>
            </a:r>
            <a:r>
              <a:rPr lang="en-US" sz="1600" dirty="0" err="1">
                <a:solidFill>
                  <a:srgbClr val="00A29E"/>
                </a:solidFill>
                <a:latin typeface="Cambria" panose="02040503050406030204" pitchFamily="18" charset="0"/>
              </a:rPr>
              <a:t>vera</a:t>
            </a:r>
            <a:r>
              <a:rPr lang="en-US" sz="1600" dirty="0">
                <a:solidFill>
                  <a:srgbClr val="00A29E"/>
                </a:solidFill>
                <a:latin typeface="Cambria" panose="02040503050406030204" pitchFamily="18" charset="0"/>
              </a:rPr>
              <a:t>: </a:t>
            </a:r>
            <a:endParaRPr lang="en-US" sz="1600" dirty="0">
              <a:solidFill>
                <a:srgbClr val="00A29E"/>
              </a:solidFill>
            </a:endParaRPr>
          </a:p>
        </p:txBody>
      </p:sp>
      <p:sp>
        <p:nvSpPr>
          <p:cNvPr id="87" name="مربع نص 86">
            <a:extLst>
              <a:ext uri="{FF2B5EF4-FFF2-40B4-BE49-F238E27FC236}">
                <a16:creationId xmlns:a16="http://schemas.microsoft.com/office/drawing/2014/main" id="{E0F1E904-5FC7-428B-8015-65933B460035}"/>
              </a:ext>
            </a:extLst>
          </p:cNvPr>
          <p:cNvSpPr txBox="1"/>
          <p:nvPr/>
        </p:nvSpPr>
        <p:spPr>
          <a:xfrm>
            <a:off x="205223" y="6198089"/>
            <a:ext cx="6547449" cy="954107"/>
          </a:xfrm>
          <a:prstGeom prst="rect">
            <a:avLst/>
          </a:prstGeom>
          <a:noFill/>
        </p:spPr>
        <p:txBody>
          <a:bodyPr wrap="square" rtlCol="0">
            <a:spAutoFit/>
          </a:bodyPr>
          <a:lstStyle/>
          <a:p>
            <a:pPr>
              <a:buFont typeface="Arial" pitchFamily="34" charset="0"/>
              <a:buChar char="•"/>
            </a:pPr>
            <a:r>
              <a:rPr lang="en-GB" b="1" dirty="0">
                <a:solidFill>
                  <a:schemeClr val="tx1"/>
                </a:solidFill>
                <a:ea typeface="Times New Roman"/>
              </a:rPr>
              <a:t> </a:t>
            </a:r>
            <a:r>
              <a:rPr lang="en-GB" dirty="0">
                <a:solidFill>
                  <a:schemeClr val="tx1"/>
                </a:solidFill>
                <a:latin typeface="Cambria" panose="02040503050406030204" pitchFamily="18" charset="0"/>
                <a:ea typeface="Times New Roman"/>
              </a:rPr>
              <a:t>HB &gt;16.5g/dl in men, 16.0g/dl in women. </a:t>
            </a:r>
            <a:r>
              <a:rPr lang="en-GB" dirty="0">
                <a:solidFill>
                  <a:srgbClr val="FF0000"/>
                </a:solidFill>
                <a:latin typeface="Cambria" panose="02040503050406030204" pitchFamily="18" charset="0"/>
                <a:ea typeface="Times New Roman"/>
              </a:rPr>
              <a:t>(raised </a:t>
            </a:r>
            <a:r>
              <a:rPr lang="en-GB" dirty="0" err="1">
                <a:solidFill>
                  <a:srgbClr val="FF0000"/>
                </a:solidFill>
                <a:latin typeface="Cambria" panose="02040503050406030204" pitchFamily="18" charset="0"/>
                <a:ea typeface="Times New Roman"/>
              </a:rPr>
              <a:t>Hb</a:t>
            </a:r>
            <a:r>
              <a:rPr lang="en-GB" dirty="0">
                <a:solidFill>
                  <a:srgbClr val="FF0000"/>
                </a:solidFill>
                <a:latin typeface="Cambria" panose="02040503050406030204" pitchFamily="18" charset="0"/>
                <a:ea typeface="Times New Roman"/>
              </a:rPr>
              <a:t>).</a:t>
            </a:r>
          </a:p>
          <a:p>
            <a:pPr>
              <a:buFont typeface="Arial" pitchFamily="34" charset="0"/>
              <a:buChar char="•"/>
            </a:pPr>
            <a:r>
              <a:rPr lang="en-GB" dirty="0">
                <a:solidFill>
                  <a:schemeClr val="tx1"/>
                </a:solidFill>
                <a:latin typeface="Cambria" panose="02040503050406030204" pitchFamily="18" charset="0"/>
                <a:ea typeface="Times New Roman"/>
              </a:rPr>
              <a:t> Hypercellular bone marrow (</a:t>
            </a:r>
            <a:r>
              <a:rPr lang="en-GB" dirty="0" err="1">
                <a:solidFill>
                  <a:schemeClr val="tx1"/>
                </a:solidFill>
                <a:latin typeface="Cambria" panose="02040503050406030204" pitchFamily="18" charset="0"/>
                <a:ea typeface="Times New Roman"/>
              </a:rPr>
              <a:t>pan-myelosis</a:t>
            </a:r>
            <a:r>
              <a:rPr lang="en-US" dirty="0">
                <a:solidFill>
                  <a:schemeClr val="tx1"/>
                </a:solidFill>
                <a:latin typeface="Cambria" panose="02040503050406030204" pitchFamily="18" charset="0"/>
                <a:ea typeface="Times New Roman"/>
              </a:rPr>
              <a:t> </a:t>
            </a:r>
            <a:r>
              <a:rPr lang="en-US" sz="1100" dirty="0">
                <a:solidFill>
                  <a:srgbClr val="00B050"/>
                </a:solidFill>
                <a:latin typeface="Cambria" panose="02040503050406030204" pitchFamily="18" charset="0"/>
                <a:ea typeface="Times New Roman"/>
              </a:rPr>
              <a:t>all </a:t>
            </a:r>
            <a:r>
              <a:rPr lang="en-US" sz="1100" dirty="0" err="1">
                <a:solidFill>
                  <a:srgbClr val="00B050"/>
                </a:solidFill>
                <a:latin typeface="Cambria" panose="02040503050406030204" pitchFamily="18" charset="0"/>
                <a:ea typeface="Times New Roman"/>
              </a:rPr>
              <a:t>myelo</a:t>
            </a:r>
            <a:r>
              <a:rPr lang="en-US" sz="1100" dirty="0">
                <a:solidFill>
                  <a:srgbClr val="00B050"/>
                </a:solidFill>
                <a:latin typeface="Cambria" panose="02040503050406030204" pitchFamily="18" charset="0"/>
                <a:ea typeface="Times New Roman"/>
              </a:rPr>
              <a:t> cell lineages may be increased</a:t>
            </a:r>
            <a:r>
              <a:rPr lang="en-GB" dirty="0">
                <a:solidFill>
                  <a:schemeClr val="tx1"/>
                </a:solidFill>
                <a:latin typeface="Cambria" panose="02040503050406030204" pitchFamily="18" charset="0"/>
                <a:ea typeface="Times New Roman"/>
              </a:rPr>
              <a:t>).</a:t>
            </a:r>
            <a:endParaRPr lang="en-US" dirty="0">
              <a:solidFill>
                <a:schemeClr val="tx1"/>
              </a:solidFill>
              <a:latin typeface="Cambria" panose="02040503050406030204" pitchFamily="18" charset="0"/>
            </a:endParaRPr>
          </a:p>
          <a:p>
            <a:pPr>
              <a:buFont typeface="Arial" pitchFamily="34" charset="0"/>
              <a:buChar char="•"/>
            </a:pPr>
            <a:r>
              <a:rPr lang="en-US" dirty="0">
                <a:solidFill>
                  <a:srgbClr val="FF0000"/>
                </a:solidFill>
                <a:latin typeface="Cambria" panose="02040503050406030204" pitchFamily="18" charset="0"/>
                <a:cs typeface="Arial" charset="0"/>
              </a:rPr>
              <a:t> JAK2 mutation in &gt;95% of cases.</a:t>
            </a:r>
          </a:p>
          <a:p>
            <a:pPr>
              <a:buFont typeface="Arial" pitchFamily="34" charset="0"/>
              <a:buChar char="•"/>
            </a:pPr>
            <a:r>
              <a:rPr lang="en-GB" dirty="0">
                <a:solidFill>
                  <a:schemeClr val="tx1"/>
                </a:solidFill>
                <a:latin typeface="Cambria" panose="02040503050406030204" pitchFamily="18" charset="0"/>
              </a:rPr>
              <a:t> </a:t>
            </a:r>
            <a:r>
              <a:rPr lang="en-GB" dirty="0">
                <a:solidFill>
                  <a:srgbClr val="FF0000"/>
                </a:solidFill>
                <a:latin typeface="Cambria" panose="02040503050406030204" pitchFamily="18" charset="0"/>
              </a:rPr>
              <a:t>No increase in serum erythropoietin level. </a:t>
            </a:r>
            <a:r>
              <a:rPr lang="en-US" dirty="0">
                <a:solidFill>
                  <a:schemeClr val="bg1">
                    <a:lumMod val="65000"/>
                  </a:schemeClr>
                </a:solidFill>
                <a:latin typeface="Cambria" panose="02040503050406030204" pitchFamily="18" charset="0"/>
              </a:rPr>
              <a:t>Because it is not the cause. </a:t>
            </a:r>
            <a:endParaRPr lang="en-US" dirty="0">
              <a:solidFill>
                <a:srgbClr val="FF0000"/>
              </a:solidFill>
              <a:latin typeface="Cambria" panose="02040503050406030204" pitchFamily="18" charset="0"/>
              <a:cs typeface="Arial" charset="0"/>
            </a:endParaRPr>
          </a:p>
        </p:txBody>
      </p:sp>
      <p:sp>
        <p:nvSpPr>
          <p:cNvPr id="32" name="مربع نص 31">
            <a:extLst>
              <a:ext uri="{FF2B5EF4-FFF2-40B4-BE49-F238E27FC236}">
                <a16:creationId xmlns:a16="http://schemas.microsoft.com/office/drawing/2014/main" id="{9721EC3C-1E82-4A37-ADD2-5896F1218A83}"/>
              </a:ext>
            </a:extLst>
          </p:cNvPr>
          <p:cNvSpPr txBox="1"/>
          <p:nvPr/>
        </p:nvSpPr>
        <p:spPr>
          <a:xfrm>
            <a:off x="109965" y="7174855"/>
            <a:ext cx="6831293" cy="338554"/>
          </a:xfrm>
          <a:prstGeom prst="rect">
            <a:avLst/>
          </a:prstGeom>
          <a:noFill/>
        </p:spPr>
        <p:txBody>
          <a:bodyPr wrap="square" rtlCol="0">
            <a:spAutoFit/>
          </a:bodyPr>
          <a:lstStyle/>
          <a:p>
            <a:r>
              <a:rPr lang="en-US" sz="1600" dirty="0">
                <a:solidFill>
                  <a:srgbClr val="00A29E"/>
                </a:solidFill>
                <a:latin typeface="Cambria" panose="02040503050406030204" pitchFamily="18" charset="0"/>
              </a:rPr>
              <a:t>Clinical feature of polycythemia </a:t>
            </a:r>
            <a:r>
              <a:rPr lang="en-US" sz="1600" dirty="0" err="1">
                <a:solidFill>
                  <a:srgbClr val="00A29E"/>
                </a:solidFill>
                <a:latin typeface="Cambria" panose="02040503050406030204" pitchFamily="18" charset="0"/>
              </a:rPr>
              <a:t>vera</a:t>
            </a:r>
            <a:r>
              <a:rPr lang="en-US" sz="1600" dirty="0">
                <a:solidFill>
                  <a:srgbClr val="00A29E"/>
                </a:solidFill>
                <a:latin typeface="Cambria" panose="02040503050406030204" pitchFamily="18" charset="0"/>
              </a:rPr>
              <a:t> : </a:t>
            </a:r>
            <a:endParaRPr lang="en-US" sz="1600" dirty="0">
              <a:solidFill>
                <a:srgbClr val="00A29E"/>
              </a:solidFill>
            </a:endParaRPr>
          </a:p>
        </p:txBody>
      </p:sp>
      <p:sp>
        <p:nvSpPr>
          <p:cNvPr id="40" name="مربع نص 39">
            <a:extLst>
              <a:ext uri="{FF2B5EF4-FFF2-40B4-BE49-F238E27FC236}">
                <a16:creationId xmlns:a16="http://schemas.microsoft.com/office/drawing/2014/main" id="{D82E98C5-3EF6-4B90-9DD0-528F4E5566E8}"/>
              </a:ext>
            </a:extLst>
          </p:cNvPr>
          <p:cNvSpPr txBox="1"/>
          <p:nvPr/>
        </p:nvSpPr>
        <p:spPr>
          <a:xfrm>
            <a:off x="205223" y="7396653"/>
            <a:ext cx="6652777" cy="2277547"/>
          </a:xfrm>
          <a:prstGeom prst="rect">
            <a:avLst/>
          </a:prstGeom>
          <a:noFill/>
        </p:spPr>
        <p:txBody>
          <a:bodyPr wrap="square" rtlCol="0">
            <a:spAutoFit/>
          </a:bodyPr>
          <a:lstStyle/>
          <a:p>
            <a:r>
              <a:rPr lang="en-US" u="sng" dirty="0">
                <a:solidFill>
                  <a:schemeClr val="accent4">
                    <a:lumMod val="75000"/>
                  </a:schemeClr>
                </a:solidFill>
                <a:latin typeface="Cambria" panose="02040503050406030204" pitchFamily="18" charset="0"/>
              </a:rPr>
              <a:t>1-Increased blood viscosity</a:t>
            </a:r>
            <a:r>
              <a:rPr lang="en-US" dirty="0">
                <a:solidFill>
                  <a:schemeClr val="accent4">
                    <a:lumMod val="75000"/>
                  </a:schemeClr>
                </a:solidFill>
                <a:latin typeface="Cambria" panose="02040503050406030204" pitchFamily="18" charset="0"/>
              </a:rPr>
              <a:t> </a:t>
            </a:r>
            <a:r>
              <a:rPr lang="en-US" sz="1200" dirty="0">
                <a:solidFill>
                  <a:schemeClr val="bg1">
                    <a:lumMod val="65000"/>
                  </a:schemeClr>
                </a:solidFill>
                <a:latin typeface="Cambria" panose="02040503050406030204" pitchFamily="18" charset="0"/>
              </a:rPr>
              <a:t>due to increase the number of RBCs related to plasma.</a:t>
            </a:r>
            <a:endParaRPr lang="en-US" b="1" u="sng" dirty="0">
              <a:solidFill>
                <a:schemeClr val="tx1"/>
              </a:solidFill>
              <a:latin typeface="Cambria" panose="02040503050406030204" pitchFamily="18" charset="0"/>
            </a:endParaRPr>
          </a:p>
          <a:p>
            <a:pPr marL="342900" indent="-342900">
              <a:buFont typeface="Arial" panose="020B0604020202020204" pitchFamily="34" charset="0"/>
              <a:buChar char="•"/>
            </a:pPr>
            <a:r>
              <a:rPr lang="en-US" sz="1200" dirty="0">
                <a:solidFill>
                  <a:schemeClr val="tx1"/>
                </a:solidFill>
                <a:latin typeface="Cambria" panose="02040503050406030204" pitchFamily="18" charset="0"/>
              </a:rPr>
              <a:t>Hypertension</a:t>
            </a:r>
          </a:p>
          <a:p>
            <a:pPr marL="342900" indent="-342900">
              <a:buFont typeface="Arial" panose="020B0604020202020204" pitchFamily="34" charset="0"/>
              <a:buChar char="•"/>
            </a:pPr>
            <a:r>
              <a:rPr lang="en-US" sz="1200" dirty="0">
                <a:solidFill>
                  <a:schemeClr val="tx1"/>
                </a:solidFill>
                <a:latin typeface="Cambria" panose="02040503050406030204" pitchFamily="18" charset="0"/>
              </a:rPr>
              <a:t>Headache, dizziness, visual disturbances &amp; paresthesia</a:t>
            </a:r>
            <a:endParaRPr lang="ar-SA" sz="1200" dirty="0">
              <a:solidFill>
                <a:schemeClr val="tx1"/>
              </a:solidFill>
              <a:latin typeface="Cambria" panose="02040503050406030204" pitchFamily="18" charset="0"/>
            </a:endParaRPr>
          </a:p>
          <a:p>
            <a:pPr marL="342900" indent="-342900">
              <a:buFont typeface="Arial" panose="020B0604020202020204" pitchFamily="34" charset="0"/>
              <a:buChar char="•"/>
            </a:pPr>
            <a:r>
              <a:rPr lang="en-US" sz="1200" dirty="0">
                <a:solidFill>
                  <a:schemeClr val="accent6">
                    <a:lumMod val="75000"/>
                  </a:schemeClr>
                </a:solidFill>
                <a:latin typeface="Cambria" panose="02040503050406030204" pitchFamily="18" charset="0"/>
              </a:rPr>
              <a:t> pruritus</a:t>
            </a:r>
            <a:r>
              <a:rPr lang="ar-SA" sz="1200" dirty="0">
                <a:solidFill>
                  <a:schemeClr val="accent6">
                    <a:lumMod val="75000"/>
                  </a:schemeClr>
                </a:solidFill>
                <a:latin typeface="Cambria" panose="02040503050406030204" pitchFamily="18" charset="0"/>
              </a:rPr>
              <a:t>.</a:t>
            </a:r>
            <a:endParaRPr lang="en-US" sz="1200" dirty="0">
              <a:solidFill>
                <a:schemeClr val="accent6">
                  <a:lumMod val="75000"/>
                </a:schemeClr>
              </a:solidFill>
              <a:latin typeface="Cambria" panose="02040503050406030204" pitchFamily="18" charset="0"/>
            </a:endParaRPr>
          </a:p>
          <a:p>
            <a:r>
              <a:rPr lang="en-US" u="sng" dirty="0">
                <a:solidFill>
                  <a:schemeClr val="accent4">
                    <a:lumMod val="75000"/>
                  </a:schemeClr>
                </a:solidFill>
                <a:latin typeface="Cambria" panose="02040503050406030204" pitchFamily="18" charset="0"/>
              </a:rPr>
              <a:t>2- Thrombosis</a:t>
            </a:r>
          </a:p>
          <a:p>
            <a:pPr marL="342900" indent="-342900">
              <a:buFont typeface="Arial" panose="020B0604020202020204" pitchFamily="34" charset="0"/>
              <a:buChar char="•"/>
            </a:pPr>
            <a:r>
              <a:rPr lang="en-US" sz="1200" dirty="0">
                <a:solidFill>
                  <a:schemeClr val="tx1"/>
                </a:solidFill>
                <a:latin typeface="Cambria" panose="02040503050406030204" pitchFamily="18" charset="0"/>
              </a:rPr>
              <a:t>Deep vein thrombosis</a:t>
            </a:r>
          </a:p>
          <a:p>
            <a:pPr marL="342900" indent="-342900">
              <a:buFont typeface="Arial" panose="020B0604020202020204" pitchFamily="34" charset="0"/>
              <a:buChar char="•"/>
            </a:pPr>
            <a:r>
              <a:rPr lang="en-US" sz="1200" dirty="0">
                <a:solidFill>
                  <a:schemeClr val="tx1"/>
                </a:solidFill>
                <a:latin typeface="Cambria" panose="02040503050406030204" pitchFamily="18" charset="0"/>
              </a:rPr>
              <a:t>Myocardial infarction </a:t>
            </a:r>
          </a:p>
          <a:p>
            <a:pPr marL="342900" indent="-342900">
              <a:buFont typeface="Arial" panose="020B0604020202020204" pitchFamily="34" charset="0"/>
              <a:buChar char="•"/>
            </a:pPr>
            <a:r>
              <a:rPr lang="en-US" sz="1200" dirty="0">
                <a:solidFill>
                  <a:schemeClr val="tx1"/>
                </a:solidFill>
                <a:latin typeface="Cambria" panose="02040503050406030204" pitchFamily="18" charset="0"/>
              </a:rPr>
              <a:t>Mesenteric, portal or splenic vein thrombosis</a:t>
            </a:r>
            <a:endParaRPr lang="ar-SA" sz="1200" dirty="0">
              <a:solidFill>
                <a:schemeClr val="tx1"/>
              </a:solidFill>
              <a:latin typeface="Cambria" panose="02040503050406030204" pitchFamily="18" charset="0"/>
            </a:endParaRPr>
          </a:p>
          <a:p>
            <a:r>
              <a:rPr lang="en-US" b="1" u="sng" dirty="0">
                <a:solidFill>
                  <a:srgbClr val="FF0000"/>
                </a:solidFill>
                <a:latin typeface="Cambria" panose="02040503050406030204" pitchFamily="18" charset="0"/>
              </a:rPr>
              <a:t>3-Splenomegaly in 70% </a:t>
            </a:r>
            <a:r>
              <a:rPr lang="en-US" sz="1200" dirty="0">
                <a:solidFill>
                  <a:srgbClr val="00B050"/>
                </a:solidFill>
                <a:latin typeface="Cambria" panose="02040503050406030204" pitchFamily="18" charset="0"/>
              </a:rPr>
              <a:t>most important feature  </a:t>
            </a:r>
            <a:r>
              <a:rPr lang="en-US" sz="1200" dirty="0">
                <a:solidFill>
                  <a:schemeClr val="bg1">
                    <a:lumMod val="65000"/>
                  </a:schemeClr>
                </a:solidFill>
                <a:latin typeface="Cambria" panose="02040503050406030204" pitchFamily="18" charset="0"/>
              </a:rPr>
              <a:t>due to Extra destruction of RBCs in the spleen, because of its high number</a:t>
            </a:r>
            <a:endParaRPr lang="en-US" sz="1200" b="1" u="sng" dirty="0">
              <a:solidFill>
                <a:srgbClr val="FF0000"/>
              </a:solidFill>
              <a:latin typeface="Cambria" panose="02040503050406030204" pitchFamily="18" charset="0"/>
            </a:endParaRPr>
          </a:p>
          <a:p>
            <a:r>
              <a:rPr lang="en-US" u="sng" dirty="0">
                <a:solidFill>
                  <a:schemeClr val="accent4">
                    <a:lumMod val="75000"/>
                  </a:schemeClr>
                </a:solidFill>
                <a:latin typeface="Cambria" panose="02040503050406030204" pitchFamily="18" charset="0"/>
              </a:rPr>
              <a:t>4-Hepatomegaly in 40%</a:t>
            </a:r>
            <a:endParaRPr lang="ar-SA" u="sng" dirty="0">
              <a:solidFill>
                <a:schemeClr val="accent4">
                  <a:lumMod val="75000"/>
                </a:schemeClr>
              </a:solidFill>
              <a:latin typeface="Cambria" panose="02040503050406030204" pitchFamily="18" charset="0"/>
            </a:endParaRPr>
          </a:p>
        </p:txBody>
      </p:sp>
      <p:sp>
        <p:nvSpPr>
          <p:cNvPr id="2" name="عنصر نائب للتذييل 1"/>
          <p:cNvSpPr>
            <a:spLocks noGrp="1"/>
          </p:cNvSpPr>
          <p:nvPr>
            <p:ph type="ftr" idx="11"/>
          </p:nvPr>
        </p:nvSpPr>
        <p:spPr>
          <a:xfrm>
            <a:off x="2381678" y="-175658"/>
            <a:ext cx="2314575" cy="527403"/>
          </a:xfrm>
        </p:spPr>
        <p:txBody>
          <a:bodyPr/>
          <a:lstStyle/>
          <a:p>
            <a:r>
              <a:rPr lang="en-US" dirty="0" err="1"/>
              <a:t>Haematology</a:t>
            </a:r>
            <a:r>
              <a:rPr lang="en-US" dirty="0"/>
              <a:t> Team 436</a:t>
            </a:r>
          </a:p>
        </p:txBody>
      </p:sp>
      <p:sp>
        <p:nvSpPr>
          <p:cNvPr id="3" name="عنصر نائب لرقم الشريحة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4</a:t>
            </a:fld>
            <a:endParaRPr lang="en-US" sz="900">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CF885C26-DFA0-8444-965B-747BB3A6A0E6}"/>
              </a:ext>
            </a:extLst>
          </p:cNvPr>
          <p:cNvSpPr txBox="1"/>
          <p:nvPr/>
        </p:nvSpPr>
        <p:spPr>
          <a:xfrm>
            <a:off x="1868718" y="4621376"/>
            <a:ext cx="3650592" cy="369332"/>
          </a:xfrm>
          <a:prstGeom prst="rect">
            <a:avLst/>
          </a:prstGeom>
          <a:noFill/>
        </p:spPr>
        <p:txBody>
          <a:bodyPr wrap="square" rtlCol="0">
            <a:spAutoFit/>
          </a:bodyPr>
          <a:lstStyle/>
          <a:p>
            <a:pPr algn="ctr"/>
            <a:r>
              <a:rPr lang="en-US" sz="900" dirty="0">
                <a:solidFill>
                  <a:srgbClr val="00B050"/>
                </a:solidFill>
                <a:latin typeface="Cambria" panose="02040503050406030204" pitchFamily="18" charset="0"/>
              </a:rPr>
              <a:t>2ry polycythemia: Any cause that  interrupt with EPO production or affect  kidneys may cause  more RBCs and this is not a clonal disease</a:t>
            </a:r>
          </a:p>
        </p:txBody>
      </p:sp>
    </p:spTree>
    <p:extLst>
      <p:ext uri="{BB962C8B-B14F-4D97-AF65-F5344CB8AC3E}">
        <p14:creationId xmlns:p14="http://schemas.microsoft.com/office/powerpoint/2010/main" val="32721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arn(inVertical)">
                                      <p:cBhvr>
                                        <p:cTn id="20" dur="500"/>
                                        <p:tgtEl>
                                          <p:spTgt spid="5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barn(inVertical)">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barn(inVertical)">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4" grpId="0" animBg="1"/>
      <p:bldP spid="52" grpId="0" animBg="1"/>
      <p:bldP spid="6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014FD510-8975-4361-9590-0A72029F4718}"/>
              </a:ext>
            </a:extLst>
          </p:cNvPr>
          <p:cNvSpPr txBox="1"/>
          <p:nvPr/>
        </p:nvSpPr>
        <p:spPr>
          <a:xfrm>
            <a:off x="58976" y="2516486"/>
            <a:ext cx="3453189" cy="338554"/>
          </a:xfrm>
          <a:prstGeom prst="rect">
            <a:avLst/>
          </a:prstGeom>
          <a:noFill/>
        </p:spPr>
        <p:txBody>
          <a:bodyPr wrap="none" rtlCol="0">
            <a:spAutoFit/>
          </a:bodyPr>
          <a:lstStyle/>
          <a:p>
            <a:r>
              <a:rPr lang="en-US" sz="1600" dirty="0">
                <a:solidFill>
                  <a:srgbClr val="00A29E"/>
                </a:solidFill>
                <a:latin typeface="Cambria" panose="02040503050406030204" pitchFamily="18" charset="0"/>
              </a:rPr>
              <a:t>Investigations of polycythemia </a:t>
            </a:r>
            <a:r>
              <a:rPr lang="en-US" sz="1600" dirty="0" err="1">
                <a:solidFill>
                  <a:srgbClr val="00A29E"/>
                </a:solidFill>
                <a:latin typeface="Cambria" panose="02040503050406030204" pitchFamily="18" charset="0"/>
              </a:rPr>
              <a:t>vera</a:t>
            </a:r>
            <a:r>
              <a:rPr lang="en-US" sz="1600" dirty="0">
                <a:solidFill>
                  <a:srgbClr val="00A29E"/>
                </a:solidFill>
                <a:latin typeface="Cambria" panose="02040503050406030204" pitchFamily="18" charset="0"/>
              </a:rPr>
              <a:t> : </a:t>
            </a:r>
            <a:endParaRPr lang="en-US" sz="1600" dirty="0">
              <a:solidFill>
                <a:srgbClr val="00A29E"/>
              </a:solidFill>
            </a:endParaRPr>
          </a:p>
        </p:txBody>
      </p:sp>
      <p:sp>
        <p:nvSpPr>
          <p:cNvPr id="7" name="مستطيل 6">
            <a:extLst>
              <a:ext uri="{FF2B5EF4-FFF2-40B4-BE49-F238E27FC236}">
                <a16:creationId xmlns:a16="http://schemas.microsoft.com/office/drawing/2014/main" id="{BA1155BB-1BE6-4424-9799-7060EC91D114}"/>
              </a:ext>
            </a:extLst>
          </p:cNvPr>
          <p:cNvSpPr/>
          <p:nvPr/>
        </p:nvSpPr>
        <p:spPr>
          <a:xfrm>
            <a:off x="123739" y="2868556"/>
            <a:ext cx="4092658" cy="1384995"/>
          </a:xfrm>
          <a:prstGeom prst="rect">
            <a:avLst/>
          </a:prstGeom>
        </p:spPr>
        <p:txBody>
          <a:bodyPr wrap="square">
            <a:spAutoFit/>
          </a:bodyPr>
          <a:lstStyle/>
          <a:p>
            <a:r>
              <a:rPr lang="en-US" b="1" u="sng" dirty="0">
                <a:solidFill>
                  <a:schemeClr val="accent4">
                    <a:lumMod val="75000"/>
                  </a:schemeClr>
                </a:solidFill>
                <a:latin typeface="Cambria" panose="02040503050406030204" pitchFamily="18" charset="0"/>
              </a:rPr>
              <a:t>CBC:</a:t>
            </a:r>
          </a:p>
          <a:p>
            <a:r>
              <a:rPr lang="en-US" dirty="0">
                <a:solidFill>
                  <a:schemeClr val="tx1"/>
                </a:solidFill>
                <a:latin typeface="Cambria" panose="02040503050406030204" pitchFamily="18" charset="0"/>
              </a:rPr>
              <a:t>*</a:t>
            </a:r>
            <a:r>
              <a:rPr lang="en-US" dirty="0">
                <a:solidFill>
                  <a:srgbClr val="FF0000"/>
                </a:solidFill>
                <a:latin typeface="Cambria" panose="02040503050406030204" pitchFamily="18" charset="0"/>
              </a:rPr>
              <a:t>RBC: increased              *</a:t>
            </a:r>
            <a:r>
              <a:rPr lang="en-US" dirty="0" err="1">
                <a:solidFill>
                  <a:srgbClr val="FF0000"/>
                </a:solidFill>
                <a:latin typeface="Cambria" panose="02040503050406030204" pitchFamily="18" charset="0"/>
              </a:rPr>
              <a:t>Hb</a:t>
            </a:r>
            <a:r>
              <a:rPr lang="en-US" dirty="0">
                <a:solidFill>
                  <a:srgbClr val="FF0000"/>
                </a:solidFill>
                <a:latin typeface="Cambria" panose="02040503050406030204" pitchFamily="18" charset="0"/>
              </a:rPr>
              <a:t>: increased</a:t>
            </a:r>
          </a:p>
          <a:p>
            <a:r>
              <a:rPr lang="en-US" dirty="0">
                <a:solidFill>
                  <a:schemeClr val="tx1"/>
                </a:solidFill>
                <a:latin typeface="Cambria" panose="02040503050406030204" pitchFamily="18" charset="0"/>
              </a:rPr>
              <a:t>*WBC&amp;PLT (platelets) :mildly increased (usually).</a:t>
            </a:r>
          </a:p>
          <a:p>
            <a:r>
              <a:rPr lang="en-US" u="sng" dirty="0">
                <a:solidFill>
                  <a:schemeClr val="accent4">
                    <a:lumMod val="75000"/>
                  </a:schemeClr>
                </a:solidFill>
                <a:latin typeface="Cambria" panose="02040503050406030204" pitchFamily="18" charset="0"/>
              </a:rPr>
              <a:t>Blood smear:</a:t>
            </a:r>
          </a:p>
          <a:p>
            <a:pPr marL="342900" indent="-342900">
              <a:buFont typeface="Arial" panose="020B0604020202020204" pitchFamily="34" charset="0"/>
              <a:buChar char="•"/>
            </a:pPr>
            <a:r>
              <a:rPr lang="en-US" dirty="0">
                <a:solidFill>
                  <a:schemeClr val="tx1"/>
                </a:solidFill>
                <a:latin typeface="Cambria" panose="02040503050406030204" pitchFamily="18" charset="0"/>
              </a:rPr>
              <a:t>Excess of normocytic normochromic RBC.</a:t>
            </a:r>
          </a:p>
          <a:p>
            <a:pPr marL="342900" indent="-342900">
              <a:buFont typeface="Arial" panose="020B0604020202020204" pitchFamily="34" charset="0"/>
              <a:buChar char="•"/>
            </a:pPr>
            <a:r>
              <a:rPr lang="en-US" dirty="0">
                <a:solidFill>
                  <a:schemeClr val="tx1"/>
                </a:solidFill>
                <a:latin typeface="Cambria" panose="02040503050406030204" pitchFamily="18" charset="0"/>
              </a:rPr>
              <a:t>± Leukocytosis &amp;thrombocytosis.</a:t>
            </a:r>
          </a:p>
        </p:txBody>
      </p:sp>
      <p:pic>
        <p:nvPicPr>
          <p:cNvPr id="8" name="Picture 2" descr="http://medicine.creighton.edu/mmsa/photogallery/blood2.jpg">
            <a:extLst>
              <a:ext uri="{FF2B5EF4-FFF2-40B4-BE49-F238E27FC236}">
                <a16:creationId xmlns:a16="http://schemas.microsoft.com/office/drawing/2014/main" id="{4AABA87A-4118-4EBF-9129-2D5F6950AF69}"/>
              </a:ext>
            </a:extLst>
          </p:cNvPr>
          <p:cNvPicPr>
            <a:picLocks noChangeAspect="1" noChangeArrowheads="1"/>
          </p:cNvPicPr>
          <p:nvPr/>
        </p:nvPicPr>
        <p:blipFill>
          <a:blip r:embed="rId3" cstate="print"/>
          <a:srcRect/>
          <a:stretch>
            <a:fillRect/>
          </a:stretch>
        </p:blipFill>
        <p:spPr bwMode="auto">
          <a:xfrm>
            <a:off x="4268354" y="2612630"/>
            <a:ext cx="2240730" cy="1536910"/>
          </a:xfrm>
          <a:prstGeom prst="rect">
            <a:avLst/>
          </a:prstGeom>
          <a:noFill/>
        </p:spPr>
      </p:pic>
      <p:sp>
        <p:nvSpPr>
          <p:cNvPr id="9" name="مستطيل 8">
            <a:extLst>
              <a:ext uri="{FF2B5EF4-FFF2-40B4-BE49-F238E27FC236}">
                <a16:creationId xmlns:a16="http://schemas.microsoft.com/office/drawing/2014/main" id="{B8141F2A-B1A9-4305-8193-68F88895091F}"/>
              </a:ext>
            </a:extLst>
          </p:cNvPr>
          <p:cNvSpPr/>
          <p:nvPr/>
        </p:nvSpPr>
        <p:spPr>
          <a:xfrm>
            <a:off x="123739" y="4184244"/>
            <a:ext cx="4158761" cy="1169551"/>
          </a:xfrm>
          <a:prstGeom prst="rect">
            <a:avLst/>
          </a:prstGeom>
        </p:spPr>
        <p:txBody>
          <a:bodyPr wrap="square">
            <a:spAutoFit/>
          </a:bodyPr>
          <a:lstStyle/>
          <a:p>
            <a:r>
              <a:rPr lang="en-US" b="1" u="sng" dirty="0">
                <a:solidFill>
                  <a:schemeClr val="accent4">
                    <a:lumMod val="75000"/>
                  </a:schemeClr>
                </a:solidFill>
                <a:latin typeface="Cambria" panose="02040503050406030204" pitchFamily="18" charset="0"/>
              </a:rPr>
              <a:t>Bone marrow </a:t>
            </a:r>
          </a:p>
          <a:p>
            <a:pPr marL="285750" indent="-285750">
              <a:buFont typeface="Arial" panose="020B0604020202020204" pitchFamily="34" charset="0"/>
              <a:buChar char="•"/>
            </a:pPr>
            <a:r>
              <a:rPr lang="en-US" dirty="0">
                <a:solidFill>
                  <a:schemeClr val="tx1"/>
                </a:solidFill>
                <a:latin typeface="Cambria" panose="02040503050406030204" pitchFamily="18" charset="0"/>
              </a:rPr>
              <a:t>Hypercellular.</a:t>
            </a:r>
          </a:p>
          <a:p>
            <a:pPr marL="285750" indent="-285750">
              <a:buFont typeface="Arial" panose="020B0604020202020204" pitchFamily="34" charset="0"/>
              <a:buChar char="•"/>
            </a:pPr>
            <a:r>
              <a:rPr lang="en-US" dirty="0">
                <a:solidFill>
                  <a:schemeClr val="tx1"/>
                </a:solidFill>
                <a:latin typeface="Cambria" panose="02040503050406030204" pitchFamily="18" charset="0"/>
              </a:rPr>
              <a:t>Predominant erythroid precursors.</a:t>
            </a:r>
          </a:p>
          <a:p>
            <a:pPr marL="285750" indent="-285750">
              <a:buFont typeface="Arial" panose="020B0604020202020204" pitchFamily="34" charset="0"/>
              <a:buChar char="•"/>
            </a:pPr>
            <a:r>
              <a:rPr lang="en-US" dirty="0">
                <a:solidFill>
                  <a:schemeClr val="tx1"/>
                </a:solidFill>
                <a:latin typeface="Cambria" panose="02040503050406030204" pitchFamily="18" charset="0"/>
              </a:rPr>
              <a:t>± Increased megakaryocytes &amp; myeloid precursors.</a:t>
            </a:r>
          </a:p>
        </p:txBody>
      </p:sp>
      <p:pic>
        <p:nvPicPr>
          <p:cNvPr id="10" name="Picture 3">
            <a:extLst>
              <a:ext uri="{FF2B5EF4-FFF2-40B4-BE49-F238E27FC236}">
                <a16:creationId xmlns:a16="http://schemas.microsoft.com/office/drawing/2014/main" id="{792D122C-181F-46B6-826B-9F013B8225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8354" y="4309011"/>
            <a:ext cx="2238070" cy="153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مستطيل 14">
            <a:extLst>
              <a:ext uri="{FF2B5EF4-FFF2-40B4-BE49-F238E27FC236}">
                <a16:creationId xmlns:a16="http://schemas.microsoft.com/office/drawing/2014/main" id="{E3866559-B6CD-4E5C-9566-82ABEA2E4123}"/>
              </a:ext>
            </a:extLst>
          </p:cNvPr>
          <p:cNvSpPr/>
          <p:nvPr/>
        </p:nvSpPr>
        <p:spPr>
          <a:xfrm>
            <a:off x="235960" y="5562393"/>
            <a:ext cx="3599440" cy="42025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latin typeface="Cambria" panose="02040503050406030204" pitchFamily="18" charset="0"/>
              </a:rPr>
              <a:t>     Blasts                           AL transformation</a:t>
            </a:r>
            <a:endParaRPr lang="ar-SA" sz="1000" dirty="0">
              <a:solidFill>
                <a:schemeClr val="tx1"/>
              </a:solidFill>
              <a:latin typeface="Cambria" panose="02040503050406030204" pitchFamily="18" charset="0"/>
            </a:endParaRPr>
          </a:p>
        </p:txBody>
      </p:sp>
      <p:sp>
        <p:nvSpPr>
          <p:cNvPr id="16" name="سهم لأعلى 6">
            <a:extLst>
              <a:ext uri="{FF2B5EF4-FFF2-40B4-BE49-F238E27FC236}">
                <a16:creationId xmlns:a16="http://schemas.microsoft.com/office/drawing/2014/main" id="{84A23E22-81F1-46B7-ACAC-9DB68216A417}"/>
              </a:ext>
            </a:extLst>
          </p:cNvPr>
          <p:cNvSpPr/>
          <p:nvPr/>
        </p:nvSpPr>
        <p:spPr>
          <a:xfrm>
            <a:off x="440497" y="5608438"/>
            <a:ext cx="45719" cy="304800"/>
          </a:xfrm>
          <a:prstGeom prst="upArrow">
            <a:avLst/>
          </a:prstGeom>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7" name="سهم إلى اليمين 7">
            <a:extLst>
              <a:ext uri="{FF2B5EF4-FFF2-40B4-BE49-F238E27FC236}">
                <a16:creationId xmlns:a16="http://schemas.microsoft.com/office/drawing/2014/main" id="{6D31CCD0-3283-40DD-A611-6E0A91414E20}"/>
              </a:ext>
            </a:extLst>
          </p:cNvPr>
          <p:cNvSpPr/>
          <p:nvPr/>
        </p:nvSpPr>
        <p:spPr>
          <a:xfrm>
            <a:off x="1224219" y="5751708"/>
            <a:ext cx="762000" cy="45719"/>
          </a:xfrm>
          <a:prstGeom prst="rightArrow">
            <a:avLst/>
          </a:prstGeom>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8" name="مربع نص 17">
            <a:extLst>
              <a:ext uri="{FF2B5EF4-FFF2-40B4-BE49-F238E27FC236}">
                <a16:creationId xmlns:a16="http://schemas.microsoft.com/office/drawing/2014/main" id="{78D3B336-02C7-42F9-B97A-3B7EE4B00817}"/>
              </a:ext>
            </a:extLst>
          </p:cNvPr>
          <p:cNvSpPr txBox="1"/>
          <p:nvPr/>
        </p:nvSpPr>
        <p:spPr>
          <a:xfrm>
            <a:off x="83559" y="6300922"/>
            <a:ext cx="4628190" cy="338554"/>
          </a:xfrm>
          <a:prstGeom prst="rect">
            <a:avLst/>
          </a:prstGeom>
          <a:noFill/>
        </p:spPr>
        <p:txBody>
          <a:bodyPr wrap="none" rtlCol="0">
            <a:spAutoFit/>
          </a:bodyPr>
          <a:lstStyle/>
          <a:p>
            <a:r>
              <a:rPr lang="en-US" sz="1600" dirty="0">
                <a:solidFill>
                  <a:srgbClr val="00A29E"/>
                </a:solidFill>
                <a:latin typeface="Cambria" panose="02040503050406030204" pitchFamily="18" charset="0"/>
              </a:rPr>
              <a:t>Complication and treatment of polycythemia </a:t>
            </a:r>
            <a:r>
              <a:rPr lang="en-US" sz="1600" dirty="0" err="1">
                <a:solidFill>
                  <a:srgbClr val="00A29E"/>
                </a:solidFill>
                <a:latin typeface="Cambria" panose="02040503050406030204" pitchFamily="18" charset="0"/>
              </a:rPr>
              <a:t>vera</a:t>
            </a:r>
            <a:r>
              <a:rPr lang="en-US" sz="1600" dirty="0">
                <a:solidFill>
                  <a:srgbClr val="00A29E"/>
                </a:solidFill>
                <a:latin typeface="Cambria" panose="02040503050406030204" pitchFamily="18" charset="0"/>
              </a:rPr>
              <a:t>: </a:t>
            </a:r>
            <a:endParaRPr lang="en-US" sz="1600" dirty="0">
              <a:solidFill>
                <a:srgbClr val="00A29E"/>
              </a:solidFill>
            </a:endParaRPr>
          </a:p>
        </p:txBody>
      </p:sp>
      <p:sp>
        <p:nvSpPr>
          <p:cNvPr id="19" name="مستطيل 18">
            <a:extLst>
              <a:ext uri="{FF2B5EF4-FFF2-40B4-BE49-F238E27FC236}">
                <a16:creationId xmlns:a16="http://schemas.microsoft.com/office/drawing/2014/main" id="{8D593C95-95F8-42B5-817A-1110A0160640}"/>
              </a:ext>
            </a:extLst>
          </p:cNvPr>
          <p:cNvSpPr/>
          <p:nvPr/>
        </p:nvSpPr>
        <p:spPr>
          <a:xfrm>
            <a:off x="118670" y="6651933"/>
            <a:ext cx="6978317" cy="769441"/>
          </a:xfrm>
          <a:prstGeom prst="rect">
            <a:avLst/>
          </a:prstGeom>
        </p:spPr>
        <p:txBody>
          <a:bodyPr wrap="square">
            <a:spAutoFit/>
          </a:bodyPr>
          <a:lstStyle/>
          <a:p>
            <a:r>
              <a:rPr lang="en-US" sz="1600" u="sng" dirty="0">
                <a:solidFill>
                  <a:schemeClr val="accent4">
                    <a:lumMod val="75000"/>
                  </a:schemeClr>
                </a:solidFill>
                <a:latin typeface="Cambria" panose="02040503050406030204" pitchFamily="18" charset="0"/>
              </a:rPr>
              <a:t>Treatment</a:t>
            </a:r>
            <a:r>
              <a:rPr lang="en-US" sz="1200" u="sng" dirty="0">
                <a:solidFill>
                  <a:schemeClr val="tx1"/>
                </a:solidFill>
                <a:latin typeface="Cambria" panose="02040503050406030204" pitchFamily="18" charset="0"/>
              </a:rPr>
              <a:t>: </a:t>
            </a:r>
            <a:r>
              <a:rPr lang="en-US" sz="1200" u="sng" dirty="0">
                <a:solidFill>
                  <a:schemeClr val="accent6">
                    <a:lumMod val="75000"/>
                  </a:schemeClr>
                </a:solidFill>
                <a:latin typeface="Cambria" panose="02040503050406030204" pitchFamily="18" charset="0"/>
              </a:rPr>
              <a:t>Not important</a:t>
            </a:r>
            <a:endParaRPr lang="en-US" sz="1600" u="sng" dirty="0">
              <a:solidFill>
                <a:schemeClr val="accent6">
                  <a:lumMod val="75000"/>
                </a:schemeClr>
              </a:solidFill>
              <a:latin typeface="Cambria" panose="02040503050406030204" pitchFamily="18" charset="0"/>
            </a:endParaRPr>
          </a:p>
          <a:p>
            <a:pPr>
              <a:buFont typeface="Arial" pitchFamily="34" charset="0"/>
              <a:buChar char="•"/>
            </a:pP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cs typeface="Arial" charset="0"/>
              </a:rPr>
              <a:t>Venesection</a:t>
            </a:r>
            <a:r>
              <a:rPr lang="en-US" sz="1000" dirty="0" err="1">
                <a:solidFill>
                  <a:schemeClr val="tx1">
                    <a:lumMod val="50000"/>
                    <a:lumOff val="50000"/>
                  </a:schemeClr>
                </a:solidFill>
                <a:latin typeface="Cambria" panose="02040503050406030204" pitchFamily="18" charset="0"/>
              </a:rPr>
              <a:t>t</a:t>
            </a:r>
            <a:r>
              <a:rPr lang="en-US" dirty="0">
                <a:solidFill>
                  <a:schemeClr val="tx1"/>
                </a:solidFill>
                <a:latin typeface="Cambria" panose="02040503050406030204" pitchFamily="18" charset="0"/>
                <a:cs typeface="Arial" charset="0"/>
              </a:rPr>
              <a:t>+ Aspirin </a:t>
            </a:r>
            <a:r>
              <a:rPr lang="en-US" sz="1000" dirty="0">
                <a:solidFill>
                  <a:srgbClr val="00B050"/>
                </a:solidFill>
                <a:latin typeface="Cambria" panose="02040503050406030204" pitchFamily="18" charset="0"/>
                <a:cs typeface="Arial" charset="0"/>
              </a:rPr>
              <a:t>to prevent thrombosis</a:t>
            </a:r>
            <a:endParaRPr lang="en-US" sz="1000" dirty="0">
              <a:solidFill>
                <a:srgbClr val="00B050"/>
              </a:solidFill>
              <a:latin typeface="Cambria" panose="02040503050406030204" pitchFamily="18" charset="0"/>
            </a:endParaRPr>
          </a:p>
          <a:p>
            <a:pPr>
              <a:buFont typeface="Arial" pitchFamily="34" charset="0"/>
              <a:buChar char="•"/>
            </a:pPr>
            <a:r>
              <a:rPr lang="en-US" sz="1000" dirty="0">
                <a:solidFill>
                  <a:schemeClr val="tx1"/>
                </a:solidFill>
                <a:latin typeface="Cambria" panose="02040503050406030204" pitchFamily="18" charset="0"/>
                <a:cs typeface="Arial" charset="0"/>
              </a:rPr>
              <a:t> </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Myelo</a:t>
            </a:r>
            <a:r>
              <a:rPr lang="en-US" dirty="0">
                <a:solidFill>
                  <a:schemeClr val="tx1"/>
                </a:solidFill>
                <a:latin typeface="Cambria" panose="02040503050406030204" pitchFamily="18" charset="0"/>
              </a:rPr>
              <a:t>-suppressive  drugs (hydroxyurea</a:t>
            </a:r>
            <a:r>
              <a:rPr lang="en-US" sz="1050" dirty="0">
                <a:solidFill>
                  <a:schemeClr val="tx1"/>
                </a:solidFill>
                <a:latin typeface="Cambria" panose="02040503050406030204" pitchFamily="18" charset="0"/>
              </a:rPr>
              <a:t>) </a:t>
            </a:r>
            <a:r>
              <a:rPr lang="en-US" sz="1000" dirty="0">
                <a:solidFill>
                  <a:srgbClr val="00B050"/>
                </a:solidFill>
                <a:latin typeface="Cambria" panose="02040503050406030204" pitchFamily="18" charset="0"/>
              </a:rPr>
              <a:t>it</a:t>
            </a:r>
            <a:r>
              <a:rPr lang="uk-UA" sz="1000" dirty="0">
                <a:solidFill>
                  <a:srgbClr val="00B050"/>
                </a:solidFill>
                <a:latin typeface="Cambria" panose="02040503050406030204" pitchFamily="18" charset="0"/>
              </a:rPr>
              <a:t>’</a:t>
            </a:r>
            <a:r>
              <a:rPr lang="en-US" sz="1000" dirty="0">
                <a:solidFill>
                  <a:srgbClr val="00B050"/>
                </a:solidFill>
                <a:latin typeface="Cambria" panose="02040503050406030204" pitchFamily="18" charset="0"/>
              </a:rPr>
              <a:t>s a chemotherapy </a:t>
            </a:r>
          </a:p>
        </p:txBody>
      </p:sp>
      <p:sp>
        <p:nvSpPr>
          <p:cNvPr id="21" name="مستطيل 20">
            <a:extLst>
              <a:ext uri="{FF2B5EF4-FFF2-40B4-BE49-F238E27FC236}">
                <a16:creationId xmlns:a16="http://schemas.microsoft.com/office/drawing/2014/main" id="{298377F4-43F1-4B26-9335-9D594D2BBCEE}"/>
              </a:ext>
            </a:extLst>
          </p:cNvPr>
          <p:cNvSpPr/>
          <p:nvPr/>
        </p:nvSpPr>
        <p:spPr>
          <a:xfrm>
            <a:off x="2696162" y="7747801"/>
            <a:ext cx="1173216" cy="266938"/>
          </a:xfrm>
          <a:prstGeom prst="rect">
            <a:avLst/>
          </a:prstGeom>
          <a:solidFill>
            <a:srgbClr val="00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latin typeface="Cambria" panose="02040503050406030204" pitchFamily="18" charset="0"/>
              </a:rPr>
              <a:t>10-15 years</a:t>
            </a:r>
            <a:endParaRPr lang="ar-SA" b="1" dirty="0">
              <a:latin typeface="Cambria" panose="02040503050406030204" pitchFamily="18" charset="0"/>
            </a:endParaRPr>
          </a:p>
        </p:txBody>
      </p:sp>
      <p:cxnSp>
        <p:nvCxnSpPr>
          <p:cNvPr id="23" name="رابط كسهم مستقيم 22">
            <a:extLst>
              <a:ext uri="{FF2B5EF4-FFF2-40B4-BE49-F238E27FC236}">
                <a16:creationId xmlns:a16="http://schemas.microsoft.com/office/drawing/2014/main" id="{AE274603-F8EA-4F58-AFB9-765405DD5DE2}"/>
              </a:ext>
            </a:extLst>
          </p:cNvPr>
          <p:cNvCxnSpPr/>
          <p:nvPr/>
        </p:nvCxnSpPr>
        <p:spPr>
          <a:xfrm>
            <a:off x="3867826" y="8015577"/>
            <a:ext cx="1112736" cy="333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مستطيل مستدير الزوايا 28">
            <a:extLst>
              <a:ext uri="{FF2B5EF4-FFF2-40B4-BE49-F238E27FC236}">
                <a16:creationId xmlns:a16="http://schemas.microsoft.com/office/drawing/2014/main" id="{BACE0D85-6997-4952-8287-5A2DA710678B}"/>
              </a:ext>
            </a:extLst>
          </p:cNvPr>
          <p:cNvSpPr/>
          <p:nvPr/>
        </p:nvSpPr>
        <p:spPr>
          <a:xfrm>
            <a:off x="3856036" y="8049305"/>
            <a:ext cx="766010" cy="248899"/>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latin typeface="Cambria" panose="02040503050406030204" pitchFamily="18" charset="0"/>
              </a:rPr>
              <a:t>5-10%</a:t>
            </a:r>
            <a:endParaRPr lang="ar-SA" dirty="0">
              <a:solidFill>
                <a:schemeClr val="tx1"/>
              </a:solidFill>
              <a:latin typeface="Cambria" panose="02040503050406030204" pitchFamily="18" charset="0"/>
            </a:endParaRPr>
          </a:p>
        </p:txBody>
      </p:sp>
      <p:pic>
        <p:nvPicPr>
          <p:cNvPr id="26" name="Picture 4">
            <a:extLst>
              <a:ext uri="{FF2B5EF4-FFF2-40B4-BE49-F238E27FC236}">
                <a16:creationId xmlns:a16="http://schemas.microsoft.com/office/drawing/2014/main" id="{7FE74E4D-6464-4C2F-843A-CCAB0C8707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3247" y="8382939"/>
            <a:ext cx="1543051" cy="92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مستطيل مستدير الزوايا 27">
            <a:extLst>
              <a:ext uri="{FF2B5EF4-FFF2-40B4-BE49-F238E27FC236}">
                <a16:creationId xmlns:a16="http://schemas.microsoft.com/office/drawing/2014/main" id="{A17E0634-1CF0-4127-B549-0D34E9A1C272}"/>
              </a:ext>
            </a:extLst>
          </p:cNvPr>
          <p:cNvSpPr/>
          <p:nvPr/>
        </p:nvSpPr>
        <p:spPr>
          <a:xfrm>
            <a:off x="4149545" y="9292942"/>
            <a:ext cx="1917700" cy="331123"/>
          </a:xfrm>
          <a:prstGeom prst="roundRect">
            <a:avLst/>
          </a:prstGeom>
          <a:solidFill>
            <a:srgbClr val="00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latin typeface="Cambria" panose="02040503050406030204" pitchFamily="18" charset="0"/>
              </a:rPr>
              <a:t>Acute leukemia </a:t>
            </a:r>
            <a:endParaRPr lang="ar-SA" sz="1800" b="1" dirty="0">
              <a:latin typeface="Cambria" panose="02040503050406030204" pitchFamily="18" charset="0"/>
            </a:endParaRPr>
          </a:p>
        </p:txBody>
      </p:sp>
      <p:cxnSp>
        <p:nvCxnSpPr>
          <p:cNvPr id="28" name="رابط كسهم مستقيم 27">
            <a:extLst>
              <a:ext uri="{FF2B5EF4-FFF2-40B4-BE49-F238E27FC236}">
                <a16:creationId xmlns:a16="http://schemas.microsoft.com/office/drawing/2014/main" id="{74A3E5EF-D7EE-497F-8321-D78B4844BF51}"/>
              </a:ext>
            </a:extLst>
          </p:cNvPr>
          <p:cNvCxnSpPr>
            <a:cxnSpLocks/>
          </p:cNvCxnSpPr>
          <p:nvPr/>
        </p:nvCxnSpPr>
        <p:spPr>
          <a:xfrm flipH="1">
            <a:off x="1660662" y="8015852"/>
            <a:ext cx="1052188" cy="3748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مستطيل مستدير الزوايا 17">
            <a:extLst>
              <a:ext uri="{FF2B5EF4-FFF2-40B4-BE49-F238E27FC236}">
                <a16:creationId xmlns:a16="http://schemas.microsoft.com/office/drawing/2014/main" id="{1FF3C9FD-4250-4400-8964-E8788576A03E}"/>
              </a:ext>
            </a:extLst>
          </p:cNvPr>
          <p:cNvSpPr/>
          <p:nvPr/>
        </p:nvSpPr>
        <p:spPr>
          <a:xfrm>
            <a:off x="1768887" y="8043573"/>
            <a:ext cx="835738" cy="257812"/>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latin typeface="Cambria" panose="02040503050406030204" pitchFamily="18" charset="0"/>
              </a:rPr>
              <a:t>20-30%</a:t>
            </a:r>
            <a:endParaRPr lang="ar-SA" dirty="0">
              <a:solidFill>
                <a:schemeClr val="tx1"/>
              </a:solidFill>
              <a:latin typeface="Cambria" panose="02040503050406030204" pitchFamily="18" charset="0"/>
            </a:endParaRPr>
          </a:p>
        </p:txBody>
      </p:sp>
      <p:pic>
        <p:nvPicPr>
          <p:cNvPr id="29" name="Picture 4" descr="https://encrypted-tbn1.gstatic.com/images?q=tbn:ANd9GcRGfNDSgYPcN7whQKvn4PRb4wsiDgZQXcDg-xZKu-xK5s6JLvPQ">
            <a:extLst>
              <a:ext uri="{FF2B5EF4-FFF2-40B4-BE49-F238E27FC236}">
                <a16:creationId xmlns:a16="http://schemas.microsoft.com/office/drawing/2014/main" id="{813C81EF-BAA2-4B20-A35D-C80C005359D4}"/>
              </a:ext>
            </a:extLst>
          </p:cNvPr>
          <p:cNvPicPr>
            <a:picLocks noChangeAspect="1" noChangeArrowheads="1"/>
          </p:cNvPicPr>
          <p:nvPr/>
        </p:nvPicPr>
        <p:blipFill>
          <a:blip r:embed="rId6" cstate="print"/>
          <a:srcRect/>
          <a:stretch>
            <a:fillRect/>
          </a:stretch>
        </p:blipFill>
        <p:spPr bwMode="auto">
          <a:xfrm>
            <a:off x="551019" y="8399499"/>
            <a:ext cx="1346400" cy="893443"/>
          </a:xfrm>
          <a:prstGeom prst="rect">
            <a:avLst/>
          </a:prstGeom>
          <a:noFill/>
        </p:spPr>
      </p:pic>
      <p:sp>
        <p:nvSpPr>
          <p:cNvPr id="30" name="مستطيل مستدير الزوايا 27">
            <a:extLst>
              <a:ext uri="{FF2B5EF4-FFF2-40B4-BE49-F238E27FC236}">
                <a16:creationId xmlns:a16="http://schemas.microsoft.com/office/drawing/2014/main" id="{FE997C39-1349-4D0C-9AEF-68B6AD32ACE5}"/>
              </a:ext>
            </a:extLst>
          </p:cNvPr>
          <p:cNvSpPr/>
          <p:nvPr/>
        </p:nvSpPr>
        <p:spPr>
          <a:xfrm>
            <a:off x="235960" y="9269532"/>
            <a:ext cx="1917700" cy="331123"/>
          </a:xfrm>
          <a:prstGeom prst="roundRect">
            <a:avLst/>
          </a:prstGeom>
          <a:solidFill>
            <a:srgbClr val="00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chemeClr val="bg1"/>
                </a:solidFill>
                <a:latin typeface="Cambria" panose="02040503050406030204" pitchFamily="18" charset="0"/>
              </a:rPr>
              <a:t>Myelofibrosis</a:t>
            </a:r>
            <a:endParaRPr lang="ar-SA" sz="1800" b="1" dirty="0">
              <a:solidFill>
                <a:schemeClr val="bg1"/>
              </a:solidFill>
              <a:latin typeface="Cambria" panose="02040503050406030204" pitchFamily="18" charset="0"/>
            </a:endParaRPr>
          </a:p>
        </p:txBody>
      </p:sp>
      <p:sp>
        <p:nvSpPr>
          <p:cNvPr id="2" name="مربع نص 1"/>
          <p:cNvSpPr txBox="1"/>
          <p:nvPr/>
        </p:nvSpPr>
        <p:spPr>
          <a:xfrm>
            <a:off x="169548" y="233464"/>
            <a:ext cx="6643363" cy="800219"/>
          </a:xfrm>
          <a:prstGeom prst="rect">
            <a:avLst/>
          </a:prstGeom>
          <a:noFill/>
        </p:spPr>
        <p:txBody>
          <a:bodyPr wrap="square" rtlCol="0">
            <a:spAutoFit/>
          </a:bodyPr>
          <a:lstStyle/>
          <a:p>
            <a:r>
              <a:rPr lang="en-US" sz="1600" dirty="0">
                <a:solidFill>
                  <a:srgbClr val="00A29E"/>
                </a:solidFill>
                <a:latin typeface="Cambria" panose="02040503050406030204" pitchFamily="18" charset="0"/>
              </a:rPr>
              <a:t>When do we say that this patient has PV?</a:t>
            </a:r>
            <a:r>
              <a:rPr lang="en-US" sz="1800" dirty="0">
                <a:solidFill>
                  <a:schemeClr val="accent2">
                    <a:lumMod val="75000"/>
                  </a:schemeClr>
                </a:solidFill>
                <a:latin typeface="Cambria" panose="02040503050406030204" pitchFamily="18" charset="0"/>
              </a:rPr>
              <a:t> </a:t>
            </a:r>
            <a:r>
              <a:rPr lang="en-US" dirty="0">
                <a:solidFill>
                  <a:srgbClr val="FF0000"/>
                </a:solidFill>
                <a:latin typeface="Cambria" panose="02040503050406030204" pitchFamily="18" charset="0"/>
              </a:rPr>
              <a:t>Important!</a:t>
            </a:r>
          </a:p>
          <a:p>
            <a:pPr marL="285750" indent="-285750">
              <a:buFont typeface="Arial" panose="020B0604020202020204" pitchFamily="34" charset="0"/>
              <a:buChar char="•"/>
            </a:pPr>
            <a:r>
              <a:rPr lang="en-US" dirty="0">
                <a:solidFill>
                  <a:schemeClr val="tx1"/>
                </a:solidFill>
                <a:latin typeface="Cambria" panose="02040503050406030204" pitchFamily="18" charset="0"/>
              </a:rPr>
              <a:t>When he has </a:t>
            </a:r>
            <a:r>
              <a:rPr lang="en-US" dirty="0">
                <a:solidFill>
                  <a:srgbClr val="FF0000"/>
                </a:solidFill>
                <a:latin typeface="Cambria" panose="02040503050406030204" pitchFamily="18" charset="0"/>
              </a:rPr>
              <a:t>3 Major criteria</a:t>
            </a:r>
            <a:r>
              <a:rPr lang="en-US" dirty="0">
                <a:solidFill>
                  <a:schemeClr val="tx1"/>
                </a:solidFill>
                <a:latin typeface="Cambria" panose="02040503050406030204" pitchFamily="18" charset="0"/>
              </a:rPr>
              <a:t> </a:t>
            </a:r>
            <a:r>
              <a:rPr lang="en-US" u="sng" dirty="0">
                <a:solidFill>
                  <a:schemeClr val="tx1"/>
                </a:solidFill>
                <a:latin typeface="Cambria" panose="02040503050406030204" pitchFamily="18" charset="0"/>
              </a:rPr>
              <a:t>or</a:t>
            </a:r>
            <a:r>
              <a:rPr lang="en-US" dirty="0">
                <a:latin typeface="Cambria" panose="02040503050406030204" pitchFamily="18" charset="0"/>
              </a:rPr>
              <a:t> </a:t>
            </a:r>
            <a:r>
              <a:rPr lang="en-US" dirty="0">
                <a:solidFill>
                  <a:srgbClr val="FF0000"/>
                </a:solidFill>
                <a:latin typeface="Cambria" panose="02040503050406030204" pitchFamily="18" charset="0"/>
              </a:rPr>
              <a:t>First 2 Major and the Minor criteria.</a:t>
            </a:r>
          </a:p>
          <a:p>
            <a:r>
              <a:rPr lang="en-US" dirty="0">
                <a:solidFill>
                  <a:srgbClr val="FF0000"/>
                </a:solidFill>
                <a:latin typeface="Cambria" panose="02040503050406030204" pitchFamily="18" charset="0"/>
              </a:rPr>
              <a:t> </a:t>
            </a:r>
          </a:p>
        </p:txBody>
      </p:sp>
      <p:sp>
        <p:nvSpPr>
          <p:cNvPr id="3" name="مربع نص 2"/>
          <p:cNvSpPr txBox="1"/>
          <p:nvPr/>
        </p:nvSpPr>
        <p:spPr>
          <a:xfrm>
            <a:off x="171597" y="875489"/>
            <a:ext cx="4370480" cy="1415772"/>
          </a:xfrm>
          <a:prstGeom prst="rect">
            <a:avLst/>
          </a:prstGeom>
          <a:noFill/>
          <a:ln>
            <a:solidFill>
              <a:schemeClr val="tx1"/>
            </a:solidFill>
            <a:prstDash val="dashDot"/>
          </a:ln>
        </p:spPr>
        <p:txBody>
          <a:bodyPr wrap="square" rtlCol="0">
            <a:spAutoFit/>
          </a:bodyPr>
          <a:lstStyle/>
          <a:p>
            <a:pPr marL="285750" indent="-285750">
              <a:buFontTx/>
              <a:buChar char="-"/>
            </a:pPr>
            <a:r>
              <a:rPr lang="en-US" sz="1600" u="sng" dirty="0">
                <a:solidFill>
                  <a:srgbClr val="00A29E"/>
                </a:solidFill>
                <a:latin typeface="Cambria" panose="02040503050406030204" pitchFamily="18" charset="0"/>
              </a:rPr>
              <a:t>Major criteria </a:t>
            </a:r>
          </a:p>
          <a:p>
            <a:r>
              <a:rPr lang="en-US" dirty="0">
                <a:solidFill>
                  <a:schemeClr val="tx1"/>
                </a:solidFill>
                <a:latin typeface="Cambria" panose="02040503050406030204" pitchFamily="18" charset="0"/>
              </a:rPr>
              <a:t>1. </a:t>
            </a:r>
            <a:r>
              <a:rPr lang="en-US" dirty="0" err="1">
                <a:solidFill>
                  <a:schemeClr val="tx1"/>
                </a:solidFill>
                <a:latin typeface="Cambria" panose="02040503050406030204" pitchFamily="18" charset="0"/>
              </a:rPr>
              <a:t>Hb</a:t>
            </a:r>
            <a:r>
              <a:rPr lang="en-US" dirty="0">
                <a:solidFill>
                  <a:schemeClr val="tx1"/>
                </a:solidFill>
                <a:latin typeface="Cambria" panose="02040503050406030204" pitchFamily="18" charset="0"/>
              </a:rPr>
              <a:t>&gt; 16.5 g/dl in men or </a:t>
            </a:r>
            <a:r>
              <a:rPr lang="en-US" dirty="0" err="1">
                <a:solidFill>
                  <a:schemeClr val="tx1"/>
                </a:solidFill>
                <a:latin typeface="Cambria" panose="02040503050406030204" pitchFamily="18" charset="0"/>
              </a:rPr>
              <a:t>Hb</a:t>
            </a:r>
            <a:r>
              <a:rPr lang="en-US" dirty="0">
                <a:solidFill>
                  <a:schemeClr val="tx1"/>
                </a:solidFill>
                <a:latin typeface="Cambria" panose="02040503050406030204" pitchFamily="18" charset="0"/>
              </a:rPr>
              <a:t>&gt;16.0 g/dl in women</a:t>
            </a:r>
          </a:p>
          <a:p>
            <a:r>
              <a:rPr lang="en-US" u="sng" dirty="0">
                <a:solidFill>
                  <a:schemeClr val="tx1"/>
                </a:solidFill>
                <a:latin typeface="Cambria" panose="02040503050406030204" pitchFamily="18" charset="0"/>
              </a:rPr>
              <a:t>Or</a:t>
            </a:r>
            <a:r>
              <a:rPr lang="en-US" dirty="0">
                <a:solidFill>
                  <a:schemeClr val="tx1"/>
                </a:solidFill>
                <a:latin typeface="Cambria" panose="02040503050406030204" pitchFamily="18" charset="0"/>
              </a:rPr>
              <a:t> Hematocrit &gt; 49% in men or &gt;48% in women</a:t>
            </a:r>
          </a:p>
          <a:p>
            <a:r>
              <a:rPr lang="en-US" u="sng" dirty="0">
                <a:solidFill>
                  <a:schemeClr val="tx1"/>
                </a:solidFill>
                <a:latin typeface="Cambria" panose="02040503050406030204" pitchFamily="18" charset="0"/>
              </a:rPr>
              <a:t>Or</a:t>
            </a:r>
            <a:r>
              <a:rPr lang="en-US" dirty="0">
                <a:solidFill>
                  <a:schemeClr val="tx1"/>
                </a:solidFill>
                <a:latin typeface="Cambria" panose="02040503050406030204" pitchFamily="18" charset="0"/>
              </a:rPr>
              <a:t> Increased Red Cells Mass (RCM).</a:t>
            </a:r>
          </a:p>
          <a:p>
            <a:r>
              <a:rPr lang="en-US" dirty="0">
                <a:solidFill>
                  <a:schemeClr val="tx1"/>
                </a:solidFill>
                <a:latin typeface="Cambria" panose="02040503050406030204" pitchFamily="18" charset="0"/>
              </a:rPr>
              <a:t>2. Bone Marrow biopsy shows (</a:t>
            </a:r>
            <a:r>
              <a:rPr lang="en-US" dirty="0" err="1">
                <a:solidFill>
                  <a:schemeClr val="tx1"/>
                </a:solidFill>
                <a:latin typeface="Cambria" panose="02040503050406030204" pitchFamily="18" charset="0"/>
              </a:rPr>
              <a:t>panmyelosis</a:t>
            </a:r>
            <a:r>
              <a:rPr lang="en-US" dirty="0">
                <a:solidFill>
                  <a:schemeClr val="tx1"/>
                </a:solidFill>
                <a:latin typeface="Cambria" panose="02040503050406030204" pitchFamily="18" charset="0"/>
              </a:rPr>
              <a:t>).</a:t>
            </a:r>
          </a:p>
          <a:p>
            <a:r>
              <a:rPr lang="en-US" dirty="0">
                <a:solidFill>
                  <a:schemeClr val="tx1"/>
                </a:solidFill>
                <a:latin typeface="Cambria" panose="02040503050406030204" pitchFamily="18" charset="0"/>
              </a:rPr>
              <a:t>3. Presence of JAK2V617 or JAK2 exon12 Mutation.</a:t>
            </a:r>
          </a:p>
        </p:txBody>
      </p:sp>
      <p:sp>
        <p:nvSpPr>
          <p:cNvPr id="11" name="مربع نص 10"/>
          <p:cNvSpPr txBox="1"/>
          <p:nvPr/>
        </p:nvSpPr>
        <p:spPr>
          <a:xfrm>
            <a:off x="4668586" y="875489"/>
            <a:ext cx="1840498" cy="1015663"/>
          </a:xfrm>
          <a:prstGeom prst="rect">
            <a:avLst/>
          </a:prstGeom>
          <a:noFill/>
          <a:ln>
            <a:solidFill>
              <a:schemeClr val="tx1"/>
            </a:solidFill>
            <a:prstDash val="dashDot"/>
          </a:ln>
        </p:spPr>
        <p:txBody>
          <a:bodyPr wrap="square" rtlCol="0">
            <a:spAutoFit/>
          </a:bodyPr>
          <a:lstStyle/>
          <a:p>
            <a:pPr marL="285750" indent="-285750">
              <a:buFontTx/>
              <a:buChar char="-"/>
            </a:pPr>
            <a:r>
              <a:rPr lang="en-US" sz="1600" u="sng" dirty="0">
                <a:solidFill>
                  <a:srgbClr val="00A29E"/>
                </a:solidFill>
                <a:latin typeface="Cambria" panose="02040503050406030204" pitchFamily="18" charset="0"/>
              </a:rPr>
              <a:t>Minor criteria</a:t>
            </a:r>
          </a:p>
          <a:p>
            <a:pPr marL="285750" indent="-285750">
              <a:buFont typeface="Arial" panose="020B0604020202020204" pitchFamily="34" charset="0"/>
              <a:buChar char="•"/>
            </a:pPr>
            <a:r>
              <a:rPr lang="en-US" dirty="0">
                <a:solidFill>
                  <a:schemeClr val="tx1"/>
                </a:solidFill>
                <a:latin typeface="Cambria" panose="02040503050406030204" pitchFamily="18" charset="0"/>
              </a:rPr>
              <a:t>Subnormal serum erythropoietin level. </a:t>
            </a:r>
            <a:r>
              <a:rPr lang="en-US" sz="1600" u="sng" dirty="0">
                <a:solidFill>
                  <a:schemeClr val="accent1">
                    <a:lumMod val="75000"/>
                  </a:schemeClr>
                </a:solidFill>
                <a:latin typeface="Cambria" panose="02040503050406030204" pitchFamily="18" charset="0"/>
              </a:rPr>
              <a:t> </a:t>
            </a:r>
          </a:p>
        </p:txBody>
      </p:sp>
      <p:sp>
        <p:nvSpPr>
          <p:cNvPr id="33" name="مربع نص 32"/>
          <p:cNvSpPr txBox="1"/>
          <p:nvPr/>
        </p:nvSpPr>
        <p:spPr>
          <a:xfrm>
            <a:off x="169548" y="7455676"/>
            <a:ext cx="1491114" cy="338554"/>
          </a:xfrm>
          <a:prstGeom prst="rect">
            <a:avLst/>
          </a:prstGeom>
          <a:noFill/>
        </p:spPr>
        <p:txBody>
          <a:bodyPr wrap="none" rtlCol="0">
            <a:spAutoFit/>
          </a:bodyPr>
          <a:lstStyle/>
          <a:p>
            <a:r>
              <a:rPr lang="en-US" sz="1600" u="sng" dirty="0">
                <a:solidFill>
                  <a:schemeClr val="accent4">
                    <a:lumMod val="75000"/>
                  </a:schemeClr>
                </a:solidFill>
                <a:latin typeface="Cambria" panose="02040503050406030204" pitchFamily="18" charset="0"/>
              </a:rPr>
              <a:t>Complications:</a:t>
            </a:r>
          </a:p>
        </p:txBody>
      </p:sp>
      <p:sp>
        <p:nvSpPr>
          <p:cNvPr id="34" name="عنصر نائب للتذييل 33"/>
          <p:cNvSpPr>
            <a:spLocks noGrp="1"/>
          </p:cNvSpPr>
          <p:nvPr>
            <p:ph type="ftr" idx="11"/>
          </p:nvPr>
        </p:nvSpPr>
        <p:spPr>
          <a:xfrm>
            <a:off x="2354011" y="-80083"/>
            <a:ext cx="2314575" cy="527403"/>
          </a:xfrm>
        </p:spPr>
        <p:txBody>
          <a:bodyPr/>
          <a:lstStyle/>
          <a:p>
            <a:r>
              <a:rPr lang="en-US" dirty="0" err="1"/>
              <a:t>Haematology</a:t>
            </a:r>
            <a:r>
              <a:rPr lang="en-US" dirty="0"/>
              <a:t> Team 436</a:t>
            </a:r>
          </a:p>
        </p:txBody>
      </p:sp>
      <p:sp>
        <p:nvSpPr>
          <p:cNvPr id="35" name="عنصر نائب لرقم الشريحة 3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5</a:t>
            </a:fld>
            <a:endParaRPr lang="en-US"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1508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B997493-B88E-40C0-ACB1-10A6377B77D2}"/>
              </a:ext>
            </a:extLst>
          </p:cNvPr>
          <p:cNvSpPr txBox="1"/>
          <p:nvPr/>
        </p:nvSpPr>
        <p:spPr>
          <a:xfrm>
            <a:off x="144688" y="172585"/>
            <a:ext cx="3015257" cy="338554"/>
          </a:xfrm>
          <a:prstGeom prst="rect">
            <a:avLst/>
          </a:prstGeom>
          <a:noFill/>
        </p:spPr>
        <p:txBody>
          <a:bodyPr wrap="square" rtlCol="0">
            <a:spAutoFit/>
          </a:bodyPr>
          <a:lstStyle/>
          <a:p>
            <a:r>
              <a:rPr lang="en-US" sz="1600" dirty="0">
                <a:solidFill>
                  <a:srgbClr val="009999"/>
                </a:solidFill>
                <a:latin typeface="Cambria" panose="02040503050406030204" pitchFamily="18" charset="0"/>
              </a:rPr>
              <a:t>Primary myelofibrosis</a:t>
            </a:r>
            <a:endParaRPr lang="en-US" sz="1600" dirty="0">
              <a:latin typeface="Cambria" panose="02040503050406030204" pitchFamily="18" charset="0"/>
            </a:endParaRPr>
          </a:p>
        </p:txBody>
      </p:sp>
      <p:sp>
        <p:nvSpPr>
          <p:cNvPr id="6" name="مربع نص 5">
            <a:extLst>
              <a:ext uri="{FF2B5EF4-FFF2-40B4-BE49-F238E27FC236}">
                <a16:creationId xmlns:a16="http://schemas.microsoft.com/office/drawing/2014/main" id="{6F96D4DE-3759-468E-B702-F657F6F31AD3}"/>
              </a:ext>
            </a:extLst>
          </p:cNvPr>
          <p:cNvSpPr txBox="1"/>
          <p:nvPr/>
        </p:nvSpPr>
        <p:spPr>
          <a:xfrm>
            <a:off x="144688" y="440454"/>
            <a:ext cx="6707402" cy="73866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Cambria" panose="02040503050406030204" pitchFamily="18" charset="0"/>
              </a:rPr>
              <a:t>It is a clonal MPN characterized by a </a:t>
            </a:r>
            <a:r>
              <a:rPr lang="en-US" dirty="0">
                <a:solidFill>
                  <a:srgbClr val="FF0000"/>
                </a:solidFill>
                <a:latin typeface="Cambria" panose="02040503050406030204" pitchFamily="18" charset="0"/>
              </a:rPr>
              <a:t>proliferation of megakaryocytes &amp; granulocytes </a:t>
            </a:r>
            <a:r>
              <a:rPr lang="en-US" dirty="0">
                <a:solidFill>
                  <a:schemeClr val="tx1"/>
                </a:solidFill>
                <a:latin typeface="Cambria" panose="02040503050406030204" pitchFamily="18" charset="0"/>
              </a:rPr>
              <a:t>in the bone marrow that associated with deposition of fibrous connective tissue and </a:t>
            </a:r>
            <a:r>
              <a:rPr lang="en-US" dirty="0">
                <a:solidFill>
                  <a:srgbClr val="FF0000"/>
                </a:solidFill>
                <a:latin typeface="Cambria" panose="02040503050406030204" pitchFamily="18" charset="0"/>
              </a:rPr>
              <a:t>extramedullary hematopoiesis</a:t>
            </a:r>
          </a:p>
        </p:txBody>
      </p:sp>
      <p:sp>
        <p:nvSpPr>
          <p:cNvPr id="7" name="مربع نص 6">
            <a:extLst>
              <a:ext uri="{FF2B5EF4-FFF2-40B4-BE49-F238E27FC236}">
                <a16:creationId xmlns:a16="http://schemas.microsoft.com/office/drawing/2014/main" id="{AB2E3B9E-329F-4491-B3E1-3EC8D2C5AB97}"/>
              </a:ext>
            </a:extLst>
          </p:cNvPr>
          <p:cNvSpPr txBox="1"/>
          <p:nvPr/>
        </p:nvSpPr>
        <p:spPr>
          <a:xfrm>
            <a:off x="181608" y="1104565"/>
            <a:ext cx="3876382" cy="338554"/>
          </a:xfrm>
          <a:prstGeom prst="rect">
            <a:avLst/>
          </a:prstGeom>
          <a:noFill/>
        </p:spPr>
        <p:txBody>
          <a:bodyPr wrap="none" rtlCol="0">
            <a:spAutoFit/>
          </a:bodyPr>
          <a:lstStyle/>
          <a:p>
            <a:r>
              <a:rPr lang="en-US" sz="1600" dirty="0">
                <a:solidFill>
                  <a:srgbClr val="00A29E"/>
                </a:solidFill>
                <a:latin typeface="Cambria" panose="02040503050406030204" pitchFamily="18" charset="0"/>
              </a:rPr>
              <a:t>Clinical feature of primary myelofibrosis : </a:t>
            </a:r>
            <a:endParaRPr lang="en-US" sz="1600" dirty="0">
              <a:solidFill>
                <a:srgbClr val="00A29E"/>
              </a:solidFill>
            </a:endParaRPr>
          </a:p>
        </p:txBody>
      </p:sp>
      <p:sp>
        <p:nvSpPr>
          <p:cNvPr id="8" name="مستطيل 7">
            <a:extLst>
              <a:ext uri="{FF2B5EF4-FFF2-40B4-BE49-F238E27FC236}">
                <a16:creationId xmlns:a16="http://schemas.microsoft.com/office/drawing/2014/main" id="{EE62DD56-7BD5-4A6A-80B9-FFF2D0A92277}"/>
              </a:ext>
            </a:extLst>
          </p:cNvPr>
          <p:cNvSpPr/>
          <p:nvPr/>
        </p:nvSpPr>
        <p:spPr>
          <a:xfrm>
            <a:off x="150598" y="1406803"/>
            <a:ext cx="3537412" cy="2800767"/>
          </a:xfrm>
          <a:prstGeom prst="rect">
            <a:avLst/>
          </a:prstGeom>
        </p:spPr>
        <p:txBody>
          <a:bodyPr wrap="square">
            <a:spAutoFit/>
          </a:bodyPr>
          <a:lstStyle/>
          <a:p>
            <a:pPr>
              <a:spcBef>
                <a:spcPts val="600"/>
              </a:spcBef>
              <a:buFont typeface="Arial" pitchFamily="34" charset="0"/>
              <a:buChar char="•"/>
            </a:pPr>
            <a:r>
              <a:rPr lang="en-US" dirty="0">
                <a:solidFill>
                  <a:schemeClr val="tx1"/>
                </a:solidFill>
                <a:latin typeface="Cambria" panose="02040503050406030204" pitchFamily="18" charset="0"/>
              </a:rPr>
              <a:t>Anemia </a:t>
            </a:r>
          </a:p>
          <a:p>
            <a:pPr>
              <a:spcBef>
                <a:spcPts val="600"/>
              </a:spcBef>
              <a:buFont typeface="Arial" pitchFamily="34" charset="0"/>
              <a:buChar char="•"/>
            </a:pPr>
            <a:r>
              <a:rPr lang="en-US" dirty="0">
                <a:solidFill>
                  <a:schemeClr val="tx1"/>
                </a:solidFill>
                <a:latin typeface="Cambria" panose="02040503050406030204" pitchFamily="18" charset="0"/>
              </a:rPr>
              <a:t> </a:t>
            </a:r>
            <a:r>
              <a:rPr lang="en-US" dirty="0" err="1">
                <a:solidFill>
                  <a:srgbClr val="FF0000"/>
                </a:solidFill>
                <a:latin typeface="Cambria" panose="02040503050406030204" pitchFamily="18" charset="0"/>
              </a:rPr>
              <a:t>Leukoerythroblastic</a:t>
            </a:r>
            <a:r>
              <a:rPr lang="en-US" dirty="0">
                <a:solidFill>
                  <a:srgbClr val="FF0000"/>
                </a:solidFill>
                <a:latin typeface="Cambria" panose="02040503050406030204" pitchFamily="18" charset="0"/>
              </a:rPr>
              <a:t> blood picture</a:t>
            </a:r>
            <a:r>
              <a:rPr lang="en-US" sz="1200" dirty="0">
                <a:solidFill>
                  <a:srgbClr val="FF0000"/>
                </a:solidFill>
                <a:latin typeface="Cambria" panose="02040503050406030204" pitchFamily="18" charset="0"/>
              </a:rPr>
              <a:t>. </a:t>
            </a:r>
            <a:r>
              <a:rPr lang="en-US" sz="1200" dirty="0">
                <a:solidFill>
                  <a:schemeClr val="bg1">
                    <a:lumMod val="50000"/>
                  </a:schemeClr>
                </a:solidFill>
                <a:latin typeface="Cambria" panose="02040503050406030204" pitchFamily="18" charset="0"/>
              </a:rPr>
              <a:t>Due to bone marrow stress from fibrosis</a:t>
            </a:r>
          </a:p>
          <a:p>
            <a:pPr>
              <a:spcBef>
                <a:spcPts val="600"/>
              </a:spcBef>
              <a:buFont typeface="Arial" pitchFamily="34" charset="0"/>
              <a:buChar char="•"/>
            </a:pPr>
            <a:r>
              <a:rPr lang="en-US" dirty="0">
                <a:solidFill>
                  <a:schemeClr val="tx1"/>
                </a:solidFill>
                <a:latin typeface="Cambria" panose="02040503050406030204" pitchFamily="18" charset="0"/>
              </a:rPr>
              <a:t> </a:t>
            </a:r>
            <a:r>
              <a:rPr lang="en-US" dirty="0">
                <a:solidFill>
                  <a:srgbClr val="FF0000"/>
                </a:solidFill>
                <a:latin typeface="Cambria" panose="02040503050406030204" pitchFamily="18" charset="0"/>
              </a:rPr>
              <a:t>Massive splenomegaly.</a:t>
            </a:r>
            <a:r>
              <a:rPr lang="en-US" dirty="0">
                <a:latin typeface="Cambria" panose="02040503050406030204" pitchFamily="18" charset="0"/>
              </a:rPr>
              <a:t> </a:t>
            </a:r>
            <a:r>
              <a:rPr lang="en-US" sz="1100" dirty="0">
                <a:solidFill>
                  <a:srgbClr val="00B050"/>
                </a:solidFill>
                <a:latin typeface="Cambria" panose="02040503050406030204" pitchFamily="18" charset="0"/>
              </a:rPr>
              <a:t>(The bone marrow is filled with fibrosis so </a:t>
            </a:r>
            <a:r>
              <a:rPr lang="en-US" sz="1100" dirty="0" err="1">
                <a:solidFill>
                  <a:srgbClr val="00B050"/>
                </a:solidFill>
                <a:latin typeface="Cambria" panose="02040503050406030204" pitchFamily="18" charset="0"/>
              </a:rPr>
              <a:t>extramedullary</a:t>
            </a:r>
            <a:r>
              <a:rPr lang="en-US" sz="1100" dirty="0">
                <a:solidFill>
                  <a:srgbClr val="00B050"/>
                </a:solidFill>
                <a:latin typeface="Cambria" panose="02040503050406030204" pitchFamily="18" charset="0"/>
              </a:rPr>
              <a:t> hematopoiesis is required and </a:t>
            </a:r>
            <a:r>
              <a:rPr lang="en-US" sz="1100" dirty="0" err="1">
                <a:solidFill>
                  <a:srgbClr val="00B050"/>
                </a:solidFill>
                <a:latin typeface="Cambria" panose="02040503050406030204" pitchFamily="18" charset="0"/>
              </a:rPr>
              <a:t>splenomegally</a:t>
            </a:r>
            <a:r>
              <a:rPr lang="en-US" sz="1100" dirty="0">
                <a:solidFill>
                  <a:srgbClr val="00B050"/>
                </a:solidFill>
                <a:latin typeface="Cambria" panose="02040503050406030204" pitchFamily="18" charset="0"/>
              </a:rPr>
              <a:t> is massive because the spleen not only filter but also makes new cells so even bigger than in polycythemia Vera or Essential </a:t>
            </a:r>
            <a:r>
              <a:rPr lang="en-US" sz="1100" dirty="0" err="1">
                <a:solidFill>
                  <a:srgbClr val="00B050"/>
                </a:solidFill>
                <a:latin typeface="Cambria" panose="02040503050406030204" pitchFamily="18" charset="0"/>
              </a:rPr>
              <a:t>thrombocythemia</a:t>
            </a:r>
            <a:r>
              <a:rPr lang="en-US" sz="1100" dirty="0">
                <a:solidFill>
                  <a:srgbClr val="00B050"/>
                </a:solidFill>
                <a:latin typeface="Cambria" panose="02040503050406030204" pitchFamily="18" charset="0"/>
              </a:rPr>
              <a:t>)</a:t>
            </a:r>
          </a:p>
          <a:p>
            <a:pPr>
              <a:spcBef>
                <a:spcPts val="600"/>
              </a:spcBef>
              <a:buFont typeface="Arial" pitchFamily="34" charset="0"/>
              <a:buChar char="•"/>
            </a:pPr>
            <a:r>
              <a:rPr lang="en-US" dirty="0">
                <a:solidFill>
                  <a:schemeClr val="tx1"/>
                </a:solidFill>
                <a:latin typeface="Cambria" panose="02040503050406030204" pitchFamily="18" charset="0"/>
              </a:rPr>
              <a:t> Fibrotic bone marrow.</a:t>
            </a:r>
          </a:p>
          <a:p>
            <a:pPr>
              <a:spcBef>
                <a:spcPts val="600"/>
              </a:spcBef>
              <a:buFont typeface="Arial" pitchFamily="34" charset="0"/>
              <a:buChar char="•"/>
            </a:pPr>
            <a:r>
              <a:rPr lang="en-US" dirty="0">
                <a:solidFill>
                  <a:schemeClr val="tx1"/>
                </a:solidFill>
                <a:latin typeface="Cambria" panose="02040503050406030204" pitchFamily="18" charset="0"/>
              </a:rPr>
              <a:t> </a:t>
            </a:r>
            <a:r>
              <a:rPr lang="en-US" dirty="0">
                <a:solidFill>
                  <a:srgbClr val="FF0000"/>
                </a:solidFill>
                <a:latin typeface="Cambria" panose="02040503050406030204" pitchFamily="18" charset="0"/>
              </a:rPr>
              <a:t>JAK2 mutation (50%-60%).</a:t>
            </a:r>
          </a:p>
          <a:p>
            <a:pPr>
              <a:spcBef>
                <a:spcPts val="600"/>
              </a:spcBef>
              <a:buFont typeface="Arial" pitchFamily="34" charset="0"/>
              <a:buChar char="•"/>
            </a:pPr>
            <a:r>
              <a:rPr lang="en-US" dirty="0">
                <a:solidFill>
                  <a:schemeClr val="tx1"/>
                </a:solidFill>
                <a:latin typeface="Cambria" panose="02040503050406030204" pitchFamily="18" charset="0"/>
              </a:rPr>
              <a:t> Risk of AML transformation (10-20%).</a:t>
            </a:r>
          </a:p>
        </p:txBody>
      </p:sp>
      <p:pic>
        <p:nvPicPr>
          <p:cNvPr id="9" name="Picture 13">
            <a:extLst>
              <a:ext uri="{FF2B5EF4-FFF2-40B4-BE49-F238E27FC236}">
                <a16:creationId xmlns:a16="http://schemas.microsoft.com/office/drawing/2014/main" id="{703B091E-5FFB-4D57-81A2-0FE9B37D6EC5}"/>
              </a:ext>
            </a:extLst>
          </p:cNvPr>
          <p:cNvPicPr>
            <a:picLocks noChangeAspect="1" noChangeArrowheads="1"/>
          </p:cNvPicPr>
          <p:nvPr/>
        </p:nvPicPr>
        <p:blipFill>
          <a:blip r:embed="rId2" cstate="print"/>
          <a:srcRect/>
          <a:stretch>
            <a:fillRect/>
          </a:stretch>
        </p:blipFill>
        <p:spPr bwMode="auto">
          <a:xfrm>
            <a:off x="3681329" y="1463353"/>
            <a:ext cx="2981292" cy="1866174"/>
          </a:xfrm>
          <a:prstGeom prst="rect">
            <a:avLst/>
          </a:prstGeom>
          <a:noFill/>
          <a:ln w="12700" algn="ctr">
            <a:solidFill>
              <a:schemeClr val="tx1"/>
            </a:solidFill>
            <a:miter lim="800000"/>
            <a:headEnd/>
            <a:tailEnd/>
          </a:ln>
        </p:spPr>
      </p:pic>
      <p:sp>
        <p:nvSpPr>
          <p:cNvPr id="14" name="مربع نص 13">
            <a:extLst>
              <a:ext uri="{FF2B5EF4-FFF2-40B4-BE49-F238E27FC236}">
                <a16:creationId xmlns:a16="http://schemas.microsoft.com/office/drawing/2014/main" id="{70B6036C-2DCF-4278-A508-8E703BD8E487}"/>
              </a:ext>
            </a:extLst>
          </p:cNvPr>
          <p:cNvSpPr txBox="1"/>
          <p:nvPr/>
        </p:nvSpPr>
        <p:spPr>
          <a:xfrm>
            <a:off x="1712713" y="4174026"/>
            <a:ext cx="3088953" cy="307777"/>
          </a:xfrm>
          <a:prstGeom prst="rect">
            <a:avLst/>
          </a:prstGeom>
          <a:noFill/>
        </p:spPr>
        <p:txBody>
          <a:bodyPr wrap="square" rtlCol="0">
            <a:spAutoFit/>
          </a:bodyPr>
          <a:lstStyle/>
          <a:p>
            <a:pPr algn="ctr"/>
            <a:r>
              <a:rPr lang="en-US" b="1" dirty="0">
                <a:solidFill>
                  <a:srgbClr val="00A29E"/>
                </a:solidFill>
                <a:latin typeface="Cambria" panose="02040503050406030204" pitchFamily="18" charset="0"/>
              </a:rPr>
              <a:t>Bone marrow in myelofibrosis</a:t>
            </a:r>
            <a:endParaRPr lang="ar-SA" b="1" dirty="0">
              <a:solidFill>
                <a:srgbClr val="00A29E"/>
              </a:solidFill>
              <a:latin typeface="Cambria" panose="02040503050406030204" pitchFamily="18" charset="0"/>
            </a:endParaRPr>
          </a:p>
        </p:txBody>
      </p:sp>
      <p:pic>
        <p:nvPicPr>
          <p:cNvPr id="15" name="Picture 4" descr="MF section">
            <a:extLst>
              <a:ext uri="{FF2B5EF4-FFF2-40B4-BE49-F238E27FC236}">
                <a16:creationId xmlns:a16="http://schemas.microsoft.com/office/drawing/2014/main" id="{10AEB8B5-37AF-4CEE-B971-B8A0FDB567F4}"/>
              </a:ext>
            </a:extLst>
          </p:cNvPr>
          <p:cNvPicPr>
            <a:picLocks noChangeAspect="1" noChangeArrowheads="1"/>
          </p:cNvPicPr>
          <p:nvPr/>
        </p:nvPicPr>
        <p:blipFill>
          <a:blip r:embed="rId3" cstate="print">
            <a:lum contrast="12000"/>
          </a:blip>
          <a:srcRect/>
          <a:stretch>
            <a:fillRect/>
          </a:stretch>
        </p:blipFill>
        <p:spPr bwMode="auto">
          <a:xfrm flipH="1">
            <a:off x="3353121" y="4481803"/>
            <a:ext cx="1559768" cy="1617723"/>
          </a:xfrm>
          <a:prstGeom prst="rect">
            <a:avLst/>
          </a:prstGeom>
          <a:noFill/>
          <a:ln w="28575">
            <a:solidFill>
              <a:srgbClr val="000000"/>
            </a:solidFill>
            <a:miter lim="800000"/>
            <a:headEnd/>
            <a:tailEnd/>
          </a:ln>
        </p:spPr>
      </p:pic>
      <p:pic>
        <p:nvPicPr>
          <p:cNvPr id="16" name="Picture 4" descr="http://www.pathpedia.com/education/eatlas/histology/bone_marrow/normal-bone-marrow-core-biopsy-%5b2-bm01-2h%5d.jpeg?Width=600&amp;Height=450&amp;Format=4">
            <a:extLst>
              <a:ext uri="{FF2B5EF4-FFF2-40B4-BE49-F238E27FC236}">
                <a16:creationId xmlns:a16="http://schemas.microsoft.com/office/drawing/2014/main" id="{B382BC2A-E3D3-41B7-AF6B-10AB0877DBAB}"/>
              </a:ext>
            </a:extLst>
          </p:cNvPr>
          <p:cNvPicPr>
            <a:picLocks noChangeAspect="1" noChangeArrowheads="1"/>
          </p:cNvPicPr>
          <p:nvPr/>
        </p:nvPicPr>
        <p:blipFill>
          <a:blip r:embed="rId4" cstate="print"/>
          <a:srcRect/>
          <a:stretch>
            <a:fillRect/>
          </a:stretch>
        </p:blipFill>
        <p:spPr bwMode="auto">
          <a:xfrm flipH="1">
            <a:off x="1631681" y="4484494"/>
            <a:ext cx="1722413" cy="1624817"/>
          </a:xfrm>
          <a:prstGeom prst="rect">
            <a:avLst/>
          </a:prstGeom>
          <a:noFill/>
          <a:ln>
            <a:solidFill>
              <a:schemeClr val="tx1"/>
            </a:solidFill>
          </a:ln>
        </p:spPr>
      </p:pic>
      <p:sp>
        <p:nvSpPr>
          <p:cNvPr id="17" name="Rectangle 5">
            <a:extLst>
              <a:ext uri="{FF2B5EF4-FFF2-40B4-BE49-F238E27FC236}">
                <a16:creationId xmlns:a16="http://schemas.microsoft.com/office/drawing/2014/main" id="{0999B8F0-B90A-4156-9F2E-7323510F22E7}"/>
              </a:ext>
            </a:extLst>
          </p:cNvPr>
          <p:cNvSpPr/>
          <p:nvPr/>
        </p:nvSpPr>
        <p:spPr>
          <a:xfrm flipH="1">
            <a:off x="1631682" y="5940214"/>
            <a:ext cx="715703" cy="195011"/>
          </a:xfrm>
          <a:prstGeom prst="rect">
            <a:avLst/>
          </a:prstGeom>
          <a:solidFill>
            <a:srgbClr val="00A29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Normal BM </a:t>
            </a:r>
          </a:p>
        </p:txBody>
      </p:sp>
      <p:sp>
        <p:nvSpPr>
          <p:cNvPr id="18" name="Rectangle 6">
            <a:extLst>
              <a:ext uri="{FF2B5EF4-FFF2-40B4-BE49-F238E27FC236}">
                <a16:creationId xmlns:a16="http://schemas.microsoft.com/office/drawing/2014/main" id="{527E5C91-7439-49F3-9943-5D5E2953015C}"/>
              </a:ext>
            </a:extLst>
          </p:cNvPr>
          <p:cNvSpPr/>
          <p:nvPr/>
        </p:nvSpPr>
        <p:spPr>
          <a:xfrm flipH="1">
            <a:off x="3367366" y="5914552"/>
            <a:ext cx="820156" cy="199652"/>
          </a:xfrm>
          <a:prstGeom prst="rect">
            <a:avLst/>
          </a:prstGeom>
          <a:solidFill>
            <a:srgbClr val="00A29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Fibrotic BM</a:t>
            </a:r>
          </a:p>
        </p:txBody>
      </p:sp>
      <p:sp>
        <p:nvSpPr>
          <p:cNvPr id="22" name="مربع نص 21">
            <a:extLst>
              <a:ext uri="{FF2B5EF4-FFF2-40B4-BE49-F238E27FC236}">
                <a16:creationId xmlns:a16="http://schemas.microsoft.com/office/drawing/2014/main" id="{3D7B38C6-C55D-4E31-A6E6-D6CF769BD482}"/>
              </a:ext>
            </a:extLst>
          </p:cNvPr>
          <p:cNvSpPr txBox="1"/>
          <p:nvPr/>
        </p:nvSpPr>
        <p:spPr>
          <a:xfrm>
            <a:off x="41540" y="6296759"/>
            <a:ext cx="3114955" cy="338554"/>
          </a:xfrm>
          <a:prstGeom prst="rect">
            <a:avLst/>
          </a:prstGeom>
          <a:noFill/>
        </p:spPr>
        <p:txBody>
          <a:bodyPr wrap="none" rtlCol="0">
            <a:spAutoFit/>
          </a:bodyPr>
          <a:lstStyle/>
          <a:p>
            <a:r>
              <a:rPr lang="en-US" sz="1600" dirty="0">
                <a:solidFill>
                  <a:srgbClr val="00A29E"/>
                </a:solidFill>
                <a:latin typeface="Cambria" panose="02040503050406030204" pitchFamily="18" charset="0"/>
              </a:rPr>
              <a:t>Stages of primary myelofibrosis : </a:t>
            </a:r>
            <a:endParaRPr lang="en-US" sz="1600" dirty="0">
              <a:solidFill>
                <a:srgbClr val="00A29E"/>
              </a:solidFill>
            </a:endParaRPr>
          </a:p>
        </p:txBody>
      </p:sp>
      <p:sp>
        <p:nvSpPr>
          <p:cNvPr id="23" name="Rounded Rectangle 20">
            <a:extLst>
              <a:ext uri="{FF2B5EF4-FFF2-40B4-BE49-F238E27FC236}">
                <a16:creationId xmlns:a16="http://schemas.microsoft.com/office/drawing/2014/main" id="{63572267-875F-4161-B723-65A1B90B136A}"/>
              </a:ext>
            </a:extLst>
          </p:cNvPr>
          <p:cNvSpPr/>
          <p:nvPr/>
        </p:nvSpPr>
        <p:spPr>
          <a:xfrm>
            <a:off x="181608" y="7719317"/>
            <a:ext cx="4199419" cy="8795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00</a:t>
            </a:r>
          </a:p>
        </p:txBody>
      </p:sp>
      <p:sp>
        <p:nvSpPr>
          <p:cNvPr id="24" name="Rectangle 21">
            <a:extLst>
              <a:ext uri="{FF2B5EF4-FFF2-40B4-BE49-F238E27FC236}">
                <a16:creationId xmlns:a16="http://schemas.microsoft.com/office/drawing/2014/main" id="{0CF7025F-B35A-4E70-8A87-77162B6C3EEA}"/>
              </a:ext>
            </a:extLst>
          </p:cNvPr>
          <p:cNvSpPr/>
          <p:nvPr/>
        </p:nvSpPr>
        <p:spPr>
          <a:xfrm>
            <a:off x="353092" y="7794534"/>
            <a:ext cx="953776" cy="73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Fibrotic stage</a:t>
            </a:r>
          </a:p>
        </p:txBody>
      </p:sp>
      <p:sp>
        <p:nvSpPr>
          <p:cNvPr id="25" name="Rectangle 22">
            <a:extLst>
              <a:ext uri="{FF2B5EF4-FFF2-40B4-BE49-F238E27FC236}">
                <a16:creationId xmlns:a16="http://schemas.microsoft.com/office/drawing/2014/main" id="{AD3C9201-DEC9-4A5A-AE6B-6C7BE029692E}"/>
              </a:ext>
            </a:extLst>
          </p:cNvPr>
          <p:cNvSpPr/>
          <p:nvPr/>
        </p:nvSpPr>
        <p:spPr>
          <a:xfrm>
            <a:off x="2209196" y="7793301"/>
            <a:ext cx="2004459" cy="72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Cambria" panose="02040503050406030204" pitchFamily="18" charset="0"/>
              </a:rPr>
              <a:t>Anemia</a:t>
            </a:r>
          </a:p>
          <a:p>
            <a:pPr algn="ctr"/>
            <a:r>
              <a:rPr lang="en-US" sz="1050" dirty="0">
                <a:solidFill>
                  <a:schemeClr val="tx1"/>
                </a:solidFill>
                <a:latin typeface="Cambria" panose="02040503050406030204" pitchFamily="18" charset="0"/>
              </a:rPr>
              <a:t>Leukopenia </a:t>
            </a:r>
          </a:p>
          <a:p>
            <a:pPr algn="ctr"/>
            <a:r>
              <a:rPr lang="en-US" sz="1050" dirty="0">
                <a:solidFill>
                  <a:schemeClr val="tx1"/>
                </a:solidFill>
                <a:latin typeface="Cambria" panose="02040503050406030204" pitchFamily="18" charset="0"/>
              </a:rPr>
              <a:t>Thrombocytopenia </a:t>
            </a:r>
          </a:p>
          <a:p>
            <a:pPr algn="ctr"/>
            <a:r>
              <a:rPr lang="en-US" sz="1050" dirty="0">
                <a:solidFill>
                  <a:schemeClr val="tx1"/>
                </a:solidFill>
                <a:latin typeface="Cambria" panose="02040503050406030204" pitchFamily="18" charset="0"/>
              </a:rPr>
              <a:t>Extramedullary hematopoiesis</a:t>
            </a:r>
          </a:p>
        </p:txBody>
      </p:sp>
      <p:sp>
        <p:nvSpPr>
          <p:cNvPr id="26" name="Rounded Rectangle 23">
            <a:extLst>
              <a:ext uri="{FF2B5EF4-FFF2-40B4-BE49-F238E27FC236}">
                <a16:creationId xmlns:a16="http://schemas.microsoft.com/office/drawing/2014/main" id="{AFB9559C-5B3D-4E55-8175-F49269E6ED32}"/>
              </a:ext>
            </a:extLst>
          </p:cNvPr>
          <p:cNvSpPr/>
          <p:nvPr/>
        </p:nvSpPr>
        <p:spPr>
          <a:xfrm>
            <a:off x="181608" y="8787723"/>
            <a:ext cx="2914618" cy="71587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7" name="Rounded Rectangle 24">
            <a:extLst>
              <a:ext uri="{FF2B5EF4-FFF2-40B4-BE49-F238E27FC236}">
                <a16:creationId xmlns:a16="http://schemas.microsoft.com/office/drawing/2014/main" id="{E2B4F54B-E3A1-4A5A-BB25-6551FCAEE474}"/>
              </a:ext>
            </a:extLst>
          </p:cNvPr>
          <p:cNvSpPr/>
          <p:nvPr/>
        </p:nvSpPr>
        <p:spPr>
          <a:xfrm>
            <a:off x="170543" y="6665243"/>
            <a:ext cx="4397785" cy="8795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5">
            <a:extLst>
              <a:ext uri="{FF2B5EF4-FFF2-40B4-BE49-F238E27FC236}">
                <a16:creationId xmlns:a16="http://schemas.microsoft.com/office/drawing/2014/main" id="{41B8CFEC-F028-4BCF-81F7-8E076A5EFCAC}"/>
              </a:ext>
            </a:extLst>
          </p:cNvPr>
          <p:cNvSpPr/>
          <p:nvPr/>
        </p:nvSpPr>
        <p:spPr>
          <a:xfrm>
            <a:off x="281904" y="6790597"/>
            <a:ext cx="826810" cy="601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mbria" panose="02040503050406030204" pitchFamily="18" charset="0"/>
              </a:rPr>
              <a:t>Pre-fibrotic stage </a:t>
            </a:r>
          </a:p>
        </p:txBody>
      </p:sp>
      <p:sp>
        <p:nvSpPr>
          <p:cNvPr id="29" name="Rectangle 26">
            <a:extLst>
              <a:ext uri="{FF2B5EF4-FFF2-40B4-BE49-F238E27FC236}">
                <a16:creationId xmlns:a16="http://schemas.microsoft.com/office/drawing/2014/main" id="{EC38A1E5-E28F-4E2F-B382-FB6A46F17E4C}"/>
              </a:ext>
            </a:extLst>
          </p:cNvPr>
          <p:cNvSpPr/>
          <p:nvPr/>
        </p:nvSpPr>
        <p:spPr>
          <a:xfrm>
            <a:off x="1712713" y="6790597"/>
            <a:ext cx="1086928" cy="601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mbria" panose="02040503050406030204" pitchFamily="18" charset="0"/>
              </a:rPr>
              <a:t>Proliferation of megakaryocytes &amp; granulocytes</a:t>
            </a:r>
          </a:p>
        </p:txBody>
      </p:sp>
      <p:sp>
        <p:nvSpPr>
          <p:cNvPr id="30" name="Rectangle 27">
            <a:extLst>
              <a:ext uri="{FF2B5EF4-FFF2-40B4-BE49-F238E27FC236}">
                <a16:creationId xmlns:a16="http://schemas.microsoft.com/office/drawing/2014/main" id="{D233144C-FDA1-4132-A4E2-7DC92928E3AB}"/>
              </a:ext>
            </a:extLst>
          </p:cNvPr>
          <p:cNvSpPr/>
          <p:nvPr/>
        </p:nvSpPr>
        <p:spPr>
          <a:xfrm>
            <a:off x="3203038" y="6790597"/>
            <a:ext cx="1164230" cy="601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 </a:t>
            </a:r>
            <a:r>
              <a:rPr lang="en-US" sz="1000" dirty="0">
                <a:solidFill>
                  <a:schemeClr val="tx1"/>
                </a:solidFill>
                <a:latin typeface="Cambria" panose="02040503050406030204" pitchFamily="18" charset="0"/>
              </a:rPr>
              <a:t>Leukocytosis</a:t>
            </a:r>
          </a:p>
          <a:p>
            <a:r>
              <a:rPr lang="en-US" sz="1000" dirty="0">
                <a:solidFill>
                  <a:schemeClr val="tx1"/>
                </a:solidFill>
                <a:latin typeface="Cambria" panose="02040503050406030204" pitchFamily="18" charset="0"/>
              </a:rPr>
              <a:t>- Thrombocytosis </a:t>
            </a:r>
          </a:p>
        </p:txBody>
      </p:sp>
      <p:sp>
        <p:nvSpPr>
          <p:cNvPr id="31" name="Right Arrow 29">
            <a:extLst>
              <a:ext uri="{FF2B5EF4-FFF2-40B4-BE49-F238E27FC236}">
                <a16:creationId xmlns:a16="http://schemas.microsoft.com/office/drawing/2014/main" id="{3FC001EC-6944-4052-AE20-06B623AE38D2}"/>
              </a:ext>
            </a:extLst>
          </p:cNvPr>
          <p:cNvSpPr/>
          <p:nvPr/>
        </p:nvSpPr>
        <p:spPr>
          <a:xfrm>
            <a:off x="1149857" y="7091498"/>
            <a:ext cx="509217" cy="46292"/>
          </a:xfrm>
          <a:prstGeom prst="rightArrow">
            <a:avLst/>
          </a:prstGeom>
          <a:solidFill>
            <a:srgbClr val="00A29E"/>
          </a:solid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29E"/>
              </a:solidFill>
            </a:endParaRPr>
          </a:p>
        </p:txBody>
      </p:sp>
      <p:sp>
        <p:nvSpPr>
          <p:cNvPr id="33" name="Right Arrow 32">
            <a:extLst>
              <a:ext uri="{FF2B5EF4-FFF2-40B4-BE49-F238E27FC236}">
                <a16:creationId xmlns:a16="http://schemas.microsoft.com/office/drawing/2014/main" id="{C13B83B5-00FA-4B00-9E9B-8C339B031F0E}"/>
              </a:ext>
            </a:extLst>
          </p:cNvPr>
          <p:cNvSpPr/>
          <p:nvPr/>
        </p:nvSpPr>
        <p:spPr>
          <a:xfrm>
            <a:off x="1478351" y="8161302"/>
            <a:ext cx="673253" cy="56104"/>
          </a:xfrm>
          <a:prstGeom prst="rightArrow">
            <a:avLst/>
          </a:prstGeom>
          <a:solidFill>
            <a:schemeClr val="accent4">
              <a:lumMod val="75000"/>
            </a:schemeClr>
          </a:solid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EE8030C0-A1E6-41E4-8F3C-D4C4E6F600BF}"/>
              </a:ext>
            </a:extLst>
          </p:cNvPr>
          <p:cNvSpPr/>
          <p:nvPr/>
        </p:nvSpPr>
        <p:spPr>
          <a:xfrm flipH="1">
            <a:off x="702171" y="8649354"/>
            <a:ext cx="45719" cy="159902"/>
          </a:xfrm>
          <a:prstGeom prst="downArrow">
            <a:avLst/>
          </a:prstGeom>
          <a:solidFill>
            <a:schemeClr val="accent4">
              <a:lumMod val="75000"/>
            </a:schemeClr>
          </a:solid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17">
            <a:extLst>
              <a:ext uri="{FF2B5EF4-FFF2-40B4-BE49-F238E27FC236}">
                <a16:creationId xmlns:a16="http://schemas.microsoft.com/office/drawing/2014/main" id="{45739584-FFFC-41C0-9E52-3894776CCE88}"/>
              </a:ext>
            </a:extLst>
          </p:cNvPr>
          <p:cNvSpPr/>
          <p:nvPr/>
        </p:nvSpPr>
        <p:spPr>
          <a:xfrm>
            <a:off x="2832213" y="7091498"/>
            <a:ext cx="277755" cy="46293"/>
          </a:xfrm>
          <a:prstGeom prst="rightArrow">
            <a:avLst/>
          </a:prstGeom>
          <a:solidFill>
            <a:schemeClr val="accent4">
              <a:lumMod val="75000"/>
            </a:schemeClr>
          </a:solid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8">
            <a:extLst>
              <a:ext uri="{FF2B5EF4-FFF2-40B4-BE49-F238E27FC236}">
                <a16:creationId xmlns:a16="http://schemas.microsoft.com/office/drawing/2014/main" id="{1D30E6CF-1A4C-4C0D-9E11-1F64C97071DD}"/>
              </a:ext>
            </a:extLst>
          </p:cNvPr>
          <p:cNvSpPr/>
          <p:nvPr/>
        </p:nvSpPr>
        <p:spPr>
          <a:xfrm>
            <a:off x="376768" y="8987898"/>
            <a:ext cx="22617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AML transformation</a:t>
            </a:r>
          </a:p>
        </p:txBody>
      </p:sp>
      <p:sp>
        <p:nvSpPr>
          <p:cNvPr id="39" name="Down Arrow 33">
            <a:extLst>
              <a:ext uri="{FF2B5EF4-FFF2-40B4-BE49-F238E27FC236}">
                <a16:creationId xmlns:a16="http://schemas.microsoft.com/office/drawing/2014/main" id="{3CB86524-51AF-4536-8724-9FA929AB162F}"/>
              </a:ext>
            </a:extLst>
          </p:cNvPr>
          <p:cNvSpPr/>
          <p:nvPr/>
        </p:nvSpPr>
        <p:spPr>
          <a:xfrm flipH="1">
            <a:off x="647700" y="7561804"/>
            <a:ext cx="63296" cy="108350"/>
          </a:xfrm>
          <a:prstGeom prst="downArrow">
            <a:avLst/>
          </a:prstGeom>
          <a:solidFill>
            <a:schemeClr val="accent4">
              <a:lumMod val="75000"/>
            </a:schemeClr>
          </a:solid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9">
            <a:extLst>
              <a:ext uri="{FF2B5EF4-FFF2-40B4-BE49-F238E27FC236}">
                <a16:creationId xmlns:a16="http://schemas.microsoft.com/office/drawing/2014/main" id="{3AC6DF37-007A-4D1C-8104-7DB5F0970296}"/>
              </a:ext>
            </a:extLst>
          </p:cNvPr>
          <p:cNvSpPr/>
          <p:nvPr/>
        </p:nvSpPr>
        <p:spPr>
          <a:xfrm>
            <a:off x="4661398" y="6714125"/>
            <a:ext cx="1426581" cy="781241"/>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anose="02040503050406030204" pitchFamily="18" charset="0"/>
              </a:rPr>
              <a:t>7-10 years survival  </a:t>
            </a:r>
          </a:p>
        </p:txBody>
      </p:sp>
      <p:sp>
        <p:nvSpPr>
          <p:cNvPr id="41" name="Oval 28">
            <a:extLst>
              <a:ext uri="{FF2B5EF4-FFF2-40B4-BE49-F238E27FC236}">
                <a16:creationId xmlns:a16="http://schemas.microsoft.com/office/drawing/2014/main" id="{8099235D-36BD-492A-90C9-07B72728CB88}"/>
              </a:ext>
            </a:extLst>
          </p:cNvPr>
          <p:cNvSpPr/>
          <p:nvPr/>
        </p:nvSpPr>
        <p:spPr>
          <a:xfrm>
            <a:off x="3183222" y="8809256"/>
            <a:ext cx="1258865" cy="70098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Cambria" panose="02040503050406030204" pitchFamily="18" charset="0"/>
              </a:rPr>
              <a:t>≤1 year survival </a:t>
            </a:r>
          </a:p>
        </p:txBody>
      </p:sp>
      <p:sp>
        <p:nvSpPr>
          <p:cNvPr id="42" name="Oval 30">
            <a:extLst>
              <a:ext uri="{FF2B5EF4-FFF2-40B4-BE49-F238E27FC236}">
                <a16:creationId xmlns:a16="http://schemas.microsoft.com/office/drawing/2014/main" id="{B83B93B0-1077-458C-A799-D2951C5DE13C}"/>
              </a:ext>
            </a:extLst>
          </p:cNvPr>
          <p:cNvSpPr/>
          <p:nvPr/>
        </p:nvSpPr>
        <p:spPr>
          <a:xfrm>
            <a:off x="4457841" y="7775641"/>
            <a:ext cx="1316284" cy="781241"/>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anose="02040503050406030204" pitchFamily="18" charset="0"/>
              </a:rPr>
              <a:t>3-7 years survival </a:t>
            </a:r>
          </a:p>
        </p:txBody>
      </p:sp>
      <p:sp>
        <p:nvSpPr>
          <p:cNvPr id="2" name="مربع نص 1"/>
          <p:cNvSpPr txBox="1"/>
          <p:nvPr/>
        </p:nvSpPr>
        <p:spPr>
          <a:xfrm>
            <a:off x="3681329" y="3335969"/>
            <a:ext cx="2981293" cy="615553"/>
          </a:xfrm>
          <a:prstGeom prst="rect">
            <a:avLst/>
          </a:prstGeom>
          <a:noFill/>
          <a:ln>
            <a:solidFill>
              <a:srgbClr val="00A29E"/>
            </a:solidFill>
            <a:prstDash val="dash"/>
          </a:ln>
        </p:spPr>
        <p:txBody>
          <a:bodyPr wrap="square" rtlCol="0">
            <a:spAutoFit/>
          </a:bodyPr>
          <a:lstStyle/>
          <a:p>
            <a:pPr algn="ctr"/>
            <a:r>
              <a:rPr lang="en-US" sz="1000" dirty="0" err="1">
                <a:solidFill>
                  <a:schemeClr val="tx1"/>
                </a:solidFill>
                <a:latin typeface="Cambria" panose="02040503050406030204" pitchFamily="18" charset="0"/>
              </a:rPr>
              <a:t>Leukoerythroblastic</a:t>
            </a:r>
            <a:r>
              <a:rPr lang="en-US" sz="1000" dirty="0">
                <a:solidFill>
                  <a:schemeClr val="tx1"/>
                </a:solidFill>
                <a:latin typeface="Cambria" panose="02040503050406030204" pitchFamily="18" charset="0"/>
              </a:rPr>
              <a:t> blood picture.</a:t>
            </a:r>
            <a:r>
              <a:rPr lang="ar-SA" sz="1000" dirty="0">
                <a:solidFill>
                  <a:schemeClr val="tx1"/>
                </a:solidFill>
                <a:latin typeface="Cambria" panose="02040503050406030204" pitchFamily="18" charset="0"/>
              </a:rPr>
              <a:t> </a:t>
            </a:r>
            <a:r>
              <a:rPr lang="ar-SA" sz="1000" dirty="0">
                <a:solidFill>
                  <a:srgbClr val="FF0000"/>
                </a:solidFill>
                <a:latin typeface="Cambria" panose="02040503050406030204" pitchFamily="18" charset="0"/>
                <a:cs typeface="Akhbar MT" pitchFamily="2" charset="-78"/>
              </a:rPr>
              <a:t>مهمة ومشروحة في الفيديو</a:t>
            </a:r>
            <a:endParaRPr lang="en-US" sz="1000" dirty="0">
              <a:solidFill>
                <a:srgbClr val="FF0000"/>
              </a:solidFill>
              <a:latin typeface="Cambria" panose="02040503050406030204" pitchFamily="18" charset="0"/>
              <a:cs typeface="Akhbar MT" pitchFamily="2" charset="-78"/>
            </a:endParaRPr>
          </a:p>
          <a:p>
            <a:pPr algn="ctr"/>
            <a:r>
              <a:rPr lang="en-US" sz="800" dirty="0">
                <a:solidFill>
                  <a:srgbClr val="FF0000"/>
                </a:solidFill>
                <a:latin typeface="Cambria" panose="02040503050406030204" pitchFamily="18" charset="0"/>
              </a:rPr>
              <a:t>Blast cells seen in peripheral blood because bone marrow is filled with fibrosis</a:t>
            </a:r>
          </a:p>
          <a:p>
            <a:pPr marL="171450" indent="-171450" algn="ctr">
              <a:buFontTx/>
              <a:buChar char="-"/>
            </a:pPr>
            <a:r>
              <a:rPr lang="en-US" sz="800" dirty="0">
                <a:solidFill>
                  <a:srgbClr val="FF0000"/>
                </a:solidFill>
                <a:latin typeface="Cambria" panose="02040503050406030204" pitchFamily="18" charset="0"/>
              </a:rPr>
              <a:t>Nucleated RBCs (immature) -Blast WBS </a:t>
            </a:r>
            <a:r>
              <a:rPr lang="ar-SA" sz="800" dirty="0">
                <a:solidFill>
                  <a:srgbClr val="FF0000"/>
                </a:solidFill>
                <a:latin typeface="Cambria" panose="02040503050406030204" pitchFamily="18" charset="0"/>
              </a:rPr>
              <a:t> </a:t>
            </a:r>
            <a:r>
              <a:rPr lang="en-US" sz="800" dirty="0">
                <a:solidFill>
                  <a:srgbClr val="FF0000"/>
                </a:solidFill>
                <a:latin typeface="Cambria" panose="02040503050406030204" pitchFamily="18" charset="0"/>
              </a:rPr>
              <a:t> -Tear drop cells</a:t>
            </a:r>
            <a:endParaRPr lang="en-US" sz="800" dirty="0">
              <a:solidFill>
                <a:srgbClr val="FF0000"/>
              </a:solidFill>
            </a:endParaRPr>
          </a:p>
        </p:txBody>
      </p:sp>
      <p:sp>
        <p:nvSpPr>
          <p:cNvPr id="3" name="سهم إلى اليسار 2"/>
          <p:cNvSpPr/>
          <p:nvPr/>
        </p:nvSpPr>
        <p:spPr>
          <a:xfrm>
            <a:off x="4493940" y="2000586"/>
            <a:ext cx="615452" cy="278034"/>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3"/>
          <p:cNvSpPr txBox="1"/>
          <p:nvPr/>
        </p:nvSpPr>
        <p:spPr>
          <a:xfrm>
            <a:off x="5066030" y="1995414"/>
            <a:ext cx="805707" cy="246221"/>
          </a:xfrm>
          <a:prstGeom prst="rect">
            <a:avLst/>
          </a:prstGeom>
          <a:noFill/>
        </p:spPr>
        <p:txBody>
          <a:bodyPr wrap="square" rtlCol="0">
            <a:spAutoFit/>
          </a:bodyPr>
          <a:lstStyle/>
          <a:p>
            <a:r>
              <a:rPr lang="en-US" sz="1000" dirty="0" err="1">
                <a:solidFill>
                  <a:srgbClr val="FF0000"/>
                </a:solidFill>
                <a:latin typeface="Cambria" panose="02040503050406030204" pitchFamily="18" charset="0"/>
              </a:rPr>
              <a:t>Leukoblast</a:t>
            </a:r>
            <a:endParaRPr lang="en-US" sz="1000" dirty="0">
              <a:solidFill>
                <a:srgbClr val="FF0000"/>
              </a:solidFill>
              <a:latin typeface="Cambria" panose="02040503050406030204" pitchFamily="18" charset="0"/>
            </a:endParaRPr>
          </a:p>
        </p:txBody>
      </p:sp>
      <p:sp>
        <p:nvSpPr>
          <p:cNvPr id="37" name="سهم إلى اليسار 36"/>
          <p:cNvSpPr/>
          <p:nvPr/>
        </p:nvSpPr>
        <p:spPr>
          <a:xfrm rot="9496976">
            <a:off x="5459612" y="2197142"/>
            <a:ext cx="615452" cy="278034"/>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ربع نص 18"/>
          <p:cNvSpPr txBox="1"/>
          <p:nvPr/>
        </p:nvSpPr>
        <p:spPr>
          <a:xfrm>
            <a:off x="4630822" y="2321009"/>
            <a:ext cx="1060315" cy="246221"/>
          </a:xfrm>
          <a:prstGeom prst="rect">
            <a:avLst/>
          </a:prstGeom>
          <a:noFill/>
        </p:spPr>
        <p:txBody>
          <a:bodyPr wrap="square" rtlCol="0">
            <a:spAutoFit/>
          </a:bodyPr>
          <a:lstStyle/>
          <a:p>
            <a:r>
              <a:rPr lang="en-US" sz="1000" dirty="0">
                <a:latin typeface="Cambria" panose="02040503050406030204" pitchFamily="18" charset="0"/>
              </a:rPr>
              <a:t>Teardrop cell </a:t>
            </a:r>
          </a:p>
        </p:txBody>
      </p:sp>
      <p:sp>
        <p:nvSpPr>
          <p:cNvPr id="43" name="سهم إلى اليسار 42"/>
          <p:cNvSpPr/>
          <p:nvPr/>
        </p:nvSpPr>
        <p:spPr>
          <a:xfrm>
            <a:off x="4457841" y="2704584"/>
            <a:ext cx="615452" cy="278034"/>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ربع نص 19"/>
          <p:cNvSpPr txBox="1"/>
          <p:nvPr/>
        </p:nvSpPr>
        <p:spPr>
          <a:xfrm>
            <a:off x="5037949" y="2733123"/>
            <a:ext cx="1038325" cy="246221"/>
          </a:xfrm>
          <a:prstGeom prst="rect">
            <a:avLst/>
          </a:prstGeom>
          <a:noFill/>
        </p:spPr>
        <p:txBody>
          <a:bodyPr wrap="square" rtlCol="0">
            <a:spAutoFit/>
          </a:bodyPr>
          <a:lstStyle/>
          <a:p>
            <a:r>
              <a:rPr lang="en-US" sz="1000" dirty="0">
                <a:solidFill>
                  <a:srgbClr val="FF0000"/>
                </a:solidFill>
                <a:latin typeface="Cambria" panose="02040503050406030204" pitchFamily="18" charset="0"/>
              </a:rPr>
              <a:t>Nucleated RBC</a:t>
            </a:r>
          </a:p>
        </p:txBody>
      </p:sp>
      <p:sp>
        <p:nvSpPr>
          <p:cNvPr id="21" name="عنصر نائب للتذييل 20"/>
          <p:cNvSpPr>
            <a:spLocks noGrp="1"/>
          </p:cNvSpPr>
          <p:nvPr>
            <p:ph type="ftr" idx="11"/>
          </p:nvPr>
        </p:nvSpPr>
        <p:spPr>
          <a:xfrm>
            <a:off x="2450992" y="-103523"/>
            <a:ext cx="2314575" cy="527403"/>
          </a:xfrm>
        </p:spPr>
        <p:txBody>
          <a:bodyPr/>
          <a:lstStyle/>
          <a:p>
            <a:r>
              <a:rPr lang="en-US" dirty="0" err="1"/>
              <a:t>Haematology</a:t>
            </a:r>
            <a:r>
              <a:rPr lang="en-US" dirty="0"/>
              <a:t> Team 436</a:t>
            </a:r>
          </a:p>
        </p:txBody>
      </p:sp>
      <p:sp>
        <p:nvSpPr>
          <p:cNvPr id="32" name="عنصر نائب لرقم الشريحة 3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6</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95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3" grpId="0" animBg="1"/>
      <p:bldP spid="34" grpId="0" animBg="1"/>
      <p:bldP spid="36" grpId="0" animBg="1"/>
      <p:bldP spid="39"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086DCB6-7D80-40DF-9AA8-EB3785DF9DD4}"/>
              </a:ext>
            </a:extLst>
          </p:cNvPr>
          <p:cNvSpPr txBox="1"/>
          <p:nvPr/>
        </p:nvSpPr>
        <p:spPr>
          <a:xfrm>
            <a:off x="40517" y="366347"/>
            <a:ext cx="3491107" cy="553998"/>
          </a:xfrm>
          <a:prstGeom prst="rect">
            <a:avLst/>
          </a:prstGeom>
          <a:noFill/>
        </p:spPr>
        <p:txBody>
          <a:bodyPr wrap="square" rtlCol="0">
            <a:spAutoFit/>
          </a:bodyPr>
          <a:lstStyle/>
          <a:p>
            <a:r>
              <a:rPr lang="en-US" sz="1600" dirty="0">
                <a:solidFill>
                  <a:srgbClr val="009999"/>
                </a:solidFill>
                <a:latin typeface="Cambria" panose="02040503050406030204" pitchFamily="18" charset="0"/>
              </a:rPr>
              <a:t>Essential </a:t>
            </a:r>
            <a:r>
              <a:rPr lang="en-US" sz="1600" dirty="0" err="1">
                <a:solidFill>
                  <a:srgbClr val="009999"/>
                </a:solidFill>
                <a:latin typeface="Cambria" panose="02040503050406030204" pitchFamily="18" charset="0"/>
              </a:rPr>
              <a:t>Thrombocythemia</a:t>
            </a:r>
            <a:endParaRPr lang="en-US" sz="1600" dirty="0">
              <a:latin typeface="Cambria" panose="02040503050406030204" pitchFamily="18" charset="0"/>
            </a:endParaRPr>
          </a:p>
          <a:p>
            <a:endParaRPr lang="en-US" dirty="0"/>
          </a:p>
        </p:txBody>
      </p:sp>
      <p:sp>
        <p:nvSpPr>
          <p:cNvPr id="5" name="مربع نص 4">
            <a:extLst>
              <a:ext uri="{FF2B5EF4-FFF2-40B4-BE49-F238E27FC236}">
                <a16:creationId xmlns:a16="http://schemas.microsoft.com/office/drawing/2014/main" id="{D8512120-4646-4578-88DF-F06EDB92F771}"/>
              </a:ext>
            </a:extLst>
          </p:cNvPr>
          <p:cNvSpPr txBox="1"/>
          <p:nvPr/>
        </p:nvSpPr>
        <p:spPr>
          <a:xfrm>
            <a:off x="217582" y="643346"/>
            <a:ext cx="4505838" cy="73866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Cambria" panose="02040503050406030204" pitchFamily="18" charset="0"/>
              </a:rPr>
              <a:t>It is a MPN that involves primarily </a:t>
            </a:r>
            <a:r>
              <a:rPr lang="en-US" dirty="0">
                <a:solidFill>
                  <a:srgbClr val="FF0000"/>
                </a:solidFill>
                <a:latin typeface="Cambria" panose="02040503050406030204" pitchFamily="18" charset="0"/>
              </a:rPr>
              <a:t>the megakaryocytic lineage </a:t>
            </a:r>
            <a:r>
              <a:rPr lang="en-US" dirty="0">
                <a:solidFill>
                  <a:schemeClr val="tx1"/>
                </a:solidFill>
                <a:latin typeface="Cambria" panose="02040503050406030204" pitchFamily="18" charset="0"/>
              </a:rPr>
              <a:t>and characterized by </a:t>
            </a:r>
            <a:r>
              <a:rPr lang="en-US" dirty="0">
                <a:solidFill>
                  <a:srgbClr val="FF0000"/>
                </a:solidFill>
                <a:latin typeface="Cambria" panose="02040503050406030204" pitchFamily="18" charset="0"/>
              </a:rPr>
              <a:t>sustained thrombocytosis</a:t>
            </a:r>
          </a:p>
        </p:txBody>
      </p:sp>
      <p:pic>
        <p:nvPicPr>
          <p:cNvPr id="6" name="Picture 1" descr="Cover">
            <a:extLst>
              <a:ext uri="{FF2B5EF4-FFF2-40B4-BE49-F238E27FC236}">
                <a16:creationId xmlns:a16="http://schemas.microsoft.com/office/drawing/2014/main" id="{D9769932-07A4-427C-AE2C-07526D13CD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672" y="334014"/>
            <a:ext cx="1886579" cy="1453982"/>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7" name="Picture 1" descr="Cover">
            <a:extLst>
              <a:ext uri="{FF2B5EF4-FFF2-40B4-BE49-F238E27FC236}">
                <a16:creationId xmlns:a16="http://schemas.microsoft.com/office/drawing/2014/main" id="{851E47A1-97F3-48EA-90CA-179F4F24F3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1672" y="1871280"/>
            <a:ext cx="1886580" cy="1428217"/>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8" name="مستطيل 7">
            <a:extLst>
              <a:ext uri="{FF2B5EF4-FFF2-40B4-BE49-F238E27FC236}">
                <a16:creationId xmlns:a16="http://schemas.microsoft.com/office/drawing/2014/main" id="{9AAAB7FD-B1E6-49C1-A2C1-FC93B1650108}"/>
              </a:ext>
            </a:extLst>
          </p:cNvPr>
          <p:cNvSpPr/>
          <p:nvPr/>
        </p:nvSpPr>
        <p:spPr>
          <a:xfrm>
            <a:off x="126424" y="1312195"/>
            <a:ext cx="4616021" cy="338554"/>
          </a:xfrm>
          <a:prstGeom prst="rect">
            <a:avLst/>
          </a:prstGeom>
        </p:spPr>
        <p:txBody>
          <a:bodyPr wrap="square">
            <a:spAutoFit/>
          </a:bodyPr>
          <a:lstStyle/>
          <a:p>
            <a:r>
              <a:rPr lang="en-US" sz="1600" dirty="0">
                <a:solidFill>
                  <a:srgbClr val="00A29E"/>
                </a:solidFill>
                <a:latin typeface="Cambria" panose="02040503050406030204" pitchFamily="18" charset="0"/>
              </a:rPr>
              <a:t>Diagnostic features of Essential Thrombocythemia</a:t>
            </a:r>
            <a:endParaRPr lang="en-US" sz="1600" dirty="0">
              <a:solidFill>
                <a:srgbClr val="00A29E"/>
              </a:solidFill>
            </a:endParaRPr>
          </a:p>
        </p:txBody>
      </p:sp>
      <p:sp>
        <p:nvSpPr>
          <p:cNvPr id="9" name="مستطيل 8">
            <a:extLst>
              <a:ext uri="{FF2B5EF4-FFF2-40B4-BE49-F238E27FC236}">
                <a16:creationId xmlns:a16="http://schemas.microsoft.com/office/drawing/2014/main" id="{FFC7FCB1-DBCE-4E7C-838F-89645102DFDB}"/>
              </a:ext>
            </a:extLst>
          </p:cNvPr>
          <p:cNvSpPr/>
          <p:nvPr/>
        </p:nvSpPr>
        <p:spPr>
          <a:xfrm>
            <a:off x="217582" y="1515850"/>
            <a:ext cx="4288298" cy="2677656"/>
          </a:xfrm>
          <a:prstGeom prst="rect">
            <a:avLst/>
          </a:prstGeom>
        </p:spPr>
        <p:txBody>
          <a:bodyPr wrap="square">
            <a:spAutoFit/>
          </a:bodyPr>
          <a:lstStyle/>
          <a:p>
            <a:pPr marL="342900" indent="-342900">
              <a:spcBef>
                <a:spcPts val="600"/>
              </a:spcBef>
              <a:buFont typeface="Arial" panose="020B0604020202020204" pitchFamily="34" charset="0"/>
              <a:buChar char="•"/>
            </a:pPr>
            <a:r>
              <a:rPr lang="en-US" dirty="0">
                <a:solidFill>
                  <a:srgbClr val="FF0000"/>
                </a:solidFill>
                <a:latin typeface="Cambria" panose="02040503050406030204" pitchFamily="18" charset="0"/>
              </a:rPr>
              <a:t>Sustained thrombocytosis ≥45O×10⁹/L.</a:t>
            </a:r>
          </a:p>
          <a:p>
            <a:pPr marL="342900" indent="-342900">
              <a:spcBef>
                <a:spcPts val="600"/>
              </a:spcBef>
              <a:buFont typeface="Arial" panose="020B0604020202020204" pitchFamily="34" charset="0"/>
              <a:buChar char="•"/>
            </a:pPr>
            <a:r>
              <a:rPr lang="en-US" dirty="0">
                <a:solidFill>
                  <a:prstClr val="black"/>
                </a:solidFill>
                <a:latin typeface="Cambria" panose="02040503050406030204" pitchFamily="18" charset="0"/>
              </a:rPr>
              <a:t>Hypercellular BM with megakaryocytic proliferation. </a:t>
            </a:r>
          </a:p>
          <a:p>
            <a:pPr marL="342900" indent="-342900">
              <a:spcBef>
                <a:spcPts val="600"/>
              </a:spcBef>
              <a:buFont typeface="Arial" panose="020B0604020202020204" pitchFamily="34" charset="0"/>
              <a:buChar char="•"/>
            </a:pPr>
            <a:r>
              <a:rPr lang="en-US" dirty="0">
                <a:solidFill>
                  <a:prstClr val="black"/>
                </a:solidFill>
                <a:latin typeface="Cambria" panose="02040503050406030204" pitchFamily="18" charset="0"/>
              </a:rPr>
              <a:t>Exclusion of: </a:t>
            </a:r>
            <a:r>
              <a:rPr lang="en-US" dirty="0">
                <a:solidFill>
                  <a:srgbClr val="FF0000"/>
                </a:solidFill>
                <a:latin typeface="Cambria" panose="02040503050406030204" pitchFamily="18" charset="0"/>
              </a:rPr>
              <a:t>CML, MDS, PV &amp;PMF</a:t>
            </a:r>
            <a:r>
              <a:rPr lang="en-US" dirty="0">
                <a:solidFill>
                  <a:prstClr val="black"/>
                </a:solidFill>
                <a:latin typeface="Cambria" panose="02040503050406030204" pitchFamily="18" charset="0"/>
              </a:rPr>
              <a:t>. </a:t>
            </a:r>
            <a:r>
              <a:rPr lang="en-US" sz="900" dirty="0">
                <a:solidFill>
                  <a:srgbClr val="00B050"/>
                </a:solidFill>
                <a:latin typeface="Cambria" panose="02040503050406030204" pitchFamily="18" charset="0"/>
              </a:rPr>
              <a:t>(all these  diseases can cause thrombocytosis so exclude them) remember CML is excluded by a negative BCR-ABL</a:t>
            </a:r>
          </a:p>
          <a:p>
            <a:pPr marL="342900" indent="-342900">
              <a:spcBef>
                <a:spcPts val="600"/>
              </a:spcBef>
              <a:buFont typeface="Arial" panose="020B0604020202020204" pitchFamily="34" charset="0"/>
              <a:buChar char="•"/>
            </a:pPr>
            <a:r>
              <a:rPr lang="en-US" dirty="0">
                <a:solidFill>
                  <a:srgbClr val="FF0000"/>
                </a:solidFill>
                <a:latin typeface="Cambria" panose="02040503050406030204" pitchFamily="18" charset="0"/>
              </a:rPr>
              <a:t>JAK2 V617F mutation (50-60%), </a:t>
            </a:r>
            <a:r>
              <a:rPr lang="en-US" dirty="0">
                <a:solidFill>
                  <a:prstClr val="black"/>
                </a:solidFill>
                <a:latin typeface="Cambria" panose="02040503050406030204" pitchFamily="18" charset="0"/>
              </a:rPr>
              <a:t>CARL or MPL mutations, If negative; no evidence of reactive thrombocytosis which is : </a:t>
            </a:r>
            <a:r>
              <a:rPr lang="en-US" dirty="0">
                <a:solidFill>
                  <a:srgbClr val="FF0000"/>
                </a:solidFill>
                <a:latin typeface="Cambria" panose="02040503050406030204" pitchFamily="18" charset="0"/>
              </a:rPr>
              <a:t>Iron  deficiency</a:t>
            </a:r>
            <a:r>
              <a:rPr lang="en-US" dirty="0">
                <a:solidFill>
                  <a:schemeClr val="tx1"/>
                </a:solidFill>
                <a:latin typeface="Cambria" panose="02040503050406030204" pitchFamily="18" charset="0"/>
              </a:rPr>
              <a:t>, splenectomy, surgery, </a:t>
            </a:r>
            <a:r>
              <a:rPr lang="en-US" dirty="0">
                <a:solidFill>
                  <a:srgbClr val="FF0000"/>
                </a:solidFill>
                <a:latin typeface="Cambria" panose="02040503050406030204" pitchFamily="18" charset="0"/>
              </a:rPr>
              <a:t>infection</a:t>
            </a:r>
            <a:r>
              <a:rPr lang="en-US" dirty="0">
                <a:solidFill>
                  <a:schemeClr val="tx1"/>
                </a:solidFill>
                <a:latin typeface="Cambria" panose="02040503050406030204" pitchFamily="18" charset="0"/>
              </a:rPr>
              <a:t> ,autoimmune disease…. </a:t>
            </a:r>
            <a:r>
              <a:rPr lang="en-US" sz="900" dirty="0">
                <a:solidFill>
                  <a:srgbClr val="00B050"/>
                </a:solidFill>
                <a:latin typeface="Cambria" panose="02040503050406030204" pitchFamily="18" charset="0"/>
              </a:rPr>
              <a:t>The causes of reactive </a:t>
            </a:r>
            <a:r>
              <a:rPr lang="en-US" sz="900" dirty="0" err="1">
                <a:solidFill>
                  <a:srgbClr val="00B050"/>
                </a:solidFill>
                <a:latin typeface="Cambria" panose="02040503050406030204" pitchFamily="18" charset="0"/>
              </a:rPr>
              <a:t>thrombocytosis</a:t>
            </a:r>
            <a:r>
              <a:rPr lang="en-US" sz="900" dirty="0">
                <a:solidFill>
                  <a:srgbClr val="00B050"/>
                </a:solidFill>
                <a:latin typeface="Cambria" panose="02040503050406030204" pitchFamily="18" charset="0"/>
              </a:rPr>
              <a:t> should be also excluded because they increase thrombocytes as well</a:t>
            </a:r>
            <a:endParaRPr lang="ar-SA" sz="900" dirty="0">
              <a:solidFill>
                <a:srgbClr val="00B050"/>
              </a:solidFill>
              <a:latin typeface="Cambria" panose="02040503050406030204" pitchFamily="18" charset="0"/>
            </a:endParaRPr>
          </a:p>
        </p:txBody>
      </p:sp>
      <p:sp>
        <p:nvSpPr>
          <p:cNvPr id="10" name="مستطيل 9">
            <a:extLst>
              <a:ext uri="{FF2B5EF4-FFF2-40B4-BE49-F238E27FC236}">
                <a16:creationId xmlns:a16="http://schemas.microsoft.com/office/drawing/2014/main" id="{FAA95273-FCEC-43CF-BDF4-4D44D2284C08}"/>
              </a:ext>
            </a:extLst>
          </p:cNvPr>
          <p:cNvSpPr/>
          <p:nvPr/>
        </p:nvSpPr>
        <p:spPr>
          <a:xfrm>
            <a:off x="40517" y="4204867"/>
            <a:ext cx="4701928" cy="338554"/>
          </a:xfrm>
          <a:prstGeom prst="rect">
            <a:avLst/>
          </a:prstGeom>
        </p:spPr>
        <p:txBody>
          <a:bodyPr wrap="none">
            <a:spAutoFit/>
          </a:bodyPr>
          <a:lstStyle/>
          <a:p>
            <a:r>
              <a:rPr lang="en-US" sz="1600" dirty="0">
                <a:solidFill>
                  <a:srgbClr val="00A29E"/>
                </a:solidFill>
                <a:latin typeface="Cambria" panose="02040503050406030204" pitchFamily="18" charset="0"/>
              </a:rPr>
              <a:t>Clinical presentation of essential thrombocytopenia</a:t>
            </a:r>
            <a:endParaRPr lang="en-US" sz="1600" dirty="0">
              <a:solidFill>
                <a:srgbClr val="00A29E"/>
              </a:solidFill>
            </a:endParaRPr>
          </a:p>
        </p:txBody>
      </p:sp>
      <p:sp>
        <p:nvSpPr>
          <p:cNvPr id="11" name="مربع نص 10">
            <a:extLst>
              <a:ext uri="{FF2B5EF4-FFF2-40B4-BE49-F238E27FC236}">
                <a16:creationId xmlns:a16="http://schemas.microsoft.com/office/drawing/2014/main" id="{02D785E3-1883-4B0D-8113-E0258AE9F388}"/>
              </a:ext>
            </a:extLst>
          </p:cNvPr>
          <p:cNvSpPr txBox="1"/>
          <p:nvPr/>
        </p:nvSpPr>
        <p:spPr>
          <a:xfrm>
            <a:off x="217582" y="4496125"/>
            <a:ext cx="3196619" cy="116955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Cambria" panose="02040503050406030204" pitchFamily="18" charset="0"/>
              </a:rPr>
              <a:t>Asymptomatic (50%)</a:t>
            </a:r>
          </a:p>
          <a:p>
            <a:pPr marL="285750" indent="-285750">
              <a:buFont typeface="Arial" panose="020B0604020202020204" pitchFamily="34" charset="0"/>
              <a:buChar char="•"/>
            </a:pPr>
            <a:r>
              <a:rPr lang="en-US" dirty="0">
                <a:solidFill>
                  <a:schemeClr val="tx1"/>
                </a:solidFill>
                <a:latin typeface="Cambria" panose="02040503050406030204" pitchFamily="18" charset="0"/>
              </a:rPr>
              <a:t>Thrombosis </a:t>
            </a:r>
          </a:p>
          <a:p>
            <a:pPr marL="285750" indent="-285750">
              <a:buFont typeface="Arial" panose="020B0604020202020204" pitchFamily="34" charset="0"/>
              <a:buChar char="•"/>
            </a:pPr>
            <a:r>
              <a:rPr lang="en-US" dirty="0">
                <a:solidFill>
                  <a:schemeClr val="tx1"/>
                </a:solidFill>
                <a:latin typeface="Cambria" panose="02040503050406030204" pitchFamily="18" charset="0"/>
              </a:rPr>
              <a:t>Bleeding </a:t>
            </a:r>
            <a:r>
              <a:rPr lang="en-US" sz="1100" dirty="0">
                <a:solidFill>
                  <a:srgbClr val="00B050"/>
                </a:solidFill>
                <a:latin typeface="Cambria" panose="02040503050406030204" pitchFamily="18" charset="0"/>
              </a:rPr>
              <a:t>(defective function of platelets)</a:t>
            </a:r>
          </a:p>
          <a:p>
            <a:pPr marL="285750" indent="-285750">
              <a:buFont typeface="Arial" panose="020B0604020202020204" pitchFamily="34" charset="0"/>
              <a:buChar char="•"/>
            </a:pPr>
            <a:r>
              <a:rPr lang="en-US" dirty="0">
                <a:solidFill>
                  <a:schemeClr val="tx1"/>
                </a:solidFill>
                <a:latin typeface="Cambria" panose="02040503050406030204" pitchFamily="18" charset="0"/>
              </a:rPr>
              <a:t>Mild splenomegaly (50%)</a:t>
            </a:r>
          </a:p>
          <a:p>
            <a:pPr marL="285750" indent="-285750">
              <a:buFont typeface="Arial" panose="020B0604020202020204" pitchFamily="34" charset="0"/>
              <a:buChar char="•"/>
            </a:pPr>
            <a:r>
              <a:rPr lang="en-US" dirty="0">
                <a:solidFill>
                  <a:schemeClr val="tx1"/>
                </a:solidFill>
                <a:latin typeface="Cambria" panose="02040503050406030204" pitchFamily="18" charset="0"/>
              </a:rPr>
              <a:t>Mild hepatomegaly (20%)</a:t>
            </a:r>
            <a:endParaRPr lang="ar-SA" sz="1200" dirty="0">
              <a:solidFill>
                <a:schemeClr val="tx1"/>
              </a:solidFill>
              <a:latin typeface="Cambria" panose="02040503050406030204" pitchFamily="18" charset="0"/>
            </a:endParaRPr>
          </a:p>
        </p:txBody>
      </p:sp>
      <p:sp>
        <p:nvSpPr>
          <p:cNvPr id="12" name="قوس كبير أيمن 11">
            <a:extLst>
              <a:ext uri="{FF2B5EF4-FFF2-40B4-BE49-F238E27FC236}">
                <a16:creationId xmlns:a16="http://schemas.microsoft.com/office/drawing/2014/main" id="{0AFF1113-6B3D-4F76-8A84-F644767BE46D}"/>
              </a:ext>
            </a:extLst>
          </p:cNvPr>
          <p:cNvSpPr/>
          <p:nvPr/>
        </p:nvSpPr>
        <p:spPr>
          <a:xfrm>
            <a:off x="3097278" y="4566687"/>
            <a:ext cx="219403" cy="10352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4" name="مستطيل 13">
            <a:extLst>
              <a:ext uri="{FF2B5EF4-FFF2-40B4-BE49-F238E27FC236}">
                <a16:creationId xmlns:a16="http://schemas.microsoft.com/office/drawing/2014/main" id="{7BBFE532-7B2A-4CC5-9FA9-1DAF4BF49B0D}"/>
              </a:ext>
            </a:extLst>
          </p:cNvPr>
          <p:cNvSpPr/>
          <p:nvPr/>
        </p:nvSpPr>
        <p:spPr>
          <a:xfrm>
            <a:off x="3364801" y="4782581"/>
            <a:ext cx="132687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solidFill>
                  <a:srgbClr val="00A29E"/>
                </a:solidFill>
                <a:latin typeface="Cambria" panose="02040503050406030204" pitchFamily="18" charset="0"/>
              </a:rPr>
              <a:t>Very indolent </a:t>
            </a:r>
          </a:p>
          <a:p>
            <a:pPr algn="ctr"/>
            <a:r>
              <a:rPr lang="en-US" sz="1100" dirty="0">
                <a:solidFill>
                  <a:srgbClr val="00A29E"/>
                </a:solidFill>
                <a:latin typeface="Cambria" panose="02040503050406030204" pitchFamily="18" charset="0"/>
              </a:rPr>
              <a:t>(5% risk of AML transformation ) </a:t>
            </a:r>
            <a:endParaRPr lang="ar-SA" sz="1100" dirty="0">
              <a:solidFill>
                <a:srgbClr val="00A29E"/>
              </a:solidFill>
              <a:latin typeface="Cambria" panose="02040503050406030204" pitchFamily="18" charset="0"/>
            </a:endParaRPr>
          </a:p>
        </p:txBody>
      </p:sp>
      <p:sp>
        <p:nvSpPr>
          <p:cNvPr id="15" name="مستطيل 14">
            <a:extLst>
              <a:ext uri="{FF2B5EF4-FFF2-40B4-BE49-F238E27FC236}">
                <a16:creationId xmlns:a16="http://schemas.microsoft.com/office/drawing/2014/main" id="{6D125175-82DC-466A-B2B5-3D2936366793}"/>
              </a:ext>
            </a:extLst>
          </p:cNvPr>
          <p:cNvSpPr/>
          <p:nvPr/>
        </p:nvSpPr>
        <p:spPr>
          <a:xfrm>
            <a:off x="4814233" y="4784603"/>
            <a:ext cx="1826185" cy="769441"/>
          </a:xfrm>
          <a:prstGeom prst="rect">
            <a:avLst/>
          </a:prstGeom>
          <a:ln>
            <a:solidFill>
              <a:schemeClr val="tx1"/>
            </a:solidFill>
            <a:prstDash val="dash"/>
          </a:ln>
        </p:spPr>
        <p:txBody>
          <a:bodyPr wrap="square">
            <a:spAutoFit/>
          </a:bodyPr>
          <a:lstStyle/>
          <a:p>
            <a:r>
              <a:rPr lang="en-US" sz="1600" dirty="0">
                <a:solidFill>
                  <a:srgbClr val="00A29E"/>
                </a:solidFill>
                <a:latin typeface="Cambria" panose="02040503050406030204" pitchFamily="18" charset="0"/>
              </a:rPr>
              <a:t>Treatment</a:t>
            </a:r>
            <a:r>
              <a:rPr lang="en-US" dirty="0">
                <a:solidFill>
                  <a:schemeClr val="accent2">
                    <a:lumMod val="75000"/>
                  </a:schemeClr>
                </a:solidFill>
                <a:latin typeface="Cambria" panose="02040503050406030204" pitchFamily="18" charset="0"/>
              </a:rPr>
              <a:t> : </a:t>
            </a:r>
            <a:r>
              <a:rPr lang="en-US" dirty="0">
                <a:solidFill>
                  <a:schemeClr val="tx1"/>
                </a:solidFill>
                <a:latin typeface="Cambria" panose="02040503050406030204" pitchFamily="18" charset="0"/>
              </a:rPr>
              <a:t>Aspirin </a:t>
            </a:r>
            <a:r>
              <a:rPr lang="en-US" sz="900" dirty="0">
                <a:solidFill>
                  <a:schemeClr val="tx1">
                    <a:lumMod val="50000"/>
                    <a:lumOff val="50000"/>
                  </a:schemeClr>
                </a:solidFill>
                <a:latin typeface="Cambria" panose="02040503050406030204" pitchFamily="18" charset="0"/>
              </a:rPr>
              <a:t>(to prevent thrombosis) </a:t>
            </a:r>
            <a:r>
              <a:rPr lang="en-US" dirty="0">
                <a:solidFill>
                  <a:schemeClr val="tx1"/>
                </a:solidFill>
                <a:latin typeface="Cambria" panose="02040503050406030204" pitchFamily="18" charset="0"/>
              </a:rPr>
              <a:t>± Hydroxyurea</a:t>
            </a:r>
          </a:p>
        </p:txBody>
      </p:sp>
      <p:sp>
        <p:nvSpPr>
          <p:cNvPr id="16" name="مربع نص 15">
            <a:extLst>
              <a:ext uri="{FF2B5EF4-FFF2-40B4-BE49-F238E27FC236}">
                <a16:creationId xmlns:a16="http://schemas.microsoft.com/office/drawing/2014/main" id="{4A74F35F-5707-409A-906B-65450955B3C4}"/>
              </a:ext>
            </a:extLst>
          </p:cNvPr>
          <p:cNvSpPr txBox="1"/>
          <p:nvPr/>
        </p:nvSpPr>
        <p:spPr>
          <a:xfrm>
            <a:off x="110935" y="5779974"/>
            <a:ext cx="2224258" cy="338554"/>
          </a:xfrm>
          <a:prstGeom prst="rect">
            <a:avLst/>
          </a:prstGeom>
          <a:noFill/>
        </p:spPr>
        <p:txBody>
          <a:bodyPr wrap="square" rtlCol="0">
            <a:spAutoFit/>
          </a:bodyPr>
          <a:lstStyle/>
          <a:p>
            <a:r>
              <a:rPr lang="en-US" sz="1600" dirty="0">
                <a:solidFill>
                  <a:srgbClr val="009999"/>
                </a:solidFill>
                <a:latin typeface="Cambria" panose="02040503050406030204" pitchFamily="18" charset="0"/>
              </a:rPr>
              <a:t>JAK2 mutation </a:t>
            </a:r>
            <a:endParaRPr lang="en-US" sz="1050" dirty="0"/>
          </a:p>
        </p:txBody>
      </p:sp>
      <p:sp>
        <p:nvSpPr>
          <p:cNvPr id="17" name="مربع نص 16">
            <a:extLst>
              <a:ext uri="{FF2B5EF4-FFF2-40B4-BE49-F238E27FC236}">
                <a16:creationId xmlns:a16="http://schemas.microsoft.com/office/drawing/2014/main" id="{A48B4AF6-DEB7-40F2-99B8-790A91F14D70}"/>
              </a:ext>
            </a:extLst>
          </p:cNvPr>
          <p:cNvSpPr txBox="1"/>
          <p:nvPr/>
        </p:nvSpPr>
        <p:spPr>
          <a:xfrm>
            <a:off x="126424" y="6087751"/>
            <a:ext cx="6731576" cy="523220"/>
          </a:xfrm>
          <a:prstGeom prst="rect">
            <a:avLst/>
          </a:prstGeom>
          <a:noFill/>
        </p:spPr>
        <p:txBody>
          <a:bodyPr wrap="square" rtlCol="0">
            <a:spAutoFit/>
          </a:bodyPr>
          <a:lstStyle/>
          <a:p>
            <a:r>
              <a:rPr lang="en-US" dirty="0">
                <a:solidFill>
                  <a:schemeClr val="tx1"/>
                </a:solidFill>
                <a:latin typeface="Cambria" panose="02040503050406030204" pitchFamily="18" charset="0"/>
              </a:rPr>
              <a:t>JAK2: (Ch 9p with 26 exons), a non-receptor protein tyrosine kinase  involved in signal transduction pathway</a:t>
            </a:r>
            <a:r>
              <a:rPr lang="en-US" sz="1100" b="1" dirty="0">
                <a:solidFill>
                  <a:schemeClr val="tx1"/>
                </a:solidFill>
              </a:rPr>
              <a:t>.</a:t>
            </a:r>
            <a:endParaRPr lang="en-US" sz="1100" dirty="0"/>
          </a:p>
        </p:txBody>
      </p:sp>
      <p:sp>
        <p:nvSpPr>
          <p:cNvPr id="18" name="Rounded Rectangle 14">
            <a:extLst>
              <a:ext uri="{FF2B5EF4-FFF2-40B4-BE49-F238E27FC236}">
                <a16:creationId xmlns:a16="http://schemas.microsoft.com/office/drawing/2014/main" id="{B43CDF2A-4422-4466-9024-2A6A0BA67CD2}"/>
              </a:ext>
            </a:extLst>
          </p:cNvPr>
          <p:cNvSpPr/>
          <p:nvPr/>
        </p:nvSpPr>
        <p:spPr>
          <a:xfrm>
            <a:off x="293231" y="6999513"/>
            <a:ext cx="4162855" cy="113604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FD069660-E36B-4E6B-9A82-D238B876CE4C}"/>
              </a:ext>
            </a:extLst>
          </p:cNvPr>
          <p:cNvSpPr/>
          <p:nvPr/>
        </p:nvSpPr>
        <p:spPr>
          <a:xfrm>
            <a:off x="3670702" y="7018839"/>
            <a:ext cx="747272" cy="2163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JH1</a:t>
            </a:r>
          </a:p>
        </p:txBody>
      </p:sp>
      <p:sp>
        <p:nvSpPr>
          <p:cNvPr id="20" name="Rectangle 16">
            <a:extLst>
              <a:ext uri="{FF2B5EF4-FFF2-40B4-BE49-F238E27FC236}">
                <a16:creationId xmlns:a16="http://schemas.microsoft.com/office/drawing/2014/main" id="{7DA93C10-EF52-4C65-A6FC-B93DD0C2F488}"/>
              </a:ext>
            </a:extLst>
          </p:cNvPr>
          <p:cNvSpPr/>
          <p:nvPr/>
        </p:nvSpPr>
        <p:spPr>
          <a:xfrm>
            <a:off x="2978272" y="7015427"/>
            <a:ext cx="676819" cy="2163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JH2</a:t>
            </a:r>
          </a:p>
        </p:txBody>
      </p:sp>
      <p:sp>
        <p:nvSpPr>
          <p:cNvPr id="21" name="Rectangle 17">
            <a:extLst>
              <a:ext uri="{FF2B5EF4-FFF2-40B4-BE49-F238E27FC236}">
                <a16:creationId xmlns:a16="http://schemas.microsoft.com/office/drawing/2014/main" id="{6CCDF8C9-227F-4F5B-B7A9-6974BB0F374E}"/>
              </a:ext>
            </a:extLst>
          </p:cNvPr>
          <p:cNvSpPr/>
          <p:nvPr/>
        </p:nvSpPr>
        <p:spPr>
          <a:xfrm>
            <a:off x="2335193" y="7015427"/>
            <a:ext cx="649170" cy="2163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JH3</a:t>
            </a:r>
          </a:p>
        </p:txBody>
      </p:sp>
      <p:sp>
        <p:nvSpPr>
          <p:cNvPr id="22" name="Rectangle 18">
            <a:extLst>
              <a:ext uri="{FF2B5EF4-FFF2-40B4-BE49-F238E27FC236}">
                <a16:creationId xmlns:a16="http://schemas.microsoft.com/office/drawing/2014/main" id="{62817EF5-9D70-43DC-92E3-E46BE3A3E8F1}"/>
              </a:ext>
            </a:extLst>
          </p:cNvPr>
          <p:cNvSpPr/>
          <p:nvPr/>
        </p:nvSpPr>
        <p:spPr>
          <a:xfrm>
            <a:off x="1682005" y="7007408"/>
            <a:ext cx="649170" cy="216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JH4</a:t>
            </a:r>
          </a:p>
        </p:txBody>
      </p:sp>
      <p:sp>
        <p:nvSpPr>
          <p:cNvPr id="23" name="Rectangle 19">
            <a:extLst>
              <a:ext uri="{FF2B5EF4-FFF2-40B4-BE49-F238E27FC236}">
                <a16:creationId xmlns:a16="http://schemas.microsoft.com/office/drawing/2014/main" id="{9A984999-1522-43C7-A5E6-01D2F9585C0D}"/>
              </a:ext>
            </a:extLst>
          </p:cNvPr>
          <p:cNvSpPr/>
          <p:nvPr/>
        </p:nvSpPr>
        <p:spPr>
          <a:xfrm>
            <a:off x="1006580" y="7007408"/>
            <a:ext cx="649170" cy="21639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JH5</a:t>
            </a:r>
          </a:p>
        </p:txBody>
      </p:sp>
      <p:sp>
        <p:nvSpPr>
          <p:cNvPr id="24" name="Rectangle 20">
            <a:extLst>
              <a:ext uri="{FF2B5EF4-FFF2-40B4-BE49-F238E27FC236}">
                <a16:creationId xmlns:a16="http://schemas.microsoft.com/office/drawing/2014/main" id="{5FA41ED7-4DC1-4ED6-ACB8-7FBDBDE676DC}"/>
              </a:ext>
            </a:extLst>
          </p:cNvPr>
          <p:cNvSpPr/>
          <p:nvPr/>
        </p:nvSpPr>
        <p:spPr>
          <a:xfrm>
            <a:off x="360456" y="7007408"/>
            <a:ext cx="649170" cy="2163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JH6</a:t>
            </a:r>
          </a:p>
        </p:txBody>
      </p:sp>
      <p:sp>
        <p:nvSpPr>
          <p:cNvPr id="25" name="Rectangle 21">
            <a:extLst>
              <a:ext uri="{FF2B5EF4-FFF2-40B4-BE49-F238E27FC236}">
                <a16:creationId xmlns:a16="http://schemas.microsoft.com/office/drawing/2014/main" id="{48B0E3CC-A8BF-4CC8-BB3D-EE9867C608E7}"/>
              </a:ext>
            </a:extLst>
          </p:cNvPr>
          <p:cNvSpPr/>
          <p:nvPr/>
        </p:nvSpPr>
        <p:spPr>
          <a:xfrm>
            <a:off x="1030500" y="6765701"/>
            <a:ext cx="2721962" cy="216390"/>
          </a:xfrm>
          <a:prstGeom prst="rect">
            <a:avLst/>
          </a:prstGeom>
          <a:solidFill>
            <a:srgbClr val="00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panose="02040503050406030204" pitchFamily="18" charset="0"/>
              </a:rPr>
              <a:t>JAK2 kinase domains structure </a:t>
            </a:r>
          </a:p>
        </p:txBody>
      </p:sp>
      <p:sp>
        <p:nvSpPr>
          <p:cNvPr id="26" name="Curved Up Arrow 23">
            <a:extLst>
              <a:ext uri="{FF2B5EF4-FFF2-40B4-BE49-F238E27FC236}">
                <a16:creationId xmlns:a16="http://schemas.microsoft.com/office/drawing/2014/main" id="{D0626946-1BF4-4A37-8120-230222F83F76}"/>
              </a:ext>
            </a:extLst>
          </p:cNvPr>
          <p:cNvSpPr/>
          <p:nvPr/>
        </p:nvSpPr>
        <p:spPr>
          <a:xfrm>
            <a:off x="3155715" y="7249422"/>
            <a:ext cx="811462" cy="162292"/>
          </a:xfrm>
          <a:prstGeom prst="curvedUpArrow">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 Arrow Callout 25">
            <a:extLst>
              <a:ext uri="{FF2B5EF4-FFF2-40B4-BE49-F238E27FC236}">
                <a16:creationId xmlns:a16="http://schemas.microsoft.com/office/drawing/2014/main" id="{0C694CE5-5DF9-4638-9D1D-0EDCA3D94B96}"/>
              </a:ext>
            </a:extLst>
          </p:cNvPr>
          <p:cNvSpPr/>
          <p:nvPr/>
        </p:nvSpPr>
        <p:spPr>
          <a:xfrm>
            <a:off x="2862307" y="7446558"/>
            <a:ext cx="1374371" cy="666602"/>
          </a:xfrm>
          <a:prstGeom prst="upArrowCallout">
            <a:avLst/>
          </a:prstGeom>
          <a:solidFill>
            <a:srgbClr val="00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Negative feed back</a:t>
            </a:r>
          </a:p>
        </p:txBody>
      </p:sp>
      <p:pic>
        <p:nvPicPr>
          <p:cNvPr id="28" name="صورة 27">
            <a:extLst>
              <a:ext uri="{FF2B5EF4-FFF2-40B4-BE49-F238E27FC236}">
                <a16:creationId xmlns:a16="http://schemas.microsoft.com/office/drawing/2014/main" id="{5462B357-FD7D-4FBE-AB15-80ED704DB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995" y="6400235"/>
            <a:ext cx="1698114" cy="2556299"/>
          </a:xfrm>
          <a:prstGeom prst="rect">
            <a:avLst/>
          </a:prstGeom>
        </p:spPr>
      </p:pic>
      <p:sp>
        <p:nvSpPr>
          <p:cNvPr id="2" name="مربع نص 1"/>
          <p:cNvSpPr txBox="1"/>
          <p:nvPr/>
        </p:nvSpPr>
        <p:spPr>
          <a:xfrm>
            <a:off x="293231" y="8372941"/>
            <a:ext cx="4188288" cy="646331"/>
          </a:xfrm>
          <a:prstGeom prst="rect">
            <a:avLst/>
          </a:prstGeom>
          <a:noFill/>
        </p:spPr>
        <p:txBody>
          <a:bodyPr wrap="square" rtlCol="0">
            <a:spAutoFit/>
          </a:bodyPr>
          <a:lstStyle/>
          <a:p>
            <a:pPr algn="just"/>
            <a:r>
              <a:rPr lang="en-US" sz="1200" dirty="0">
                <a:solidFill>
                  <a:schemeClr val="accent6">
                    <a:lumMod val="75000"/>
                  </a:schemeClr>
                </a:solidFill>
                <a:latin typeface="Cambria" panose="02040503050406030204" pitchFamily="18" charset="0"/>
              </a:rPr>
              <a:t>When JAK2 get Activated it activates system called STATs by dimerizing 2 STATs Together This system will cause modulating of Gene expression To start the proliferation.</a:t>
            </a:r>
          </a:p>
        </p:txBody>
      </p:sp>
      <p:cxnSp>
        <p:nvCxnSpPr>
          <p:cNvPr id="13" name="رابط كسهم مستقيم 12"/>
          <p:cNvCxnSpPr>
            <a:cxnSpLocks/>
            <a:stCxn id="2" idx="3"/>
            <a:endCxn id="28" idx="1"/>
          </p:cNvCxnSpPr>
          <p:nvPr/>
        </p:nvCxnSpPr>
        <p:spPr>
          <a:xfrm flipV="1">
            <a:off x="4481519" y="7678385"/>
            <a:ext cx="463476" cy="1017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عنصر نائب للتذييل 31"/>
          <p:cNvSpPr>
            <a:spLocks noGrp="1"/>
          </p:cNvSpPr>
          <p:nvPr>
            <p:ph type="ftr" idx="11"/>
          </p:nvPr>
        </p:nvSpPr>
        <p:spPr>
          <a:xfrm>
            <a:off x="1968874" y="-150115"/>
            <a:ext cx="2314575" cy="527403"/>
          </a:xfrm>
        </p:spPr>
        <p:txBody>
          <a:bodyPr/>
          <a:lstStyle/>
          <a:p>
            <a:r>
              <a:rPr lang="en-US" dirty="0" err="1"/>
              <a:t>Haematology</a:t>
            </a:r>
            <a:r>
              <a:rPr lang="en-US" dirty="0"/>
              <a:t> Team 436</a:t>
            </a:r>
          </a:p>
        </p:txBody>
      </p:sp>
      <p:sp>
        <p:nvSpPr>
          <p:cNvPr id="33" name="عنصر نائب لرقم الشريحة 3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7</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4445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صورة 1">
            <a:extLst>
              <a:ext uri="{FF2B5EF4-FFF2-40B4-BE49-F238E27FC236}">
                <a16:creationId xmlns:a16="http://schemas.microsoft.com/office/drawing/2014/main" id="{E2FAC0E9-F5E4-4DDC-9A82-1F097441B7BD}"/>
              </a:ext>
            </a:extLst>
          </p:cNvPr>
          <p:cNvPicPr>
            <a:picLocks noChangeAspect="1"/>
          </p:cNvPicPr>
          <p:nvPr/>
        </p:nvPicPr>
        <p:blipFill>
          <a:blip r:embed="rId3"/>
          <a:stretch>
            <a:fillRect/>
          </a:stretch>
        </p:blipFill>
        <p:spPr>
          <a:xfrm>
            <a:off x="599421" y="1005952"/>
            <a:ext cx="5787092" cy="3808532"/>
          </a:xfrm>
          <a:prstGeom prst="rect">
            <a:avLst/>
          </a:prstGeom>
        </p:spPr>
      </p:pic>
      <p:sp>
        <p:nvSpPr>
          <p:cNvPr id="3" name="عنصر نائب للتذييل 2"/>
          <p:cNvSpPr>
            <a:spLocks noGrp="1"/>
          </p:cNvSpPr>
          <p:nvPr>
            <p:ph type="ftr" idx="11"/>
          </p:nvPr>
        </p:nvSpPr>
        <p:spPr>
          <a:xfrm>
            <a:off x="2066314" y="-102620"/>
            <a:ext cx="2314575" cy="527403"/>
          </a:xfrm>
        </p:spPr>
        <p:txBody>
          <a:bodyPr/>
          <a:lstStyle/>
          <a:p>
            <a:r>
              <a:rPr lang="en-US" dirty="0" err="1"/>
              <a:t>Haematology</a:t>
            </a:r>
            <a:r>
              <a:rPr lang="en-US" dirty="0"/>
              <a:t> Team 436</a:t>
            </a:r>
          </a:p>
        </p:txBody>
      </p:sp>
      <p:sp>
        <p:nvSpPr>
          <p:cNvPr id="4" name="عنصر نائب لرقم الشريحة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8</a:t>
            </a:fld>
            <a:endParaRPr lang="en-US" sz="900">
              <a:solidFill>
                <a:srgbClr val="888888"/>
              </a:solidFill>
              <a:latin typeface="Calibri"/>
              <a:ea typeface="Calibri"/>
              <a:cs typeface="Calibri"/>
              <a:sym typeface="Calibri"/>
            </a:endParaRPr>
          </a:p>
        </p:txBody>
      </p:sp>
      <p:sp>
        <p:nvSpPr>
          <p:cNvPr id="5" name="مربع نص 4">
            <a:extLst>
              <a:ext uri="{FF2B5EF4-FFF2-40B4-BE49-F238E27FC236}">
                <a16:creationId xmlns:a16="http://schemas.microsoft.com/office/drawing/2014/main" id="{E8BF1FB0-1D56-40AD-9EB6-F3654D72F2B5}"/>
              </a:ext>
            </a:extLst>
          </p:cNvPr>
          <p:cNvSpPr txBox="1"/>
          <p:nvPr/>
        </p:nvSpPr>
        <p:spPr>
          <a:xfrm>
            <a:off x="312821" y="6304548"/>
            <a:ext cx="3910263" cy="1600438"/>
          </a:xfrm>
          <a:prstGeom prst="rect">
            <a:avLst/>
          </a:prstGeom>
          <a:noFill/>
        </p:spPr>
        <p:txBody>
          <a:bodyPr wrap="square" rtlCol="1">
            <a:spAutoFit/>
          </a:bodyPr>
          <a:lstStyle/>
          <a:p>
            <a:r>
              <a:rPr lang="en-US" sz="2800" dirty="0">
                <a:solidFill>
                  <a:srgbClr val="00A29E"/>
                </a:solidFill>
                <a:latin typeface="Cambria" panose="02040503050406030204" pitchFamily="18" charset="0"/>
              </a:rPr>
              <a:t>Summary</a:t>
            </a:r>
          </a:p>
          <a:p>
            <a:endParaRPr lang="en-US" sz="2800" dirty="0">
              <a:solidFill>
                <a:srgbClr val="00A29E"/>
              </a:solidFill>
              <a:latin typeface="Cambria" panose="02040503050406030204" pitchFamily="18" charset="0"/>
            </a:endParaRPr>
          </a:p>
          <a:p>
            <a:endParaRPr lang="en-US" sz="2800" dirty="0">
              <a:solidFill>
                <a:srgbClr val="00A29E"/>
              </a:solidFill>
              <a:latin typeface="Cambria" panose="02040503050406030204" pitchFamily="18" charset="0"/>
            </a:endParaRPr>
          </a:p>
          <a:p>
            <a:r>
              <a:rPr lang="en-US" dirty="0">
                <a:latin typeface="Cambria" panose="02040503050406030204" pitchFamily="18" charset="0"/>
              </a:rPr>
              <a:t>The video in slide 2 summarizes everything.</a:t>
            </a:r>
            <a:endParaRPr lang="ar-SA" dirty="0">
              <a:latin typeface="Cambria" panose="0204050305040603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a:extLst>
              <a:ext uri="{FF2B5EF4-FFF2-40B4-BE49-F238E27FC236}">
                <a16:creationId xmlns:a16="http://schemas.microsoft.com/office/drawing/2014/main" id="{9F90D4D3-8461-4141-A804-F841CC70318E}"/>
              </a:ext>
            </a:extLst>
          </p:cNvPr>
          <p:cNvSpPr>
            <a:spLocks noGrp="1"/>
          </p:cNvSpPr>
          <p:nvPr>
            <p:ph type="ftr" idx="11"/>
          </p:nvPr>
        </p:nvSpPr>
        <p:spPr>
          <a:xfrm>
            <a:off x="2132221" y="-20645"/>
            <a:ext cx="2314575" cy="527403"/>
          </a:xfrm>
        </p:spPr>
        <p:txBody>
          <a:bodyPr/>
          <a:lstStyle/>
          <a:p>
            <a:r>
              <a:rPr lang="en-US" dirty="0" err="1"/>
              <a:t>Haematology</a:t>
            </a:r>
            <a:r>
              <a:rPr lang="en-US" dirty="0"/>
              <a:t> Team 436</a:t>
            </a:r>
          </a:p>
        </p:txBody>
      </p:sp>
      <p:sp>
        <p:nvSpPr>
          <p:cNvPr id="5" name="عنصر نائب لرقم الشريحة 4">
            <a:extLst>
              <a:ext uri="{FF2B5EF4-FFF2-40B4-BE49-F238E27FC236}">
                <a16:creationId xmlns:a16="http://schemas.microsoft.com/office/drawing/2014/main" id="{0625743A-DA7F-441E-9193-174CCC5FDA5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9</a:t>
            </a:fld>
            <a:endParaRPr lang="en-US" sz="900">
              <a:solidFill>
                <a:srgbClr val="888888"/>
              </a:solidFill>
              <a:latin typeface="Calibri"/>
              <a:ea typeface="Calibri"/>
              <a:cs typeface="Calibri"/>
              <a:sym typeface="Calibri"/>
            </a:endParaRPr>
          </a:p>
        </p:txBody>
      </p:sp>
      <p:sp>
        <p:nvSpPr>
          <p:cNvPr id="6" name="Shape 100">
            <a:extLst>
              <a:ext uri="{FF2B5EF4-FFF2-40B4-BE49-F238E27FC236}">
                <a16:creationId xmlns:a16="http://schemas.microsoft.com/office/drawing/2014/main" id="{00932087-7EF5-42A9-A44E-AA4BE7F03450}"/>
              </a:ext>
            </a:extLst>
          </p:cNvPr>
          <p:cNvSpPr txBox="1">
            <a:spLocks noGrp="1"/>
          </p:cNvSpPr>
          <p:nvPr>
            <p:ph type="body" idx="1"/>
          </p:nvPr>
        </p:nvSpPr>
        <p:spPr>
          <a:xfrm>
            <a:off x="192505" y="757988"/>
            <a:ext cx="6194008" cy="5690937"/>
          </a:xfrm>
          <a:prstGeom prst="rect">
            <a:avLst/>
          </a:prstGeom>
          <a:noFill/>
          <a:ln>
            <a:noFill/>
          </a:ln>
        </p:spPr>
        <p:txBody>
          <a:bodyPr wrap="square" lIns="91425" tIns="45700" rIns="91425" bIns="45700" anchor="t" anchorCtr="0">
            <a:noAutofit/>
          </a:bodyPr>
          <a:lstStyle/>
          <a:p>
            <a:pPr marL="0" marR="0" lvl="0" indent="-133350" algn="r" rtl="0">
              <a:lnSpc>
                <a:spcPct val="90000"/>
              </a:lnSpc>
              <a:spcBef>
                <a:spcPts val="750"/>
              </a:spcBef>
              <a:spcAft>
                <a:spcPts val="0"/>
              </a:spcAft>
              <a:buClr>
                <a:schemeClr val="dk1"/>
              </a:buClr>
              <a:buSzPct val="100000"/>
              <a:buFont typeface="Arial"/>
              <a:buNone/>
            </a:pPr>
            <a:endParaRPr sz="900" b="0" i="0" u="none" strike="noStrike" cap="none" dirty="0">
              <a:solidFill>
                <a:srgbClr val="009999"/>
              </a:solidFill>
              <a:latin typeface="Cambria"/>
              <a:ea typeface="Cambria"/>
              <a:cs typeface="Cambria"/>
              <a:sym typeface="Cambria"/>
            </a:endParaRPr>
          </a:p>
          <a:p>
            <a:pPr algn="l" rtl="0"/>
            <a:r>
              <a:rPr lang="en-US" sz="1400" dirty="0">
                <a:solidFill>
                  <a:schemeClr val="tx1"/>
                </a:solidFill>
                <a:latin typeface="Cambria" panose="02040503050406030204" pitchFamily="18" charset="0"/>
              </a:rPr>
              <a:t>Which ONE of the following is NOT a cause of polycythemia?</a:t>
            </a:r>
          </a:p>
          <a:p>
            <a:pPr marL="265113" indent="0" algn="l" rtl="0">
              <a:buNone/>
            </a:pPr>
            <a:r>
              <a:rPr lang="en-US" sz="1400" dirty="0">
                <a:latin typeface="Cambria" panose="02040503050406030204" pitchFamily="18" charset="0"/>
              </a:rPr>
              <a:t>A) Mutation of </a:t>
            </a:r>
            <a:r>
              <a:rPr lang="en-US" sz="1400" i="1" dirty="0">
                <a:latin typeface="Cambria" panose="02040503050406030204" pitchFamily="18" charset="0"/>
              </a:rPr>
              <a:t>JAK‐2</a:t>
            </a:r>
            <a:r>
              <a:rPr lang="en-US" sz="1400" dirty="0">
                <a:latin typeface="Cambria" panose="02040503050406030204" pitchFamily="18" charset="0"/>
              </a:rPr>
              <a:t>.</a:t>
            </a:r>
          </a:p>
          <a:p>
            <a:pPr marL="265113" indent="0" algn="l" rtl="0">
              <a:buNone/>
            </a:pPr>
            <a:r>
              <a:rPr lang="en-US" sz="1400" dirty="0">
                <a:latin typeface="Cambria" panose="02040503050406030204" pitchFamily="18" charset="0"/>
              </a:rPr>
              <a:t>B) Renal disease.</a:t>
            </a:r>
          </a:p>
          <a:p>
            <a:pPr marL="265113" indent="0" algn="l" rtl="0">
              <a:buNone/>
            </a:pPr>
            <a:r>
              <a:rPr lang="en-US" sz="1400" dirty="0">
                <a:latin typeface="Cambria" panose="02040503050406030204" pitchFamily="18" charset="0"/>
              </a:rPr>
              <a:t>C) Congenital heart disease.</a:t>
            </a:r>
          </a:p>
          <a:p>
            <a:pPr marL="265113" indent="0" algn="l" rtl="0">
              <a:buNone/>
            </a:pPr>
            <a:r>
              <a:rPr lang="en-US" sz="1400" dirty="0">
                <a:latin typeface="Cambria" panose="02040503050406030204" pitchFamily="18" charset="0"/>
              </a:rPr>
              <a:t>D) Hemoglobin abnormality.</a:t>
            </a:r>
          </a:p>
          <a:p>
            <a:pPr marL="265113" indent="0" algn="l" rtl="0">
              <a:buNone/>
            </a:pPr>
            <a:r>
              <a:rPr lang="en-US" sz="1400" dirty="0">
                <a:latin typeface="Cambria" panose="02040503050406030204" pitchFamily="18" charset="0"/>
              </a:rPr>
              <a:t>E) Iron overload.</a:t>
            </a:r>
            <a:endParaRPr sz="1400" b="0" i="0" u="none" strike="noStrike" cap="none" dirty="0">
              <a:solidFill>
                <a:srgbClr val="009999"/>
              </a:solidFill>
              <a:latin typeface="Cambria" panose="02040503050406030204" pitchFamily="18" charset="0"/>
              <a:ea typeface="Cambria"/>
              <a:cs typeface="Cambria"/>
              <a:sym typeface="Cambria"/>
            </a:endParaRPr>
          </a:p>
          <a:p>
            <a:pPr algn="l" rtl="0"/>
            <a:r>
              <a:rPr lang="en-US" sz="1400" dirty="0">
                <a:solidFill>
                  <a:schemeClr val="tx1"/>
                </a:solidFill>
                <a:latin typeface="Cambria" panose="02040503050406030204" pitchFamily="18" charset="0"/>
              </a:rPr>
              <a:t>Which ONE of these statements is TRUE about pseudo (stress) polycythemia?</a:t>
            </a:r>
          </a:p>
          <a:p>
            <a:pPr marL="265113" indent="0" algn="l" rtl="0">
              <a:buNone/>
            </a:pPr>
            <a:r>
              <a:rPr lang="en-US" sz="1400" dirty="0">
                <a:latin typeface="Cambria" panose="02040503050406030204" pitchFamily="18" charset="0"/>
              </a:rPr>
              <a:t>A) It is caused by a raised red cell mass.</a:t>
            </a:r>
          </a:p>
          <a:p>
            <a:pPr marL="265113" indent="0" algn="l" rtl="0">
              <a:buNone/>
            </a:pPr>
            <a:r>
              <a:rPr lang="en-US" sz="1400" dirty="0">
                <a:latin typeface="Cambria" panose="02040503050406030204" pitchFamily="18" charset="0"/>
              </a:rPr>
              <a:t>B) It is associated with a large spleen.</a:t>
            </a:r>
          </a:p>
          <a:p>
            <a:pPr marL="265113" indent="0" algn="l" rtl="0">
              <a:buNone/>
            </a:pPr>
            <a:r>
              <a:rPr lang="en-US" sz="1400" dirty="0">
                <a:latin typeface="Cambria" panose="02040503050406030204" pitchFamily="18" charset="0"/>
              </a:rPr>
              <a:t>C) It is treated with hydroxycarbamide (hydroxyurea).</a:t>
            </a:r>
          </a:p>
          <a:p>
            <a:pPr marL="265113" indent="0" algn="l" rtl="0">
              <a:buNone/>
            </a:pPr>
            <a:r>
              <a:rPr lang="en-US" sz="1400" dirty="0">
                <a:latin typeface="Cambria" panose="02040503050406030204" pitchFamily="18" charset="0"/>
              </a:rPr>
              <a:t>D) It is most common in young male adults.</a:t>
            </a:r>
            <a:endParaRPr lang="ar-SA" sz="1400" dirty="0">
              <a:latin typeface="Cambria" panose="02040503050406030204" pitchFamily="18" charset="0"/>
            </a:endParaRPr>
          </a:p>
          <a:p>
            <a:pPr algn="l" rtl="0"/>
            <a:r>
              <a:rPr lang="en-US" sz="1400" dirty="0">
                <a:solidFill>
                  <a:schemeClr val="tx1"/>
                </a:solidFill>
                <a:latin typeface="Cambria" panose="02040503050406030204" pitchFamily="18" charset="0"/>
              </a:rPr>
              <a:t>What is the approximate frequency of the Val617Phe mutation in </a:t>
            </a:r>
            <a:r>
              <a:rPr lang="en-US" sz="1400" i="1" dirty="0">
                <a:solidFill>
                  <a:schemeClr val="tx1"/>
                </a:solidFill>
                <a:latin typeface="Cambria" panose="02040503050406030204" pitchFamily="18" charset="0"/>
              </a:rPr>
              <a:t>JAK2</a:t>
            </a:r>
            <a:r>
              <a:rPr lang="en-US" sz="1400" dirty="0">
                <a:solidFill>
                  <a:schemeClr val="tx1"/>
                </a:solidFill>
                <a:latin typeface="Cambria" panose="02040503050406030204" pitchFamily="18" charset="0"/>
              </a:rPr>
              <a:t> in myeloproliferative neoplasms?</a:t>
            </a:r>
          </a:p>
          <a:p>
            <a:pPr marL="265113" indent="0" algn="l" rtl="0">
              <a:buNone/>
            </a:pPr>
            <a:r>
              <a:rPr lang="en-US" sz="1400" dirty="0">
                <a:latin typeface="Cambria" panose="02040503050406030204" pitchFamily="18" charset="0"/>
              </a:rPr>
              <a:t>A)  99% in polycythemia </a:t>
            </a:r>
            <a:r>
              <a:rPr lang="en-US" sz="1400" dirty="0" err="1">
                <a:latin typeface="Cambria" panose="02040503050406030204" pitchFamily="18" charset="0"/>
              </a:rPr>
              <a:t>vera</a:t>
            </a:r>
            <a:r>
              <a:rPr lang="en-US" sz="1400" dirty="0">
                <a:latin typeface="Cambria" panose="02040503050406030204" pitchFamily="18" charset="0"/>
              </a:rPr>
              <a:t> (PV) and 50% in essential thrombocythemia (ET) and primary myelofibrosis (PM).</a:t>
            </a:r>
          </a:p>
          <a:p>
            <a:pPr marL="265113" indent="0" algn="l" rtl="0">
              <a:buNone/>
            </a:pPr>
            <a:r>
              <a:rPr lang="en-US" sz="1400" dirty="0">
                <a:latin typeface="Cambria" panose="02040503050406030204" pitchFamily="18" charset="0"/>
              </a:rPr>
              <a:t>B)  Approximately 50% in PV, ET and PM.</a:t>
            </a:r>
          </a:p>
          <a:p>
            <a:pPr marL="265113" indent="0" algn="l" rtl="0">
              <a:buNone/>
            </a:pPr>
            <a:r>
              <a:rPr lang="en-US" sz="1400" dirty="0">
                <a:latin typeface="Cambria" panose="02040503050406030204" pitchFamily="18" charset="0"/>
              </a:rPr>
              <a:t>C)  50% in PV and 25% in ET and PM.</a:t>
            </a:r>
          </a:p>
          <a:p>
            <a:pPr marL="265113" indent="0" algn="l" rtl="0">
              <a:buNone/>
            </a:pPr>
            <a:r>
              <a:rPr lang="en-US" sz="1400" dirty="0">
                <a:latin typeface="Cambria" panose="02040503050406030204" pitchFamily="18" charset="0"/>
              </a:rPr>
              <a:t>D)  90% in PV, rare in ET and PM.</a:t>
            </a:r>
            <a:r>
              <a:rPr lang="en-US" sz="1800" dirty="0">
                <a:latin typeface="Cambria"/>
                <a:ea typeface="Cambria"/>
                <a:cs typeface="Cambria"/>
                <a:sym typeface="Cambria"/>
              </a:rPr>
              <a:t>                              </a:t>
            </a:r>
            <a:endParaRPr sz="2100" b="0" i="0" u="none" strike="noStrike" cap="none" dirty="0">
              <a:solidFill>
                <a:schemeClr val="dk1"/>
              </a:solidFill>
              <a:latin typeface="Cambria"/>
              <a:ea typeface="Cambria"/>
              <a:cs typeface="Cambria"/>
              <a:sym typeface="Cambria"/>
            </a:endParaRPr>
          </a:p>
        </p:txBody>
      </p:sp>
      <p:sp>
        <p:nvSpPr>
          <p:cNvPr id="7" name="Shape 99">
            <a:extLst>
              <a:ext uri="{FF2B5EF4-FFF2-40B4-BE49-F238E27FC236}">
                <a16:creationId xmlns:a16="http://schemas.microsoft.com/office/drawing/2014/main" id="{0784248C-BCBA-418F-B42E-875C373CA97B}"/>
              </a:ext>
            </a:extLst>
          </p:cNvPr>
          <p:cNvSpPr txBox="1">
            <a:spLocks noGrp="1"/>
          </p:cNvSpPr>
          <p:nvPr>
            <p:ph type="title"/>
          </p:nvPr>
        </p:nvSpPr>
        <p:spPr>
          <a:xfrm>
            <a:off x="192505" y="333876"/>
            <a:ext cx="5915025" cy="760998"/>
          </a:xfrm>
          <a:prstGeom prst="rect">
            <a:avLst/>
          </a:prstGeom>
          <a:noFill/>
          <a:ln>
            <a:noFill/>
          </a:ln>
        </p:spPr>
        <p:txBody>
          <a:bodyPr wrap="square" lIns="91425" tIns="45700" rIns="91425" bIns="45700" anchor="ctr" anchorCtr="0">
            <a:noAutofit/>
          </a:bodyPr>
          <a:lstStyle/>
          <a:p>
            <a:pPr marL="0" marR="0" lvl="0" indent="-209550" algn="l" rtl="1">
              <a:lnSpc>
                <a:spcPct val="90000"/>
              </a:lnSpc>
              <a:spcBef>
                <a:spcPts val="0"/>
              </a:spcBef>
              <a:buClr>
                <a:srgbClr val="009999"/>
              </a:buClr>
              <a:buSzPct val="100000"/>
              <a:buFont typeface="Cambria"/>
              <a:buNone/>
            </a:pPr>
            <a:r>
              <a:rPr lang="en-US" sz="3300" b="0" i="0" u="none" strike="noStrike" cap="none" dirty="0">
                <a:solidFill>
                  <a:srgbClr val="009999"/>
                </a:solidFill>
                <a:latin typeface="Cambria"/>
                <a:ea typeface="Cambria"/>
                <a:cs typeface="Cambria"/>
                <a:sym typeface="Cambria"/>
              </a:rPr>
              <a:t>MCQs:</a:t>
            </a:r>
          </a:p>
        </p:txBody>
      </p:sp>
      <p:sp>
        <p:nvSpPr>
          <p:cNvPr id="8" name="مربع نص 7">
            <a:extLst>
              <a:ext uri="{FF2B5EF4-FFF2-40B4-BE49-F238E27FC236}">
                <a16:creationId xmlns:a16="http://schemas.microsoft.com/office/drawing/2014/main" id="{18E0EED7-CCFF-48ED-BBCC-49D8BE189483}"/>
              </a:ext>
            </a:extLst>
          </p:cNvPr>
          <p:cNvSpPr txBox="1"/>
          <p:nvPr/>
        </p:nvSpPr>
        <p:spPr>
          <a:xfrm>
            <a:off x="481263" y="7784432"/>
            <a:ext cx="2249906" cy="984885"/>
          </a:xfrm>
          <a:prstGeom prst="rect">
            <a:avLst/>
          </a:prstGeom>
          <a:noFill/>
        </p:spPr>
        <p:txBody>
          <a:bodyPr wrap="square" rtlCol="1">
            <a:spAutoFit/>
          </a:bodyPr>
          <a:lstStyle/>
          <a:p>
            <a:r>
              <a:rPr lang="en-US" sz="1600" dirty="0">
                <a:solidFill>
                  <a:srgbClr val="00A29E"/>
                </a:solidFill>
                <a:latin typeface="Cambria" panose="02040503050406030204" pitchFamily="18" charset="0"/>
              </a:rPr>
              <a:t>Team Members</a:t>
            </a:r>
          </a:p>
          <a:p>
            <a:r>
              <a:rPr lang="en-US" dirty="0">
                <a:latin typeface="Cambria" panose="02040503050406030204" pitchFamily="18" charset="0"/>
              </a:rPr>
              <a:t>Khalid Al-</a:t>
            </a:r>
            <a:r>
              <a:rPr lang="en-US" dirty="0" err="1">
                <a:latin typeface="Cambria" panose="02040503050406030204" pitchFamily="18" charset="0"/>
              </a:rPr>
              <a:t>Husainan</a:t>
            </a:r>
            <a:endParaRPr lang="en-US" dirty="0">
              <a:latin typeface="Cambria" panose="02040503050406030204" pitchFamily="18" charset="0"/>
            </a:endParaRPr>
          </a:p>
          <a:p>
            <a:r>
              <a:rPr lang="en-US" dirty="0">
                <a:latin typeface="Cambria" panose="02040503050406030204" pitchFamily="18" charset="0"/>
              </a:rPr>
              <a:t>Abdullah Al-Nasser</a:t>
            </a:r>
          </a:p>
          <a:p>
            <a:r>
              <a:rPr lang="en-US" dirty="0">
                <a:latin typeface="Cambria" panose="02040503050406030204" pitchFamily="18" charset="0"/>
              </a:rPr>
              <a:t>Dania </a:t>
            </a:r>
            <a:r>
              <a:rPr lang="en-US" dirty="0" err="1">
                <a:latin typeface="Cambria" panose="02040503050406030204" pitchFamily="18" charset="0"/>
              </a:rPr>
              <a:t>AlKelabi</a:t>
            </a:r>
            <a:endParaRPr lang="en-US" dirty="0">
              <a:latin typeface="Cambria" panose="02040503050406030204" pitchFamily="18" charset="0"/>
            </a:endParaRPr>
          </a:p>
        </p:txBody>
      </p:sp>
      <p:sp>
        <p:nvSpPr>
          <p:cNvPr id="9" name="مربع نص 8">
            <a:extLst>
              <a:ext uri="{FF2B5EF4-FFF2-40B4-BE49-F238E27FC236}">
                <a16:creationId xmlns:a16="http://schemas.microsoft.com/office/drawing/2014/main" id="{ACFE48F5-B638-4623-8C7D-1F8456CACD2C}"/>
              </a:ext>
            </a:extLst>
          </p:cNvPr>
          <p:cNvSpPr txBox="1"/>
          <p:nvPr/>
        </p:nvSpPr>
        <p:spPr>
          <a:xfrm>
            <a:off x="3428999" y="7772400"/>
            <a:ext cx="2550695" cy="984885"/>
          </a:xfrm>
          <a:prstGeom prst="rect">
            <a:avLst/>
          </a:prstGeom>
          <a:noFill/>
        </p:spPr>
        <p:txBody>
          <a:bodyPr wrap="square" rtlCol="1">
            <a:spAutoFit/>
          </a:bodyPr>
          <a:lstStyle/>
          <a:p>
            <a:r>
              <a:rPr lang="en-US" sz="1600" dirty="0">
                <a:solidFill>
                  <a:srgbClr val="00A29E"/>
                </a:solidFill>
                <a:latin typeface="Cambria" panose="02040503050406030204" pitchFamily="18" charset="0"/>
              </a:rPr>
              <a:t>Team Leaders</a:t>
            </a:r>
          </a:p>
          <a:p>
            <a:r>
              <a:rPr lang="en-US" dirty="0" err="1">
                <a:latin typeface="Cambria" panose="02040503050406030204" pitchFamily="18" charset="0"/>
              </a:rPr>
              <a:t>Abdulaziz</a:t>
            </a:r>
            <a:r>
              <a:rPr lang="en-US" dirty="0">
                <a:latin typeface="Cambria" panose="02040503050406030204" pitchFamily="18" charset="0"/>
              </a:rPr>
              <a:t> Al-</a:t>
            </a:r>
            <a:r>
              <a:rPr lang="en-US" dirty="0" err="1">
                <a:latin typeface="Cambria" panose="02040503050406030204" pitchFamily="18" charset="0"/>
              </a:rPr>
              <a:t>Hussainy</a:t>
            </a:r>
            <a:endParaRPr lang="en-US" dirty="0">
              <a:latin typeface="Cambria" panose="02040503050406030204" pitchFamily="18" charset="0"/>
            </a:endParaRPr>
          </a:p>
          <a:p>
            <a:r>
              <a:rPr lang="en-US" dirty="0" err="1">
                <a:latin typeface="Cambria" panose="02040503050406030204" pitchFamily="18" charset="0"/>
              </a:rPr>
              <a:t>Safa</a:t>
            </a:r>
            <a:r>
              <a:rPr lang="en-US" dirty="0">
                <a:latin typeface="Cambria" panose="02040503050406030204" pitchFamily="18" charset="0"/>
              </a:rPr>
              <a:t> Al-</a:t>
            </a:r>
            <a:r>
              <a:rPr lang="en-US" dirty="0" err="1">
                <a:latin typeface="Cambria" panose="02040503050406030204" pitchFamily="18" charset="0"/>
              </a:rPr>
              <a:t>Osaimi</a:t>
            </a:r>
            <a:endParaRPr lang="en-US" dirty="0">
              <a:latin typeface="Cambria" panose="02040503050406030204" pitchFamily="18" charset="0"/>
            </a:endParaRPr>
          </a:p>
          <a:p>
            <a:endParaRPr lang="ar-SA" dirty="0"/>
          </a:p>
        </p:txBody>
      </p:sp>
      <p:sp>
        <p:nvSpPr>
          <p:cNvPr id="10" name="مربع نص 9">
            <a:extLst>
              <a:ext uri="{FF2B5EF4-FFF2-40B4-BE49-F238E27FC236}">
                <a16:creationId xmlns:a16="http://schemas.microsoft.com/office/drawing/2014/main" id="{31E1DEF0-3AA7-476E-9B38-9077FCB4221C}"/>
              </a:ext>
            </a:extLst>
          </p:cNvPr>
          <p:cNvSpPr txBox="1"/>
          <p:nvPr/>
        </p:nvSpPr>
        <p:spPr>
          <a:xfrm>
            <a:off x="1681036" y="6873037"/>
            <a:ext cx="3495926" cy="584775"/>
          </a:xfrm>
          <a:prstGeom prst="rect">
            <a:avLst/>
          </a:prstGeom>
          <a:noFill/>
        </p:spPr>
        <p:txBody>
          <a:bodyPr wrap="square" rtlCol="1">
            <a:spAutoFit/>
          </a:bodyPr>
          <a:lstStyle/>
          <a:p>
            <a:pPr algn="ctr"/>
            <a:r>
              <a:rPr lang="en-US" sz="3200" dirty="0">
                <a:solidFill>
                  <a:srgbClr val="00A29E"/>
                </a:solidFill>
                <a:latin typeface="Cambria" panose="02040503050406030204" pitchFamily="18" charset="0"/>
              </a:rPr>
              <a:t>Good Luck!</a:t>
            </a:r>
            <a:endParaRPr lang="ar-SA" sz="3200" dirty="0">
              <a:solidFill>
                <a:srgbClr val="00A29E"/>
              </a:solidFill>
              <a:latin typeface="Cambria" panose="02040503050406030204" pitchFamily="18" charset="0"/>
            </a:endParaRPr>
          </a:p>
        </p:txBody>
      </p:sp>
      <p:sp>
        <p:nvSpPr>
          <p:cNvPr id="2" name="مربع نص 1">
            <a:extLst>
              <a:ext uri="{FF2B5EF4-FFF2-40B4-BE49-F238E27FC236}">
                <a16:creationId xmlns:a16="http://schemas.microsoft.com/office/drawing/2014/main" id="{3C1695D1-964C-48A1-B7A5-8E3A762F045D}"/>
              </a:ext>
            </a:extLst>
          </p:cNvPr>
          <p:cNvSpPr txBox="1"/>
          <p:nvPr/>
        </p:nvSpPr>
        <p:spPr>
          <a:xfrm rot="10800000">
            <a:off x="5342021" y="5647520"/>
            <a:ext cx="1020427" cy="954107"/>
          </a:xfrm>
          <a:prstGeom prst="rect">
            <a:avLst/>
          </a:prstGeom>
          <a:noFill/>
        </p:spPr>
        <p:txBody>
          <a:bodyPr wrap="square" rtlCol="1">
            <a:spAutoFit/>
          </a:bodyPr>
          <a:lstStyle/>
          <a:p>
            <a:r>
              <a:rPr lang="en-US" dirty="0">
                <a:solidFill>
                  <a:schemeClr val="bg1">
                    <a:lumMod val="50000"/>
                  </a:schemeClr>
                </a:solidFill>
                <a:latin typeface="Cambria" panose="02040503050406030204" pitchFamily="18" charset="0"/>
              </a:rPr>
              <a:t>Answers</a:t>
            </a:r>
          </a:p>
          <a:p>
            <a:pPr marL="342900" indent="-342900">
              <a:buAutoNum type="arabicParenR"/>
            </a:pPr>
            <a:r>
              <a:rPr lang="en-US" dirty="0">
                <a:solidFill>
                  <a:schemeClr val="bg1">
                    <a:lumMod val="50000"/>
                  </a:schemeClr>
                </a:solidFill>
                <a:latin typeface="Cambria" panose="02040503050406030204" pitchFamily="18" charset="0"/>
              </a:rPr>
              <a:t>E</a:t>
            </a:r>
          </a:p>
          <a:p>
            <a:pPr marL="342900" indent="-342900">
              <a:buAutoNum type="arabicParenR"/>
            </a:pPr>
            <a:r>
              <a:rPr lang="en-US" dirty="0">
                <a:solidFill>
                  <a:schemeClr val="bg1">
                    <a:lumMod val="50000"/>
                  </a:schemeClr>
                </a:solidFill>
                <a:latin typeface="Cambria" panose="02040503050406030204" pitchFamily="18" charset="0"/>
              </a:rPr>
              <a:t>D</a:t>
            </a:r>
          </a:p>
          <a:p>
            <a:pPr marL="342900" indent="-342900">
              <a:buAutoNum type="arabicParenR"/>
            </a:pPr>
            <a:r>
              <a:rPr lang="en-US" dirty="0">
                <a:solidFill>
                  <a:schemeClr val="bg1">
                    <a:lumMod val="50000"/>
                  </a:schemeClr>
                </a:solidFill>
                <a:latin typeface="Cambria" panose="02040503050406030204" pitchFamily="18" charset="0"/>
              </a:rPr>
              <a:t>A</a:t>
            </a:r>
            <a:endParaRPr lang="ar-SA" dirty="0">
              <a:solidFill>
                <a:schemeClr val="bg1">
                  <a:lumMod val="50000"/>
                </a:schemeClr>
              </a:solidFill>
              <a:latin typeface="Cambria" panose="02040503050406030204" pitchFamily="18" charset="0"/>
            </a:endParaRPr>
          </a:p>
        </p:txBody>
      </p:sp>
    </p:spTree>
    <p:extLst>
      <p:ext uri="{BB962C8B-B14F-4D97-AF65-F5344CB8AC3E}">
        <p14:creationId xmlns:p14="http://schemas.microsoft.com/office/powerpoint/2010/main" val="2111161348"/>
      </p:ext>
    </p:extLst>
  </p:cSld>
  <p:clrMapOvr>
    <a:masterClrMapping/>
  </p:clrMapOvr>
</p:sld>
</file>

<file path=ppt/theme/theme1.xml><?xml version="1.0" encoding="utf-8"?>
<a:theme xmlns:a="http://schemas.openxmlformats.org/drawingml/2006/main" name="نسق Office">
  <a:themeElements>
    <a:clrScheme name="نسق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1444</Words>
  <Application>Microsoft Office PowerPoint</Application>
  <PresentationFormat>A4 Paper (210x297 mm)</PresentationFormat>
  <Paragraphs>238</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Akhbar MT</vt:lpstr>
      <vt:lpstr>Arial</vt:lpstr>
      <vt:lpstr>Calibri</vt:lpstr>
      <vt:lpstr>Cambria</vt:lpstr>
      <vt:lpstr>Times New Roman</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abdulaziz abdullah</cp:lastModifiedBy>
  <cp:revision>68</cp:revision>
  <dcterms:modified xsi:type="dcterms:W3CDTF">2017-12-29T21:21:45Z</dcterms:modified>
</cp:coreProperties>
</file>