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6" r:id="rId3"/>
    <p:sldId id="272" r:id="rId4"/>
    <p:sldId id="260" r:id="rId5"/>
    <p:sldId id="273" r:id="rId6"/>
    <p:sldId id="274" r:id="rId7"/>
    <p:sldId id="275" r:id="rId8"/>
    <p:sldId id="280" r:id="rId9"/>
    <p:sldId id="276" r:id="rId10"/>
    <p:sldId id="277" r:id="rId11"/>
    <p:sldId id="281" r:id="rId12"/>
    <p:sldId id="282" r:id="rId13"/>
    <p:sldId id="283" r:id="rId14"/>
    <p:sldId id="284" r:id="rId15"/>
    <p:sldId id="285" r:id="rId16"/>
    <p:sldId id="271"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008F00"/>
    <a:srgbClr val="FF2F92"/>
    <a:srgbClr val="172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8" autoAdjust="0"/>
    <p:restoredTop sz="93036"/>
  </p:normalViewPr>
  <p:slideViewPr>
    <p:cSldViewPr snapToGrid="0" snapToObjects="1">
      <p:cViewPr>
        <p:scale>
          <a:sx n="97" d="100"/>
          <a:sy n="97" d="100"/>
        </p:scale>
        <p:origin x="-28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A4C8-2FE9-42A8-8B28-8B51DC820688}"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094AEF88-FBCC-4563-AC82-0D07A9C7F6D2}">
      <dgm:prSet phldrT="[Text]" custT="1"/>
      <dgm:spPr/>
      <dgm:t>
        <a:bodyPr/>
        <a:lstStyle/>
        <a:p>
          <a:r>
            <a:rPr lang="en-US" altLang="en-US" sz="1600" dirty="0">
              <a:latin typeface="+mj-lt"/>
              <a:cs typeface="Times New Roman" pitchFamily="18" charset="0"/>
            </a:rPr>
            <a:t>1. Lumen</a:t>
          </a:r>
          <a:endParaRPr lang="en-US" sz="1600" dirty="0"/>
        </a:p>
      </dgm:t>
    </dgm:pt>
    <dgm:pt modelId="{90868351-2190-438F-ADA6-B67EC9AD923C}" type="parTrans" cxnId="{DA39D735-FD83-4126-B4F2-CCFF83EC6AE4}">
      <dgm:prSet/>
      <dgm:spPr/>
      <dgm:t>
        <a:bodyPr/>
        <a:lstStyle/>
        <a:p>
          <a:endParaRPr lang="en-US"/>
        </a:p>
      </dgm:t>
    </dgm:pt>
    <dgm:pt modelId="{2FF954E1-2314-4E1E-BC7B-6B63B5D50024}" type="sibTrans" cxnId="{DA39D735-FD83-4126-B4F2-CCFF83EC6AE4}">
      <dgm:prSet/>
      <dgm:spPr/>
      <dgm:t>
        <a:bodyPr/>
        <a:lstStyle/>
        <a:p>
          <a:endParaRPr lang="en-US"/>
        </a:p>
      </dgm:t>
    </dgm:pt>
    <dgm:pt modelId="{985B68D3-D230-42BC-AEDA-324963E72108}">
      <dgm:prSet phldrT="[Text]" custT="1"/>
      <dgm:spPr/>
      <dgm:t>
        <a:bodyPr/>
        <a:lstStyle/>
        <a:p>
          <a:r>
            <a:rPr lang="en-US" altLang="en-US" sz="1600" dirty="0">
              <a:latin typeface="+mj-lt"/>
              <a:cs typeface="Times New Roman" pitchFamily="18" charset="0"/>
            </a:rPr>
            <a:t>2. Surface columnar epithelium.</a:t>
          </a:r>
          <a:endParaRPr lang="en-US" sz="1600" dirty="0"/>
        </a:p>
      </dgm:t>
    </dgm:pt>
    <dgm:pt modelId="{EF5FC193-4A88-4CBC-A523-8954F90D1198}" type="parTrans" cxnId="{6A3AEDEC-0839-4C0E-BEB0-0558D1C013FC}">
      <dgm:prSet/>
      <dgm:spPr/>
      <dgm:t>
        <a:bodyPr/>
        <a:lstStyle/>
        <a:p>
          <a:endParaRPr lang="en-US"/>
        </a:p>
      </dgm:t>
    </dgm:pt>
    <dgm:pt modelId="{8D9B5A44-927E-4239-A7B6-8D54942B38B5}" type="sibTrans" cxnId="{6A3AEDEC-0839-4C0E-BEB0-0558D1C013FC}">
      <dgm:prSet/>
      <dgm:spPr/>
      <dgm:t>
        <a:bodyPr/>
        <a:lstStyle/>
        <a:p>
          <a:endParaRPr lang="en-US"/>
        </a:p>
      </dgm:t>
    </dgm:pt>
    <dgm:pt modelId="{8C1975A2-2CAE-4DCE-8864-5D5CDBE2E481}">
      <dgm:prSet phldrT="[Text]" custT="1"/>
      <dgm:spPr/>
      <dgm:t>
        <a:bodyPr/>
        <a:lstStyle/>
        <a:p>
          <a:r>
            <a:rPr lang="en-US" altLang="en-US" sz="1600" dirty="0">
              <a:latin typeface="+mj-lt"/>
              <a:cs typeface="Times New Roman" pitchFamily="18" charset="0"/>
            </a:rPr>
            <a:t>3. Pits of </a:t>
          </a:r>
          <a:r>
            <a:rPr lang="en-US" altLang="en-US" sz="1600" dirty="0" err="1">
              <a:latin typeface="+mj-lt"/>
              <a:cs typeface="Times New Roman" pitchFamily="18" charset="0"/>
            </a:rPr>
            <a:t>fundic</a:t>
          </a:r>
          <a:r>
            <a:rPr lang="en-US" altLang="en-US" sz="1600" dirty="0">
              <a:latin typeface="+mj-lt"/>
              <a:cs typeface="Times New Roman" pitchFamily="18" charset="0"/>
            </a:rPr>
            <a:t> glands.</a:t>
          </a:r>
          <a:endParaRPr lang="en-US" sz="1600" dirty="0"/>
        </a:p>
      </dgm:t>
    </dgm:pt>
    <dgm:pt modelId="{09CF47C1-1F68-4B02-BE78-DD07AA708D70}" type="parTrans" cxnId="{BAB4F036-3D41-45D0-BE61-3A8F727E1D47}">
      <dgm:prSet/>
      <dgm:spPr/>
      <dgm:t>
        <a:bodyPr/>
        <a:lstStyle/>
        <a:p>
          <a:endParaRPr lang="en-US"/>
        </a:p>
      </dgm:t>
    </dgm:pt>
    <dgm:pt modelId="{F0F9A173-03DF-4FBA-8C17-091CA75D5982}" type="sibTrans" cxnId="{BAB4F036-3D41-45D0-BE61-3A8F727E1D47}">
      <dgm:prSet/>
      <dgm:spPr/>
      <dgm:t>
        <a:bodyPr/>
        <a:lstStyle/>
        <a:p>
          <a:endParaRPr lang="en-US"/>
        </a:p>
      </dgm:t>
    </dgm:pt>
    <dgm:pt modelId="{8973C642-F76E-4452-AB86-6DBA3175C44C}">
      <dgm:prSet phldrT="[Text]" custT="1"/>
      <dgm:spPr/>
      <dgm:t>
        <a:bodyPr/>
        <a:lstStyle/>
        <a:p>
          <a:r>
            <a:rPr lang="en-US" altLang="en-US" sz="1600" dirty="0">
              <a:latin typeface="+mj-lt"/>
              <a:cs typeface="Times New Roman" pitchFamily="18" charset="0"/>
            </a:rPr>
            <a:t>4. </a:t>
          </a:r>
          <a:r>
            <a:rPr lang="en-US" altLang="en-US" sz="1600" dirty="0" err="1">
              <a:latin typeface="+mj-lt"/>
              <a:cs typeface="Times New Roman" pitchFamily="18" charset="0"/>
            </a:rPr>
            <a:t>Fundic</a:t>
          </a:r>
          <a:r>
            <a:rPr lang="en-US" altLang="en-US" sz="1600" dirty="0">
              <a:latin typeface="+mj-lt"/>
              <a:cs typeface="Times New Roman" pitchFamily="18" charset="0"/>
            </a:rPr>
            <a:t> glands.</a:t>
          </a:r>
          <a:endParaRPr lang="en-US" sz="1600" dirty="0"/>
        </a:p>
      </dgm:t>
    </dgm:pt>
    <dgm:pt modelId="{D9A8953E-95AD-4CD1-A1E4-A19218F61AD4}" type="parTrans" cxnId="{C55F9ECC-B379-4983-B31C-B016D92855B8}">
      <dgm:prSet/>
      <dgm:spPr/>
      <dgm:t>
        <a:bodyPr/>
        <a:lstStyle/>
        <a:p>
          <a:endParaRPr lang="en-US"/>
        </a:p>
      </dgm:t>
    </dgm:pt>
    <dgm:pt modelId="{DABA20F3-0E86-4FF8-AD3E-716AE61577A8}" type="sibTrans" cxnId="{C55F9ECC-B379-4983-B31C-B016D92855B8}">
      <dgm:prSet/>
      <dgm:spPr/>
      <dgm:t>
        <a:bodyPr/>
        <a:lstStyle/>
        <a:p>
          <a:endParaRPr lang="en-US"/>
        </a:p>
      </dgm:t>
    </dgm:pt>
    <dgm:pt modelId="{A67C6152-65D7-453B-8994-0665A38A6100}">
      <dgm:prSet phldrT="[Text]" custT="1"/>
      <dgm:spPr/>
      <dgm:t>
        <a:bodyPr/>
        <a:lstStyle/>
        <a:p>
          <a:r>
            <a:rPr lang="en-US" altLang="en-US" sz="1600" dirty="0">
              <a:latin typeface="+mj-lt"/>
              <a:cs typeface="Times New Roman" pitchFamily="18" charset="0"/>
            </a:rPr>
            <a:t>5. Lamina </a:t>
          </a:r>
          <a:r>
            <a:rPr lang="en-US" altLang="en-US" sz="1600" dirty="0" err="1">
              <a:latin typeface="+mj-lt"/>
              <a:cs typeface="Times New Roman" pitchFamily="18" charset="0"/>
            </a:rPr>
            <a:t>propria</a:t>
          </a:r>
          <a:r>
            <a:rPr lang="en-US" altLang="en-US" sz="1600" dirty="0">
              <a:latin typeface="+mj-lt"/>
              <a:cs typeface="Times New Roman" pitchFamily="18" charset="0"/>
            </a:rPr>
            <a:t>.</a:t>
          </a:r>
          <a:endParaRPr lang="en-US" sz="1600" dirty="0"/>
        </a:p>
      </dgm:t>
    </dgm:pt>
    <dgm:pt modelId="{DC83706A-B4E1-44B2-986E-2C0E64F04C8C}" type="parTrans" cxnId="{5D90ACA9-45EF-4E06-AEB5-11ADA7117B77}">
      <dgm:prSet/>
      <dgm:spPr/>
      <dgm:t>
        <a:bodyPr/>
        <a:lstStyle/>
        <a:p>
          <a:endParaRPr lang="en-US"/>
        </a:p>
      </dgm:t>
    </dgm:pt>
    <dgm:pt modelId="{B6C01648-3D2C-4BF9-92D8-79A2D42C03B5}" type="sibTrans" cxnId="{5D90ACA9-45EF-4E06-AEB5-11ADA7117B77}">
      <dgm:prSet/>
      <dgm:spPr/>
      <dgm:t>
        <a:bodyPr/>
        <a:lstStyle/>
        <a:p>
          <a:endParaRPr lang="en-US"/>
        </a:p>
      </dgm:t>
    </dgm:pt>
    <dgm:pt modelId="{C8B2FC0E-D48C-43EE-9094-BFD9394FA342}">
      <dgm:prSet phldrT="[Text]" custT="1"/>
      <dgm:spPr/>
      <dgm:t>
        <a:bodyPr/>
        <a:lstStyle/>
        <a:p>
          <a:r>
            <a:rPr lang="en-US" altLang="en-US" sz="1600" dirty="0">
              <a:latin typeface="+mj-lt"/>
              <a:cs typeface="Times New Roman" pitchFamily="18" charset="0"/>
            </a:rPr>
            <a:t>6. </a:t>
          </a:r>
          <a:r>
            <a:rPr lang="en-US" altLang="en-US" sz="1600" dirty="0" err="1">
              <a:latin typeface="+mj-lt"/>
              <a:cs typeface="Times New Roman" pitchFamily="18" charset="0"/>
            </a:rPr>
            <a:t>Muscularis</a:t>
          </a:r>
          <a:r>
            <a:rPr lang="en-US" altLang="en-US" sz="1600" dirty="0">
              <a:latin typeface="+mj-lt"/>
              <a:cs typeface="Times New Roman" pitchFamily="18" charset="0"/>
            </a:rPr>
            <a:t> mucosae</a:t>
          </a:r>
          <a:endParaRPr lang="en-US" sz="1600" dirty="0"/>
        </a:p>
      </dgm:t>
    </dgm:pt>
    <dgm:pt modelId="{F811DCAC-09EA-4EDA-9ABE-141C1A8AEC0F}" type="parTrans" cxnId="{38E3549C-D867-48A0-BA6A-E5E14296B9EA}">
      <dgm:prSet/>
      <dgm:spPr/>
      <dgm:t>
        <a:bodyPr/>
        <a:lstStyle/>
        <a:p>
          <a:endParaRPr lang="en-US"/>
        </a:p>
      </dgm:t>
    </dgm:pt>
    <dgm:pt modelId="{2D18CDA9-D1AA-4666-A61C-75958DC6EA9A}" type="sibTrans" cxnId="{38E3549C-D867-48A0-BA6A-E5E14296B9EA}">
      <dgm:prSet/>
      <dgm:spPr/>
      <dgm:t>
        <a:bodyPr/>
        <a:lstStyle/>
        <a:p>
          <a:endParaRPr lang="en-US"/>
        </a:p>
      </dgm:t>
    </dgm:pt>
    <dgm:pt modelId="{A784B07D-3808-42EE-86DC-6DF277688E49}" type="pres">
      <dgm:prSet presAssocID="{D3F6A4C8-2FE9-42A8-8B28-8B51DC820688}" presName="Name0" presStyleCnt="0">
        <dgm:presLayoutVars>
          <dgm:chMax val="7"/>
          <dgm:chPref val="7"/>
          <dgm:dir/>
        </dgm:presLayoutVars>
      </dgm:prSet>
      <dgm:spPr/>
      <dgm:t>
        <a:bodyPr/>
        <a:lstStyle/>
        <a:p>
          <a:endParaRPr lang="en-US"/>
        </a:p>
      </dgm:t>
    </dgm:pt>
    <dgm:pt modelId="{011E0FD3-BEAB-482B-869E-789162CF3432}" type="pres">
      <dgm:prSet presAssocID="{D3F6A4C8-2FE9-42A8-8B28-8B51DC820688}" presName="Name1" presStyleCnt="0"/>
      <dgm:spPr/>
    </dgm:pt>
    <dgm:pt modelId="{29DB7747-CA52-4980-A7CF-6176164042F3}" type="pres">
      <dgm:prSet presAssocID="{D3F6A4C8-2FE9-42A8-8B28-8B51DC820688}" presName="cycle" presStyleCnt="0"/>
      <dgm:spPr/>
    </dgm:pt>
    <dgm:pt modelId="{C710056B-A77C-4D88-A299-9DDA721C81D2}" type="pres">
      <dgm:prSet presAssocID="{D3F6A4C8-2FE9-42A8-8B28-8B51DC820688}" presName="srcNode" presStyleLbl="node1" presStyleIdx="0" presStyleCnt="6"/>
      <dgm:spPr/>
    </dgm:pt>
    <dgm:pt modelId="{22DBCF67-DCED-47BE-B88D-130F1D2DCDDE}" type="pres">
      <dgm:prSet presAssocID="{D3F6A4C8-2FE9-42A8-8B28-8B51DC820688}" presName="conn" presStyleLbl="parChTrans1D2" presStyleIdx="0" presStyleCnt="1"/>
      <dgm:spPr/>
      <dgm:t>
        <a:bodyPr/>
        <a:lstStyle/>
        <a:p>
          <a:endParaRPr lang="en-US"/>
        </a:p>
      </dgm:t>
    </dgm:pt>
    <dgm:pt modelId="{E62D6C8D-1CFB-4299-8CBD-D4A8035ACDF4}" type="pres">
      <dgm:prSet presAssocID="{D3F6A4C8-2FE9-42A8-8B28-8B51DC820688}" presName="extraNode" presStyleLbl="node1" presStyleIdx="0" presStyleCnt="6"/>
      <dgm:spPr/>
    </dgm:pt>
    <dgm:pt modelId="{3499E572-EC26-408D-950B-4839339EDCDB}" type="pres">
      <dgm:prSet presAssocID="{D3F6A4C8-2FE9-42A8-8B28-8B51DC820688}" presName="dstNode" presStyleLbl="node1" presStyleIdx="0" presStyleCnt="6"/>
      <dgm:spPr/>
    </dgm:pt>
    <dgm:pt modelId="{3F0FEA2C-4524-4D45-A9AD-9EC8A064FDE6}" type="pres">
      <dgm:prSet presAssocID="{094AEF88-FBCC-4563-AC82-0D07A9C7F6D2}" presName="text_1" presStyleLbl="node1" presStyleIdx="0" presStyleCnt="6">
        <dgm:presLayoutVars>
          <dgm:bulletEnabled val="1"/>
        </dgm:presLayoutVars>
      </dgm:prSet>
      <dgm:spPr/>
      <dgm:t>
        <a:bodyPr/>
        <a:lstStyle/>
        <a:p>
          <a:endParaRPr lang="en-US"/>
        </a:p>
      </dgm:t>
    </dgm:pt>
    <dgm:pt modelId="{6E90E613-F39A-441B-9FE9-1EDB913E587A}" type="pres">
      <dgm:prSet presAssocID="{094AEF88-FBCC-4563-AC82-0D07A9C7F6D2}" presName="accent_1" presStyleCnt="0"/>
      <dgm:spPr/>
    </dgm:pt>
    <dgm:pt modelId="{507FF3BC-3617-4C79-9829-D743F4D76CA4}" type="pres">
      <dgm:prSet presAssocID="{094AEF88-FBCC-4563-AC82-0D07A9C7F6D2}" presName="accentRepeatNode" presStyleLbl="solidFgAcc1" presStyleIdx="0" presStyleCnt="6"/>
      <dgm:spPr/>
    </dgm:pt>
    <dgm:pt modelId="{60EACC40-0C51-41C0-A369-47B485D58218}" type="pres">
      <dgm:prSet presAssocID="{985B68D3-D230-42BC-AEDA-324963E72108}" presName="text_2" presStyleLbl="node1" presStyleIdx="1" presStyleCnt="6">
        <dgm:presLayoutVars>
          <dgm:bulletEnabled val="1"/>
        </dgm:presLayoutVars>
      </dgm:prSet>
      <dgm:spPr/>
      <dgm:t>
        <a:bodyPr/>
        <a:lstStyle/>
        <a:p>
          <a:endParaRPr lang="en-US"/>
        </a:p>
      </dgm:t>
    </dgm:pt>
    <dgm:pt modelId="{9DE3578C-3FD0-4DF1-84CD-585D1336A4A4}" type="pres">
      <dgm:prSet presAssocID="{985B68D3-D230-42BC-AEDA-324963E72108}" presName="accent_2" presStyleCnt="0"/>
      <dgm:spPr/>
    </dgm:pt>
    <dgm:pt modelId="{B269C407-483B-45BD-B4EF-531E49DDC861}" type="pres">
      <dgm:prSet presAssocID="{985B68D3-D230-42BC-AEDA-324963E72108}" presName="accentRepeatNode" presStyleLbl="solidFgAcc1" presStyleIdx="1" presStyleCnt="6"/>
      <dgm:spPr/>
    </dgm:pt>
    <dgm:pt modelId="{4CA78D0C-1FB0-4FD3-9E50-30F67AE7EC82}" type="pres">
      <dgm:prSet presAssocID="{8C1975A2-2CAE-4DCE-8864-5D5CDBE2E481}" presName="text_3" presStyleLbl="node1" presStyleIdx="2" presStyleCnt="6">
        <dgm:presLayoutVars>
          <dgm:bulletEnabled val="1"/>
        </dgm:presLayoutVars>
      </dgm:prSet>
      <dgm:spPr/>
      <dgm:t>
        <a:bodyPr/>
        <a:lstStyle/>
        <a:p>
          <a:endParaRPr lang="en-US"/>
        </a:p>
      </dgm:t>
    </dgm:pt>
    <dgm:pt modelId="{F90B8822-60D7-4924-9BA4-E294EC8B963B}" type="pres">
      <dgm:prSet presAssocID="{8C1975A2-2CAE-4DCE-8864-5D5CDBE2E481}" presName="accent_3" presStyleCnt="0"/>
      <dgm:spPr/>
    </dgm:pt>
    <dgm:pt modelId="{D162908A-7DB2-453D-9832-7E42A6C23269}" type="pres">
      <dgm:prSet presAssocID="{8C1975A2-2CAE-4DCE-8864-5D5CDBE2E481}" presName="accentRepeatNode" presStyleLbl="solidFgAcc1" presStyleIdx="2" presStyleCnt="6"/>
      <dgm:spPr/>
    </dgm:pt>
    <dgm:pt modelId="{315B6272-024D-4F92-A7DC-93B4CB37EF83}" type="pres">
      <dgm:prSet presAssocID="{8973C642-F76E-4452-AB86-6DBA3175C44C}" presName="text_4" presStyleLbl="node1" presStyleIdx="3" presStyleCnt="6">
        <dgm:presLayoutVars>
          <dgm:bulletEnabled val="1"/>
        </dgm:presLayoutVars>
      </dgm:prSet>
      <dgm:spPr/>
      <dgm:t>
        <a:bodyPr/>
        <a:lstStyle/>
        <a:p>
          <a:endParaRPr lang="en-US"/>
        </a:p>
      </dgm:t>
    </dgm:pt>
    <dgm:pt modelId="{82ACAB91-4F1A-4885-9009-DA7ADEFBA71B}" type="pres">
      <dgm:prSet presAssocID="{8973C642-F76E-4452-AB86-6DBA3175C44C}" presName="accent_4" presStyleCnt="0"/>
      <dgm:spPr/>
    </dgm:pt>
    <dgm:pt modelId="{8FCDBF99-BAB9-4E52-A2C2-7A6367E190A6}" type="pres">
      <dgm:prSet presAssocID="{8973C642-F76E-4452-AB86-6DBA3175C44C}" presName="accentRepeatNode" presStyleLbl="solidFgAcc1" presStyleIdx="3" presStyleCnt="6"/>
      <dgm:spPr/>
    </dgm:pt>
    <dgm:pt modelId="{05A1E506-72CD-46DD-B603-DCFC88F18E98}" type="pres">
      <dgm:prSet presAssocID="{A67C6152-65D7-453B-8994-0665A38A6100}" presName="text_5" presStyleLbl="node1" presStyleIdx="4" presStyleCnt="6">
        <dgm:presLayoutVars>
          <dgm:bulletEnabled val="1"/>
        </dgm:presLayoutVars>
      </dgm:prSet>
      <dgm:spPr/>
      <dgm:t>
        <a:bodyPr/>
        <a:lstStyle/>
        <a:p>
          <a:endParaRPr lang="en-US"/>
        </a:p>
      </dgm:t>
    </dgm:pt>
    <dgm:pt modelId="{F96646DA-2A52-4011-A906-491F02040CD5}" type="pres">
      <dgm:prSet presAssocID="{A67C6152-65D7-453B-8994-0665A38A6100}" presName="accent_5" presStyleCnt="0"/>
      <dgm:spPr/>
    </dgm:pt>
    <dgm:pt modelId="{41F20F32-0345-4530-843F-D7ABCE9CB273}" type="pres">
      <dgm:prSet presAssocID="{A67C6152-65D7-453B-8994-0665A38A6100}" presName="accentRepeatNode" presStyleLbl="solidFgAcc1" presStyleIdx="4" presStyleCnt="6"/>
      <dgm:spPr/>
    </dgm:pt>
    <dgm:pt modelId="{C718FDC1-BB5F-471C-94CF-DF52A32A11BB}" type="pres">
      <dgm:prSet presAssocID="{C8B2FC0E-D48C-43EE-9094-BFD9394FA342}" presName="text_6" presStyleLbl="node1" presStyleIdx="5" presStyleCnt="6">
        <dgm:presLayoutVars>
          <dgm:bulletEnabled val="1"/>
        </dgm:presLayoutVars>
      </dgm:prSet>
      <dgm:spPr/>
      <dgm:t>
        <a:bodyPr/>
        <a:lstStyle/>
        <a:p>
          <a:endParaRPr lang="en-US"/>
        </a:p>
      </dgm:t>
    </dgm:pt>
    <dgm:pt modelId="{700E07F9-44DE-4749-9492-AB3D8DDF7967}" type="pres">
      <dgm:prSet presAssocID="{C8B2FC0E-D48C-43EE-9094-BFD9394FA342}" presName="accent_6" presStyleCnt="0"/>
      <dgm:spPr/>
    </dgm:pt>
    <dgm:pt modelId="{FBB9E054-7E3B-4C30-84E2-7B649AD3DA29}" type="pres">
      <dgm:prSet presAssocID="{C8B2FC0E-D48C-43EE-9094-BFD9394FA342}" presName="accentRepeatNode" presStyleLbl="solidFgAcc1" presStyleIdx="5" presStyleCnt="6"/>
      <dgm:spPr/>
    </dgm:pt>
  </dgm:ptLst>
  <dgm:cxnLst>
    <dgm:cxn modelId="{5D90ACA9-45EF-4E06-AEB5-11ADA7117B77}" srcId="{D3F6A4C8-2FE9-42A8-8B28-8B51DC820688}" destId="{A67C6152-65D7-453B-8994-0665A38A6100}" srcOrd="4" destOrd="0" parTransId="{DC83706A-B4E1-44B2-986E-2C0E64F04C8C}" sibTransId="{B6C01648-3D2C-4BF9-92D8-79A2D42C03B5}"/>
    <dgm:cxn modelId="{379C6513-2E8C-4C39-8C14-AFAF7B43DE0E}" type="presOf" srcId="{094AEF88-FBCC-4563-AC82-0D07A9C7F6D2}" destId="{3F0FEA2C-4524-4D45-A9AD-9EC8A064FDE6}" srcOrd="0" destOrd="0" presId="urn:microsoft.com/office/officeart/2008/layout/VerticalCurvedList"/>
    <dgm:cxn modelId="{766EA79A-E350-4FD9-AD6A-AE3F73D6ECC0}" type="presOf" srcId="{8C1975A2-2CAE-4DCE-8864-5D5CDBE2E481}" destId="{4CA78D0C-1FB0-4FD3-9E50-30F67AE7EC82}" srcOrd="0" destOrd="0" presId="urn:microsoft.com/office/officeart/2008/layout/VerticalCurvedList"/>
    <dgm:cxn modelId="{6A3AEDEC-0839-4C0E-BEB0-0558D1C013FC}" srcId="{D3F6A4C8-2FE9-42A8-8B28-8B51DC820688}" destId="{985B68D3-D230-42BC-AEDA-324963E72108}" srcOrd="1" destOrd="0" parTransId="{EF5FC193-4A88-4CBC-A523-8954F90D1198}" sibTransId="{8D9B5A44-927E-4239-A7B6-8D54942B38B5}"/>
    <dgm:cxn modelId="{804AF641-4E82-443A-825E-52E4F8D3335C}" type="presOf" srcId="{D3F6A4C8-2FE9-42A8-8B28-8B51DC820688}" destId="{A784B07D-3808-42EE-86DC-6DF277688E49}" srcOrd="0" destOrd="0" presId="urn:microsoft.com/office/officeart/2008/layout/VerticalCurvedList"/>
    <dgm:cxn modelId="{BAB4F036-3D41-45D0-BE61-3A8F727E1D47}" srcId="{D3F6A4C8-2FE9-42A8-8B28-8B51DC820688}" destId="{8C1975A2-2CAE-4DCE-8864-5D5CDBE2E481}" srcOrd="2" destOrd="0" parTransId="{09CF47C1-1F68-4B02-BE78-DD07AA708D70}" sibTransId="{F0F9A173-03DF-4FBA-8C17-091CA75D5982}"/>
    <dgm:cxn modelId="{38E3549C-D867-48A0-BA6A-E5E14296B9EA}" srcId="{D3F6A4C8-2FE9-42A8-8B28-8B51DC820688}" destId="{C8B2FC0E-D48C-43EE-9094-BFD9394FA342}" srcOrd="5" destOrd="0" parTransId="{F811DCAC-09EA-4EDA-9ABE-141C1A8AEC0F}" sibTransId="{2D18CDA9-D1AA-4666-A61C-75958DC6EA9A}"/>
    <dgm:cxn modelId="{13BD1493-E222-4058-9F73-B645772C2B3F}" type="presOf" srcId="{2FF954E1-2314-4E1E-BC7B-6B63B5D50024}" destId="{22DBCF67-DCED-47BE-B88D-130F1D2DCDDE}" srcOrd="0" destOrd="0" presId="urn:microsoft.com/office/officeart/2008/layout/VerticalCurvedList"/>
    <dgm:cxn modelId="{C55F9ECC-B379-4983-B31C-B016D92855B8}" srcId="{D3F6A4C8-2FE9-42A8-8B28-8B51DC820688}" destId="{8973C642-F76E-4452-AB86-6DBA3175C44C}" srcOrd="3" destOrd="0" parTransId="{D9A8953E-95AD-4CD1-A1E4-A19218F61AD4}" sibTransId="{DABA20F3-0E86-4FF8-AD3E-716AE61577A8}"/>
    <dgm:cxn modelId="{DDB82C46-7D9C-4D9E-B2E2-C3F482D8E063}" type="presOf" srcId="{C8B2FC0E-D48C-43EE-9094-BFD9394FA342}" destId="{C718FDC1-BB5F-471C-94CF-DF52A32A11BB}" srcOrd="0" destOrd="0" presId="urn:microsoft.com/office/officeart/2008/layout/VerticalCurvedList"/>
    <dgm:cxn modelId="{F72599B8-9C83-458B-A0CF-20A14867C2B8}" type="presOf" srcId="{985B68D3-D230-42BC-AEDA-324963E72108}" destId="{60EACC40-0C51-41C0-A369-47B485D58218}" srcOrd="0" destOrd="0" presId="urn:microsoft.com/office/officeart/2008/layout/VerticalCurvedList"/>
    <dgm:cxn modelId="{F63BDF0E-6F27-4D5B-81A9-DEC8F2076F42}" type="presOf" srcId="{8973C642-F76E-4452-AB86-6DBA3175C44C}" destId="{315B6272-024D-4F92-A7DC-93B4CB37EF83}" srcOrd="0" destOrd="0" presId="urn:microsoft.com/office/officeart/2008/layout/VerticalCurvedList"/>
    <dgm:cxn modelId="{EAEDDC72-D0B5-4038-8AB5-8D97C7257C85}" type="presOf" srcId="{A67C6152-65D7-453B-8994-0665A38A6100}" destId="{05A1E506-72CD-46DD-B603-DCFC88F18E98}" srcOrd="0" destOrd="0" presId="urn:microsoft.com/office/officeart/2008/layout/VerticalCurvedList"/>
    <dgm:cxn modelId="{DA39D735-FD83-4126-B4F2-CCFF83EC6AE4}" srcId="{D3F6A4C8-2FE9-42A8-8B28-8B51DC820688}" destId="{094AEF88-FBCC-4563-AC82-0D07A9C7F6D2}" srcOrd="0" destOrd="0" parTransId="{90868351-2190-438F-ADA6-B67EC9AD923C}" sibTransId="{2FF954E1-2314-4E1E-BC7B-6B63B5D50024}"/>
    <dgm:cxn modelId="{4689A387-8B1A-4CB3-9188-DD486B01642B}" type="presParOf" srcId="{A784B07D-3808-42EE-86DC-6DF277688E49}" destId="{011E0FD3-BEAB-482B-869E-789162CF3432}" srcOrd="0" destOrd="0" presId="urn:microsoft.com/office/officeart/2008/layout/VerticalCurvedList"/>
    <dgm:cxn modelId="{FFB99AA1-0262-4DED-93AB-F5C170BCA7F5}" type="presParOf" srcId="{011E0FD3-BEAB-482B-869E-789162CF3432}" destId="{29DB7747-CA52-4980-A7CF-6176164042F3}" srcOrd="0" destOrd="0" presId="urn:microsoft.com/office/officeart/2008/layout/VerticalCurvedList"/>
    <dgm:cxn modelId="{54EE0210-0CB2-46D3-B699-A8312D74FD11}" type="presParOf" srcId="{29DB7747-CA52-4980-A7CF-6176164042F3}" destId="{C710056B-A77C-4D88-A299-9DDA721C81D2}" srcOrd="0" destOrd="0" presId="urn:microsoft.com/office/officeart/2008/layout/VerticalCurvedList"/>
    <dgm:cxn modelId="{3A74EDFB-6878-4730-B813-AB4CBC795FD2}" type="presParOf" srcId="{29DB7747-CA52-4980-A7CF-6176164042F3}" destId="{22DBCF67-DCED-47BE-B88D-130F1D2DCDDE}" srcOrd="1" destOrd="0" presId="urn:microsoft.com/office/officeart/2008/layout/VerticalCurvedList"/>
    <dgm:cxn modelId="{6E987F65-BA43-48F6-B877-E54FA3483967}" type="presParOf" srcId="{29DB7747-CA52-4980-A7CF-6176164042F3}" destId="{E62D6C8D-1CFB-4299-8CBD-D4A8035ACDF4}" srcOrd="2" destOrd="0" presId="urn:microsoft.com/office/officeart/2008/layout/VerticalCurvedList"/>
    <dgm:cxn modelId="{78E73025-9085-4B8C-B6A5-4498A68A6D77}" type="presParOf" srcId="{29DB7747-CA52-4980-A7CF-6176164042F3}" destId="{3499E572-EC26-408D-950B-4839339EDCDB}" srcOrd="3" destOrd="0" presId="urn:microsoft.com/office/officeart/2008/layout/VerticalCurvedList"/>
    <dgm:cxn modelId="{B3967220-44BA-4554-A0D5-4305C12D2DA6}" type="presParOf" srcId="{011E0FD3-BEAB-482B-869E-789162CF3432}" destId="{3F0FEA2C-4524-4D45-A9AD-9EC8A064FDE6}" srcOrd="1" destOrd="0" presId="urn:microsoft.com/office/officeart/2008/layout/VerticalCurvedList"/>
    <dgm:cxn modelId="{044C4F25-CFA7-4987-8050-9A60B5A620D9}" type="presParOf" srcId="{011E0FD3-BEAB-482B-869E-789162CF3432}" destId="{6E90E613-F39A-441B-9FE9-1EDB913E587A}" srcOrd="2" destOrd="0" presId="urn:microsoft.com/office/officeart/2008/layout/VerticalCurvedList"/>
    <dgm:cxn modelId="{C094400F-698C-4000-8F67-B00C9A98D6D0}" type="presParOf" srcId="{6E90E613-F39A-441B-9FE9-1EDB913E587A}" destId="{507FF3BC-3617-4C79-9829-D743F4D76CA4}" srcOrd="0" destOrd="0" presId="urn:microsoft.com/office/officeart/2008/layout/VerticalCurvedList"/>
    <dgm:cxn modelId="{8679E8D5-001C-444E-BAE5-71960DB89FE1}" type="presParOf" srcId="{011E0FD3-BEAB-482B-869E-789162CF3432}" destId="{60EACC40-0C51-41C0-A369-47B485D58218}" srcOrd="3" destOrd="0" presId="urn:microsoft.com/office/officeart/2008/layout/VerticalCurvedList"/>
    <dgm:cxn modelId="{168FF051-0CC4-47AD-8677-362560021215}" type="presParOf" srcId="{011E0FD3-BEAB-482B-869E-789162CF3432}" destId="{9DE3578C-3FD0-4DF1-84CD-585D1336A4A4}" srcOrd="4" destOrd="0" presId="urn:microsoft.com/office/officeart/2008/layout/VerticalCurvedList"/>
    <dgm:cxn modelId="{FD074277-9164-4EAD-9B3C-407E794D1D94}" type="presParOf" srcId="{9DE3578C-3FD0-4DF1-84CD-585D1336A4A4}" destId="{B269C407-483B-45BD-B4EF-531E49DDC861}" srcOrd="0" destOrd="0" presId="urn:microsoft.com/office/officeart/2008/layout/VerticalCurvedList"/>
    <dgm:cxn modelId="{AF4DE92A-B41B-4F5E-A0E6-00732DF86B2A}" type="presParOf" srcId="{011E0FD3-BEAB-482B-869E-789162CF3432}" destId="{4CA78D0C-1FB0-4FD3-9E50-30F67AE7EC82}" srcOrd="5" destOrd="0" presId="urn:microsoft.com/office/officeart/2008/layout/VerticalCurvedList"/>
    <dgm:cxn modelId="{B0499A38-D60C-4D86-9D8C-A1DF1C084B1C}" type="presParOf" srcId="{011E0FD3-BEAB-482B-869E-789162CF3432}" destId="{F90B8822-60D7-4924-9BA4-E294EC8B963B}" srcOrd="6" destOrd="0" presId="urn:microsoft.com/office/officeart/2008/layout/VerticalCurvedList"/>
    <dgm:cxn modelId="{8FB03F6E-A4AA-45BE-8D75-DB48F398A696}" type="presParOf" srcId="{F90B8822-60D7-4924-9BA4-E294EC8B963B}" destId="{D162908A-7DB2-453D-9832-7E42A6C23269}" srcOrd="0" destOrd="0" presId="urn:microsoft.com/office/officeart/2008/layout/VerticalCurvedList"/>
    <dgm:cxn modelId="{C8FC2FD7-C475-45FF-9801-7B29FF61F78A}" type="presParOf" srcId="{011E0FD3-BEAB-482B-869E-789162CF3432}" destId="{315B6272-024D-4F92-A7DC-93B4CB37EF83}" srcOrd="7" destOrd="0" presId="urn:microsoft.com/office/officeart/2008/layout/VerticalCurvedList"/>
    <dgm:cxn modelId="{99135AC8-742C-4F7B-9A95-D3CD787CD7F7}" type="presParOf" srcId="{011E0FD3-BEAB-482B-869E-789162CF3432}" destId="{82ACAB91-4F1A-4885-9009-DA7ADEFBA71B}" srcOrd="8" destOrd="0" presId="urn:microsoft.com/office/officeart/2008/layout/VerticalCurvedList"/>
    <dgm:cxn modelId="{5A889C0E-D8FD-4E99-B89E-2199010221FF}" type="presParOf" srcId="{82ACAB91-4F1A-4885-9009-DA7ADEFBA71B}" destId="{8FCDBF99-BAB9-4E52-A2C2-7A6367E190A6}" srcOrd="0" destOrd="0" presId="urn:microsoft.com/office/officeart/2008/layout/VerticalCurvedList"/>
    <dgm:cxn modelId="{F723C6C4-3658-461D-8A6D-9AF874D7BBA5}" type="presParOf" srcId="{011E0FD3-BEAB-482B-869E-789162CF3432}" destId="{05A1E506-72CD-46DD-B603-DCFC88F18E98}" srcOrd="9" destOrd="0" presId="urn:microsoft.com/office/officeart/2008/layout/VerticalCurvedList"/>
    <dgm:cxn modelId="{538B5A6B-608E-4AB6-B7FF-30944FAF20E5}" type="presParOf" srcId="{011E0FD3-BEAB-482B-869E-789162CF3432}" destId="{F96646DA-2A52-4011-A906-491F02040CD5}" srcOrd="10" destOrd="0" presId="urn:microsoft.com/office/officeart/2008/layout/VerticalCurvedList"/>
    <dgm:cxn modelId="{3C80CF73-CA6E-46A2-ADA8-626316054FCE}" type="presParOf" srcId="{F96646DA-2A52-4011-A906-491F02040CD5}" destId="{41F20F32-0345-4530-843F-D7ABCE9CB273}" srcOrd="0" destOrd="0" presId="urn:microsoft.com/office/officeart/2008/layout/VerticalCurvedList"/>
    <dgm:cxn modelId="{05F6A70C-016E-42E6-A9A8-085470856C09}" type="presParOf" srcId="{011E0FD3-BEAB-482B-869E-789162CF3432}" destId="{C718FDC1-BB5F-471C-94CF-DF52A32A11BB}" srcOrd="11" destOrd="0" presId="urn:microsoft.com/office/officeart/2008/layout/VerticalCurvedList"/>
    <dgm:cxn modelId="{89A9597D-DB88-4250-A247-4C1D8B600E5F}" type="presParOf" srcId="{011E0FD3-BEAB-482B-869E-789162CF3432}" destId="{700E07F9-44DE-4749-9492-AB3D8DDF7967}" srcOrd="12" destOrd="0" presId="urn:microsoft.com/office/officeart/2008/layout/VerticalCurvedList"/>
    <dgm:cxn modelId="{E210311F-C882-43FF-9C54-FF706B437118}" type="presParOf" srcId="{700E07F9-44DE-4749-9492-AB3D8DDF7967}" destId="{FBB9E054-7E3B-4C30-84E2-7B649AD3DA2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2F6D0D-7831-8C43-BA48-89674BE900D5}" type="doc">
      <dgm:prSet loTypeId="urn:microsoft.com/office/officeart/2005/8/layout/hierarchy6" loCatId="" qsTypeId="urn:microsoft.com/office/officeart/2005/8/quickstyle/simple4" qsCatId="simple" csTypeId="urn:microsoft.com/office/officeart/2005/8/colors/accent1_2" csCatId="accent1" phldr="1"/>
      <dgm:spPr>
        <a:scene3d>
          <a:camera prst="orthographicFront"/>
          <a:lightRig rig="chilly" dir="t"/>
        </a:scene3d>
      </dgm:spPr>
      <dgm:t>
        <a:bodyPr/>
        <a:lstStyle/>
        <a:p>
          <a:endParaRPr lang="en-US"/>
        </a:p>
      </dgm:t>
    </dgm:pt>
    <dgm:pt modelId="{679DE362-1DA5-5642-83FC-FD5D35E7171E}">
      <dgm:prSet phldrT="[Text]" custT="1"/>
      <dgm:spPr>
        <a:solidFill>
          <a:srgbClr val="FF8AD8">
            <a:alpha val="50000"/>
          </a:srgbClr>
        </a:solidFill>
        <a:ln w="63500">
          <a:solidFill>
            <a:srgbClr val="FF2F92"/>
          </a:solidFill>
        </a:ln>
        <a:scene3d>
          <a:camera prst="orthographicFront"/>
          <a:lightRig rig="chilly" dir="t"/>
        </a:scene3d>
        <a:sp3d extrusionH="76200" contourW="12700" prstMaterial="legacyWireframe">
          <a:extrusionClr>
            <a:srgbClr val="FF8AD8"/>
          </a:extrusionClr>
          <a:contourClr>
            <a:srgbClr val="C75A9B"/>
          </a:contourClr>
        </a:sp3d>
      </dgm:spPr>
      <dgm:t>
        <a:bodyPr/>
        <a:lstStyle/>
        <a:p>
          <a:r>
            <a:rPr lang="en-US" sz="2400" b="1" dirty="0">
              <a:solidFill>
                <a:srgbClr val="FF2F92"/>
              </a:solidFill>
              <a:latin typeface="+mj-lt"/>
            </a:rPr>
            <a:t>Cells of Salivary </a:t>
          </a:r>
          <a:r>
            <a:rPr lang="en-US" sz="2400" b="1" dirty="0" err="1">
              <a:solidFill>
                <a:srgbClr val="FF2F92"/>
              </a:solidFill>
              <a:latin typeface="+mj-lt"/>
            </a:rPr>
            <a:t>Acini</a:t>
          </a:r>
          <a:r>
            <a:rPr lang="ar-SA" sz="2400" b="1" dirty="0">
              <a:solidFill>
                <a:srgbClr val="FF2F92"/>
              </a:solidFill>
              <a:latin typeface="+mj-lt"/>
            </a:rPr>
            <a:t>:</a:t>
          </a:r>
          <a:endParaRPr lang="en-US" sz="2400" b="1" dirty="0">
            <a:solidFill>
              <a:srgbClr val="FF2F92"/>
            </a:solidFill>
            <a:latin typeface="+mj-lt"/>
          </a:endParaRPr>
        </a:p>
      </dgm:t>
    </dgm:pt>
    <dgm:pt modelId="{E5FFF08F-F33A-3940-8A31-0ACF524A2679}" type="parTrans" cxnId="{B2301912-8EC6-C94C-8A96-4DE8351F538F}">
      <dgm:prSet/>
      <dgm:spPr/>
      <dgm:t>
        <a:bodyPr/>
        <a:lstStyle/>
        <a:p>
          <a:endParaRPr lang="en-US"/>
        </a:p>
      </dgm:t>
    </dgm:pt>
    <dgm:pt modelId="{FC08B3BC-3670-B64F-87A8-97515BC33B39}" type="sibTrans" cxnId="{B2301912-8EC6-C94C-8A96-4DE8351F538F}">
      <dgm:prSet/>
      <dgm:spPr/>
      <dgm:t>
        <a:bodyPr/>
        <a:lstStyle/>
        <a:p>
          <a:endParaRPr lang="en-US"/>
        </a:p>
      </dgm:t>
    </dgm:pt>
    <dgm:pt modelId="{8ED00CF1-19E3-3740-8530-866F52F1E589}">
      <dgm:prSet phldrT="[Text]" custT="1"/>
      <dgm:spPr>
        <a:noFill/>
        <a:ln w="63500">
          <a:solidFill>
            <a:srgbClr val="FF2F92"/>
          </a:solidFill>
        </a:ln>
        <a:scene3d>
          <a:camera prst="orthographicFront"/>
          <a:lightRig rig="chilly" dir="t"/>
        </a:scene3d>
        <a:sp3d extrusionH="76200" contourW="12700" prstMaterial="legacyWireframe">
          <a:extrusionClr>
            <a:srgbClr val="C75A9B"/>
          </a:extrusionClr>
          <a:contourClr>
            <a:srgbClr val="C75A9B"/>
          </a:contourClr>
        </a:sp3d>
      </dgm:spPr>
      <dgm:t>
        <a:bodyPr anchor="t"/>
        <a:lstStyle/>
        <a:p>
          <a:pPr algn="ctr"/>
          <a:r>
            <a:rPr lang="en-US" sz="1900" b="1" kern="1200" dirty="0">
              <a:solidFill>
                <a:srgbClr val="0070C0"/>
              </a:solidFill>
              <a:latin typeface="+mj-lt"/>
            </a:rPr>
            <a:t>1. Serous cells</a:t>
          </a:r>
        </a:p>
        <a:p>
          <a:pPr algn="l"/>
          <a:r>
            <a:rPr lang="en-US" sz="1600" b="1" kern="1200" dirty="0">
              <a:solidFill>
                <a:schemeClr val="tx1"/>
              </a:solidFill>
              <a:latin typeface="+mj-lt"/>
              <a:ea typeface="+mn-ea"/>
              <a:cs typeface="+mn-cs"/>
            </a:rPr>
            <a:t>- Pyramidal in shape.</a:t>
          </a:r>
        </a:p>
        <a:p>
          <a:pPr algn="l"/>
          <a:r>
            <a:rPr lang="en-US" sz="1600" b="1" kern="1200" dirty="0">
              <a:solidFill>
                <a:schemeClr val="tx1"/>
              </a:solidFill>
              <a:latin typeface="+mj-lt"/>
              <a:ea typeface="+mn-ea"/>
              <a:cs typeface="+mn-cs"/>
            </a:rPr>
            <a:t>- Nuclei are round</a:t>
          </a:r>
          <a:br>
            <a:rPr lang="en-US" sz="1600" b="1" kern="1200" dirty="0">
              <a:solidFill>
                <a:schemeClr val="tx1"/>
              </a:solidFill>
              <a:latin typeface="+mj-lt"/>
              <a:ea typeface="+mn-ea"/>
              <a:cs typeface="+mn-cs"/>
            </a:rPr>
          </a:br>
          <a:r>
            <a:rPr lang="en-US" sz="1600" b="1" kern="1200" dirty="0">
              <a:solidFill>
                <a:schemeClr val="tx1"/>
              </a:solidFill>
              <a:latin typeface="+mj-lt"/>
              <a:ea typeface="+mn-ea"/>
              <a:cs typeface="+mn-cs"/>
            </a:rPr>
            <a:t>and basal.</a:t>
          </a:r>
        </a:p>
        <a:p>
          <a:pPr algn="l"/>
          <a:r>
            <a:rPr lang="en-US" sz="1600" b="1" kern="1200" dirty="0">
              <a:solidFill>
                <a:schemeClr val="tx1"/>
              </a:solidFill>
              <a:latin typeface="+mj-lt"/>
              <a:ea typeface="+mn-ea"/>
              <a:cs typeface="+mn-cs"/>
            </a:rPr>
            <a:t>- Cytoplasm:</a:t>
          </a:r>
        </a:p>
        <a:p>
          <a:pPr algn="l"/>
          <a:r>
            <a:rPr lang="en-US" sz="1600" b="1" kern="1200" dirty="0">
              <a:solidFill>
                <a:srgbClr val="FF0000"/>
              </a:solidFill>
              <a:latin typeface="+mj-lt"/>
              <a:ea typeface="+mn-ea"/>
              <a:cs typeface="+mn-cs"/>
            </a:rPr>
            <a:t>Deeply basophilic </a:t>
          </a:r>
          <a:r>
            <a:rPr lang="en-US" sz="1600" b="1" kern="1200" dirty="0">
              <a:solidFill>
                <a:schemeClr val="tx1"/>
              </a:solidFill>
              <a:latin typeface="+mj-lt"/>
              <a:ea typeface="+mn-ea"/>
              <a:cs typeface="+mn-cs"/>
            </a:rPr>
            <a:t>(due to numerous RER), with </a:t>
          </a:r>
          <a:r>
            <a:rPr lang="en-US" sz="1600" b="1" kern="1200" dirty="0">
              <a:solidFill>
                <a:srgbClr val="FF0000"/>
              </a:solidFill>
              <a:latin typeface="+mj-lt"/>
              <a:ea typeface="+mn-ea"/>
              <a:cs typeface="+mn-cs"/>
            </a:rPr>
            <a:t>apical acidophilic </a:t>
          </a:r>
          <a:r>
            <a:rPr lang="en-US" sz="1600" b="1" kern="1200" dirty="0" err="1">
              <a:solidFill>
                <a:srgbClr val="FF0000"/>
              </a:solidFill>
              <a:latin typeface="+mj-lt"/>
              <a:ea typeface="+mn-ea"/>
              <a:cs typeface="+mn-cs"/>
            </a:rPr>
            <a:t>secretory</a:t>
          </a:r>
          <a:r>
            <a:rPr lang="en-US" sz="1600" b="1" kern="1200" dirty="0">
              <a:solidFill>
                <a:srgbClr val="FF0000"/>
              </a:solidFill>
              <a:latin typeface="+mj-lt"/>
              <a:ea typeface="+mn-ea"/>
              <a:cs typeface="+mn-cs"/>
            </a:rPr>
            <a:t> granules </a:t>
          </a:r>
          <a:r>
            <a:rPr lang="en-US" sz="1600" b="1" kern="1200" dirty="0">
              <a:solidFill>
                <a:schemeClr val="tx1"/>
              </a:solidFill>
              <a:latin typeface="+mj-lt"/>
              <a:ea typeface="+mn-ea"/>
              <a:cs typeface="+mn-cs"/>
            </a:rPr>
            <a:t>(rich in salivary amylase).</a:t>
          </a:r>
        </a:p>
      </dgm:t>
    </dgm:pt>
    <dgm:pt modelId="{4F5210BA-9169-914B-B8FE-BBD112A6A6A7}" type="parTrans" cxnId="{F989241B-C666-9E44-9928-756B42EE005B}">
      <dgm:prSet/>
      <dgm:spPr>
        <a:scene3d>
          <a:camera prst="orthographicFront"/>
          <a:lightRig rig="chilly" dir="t"/>
        </a:scene3d>
        <a:sp3d extrusionH="76200" contourW="12700" prstMaterial="legacyWireframe">
          <a:extrusionClr>
            <a:srgbClr val="FF8AD8"/>
          </a:extrusionClr>
          <a:contourClr>
            <a:srgbClr val="C75A9B"/>
          </a:contourClr>
        </a:sp3d>
      </dgm:spPr>
      <dgm:t>
        <a:bodyPr/>
        <a:lstStyle/>
        <a:p>
          <a:endParaRPr lang="en-US">
            <a:latin typeface="+mj-lt"/>
          </a:endParaRPr>
        </a:p>
      </dgm:t>
    </dgm:pt>
    <dgm:pt modelId="{5CB57AD0-2F35-4549-9EA6-AA49D7C0831A}" type="sibTrans" cxnId="{F989241B-C666-9E44-9928-756B42EE005B}">
      <dgm:prSet/>
      <dgm:spPr/>
      <dgm:t>
        <a:bodyPr/>
        <a:lstStyle/>
        <a:p>
          <a:endParaRPr lang="en-US"/>
        </a:p>
      </dgm:t>
    </dgm:pt>
    <dgm:pt modelId="{578D705A-E540-C945-8F19-82428E3A3320}">
      <dgm:prSet phldrT="[Text]" custT="1"/>
      <dgm:spPr>
        <a:noFill/>
        <a:ln w="63500">
          <a:solidFill>
            <a:srgbClr val="FF2F92"/>
          </a:solidFill>
        </a:ln>
        <a:scene3d>
          <a:camera prst="orthographicFront"/>
          <a:lightRig rig="chilly" dir="t"/>
        </a:scene3d>
        <a:sp3d extrusionH="76200" contourW="12700" prstMaterial="legacyWireframe">
          <a:extrusionClr>
            <a:srgbClr val="FF8AD8"/>
          </a:extrusionClr>
          <a:contourClr>
            <a:srgbClr val="C75A9B"/>
          </a:contourClr>
        </a:sp3d>
      </dgm:spPr>
      <dgm:t>
        <a:bodyPr anchor="t"/>
        <a:lstStyle/>
        <a:p>
          <a:pPr algn="ctr"/>
          <a:r>
            <a:rPr lang="en-US" sz="1900" b="1" kern="1200" dirty="0">
              <a:solidFill>
                <a:srgbClr val="0070C0"/>
              </a:solidFill>
              <a:latin typeface="+mj-lt"/>
            </a:rPr>
            <a:t>3. </a:t>
          </a:r>
          <a:r>
            <a:rPr lang="en-US" sz="1900" b="1" kern="1200" dirty="0" err="1">
              <a:solidFill>
                <a:srgbClr val="0070C0"/>
              </a:solidFill>
              <a:latin typeface="+mj-lt"/>
            </a:rPr>
            <a:t>Myoepithelial</a:t>
          </a:r>
          <a:r>
            <a:rPr lang="en-US" sz="1900" b="1" kern="1200" dirty="0">
              <a:solidFill>
                <a:srgbClr val="0070C0"/>
              </a:solidFill>
              <a:latin typeface="+mj-lt"/>
            </a:rPr>
            <a:t> cells (basket cells):</a:t>
          </a:r>
          <a:r>
            <a:rPr lang="ar-SA" sz="1900" b="1" kern="1200" dirty="0">
              <a:solidFill>
                <a:srgbClr val="0070C0"/>
              </a:solidFill>
              <a:latin typeface="+mj-lt"/>
            </a:rPr>
            <a:t> </a:t>
          </a:r>
          <a:endParaRPr lang="en-US" sz="1900" b="1" kern="1200" dirty="0">
            <a:solidFill>
              <a:srgbClr val="0070C0"/>
            </a:solidFill>
            <a:latin typeface="+mj-lt"/>
          </a:endParaRPr>
        </a:p>
        <a:p>
          <a:pPr algn="ctr"/>
          <a:r>
            <a:rPr lang="en-US" sz="1400" b="1" kern="1200" dirty="0">
              <a:solidFill>
                <a:srgbClr val="008F00"/>
              </a:solidFill>
              <a:latin typeface="+mj-lt"/>
              <a:ea typeface="+mn-ea"/>
              <a:cs typeface="+mn-cs"/>
            </a:rPr>
            <a:t>(Epithelial cells which modified to perform the function of contraction)</a:t>
          </a:r>
          <a:endParaRPr lang="ar-SA" sz="1400" b="1" kern="1200" dirty="0">
            <a:solidFill>
              <a:srgbClr val="008F00"/>
            </a:solidFill>
            <a:latin typeface="+mj-lt"/>
            <a:ea typeface="+mn-ea"/>
            <a:cs typeface="+mn-cs"/>
          </a:endParaRPr>
        </a:p>
        <a:p>
          <a:pPr algn="l"/>
          <a:r>
            <a:rPr lang="en-US" sz="1600" b="1" kern="1200" dirty="0">
              <a:solidFill>
                <a:schemeClr val="tx1"/>
              </a:solidFill>
              <a:latin typeface="+mj-lt"/>
              <a:ea typeface="+mn-ea"/>
              <a:cs typeface="+mn-cs"/>
            </a:rPr>
            <a:t>-  Contractile cells that embrace the basal aspect of the </a:t>
          </a:r>
          <a:r>
            <a:rPr lang="en-US" sz="1600" b="1" kern="1200" dirty="0" err="1">
              <a:solidFill>
                <a:schemeClr val="tx1"/>
              </a:solidFill>
              <a:latin typeface="+mj-lt"/>
              <a:ea typeface="+mn-ea"/>
              <a:cs typeface="+mn-cs"/>
            </a:rPr>
            <a:t>acini</a:t>
          </a:r>
          <a:r>
            <a:rPr lang="en-US" sz="1600" b="1" kern="1200" dirty="0">
              <a:solidFill>
                <a:schemeClr val="tx1"/>
              </a:solidFill>
              <a:latin typeface="+mj-lt"/>
              <a:ea typeface="+mn-ea"/>
              <a:cs typeface="+mn-cs"/>
            </a:rPr>
            <a:t>.</a:t>
          </a:r>
        </a:p>
        <a:p>
          <a:pPr algn="l"/>
          <a:r>
            <a:rPr lang="en-US" sz="1600" b="1" kern="1200" dirty="0">
              <a:solidFill>
                <a:schemeClr val="tx1"/>
              </a:solidFill>
              <a:latin typeface="+mj-lt"/>
              <a:ea typeface="+mn-ea"/>
              <a:cs typeface="+mn-cs"/>
            </a:rPr>
            <a:t>-  Their contraction releases the secretion into the duct system.</a:t>
          </a:r>
        </a:p>
      </dgm:t>
    </dgm:pt>
    <dgm:pt modelId="{15FB1408-FA34-0142-8276-F1C4ACBA81B0}" type="parTrans" cxnId="{4E0699EF-9F1A-6B44-83C3-E0DBB55F1095}">
      <dgm:prSet/>
      <dgm:spPr>
        <a:scene3d>
          <a:camera prst="orthographicFront"/>
          <a:lightRig rig="chilly" dir="t"/>
        </a:scene3d>
        <a:sp3d extrusionH="76200" contourW="12700" prstMaterial="legacyWireframe">
          <a:extrusionClr>
            <a:srgbClr val="FF8AD8"/>
          </a:extrusionClr>
          <a:contourClr>
            <a:srgbClr val="C75A9B"/>
          </a:contourClr>
        </a:sp3d>
      </dgm:spPr>
      <dgm:t>
        <a:bodyPr/>
        <a:lstStyle/>
        <a:p>
          <a:endParaRPr lang="en-US">
            <a:latin typeface="+mj-lt"/>
          </a:endParaRPr>
        </a:p>
      </dgm:t>
    </dgm:pt>
    <dgm:pt modelId="{E1E23EF8-BD8D-CE42-B8E9-316E8F39B6B0}" type="sibTrans" cxnId="{4E0699EF-9F1A-6B44-83C3-E0DBB55F1095}">
      <dgm:prSet/>
      <dgm:spPr/>
      <dgm:t>
        <a:bodyPr/>
        <a:lstStyle/>
        <a:p>
          <a:endParaRPr lang="en-US"/>
        </a:p>
      </dgm:t>
    </dgm:pt>
    <dgm:pt modelId="{4D601D7B-8D69-5A48-A207-8BBC67D3FECC}">
      <dgm:prSet custT="1"/>
      <dgm:spPr>
        <a:noFill/>
        <a:ln w="63500">
          <a:solidFill>
            <a:srgbClr val="FF2F92"/>
          </a:solidFill>
        </a:ln>
        <a:scene3d>
          <a:camera prst="orthographicFront"/>
          <a:lightRig rig="chilly" dir="t"/>
        </a:scene3d>
        <a:sp3d extrusionH="76200" contourW="12700" prstMaterial="legacyWireframe">
          <a:extrusionClr>
            <a:srgbClr val="FF8AD8"/>
          </a:extrusionClr>
          <a:contourClr>
            <a:srgbClr val="C75A9B"/>
          </a:contourClr>
        </a:sp3d>
      </dgm:spPr>
      <dgm:t>
        <a:bodyPr anchor="t"/>
        <a:lstStyle/>
        <a:p>
          <a:pPr algn="ctr"/>
          <a:r>
            <a:rPr lang="en-US" sz="1900" b="1" kern="1200" dirty="0">
              <a:solidFill>
                <a:srgbClr val="0070C0"/>
              </a:solidFill>
              <a:latin typeface="+mj-lt"/>
            </a:rPr>
            <a:t>2. Mucous cells</a:t>
          </a:r>
        </a:p>
        <a:p>
          <a:pPr algn="l"/>
          <a:r>
            <a:rPr lang="en-US" sz="1600" b="1" kern="1200" dirty="0">
              <a:solidFill>
                <a:schemeClr val="tx1"/>
              </a:solidFill>
              <a:latin typeface="+mj-lt"/>
              <a:ea typeface="+mn-ea"/>
              <a:cs typeface="+mn-cs"/>
            </a:rPr>
            <a:t>- Pyramidal or </a:t>
          </a:r>
          <a:r>
            <a:rPr lang="en-US" sz="1600" b="1" kern="1200" dirty="0" err="1">
              <a:solidFill>
                <a:schemeClr val="tx1"/>
              </a:solidFill>
              <a:latin typeface="+mj-lt"/>
              <a:ea typeface="+mn-ea"/>
              <a:cs typeface="+mn-cs"/>
            </a:rPr>
            <a:t>cuboidal</a:t>
          </a:r>
          <a:r>
            <a:rPr lang="en-US" sz="1600" b="1" kern="1200" dirty="0">
              <a:solidFill>
                <a:schemeClr val="tx1"/>
              </a:solidFill>
              <a:latin typeface="+mj-lt"/>
              <a:ea typeface="+mn-ea"/>
              <a:cs typeface="+mn-cs"/>
            </a:rPr>
            <a:t>.</a:t>
          </a:r>
        </a:p>
        <a:p>
          <a:pPr algn="l"/>
          <a:r>
            <a:rPr lang="en-US" sz="1600" b="1" kern="1200" dirty="0">
              <a:solidFill>
                <a:schemeClr val="tx1"/>
              </a:solidFill>
              <a:latin typeface="+mj-lt"/>
              <a:ea typeface="+mn-ea"/>
              <a:cs typeface="+mn-cs"/>
            </a:rPr>
            <a:t>- Nuclei are flattened</a:t>
          </a:r>
          <a:br>
            <a:rPr lang="en-US" sz="1600" b="1" kern="1200" dirty="0">
              <a:solidFill>
                <a:schemeClr val="tx1"/>
              </a:solidFill>
              <a:latin typeface="+mj-lt"/>
              <a:ea typeface="+mn-ea"/>
              <a:cs typeface="+mn-cs"/>
            </a:rPr>
          </a:br>
          <a:r>
            <a:rPr lang="en-US" sz="1600" b="1" kern="1200" dirty="0">
              <a:solidFill>
                <a:schemeClr val="tx1"/>
              </a:solidFill>
              <a:latin typeface="+mj-lt"/>
              <a:ea typeface="+mn-ea"/>
              <a:cs typeface="+mn-cs"/>
            </a:rPr>
            <a:t>and basal. </a:t>
          </a:r>
          <a:r>
            <a:rPr lang="en-US" sz="1400" b="1" kern="1200" dirty="0">
              <a:solidFill>
                <a:schemeClr val="bg1">
                  <a:lumMod val="50000"/>
                </a:schemeClr>
              </a:solidFill>
              <a:latin typeface="+mj-lt"/>
              <a:ea typeface="+mn-ea"/>
              <a:cs typeface="+mn-cs"/>
            </a:rPr>
            <a:t>(Because the cell is distended with mucus)</a:t>
          </a:r>
        </a:p>
        <a:p>
          <a:pPr algn="l"/>
          <a:r>
            <a:rPr lang="en-US" sz="1600" b="1" kern="1200" dirty="0">
              <a:solidFill>
                <a:schemeClr val="tx1"/>
              </a:solidFill>
              <a:latin typeface="+mj-lt"/>
              <a:ea typeface="+mn-ea"/>
              <a:cs typeface="+mn-cs"/>
            </a:rPr>
            <a:t>- Cytoplasm:</a:t>
          </a:r>
        </a:p>
        <a:p>
          <a:pPr algn="l"/>
          <a:r>
            <a:rPr lang="en-US" sz="1600" b="1" kern="1200" dirty="0">
              <a:solidFill>
                <a:srgbClr val="FF0000"/>
              </a:solidFill>
              <a:latin typeface="+mj-lt"/>
              <a:ea typeface="+mn-ea"/>
              <a:cs typeface="+mn-cs"/>
            </a:rPr>
            <a:t>Pale basophilic </a:t>
          </a:r>
          <a:r>
            <a:rPr lang="en-US" sz="1600" b="1" kern="1200" dirty="0">
              <a:solidFill>
                <a:schemeClr val="tx1"/>
              </a:solidFill>
              <a:latin typeface="+mj-lt"/>
              <a:ea typeface="+mn-ea"/>
              <a:cs typeface="+mn-cs"/>
            </a:rPr>
            <a:t>and vacuolated (foamy) (due to dissolved </a:t>
          </a:r>
          <a:r>
            <a:rPr lang="en-US" sz="1600" b="1" kern="1200" dirty="0" err="1">
              <a:solidFill>
                <a:schemeClr val="tx1"/>
              </a:solidFill>
              <a:latin typeface="+mj-lt"/>
              <a:ea typeface="+mn-ea"/>
              <a:cs typeface="+mn-cs"/>
            </a:rPr>
            <a:t>mucinogen</a:t>
          </a:r>
          <a:r>
            <a:rPr lang="en-US" sz="1600" b="1" kern="1200" dirty="0">
              <a:solidFill>
                <a:schemeClr val="tx1"/>
              </a:solidFill>
              <a:latin typeface="+mj-lt"/>
              <a:ea typeface="+mn-ea"/>
              <a:cs typeface="+mn-cs"/>
            </a:rPr>
            <a:t> </a:t>
          </a:r>
          <a:r>
            <a:rPr lang="en-US" sz="1600" b="1" kern="1200" dirty="0" err="1">
              <a:solidFill>
                <a:schemeClr val="tx1"/>
              </a:solidFill>
              <a:latin typeface="+mj-lt"/>
              <a:ea typeface="+mn-ea"/>
              <a:cs typeface="+mn-cs"/>
            </a:rPr>
            <a:t>secretory</a:t>
          </a:r>
          <a:r>
            <a:rPr lang="en-US" sz="1600" b="1" kern="1200" dirty="0">
              <a:solidFill>
                <a:schemeClr val="tx1"/>
              </a:solidFill>
              <a:latin typeface="+mj-lt"/>
              <a:ea typeface="+mn-ea"/>
              <a:cs typeface="+mn-cs"/>
            </a:rPr>
            <a:t> granules).</a:t>
          </a:r>
        </a:p>
      </dgm:t>
    </dgm:pt>
    <dgm:pt modelId="{A22E98B5-6932-5C48-8B33-C065E21EB058}" type="parTrans" cxnId="{D7986870-8279-0D45-BE2E-11373F15D49B}">
      <dgm:prSet/>
      <dgm:spPr>
        <a:scene3d>
          <a:camera prst="orthographicFront"/>
          <a:lightRig rig="chilly" dir="t"/>
        </a:scene3d>
        <a:sp3d extrusionH="76200" contourW="12700" prstMaterial="legacyWireframe">
          <a:extrusionClr>
            <a:srgbClr val="FF8AD8"/>
          </a:extrusionClr>
          <a:contourClr>
            <a:srgbClr val="C75A9B"/>
          </a:contourClr>
        </a:sp3d>
      </dgm:spPr>
      <dgm:t>
        <a:bodyPr/>
        <a:lstStyle/>
        <a:p>
          <a:endParaRPr lang="en-US">
            <a:latin typeface="+mj-lt"/>
          </a:endParaRPr>
        </a:p>
      </dgm:t>
    </dgm:pt>
    <dgm:pt modelId="{EF479BCB-2F3F-B546-95D7-1C3AF3583CC3}" type="sibTrans" cxnId="{D7986870-8279-0D45-BE2E-11373F15D49B}">
      <dgm:prSet/>
      <dgm:spPr/>
      <dgm:t>
        <a:bodyPr/>
        <a:lstStyle/>
        <a:p>
          <a:endParaRPr lang="en-US"/>
        </a:p>
      </dgm:t>
    </dgm:pt>
    <dgm:pt modelId="{65557552-6AC6-114E-9D3D-9DA90849A5A7}" type="pres">
      <dgm:prSet presAssocID="{732F6D0D-7831-8C43-BA48-89674BE900D5}" presName="mainComposite" presStyleCnt="0">
        <dgm:presLayoutVars>
          <dgm:chPref val="1"/>
          <dgm:dir/>
          <dgm:animOne val="branch"/>
          <dgm:animLvl val="lvl"/>
          <dgm:resizeHandles val="exact"/>
        </dgm:presLayoutVars>
      </dgm:prSet>
      <dgm:spPr/>
      <dgm:t>
        <a:bodyPr/>
        <a:lstStyle/>
        <a:p>
          <a:endParaRPr lang="en-US"/>
        </a:p>
      </dgm:t>
    </dgm:pt>
    <dgm:pt modelId="{F631F0CE-185B-EC47-930E-A6858DA630BB}" type="pres">
      <dgm:prSet presAssocID="{732F6D0D-7831-8C43-BA48-89674BE900D5}" presName="hierFlow" presStyleCnt="0"/>
      <dgm:spPr>
        <a:sp3d extrusionH="76200" contourW="12700" prstMaterial="legacyWireframe">
          <a:extrusionClr>
            <a:srgbClr val="FF8AD8"/>
          </a:extrusionClr>
          <a:contourClr>
            <a:srgbClr val="FF8AD8"/>
          </a:contourClr>
        </a:sp3d>
      </dgm:spPr>
    </dgm:pt>
    <dgm:pt modelId="{84598239-8257-8748-BC49-0E1DCD19479A}" type="pres">
      <dgm:prSet presAssocID="{732F6D0D-7831-8C43-BA48-89674BE900D5}" presName="hierChild1" presStyleCnt="0">
        <dgm:presLayoutVars>
          <dgm:chPref val="1"/>
          <dgm:animOne val="branch"/>
          <dgm:animLvl val="lvl"/>
        </dgm:presLayoutVars>
      </dgm:prSet>
      <dgm:spPr>
        <a:sp3d extrusionH="76200" contourW="12700" prstMaterial="legacyWireframe">
          <a:extrusionClr>
            <a:srgbClr val="FF8AD8"/>
          </a:extrusionClr>
          <a:contourClr>
            <a:srgbClr val="FF8AD8"/>
          </a:contourClr>
        </a:sp3d>
      </dgm:spPr>
    </dgm:pt>
    <dgm:pt modelId="{C441974A-2EBD-1747-BECF-CB9A34CE01CE}" type="pres">
      <dgm:prSet presAssocID="{679DE362-1DA5-5642-83FC-FD5D35E7171E}" presName="Name14" presStyleCnt="0"/>
      <dgm:spPr>
        <a:sp3d extrusionH="76200" contourW="12700" prstMaterial="legacyWireframe">
          <a:extrusionClr>
            <a:srgbClr val="FF8AD8"/>
          </a:extrusionClr>
          <a:contourClr>
            <a:srgbClr val="FF8AD8"/>
          </a:contourClr>
        </a:sp3d>
      </dgm:spPr>
    </dgm:pt>
    <dgm:pt modelId="{E22F48A9-3FF1-9C43-9F9A-CAE99BC56CB8}" type="pres">
      <dgm:prSet presAssocID="{679DE362-1DA5-5642-83FC-FD5D35E7171E}" presName="level1Shape" presStyleLbl="node0" presStyleIdx="0" presStyleCnt="1" custScaleX="131374" custScaleY="36479" custLinFactNeighborY="8983">
        <dgm:presLayoutVars>
          <dgm:chPref val="3"/>
        </dgm:presLayoutVars>
      </dgm:prSet>
      <dgm:spPr/>
      <dgm:t>
        <a:bodyPr/>
        <a:lstStyle/>
        <a:p>
          <a:endParaRPr lang="en-US"/>
        </a:p>
      </dgm:t>
    </dgm:pt>
    <dgm:pt modelId="{02146719-AF5E-6C4D-8E9A-9738B67CC3B9}" type="pres">
      <dgm:prSet presAssocID="{679DE362-1DA5-5642-83FC-FD5D35E7171E}" presName="hierChild2" presStyleCnt="0"/>
      <dgm:spPr>
        <a:sp3d extrusionH="76200" contourW="12700" prstMaterial="legacyWireframe">
          <a:extrusionClr>
            <a:srgbClr val="FF8AD8"/>
          </a:extrusionClr>
          <a:contourClr>
            <a:srgbClr val="FF8AD8"/>
          </a:contourClr>
        </a:sp3d>
      </dgm:spPr>
    </dgm:pt>
    <dgm:pt modelId="{95328BB1-8E51-BD4F-BE97-ECA62BEDF817}" type="pres">
      <dgm:prSet presAssocID="{4F5210BA-9169-914B-B8FE-BBD112A6A6A7}" presName="Name19" presStyleLbl="parChTrans1D2" presStyleIdx="0" presStyleCnt="3"/>
      <dgm:spPr/>
      <dgm:t>
        <a:bodyPr/>
        <a:lstStyle/>
        <a:p>
          <a:endParaRPr lang="en-US"/>
        </a:p>
      </dgm:t>
    </dgm:pt>
    <dgm:pt modelId="{80A5CADC-8BDD-2543-BAD1-0AE8DD5484B4}" type="pres">
      <dgm:prSet presAssocID="{8ED00CF1-19E3-3740-8530-866F52F1E589}" presName="Name21" presStyleCnt="0"/>
      <dgm:spPr>
        <a:sp3d extrusionH="76200" contourW="12700" prstMaterial="legacyWireframe">
          <a:extrusionClr>
            <a:srgbClr val="FF8AD8"/>
          </a:extrusionClr>
          <a:contourClr>
            <a:srgbClr val="FF8AD8"/>
          </a:contourClr>
        </a:sp3d>
      </dgm:spPr>
    </dgm:pt>
    <dgm:pt modelId="{19B4569D-ED7E-E64E-AE35-7B40F131ED20}" type="pres">
      <dgm:prSet presAssocID="{8ED00CF1-19E3-3740-8530-866F52F1E589}" presName="level2Shape" presStyleLbl="node2" presStyleIdx="0" presStyleCnt="3" custScaleX="83894" custScaleY="210330" custLinFactNeighborX="-14967" custLinFactNeighborY="-10205"/>
      <dgm:spPr/>
      <dgm:t>
        <a:bodyPr/>
        <a:lstStyle/>
        <a:p>
          <a:endParaRPr lang="en-US"/>
        </a:p>
      </dgm:t>
    </dgm:pt>
    <dgm:pt modelId="{F90209F3-D7B1-3D44-B3D7-6EDCEAB39D87}" type="pres">
      <dgm:prSet presAssocID="{8ED00CF1-19E3-3740-8530-866F52F1E589}" presName="hierChild3" presStyleCnt="0"/>
      <dgm:spPr>
        <a:sp3d extrusionH="76200" contourW="12700" prstMaterial="legacyWireframe">
          <a:extrusionClr>
            <a:srgbClr val="FF8AD8"/>
          </a:extrusionClr>
          <a:contourClr>
            <a:srgbClr val="FF8AD8"/>
          </a:contourClr>
        </a:sp3d>
      </dgm:spPr>
    </dgm:pt>
    <dgm:pt modelId="{9C682C81-B3E3-5F48-9A4A-FC0F005AB766}" type="pres">
      <dgm:prSet presAssocID="{A22E98B5-6932-5C48-8B33-C065E21EB058}" presName="Name19" presStyleLbl="parChTrans1D2" presStyleIdx="1" presStyleCnt="3"/>
      <dgm:spPr/>
      <dgm:t>
        <a:bodyPr/>
        <a:lstStyle/>
        <a:p>
          <a:endParaRPr lang="en-US"/>
        </a:p>
      </dgm:t>
    </dgm:pt>
    <dgm:pt modelId="{4E2FBCFE-5F7A-F54F-8181-00D8850F615B}" type="pres">
      <dgm:prSet presAssocID="{4D601D7B-8D69-5A48-A207-8BBC67D3FECC}" presName="Name21" presStyleCnt="0"/>
      <dgm:spPr>
        <a:sp3d extrusionH="76200" contourW="12700" prstMaterial="legacyWireframe">
          <a:extrusionClr>
            <a:srgbClr val="FF8AD8"/>
          </a:extrusionClr>
          <a:contourClr>
            <a:srgbClr val="FF8AD8"/>
          </a:contourClr>
        </a:sp3d>
      </dgm:spPr>
    </dgm:pt>
    <dgm:pt modelId="{A8F77E72-6D25-A74C-95A4-ABA8EADAFAAC}" type="pres">
      <dgm:prSet presAssocID="{4D601D7B-8D69-5A48-A207-8BBC67D3FECC}" presName="level2Shape" presStyleLbl="node2" presStyleIdx="1" presStyleCnt="3" custScaleX="83894" custScaleY="210330" custLinFactNeighborX="-40" custLinFactNeighborY="-12360"/>
      <dgm:spPr/>
      <dgm:t>
        <a:bodyPr/>
        <a:lstStyle/>
        <a:p>
          <a:endParaRPr lang="en-US"/>
        </a:p>
      </dgm:t>
    </dgm:pt>
    <dgm:pt modelId="{8E4FFD45-BC36-5C46-9E16-2C8BC0FACA0F}" type="pres">
      <dgm:prSet presAssocID="{4D601D7B-8D69-5A48-A207-8BBC67D3FECC}" presName="hierChild3" presStyleCnt="0"/>
      <dgm:spPr>
        <a:sp3d extrusionH="76200" contourW="12700" prstMaterial="legacyWireframe">
          <a:extrusionClr>
            <a:srgbClr val="FF8AD8"/>
          </a:extrusionClr>
          <a:contourClr>
            <a:srgbClr val="FF8AD8"/>
          </a:contourClr>
        </a:sp3d>
      </dgm:spPr>
    </dgm:pt>
    <dgm:pt modelId="{405056A7-3EB8-0548-8D6D-81657F83C2AA}" type="pres">
      <dgm:prSet presAssocID="{15FB1408-FA34-0142-8276-F1C4ACBA81B0}" presName="Name19" presStyleLbl="parChTrans1D2" presStyleIdx="2" presStyleCnt="3"/>
      <dgm:spPr/>
      <dgm:t>
        <a:bodyPr/>
        <a:lstStyle/>
        <a:p>
          <a:endParaRPr lang="en-US"/>
        </a:p>
      </dgm:t>
    </dgm:pt>
    <dgm:pt modelId="{FBBC759B-7B40-754B-A8C7-8064E50B645B}" type="pres">
      <dgm:prSet presAssocID="{578D705A-E540-C945-8F19-82428E3A3320}" presName="Name21" presStyleCnt="0"/>
      <dgm:spPr>
        <a:sp3d extrusionH="76200" contourW="12700" prstMaterial="legacyWireframe">
          <a:extrusionClr>
            <a:srgbClr val="FF8AD8"/>
          </a:extrusionClr>
          <a:contourClr>
            <a:srgbClr val="FF8AD8"/>
          </a:contourClr>
        </a:sp3d>
      </dgm:spPr>
    </dgm:pt>
    <dgm:pt modelId="{7DBB4512-E44A-9348-A7F2-ED6C5578F64B}" type="pres">
      <dgm:prSet presAssocID="{578D705A-E540-C945-8F19-82428E3A3320}" presName="level2Shape" presStyleLbl="node2" presStyleIdx="2" presStyleCnt="3" custScaleX="83894" custScaleY="210330" custLinFactNeighborX="14060" custLinFactNeighborY="-8844"/>
      <dgm:spPr/>
      <dgm:t>
        <a:bodyPr/>
        <a:lstStyle/>
        <a:p>
          <a:endParaRPr lang="en-US"/>
        </a:p>
      </dgm:t>
    </dgm:pt>
    <dgm:pt modelId="{099FF81D-D501-8441-93E8-00CE1BC349FC}" type="pres">
      <dgm:prSet presAssocID="{578D705A-E540-C945-8F19-82428E3A3320}" presName="hierChild3" presStyleCnt="0"/>
      <dgm:spPr>
        <a:sp3d extrusionH="76200" contourW="12700" prstMaterial="legacyWireframe">
          <a:extrusionClr>
            <a:srgbClr val="FF8AD8"/>
          </a:extrusionClr>
          <a:contourClr>
            <a:srgbClr val="FF8AD8"/>
          </a:contourClr>
        </a:sp3d>
      </dgm:spPr>
    </dgm:pt>
    <dgm:pt modelId="{3271DE41-0FE7-D043-B960-FFDD0BC2AD9E}" type="pres">
      <dgm:prSet presAssocID="{732F6D0D-7831-8C43-BA48-89674BE900D5}" presName="bgShapesFlow" presStyleCnt="0"/>
      <dgm:spPr>
        <a:sp3d extrusionH="76200" contourW="12700" prstMaterial="legacyWireframe">
          <a:extrusionClr>
            <a:srgbClr val="FF8AD8"/>
          </a:extrusionClr>
          <a:contourClr>
            <a:srgbClr val="FF8AD8"/>
          </a:contourClr>
        </a:sp3d>
      </dgm:spPr>
    </dgm:pt>
  </dgm:ptLst>
  <dgm:cxnLst>
    <dgm:cxn modelId="{755C2555-8658-A14B-959A-AE98FEA19600}" type="presOf" srcId="{8ED00CF1-19E3-3740-8530-866F52F1E589}" destId="{19B4569D-ED7E-E64E-AE35-7B40F131ED20}" srcOrd="0" destOrd="0" presId="urn:microsoft.com/office/officeart/2005/8/layout/hierarchy6"/>
    <dgm:cxn modelId="{25AD9F36-2B56-074C-8328-148EDB3A6177}" type="presOf" srcId="{15FB1408-FA34-0142-8276-F1C4ACBA81B0}" destId="{405056A7-3EB8-0548-8D6D-81657F83C2AA}" srcOrd="0" destOrd="0" presId="urn:microsoft.com/office/officeart/2005/8/layout/hierarchy6"/>
    <dgm:cxn modelId="{75CA4A45-131E-C447-BD08-A40C3ED152AF}" type="presOf" srcId="{A22E98B5-6932-5C48-8B33-C065E21EB058}" destId="{9C682C81-B3E3-5F48-9A4A-FC0F005AB766}" srcOrd="0" destOrd="0" presId="urn:microsoft.com/office/officeart/2005/8/layout/hierarchy6"/>
    <dgm:cxn modelId="{D150B42F-2D9B-6D4F-9BB4-5789C297461D}" type="presOf" srcId="{679DE362-1DA5-5642-83FC-FD5D35E7171E}" destId="{E22F48A9-3FF1-9C43-9F9A-CAE99BC56CB8}" srcOrd="0" destOrd="0" presId="urn:microsoft.com/office/officeart/2005/8/layout/hierarchy6"/>
    <dgm:cxn modelId="{A4188A2C-92AB-1042-A170-838404576302}" type="presOf" srcId="{578D705A-E540-C945-8F19-82428E3A3320}" destId="{7DBB4512-E44A-9348-A7F2-ED6C5578F64B}" srcOrd="0" destOrd="0" presId="urn:microsoft.com/office/officeart/2005/8/layout/hierarchy6"/>
    <dgm:cxn modelId="{F989241B-C666-9E44-9928-756B42EE005B}" srcId="{679DE362-1DA5-5642-83FC-FD5D35E7171E}" destId="{8ED00CF1-19E3-3740-8530-866F52F1E589}" srcOrd="0" destOrd="0" parTransId="{4F5210BA-9169-914B-B8FE-BBD112A6A6A7}" sibTransId="{5CB57AD0-2F35-4549-9EA6-AA49D7C0831A}"/>
    <dgm:cxn modelId="{2CA053C5-00AC-B948-A0C8-7FFA1E319964}" type="presOf" srcId="{4D601D7B-8D69-5A48-A207-8BBC67D3FECC}" destId="{A8F77E72-6D25-A74C-95A4-ABA8EADAFAAC}" srcOrd="0" destOrd="0" presId="urn:microsoft.com/office/officeart/2005/8/layout/hierarchy6"/>
    <dgm:cxn modelId="{4E0699EF-9F1A-6B44-83C3-E0DBB55F1095}" srcId="{679DE362-1DA5-5642-83FC-FD5D35E7171E}" destId="{578D705A-E540-C945-8F19-82428E3A3320}" srcOrd="2" destOrd="0" parTransId="{15FB1408-FA34-0142-8276-F1C4ACBA81B0}" sibTransId="{E1E23EF8-BD8D-CE42-B8E9-316E8F39B6B0}"/>
    <dgm:cxn modelId="{5E277D35-01E6-424F-9ECB-687B43D88721}" type="presOf" srcId="{4F5210BA-9169-914B-B8FE-BBD112A6A6A7}" destId="{95328BB1-8E51-BD4F-BE97-ECA62BEDF817}" srcOrd="0" destOrd="0" presId="urn:microsoft.com/office/officeart/2005/8/layout/hierarchy6"/>
    <dgm:cxn modelId="{B2301912-8EC6-C94C-8A96-4DE8351F538F}" srcId="{732F6D0D-7831-8C43-BA48-89674BE900D5}" destId="{679DE362-1DA5-5642-83FC-FD5D35E7171E}" srcOrd="0" destOrd="0" parTransId="{E5FFF08F-F33A-3940-8A31-0ACF524A2679}" sibTransId="{FC08B3BC-3670-B64F-87A8-97515BC33B39}"/>
    <dgm:cxn modelId="{D7986870-8279-0D45-BE2E-11373F15D49B}" srcId="{679DE362-1DA5-5642-83FC-FD5D35E7171E}" destId="{4D601D7B-8D69-5A48-A207-8BBC67D3FECC}" srcOrd="1" destOrd="0" parTransId="{A22E98B5-6932-5C48-8B33-C065E21EB058}" sibTransId="{EF479BCB-2F3F-B546-95D7-1C3AF3583CC3}"/>
    <dgm:cxn modelId="{CBF3EEB5-EAF8-E742-9A15-944DF7799DBF}" type="presOf" srcId="{732F6D0D-7831-8C43-BA48-89674BE900D5}" destId="{65557552-6AC6-114E-9D3D-9DA90849A5A7}" srcOrd="0" destOrd="0" presId="urn:microsoft.com/office/officeart/2005/8/layout/hierarchy6"/>
    <dgm:cxn modelId="{970285E5-3F8B-9744-B6DD-E563B2423D25}" type="presParOf" srcId="{65557552-6AC6-114E-9D3D-9DA90849A5A7}" destId="{F631F0CE-185B-EC47-930E-A6858DA630BB}" srcOrd="0" destOrd="0" presId="urn:microsoft.com/office/officeart/2005/8/layout/hierarchy6"/>
    <dgm:cxn modelId="{13E3227D-5D7C-2D4A-9576-E1B4FEC3A4FB}" type="presParOf" srcId="{F631F0CE-185B-EC47-930E-A6858DA630BB}" destId="{84598239-8257-8748-BC49-0E1DCD19479A}" srcOrd="0" destOrd="0" presId="urn:microsoft.com/office/officeart/2005/8/layout/hierarchy6"/>
    <dgm:cxn modelId="{B4BA81F6-78F7-124B-900B-6916B157BC35}" type="presParOf" srcId="{84598239-8257-8748-BC49-0E1DCD19479A}" destId="{C441974A-2EBD-1747-BECF-CB9A34CE01CE}" srcOrd="0" destOrd="0" presId="urn:microsoft.com/office/officeart/2005/8/layout/hierarchy6"/>
    <dgm:cxn modelId="{1049FFE3-C101-3443-8A0A-9BFAF4661FBC}" type="presParOf" srcId="{C441974A-2EBD-1747-BECF-CB9A34CE01CE}" destId="{E22F48A9-3FF1-9C43-9F9A-CAE99BC56CB8}" srcOrd="0" destOrd="0" presId="urn:microsoft.com/office/officeart/2005/8/layout/hierarchy6"/>
    <dgm:cxn modelId="{DD175ADD-B5C4-3F49-887A-CADCC6D4A02D}" type="presParOf" srcId="{C441974A-2EBD-1747-BECF-CB9A34CE01CE}" destId="{02146719-AF5E-6C4D-8E9A-9738B67CC3B9}" srcOrd="1" destOrd="0" presId="urn:microsoft.com/office/officeart/2005/8/layout/hierarchy6"/>
    <dgm:cxn modelId="{DA80B9C4-7EA9-9848-A9A4-26E91E5C9C5D}" type="presParOf" srcId="{02146719-AF5E-6C4D-8E9A-9738B67CC3B9}" destId="{95328BB1-8E51-BD4F-BE97-ECA62BEDF817}" srcOrd="0" destOrd="0" presId="urn:microsoft.com/office/officeart/2005/8/layout/hierarchy6"/>
    <dgm:cxn modelId="{0249A3F2-7327-6042-A02A-E2C08E1DA527}" type="presParOf" srcId="{02146719-AF5E-6C4D-8E9A-9738B67CC3B9}" destId="{80A5CADC-8BDD-2543-BAD1-0AE8DD5484B4}" srcOrd="1" destOrd="0" presId="urn:microsoft.com/office/officeart/2005/8/layout/hierarchy6"/>
    <dgm:cxn modelId="{B629D702-A6B7-D34B-AD66-0B4769C6AD9C}" type="presParOf" srcId="{80A5CADC-8BDD-2543-BAD1-0AE8DD5484B4}" destId="{19B4569D-ED7E-E64E-AE35-7B40F131ED20}" srcOrd="0" destOrd="0" presId="urn:microsoft.com/office/officeart/2005/8/layout/hierarchy6"/>
    <dgm:cxn modelId="{7197B86C-D7A0-6E44-9E8E-8B98494C16F8}" type="presParOf" srcId="{80A5CADC-8BDD-2543-BAD1-0AE8DD5484B4}" destId="{F90209F3-D7B1-3D44-B3D7-6EDCEAB39D87}" srcOrd="1" destOrd="0" presId="urn:microsoft.com/office/officeart/2005/8/layout/hierarchy6"/>
    <dgm:cxn modelId="{E3D82C90-1243-A249-B0E5-37AA75DED972}" type="presParOf" srcId="{02146719-AF5E-6C4D-8E9A-9738B67CC3B9}" destId="{9C682C81-B3E3-5F48-9A4A-FC0F005AB766}" srcOrd="2" destOrd="0" presId="urn:microsoft.com/office/officeart/2005/8/layout/hierarchy6"/>
    <dgm:cxn modelId="{41655337-3271-FA4E-B659-0092757D345A}" type="presParOf" srcId="{02146719-AF5E-6C4D-8E9A-9738B67CC3B9}" destId="{4E2FBCFE-5F7A-F54F-8181-00D8850F615B}" srcOrd="3" destOrd="0" presId="urn:microsoft.com/office/officeart/2005/8/layout/hierarchy6"/>
    <dgm:cxn modelId="{F247D11C-DFF6-824C-910B-747499666402}" type="presParOf" srcId="{4E2FBCFE-5F7A-F54F-8181-00D8850F615B}" destId="{A8F77E72-6D25-A74C-95A4-ABA8EADAFAAC}" srcOrd="0" destOrd="0" presId="urn:microsoft.com/office/officeart/2005/8/layout/hierarchy6"/>
    <dgm:cxn modelId="{4098FF7B-95BE-7949-8C64-E44EEBAD5555}" type="presParOf" srcId="{4E2FBCFE-5F7A-F54F-8181-00D8850F615B}" destId="{8E4FFD45-BC36-5C46-9E16-2C8BC0FACA0F}" srcOrd="1" destOrd="0" presId="urn:microsoft.com/office/officeart/2005/8/layout/hierarchy6"/>
    <dgm:cxn modelId="{5EFB483F-B787-3F4B-B68E-1E6527E81A4D}" type="presParOf" srcId="{02146719-AF5E-6C4D-8E9A-9738B67CC3B9}" destId="{405056A7-3EB8-0548-8D6D-81657F83C2AA}" srcOrd="4" destOrd="0" presId="urn:microsoft.com/office/officeart/2005/8/layout/hierarchy6"/>
    <dgm:cxn modelId="{D97474DD-81C1-D448-8B26-A9868D05A122}" type="presParOf" srcId="{02146719-AF5E-6C4D-8E9A-9738B67CC3B9}" destId="{FBBC759B-7B40-754B-A8C7-8064E50B645B}" srcOrd="5" destOrd="0" presId="urn:microsoft.com/office/officeart/2005/8/layout/hierarchy6"/>
    <dgm:cxn modelId="{75497C86-FDA0-BA43-8DDD-1D19F8885466}" type="presParOf" srcId="{FBBC759B-7B40-754B-A8C7-8064E50B645B}" destId="{7DBB4512-E44A-9348-A7F2-ED6C5578F64B}" srcOrd="0" destOrd="0" presId="urn:microsoft.com/office/officeart/2005/8/layout/hierarchy6"/>
    <dgm:cxn modelId="{13F9D9A5-F59D-6F49-BDBD-B195030CDE10}" type="presParOf" srcId="{FBBC759B-7B40-754B-A8C7-8064E50B645B}" destId="{099FF81D-D501-8441-93E8-00CE1BC349FC}" srcOrd="1" destOrd="0" presId="urn:microsoft.com/office/officeart/2005/8/layout/hierarchy6"/>
    <dgm:cxn modelId="{8D6CFC3F-4054-5549-85B6-B76665E33CEC}" type="presParOf" srcId="{65557552-6AC6-114E-9D3D-9DA90849A5A7}" destId="{3271DE41-0FE7-D043-B960-FFDD0BC2AD9E}"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BCF67-DCED-47BE-B88D-130F1D2DCDDE}">
      <dsp:nvSpPr>
        <dsp:cNvPr id="0" name=""/>
        <dsp:cNvSpPr/>
      </dsp:nvSpPr>
      <dsp:spPr>
        <a:xfrm>
          <a:off x="-3150760" y="-484946"/>
          <a:ext cx="3757952" cy="3757952"/>
        </a:xfrm>
        <a:prstGeom prst="blockArc">
          <a:avLst>
            <a:gd name="adj1" fmla="val 18900000"/>
            <a:gd name="adj2" fmla="val 2700000"/>
            <a:gd name="adj3" fmla="val 575"/>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FEA2C-4524-4D45-A9AD-9EC8A064FDE6}">
      <dsp:nvSpPr>
        <dsp:cNvPr id="0" name=""/>
        <dsp:cNvSpPr/>
      </dsp:nvSpPr>
      <dsp:spPr>
        <a:xfrm>
          <a:off x="227879" y="146819"/>
          <a:ext cx="4286790" cy="293526"/>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1. Lumen</a:t>
          </a:r>
          <a:endParaRPr lang="en-US" sz="1600" kern="1200" dirty="0"/>
        </a:p>
      </dsp:txBody>
      <dsp:txXfrm>
        <a:off x="227879" y="146819"/>
        <a:ext cx="4286790" cy="293526"/>
      </dsp:txXfrm>
    </dsp:sp>
    <dsp:sp modelId="{507FF3BC-3617-4C79-9829-D743F4D76CA4}">
      <dsp:nvSpPr>
        <dsp:cNvPr id="0" name=""/>
        <dsp:cNvSpPr/>
      </dsp:nvSpPr>
      <dsp:spPr>
        <a:xfrm>
          <a:off x="44425" y="110128"/>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ACC40-0C51-41C0-A369-47B485D58218}">
      <dsp:nvSpPr>
        <dsp:cNvPr id="0" name=""/>
        <dsp:cNvSpPr/>
      </dsp:nvSpPr>
      <dsp:spPr>
        <a:xfrm>
          <a:off x="469325" y="587053"/>
          <a:ext cx="4045344" cy="293526"/>
        </a:xfrm>
        <a:prstGeom prst="rect">
          <a:avLst/>
        </a:prstGeom>
        <a:solidFill>
          <a:schemeClr val="accent3">
            <a:shade val="80000"/>
            <a:hueOff val="0"/>
            <a:satOff val="0"/>
            <a:lumOff val="3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2. Surface columnar epithelium.</a:t>
          </a:r>
          <a:endParaRPr lang="en-US" sz="1600" kern="1200" dirty="0"/>
        </a:p>
      </dsp:txBody>
      <dsp:txXfrm>
        <a:off x="469325" y="587053"/>
        <a:ext cx="4045344" cy="293526"/>
      </dsp:txXfrm>
    </dsp:sp>
    <dsp:sp modelId="{B269C407-483B-45BD-B4EF-531E49DDC861}">
      <dsp:nvSpPr>
        <dsp:cNvPr id="0" name=""/>
        <dsp:cNvSpPr/>
      </dsp:nvSpPr>
      <dsp:spPr>
        <a:xfrm>
          <a:off x="285871" y="550363"/>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38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A78D0C-1FB0-4FD3-9E50-30F67AE7EC82}">
      <dsp:nvSpPr>
        <dsp:cNvPr id="0" name=""/>
        <dsp:cNvSpPr/>
      </dsp:nvSpPr>
      <dsp:spPr>
        <a:xfrm>
          <a:off x="579732" y="1027288"/>
          <a:ext cx="3934937" cy="293526"/>
        </a:xfrm>
        <a:prstGeom prst="rect">
          <a:avLst/>
        </a:prstGeom>
        <a:solidFill>
          <a:schemeClr val="accent3">
            <a:shade val="80000"/>
            <a:hueOff val="0"/>
            <a:satOff val="0"/>
            <a:lumOff val="7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3. Pits of </a:t>
          </a:r>
          <a:r>
            <a:rPr lang="en-US" altLang="en-US" sz="1600" kern="1200" dirty="0" err="1">
              <a:latin typeface="+mj-lt"/>
              <a:cs typeface="Times New Roman" pitchFamily="18" charset="0"/>
            </a:rPr>
            <a:t>fundic</a:t>
          </a:r>
          <a:r>
            <a:rPr lang="en-US" altLang="en-US" sz="1600" kern="1200" dirty="0">
              <a:latin typeface="+mj-lt"/>
              <a:cs typeface="Times New Roman" pitchFamily="18" charset="0"/>
            </a:rPr>
            <a:t> glands.</a:t>
          </a:r>
          <a:endParaRPr lang="en-US" sz="1600" kern="1200" dirty="0"/>
        </a:p>
      </dsp:txBody>
      <dsp:txXfrm>
        <a:off x="579732" y="1027288"/>
        <a:ext cx="3934937" cy="293526"/>
      </dsp:txXfrm>
    </dsp:sp>
    <dsp:sp modelId="{D162908A-7DB2-453D-9832-7E42A6C23269}">
      <dsp:nvSpPr>
        <dsp:cNvPr id="0" name=""/>
        <dsp:cNvSpPr/>
      </dsp:nvSpPr>
      <dsp:spPr>
        <a:xfrm>
          <a:off x="396278" y="990597"/>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76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B6272-024D-4F92-A7DC-93B4CB37EF83}">
      <dsp:nvSpPr>
        <dsp:cNvPr id="0" name=""/>
        <dsp:cNvSpPr/>
      </dsp:nvSpPr>
      <dsp:spPr>
        <a:xfrm>
          <a:off x="579732" y="1467244"/>
          <a:ext cx="3934937" cy="293526"/>
        </a:xfrm>
        <a:prstGeom prst="rect">
          <a:avLst/>
        </a:prstGeom>
        <a:solidFill>
          <a:schemeClr val="accent3">
            <a:shade val="80000"/>
            <a:hueOff val="0"/>
            <a:satOff val="0"/>
            <a:lumOff val="11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4. </a:t>
          </a:r>
          <a:r>
            <a:rPr lang="en-US" altLang="en-US" sz="1600" kern="1200" dirty="0" err="1">
              <a:latin typeface="+mj-lt"/>
              <a:cs typeface="Times New Roman" pitchFamily="18" charset="0"/>
            </a:rPr>
            <a:t>Fundic</a:t>
          </a:r>
          <a:r>
            <a:rPr lang="en-US" altLang="en-US" sz="1600" kern="1200" dirty="0">
              <a:latin typeface="+mj-lt"/>
              <a:cs typeface="Times New Roman" pitchFamily="18" charset="0"/>
            </a:rPr>
            <a:t> glands.</a:t>
          </a:r>
          <a:endParaRPr lang="en-US" sz="1600" kern="1200" dirty="0"/>
        </a:p>
      </dsp:txBody>
      <dsp:txXfrm>
        <a:off x="579732" y="1467244"/>
        <a:ext cx="3934937" cy="293526"/>
      </dsp:txXfrm>
    </dsp:sp>
    <dsp:sp modelId="{8FCDBF99-BAB9-4E52-A2C2-7A6367E190A6}">
      <dsp:nvSpPr>
        <dsp:cNvPr id="0" name=""/>
        <dsp:cNvSpPr/>
      </dsp:nvSpPr>
      <dsp:spPr>
        <a:xfrm>
          <a:off x="396278" y="1430553"/>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114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1E506-72CD-46DD-B603-DCFC88F18E98}">
      <dsp:nvSpPr>
        <dsp:cNvPr id="0" name=""/>
        <dsp:cNvSpPr/>
      </dsp:nvSpPr>
      <dsp:spPr>
        <a:xfrm>
          <a:off x="469325" y="1907479"/>
          <a:ext cx="4045344" cy="293526"/>
        </a:xfrm>
        <a:prstGeom prst="rect">
          <a:avLst/>
        </a:prstGeom>
        <a:solidFill>
          <a:schemeClr val="accent3">
            <a:shade val="80000"/>
            <a:hueOff val="0"/>
            <a:satOff val="0"/>
            <a:lumOff val="15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5. Lamina </a:t>
          </a:r>
          <a:r>
            <a:rPr lang="en-US" altLang="en-US" sz="1600" kern="1200" dirty="0" err="1">
              <a:latin typeface="+mj-lt"/>
              <a:cs typeface="Times New Roman" pitchFamily="18" charset="0"/>
            </a:rPr>
            <a:t>propria</a:t>
          </a:r>
          <a:r>
            <a:rPr lang="en-US" altLang="en-US" sz="1600" kern="1200" dirty="0">
              <a:latin typeface="+mj-lt"/>
              <a:cs typeface="Times New Roman" pitchFamily="18" charset="0"/>
            </a:rPr>
            <a:t>.</a:t>
          </a:r>
          <a:endParaRPr lang="en-US" sz="1600" kern="1200" dirty="0"/>
        </a:p>
      </dsp:txBody>
      <dsp:txXfrm>
        <a:off x="469325" y="1907479"/>
        <a:ext cx="4045344" cy="293526"/>
      </dsp:txXfrm>
    </dsp:sp>
    <dsp:sp modelId="{41F20F32-0345-4530-843F-D7ABCE9CB273}">
      <dsp:nvSpPr>
        <dsp:cNvPr id="0" name=""/>
        <dsp:cNvSpPr/>
      </dsp:nvSpPr>
      <dsp:spPr>
        <a:xfrm>
          <a:off x="285871" y="1870788"/>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152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8FDC1-BB5F-471C-94CF-DF52A32A11BB}">
      <dsp:nvSpPr>
        <dsp:cNvPr id="0" name=""/>
        <dsp:cNvSpPr/>
      </dsp:nvSpPr>
      <dsp:spPr>
        <a:xfrm>
          <a:off x="227879" y="2347713"/>
          <a:ext cx="4286790" cy="293526"/>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87" tIns="40640" rIns="40640" bIns="40640" numCol="1" spcCol="1270" anchor="ctr" anchorCtr="0">
          <a:noAutofit/>
        </a:bodyPr>
        <a:lstStyle/>
        <a:p>
          <a:pPr lvl="0" algn="l" defTabSz="711200">
            <a:lnSpc>
              <a:spcPct val="90000"/>
            </a:lnSpc>
            <a:spcBef>
              <a:spcPct val="0"/>
            </a:spcBef>
            <a:spcAft>
              <a:spcPct val="35000"/>
            </a:spcAft>
          </a:pPr>
          <a:r>
            <a:rPr lang="en-US" altLang="en-US" sz="1600" kern="1200" dirty="0">
              <a:latin typeface="+mj-lt"/>
              <a:cs typeface="Times New Roman" pitchFamily="18" charset="0"/>
            </a:rPr>
            <a:t>6. </a:t>
          </a:r>
          <a:r>
            <a:rPr lang="en-US" altLang="en-US" sz="1600" kern="1200" dirty="0" err="1">
              <a:latin typeface="+mj-lt"/>
              <a:cs typeface="Times New Roman" pitchFamily="18" charset="0"/>
            </a:rPr>
            <a:t>Muscularis</a:t>
          </a:r>
          <a:r>
            <a:rPr lang="en-US" altLang="en-US" sz="1600" kern="1200" dirty="0">
              <a:latin typeface="+mj-lt"/>
              <a:cs typeface="Times New Roman" pitchFamily="18" charset="0"/>
            </a:rPr>
            <a:t> mucosae</a:t>
          </a:r>
          <a:endParaRPr lang="en-US" sz="1600" kern="1200" dirty="0"/>
        </a:p>
      </dsp:txBody>
      <dsp:txXfrm>
        <a:off x="227879" y="2347713"/>
        <a:ext cx="4286790" cy="293526"/>
      </dsp:txXfrm>
    </dsp:sp>
    <dsp:sp modelId="{FBB9E054-7E3B-4C30-84E2-7B649AD3DA29}">
      <dsp:nvSpPr>
        <dsp:cNvPr id="0" name=""/>
        <dsp:cNvSpPr/>
      </dsp:nvSpPr>
      <dsp:spPr>
        <a:xfrm>
          <a:off x="44425" y="2311022"/>
          <a:ext cx="366908" cy="366908"/>
        </a:xfrm>
        <a:prstGeom prst="ellipse">
          <a:avLst/>
        </a:prstGeom>
        <a:solidFill>
          <a:schemeClr val="lt1">
            <a:hueOff val="0"/>
            <a:satOff val="0"/>
            <a:lumOff val="0"/>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F48A9-3FF1-9C43-9F9A-CAE99BC56CB8}">
      <dsp:nvSpPr>
        <dsp:cNvPr id="0" name=""/>
        <dsp:cNvSpPr/>
      </dsp:nvSpPr>
      <dsp:spPr>
        <a:xfrm>
          <a:off x="3444299" y="247058"/>
          <a:ext cx="4461000" cy="825799"/>
        </a:xfrm>
        <a:prstGeom prst="roundRect">
          <a:avLst>
            <a:gd name="adj" fmla="val 10000"/>
          </a:avLst>
        </a:prstGeom>
        <a:solidFill>
          <a:srgbClr val="FF8AD8">
            <a:alpha val="50000"/>
          </a:srgbClr>
        </a:solidFill>
        <a:ln w="63500">
          <a:solidFill>
            <a:srgbClr val="FF2F92"/>
          </a:solidFill>
        </a:ln>
        <a:effectLst/>
        <a:scene3d>
          <a:camera prst="orthographicFront"/>
          <a:lightRig rig="chilly" dir="t"/>
        </a:scene3d>
        <a:sp3d extrusionH="76200" contourW="12700" prstMaterial="legacyWireframe">
          <a:extrusionClr>
            <a:srgbClr val="FF8AD8"/>
          </a:extrusionClr>
          <a:contourClr>
            <a:srgbClr val="C75A9B"/>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2F92"/>
              </a:solidFill>
              <a:latin typeface="+mj-lt"/>
            </a:rPr>
            <a:t>Cells of Salivary </a:t>
          </a:r>
          <a:r>
            <a:rPr lang="en-US" sz="2400" b="1" kern="1200" dirty="0" err="1">
              <a:solidFill>
                <a:srgbClr val="FF2F92"/>
              </a:solidFill>
              <a:latin typeface="+mj-lt"/>
            </a:rPr>
            <a:t>Acini</a:t>
          </a:r>
          <a:r>
            <a:rPr lang="ar-SA" sz="2400" b="1" kern="1200" dirty="0">
              <a:solidFill>
                <a:srgbClr val="FF2F92"/>
              </a:solidFill>
              <a:latin typeface="+mj-lt"/>
            </a:rPr>
            <a:t>:</a:t>
          </a:r>
          <a:endParaRPr lang="en-US" sz="2400" b="1" kern="1200" dirty="0">
            <a:solidFill>
              <a:srgbClr val="FF2F92"/>
            </a:solidFill>
            <a:latin typeface="+mj-lt"/>
          </a:endParaRPr>
        </a:p>
      </dsp:txBody>
      <dsp:txXfrm>
        <a:off x="3468486" y="271245"/>
        <a:ext cx="4412626" cy="777425"/>
      </dsp:txXfrm>
    </dsp:sp>
    <dsp:sp modelId="{95328BB1-8E51-BD4F-BE97-ECA62BEDF817}">
      <dsp:nvSpPr>
        <dsp:cNvPr id="0" name=""/>
        <dsp:cNvSpPr/>
      </dsp:nvSpPr>
      <dsp:spPr>
        <a:xfrm>
          <a:off x="1424372" y="1072857"/>
          <a:ext cx="4250426" cy="471135"/>
        </a:xfrm>
        <a:custGeom>
          <a:avLst/>
          <a:gdLst/>
          <a:ahLst/>
          <a:cxnLst/>
          <a:rect l="0" t="0" r="0" b="0"/>
          <a:pathLst>
            <a:path>
              <a:moveTo>
                <a:pt x="4250426" y="0"/>
              </a:moveTo>
              <a:lnTo>
                <a:pt x="4250426" y="235567"/>
              </a:lnTo>
              <a:lnTo>
                <a:pt x="0" y="235567"/>
              </a:lnTo>
              <a:lnTo>
                <a:pt x="0" y="471135"/>
              </a:lnTo>
            </a:path>
          </a:pathLst>
        </a:custGeom>
        <a:noFill/>
        <a:ln w="635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extrusionH="76200" contourW="12700" prstMaterial="legacyWireframe">
          <a:extrusionClr>
            <a:srgbClr val="FF8AD8"/>
          </a:extrusionClr>
          <a:contourClr>
            <a:srgbClr val="C75A9B"/>
          </a:contourClr>
        </a:sp3d>
      </dsp:spPr>
      <dsp:style>
        <a:lnRef idx="1">
          <a:scrgbClr r="0" g="0" b="0"/>
        </a:lnRef>
        <a:fillRef idx="0">
          <a:scrgbClr r="0" g="0" b="0"/>
        </a:fillRef>
        <a:effectRef idx="0">
          <a:scrgbClr r="0" g="0" b="0"/>
        </a:effectRef>
        <a:fontRef idx="minor"/>
      </dsp:style>
    </dsp:sp>
    <dsp:sp modelId="{19B4569D-ED7E-E64E-AE35-7B40F131ED20}">
      <dsp:nvSpPr>
        <dsp:cNvPr id="0" name=""/>
        <dsp:cNvSpPr/>
      </dsp:nvSpPr>
      <dsp:spPr>
        <a:xfrm>
          <a:off x="0" y="1543992"/>
          <a:ext cx="2848745" cy="4761379"/>
        </a:xfrm>
        <a:prstGeom prst="roundRect">
          <a:avLst>
            <a:gd name="adj" fmla="val 10000"/>
          </a:avLst>
        </a:prstGeom>
        <a:noFill/>
        <a:ln w="63500">
          <a:solidFill>
            <a:srgbClr val="FF2F92"/>
          </a:solidFill>
        </a:ln>
        <a:effectLst/>
        <a:scene3d>
          <a:camera prst="orthographicFront"/>
          <a:lightRig rig="chilly" dir="t"/>
        </a:scene3d>
        <a:sp3d extrusionH="76200" contourW="12700" prstMaterial="legacyWireframe">
          <a:extrusionClr>
            <a:srgbClr val="C75A9B"/>
          </a:extrusionClr>
          <a:contourClr>
            <a:srgbClr val="C75A9B"/>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b="1" kern="1200" dirty="0">
              <a:solidFill>
                <a:srgbClr val="0070C0"/>
              </a:solidFill>
              <a:latin typeface="+mj-lt"/>
            </a:rPr>
            <a:t>1. Serous cells</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Pyramidal in shape.</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Nuclei are round</a:t>
          </a:r>
          <a:br>
            <a:rPr lang="en-US" sz="1600" b="1" kern="1200" dirty="0">
              <a:solidFill>
                <a:schemeClr val="tx1"/>
              </a:solidFill>
              <a:latin typeface="+mj-lt"/>
              <a:ea typeface="+mn-ea"/>
              <a:cs typeface="+mn-cs"/>
            </a:rPr>
          </a:br>
          <a:r>
            <a:rPr lang="en-US" sz="1600" b="1" kern="1200" dirty="0">
              <a:solidFill>
                <a:schemeClr val="tx1"/>
              </a:solidFill>
              <a:latin typeface="+mj-lt"/>
              <a:ea typeface="+mn-ea"/>
              <a:cs typeface="+mn-cs"/>
            </a:rPr>
            <a:t>and basal.</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Cytoplasm:</a:t>
          </a:r>
        </a:p>
        <a:p>
          <a:pPr lvl="0" algn="l" defTabSz="844550">
            <a:lnSpc>
              <a:spcPct val="90000"/>
            </a:lnSpc>
            <a:spcBef>
              <a:spcPct val="0"/>
            </a:spcBef>
            <a:spcAft>
              <a:spcPct val="35000"/>
            </a:spcAft>
          </a:pPr>
          <a:r>
            <a:rPr lang="en-US" sz="1600" b="1" kern="1200" dirty="0">
              <a:solidFill>
                <a:srgbClr val="FF0000"/>
              </a:solidFill>
              <a:latin typeface="+mj-lt"/>
              <a:ea typeface="+mn-ea"/>
              <a:cs typeface="+mn-cs"/>
            </a:rPr>
            <a:t>Deeply basophilic </a:t>
          </a:r>
          <a:r>
            <a:rPr lang="en-US" sz="1600" b="1" kern="1200" dirty="0">
              <a:solidFill>
                <a:schemeClr val="tx1"/>
              </a:solidFill>
              <a:latin typeface="+mj-lt"/>
              <a:ea typeface="+mn-ea"/>
              <a:cs typeface="+mn-cs"/>
            </a:rPr>
            <a:t>(due to numerous RER), with </a:t>
          </a:r>
          <a:r>
            <a:rPr lang="en-US" sz="1600" b="1" kern="1200" dirty="0">
              <a:solidFill>
                <a:srgbClr val="FF0000"/>
              </a:solidFill>
              <a:latin typeface="+mj-lt"/>
              <a:ea typeface="+mn-ea"/>
              <a:cs typeface="+mn-cs"/>
            </a:rPr>
            <a:t>apical acidophilic </a:t>
          </a:r>
          <a:r>
            <a:rPr lang="en-US" sz="1600" b="1" kern="1200" dirty="0" err="1">
              <a:solidFill>
                <a:srgbClr val="FF0000"/>
              </a:solidFill>
              <a:latin typeface="+mj-lt"/>
              <a:ea typeface="+mn-ea"/>
              <a:cs typeface="+mn-cs"/>
            </a:rPr>
            <a:t>secretory</a:t>
          </a:r>
          <a:r>
            <a:rPr lang="en-US" sz="1600" b="1" kern="1200" dirty="0">
              <a:solidFill>
                <a:srgbClr val="FF0000"/>
              </a:solidFill>
              <a:latin typeface="+mj-lt"/>
              <a:ea typeface="+mn-ea"/>
              <a:cs typeface="+mn-cs"/>
            </a:rPr>
            <a:t> granules </a:t>
          </a:r>
          <a:r>
            <a:rPr lang="en-US" sz="1600" b="1" kern="1200" dirty="0">
              <a:solidFill>
                <a:schemeClr val="tx1"/>
              </a:solidFill>
              <a:latin typeface="+mj-lt"/>
              <a:ea typeface="+mn-ea"/>
              <a:cs typeface="+mn-cs"/>
            </a:rPr>
            <a:t>(rich in salivary amylase).</a:t>
          </a:r>
        </a:p>
      </dsp:txBody>
      <dsp:txXfrm>
        <a:off x="83437" y="1627429"/>
        <a:ext cx="2681871" cy="4594505"/>
      </dsp:txXfrm>
    </dsp:sp>
    <dsp:sp modelId="{9C682C81-B3E3-5F48-9A4A-FC0F005AB766}">
      <dsp:nvSpPr>
        <dsp:cNvPr id="0" name=""/>
        <dsp:cNvSpPr/>
      </dsp:nvSpPr>
      <dsp:spPr>
        <a:xfrm>
          <a:off x="5627721" y="1072857"/>
          <a:ext cx="91440" cy="422350"/>
        </a:xfrm>
        <a:custGeom>
          <a:avLst/>
          <a:gdLst/>
          <a:ahLst/>
          <a:cxnLst/>
          <a:rect l="0" t="0" r="0" b="0"/>
          <a:pathLst>
            <a:path>
              <a:moveTo>
                <a:pt x="47078" y="0"/>
              </a:moveTo>
              <a:lnTo>
                <a:pt x="47078" y="211175"/>
              </a:lnTo>
              <a:lnTo>
                <a:pt x="45720" y="211175"/>
              </a:lnTo>
              <a:lnTo>
                <a:pt x="45720" y="422350"/>
              </a:lnTo>
            </a:path>
          </a:pathLst>
        </a:custGeom>
        <a:noFill/>
        <a:ln w="635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extrusionH="76200" contourW="12700" prstMaterial="legacyWireframe">
          <a:extrusionClr>
            <a:srgbClr val="FF8AD8"/>
          </a:extrusionClr>
          <a:contourClr>
            <a:srgbClr val="C75A9B"/>
          </a:contourClr>
        </a:sp3d>
      </dsp:spPr>
      <dsp:style>
        <a:lnRef idx="1">
          <a:scrgbClr r="0" g="0" b="0"/>
        </a:lnRef>
        <a:fillRef idx="0">
          <a:scrgbClr r="0" g="0" b="0"/>
        </a:fillRef>
        <a:effectRef idx="0">
          <a:scrgbClr r="0" g="0" b="0"/>
        </a:effectRef>
        <a:fontRef idx="minor"/>
      </dsp:style>
    </dsp:sp>
    <dsp:sp modelId="{A8F77E72-6D25-A74C-95A4-ABA8EADAFAAC}">
      <dsp:nvSpPr>
        <dsp:cNvPr id="0" name=""/>
        <dsp:cNvSpPr/>
      </dsp:nvSpPr>
      <dsp:spPr>
        <a:xfrm>
          <a:off x="4249068" y="1495208"/>
          <a:ext cx="2848745" cy="4761379"/>
        </a:xfrm>
        <a:prstGeom prst="roundRect">
          <a:avLst>
            <a:gd name="adj" fmla="val 10000"/>
          </a:avLst>
        </a:prstGeom>
        <a:noFill/>
        <a:ln w="63500">
          <a:solidFill>
            <a:srgbClr val="FF2F92"/>
          </a:solidFill>
        </a:ln>
        <a:effectLst/>
        <a:scene3d>
          <a:camera prst="orthographicFront"/>
          <a:lightRig rig="chilly" dir="t"/>
        </a:scene3d>
        <a:sp3d extrusionH="76200" contourW="12700" prstMaterial="legacyWireframe">
          <a:extrusionClr>
            <a:srgbClr val="FF8AD8"/>
          </a:extrusionClr>
          <a:contourClr>
            <a:srgbClr val="C75A9B"/>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b="1" kern="1200" dirty="0">
              <a:solidFill>
                <a:srgbClr val="0070C0"/>
              </a:solidFill>
              <a:latin typeface="+mj-lt"/>
            </a:rPr>
            <a:t>2. Mucous cells</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Pyramidal or </a:t>
          </a:r>
          <a:r>
            <a:rPr lang="en-US" sz="1600" b="1" kern="1200" dirty="0" err="1">
              <a:solidFill>
                <a:schemeClr val="tx1"/>
              </a:solidFill>
              <a:latin typeface="+mj-lt"/>
              <a:ea typeface="+mn-ea"/>
              <a:cs typeface="+mn-cs"/>
            </a:rPr>
            <a:t>cuboidal</a:t>
          </a:r>
          <a:r>
            <a:rPr lang="en-US" sz="1600" b="1" kern="1200" dirty="0">
              <a:solidFill>
                <a:schemeClr val="tx1"/>
              </a:solidFill>
              <a:latin typeface="+mj-lt"/>
              <a:ea typeface="+mn-ea"/>
              <a:cs typeface="+mn-cs"/>
            </a:rPr>
            <a:t>.</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Nuclei are flattened</a:t>
          </a:r>
          <a:br>
            <a:rPr lang="en-US" sz="1600" b="1" kern="1200" dirty="0">
              <a:solidFill>
                <a:schemeClr val="tx1"/>
              </a:solidFill>
              <a:latin typeface="+mj-lt"/>
              <a:ea typeface="+mn-ea"/>
              <a:cs typeface="+mn-cs"/>
            </a:rPr>
          </a:br>
          <a:r>
            <a:rPr lang="en-US" sz="1600" b="1" kern="1200" dirty="0">
              <a:solidFill>
                <a:schemeClr val="tx1"/>
              </a:solidFill>
              <a:latin typeface="+mj-lt"/>
              <a:ea typeface="+mn-ea"/>
              <a:cs typeface="+mn-cs"/>
            </a:rPr>
            <a:t>and basal. </a:t>
          </a:r>
          <a:r>
            <a:rPr lang="en-US" sz="1400" b="1" kern="1200" dirty="0">
              <a:solidFill>
                <a:schemeClr val="bg1">
                  <a:lumMod val="50000"/>
                </a:schemeClr>
              </a:solidFill>
              <a:latin typeface="+mj-lt"/>
              <a:ea typeface="+mn-ea"/>
              <a:cs typeface="+mn-cs"/>
            </a:rPr>
            <a:t>(Because the cell is distended with mucus)</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Cytoplasm:</a:t>
          </a:r>
        </a:p>
        <a:p>
          <a:pPr lvl="0" algn="l" defTabSz="844550">
            <a:lnSpc>
              <a:spcPct val="90000"/>
            </a:lnSpc>
            <a:spcBef>
              <a:spcPct val="0"/>
            </a:spcBef>
            <a:spcAft>
              <a:spcPct val="35000"/>
            </a:spcAft>
          </a:pPr>
          <a:r>
            <a:rPr lang="en-US" sz="1600" b="1" kern="1200" dirty="0">
              <a:solidFill>
                <a:srgbClr val="FF0000"/>
              </a:solidFill>
              <a:latin typeface="+mj-lt"/>
              <a:ea typeface="+mn-ea"/>
              <a:cs typeface="+mn-cs"/>
            </a:rPr>
            <a:t>Pale basophilic </a:t>
          </a:r>
          <a:r>
            <a:rPr lang="en-US" sz="1600" b="1" kern="1200" dirty="0">
              <a:solidFill>
                <a:schemeClr val="tx1"/>
              </a:solidFill>
              <a:latin typeface="+mj-lt"/>
              <a:ea typeface="+mn-ea"/>
              <a:cs typeface="+mn-cs"/>
            </a:rPr>
            <a:t>and vacuolated (foamy) (due to dissolved </a:t>
          </a:r>
          <a:r>
            <a:rPr lang="en-US" sz="1600" b="1" kern="1200" dirty="0" err="1">
              <a:solidFill>
                <a:schemeClr val="tx1"/>
              </a:solidFill>
              <a:latin typeface="+mj-lt"/>
              <a:ea typeface="+mn-ea"/>
              <a:cs typeface="+mn-cs"/>
            </a:rPr>
            <a:t>mucinogen</a:t>
          </a:r>
          <a:r>
            <a:rPr lang="en-US" sz="1600" b="1" kern="1200" dirty="0">
              <a:solidFill>
                <a:schemeClr val="tx1"/>
              </a:solidFill>
              <a:latin typeface="+mj-lt"/>
              <a:ea typeface="+mn-ea"/>
              <a:cs typeface="+mn-cs"/>
            </a:rPr>
            <a:t> </a:t>
          </a:r>
          <a:r>
            <a:rPr lang="en-US" sz="1600" b="1" kern="1200" dirty="0" err="1">
              <a:solidFill>
                <a:schemeClr val="tx1"/>
              </a:solidFill>
              <a:latin typeface="+mj-lt"/>
              <a:ea typeface="+mn-ea"/>
              <a:cs typeface="+mn-cs"/>
            </a:rPr>
            <a:t>secretory</a:t>
          </a:r>
          <a:r>
            <a:rPr lang="en-US" sz="1600" b="1" kern="1200" dirty="0">
              <a:solidFill>
                <a:schemeClr val="tx1"/>
              </a:solidFill>
              <a:latin typeface="+mj-lt"/>
              <a:ea typeface="+mn-ea"/>
              <a:cs typeface="+mn-cs"/>
            </a:rPr>
            <a:t> granules).</a:t>
          </a:r>
        </a:p>
      </dsp:txBody>
      <dsp:txXfrm>
        <a:off x="4332505" y="1578645"/>
        <a:ext cx="2681871" cy="4594505"/>
      </dsp:txXfrm>
    </dsp:sp>
    <dsp:sp modelId="{405056A7-3EB8-0548-8D6D-81657F83C2AA}">
      <dsp:nvSpPr>
        <dsp:cNvPr id="0" name=""/>
        <dsp:cNvSpPr/>
      </dsp:nvSpPr>
      <dsp:spPr>
        <a:xfrm>
          <a:off x="5674799" y="1072857"/>
          <a:ext cx="4250426" cy="501944"/>
        </a:xfrm>
        <a:custGeom>
          <a:avLst/>
          <a:gdLst/>
          <a:ahLst/>
          <a:cxnLst/>
          <a:rect l="0" t="0" r="0" b="0"/>
          <a:pathLst>
            <a:path>
              <a:moveTo>
                <a:pt x="0" y="0"/>
              </a:moveTo>
              <a:lnTo>
                <a:pt x="0" y="250972"/>
              </a:lnTo>
              <a:lnTo>
                <a:pt x="4250426" y="250972"/>
              </a:lnTo>
              <a:lnTo>
                <a:pt x="4250426" y="501944"/>
              </a:lnTo>
            </a:path>
          </a:pathLst>
        </a:custGeom>
        <a:noFill/>
        <a:ln w="635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extrusionH="76200" contourW="12700" prstMaterial="legacyWireframe">
          <a:extrusionClr>
            <a:srgbClr val="FF8AD8"/>
          </a:extrusionClr>
          <a:contourClr>
            <a:srgbClr val="C75A9B"/>
          </a:contourClr>
        </a:sp3d>
      </dsp:spPr>
      <dsp:style>
        <a:lnRef idx="1">
          <a:scrgbClr r="0" g="0" b="0"/>
        </a:lnRef>
        <a:fillRef idx="0">
          <a:scrgbClr r="0" g="0" b="0"/>
        </a:fillRef>
        <a:effectRef idx="0">
          <a:scrgbClr r="0" g="0" b="0"/>
        </a:effectRef>
        <a:fontRef idx="minor"/>
      </dsp:style>
    </dsp:sp>
    <dsp:sp modelId="{7DBB4512-E44A-9348-A7F2-ED6C5578F64B}">
      <dsp:nvSpPr>
        <dsp:cNvPr id="0" name=""/>
        <dsp:cNvSpPr/>
      </dsp:nvSpPr>
      <dsp:spPr>
        <a:xfrm>
          <a:off x="8500853" y="1574802"/>
          <a:ext cx="2848745" cy="4761379"/>
        </a:xfrm>
        <a:prstGeom prst="roundRect">
          <a:avLst>
            <a:gd name="adj" fmla="val 10000"/>
          </a:avLst>
        </a:prstGeom>
        <a:noFill/>
        <a:ln w="63500">
          <a:solidFill>
            <a:srgbClr val="FF2F92"/>
          </a:solidFill>
        </a:ln>
        <a:effectLst/>
        <a:scene3d>
          <a:camera prst="orthographicFront"/>
          <a:lightRig rig="chilly" dir="t"/>
        </a:scene3d>
        <a:sp3d extrusionH="76200" contourW="12700" prstMaterial="legacyWireframe">
          <a:extrusionClr>
            <a:srgbClr val="FF8AD8"/>
          </a:extrusionClr>
          <a:contourClr>
            <a:srgbClr val="C75A9B"/>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n-US" sz="1900" b="1" kern="1200" dirty="0">
              <a:solidFill>
                <a:srgbClr val="0070C0"/>
              </a:solidFill>
              <a:latin typeface="+mj-lt"/>
            </a:rPr>
            <a:t>3. </a:t>
          </a:r>
          <a:r>
            <a:rPr lang="en-US" sz="1900" b="1" kern="1200" dirty="0" err="1">
              <a:solidFill>
                <a:srgbClr val="0070C0"/>
              </a:solidFill>
              <a:latin typeface="+mj-lt"/>
            </a:rPr>
            <a:t>Myoepithelial</a:t>
          </a:r>
          <a:r>
            <a:rPr lang="en-US" sz="1900" b="1" kern="1200" dirty="0">
              <a:solidFill>
                <a:srgbClr val="0070C0"/>
              </a:solidFill>
              <a:latin typeface="+mj-lt"/>
            </a:rPr>
            <a:t> cells (basket cells):</a:t>
          </a:r>
          <a:r>
            <a:rPr lang="ar-SA" sz="1900" b="1" kern="1200" dirty="0">
              <a:solidFill>
                <a:srgbClr val="0070C0"/>
              </a:solidFill>
              <a:latin typeface="+mj-lt"/>
            </a:rPr>
            <a:t> </a:t>
          </a:r>
          <a:endParaRPr lang="en-US" sz="1900" b="1" kern="1200" dirty="0">
            <a:solidFill>
              <a:srgbClr val="0070C0"/>
            </a:solidFill>
            <a:latin typeface="+mj-lt"/>
          </a:endParaRPr>
        </a:p>
        <a:p>
          <a:pPr lvl="0" algn="ctr" defTabSz="844550">
            <a:lnSpc>
              <a:spcPct val="90000"/>
            </a:lnSpc>
            <a:spcBef>
              <a:spcPct val="0"/>
            </a:spcBef>
            <a:spcAft>
              <a:spcPct val="35000"/>
            </a:spcAft>
          </a:pPr>
          <a:r>
            <a:rPr lang="en-US" sz="1400" b="1" kern="1200" dirty="0">
              <a:solidFill>
                <a:srgbClr val="008F00"/>
              </a:solidFill>
              <a:latin typeface="+mj-lt"/>
              <a:ea typeface="+mn-ea"/>
              <a:cs typeface="+mn-cs"/>
            </a:rPr>
            <a:t>(Epithelial cells which modified to perform the function of contraction)</a:t>
          </a:r>
          <a:endParaRPr lang="ar-SA" sz="1400" b="1" kern="1200" dirty="0">
            <a:solidFill>
              <a:srgbClr val="008F00"/>
            </a:solidFill>
            <a:latin typeface="+mj-lt"/>
            <a:ea typeface="+mn-ea"/>
            <a:cs typeface="+mn-cs"/>
          </a:endParaRP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Contractile cells that embrace the basal aspect of the </a:t>
          </a:r>
          <a:r>
            <a:rPr lang="en-US" sz="1600" b="1" kern="1200" dirty="0" err="1">
              <a:solidFill>
                <a:schemeClr val="tx1"/>
              </a:solidFill>
              <a:latin typeface="+mj-lt"/>
              <a:ea typeface="+mn-ea"/>
              <a:cs typeface="+mn-cs"/>
            </a:rPr>
            <a:t>acini</a:t>
          </a:r>
          <a:r>
            <a:rPr lang="en-US" sz="1600" b="1" kern="1200" dirty="0">
              <a:solidFill>
                <a:schemeClr val="tx1"/>
              </a:solidFill>
              <a:latin typeface="+mj-lt"/>
              <a:ea typeface="+mn-ea"/>
              <a:cs typeface="+mn-cs"/>
            </a:rPr>
            <a:t>.</a:t>
          </a:r>
        </a:p>
        <a:p>
          <a:pPr lvl="0" algn="l" defTabSz="844550">
            <a:lnSpc>
              <a:spcPct val="90000"/>
            </a:lnSpc>
            <a:spcBef>
              <a:spcPct val="0"/>
            </a:spcBef>
            <a:spcAft>
              <a:spcPct val="35000"/>
            </a:spcAft>
          </a:pPr>
          <a:r>
            <a:rPr lang="en-US" sz="1600" b="1" kern="1200" dirty="0">
              <a:solidFill>
                <a:schemeClr val="tx1"/>
              </a:solidFill>
              <a:latin typeface="+mj-lt"/>
              <a:ea typeface="+mn-ea"/>
              <a:cs typeface="+mn-cs"/>
            </a:rPr>
            <a:t>-  Their contraction releases the secretion into the duct system.</a:t>
          </a:r>
        </a:p>
      </dsp:txBody>
      <dsp:txXfrm>
        <a:off x="8584290" y="1658239"/>
        <a:ext cx="2681871" cy="45945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040C9-A672-5948-9B29-AE5423BD5FC3}" type="datetimeFigureOut">
              <a:rPr lang="en-US" smtClean="0"/>
              <a:pPr/>
              <a:t>11/24/17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A235-18DE-4845-8ACD-449801954E74}" type="slidenum">
              <a:rPr lang="en-US" smtClean="0"/>
              <a:pPr/>
              <a:t>‹#›</a:t>
            </a:fld>
            <a:endParaRPr lang="en-US" dirty="0"/>
          </a:p>
        </p:txBody>
      </p:sp>
    </p:spTree>
    <p:extLst>
      <p:ext uri="{BB962C8B-B14F-4D97-AF65-F5344CB8AC3E}">
        <p14:creationId xmlns:p14="http://schemas.microsoft.com/office/powerpoint/2010/main" val="193310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623A235-18DE-4845-8ACD-449801954E74}" type="slidenum">
              <a:rPr lang="en-US" smtClean="0"/>
              <a:pPr/>
              <a:t>4</a:t>
            </a:fld>
            <a:endParaRPr lang="en-US" dirty="0"/>
          </a:p>
        </p:txBody>
      </p:sp>
    </p:spTree>
    <p:extLst>
      <p:ext uri="{BB962C8B-B14F-4D97-AF65-F5344CB8AC3E}">
        <p14:creationId xmlns:p14="http://schemas.microsoft.com/office/powerpoint/2010/main" val="228282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5</a:t>
            </a:fld>
            <a:endParaRPr lang="en-US" dirty="0"/>
          </a:p>
        </p:txBody>
      </p:sp>
    </p:spTree>
    <p:extLst>
      <p:ext uri="{BB962C8B-B14F-4D97-AF65-F5344CB8AC3E}">
        <p14:creationId xmlns:p14="http://schemas.microsoft.com/office/powerpoint/2010/main" val="169397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7</a:t>
            </a:fld>
            <a:endParaRPr lang="en-US" dirty="0"/>
          </a:p>
        </p:txBody>
      </p:sp>
    </p:spTree>
    <p:extLst>
      <p:ext uri="{BB962C8B-B14F-4D97-AF65-F5344CB8AC3E}">
        <p14:creationId xmlns:p14="http://schemas.microsoft.com/office/powerpoint/2010/main" val="129702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10</a:t>
            </a:fld>
            <a:endParaRPr lang="en-US" dirty="0"/>
          </a:p>
        </p:txBody>
      </p:sp>
    </p:spTree>
    <p:extLst>
      <p:ext uri="{BB962C8B-B14F-4D97-AF65-F5344CB8AC3E}">
        <p14:creationId xmlns:p14="http://schemas.microsoft.com/office/powerpoint/2010/main" val="285897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11</a:t>
            </a:fld>
            <a:endParaRPr lang="en-US" dirty="0"/>
          </a:p>
        </p:txBody>
      </p:sp>
    </p:spTree>
    <p:extLst>
      <p:ext uri="{BB962C8B-B14F-4D97-AF65-F5344CB8AC3E}">
        <p14:creationId xmlns:p14="http://schemas.microsoft.com/office/powerpoint/2010/main" val="224409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12</a:t>
            </a:fld>
            <a:endParaRPr lang="en-US" dirty="0"/>
          </a:p>
        </p:txBody>
      </p:sp>
    </p:spTree>
    <p:extLst>
      <p:ext uri="{BB962C8B-B14F-4D97-AF65-F5344CB8AC3E}">
        <p14:creationId xmlns:p14="http://schemas.microsoft.com/office/powerpoint/2010/main" val="27922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14</a:t>
            </a:fld>
            <a:endParaRPr lang="en-US" dirty="0"/>
          </a:p>
        </p:txBody>
      </p:sp>
    </p:spTree>
    <p:extLst>
      <p:ext uri="{BB962C8B-B14F-4D97-AF65-F5344CB8AC3E}">
        <p14:creationId xmlns:p14="http://schemas.microsoft.com/office/powerpoint/2010/main" val="397935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16</a:t>
            </a:fld>
            <a:endParaRPr lang="en-US" dirty="0"/>
          </a:p>
        </p:txBody>
      </p:sp>
    </p:spTree>
    <p:extLst>
      <p:ext uri="{BB962C8B-B14F-4D97-AF65-F5344CB8AC3E}">
        <p14:creationId xmlns:p14="http://schemas.microsoft.com/office/powerpoint/2010/main" val="115581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17</a:t>
            </a:fld>
            <a:endParaRPr lang="en-US" dirty="0"/>
          </a:p>
        </p:txBody>
      </p:sp>
    </p:spTree>
    <p:extLst>
      <p:ext uri="{BB962C8B-B14F-4D97-AF65-F5344CB8AC3E}">
        <p14:creationId xmlns:p14="http://schemas.microsoft.com/office/powerpoint/2010/main" val="310171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4446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376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5273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59174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4162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8708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67687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99533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7698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3251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11/24/17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74281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EB0C-2DBE-2E47-B69A-DE66AE3C7562}" type="datetimeFigureOut">
              <a:rPr lang="en-US" smtClean="0"/>
              <a:pPr/>
              <a:t>11/24/17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644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5.jpeg"/><Relationship Id="rId8"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2.sv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1" Type="http://schemas.openxmlformats.org/officeDocument/2006/relationships/image" Target="../media/image39.svg"/><Relationship Id="rId12" Type="http://schemas.openxmlformats.org/officeDocument/2006/relationships/hyperlink" Target="https://goo.gl/forms/EjyUeY3lcODsmHTz2" TargetMode="External"/><Relationship Id="rId13" Type="http://schemas.openxmlformats.org/officeDocument/2006/relationships/image" Target="../media/image39.jpeg"/><Relationship Id="rId14" Type="http://schemas.openxmlformats.org/officeDocument/2006/relationships/hyperlink" Target="http://franchisesaysso.blogspot.com/p/choice-suggestions.html"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jpeg"/><Relationship Id="rId4" Type="http://schemas.openxmlformats.org/officeDocument/2006/relationships/image" Target="../media/image1.jpeg"/><Relationship Id="rId5" Type="http://schemas.openxmlformats.org/officeDocument/2006/relationships/hyperlink" Target="mailto:HistologyTeam436@gmail.com" TargetMode="External"/><Relationship Id="rId6" Type="http://schemas.openxmlformats.org/officeDocument/2006/relationships/image" Target="../media/image36.png"/><Relationship Id="rId7" Type="http://schemas.openxmlformats.org/officeDocument/2006/relationships/hyperlink" Target="https://twitter.com/Histology436" TargetMode="External"/><Relationship Id="rId8" Type="http://schemas.openxmlformats.org/officeDocument/2006/relationships/image" Target="../media/image37.png"/><Relationship Id="rId9" Type="http://schemas.openxmlformats.org/officeDocument/2006/relationships/hyperlink" Target="https://docs.google.com/presentation/d/1UJDaUDZrQceFOgC2gpyJRuN18XnlFSG4jwxzybwwNIA/edit?usp=sharing" TargetMode="External"/><Relationship Id="rId10"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hea-02.jpg"/>
          <p:cNvPicPr>
            <a:picLocks noGrp="1" noChangeAspect="1"/>
          </p:cNvPicPr>
          <p:nvPr isPhoto="1"/>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05841" y="2389246"/>
            <a:ext cx="8651300" cy="4154984"/>
          </a:xfrm>
          <a:prstGeom prst="rect">
            <a:avLst/>
          </a:prstGeom>
          <a:noFill/>
        </p:spPr>
        <p:txBody>
          <a:bodyPr wrap="square" rtlCol="0">
            <a:spAutoFit/>
          </a:bodyPr>
          <a:lstStyle/>
          <a:p>
            <a:pPr marL="857250" indent="-857250" algn="ctr">
              <a:buFont typeface="Wingdings" panose="05000000000000000000" pitchFamily="2" charset="2"/>
              <a:buChar char="ü"/>
            </a:pPr>
            <a:r>
              <a:rPr lang="en-US" sz="7200" dirty="0">
                <a:solidFill>
                  <a:srgbClr val="FF8AD8"/>
                </a:solidFill>
              </a:rPr>
              <a:t>Alimentary Canal (I)</a:t>
            </a:r>
          </a:p>
          <a:p>
            <a:pPr algn="ctr"/>
            <a:r>
              <a:rPr lang="en-US" sz="4800" dirty="0">
                <a:solidFill>
                  <a:srgbClr val="FF8AD8"/>
                </a:solidFill>
              </a:rPr>
              <a:t>(Esophagus and Stomach)</a:t>
            </a:r>
          </a:p>
          <a:p>
            <a:pPr marL="914400" indent="-914400">
              <a:buFont typeface="Wingdings" panose="05000000000000000000" pitchFamily="2" charset="2"/>
              <a:buChar char="ü"/>
            </a:pPr>
            <a:r>
              <a:rPr lang="en-US" sz="7200" dirty="0" err="1">
                <a:solidFill>
                  <a:srgbClr val="FF8AD8"/>
                </a:solidFill>
              </a:rPr>
              <a:t>Salivatory</a:t>
            </a:r>
            <a:r>
              <a:rPr lang="en-US" sz="7200" dirty="0">
                <a:solidFill>
                  <a:srgbClr val="FF8AD8"/>
                </a:solidFill>
              </a:rPr>
              <a:t> </a:t>
            </a:r>
            <a:r>
              <a:rPr lang="en-US" sz="7200" dirty="0" smtClean="0">
                <a:solidFill>
                  <a:srgbClr val="FF8AD8"/>
                </a:solidFill>
              </a:rPr>
              <a:t>Glands</a:t>
            </a:r>
            <a:r>
              <a:rPr lang="en-US" sz="7200" dirty="0">
                <a:solidFill>
                  <a:srgbClr val="FF8AD8"/>
                </a:solidFill>
              </a:rPr>
              <a:t/>
            </a:r>
            <a:br>
              <a:rPr lang="en-US" sz="7200" dirty="0">
                <a:solidFill>
                  <a:srgbClr val="FF8AD8"/>
                </a:solidFill>
              </a:rPr>
            </a:br>
            <a:endParaRPr lang="en-US" sz="7200" b="1" dirty="0">
              <a:solidFill>
                <a:srgbClr val="FF8AD8"/>
              </a:solidFill>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63" t="6425" r="55775" b="66127"/>
          <a:stretch/>
        </p:blipFill>
        <p:spPr>
          <a:xfrm>
            <a:off x="3015861" y="299546"/>
            <a:ext cx="2580897" cy="11022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542" y="86604"/>
            <a:ext cx="2059458" cy="1900346"/>
          </a:xfrm>
          <a:prstGeom prst="rect">
            <a:avLst/>
          </a:prstGeom>
        </p:spPr>
      </p:pic>
      <p:sp>
        <p:nvSpPr>
          <p:cNvPr id="10" name="TextBox 9"/>
          <p:cNvSpPr txBox="1"/>
          <p:nvPr/>
        </p:nvSpPr>
        <p:spPr>
          <a:xfrm>
            <a:off x="3128047" y="6148725"/>
            <a:ext cx="2866767" cy="553998"/>
          </a:xfrm>
          <a:prstGeom prst="rect">
            <a:avLst/>
          </a:prstGeom>
          <a:noFill/>
        </p:spPr>
        <p:txBody>
          <a:bodyPr wrap="square" rtlCol="0">
            <a:spAutoFit/>
          </a:bodyPr>
          <a:lstStyle/>
          <a:p>
            <a:r>
              <a:rPr lang="en-US" sz="1600" b="1" dirty="0">
                <a:solidFill>
                  <a:srgbClr val="FF2F92"/>
                </a:solidFill>
              </a:rPr>
              <a:t>Color index:</a:t>
            </a:r>
          </a:p>
          <a:p>
            <a:r>
              <a:rPr lang="en-US" sz="1400" dirty="0"/>
              <a:t>Slides.. </a:t>
            </a:r>
            <a:r>
              <a:rPr lang="en-US" sz="1400" dirty="0">
                <a:solidFill>
                  <a:srgbClr val="FF0000"/>
                </a:solidFill>
              </a:rPr>
              <a:t>Important ..</a:t>
            </a:r>
            <a:r>
              <a:rPr lang="en-US" sz="1400" dirty="0">
                <a:solidFill>
                  <a:srgbClr val="008F00"/>
                </a:solidFill>
              </a:rPr>
              <a:t>Notes ..</a:t>
            </a:r>
            <a:r>
              <a:rPr lang="en-US" sz="1400" dirty="0">
                <a:solidFill>
                  <a:schemeClr val="bg2">
                    <a:lumMod val="50000"/>
                  </a:schemeClr>
                </a:solidFill>
              </a:rPr>
              <a:t>Extra.. </a:t>
            </a:r>
            <a:endParaRPr lang="en-US" dirty="0">
              <a:solidFill>
                <a:schemeClr val="bg2">
                  <a:lumMod val="50000"/>
                </a:schemeClr>
              </a:solidFill>
            </a:endParaRPr>
          </a:p>
        </p:txBody>
      </p:sp>
      <p:sp>
        <p:nvSpPr>
          <p:cNvPr id="2" name="Frame 1"/>
          <p:cNvSpPr/>
          <p:nvPr/>
        </p:nvSpPr>
        <p:spPr>
          <a:xfrm>
            <a:off x="3005841" y="6055833"/>
            <a:ext cx="3111180" cy="739783"/>
          </a:xfrm>
          <a:prstGeom prst="frame">
            <a:avLst>
              <a:gd name="adj1" fmla="val 211"/>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9217" y="5263652"/>
            <a:ext cx="1623613" cy="1439071"/>
          </a:xfrm>
          <a:prstGeom prst="rect">
            <a:avLst/>
          </a:prstGeom>
        </p:spPr>
      </p:pic>
    </p:spTree>
    <p:extLst>
      <p:ext uri="{BB962C8B-B14F-4D97-AF65-F5344CB8AC3E}">
        <p14:creationId xmlns:p14="http://schemas.microsoft.com/office/powerpoint/2010/main" val="125907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 y="246205"/>
            <a:ext cx="12192000" cy="766762"/>
          </a:xfrm>
        </p:spPr>
        <p:txBody>
          <a:bodyPr>
            <a:normAutofit/>
          </a:bodyPr>
          <a:lstStyle/>
          <a:p>
            <a:pPr algn="ctr" eaLnBrk="1" hangingPunct="1">
              <a:defRPr/>
            </a:pPr>
            <a:r>
              <a:rPr lang="en-US" sz="3200" b="1" dirty="0">
                <a:solidFill>
                  <a:srgbClr val="FF2F92"/>
                </a:solidFill>
                <a:ea typeface="+mn-ea"/>
                <a:cs typeface="+mn-cs"/>
              </a:rPr>
              <a:t>Pyloric Glands</a:t>
            </a:r>
          </a:p>
        </p:txBody>
      </p:sp>
      <p:sp>
        <p:nvSpPr>
          <p:cNvPr id="7" name="TextBox 6"/>
          <p:cNvSpPr txBox="1"/>
          <p:nvPr/>
        </p:nvSpPr>
        <p:spPr>
          <a:xfrm>
            <a:off x="983673" y="1110081"/>
            <a:ext cx="6192982" cy="1077218"/>
          </a:xfrm>
          <a:prstGeom prst="rect">
            <a:avLst/>
          </a:prstGeom>
          <a:noFill/>
        </p:spPr>
        <p:txBody>
          <a:bodyPr wrap="square" rtlCol="0">
            <a:spAutoFit/>
          </a:bodyPr>
          <a:lstStyle/>
          <a:p>
            <a:pPr marL="285750" indent="-285750">
              <a:spcBef>
                <a:spcPts val="1200"/>
              </a:spcBef>
              <a:buFont typeface="Wingdings" panose="05000000000000000000" pitchFamily="2" charset="2"/>
              <a:buChar char="v"/>
              <a:defRPr/>
            </a:pPr>
            <a:r>
              <a:rPr lang="en-US" dirty="0">
                <a:latin typeface="+mj-lt"/>
              </a:rPr>
              <a:t>Their </a:t>
            </a:r>
            <a:r>
              <a:rPr lang="en-US" b="1" dirty="0">
                <a:latin typeface="+mj-lt"/>
              </a:rPr>
              <a:t>pits</a:t>
            </a:r>
            <a:r>
              <a:rPr lang="en-US" dirty="0">
                <a:latin typeface="+mj-lt"/>
              </a:rPr>
              <a:t> are </a:t>
            </a:r>
            <a:r>
              <a:rPr lang="en-US" u="sng" dirty="0">
                <a:solidFill>
                  <a:srgbClr val="FF0000"/>
                </a:solidFill>
                <a:latin typeface="+mj-lt"/>
              </a:rPr>
              <a:t>deep</a:t>
            </a:r>
            <a:r>
              <a:rPr lang="en-US" dirty="0">
                <a:latin typeface="+mj-lt"/>
              </a:rPr>
              <a:t> {about half the length of mucosa}.</a:t>
            </a:r>
          </a:p>
          <a:p>
            <a:pPr marL="285750" indent="-285750">
              <a:spcBef>
                <a:spcPts val="1200"/>
              </a:spcBef>
              <a:buFont typeface="Wingdings" panose="05000000000000000000" pitchFamily="2" charset="2"/>
              <a:buChar char="v"/>
              <a:defRPr/>
            </a:pPr>
            <a:r>
              <a:rPr lang="en-US" dirty="0">
                <a:latin typeface="+mj-lt"/>
              </a:rPr>
              <a:t>They are branched and convoluted {many cross sections}.</a:t>
            </a:r>
          </a:p>
          <a:p>
            <a:endParaRPr lang="en-US"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242529762"/>
              </p:ext>
            </p:extLst>
          </p:nvPr>
        </p:nvGraphicFramePr>
        <p:xfrm>
          <a:off x="914400" y="2041860"/>
          <a:ext cx="6996545" cy="3748256"/>
        </p:xfrm>
        <a:graphic>
          <a:graphicData uri="http://schemas.openxmlformats.org/drawingml/2006/table">
            <a:tbl>
              <a:tblPr firstRow="1" bandRow="1">
                <a:tableStyleId>{C083E6E3-FA7D-4D7B-A595-EF9225AFEA82}</a:tableStyleId>
              </a:tblPr>
              <a:tblGrid>
                <a:gridCol w="4259484">
                  <a:extLst>
                    <a:ext uri="{9D8B030D-6E8A-4147-A177-3AD203B41FA5}">
                      <a16:colId xmlns:a16="http://schemas.microsoft.com/office/drawing/2014/main" xmlns="" val="20000"/>
                    </a:ext>
                  </a:extLst>
                </a:gridCol>
                <a:gridCol w="2737061">
                  <a:extLst>
                    <a:ext uri="{9D8B030D-6E8A-4147-A177-3AD203B41FA5}">
                      <a16:colId xmlns:a16="http://schemas.microsoft.com/office/drawing/2014/main" xmlns="" val="20001"/>
                    </a:ext>
                  </a:extLst>
                </a:gridCol>
              </a:tblGrid>
              <a:tr h="4259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FF8AD8"/>
                          </a:solidFill>
                          <a:latin typeface="+mn-lt"/>
                          <a:ea typeface="+mn-ea"/>
                          <a:cs typeface="+mn-cs"/>
                        </a:rPr>
                        <a:t>Cells of pyloric glands: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1732823">
                <a:tc>
                  <a:txBody>
                    <a:bodyPr/>
                    <a:lstStyle/>
                    <a:p>
                      <a:pPr eaLnBrk="1" hangingPunct="1">
                        <a:spcAft>
                          <a:spcPts val="300"/>
                        </a:spcAft>
                        <a:buClr>
                          <a:schemeClr val="accent2"/>
                        </a:buClr>
                        <a:buSzPct val="100000"/>
                        <a:buFont typeface="Times New Roman" panose="02020603050405020304" pitchFamily="18" charset="0"/>
                        <a:buNone/>
                      </a:pPr>
                      <a:r>
                        <a:rPr lang="en-US" sz="1800" kern="1200" dirty="0">
                          <a:solidFill>
                            <a:schemeClr val="tx1"/>
                          </a:solidFill>
                          <a:latin typeface="+mn-lt"/>
                          <a:ea typeface="+mn-ea"/>
                          <a:cs typeface="+mn-cs"/>
                        </a:rPr>
                        <a:t>1</a:t>
                      </a:r>
                      <a:r>
                        <a:rPr lang="en-US" sz="2000" kern="1200" dirty="0">
                          <a:solidFill>
                            <a:schemeClr val="tx1"/>
                          </a:solidFill>
                          <a:latin typeface="+mn-lt"/>
                          <a:ea typeface="+mn-ea"/>
                          <a:cs typeface="+mn-cs"/>
                        </a:rPr>
                        <a:t>. </a:t>
                      </a:r>
                      <a:r>
                        <a:rPr lang="en-US" sz="2000" u="sng" kern="1200" dirty="0">
                          <a:solidFill>
                            <a:srgbClr val="FF0000"/>
                          </a:solidFill>
                          <a:latin typeface="+mn-lt"/>
                          <a:ea typeface="+mn-ea"/>
                          <a:cs typeface="+mn-cs"/>
                        </a:rPr>
                        <a:t>Mucous neck cells</a:t>
                      </a:r>
                    </a:p>
                    <a:p>
                      <a:pPr eaLnBrk="1" hangingPunct="1">
                        <a:spcAft>
                          <a:spcPts val="300"/>
                        </a:spcAft>
                        <a:buClr>
                          <a:schemeClr val="accent2"/>
                        </a:buClr>
                        <a:buSzPct val="100000"/>
                        <a:buFont typeface="Times New Roman" panose="02020603050405020304" pitchFamily="18" charset="0"/>
                        <a:buNone/>
                      </a:pPr>
                      <a:r>
                        <a:rPr lang="en-US" sz="2000" u="none" kern="1200" dirty="0">
                          <a:solidFill>
                            <a:schemeClr val="tx1"/>
                          </a:solidFill>
                          <a:latin typeface="+mn-lt"/>
                          <a:ea typeface="+mn-ea"/>
                          <a:cs typeface="+mn-cs"/>
                        </a:rPr>
                        <a:t> </a:t>
                      </a:r>
                      <a:r>
                        <a:rPr lang="en-US" sz="1800" kern="1200" dirty="0">
                          <a:solidFill>
                            <a:schemeClr val="tx1"/>
                          </a:solidFill>
                          <a:latin typeface="+mn-lt"/>
                          <a:ea typeface="+mn-ea"/>
                          <a:cs typeface="+mn-cs"/>
                        </a:rPr>
                        <a:t>(Mucus secreting cells):</a:t>
                      </a:r>
                    </a:p>
                    <a:p>
                      <a:pPr marL="742950" lvl="1" indent="-28575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The </a:t>
                      </a:r>
                      <a:r>
                        <a:rPr lang="en-US" sz="1800" b="1" kern="1200" dirty="0">
                          <a:solidFill>
                            <a:srgbClr val="FF0000"/>
                          </a:solidFill>
                          <a:latin typeface="+mn-lt"/>
                          <a:ea typeface="+mn-ea"/>
                          <a:cs typeface="+mn-cs"/>
                        </a:rPr>
                        <a:t>predominant</a:t>
                      </a:r>
                      <a:r>
                        <a:rPr lang="en-US" sz="1800" kern="1200" dirty="0">
                          <a:solidFill>
                            <a:schemeClr val="tx1"/>
                          </a:solidFill>
                          <a:latin typeface="+mn-lt"/>
                          <a:ea typeface="+mn-ea"/>
                          <a:cs typeface="+mn-cs"/>
                        </a:rPr>
                        <a:t>  cells.</a:t>
                      </a:r>
                    </a:p>
                    <a:p>
                      <a:pPr marL="742950" lvl="1" indent="-28575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Secrete mucus</a:t>
                      </a:r>
                    </a:p>
                    <a:p>
                      <a:pPr marL="0" marR="0" lvl="0" indent="0" algn="l" defTabSz="914400" rtl="0" eaLnBrk="1" fontAlgn="auto" latinLnBrk="0" hangingPunct="1">
                        <a:lnSpc>
                          <a:spcPct val="100000"/>
                        </a:lnSpc>
                        <a:spcBef>
                          <a:spcPts val="0"/>
                        </a:spcBef>
                        <a:spcAft>
                          <a:spcPts val="300"/>
                        </a:spcAft>
                        <a:buClr>
                          <a:srgbClr val="FF2F92"/>
                        </a:buClr>
                        <a:buSzPct val="75000"/>
                        <a:buFont typeface="Courier New" panose="02070309020205020404" pitchFamily="49" charset="0"/>
                        <a:buNone/>
                        <a:tabLst/>
                        <a:defRPr/>
                      </a:pPr>
                      <a:r>
                        <a:rPr lang="en-US" altLang="x-none" sz="1200" dirty="0">
                          <a:solidFill>
                            <a:srgbClr val="008F00"/>
                          </a:solidFill>
                          <a:cs typeface="Arial" charset="0"/>
                        </a:rPr>
                        <a:t>Neck</a:t>
                      </a:r>
                      <a:r>
                        <a:rPr lang="en-US" altLang="x-none" sz="1200" baseline="0" dirty="0">
                          <a:solidFill>
                            <a:srgbClr val="008F00"/>
                          </a:solidFill>
                          <a:cs typeface="Arial" charset="0"/>
                        </a:rPr>
                        <a:t> cells are alkaline</a:t>
                      </a:r>
                      <a:r>
                        <a:rPr lang="en-US" altLang="x-none" sz="1200" dirty="0">
                          <a:solidFill>
                            <a:srgbClr val="008F00"/>
                          </a:solidFill>
                          <a:cs typeface="Arial" charset="0"/>
                        </a:rPr>
                        <a:t> to neutralized the acidic chime, because chime is going from stomach (acid) to intestine (basic), also that’s why there are a few parietal cells,</a:t>
                      </a:r>
                      <a:r>
                        <a:rPr lang="en-US" altLang="x-none" sz="1200" baseline="0" dirty="0">
                          <a:solidFill>
                            <a:srgbClr val="008F00"/>
                          </a:solidFill>
                          <a:cs typeface="Arial" charset="0"/>
                        </a:rPr>
                        <a:t> </a:t>
                      </a:r>
                      <a:r>
                        <a:rPr lang="en-US" altLang="x-none" sz="1200" dirty="0">
                          <a:solidFill>
                            <a:srgbClr val="008F00"/>
                          </a:solidFill>
                          <a:cs typeface="Arial" charset="0"/>
                        </a:rPr>
                        <a:t>because we do not need acid anymore.</a:t>
                      </a:r>
                      <a:endParaRPr lang="en-US" altLang="en-US" sz="1200" b="1" dirty="0">
                        <a:solidFill>
                          <a:srgbClr val="008F00"/>
                        </a:solidFill>
                        <a:effectLst>
                          <a:outerShdw blurRad="38100" dist="38100" dir="2700000" algn="tl">
                            <a:srgbClr val="C0C0C0"/>
                          </a:outerShdw>
                        </a:effectLst>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hangingPunct="1">
                        <a:spcAft>
                          <a:spcPts val="300"/>
                        </a:spcAft>
                        <a:buClr>
                          <a:schemeClr val="accent2"/>
                        </a:buClr>
                        <a:buSzPct val="100000"/>
                        <a:buFont typeface="Times New Roman" panose="02020603050405020304" pitchFamily="18" charset="0"/>
                        <a:buNone/>
                      </a:pPr>
                      <a:r>
                        <a:rPr lang="en-US" sz="1800" kern="1200" dirty="0">
                          <a:solidFill>
                            <a:schemeClr val="tx1"/>
                          </a:solidFill>
                          <a:latin typeface="+mn-lt"/>
                          <a:ea typeface="+mn-ea"/>
                          <a:cs typeface="+mn-cs"/>
                        </a:rPr>
                        <a:t>2</a:t>
                      </a:r>
                      <a:r>
                        <a:rPr lang="en-US" sz="2000" kern="1200" dirty="0">
                          <a:solidFill>
                            <a:schemeClr val="tx1"/>
                          </a:solidFill>
                          <a:latin typeface="+mn-lt"/>
                          <a:ea typeface="+mn-ea"/>
                          <a:cs typeface="+mn-cs"/>
                        </a:rPr>
                        <a:t>. </a:t>
                      </a:r>
                      <a:r>
                        <a:rPr lang="en-US" sz="2000" u="sng" kern="1200" dirty="0">
                          <a:solidFill>
                            <a:schemeClr val="tx1"/>
                          </a:solidFill>
                          <a:latin typeface="+mn-lt"/>
                          <a:ea typeface="+mn-ea"/>
                          <a:cs typeface="+mn-cs"/>
                        </a:rPr>
                        <a:t>EE cells</a:t>
                      </a:r>
                      <a:r>
                        <a:rPr lang="en-US" sz="1800" kern="1200" dirty="0">
                          <a:solidFill>
                            <a:schemeClr val="tx1"/>
                          </a:solidFill>
                          <a:latin typeface="+mn-lt"/>
                          <a:ea typeface="+mn-ea"/>
                          <a:cs typeface="+mn-cs"/>
                        </a:rPr>
                        <a:t>:</a:t>
                      </a:r>
                    </a:p>
                    <a:p>
                      <a:pPr marL="800100" lvl="1" indent="-34290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EC cells</a:t>
                      </a:r>
                    </a:p>
                    <a:p>
                      <a:pPr marL="800100" lvl="1" indent="-34290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G cells</a:t>
                      </a:r>
                    </a:p>
                    <a:p>
                      <a:pPr marL="800100" lvl="1" indent="-34290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D cells</a:t>
                      </a:r>
                    </a:p>
                    <a:p>
                      <a:pPr marL="800100" lvl="1" indent="-342900" eaLnBrk="1" hangingPunct="1">
                        <a:spcAft>
                          <a:spcPts val="300"/>
                        </a:spcAft>
                        <a:buClr>
                          <a:srgbClr val="FF2F92"/>
                        </a:buClr>
                        <a:buSzPct val="75000"/>
                        <a:buFont typeface="Courier New" panose="02070309020205020404" pitchFamily="49" charset="0"/>
                        <a:buChar char="o"/>
                      </a:pPr>
                      <a:r>
                        <a:rPr lang="en-US" sz="1800" kern="1200" dirty="0">
                          <a:solidFill>
                            <a:schemeClr val="tx1"/>
                          </a:solidFill>
                          <a:latin typeface="+mn-lt"/>
                          <a:ea typeface="+mn-ea"/>
                          <a:cs typeface="+mn-cs"/>
                        </a:rPr>
                        <a:t>A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3. </a:t>
                      </a:r>
                      <a:r>
                        <a:rPr lang="en-US" sz="2000" u="sng" kern="1200" dirty="0">
                          <a:solidFill>
                            <a:schemeClr val="tx1"/>
                          </a:solidFill>
                          <a:latin typeface="+mn-lt"/>
                          <a:ea typeface="+mn-ea"/>
                          <a:cs typeface="+mn-cs"/>
                        </a:rPr>
                        <a:t>Stem cells</a:t>
                      </a:r>
                      <a:r>
                        <a:rPr lang="en-US" sz="1800" u="sng"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4. </a:t>
                      </a:r>
                      <a:r>
                        <a:rPr lang="en-US" sz="2000" u="sng" kern="1200" dirty="0">
                          <a:solidFill>
                            <a:schemeClr val="tx1"/>
                          </a:solidFill>
                          <a:latin typeface="+mn-lt"/>
                          <a:ea typeface="+mn-ea"/>
                          <a:cs typeface="+mn-cs"/>
                        </a:rPr>
                        <a:t>Parietal cells</a:t>
                      </a:r>
                      <a:r>
                        <a:rPr lang="en-US" sz="1800" kern="1200" dirty="0">
                          <a:solidFill>
                            <a:schemeClr val="tx1"/>
                          </a:solidFill>
                          <a:latin typeface="+mn-lt"/>
                          <a:ea typeface="+mn-ea"/>
                          <a:cs typeface="+mn-cs"/>
                        </a:rPr>
                        <a:t>: few.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3"/>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5</a:t>
                      </a:r>
                      <a:r>
                        <a:rPr lang="en-US" sz="2000" kern="1200" dirty="0">
                          <a:solidFill>
                            <a:schemeClr val="tx1"/>
                          </a:solidFill>
                          <a:latin typeface="+mn-lt"/>
                          <a:ea typeface="+mn-ea"/>
                          <a:cs typeface="+mn-cs"/>
                        </a:rPr>
                        <a:t>. </a:t>
                      </a:r>
                      <a:r>
                        <a:rPr lang="en-US" sz="2000" b="1" u="sng" kern="1200" dirty="0">
                          <a:solidFill>
                            <a:schemeClr val="tx1"/>
                          </a:solidFill>
                          <a:latin typeface="+mn-lt"/>
                          <a:ea typeface="+mn-ea"/>
                          <a:cs typeface="+mn-cs"/>
                        </a:rPr>
                        <a:t>No</a:t>
                      </a:r>
                      <a:r>
                        <a:rPr lang="en-US" sz="2000" u="sng" kern="1200" dirty="0">
                          <a:solidFill>
                            <a:schemeClr val="tx1"/>
                          </a:solidFill>
                          <a:latin typeface="+mn-lt"/>
                          <a:ea typeface="+mn-ea"/>
                          <a:cs typeface="+mn-cs"/>
                        </a:rPr>
                        <a:t> peptic cells</a:t>
                      </a:r>
                      <a:r>
                        <a:rPr lang="en-US" sz="180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bl>
          </a:graphicData>
        </a:graphic>
      </p:graphicFrame>
      <p:pic>
        <p:nvPicPr>
          <p:cNvPr id="10" name="Picture 4" descr="FD8B41A"/>
          <p:cNvPicPr>
            <a:picLocks noChangeAspect="1" noChangeArrowheads="1"/>
          </p:cNvPicPr>
          <p:nvPr/>
        </p:nvPicPr>
        <p:blipFill>
          <a:blip r:embed="rId3">
            <a:extLst>
              <a:ext uri="{28A0092B-C50C-407E-A947-70E740481C1C}">
                <a14:useLocalDpi xmlns:a14="http://schemas.microsoft.com/office/drawing/2010/main" val="0"/>
              </a:ext>
            </a:extLst>
          </a:blip>
          <a:srcRect l="45061" t="5443" r="28070" b="37848"/>
          <a:stretch>
            <a:fillRect/>
          </a:stretch>
        </p:blipFill>
        <p:spPr bwMode="auto">
          <a:xfrm>
            <a:off x="8160325" y="1208569"/>
            <a:ext cx="3743325" cy="19574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nts and Settings\Aly\My Documents\My Dropbox\Histology Team\Histology Practical\2nd Year\Esophagus and Stomach\Pylorus-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25" y="3683503"/>
            <a:ext cx="3743325" cy="21066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2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385694" y="1823775"/>
            <a:ext cx="5619322" cy="2523768"/>
          </a:xfrm>
          <a:prstGeom prst="rect">
            <a:avLst/>
          </a:prstGeom>
          <a:noFill/>
        </p:spPr>
        <p:txBody>
          <a:bodyPr wrap="square" rtlCol="0">
            <a:spAutoFit/>
          </a:bodyPr>
          <a:lstStyle/>
          <a:p>
            <a:pPr>
              <a:defRPr/>
            </a:pPr>
            <a:r>
              <a:rPr lang="en-US" b="1" dirty="0">
                <a:solidFill>
                  <a:srgbClr val="FF2F92"/>
                </a:solidFill>
                <a:latin typeface="+mj-lt"/>
              </a:rPr>
              <a:t> A- Major Salivary Glands: </a:t>
            </a:r>
            <a:r>
              <a:rPr lang="en-US" sz="1400" dirty="0">
                <a:solidFill>
                  <a:srgbClr val="008F00"/>
                </a:solidFill>
                <a:latin typeface="+mj-lt"/>
              </a:rPr>
              <a:t>(Large and paired structures</a:t>
            </a:r>
            <a:r>
              <a:rPr lang="en-US" sz="1400" dirty="0" smtClean="0">
                <a:solidFill>
                  <a:srgbClr val="008F00"/>
                </a:solidFill>
                <a:latin typeface="+mj-lt"/>
              </a:rPr>
              <a:t>)</a:t>
            </a:r>
            <a:endParaRPr lang="en-US" sz="1400" dirty="0">
              <a:solidFill>
                <a:srgbClr val="008F00"/>
              </a:solidFill>
              <a:latin typeface="+mj-lt"/>
            </a:endParaRPr>
          </a:p>
          <a:p>
            <a:pPr>
              <a:defRPr/>
            </a:pPr>
            <a:r>
              <a:rPr lang="en-US" b="1" dirty="0">
                <a:latin typeface="+mj-lt"/>
              </a:rPr>
              <a:t>     </a:t>
            </a:r>
            <a:r>
              <a:rPr lang="en-US" sz="1600" b="1" dirty="0">
                <a:latin typeface="+mj-lt"/>
              </a:rPr>
              <a:t>1- Parotid.</a:t>
            </a:r>
          </a:p>
          <a:p>
            <a:pPr>
              <a:defRPr/>
            </a:pPr>
            <a:r>
              <a:rPr lang="en-US" sz="1600" b="1" dirty="0">
                <a:latin typeface="+mj-lt"/>
              </a:rPr>
              <a:t>      2- </a:t>
            </a:r>
            <a:r>
              <a:rPr lang="en-US" sz="1600" b="1" dirty="0" err="1">
                <a:latin typeface="+mj-lt"/>
              </a:rPr>
              <a:t>Submandibular</a:t>
            </a:r>
            <a:r>
              <a:rPr lang="en-US" sz="1600" b="1" dirty="0">
                <a:latin typeface="+mj-lt"/>
              </a:rPr>
              <a:t>.</a:t>
            </a:r>
          </a:p>
          <a:p>
            <a:pPr>
              <a:defRPr/>
            </a:pPr>
            <a:r>
              <a:rPr lang="en-US" sz="1600" b="1" dirty="0">
                <a:latin typeface="+mj-lt"/>
              </a:rPr>
              <a:t>      3- Sublingual.</a:t>
            </a:r>
          </a:p>
          <a:p>
            <a:pPr>
              <a:defRPr/>
            </a:pPr>
            <a:endParaRPr lang="en-US" sz="2400" b="1" dirty="0">
              <a:latin typeface="+mj-lt"/>
            </a:endParaRPr>
          </a:p>
          <a:p>
            <a:pPr>
              <a:defRPr/>
            </a:pPr>
            <a:r>
              <a:rPr lang="en-US" b="1" dirty="0">
                <a:solidFill>
                  <a:srgbClr val="FF2F92"/>
                </a:solidFill>
                <a:latin typeface="+mj-lt"/>
              </a:rPr>
              <a:t>B- Minor Salivary Glands:</a:t>
            </a:r>
            <a:r>
              <a:rPr lang="en-US" sz="1600" dirty="0">
                <a:solidFill>
                  <a:srgbClr val="008F00"/>
                </a:solidFill>
                <a:latin typeface="+mj-lt"/>
              </a:rPr>
              <a:t> </a:t>
            </a:r>
            <a:r>
              <a:rPr lang="en-US" sz="1400" dirty="0">
                <a:solidFill>
                  <a:srgbClr val="008F00"/>
                </a:solidFill>
                <a:latin typeface="+mj-lt"/>
              </a:rPr>
              <a:t>(Under the mucus membrane of </a:t>
            </a:r>
          </a:p>
          <a:p>
            <a:pPr>
              <a:defRPr/>
            </a:pPr>
            <a:r>
              <a:rPr lang="en-US" sz="1400" dirty="0">
                <a:solidFill>
                  <a:srgbClr val="008F00"/>
                </a:solidFill>
                <a:latin typeface="+mj-lt"/>
              </a:rPr>
              <a:t>the oral cavity)</a:t>
            </a:r>
          </a:p>
          <a:p>
            <a:pPr lvl="1">
              <a:defRPr/>
            </a:pPr>
            <a:r>
              <a:rPr lang="en-US" sz="1600" b="1" dirty="0">
                <a:latin typeface="+mj-lt"/>
              </a:rPr>
              <a:t>- Labial</a:t>
            </a:r>
            <a:r>
              <a:rPr lang="en-US" sz="1600" dirty="0">
                <a:latin typeface="+mj-lt"/>
                <a:ea typeface="Arial" pitchFamily="34" charset="0"/>
              </a:rPr>
              <a:t> </a:t>
            </a:r>
            <a:r>
              <a:rPr lang="en-US" sz="1400" dirty="0">
                <a:solidFill>
                  <a:schemeClr val="bg2">
                    <a:lumMod val="50000"/>
                  </a:schemeClr>
                </a:solidFill>
                <a:latin typeface="+mj-lt"/>
              </a:rPr>
              <a:t>(lips) </a:t>
            </a:r>
            <a:r>
              <a:rPr lang="en-US" sz="1600" b="1" dirty="0">
                <a:latin typeface="+mj-lt"/>
              </a:rPr>
              <a:t>, Lingual </a:t>
            </a:r>
            <a:r>
              <a:rPr lang="en-US" sz="1400" dirty="0">
                <a:solidFill>
                  <a:schemeClr val="bg2">
                    <a:lumMod val="50000"/>
                  </a:schemeClr>
                </a:solidFill>
                <a:latin typeface="+mj-lt"/>
              </a:rPr>
              <a:t>(tongue) </a:t>
            </a:r>
            <a:r>
              <a:rPr lang="en-US" sz="1600" b="1" dirty="0">
                <a:latin typeface="+mj-lt"/>
              </a:rPr>
              <a:t>, Buccal </a:t>
            </a:r>
            <a:r>
              <a:rPr lang="en-US" sz="1400" dirty="0">
                <a:solidFill>
                  <a:schemeClr val="bg2">
                    <a:lumMod val="50000"/>
                  </a:schemeClr>
                </a:solidFill>
                <a:latin typeface="+mj-lt"/>
              </a:rPr>
              <a:t>(cheek) </a:t>
            </a:r>
            <a:r>
              <a:rPr lang="en-US" b="1" dirty="0">
                <a:latin typeface="+mj-lt"/>
              </a:rPr>
              <a:t>,</a:t>
            </a:r>
            <a:r>
              <a:rPr lang="en-US" sz="1600" b="1" dirty="0">
                <a:latin typeface="+mj-lt"/>
              </a:rPr>
              <a:t> Palatine </a:t>
            </a:r>
            <a:r>
              <a:rPr lang="en-US" sz="1400" dirty="0">
                <a:solidFill>
                  <a:srgbClr val="E7E6E6">
                    <a:lumMod val="50000"/>
                  </a:srgbClr>
                </a:solidFill>
                <a:latin typeface="+mj-lt"/>
              </a:rPr>
              <a:t>(Palate</a:t>
            </a:r>
            <a:r>
              <a:rPr lang="en-US" sz="1400" dirty="0" smtClean="0">
                <a:solidFill>
                  <a:srgbClr val="E7E6E6">
                    <a:lumMod val="50000"/>
                  </a:srgbClr>
                </a:solidFill>
                <a:latin typeface="+mj-lt"/>
              </a:rPr>
              <a:t>)</a:t>
            </a:r>
            <a:endParaRPr lang="en-US" b="1" dirty="0">
              <a:latin typeface="+mj-lt"/>
            </a:endParaRPr>
          </a:p>
          <a:p>
            <a:pPr lvl="1">
              <a:defRPr/>
            </a:pPr>
            <a:r>
              <a:rPr lang="en-US" sz="1600" b="1" dirty="0">
                <a:latin typeface="+mj-lt"/>
              </a:rPr>
              <a:t>- Produce 5% of salivary output.</a:t>
            </a:r>
          </a:p>
        </p:txBody>
      </p:sp>
      <p:sp>
        <p:nvSpPr>
          <p:cNvPr id="10" name="Rectangle 3"/>
          <p:cNvSpPr txBox="1">
            <a:spLocks noChangeArrowheads="1"/>
          </p:cNvSpPr>
          <p:nvPr/>
        </p:nvSpPr>
        <p:spPr>
          <a:xfrm>
            <a:off x="7551416" y="1806419"/>
            <a:ext cx="4306887" cy="3302759"/>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tabLst/>
              <a:defRPr/>
            </a:pPr>
            <a:r>
              <a:rPr lang="en-US" b="1" dirty="0">
                <a:solidFill>
                  <a:srgbClr val="FF2F92"/>
                </a:solidFill>
                <a:latin typeface="+mj-lt"/>
              </a:rPr>
              <a:t>A- </a:t>
            </a:r>
            <a:r>
              <a:rPr lang="en-US" b="1" dirty="0" err="1">
                <a:solidFill>
                  <a:srgbClr val="FF2F92"/>
                </a:solidFill>
                <a:latin typeface="+mj-lt"/>
              </a:rPr>
              <a:t>Stroma</a:t>
            </a:r>
            <a:r>
              <a:rPr lang="en-US" b="1" dirty="0">
                <a:solidFill>
                  <a:srgbClr val="FF2F92"/>
                </a:solidFill>
                <a:latin typeface="+mj-lt"/>
              </a:rPr>
              <a:t>: </a:t>
            </a:r>
            <a:r>
              <a:rPr lang="ar-SA" sz="1400" dirty="0">
                <a:solidFill>
                  <a:srgbClr val="008F00"/>
                </a:solidFill>
                <a:latin typeface="+mj-lt"/>
              </a:rPr>
              <a:t>)</a:t>
            </a:r>
            <a:r>
              <a:rPr lang="en-US" sz="1400" dirty="0">
                <a:solidFill>
                  <a:srgbClr val="008F00"/>
                </a:solidFill>
                <a:latin typeface="+mj-lt"/>
              </a:rPr>
              <a:t>Supporting elements </a:t>
            </a:r>
            <a:r>
              <a:rPr lang="ar-SA" sz="1400" dirty="0" smtClean="0">
                <a:solidFill>
                  <a:srgbClr val="008F00"/>
                </a:solidFill>
                <a:latin typeface="+mj-lt"/>
              </a:rPr>
              <a:t>(</a:t>
            </a:r>
            <a:endParaRPr lang="en-US" b="1" dirty="0">
              <a:solidFill>
                <a:srgbClr val="FF2F92"/>
              </a:solidFill>
              <a:latin typeface="+mj-lt"/>
            </a:endParaRPr>
          </a:p>
          <a:p>
            <a:pPr marL="0" marR="0" lvl="1" indent="-228600" fontAlgn="auto">
              <a:lnSpc>
                <a:spcPct val="90000"/>
              </a:lnSpc>
              <a:spcBef>
                <a:spcPts val="500"/>
              </a:spcBef>
              <a:spcAft>
                <a:spcPts val="0"/>
              </a:spcAft>
              <a:buClrTx/>
              <a:buSzTx/>
              <a:buFont typeface="Arial"/>
              <a:buChar char="•"/>
              <a:tabLst/>
              <a:defRPr/>
            </a:pPr>
            <a:r>
              <a:rPr lang="en-US" sz="1600" b="1" dirty="0" err="1">
                <a:latin typeface="+mj-lt"/>
              </a:rPr>
              <a:t>C.T. capsule.</a:t>
            </a:r>
          </a:p>
          <a:p>
            <a:pPr marL="0" marR="0" lvl="1" indent="-228600" fontAlgn="auto">
              <a:lnSpc>
                <a:spcPct val="90000"/>
              </a:lnSpc>
              <a:spcBef>
                <a:spcPts val="500"/>
              </a:spcBef>
              <a:spcAft>
                <a:spcPts val="0"/>
              </a:spcAft>
              <a:buClrTx/>
              <a:buSzTx/>
              <a:buFont typeface="Arial"/>
              <a:buChar char="•"/>
              <a:tabLst/>
              <a:defRPr/>
            </a:pPr>
            <a:r>
              <a:rPr lang="en-US" sz="1600" b="1" dirty="0" err="1">
                <a:latin typeface="+mj-lt"/>
              </a:rPr>
              <a:t>C.T. </a:t>
            </a:r>
            <a:r>
              <a:rPr lang="en-US" sz="1600" b="1" dirty="0">
                <a:latin typeface="+mj-lt"/>
              </a:rPr>
              <a:t>septa dividing the glands into </a:t>
            </a:r>
            <a:r>
              <a:rPr lang="en-US" sz="1600" b="1" dirty="0" smtClean="0">
                <a:latin typeface="+mj-lt"/>
              </a:rPr>
              <a:t>lobes </a:t>
            </a:r>
            <a:r>
              <a:rPr lang="en-US" sz="1600" b="1" dirty="0">
                <a:latin typeface="+mj-lt"/>
              </a:rPr>
              <a:t>and lobules.</a:t>
            </a:r>
          </a:p>
          <a:p>
            <a:pPr marL="0" marR="0" lvl="1" indent="-228600" fontAlgn="auto">
              <a:lnSpc>
                <a:spcPct val="90000"/>
              </a:lnSpc>
              <a:spcBef>
                <a:spcPts val="500"/>
              </a:spcBef>
              <a:spcAft>
                <a:spcPts val="0"/>
              </a:spcAft>
              <a:buClrTx/>
              <a:buSzTx/>
              <a:buFont typeface="Arial"/>
              <a:buChar char="•"/>
              <a:tabLst/>
              <a:defRPr/>
            </a:pPr>
            <a:r>
              <a:rPr lang="en-US" sz="1600" b="1" dirty="0">
                <a:solidFill>
                  <a:srgbClr val="008F00"/>
                </a:solidFill>
                <a:latin typeface="+mj-lt"/>
              </a:rPr>
              <a:t>Background reticular C.T</a:t>
            </a:r>
          </a:p>
          <a:p>
            <a:pPr marL="0" marR="0" lvl="1" fontAlgn="auto">
              <a:lnSpc>
                <a:spcPct val="90000"/>
              </a:lnSpc>
              <a:spcBef>
                <a:spcPts val="500"/>
              </a:spcBef>
              <a:spcAft>
                <a:spcPts val="0"/>
              </a:spcAft>
              <a:buClrTx/>
              <a:buSzTx/>
              <a:tabLst/>
              <a:defRPr/>
            </a:pPr>
            <a:endParaRPr lang="en-US" sz="1600" b="1" dirty="0">
              <a:solidFill>
                <a:srgbClr val="008F00"/>
              </a:solidFill>
              <a:latin typeface="+mj-lt"/>
            </a:endParaRPr>
          </a:p>
          <a:p>
            <a:pPr marL="228600" lvl="0" indent="-228600">
              <a:lnSpc>
                <a:spcPct val="90000"/>
              </a:lnSpc>
              <a:spcBef>
                <a:spcPts val="1000"/>
              </a:spcBef>
              <a:defRPr/>
            </a:pPr>
            <a:r>
              <a:rPr lang="en-US" b="1" dirty="0">
                <a:solidFill>
                  <a:srgbClr val="FF2F92"/>
                </a:solidFill>
                <a:latin typeface="+mj-lt"/>
              </a:rPr>
              <a:t>B- Parenchyma:</a:t>
            </a:r>
            <a:r>
              <a:rPr lang="en-US" sz="1400" dirty="0">
                <a:solidFill>
                  <a:srgbClr val="008F00"/>
                </a:solidFill>
                <a:latin typeface="+mj-lt"/>
              </a:rPr>
              <a:t> (Functional elements)</a:t>
            </a:r>
            <a:endParaRPr lang="en-US" sz="1400" dirty="0">
              <a:solidFill>
                <a:srgbClr val="FF2F92"/>
              </a:solidFill>
              <a:latin typeface="+mj-lt"/>
            </a:endParaRPr>
          </a:p>
          <a:p>
            <a:pPr marL="685800" lvl="1" indent="-228600">
              <a:lnSpc>
                <a:spcPct val="90000"/>
              </a:lnSpc>
              <a:spcBef>
                <a:spcPts val="500"/>
              </a:spcBef>
              <a:buFont typeface="Arial"/>
              <a:buChar char="•"/>
              <a:defRPr/>
            </a:pPr>
            <a:r>
              <a:rPr lang="en-US" sz="1600" b="1" dirty="0" err="1">
                <a:latin typeface="+mj-lt"/>
              </a:rPr>
              <a:t>Acini</a:t>
            </a:r>
            <a:r>
              <a:rPr lang="en-US" sz="1600" b="1" dirty="0">
                <a:latin typeface="+mj-lt"/>
              </a:rPr>
              <a:t>. </a:t>
            </a:r>
            <a:r>
              <a:rPr lang="en-US" sz="1400" dirty="0">
                <a:solidFill>
                  <a:schemeClr val="bg2">
                    <a:lumMod val="50000"/>
                  </a:schemeClr>
                </a:solidFill>
                <a:latin typeface="+mj-lt"/>
              </a:rPr>
              <a:t>Secretion into the duct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1600" b="1" dirty="0">
                <a:latin typeface="+mj-lt"/>
              </a:rPr>
              <a:t>Duct system. </a:t>
            </a:r>
            <a:r>
              <a:rPr lang="en-US" sz="1400" dirty="0">
                <a:solidFill>
                  <a:schemeClr val="bg2">
                    <a:lumMod val="50000"/>
                  </a:schemeClr>
                </a:solidFill>
                <a:latin typeface="+mj-lt"/>
              </a:rPr>
              <a:t>(Since it’s an exocrine gland, so it must have a duct system).</a:t>
            </a:r>
          </a:p>
        </p:txBody>
      </p:sp>
      <p:sp>
        <p:nvSpPr>
          <p:cNvPr id="14" name="مستطيل: زوايا مستديرة 3"/>
          <p:cNvSpPr/>
          <p:nvPr/>
        </p:nvSpPr>
        <p:spPr>
          <a:xfrm>
            <a:off x="285680" y="1514901"/>
            <a:ext cx="5719335" cy="5172502"/>
          </a:xfrm>
          <a:prstGeom prst="roundRect">
            <a:avLst/>
          </a:prstGeom>
          <a:noFill/>
          <a:ln w="28575">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 name="مستطيل مستدير الزوايا 12"/>
          <p:cNvSpPr/>
          <p:nvPr/>
        </p:nvSpPr>
        <p:spPr>
          <a:xfrm>
            <a:off x="1473325" y="768907"/>
            <a:ext cx="3179930" cy="491320"/>
          </a:xfrm>
          <a:prstGeom prst="roundRect">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مربع نص 14"/>
          <p:cNvSpPr txBox="1"/>
          <p:nvPr/>
        </p:nvSpPr>
        <p:spPr>
          <a:xfrm>
            <a:off x="1523926" y="783734"/>
            <a:ext cx="3127203" cy="461665"/>
          </a:xfrm>
          <a:prstGeom prst="rect">
            <a:avLst/>
          </a:prstGeom>
          <a:noFill/>
        </p:spPr>
        <p:txBody>
          <a:bodyPr wrap="none" rtlCol="0">
            <a:spAutoFit/>
          </a:bodyPr>
          <a:lstStyle/>
          <a:p>
            <a:r>
              <a:rPr lang="en-US" b="1" dirty="0">
                <a:solidFill>
                  <a:srgbClr val="0070C0"/>
                </a:solidFill>
                <a:latin typeface="+mj-lt"/>
              </a:rPr>
              <a:t> </a:t>
            </a:r>
            <a:r>
              <a:rPr lang="en-US" sz="2400" b="1" dirty="0">
                <a:solidFill>
                  <a:srgbClr val="0070C0"/>
                </a:solidFill>
                <a:latin typeface="+mj-lt"/>
              </a:rPr>
              <a:t>There are 2 main types</a:t>
            </a:r>
            <a:r>
              <a:rPr lang="en-US" b="1" dirty="0">
                <a:solidFill>
                  <a:srgbClr val="0070C0"/>
                </a:solidFill>
                <a:latin typeface="+mj-lt"/>
              </a:rPr>
              <a:t>:</a:t>
            </a:r>
            <a:endParaRPr lang="en-US" dirty="0">
              <a:solidFill>
                <a:srgbClr val="0070C0"/>
              </a:solidFill>
              <a:latin typeface="+mj-lt"/>
            </a:endParaRPr>
          </a:p>
        </p:txBody>
      </p:sp>
      <p:pic>
        <p:nvPicPr>
          <p:cNvPr id="16" name="Picture 4" descr="F71683-033-f037"/>
          <p:cNvPicPr>
            <a:picLocks noChangeAspect="1" noChangeArrowheads="1"/>
          </p:cNvPicPr>
          <p:nvPr/>
        </p:nvPicPr>
        <p:blipFill>
          <a:blip r:embed="rId3"/>
          <a:srcRect/>
          <a:stretch>
            <a:fillRect/>
          </a:stretch>
        </p:blipFill>
        <p:spPr bwMode="auto">
          <a:xfrm>
            <a:off x="1099265" y="4347543"/>
            <a:ext cx="4092163" cy="2164403"/>
          </a:xfrm>
          <a:prstGeom prst="rect">
            <a:avLst/>
          </a:prstGeom>
          <a:noFill/>
          <a:ln w="9525">
            <a:solidFill>
              <a:srgbClr val="FF8AD8"/>
            </a:solidFill>
            <a:miter lim="800000"/>
            <a:headEnd/>
            <a:tailEnd/>
          </a:ln>
        </p:spPr>
      </p:pic>
      <p:sp>
        <p:nvSpPr>
          <p:cNvPr id="18" name="مربع نص 17"/>
          <p:cNvSpPr txBox="1"/>
          <p:nvPr/>
        </p:nvSpPr>
        <p:spPr>
          <a:xfrm>
            <a:off x="8289995" y="798562"/>
            <a:ext cx="3151825" cy="461665"/>
          </a:xfrm>
          <a:prstGeom prst="rect">
            <a:avLst/>
          </a:prstGeom>
          <a:noFill/>
        </p:spPr>
        <p:txBody>
          <a:bodyPr wrap="none" rtlCol="0">
            <a:spAutoFit/>
          </a:bodyPr>
          <a:lstStyle/>
          <a:p>
            <a:r>
              <a:rPr lang="en-US" b="1" dirty="0">
                <a:solidFill>
                  <a:srgbClr val="0070C0"/>
                </a:solidFill>
                <a:latin typeface="+mj-lt"/>
              </a:rPr>
              <a:t> </a:t>
            </a:r>
            <a:r>
              <a:rPr lang="en-US" sz="2400" b="1" dirty="0">
                <a:solidFill>
                  <a:srgbClr val="0070C0"/>
                </a:solidFill>
                <a:latin typeface="+mj-lt"/>
              </a:rPr>
              <a:t>The general structures: </a:t>
            </a:r>
            <a:endParaRPr lang="en-US" dirty="0">
              <a:solidFill>
                <a:srgbClr val="0070C0"/>
              </a:solidFill>
              <a:latin typeface="+mj-lt"/>
            </a:endParaRPr>
          </a:p>
        </p:txBody>
      </p:sp>
      <p:sp>
        <p:nvSpPr>
          <p:cNvPr id="19" name="مستطيل مستدير الزوايا 18"/>
          <p:cNvSpPr/>
          <p:nvPr/>
        </p:nvSpPr>
        <p:spPr>
          <a:xfrm>
            <a:off x="8289995" y="768907"/>
            <a:ext cx="3075984" cy="491320"/>
          </a:xfrm>
          <a:prstGeom prst="roundRect">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مستطيل: زوايا مستديرة 3"/>
          <p:cNvSpPr/>
          <p:nvPr/>
        </p:nvSpPr>
        <p:spPr>
          <a:xfrm>
            <a:off x="7436231" y="1514900"/>
            <a:ext cx="4491912" cy="5172503"/>
          </a:xfrm>
          <a:prstGeom prst="roundRect">
            <a:avLst/>
          </a:prstGeom>
          <a:noFill/>
          <a:ln w="28575">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21" name="Picture 1"/>
          <p:cNvPicPr>
            <a:picLocks noChangeAspect="1"/>
          </p:cNvPicPr>
          <p:nvPr/>
        </p:nvPicPr>
        <p:blipFill>
          <a:blip r:embed="rId4"/>
          <a:srcRect l="5209" r="4968" b="6386"/>
          <a:stretch>
            <a:fillRect/>
          </a:stretch>
        </p:blipFill>
        <p:spPr bwMode="auto">
          <a:xfrm>
            <a:off x="8388537" y="4727165"/>
            <a:ext cx="2904534" cy="1784781"/>
          </a:xfrm>
          <a:prstGeom prst="rect">
            <a:avLst/>
          </a:prstGeom>
          <a:noFill/>
          <a:ln w="9525">
            <a:solidFill>
              <a:srgbClr val="FF8AD8"/>
            </a:solidFill>
            <a:miter lim="800000"/>
            <a:headEnd/>
            <a:tailEnd/>
          </a:ln>
        </p:spPr>
      </p:pic>
      <p:sp>
        <p:nvSpPr>
          <p:cNvPr id="17" name="Rectangle 2"/>
          <p:cNvSpPr txBox="1">
            <a:spLocks noChangeArrowheads="1"/>
          </p:cNvSpPr>
          <p:nvPr/>
        </p:nvSpPr>
        <p:spPr>
          <a:xfrm>
            <a:off x="1" y="228194"/>
            <a:ext cx="12192000" cy="8562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smtClean="0">
                <a:solidFill>
                  <a:srgbClr val="FF2F92"/>
                </a:solidFill>
                <a:ea typeface="+mn-ea"/>
                <a:cs typeface="+mn-cs"/>
              </a:rPr>
              <a:t>Salivary </a:t>
            </a:r>
            <a:r>
              <a:rPr lang="en-US" sz="3200" b="1" dirty="0" smtClean="0">
                <a:solidFill>
                  <a:srgbClr val="FF2F92"/>
                </a:solidFill>
                <a:ea typeface="+mn-ea"/>
                <a:cs typeface="+mn-cs"/>
              </a:rPr>
              <a:t>Glands</a:t>
            </a:r>
            <a:endParaRPr lang="en-US" sz="3200" b="1" dirty="0">
              <a:solidFill>
                <a:srgbClr val="FF2F92"/>
              </a:solidFill>
              <a:ea typeface="+mn-ea"/>
              <a:cs typeface="+mn-cs"/>
            </a:endParaRPr>
          </a:p>
        </p:txBody>
      </p:sp>
    </p:spTree>
    <p:extLst>
      <p:ext uri="{BB962C8B-B14F-4D97-AF65-F5344CB8AC3E}">
        <p14:creationId xmlns:p14="http://schemas.microsoft.com/office/powerpoint/2010/main" val="186782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5"/>
          <p:cNvSpPr/>
          <p:nvPr/>
        </p:nvSpPr>
        <p:spPr>
          <a:xfrm>
            <a:off x="8294097" y="785812"/>
            <a:ext cx="3458900" cy="4071937"/>
          </a:xfrm>
          <a:prstGeom prst="roundRect">
            <a:avLst/>
          </a:prstGeom>
          <a:solidFill>
            <a:srgbClr val="FF8AD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lnSpc>
                <a:spcPct val="90000"/>
              </a:lnSpc>
              <a:spcBef>
                <a:spcPts val="1000"/>
              </a:spcBef>
              <a:buSzPct val="100000"/>
              <a:defRPr/>
            </a:pPr>
            <a:r>
              <a:rPr lang="en-US" sz="2400" b="1" dirty="0" err="1" smtClean="0">
                <a:solidFill>
                  <a:srgbClr val="0070C0"/>
                </a:solidFill>
                <a:latin typeface="+mj-lt"/>
              </a:rPr>
              <a:t>Mucoserous</a:t>
            </a:r>
            <a:r>
              <a:rPr lang="en-US" sz="2400" b="1" dirty="0" smtClean="0">
                <a:solidFill>
                  <a:srgbClr val="0070C0"/>
                </a:solidFill>
                <a:latin typeface="+mj-lt"/>
              </a:rPr>
              <a:t> (</a:t>
            </a:r>
            <a:r>
              <a:rPr lang="en-US" sz="2400" b="1" dirty="0">
                <a:solidFill>
                  <a:srgbClr val="0070C0"/>
                </a:solidFill>
                <a:latin typeface="+mj-lt"/>
              </a:rPr>
              <a:t>Mixed) Acini:  </a:t>
            </a:r>
          </a:p>
          <a:p>
            <a:pPr marL="228600" indent="-228600">
              <a:lnSpc>
                <a:spcPct val="90000"/>
              </a:lnSpc>
              <a:spcBef>
                <a:spcPts val="500"/>
              </a:spcBef>
              <a:buFont typeface="Arial"/>
              <a:buChar char="•"/>
              <a:defRPr/>
            </a:pPr>
            <a:r>
              <a:rPr lang="en-US" sz="1600" b="1" dirty="0">
                <a:solidFill>
                  <a:schemeClr val="tx1"/>
                </a:solidFill>
                <a:latin typeface="+mj-lt"/>
              </a:rPr>
              <a:t>Mucous </a:t>
            </a:r>
            <a:r>
              <a:rPr lang="en-US" sz="1600" b="1" dirty="0" err="1">
                <a:solidFill>
                  <a:schemeClr val="tx1"/>
                </a:solidFill>
                <a:latin typeface="+mj-lt"/>
              </a:rPr>
              <a:t>acini</a:t>
            </a:r>
            <a:r>
              <a:rPr lang="en-US" sz="1600" b="1" dirty="0">
                <a:solidFill>
                  <a:schemeClr val="tx1"/>
                </a:solidFill>
                <a:latin typeface="+mj-lt"/>
              </a:rPr>
              <a:t> with a cap of serous cells (serous </a:t>
            </a:r>
            <a:r>
              <a:rPr lang="en-US" sz="1600" b="1" dirty="0" err="1">
                <a:solidFill>
                  <a:schemeClr val="tx1"/>
                </a:solidFill>
                <a:latin typeface="+mj-lt"/>
              </a:rPr>
              <a:t>demilunes</a:t>
            </a:r>
            <a:r>
              <a:rPr lang="en-US" sz="1600" b="1" dirty="0">
                <a:solidFill>
                  <a:schemeClr val="tx1"/>
                </a:solidFill>
                <a:latin typeface="+mj-lt"/>
              </a:rPr>
              <a:t>). </a:t>
            </a:r>
          </a:p>
        </p:txBody>
      </p:sp>
      <p:sp>
        <p:nvSpPr>
          <p:cNvPr id="16" name="Rounded Rectangle 5"/>
          <p:cNvSpPr/>
          <p:nvPr/>
        </p:nvSpPr>
        <p:spPr>
          <a:xfrm>
            <a:off x="4319704" y="785813"/>
            <a:ext cx="3458900" cy="3751894"/>
          </a:xfrm>
          <a:prstGeom prst="roundRect">
            <a:avLst/>
          </a:prstGeom>
          <a:solidFill>
            <a:srgbClr val="FF8AD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lgn="ctr">
              <a:lnSpc>
                <a:spcPct val="90000"/>
              </a:lnSpc>
              <a:spcBef>
                <a:spcPts val="1000"/>
              </a:spcBef>
              <a:buSzPct val="100000"/>
              <a:defRPr/>
            </a:pPr>
            <a:r>
              <a:rPr lang="en-US" sz="2400" b="1" dirty="0">
                <a:solidFill>
                  <a:srgbClr val="0070C0"/>
                </a:solidFill>
                <a:latin typeface="+mj-lt"/>
              </a:rPr>
              <a:t>Mucous </a:t>
            </a:r>
            <a:r>
              <a:rPr lang="en-US" sz="2400" b="1" dirty="0" err="1">
                <a:solidFill>
                  <a:srgbClr val="0070C0"/>
                </a:solidFill>
                <a:latin typeface="+mj-lt"/>
              </a:rPr>
              <a:t>Acini</a:t>
            </a:r>
            <a:r>
              <a:rPr lang="en-US" sz="2400" b="1" dirty="0">
                <a:solidFill>
                  <a:srgbClr val="0070C0"/>
                </a:solidFill>
                <a:latin typeface="+mj-lt"/>
              </a:rPr>
              <a:t> : </a:t>
            </a:r>
          </a:p>
          <a:p>
            <a:pPr marL="228600" indent="-228600">
              <a:lnSpc>
                <a:spcPct val="90000"/>
              </a:lnSpc>
              <a:spcBef>
                <a:spcPts val="500"/>
              </a:spcBef>
              <a:buFont typeface="Arial"/>
              <a:buChar char="•"/>
              <a:defRPr/>
            </a:pPr>
            <a:r>
              <a:rPr lang="en-US" sz="1600" b="1" dirty="0">
                <a:solidFill>
                  <a:schemeClr val="tx1"/>
                </a:solidFill>
                <a:latin typeface="+mj-lt"/>
              </a:rPr>
              <a:t>Contain </a:t>
            </a:r>
            <a:r>
              <a:rPr lang="en-US" sz="1600" b="1" dirty="0">
                <a:solidFill>
                  <a:srgbClr val="FF0000"/>
                </a:solidFill>
                <a:latin typeface="+mj-lt"/>
              </a:rPr>
              <a:t>only mucous cells</a:t>
            </a:r>
            <a:r>
              <a:rPr lang="en-US" sz="1600" b="1" dirty="0">
                <a:solidFill>
                  <a:schemeClr val="tx1"/>
                </a:solidFill>
                <a:latin typeface="+mj-lt"/>
              </a:rPr>
              <a:t>.</a:t>
            </a:r>
          </a:p>
          <a:p>
            <a:pPr marL="228600" indent="-228600">
              <a:lnSpc>
                <a:spcPct val="90000"/>
              </a:lnSpc>
              <a:spcBef>
                <a:spcPts val="500"/>
              </a:spcBef>
              <a:buFont typeface="Arial"/>
              <a:buChar char="•"/>
              <a:defRPr/>
            </a:pPr>
            <a:r>
              <a:rPr lang="en-US" sz="1600" b="1" dirty="0">
                <a:solidFill>
                  <a:schemeClr val="tx1"/>
                </a:solidFill>
                <a:latin typeface="+mj-lt"/>
              </a:rPr>
              <a:t>Larger, more tubular, and with a wider lumen.</a:t>
            </a:r>
          </a:p>
          <a:p>
            <a:pPr marL="228600" indent="-228600">
              <a:lnSpc>
                <a:spcPct val="90000"/>
              </a:lnSpc>
              <a:spcBef>
                <a:spcPts val="500"/>
              </a:spcBef>
              <a:buFont typeface="Arial"/>
              <a:buChar char="•"/>
              <a:defRPr/>
            </a:pPr>
            <a:r>
              <a:rPr lang="en-US" sz="1600" b="1" dirty="0">
                <a:solidFill>
                  <a:schemeClr val="tx1"/>
                </a:solidFill>
                <a:latin typeface="+mj-lt"/>
              </a:rPr>
              <a:t>Secrete mucous secretion.</a:t>
            </a:r>
            <a:endParaRPr lang="en-US" sz="3200" b="1" dirty="0">
              <a:solidFill>
                <a:srgbClr val="FF2F92"/>
              </a:solidFill>
              <a:latin typeface="+mj-lt"/>
            </a:endParaRPr>
          </a:p>
        </p:txBody>
      </p:sp>
      <p:sp>
        <p:nvSpPr>
          <p:cNvPr id="2" name="TextBox 1"/>
          <p:cNvSpPr txBox="1"/>
          <p:nvPr/>
        </p:nvSpPr>
        <p:spPr>
          <a:xfrm>
            <a:off x="4693920" y="56462"/>
            <a:ext cx="4040659" cy="584775"/>
          </a:xfrm>
          <a:prstGeom prst="rect">
            <a:avLst/>
          </a:prstGeom>
          <a:noFill/>
          <a:ln>
            <a:solidFill>
              <a:schemeClr val="bg1"/>
            </a:solidFill>
          </a:ln>
        </p:spPr>
        <p:txBody>
          <a:bodyPr wrap="square" rtlCol="0">
            <a:spAutoFit/>
          </a:bodyPr>
          <a:lstStyle/>
          <a:p>
            <a:r>
              <a:rPr lang="en-US" sz="3200" b="1" dirty="0">
                <a:solidFill>
                  <a:srgbClr val="FF2F92"/>
                </a:solidFill>
                <a:latin typeface="+mj-lt"/>
              </a:rPr>
              <a:t>Types of Salivary </a:t>
            </a:r>
            <a:r>
              <a:rPr lang="en-US" sz="3200" b="1" dirty="0" err="1">
                <a:solidFill>
                  <a:srgbClr val="FF2F92"/>
                </a:solidFill>
                <a:latin typeface="+mj-lt"/>
              </a:rPr>
              <a:t>Acini</a:t>
            </a:r>
            <a:r>
              <a:rPr lang="en-US" sz="3200" b="1" dirty="0">
                <a:solidFill>
                  <a:srgbClr val="FF2F92"/>
                </a:solidFill>
                <a:latin typeface="+mj-lt"/>
              </a:rPr>
              <a:t>:</a:t>
            </a:r>
          </a:p>
        </p:txBody>
      </p:sp>
      <p:sp>
        <p:nvSpPr>
          <p:cNvPr id="6" name="Rounded Rectangle 5"/>
          <p:cNvSpPr/>
          <p:nvPr/>
        </p:nvSpPr>
        <p:spPr>
          <a:xfrm>
            <a:off x="345931" y="785813"/>
            <a:ext cx="3458900" cy="4071937"/>
          </a:xfrm>
          <a:prstGeom prst="roundRect">
            <a:avLst/>
          </a:prstGeom>
          <a:solidFill>
            <a:srgbClr val="FF8AD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indent="-457200" algn="ctr">
              <a:lnSpc>
                <a:spcPct val="90000"/>
              </a:lnSpc>
              <a:spcBef>
                <a:spcPts val="1000"/>
              </a:spcBef>
              <a:buSzPct val="100000"/>
              <a:defRPr/>
            </a:pPr>
            <a:r>
              <a:rPr lang="en-US" sz="2400" b="1" dirty="0">
                <a:solidFill>
                  <a:srgbClr val="0070C0"/>
                </a:solidFill>
                <a:latin typeface="+mj-lt"/>
              </a:rPr>
              <a:t>   Serous </a:t>
            </a:r>
            <a:r>
              <a:rPr lang="en-US" sz="2400" b="1" dirty="0" err="1">
                <a:solidFill>
                  <a:srgbClr val="0070C0"/>
                </a:solidFill>
                <a:latin typeface="+mj-lt"/>
              </a:rPr>
              <a:t>Acini</a:t>
            </a:r>
            <a:r>
              <a:rPr lang="en-US" sz="2400" b="1" dirty="0">
                <a:solidFill>
                  <a:srgbClr val="0070C0"/>
                </a:solidFill>
                <a:latin typeface="+mj-lt"/>
              </a:rPr>
              <a:t>: </a:t>
            </a:r>
          </a:p>
          <a:p>
            <a:pPr marL="228600" indent="-228600">
              <a:lnSpc>
                <a:spcPct val="90000"/>
              </a:lnSpc>
              <a:spcBef>
                <a:spcPts val="500"/>
              </a:spcBef>
              <a:buFont typeface="Arial"/>
              <a:buChar char="•"/>
              <a:defRPr/>
            </a:pPr>
            <a:r>
              <a:rPr lang="en-US" sz="1600" b="1" dirty="0">
                <a:solidFill>
                  <a:schemeClr val="tx1"/>
                </a:solidFill>
                <a:latin typeface="+mj-lt"/>
              </a:rPr>
              <a:t>Contain </a:t>
            </a:r>
            <a:r>
              <a:rPr lang="en-US" sz="1600" b="1" dirty="0">
                <a:solidFill>
                  <a:srgbClr val="FF0000"/>
                </a:solidFill>
                <a:latin typeface="+mj-lt"/>
              </a:rPr>
              <a:t>only serous cells</a:t>
            </a:r>
            <a:r>
              <a:rPr lang="en-US" sz="1600" b="1" dirty="0">
                <a:solidFill>
                  <a:schemeClr val="tx1"/>
                </a:solidFill>
                <a:latin typeface="+mj-lt"/>
              </a:rPr>
              <a:t>.</a:t>
            </a:r>
          </a:p>
          <a:p>
            <a:pPr marL="228600" indent="-228600">
              <a:lnSpc>
                <a:spcPct val="90000"/>
              </a:lnSpc>
              <a:spcBef>
                <a:spcPts val="500"/>
              </a:spcBef>
              <a:buFont typeface="Arial"/>
              <a:buChar char="•"/>
              <a:defRPr/>
            </a:pPr>
            <a:r>
              <a:rPr lang="en-US" sz="1600" b="1" dirty="0">
                <a:solidFill>
                  <a:schemeClr val="tx1"/>
                </a:solidFill>
                <a:latin typeface="+mj-lt"/>
              </a:rPr>
              <a:t>Small, spherical, and with a narrow lumen.</a:t>
            </a:r>
          </a:p>
          <a:p>
            <a:pPr marL="228600" indent="-228600">
              <a:lnSpc>
                <a:spcPct val="90000"/>
              </a:lnSpc>
              <a:spcBef>
                <a:spcPts val="500"/>
              </a:spcBef>
              <a:buFont typeface="Arial"/>
              <a:buChar char="•"/>
              <a:defRPr/>
            </a:pPr>
            <a:r>
              <a:rPr lang="en-US" sz="1600" b="1" dirty="0">
                <a:solidFill>
                  <a:schemeClr val="tx1"/>
                </a:solidFill>
                <a:latin typeface="+mj-lt"/>
              </a:rPr>
              <a:t>Secrete serous secretion </a:t>
            </a:r>
            <a:r>
              <a:rPr lang="en-US" sz="1600" b="1" dirty="0">
                <a:solidFill>
                  <a:srgbClr val="FF0000"/>
                </a:solidFill>
                <a:latin typeface="+mj-lt"/>
              </a:rPr>
              <a:t>rich in enzymes, such as amylase and </a:t>
            </a:r>
            <a:r>
              <a:rPr lang="en-US" sz="1600" b="1" dirty="0" err="1">
                <a:solidFill>
                  <a:srgbClr val="FF0000"/>
                </a:solidFill>
                <a:latin typeface="+mj-lt"/>
              </a:rPr>
              <a:t>lysozyme</a:t>
            </a:r>
            <a:r>
              <a:rPr lang="en-US" sz="1600" b="1" dirty="0">
                <a:solidFill>
                  <a:srgbClr val="FF0000"/>
                </a:solidFill>
                <a:latin typeface="+mj-lt"/>
              </a:rPr>
              <a:t> </a:t>
            </a:r>
            <a:r>
              <a:rPr lang="en-US" sz="1400" dirty="0">
                <a:solidFill>
                  <a:srgbClr val="008F00"/>
                </a:solidFill>
                <a:latin typeface="+mj-lt"/>
              </a:rPr>
              <a:t>(</a:t>
            </a:r>
            <a:r>
              <a:rPr lang="en-US" sz="1400" dirty="0" err="1">
                <a:solidFill>
                  <a:srgbClr val="008F00"/>
                </a:solidFill>
                <a:latin typeface="+mj-lt"/>
              </a:rPr>
              <a:t>Lysozyme</a:t>
            </a:r>
            <a:r>
              <a:rPr lang="en-US" sz="1400" dirty="0">
                <a:solidFill>
                  <a:srgbClr val="008F00"/>
                </a:solidFill>
                <a:latin typeface="+mj-lt"/>
              </a:rPr>
              <a:t> is a defensive enzyme which </a:t>
            </a:r>
            <a:r>
              <a:rPr lang="en-US" sz="1400" dirty="0" err="1">
                <a:solidFill>
                  <a:srgbClr val="008F00"/>
                </a:solidFill>
                <a:latin typeface="+mj-lt"/>
              </a:rPr>
              <a:t>lysis</a:t>
            </a:r>
            <a:r>
              <a:rPr lang="en-US" sz="1400" dirty="0">
                <a:solidFill>
                  <a:srgbClr val="008F00"/>
                </a:solidFill>
                <a:latin typeface="+mj-lt"/>
              </a:rPr>
              <a:t> bacteria cell wall)</a:t>
            </a:r>
          </a:p>
          <a:p>
            <a:endParaRPr lang="en-US" sz="3200" b="1" dirty="0">
              <a:solidFill>
                <a:srgbClr val="FF2F92"/>
              </a:solidFill>
              <a:latin typeface="+mj-lt"/>
            </a:endParaRPr>
          </a:p>
        </p:txBody>
      </p:sp>
      <p:pic>
        <p:nvPicPr>
          <p:cNvPr id="9" name="Picture 2"/>
          <p:cNvPicPr>
            <a:picLocks noChangeAspect="1" noChangeArrowheads="1"/>
          </p:cNvPicPr>
          <p:nvPr/>
        </p:nvPicPr>
        <p:blipFill>
          <a:blip r:embed="rId3"/>
          <a:srcRect l="5608" r="64106" b="65965"/>
          <a:stretch>
            <a:fillRect/>
          </a:stretch>
        </p:blipFill>
        <p:spPr bwMode="auto">
          <a:xfrm>
            <a:off x="1093098" y="3227817"/>
            <a:ext cx="1692112" cy="1446492"/>
          </a:xfrm>
          <a:prstGeom prst="rect">
            <a:avLst/>
          </a:prstGeom>
          <a:noFill/>
          <a:ln w="9525">
            <a:solidFill>
              <a:srgbClr val="FF8AD8"/>
            </a:solidFill>
            <a:miter lim="800000"/>
            <a:headEnd/>
            <a:tailEnd/>
          </a:ln>
        </p:spPr>
      </p:pic>
      <p:pic>
        <p:nvPicPr>
          <p:cNvPr id="13" name="Picture 2"/>
          <p:cNvPicPr>
            <a:picLocks noChangeAspect="1" noChangeArrowheads="1"/>
          </p:cNvPicPr>
          <p:nvPr/>
        </p:nvPicPr>
        <p:blipFill>
          <a:blip r:embed="rId3"/>
          <a:srcRect l="69907" b="65965"/>
          <a:stretch>
            <a:fillRect/>
          </a:stretch>
        </p:blipFill>
        <p:spPr bwMode="auto">
          <a:xfrm>
            <a:off x="9033494" y="2751158"/>
            <a:ext cx="1980103" cy="1694769"/>
          </a:xfrm>
          <a:prstGeom prst="rect">
            <a:avLst/>
          </a:prstGeom>
          <a:noFill/>
          <a:ln w="9525">
            <a:solidFill>
              <a:srgbClr val="FF8AD8"/>
            </a:solidFill>
            <a:miter lim="800000"/>
            <a:headEnd/>
            <a:tailEnd/>
          </a:ln>
        </p:spPr>
      </p:pic>
      <p:pic>
        <p:nvPicPr>
          <p:cNvPr id="14" name="Picture 2"/>
          <p:cNvPicPr>
            <a:picLocks noChangeAspect="1" noChangeArrowheads="1"/>
          </p:cNvPicPr>
          <p:nvPr/>
        </p:nvPicPr>
        <p:blipFill>
          <a:blip r:embed="rId3"/>
          <a:srcRect l="35720" r="30103" b="65965"/>
          <a:stretch>
            <a:fillRect/>
          </a:stretch>
        </p:blipFill>
        <p:spPr bwMode="auto">
          <a:xfrm>
            <a:off x="5029843" y="2600811"/>
            <a:ext cx="2038621" cy="1699727"/>
          </a:xfrm>
          <a:prstGeom prst="rect">
            <a:avLst/>
          </a:prstGeom>
          <a:noFill/>
          <a:ln w="9525">
            <a:solidFill>
              <a:srgbClr val="FF8AD8"/>
            </a:solidFill>
            <a:miter lim="800000"/>
            <a:headEnd/>
            <a:tailEnd/>
          </a:ln>
        </p:spPr>
      </p:pic>
      <p:sp>
        <p:nvSpPr>
          <p:cNvPr id="18" name="مربع نص 17"/>
          <p:cNvSpPr txBox="1"/>
          <p:nvPr/>
        </p:nvSpPr>
        <p:spPr>
          <a:xfrm>
            <a:off x="8975022" y="2118176"/>
            <a:ext cx="2097049" cy="307777"/>
          </a:xfrm>
          <a:prstGeom prst="rect">
            <a:avLst/>
          </a:prstGeom>
          <a:noFill/>
        </p:spPr>
        <p:txBody>
          <a:bodyPr wrap="none" rtlCol="0">
            <a:spAutoFit/>
          </a:bodyPr>
          <a:lstStyle/>
          <a:p>
            <a:r>
              <a:rPr lang="en-US" sz="1400" b="1" dirty="0">
                <a:solidFill>
                  <a:srgbClr val="008F00"/>
                </a:solidFill>
                <a:latin typeface="+mj-lt"/>
              </a:rPr>
              <a:t> </a:t>
            </a:r>
            <a:r>
              <a:rPr lang="en-US" sz="1400" b="1" dirty="0" err="1">
                <a:solidFill>
                  <a:srgbClr val="008F00"/>
                </a:solidFill>
                <a:latin typeface="+mj-lt"/>
              </a:rPr>
              <a:t>Demilunes</a:t>
            </a:r>
            <a:r>
              <a:rPr lang="ar-SA" sz="1400" b="1" dirty="0">
                <a:solidFill>
                  <a:srgbClr val="008F00"/>
                </a:solidFill>
                <a:latin typeface="+mj-lt"/>
              </a:rPr>
              <a:t> </a:t>
            </a:r>
            <a:r>
              <a:rPr lang="en-US" sz="1400" b="1" dirty="0">
                <a:solidFill>
                  <a:srgbClr val="008F00"/>
                </a:solidFill>
                <a:latin typeface="+mj-lt"/>
              </a:rPr>
              <a:t> </a:t>
            </a:r>
            <a:r>
              <a:rPr lang="ar-SA" sz="1400" b="1" dirty="0">
                <a:solidFill>
                  <a:srgbClr val="008F00"/>
                </a:solidFill>
                <a:latin typeface="+mj-lt"/>
              </a:rPr>
              <a:t>مثل شكل الهلال </a:t>
            </a:r>
            <a:r>
              <a:rPr lang="en-US" sz="1400" b="1" dirty="0">
                <a:solidFill>
                  <a:srgbClr val="008F00"/>
                </a:solidFill>
                <a:latin typeface="+mj-lt"/>
              </a:rPr>
              <a:t> </a:t>
            </a:r>
            <a:endParaRPr lang="en-US" sz="1400" dirty="0">
              <a:solidFill>
                <a:srgbClr val="008F00"/>
              </a:solidFill>
              <a:latin typeface="+mj-lt"/>
            </a:endParaRPr>
          </a:p>
        </p:txBody>
      </p:sp>
      <p:pic>
        <p:nvPicPr>
          <p:cNvPr id="19" name="Picture 4" descr="F16_01"/>
          <p:cNvPicPr>
            <a:picLocks noChangeAspect="1" noChangeArrowheads="1"/>
          </p:cNvPicPr>
          <p:nvPr/>
        </p:nvPicPr>
        <p:blipFill>
          <a:blip r:embed="rId4"/>
          <a:srcRect/>
          <a:stretch>
            <a:fillRect/>
          </a:stretch>
        </p:blipFill>
        <p:spPr bwMode="auto">
          <a:xfrm>
            <a:off x="4319704" y="4613561"/>
            <a:ext cx="3458900" cy="2173000"/>
          </a:xfrm>
          <a:prstGeom prst="rect">
            <a:avLst/>
          </a:prstGeom>
          <a:noFill/>
          <a:ln w="9525">
            <a:solidFill>
              <a:srgbClr val="FF8AD8"/>
            </a:solidFill>
            <a:miter lim="800000"/>
            <a:headEnd/>
            <a:tailEnd/>
          </a:ln>
        </p:spPr>
      </p:pic>
    </p:spTree>
    <p:extLst>
      <p:ext uri="{BB962C8B-B14F-4D97-AF65-F5344CB8AC3E}">
        <p14:creationId xmlns:p14="http://schemas.microsoft.com/office/powerpoint/2010/main" val="43409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91573275"/>
              </p:ext>
            </p:extLst>
          </p:nvPr>
        </p:nvGraphicFramePr>
        <p:xfrm>
          <a:off x="466165" y="143436"/>
          <a:ext cx="11349599" cy="6580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p:cNvPicPr>
          <p:nvPr/>
        </p:nvPicPr>
        <p:blipFill>
          <a:blip r:embed="rId7"/>
          <a:srcRect l="27158" t="62354" r="52843" b="14771"/>
          <a:stretch>
            <a:fillRect/>
          </a:stretch>
        </p:blipFill>
        <p:spPr bwMode="auto">
          <a:xfrm>
            <a:off x="908501" y="4577213"/>
            <a:ext cx="1766460" cy="1515521"/>
          </a:xfrm>
          <a:prstGeom prst="rect">
            <a:avLst/>
          </a:prstGeom>
          <a:noFill/>
          <a:ln w="9525">
            <a:solidFill>
              <a:srgbClr val="FF8AD8"/>
            </a:solidFill>
            <a:miter lim="800000"/>
            <a:headEnd/>
            <a:tailEnd/>
          </a:ln>
        </p:spPr>
      </p:pic>
      <p:pic>
        <p:nvPicPr>
          <p:cNvPr id="7" name="Picture 10"/>
          <p:cNvPicPr>
            <a:picLocks noChangeAspect="1"/>
          </p:cNvPicPr>
          <p:nvPr/>
        </p:nvPicPr>
        <p:blipFill>
          <a:blip r:embed="rId7"/>
          <a:srcRect l="57651" t="63400" r="26173" b="15685"/>
          <a:stretch>
            <a:fillRect/>
          </a:stretch>
        </p:blipFill>
        <p:spPr bwMode="auto">
          <a:xfrm>
            <a:off x="5445542" y="4742383"/>
            <a:ext cx="1390844" cy="1350351"/>
          </a:xfrm>
          <a:prstGeom prst="rect">
            <a:avLst/>
          </a:prstGeom>
          <a:noFill/>
          <a:ln w="9525">
            <a:solidFill>
              <a:srgbClr val="FF8AD8"/>
            </a:solidFill>
            <a:miter lim="800000"/>
            <a:headEnd/>
            <a:tailEnd/>
          </a:ln>
        </p:spPr>
      </p:pic>
      <p:pic>
        <p:nvPicPr>
          <p:cNvPr id="8" name="Picture 2"/>
          <p:cNvPicPr>
            <a:picLocks noChangeAspect="1" noChangeArrowheads="1"/>
          </p:cNvPicPr>
          <p:nvPr/>
        </p:nvPicPr>
        <p:blipFill>
          <a:blip r:embed="rId8"/>
          <a:srcRect l="39252" t="4311" r="29907" b="70338"/>
          <a:stretch>
            <a:fillRect/>
          </a:stretch>
        </p:blipFill>
        <p:spPr bwMode="auto">
          <a:xfrm>
            <a:off x="9874589" y="4577213"/>
            <a:ext cx="1545982" cy="1569496"/>
          </a:xfrm>
          <a:prstGeom prst="rect">
            <a:avLst/>
          </a:prstGeom>
          <a:noFill/>
          <a:ln w="12700">
            <a:solidFill>
              <a:srgbClr val="FF8AD8"/>
            </a:solidFill>
            <a:miter lim="800000"/>
            <a:headEnd/>
            <a:tailEnd/>
          </a:ln>
        </p:spPr>
      </p:pic>
    </p:spTree>
    <p:extLst>
      <p:ext uri="{BB962C8B-B14F-4D97-AF65-F5344CB8AC3E}">
        <p14:creationId xmlns:p14="http://schemas.microsoft.com/office/powerpoint/2010/main" val="342944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935" y="0"/>
            <a:ext cx="9144000" cy="707478"/>
          </a:xfrm>
        </p:spPr>
        <p:txBody>
          <a:bodyPr anchor="ctr">
            <a:noAutofit/>
          </a:bodyPr>
          <a:lstStyle/>
          <a:p>
            <a:r>
              <a:rPr lang="en-US" sz="3200" dirty="0">
                <a:solidFill>
                  <a:srgbClr val="FF2F92"/>
                </a:solidFill>
                <a:latin typeface="+mn-lt"/>
                <a:ea typeface="+mn-ea"/>
                <a:cs typeface="+mn-cs"/>
              </a:rPr>
              <a:t>Major Salivary Glands </a:t>
            </a:r>
          </a:p>
        </p:txBody>
      </p:sp>
      <p:graphicFrame>
        <p:nvGraphicFramePr>
          <p:cNvPr id="4" name="Table 3"/>
          <p:cNvGraphicFramePr>
            <a:graphicFrameLocks noGrp="1"/>
          </p:cNvGraphicFramePr>
          <p:nvPr>
            <p:extLst/>
          </p:nvPr>
        </p:nvGraphicFramePr>
        <p:xfrm>
          <a:off x="537752" y="707478"/>
          <a:ext cx="11116491" cy="2804160"/>
        </p:xfrm>
        <a:graphic>
          <a:graphicData uri="http://schemas.openxmlformats.org/drawingml/2006/table">
            <a:tbl>
              <a:tblPr firstRow="1" bandRow="1"/>
              <a:tblGrid>
                <a:gridCol w="3251763">
                  <a:extLst>
                    <a:ext uri="{9D8B030D-6E8A-4147-A177-3AD203B41FA5}">
                      <a16:colId xmlns:a16="http://schemas.microsoft.com/office/drawing/2014/main" xmlns="" val="20000"/>
                    </a:ext>
                  </a:extLst>
                </a:gridCol>
                <a:gridCol w="3800024">
                  <a:extLst>
                    <a:ext uri="{9D8B030D-6E8A-4147-A177-3AD203B41FA5}">
                      <a16:colId xmlns:a16="http://schemas.microsoft.com/office/drawing/2014/main" xmlns="" val="20001"/>
                    </a:ext>
                  </a:extLst>
                </a:gridCol>
                <a:gridCol w="4064704">
                  <a:extLst>
                    <a:ext uri="{9D8B030D-6E8A-4147-A177-3AD203B41FA5}">
                      <a16:colId xmlns:a16="http://schemas.microsoft.com/office/drawing/2014/main" xmlns="" val="2003733490"/>
                    </a:ext>
                  </a:extLst>
                </a:gridCol>
              </a:tblGrid>
              <a:tr h="3956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2800" b="1" i="0" kern="1200" dirty="0">
                          <a:solidFill>
                            <a:schemeClr val="accent1">
                              <a:lumMod val="75000"/>
                            </a:schemeClr>
                          </a:solidFill>
                          <a:latin typeface="+mj-lt"/>
                          <a:ea typeface="+mn-ea"/>
                          <a:cs typeface="+mn-cs"/>
                        </a:rPr>
                        <a:t>Parotid</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a:solidFill>
                            <a:schemeClr val="accent1">
                              <a:lumMod val="75000"/>
                            </a:schemeClr>
                          </a:solidFill>
                          <a:latin typeface="+mj-lt"/>
                          <a:ea typeface="+mn-ea"/>
                          <a:cs typeface="+mn-cs"/>
                        </a:rPr>
                        <a:t>Submandibular</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a:solidFill>
                            <a:schemeClr val="accent1">
                              <a:lumMod val="75000"/>
                            </a:schemeClr>
                          </a:solidFill>
                          <a:latin typeface="+mj-lt"/>
                          <a:ea typeface="+mn-ea"/>
                          <a:cs typeface="+mn-cs"/>
                        </a:rPr>
                        <a:t>Sublingual</a:t>
                      </a:r>
                      <a:r>
                        <a:rPr lang="en-US" sz="2800" dirty="0">
                          <a:solidFill>
                            <a:schemeClr val="tx1"/>
                          </a:solidFill>
                          <a:latin typeface="+mj-lt"/>
                        </a:rPr>
                        <a:t> </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2792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800" b="1" i="0" u="none" kern="1200" baseline="0" dirty="0">
                          <a:solidFill>
                            <a:schemeClr val="tx1"/>
                          </a:solidFill>
                          <a:latin typeface="+mj-lt"/>
                          <a:ea typeface="+mn-ea"/>
                          <a:cs typeface="+mn-cs"/>
                        </a:rPr>
                        <a:t>The Largest</a:t>
                      </a:r>
                      <a:r>
                        <a:rPr lang="en-US" sz="1800" b="0" i="0" kern="1200" baseline="0" dirty="0">
                          <a:solidFill>
                            <a:schemeClr val="tx1"/>
                          </a:solidFill>
                          <a:latin typeface="+mj-lt"/>
                          <a:ea typeface="+mn-ea"/>
                          <a:cs typeface="+mn-cs"/>
                        </a:rPr>
                        <a:t> salivary Gland</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i="0" baseline="0" dirty="0">
                          <a:solidFill>
                            <a:schemeClr val="bg2">
                              <a:lumMod val="75000"/>
                            </a:schemeClr>
                          </a:solidFill>
                          <a:latin typeface="+mj-lt"/>
                        </a:rPr>
                        <a:t>Intermediate in size</a:t>
                      </a:r>
                      <a:endParaRPr lang="en-US" dirty="0">
                        <a:solidFill>
                          <a:schemeClr val="bg2">
                            <a:lumMod val="75000"/>
                          </a:schemeClr>
                        </a:solidFill>
                        <a:latin typeface="+mj-lt"/>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mj-lt"/>
                        </a:rPr>
                        <a:t>The Smallest </a:t>
                      </a:r>
                      <a:r>
                        <a:rPr lang="en-US" dirty="0">
                          <a:solidFill>
                            <a:schemeClr val="tx1"/>
                          </a:solidFill>
                          <a:latin typeface="+mj-lt"/>
                        </a:rPr>
                        <a:t>Salivary Gland</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r h="2792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800" b="0" i="0" kern="1200" baseline="0" dirty="0">
                          <a:solidFill>
                            <a:schemeClr val="tx1"/>
                          </a:solidFill>
                          <a:latin typeface="+mj-lt"/>
                          <a:ea typeface="+mn-ea"/>
                          <a:cs typeface="+mn-cs"/>
                        </a:rPr>
                        <a:t>Produces </a:t>
                      </a:r>
                      <a:r>
                        <a:rPr lang="en-US" sz="1800" b="1" i="0" kern="1200" baseline="0" dirty="0">
                          <a:solidFill>
                            <a:schemeClr val="tx1"/>
                          </a:solidFill>
                          <a:latin typeface="+mj-lt"/>
                          <a:ea typeface="+mn-ea"/>
                          <a:cs typeface="+mn-cs"/>
                        </a:rPr>
                        <a:t>30%</a:t>
                      </a:r>
                      <a:r>
                        <a:rPr lang="en-US" sz="1800" b="0" i="0" kern="1200" baseline="0" dirty="0">
                          <a:solidFill>
                            <a:schemeClr val="tx1"/>
                          </a:solidFill>
                          <a:latin typeface="+mj-lt"/>
                          <a:ea typeface="+mn-ea"/>
                          <a:cs typeface="+mn-cs"/>
                        </a:rPr>
                        <a:t> of salivary output</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i="0" baseline="0" dirty="0">
                          <a:solidFill>
                            <a:schemeClr val="tx1"/>
                          </a:solidFill>
                          <a:latin typeface="+mj-lt"/>
                        </a:rPr>
                        <a:t>Produces </a:t>
                      </a:r>
                      <a:r>
                        <a:rPr lang="en-US" b="1" i="0" baseline="0" dirty="0">
                          <a:solidFill>
                            <a:schemeClr val="tx1"/>
                          </a:solidFill>
                          <a:latin typeface="+mj-lt"/>
                        </a:rPr>
                        <a:t>60%</a:t>
                      </a:r>
                      <a:r>
                        <a:rPr lang="en-US" b="0" i="0" baseline="0" dirty="0">
                          <a:solidFill>
                            <a:schemeClr val="tx1"/>
                          </a:solidFill>
                          <a:latin typeface="+mj-lt"/>
                        </a:rPr>
                        <a:t> of salivary output</a:t>
                      </a:r>
                      <a:endParaRPr lang="en-US" dirty="0">
                        <a:solidFill>
                          <a:schemeClr val="tx1"/>
                        </a:solidFill>
                        <a:latin typeface="+mj-lt"/>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dirty="0">
                          <a:solidFill>
                            <a:schemeClr val="tx1"/>
                          </a:solidFill>
                          <a:latin typeface="+mj-lt"/>
                        </a:rPr>
                        <a:t>Produces </a:t>
                      </a:r>
                      <a:r>
                        <a:rPr lang="en-US" b="1" dirty="0">
                          <a:solidFill>
                            <a:schemeClr val="tx1"/>
                          </a:solidFill>
                          <a:latin typeface="+mj-lt"/>
                        </a:rPr>
                        <a:t>5%</a:t>
                      </a:r>
                      <a:r>
                        <a:rPr lang="en-US" dirty="0">
                          <a:solidFill>
                            <a:schemeClr val="tx1"/>
                          </a:solidFill>
                          <a:latin typeface="+mj-lt"/>
                        </a:rPr>
                        <a:t> of salivary output.</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279295">
                <a:tc>
                  <a:txBody>
                    <a:bodyPr/>
                    <a:lstStyle/>
                    <a:p>
                      <a:pPr marL="0" algn="ctr" defTabSz="914400" rtl="0" eaLnBrk="1" latinLnBrk="0" hangingPunct="1"/>
                      <a:r>
                        <a:rPr lang="en-US" sz="1800" b="1" i="0" kern="1200" baseline="0" dirty="0">
                          <a:solidFill>
                            <a:schemeClr val="tx1"/>
                          </a:solidFill>
                          <a:latin typeface="+mj-lt"/>
                          <a:ea typeface="+mn-ea"/>
                          <a:cs typeface="+mn-cs"/>
                        </a:rPr>
                        <a:t>Purely serous</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b="0" i="0" u="sng" baseline="0" dirty="0">
                          <a:solidFill>
                            <a:schemeClr val="tx1"/>
                          </a:solidFill>
                          <a:latin typeface="+mj-lt"/>
                        </a:rPr>
                        <a:t>Mixed</a:t>
                      </a:r>
                      <a:r>
                        <a:rPr lang="en-US" b="0" i="0" baseline="0" dirty="0">
                          <a:solidFill>
                            <a:schemeClr val="tx1"/>
                          </a:solidFill>
                          <a:latin typeface="+mj-lt"/>
                        </a:rPr>
                        <a:t> but </a:t>
                      </a:r>
                      <a:r>
                        <a:rPr lang="en-US" b="1" i="0" baseline="0" dirty="0">
                          <a:solidFill>
                            <a:schemeClr val="tx1"/>
                          </a:solidFill>
                          <a:latin typeface="+mj-lt"/>
                        </a:rPr>
                        <a:t>mostly serous</a:t>
                      </a:r>
                      <a:r>
                        <a:rPr lang="en-US" b="0" i="0" baseline="0" dirty="0">
                          <a:solidFill>
                            <a:schemeClr val="tx1"/>
                          </a:solidFill>
                          <a:latin typeface="+mj-lt"/>
                        </a:rPr>
                        <a:t> (90%).</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u="sng" dirty="0">
                          <a:solidFill>
                            <a:schemeClr val="tx1"/>
                          </a:solidFill>
                          <a:latin typeface="+mj-lt"/>
                        </a:rPr>
                        <a:t>Mixed</a:t>
                      </a:r>
                      <a:r>
                        <a:rPr lang="en-US" dirty="0">
                          <a:solidFill>
                            <a:schemeClr val="tx1"/>
                          </a:solidFill>
                          <a:latin typeface="+mj-lt"/>
                        </a:rPr>
                        <a:t> but </a:t>
                      </a:r>
                      <a:r>
                        <a:rPr lang="en-US" b="1" dirty="0">
                          <a:solidFill>
                            <a:schemeClr val="tx1"/>
                          </a:solidFill>
                          <a:latin typeface="+mj-lt"/>
                        </a:rPr>
                        <a:t>mostly mucous</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035200080"/>
                  </a:ext>
                </a:extLst>
              </a:tr>
              <a:tr h="907709">
                <a:tc>
                  <a:txBody>
                    <a:bodyPr/>
                    <a:lstStyle/>
                    <a:p>
                      <a:pPr marL="0" algn="ctr" defTabSz="914400" rtl="0" eaLnBrk="1" latinLnBrk="0" hangingPunct="1"/>
                      <a:r>
                        <a:rPr lang="en-US" sz="1800" b="1" i="0" kern="1200" baseline="0" dirty="0">
                          <a:solidFill>
                            <a:schemeClr val="tx1"/>
                          </a:solidFill>
                          <a:latin typeface="+mj-lt"/>
                          <a:ea typeface="+mn-ea"/>
                          <a:cs typeface="+mn-cs"/>
                        </a:rPr>
                        <a:t>Prominent intralobular ducts</a:t>
                      </a:r>
                      <a:r>
                        <a:rPr lang="en-US" sz="1800" b="0" i="0" kern="1200" baseline="0" dirty="0">
                          <a:solidFill>
                            <a:schemeClr val="tx1"/>
                          </a:solidFill>
                          <a:latin typeface="+mj-lt"/>
                          <a:ea typeface="+mn-ea"/>
                          <a:cs typeface="+mn-cs"/>
                        </a:rPr>
                        <a:t>.</a:t>
                      </a:r>
                    </a:p>
                    <a:p>
                      <a:pPr marL="0" algn="ctr" defTabSz="914400" rtl="0" eaLnBrk="1" latinLnBrk="0" hangingPunct="1"/>
                      <a:r>
                        <a:rPr lang="en-US" sz="1800" b="0" i="0" kern="1200" baseline="0" dirty="0">
                          <a:solidFill>
                            <a:schemeClr val="tx1"/>
                          </a:solidFill>
                          <a:latin typeface="+mj-lt"/>
                          <a:ea typeface="+mn-ea"/>
                          <a:cs typeface="+mn-cs"/>
                        </a:rPr>
                        <a:t>Secretion rich in: </a:t>
                      </a:r>
                    </a:p>
                    <a:p>
                      <a:pPr marL="0" algn="ctr" defTabSz="914400" rtl="0" eaLnBrk="1" latinLnBrk="0" hangingPunct="1"/>
                      <a:r>
                        <a:rPr lang="en-US" sz="1800" b="0" i="0" kern="1200" baseline="0" dirty="0">
                          <a:solidFill>
                            <a:schemeClr val="tx1"/>
                          </a:solidFill>
                          <a:latin typeface="+mj-lt"/>
                          <a:ea typeface="+mn-ea"/>
                          <a:cs typeface="+mn-cs"/>
                        </a:rPr>
                        <a:t>Amylase, Lactoferrin, Lysozyme, secretory IgA</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ctr"/>
                      <a:r>
                        <a:rPr lang="en-US" sz="2400" b="0" i="0" baseline="0" dirty="0">
                          <a:solidFill>
                            <a:srgbClr val="FF0000"/>
                          </a:solidFill>
                          <a:latin typeface="+mj-lt"/>
                        </a:rPr>
                        <a:t>Mucous acini </a:t>
                      </a:r>
                      <a:r>
                        <a:rPr lang="en-US" sz="2400" b="0" i="0" baseline="0" dirty="0">
                          <a:solidFill>
                            <a:schemeClr val="tx1"/>
                          </a:solidFill>
                          <a:latin typeface="+mj-lt"/>
                        </a:rPr>
                        <a:t>are capped by </a:t>
                      </a:r>
                      <a:r>
                        <a:rPr lang="en-US" sz="2400" b="0" i="0" baseline="0" dirty="0">
                          <a:solidFill>
                            <a:srgbClr val="FF0000"/>
                          </a:solidFill>
                          <a:latin typeface="+mj-lt"/>
                        </a:rPr>
                        <a:t>serous demilunes</a:t>
                      </a:r>
                      <a:endParaRPr lang="en-US" sz="2400" dirty="0">
                        <a:solidFill>
                          <a:srgbClr val="FF0000"/>
                        </a:solidFill>
                        <a:latin typeface="+mj-lt"/>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lang="en-US" dirty="0">
                        <a:solidFill>
                          <a:schemeClr val="tx1"/>
                        </a:solidFill>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784741956"/>
                  </a:ext>
                </a:extLst>
              </a:tr>
            </a:tbl>
          </a:graphicData>
        </a:graphic>
      </p:graphicFrame>
      <p:pic>
        <p:nvPicPr>
          <p:cNvPr id="8" name="Picture 5">
            <a:extLst>
              <a:ext uri="{FF2B5EF4-FFF2-40B4-BE49-F238E27FC236}">
                <a16:creationId xmlns:a16="http://schemas.microsoft.com/office/drawing/2014/main" xmlns="" id="{CD109334-1308-4F1B-8C74-89501D816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5" t="4114" r="35239" b="71535"/>
          <a:stretch>
            <a:fillRect/>
          </a:stretch>
        </p:blipFill>
        <p:spPr bwMode="auto">
          <a:xfrm>
            <a:off x="76200" y="3622595"/>
            <a:ext cx="3530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par10he.jpg">
            <a:extLst>
              <a:ext uri="{FF2B5EF4-FFF2-40B4-BE49-F238E27FC236}">
                <a16:creationId xmlns:a16="http://schemas.microsoft.com/office/drawing/2014/main" xmlns="" id="{DB3DCEAE-D30C-4B82-9986-18C33D43A5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5471865"/>
            <a:ext cx="27781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16_04">
            <a:extLst>
              <a:ext uri="{FF2B5EF4-FFF2-40B4-BE49-F238E27FC236}">
                <a16:creationId xmlns:a16="http://schemas.microsoft.com/office/drawing/2014/main" xmlns="" id="{50F670D2-6A53-4A13-9C37-66E78F72A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50"/>
          <a:stretch>
            <a:fillRect/>
          </a:stretch>
        </p:blipFill>
        <p:spPr bwMode="auto">
          <a:xfrm>
            <a:off x="3829878" y="5443043"/>
            <a:ext cx="3647247" cy="13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xmlns="" id="{861AAB38-F4FA-4A6F-9C56-AE32CB8D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1" t="55029" r="35239" b="22990"/>
          <a:stretch>
            <a:fillRect/>
          </a:stretch>
        </p:blipFill>
        <p:spPr bwMode="auto">
          <a:xfrm>
            <a:off x="8036921" y="3622595"/>
            <a:ext cx="391260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sub10he.jpg">
            <a:extLst>
              <a:ext uri="{FF2B5EF4-FFF2-40B4-BE49-F238E27FC236}">
                <a16:creationId xmlns:a16="http://schemas.microsoft.com/office/drawing/2014/main" xmlns="" id="{3D285F99-7A81-4B36-B138-578921810A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36921" y="5443043"/>
            <a:ext cx="2979963" cy="13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9878" y="3622595"/>
            <a:ext cx="4081670" cy="1738312"/>
          </a:xfrm>
          <a:prstGeom prst="rect">
            <a:avLst/>
          </a:prstGeom>
        </p:spPr>
      </p:pic>
    </p:spTree>
    <p:extLst>
      <p:ext uri="{BB962C8B-B14F-4D97-AF65-F5344CB8AC3E}">
        <p14:creationId xmlns:p14="http://schemas.microsoft.com/office/powerpoint/2010/main" val="34079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AA7F596-EF3B-4AA5-8BD6-9F23C30A3744}"/>
              </a:ext>
            </a:extLst>
          </p:cNvPr>
          <p:cNvSpPr txBox="1">
            <a:spLocks/>
          </p:cNvSpPr>
          <p:nvPr/>
        </p:nvSpPr>
        <p:spPr>
          <a:xfrm>
            <a:off x="1510938" y="18755"/>
            <a:ext cx="9144000" cy="8762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2F92"/>
                </a:solidFill>
                <a:ea typeface="+mn-ea"/>
                <a:cs typeface="+mn-cs"/>
              </a:rPr>
              <a:t>Duct System of Salivary Gland </a:t>
            </a:r>
          </a:p>
        </p:txBody>
      </p:sp>
      <p:graphicFrame>
        <p:nvGraphicFramePr>
          <p:cNvPr id="5" name="Table 4">
            <a:extLst>
              <a:ext uri="{FF2B5EF4-FFF2-40B4-BE49-F238E27FC236}">
                <a16:creationId xmlns:a16="http://schemas.microsoft.com/office/drawing/2014/main" xmlns="" id="{5CFD6E6A-0F1B-4B34-8B6A-708AA9B0DBDF}"/>
              </a:ext>
            </a:extLst>
          </p:cNvPr>
          <p:cNvGraphicFramePr>
            <a:graphicFrameLocks noGrp="1"/>
          </p:cNvGraphicFramePr>
          <p:nvPr>
            <p:extLst>
              <p:ext uri="{D42A27DB-BD31-4B8C-83A1-F6EECF244321}">
                <p14:modId xmlns:p14="http://schemas.microsoft.com/office/powerpoint/2010/main" val="1128970989"/>
              </p:ext>
            </p:extLst>
          </p:nvPr>
        </p:nvGraphicFramePr>
        <p:xfrm>
          <a:off x="524693" y="1042759"/>
          <a:ext cx="11116491" cy="2011680"/>
        </p:xfrm>
        <a:graphic>
          <a:graphicData uri="http://schemas.openxmlformats.org/drawingml/2006/table">
            <a:tbl>
              <a:tblPr firstRow="1" bandRow="1"/>
              <a:tblGrid>
                <a:gridCol w="3251763">
                  <a:extLst>
                    <a:ext uri="{9D8B030D-6E8A-4147-A177-3AD203B41FA5}">
                      <a16:colId xmlns:a16="http://schemas.microsoft.com/office/drawing/2014/main" xmlns="" val="20000"/>
                    </a:ext>
                  </a:extLst>
                </a:gridCol>
                <a:gridCol w="3800024">
                  <a:extLst>
                    <a:ext uri="{9D8B030D-6E8A-4147-A177-3AD203B41FA5}">
                      <a16:colId xmlns:a16="http://schemas.microsoft.com/office/drawing/2014/main" xmlns="" val="20001"/>
                    </a:ext>
                  </a:extLst>
                </a:gridCol>
                <a:gridCol w="4064704">
                  <a:extLst>
                    <a:ext uri="{9D8B030D-6E8A-4147-A177-3AD203B41FA5}">
                      <a16:colId xmlns:a16="http://schemas.microsoft.com/office/drawing/2014/main" xmlns="" val="2003733490"/>
                    </a:ext>
                  </a:extLst>
                </a:gridCol>
              </a:tblGrid>
              <a:tr h="4988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2800" b="1" i="0" u="sng" kern="1200" dirty="0">
                          <a:solidFill>
                            <a:schemeClr val="accent1">
                              <a:lumMod val="75000"/>
                            </a:schemeClr>
                          </a:solidFill>
                          <a:latin typeface="+mj-lt"/>
                          <a:ea typeface="+mn-ea"/>
                          <a:cs typeface="+mn-cs"/>
                        </a:rPr>
                        <a:t>Intra</a:t>
                      </a:r>
                      <a:r>
                        <a:rPr lang="en-US" sz="2800" b="1" i="0" kern="1200" dirty="0">
                          <a:solidFill>
                            <a:schemeClr val="accent1">
                              <a:lumMod val="75000"/>
                            </a:schemeClr>
                          </a:solidFill>
                          <a:latin typeface="+mj-lt"/>
                          <a:ea typeface="+mn-ea"/>
                          <a:cs typeface="+mn-cs"/>
                        </a:rPr>
                        <a:t>lobular Ducts </a:t>
                      </a:r>
                      <a:r>
                        <a:rPr lang="en-US" sz="2000" b="1" i="0" kern="1200" dirty="0">
                          <a:solidFill>
                            <a:schemeClr val="accent1">
                              <a:lumMod val="75000"/>
                            </a:schemeClr>
                          </a:solidFill>
                          <a:latin typeface="+mj-lt"/>
                          <a:ea typeface="+mn-ea"/>
                          <a:cs typeface="+mn-cs"/>
                        </a:rPr>
                        <a:t>(prominent) </a:t>
                      </a:r>
                      <a:r>
                        <a:rPr lang="en-US" sz="1400" b="1" i="0" kern="1200" dirty="0">
                          <a:solidFill>
                            <a:schemeClr val="bg1">
                              <a:lumMod val="75000"/>
                            </a:schemeClr>
                          </a:solidFill>
                          <a:latin typeface="+mj-lt"/>
                          <a:ea typeface="+mn-ea"/>
                          <a:cs typeface="+mn-cs"/>
                        </a:rPr>
                        <a:t>inside the </a:t>
                      </a:r>
                      <a:r>
                        <a:rPr lang="en-US" sz="1400" b="1" i="0" kern="1200" dirty="0" err="1">
                          <a:solidFill>
                            <a:schemeClr val="bg1">
                              <a:lumMod val="75000"/>
                            </a:schemeClr>
                          </a:solidFill>
                          <a:latin typeface="+mj-lt"/>
                          <a:ea typeface="+mn-ea"/>
                          <a:cs typeface="+mn-cs"/>
                        </a:rPr>
                        <a:t>lublue</a:t>
                      </a:r>
                      <a:endParaRPr lang="en-US" sz="3600" b="1" i="0" kern="1200" dirty="0">
                        <a:solidFill>
                          <a:schemeClr val="accent1">
                            <a:lumMod val="75000"/>
                          </a:schemeClr>
                        </a:solidFill>
                        <a:latin typeface="+mj-lt"/>
                        <a:ea typeface="+mn-ea"/>
                        <a:cs typeface="+mn-cs"/>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a:solidFill>
                            <a:schemeClr val="accent1">
                              <a:lumMod val="75000"/>
                            </a:schemeClr>
                          </a:solidFill>
                          <a:latin typeface="+mj-lt"/>
                          <a:ea typeface="+mn-ea"/>
                          <a:cs typeface="+mn-cs"/>
                        </a:rPr>
                        <a:t>Interlobular </a:t>
                      </a:r>
                      <a:r>
                        <a:rPr lang="en-US" sz="2800" b="1" i="0" kern="1200" dirty="0" smtClean="0">
                          <a:solidFill>
                            <a:schemeClr val="accent1">
                              <a:lumMod val="75000"/>
                            </a:schemeClr>
                          </a:solidFill>
                          <a:latin typeface="+mj-lt"/>
                          <a:ea typeface="+mn-ea"/>
                          <a:cs typeface="+mn-cs"/>
                        </a:rPr>
                        <a:t>Ducts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baseline="0" dirty="0" smtClean="0">
                          <a:solidFill>
                            <a:schemeClr val="accent1">
                              <a:lumMod val="75000"/>
                            </a:schemeClr>
                          </a:solidFill>
                          <a:latin typeface="+mj-lt"/>
                          <a:ea typeface="+mn-ea"/>
                          <a:cs typeface="+mn-cs"/>
                        </a:rPr>
                        <a:t> </a:t>
                      </a:r>
                      <a:r>
                        <a:rPr lang="en-US" sz="1800" b="1" i="0" kern="1200" baseline="0" dirty="0">
                          <a:solidFill>
                            <a:schemeClr val="bg1">
                              <a:lumMod val="75000"/>
                            </a:schemeClr>
                          </a:solidFill>
                          <a:latin typeface="+mj-lt"/>
                          <a:ea typeface="+mn-ea"/>
                          <a:cs typeface="+mn-cs"/>
                        </a:rPr>
                        <a:t>outside the lobule </a:t>
                      </a:r>
                      <a:endParaRPr lang="en-US" sz="5400" b="1" i="0" kern="1200" baseline="0" dirty="0">
                        <a:solidFill>
                          <a:schemeClr val="bg1">
                            <a:lumMod val="75000"/>
                          </a:schemeClr>
                        </a:solidFill>
                        <a:latin typeface="+mj-lt"/>
                        <a:ea typeface="+mn-ea"/>
                        <a:cs typeface="+mn-cs"/>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kern="1200" dirty="0">
                          <a:solidFill>
                            <a:schemeClr val="accent1">
                              <a:lumMod val="75000"/>
                            </a:schemeClr>
                          </a:solidFill>
                          <a:latin typeface="+mj-lt"/>
                          <a:ea typeface="+mn-ea"/>
                          <a:cs typeface="+mn-cs"/>
                        </a:rPr>
                        <a:t>Main </a:t>
                      </a:r>
                      <a:r>
                        <a:rPr lang="en-US" sz="2800" b="1" i="0" kern="1200" dirty="0" smtClean="0">
                          <a:solidFill>
                            <a:schemeClr val="accent1">
                              <a:lumMod val="75000"/>
                            </a:schemeClr>
                          </a:solidFill>
                          <a:latin typeface="+mj-lt"/>
                          <a:ea typeface="+mn-ea"/>
                          <a:cs typeface="+mn-cs"/>
                        </a:rPr>
                        <a:t>Duct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accent1">
                              <a:lumMod val="75000"/>
                            </a:schemeClr>
                          </a:solidFill>
                          <a:latin typeface="+mj-lt"/>
                          <a:ea typeface="+mn-ea"/>
                          <a:cs typeface="+mn-cs"/>
                        </a:rPr>
                        <a:t> </a:t>
                      </a:r>
                      <a:r>
                        <a:rPr lang="en-US" sz="1600" b="1" i="0" kern="1200" dirty="0">
                          <a:solidFill>
                            <a:srgbClr val="00B050"/>
                          </a:solidFill>
                          <a:latin typeface="+mj-lt"/>
                          <a:ea typeface="+mn-ea"/>
                          <a:cs typeface="+mn-cs"/>
                        </a:rPr>
                        <a:t>opens in oral cavity</a:t>
                      </a:r>
                      <a:endParaRPr lang="en-US" sz="4000" dirty="0">
                        <a:solidFill>
                          <a:srgbClr val="00B050"/>
                        </a:solidFill>
                        <a:latin typeface="+mj-lt"/>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720545">
                <a:tc>
                  <a:txBody>
                    <a:bodyPr/>
                    <a:lstStyle/>
                    <a:p>
                      <a:pPr marL="0" indent="0">
                        <a:buNone/>
                      </a:pPr>
                      <a:r>
                        <a:rPr lang="en-US" b="1" dirty="0">
                          <a:latin typeface="+mj-lt"/>
                        </a:rPr>
                        <a:t>A) Intercalated </a:t>
                      </a:r>
                      <a:r>
                        <a:rPr lang="en-US" b="1" dirty="0" err="1">
                          <a:latin typeface="+mj-lt"/>
                        </a:rPr>
                        <a:t>Dutcs</a:t>
                      </a:r>
                      <a:r>
                        <a:rPr lang="en-US" b="1" dirty="0">
                          <a:latin typeface="+mj-lt"/>
                        </a:rPr>
                        <a:t> </a:t>
                      </a:r>
                      <a:r>
                        <a:rPr lang="en-US" sz="1000" b="1" dirty="0">
                          <a:solidFill>
                            <a:schemeClr val="bg1">
                              <a:lumMod val="75000"/>
                            </a:schemeClr>
                          </a:solidFill>
                          <a:latin typeface="+mj-lt"/>
                        </a:rPr>
                        <a:t>inside the acini</a:t>
                      </a:r>
                      <a:r>
                        <a:rPr lang="en-US" b="1" dirty="0">
                          <a:latin typeface="+mj-lt"/>
                        </a:rPr>
                        <a:t>:</a:t>
                      </a:r>
                    </a:p>
                    <a:p>
                      <a:pPr marL="0" indent="0">
                        <a:buNone/>
                      </a:pPr>
                      <a:r>
                        <a:rPr lang="en-US" dirty="0">
                          <a:latin typeface="+mj-lt"/>
                        </a:rPr>
                        <a:t>Lined by small </a:t>
                      </a:r>
                      <a:r>
                        <a:rPr lang="en-US" u="sng" dirty="0">
                          <a:latin typeface="+mj-lt"/>
                        </a:rPr>
                        <a:t>cuboidal cells </a:t>
                      </a:r>
                    </a:p>
                    <a:p>
                      <a:pPr marL="0" indent="0">
                        <a:buNone/>
                      </a:pPr>
                      <a:r>
                        <a:rPr lang="en-US" b="1" dirty="0">
                          <a:latin typeface="+mj-lt"/>
                        </a:rPr>
                        <a:t>B) Striated Ducts </a:t>
                      </a:r>
                      <a:r>
                        <a:rPr lang="en-US" sz="900" b="1" dirty="0">
                          <a:solidFill>
                            <a:schemeClr val="bg1">
                              <a:lumMod val="75000"/>
                            </a:schemeClr>
                          </a:solidFill>
                          <a:latin typeface="+mj-lt"/>
                        </a:rPr>
                        <a:t>formed by 2 intercalated ducts</a:t>
                      </a:r>
                      <a:r>
                        <a:rPr lang="en-US" b="1" dirty="0">
                          <a:latin typeface="+mj-lt"/>
                        </a:rPr>
                        <a:t>: </a:t>
                      </a:r>
                    </a:p>
                    <a:p>
                      <a:pPr marL="0" indent="0">
                        <a:buNone/>
                      </a:pPr>
                      <a:r>
                        <a:rPr lang="en-US" dirty="0">
                          <a:latin typeface="+mj-lt"/>
                        </a:rPr>
                        <a:t>Lined by low </a:t>
                      </a:r>
                      <a:r>
                        <a:rPr lang="en-US" b="0" u="sng" dirty="0">
                          <a:latin typeface="+mj-lt"/>
                        </a:rPr>
                        <a:t>columnar cells</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800" dirty="0">
                          <a:latin typeface="+mj-lt"/>
                        </a:rPr>
                        <a:t>Lined by </a:t>
                      </a:r>
                      <a:r>
                        <a:rPr lang="en-US" sz="1800" b="1" u="sng" dirty="0">
                          <a:latin typeface="+mj-lt"/>
                        </a:rPr>
                        <a:t>simple columnar epithelium</a:t>
                      </a: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800" dirty="0">
                          <a:latin typeface="+mj-lt"/>
                          <a:ea typeface="Arial" pitchFamily="34" charset="0"/>
                        </a:rPr>
                        <a:t>lined by </a:t>
                      </a:r>
                      <a:r>
                        <a:rPr lang="en-US" sz="1800" b="1" u="sng" dirty="0">
                          <a:latin typeface="+mj-lt"/>
                          <a:ea typeface="Arial" pitchFamily="34" charset="0"/>
                        </a:rPr>
                        <a:t>stratified columnar epithelium</a:t>
                      </a:r>
                      <a:r>
                        <a:rPr lang="en-US" b="1" u="sng" dirty="0">
                          <a:latin typeface="+mj-lt"/>
                        </a:rPr>
                        <a:t> </a:t>
                      </a:r>
                      <a:r>
                        <a:rPr lang="en-US" u="sng" dirty="0">
                          <a:latin typeface="+mj-lt"/>
                        </a:rPr>
                        <a:t>which </a:t>
                      </a:r>
                      <a:r>
                        <a:rPr lang="en-US" b="1" u="sng" dirty="0">
                          <a:latin typeface="+mj-lt"/>
                        </a:rPr>
                        <a:t>becomes stratified squamous </a:t>
                      </a:r>
                      <a:r>
                        <a:rPr lang="en-US" u="sng" dirty="0">
                          <a:latin typeface="+mj-lt"/>
                        </a:rPr>
                        <a:t>(nonkeratinized)</a:t>
                      </a:r>
                      <a:r>
                        <a:rPr lang="en-US" dirty="0">
                          <a:latin typeface="+mj-lt"/>
                        </a:rPr>
                        <a:t> in the </a:t>
                      </a:r>
                      <a:r>
                        <a:rPr lang="en-US" b="1" dirty="0">
                          <a:latin typeface="+mj-lt"/>
                        </a:rPr>
                        <a:t>distal end </a:t>
                      </a:r>
                      <a:r>
                        <a:rPr lang="en-US" sz="1000" b="1" dirty="0">
                          <a:solidFill>
                            <a:srgbClr val="00B050"/>
                          </a:solidFill>
                          <a:latin typeface="+mj-lt"/>
                        </a:rPr>
                        <a:t>near the opening in oral </a:t>
                      </a:r>
                      <a:r>
                        <a:rPr lang="en-US" sz="1000" b="1" dirty="0" err="1">
                          <a:solidFill>
                            <a:srgbClr val="00B050"/>
                          </a:solidFill>
                          <a:latin typeface="+mj-lt"/>
                        </a:rPr>
                        <a:t>caivty</a:t>
                      </a:r>
                      <a:endParaRPr lang="en-US" b="1" dirty="0">
                        <a:solidFill>
                          <a:srgbClr val="00B050"/>
                        </a:solidFill>
                        <a:latin typeface="+mj-lt"/>
                      </a:endParaRPr>
                    </a:p>
                  </a:txBody>
                  <a:tcPr anchor="ctr">
                    <a:lnL w="12700" cap="flat" cmpd="sng" algn="ctr">
                      <a:solidFill>
                        <a:srgbClr val="E7E6E6">
                          <a:lumMod val="50000"/>
                        </a:srgbClr>
                      </a:solidFill>
                      <a:prstDash val="solid"/>
                      <a:round/>
                      <a:headEnd type="none" w="med" len="med"/>
                      <a:tailEnd type="none" w="med" len="med"/>
                    </a:lnL>
                    <a:lnR w="12700" cap="flat" cmpd="sng" algn="ctr">
                      <a:solidFill>
                        <a:srgbClr val="E7E6E6">
                          <a:lumMod val="50000"/>
                        </a:srgbClr>
                      </a:solidFill>
                      <a:prstDash val="solid"/>
                      <a:round/>
                      <a:headEnd type="none" w="med" len="med"/>
                      <a:tailEnd type="none" w="med" len="med"/>
                    </a:lnR>
                    <a:lnT w="12700" cap="flat" cmpd="sng" algn="ctr">
                      <a:solidFill>
                        <a:srgbClr val="E7E6E6">
                          <a:lumMod val="50000"/>
                        </a:srgbClr>
                      </a:solidFill>
                      <a:prstDash val="solid"/>
                      <a:round/>
                      <a:headEnd type="none" w="med" len="med"/>
                      <a:tailEnd type="none" w="med" len="med"/>
                    </a:lnT>
                    <a:lnB w="12700" cap="flat" cmpd="sng" algn="ctr">
                      <a:solidFill>
                        <a:srgbClr val="E7E6E6">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bl>
          </a:graphicData>
        </a:graphic>
      </p:graphicFrame>
      <p:pic>
        <p:nvPicPr>
          <p:cNvPr id="9" name="Picture 2" descr="http://www.lab.anhb.uwa.edu.au/mb140/CorePages/Oral/Images/Ducts.gif">
            <a:extLst>
              <a:ext uri="{FF2B5EF4-FFF2-40B4-BE49-F238E27FC236}">
                <a16:creationId xmlns:a16="http://schemas.microsoft.com/office/drawing/2014/main" xmlns="" id="{2014270F-2300-4834-9264-6284513B5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51" b="3745"/>
          <a:stretch>
            <a:fillRect/>
          </a:stretch>
        </p:blipFill>
        <p:spPr bwMode="auto">
          <a:xfrm>
            <a:off x="0" y="4090302"/>
            <a:ext cx="3814353" cy="25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xmlns="" id="{A71FBB36-4E31-4695-A8F1-6F246A4DCDC7}"/>
              </a:ext>
            </a:extLst>
          </p:cNvPr>
          <p:cNvCxnSpPr>
            <a:cxnSpLocks/>
          </p:cNvCxnSpPr>
          <p:nvPr/>
        </p:nvCxnSpPr>
        <p:spPr>
          <a:xfrm>
            <a:off x="723082" y="5010149"/>
            <a:ext cx="16192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AF542A0D-EE1D-43A2-8F63-82F9879ED944}"/>
              </a:ext>
            </a:extLst>
          </p:cNvPr>
          <p:cNvSpPr/>
          <p:nvPr/>
        </p:nvSpPr>
        <p:spPr>
          <a:xfrm>
            <a:off x="723082" y="5857874"/>
            <a:ext cx="1215613" cy="234047"/>
          </a:xfrm>
          <a:prstGeom prst="rect">
            <a:avLst/>
          </a:prstGeom>
          <a:no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FDD6FC71-BAEE-4FD5-85C4-9C139AD61CEA}"/>
              </a:ext>
            </a:extLst>
          </p:cNvPr>
          <p:cNvSpPr/>
          <p:nvPr/>
        </p:nvSpPr>
        <p:spPr>
          <a:xfrm>
            <a:off x="303982" y="4785627"/>
            <a:ext cx="1028596" cy="234047"/>
          </a:xfrm>
          <a:prstGeom prst="rect">
            <a:avLst/>
          </a:prstGeom>
          <a:no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D2013894-8BA1-4087-9208-DEA1AFDD9EA3}"/>
              </a:ext>
            </a:extLst>
          </p:cNvPr>
          <p:cNvSpPr/>
          <p:nvPr/>
        </p:nvSpPr>
        <p:spPr>
          <a:xfrm>
            <a:off x="2247082" y="4668603"/>
            <a:ext cx="935087" cy="234047"/>
          </a:xfrm>
          <a:prstGeom prst="rect">
            <a:avLst/>
          </a:prstGeom>
          <a:no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Line Arrow: Straight">
            <a:extLst>
              <a:ext uri="{FF2B5EF4-FFF2-40B4-BE49-F238E27FC236}">
                <a16:creationId xmlns:a16="http://schemas.microsoft.com/office/drawing/2014/main" xmlns="" id="{651BA21E-17EE-48E1-B203-A0906813F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1181458" y="3333064"/>
            <a:ext cx="914400" cy="600075"/>
          </a:xfrm>
          <a:prstGeom prst="rect">
            <a:avLst/>
          </a:prstGeom>
        </p:spPr>
      </p:pic>
      <p:pic>
        <p:nvPicPr>
          <p:cNvPr id="20" name="Picture 2" descr="par044he.jpg">
            <a:extLst>
              <a:ext uri="{FF2B5EF4-FFF2-40B4-BE49-F238E27FC236}">
                <a16:creationId xmlns:a16="http://schemas.microsoft.com/office/drawing/2014/main" xmlns="" id="{383751A9-3156-4AB4-AC44-DEC46CB59839}"/>
              </a:ext>
            </a:extLst>
          </p:cNvPr>
          <p:cNvPicPr>
            <a:picLocks noChangeAspect="1"/>
          </p:cNvPicPr>
          <p:nvPr/>
        </p:nvPicPr>
        <p:blipFill>
          <a:blip r:embed="rId5">
            <a:extLst>
              <a:ext uri="{28A0092B-C50C-407E-A947-70E740481C1C}">
                <a14:useLocalDpi xmlns:a14="http://schemas.microsoft.com/office/drawing/2010/main" val="0"/>
              </a:ext>
            </a:extLst>
          </a:blip>
          <a:srcRect t="9302" b="29274"/>
          <a:stretch>
            <a:fillRect/>
          </a:stretch>
        </p:blipFill>
        <p:spPr bwMode="auto">
          <a:xfrm>
            <a:off x="4032045" y="4090302"/>
            <a:ext cx="2892630" cy="25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http://images.howmed.net/wp-content/gallery/parotid-gland/parotid-gland-2.jpg">
            <a:extLst>
              <a:ext uri="{FF2B5EF4-FFF2-40B4-BE49-F238E27FC236}">
                <a16:creationId xmlns:a16="http://schemas.microsoft.com/office/drawing/2014/main" xmlns="" id="{00B109A9-FF16-406B-9545-E521EE0A59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900" t="6355" r="11772" b="38538"/>
          <a:stretch>
            <a:fillRect/>
          </a:stretch>
        </p:blipFill>
        <p:spPr bwMode="auto">
          <a:xfrm>
            <a:off x="7694612" y="4090302"/>
            <a:ext cx="3946571" cy="25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phic 21" descr="Line Arrow: Straight">
            <a:extLst>
              <a:ext uri="{FF2B5EF4-FFF2-40B4-BE49-F238E27FC236}">
                <a16:creationId xmlns:a16="http://schemas.microsoft.com/office/drawing/2014/main" xmlns="" id="{3A677EE8-BDD6-439F-8706-C23D97C365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939266">
            <a:off x="9299242" y="3608362"/>
            <a:ext cx="432509" cy="600075"/>
          </a:xfrm>
          <a:prstGeom prst="rect">
            <a:avLst/>
          </a:prstGeom>
        </p:spPr>
      </p:pic>
      <p:sp>
        <p:nvSpPr>
          <p:cNvPr id="23" name="TextBox 22">
            <a:extLst>
              <a:ext uri="{FF2B5EF4-FFF2-40B4-BE49-F238E27FC236}">
                <a16:creationId xmlns:a16="http://schemas.microsoft.com/office/drawing/2014/main" xmlns="" id="{DFE1233E-1708-44FB-BCA3-20412AEE96A8}"/>
              </a:ext>
            </a:extLst>
          </p:cNvPr>
          <p:cNvSpPr txBox="1"/>
          <p:nvPr/>
        </p:nvSpPr>
        <p:spPr>
          <a:xfrm>
            <a:off x="8915400" y="3311779"/>
            <a:ext cx="1752600" cy="369332"/>
          </a:xfrm>
          <a:prstGeom prst="rect">
            <a:avLst/>
          </a:prstGeom>
          <a:noFill/>
        </p:spPr>
        <p:txBody>
          <a:bodyPr wrap="square" rtlCol="0">
            <a:spAutoFit/>
          </a:bodyPr>
          <a:lstStyle/>
          <a:p>
            <a:r>
              <a:rPr lang="en-GB" dirty="0"/>
              <a:t>The main duct</a:t>
            </a:r>
          </a:p>
        </p:txBody>
      </p:sp>
    </p:spTree>
    <p:extLst>
      <p:ext uri="{BB962C8B-B14F-4D97-AF65-F5344CB8AC3E}">
        <p14:creationId xmlns:p14="http://schemas.microsoft.com/office/powerpoint/2010/main" val="260626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chea-02.jpg"/>
          <p:cNvPicPr>
            <a:picLocks noGrp="1" noChangeAspect="1"/>
          </p:cNvPicPr>
          <p:nvPr isPhoto="1"/>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69027" y="3921442"/>
            <a:ext cx="4572000" cy="954107"/>
          </a:xfrm>
          <a:prstGeom prst="rect">
            <a:avLst/>
          </a:prstGeom>
          <a:noFill/>
        </p:spPr>
        <p:txBody>
          <a:bodyPr wrap="square" rtlCol="0">
            <a:spAutoFit/>
          </a:bodyPr>
          <a:lstStyle/>
          <a:p>
            <a:r>
              <a:rPr lang="en-US" sz="1400" b="1" dirty="0">
                <a:solidFill>
                  <a:srgbClr val="FF8AD8"/>
                </a:solidFill>
              </a:rPr>
              <a:t>4- </a:t>
            </a:r>
            <a:r>
              <a:rPr lang="en-US" sz="1400" b="1" dirty="0" err="1">
                <a:solidFill>
                  <a:srgbClr val="FF8AD8"/>
                </a:solidFill>
              </a:rPr>
              <a:t>Fundic</a:t>
            </a:r>
            <a:r>
              <a:rPr lang="en-US" sz="1400" b="1" dirty="0">
                <a:solidFill>
                  <a:srgbClr val="FF8AD8"/>
                </a:solidFill>
              </a:rPr>
              <a:t> glands are composed of:</a:t>
            </a:r>
          </a:p>
          <a:p>
            <a:r>
              <a:rPr lang="en-US" sz="1400" dirty="0"/>
              <a:t>A- Dendritic cells.</a:t>
            </a:r>
          </a:p>
          <a:p>
            <a:r>
              <a:rPr lang="en-US" sz="1400" dirty="0"/>
              <a:t>B-Peptic (chief) cells.</a:t>
            </a:r>
          </a:p>
          <a:p>
            <a:r>
              <a:rPr lang="en-US" sz="1400" dirty="0"/>
              <a:t>c-goblet cells.</a:t>
            </a:r>
          </a:p>
        </p:txBody>
      </p:sp>
      <p:sp>
        <p:nvSpPr>
          <p:cNvPr id="12" name="مربع نص 11"/>
          <p:cNvSpPr txBox="1"/>
          <p:nvPr/>
        </p:nvSpPr>
        <p:spPr>
          <a:xfrm>
            <a:off x="2999507" y="372401"/>
            <a:ext cx="4378037" cy="1415772"/>
          </a:xfrm>
          <a:prstGeom prst="rect">
            <a:avLst/>
          </a:prstGeom>
          <a:noFill/>
        </p:spPr>
        <p:txBody>
          <a:bodyPr wrap="square" rtlCol="0">
            <a:spAutoFit/>
          </a:bodyPr>
          <a:lstStyle/>
          <a:p>
            <a:r>
              <a:rPr lang="en-US" altLang="en-US" sz="1400" b="1" dirty="0">
                <a:solidFill>
                  <a:srgbClr val="FF8AD8"/>
                </a:solidFill>
                <a:cs typeface="Times New Roman" pitchFamily="18" charset="0"/>
              </a:rPr>
              <a:t>1- Meissner’s plexus of nerve fibers and nerve cells are found in:</a:t>
            </a:r>
          </a:p>
          <a:p>
            <a:r>
              <a:rPr lang="en-US" sz="1400" dirty="0">
                <a:cs typeface="Times New Roman" pitchFamily="18" charset="0"/>
              </a:rPr>
              <a:t>A-mucosa of esophagus.</a:t>
            </a:r>
          </a:p>
          <a:p>
            <a:r>
              <a:rPr lang="en-US" sz="1400" dirty="0">
                <a:cs typeface="Times New Roman" pitchFamily="18" charset="0"/>
              </a:rPr>
              <a:t>B-submucosa of esophagus.</a:t>
            </a:r>
          </a:p>
          <a:p>
            <a:r>
              <a:rPr lang="en-US" sz="1400" dirty="0">
                <a:cs typeface="Times New Roman" pitchFamily="18" charset="0"/>
              </a:rPr>
              <a:t>C-Serosa of esophagus.</a:t>
            </a:r>
          </a:p>
          <a:p>
            <a:endParaRPr lang="en-US" sz="1600" dirty="0">
              <a:cs typeface="Majalla UI"/>
            </a:endParaRPr>
          </a:p>
        </p:txBody>
      </p:sp>
      <p:sp>
        <p:nvSpPr>
          <p:cNvPr id="14" name="مربع نص 13"/>
          <p:cNvSpPr txBox="1"/>
          <p:nvPr/>
        </p:nvSpPr>
        <p:spPr>
          <a:xfrm>
            <a:off x="2999507" y="1608587"/>
            <a:ext cx="4059382" cy="1169551"/>
          </a:xfrm>
          <a:prstGeom prst="rect">
            <a:avLst/>
          </a:prstGeom>
          <a:noFill/>
        </p:spPr>
        <p:txBody>
          <a:bodyPr wrap="square" rtlCol="0">
            <a:spAutoFit/>
          </a:bodyPr>
          <a:lstStyle/>
          <a:p>
            <a:r>
              <a:rPr lang="en-US" sz="1400" b="1" dirty="0">
                <a:solidFill>
                  <a:srgbClr val="FF8AD8"/>
                </a:solidFill>
              </a:rPr>
              <a:t>2- There are…………. in </a:t>
            </a:r>
            <a:r>
              <a:rPr lang="en-US" sz="1400" b="1" dirty="0" err="1">
                <a:solidFill>
                  <a:srgbClr val="FF8AD8"/>
                </a:solidFill>
              </a:rPr>
              <a:t>Muscularis</a:t>
            </a:r>
            <a:r>
              <a:rPr lang="en-US" sz="1400" b="1" dirty="0">
                <a:solidFill>
                  <a:srgbClr val="FF8AD8"/>
                </a:solidFill>
              </a:rPr>
              <a:t> Externa of esophagus:</a:t>
            </a:r>
          </a:p>
          <a:p>
            <a:r>
              <a:rPr lang="en-US" sz="1400" dirty="0"/>
              <a:t>A-</a:t>
            </a:r>
            <a:r>
              <a:rPr lang="en-US" sz="1400" dirty="0" err="1"/>
              <a:t>Auerbach’s</a:t>
            </a:r>
            <a:r>
              <a:rPr lang="en-US" sz="1400" dirty="0"/>
              <a:t> (myenteric) plexus</a:t>
            </a:r>
            <a:r>
              <a:rPr lang="en-US" altLang="en-US" sz="1400" dirty="0">
                <a:cs typeface="Times New Roman" pitchFamily="18" charset="0"/>
              </a:rPr>
              <a:t>.</a:t>
            </a:r>
          </a:p>
          <a:p>
            <a:r>
              <a:rPr lang="en-US" sz="1400" dirty="0"/>
              <a:t>B-submucosal glands.</a:t>
            </a:r>
          </a:p>
          <a:p>
            <a:r>
              <a:rPr lang="en-US" sz="1400" dirty="0"/>
              <a:t>C-</a:t>
            </a:r>
            <a:r>
              <a:rPr lang="en-US" altLang="en-US" sz="1400" dirty="0">
                <a:cs typeface="Times New Roman" pitchFamily="18" charset="0"/>
              </a:rPr>
              <a:t>Meissner’s plexus.</a:t>
            </a:r>
            <a:endParaRPr lang="en-US" sz="1400" dirty="0"/>
          </a:p>
        </p:txBody>
      </p:sp>
      <p:sp>
        <p:nvSpPr>
          <p:cNvPr id="16" name="مربع نص 15"/>
          <p:cNvSpPr txBox="1"/>
          <p:nvPr/>
        </p:nvSpPr>
        <p:spPr>
          <a:xfrm>
            <a:off x="2999506" y="2751891"/>
            <a:ext cx="4378037" cy="1169551"/>
          </a:xfrm>
          <a:prstGeom prst="rect">
            <a:avLst/>
          </a:prstGeom>
          <a:noFill/>
        </p:spPr>
        <p:txBody>
          <a:bodyPr wrap="square" rtlCol="0">
            <a:spAutoFit/>
          </a:bodyPr>
          <a:lstStyle/>
          <a:p>
            <a:r>
              <a:rPr lang="en-US" sz="1400" b="1" dirty="0">
                <a:solidFill>
                  <a:srgbClr val="FF8AD8"/>
                </a:solidFill>
              </a:rPr>
              <a:t>3- Which of the following is a characteristic of Submucosa of the stomach:</a:t>
            </a:r>
          </a:p>
          <a:p>
            <a:r>
              <a:rPr lang="en-US" sz="1400" dirty="0"/>
              <a:t>A-</a:t>
            </a:r>
            <a:r>
              <a:rPr lang="en-US" altLang="en-US" sz="1400" dirty="0">
                <a:cs typeface="Times New Roman" pitchFamily="18" charset="0"/>
              </a:rPr>
              <a:t>NO submucosal glands.</a:t>
            </a:r>
          </a:p>
          <a:p>
            <a:r>
              <a:rPr lang="en-US" sz="1400" dirty="0"/>
              <a:t>B-circular smooth muscle.</a:t>
            </a:r>
          </a:p>
          <a:p>
            <a:r>
              <a:rPr lang="en-US" sz="1400" dirty="0"/>
              <a:t>C-</a:t>
            </a:r>
            <a:r>
              <a:rPr lang="en-US" sz="1400" dirty="0">
                <a:cs typeface="Majalla UI"/>
              </a:rPr>
              <a:t>by numerous </a:t>
            </a:r>
            <a:r>
              <a:rPr lang="en-US" sz="1400" dirty="0" err="1">
                <a:cs typeface="Majalla UI"/>
              </a:rPr>
              <a:t>fundic</a:t>
            </a:r>
            <a:r>
              <a:rPr lang="en-US" sz="1400" dirty="0">
                <a:cs typeface="Majalla UI"/>
              </a:rPr>
              <a:t> glands. </a:t>
            </a:r>
            <a:endParaRPr lang="en-US" sz="1400" dirty="0"/>
          </a:p>
        </p:txBody>
      </p:sp>
      <p:sp>
        <p:nvSpPr>
          <p:cNvPr id="19" name="مربع نص 18"/>
          <p:cNvSpPr txBox="1"/>
          <p:nvPr/>
        </p:nvSpPr>
        <p:spPr>
          <a:xfrm>
            <a:off x="2999507" y="4904337"/>
            <a:ext cx="3699164" cy="954107"/>
          </a:xfrm>
          <a:prstGeom prst="rect">
            <a:avLst/>
          </a:prstGeom>
          <a:noFill/>
        </p:spPr>
        <p:txBody>
          <a:bodyPr wrap="square" rtlCol="0">
            <a:spAutoFit/>
          </a:bodyPr>
          <a:lstStyle/>
          <a:p>
            <a:r>
              <a:rPr lang="en-US" sz="1400" b="1" dirty="0">
                <a:solidFill>
                  <a:srgbClr val="FF8AD8"/>
                </a:solidFill>
                <a:cs typeface="Times New Roman" pitchFamily="18" charset="0"/>
              </a:rPr>
              <a:t>5- Parietal (oxyntic) cell nucleus is:</a:t>
            </a:r>
          </a:p>
          <a:p>
            <a:r>
              <a:rPr lang="en-US" sz="1400" dirty="0"/>
              <a:t>A-basal, round.</a:t>
            </a:r>
          </a:p>
          <a:p>
            <a:r>
              <a:rPr lang="en-US" sz="1400" dirty="0"/>
              <a:t>B-oval-elongated.</a:t>
            </a:r>
          </a:p>
          <a:p>
            <a:r>
              <a:rPr lang="en-US" sz="1400" dirty="0"/>
              <a:t>C-central, round.</a:t>
            </a:r>
          </a:p>
        </p:txBody>
      </p:sp>
      <p:sp>
        <p:nvSpPr>
          <p:cNvPr id="20" name="مربع نص 19"/>
          <p:cNvSpPr txBox="1"/>
          <p:nvPr/>
        </p:nvSpPr>
        <p:spPr>
          <a:xfrm>
            <a:off x="2966720" y="5784520"/>
            <a:ext cx="3449543" cy="984885"/>
          </a:xfrm>
          <a:prstGeom prst="rect">
            <a:avLst/>
          </a:prstGeom>
          <a:noFill/>
        </p:spPr>
        <p:txBody>
          <a:bodyPr wrap="square" rtlCol="0">
            <a:spAutoFit/>
          </a:bodyPr>
          <a:lstStyle/>
          <a:p>
            <a:r>
              <a:rPr lang="en-US" sz="1400" b="1" dirty="0">
                <a:solidFill>
                  <a:srgbClr val="FF8AD8"/>
                </a:solidFill>
                <a:cs typeface="Times New Roman" pitchFamily="18" charset="0"/>
              </a:rPr>
              <a:t>6- Peptic (chief) cell cytoplasm is:</a:t>
            </a:r>
          </a:p>
          <a:p>
            <a:r>
              <a:rPr lang="en-US" sz="1400" dirty="0"/>
              <a:t>A-acidophilic.</a:t>
            </a:r>
          </a:p>
          <a:p>
            <a:r>
              <a:rPr lang="en-US" sz="1400" dirty="0"/>
              <a:t>B-basophilic.</a:t>
            </a:r>
          </a:p>
          <a:p>
            <a:r>
              <a:rPr lang="en-US" sz="1400" dirty="0"/>
              <a:t>C-none of the above.</a:t>
            </a:r>
          </a:p>
        </p:txBody>
      </p:sp>
      <p:sp>
        <p:nvSpPr>
          <p:cNvPr id="21" name="مربع نص 20"/>
          <p:cNvSpPr txBox="1"/>
          <p:nvPr/>
        </p:nvSpPr>
        <p:spPr>
          <a:xfrm>
            <a:off x="8053313" y="428450"/>
            <a:ext cx="3158597" cy="954107"/>
          </a:xfrm>
          <a:prstGeom prst="rect">
            <a:avLst/>
          </a:prstGeom>
          <a:noFill/>
        </p:spPr>
        <p:txBody>
          <a:bodyPr wrap="square" rtlCol="0">
            <a:spAutoFit/>
          </a:bodyPr>
          <a:lstStyle/>
          <a:p>
            <a:r>
              <a:rPr lang="en-US" sz="1400" b="1" dirty="0">
                <a:solidFill>
                  <a:srgbClr val="FF8AD8"/>
                </a:solidFill>
                <a:cs typeface="Times New Roman" pitchFamily="18" charset="0"/>
              </a:rPr>
              <a:t>7- Pyloric Glands are:</a:t>
            </a:r>
          </a:p>
          <a:p>
            <a:r>
              <a:rPr lang="en-US" sz="1400" dirty="0"/>
              <a:t>A- branched.</a:t>
            </a:r>
          </a:p>
          <a:p>
            <a:r>
              <a:rPr lang="en-US" sz="1400" dirty="0"/>
              <a:t>B-convoluted.</a:t>
            </a:r>
          </a:p>
          <a:p>
            <a:r>
              <a:rPr lang="en-US" sz="1400" dirty="0"/>
              <a:t>C-both </a:t>
            </a:r>
            <a:r>
              <a:rPr lang="en-US" sz="1400" dirty="0" err="1"/>
              <a:t>a&amp;b</a:t>
            </a:r>
            <a:r>
              <a:rPr lang="en-US" sz="1400" dirty="0"/>
              <a:t>.</a:t>
            </a:r>
          </a:p>
        </p:txBody>
      </p:sp>
      <p:sp>
        <p:nvSpPr>
          <p:cNvPr id="22" name="مربع نص 21"/>
          <p:cNvSpPr txBox="1"/>
          <p:nvPr/>
        </p:nvSpPr>
        <p:spPr>
          <a:xfrm rot="10800000">
            <a:off x="1892009" y="3057677"/>
            <a:ext cx="650925" cy="3693319"/>
          </a:xfrm>
          <a:prstGeom prst="rect">
            <a:avLst/>
          </a:prstGeom>
          <a:noFill/>
        </p:spPr>
        <p:txBody>
          <a:bodyPr wrap="square" rtlCol="0">
            <a:spAutoFit/>
          </a:bodyPr>
          <a:lstStyle/>
          <a:p>
            <a:r>
              <a:rPr lang="en-US" dirty="0"/>
              <a:t>1-b</a:t>
            </a:r>
          </a:p>
          <a:p>
            <a:r>
              <a:rPr lang="en-US" dirty="0"/>
              <a:t>2-a</a:t>
            </a:r>
          </a:p>
          <a:p>
            <a:r>
              <a:rPr lang="en-US" dirty="0"/>
              <a:t>3-a</a:t>
            </a:r>
          </a:p>
          <a:p>
            <a:r>
              <a:rPr lang="en-US" dirty="0"/>
              <a:t>4-b</a:t>
            </a:r>
          </a:p>
          <a:p>
            <a:r>
              <a:rPr lang="en-US" dirty="0"/>
              <a:t>5-c</a:t>
            </a:r>
          </a:p>
          <a:p>
            <a:r>
              <a:rPr lang="en-US" dirty="0"/>
              <a:t>6-b</a:t>
            </a:r>
          </a:p>
          <a:p>
            <a:r>
              <a:rPr lang="en-US" dirty="0"/>
              <a:t>7-c</a:t>
            </a:r>
          </a:p>
          <a:p>
            <a:r>
              <a:rPr lang="en-US" dirty="0"/>
              <a:t>8-C</a:t>
            </a:r>
          </a:p>
          <a:p>
            <a:r>
              <a:rPr lang="en-US" dirty="0"/>
              <a:t>9-b</a:t>
            </a:r>
          </a:p>
          <a:p>
            <a:r>
              <a:rPr lang="en-US" dirty="0"/>
              <a:t>10-a</a:t>
            </a:r>
          </a:p>
          <a:p>
            <a:r>
              <a:rPr lang="en-US" dirty="0"/>
              <a:t>11-a</a:t>
            </a:r>
          </a:p>
          <a:p>
            <a:r>
              <a:rPr lang="en-US" dirty="0"/>
              <a:t>12-d</a:t>
            </a:r>
          </a:p>
          <a:p>
            <a:endParaRPr lang="en-US" dirty="0"/>
          </a:p>
        </p:txBody>
      </p:sp>
      <p:sp>
        <p:nvSpPr>
          <p:cNvPr id="23" name="مربع نص 22"/>
          <p:cNvSpPr txBox="1"/>
          <p:nvPr/>
        </p:nvSpPr>
        <p:spPr>
          <a:xfrm>
            <a:off x="6920584" y="47111"/>
            <a:ext cx="3311237" cy="369332"/>
          </a:xfrm>
          <a:prstGeom prst="rect">
            <a:avLst/>
          </a:prstGeom>
          <a:noFill/>
        </p:spPr>
        <p:txBody>
          <a:bodyPr wrap="square" rtlCol="0">
            <a:spAutoFit/>
          </a:bodyPr>
          <a:lstStyle/>
          <a:p>
            <a:r>
              <a:rPr lang="en-US" b="1" dirty="0"/>
              <a:t>MCQs</a:t>
            </a:r>
          </a:p>
        </p:txBody>
      </p:sp>
      <p:sp>
        <p:nvSpPr>
          <p:cNvPr id="2" name="Rectangle 1">
            <a:extLst>
              <a:ext uri="{FF2B5EF4-FFF2-40B4-BE49-F238E27FC236}">
                <a16:creationId xmlns:a16="http://schemas.microsoft.com/office/drawing/2014/main" xmlns="" id="{A5A62E18-BB59-422D-ABD2-9EAFECCD7183}"/>
              </a:ext>
            </a:extLst>
          </p:cNvPr>
          <p:cNvSpPr/>
          <p:nvPr/>
        </p:nvSpPr>
        <p:spPr>
          <a:xfrm>
            <a:off x="7972033" y="1348301"/>
            <a:ext cx="4059383" cy="5314660"/>
          </a:xfrm>
          <a:prstGeom prst="rect">
            <a:avLst/>
          </a:prstGeom>
        </p:spPr>
        <p:txBody>
          <a:bodyPr wrap="square">
            <a:spAutoFit/>
          </a:bodyPr>
          <a:lstStyle/>
          <a:p>
            <a:pPr>
              <a:lnSpc>
                <a:spcPct val="107000"/>
              </a:lnSpc>
              <a:spcAft>
                <a:spcPts val="800"/>
              </a:spcAft>
            </a:pPr>
            <a:r>
              <a:rPr lang="en-US" sz="1200" b="1" dirty="0">
                <a:solidFill>
                  <a:srgbClr val="FF8AD8"/>
                </a:solidFill>
                <a:ea typeface="Times New Roman" panose="02020603050405020304" pitchFamily="18" charset="0"/>
                <a:cs typeface="Times New Roman" panose="02020603050405020304" pitchFamily="18" charset="0"/>
              </a:rPr>
              <a:t>8- Which one of the following is a major salivary gland?</a:t>
            </a:r>
            <a:endParaRPr lang="en-GB" sz="1200" b="1" dirty="0">
              <a:solidFill>
                <a:srgbClr val="FF8AD8"/>
              </a:solidFill>
              <a:ea typeface="Times New Roman" panose="02020603050405020304" pitchFamily="18" charset="0"/>
              <a:cs typeface="Times New Roman" panose="02020603050405020304" pitchFamily="18" charset="0"/>
            </a:endParaRPr>
          </a:p>
          <a:p>
            <a:pPr indent="-133200">
              <a:lnSpc>
                <a:spcPct val="50000"/>
              </a:lnSpc>
              <a:spcAft>
                <a:spcPts val="800"/>
              </a:spcAft>
            </a:pPr>
            <a:r>
              <a:rPr lang="en-US" sz="1200" dirty="0">
                <a:ea typeface="Times New Roman" panose="02020603050405020304" pitchFamily="18" charset="0"/>
                <a:cs typeface="Times New Roman" panose="02020603050405020304" pitchFamily="18" charset="0"/>
              </a:rPr>
              <a:t>A-Labial </a:t>
            </a:r>
          </a:p>
          <a:p>
            <a:pPr indent="-133200">
              <a:lnSpc>
                <a:spcPct val="50000"/>
              </a:lnSpc>
              <a:spcAft>
                <a:spcPts val="800"/>
              </a:spcAft>
            </a:pPr>
            <a:r>
              <a:rPr lang="en-US" sz="1200" dirty="0">
                <a:ea typeface="Times New Roman" panose="02020603050405020304" pitchFamily="18" charset="0"/>
                <a:cs typeface="Times New Roman" panose="02020603050405020304" pitchFamily="18" charset="0"/>
              </a:rPr>
              <a:t>B-Buccal </a:t>
            </a:r>
            <a:endParaRPr lang="en-GB" sz="1200" dirty="0">
              <a:ea typeface="Times New Roman" panose="02020603050405020304" pitchFamily="18" charset="0"/>
              <a:cs typeface="Times New Roman" panose="02020603050405020304" pitchFamily="18" charset="0"/>
            </a:endParaRPr>
          </a:p>
          <a:p>
            <a:pPr indent="-133200">
              <a:lnSpc>
                <a:spcPct val="50000"/>
              </a:lnSpc>
              <a:spcAft>
                <a:spcPts val="800"/>
              </a:spcAft>
            </a:pPr>
            <a:r>
              <a:rPr lang="en-US" sz="1200" dirty="0">
                <a:ea typeface="Times New Roman" panose="02020603050405020304" pitchFamily="18" charset="0"/>
                <a:cs typeface="Times New Roman" panose="02020603050405020304" pitchFamily="18" charset="0"/>
              </a:rPr>
              <a:t>C-Sublingual</a:t>
            </a:r>
          </a:p>
          <a:p>
            <a:pPr indent="-133200">
              <a:lnSpc>
                <a:spcPct val="50000"/>
              </a:lnSpc>
              <a:spcAft>
                <a:spcPts val="800"/>
              </a:spcAft>
            </a:pPr>
            <a:r>
              <a:rPr lang="en-US" sz="1200" dirty="0">
                <a:ea typeface="Times New Roman" panose="02020603050405020304" pitchFamily="18" charset="0"/>
                <a:cs typeface="Times New Roman" panose="02020603050405020304" pitchFamily="18" charset="0"/>
              </a:rPr>
              <a:t>D-Lingual</a:t>
            </a:r>
            <a:endParaRPr lang="en-GB" sz="1200" dirty="0">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solidFill>
                  <a:srgbClr val="FF8AD8"/>
                </a:solidFill>
                <a:ea typeface="Times New Roman" panose="02020603050405020304" pitchFamily="18" charset="0"/>
                <a:cs typeface="Times New Roman" panose="02020603050405020304" pitchFamily="18" charset="0"/>
              </a:rPr>
              <a:t> </a:t>
            </a:r>
            <a:r>
              <a:rPr lang="en-US" sz="1200" b="1" dirty="0">
                <a:solidFill>
                  <a:srgbClr val="FF8AD8"/>
                </a:solidFill>
                <a:ea typeface="Times New Roman" panose="02020603050405020304" pitchFamily="18" charset="0"/>
                <a:cs typeface="Times New Roman" panose="02020603050405020304" pitchFamily="18" charset="0"/>
              </a:rPr>
              <a:t>9- Which of the following glands produce the most output of saliva?</a:t>
            </a:r>
            <a:endParaRPr lang="en-GB" sz="1200" b="1" dirty="0">
              <a:solidFill>
                <a:srgbClr val="FF8AD8"/>
              </a:solidFill>
              <a:ea typeface="Times New Roman" panose="02020603050405020304" pitchFamily="18" charset="0"/>
              <a:cs typeface="Times New Roman" panose="02020603050405020304" pitchFamily="18" charset="0"/>
            </a:endParaRPr>
          </a:p>
          <a:p>
            <a:pPr>
              <a:lnSpc>
                <a:spcPct val="50000"/>
              </a:lnSpc>
              <a:spcAft>
                <a:spcPts val="800"/>
              </a:spcAft>
            </a:pPr>
            <a:r>
              <a:rPr lang="en-US" sz="1200" dirty="0">
                <a:ea typeface="Times New Roman" panose="02020603050405020304" pitchFamily="18" charset="0"/>
                <a:cs typeface="Times New Roman" panose="02020603050405020304" pitchFamily="18" charset="0"/>
              </a:rPr>
              <a:t>A-Parotid</a:t>
            </a:r>
          </a:p>
          <a:p>
            <a:pPr>
              <a:lnSpc>
                <a:spcPct val="50000"/>
              </a:lnSpc>
              <a:spcAft>
                <a:spcPts val="800"/>
              </a:spcAft>
            </a:pPr>
            <a:r>
              <a:rPr lang="en-US" sz="1200" dirty="0">
                <a:ea typeface="Times New Roman" panose="02020603050405020304" pitchFamily="18" charset="0"/>
                <a:cs typeface="Times New Roman" panose="02020603050405020304" pitchFamily="18" charset="0"/>
              </a:rPr>
              <a:t>B-</a:t>
            </a:r>
            <a:r>
              <a:rPr lang="en-US" sz="1200" dirty="0" err="1">
                <a:ea typeface="Times New Roman" panose="02020603050405020304" pitchFamily="18" charset="0"/>
                <a:cs typeface="Times New Roman" panose="02020603050405020304" pitchFamily="18" charset="0"/>
              </a:rPr>
              <a:t>Submadibular</a:t>
            </a:r>
            <a:endParaRPr lang="en-GB" sz="1200" dirty="0">
              <a:ea typeface="Times New Roman" panose="02020603050405020304" pitchFamily="18" charset="0"/>
              <a:cs typeface="Times New Roman" panose="02020603050405020304" pitchFamily="18" charset="0"/>
            </a:endParaRPr>
          </a:p>
          <a:p>
            <a:pPr>
              <a:lnSpc>
                <a:spcPct val="50000"/>
              </a:lnSpc>
              <a:spcAft>
                <a:spcPts val="800"/>
              </a:spcAft>
            </a:pPr>
            <a:r>
              <a:rPr lang="en-US" sz="1200" dirty="0">
                <a:ea typeface="Times New Roman" panose="02020603050405020304" pitchFamily="18" charset="0"/>
                <a:cs typeface="Times New Roman" panose="02020603050405020304" pitchFamily="18" charset="0"/>
              </a:rPr>
              <a:t>C-Sublingual    </a:t>
            </a:r>
          </a:p>
          <a:p>
            <a:pPr>
              <a:lnSpc>
                <a:spcPct val="50000"/>
              </a:lnSpc>
              <a:spcAft>
                <a:spcPts val="800"/>
              </a:spcAft>
            </a:pPr>
            <a:r>
              <a:rPr lang="en-US" sz="1200" dirty="0">
                <a:ea typeface="Times New Roman" panose="02020603050405020304" pitchFamily="18" charset="0"/>
                <a:cs typeface="Times New Roman" panose="02020603050405020304" pitchFamily="18" charset="0"/>
              </a:rPr>
              <a:t>D-Buccal</a:t>
            </a:r>
            <a:endParaRPr lang="en-GB" sz="1200" dirty="0">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ea typeface="Times New Roman" panose="02020603050405020304" pitchFamily="18" charset="0"/>
                <a:cs typeface="Times New Roman" panose="02020603050405020304" pitchFamily="18" charset="0"/>
              </a:rPr>
              <a:t> </a:t>
            </a:r>
            <a:r>
              <a:rPr lang="en-US" sz="1200" b="1" dirty="0">
                <a:solidFill>
                  <a:srgbClr val="FF8AD8"/>
                </a:solidFill>
                <a:ea typeface="Times New Roman" panose="02020603050405020304" pitchFamily="18" charset="0"/>
                <a:cs typeface="Times New Roman" panose="02020603050405020304" pitchFamily="18" charset="0"/>
              </a:rPr>
              <a:t>10- Amylase &amp; lysozyme produced by?</a:t>
            </a:r>
            <a:endParaRPr lang="en-GB" sz="1200" b="1" dirty="0">
              <a:solidFill>
                <a:srgbClr val="FF8AD8"/>
              </a:solidFill>
              <a:ea typeface="Times New Roman" panose="02020603050405020304" pitchFamily="18" charset="0"/>
              <a:cs typeface="Times New Roman" panose="02020603050405020304" pitchFamily="18" charset="0"/>
            </a:endParaRPr>
          </a:p>
          <a:p>
            <a:pPr>
              <a:lnSpc>
                <a:spcPct val="50000"/>
              </a:lnSpc>
              <a:spcAft>
                <a:spcPts val="800"/>
              </a:spcAft>
            </a:pPr>
            <a:r>
              <a:rPr lang="en-US" sz="1200" dirty="0">
                <a:ea typeface="Times New Roman" panose="02020603050405020304" pitchFamily="18" charset="0"/>
                <a:cs typeface="Times New Roman" panose="02020603050405020304" pitchFamily="18" charset="0"/>
              </a:rPr>
              <a:t>A-Serous acini    </a:t>
            </a:r>
          </a:p>
          <a:p>
            <a:pPr>
              <a:lnSpc>
                <a:spcPct val="50000"/>
              </a:lnSpc>
              <a:spcAft>
                <a:spcPts val="800"/>
              </a:spcAft>
            </a:pPr>
            <a:r>
              <a:rPr lang="en-US" sz="1200" dirty="0">
                <a:ea typeface="Times New Roman" panose="02020603050405020304" pitchFamily="18" charset="0"/>
                <a:cs typeface="Times New Roman" panose="02020603050405020304" pitchFamily="18" charset="0"/>
              </a:rPr>
              <a:t>B-Mucous acini </a:t>
            </a:r>
            <a:endParaRPr lang="en-GB" sz="1200" dirty="0">
              <a:ea typeface="Times New Roman" panose="02020603050405020304" pitchFamily="18" charset="0"/>
              <a:cs typeface="Times New Roman" panose="02020603050405020304" pitchFamily="18" charset="0"/>
            </a:endParaRPr>
          </a:p>
          <a:p>
            <a:pPr>
              <a:lnSpc>
                <a:spcPct val="50000"/>
              </a:lnSpc>
              <a:spcAft>
                <a:spcPts val="800"/>
              </a:spcAft>
            </a:pPr>
            <a:r>
              <a:rPr lang="en-US" sz="1200" dirty="0">
                <a:ea typeface="Times New Roman" panose="02020603050405020304" pitchFamily="18" charset="0"/>
                <a:cs typeface="Times New Roman" panose="02020603050405020304" pitchFamily="18" charset="0"/>
              </a:rPr>
              <a:t>C-Mixed acini      </a:t>
            </a:r>
          </a:p>
          <a:p>
            <a:pPr>
              <a:lnSpc>
                <a:spcPct val="50000"/>
              </a:lnSpc>
              <a:spcAft>
                <a:spcPts val="800"/>
              </a:spcAft>
            </a:pPr>
            <a:r>
              <a:rPr lang="en-US" sz="1200" dirty="0">
                <a:ea typeface="Times New Roman" panose="02020603050405020304" pitchFamily="18" charset="0"/>
                <a:cs typeface="Times New Roman" panose="02020603050405020304" pitchFamily="18" charset="0"/>
              </a:rPr>
              <a:t>D- Basket cells </a:t>
            </a:r>
            <a:endParaRPr lang="en-GB" sz="1200" dirty="0">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ea typeface="Times New Roman" panose="02020603050405020304" pitchFamily="18" charset="0"/>
                <a:cs typeface="Times New Roman" panose="02020603050405020304" pitchFamily="18" charset="0"/>
              </a:rPr>
              <a:t> </a:t>
            </a:r>
            <a:r>
              <a:rPr lang="en-US" sz="1200" b="1" dirty="0">
                <a:solidFill>
                  <a:srgbClr val="FF8AD8"/>
                </a:solidFill>
                <a:ea typeface="Times New Roman" panose="02020603050405020304" pitchFamily="18" charset="0"/>
                <a:cs typeface="Times New Roman" panose="02020603050405020304" pitchFamily="18" charset="0"/>
              </a:rPr>
              <a:t>11-Function of basket cells is contractile and help to releases the secretion into the duct system </a:t>
            </a:r>
            <a:endParaRPr lang="en-GB" sz="1200" b="1" dirty="0">
              <a:solidFill>
                <a:srgbClr val="FF8AD8"/>
              </a:solidFill>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ea typeface="Times New Roman" panose="02020603050405020304" pitchFamily="18" charset="0"/>
                <a:cs typeface="Times New Roman" panose="02020603050405020304" pitchFamily="18" charset="0"/>
              </a:rPr>
              <a:t>A-true          B-false </a:t>
            </a:r>
            <a:endParaRPr lang="en-GB" sz="1200" dirty="0">
              <a:ea typeface="Times New Roman" panose="02020603050405020304" pitchFamily="18" charset="0"/>
              <a:cs typeface="Times New Roman" panose="02020603050405020304" pitchFamily="18" charset="0"/>
            </a:endParaRPr>
          </a:p>
          <a:p>
            <a:pPr>
              <a:lnSpc>
                <a:spcPct val="107000"/>
              </a:lnSpc>
              <a:spcAft>
                <a:spcPts val="800"/>
              </a:spcAft>
            </a:pPr>
            <a:r>
              <a:rPr lang="en-US" sz="1200" b="1" dirty="0">
                <a:solidFill>
                  <a:srgbClr val="FF8AD8"/>
                </a:solidFill>
                <a:ea typeface="Times New Roman" panose="02020603050405020304" pitchFamily="18" charset="0"/>
                <a:cs typeface="Times New Roman" panose="02020603050405020304" pitchFamily="18" charset="0"/>
              </a:rPr>
              <a:t>12- Which of the following is a feature of mucous cells salivary acini</a:t>
            </a:r>
            <a:endParaRPr lang="en-GB" sz="1200" b="1" dirty="0">
              <a:solidFill>
                <a:srgbClr val="FF8AD8"/>
              </a:solidFill>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ea typeface="Times New Roman" panose="02020603050405020304" pitchFamily="18" charset="0"/>
                <a:cs typeface="Times New Roman" panose="02020603050405020304" pitchFamily="18" charset="0"/>
              </a:rPr>
              <a:t>A-Pyramidal in shape         B-flattened and basal nuclei </a:t>
            </a:r>
            <a:endParaRPr lang="en-GB" sz="1200" dirty="0">
              <a:ea typeface="Times New Roman" panose="02020603050405020304" pitchFamily="18" charset="0"/>
              <a:cs typeface="Times New Roman" panose="02020603050405020304" pitchFamily="18" charset="0"/>
            </a:endParaRPr>
          </a:p>
          <a:p>
            <a:pPr>
              <a:lnSpc>
                <a:spcPct val="107000"/>
              </a:lnSpc>
              <a:spcAft>
                <a:spcPts val="800"/>
              </a:spcAft>
            </a:pPr>
            <a:r>
              <a:rPr lang="en-US" sz="1200" dirty="0">
                <a:ea typeface="Times New Roman" panose="02020603050405020304" pitchFamily="18" charset="0"/>
                <a:cs typeface="Times New Roman" panose="02020603050405020304" pitchFamily="18" charset="0"/>
              </a:rPr>
              <a:t>C-pale basophilic (cytoplasm)      D-All above </a:t>
            </a:r>
            <a:endParaRPr lang="en-GB" sz="1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9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6579" y="572637"/>
            <a:ext cx="8031892" cy="1169551"/>
          </a:xfrm>
          <a:prstGeom prst="rect">
            <a:avLst/>
          </a:prstGeom>
          <a:noFill/>
        </p:spPr>
        <p:txBody>
          <a:bodyPr wrap="square" rtlCol="0">
            <a:spAutoFit/>
          </a:bodyPr>
          <a:lstStyle/>
          <a:p>
            <a:pPr algn="ctr"/>
            <a:r>
              <a:rPr lang="en-US" sz="5400" i="1" dirty="0">
                <a:solidFill>
                  <a:srgbClr val="FF8AD8"/>
                </a:solidFill>
                <a:latin typeface="+mj-lt"/>
              </a:rPr>
              <a:t>Thank you &amp; good luck </a:t>
            </a:r>
          </a:p>
          <a:p>
            <a:pPr algn="r"/>
            <a:r>
              <a:rPr lang="en-US" sz="1600" b="1" i="1" dirty="0">
                <a:solidFill>
                  <a:srgbClr val="FF8AD8"/>
                </a:solidFill>
              </a:rPr>
              <a:t>- Histology team </a:t>
            </a:r>
          </a:p>
        </p:txBody>
      </p:sp>
      <p:sp>
        <p:nvSpPr>
          <p:cNvPr id="4" name="TextBox 3"/>
          <p:cNvSpPr txBox="1"/>
          <p:nvPr/>
        </p:nvSpPr>
        <p:spPr>
          <a:xfrm>
            <a:off x="3897253" y="1683417"/>
            <a:ext cx="2594919" cy="3416320"/>
          </a:xfrm>
          <a:prstGeom prst="rect">
            <a:avLst/>
          </a:prstGeom>
          <a:noFill/>
        </p:spPr>
        <p:txBody>
          <a:bodyPr wrap="square" rtlCol="0">
            <a:spAutoFit/>
          </a:bodyPr>
          <a:lstStyle/>
          <a:p>
            <a:r>
              <a:rPr lang="en-US" dirty="0">
                <a:solidFill>
                  <a:schemeClr val="bg2">
                    <a:lumMod val="25000"/>
                  </a:schemeClr>
                </a:solidFill>
              </a:rPr>
              <a:t>Done by:</a:t>
            </a:r>
          </a:p>
          <a:p>
            <a:pPr marL="285750" indent="-285750">
              <a:buFont typeface="Wingdings" panose="05000000000000000000" pitchFamily="2" charset="2"/>
              <a:buChar char="ü"/>
            </a:pPr>
            <a:r>
              <a:rPr lang="en-US" dirty="0">
                <a:ea typeface="Georgia" charset="0"/>
                <a:cs typeface="Georgia" charset="0"/>
              </a:rPr>
              <a:t>Amal </a:t>
            </a:r>
            <a:r>
              <a:rPr lang="en-US" dirty="0" err="1">
                <a:ea typeface="Georgia" charset="0"/>
                <a:cs typeface="Georgia" charset="0"/>
              </a:rPr>
              <a:t>AlQarni</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Allulu</a:t>
            </a:r>
            <a:r>
              <a:rPr lang="en-US" dirty="0">
                <a:ea typeface="Georgia" charset="0"/>
                <a:cs typeface="Georgia" charset="0"/>
              </a:rPr>
              <a:t> </a:t>
            </a:r>
            <a:r>
              <a:rPr lang="en-US" dirty="0" err="1">
                <a:ea typeface="Georgia" charset="0"/>
                <a:cs typeface="Georgia" charset="0"/>
              </a:rPr>
              <a:t>Alsulayhim</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Do’aa</a:t>
            </a:r>
            <a:r>
              <a:rPr lang="en-US" dirty="0">
                <a:ea typeface="Georgia" charset="0"/>
                <a:cs typeface="Georgia" charset="0"/>
              </a:rPr>
              <a:t> </a:t>
            </a:r>
            <a:r>
              <a:rPr lang="en-US" dirty="0" err="1">
                <a:ea typeface="Georgia" charset="0"/>
                <a:cs typeface="Georgia" charset="0"/>
              </a:rPr>
              <a:t>Walid</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Shahad</a:t>
            </a:r>
            <a:r>
              <a:rPr lang="en-US" dirty="0">
                <a:ea typeface="Georgia" charset="0"/>
                <a:cs typeface="Georgia" charset="0"/>
              </a:rPr>
              <a:t> </a:t>
            </a:r>
            <a:r>
              <a:rPr lang="en-US" dirty="0" err="1">
                <a:ea typeface="Georgia" charset="0"/>
                <a:cs typeface="Georgia" charset="0"/>
              </a:rPr>
              <a:t>AlAnzan</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We’am</a:t>
            </a:r>
            <a:r>
              <a:rPr lang="en-US" dirty="0">
                <a:ea typeface="Georgia" charset="0"/>
                <a:cs typeface="Georgia" charset="0"/>
              </a:rPr>
              <a:t> </a:t>
            </a:r>
            <a:r>
              <a:rPr lang="en-US" dirty="0" err="1">
                <a:ea typeface="Georgia" charset="0"/>
                <a:cs typeface="Georgia" charset="0"/>
              </a:rPr>
              <a:t>Babaier</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Ahmed </a:t>
            </a:r>
            <a:r>
              <a:rPr lang="en-US" dirty="0" err="1">
                <a:ea typeface="Georgia" charset="0"/>
                <a:cs typeface="Georgia" charset="0"/>
              </a:rPr>
              <a:t>Badahdah</a:t>
            </a:r>
            <a:endParaRPr lang="en-US" dirty="0">
              <a:ea typeface="Georgia" charset="0"/>
              <a:cs typeface="Georgia" charset="0"/>
            </a:endParaRPr>
          </a:p>
          <a:p>
            <a:pPr marL="285750" indent="-285750">
              <a:buFont typeface="Wingdings" panose="05000000000000000000" pitchFamily="2" charset="2"/>
              <a:buChar char="ü"/>
            </a:pPr>
            <a:r>
              <a:rPr lang="en-US" dirty="0" err="1">
                <a:ea typeface="Georgia" charset="0"/>
                <a:cs typeface="Georgia" charset="0"/>
              </a:rPr>
              <a:t>Mutasem</a:t>
            </a:r>
            <a:r>
              <a:rPr lang="en-US" dirty="0">
                <a:ea typeface="Georgia" charset="0"/>
                <a:cs typeface="Georgia" charset="0"/>
              </a:rPr>
              <a:t> </a:t>
            </a:r>
            <a:r>
              <a:rPr lang="en-US" dirty="0" err="1">
                <a:ea typeface="Georgia" charset="0"/>
                <a:cs typeface="Georgia" charset="0"/>
              </a:rPr>
              <a:t>Alhasani</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Omar </a:t>
            </a:r>
            <a:r>
              <a:rPr lang="en-US" dirty="0" err="1">
                <a:ea typeface="Georgia" charset="0"/>
                <a:cs typeface="Georgia" charset="0"/>
              </a:rPr>
              <a:t>Turkistani</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Nawaf </a:t>
            </a:r>
            <a:r>
              <a:rPr lang="en-US" dirty="0" err="1">
                <a:ea typeface="Georgia" charset="0"/>
                <a:cs typeface="Georgia" charset="0"/>
              </a:rPr>
              <a:t>Aldarweesh</a:t>
            </a:r>
            <a:endParaRPr lang="en-US" dirty="0">
              <a:ea typeface="Georgia" charset="0"/>
              <a:cs typeface="Georgia" charset="0"/>
            </a:endParaRPr>
          </a:p>
          <a:p>
            <a:pPr marL="285750" indent="-285750">
              <a:buFont typeface="Wingdings" panose="05000000000000000000" pitchFamily="2" charset="2"/>
              <a:buChar char="ü"/>
            </a:pPr>
            <a:r>
              <a:rPr lang="en-US" dirty="0">
                <a:ea typeface="Georgia" charset="0"/>
                <a:cs typeface="Georgia" charset="0"/>
              </a:rPr>
              <a:t>Mohammed </a:t>
            </a:r>
            <a:r>
              <a:rPr lang="en-US" dirty="0" err="1">
                <a:ea typeface="Georgia" charset="0"/>
                <a:cs typeface="Georgia" charset="0"/>
              </a:rPr>
              <a:t>Khojah</a:t>
            </a:r>
            <a:r>
              <a:rPr lang="en-US" dirty="0">
                <a:ea typeface="Georgia" charset="0"/>
                <a:cs typeface="Georgia" charset="0"/>
              </a:rPr>
              <a:t> </a:t>
            </a:r>
          </a:p>
          <a:p>
            <a:pPr marL="285750" indent="-285750">
              <a:buFont typeface="Wingdings" panose="05000000000000000000" pitchFamily="2" charset="2"/>
              <a:buChar char="ü"/>
            </a:pPr>
            <a:endParaRPr lang="en-US" dirty="0">
              <a:ea typeface="Georgia" charset="0"/>
              <a:cs typeface="Georgia" charset="0"/>
            </a:endParaRPr>
          </a:p>
        </p:txBody>
      </p:sp>
      <p:sp>
        <p:nvSpPr>
          <p:cNvPr id="5" name="TextBox 4"/>
          <p:cNvSpPr txBox="1"/>
          <p:nvPr/>
        </p:nvSpPr>
        <p:spPr>
          <a:xfrm>
            <a:off x="8234326" y="2162432"/>
            <a:ext cx="2483708" cy="923330"/>
          </a:xfrm>
          <a:prstGeom prst="rect">
            <a:avLst/>
          </a:prstGeom>
          <a:noFill/>
        </p:spPr>
        <p:txBody>
          <a:bodyPr wrap="square" rtlCol="0">
            <a:spAutoFit/>
          </a:bodyPr>
          <a:lstStyle/>
          <a:p>
            <a:r>
              <a:rPr lang="en-US" dirty="0">
                <a:solidFill>
                  <a:schemeClr val="bg2">
                    <a:lumMod val="25000"/>
                  </a:schemeClr>
                </a:solidFill>
              </a:rPr>
              <a:t>Team leaders:</a:t>
            </a:r>
          </a:p>
          <a:p>
            <a:pPr marL="285750" indent="-285750">
              <a:buFont typeface="Wingdings" panose="05000000000000000000" pitchFamily="2" charset="2"/>
              <a:buChar char="ü"/>
            </a:pPr>
            <a:r>
              <a:rPr lang="en-US" dirty="0">
                <a:solidFill>
                  <a:schemeClr val="bg2">
                    <a:lumMod val="25000"/>
                  </a:schemeClr>
                </a:solidFill>
              </a:rPr>
              <a:t>Rana </a:t>
            </a:r>
            <a:r>
              <a:rPr lang="en-US" dirty="0" err="1">
                <a:solidFill>
                  <a:schemeClr val="bg2">
                    <a:lumMod val="25000"/>
                  </a:schemeClr>
                </a:solidFill>
              </a:rPr>
              <a:t>Barasain</a:t>
            </a:r>
            <a:endParaRPr lang="en-US" dirty="0">
              <a:solidFill>
                <a:schemeClr val="bg2">
                  <a:lumMod val="25000"/>
                </a:schemeClr>
              </a:solidFill>
            </a:endParaRPr>
          </a:p>
          <a:p>
            <a:pPr marL="285750" indent="-285750">
              <a:buFont typeface="Wingdings" panose="05000000000000000000" pitchFamily="2" charset="2"/>
              <a:buChar char="ü"/>
            </a:pPr>
            <a:r>
              <a:rPr lang="en-US" dirty="0">
                <a:solidFill>
                  <a:schemeClr val="bg2">
                    <a:lumMod val="25000"/>
                  </a:schemeClr>
                </a:solidFill>
              </a:rPr>
              <a:t>Faisal Alrabaii </a:t>
            </a:r>
          </a:p>
        </p:txBody>
      </p:sp>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23231" y="4961027"/>
            <a:ext cx="4572000" cy="646331"/>
          </a:xfrm>
          <a:prstGeom prst="rect">
            <a:avLst/>
          </a:prstGeom>
          <a:noFill/>
        </p:spPr>
        <p:txBody>
          <a:bodyPr wrap="square" rtlCol="0">
            <a:spAutoFit/>
          </a:bodyPr>
          <a:lstStyle/>
          <a:p>
            <a:endParaRPr lang="en-US" u="sng" dirty="0">
              <a:solidFill>
                <a:srgbClr val="FF2F92"/>
              </a:solidFill>
            </a:endParaRPr>
          </a:p>
          <a:p>
            <a:endParaRPr lang="en-US" dirty="0"/>
          </a:p>
        </p:txBody>
      </p:sp>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893" y="4536374"/>
            <a:ext cx="336900" cy="433969"/>
          </a:xfrm>
          <a:prstGeom prst="rect">
            <a:avLst/>
          </a:prstGeom>
        </p:spPr>
      </p:pic>
      <p:pic>
        <p:nvPicPr>
          <p:cNvPr id="11" name="Picture 10">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982" y="5093216"/>
            <a:ext cx="407298" cy="325750"/>
          </a:xfrm>
          <a:prstGeom prst="rect">
            <a:avLst/>
          </a:prstGeom>
        </p:spPr>
      </p:pic>
      <p:pic>
        <p:nvPicPr>
          <p:cNvPr id="8" name="Graphic 7" descr="Document">
            <a:hlinkClick r:id="rId9"/>
            <a:extLst>
              <a:ext uri="{FF2B5EF4-FFF2-40B4-BE49-F238E27FC236}">
                <a16:creationId xmlns:a16="http://schemas.microsoft.com/office/drawing/2014/main" xmlns="" id="{CB1899F6-6B1C-472A-B52E-68021BEA733F}"/>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155780" y="5429281"/>
            <a:ext cx="625701" cy="625701"/>
          </a:xfrm>
          <a:prstGeom prst="rect">
            <a:avLst/>
          </a:prstGeom>
        </p:spPr>
      </p:pic>
      <p:pic>
        <p:nvPicPr>
          <p:cNvPr id="13" name="Picture 12">
            <a:hlinkClick r:id="rId12"/>
            <a:extLst>
              <a:ext uri="{FF2B5EF4-FFF2-40B4-BE49-F238E27FC236}">
                <a16:creationId xmlns:a16="http://schemas.microsoft.com/office/drawing/2014/main" xmlns="" id="{770017FE-A636-4F5B-9B07-FF713E1ECFD3}"/>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3264982" y="6048179"/>
            <a:ext cx="516499" cy="645624"/>
          </a:xfrm>
          <a:prstGeom prst="rect">
            <a:avLst/>
          </a:prstGeom>
        </p:spPr>
      </p:pic>
      <p:sp>
        <p:nvSpPr>
          <p:cNvPr id="15" name="مربع نص 1">
            <a:extLst>
              <a:ext uri="{FF2B5EF4-FFF2-40B4-BE49-F238E27FC236}">
                <a16:creationId xmlns:a16="http://schemas.microsoft.com/office/drawing/2014/main" xmlns="" id="{126562DF-1A67-40F1-B3A1-0F24EFB480D7}"/>
              </a:ext>
            </a:extLst>
          </p:cNvPr>
          <p:cNvSpPr txBox="1"/>
          <p:nvPr/>
        </p:nvSpPr>
        <p:spPr>
          <a:xfrm>
            <a:off x="4148932" y="4877053"/>
            <a:ext cx="5490774" cy="707886"/>
          </a:xfrm>
          <a:prstGeom prst="rect">
            <a:avLst/>
          </a:prstGeom>
          <a:noFill/>
          <a:ln>
            <a:solidFill>
              <a:schemeClr val="accent1">
                <a:lumMod val="40000"/>
                <a:lumOff val="60000"/>
              </a:schemeClr>
            </a:solidFill>
          </a:ln>
        </p:spPr>
        <p:txBody>
          <a:bodyPr wrap="square" rtlCol="0">
            <a:spAutoFit/>
          </a:bodyPr>
          <a:lstStyle/>
          <a:p>
            <a:pPr defTabSz="914400"/>
            <a:r>
              <a:rPr lang="en-US" sz="1600" b="1" dirty="0">
                <a:solidFill>
                  <a:srgbClr val="FF2F92"/>
                </a:solidFill>
                <a:latin typeface="+mj-lt"/>
                <a:ea typeface="+mj-ea"/>
                <a:cs typeface="+mj-cs"/>
              </a:rPr>
              <a:t>References: </a:t>
            </a:r>
          </a:p>
          <a:p>
            <a:pPr marL="285750" indent="-285750" defTabSz="914400">
              <a:buFont typeface="Wingdings" panose="05000000000000000000" pitchFamily="2" charset="2"/>
              <a:buChar char="ü"/>
            </a:pPr>
            <a:r>
              <a:rPr lang="en-US" sz="1200" dirty="0">
                <a:solidFill>
                  <a:srgbClr val="464653"/>
                </a:solidFill>
              </a:rPr>
              <a:t>Females’ and Males’ slides.</a:t>
            </a:r>
          </a:p>
          <a:p>
            <a:pPr marL="285750" indent="-285750" defTabSz="914400">
              <a:buFont typeface="Wingdings" panose="05000000000000000000" pitchFamily="2" charset="2"/>
              <a:buChar char="ü"/>
            </a:pPr>
            <a:r>
              <a:rPr lang="en-US" sz="1200" dirty="0">
                <a:solidFill>
                  <a:srgbClr val="464653"/>
                </a:solidFill>
              </a:rPr>
              <a:t>Doctors’ notes </a:t>
            </a:r>
          </a:p>
        </p:txBody>
      </p:sp>
    </p:spTree>
    <p:extLst>
      <p:ext uri="{BB962C8B-B14F-4D97-AF65-F5344CB8AC3E}">
        <p14:creationId xmlns:p14="http://schemas.microsoft.com/office/powerpoint/2010/main" val="182057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309" y="1130699"/>
            <a:ext cx="9209691" cy="762944"/>
          </a:xfrm>
        </p:spPr>
        <p:txBody>
          <a:bodyPr>
            <a:noAutofit/>
          </a:bodyPr>
          <a:lstStyle/>
          <a:p>
            <a:r>
              <a:rPr lang="en-US" sz="6600" b="1" smtClean="0">
                <a:solidFill>
                  <a:srgbClr val="FF2F92"/>
                </a:solidFill>
                <a:ea typeface="+mn-ea"/>
                <a:cs typeface="+mn-cs"/>
              </a:rPr>
              <a:t>Objectives:</a:t>
            </a:r>
            <a:endParaRPr lang="en-US" sz="6600" b="1" dirty="0">
              <a:solidFill>
                <a:srgbClr val="FF2F92"/>
              </a:solidFill>
              <a:ea typeface="+mn-ea"/>
              <a:cs typeface="+mn-cs"/>
            </a:endParaRPr>
          </a:p>
        </p:txBody>
      </p:sp>
      <p:sp>
        <p:nvSpPr>
          <p:cNvPr id="3" name="Content Placeholder 2"/>
          <p:cNvSpPr>
            <a:spLocks noGrp="1"/>
          </p:cNvSpPr>
          <p:nvPr>
            <p:ph idx="1"/>
          </p:nvPr>
        </p:nvSpPr>
        <p:spPr>
          <a:xfrm>
            <a:off x="2982308" y="2112344"/>
            <a:ext cx="8407181" cy="3216894"/>
          </a:xfrm>
        </p:spPr>
        <p:txBody>
          <a:bodyPr>
            <a:normAutofit/>
          </a:bodyPr>
          <a:lstStyle/>
          <a:p>
            <a:pPr marL="514350" indent="-514350">
              <a:buFont typeface="+mj-lt"/>
              <a:buAutoNum type="arabicPeriod"/>
              <a:defRPr/>
            </a:pPr>
            <a:r>
              <a:rPr lang="en-US" dirty="0">
                <a:solidFill>
                  <a:schemeClr val="tx1">
                    <a:lumMod val="65000"/>
                    <a:lumOff val="35000"/>
                  </a:schemeClr>
                </a:solidFill>
              </a:rPr>
              <a:t>By the end of this lecture, the student should be able to discuss the microscopic structure in correlation with the function of the following organs:</a:t>
            </a:r>
          </a:p>
          <a:p>
            <a:pPr marL="971550" lvl="1" indent="-514350">
              <a:buFont typeface="+mj-lt"/>
              <a:buAutoNum type="arabicPeriod"/>
              <a:defRPr/>
            </a:pPr>
            <a:r>
              <a:rPr lang="en-US" sz="2800" dirty="0">
                <a:solidFill>
                  <a:schemeClr val="tx1">
                    <a:lumMod val="65000"/>
                    <a:lumOff val="35000"/>
                  </a:schemeClr>
                </a:solidFill>
              </a:rPr>
              <a:t>Esophagus.</a:t>
            </a:r>
          </a:p>
          <a:p>
            <a:pPr marL="971550" lvl="1" indent="-514350">
              <a:buFont typeface="+mj-lt"/>
              <a:buAutoNum type="arabicPeriod"/>
              <a:defRPr/>
            </a:pPr>
            <a:r>
              <a:rPr lang="en-US" sz="2800" dirty="0">
                <a:solidFill>
                  <a:schemeClr val="tx1">
                    <a:lumMod val="65000"/>
                    <a:lumOff val="35000"/>
                  </a:schemeClr>
                </a:solidFill>
              </a:rPr>
              <a:t>Stomach</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a:p>
            <a:pPr marL="0" indent="0">
              <a:buNone/>
            </a:pPr>
            <a:endParaRPr lang="en-US" dirty="0">
              <a:solidFill>
                <a:srgbClr val="FF8AD8"/>
              </a:solidFill>
              <a:latin typeface="+mj-lt"/>
            </a:endParaRPr>
          </a:p>
        </p:txBody>
      </p:sp>
      <p:pic>
        <p:nvPicPr>
          <p:cNvPr id="4" name="Picture 3"/>
          <p:cNvPicPr>
            <a:picLocks noChangeAspect="1"/>
          </p:cNvPicPr>
          <p:nvPr/>
        </p:nvPicPr>
        <p:blipFill rotWithShape="1">
          <a:blip r:embed="rId2"/>
          <a:srcRect l="10361" r="41184" b="50594"/>
          <a:stretch/>
        </p:blipFill>
        <p:spPr>
          <a:xfrm>
            <a:off x="6036381" y="315662"/>
            <a:ext cx="3101546" cy="627449"/>
          </a:xfrm>
          <a:prstGeom prst="rect">
            <a:avLst/>
          </a:prstGeom>
        </p:spPr>
      </p:pic>
      <p:pic>
        <p:nvPicPr>
          <p:cNvPr id="6" name="Picture 5" descr="Trachea-02.jpg"/>
          <p:cNvPicPr>
            <a:picLocks noGrp="1" noChangeAspect="1"/>
          </p:cNvPicPr>
          <p:nvPr isPhoto="1"/>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90441" y="4471480"/>
            <a:ext cx="8299048" cy="646331"/>
          </a:xfrm>
          <a:prstGeom prst="rect">
            <a:avLst/>
          </a:prstGeom>
          <a:ln>
            <a:solidFill>
              <a:srgbClr val="008F00"/>
            </a:solidFill>
          </a:ln>
        </p:spPr>
        <p:txBody>
          <a:bodyPr wrap="square">
            <a:spAutoFit/>
          </a:bodyPr>
          <a:lstStyle/>
          <a:p>
            <a:r>
              <a:rPr lang="en-US" altLang="x-none" dirty="0">
                <a:solidFill>
                  <a:srgbClr val="00B050"/>
                </a:solidFill>
                <a:cs typeface="Arial" charset="0"/>
              </a:rPr>
              <a:t>The GIT systems looks more like one tube with </a:t>
            </a:r>
            <a:r>
              <a:rPr lang="en-US" altLang="x-none">
                <a:solidFill>
                  <a:srgbClr val="00B050"/>
                </a:solidFill>
                <a:cs typeface="Arial" charset="0"/>
              </a:rPr>
              <a:t>one continuous </a:t>
            </a:r>
            <a:r>
              <a:rPr lang="en-US" altLang="x-none" dirty="0">
                <a:solidFill>
                  <a:srgbClr val="00B050"/>
                </a:solidFill>
                <a:cs typeface="Arial" charset="0"/>
              </a:rPr>
              <a:t>lumen with some modification in each area according to the function but the main structure is </a:t>
            </a:r>
            <a:r>
              <a:rPr lang="en-US" altLang="x-none">
                <a:solidFill>
                  <a:srgbClr val="00B050"/>
                </a:solidFill>
                <a:cs typeface="Arial" charset="0"/>
              </a:rPr>
              <a:t>the same.</a:t>
            </a:r>
            <a:endParaRPr lang="en-US" altLang="x-none" dirty="0">
              <a:solidFill>
                <a:srgbClr val="00B050"/>
              </a:solidFill>
              <a:cs typeface="Arial" charset="0"/>
            </a:endParaRPr>
          </a:p>
        </p:txBody>
      </p:sp>
      <p:sp>
        <p:nvSpPr>
          <p:cNvPr id="5" name="Rectangle 4">
            <a:extLst>
              <a:ext uri="{FF2B5EF4-FFF2-40B4-BE49-F238E27FC236}">
                <a16:creationId xmlns:a16="http://schemas.microsoft.com/office/drawing/2014/main" xmlns="" id="{89C653C0-B762-4977-9A85-877660DFED4C}"/>
              </a:ext>
            </a:extLst>
          </p:cNvPr>
          <p:cNvSpPr/>
          <p:nvPr/>
        </p:nvSpPr>
        <p:spPr>
          <a:xfrm>
            <a:off x="2982799" y="5343526"/>
            <a:ext cx="8276242" cy="954107"/>
          </a:xfrm>
          <a:prstGeom prst="rect">
            <a:avLst/>
          </a:prstGeom>
        </p:spPr>
        <p:txBody>
          <a:bodyPr wrap="square">
            <a:spAutoFit/>
          </a:bodyPr>
          <a:lstStyle/>
          <a:p>
            <a:pPr marL="514350" indent="-514350">
              <a:buFont typeface="+mj-lt"/>
              <a:buAutoNum type="arabicPeriod" startAt="2"/>
              <a:defRPr/>
            </a:pPr>
            <a:r>
              <a:rPr lang="en-US" sz="2800" dirty="0">
                <a:solidFill>
                  <a:schemeClr val="tx1">
                    <a:lumMod val="65000"/>
                    <a:lumOff val="35000"/>
                  </a:schemeClr>
                </a:solidFill>
              </a:rPr>
              <a:t>Describe the microscopic structure of the major salivary glands in correlation with function.</a:t>
            </a:r>
          </a:p>
        </p:txBody>
      </p:sp>
    </p:spTree>
    <p:extLst>
      <p:ext uri="{BB962C8B-B14F-4D97-AF65-F5344CB8AC3E}">
        <p14:creationId xmlns:p14="http://schemas.microsoft.com/office/powerpoint/2010/main" val="54546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8552" y="98311"/>
            <a:ext cx="10515600" cy="1325563"/>
          </a:xfrm>
        </p:spPr>
        <p:txBody>
          <a:bodyPr>
            <a:normAutofit/>
          </a:bodyPr>
          <a:lstStyle/>
          <a:p>
            <a:r>
              <a:rPr lang="en-US" sz="3200" b="1" dirty="0">
                <a:solidFill>
                  <a:srgbClr val="FF2F92"/>
                </a:solidFill>
                <a:ea typeface="+mn-ea"/>
                <a:cs typeface="+mn-cs"/>
              </a:rPr>
              <a:t>Alimentary Canal</a:t>
            </a:r>
            <a:endParaRPr lang="ar-SA" sz="3200" b="1" dirty="0">
              <a:solidFill>
                <a:srgbClr val="FF2F92"/>
              </a:solidFill>
              <a:ea typeface="+mn-ea"/>
              <a:cs typeface="+mn-cs"/>
            </a:endParaRPr>
          </a:p>
        </p:txBody>
      </p:sp>
      <p:sp>
        <p:nvSpPr>
          <p:cNvPr id="3" name="عنصر نائب للمحتوى 2"/>
          <p:cNvSpPr>
            <a:spLocks noGrp="1"/>
          </p:cNvSpPr>
          <p:nvPr>
            <p:ph idx="1"/>
          </p:nvPr>
        </p:nvSpPr>
        <p:spPr>
          <a:xfrm>
            <a:off x="638552" y="1148102"/>
            <a:ext cx="6630349" cy="4442470"/>
          </a:xfrm>
        </p:spPr>
        <p:txBody>
          <a:bodyPr>
            <a:normAutofit/>
          </a:bodyPr>
          <a:lstStyle/>
          <a:p>
            <a:pPr marL="0" indent="0">
              <a:buNone/>
              <a:defRPr/>
            </a:pPr>
            <a:r>
              <a:rPr lang="en-US" altLang="en-US" sz="1600" dirty="0">
                <a:cs typeface="Times New Roman" pitchFamily="18" charset="0"/>
              </a:rPr>
              <a:t>Is the tubular portion of digestive system.</a:t>
            </a:r>
          </a:p>
          <a:p>
            <a:pPr marL="449263" indent="-449263">
              <a:buFont typeface="Courier New" pitchFamily="49" charset="0"/>
              <a:buChar char="o"/>
              <a:defRPr/>
            </a:pPr>
            <a:r>
              <a:rPr lang="en-US" sz="1600" dirty="0">
                <a:solidFill>
                  <a:srgbClr val="FF2F92"/>
                </a:solidFill>
              </a:rPr>
              <a:t>Is subdivided into:</a:t>
            </a:r>
          </a:p>
          <a:p>
            <a:pPr marL="449263" indent="-449263">
              <a:buNone/>
              <a:defRPr/>
            </a:pPr>
            <a:r>
              <a:rPr lang="en-US" altLang="en-US" sz="1600" dirty="0">
                <a:cs typeface="Times New Roman" pitchFamily="18" charset="0"/>
              </a:rPr>
              <a:t>Esophagus, stomach, small intestine (duodenum, jejunum and ileum),</a:t>
            </a:r>
          </a:p>
          <a:p>
            <a:pPr marL="449263" indent="-449263">
              <a:buNone/>
              <a:defRPr/>
            </a:pPr>
            <a:r>
              <a:rPr lang="en-US" altLang="en-US" sz="1600" dirty="0">
                <a:cs typeface="Times New Roman" pitchFamily="18" charset="0"/>
              </a:rPr>
              <a:t>and large intestine (cecum, colon, rectum, anal canal, and appendix).</a:t>
            </a:r>
          </a:p>
          <a:p>
            <a:pPr marL="449263" indent="-449263">
              <a:buFont typeface="Courier New" pitchFamily="49" charset="0"/>
              <a:buChar char="o"/>
              <a:defRPr/>
            </a:pPr>
            <a:r>
              <a:rPr lang="en-US" sz="1600" dirty="0">
                <a:solidFill>
                  <a:srgbClr val="FF2F92"/>
                </a:solidFill>
              </a:rPr>
              <a:t>General Architecture of L/M Structure of Alimentary Canal:</a:t>
            </a:r>
          </a:p>
          <a:p>
            <a:pPr>
              <a:buNone/>
              <a:defRPr/>
            </a:pPr>
            <a:r>
              <a:rPr lang="en-US" altLang="en-US" sz="1600" dirty="0">
                <a:cs typeface="Times New Roman" pitchFamily="18" charset="0"/>
              </a:rPr>
              <a:t>1-  Mucosa: </a:t>
            </a:r>
            <a:r>
              <a:rPr lang="en-US" altLang="en-US" sz="1400" dirty="0">
                <a:solidFill>
                  <a:srgbClr val="00B050"/>
                </a:solidFill>
                <a:cs typeface="Arial" charset="0"/>
              </a:rPr>
              <a:t>epithelium (lining the cavity), C.T (</a:t>
            </a:r>
            <a:r>
              <a:rPr lang="en-US" altLang="x-none" sz="1400" dirty="0">
                <a:solidFill>
                  <a:srgbClr val="00B050"/>
                </a:solidFill>
                <a:ea typeface="Majalla UI" charset="0"/>
                <a:cs typeface="Majalla UI" charset="0"/>
              </a:rPr>
              <a:t>Lamina </a:t>
            </a:r>
            <a:r>
              <a:rPr lang="en-US" altLang="x-none" sz="1400" dirty="0" err="1">
                <a:solidFill>
                  <a:srgbClr val="00B050"/>
                </a:solidFill>
                <a:ea typeface="Majalla UI" charset="0"/>
                <a:cs typeface="Majalla UI" charset="0"/>
              </a:rPr>
              <a:t>propria</a:t>
            </a:r>
            <a:r>
              <a:rPr lang="en-US" altLang="en-US" sz="1400" dirty="0">
                <a:solidFill>
                  <a:srgbClr val="00B050"/>
                </a:solidFill>
                <a:cs typeface="Arial" charset="0"/>
              </a:rPr>
              <a:t>) and mucosal </a:t>
            </a:r>
            <a:r>
              <a:rPr lang="en-US" altLang="x-none" sz="1400" dirty="0" err="1">
                <a:solidFill>
                  <a:srgbClr val="00B050"/>
                </a:solidFill>
                <a:ea typeface="Majalla UI" charset="0"/>
                <a:cs typeface="Majalla UI" charset="0"/>
              </a:rPr>
              <a:t>muscularis</a:t>
            </a:r>
            <a:r>
              <a:rPr lang="en-US" altLang="x-none" sz="1400" dirty="0">
                <a:solidFill>
                  <a:srgbClr val="00B050"/>
                </a:solidFill>
                <a:ea typeface="Majalla UI" charset="0"/>
                <a:cs typeface="Majalla UI" charset="0"/>
              </a:rPr>
              <a:t> smooth muscle (outer longitudinal and inner circular)</a:t>
            </a:r>
            <a:endParaRPr lang="en-US" altLang="en-US" sz="1400" dirty="0">
              <a:cs typeface="Times New Roman" pitchFamily="18" charset="0"/>
            </a:endParaRPr>
          </a:p>
          <a:p>
            <a:pPr>
              <a:buNone/>
              <a:defRPr/>
            </a:pPr>
            <a:r>
              <a:rPr lang="en-US" altLang="en-US" sz="1600" dirty="0">
                <a:cs typeface="Times New Roman" pitchFamily="18" charset="0"/>
              </a:rPr>
              <a:t>2-  Submucosa: </a:t>
            </a:r>
            <a:r>
              <a:rPr lang="en-US" altLang="x-none" sz="1400" dirty="0">
                <a:solidFill>
                  <a:srgbClr val="00B050"/>
                </a:solidFill>
                <a:ea typeface="Majalla UI" charset="0"/>
                <a:cs typeface="Majalla UI" charset="0"/>
              </a:rPr>
              <a:t>submucosal plexuses (mesenteric plexuses), lymphatic nodules and immune cells</a:t>
            </a:r>
            <a:endParaRPr lang="en-US" altLang="en-US" sz="1400" dirty="0">
              <a:cs typeface="Times New Roman" pitchFamily="18" charset="0"/>
            </a:endParaRPr>
          </a:p>
          <a:p>
            <a:pPr>
              <a:buNone/>
              <a:defRPr/>
            </a:pPr>
            <a:r>
              <a:rPr lang="en-US" altLang="en-US" sz="1600" dirty="0">
                <a:cs typeface="Times New Roman" pitchFamily="18" charset="0"/>
              </a:rPr>
              <a:t>3-  </a:t>
            </a:r>
            <a:r>
              <a:rPr lang="en-US" altLang="en-US" sz="1600" dirty="0" err="1">
                <a:cs typeface="Times New Roman" pitchFamily="18" charset="0"/>
              </a:rPr>
              <a:t>Muscularis</a:t>
            </a:r>
            <a:r>
              <a:rPr lang="en-US" altLang="en-US" sz="1600" dirty="0">
                <a:cs typeface="Times New Roman" pitchFamily="18" charset="0"/>
              </a:rPr>
              <a:t> externa: </a:t>
            </a:r>
            <a:r>
              <a:rPr lang="en-US" altLang="en-US" sz="1400" dirty="0">
                <a:solidFill>
                  <a:srgbClr val="00B050"/>
                </a:solidFill>
                <a:ea typeface="Majalla UI" charset="0"/>
                <a:cs typeface="Majalla UI" charset="0"/>
              </a:rPr>
              <a:t>outer longitudinal, inner circular and between them is myenteric plexuses (neuronal layer)</a:t>
            </a:r>
            <a:endParaRPr lang="en-US" altLang="en-US" sz="1400" dirty="0">
              <a:cs typeface="Times New Roman" pitchFamily="18" charset="0"/>
            </a:endParaRPr>
          </a:p>
          <a:p>
            <a:pPr marL="0" indent="0">
              <a:buNone/>
            </a:pPr>
            <a:r>
              <a:rPr lang="en-US" altLang="en-US" sz="1600" dirty="0">
                <a:cs typeface="Times New Roman" pitchFamily="18" charset="0"/>
              </a:rPr>
              <a:t>4-  Adventitia OR serosa: </a:t>
            </a:r>
            <a:r>
              <a:rPr lang="en-US" altLang="en-US" sz="1400" dirty="0">
                <a:solidFill>
                  <a:srgbClr val="00B050"/>
                </a:solidFill>
                <a:cs typeface="Arial" charset="0"/>
              </a:rPr>
              <a:t>Most of the esophagus has adventitia as its last layer cause most of it located in the thoracic cavity and there is no peritoneum there. The rest of esophagus has serosa.</a:t>
            </a:r>
            <a:endParaRPr lang="en-US" sz="1400" dirty="0">
              <a:solidFill>
                <a:srgbClr val="FFFF00"/>
              </a:solidFill>
              <a:cs typeface="Traditional Arabic" pitchFamily="18" charset="-78"/>
            </a:endParaRPr>
          </a:p>
          <a:p>
            <a:pPr marL="449263" indent="-449263">
              <a:buFont typeface="Courier New" pitchFamily="49" charset="0"/>
              <a:buChar char="o"/>
              <a:defRPr/>
            </a:pPr>
            <a:endParaRPr lang="ar-SA" sz="1600" dirty="0"/>
          </a:p>
        </p:txBody>
      </p:sp>
      <p:grpSp>
        <p:nvGrpSpPr>
          <p:cNvPr id="4" name="Group 9"/>
          <p:cNvGrpSpPr>
            <a:grpSpLocks/>
          </p:cNvGrpSpPr>
          <p:nvPr/>
        </p:nvGrpSpPr>
        <p:grpSpPr bwMode="auto">
          <a:xfrm>
            <a:off x="7268901" y="1657868"/>
            <a:ext cx="4601918" cy="3666485"/>
            <a:chOff x="5253807" y="1422399"/>
            <a:chExt cx="3716021" cy="4978401"/>
          </a:xfrm>
        </p:grpSpPr>
        <p:pic>
          <p:nvPicPr>
            <p:cNvPr id="5" name="Picture 9"/>
            <p:cNvPicPr>
              <a:picLocks noChangeAspect="1" noChangeArrowheads="1"/>
            </p:cNvPicPr>
            <p:nvPr/>
          </p:nvPicPr>
          <p:blipFill>
            <a:blip r:embed="rId2"/>
            <a:srcRect l="38095" t="19048" r="30804" b="25397"/>
            <a:stretch>
              <a:fillRect/>
            </a:stretch>
          </p:blipFill>
          <p:spPr bwMode="auto">
            <a:xfrm>
              <a:off x="5253807" y="1422399"/>
              <a:ext cx="3716021" cy="4978401"/>
            </a:xfrm>
            <a:prstGeom prst="rect">
              <a:avLst/>
            </a:prstGeom>
            <a:noFill/>
            <a:ln w="12700">
              <a:noFill/>
              <a:miter lim="800000"/>
              <a:headEnd type="none" w="sm" len="sm"/>
              <a:tailEnd type="none" w="sm" len="sm"/>
            </a:ln>
          </p:spPr>
        </p:pic>
        <p:sp>
          <p:nvSpPr>
            <p:cNvPr id="6" name="TextBox 8"/>
            <p:cNvSpPr txBox="1"/>
            <p:nvPr/>
          </p:nvSpPr>
          <p:spPr>
            <a:xfrm>
              <a:off x="7607735" y="2110980"/>
              <a:ext cx="713660" cy="311151"/>
            </a:xfrm>
            <a:prstGeom prst="rect">
              <a:avLst/>
            </a:prstGeom>
            <a:solidFill>
              <a:schemeClr val="bg1">
                <a:lumMod val="20000"/>
                <a:lumOff val="80000"/>
              </a:schemeClr>
            </a:solidFill>
            <a:ln>
              <a:noFill/>
            </a:ln>
          </p:spPr>
          <p:txBody>
            <a:bodyPr wrap="none">
              <a:spAutoFit/>
            </a:bodyPr>
            <a:lstStyle/>
            <a:p>
              <a:pPr algn="r" rtl="1" eaLnBrk="1" hangingPunct="1">
                <a:defRPr/>
              </a:pPr>
              <a:r>
                <a:rPr lang="en-US" sz="1050" dirty="0">
                  <a:solidFill>
                    <a:srgbClr val="000000"/>
                  </a:solidFill>
                  <a:latin typeface="+mn-lt"/>
                  <a:ea typeface="+mn-ea"/>
                  <a:cs typeface="Arial" pitchFamily="34" charset="0"/>
                </a:rPr>
                <a:t>Serosa</a:t>
              </a:r>
            </a:p>
          </p:txBody>
        </p:sp>
      </p:grpSp>
      <p:sp>
        <p:nvSpPr>
          <p:cNvPr id="8" name="Rectangle 7"/>
          <p:cNvSpPr/>
          <p:nvPr/>
        </p:nvSpPr>
        <p:spPr>
          <a:xfrm>
            <a:off x="638552" y="5335928"/>
            <a:ext cx="8667494" cy="1384995"/>
          </a:xfrm>
          <a:prstGeom prst="rect">
            <a:avLst/>
          </a:prstGeom>
        </p:spPr>
        <p:txBody>
          <a:bodyPr wrap="square">
            <a:spAutoFit/>
          </a:bodyPr>
          <a:lstStyle/>
          <a:p>
            <a:r>
              <a:rPr lang="en-US" altLang="en-US" sz="1400" b="1">
                <a:solidFill>
                  <a:srgbClr val="00B050"/>
                </a:solidFill>
                <a:cs typeface="Arial" charset="0"/>
              </a:rPr>
              <a:t>3ps</a:t>
            </a:r>
            <a:r>
              <a:rPr lang="en-US" altLang="en-US" sz="1400" dirty="0">
                <a:solidFill>
                  <a:srgbClr val="00B050"/>
                </a:solidFill>
                <a:cs typeface="Arial" charset="0"/>
              </a:rPr>
              <a:t>:</a:t>
            </a:r>
          </a:p>
          <a:p>
            <a:r>
              <a:rPr lang="en-US" altLang="en-US" sz="1400" dirty="0">
                <a:solidFill>
                  <a:srgbClr val="00B050"/>
                </a:solidFill>
                <a:cs typeface="Arial" charset="0"/>
              </a:rPr>
              <a:t>1-plurea around lungs</a:t>
            </a:r>
          </a:p>
          <a:p>
            <a:r>
              <a:rPr lang="en-US" altLang="en-US" sz="1400" dirty="0">
                <a:solidFill>
                  <a:srgbClr val="00B050"/>
                </a:solidFill>
                <a:cs typeface="Arial" charset="0"/>
              </a:rPr>
              <a:t>2-precardiun around heart </a:t>
            </a:r>
          </a:p>
          <a:p>
            <a:r>
              <a:rPr lang="en-US" altLang="en-US" sz="1400" dirty="0">
                <a:solidFill>
                  <a:srgbClr val="00B050"/>
                </a:solidFill>
                <a:cs typeface="Arial" charset="0"/>
              </a:rPr>
              <a:t>3-peritoneum(serosa) around abdominal cavity </a:t>
            </a:r>
          </a:p>
          <a:p>
            <a:endParaRPr lang="en-US" altLang="en-US" sz="1400" dirty="0">
              <a:solidFill>
                <a:srgbClr val="00B050"/>
              </a:solidFill>
              <a:cs typeface="Arial" charset="0"/>
            </a:endParaRPr>
          </a:p>
          <a:p>
            <a:r>
              <a:rPr lang="en-US" altLang="en-US" sz="1400" b="1" dirty="0">
                <a:solidFill>
                  <a:srgbClr val="00B050"/>
                </a:solidFill>
                <a:cs typeface="Arial" charset="0"/>
              </a:rPr>
              <a:t>So it depends on the organ whatever it covers by Adventitia or serosa  </a:t>
            </a:r>
            <a:endParaRPr lang="ar-SA" altLang="en-US" sz="1400" b="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6815882"/>
              </p:ext>
            </p:extLst>
          </p:nvPr>
        </p:nvGraphicFramePr>
        <p:xfrm>
          <a:off x="273036" y="608824"/>
          <a:ext cx="11556107" cy="6086266"/>
        </p:xfrm>
        <a:graphic>
          <a:graphicData uri="http://schemas.openxmlformats.org/drawingml/2006/table">
            <a:tbl>
              <a:tblPr firstRow="1" bandRow="1">
                <a:tableStyleId>{5C22544A-7EE6-4342-B048-85BDC9FD1C3A}</a:tableStyleId>
              </a:tblPr>
              <a:tblGrid>
                <a:gridCol w="5692335">
                  <a:extLst>
                    <a:ext uri="{9D8B030D-6E8A-4147-A177-3AD203B41FA5}">
                      <a16:colId xmlns:a16="http://schemas.microsoft.com/office/drawing/2014/main" xmlns="" val="20000"/>
                    </a:ext>
                  </a:extLst>
                </a:gridCol>
                <a:gridCol w="5863772">
                  <a:extLst>
                    <a:ext uri="{9D8B030D-6E8A-4147-A177-3AD203B41FA5}">
                      <a16:colId xmlns:a16="http://schemas.microsoft.com/office/drawing/2014/main" xmlns="" val="20001"/>
                    </a:ext>
                  </a:extLst>
                </a:gridCol>
              </a:tblGrid>
              <a:tr h="419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FF2F92"/>
                          </a:solidFill>
                          <a:latin typeface="+mn-lt"/>
                          <a:ea typeface="+mn-ea"/>
                          <a:cs typeface="+mn-cs"/>
                        </a:rPr>
                        <a:t>1-Mucosa: </a:t>
                      </a:r>
                      <a:r>
                        <a:rPr lang="en-US" altLang="en-US" sz="1400" b="0" dirty="0">
                          <a:solidFill>
                            <a:srgbClr val="00B050"/>
                          </a:solidFill>
                          <a:cs typeface="Arial" charset="0"/>
                        </a:rPr>
                        <a:t>has folds to increase the surface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kern="1200" dirty="0">
                          <a:solidFill>
                            <a:srgbClr val="FF2F92"/>
                          </a:solidFill>
                          <a:latin typeface="+mn-lt"/>
                          <a:ea typeface="+mn-ea"/>
                          <a:cs typeface="+mn-cs"/>
                        </a:rPr>
                        <a:t>2-Submucosa</a:t>
                      </a:r>
                    </a:p>
                  </a:txBody>
                  <a:tcPr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513907">
                <a:tc>
                  <a:txBody>
                    <a:bodyPr/>
                    <a:lstStyle/>
                    <a:p>
                      <a:pPr marL="84138" lvl="1" indent="0" eaLnBrk="1" hangingPunct="1">
                        <a:spcBef>
                          <a:spcPct val="0"/>
                        </a:spcBef>
                        <a:spcAft>
                          <a:spcPts val="1200"/>
                        </a:spcAft>
                        <a:buSzTx/>
                        <a:buFont typeface="Courier New" pitchFamily="49" charset="0"/>
                        <a:buNone/>
                        <a:defRPr/>
                      </a:pPr>
                      <a:r>
                        <a:rPr lang="en-US" altLang="en-US" sz="1600" b="1" i="0" u="none" kern="1200" dirty="0">
                          <a:solidFill>
                            <a:srgbClr val="FF8AD8"/>
                          </a:solidFill>
                          <a:latin typeface="+mn-lt"/>
                          <a:ea typeface="+mn-ea"/>
                          <a:cs typeface="Times New Roman" pitchFamily="18" charset="0"/>
                        </a:rPr>
                        <a:t>Epithelial Lining:</a:t>
                      </a:r>
                      <a:r>
                        <a:rPr lang="en-US" altLang="en-US" sz="1600" kern="1200" dirty="0">
                          <a:solidFill>
                            <a:schemeClr val="tx1"/>
                          </a:solidFill>
                          <a:latin typeface="+mn-lt"/>
                          <a:ea typeface="+mn-ea"/>
                          <a:cs typeface="Times New Roman" pitchFamily="18" charset="0"/>
                        </a:rPr>
                        <a:t/>
                      </a:r>
                      <a:br>
                        <a:rPr lang="en-US" altLang="en-US" sz="1600" kern="1200" dirty="0">
                          <a:solidFill>
                            <a:schemeClr val="tx1"/>
                          </a:solidFill>
                          <a:latin typeface="+mn-lt"/>
                          <a:ea typeface="+mn-ea"/>
                          <a:cs typeface="Times New Roman" pitchFamily="18" charset="0"/>
                        </a:rPr>
                      </a:br>
                      <a:r>
                        <a:rPr lang="en-US" altLang="en-US" sz="1600" kern="1200" dirty="0">
                          <a:solidFill>
                            <a:schemeClr val="tx1"/>
                          </a:solidFill>
                          <a:latin typeface="+mn-lt"/>
                          <a:ea typeface="+mn-ea"/>
                          <a:cs typeface="Times New Roman" pitchFamily="18" charset="0"/>
                        </a:rPr>
                        <a:t>Non-Keratinized </a:t>
                      </a:r>
                      <a:r>
                        <a:rPr lang="en-US" altLang="en-US" sz="1600" b="1" kern="1200" dirty="0">
                          <a:solidFill>
                            <a:schemeClr val="tx1"/>
                          </a:solidFill>
                          <a:latin typeface="+mn-lt"/>
                          <a:ea typeface="+mn-ea"/>
                          <a:cs typeface="Times New Roman" pitchFamily="18" charset="0"/>
                        </a:rPr>
                        <a:t>Stratified Squamous Epithelium. </a:t>
                      </a:r>
                    </a:p>
                    <a:p>
                      <a:pPr marL="84138" lvl="1" indent="0" eaLnBrk="1" hangingPunct="1">
                        <a:spcBef>
                          <a:spcPct val="0"/>
                        </a:spcBef>
                        <a:spcAft>
                          <a:spcPts val="1200"/>
                        </a:spcAft>
                        <a:buSzTx/>
                        <a:buFont typeface="Courier New" pitchFamily="49" charset="0"/>
                        <a:buNone/>
                        <a:defRPr/>
                      </a:pPr>
                      <a:r>
                        <a:rPr lang="en-US" altLang="en-US" sz="1600" b="1" u="none" kern="1200" dirty="0">
                          <a:solidFill>
                            <a:srgbClr val="FF8AD8"/>
                          </a:solidFill>
                          <a:latin typeface="+mn-lt"/>
                          <a:ea typeface="+mn-ea"/>
                          <a:cs typeface="Times New Roman" pitchFamily="18" charset="0"/>
                        </a:rPr>
                        <a:t>Lamina propria:</a:t>
                      </a:r>
                      <a:r>
                        <a:rPr lang="en-US" altLang="en-US" sz="1600" kern="1200" dirty="0">
                          <a:solidFill>
                            <a:schemeClr val="tx1"/>
                          </a:solidFill>
                          <a:latin typeface="+mn-lt"/>
                          <a:ea typeface="+mn-ea"/>
                          <a:cs typeface="Times New Roman" pitchFamily="18" charset="0"/>
                        </a:rPr>
                        <a:t/>
                      </a:r>
                      <a:br>
                        <a:rPr lang="en-US" altLang="en-US" sz="1600" kern="1200" dirty="0">
                          <a:solidFill>
                            <a:schemeClr val="tx1"/>
                          </a:solidFill>
                          <a:latin typeface="+mn-lt"/>
                          <a:ea typeface="+mn-ea"/>
                          <a:cs typeface="Times New Roman" pitchFamily="18" charset="0"/>
                        </a:rPr>
                      </a:br>
                      <a:r>
                        <a:rPr lang="en-US" altLang="en-US" sz="1600" kern="1200" dirty="0">
                          <a:solidFill>
                            <a:schemeClr val="tx1"/>
                          </a:solidFill>
                          <a:latin typeface="+mn-lt"/>
                          <a:ea typeface="+mn-ea"/>
                          <a:cs typeface="Times New Roman" pitchFamily="18" charset="0"/>
                        </a:rPr>
                        <a:t>Loose areolar C.T. with </a:t>
                      </a:r>
                      <a:r>
                        <a:rPr lang="en-US" altLang="en-US" sz="1600" b="1" i="1" kern="1200" dirty="0">
                          <a:solidFill>
                            <a:schemeClr val="tx1"/>
                          </a:solidFill>
                          <a:latin typeface="+mn-lt"/>
                          <a:ea typeface="+mn-ea"/>
                          <a:cs typeface="Times New Roman" pitchFamily="18" charset="0"/>
                        </a:rPr>
                        <a:t>mucosal</a:t>
                      </a:r>
                      <a:r>
                        <a:rPr lang="en-US" altLang="en-US" sz="1600" b="1" kern="1200" dirty="0">
                          <a:solidFill>
                            <a:schemeClr val="tx1"/>
                          </a:solidFill>
                          <a:latin typeface="+mn-lt"/>
                          <a:ea typeface="+mn-ea"/>
                          <a:cs typeface="Times New Roman" pitchFamily="18" charset="0"/>
                        </a:rPr>
                        <a:t> esophageal glands </a:t>
                      </a:r>
                      <a:r>
                        <a:rPr lang="en-US" altLang="en-US" sz="1600" kern="1200" dirty="0">
                          <a:solidFill>
                            <a:schemeClr val="tx1"/>
                          </a:solidFill>
                          <a:latin typeface="+mn-lt"/>
                          <a:ea typeface="+mn-ea"/>
                          <a:cs typeface="Times New Roman" pitchFamily="18" charset="0"/>
                        </a:rPr>
                        <a:t>(secretion of mucus) in the upper and lower ends.</a:t>
                      </a:r>
                    </a:p>
                    <a:p>
                      <a:pPr marL="84138" lvl="1" indent="0" eaLnBrk="1" hangingPunct="1">
                        <a:spcBef>
                          <a:spcPct val="0"/>
                        </a:spcBef>
                        <a:spcAft>
                          <a:spcPts val="1200"/>
                        </a:spcAft>
                        <a:buSzTx/>
                        <a:buFont typeface="Courier New" pitchFamily="49" charset="0"/>
                        <a:buNone/>
                        <a:defRPr/>
                      </a:pPr>
                      <a:r>
                        <a:rPr lang="en-US" altLang="en-US" sz="1600" b="1" u="none" kern="1200" dirty="0" err="1">
                          <a:solidFill>
                            <a:srgbClr val="FF8AD8"/>
                          </a:solidFill>
                          <a:latin typeface="+mn-lt"/>
                          <a:ea typeface="+mn-ea"/>
                          <a:cs typeface="Times New Roman" pitchFamily="18" charset="0"/>
                        </a:rPr>
                        <a:t>Muscularis</a:t>
                      </a:r>
                      <a:r>
                        <a:rPr lang="en-US" altLang="en-US" sz="1600" b="1" u="none" kern="1200" dirty="0">
                          <a:solidFill>
                            <a:srgbClr val="FF8AD8"/>
                          </a:solidFill>
                          <a:latin typeface="+mn-lt"/>
                          <a:ea typeface="+mn-ea"/>
                          <a:cs typeface="Times New Roman" pitchFamily="18" charset="0"/>
                        </a:rPr>
                        <a:t> mucosae:</a:t>
                      </a:r>
                      <a:r>
                        <a:rPr lang="en-US" altLang="en-US" sz="1600" kern="1200" dirty="0">
                          <a:solidFill>
                            <a:schemeClr val="tx1"/>
                          </a:solidFill>
                          <a:latin typeface="+mn-lt"/>
                          <a:ea typeface="+mn-ea"/>
                          <a:cs typeface="Times New Roman" pitchFamily="18" charset="0"/>
                        </a:rPr>
                        <a:t/>
                      </a:r>
                      <a:br>
                        <a:rPr lang="en-US" altLang="en-US" sz="1600" kern="1200" dirty="0">
                          <a:solidFill>
                            <a:schemeClr val="tx1"/>
                          </a:solidFill>
                          <a:latin typeface="+mn-lt"/>
                          <a:ea typeface="+mn-ea"/>
                          <a:cs typeface="Times New Roman" pitchFamily="18" charset="0"/>
                        </a:rPr>
                      </a:br>
                      <a:r>
                        <a:rPr lang="en-US" altLang="en-US" sz="1600" kern="1200" dirty="0">
                          <a:solidFill>
                            <a:schemeClr val="tx1"/>
                          </a:solidFill>
                          <a:latin typeface="+mn-lt"/>
                          <a:ea typeface="+mn-ea"/>
                          <a:cs typeface="Times New Roman" pitchFamily="18" charset="0"/>
                        </a:rPr>
                        <a:t>Few layers of smooth muscle fibers.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lvl="1" indent="-14287" algn="l" rtl="0" eaLnBrk="1" hangingPunct="1">
                        <a:spcBef>
                          <a:spcPts val="300"/>
                        </a:spcBef>
                        <a:buFont typeface="Courier New" pitchFamily="49" charset="0"/>
                        <a:buNone/>
                        <a:defRPr/>
                      </a:pPr>
                      <a:r>
                        <a:rPr lang="en-US" altLang="en-US" sz="1600" kern="1200" dirty="0">
                          <a:solidFill>
                            <a:schemeClr val="tx1"/>
                          </a:solidFill>
                          <a:latin typeface="+mn-lt"/>
                          <a:ea typeface="+mn-ea"/>
                          <a:cs typeface="Times New Roman" pitchFamily="18" charset="0"/>
                        </a:rPr>
                        <a:t>Loose </a:t>
                      </a:r>
                      <a:r>
                        <a:rPr lang="en-US" altLang="en-US" sz="1600" kern="1200" dirty="0" err="1">
                          <a:solidFill>
                            <a:schemeClr val="tx1"/>
                          </a:solidFill>
                          <a:latin typeface="+mn-lt"/>
                          <a:ea typeface="+mn-ea"/>
                          <a:cs typeface="Times New Roman" pitchFamily="18" charset="0"/>
                        </a:rPr>
                        <a:t>areolar</a:t>
                      </a:r>
                      <a:r>
                        <a:rPr lang="en-US" altLang="en-US" sz="1600" kern="1200" dirty="0">
                          <a:solidFill>
                            <a:schemeClr val="tx1"/>
                          </a:solidFill>
                          <a:latin typeface="+mn-lt"/>
                          <a:ea typeface="+mn-ea"/>
                          <a:cs typeface="Times New Roman" pitchFamily="18" charset="0"/>
                        </a:rPr>
                        <a:t> C.T. containing </a:t>
                      </a:r>
                      <a:r>
                        <a:rPr lang="en-US" altLang="en-US" sz="1600" b="1" kern="1200" dirty="0">
                          <a:solidFill>
                            <a:schemeClr val="tx1"/>
                          </a:solidFill>
                          <a:latin typeface="+mn-lt"/>
                          <a:ea typeface="+mn-ea"/>
                          <a:cs typeface="Times New Roman" pitchFamily="18" charset="0"/>
                        </a:rPr>
                        <a:t>blood vessels</a:t>
                      </a:r>
                      <a:r>
                        <a:rPr lang="en-US" altLang="en-US" sz="1600" kern="1200" dirty="0">
                          <a:solidFill>
                            <a:schemeClr val="tx1"/>
                          </a:solidFill>
                          <a:latin typeface="+mn-lt"/>
                          <a:ea typeface="+mn-ea"/>
                          <a:cs typeface="Times New Roman" pitchFamily="18" charset="0"/>
                        </a:rPr>
                        <a:t>, </a:t>
                      </a:r>
                      <a:r>
                        <a:rPr lang="en-US" altLang="en-US" sz="1600" b="1" kern="1200" dirty="0">
                          <a:solidFill>
                            <a:schemeClr val="tx1"/>
                          </a:solidFill>
                          <a:latin typeface="+mn-lt"/>
                          <a:ea typeface="+mn-ea"/>
                          <a:cs typeface="Times New Roman" pitchFamily="18" charset="0"/>
                        </a:rPr>
                        <a:t>nerves</a:t>
                      </a:r>
                      <a:r>
                        <a:rPr lang="en-US" altLang="en-US" sz="1600" kern="1200" dirty="0">
                          <a:solidFill>
                            <a:srgbClr val="FF8AD8"/>
                          </a:solidFill>
                          <a:latin typeface="+mn-lt"/>
                          <a:ea typeface="+mn-ea"/>
                          <a:cs typeface="Times New Roman" pitchFamily="18" charset="0"/>
                        </a:rPr>
                        <a:t>, </a:t>
                      </a:r>
                      <a:r>
                        <a:rPr lang="en-US" altLang="en-US" sz="1600" i="1" kern="1200" dirty="0">
                          <a:solidFill>
                            <a:srgbClr val="FF0000"/>
                          </a:solidFill>
                          <a:latin typeface="+mn-lt"/>
                          <a:ea typeface="+mn-ea"/>
                          <a:cs typeface="Times New Roman" pitchFamily="18" charset="0"/>
                        </a:rPr>
                        <a:t>submucosal</a:t>
                      </a:r>
                      <a:r>
                        <a:rPr lang="en-US" altLang="en-US" sz="1600" kern="1200" dirty="0">
                          <a:solidFill>
                            <a:srgbClr val="FF0000"/>
                          </a:solidFill>
                          <a:latin typeface="+mn-lt"/>
                          <a:ea typeface="+mn-ea"/>
                          <a:cs typeface="Times New Roman" pitchFamily="18" charset="0"/>
                        </a:rPr>
                        <a:t> esophageal glands</a:t>
                      </a:r>
                      <a:r>
                        <a:rPr lang="en-US" altLang="en-US" sz="1600" kern="1200" dirty="0">
                          <a:solidFill>
                            <a:srgbClr val="FF8AD8"/>
                          </a:solidFill>
                          <a:latin typeface="+mn-lt"/>
                          <a:ea typeface="+mn-ea"/>
                          <a:cs typeface="Times New Roman" pitchFamily="18" charset="0"/>
                        </a:rPr>
                        <a:t> </a:t>
                      </a:r>
                      <a:r>
                        <a:rPr lang="en-US" altLang="en-US" sz="1600" kern="1200" dirty="0">
                          <a:solidFill>
                            <a:schemeClr val="tx1"/>
                          </a:solidFill>
                          <a:latin typeface="+mn-lt"/>
                          <a:ea typeface="+mn-ea"/>
                          <a:cs typeface="Times New Roman" pitchFamily="18" charset="0"/>
                        </a:rPr>
                        <a:t>(secretion of mucus).</a:t>
                      </a:r>
                    </a:p>
                    <a:p>
                      <a:pPr marL="457200" lvl="1" indent="-14287" algn="l" eaLnBrk="1" hangingPunct="1">
                        <a:spcBef>
                          <a:spcPts val="300"/>
                        </a:spcBef>
                        <a:buFont typeface="Courier New" pitchFamily="49" charset="0"/>
                        <a:buNone/>
                        <a:defRPr/>
                      </a:pPr>
                      <a:endParaRPr lang="en-US" altLang="en-US" sz="1600" kern="1200" dirty="0">
                        <a:solidFill>
                          <a:schemeClr val="tx1"/>
                        </a:solidFill>
                        <a:latin typeface="+mn-lt"/>
                        <a:ea typeface="+mn-ea"/>
                        <a:cs typeface="Times New Roman" pitchFamily="18" charset="0"/>
                      </a:endParaRPr>
                    </a:p>
                    <a:p>
                      <a:pPr marL="457200" lvl="1" indent="-14287" algn="l" eaLnBrk="1" hangingPunct="1">
                        <a:spcBef>
                          <a:spcPts val="300"/>
                        </a:spcBef>
                        <a:buFont typeface="Courier New" pitchFamily="49" charset="0"/>
                        <a:buNone/>
                        <a:defRPr/>
                      </a:pPr>
                      <a:r>
                        <a:rPr lang="en-US" altLang="en-US" sz="1600" kern="1200" dirty="0">
                          <a:solidFill>
                            <a:srgbClr val="FF0000"/>
                          </a:solidFill>
                          <a:latin typeface="+mn-lt"/>
                          <a:ea typeface="+mn-ea"/>
                          <a:cs typeface="Times New Roman" pitchFamily="18" charset="0"/>
                        </a:rPr>
                        <a:t>Meissner’s plexus </a:t>
                      </a:r>
                      <a:r>
                        <a:rPr lang="en-US" altLang="en-US" sz="1600" kern="1200" dirty="0">
                          <a:solidFill>
                            <a:schemeClr val="tx1"/>
                          </a:solidFill>
                          <a:latin typeface="+mn-lt"/>
                          <a:ea typeface="+mn-ea"/>
                          <a:cs typeface="Times New Roman" pitchFamily="18" charset="0"/>
                        </a:rPr>
                        <a:t>of nerve fibers and nerve cells</a:t>
                      </a:r>
                      <a:r>
                        <a:rPr lang="en-US" sz="1600" dirty="0">
                          <a:latin typeface="+mn-lt"/>
                          <a:cs typeface="Majalla UI"/>
                        </a:rPr>
                        <a:t>.</a:t>
                      </a:r>
                    </a:p>
                  </a:txBody>
                  <a:tcPr marL="45720" marR="4572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45201">
                <a:tc>
                  <a:txBody>
                    <a:bodyPr/>
                    <a:lstStyle/>
                    <a:p>
                      <a:pPr marL="457200" indent="-457200" algn="ctr" eaLnBrk="1" hangingPunct="1">
                        <a:spcBef>
                          <a:spcPts val="300"/>
                        </a:spcBef>
                        <a:buSzPct val="100000"/>
                        <a:buFont typeface="Calibri" pitchFamily="34" charset="0"/>
                        <a:buNone/>
                        <a:defRPr/>
                      </a:pPr>
                      <a:r>
                        <a:rPr lang="en-US" sz="2000" b="0" kern="1200" dirty="0">
                          <a:solidFill>
                            <a:srgbClr val="FF2F92"/>
                          </a:solidFill>
                          <a:latin typeface="+mn-lt"/>
                          <a:ea typeface="+mn-ea"/>
                          <a:cs typeface="+mn-cs"/>
                        </a:rPr>
                        <a:t>3-Muscularis </a:t>
                      </a:r>
                      <a:r>
                        <a:rPr lang="en-US" sz="2000" b="0" kern="1200" dirty="0" err="1">
                          <a:solidFill>
                            <a:srgbClr val="FF2F92"/>
                          </a:solidFill>
                          <a:latin typeface="+mn-lt"/>
                          <a:ea typeface="+mn-ea"/>
                          <a:cs typeface="+mn-cs"/>
                        </a:rPr>
                        <a:t>Externa</a:t>
                      </a:r>
                      <a:r>
                        <a:rPr lang="en-US" sz="2000" b="0" kern="1200" dirty="0">
                          <a:solidFill>
                            <a:srgbClr val="FF2F92"/>
                          </a:solidFill>
                          <a:latin typeface="+mn-lt"/>
                          <a:ea typeface="+mn-ea"/>
                          <a:cs typeface="+mn-cs"/>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buNone/>
                      </a:pPr>
                      <a:r>
                        <a:rPr lang="en-US" sz="2000" kern="1200" dirty="0">
                          <a:solidFill>
                            <a:srgbClr val="FF2F92"/>
                          </a:solidFill>
                          <a:latin typeface="+mn-lt"/>
                          <a:ea typeface="+mn-ea"/>
                          <a:cs typeface="+mn-cs"/>
                        </a:rPr>
                        <a:t>4-Serosa or Adventitia</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708054">
                <a:tc>
                  <a:txBody>
                    <a:bodyPr/>
                    <a:lstStyle/>
                    <a:p>
                      <a:pPr marL="84138" lvl="1" indent="0" eaLnBrk="1" hangingPunct="1">
                        <a:spcBef>
                          <a:spcPts val="300"/>
                        </a:spcBef>
                        <a:buFont typeface="Courier New" pitchFamily="49" charset="0"/>
                        <a:buNone/>
                        <a:defRPr/>
                      </a:pPr>
                      <a:r>
                        <a:rPr lang="en-US" altLang="en-US" sz="1600" b="1" u="none" kern="1200" dirty="0">
                          <a:solidFill>
                            <a:srgbClr val="FF8AD8"/>
                          </a:solidFill>
                          <a:latin typeface="+mn-lt"/>
                          <a:ea typeface="+mn-ea"/>
                          <a:cs typeface="Times New Roman" pitchFamily="18" charset="0"/>
                        </a:rPr>
                        <a:t>Two muscle layers:</a:t>
                      </a:r>
                    </a:p>
                    <a:p>
                      <a:pPr marL="84138" lvl="1" indent="0" eaLnBrk="1" hangingPunct="1">
                        <a:spcBef>
                          <a:spcPts val="300"/>
                        </a:spcBef>
                        <a:buFont typeface="Courier New" pitchFamily="49" charset="0"/>
                        <a:buNone/>
                        <a:defRPr/>
                      </a:pPr>
                      <a:r>
                        <a:rPr lang="en-US" altLang="en-US" sz="1600" b="1" u="none" kern="1200" dirty="0">
                          <a:solidFill>
                            <a:srgbClr val="FF8AD8"/>
                          </a:solidFill>
                          <a:latin typeface="+mn-lt"/>
                          <a:ea typeface="+mn-ea"/>
                          <a:cs typeface="Times New Roman" pitchFamily="18" charset="0"/>
                        </a:rPr>
                        <a:t>  1-</a:t>
                      </a:r>
                      <a:r>
                        <a:rPr lang="en-US" altLang="en-US" sz="1600" b="1" u="none" kern="1200" baseline="0" dirty="0">
                          <a:solidFill>
                            <a:srgbClr val="FF8AD8"/>
                          </a:solidFill>
                          <a:latin typeface="+mn-lt"/>
                          <a:ea typeface="+mn-ea"/>
                          <a:cs typeface="Times New Roman" pitchFamily="18" charset="0"/>
                        </a:rPr>
                        <a:t> </a:t>
                      </a:r>
                      <a:r>
                        <a:rPr lang="en-US" altLang="en-US" sz="1600" kern="1200" dirty="0">
                          <a:solidFill>
                            <a:schemeClr val="tx1"/>
                          </a:solidFill>
                          <a:latin typeface="+mn-lt"/>
                          <a:ea typeface="+mn-ea"/>
                          <a:cs typeface="Times New Roman" pitchFamily="18" charset="0"/>
                        </a:rPr>
                        <a:t>Inner circular layer.</a:t>
                      </a:r>
                    </a:p>
                    <a:p>
                      <a:pPr marL="84138" lvl="1" indent="0" eaLnBrk="1" hangingPunct="1">
                        <a:spcBef>
                          <a:spcPts val="300"/>
                        </a:spcBef>
                        <a:buFont typeface="Courier New" pitchFamily="49" charset="0"/>
                        <a:buNone/>
                        <a:defRPr/>
                      </a:pPr>
                      <a:r>
                        <a:rPr lang="en-US" altLang="en-US" sz="1600" b="1" u="none" kern="1200" dirty="0">
                          <a:solidFill>
                            <a:srgbClr val="FF8AD8"/>
                          </a:solidFill>
                          <a:latin typeface="+mn-lt"/>
                          <a:ea typeface="+mn-ea"/>
                          <a:cs typeface="Times New Roman" pitchFamily="18" charset="0"/>
                        </a:rPr>
                        <a:t>  2-</a:t>
                      </a:r>
                      <a:r>
                        <a:rPr lang="en-US" altLang="en-US" sz="1600" kern="1200" baseline="0" dirty="0">
                          <a:solidFill>
                            <a:schemeClr val="tx1"/>
                          </a:solidFill>
                          <a:latin typeface="+mn-lt"/>
                          <a:ea typeface="+mn-ea"/>
                          <a:cs typeface="Times New Roman" pitchFamily="18" charset="0"/>
                        </a:rPr>
                        <a:t> </a:t>
                      </a:r>
                      <a:r>
                        <a:rPr lang="en-US" altLang="en-US" sz="1600" kern="1200" dirty="0">
                          <a:solidFill>
                            <a:schemeClr val="tx1"/>
                          </a:solidFill>
                          <a:latin typeface="+mn-lt"/>
                          <a:ea typeface="+mn-ea"/>
                          <a:cs typeface="Times New Roman" pitchFamily="18" charset="0"/>
                        </a:rPr>
                        <a:t>Outer longitudinal layer.</a:t>
                      </a:r>
                    </a:p>
                    <a:p>
                      <a:pPr marL="84138" lvl="1" indent="0" eaLnBrk="1" hangingPunct="1">
                        <a:spcBef>
                          <a:spcPts val="300"/>
                        </a:spcBef>
                        <a:buFont typeface="Courier New" pitchFamily="49" charset="0"/>
                        <a:buNone/>
                        <a:defRPr/>
                      </a:pPr>
                      <a:r>
                        <a:rPr lang="en-US" altLang="en-US" sz="1600" b="1" kern="1200" dirty="0">
                          <a:solidFill>
                            <a:schemeClr val="tx1"/>
                          </a:solidFill>
                          <a:latin typeface="+mn-lt"/>
                          <a:ea typeface="+mn-ea"/>
                          <a:cs typeface="Times New Roman" pitchFamily="18" charset="0"/>
                        </a:rPr>
                        <a:t>  Upper 1/3: </a:t>
                      </a:r>
                      <a:r>
                        <a:rPr lang="en-US" altLang="en-US" sz="1600" b="0" kern="1200" dirty="0">
                          <a:solidFill>
                            <a:schemeClr val="tx1"/>
                          </a:solidFill>
                          <a:latin typeface="+mn-lt"/>
                          <a:ea typeface="+mn-ea"/>
                          <a:cs typeface="Times New Roman" pitchFamily="18" charset="0"/>
                        </a:rPr>
                        <a:t>B</a:t>
                      </a:r>
                      <a:r>
                        <a:rPr lang="en-US" altLang="en-US" sz="1600" kern="1200" dirty="0">
                          <a:solidFill>
                            <a:schemeClr val="tx1"/>
                          </a:solidFill>
                          <a:latin typeface="+mn-lt"/>
                          <a:ea typeface="+mn-ea"/>
                          <a:cs typeface="Times New Roman" pitchFamily="18" charset="0"/>
                        </a:rPr>
                        <a:t>oth layers are skeletal M.</a:t>
                      </a:r>
                    </a:p>
                    <a:p>
                      <a:pPr marL="84138" lvl="1" indent="0" eaLnBrk="1" hangingPunct="1">
                        <a:spcBef>
                          <a:spcPts val="300"/>
                        </a:spcBef>
                        <a:buFont typeface="Courier New" pitchFamily="49" charset="0"/>
                        <a:buNone/>
                        <a:defRPr/>
                      </a:pPr>
                      <a:r>
                        <a:rPr lang="en-US" altLang="en-US" sz="1600" b="1" kern="1200" dirty="0">
                          <a:solidFill>
                            <a:schemeClr val="tx1"/>
                          </a:solidFill>
                          <a:latin typeface="+mn-lt"/>
                          <a:ea typeface="+mn-ea"/>
                          <a:cs typeface="Times New Roman" pitchFamily="18" charset="0"/>
                        </a:rPr>
                        <a:t>  Middle 1/3: </a:t>
                      </a:r>
                      <a:r>
                        <a:rPr lang="en-US" altLang="en-US" sz="1600" b="0" kern="1200" dirty="0">
                          <a:solidFill>
                            <a:schemeClr val="tx1"/>
                          </a:solidFill>
                          <a:latin typeface="+mn-lt"/>
                          <a:ea typeface="+mn-ea"/>
                          <a:cs typeface="Times New Roman" pitchFamily="18" charset="0"/>
                        </a:rPr>
                        <a:t>I</a:t>
                      </a:r>
                      <a:r>
                        <a:rPr lang="en-US" altLang="en-US" sz="1600" kern="1200" dirty="0">
                          <a:solidFill>
                            <a:schemeClr val="tx1"/>
                          </a:solidFill>
                          <a:latin typeface="+mn-lt"/>
                          <a:ea typeface="+mn-ea"/>
                          <a:cs typeface="Times New Roman" pitchFamily="18" charset="0"/>
                        </a:rPr>
                        <a:t>nner layer is smooth muscle</a:t>
                      </a:r>
                    </a:p>
                    <a:p>
                      <a:pPr marL="84138" lvl="1" indent="0" eaLnBrk="1" hangingPunct="1">
                        <a:spcBef>
                          <a:spcPts val="300"/>
                        </a:spcBef>
                        <a:buFont typeface="Courier New" pitchFamily="49" charset="0"/>
                        <a:buNone/>
                        <a:defRPr/>
                      </a:pPr>
                      <a:r>
                        <a:rPr lang="en-US" altLang="en-US" sz="1600" kern="1200" dirty="0">
                          <a:solidFill>
                            <a:schemeClr val="tx1"/>
                          </a:solidFill>
                          <a:latin typeface="+mn-lt"/>
                          <a:ea typeface="+mn-ea"/>
                          <a:cs typeface="Times New Roman" pitchFamily="18" charset="0"/>
                        </a:rPr>
                        <a:t>                        Outer layer is skeletal M.</a:t>
                      </a:r>
                    </a:p>
                    <a:p>
                      <a:pPr marL="84138" lvl="1" indent="0" eaLnBrk="1" hangingPunct="1">
                        <a:spcBef>
                          <a:spcPts val="300"/>
                        </a:spcBef>
                        <a:buFont typeface="Courier New" pitchFamily="49" charset="0"/>
                        <a:buNone/>
                        <a:defRPr/>
                      </a:pPr>
                      <a:r>
                        <a:rPr lang="en-US" altLang="en-US" sz="1600" b="1" kern="1200" dirty="0">
                          <a:solidFill>
                            <a:schemeClr val="tx1"/>
                          </a:solidFill>
                          <a:latin typeface="+mn-lt"/>
                          <a:ea typeface="+mn-ea"/>
                          <a:cs typeface="Times New Roman" pitchFamily="18" charset="0"/>
                        </a:rPr>
                        <a:t>  Lower 1/3: </a:t>
                      </a:r>
                      <a:r>
                        <a:rPr lang="en-US" altLang="en-US" sz="1600" b="0" kern="1200" dirty="0">
                          <a:solidFill>
                            <a:schemeClr val="tx1"/>
                          </a:solidFill>
                          <a:latin typeface="+mn-lt"/>
                          <a:ea typeface="+mn-ea"/>
                          <a:cs typeface="Times New Roman" pitchFamily="18" charset="0"/>
                        </a:rPr>
                        <a:t>B</a:t>
                      </a:r>
                      <a:r>
                        <a:rPr lang="en-US" altLang="en-US" sz="1600" kern="1200" dirty="0">
                          <a:solidFill>
                            <a:schemeClr val="tx1"/>
                          </a:solidFill>
                          <a:latin typeface="+mn-lt"/>
                          <a:ea typeface="+mn-ea"/>
                          <a:cs typeface="Times New Roman" pitchFamily="18" charset="0"/>
                        </a:rPr>
                        <a:t>oth layers are smooth M.</a:t>
                      </a:r>
                    </a:p>
                    <a:p>
                      <a:pPr marL="84138" marR="0" lvl="1" indent="0" algn="l" defTabSz="914400" rtl="0" eaLnBrk="1" fontAlgn="auto" latinLnBrk="0" hangingPunct="1">
                        <a:lnSpc>
                          <a:spcPct val="100000"/>
                        </a:lnSpc>
                        <a:spcBef>
                          <a:spcPts val="300"/>
                        </a:spcBef>
                        <a:spcAft>
                          <a:spcPts val="0"/>
                        </a:spcAft>
                        <a:buClrTx/>
                        <a:buSzTx/>
                        <a:buFont typeface="Courier New" pitchFamily="49" charset="0"/>
                        <a:buNone/>
                        <a:tabLst/>
                        <a:defRPr/>
                      </a:pPr>
                      <a:r>
                        <a:rPr lang="en-US" altLang="en-US" sz="1600" b="1" u="none" kern="1200" dirty="0" err="1">
                          <a:solidFill>
                            <a:srgbClr val="FF8AD8"/>
                          </a:solidFill>
                          <a:latin typeface="+mn-lt"/>
                          <a:ea typeface="+mn-ea"/>
                          <a:cs typeface="Times New Roman" pitchFamily="18" charset="0"/>
                        </a:rPr>
                        <a:t>Auerbach’s</a:t>
                      </a:r>
                      <a:r>
                        <a:rPr lang="en-US" altLang="en-US" sz="1600" b="1" u="none" kern="1200" dirty="0">
                          <a:solidFill>
                            <a:srgbClr val="FF8AD8"/>
                          </a:solidFill>
                          <a:latin typeface="+mn-lt"/>
                          <a:ea typeface="+mn-ea"/>
                          <a:cs typeface="Times New Roman" pitchFamily="18" charset="0"/>
                        </a:rPr>
                        <a:t> (myenteric) plexus</a:t>
                      </a:r>
                      <a:r>
                        <a:rPr lang="en-US" altLang="en-US" sz="1600" kern="1200" dirty="0">
                          <a:solidFill>
                            <a:srgbClr val="FF8AD8"/>
                          </a:solidFill>
                          <a:latin typeface="+mn-lt"/>
                          <a:ea typeface="+mn-ea"/>
                          <a:cs typeface="Times New Roman" pitchFamily="18" charset="0"/>
                        </a:rPr>
                        <a:t> </a:t>
                      </a:r>
                      <a:r>
                        <a:rPr lang="en-US" altLang="en-US" sz="1600" kern="1200" dirty="0">
                          <a:solidFill>
                            <a:schemeClr val="tx1"/>
                          </a:solidFill>
                          <a:latin typeface="+mn-lt"/>
                          <a:ea typeface="+mn-ea"/>
                          <a:cs typeface="Times New Roman" pitchFamily="18" charset="0"/>
                        </a:rPr>
                        <a:t>in between the 2 layers</a:t>
                      </a:r>
                    </a:p>
                    <a:p>
                      <a:pPr marL="0" marR="0" lvl="0" indent="0" algn="l" defTabSz="914400" rtl="0" eaLnBrk="1" fontAlgn="auto" latinLnBrk="0" hangingPunct="1">
                        <a:lnSpc>
                          <a:spcPct val="100000"/>
                        </a:lnSpc>
                        <a:spcBef>
                          <a:spcPts val="300"/>
                        </a:spcBef>
                        <a:spcAft>
                          <a:spcPts val="0"/>
                        </a:spcAft>
                        <a:buClrTx/>
                        <a:buSzTx/>
                        <a:buFont typeface="Courier New" pitchFamily="49" charset="0"/>
                        <a:buNone/>
                        <a:tabLst/>
                        <a:defRPr/>
                      </a:pPr>
                      <a:r>
                        <a:rPr lang="en-US" altLang="en-US" sz="1400" kern="1200" dirty="0">
                          <a:solidFill>
                            <a:srgbClr val="00B050"/>
                          </a:solidFill>
                          <a:latin typeface="+mn-lt"/>
                          <a:ea typeface="+mn-ea"/>
                          <a:cs typeface="Times New Roman" pitchFamily="18" charset="0"/>
                        </a:rPr>
                        <a:t>Upper 1/3</a:t>
                      </a:r>
                      <a:r>
                        <a:rPr lang="en-US" altLang="en-US" sz="1400" kern="1200" baseline="30000" dirty="0">
                          <a:solidFill>
                            <a:srgbClr val="00B050"/>
                          </a:solidFill>
                          <a:latin typeface="+mn-lt"/>
                          <a:ea typeface="+mn-ea"/>
                          <a:cs typeface="Times New Roman" pitchFamily="18" charset="0"/>
                        </a:rPr>
                        <a:t>rd</a:t>
                      </a:r>
                      <a:r>
                        <a:rPr lang="en-US" altLang="en-US" sz="1400" kern="1200" dirty="0">
                          <a:solidFill>
                            <a:srgbClr val="00B050"/>
                          </a:solidFill>
                          <a:latin typeface="+mn-lt"/>
                          <a:ea typeface="+mn-ea"/>
                          <a:cs typeface="Times New Roman" pitchFamily="18" charset="0"/>
                        </a:rPr>
                        <a:t>: Skeletal = voluntary </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00050" lvl="1" indent="0" eaLnBrk="1" hangingPunct="1">
                        <a:spcBef>
                          <a:spcPts val="300"/>
                        </a:spcBef>
                        <a:buFont typeface="Courier New" pitchFamily="49" charset="0"/>
                        <a:buNone/>
                        <a:defRPr/>
                      </a:pPr>
                      <a:r>
                        <a:rPr lang="en-US" sz="1600" b="1" u="none" kern="1200" dirty="0">
                          <a:solidFill>
                            <a:srgbClr val="FF8AD8"/>
                          </a:solidFill>
                          <a:latin typeface="+mn-lt"/>
                          <a:ea typeface="+mn-ea"/>
                          <a:cs typeface="Times New Roman" pitchFamily="18" charset="0"/>
                        </a:rPr>
                        <a:t>A</a:t>
                      </a:r>
                      <a:r>
                        <a:rPr lang="en-US" altLang="en-US" sz="1600" b="1" u="none" kern="1200" dirty="0">
                          <a:solidFill>
                            <a:srgbClr val="FF8AD8"/>
                          </a:solidFill>
                          <a:latin typeface="+mn-lt"/>
                          <a:ea typeface="+mn-ea"/>
                          <a:cs typeface="Times New Roman" pitchFamily="18" charset="0"/>
                        </a:rPr>
                        <a:t>dventitia: </a:t>
                      </a:r>
                      <a:r>
                        <a:rPr lang="en-US" altLang="en-US" sz="1600" kern="1200" dirty="0">
                          <a:solidFill>
                            <a:schemeClr val="tx1"/>
                          </a:solidFill>
                          <a:latin typeface="+mn-lt"/>
                          <a:ea typeface="+mn-ea"/>
                          <a:cs typeface="Times New Roman" pitchFamily="18" charset="0"/>
                        </a:rPr>
                        <a:t>is loose </a:t>
                      </a:r>
                      <a:r>
                        <a:rPr lang="en-US" altLang="en-US" sz="1600" kern="1200" dirty="0" err="1">
                          <a:solidFill>
                            <a:schemeClr val="tx1"/>
                          </a:solidFill>
                          <a:latin typeface="+mn-lt"/>
                          <a:ea typeface="+mn-ea"/>
                          <a:cs typeface="Times New Roman" pitchFamily="18" charset="0"/>
                        </a:rPr>
                        <a:t>areolar</a:t>
                      </a:r>
                      <a:r>
                        <a:rPr lang="en-US" altLang="en-US" sz="1600" kern="1200" dirty="0">
                          <a:solidFill>
                            <a:schemeClr val="tx1"/>
                          </a:solidFill>
                          <a:latin typeface="+mn-lt"/>
                          <a:ea typeface="+mn-ea"/>
                          <a:cs typeface="Times New Roman" pitchFamily="18" charset="0"/>
                        </a:rPr>
                        <a:t> C.T. </a:t>
                      </a:r>
                      <a:r>
                        <a:rPr lang="en-US" altLang="en-US" sz="1600" i="1" kern="1200" dirty="0">
                          <a:solidFill>
                            <a:schemeClr val="tx1"/>
                          </a:solidFill>
                          <a:latin typeface="+mn-lt"/>
                          <a:ea typeface="+mn-ea"/>
                          <a:cs typeface="Times New Roman" pitchFamily="18" charset="0"/>
                        </a:rPr>
                        <a:t>not covered </a:t>
                      </a:r>
                      <a:r>
                        <a:rPr lang="en-US" altLang="en-US" sz="1600" kern="1200" dirty="0">
                          <a:solidFill>
                            <a:schemeClr val="tx1"/>
                          </a:solidFill>
                          <a:latin typeface="+mn-lt"/>
                          <a:ea typeface="+mn-ea"/>
                          <a:cs typeface="Times New Roman" pitchFamily="18" charset="0"/>
                        </a:rPr>
                        <a:t>by </a:t>
                      </a:r>
                      <a:r>
                        <a:rPr lang="en-US" altLang="en-US" sz="1600" kern="1200" dirty="0" err="1">
                          <a:solidFill>
                            <a:schemeClr val="tx1"/>
                          </a:solidFill>
                          <a:latin typeface="+mn-lt"/>
                          <a:ea typeface="+mn-ea"/>
                          <a:cs typeface="Times New Roman" pitchFamily="18" charset="0"/>
                        </a:rPr>
                        <a:t>mesothelium</a:t>
                      </a:r>
                      <a:r>
                        <a:rPr lang="en-US" altLang="en-US" sz="1600" kern="1200" dirty="0">
                          <a:solidFill>
                            <a:schemeClr val="tx1"/>
                          </a:solidFill>
                          <a:latin typeface="+mn-lt"/>
                          <a:ea typeface="+mn-ea"/>
                          <a:cs typeface="Times New Roman" pitchFamily="18" charset="0"/>
                        </a:rPr>
                        <a:t>.</a:t>
                      </a:r>
                    </a:p>
                    <a:p>
                      <a:pPr marL="400050" lvl="1" indent="0" eaLnBrk="1" hangingPunct="1">
                        <a:spcBef>
                          <a:spcPts val="300"/>
                        </a:spcBef>
                        <a:buFont typeface="Courier New" pitchFamily="49" charset="0"/>
                        <a:buNone/>
                        <a:defRPr/>
                      </a:pPr>
                      <a:r>
                        <a:rPr lang="en-US" altLang="en-US" sz="1600" b="1" u="none" kern="1200" dirty="0" err="1">
                          <a:solidFill>
                            <a:srgbClr val="FF8AD8"/>
                          </a:solidFill>
                          <a:latin typeface="+mn-lt"/>
                          <a:ea typeface="+mn-ea"/>
                          <a:cs typeface="Times New Roman" pitchFamily="18" charset="0"/>
                        </a:rPr>
                        <a:t>Serosa</a:t>
                      </a:r>
                      <a:r>
                        <a:rPr lang="en-US" altLang="en-US" sz="1600" b="1" u="none" kern="1200" dirty="0">
                          <a:solidFill>
                            <a:srgbClr val="FF8AD8"/>
                          </a:solidFill>
                          <a:latin typeface="+mn-lt"/>
                          <a:ea typeface="+mn-ea"/>
                          <a:cs typeface="Times New Roman" pitchFamily="18" charset="0"/>
                        </a:rPr>
                        <a:t>: </a:t>
                      </a:r>
                      <a:r>
                        <a:rPr lang="en-US" altLang="en-US" sz="1600" kern="1200" dirty="0">
                          <a:solidFill>
                            <a:schemeClr val="tx1"/>
                          </a:solidFill>
                          <a:latin typeface="+mn-lt"/>
                          <a:ea typeface="+mn-ea"/>
                          <a:cs typeface="Times New Roman" pitchFamily="18" charset="0"/>
                        </a:rPr>
                        <a:t>is loose </a:t>
                      </a:r>
                      <a:r>
                        <a:rPr lang="en-US" altLang="en-US" sz="1600" kern="1200" dirty="0" err="1">
                          <a:solidFill>
                            <a:schemeClr val="tx1"/>
                          </a:solidFill>
                          <a:latin typeface="+mn-lt"/>
                          <a:ea typeface="+mn-ea"/>
                          <a:cs typeface="Times New Roman" pitchFamily="18" charset="0"/>
                        </a:rPr>
                        <a:t>areolar</a:t>
                      </a:r>
                      <a:r>
                        <a:rPr lang="en-US" altLang="en-US" sz="1600" kern="1200" dirty="0">
                          <a:solidFill>
                            <a:schemeClr val="tx1"/>
                          </a:solidFill>
                          <a:latin typeface="+mn-lt"/>
                          <a:ea typeface="+mn-ea"/>
                          <a:cs typeface="Times New Roman" pitchFamily="18" charset="0"/>
                        </a:rPr>
                        <a:t> C.T. </a:t>
                      </a:r>
                      <a:r>
                        <a:rPr lang="en-US" altLang="en-US" sz="1600" i="1" kern="1200" dirty="0">
                          <a:solidFill>
                            <a:schemeClr val="tx1"/>
                          </a:solidFill>
                          <a:latin typeface="+mn-lt"/>
                          <a:ea typeface="+mn-ea"/>
                          <a:cs typeface="Times New Roman" pitchFamily="18" charset="0"/>
                        </a:rPr>
                        <a:t>covered</a:t>
                      </a:r>
                      <a:r>
                        <a:rPr lang="en-US" altLang="en-US" sz="1600" kern="1200" dirty="0">
                          <a:solidFill>
                            <a:schemeClr val="tx1"/>
                          </a:solidFill>
                          <a:latin typeface="+mn-lt"/>
                          <a:ea typeface="+mn-ea"/>
                          <a:cs typeface="Times New Roman" pitchFamily="18" charset="0"/>
                        </a:rPr>
                        <a:t> by </a:t>
                      </a:r>
                      <a:r>
                        <a:rPr lang="en-US" altLang="en-US" sz="1600" kern="1200" dirty="0" err="1">
                          <a:solidFill>
                            <a:schemeClr val="tx1"/>
                          </a:solidFill>
                          <a:latin typeface="+mn-lt"/>
                          <a:ea typeface="+mn-ea"/>
                          <a:cs typeface="Times New Roman" pitchFamily="18" charset="0"/>
                        </a:rPr>
                        <a:t>mesothelium</a:t>
                      </a:r>
                      <a:r>
                        <a:rPr lang="en-US" altLang="en-US" sz="1600" kern="1200" dirty="0">
                          <a:solidFill>
                            <a:schemeClr val="tx1"/>
                          </a:solidFill>
                          <a:latin typeface="+mn-lt"/>
                          <a:ea typeface="+mn-ea"/>
                          <a:cs typeface="Times New Roman" pitchFamily="18" charset="0"/>
                        </a:rPr>
                        <a:t> (simple </a:t>
                      </a:r>
                      <a:r>
                        <a:rPr lang="en-US" altLang="en-US" sz="1600" kern="1200" dirty="0" err="1">
                          <a:solidFill>
                            <a:schemeClr val="tx1"/>
                          </a:solidFill>
                          <a:latin typeface="+mn-lt"/>
                          <a:ea typeface="+mn-ea"/>
                          <a:cs typeface="Times New Roman" pitchFamily="18" charset="0"/>
                        </a:rPr>
                        <a:t>squamous</a:t>
                      </a:r>
                      <a:r>
                        <a:rPr lang="en-US" altLang="en-US" sz="1600" kern="1200" dirty="0">
                          <a:solidFill>
                            <a:schemeClr val="tx1"/>
                          </a:solidFill>
                          <a:latin typeface="+mn-lt"/>
                          <a:ea typeface="+mn-ea"/>
                          <a:cs typeface="Times New Roman" pitchFamily="18" charset="0"/>
                        </a:rPr>
                        <a:t> epithelium) in the abdominal part of the esophagus.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13" name="Rectangle 12"/>
          <p:cNvSpPr/>
          <p:nvPr/>
        </p:nvSpPr>
        <p:spPr>
          <a:xfrm>
            <a:off x="0" y="0"/>
            <a:ext cx="12192000" cy="646331"/>
          </a:xfrm>
          <a:prstGeom prst="rect">
            <a:avLst/>
          </a:prstGeom>
        </p:spPr>
        <p:txBody>
          <a:bodyPr wrap="square">
            <a:spAutoFit/>
          </a:bodyPr>
          <a:lstStyle/>
          <a:p>
            <a:pPr algn="ctr"/>
            <a:r>
              <a:rPr lang="en-US" sz="3200" b="1" dirty="0">
                <a:solidFill>
                  <a:srgbClr val="FF2F92"/>
                </a:solidFill>
                <a:latin typeface="+mj-lt"/>
              </a:rPr>
              <a:t>1- Esophagus:</a:t>
            </a:r>
            <a:r>
              <a:rPr lang="en-US" sz="3600" dirty="0">
                <a:latin typeface="+mj-lt"/>
                <a:cs typeface="Traditional Arabic" pitchFamily="18" charset="-78"/>
              </a:rPr>
              <a:t> </a:t>
            </a:r>
            <a:r>
              <a:rPr lang="en-US" sz="2400" dirty="0">
                <a:solidFill>
                  <a:srgbClr val="FF2F92"/>
                </a:solidFill>
                <a:latin typeface="+mj-lt"/>
              </a:rPr>
              <a:t>Four concentric layers:</a:t>
            </a:r>
          </a:p>
        </p:txBody>
      </p:sp>
      <p:pic>
        <p:nvPicPr>
          <p:cNvPr id="14" name="Picture 2" descr=" esophagus "/>
          <p:cNvPicPr>
            <a:picLocks noChangeAspect="1" noChangeArrowheads="1"/>
          </p:cNvPicPr>
          <p:nvPr/>
        </p:nvPicPr>
        <p:blipFill>
          <a:blip r:embed="rId3"/>
          <a:srcRect/>
          <a:stretch>
            <a:fillRect/>
          </a:stretch>
        </p:blipFill>
        <p:spPr bwMode="auto">
          <a:xfrm>
            <a:off x="3626069" y="2223828"/>
            <a:ext cx="2206482" cy="1238483"/>
          </a:xfrm>
          <a:prstGeom prst="rect">
            <a:avLst/>
          </a:prstGeom>
          <a:noFill/>
          <a:ln w="9525">
            <a:solidFill>
              <a:srgbClr val="7030A0"/>
            </a:solidFill>
            <a:miter lim="800000"/>
            <a:headEnd/>
            <a:tailEnd/>
          </a:ln>
        </p:spPr>
      </p:pic>
      <p:pic>
        <p:nvPicPr>
          <p:cNvPr id="15" name="Picture 2" descr="C:\Users\Aly\Documents\esophagus 1.jpg"/>
          <p:cNvPicPr>
            <a:picLocks noChangeAspect="1" noChangeArrowheads="1"/>
          </p:cNvPicPr>
          <p:nvPr/>
        </p:nvPicPr>
        <p:blipFill>
          <a:blip r:embed="rId4"/>
          <a:srcRect t="2251"/>
          <a:stretch>
            <a:fillRect/>
          </a:stretch>
        </p:blipFill>
        <p:spPr bwMode="auto">
          <a:xfrm>
            <a:off x="10624456" y="1553110"/>
            <a:ext cx="1082303" cy="1637130"/>
          </a:xfrm>
          <a:prstGeom prst="rect">
            <a:avLst/>
          </a:prstGeom>
          <a:noFill/>
          <a:ln w="12700">
            <a:noFill/>
            <a:miter lim="800000"/>
            <a:headEnd/>
            <a:tailEnd/>
          </a:ln>
        </p:spPr>
      </p:pic>
      <p:cxnSp>
        <p:nvCxnSpPr>
          <p:cNvPr id="17" name="رابط كسهم مستقيم 16"/>
          <p:cNvCxnSpPr/>
          <p:nvPr/>
        </p:nvCxnSpPr>
        <p:spPr>
          <a:xfrm>
            <a:off x="10921575" y="1332152"/>
            <a:ext cx="156328" cy="85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2" descr="http://education.vetmed.vt.edu/Curriculum/VM8054/Labs/Lab19/IMAGES/MYENTERIC%20PLEXUS%20100%20B.jpg">
            <a:hlinkClick r:id="" action="ppaction://noaction"/>
          </p:cNvPr>
          <p:cNvPicPr>
            <a:picLocks noChangeAspect="1" noChangeArrowheads="1"/>
          </p:cNvPicPr>
          <p:nvPr/>
        </p:nvPicPr>
        <p:blipFill>
          <a:blip r:embed="rId5"/>
          <a:srcRect/>
          <a:stretch>
            <a:fillRect/>
          </a:stretch>
        </p:blipFill>
        <p:spPr bwMode="auto">
          <a:xfrm>
            <a:off x="3960895" y="4736101"/>
            <a:ext cx="1935029" cy="1341148"/>
          </a:xfrm>
          <a:prstGeom prst="rect">
            <a:avLst/>
          </a:prstGeom>
          <a:noFill/>
          <a:ln w="9525">
            <a:noFill/>
            <a:miter lim="800000"/>
            <a:headEnd/>
            <a:tailEnd/>
          </a:ln>
        </p:spPr>
      </p:pic>
      <p:cxnSp>
        <p:nvCxnSpPr>
          <p:cNvPr id="20" name="رابط كسهم مستقيم 19"/>
          <p:cNvCxnSpPr/>
          <p:nvPr/>
        </p:nvCxnSpPr>
        <p:spPr>
          <a:xfrm flipV="1">
            <a:off x="2195622" y="5406675"/>
            <a:ext cx="2176681" cy="699836"/>
          </a:xfrm>
          <a:prstGeom prst="straightConnector1">
            <a:avLst/>
          </a:prstGeom>
          <a:ln>
            <a:solidFill>
              <a:srgbClr val="FF2F92"/>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9"/>
          <p:cNvGrpSpPr>
            <a:grpSpLocks/>
          </p:cNvGrpSpPr>
          <p:nvPr/>
        </p:nvGrpSpPr>
        <p:grpSpPr bwMode="auto">
          <a:xfrm>
            <a:off x="6938575" y="4861972"/>
            <a:ext cx="4034225" cy="1738526"/>
            <a:chOff x="5253807" y="1422399"/>
            <a:chExt cx="3716021" cy="4978401"/>
          </a:xfrm>
        </p:grpSpPr>
        <p:pic>
          <p:nvPicPr>
            <p:cNvPr id="22" name="Picture 9"/>
            <p:cNvPicPr>
              <a:picLocks noChangeAspect="1" noChangeArrowheads="1"/>
            </p:cNvPicPr>
            <p:nvPr/>
          </p:nvPicPr>
          <p:blipFill>
            <a:blip r:embed="rId6"/>
            <a:srcRect l="38095" t="19048" r="30804" b="25397"/>
            <a:stretch>
              <a:fillRect/>
            </a:stretch>
          </p:blipFill>
          <p:spPr bwMode="auto">
            <a:xfrm>
              <a:off x="5253807" y="1422399"/>
              <a:ext cx="3716021" cy="4978401"/>
            </a:xfrm>
            <a:prstGeom prst="rect">
              <a:avLst/>
            </a:prstGeom>
            <a:noFill/>
            <a:ln w="12700">
              <a:noFill/>
              <a:miter lim="800000"/>
              <a:headEnd type="none" w="sm" len="sm"/>
              <a:tailEnd type="none" w="sm" len="sm"/>
            </a:ln>
          </p:spPr>
        </p:pic>
        <p:sp>
          <p:nvSpPr>
            <p:cNvPr id="23" name="TextBox 8"/>
            <p:cNvSpPr txBox="1"/>
            <p:nvPr/>
          </p:nvSpPr>
          <p:spPr>
            <a:xfrm>
              <a:off x="8380078" y="1817530"/>
              <a:ext cx="537765" cy="616940"/>
            </a:xfrm>
            <a:prstGeom prst="rect">
              <a:avLst/>
            </a:prstGeom>
            <a:solidFill>
              <a:schemeClr val="bg1">
                <a:lumMod val="20000"/>
                <a:lumOff val="80000"/>
              </a:schemeClr>
            </a:solidFill>
            <a:ln>
              <a:noFill/>
            </a:ln>
          </p:spPr>
          <p:txBody>
            <a:bodyPr wrap="none">
              <a:spAutoFit/>
            </a:bodyPr>
            <a:lstStyle/>
            <a:p>
              <a:pPr algn="r" rtl="1" eaLnBrk="1" hangingPunct="1">
                <a:defRPr/>
              </a:pPr>
              <a:r>
                <a:rPr lang="en-US" sz="800" dirty="0" smtClean="0">
                  <a:solidFill>
                    <a:srgbClr val="000000"/>
                  </a:solidFill>
                  <a:latin typeface="+mj-lt"/>
                  <a:ea typeface="+mn-ea"/>
                  <a:cs typeface="Arial" pitchFamily="34" charset="0"/>
                </a:rPr>
                <a:t>Or Serosa</a:t>
              </a:r>
              <a:endParaRPr lang="en-US" sz="800" dirty="0">
                <a:solidFill>
                  <a:srgbClr val="000000"/>
                </a:solidFill>
                <a:latin typeface="+mj-lt"/>
                <a:ea typeface="+mn-ea"/>
                <a:cs typeface="Arial" pitchFamily="34" charset="0"/>
              </a:endParaRPr>
            </a:p>
          </p:txBody>
        </p:sp>
      </p:grpSp>
    </p:spTree>
    <p:extLst>
      <p:ext uri="{BB962C8B-B14F-4D97-AF65-F5344CB8AC3E}">
        <p14:creationId xmlns:p14="http://schemas.microsoft.com/office/powerpoint/2010/main" val="198225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778537"/>
              </p:ext>
            </p:extLst>
          </p:nvPr>
        </p:nvGraphicFramePr>
        <p:xfrm>
          <a:off x="273036" y="1335314"/>
          <a:ext cx="9059650" cy="4706671"/>
        </p:xfrm>
        <a:graphic>
          <a:graphicData uri="http://schemas.openxmlformats.org/drawingml/2006/table">
            <a:tbl>
              <a:tblPr firstRow="1" bandRow="1">
                <a:tableStyleId>{5C22544A-7EE6-4342-B048-85BDC9FD1C3A}</a:tableStyleId>
              </a:tblPr>
              <a:tblGrid>
                <a:gridCol w="5692335">
                  <a:extLst>
                    <a:ext uri="{9D8B030D-6E8A-4147-A177-3AD203B41FA5}">
                      <a16:colId xmlns:a16="http://schemas.microsoft.com/office/drawing/2014/main" xmlns="" val="20000"/>
                    </a:ext>
                  </a:extLst>
                </a:gridCol>
                <a:gridCol w="3367315">
                  <a:extLst>
                    <a:ext uri="{9D8B030D-6E8A-4147-A177-3AD203B41FA5}">
                      <a16:colId xmlns:a16="http://schemas.microsoft.com/office/drawing/2014/main" xmlns="" val="20001"/>
                    </a:ext>
                  </a:extLst>
                </a:gridCol>
              </a:tblGrid>
              <a:tr h="405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FF2F92"/>
                          </a:solidFill>
                          <a:latin typeface="+mn-lt"/>
                          <a:ea typeface="+mn-ea"/>
                          <a:cs typeface="+mn-cs"/>
                        </a:rPr>
                        <a:t>1-Mucosa: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kern="1200" dirty="0">
                          <a:solidFill>
                            <a:srgbClr val="FF2F92"/>
                          </a:solidFill>
                          <a:latin typeface="+mn-lt"/>
                          <a:ea typeface="+mn-ea"/>
                          <a:cs typeface="+mn-cs"/>
                        </a:rPr>
                        <a:t>2-Submucosa</a:t>
                      </a:r>
                    </a:p>
                  </a:txBody>
                  <a:tcPr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937657">
                <a:tc>
                  <a:txBody>
                    <a:bodyPr/>
                    <a:lstStyle/>
                    <a:p>
                      <a:pPr marL="457200" lvl="1" indent="0" algn="l" eaLnBrk="1" hangingPunct="1">
                        <a:spcBef>
                          <a:spcPts val="0"/>
                        </a:spcBef>
                        <a:spcAft>
                          <a:spcPts val="0"/>
                        </a:spcAft>
                        <a:buFont typeface="Courier New" pitchFamily="49" charset="0"/>
                        <a:buNone/>
                        <a:defRPr/>
                      </a:pPr>
                      <a:r>
                        <a:rPr lang="en-US" sz="1600" dirty="0">
                          <a:latin typeface="+mn-lt"/>
                          <a:cs typeface="Majalla UI"/>
                        </a:rPr>
                        <a:t>Is invaded by </a:t>
                      </a:r>
                      <a:r>
                        <a:rPr lang="en-US" sz="1600" b="1" dirty="0" err="1">
                          <a:solidFill>
                            <a:srgbClr val="FF8AD8"/>
                          </a:solidFill>
                          <a:latin typeface="+mn-lt"/>
                        </a:rPr>
                        <a:t>fundic</a:t>
                      </a:r>
                      <a:r>
                        <a:rPr lang="en-US" sz="1600" b="1" dirty="0">
                          <a:solidFill>
                            <a:srgbClr val="FF8AD8"/>
                          </a:solidFill>
                          <a:latin typeface="+mn-lt"/>
                        </a:rPr>
                        <a:t> glands</a:t>
                      </a:r>
                      <a:r>
                        <a:rPr lang="en-US" sz="1600" dirty="0">
                          <a:latin typeface="+mn-lt"/>
                          <a:cs typeface="Majalla UI"/>
                        </a:rPr>
                        <a:t>. </a:t>
                      </a:r>
                    </a:p>
                    <a:p>
                      <a:pPr marL="457200" lvl="1" indent="0" algn="l" eaLnBrk="1" hangingPunct="1">
                        <a:spcBef>
                          <a:spcPts val="0"/>
                        </a:spcBef>
                        <a:spcAft>
                          <a:spcPts val="0"/>
                        </a:spcAft>
                        <a:buFont typeface="Courier New" pitchFamily="49" charset="0"/>
                        <a:buNone/>
                        <a:defRPr/>
                      </a:pPr>
                      <a:endParaRPr lang="en-US" sz="1050" b="1" u="none" dirty="0">
                        <a:solidFill>
                          <a:srgbClr val="FF8AD8"/>
                        </a:solidFill>
                        <a:latin typeface="+mn-lt"/>
                        <a:cs typeface="Majalla UI"/>
                      </a:endParaRPr>
                    </a:p>
                    <a:p>
                      <a:pPr lvl="1" algn="l" rtl="0" eaLnBrk="1" hangingPunct="1"/>
                      <a:r>
                        <a:rPr lang="en-US" sz="1600" b="1" u="none" dirty="0">
                          <a:solidFill>
                            <a:srgbClr val="FF8AD8"/>
                          </a:solidFill>
                          <a:latin typeface="+mn-lt"/>
                          <a:cs typeface="Majalla UI"/>
                        </a:rPr>
                        <a:t>Surface epithelium: </a:t>
                      </a:r>
                      <a:r>
                        <a:rPr lang="en-US" sz="1600" dirty="0">
                          <a:latin typeface="+mn-lt"/>
                          <a:cs typeface="Majalla UI"/>
                        </a:rPr>
                        <a:t>is </a:t>
                      </a:r>
                      <a:r>
                        <a:rPr lang="en-US" sz="1600" b="1" dirty="0">
                          <a:latin typeface="+mn-lt"/>
                          <a:cs typeface="Majalla UI"/>
                        </a:rPr>
                        <a:t>simple columnar                                        mucus-secreting cells</a:t>
                      </a:r>
                      <a:r>
                        <a:rPr lang="en-US" sz="1600" dirty="0">
                          <a:latin typeface="+mn-lt"/>
                          <a:cs typeface="Majalla UI"/>
                        </a:rPr>
                        <a:t>. </a:t>
                      </a:r>
                      <a:r>
                        <a:rPr lang="en-US" altLang="en-US" sz="1400" dirty="0">
                          <a:solidFill>
                            <a:srgbClr val="00B050"/>
                          </a:solidFill>
                          <a:latin typeface="+mj-lt"/>
                          <a:cs typeface="Arial" charset="0"/>
                        </a:rPr>
                        <a:t>The mucus protects </a:t>
                      </a:r>
                      <a:r>
                        <a:rPr lang="en-US" altLang="en-US" sz="1400" dirty="0" smtClean="0">
                          <a:solidFill>
                            <a:srgbClr val="00B050"/>
                          </a:solidFill>
                          <a:latin typeface="+mj-lt"/>
                          <a:cs typeface="Arial" charset="0"/>
                        </a:rPr>
                        <a:t>                                         the </a:t>
                      </a:r>
                      <a:r>
                        <a:rPr lang="en-US" altLang="en-US" sz="1400" dirty="0">
                          <a:solidFill>
                            <a:srgbClr val="00B050"/>
                          </a:solidFill>
                          <a:latin typeface="+mj-lt"/>
                          <a:cs typeface="Arial" charset="0"/>
                        </a:rPr>
                        <a:t>cells </a:t>
                      </a:r>
                      <a:r>
                        <a:rPr lang="en-US" altLang="en-US" sz="1400" dirty="0" smtClean="0">
                          <a:solidFill>
                            <a:srgbClr val="00B050"/>
                          </a:solidFill>
                          <a:latin typeface="+mj-lt"/>
                          <a:cs typeface="Arial" charset="0"/>
                        </a:rPr>
                        <a:t>from </a:t>
                      </a:r>
                      <a:r>
                        <a:rPr lang="en-US" altLang="en-US" sz="1400" dirty="0">
                          <a:solidFill>
                            <a:srgbClr val="00B050"/>
                          </a:solidFill>
                          <a:latin typeface="+mj-lt"/>
                          <a:cs typeface="Arial" charset="0"/>
                        </a:rPr>
                        <a:t>the acidic lumen.</a:t>
                      </a:r>
                    </a:p>
                    <a:p>
                      <a:pPr lvl="1" algn="l" rtl="0" eaLnBrk="1" hangingPunct="1"/>
                      <a:r>
                        <a:rPr lang="en-US" altLang="en-US" sz="1400" dirty="0">
                          <a:solidFill>
                            <a:srgbClr val="00B050"/>
                          </a:solidFill>
                          <a:latin typeface="+mj-lt"/>
                          <a:cs typeface="Arial" charset="0"/>
                        </a:rPr>
                        <a:t>PAS(stain): any cell that contain mucous will get colorized by this stain.</a:t>
                      </a:r>
                      <a:endParaRPr lang="en-US" sz="1400" dirty="0">
                        <a:solidFill>
                          <a:srgbClr val="00B050"/>
                        </a:solidFill>
                        <a:latin typeface="+mj-lt"/>
                        <a:cs typeface="Majalla UI"/>
                      </a:endParaRPr>
                    </a:p>
                    <a:p>
                      <a:pPr marL="457200" lvl="1" indent="0" algn="l" eaLnBrk="1" hangingPunct="1">
                        <a:spcBef>
                          <a:spcPts val="0"/>
                        </a:spcBef>
                        <a:spcAft>
                          <a:spcPts val="0"/>
                        </a:spcAft>
                        <a:buFont typeface="Courier New" pitchFamily="49" charset="0"/>
                        <a:buNone/>
                        <a:defRPr/>
                      </a:pPr>
                      <a:endParaRPr lang="en-US" sz="1050" b="1" u="none" dirty="0">
                        <a:solidFill>
                          <a:srgbClr val="FF8AD8"/>
                        </a:solidFill>
                        <a:latin typeface="+mn-lt"/>
                        <a:cs typeface="Majalla UI"/>
                      </a:endParaRPr>
                    </a:p>
                    <a:p>
                      <a:pPr marL="457200" lvl="1" indent="0" algn="l" eaLnBrk="1" hangingPunct="1">
                        <a:spcBef>
                          <a:spcPts val="0"/>
                        </a:spcBef>
                        <a:spcAft>
                          <a:spcPts val="0"/>
                        </a:spcAft>
                        <a:buFont typeface="Courier New" pitchFamily="49" charset="0"/>
                        <a:buNone/>
                        <a:defRPr/>
                      </a:pPr>
                      <a:r>
                        <a:rPr lang="en-US" sz="1600" b="1" u="none" dirty="0">
                          <a:solidFill>
                            <a:srgbClr val="FF8AD8"/>
                          </a:solidFill>
                          <a:latin typeface="+mn-lt"/>
                          <a:cs typeface="Majalla UI"/>
                        </a:rPr>
                        <a:t>Lamina </a:t>
                      </a:r>
                      <a:r>
                        <a:rPr lang="en-US" sz="1600" b="1" u="none" dirty="0" err="1">
                          <a:solidFill>
                            <a:srgbClr val="FF8AD8"/>
                          </a:solidFill>
                          <a:latin typeface="+mn-lt"/>
                          <a:cs typeface="Majalla UI"/>
                        </a:rPr>
                        <a:t>propria</a:t>
                      </a:r>
                      <a:r>
                        <a:rPr lang="en-US" sz="1600" b="1" u="none" dirty="0">
                          <a:solidFill>
                            <a:srgbClr val="FF8AD8"/>
                          </a:solidFill>
                          <a:latin typeface="+mn-lt"/>
                          <a:cs typeface="Majalla UI"/>
                        </a:rPr>
                        <a:t>: </a:t>
                      </a:r>
                      <a:r>
                        <a:rPr lang="en-US" sz="1600" dirty="0">
                          <a:latin typeface="+mn-lt"/>
                          <a:cs typeface="Majalla UI"/>
                        </a:rPr>
                        <a:t>C.T. invaded by numerous                                     </a:t>
                      </a:r>
                      <a:r>
                        <a:rPr lang="en-US" sz="1600" dirty="0" err="1">
                          <a:latin typeface="+mn-lt"/>
                          <a:cs typeface="Majalla UI"/>
                        </a:rPr>
                        <a:t>fundic</a:t>
                      </a:r>
                      <a:r>
                        <a:rPr lang="en-US" sz="1600" dirty="0">
                          <a:latin typeface="+mn-lt"/>
                          <a:cs typeface="Majalla UI"/>
                        </a:rPr>
                        <a:t> glands with lymphoid elements.</a:t>
                      </a:r>
                    </a:p>
                    <a:p>
                      <a:pPr marL="457200" lvl="1" indent="0" algn="l" eaLnBrk="1" hangingPunct="1">
                        <a:spcBef>
                          <a:spcPts val="0"/>
                        </a:spcBef>
                        <a:spcAft>
                          <a:spcPts val="0"/>
                        </a:spcAft>
                        <a:buFont typeface="Courier New" pitchFamily="49" charset="0"/>
                        <a:buNone/>
                        <a:defRPr/>
                      </a:pPr>
                      <a:endParaRPr lang="en-US" sz="1050" b="1" u="none" dirty="0">
                        <a:solidFill>
                          <a:srgbClr val="FF8AD8"/>
                        </a:solidFill>
                        <a:latin typeface="+mn-lt"/>
                        <a:cs typeface="Majalla UI"/>
                      </a:endParaRPr>
                    </a:p>
                    <a:p>
                      <a:pPr marL="457200" lvl="1" indent="0" algn="l" eaLnBrk="1" hangingPunct="1">
                        <a:spcBef>
                          <a:spcPts val="0"/>
                        </a:spcBef>
                        <a:spcAft>
                          <a:spcPts val="0"/>
                        </a:spcAft>
                        <a:buFont typeface="Courier New" pitchFamily="49" charset="0"/>
                        <a:buNone/>
                        <a:defRPr/>
                      </a:pPr>
                      <a:r>
                        <a:rPr lang="en-US" sz="1600" b="1" u="none" dirty="0" err="1">
                          <a:solidFill>
                            <a:srgbClr val="FF8AD8"/>
                          </a:solidFill>
                          <a:latin typeface="+mn-lt"/>
                          <a:cs typeface="Majalla UI"/>
                        </a:rPr>
                        <a:t>Muscularis</a:t>
                      </a:r>
                      <a:r>
                        <a:rPr lang="en-US" sz="1600" b="1" u="none" dirty="0">
                          <a:solidFill>
                            <a:srgbClr val="FF8AD8"/>
                          </a:solidFill>
                          <a:latin typeface="+mn-lt"/>
                          <a:cs typeface="Majalla UI"/>
                        </a:rPr>
                        <a:t> mucosae: </a:t>
                      </a:r>
                      <a:r>
                        <a:rPr lang="en-US" sz="1600" dirty="0">
                          <a:latin typeface="+mn-lt"/>
                          <a:cs typeface="Majalla UI"/>
                        </a:rPr>
                        <a:t>2 layers of smooth muscle fibers.</a:t>
                      </a:r>
                      <a:endParaRPr lang="ar-SA" sz="1600" dirty="0">
                        <a:latin typeface="+mn-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eaLnBrk="1" hangingPunct="1">
                        <a:spcBef>
                          <a:spcPts val="0"/>
                        </a:spcBef>
                        <a:spcAft>
                          <a:spcPts val="0"/>
                        </a:spcAft>
                        <a:buFont typeface="Courier New" pitchFamily="49" charset="0"/>
                        <a:buNone/>
                        <a:defRPr/>
                      </a:pPr>
                      <a:r>
                        <a:rPr lang="en-US" altLang="en-US" sz="1900" b="0" kern="1200" dirty="0">
                          <a:solidFill>
                            <a:schemeClr val="tx1"/>
                          </a:solidFill>
                          <a:latin typeface="+mn-lt"/>
                          <a:ea typeface="+mn-ea"/>
                          <a:cs typeface="Times New Roman" pitchFamily="18" charset="0"/>
                        </a:rPr>
                        <a:t>Connective</a:t>
                      </a:r>
                      <a:r>
                        <a:rPr lang="en-US" altLang="en-US" sz="1900" b="1" kern="1200" dirty="0">
                          <a:solidFill>
                            <a:schemeClr val="tx1"/>
                          </a:solidFill>
                          <a:latin typeface="+mn-lt"/>
                          <a:ea typeface="+mn-ea"/>
                          <a:cs typeface="Times New Roman" pitchFamily="18" charset="0"/>
                        </a:rPr>
                        <a:t> </a:t>
                      </a:r>
                      <a:r>
                        <a:rPr lang="en-US" altLang="en-US" sz="1900" b="0" i="0" kern="1200" dirty="0">
                          <a:solidFill>
                            <a:schemeClr val="tx1"/>
                          </a:solidFill>
                          <a:latin typeface="+mn-lt"/>
                          <a:ea typeface="+mn-ea"/>
                          <a:cs typeface="Times New Roman" pitchFamily="18" charset="0"/>
                        </a:rPr>
                        <a:t>tissue</a:t>
                      </a:r>
                      <a:r>
                        <a:rPr lang="en-US" altLang="en-US" sz="1900" b="1" kern="1200" dirty="0">
                          <a:solidFill>
                            <a:schemeClr val="tx1"/>
                          </a:solidFill>
                          <a:latin typeface="+mn-lt"/>
                          <a:ea typeface="+mn-ea"/>
                          <a:cs typeface="Times New Roman" pitchFamily="18" charset="0"/>
                        </a:rPr>
                        <a:t> </a:t>
                      </a:r>
                      <a:r>
                        <a:rPr lang="en-US" altLang="en-US" sz="1900" kern="1200" dirty="0">
                          <a:solidFill>
                            <a:schemeClr val="tx1"/>
                          </a:solidFill>
                          <a:latin typeface="+mn-lt"/>
                          <a:ea typeface="+mn-ea"/>
                          <a:cs typeface="Times New Roman" pitchFamily="18" charset="0"/>
                        </a:rPr>
                        <a:t>containing blood vessels, nerves, and </a:t>
                      </a:r>
                      <a:r>
                        <a:rPr lang="en-US" altLang="en-US" sz="1900" b="0" kern="1200" dirty="0" err="1">
                          <a:solidFill>
                            <a:srgbClr val="FF0000"/>
                          </a:solidFill>
                          <a:latin typeface="+mn-lt"/>
                          <a:ea typeface="+mn-ea"/>
                          <a:cs typeface="Times New Roman" pitchFamily="18" charset="0"/>
                        </a:rPr>
                        <a:t>Meissner’s</a:t>
                      </a:r>
                      <a:r>
                        <a:rPr lang="en-US" altLang="en-US" sz="1900" b="0" kern="1200" dirty="0">
                          <a:solidFill>
                            <a:srgbClr val="FF0000"/>
                          </a:solidFill>
                          <a:latin typeface="+mn-lt"/>
                          <a:ea typeface="+mn-ea"/>
                          <a:cs typeface="Times New Roman" pitchFamily="18" charset="0"/>
                        </a:rPr>
                        <a:t> plexus.</a:t>
                      </a:r>
                    </a:p>
                    <a:p>
                      <a:pPr lvl="1" eaLnBrk="1" hangingPunct="1">
                        <a:spcBef>
                          <a:spcPts val="0"/>
                        </a:spcBef>
                        <a:spcAft>
                          <a:spcPts val="0"/>
                        </a:spcAft>
                        <a:buFont typeface="Courier New" pitchFamily="49" charset="0"/>
                        <a:buNone/>
                        <a:defRPr/>
                      </a:pPr>
                      <a:endParaRPr lang="en-US" altLang="en-US" sz="1900" b="0" kern="1200" dirty="0">
                        <a:solidFill>
                          <a:schemeClr val="tx1"/>
                        </a:solidFill>
                        <a:latin typeface="+mn-lt"/>
                        <a:ea typeface="+mn-ea"/>
                        <a:cs typeface="Times New Roman" pitchFamily="18" charset="0"/>
                      </a:endParaRPr>
                    </a:p>
                    <a:p>
                      <a:pPr lvl="1" eaLnBrk="1" hangingPunct="1">
                        <a:spcBef>
                          <a:spcPts val="0"/>
                        </a:spcBef>
                        <a:spcAft>
                          <a:spcPts val="0"/>
                        </a:spcAft>
                        <a:buFont typeface="Courier New" pitchFamily="49" charset="0"/>
                        <a:buNone/>
                        <a:defRPr/>
                      </a:pPr>
                      <a:r>
                        <a:rPr lang="en-US" altLang="en-US" sz="1900" b="1" kern="1200" dirty="0">
                          <a:solidFill>
                            <a:srgbClr val="FF0000"/>
                          </a:solidFill>
                          <a:latin typeface="+mn-lt"/>
                          <a:ea typeface="+mn-ea"/>
                          <a:cs typeface="Times New Roman" pitchFamily="18" charset="0"/>
                        </a:rPr>
                        <a:t>NO submucosal glands.</a:t>
                      </a:r>
                    </a:p>
                    <a:p>
                      <a:pPr marL="900113" lvl="2" indent="0" algn="l" rtl="0" eaLnBrk="1" hangingPunct="1">
                        <a:spcBef>
                          <a:spcPts val="300"/>
                        </a:spcBef>
                        <a:buFont typeface="Arial" charset="0"/>
                        <a:buNone/>
                        <a:defRPr/>
                      </a:pPr>
                      <a:endParaRPr lang="en-US" sz="1800" dirty="0">
                        <a:latin typeface="+mn-lt"/>
                        <a:cs typeface="Majalla UI"/>
                      </a:endParaRPr>
                    </a:p>
                  </a:txBody>
                  <a:tcPr marL="45720" marR="4572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35429">
                <a:tc>
                  <a:txBody>
                    <a:bodyPr/>
                    <a:lstStyle/>
                    <a:p>
                      <a:pPr marL="0" indent="0" algn="ctr" eaLnBrk="1" hangingPunct="1">
                        <a:spcBef>
                          <a:spcPts val="300"/>
                        </a:spcBef>
                        <a:buSzPct val="100000"/>
                        <a:buFont typeface="Arial" charset="0"/>
                        <a:buNone/>
                        <a:defRPr/>
                      </a:pPr>
                      <a:r>
                        <a:rPr lang="en-US" sz="2400" kern="1200" dirty="0">
                          <a:solidFill>
                            <a:srgbClr val="FF2F92"/>
                          </a:solidFill>
                          <a:latin typeface="+mn-lt"/>
                          <a:ea typeface="+mn-ea"/>
                          <a:cs typeface="+mn-cs"/>
                        </a:rPr>
                        <a:t>3-Muscularis </a:t>
                      </a:r>
                      <a:r>
                        <a:rPr lang="en-US" sz="2400" kern="1200" dirty="0" err="1">
                          <a:solidFill>
                            <a:srgbClr val="FF2F92"/>
                          </a:solidFill>
                          <a:latin typeface="+mn-lt"/>
                          <a:ea typeface="+mn-ea"/>
                          <a:cs typeface="+mn-cs"/>
                        </a:rPr>
                        <a:t>Externa</a:t>
                      </a:r>
                      <a:r>
                        <a:rPr lang="en-US" sz="2400" kern="1200" dirty="0">
                          <a:solidFill>
                            <a:srgbClr val="FF2F92"/>
                          </a:solidFill>
                          <a:latin typeface="+mn-lt"/>
                          <a:ea typeface="+mn-ea"/>
                          <a:cs typeface="+mn-cs"/>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buFont typeface="Arial" charset="0"/>
                        <a:buNone/>
                      </a:pPr>
                      <a:r>
                        <a:rPr lang="en-US" sz="2400" kern="1200" dirty="0">
                          <a:solidFill>
                            <a:srgbClr val="FF2F92"/>
                          </a:solidFill>
                          <a:latin typeface="+mn-lt"/>
                          <a:ea typeface="+mn-ea"/>
                          <a:cs typeface="+mn-cs"/>
                        </a:rPr>
                        <a:t>4-Serosa</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331011">
                <a:tc>
                  <a:txBody>
                    <a:bodyPr/>
                    <a:lstStyle/>
                    <a:p>
                      <a:pPr lvl="1" eaLnBrk="1" hangingPunct="1">
                        <a:spcBef>
                          <a:spcPts val="0"/>
                        </a:spcBef>
                        <a:spcAft>
                          <a:spcPts val="0"/>
                        </a:spcAft>
                        <a:buFont typeface="Courier New" pitchFamily="49" charset="0"/>
                        <a:buNone/>
                        <a:defRPr/>
                      </a:pPr>
                      <a:r>
                        <a:rPr lang="en-US" altLang="en-US" sz="1600" b="1" kern="1200" dirty="0">
                          <a:solidFill>
                            <a:srgbClr val="FF8AD8"/>
                          </a:solidFill>
                          <a:latin typeface="+mn-lt"/>
                          <a:ea typeface="+mn-ea"/>
                          <a:cs typeface="Times New Roman" pitchFamily="18" charset="0"/>
                        </a:rPr>
                        <a:t>Three smooth muscle layers:</a:t>
                      </a:r>
                    </a:p>
                    <a:p>
                      <a:pPr marL="914400" lvl="2" indent="0" eaLnBrk="1" hangingPunct="1">
                        <a:spcBef>
                          <a:spcPts val="0"/>
                        </a:spcBef>
                        <a:spcAft>
                          <a:spcPts val="0"/>
                        </a:spcAft>
                        <a:buFont typeface="Arial" charset="0"/>
                        <a:buNone/>
                        <a:defRPr/>
                      </a:pPr>
                      <a:r>
                        <a:rPr lang="en-US" altLang="en-US" sz="1600" b="1" kern="1200" dirty="0">
                          <a:solidFill>
                            <a:schemeClr val="tx1"/>
                          </a:solidFill>
                          <a:latin typeface="+mn-lt"/>
                          <a:ea typeface="+mn-ea"/>
                          <a:cs typeface="Times New Roman" pitchFamily="18" charset="0"/>
                        </a:rPr>
                        <a:t>Inner oblique.</a:t>
                      </a:r>
                    </a:p>
                    <a:p>
                      <a:pPr marL="914400" lvl="2" indent="0" eaLnBrk="1" hangingPunct="1">
                        <a:spcBef>
                          <a:spcPts val="0"/>
                        </a:spcBef>
                        <a:spcAft>
                          <a:spcPts val="0"/>
                        </a:spcAft>
                        <a:buFont typeface="Arial" charset="0"/>
                        <a:buNone/>
                        <a:defRPr/>
                      </a:pPr>
                      <a:r>
                        <a:rPr lang="en-US" altLang="en-US" sz="1600" kern="1200" dirty="0">
                          <a:solidFill>
                            <a:schemeClr val="tx1"/>
                          </a:solidFill>
                          <a:latin typeface="+mn-lt"/>
                          <a:ea typeface="+mn-ea"/>
                          <a:cs typeface="Times New Roman" pitchFamily="18" charset="0"/>
                        </a:rPr>
                        <a:t>Middle circular.</a:t>
                      </a:r>
                    </a:p>
                    <a:p>
                      <a:pPr marL="914400" lvl="2" indent="0" eaLnBrk="1" hangingPunct="1">
                        <a:spcBef>
                          <a:spcPts val="0"/>
                        </a:spcBef>
                        <a:spcAft>
                          <a:spcPts val="0"/>
                        </a:spcAft>
                        <a:buFont typeface="Arial" charset="0"/>
                        <a:buNone/>
                        <a:defRPr/>
                      </a:pPr>
                      <a:r>
                        <a:rPr lang="en-US" altLang="en-US" sz="1600" kern="1200" dirty="0">
                          <a:solidFill>
                            <a:schemeClr val="tx1"/>
                          </a:solidFill>
                          <a:latin typeface="+mn-lt"/>
                          <a:ea typeface="+mn-ea"/>
                          <a:cs typeface="Times New Roman" pitchFamily="18" charset="0"/>
                        </a:rPr>
                        <a:t>Outer longitudinal.</a:t>
                      </a:r>
                    </a:p>
                    <a:p>
                      <a:pPr lvl="1" eaLnBrk="1" hangingPunct="1">
                        <a:spcBef>
                          <a:spcPts val="0"/>
                        </a:spcBef>
                        <a:spcAft>
                          <a:spcPts val="0"/>
                        </a:spcAft>
                        <a:buFont typeface="Courier New" pitchFamily="49" charset="0"/>
                        <a:buNone/>
                        <a:defRPr/>
                      </a:pPr>
                      <a:r>
                        <a:rPr lang="en-US" altLang="en-US" sz="1600" b="1" kern="1200" dirty="0" err="1">
                          <a:solidFill>
                            <a:srgbClr val="FF8AD8"/>
                          </a:solidFill>
                          <a:latin typeface="+mn-lt"/>
                          <a:ea typeface="+mn-ea"/>
                          <a:cs typeface="Times New Roman" pitchFamily="18" charset="0"/>
                        </a:rPr>
                        <a:t>Auerbach’s</a:t>
                      </a:r>
                      <a:r>
                        <a:rPr lang="en-US" altLang="en-US" sz="1600" b="1" kern="1200" dirty="0">
                          <a:solidFill>
                            <a:srgbClr val="FF8AD8"/>
                          </a:solidFill>
                          <a:latin typeface="+mn-lt"/>
                          <a:ea typeface="+mn-ea"/>
                          <a:cs typeface="Times New Roman" pitchFamily="18" charset="0"/>
                        </a:rPr>
                        <a:t> (myenteric) plexus.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lvl="1" indent="0" eaLnBrk="1" hangingPunct="1">
                        <a:spcBef>
                          <a:spcPts val="0"/>
                        </a:spcBef>
                        <a:spcAft>
                          <a:spcPts val="0"/>
                        </a:spcAft>
                        <a:buFont typeface="Arial" charset="0"/>
                        <a:buNone/>
                        <a:defRPr/>
                      </a:pPr>
                      <a:r>
                        <a:rPr lang="en-US" altLang="en-US" sz="1900" kern="1200" dirty="0">
                          <a:solidFill>
                            <a:schemeClr val="tx1"/>
                          </a:solidFill>
                          <a:latin typeface="+mn-lt"/>
                          <a:ea typeface="+mn-ea"/>
                          <a:cs typeface="Times New Roman" pitchFamily="18" charset="0"/>
                        </a:rPr>
                        <a:t>C.T. </a:t>
                      </a:r>
                      <a:r>
                        <a:rPr lang="en-US" altLang="en-US" sz="1900" i="1" u="none" kern="1200" dirty="0">
                          <a:solidFill>
                            <a:schemeClr val="tx1"/>
                          </a:solidFill>
                          <a:latin typeface="+mn-lt"/>
                          <a:ea typeface="+mn-ea"/>
                          <a:cs typeface="Times New Roman" pitchFamily="18" charset="0"/>
                        </a:rPr>
                        <a:t>covered</a:t>
                      </a:r>
                      <a:r>
                        <a:rPr lang="en-US" altLang="en-US" sz="1900" kern="1200" dirty="0">
                          <a:solidFill>
                            <a:schemeClr val="tx1"/>
                          </a:solidFill>
                          <a:latin typeface="+mn-lt"/>
                          <a:ea typeface="+mn-ea"/>
                          <a:cs typeface="Times New Roman" pitchFamily="18" charset="0"/>
                        </a:rPr>
                        <a:t> by </a:t>
                      </a:r>
                      <a:r>
                        <a:rPr lang="en-US" altLang="en-US" sz="1900" kern="1200" dirty="0" err="1">
                          <a:solidFill>
                            <a:schemeClr val="tx1"/>
                          </a:solidFill>
                          <a:latin typeface="+mn-lt"/>
                          <a:ea typeface="+mn-ea"/>
                          <a:cs typeface="Times New Roman" pitchFamily="18" charset="0"/>
                        </a:rPr>
                        <a:t>mesothelium</a:t>
                      </a:r>
                      <a:r>
                        <a:rPr lang="en-US" altLang="en-US" sz="1900" kern="1200" dirty="0">
                          <a:solidFill>
                            <a:schemeClr val="tx1"/>
                          </a:solidFill>
                          <a:latin typeface="+mn-lt"/>
                          <a:ea typeface="+mn-ea"/>
                          <a:cs typeface="Times New Roman" pitchFamily="18" charset="0"/>
                        </a:rPr>
                        <a:t>.</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3" name="Rectangle 12"/>
          <p:cNvSpPr/>
          <p:nvPr/>
        </p:nvSpPr>
        <p:spPr>
          <a:xfrm>
            <a:off x="0" y="0"/>
            <a:ext cx="12192000" cy="646331"/>
          </a:xfrm>
          <a:prstGeom prst="rect">
            <a:avLst/>
          </a:prstGeom>
        </p:spPr>
        <p:txBody>
          <a:bodyPr wrap="square">
            <a:spAutoFit/>
          </a:bodyPr>
          <a:lstStyle/>
          <a:p>
            <a:pPr algn="ctr"/>
            <a:r>
              <a:rPr lang="en-US" sz="3200" b="1" dirty="0">
                <a:solidFill>
                  <a:srgbClr val="FF2F92"/>
                </a:solidFill>
                <a:latin typeface="+mj-lt"/>
              </a:rPr>
              <a:t>2- Stomach</a:t>
            </a:r>
            <a:r>
              <a:rPr lang="en-US" sz="3600" dirty="0">
                <a:latin typeface="+mj-lt"/>
                <a:cs typeface="Traditional Arabic" pitchFamily="18" charset="-78"/>
              </a:rPr>
              <a:t> </a:t>
            </a:r>
            <a:r>
              <a:rPr lang="en-US" sz="2400" dirty="0">
                <a:solidFill>
                  <a:srgbClr val="FF2F92"/>
                </a:solidFill>
                <a:latin typeface="+mj-lt"/>
              </a:rPr>
              <a:t>(</a:t>
            </a:r>
            <a:r>
              <a:rPr lang="en-GB" sz="2400" dirty="0">
                <a:solidFill>
                  <a:srgbClr val="FF2F92"/>
                </a:solidFill>
                <a:latin typeface="+mj-lt"/>
              </a:rPr>
              <a:t>Fundus and Body)</a:t>
            </a:r>
            <a:r>
              <a:rPr lang="en-US" sz="3600" dirty="0">
                <a:latin typeface="+mj-lt"/>
                <a:cs typeface="Traditional Arabic" pitchFamily="18" charset="-78"/>
              </a:rPr>
              <a:t> </a:t>
            </a:r>
            <a:endParaRPr lang="en-US" sz="3600" b="1" dirty="0">
              <a:solidFill>
                <a:srgbClr val="FFFF00"/>
              </a:solidFill>
              <a:latin typeface="+mj-lt"/>
              <a:cs typeface="Majalla UI"/>
            </a:endParaRPr>
          </a:p>
        </p:txBody>
      </p:sp>
      <p:pic>
        <p:nvPicPr>
          <p:cNvPr id="5" name="Picture 4"/>
          <p:cNvPicPr>
            <a:picLocks noChangeAspect="1" noChangeArrowheads="1"/>
          </p:cNvPicPr>
          <p:nvPr/>
        </p:nvPicPr>
        <p:blipFill>
          <a:blip r:embed="rId3"/>
          <a:srcRect/>
          <a:stretch>
            <a:fillRect/>
          </a:stretch>
        </p:blipFill>
        <p:spPr bwMode="auto">
          <a:xfrm>
            <a:off x="10062816" y="65268"/>
            <a:ext cx="1950931" cy="1716673"/>
          </a:xfrm>
          <a:prstGeom prst="rect">
            <a:avLst/>
          </a:prstGeom>
          <a:noFill/>
          <a:ln w="9525">
            <a:noFill/>
            <a:miter lim="800000"/>
            <a:headEnd/>
            <a:tailEnd/>
          </a:ln>
        </p:spPr>
      </p:pic>
      <p:pic>
        <p:nvPicPr>
          <p:cNvPr id="9" name="Picture 4" descr="fun1a"/>
          <p:cNvPicPr>
            <a:picLocks noChangeAspect="1" noChangeArrowheads="1"/>
          </p:cNvPicPr>
          <p:nvPr/>
        </p:nvPicPr>
        <p:blipFill>
          <a:blip r:embed="rId4"/>
          <a:srcRect/>
          <a:stretch>
            <a:fillRect/>
          </a:stretch>
        </p:blipFill>
        <p:spPr bwMode="auto">
          <a:xfrm>
            <a:off x="9410624" y="1882723"/>
            <a:ext cx="2603123" cy="3734305"/>
          </a:xfrm>
          <a:prstGeom prst="rect">
            <a:avLst/>
          </a:prstGeom>
          <a:noFill/>
          <a:ln w="9525">
            <a:noFill/>
            <a:miter lim="800000"/>
            <a:headEnd/>
            <a:tailEnd/>
          </a:ln>
        </p:spPr>
      </p:pic>
      <p:sp>
        <p:nvSpPr>
          <p:cNvPr id="11" name="Content Placeholder 4"/>
          <p:cNvSpPr txBox="1">
            <a:spLocks/>
          </p:cNvSpPr>
          <p:nvPr/>
        </p:nvSpPr>
        <p:spPr>
          <a:xfrm>
            <a:off x="273036" y="614346"/>
            <a:ext cx="9059650" cy="6983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600"/>
              </a:spcBef>
              <a:buNone/>
              <a:defRPr/>
            </a:pPr>
            <a:r>
              <a:rPr lang="en-US" sz="1800" dirty="0">
                <a:latin typeface="+mj-lt"/>
                <a:cs typeface="Majalla UI"/>
              </a:rPr>
              <a:t>It has 4 regions: </a:t>
            </a:r>
            <a:r>
              <a:rPr lang="en-US" sz="1800" b="1" dirty="0">
                <a:solidFill>
                  <a:schemeClr val="tx2"/>
                </a:solidFill>
                <a:latin typeface="+mj-lt"/>
                <a:cs typeface="Majalla UI"/>
              </a:rPr>
              <a:t>cardia</a:t>
            </a:r>
            <a:r>
              <a:rPr lang="en-US" sz="1800" dirty="0">
                <a:latin typeface="+mj-lt"/>
                <a:cs typeface="Majalla UI"/>
              </a:rPr>
              <a:t>, </a:t>
            </a:r>
            <a:r>
              <a:rPr lang="en-US" sz="1800" b="1" dirty="0">
                <a:solidFill>
                  <a:schemeClr val="tx2"/>
                </a:solidFill>
                <a:latin typeface="+mj-lt"/>
                <a:cs typeface="Majalla UI"/>
              </a:rPr>
              <a:t>fundus</a:t>
            </a:r>
            <a:r>
              <a:rPr lang="en-US" sz="1800" dirty="0">
                <a:latin typeface="+mj-lt"/>
                <a:cs typeface="Majalla UI"/>
              </a:rPr>
              <a:t>, </a:t>
            </a:r>
            <a:r>
              <a:rPr lang="en-US" sz="1800" b="1" dirty="0">
                <a:solidFill>
                  <a:schemeClr val="tx2"/>
                </a:solidFill>
                <a:latin typeface="+mj-lt"/>
                <a:cs typeface="Majalla UI"/>
              </a:rPr>
              <a:t>body</a:t>
            </a:r>
            <a:r>
              <a:rPr lang="en-US" sz="1800" dirty="0">
                <a:latin typeface="+mj-lt"/>
                <a:cs typeface="Majalla UI"/>
              </a:rPr>
              <a:t> and </a:t>
            </a:r>
            <a:r>
              <a:rPr lang="en-US" sz="1800" b="1" dirty="0">
                <a:solidFill>
                  <a:schemeClr val="tx2"/>
                </a:solidFill>
                <a:latin typeface="+mj-lt"/>
                <a:cs typeface="Majalla UI"/>
              </a:rPr>
              <a:t>pylorus</a:t>
            </a:r>
            <a:r>
              <a:rPr lang="en-US" sz="1800" dirty="0">
                <a:latin typeface="+mj-lt"/>
                <a:cs typeface="Majalla UI"/>
              </a:rPr>
              <a:t>.</a:t>
            </a:r>
          </a:p>
          <a:p>
            <a:pPr marL="0" indent="0" algn="ctr">
              <a:spcBef>
                <a:spcPts val="600"/>
              </a:spcBef>
              <a:buNone/>
              <a:defRPr/>
            </a:pPr>
            <a:r>
              <a:rPr lang="en-US" sz="1800" b="1" dirty="0">
                <a:solidFill>
                  <a:srgbClr val="FF2F92"/>
                </a:solidFill>
                <a:latin typeface="+mj-lt"/>
                <a:cs typeface="Majalla UI"/>
              </a:rPr>
              <a:t>Mucosa</a:t>
            </a:r>
            <a:r>
              <a:rPr lang="en-US" sz="1800" dirty="0">
                <a:latin typeface="+mj-lt"/>
                <a:cs typeface="Majalla UI"/>
              </a:rPr>
              <a:t> has folds, known as </a:t>
            </a:r>
            <a:r>
              <a:rPr lang="en-US" sz="1800" b="1" dirty="0" err="1">
                <a:solidFill>
                  <a:schemeClr val="tx2"/>
                </a:solidFill>
                <a:latin typeface="+mj-lt"/>
                <a:cs typeface="Majalla UI"/>
              </a:rPr>
              <a:t>rugae</a:t>
            </a:r>
            <a:r>
              <a:rPr lang="en-US" sz="1800" dirty="0">
                <a:latin typeface="+mj-lt"/>
                <a:cs typeface="Majalla UI"/>
              </a:rPr>
              <a:t> that disappear in the </a:t>
            </a:r>
            <a:r>
              <a:rPr lang="en-US" sz="1800" i="1" dirty="0">
                <a:latin typeface="+mj-lt"/>
                <a:cs typeface="Majalla UI"/>
              </a:rPr>
              <a:t>distended</a:t>
            </a:r>
            <a:r>
              <a:rPr lang="en-US" sz="1800" dirty="0">
                <a:latin typeface="+mj-lt"/>
                <a:cs typeface="Majalla UI"/>
              </a:rPr>
              <a:t> stomach.</a:t>
            </a:r>
          </a:p>
        </p:txBody>
      </p:sp>
      <p:sp>
        <p:nvSpPr>
          <p:cNvPr id="12" name="Rectangle 11"/>
          <p:cNvSpPr/>
          <p:nvPr/>
        </p:nvSpPr>
        <p:spPr>
          <a:xfrm>
            <a:off x="1100521" y="6142767"/>
            <a:ext cx="8962295" cy="523220"/>
          </a:xfrm>
          <a:prstGeom prst="rect">
            <a:avLst/>
          </a:prstGeom>
        </p:spPr>
        <p:txBody>
          <a:bodyPr wrap="square">
            <a:spAutoFit/>
          </a:bodyPr>
          <a:lstStyle/>
          <a:p>
            <a:pPr algn="just"/>
            <a:r>
              <a:rPr lang="en-US" altLang="en-US" sz="1400" dirty="0">
                <a:solidFill>
                  <a:srgbClr val="00B050"/>
                </a:solidFill>
                <a:latin typeface="+mj-lt"/>
                <a:cs typeface="Arial" charset="0"/>
              </a:rPr>
              <a:t>Lower esophageal sphincter:</a:t>
            </a:r>
            <a:endParaRPr lang="en-US" altLang="en-US" sz="1400" dirty="0">
              <a:solidFill>
                <a:srgbClr val="00B050"/>
              </a:solidFill>
              <a:latin typeface="+mj-lt"/>
            </a:endParaRPr>
          </a:p>
          <a:p>
            <a:pPr algn="just"/>
            <a:r>
              <a:rPr lang="ar-SA" altLang="en-US" sz="1400" dirty="0" err="1" smtClean="0">
                <a:solidFill>
                  <a:srgbClr val="00B050"/>
                </a:solidFill>
                <a:latin typeface="Adobe Arabic" panose="02040503050201020203" pitchFamily="18" charset="-78"/>
                <a:cs typeface="Adobe Arabic" panose="02040503050201020203" pitchFamily="18" charset="-78"/>
              </a:rPr>
              <a:t>فايدتها</a:t>
            </a:r>
            <a:r>
              <a:rPr lang="ar-SA" altLang="en-US" sz="1400" dirty="0" smtClean="0">
                <a:solidFill>
                  <a:srgbClr val="00B050"/>
                </a:solidFill>
                <a:latin typeface="Adobe Arabic" panose="02040503050201020203" pitchFamily="18" charset="-78"/>
                <a:cs typeface="Adobe Arabic" panose="02040503050201020203" pitchFamily="18" charset="-78"/>
              </a:rPr>
              <a:t> </a:t>
            </a:r>
            <a:r>
              <a:rPr lang="ar-SA" altLang="en-US" sz="1400" dirty="0" smtClean="0">
                <a:solidFill>
                  <a:srgbClr val="00B050"/>
                </a:solidFill>
                <a:latin typeface="Adobe Arabic" panose="02040503050201020203" pitchFamily="18" charset="-78"/>
                <a:cs typeface="Adobe Arabic" panose="02040503050201020203" pitchFamily="18" charset="-78"/>
              </a:rPr>
              <a:t>تمنع الاكل يرجع لما تكون وضعيه الجسم بالعكس ولكن عالعموم هي مو عضله قويه </a:t>
            </a:r>
            <a:endParaRPr lang="en-US" altLang="en-US" sz="800" dirty="0" smtClean="0">
              <a:solidFill>
                <a:srgbClr val="00B050"/>
              </a:solidFill>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121" y="1882723"/>
            <a:ext cx="1310982" cy="9966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66" y="166036"/>
            <a:ext cx="5072493" cy="701674"/>
          </a:xfrm>
        </p:spPr>
        <p:txBody>
          <a:bodyPr>
            <a:normAutofit/>
          </a:bodyPr>
          <a:lstStyle/>
          <a:p>
            <a:pPr algn="ctr"/>
            <a:r>
              <a:rPr lang="en-US" sz="2400" b="1" dirty="0">
                <a:solidFill>
                  <a:srgbClr val="FF2F92"/>
                </a:solidFill>
                <a:ea typeface="+mn-ea"/>
                <a:cs typeface="+mn-cs"/>
              </a:rPr>
              <a:t>Mucosa of </a:t>
            </a:r>
            <a:r>
              <a:rPr lang="en-US" sz="2400" b="1" u="sng" dirty="0">
                <a:solidFill>
                  <a:srgbClr val="FF2F92"/>
                </a:solidFill>
                <a:ea typeface="+mn-ea"/>
                <a:cs typeface="+mn-cs"/>
              </a:rPr>
              <a:t>Fundus</a:t>
            </a:r>
            <a:r>
              <a:rPr lang="en-US" sz="2400" b="1" dirty="0">
                <a:solidFill>
                  <a:srgbClr val="FF2F92"/>
                </a:solidFill>
                <a:ea typeface="+mn-ea"/>
                <a:cs typeface="+mn-cs"/>
              </a:rPr>
              <a:t> of Stomach</a:t>
            </a:r>
          </a:p>
        </p:txBody>
      </p:sp>
      <p:pic>
        <p:nvPicPr>
          <p:cNvPr id="5" name="Picture 14" descr="C:\Users\Aly\Documents\stomach 4.jpg"/>
          <p:cNvPicPr>
            <a:picLocks noChangeAspect="1" noChangeArrowheads="1"/>
          </p:cNvPicPr>
          <p:nvPr/>
        </p:nvPicPr>
        <p:blipFill>
          <a:blip r:embed="rId2">
            <a:extLst>
              <a:ext uri="{28A0092B-C50C-407E-A947-70E740481C1C}">
                <a14:useLocalDpi xmlns:a14="http://schemas.microsoft.com/office/drawing/2010/main" val="0"/>
              </a:ext>
            </a:extLst>
          </a:blip>
          <a:srcRect b="23659"/>
          <a:stretch>
            <a:fillRect/>
          </a:stretch>
        </p:blipFill>
        <p:spPr>
          <a:xfrm>
            <a:off x="947230" y="4050360"/>
            <a:ext cx="3735967" cy="2510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3479872" y="3941239"/>
            <a:ext cx="3254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eaLnBrk="1" hangingPunct="1"/>
            <a:r>
              <a:rPr lang="en-US" altLang="en-US" sz="1600" b="1" dirty="0">
                <a:latin typeface="+mj-lt"/>
                <a:cs typeface="Majalla UI"/>
              </a:rPr>
              <a:t>1</a:t>
            </a:r>
          </a:p>
        </p:txBody>
      </p:sp>
      <p:sp>
        <p:nvSpPr>
          <p:cNvPr id="7" name="TextBox 5"/>
          <p:cNvSpPr txBox="1">
            <a:spLocks noChangeArrowheads="1"/>
          </p:cNvSpPr>
          <p:nvPr/>
        </p:nvSpPr>
        <p:spPr bwMode="auto">
          <a:xfrm>
            <a:off x="2519938" y="4058297"/>
            <a:ext cx="342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rtl="1" eaLnBrk="1" hangingPunct="1"/>
            <a:r>
              <a:rPr lang="en-US" altLang="en-US" sz="1600" b="1" dirty="0">
                <a:latin typeface="+mj-lt"/>
                <a:cs typeface="Majalla UI"/>
              </a:rPr>
              <a:t>2</a:t>
            </a:r>
          </a:p>
        </p:txBody>
      </p:sp>
      <p:sp>
        <p:nvSpPr>
          <p:cNvPr id="8" name="TextBox 8"/>
          <p:cNvSpPr txBox="1">
            <a:spLocks noChangeArrowheads="1"/>
          </p:cNvSpPr>
          <p:nvPr/>
        </p:nvSpPr>
        <p:spPr bwMode="auto">
          <a:xfrm>
            <a:off x="1770900" y="4150620"/>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rtl="1" eaLnBrk="1" hangingPunct="1"/>
            <a:r>
              <a:rPr lang="en-US" altLang="en-US" sz="1600" b="1" dirty="0">
                <a:latin typeface="+mj-lt"/>
                <a:cs typeface="Majalla UI"/>
              </a:rPr>
              <a:t>3</a:t>
            </a:r>
          </a:p>
        </p:txBody>
      </p:sp>
      <p:sp>
        <p:nvSpPr>
          <p:cNvPr id="9" name="TextBox 32"/>
          <p:cNvSpPr txBox="1">
            <a:spLocks noChangeArrowheads="1"/>
          </p:cNvSpPr>
          <p:nvPr/>
        </p:nvSpPr>
        <p:spPr bwMode="auto">
          <a:xfrm>
            <a:off x="3181393" y="4626104"/>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rtl="1" eaLnBrk="1" hangingPunct="1"/>
            <a:r>
              <a:rPr lang="en-US" altLang="en-US" sz="1600" b="1" dirty="0">
                <a:latin typeface="+mj-lt"/>
                <a:cs typeface="Majalla UI"/>
              </a:rPr>
              <a:t>4</a:t>
            </a:r>
          </a:p>
        </p:txBody>
      </p:sp>
      <p:sp>
        <p:nvSpPr>
          <p:cNvPr id="10" name="TextBox 35"/>
          <p:cNvSpPr txBox="1">
            <a:spLocks noChangeArrowheads="1"/>
          </p:cNvSpPr>
          <p:nvPr/>
        </p:nvSpPr>
        <p:spPr bwMode="auto">
          <a:xfrm>
            <a:off x="3665595" y="5891341"/>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rtl="1" eaLnBrk="1" hangingPunct="1"/>
            <a:r>
              <a:rPr lang="en-US" altLang="en-US" sz="1600" b="1" dirty="0">
                <a:latin typeface="+mj-lt"/>
                <a:cs typeface="Majalla UI"/>
              </a:rPr>
              <a:t>5</a:t>
            </a:r>
          </a:p>
        </p:txBody>
      </p:sp>
      <p:sp>
        <p:nvSpPr>
          <p:cNvPr id="11" name="TextBox 36"/>
          <p:cNvSpPr txBox="1">
            <a:spLocks noChangeArrowheads="1"/>
          </p:cNvSpPr>
          <p:nvPr/>
        </p:nvSpPr>
        <p:spPr bwMode="auto">
          <a:xfrm>
            <a:off x="2455615" y="6060618"/>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rtl="1" eaLnBrk="1" hangingPunct="1"/>
            <a:r>
              <a:rPr lang="en-US" altLang="en-US" sz="1600" b="1" dirty="0">
                <a:latin typeface="+mj-lt"/>
                <a:cs typeface="Majalla UI"/>
              </a:rPr>
              <a:t>6</a:t>
            </a:r>
            <a:endParaRPr lang="en-US" altLang="en-US" sz="1800" b="1" dirty="0">
              <a:latin typeface="+mj-lt"/>
              <a:cs typeface="Majalla UI"/>
            </a:endParaRPr>
          </a:p>
        </p:txBody>
      </p:sp>
      <p:graphicFrame>
        <p:nvGraphicFramePr>
          <p:cNvPr id="12" name="Diagram 11"/>
          <p:cNvGraphicFramePr/>
          <p:nvPr>
            <p:extLst>
              <p:ext uri="{D42A27DB-BD31-4B8C-83A1-F6EECF244321}">
                <p14:modId xmlns:p14="http://schemas.microsoft.com/office/powerpoint/2010/main" val="167977940"/>
              </p:ext>
            </p:extLst>
          </p:nvPr>
        </p:nvGraphicFramePr>
        <p:xfrm>
          <a:off x="590330" y="1000500"/>
          <a:ext cx="4549705" cy="278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4125731"/>
              </p:ext>
            </p:extLst>
          </p:nvPr>
        </p:nvGraphicFramePr>
        <p:xfrm>
          <a:off x="6608686" y="2676040"/>
          <a:ext cx="3692525" cy="2225040"/>
        </p:xfrm>
        <a:graphic>
          <a:graphicData uri="http://schemas.openxmlformats.org/drawingml/2006/table">
            <a:tbl>
              <a:tblPr firstRow="1" bandRow="1">
                <a:tableStyleId>{8799B23B-EC83-4686-B30A-512413B5E67A}</a:tableStyleId>
              </a:tblPr>
              <a:tblGrid>
                <a:gridCol w="3692525">
                  <a:extLst>
                    <a:ext uri="{9D8B030D-6E8A-4147-A177-3AD203B41FA5}">
                      <a16:colId xmlns:a16="http://schemas.microsoft.com/office/drawing/2014/main" xmlns="" val="20000"/>
                    </a:ext>
                  </a:extLst>
                </a:gridCol>
              </a:tblGrid>
              <a:tr h="370840">
                <a:tc>
                  <a:txBody>
                    <a:bodyPr/>
                    <a:lstStyle/>
                    <a:p>
                      <a:pPr marL="342900" indent="-342900" algn="ctr" eaLnBrk="1" hangingPunct="1">
                        <a:spcAft>
                          <a:spcPts val="600"/>
                        </a:spcAft>
                        <a:buClr>
                          <a:schemeClr val="accent2"/>
                        </a:buClr>
                        <a:buSzPct val="75000"/>
                        <a:buFont typeface="Wingdings" pitchFamily="2" charset="2"/>
                        <a:buNone/>
                      </a:pPr>
                      <a:r>
                        <a:rPr lang="en-US" sz="1800" b="0" kern="1200" dirty="0">
                          <a:solidFill>
                            <a:srgbClr val="FF8AD8"/>
                          </a:solidFill>
                        </a:rPr>
                        <a:t>Composed of 5 cell types:</a:t>
                      </a:r>
                      <a:endParaRPr lang="en-US" sz="1800" b="0" kern="1200" dirty="0">
                        <a:solidFill>
                          <a:srgbClr val="FF8AD8"/>
                        </a:solidFill>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a:t>1. </a:t>
                      </a:r>
                      <a:r>
                        <a:rPr lang="en-US" sz="1600" b="1" kern="1200" dirty="0">
                          <a:solidFill>
                            <a:srgbClr val="FF0000"/>
                          </a:solidFill>
                        </a:rPr>
                        <a:t>Parietal (oxyntic) cells.</a:t>
                      </a:r>
                      <a:endParaRPr lang="en-US" sz="1600" b="1" kern="1200" dirty="0">
                        <a:solidFill>
                          <a:srgbClr val="FF0000"/>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a:t>2. </a:t>
                      </a:r>
                      <a:r>
                        <a:rPr lang="en-US" sz="1600" b="1" kern="1200" dirty="0">
                          <a:solidFill>
                            <a:srgbClr val="FF0000"/>
                          </a:solidFill>
                        </a:rPr>
                        <a:t>Peptic (chief) cells.</a:t>
                      </a:r>
                      <a:endParaRPr lang="en-US" sz="1600" b="1" kern="1200" dirty="0">
                        <a:solidFill>
                          <a:srgbClr val="FF0000"/>
                        </a:solidFill>
                        <a:latin typeface="+mn-lt"/>
                        <a:ea typeface="+mn-ea"/>
                        <a:cs typeface="+mn-cs"/>
                      </a:endParaRPr>
                    </a:p>
                  </a:txBody>
                  <a:tcPr/>
                </a:tc>
                <a:extLst>
                  <a:ext uri="{0D108BD9-81ED-4DB2-BD59-A6C34878D82A}">
                    <a16:rowId xmlns:a16="http://schemas.microsoft.com/office/drawing/2014/main" xmlns="" val="10002"/>
                  </a:ext>
                </a:extLst>
              </a:tr>
              <a:tr h="370840">
                <a:tc>
                  <a:txBody>
                    <a:bodyPr/>
                    <a:lstStyle/>
                    <a:p>
                      <a:pPr marL="0" indent="0" eaLnBrk="1" hangingPunct="1">
                        <a:spcAft>
                          <a:spcPts val="600"/>
                        </a:spcAft>
                        <a:buClr>
                          <a:schemeClr val="accent2"/>
                        </a:buClr>
                        <a:buSzPct val="100000"/>
                        <a:buFont typeface="+mj-lt"/>
                        <a:buNone/>
                      </a:pPr>
                      <a:r>
                        <a:rPr lang="en-US" sz="1600" kern="1200" dirty="0"/>
                        <a:t>3. Mucous neck cells.</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kern="1200" dirty="0"/>
                        <a:t>4. </a:t>
                      </a:r>
                      <a:r>
                        <a:rPr lang="en-US" sz="1600" kern="1200" dirty="0" err="1"/>
                        <a:t>Enteroendocrine</a:t>
                      </a:r>
                      <a:r>
                        <a:rPr lang="en-US" sz="1600" kern="1200" dirty="0"/>
                        <a:t> (EE, DNES) cells.</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kern="1200" dirty="0"/>
                        <a:t>5. Stem cells.</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0005"/>
                  </a:ext>
                </a:extLst>
              </a:tr>
            </a:tbl>
          </a:graphicData>
        </a:graphic>
      </p:graphicFrame>
      <p:sp>
        <p:nvSpPr>
          <p:cNvPr id="15" name="Title 1"/>
          <p:cNvSpPr txBox="1">
            <a:spLocks/>
          </p:cNvSpPr>
          <p:nvPr/>
        </p:nvSpPr>
        <p:spPr>
          <a:xfrm>
            <a:off x="6591875" y="180981"/>
            <a:ext cx="3890963" cy="691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solidFill>
                  <a:srgbClr val="FF2F92"/>
                </a:solidFill>
                <a:ea typeface="+mn-ea"/>
                <a:cs typeface="+mn-cs"/>
              </a:rPr>
              <a:t>Fundic</a:t>
            </a:r>
            <a:r>
              <a:rPr lang="en-US" sz="2400" b="1" dirty="0">
                <a:solidFill>
                  <a:srgbClr val="FF2F92"/>
                </a:solidFill>
                <a:ea typeface="+mn-ea"/>
                <a:cs typeface="+mn-cs"/>
              </a:rPr>
              <a:t> Glands</a:t>
            </a:r>
          </a:p>
        </p:txBody>
      </p:sp>
      <p:pic>
        <p:nvPicPr>
          <p:cNvPr id="16" name="Picture 5" descr="fun3a"/>
          <p:cNvPicPr>
            <a:picLocks noChangeAspect="1" noChangeArrowheads="1"/>
          </p:cNvPicPr>
          <p:nvPr/>
        </p:nvPicPr>
        <p:blipFill>
          <a:blip r:embed="rId8">
            <a:extLst>
              <a:ext uri="{28A0092B-C50C-407E-A947-70E740481C1C}">
                <a14:useLocalDpi xmlns:a14="http://schemas.microsoft.com/office/drawing/2010/main" val="0"/>
              </a:ext>
            </a:extLst>
          </a:blip>
          <a:srcRect l="12183" r="6335" b="3929"/>
          <a:stretch>
            <a:fillRect/>
          </a:stretch>
        </p:blipFill>
        <p:spPr bwMode="auto">
          <a:xfrm>
            <a:off x="7167986" y="5162545"/>
            <a:ext cx="2391651" cy="14575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608686" y="1198712"/>
            <a:ext cx="4780803" cy="1477328"/>
          </a:xfrm>
          <a:prstGeom prst="rect">
            <a:avLst/>
          </a:prstGeom>
          <a:noFill/>
        </p:spPr>
        <p:txBody>
          <a:bodyPr wrap="square" rtlCol="0">
            <a:spAutoFit/>
          </a:bodyPr>
          <a:lstStyle/>
          <a:p>
            <a:pPr fontAlgn="t"/>
            <a:r>
              <a:rPr lang="en-US" dirty="0" err="1">
                <a:solidFill>
                  <a:srgbClr val="FF8AD8"/>
                </a:solidFill>
                <a:latin typeface="+mj-lt"/>
              </a:rPr>
              <a:t>Fundic</a:t>
            </a:r>
            <a:r>
              <a:rPr lang="en-US" dirty="0">
                <a:solidFill>
                  <a:srgbClr val="FF8AD8"/>
                </a:solidFill>
                <a:latin typeface="+mj-lt"/>
              </a:rPr>
              <a:t> glands have:</a:t>
            </a:r>
          </a:p>
          <a:p>
            <a:pPr marL="285750" indent="-285750" fontAlgn="t">
              <a:buFont typeface="Wingdings" panose="05000000000000000000" pitchFamily="2" charset="2"/>
              <a:buChar char="v"/>
            </a:pPr>
            <a:r>
              <a:rPr lang="en-US" dirty="0">
                <a:latin typeface="+mj-lt"/>
              </a:rPr>
              <a:t>Short pits: one fourth of mucosa. </a:t>
            </a:r>
            <a:r>
              <a:rPr lang="ar-SA" dirty="0">
                <a:solidFill>
                  <a:schemeClr val="accent6"/>
                </a:solidFill>
                <a:latin typeface="Adobe Arabic" panose="02040503050201020203" pitchFamily="18" charset="-78"/>
                <a:cs typeface="Adobe Arabic" panose="02040503050201020203" pitchFamily="18" charset="-78"/>
              </a:rPr>
              <a:t>حفرة</a:t>
            </a:r>
            <a:r>
              <a:rPr lang="en-US" dirty="0">
                <a:solidFill>
                  <a:schemeClr val="accent6"/>
                </a:solidFill>
                <a:latin typeface="Adobe Arabic" panose="02040503050201020203" pitchFamily="18" charset="-78"/>
                <a:cs typeface="Adobe Arabic" panose="02040503050201020203" pitchFamily="18" charset="-78"/>
              </a:rPr>
              <a:t> </a:t>
            </a:r>
          </a:p>
          <a:p>
            <a:pPr marL="285750" indent="-285750" fontAlgn="t">
              <a:buFont typeface="Wingdings" panose="05000000000000000000" pitchFamily="2" charset="2"/>
              <a:buChar char="v"/>
            </a:pPr>
            <a:r>
              <a:rPr lang="en-US" dirty="0">
                <a:latin typeface="+mj-lt"/>
              </a:rPr>
              <a:t>Simple branched tubular glands.</a:t>
            </a:r>
          </a:p>
          <a:p>
            <a:pPr marL="285750" indent="-285750">
              <a:buFont typeface="Wingdings" panose="05000000000000000000" pitchFamily="2" charset="2"/>
              <a:buChar char="v"/>
            </a:pPr>
            <a:r>
              <a:rPr lang="en-US" dirty="0">
                <a:latin typeface="+mj-lt"/>
              </a:rPr>
              <a:t>Are rich in parietal &amp; chief cells.</a:t>
            </a:r>
          </a:p>
          <a:p>
            <a:endParaRPr lang="en-US" dirty="0">
              <a:latin typeface="+mj-lt"/>
            </a:endParaRPr>
          </a:p>
        </p:txBody>
      </p:sp>
    </p:spTree>
    <p:extLst>
      <p:ext uri="{BB962C8B-B14F-4D97-AF65-F5344CB8AC3E}">
        <p14:creationId xmlns:p14="http://schemas.microsoft.com/office/powerpoint/2010/main" val="327752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101"/>
            <a:ext cx="12192000" cy="691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2F92"/>
                </a:solidFill>
                <a:ea typeface="+mn-ea"/>
                <a:cs typeface="+mn-cs"/>
              </a:rPr>
              <a:t>Fundic</a:t>
            </a:r>
            <a:r>
              <a:rPr lang="en-US" sz="3200" b="1" dirty="0">
                <a:solidFill>
                  <a:srgbClr val="FF2F92"/>
                </a:solidFill>
                <a:ea typeface="+mn-ea"/>
                <a:cs typeface="+mn-cs"/>
              </a:rPr>
              <a:t> Glands</a:t>
            </a:r>
          </a:p>
        </p:txBody>
      </p:sp>
      <p:graphicFrame>
        <p:nvGraphicFramePr>
          <p:cNvPr id="5" name="Table 4"/>
          <p:cNvGraphicFramePr>
            <a:graphicFrameLocks noGrp="1"/>
          </p:cNvGraphicFramePr>
          <p:nvPr>
            <p:extLst>
              <p:ext uri="{D42A27DB-BD31-4B8C-83A1-F6EECF244321}">
                <p14:modId xmlns:p14="http://schemas.microsoft.com/office/powerpoint/2010/main" val="1359032148"/>
              </p:ext>
            </p:extLst>
          </p:nvPr>
        </p:nvGraphicFramePr>
        <p:xfrm>
          <a:off x="316805" y="854239"/>
          <a:ext cx="8716850" cy="5730240"/>
        </p:xfrm>
        <a:graphic>
          <a:graphicData uri="http://schemas.openxmlformats.org/drawingml/2006/table">
            <a:tbl>
              <a:tblPr firstRow="1" bandRow="1">
                <a:tableStyleId>{0505E3EF-67EA-436B-97B2-0124C06EBD24}</a:tableStyleId>
              </a:tblPr>
              <a:tblGrid>
                <a:gridCol w="4556390">
                  <a:extLst>
                    <a:ext uri="{9D8B030D-6E8A-4147-A177-3AD203B41FA5}">
                      <a16:colId xmlns:a16="http://schemas.microsoft.com/office/drawing/2014/main" xmlns="" val="20000"/>
                    </a:ext>
                  </a:extLst>
                </a:gridCol>
                <a:gridCol w="4160460">
                  <a:extLst>
                    <a:ext uri="{9D8B030D-6E8A-4147-A177-3AD203B41FA5}">
                      <a16:colId xmlns:a16="http://schemas.microsoft.com/office/drawing/2014/main" xmlns="" val="20001"/>
                    </a:ext>
                  </a:extLst>
                </a:gridCol>
              </a:tblGrid>
              <a:tr h="3393988">
                <a:tc>
                  <a:txBody>
                    <a:bodyPr/>
                    <a:lstStyle/>
                    <a:p>
                      <a:pPr marL="0" indent="0" eaLnBrk="1" hangingPunct="1">
                        <a:spcBef>
                          <a:spcPts val="0"/>
                        </a:spcBef>
                        <a:spcAft>
                          <a:spcPts val="600"/>
                        </a:spcAft>
                        <a:buSzPct val="100000"/>
                        <a:buFont typeface="Wingdings" panose="05000000000000000000" pitchFamily="2" charset="2"/>
                        <a:buNone/>
                        <a:defRPr/>
                      </a:pPr>
                      <a:r>
                        <a:rPr lang="en-US" sz="1800" b="0" kern="1200" dirty="0">
                          <a:solidFill>
                            <a:schemeClr val="tx1"/>
                          </a:solidFill>
                          <a:latin typeface="+mn-lt"/>
                          <a:ea typeface="+mn-ea"/>
                          <a:cs typeface="+mn-cs"/>
                        </a:rPr>
                        <a:t>1.</a:t>
                      </a:r>
                      <a:r>
                        <a:rPr lang="en-US" sz="1800" b="0" kern="1200" baseline="0" dirty="0">
                          <a:solidFill>
                            <a:schemeClr val="tx1"/>
                          </a:solidFill>
                          <a:latin typeface="+mn-lt"/>
                          <a:ea typeface="+mn-ea"/>
                          <a:cs typeface="+mn-cs"/>
                        </a:rPr>
                        <a:t> </a:t>
                      </a:r>
                      <a:r>
                        <a:rPr lang="en-US" sz="1800" b="1" kern="1200" dirty="0">
                          <a:solidFill>
                            <a:srgbClr val="FF8AD8"/>
                          </a:solidFill>
                          <a:latin typeface="+mn-lt"/>
                          <a:ea typeface="+mn-ea"/>
                          <a:cs typeface="+mn-cs"/>
                        </a:rPr>
                        <a:t>Parietal (oxyntic) cells</a:t>
                      </a:r>
                      <a:r>
                        <a:rPr lang="en-US" sz="1800" b="0" kern="1200" dirty="0">
                          <a:solidFill>
                            <a:schemeClr val="tx1"/>
                          </a:solidFill>
                          <a:latin typeface="+mn-lt"/>
                          <a:ea typeface="+mn-ea"/>
                          <a:cs typeface="+mn-cs"/>
                        </a:rPr>
                        <a:t>:</a:t>
                      </a:r>
                      <a:r>
                        <a:rPr lang="en-US" sz="1800" b="0" kern="1200" dirty="0">
                          <a:solidFill>
                            <a:srgbClr val="FF0000"/>
                          </a:solidFill>
                          <a:latin typeface="+mn-lt"/>
                          <a:ea typeface="+mn-ea"/>
                          <a:cs typeface="+mn-cs"/>
                        </a:rPr>
                        <a:t>**</a:t>
                      </a:r>
                    </a:p>
                    <a:p>
                      <a:pPr marL="285750" lvl="0" indent="-285750" eaLnBrk="1" hangingPunct="1">
                        <a:spcBef>
                          <a:spcPts val="0"/>
                        </a:spcBef>
                        <a:spcAft>
                          <a:spcPts val="600"/>
                        </a:spcAft>
                        <a:buFont typeface="Arial" panose="020B0604020202020204" pitchFamily="34" charset="0"/>
                        <a:buChar char="•"/>
                        <a:defRPr/>
                      </a:pPr>
                      <a:r>
                        <a:rPr lang="en-US" sz="1800" b="0" u="sng" kern="1200" dirty="0">
                          <a:solidFill>
                            <a:schemeClr val="tx1"/>
                          </a:solidFill>
                          <a:latin typeface="+mn-lt"/>
                          <a:ea typeface="+mn-ea"/>
                          <a:cs typeface="+mn-cs"/>
                        </a:rPr>
                        <a:t>Shape</a:t>
                      </a:r>
                      <a:r>
                        <a:rPr lang="en-US" sz="1800" b="0" kern="1200" dirty="0">
                          <a:solidFill>
                            <a:schemeClr val="tx1"/>
                          </a:solidFill>
                          <a:latin typeface="+mn-lt"/>
                          <a:ea typeface="+mn-ea"/>
                          <a:cs typeface="+mn-cs"/>
                        </a:rPr>
                        <a:t>: pyramidal or polygonal.</a:t>
                      </a:r>
                    </a:p>
                    <a:p>
                      <a:pPr marL="285750" lvl="0" indent="-285750" eaLnBrk="1" hangingPunct="1">
                        <a:spcBef>
                          <a:spcPts val="0"/>
                        </a:spcBef>
                        <a:spcAft>
                          <a:spcPts val="600"/>
                        </a:spcAft>
                        <a:buFont typeface="Arial" panose="020B0604020202020204" pitchFamily="34" charset="0"/>
                        <a:buChar char="•"/>
                        <a:defRPr/>
                      </a:pPr>
                      <a:r>
                        <a:rPr lang="en-US" sz="1800" b="0" u="sng" kern="1200" dirty="0">
                          <a:solidFill>
                            <a:schemeClr val="tx1"/>
                          </a:solidFill>
                          <a:latin typeface="+mn-lt"/>
                          <a:ea typeface="+mn-ea"/>
                          <a:cs typeface="+mn-cs"/>
                        </a:rPr>
                        <a:t>Nucleus</a:t>
                      </a:r>
                      <a:r>
                        <a:rPr lang="en-US" sz="1800" b="0" kern="1200" dirty="0">
                          <a:solidFill>
                            <a:schemeClr val="tx1"/>
                          </a:solidFill>
                          <a:latin typeface="+mn-lt"/>
                          <a:ea typeface="+mn-ea"/>
                          <a:cs typeface="+mn-cs"/>
                        </a:rPr>
                        <a:t>: </a:t>
                      </a:r>
                      <a:r>
                        <a:rPr lang="en-US" sz="1800" b="1" kern="1200" dirty="0">
                          <a:solidFill>
                            <a:schemeClr val="tx1"/>
                          </a:solidFill>
                          <a:latin typeface="+mn-lt"/>
                          <a:ea typeface="+mn-ea"/>
                          <a:cs typeface="+mn-cs"/>
                        </a:rPr>
                        <a:t>central,</a:t>
                      </a:r>
                      <a:r>
                        <a:rPr lang="en-US" sz="1800" b="0" kern="1200" dirty="0">
                          <a:solidFill>
                            <a:schemeClr val="tx1"/>
                          </a:solidFill>
                          <a:latin typeface="+mn-lt"/>
                          <a:ea typeface="+mn-ea"/>
                          <a:cs typeface="+mn-cs"/>
                        </a:rPr>
                        <a:t> round.</a:t>
                      </a:r>
                    </a:p>
                    <a:p>
                      <a:pPr marL="285750" lvl="0" indent="-285750" eaLnBrk="1" hangingPunct="1">
                        <a:spcBef>
                          <a:spcPts val="0"/>
                        </a:spcBef>
                        <a:spcAft>
                          <a:spcPts val="600"/>
                        </a:spcAft>
                        <a:buFont typeface="Arial" panose="020B0604020202020204" pitchFamily="34" charset="0"/>
                        <a:buChar char="•"/>
                        <a:defRPr/>
                      </a:pPr>
                      <a:r>
                        <a:rPr lang="en-US" sz="1800" b="0" u="sng" kern="1200" dirty="0">
                          <a:solidFill>
                            <a:schemeClr val="tx1"/>
                          </a:solidFill>
                          <a:latin typeface="+mn-lt"/>
                          <a:ea typeface="+mn-ea"/>
                          <a:cs typeface="+mn-cs"/>
                        </a:rPr>
                        <a:t>Cytoplasm</a:t>
                      </a:r>
                      <a:r>
                        <a:rPr lang="en-US" sz="1800" b="0" kern="1200" dirty="0">
                          <a:solidFill>
                            <a:schemeClr val="tx1"/>
                          </a:solidFill>
                          <a:latin typeface="+mn-lt"/>
                          <a:ea typeface="+mn-ea"/>
                          <a:cs typeface="+mn-cs"/>
                        </a:rPr>
                        <a:t>:</a:t>
                      </a:r>
                      <a:r>
                        <a:rPr lang="en-US" sz="1800" b="0" kern="1200" baseline="0" dirty="0">
                          <a:solidFill>
                            <a:schemeClr val="tx1"/>
                          </a:solidFill>
                          <a:latin typeface="+mn-lt"/>
                          <a:ea typeface="+mn-ea"/>
                          <a:cs typeface="+mn-cs"/>
                        </a:rPr>
                        <a:t> </a:t>
                      </a:r>
                      <a:r>
                        <a:rPr lang="en-US" sz="1800" b="0" kern="1200" dirty="0">
                          <a:solidFill>
                            <a:schemeClr val="tx1"/>
                          </a:solidFill>
                          <a:latin typeface="+mn-lt"/>
                          <a:ea typeface="+mn-ea"/>
                          <a:cs typeface="+mn-cs"/>
                        </a:rPr>
                        <a:t>Deeply </a:t>
                      </a:r>
                      <a:r>
                        <a:rPr lang="en-US" sz="1800" b="0" kern="1200" dirty="0">
                          <a:solidFill>
                            <a:srgbClr val="FF0000"/>
                          </a:solidFill>
                          <a:latin typeface="+mn-lt"/>
                          <a:ea typeface="+mn-ea"/>
                          <a:cs typeface="+mn-cs"/>
                        </a:rPr>
                        <a:t>acidophilic</a:t>
                      </a:r>
                      <a:r>
                        <a:rPr lang="en-US" sz="1800" b="0" kern="1200" baseline="0" dirty="0">
                          <a:solidFill>
                            <a:srgbClr val="FF0000"/>
                          </a:solidFill>
                          <a:latin typeface="+mn-lt"/>
                          <a:ea typeface="+mn-ea"/>
                          <a:cs typeface="+mn-cs"/>
                        </a:rPr>
                        <a:t> </a:t>
                      </a:r>
                      <a:r>
                        <a:rPr lang="en-US" sz="1400" b="0" kern="1200" dirty="0">
                          <a:solidFill>
                            <a:srgbClr val="FF8AD8"/>
                          </a:solidFill>
                          <a:latin typeface="+mn-lt"/>
                          <a:ea typeface="+mn-ea"/>
                          <a:cs typeface="+mn-cs"/>
                        </a:rPr>
                        <a:t>(pink color), </a:t>
                      </a:r>
                      <a:r>
                        <a:rPr lang="en-US" sz="1800" b="0" kern="1200" dirty="0">
                          <a:solidFill>
                            <a:schemeClr val="tx1"/>
                          </a:solidFill>
                          <a:latin typeface="+mn-lt"/>
                          <a:ea typeface="+mn-ea"/>
                          <a:cs typeface="+mn-cs"/>
                        </a:rPr>
                        <a:t>rich in SER and mitochondria (40% of the cell volume)</a:t>
                      </a:r>
                      <a:r>
                        <a:rPr lang="en-US" sz="1800" b="0" kern="1200" baseline="0" dirty="0">
                          <a:solidFill>
                            <a:schemeClr val="tx1"/>
                          </a:solidFill>
                          <a:latin typeface="+mn-lt"/>
                          <a:ea typeface="+mn-ea"/>
                          <a:cs typeface="+mn-cs"/>
                        </a:rPr>
                        <a:t>. </a:t>
                      </a:r>
                    </a:p>
                    <a:p>
                      <a:pPr marL="0" lvl="0" indent="0" eaLnBrk="1" hangingPunct="1">
                        <a:spcBef>
                          <a:spcPts val="0"/>
                        </a:spcBef>
                        <a:spcAft>
                          <a:spcPts val="600"/>
                        </a:spcAft>
                        <a:buFont typeface="Arial" panose="020B0604020202020204" pitchFamily="34" charset="0"/>
                        <a:buNone/>
                        <a:defRPr/>
                      </a:pPr>
                      <a:r>
                        <a:rPr lang="en-US" sz="1800" b="0" kern="1200" dirty="0">
                          <a:solidFill>
                            <a:schemeClr val="tx1"/>
                          </a:solidFill>
                          <a:latin typeface="+mn-lt"/>
                          <a:ea typeface="+mn-ea"/>
                          <a:cs typeface="+mn-cs"/>
                        </a:rPr>
                        <a:t>     C-shaped intracellular canaliculus.</a:t>
                      </a:r>
                    </a:p>
                    <a:p>
                      <a:pPr marL="0" lvl="0" indent="0" eaLnBrk="1" hangingPunct="1">
                        <a:spcBef>
                          <a:spcPts val="0"/>
                        </a:spcBef>
                        <a:spcAft>
                          <a:spcPts val="600"/>
                        </a:spcAft>
                        <a:buFont typeface="Arial" panose="020B0604020202020204" pitchFamily="34" charset="0"/>
                        <a:buNone/>
                        <a:defRPr/>
                      </a:pPr>
                      <a:r>
                        <a:rPr lang="en-US" sz="1800" b="0" u="none" kern="1200" dirty="0">
                          <a:solidFill>
                            <a:srgbClr val="008F00"/>
                          </a:solidFill>
                          <a:latin typeface="+mn-lt"/>
                          <a:ea typeface="+mn-ea"/>
                          <a:cs typeface="+mn-cs"/>
                        </a:rPr>
                        <a:t>Function</a:t>
                      </a:r>
                      <a:r>
                        <a:rPr lang="en-US" sz="1800" b="0" u="none" kern="1200" baseline="0" dirty="0">
                          <a:solidFill>
                            <a:srgbClr val="008F00"/>
                          </a:solidFill>
                          <a:latin typeface="+mn-lt"/>
                          <a:ea typeface="+mn-ea"/>
                          <a:cs typeface="+mn-cs"/>
                        </a:rPr>
                        <a:t>:</a:t>
                      </a:r>
                      <a:r>
                        <a:rPr lang="en-US" sz="1800" b="0" kern="1200" baseline="0" dirty="0">
                          <a:solidFill>
                            <a:srgbClr val="008F00"/>
                          </a:solidFill>
                          <a:latin typeface="+mn-lt"/>
                          <a:ea typeface="+mn-ea"/>
                          <a:cs typeface="+mn-cs"/>
                        </a:rPr>
                        <a:t> its villi </a:t>
                      </a:r>
                      <a:r>
                        <a:rPr lang="en-US" sz="1800" b="0" kern="1200" baseline="0" dirty="0">
                          <a:solidFill>
                            <a:schemeClr val="tx1"/>
                          </a:solidFill>
                          <a:latin typeface="+mn-lt"/>
                          <a:ea typeface="+mn-ea"/>
                          <a:cs typeface="+mn-cs"/>
                        </a:rPr>
                        <a:t>s</a:t>
                      </a:r>
                      <a:r>
                        <a:rPr lang="en-US" sz="1800" b="0" kern="1200" dirty="0">
                          <a:solidFill>
                            <a:schemeClr val="tx1"/>
                          </a:solidFill>
                          <a:latin typeface="+mn-lt"/>
                          <a:ea typeface="+mn-ea"/>
                          <a:cs typeface="+mn-cs"/>
                        </a:rPr>
                        <a:t>ecrete </a:t>
                      </a:r>
                      <a:r>
                        <a:rPr lang="en-US" sz="1800" b="1" kern="1200" dirty="0" err="1">
                          <a:solidFill>
                            <a:schemeClr val="tx1"/>
                          </a:solidFill>
                          <a:latin typeface="+mn-lt"/>
                          <a:ea typeface="+mn-ea"/>
                          <a:cs typeface="+mn-cs"/>
                        </a:rPr>
                        <a:t>HCl</a:t>
                      </a:r>
                      <a:r>
                        <a:rPr lang="en-US" sz="1800" b="1" kern="1200" dirty="0">
                          <a:solidFill>
                            <a:schemeClr val="tx1"/>
                          </a:solidFill>
                          <a:latin typeface="+mn-lt"/>
                          <a:ea typeface="+mn-ea"/>
                          <a:cs typeface="+mn-cs"/>
                        </a:rPr>
                        <a:t> and gastric intrinsic factor that helps absorption of  vitamin B12.</a:t>
                      </a:r>
                    </a:p>
                    <a:p>
                      <a:pPr lvl="1" eaLnBrk="1" hangingPunct="1">
                        <a:spcBef>
                          <a:spcPts val="0"/>
                        </a:spcBef>
                        <a:spcAft>
                          <a:spcPts val="600"/>
                        </a:spcAft>
                        <a:defRPr/>
                      </a:pPr>
                      <a:r>
                        <a:rPr lang="en-US" sz="1800" b="0" kern="1200" dirty="0">
                          <a:solidFill>
                            <a:schemeClr val="tx1"/>
                          </a:solidFill>
                          <a:latin typeface="+mn-lt"/>
                          <a:ea typeface="+mn-ea"/>
                          <a:cs typeface="+mn-cs"/>
                        </a:rPr>
                        <a:t>Parietal - why? </a:t>
                      </a:r>
                      <a:r>
                        <a:rPr lang="en-US" sz="1100" b="0" kern="1200" dirty="0" err="1">
                          <a:solidFill>
                            <a:schemeClr val="bg1">
                              <a:lumMod val="75000"/>
                            </a:schemeClr>
                          </a:solidFill>
                          <a:latin typeface="+mn-lt"/>
                          <a:ea typeface="+mn-ea"/>
                          <a:cs typeface="+mn-cs"/>
                        </a:rPr>
                        <a:t>Bc</a:t>
                      </a:r>
                      <a:r>
                        <a:rPr lang="en-US" sz="1100" b="0" kern="1200" dirty="0">
                          <a:solidFill>
                            <a:schemeClr val="bg1">
                              <a:lumMod val="75000"/>
                            </a:schemeClr>
                          </a:solidFill>
                          <a:latin typeface="+mn-lt"/>
                          <a:ea typeface="+mn-ea"/>
                          <a:cs typeface="+mn-cs"/>
                        </a:rPr>
                        <a:t> this type of cells do not reach the lumen of the stomach</a:t>
                      </a:r>
                    </a:p>
                    <a:p>
                      <a:pPr lvl="1" eaLnBrk="1" hangingPunct="1">
                        <a:spcBef>
                          <a:spcPts val="0"/>
                        </a:spcBef>
                        <a:spcAft>
                          <a:spcPts val="600"/>
                        </a:spcAft>
                        <a:defRPr/>
                      </a:pPr>
                      <a:r>
                        <a:rPr lang="en-US" sz="1800" b="0" kern="1200" dirty="0">
                          <a:solidFill>
                            <a:schemeClr val="tx1"/>
                          </a:solidFill>
                          <a:latin typeface="+mn-lt"/>
                          <a:ea typeface="+mn-ea"/>
                          <a:cs typeface="+mn-cs"/>
                        </a:rPr>
                        <a:t>Oxyntic - why? </a:t>
                      </a:r>
                      <a:r>
                        <a:rPr lang="en-US" sz="1200" b="0" kern="1200" dirty="0" err="1">
                          <a:solidFill>
                            <a:schemeClr val="bg1">
                              <a:lumMod val="75000"/>
                            </a:schemeClr>
                          </a:solidFill>
                          <a:latin typeface="+mj-lt"/>
                          <a:ea typeface="+mn-ea"/>
                          <a:cs typeface="+mn-cs"/>
                        </a:rPr>
                        <a:t>Bc</a:t>
                      </a:r>
                      <a:r>
                        <a:rPr lang="en-US" sz="1200" b="0" kern="1200" dirty="0">
                          <a:solidFill>
                            <a:schemeClr val="bg1">
                              <a:lumMod val="75000"/>
                            </a:schemeClr>
                          </a:solidFill>
                          <a:latin typeface="+mj-lt"/>
                          <a:ea typeface="+mn-ea"/>
                          <a:cs typeface="+mn-cs"/>
                        </a:rPr>
                        <a:t> it’s acid forming  cells</a:t>
                      </a:r>
                      <a:endParaRPr lang="en-US" sz="1800" b="0" kern="1200" dirty="0">
                        <a:solidFill>
                          <a:schemeClr val="bg1">
                            <a:lumMod val="75000"/>
                          </a:schemeClr>
                        </a:solidFill>
                        <a:latin typeface="+mj-lt"/>
                        <a:ea typeface="+mn-ea"/>
                        <a:cs typeface="+mn-cs"/>
                      </a:endParaRPr>
                    </a:p>
                  </a:txBody>
                  <a:tcPr/>
                </a:tc>
                <a:tc>
                  <a:txBody>
                    <a:bodyPr/>
                    <a:lstStyle/>
                    <a:p>
                      <a:pPr eaLnBrk="1" hangingPunct="1">
                        <a:spcBef>
                          <a:spcPct val="0"/>
                        </a:spcBef>
                        <a:spcAft>
                          <a:spcPts val="600"/>
                        </a:spcAft>
                        <a:buSzPct val="100000"/>
                        <a:buFont typeface="Wingdings" panose="05000000000000000000" pitchFamily="2" charset="2"/>
                        <a:buNone/>
                      </a:pPr>
                      <a:r>
                        <a:rPr lang="en-US" sz="1800" b="0" kern="1200" dirty="0">
                          <a:solidFill>
                            <a:schemeClr val="tx1"/>
                          </a:solidFill>
                          <a:latin typeface="+mn-lt"/>
                          <a:ea typeface="+mn-ea"/>
                          <a:cs typeface="+mn-cs"/>
                        </a:rPr>
                        <a:t>2. </a:t>
                      </a:r>
                      <a:r>
                        <a:rPr lang="en-US" sz="1800" b="1" kern="1200" dirty="0">
                          <a:solidFill>
                            <a:srgbClr val="FF8AD8"/>
                          </a:solidFill>
                          <a:latin typeface="+mn-lt"/>
                          <a:ea typeface="+mn-ea"/>
                          <a:cs typeface="+mn-cs"/>
                        </a:rPr>
                        <a:t>Peptic (chief) cells</a:t>
                      </a:r>
                      <a:r>
                        <a:rPr lang="en-US" sz="1800" b="0" kern="1200" dirty="0">
                          <a:solidFill>
                            <a:schemeClr val="tx1"/>
                          </a:solidFill>
                          <a:latin typeface="+mn-lt"/>
                          <a:ea typeface="+mn-ea"/>
                          <a:cs typeface="+mn-cs"/>
                        </a:rPr>
                        <a:t>:</a:t>
                      </a:r>
                    </a:p>
                    <a:p>
                      <a:pPr marL="285750" lvl="0" indent="-285750" algn="l" defTabSz="914400" rtl="0" eaLnBrk="1" latinLnBrk="0" hangingPunct="1">
                        <a:spcBef>
                          <a:spcPct val="0"/>
                        </a:spcBef>
                        <a:spcAft>
                          <a:spcPts val="600"/>
                        </a:spcAft>
                        <a:buFont typeface="Arial" panose="020B0604020202020204" pitchFamily="34" charset="0"/>
                        <a:buChar char="•"/>
                      </a:pPr>
                      <a:r>
                        <a:rPr lang="en-US" sz="1800" b="0" kern="1200" dirty="0">
                          <a:solidFill>
                            <a:schemeClr val="tx1"/>
                          </a:solidFill>
                          <a:latin typeface="+mn-lt"/>
                          <a:ea typeface="+mn-ea"/>
                          <a:cs typeface="+mn-cs"/>
                        </a:rPr>
                        <a:t>The</a:t>
                      </a:r>
                      <a:r>
                        <a:rPr lang="en-US" sz="1800" b="1" kern="1200" dirty="0">
                          <a:solidFill>
                            <a:schemeClr val="tx1"/>
                          </a:solidFill>
                          <a:latin typeface="+mn-lt"/>
                          <a:ea typeface="+mn-ea"/>
                          <a:cs typeface="+mn-cs"/>
                        </a:rPr>
                        <a:t> predominant </a:t>
                      </a:r>
                      <a:r>
                        <a:rPr lang="en-US" sz="1800" b="0" kern="1200" dirty="0">
                          <a:solidFill>
                            <a:schemeClr val="tx1"/>
                          </a:solidFill>
                          <a:latin typeface="+mn-lt"/>
                          <a:ea typeface="+mn-ea"/>
                          <a:cs typeface="+mn-cs"/>
                        </a:rPr>
                        <a:t>cell type.</a:t>
                      </a:r>
                    </a:p>
                    <a:p>
                      <a:pPr marL="285750" lvl="0" indent="-285750" eaLnBrk="1" hangingPunct="1">
                        <a:spcBef>
                          <a:spcPct val="0"/>
                        </a:spcBef>
                        <a:spcAft>
                          <a:spcPts val="600"/>
                        </a:spcAft>
                        <a:buFont typeface="Arial" panose="020B0604020202020204" pitchFamily="34" charset="0"/>
                        <a:buChar char="•"/>
                      </a:pPr>
                      <a:r>
                        <a:rPr lang="en-US" sz="1800" b="0" kern="1200" dirty="0">
                          <a:solidFill>
                            <a:schemeClr val="tx1"/>
                          </a:solidFill>
                          <a:latin typeface="+mn-lt"/>
                          <a:ea typeface="+mn-ea"/>
                          <a:cs typeface="+mn-cs"/>
                        </a:rPr>
                        <a:t>Columnar cells.</a:t>
                      </a:r>
                    </a:p>
                    <a:p>
                      <a:pPr marL="285750" lvl="0" indent="-285750" eaLnBrk="1" hangingPunct="1">
                        <a:spcBef>
                          <a:spcPct val="0"/>
                        </a:spcBef>
                        <a:spcAft>
                          <a:spcPts val="600"/>
                        </a:spcAft>
                        <a:buFont typeface="Arial" panose="020B0604020202020204" pitchFamily="34" charset="0"/>
                        <a:buChar char="•"/>
                      </a:pPr>
                      <a:r>
                        <a:rPr lang="en-US" sz="1800" b="0" u="sng" kern="1200" dirty="0">
                          <a:solidFill>
                            <a:schemeClr val="tx1"/>
                          </a:solidFill>
                          <a:latin typeface="+mn-lt"/>
                          <a:ea typeface="+mn-ea"/>
                          <a:cs typeface="+mn-cs"/>
                        </a:rPr>
                        <a:t>Nucleus</a:t>
                      </a:r>
                      <a:r>
                        <a:rPr lang="en-US" sz="1800" b="0" kern="1200" dirty="0">
                          <a:solidFill>
                            <a:schemeClr val="tx1"/>
                          </a:solidFill>
                          <a:latin typeface="+mn-lt"/>
                          <a:ea typeface="+mn-ea"/>
                          <a:cs typeface="+mn-cs"/>
                        </a:rPr>
                        <a:t>: </a:t>
                      </a:r>
                      <a:r>
                        <a:rPr lang="en-US" sz="1800" b="1" kern="1200" dirty="0">
                          <a:solidFill>
                            <a:schemeClr val="tx1"/>
                          </a:solidFill>
                          <a:latin typeface="+mn-lt"/>
                          <a:ea typeface="+mn-ea"/>
                          <a:cs typeface="+mn-cs"/>
                        </a:rPr>
                        <a:t>basal</a:t>
                      </a:r>
                      <a:r>
                        <a:rPr lang="en-US" sz="1800" b="0" kern="1200" dirty="0">
                          <a:solidFill>
                            <a:schemeClr val="tx1"/>
                          </a:solidFill>
                          <a:latin typeface="+mn-lt"/>
                          <a:ea typeface="+mn-ea"/>
                          <a:cs typeface="+mn-cs"/>
                        </a:rPr>
                        <a:t>, round.</a:t>
                      </a:r>
                    </a:p>
                    <a:p>
                      <a:pPr marL="285750" lvl="0" indent="-285750" eaLnBrk="1" hangingPunct="1">
                        <a:spcBef>
                          <a:spcPct val="0"/>
                        </a:spcBef>
                        <a:spcAft>
                          <a:spcPts val="600"/>
                        </a:spcAft>
                        <a:buFont typeface="Arial" panose="020B0604020202020204" pitchFamily="34" charset="0"/>
                        <a:buChar char="•"/>
                      </a:pPr>
                      <a:r>
                        <a:rPr lang="en-US" sz="1800" b="0" u="sng" kern="1200" dirty="0">
                          <a:solidFill>
                            <a:schemeClr val="tx1"/>
                          </a:solidFill>
                          <a:latin typeface="+mn-lt"/>
                          <a:ea typeface="+mn-ea"/>
                          <a:cs typeface="+mn-cs"/>
                        </a:rPr>
                        <a:t>Cytoplasm</a:t>
                      </a:r>
                      <a:r>
                        <a:rPr lang="en-US" sz="1800" b="0" u="none" kern="1200" dirty="0">
                          <a:solidFill>
                            <a:schemeClr val="tx1"/>
                          </a:solidFill>
                          <a:latin typeface="+mn-lt"/>
                          <a:ea typeface="+mn-ea"/>
                          <a:cs typeface="+mn-cs"/>
                        </a:rPr>
                        <a:t>:</a:t>
                      </a:r>
                      <a:r>
                        <a:rPr lang="en-US" sz="1800" b="0" u="none" kern="1200" baseline="0" dirty="0">
                          <a:solidFill>
                            <a:schemeClr val="tx1"/>
                          </a:solidFill>
                          <a:latin typeface="+mn-lt"/>
                          <a:ea typeface="+mn-ea"/>
                          <a:cs typeface="+mn-cs"/>
                        </a:rPr>
                        <a:t> </a:t>
                      </a:r>
                      <a:r>
                        <a:rPr lang="en-US" sz="1800" b="0" kern="1200" dirty="0">
                          <a:solidFill>
                            <a:srgbClr val="FF0000"/>
                          </a:solidFill>
                          <a:latin typeface="+mn-lt"/>
                          <a:ea typeface="+mn-ea"/>
                          <a:cs typeface="+mn-cs"/>
                        </a:rPr>
                        <a:t>basophilic </a:t>
                      </a:r>
                      <a:r>
                        <a:rPr lang="en-US" sz="1800" b="0" kern="1200" dirty="0">
                          <a:solidFill>
                            <a:schemeClr val="tx1"/>
                          </a:solidFill>
                          <a:latin typeface="+mn-lt"/>
                          <a:ea typeface="+mn-ea"/>
                          <a:cs typeface="+mn-cs"/>
                        </a:rPr>
                        <a:t>with apical secretory granules.</a:t>
                      </a:r>
                    </a:p>
                    <a:p>
                      <a:pPr marL="285750" marR="0" lvl="0" indent="-2857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lang="en-US" sz="1800" b="0" kern="1200" dirty="0">
                          <a:solidFill>
                            <a:schemeClr val="bg1">
                              <a:lumMod val="50000"/>
                            </a:schemeClr>
                          </a:solidFill>
                          <a:latin typeface="+mn-lt"/>
                          <a:ea typeface="+mn-ea"/>
                          <a:cs typeface="+mn-cs"/>
                        </a:rPr>
                        <a:t>Function</a:t>
                      </a:r>
                      <a:r>
                        <a:rPr lang="en-US" sz="1800" b="0" kern="1200" baseline="0" dirty="0">
                          <a:solidFill>
                            <a:schemeClr val="bg1">
                              <a:lumMod val="50000"/>
                            </a:schemeClr>
                          </a:solidFill>
                          <a:latin typeface="+mn-lt"/>
                          <a:ea typeface="+mn-ea"/>
                          <a:cs typeface="+mn-cs"/>
                        </a:rPr>
                        <a:t>: </a:t>
                      </a:r>
                      <a:r>
                        <a:rPr lang="en-US" sz="1800" b="0" kern="1200" baseline="0" dirty="0">
                          <a:solidFill>
                            <a:schemeClr val="tx1"/>
                          </a:solidFill>
                          <a:latin typeface="+mn-lt"/>
                          <a:ea typeface="+mn-ea"/>
                          <a:cs typeface="+mn-cs"/>
                        </a:rPr>
                        <a:t>S</a:t>
                      </a:r>
                      <a:r>
                        <a:rPr lang="en-US" sz="1800" b="0" kern="1200" dirty="0">
                          <a:solidFill>
                            <a:schemeClr val="tx1"/>
                          </a:solidFill>
                          <a:latin typeface="+mn-lt"/>
                          <a:ea typeface="+mn-ea"/>
                          <a:cs typeface="+mn-cs"/>
                        </a:rPr>
                        <a:t>ecrete </a:t>
                      </a:r>
                      <a:r>
                        <a:rPr lang="en-US" sz="1800" b="1" kern="1200" dirty="0">
                          <a:solidFill>
                            <a:schemeClr val="tx1"/>
                          </a:solidFill>
                          <a:latin typeface="+mn-lt"/>
                          <a:ea typeface="+mn-ea"/>
                          <a:cs typeface="+mn-cs"/>
                        </a:rPr>
                        <a:t>pepsinogen</a:t>
                      </a:r>
                      <a:r>
                        <a:rPr lang="en-US" sz="1800" b="0" kern="1200" dirty="0">
                          <a:solidFill>
                            <a:schemeClr val="tx1"/>
                          </a:solidFill>
                          <a:latin typeface="+mn-lt"/>
                          <a:ea typeface="+mn-ea"/>
                          <a:cs typeface="+mn-cs"/>
                        </a:rPr>
                        <a:t> </a:t>
                      </a:r>
                      <a:r>
                        <a:rPr lang="en-US" altLang="en-US" sz="1600" b="0" dirty="0">
                          <a:solidFill>
                            <a:srgbClr val="008F00"/>
                          </a:solidFill>
                          <a:cs typeface="Arial" charset="0"/>
                        </a:rPr>
                        <a:t>(inactive form),</a:t>
                      </a:r>
                      <a:r>
                        <a:rPr lang="en-US" altLang="en-US" sz="1600" b="0" baseline="0" dirty="0">
                          <a:solidFill>
                            <a:srgbClr val="008F00"/>
                          </a:solidFill>
                          <a:cs typeface="Arial" charset="0"/>
                        </a:rPr>
                        <a:t> </a:t>
                      </a:r>
                      <a:r>
                        <a:rPr lang="en-US" altLang="en-US" sz="1600" b="0" dirty="0">
                          <a:solidFill>
                            <a:srgbClr val="008F00"/>
                          </a:solidFill>
                          <a:cs typeface="Arial" charset="0"/>
                        </a:rPr>
                        <a:t>when activated it'll digest proteins.</a:t>
                      </a:r>
                      <a:endParaRPr lang="en-US" sz="1600" b="0" kern="1200" dirty="0">
                        <a:solidFill>
                          <a:srgbClr val="008F00"/>
                        </a:solidFill>
                        <a:latin typeface="+mn-lt"/>
                        <a:ea typeface="+mn-ea"/>
                        <a:cs typeface="+mn-cs"/>
                      </a:endParaRPr>
                    </a:p>
                    <a:p>
                      <a:pPr marL="0" lvl="0" indent="0" eaLnBrk="1" hangingPunct="1">
                        <a:spcBef>
                          <a:spcPct val="0"/>
                        </a:spcBef>
                        <a:spcAft>
                          <a:spcPts val="600"/>
                        </a:spcAft>
                        <a:buFont typeface="Arial" panose="020B0604020202020204" pitchFamily="34" charset="0"/>
                        <a:buNone/>
                      </a:pPr>
                      <a:r>
                        <a:rPr lang="en-US" altLang="en-US" b="0" dirty="0">
                          <a:solidFill>
                            <a:srgbClr val="008F00"/>
                          </a:solidFill>
                          <a:cs typeface="Arial" charset="0"/>
                        </a:rPr>
                        <a:t>Proteins always appears under the microscope as basophilic.</a:t>
                      </a:r>
                      <a:endParaRPr lang="en-US" sz="1800" b="0" kern="1200" dirty="0">
                        <a:solidFill>
                          <a:srgbClr val="008F00"/>
                        </a:solidFill>
                        <a:latin typeface="+mn-lt"/>
                        <a:ea typeface="+mn-ea"/>
                        <a:cs typeface="+mn-cs"/>
                      </a:endParaRPr>
                    </a:p>
                  </a:txBody>
                  <a:tcPr/>
                </a:tc>
                <a:extLst>
                  <a:ext uri="{0D108BD9-81ED-4DB2-BD59-A6C34878D82A}">
                    <a16:rowId xmlns:a16="http://schemas.microsoft.com/office/drawing/2014/main" xmlns="" val="10000"/>
                  </a:ext>
                </a:extLst>
              </a:tr>
              <a:tr h="4324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3- </a:t>
                      </a:r>
                      <a:r>
                        <a:rPr lang="en-US" sz="1800" b="0" kern="1200" dirty="0">
                          <a:solidFill>
                            <a:srgbClr val="FF8AD8"/>
                          </a:solidFill>
                          <a:latin typeface="+mn-lt"/>
                          <a:ea typeface="+mn-ea"/>
                          <a:cs typeface="+mn-cs"/>
                        </a:rPr>
                        <a:t>Mucous neck cells</a:t>
                      </a:r>
                      <a:r>
                        <a:rPr lang="en-US" sz="1800" b="0" kern="1200" dirty="0">
                          <a:solidFill>
                            <a:schemeClr val="tx1"/>
                          </a:solidFill>
                          <a:latin typeface="+mn-lt"/>
                          <a:ea typeface="+mn-ea"/>
                          <a:cs typeface="+mn-cs"/>
                        </a:rPr>
                        <a:t>: secrete </a:t>
                      </a:r>
                      <a:r>
                        <a:rPr lang="en-US" sz="1800" b="1" kern="1200" dirty="0">
                          <a:solidFill>
                            <a:schemeClr val="tx1"/>
                          </a:solidFill>
                          <a:latin typeface="+mn-lt"/>
                          <a:ea typeface="+mn-ea"/>
                          <a:cs typeface="+mn-cs"/>
                        </a:rPr>
                        <a:t>mucus</a:t>
                      </a:r>
                      <a:r>
                        <a:rPr lang="en-US" sz="1800" b="0" kern="1200" dirty="0">
                          <a:solidFill>
                            <a:schemeClr val="tx1"/>
                          </a:solidFill>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4- </a:t>
                      </a:r>
                      <a:r>
                        <a:rPr lang="en-US" sz="1800" b="0" kern="1200" dirty="0">
                          <a:solidFill>
                            <a:srgbClr val="FF8AD8"/>
                          </a:solidFill>
                          <a:latin typeface="+mn-lt"/>
                          <a:ea typeface="+mn-ea"/>
                          <a:cs typeface="+mn-cs"/>
                        </a:rPr>
                        <a:t>Stem cells</a:t>
                      </a:r>
                      <a:r>
                        <a:rPr lang="en-US" sz="1800" b="0" kern="1200" dirty="0">
                          <a:solidFill>
                            <a:schemeClr val="tx1"/>
                          </a:solidFill>
                          <a:latin typeface="+mn-lt"/>
                          <a:ea typeface="+mn-ea"/>
                          <a:cs typeface="+mn-cs"/>
                        </a:rPr>
                        <a:t>: </a:t>
                      </a:r>
                      <a:r>
                        <a:rPr lang="en-US" sz="1800" b="1" kern="1200" dirty="0">
                          <a:solidFill>
                            <a:schemeClr val="tx1"/>
                          </a:solidFill>
                          <a:latin typeface="+mn-lt"/>
                          <a:ea typeface="+mn-ea"/>
                          <a:cs typeface="+mn-cs"/>
                        </a:rPr>
                        <a:t>regenerative</a:t>
                      </a:r>
                      <a:r>
                        <a:rPr lang="en-US" sz="1800" b="0" kern="1200" dirty="0">
                          <a:solidFill>
                            <a:schemeClr val="tx1"/>
                          </a:solidFill>
                          <a:latin typeface="+mn-lt"/>
                          <a:ea typeface="+mn-ea"/>
                          <a:cs typeface="+mn-cs"/>
                        </a:rPr>
                        <a:t>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rgbClr val="008F00"/>
                          </a:solidFill>
                          <a:latin typeface="+mn-lt"/>
                          <a:ea typeface="+mn-ea"/>
                          <a:cs typeface="Arial" charset="0"/>
                        </a:rPr>
                        <a:t>the normal cells age = around 4 days then it will renew by stem cells</a:t>
                      </a:r>
                    </a:p>
                  </a:txBody>
                  <a:tcPr/>
                </a:tc>
                <a:extLst>
                  <a:ext uri="{0D108BD9-81ED-4DB2-BD59-A6C34878D82A}">
                    <a16:rowId xmlns:a16="http://schemas.microsoft.com/office/drawing/2014/main" xmlns="" val="10001"/>
                  </a:ext>
                </a:extLst>
              </a:tr>
              <a:tr h="74646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5-</a:t>
                      </a:r>
                      <a:r>
                        <a:rPr lang="en-US" sz="1800" b="0" kern="1200" dirty="0">
                          <a:solidFill>
                            <a:srgbClr val="FF8AD8"/>
                          </a:solidFill>
                          <a:latin typeface="+mn-lt"/>
                          <a:ea typeface="+mn-ea"/>
                          <a:cs typeface="+mn-cs"/>
                        </a:rPr>
                        <a:t> </a:t>
                      </a:r>
                      <a:r>
                        <a:rPr lang="en-US" sz="1800" b="0" kern="1200" dirty="0" err="1">
                          <a:solidFill>
                            <a:srgbClr val="FF8AD8"/>
                          </a:solidFill>
                          <a:latin typeface="+mn-lt"/>
                          <a:ea typeface="+mn-ea"/>
                          <a:cs typeface="+mn-cs"/>
                        </a:rPr>
                        <a:t>Enteroendocrine</a:t>
                      </a:r>
                      <a:r>
                        <a:rPr lang="en-US" sz="1800" b="0" kern="1200" dirty="0">
                          <a:solidFill>
                            <a:srgbClr val="FF8AD8"/>
                          </a:solidFill>
                          <a:latin typeface="+mn-lt"/>
                          <a:ea typeface="+mn-ea"/>
                          <a:cs typeface="+mn-cs"/>
                        </a:rPr>
                        <a:t> (EE) (DNES) cells:</a:t>
                      </a:r>
                      <a:r>
                        <a:rPr lang="en-US" sz="1800" b="0" kern="1200" dirty="0">
                          <a:solidFill>
                            <a:schemeClr val="tx1"/>
                          </a:solidFill>
                          <a:latin typeface="+mn-lt"/>
                          <a:ea typeface="+mn-ea"/>
                          <a:cs typeface="+mn-cs"/>
                        </a:rPr>
                        <a:t/>
                      </a:r>
                      <a:br>
                        <a:rPr lang="en-US" sz="1800" b="0" kern="1200" dirty="0">
                          <a:solidFill>
                            <a:schemeClr val="tx1"/>
                          </a:solidFill>
                          <a:latin typeface="+mn-lt"/>
                          <a:ea typeface="+mn-ea"/>
                          <a:cs typeface="+mn-cs"/>
                        </a:rPr>
                      </a:br>
                      <a:r>
                        <a:rPr lang="en-US" sz="1800" b="0" kern="1200" dirty="0" err="1">
                          <a:solidFill>
                            <a:schemeClr val="tx1"/>
                          </a:solidFill>
                          <a:latin typeface="+mn-lt"/>
                          <a:ea typeface="+mn-ea"/>
                          <a:cs typeface="+mn-cs"/>
                        </a:rPr>
                        <a:t>Enterochromaffin</a:t>
                      </a:r>
                      <a:r>
                        <a:rPr lang="en-US" sz="1800" b="0" kern="1200" dirty="0">
                          <a:solidFill>
                            <a:schemeClr val="tx1"/>
                          </a:solidFill>
                          <a:latin typeface="+mn-lt"/>
                          <a:ea typeface="+mn-ea"/>
                          <a:cs typeface="+mn-cs"/>
                        </a:rPr>
                        <a:t> (EC) cells: </a:t>
                      </a:r>
                      <a:r>
                        <a:rPr lang="en-US" sz="1800" b="1" u="none" kern="1200" dirty="0">
                          <a:solidFill>
                            <a:schemeClr val="tx1"/>
                          </a:solidFill>
                          <a:latin typeface="+mn-lt"/>
                          <a:ea typeface="+mn-ea"/>
                          <a:cs typeface="+mn-cs"/>
                        </a:rPr>
                        <a:t>secrete hormones </a:t>
                      </a:r>
                      <a:r>
                        <a:rPr lang="en-US" sz="1800" b="0" kern="1200" dirty="0">
                          <a:solidFill>
                            <a:schemeClr val="tx1"/>
                          </a:solidFill>
                          <a:latin typeface="+mn-lt"/>
                          <a:ea typeface="+mn-ea"/>
                          <a:cs typeface="+mn-cs"/>
                        </a:rPr>
                        <a:t>(e.g. serotonin, endorphin).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0" kern="1200" dirty="0">
                          <a:solidFill>
                            <a:srgbClr val="008F00"/>
                          </a:solidFill>
                          <a:latin typeface="+mn-lt"/>
                          <a:ea typeface="+mn-ea"/>
                          <a:cs typeface="Arial" charset="0"/>
                        </a:rPr>
                        <a:t>hormones are secreted basally near C.T--to blood vessels –then circulate in blood</a:t>
                      </a:r>
                      <a:endParaRPr lang="en-US" sz="1400" b="0" kern="1200" dirty="0">
                        <a:solidFill>
                          <a:srgbClr val="008F00"/>
                        </a:solidFill>
                        <a:latin typeface="+mn-lt"/>
                        <a:ea typeface="+mn-ea"/>
                        <a:cs typeface="Arial" charset="0"/>
                      </a:endParaRPr>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6" name="Picture 5" descr=" fundic stomach, gastric glands, ba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961" y="1259035"/>
            <a:ext cx="2318111" cy="2030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7BE95A38"/>
          <p:cNvPicPr>
            <a:picLocks noChangeAspect="1" noChangeArrowheads="1"/>
          </p:cNvPicPr>
          <p:nvPr/>
        </p:nvPicPr>
        <p:blipFill>
          <a:blip r:embed="rId4">
            <a:extLst>
              <a:ext uri="{28A0092B-C50C-407E-A947-70E740481C1C}">
                <a14:useLocalDpi xmlns:a14="http://schemas.microsoft.com/office/drawing/2010/main" val="0"/>
              </a:ext>
            </a:extLst>
          </a:blip>
          <a:srcRect l="34314" t="49911" r="25490" b="22816"/>
          <a:stretch>
            <a:fillRect/>
          </a:stretch>
        </p:blipFill>
        <p:spPr bwMode="auto">
          <a:xfrm>
            <a:off x="9485962" y="3519057"/>
            <a:ext cx="2318111" cy="28955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961417" y="669573"/>
            <a:ext cx="498764" cy="369332"/>
          </a:xfrm>
          <a:prstGeom prst="rect">
            <a:avLst/>
          </a:prstGeom>
          <a:noFill/>
        </p:spPr>
        <p:txBody>
          <a:bodyPr wrap="square" rtlCol="0">
            <a:spAutoFit/>
          </a:bodyPr>
          <a:lstStyle/>
          <a:p>
            <a:r>
              <a:rPr lang="en-US" dirty="0">
                <a:solidFill>
                  <a:srgbClr val="FF0000"/>
                </a:solidFill>
                <a:latin typeface="+mj-lt"/>
              </a:rPr>
              <a:t>**</a:t>
            </a:r>
          </a:p>
        </p:txBody>
      </p:sp>
      <p:cxnSp>
        <p:nvCxnSpPr>
          <p:cNvPr id="10" name="Straight Arrow Connector 9"/>
          <p:cNvCxnSpPr>
            <a:cxnSpLocks noChangeShapeType="1"/>
          </p:cNvCxnSpPr>
          <p:nvPr/>
        </p:nvCxnSpPr>
        <p:spPr bwMode="auto">
          <a:xfrm>
            <a:off x="10174288" y="893927"/>
            <a:ext cx="230476" cy="740909"/>
          </a:xfrm>
          <a:prstGeom prst="straightConnector1">
            <a:avLst/>
          </a:prstGeom>
          <a:noFill/>
          <a:ln w="57150">
            <a:solidFill>
              <a:srgbClr val="FF0000"/>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2948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24D9DF7B-44B4-4E8F-8FBE-7BE1E1028243}"/>
              </a:ext>
            </a:extLst>
          </p:cNvPr>
          <p:cNvPicPr>
            <a:picLocks noGrp="1" noChangeAspect="1"/>
          </p:cNvPicPr>
          <p:nvPr>
            <p:ph idx="4294967295"/>
          </p:nvPr>
        </p:nvPicPr>
        <p:blipFill rotWithShape="1">
          <a:blip r:embed="rId2"/>
          <a:srcRect l="24257" t="18461" r="24846" b="7056"/>
          <a:stretch/>
        </p:blipFill>
        <p:spPr>
          <a:xfrm>
            <a:off x="3591080" y="727752"/>
            <a:ext cx="7696680" cy="6018651"/>
          </a:xfrm>
          <a:prstGeom prst="rect">
            <a:avLst/>
          </a:prstGeom>
        </p:spPr>
      </p:pic>
      <p:sp>
        <p:nvSpPr>
          <p:cNvPr id="6" name="Title 5">
            <a:extLst>
              <a:ext uri="{FF2B5EF4-FFF2-40B4-BE49-F238E27FC236}">
                <a16:creationId xmlns:a16="http://schemas.microsoft.com/office/drawing/2014/main" xmlns="" id="{2E06A952-1280-4327-BF17-551DD87881C6}"/>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GB" sz="2600" dirty="0">
                <a:solidFill>
                  <a:schemeClr val="bg1"/>
                </a:solidFill>
              </a:rPr>
              <a:t>Fundic gland </a:t>
            </a:r>
            <a:r>
              <a:rPr lang="en-GB" sz="2600" dirty="0">
                <a:solidFill>
                  <a:schemeClr val="bg1">
                    <a:lumMod val="75000"/>
                  </a:schemeClr>
                </a:solidFill>
              </a:rPr>
              <a:t>(extra)</a:t>
            </a:r>
          </a:p>
        </p:txBody>
      </p:sp>
    </p:spTree>
    <p:extLst>
      <p:ext uri="{BB962C8B-B14F-4D97-AF65-F5344CB8AC3E}">
        <p14:creationId xmlns:p14="http://schemas.microsoft.com/office/powerpoint/2010/main" val="379773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37434"/>
            <a:ext cx="12192000" cy="584775"/>
          </a:xfrm>
          <a:prstGeom prst="rect">
            <a:avLst/>
          </a:prstGeom>
        </p:spPr>
        <p:txBody>
          <a:bodyPr wrap="square">
            <a:spAutoFit/>
          </a:bodyPr>
          <a:lstStyle/>
          <a:p>
            <a:pPr algn="ctr"/>
            <a:r>
              <a:rPr lang="en-US" altLang="en-US" sz="3200" b="1" dirty="0">
                <a:solidFill>
                  <a:srgbClr val="FF2F92"/>
                </a:solidFill>
                <a:latin typeface="+mj-lt"/>
              </a:rPr>
              <a:t>Pylorus of Stomach</a:t>
            </a:r>
            <a:endParaRPr lang="en-US" sz="3200" b="1" dirty="0">
              <a:solidFill>
                <a:srgbClr val="FF2F92"/>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752171564"/>
              </p:ext>
            </p:extLst>
          </p:nvPr>
        </p:nvGraphicFramePr>
        <p:xfrm>
          <a:off x="402144" y="1386941"/>
          <a:ext cx="7511432" cy="4282440"/>
        </p:xfrm>
        <a:graphic>
          <a:graphicData uri="http://schemas.openxmlformats.org/drawingml/2006/table">
            <a:tbl>
              <a:tblPr firstRow="1" bandRow="1">
                <a:tableStyleId>{8799B23B-EC83-4686-B30A-512413B5E67A}</a:tableStyleId>
              </a:tblPr>
              <a:tblGrid>
                <a:gridCol w="7511432">
                  <a:extLst>
                    <a:ext uri="{9D8B030D-6E8A-4147-A177-3AD203B41FA5}">
                      <a16:colId xmlns:a16="http://schemas.microsoft.com/office/drawing/2014/main" xmlns="" val="20000"/>
                    </a:ext>
                  </a:extLst>
                </a:gridCol>
              </a:tblGrid>
              <a:tr h="370840">
                <a:tc>
                  <a:txBody>
                    <a:bodyPr/>
                    <a:lstStyle/>
                    <a:p>
                      <a:pPr marL="914400" marR="0" lvl="1" indent="-457200" algn="l" defTabSz="914400" rtl="0" eaLnBrk="1" fontAlgn="auto" latinLnBrk="0" hangingPunct="1">
                        <a:lnSpc>
                          <a:spcPct val="100000"/>
                        </a:lnSpc>
                        <a:spcBef>
                          <a:spcPts val="0"/>
                        </a:spcBef>
                        <a:spcAft>
                          <a:spcPts val="600"/>
                        </a:spcAft>
                        <a:buClrTx/>
                        <a:buSzTx/>
                        <a:buFont typeface="Wingdings" panose="05000000000000000000" pitchFamily="2" charset="2"/>
                        <a:buAutoNum type="arabicPeriod"/>
                        <a:tabLst/>
                        <a:defRPr/>
                      </a:pPr>
                      <a:r>
                        <a:rPr lang="en-US" sz="2000" b="0" kern="1200" dirty="0">
                          <a:solidFill>
                            <a:srgbClr val="FF2F92"/>
                          </a:solidFill>
                          <a:latin typeface="+mn-lt"/>
                          <a:ea typeface="+mn-ea"/>
                          <a:cs typeface="+mn-cs"/>
                        </a:rPr>
                        <a:t>Mucosa</a:t>
                      </a:r>
                      <a:r>
                        <a:rPr lang="en-US" sz="1800" b="0" kern="1200" dirty="0">
                          <a:solidFill>
                            <a:srgbClr val="FF2F92"/>
                          </a:solidFill>
                          <a:latin typeface="+mn-lt"/>
                          <a:ea typeface="+mn-ea"/>
                          <a:cs typeface="+mn-cs"/>
                        </a:rPr>
                        <a:t>: </a:t>
                      </a:r>
                      <a:r>
                        <a:rPr lang="en-US" sz="1800" b="0" kern="1200" dirty="0">
                          <a:solidFill>
                            <a:schemeClr val="tx1"/>
                          </a:solidFill>
                          <a:latin typeface="+mn-lt"/>
                          <a:ea typeface="+mn-ea"/>
                          <a:cs typeface="+mn-cs"/>
                        </a:rPr>
                        <a:t>Is invaded by </a:t>
                      </a:r>
                      <a:r>
                        <a:rPr lang="en-US" sz="1800" b="0" kern="1200" dirty="0">
                          <a:solidFill>
                            <a:srgbClr val="FF8AD8"/>
                          </a:solidFill>
                          <a:latin typeface="+mn-lt"/>
                          <a:ea typeface="+mn-ea"/>
                          <a:cs typeface="+mn-cs"/>
                        </a:rPr>
                        <a:t>pyloric glands</a:t>
                      </a:r>
                      <a:r>
                        <a:rPr lang="en-US" sz="1800" b="0" kern="1200" dirty="0">
                          <a:solidFill>
                            <a:schemeClr val="tx1"/>
                          </a:solidFill>
                          <a:latin typeface="+mn-lt"/>
                          <a:ea typeface="+mn-ea"/>
                          <a:cs typeface="+mn-cs"/>
                        </a:rPr>
                        <a:t>. </a:t>
                      </a:r>
                    </a:p>
                    <a:p>
                      <a:pPr marL="457200" marR="0" lvl="1"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800" b="0" kern="1200" dirty="0">
                          <a:solidFill>
                            <a:schemeClr val="tx1"/>
                          </a:solidFill>
                          <a:latin typeface="+mn-lt"/>
                          <a:ea typeface="+mn-ea"/>
                          <a:cs typeface="+mn-cs"/>
                        </a:rPr>
                        <a:t>The surface epithelium is simple</a:t>
                      </a:r>
                      <a:r>
                        <a:rPr lang="en-US" sz="1800" b="0" kern="1200" baseline="0" dirty="0">
                          <a:solidFill>
                            <a:schemeClr val="tx1"/>
                          </a:solidFill>
                          <a:latin typeface="+mn-lt"/>
                          <a:ea typeface="+mn-ea"/>
                          <a:cs typeface="+mn-cs"/>
                        </a:rPr>
                        <a:t> </a:t>
                      </a:r>
                      <a:r>
                        <a:rPr lang="en-US" sz="1800" b="0" kern="1200" dirty="0">
                          <a:solidFill>
                            <a:schemeClr val="tx1"/>
                          </a:solidFill>
                          <a:latin typeface="+mn-lt"/>
                          <a:ea typeface="+mn-ea"/>
                          <a:cs typeface="+mn-cs"/>
                        </a:rPr>
                        <a:t>columnar mucus-secreting cells.</a:t>
                      </a:r>
                    </a:p>
                  </a:txBody>
                  <a:tcPr/>
                </a:tc>
                <a:extLst>
                  <a:ext uri="{0D108BD9-81ED-4DB2-BD59-A6C34878D82A}">
                    <a16:rowId xmlns:a16="http://schemas.microsoft.com/office/drawing/2014/main" xmlns="" val="10000"/>
                  </a:ext>
                </a:extLst>
              </a:tr>
              <a:tr h="370840">
                <a:tc>
                  <a:txBody>
                    <a:bodyPr/>
                    <a:lstStyle/>
                    <a:p>
                      <a:pPr marL="457200" lvl="1" indent="0" algn="l" defTabSz="914400" rtl="0" eaLnBrk="1" latinLnBrk="0" hangingPunct="1">
                        <a:spcBef>
                          <a:spcPts val="0"/>
                        </a:spcBef>
                        <a:spcAft>
                          <a:spcPts val="600"/>
                        </a:spcAft>
                        <a:buFont typeface="Wingdings" panose="05000000000000000000" pitchFamily="2" charset="2"/>
                        <a:buNone/>
                        <a:defRPr/>
                      </a:pPr>
                      <a:r>
                        <a:rPr lang="en-US" sz="2000" b="0" kern="1200" dirty="0">
                          <a:solidFill>
                            <a:srgbClr val="FF2F92"/>
                          </a:solidFill>
                          <a:latin typeface="+mn-lt"/>
                          <a:ea typeface="+mn-ea"/>
                          <a:cs typeface="+mn-cs"/>
                        </a:rPr>
                        <a:t>2. </a:t>
                      </a:r>
                      <a:r>
                        <a:rPr lang="en-US" sz="2000" b="0" kern="1200" dirty="0" err="1">
                          <a:solidFill>
                            <a:srgbClr val="FF2F92"/>
                          </a:solidFill>
                          <a:latin typeface="+mn-lt"/>
                          <a:ea typeface="+mn-ea"/>
                          <a:cs typeface="+mn-cs"/>
                        </a:rPr>
                        <a:t>Submucosa</a:t>
                      </a:r>
                      <a:r>
                        <a:rPr lang="en-US" sz="2000" b="0" kern="1200" dirty="0">
                          <a:solidFill>
                            <a:srgbClr val="FF2F92"/>
                          </a:solidFill>
                          <a:latin typeface="+mn-lt"/>
                          <a:ea typeface="+mn-ea"/>
                          <a:cs typeface="+mn-cs"/>
                        </a:rPr>
                        <a:t>: </a:t>
                      </a:r>
                    </a:p>
                    <a:p>
                      <a:pPr marL="742950" lvl="1" indent="-285750" algn="l" defTabSz="914400" rtl="0" eaLnBrk="1" latinLnBrk="0" hangingPunct="1">
                        <a:spcBef>
                          <a:spcPts val="0"/>
                        </a:spcBef>
                        <a:spcAft>
                          <a:spcPts val="600"/>
                        </a:spcAft>
                        <a:buFont typeface="Arial" panose="020B0604020202020204" pitchFamily="34" charset="0"/>
                        <a:buChar char="•"/>
                        <a:defRPr/>
                      </a:pPr>
                      <a:r>
                        <a:rPr lang="en-US" sz="1800" b="0" kern="1200" dirty="0">
                          <a:solidFill>
                            <a:schemeClr val="tx1"/>
                          </a:solidFill>
                          <a:latin typeface="+mn-lt"/>
                          <a:ea typeface="+mn-ea"/>
                          <a:cs typeface="+mn-cs"/>
                        </a:rPr>
                        <a:t>Connective tissue containing blood vessels, nerves, and </a:t>
                      </a:r>
                      <a:r>
                        <a:rPr lang="en-US" sz="1800" b="0" kern="1200" dirty="0" err="1">
                          <a:solidFill>
                            <a:srgbClr val="FF8AD8"/>
                          </a:solidFill>
                          <a:latin typeface="+mn-lt"/>
                          <a:ea typeface="+mn-ea"/>
                          <a:cs typeface="+mn-cs"/>
                        </a:rPr>
                        <a:t>Meissner’s</a:t>
                      </a:r>
                      <a:r>
                        <a:rPr lang="en-US" sz="1800" b="0" kern="1200" dirty="0">
                          <a:solidFill>
                            <a:srgbClr val="FF8AD8"/>
                          </a:solidFill>
                          <a:latin typeface="+mn-lt"/>
                          <a:ea typeface="+mn-ea"/>
                          <a:cs typeface="+mn-cs"/>
                        </a:rPr>
                        <a:t> plexus.</a:t>
                      </a:r>
                    </a:p>
                    <a:p>
                      <a:pPr marL="742950" lvl="1" indent="-285750" algn="l" defTabSz="914400" rtl="0" eaLnBrk="1" latinLnBrk="0" hangingPunct="1">
                        <a:spcBef>
                          <a:spcPts val="0"/>
                        </a:spcBef>
                        <a:spcAft>
                          <a:spcPts val="600"/>
                        </a:spcAft>
                        <a:buFont typeface="Arial" panose="020B0604020202020204" pitchFamily="34" charset="0"/>
                        <a:buChar char="•"/>
                        <a:defRPr/>
                      </a:pPr>
                      <a:r>
                        <a:rPr lang="en-US" sz="1800" b="1" u="sng" kern="1200" dirty="0">
                          <a:solidFill>
                            <a:schemeClr val="tx1"/>
                          </a:solidFill>
                          <a:latin typeface="+mn-lt"/>
                          <a:ea typeface="+mn-ea"/>
                          <a:cs typeface="+mn-cs"/>
                        </a:rPr>
                        <a:t>NO glands</a:t>
                      </a:r>
                      <a:r>
                        <a:rPr lang="en-US" sz="1800" b="1" kern="1200" dirty="0">
                          <a:solidFill>
                            <a:schemeClr val="tx1"/>
                          </a:solidFill>
                          <a:latin typeface="+mn-lt"/>
                          <a:ea typeface="+mn-ea"/>
                          <a:cs typeface="+mn-cs"/>
                        </a:rPr>
                        <a:t>.</a:t>
                      </a:r>
                    </a:p>
                  </a:txBody>
                  <a:tcPr/>
                </a:tc>
                <a:extLst>
                  <a:ext uri="{0D108BD9-81ED-4DB2-BD59-A6C34878D82A}">
                    <a16:rowId xmlns:a16="http://schemas.microsoft.com/office/drawing/2014/main" xmlns="" val="10001"/>
                  </a:ext>
                </a:extLst>
              </a:tr>
              <a:tr h="370840">
                <a:tc>
                  <a:txBody>
                    <a:bodyPr/>
                    <a:lstStyle/>
                    <a:p>
                      <a:pPr marL="457200" lvl="1" indent="0" algn="l" defTabSz="914400" rtl="0" eaLnBrk="1" latinLnBrk="0" hangingPunct="1">
                        <a:spcBef>
                          <a:spcPts val="0"/>
                        </a:spcBef>
                        <a:spcAft>
                          <a:spcPts val="600"/>
                        </a:spcAft>
                        <a:buFont typeface="Wingdings" panose="05000000000000000000" pitchFamily="2" charset="2"/>
                        <a:buNone/>
                        <a:defRPr/>
                      </a:pPr>
                      <a:r>
                        <a:rPr lang="en-US" sz="2000" b="0" kern="1200" dirty="0">
                          <a:solidFill>
                            <a:srgbClr val="FF2F92"/>
                          </a:solidFill>
                          <a:latin typeface="+mn-lt"/>
                          <a:ea typeface="+mn-ea"/>
                          <a:cs typeface="+mn-cs"/>
                        </a:rPr>
                        <a:t>3. </a:t>
                      </a:r>
                      <a:r>
                        <a:rPr lang="en-US" sz="2000" b="0" kern="1200" dirty="0" err="1">
                          <a:solidFill>
                            <a:srgbClr val="FF2F92"/>
                          </a:solidFill>
                          <a:latin typeface="+mn-lt"/>
                          <a:ea typeface="+mn-ea"/>
                          <a:cs typeface="+mn-cs"/>
                        </a:rPr>
                        <a:t>Muscularis</a:t>
                      </a:r>
                      <a:r>
                        <a:rPr lang="en-US" sz="2000" b="0" kern="1200" dirty="0">
                          <a:solidFill>
                            <a:srgbClr val="FF2F92"/>
                          </a:solidFill>
                          <a:latin typeface="+mn-lt"/>
                          <a:ea typeface="+mn-ea"/>
                          <a:cs typeface="+mn-cs"/>
                        </a:rPr>
                        <a:t> </a:t>
                      </a:r>
                      <a:r>
                        <a:rPr lang="en-US" sz="2000" b="0" kern="1200" dirty="0" err="1">
                          <a:solidFill>
                            <a:srgbClr val="FF2F92"/>
                          </a:solidFill>
                          <a:latin typeface="+mn-lt"/>
                          <a:ea typeface="+mn-ea"/>
                          <a:cs typeface="+mn-cs"/>
                        </a:rPr>
                        <a:t>Externa</a:t>
                      </a:r>
                      <a:r>
                        <a:rPr lang="en-US" sz="2000" b="0" kern="1200" dirty="0">
                          <a:solidFill>
                            <a:srgbClr val="FF2F92"/>
                          </a:solidFill>
                          <a:latin typeface="+mn-lt"/>
                          <a:ea typeface="+mn-ea"/>
                          <a:cs typeface="+mn-cs"/>
                        </a:rPr>
                        <a:t>:</a:t>
                      </a:r>
                    </a:p>
                    <a:p>
                      <a:pPr marL="742950" lvl="1" indent="-285750" algn="l" defTabSz="914400" rtl="0" eaLnBrk="1" latinLnBrk="0" hangingPunct="1">
                        <a:spcBef>
                          <a:spcPts val="0"/>
                        </a:spcBef>
                        <a:spcAft>
                          <a:spcPts val="600"/>
                        </a:spcAft>
                        <a:buFont typeface="Arial" panose="020B0604020202020204" pitchFamily="34" charset="0"/>
                        <a:buChar char="•"/>
                        <a:defRPr/>
                      </a:pPr>
                      <a:r>
                        <a:rPr lang="en-US" sz="1800" b="0" kern="1200" dirty="0">
                          <a:solidFill>
                            <a:schemeClr val="tx1"/>
                          </a:solidFill>
                          <a:latin typeface="+mn-lt"/>
                          <a:ea typeface="+mn-ea"/>
                          <a:cs typeface="+mn-cs"/>
                        </a:rPr>
                        <a:t> Two smooth muscle layers:</a:t>
                      </a:r>
                    </a:p>
                    <a:p>
                      <a:pPr marL="45720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0" kern="1200" dirty="0">
                          <a:solidFill>
                            <a:schemeClr val="tx1"/>
                          </a:solidFill>
                          <a:latin typeface="+mn-lt"/>
                          <a:ea typeface="+mn-ea"/>
                          <a:cs typeface="+mn-cs"/>
                        </a:rPr>
                        <a:t>1-</a:t>
                      </a:r>
                      <a:r>
                        <a:rPr lang="en-US"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Inner circular:</a:t>
                      </a:r>
                      <a:r>
                        <a:rPr lang="en-US" sz="1600" b="0" kern="1200" baseline="0" dirty="0">
                          <a:solidFill>
                            <a:schemeClr val="tx1"/>
                          </a:solidFill>
                          <a:latin typeface="+mn-lt"/>
                          <a:ea typeface="+mn-ea"/>
                          <a:cs typeface="+mn-cs"/>
                        </a:rPr>
                        <a:t> </a:t>
                      </a:r>
                      <a:r>
                        <a:rPr lang="en-US" altLang="x-none" sz="1400" dirty="0">
                          <a:solidFill>
                            <a:srgbClr val="008F00"/>
                          </a:solidFill>
                          <a:cs typeface="Arial" charset="0"/>
                        </a:rPr>
                        <a:t>is very thick because it will form sphincter</a:t>
                      </a:r>
                      <a:endParaRPr lang="en-US" sz="1400" b="0" kern="1200" dirty="0">
                        <a:solidFill>
                          <a:srgbClr val="008F00"/>
                        </a:solidFill>
                        <a:latin typeface="+mn-lt"/>
                        <a:ea typeface="+mn-ea"/>
                        <a:cs typeface="+mn-cs"/>
                      </a:endParaRPr>
                    </a:p>
                    <a:p>
                      <a:pPr marL="457200" lvl="1" indent="0" algn="l" defTabSz="914400" rtl="0" eaLnBrk="1" latinLnBrk="0" hangingPunct="1">
                        <a:spcBef>
                          <a:spcPts val="0"/>
                        </a:spcBef>
                        <a:spcAft>
                          <a:spcPts val="600"/>
                        </a:spcAft>
                        <a:buFont typeface="Arial" panose="020B0604020202020204" pitchFamily="34" charset="0"/>
                        <a:buNone/>
                        <a:defRPr/>
                      </a:pPr>
                      <a:r>
                        <a:rPr lang="en-US" sz="1600" b="0" kern="1200" dirty="0">
                          <a:solidFill>
                            <a:schemeClr val="tx1"/>
                          </a:solidFill>
                          <a:latin typeface="+mn-lt"/>
                          <a:ea typeface="+mn-ea"/>
                          <a:cs typeface="+mn-cs"/>
                        </a:rPr>
                        <a:t>2- Outer longitudinal</a:t>
                      </a:r>
                      <a:r>
                        <a:rPr lang="en-US" sz="1800" b="0" kern="1200" dirty="0">
                          <a:solidFill>
                            <a:schemeClr val="tx1"/>
                          </a:solidFill>
                          <a:latin typeface="+mn-lt"/>
                          <a:ea typeface="+mn-ea"/>
                          <a:cs typeface="+mn-cs"/>
                        </a:rPr>
                        <a:t>.</a:t>
                      </a:r>
                    </a:p>
                    <a:p>
                      <a:pPr marL="742950" lvl="1" indent="-285750" algn="l" defTabSz="914400" rtl="0" eaLnBrk="1" latinLnBrk="0" hangingPunct="1">
                        <a:spcBef>
                          <a:spcPts val="0"/>
                        </a:spcBef>
                        <a:spcAft>
                          <a:spcPts val="600"/>
                        </a:spcAft>
                        <a:buFont typeface="Arial" panose="020B0604020202020204" pitchFamily="34" charset="0"/>
                        <a:buChar char="•"/>
                        <a:defRPr/>
                      </a:pPr>
                      <a:r>
                        <a:rPr lang="en-US" sz="1800" b="1" kern="1200" dirty="0" err="1">
                          <a:solidFill>
                            <a:srgbClr val="FF8AD8"/>
                          </a:solidFill>
                          <a:latin typeface="+mn-lt"/>
                          <a:ea typeface="+mn-ea"/>
                          <a:cs typeface="+mn-cs"/>
                        </a:rPr>
                        <a:t>Auerbach’s</a:t>
                      </a:r>
                      <a:r>
                        <a:rPr lang="en-US" sz="1800" b="1" kern="1200" dirty="0">
                          <a:solidFill>
                            <a:srgbClr val="FF8AD8"/>
                          </a:solidFill>
                          <a:latin typeface="+mn-lt"/>
                          <a:ea typeface="+mn-ea"/>
                          <a:cs typeface="+mn-cs"/>
                        </a:rPr>
                        <a:t> plexus</a:t>
                      </a:r>
                    </a:p>
                  </a:txBody>
                  <a:tcPr/>
                </a:tc>
                <a:extLst>
                  <a:ext uri="{0D108BD9-81ED-4DB2-BD59-A6C34878D82A}">
                    <a16:rowId xmlns:a16="http://schemas.microsoft.com/office/drawing/2014/main" xmlns="" val="10002"/>
                  </a:ext>
                </a:extLst>
              </a:tr>
              <a:tr h="370840">
                <a:tc>
                  <a:txBody>
                    <a:bodyPr/>
                    <a:lstStyle/>
                    <a:p>
                      <a:pPr marL="457200" lvl="1" indent="0" algn="l" defTabSz="914400" rtl="0" eaLnBrk="1" latinLnBrk="0" hangingPunct="1">
                        <a:spcBef>
                          <a:spcPts val="0"/>
                        </a:spcBef>
                        <a:spcAft>
                          <a:spcPts val="600"/>
                        </a:spcAft>
                        <a:buFont typeface="Wingdings" panose="05000000000000000000" pitchFamily="2" charset="2"/>
                        <a:buNone/>
                        <a:defRPr/>
                      </a:pPr>
                      <a:r>
                        <a:rPr lang="en-US" sz="2000" b="0" kern="1200" dirty="0">
                          <a:solidFill>
                            <a:srgbClr val="FF2F92"/>
                          </a:solidFill>
                          <a:latin typeface="+mn-lt"/>
                          <a:ea typeface="+mn-ea"/>
                          <a:cs typeface="+mn-cs"/>
                        </a:rPr>
                        <a:t>4. Serosa: </a:t>
                      </a:r>
                      <a:r>
                        <a:rPr lang="en-US" sz="1800" b="0" kern="1200" dirty="0">
                          <a:solidFill>
                            <a:schemeClr val="tx1"/>
                          </a:solidFill>
                          <a:latin typeface="+mn-lt"/>
                          <a:ea typeface="+mn-ea"/>
                          <a:cs typeface="+mn-cs"/>
                        </a:rPr>
                        <a:t>C.T. </a:t>
                      </a:r>
                      <a:r>
                        <a:rPr lang="en-US" sz="1800" b="0" i="1" kern="1200" dirty="0">
                          <a:solidFill>
                            <a:schemeClr val="tx1"/>
                          </a:solidFill>
                          <a:latin typeface="+mn-lt"/>
                          <a:ea typeface="+mn-ea"/>
                          <a:cs typeface="+mn-cs"/>
                        </a:rPr>
                        <a:t>covered</a:t>
                      </a:r>
                      <a:r>
                        <a:rPr lang="en-US" sz="1800" b="0" kern="1200" dirty="0">
                          <a:solidFill>
                            <a:schemeClr val="tx1"/>
                          </a:solidFill>
                          <a:latin typeface="+mn-lt"/>
                          <a:ea typeface="+mn-ea"/>
                          <a:cs typeface="+mn-cs"/>
                        </a:rPr>
                        <a:t> by mesothelium</a:t>
                      </a:r>
                    </a:p>
                  </a:txBody>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8257309" y="4241075"/>
            <a:ext cx="3740727" cy="2031325"/>
          </a:xfrm>
          <a:prstGeom prst="rect">
            <a:avLst/>
          </a:prstGeom>
          <a:effectLst>
            <a:innerShdw blurRad="114300">
              <a:prstClr val="black"/>
            </a:inn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0"/>
              </a:spcBef>
              <a:buFont typeface="Times New Roman" panose="02020603050405020304" pitchFamily="18" charset="0"/>
              <a:buAutoNum type="arabicPeriod"/>
            </a:pPr>
            <a:r>
              <a:rPr lang="en-US" altLang="en-US" dirty="0">
                <a:latin typeface="+mj-lt"/>
                <a:cs typeface="Majalla UI"/>
              </a:rPr>
              <a:t>Lumen</a:t>
            </a:r>
          </a:p>
          <a:p>
            <a:pPr>
              <a:spcBef>
                <a:spcPct val="0"/>
              </a:spcBef>
              <a:buFont typeface="Times New Roman" panose="02020603050405020304" pitchFamily="18" charset="0"/>
              <a:buAutoNum type="arabicPeriod"/>
            </a:pPr>
            <a:r>
              <a:rPr lang="en-US" altLang="en-US" dirty="0">
                <a:latin typeface="+mj-lt"/>
                <a:cs typeface="Majalla UI"/>
              </a:rPr>
              <a:t>Surface epithelium</a:t>
            </a:r>
          </a:p>
          <a:p>
            <a:pPr>
              <a:spcBef>
                <a:spcPct val="0"/>
              </a:spcBef>
              <a:buFont typeface="Times New Roman" panose="02020603050405020304" pitchFamily="18" charset="0"/>
              <a:buAutoNum type="arabicPeriod"/>
            </a:pPr>
            <a:r>
              <a:rPr lang="en-US" altLang="en-US" dirty="0">
                <a:latin typeface="+mj-lt"/>
                <a:cs typeface="Majalla UI"/>
              </a:rPr>
              <a:t>Pits of pyloric glands</a:t>
            </a:r>
          </a:p>
          <a:p>
            <a:pPr>
              <a:spcBef>
                <a:spcPct val="0"/>
              </a:spcBef>
              <a:buFont typeface="Times New Roman" panose="02020603050405020304" pitchFamily="18" charset="0"/>
              <a:buAutoNum type="arabicPeriod"/>
            </a:pPr>
            <a:r>
              <a:rPr lang="en-US" altLang="en-US" dirty="0">
                <a:latin typeface="+mj-lt"/>
                <a:cs typeface="Majalla UI"/>
              </a:rPr>
              <a:t>Lamina </a:t>
            </a:r>
            <a:r>
              <a:rPr lang="en-US" altLang="en-US" dirty="0" err="1">
                <a:latin typeface="+mj-lt"/>
                <a:cs typeface="Majalla UI"/>
              </a:rPr>
              <a:t>propria</a:t>
            </a:r>
            <a:endParaRPr lang="en-US" altLang="en-US" dirty="0">
              <a:latin typeface="+mj-lt"/>
              <a:cs typeface="Majalla UI"/>
            </a:endParaRPr>
          </a:p>
          <a:p>
            <a:pPr>
              <a:spcBef>
                <a:spcPct val="0"/>
              </a:spcBef>
              <a:buFont typeface="Times New Roman" panose="02020603050405020304" pitchFamily="18" charset="0"/>
              <a:buAutoNum type="arabicPeriod"/>
            </a:pPr>
            <a:r>
              <a:rPr lang="en-US" altLang="en-US" dirty="0" err="1">
                <a:latin typeface="+mj-lt"/>
                <a:cs typeface="Majalla UI"/>
              </a:rPr>
              <a:t>Muscularis</a:t>
            </a:r>
            <a:r>
              <a:rPr lang="en-US" altLang="en-US" dirty="0">
                <a:latin typeface="+mj-lt"/>
                <a:cs typeface="Majalla UI"/>
              </a:rPr>
              <a:t> mucosae</a:t>
            </a:r>
          </a:p>
          <a:p>
            <a:pPr>
              <a:spcBef>
                <a:spcPct val="0"/>
              </a:spcBef>
              <a:buFont typeface="Times New Roman" panose="02020603050405020304" pitchFamily="18" charset="0"/>
              <a:buAutoNum type="arabicPeriod"/>
            </a:pPr>
            <a:r>
              <a:rPr lang="en-US" altLang="en-US" dirty="0" err="1">
                <a:latin typeface="+mj-lt"/>
                <a:cs typeface="Majalla UI"/>
              </a:rPr>
              <a:t>Submucosa</a:t>
            </a:r>
            <a:endParaRPr lang="en-US" altLang="en-US" dirty="0">
              <a:latin typeface="+mj-lt"/>
              <a:cs typeface="Majalla UI"/>
            </a:endParaRPr>
          </a:p>
          <a:p>
            <a:pPr>
              <a:spcBef>
                <a:spcPct val="0"/>
              </a:spcBef>
              <a:buFont typeface="Times New Roman" panose="02020603050405020304" pitchFamily="18" charset="0"/>
              <a:buAutoNum type="arabicPeriod"/>
            </a:pPr>
            <a:r>
              <a:rPr lang="en-US" altLang="en-US" dirty="0" err="1">
                <a:latin typeface="+mj-lt"/>
                <a:cs typeface="Majalla UI"/>
              </a:rPr>
              <a:t>Muscularis</a:t>
            </a:r>
            <a:r>
              <a:rPr lang="en-US" altLang="en-US" dirty="0">
                <a:latin typeface="+mj-lt"/>
                <a:cs typeface="Majalla UI"/>
              </a:rPr>
              <a:t> </a:t>
            </a:r>
            <a:r>
              <a:rPr lang="en-US" altLang="en-US" dirty="0" err="1">
                <a:latin typeface="+mj-lt"/>
                <a:cs typeface="Majalla UI"/>
              </a:rPr>
              <a:t>externa</a:t>
            </a:r>
            <a:endParaRPr lang="en-US" altLang="en-US" dirty="0">
              <a:latin typeface="+mj-lt"/>
              <a:cs typeface="Majalla UI"/>
            </a:endParaRPr>
          </a:p>
        </p:txBody>
      </p:sp>
      <p:pic>
        <p:nvPicPr>
          <p:cNvPr id="7" name="Picture 2" descr="http://cal.vet.upenn.edu/projects/histo/Lab14stomach/stomachimages/s46_pyloric4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309" y="1386941"/>
            <a:ext cx="3740727" cy="26178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226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1793</Words>
  <Application>Microsoft Macintosh PowerPoint</Application>
  <PresentationFormat>Widescreen</PresentationFormat>
  <Paragraphs>326</Paragraphs>
  <Slides>17</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Adobe Arabic</vt:lpstr>
      <vt:lpstr>Calibri</vt:lpstr>
      <vt:lpstr>Calibri Light</vt:lpstr>
      <vt:lpstr>Courier New</vt:lpstr>
      <vt:lpstr>Georgia</vt:lpstr>
      <vt:lpstr>Majalla UI</vt:lpstr>
      <vt:lpstr>Times New Roman</vt:lpstr>
      <vt:lpstr>Traditional Arabic</vt:lpstr>
      <vt:lpstr>Wingdings</vt:lpstr>
      <vt:lpstr>Arial</vt:lpstr>
      <vt:lpstr>Office Theme</vt:lpstr>
      <vt:lpstr>PowerPoint Presentation</vt:lpstr>
      <vt:lpstr>Objectives:</vt:lpstr>
      <vt:lpstr>Alimentary Canal</vt:lpstr>
      <vt:lpstr>PowerPoint Presentation</vt:lpstr>
      <vt:lpstr>PowerPoint Presentation</vt:lpstr>
      <vt:lpstr>Mucosa of Fundus of Stomach</vt:lpstr>
      <vt:lpstr>PowerPoint Presentation</vt:lpstr>
      <vt:lpstr>Fundic gland (extra)</vt:lpstr>
      <vt:lpstr>PowerPoint Presentation</vt:lpstr>
      <vt:lpstr>Pyloric Glands</vt:lpstr>
      <vt:lpstr>PowerPoint Presentation</vt:lpstr>
      <vt:lpstr>PowerPoint Presentation</vt:lpstr>
      <vt:lpstr>PowerPoint Presentation</vt:lpstr>
      <vt:lpstr>Major Salivary Glands </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Feisal Alrubaei;Rana B</dc:creator>
  <cp:lastModifiedBy>Rana B</cp:lastModifiedBy>
  <cp:revision>110</cp:revision>
  <cp:lastPrinted>2017-10-10T14:18:09Z</cp:lastPrinted>
  <dcterms:created xsi:type="dcterms:W3CDTF">2017-02-05T14:21:38Z</dcterms:created>
  <dcterms:modified xsi:type="dcterms:W3CDTF">2017-11-24T09:15:41Z</dcterms:modified>
</cp:coreProperties>
</file>