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rels" ContentType="application/vnd.openxmlformats-package.relationships+xml"/>
  <Default Extension="png" ContentType="image/png"/>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77" r:id="rId4"/>
    <p:sldId id="275" r:id="rId5"/>
    <p:sldId id="276" r:id="rId6"/>
    <p:sldId id="272" r:id="rId7"/>
    <p:sldId id="273" r:id="rId8"/>
    <p:sldId id="274" r:id="rId9"/>
    <p:sldId id="279" r:id="rId10"/>
    <p:sldId id="27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2EE"/>
    <a:srgbClr val="FF2F92"/>
    <a:srgbClr val="FF8AD8"/>
    <a:srgbClr val="008F00"/>
    <a:srgbClr val="172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6" autoAdjust="0"/>
    <p:restoredTop sz="93028"/>
  </p:normalViewPr>
  <p:slideViewPr>
    <p:cSldViewPr snapToGrid="0" snapToObjects="1">
      <p:cViewPr varScale="1">
        <p:scale>
          <a:sx n="86" d="100"/>
          <a:sy n="86" d="100"/>
        </p:scale>
        <p:origin x="143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040C9-A672-5948-9B29-AE5423BD5FC3}" type="datetimeFigureOut">
              <a:rPr lang="en-US" smtClean="0"/>
              <a:pPr/>
              <a:t>11/30/17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A235-18DE-4845-8ACD-449801954E74}" type="slidenum">
              <a:rPr lang="en-US" smtClean="0"/>
              <a:pPr/>
              <a:t>‹#›</a:t>
            </a:fld>
            <a:endParaRPr lang="en-US" dirty="0"/>
          </a:p>
        </p:txBody>
      </p:sp>
    </p:spTree>
    <p:extLst>
      <p:ext uri="{BB962C8B-B14F-4D97-AF65-F5344CB8AC3E}">
        <p14:creationId xmlns:p14="http://schemas.microsoft.com/office/powerpoint/2010/main" val="193310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0556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11</a:t>
            </a:fld>
            <a:endParaRPr lang="en-US" dirty="0"/>
          </a:p>
        </p:txBody>
      </p:sp>
    </p:spTree>
    <p:extLst>
      <p:ext uri="{BB962C8B-B14F-4D97-AF65-F5344CB8AC3E}">
        <p14:creationId xmlns:p14="http://schemas.microsoft.com/office/powerpoint/2010/main" val="115581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4446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376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5273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59174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4162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8708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67687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99533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7698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3251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11/30/17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74281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EB0C-2DBE-2E47-B69A-DE66AE3C7562}" type="datetimeFigureOut">
              <a:rPr lang="en-US" smtClean="0"/>
              <a:pPr/>
              <a:t>11/30/17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644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1" Type="http://schemas.openxmlformats.org/officeDocument/2006/relationships/image" Target="../media/image26.svg"/><Relationship Id="rId12" Type="http://schemas.openxmlformats.org/officeDocument/2006/relationships/hyperlink" Target="https://goo.gl/forms/EjyUeY3lcODsmHTz2" TargetMode="External"/><Relationship Id="rId13" Type="http://schemas.openxmlformats.org/officeDocument/2006/relationships/image" Target="../media/image26.jpeg"/><Relationship Id="rId14" Type="http://schemas.openxmlformats.org/officeDocument/2006/relationships/hyperlink" Target="http://franchisesaysso.blogspot.com/p/choice-suggestions.html"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2.jpeg"/><Relationship Id="rId4" Type="http://schemas.openxmlformats.org/officeDocument/2006/relationships/image" Target="../media/image1.jpeg"/><Relationship Id="rId5" Type="http://schemas.openxmlformats.org/officeDocument/2006/relationships/hyperlink" Target="mailto:HistologyTeam436@gmail.com" TargetMode="External"/><Relationship Id="rId6" Type="http://schemas.openxmlformats.org/officeDocument/2006/relationships/image" Target="../media/image23.png"/><Relationship Id="rId7" Type="http://schemas.openxmlformats.org/officeDocument/2006/relationships/hyperlink" Target="https://twitter.com/Histology436" TargetMode="External"/><Relationship Id="rId8" Type="http://schemas.openxmlformats.org/officeDocument/2006/relationships/image" Target="../media/image24.png"/><Relationship Id="rId9" Type="http://schemas.openxmlformats.org/officeDocument/2006/relationships/hyperlink" Target="https://docs.google.com/presentation/d/1UJDaUDZrQceFOgC2gpyJRuN18XnlFSG4jwxzybwwNIA/edit?usp=sharing" TargetMode="External"/><Relationship Id="rId10"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nterlobular_duct" TargetMode="External"/><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hyperlink" Target="https://en.wikipedia.org/wiki/Intralobular_du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2.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4.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hea-02.jpg"/>
          <p:cNvPicPr>
            <a:picLocks noGrp="1" noChangeAspect="1"/>
          </p:cNvPicPr>
          <p:nvPr isPhoto="1"/>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05841" y="3151247"/>
            <a:ext cx="8651300" cy="3139321"/>
          </a:xfrm>
          <a:prstGeom prst="rect">
            <a:avLst/>
          </a:prstGeom>
          <a:noFill/>
        </p:spPr>
        <p:txBody>
          <a:bodyPr wrap="square" rtlCol="0">
            <a:spAutoFit/>
          </a:bodyPr>
          <a:lstStyle/>
          <a:p>
            <a:pPr algn="ctr"/>
            <a:r>
              <a:rPr lang="en-US" sz="5400" dirty="0">
                <a:solidFill>
                  <a:srgbClr val="FF8AD8"/>
                </a:solidFill>
              </a:rPr>
              <a:t>Biliary Passages  &amp; Pancreas</a:t>
            </a:r>
            <a:endParaRPr lang="ar-SA" sz="5400" dirty="0">
              <a:solidFill>
                <a:srgbClr val="FF8AD8"/>
              </a:solidFill>
            </a:endParaRPr>
          </a:p>
          <a:p>
            <a:pPr algn="ctr"/>
            <a:r>
              <a:rPr lang="en-US" sz="7200" dirty="0">
                <a:solidFill>
                  <a:srgbClr val="FF8AD8"/>
                </a:solidFill>
              </a:rPr>
              <a:t/>
            </a:r>
            <a:br>
              <a:rPr lang="en-US" sz="7200" dirty="0">
                <a:solidFill>
                  <a:srgbClr val="FF8AD8"/>
                </a:solidFill>
              </a:rPr>
            </a:br>
            <a:endParaRPr lang="en-US" sz="7200" b="1" dirty="0">
              <a:solidFill>
                <a:srgbClr val="FF8AD8"/>
              </a:solidFill>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63" t="6425" r="55775" b="66127"/>
          <a:stretch/>
        </p:blipFill>
        <p:spPr>
          <a:xfrm>
            <a:off x="3015861" y="299546"/>
            <a:ext cx="2580897" cy="11022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542" y="86604"/>
            <a:ext cx="2059458" cy="1900346"/>
          </a:xfrm>
          <a:prstGeom prst="rect">
            <a:avLst/>
          </a:prstGeom>
        </p:spPr>
      </p:pic>
      <p:sp>
        <p:nvSpPr>
          <p:cNvPr id="10" name="TextBox 9"/>
          <p:cNvSpPr txBox="1"/>
          <p:nvPr/>
        </p:nvSpPr>
        <p:spPr>
          <a:xfrm>
            <a:off x="3128047" y="6148725"/>
            <a:ext cx="2866767" cy="553998"/>
          </a:xfrm>
          <a:prstGeom prst="rect">
            <a:avLst/>
          </a:prstGeom>
          <a:noFill/>
        </p:spPr>
        <p:txBody>
          <a:bodyPr wrap="square" rtlCol="0">
            <a:spAutoFit/>
          </a:bodyPr>
          <a:lstStyle/>
          <a:p>
            <a:r>
              <a:rPr lang="en-US" sz="1600" b="1" dirty="0">
                <a:solidFill>
                  <a:srgbClr val="FF2F92"/>
                </a:solidFill>
              </a:rPr>
              <a:t>Color index:</a:t>
            </a:r>
          </a:p>
          <a:p>
            <a:r>
              <a:rPr lang="en-US" sz="1400" dirty="0"/>
              <a:t>Slides.. </a:t>
            </a:r>
            <a:r>
              <a:rPr lang="en-US" sz="1400" dirty="0">
                <a:solidFill>
                  <a:srgbClr val="FF0000"/>
                </a:solidFill>
              </a:rPr>
              <a:t>Important ..</a:t>
            </a:r>
            <a:r>
              <a:rPr lang="en-US" sz="1400" dirty="0">
                <a:solidFill>
                  <a:srgbClr val="008F00"/>
                </a:solidFill>
              </a:rPr>
              <a:t>Notes ..</a:t>
            </a:r>
            <a:r>
              <a:rPr lang="en-US" sz="1400" dirty="0">
                <a:solidFill>
                  <a:schemeClr val="bg2">
                    <a:lumMod val="50000"/>
                  </a:schemeClr>
                </a:solidFill>
              </a:rPr>
              <a:t>Extra.. </a:t>
            </a:r>
            <a:endParaRPr lang="en-US" dirty="0">
              <a:solidFill>
                <a:schemeClr val="bg2">
                  <a:lumMod val="50000"/>
                </a:schemeClr>
              </a:solidFill>
            </a:endParaRPr>
          </a:p>
        </p:txBody>
      </p:sp>
      <p:sp>
        <p:nvSpPr>
          <p:cNvPr id="2" name="Frame 1"/>
          <p:cNvSpPr/>
          <p:nvPr/>
        </p:nvSpPr>
        <p:spPr>
          <a:xfrm>
            <a:off x="3005841" y="6055833"/>
            <a:ext cx="3111180" cy="739783"/>
          </a:xfrm>
          <a:prstGeom prst="frame">
            <a:avLst>
              <a:gd name="adj1" fmla="val 211"/>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5907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58835" y="5226785"/>
            <a:ext cx="4572000" cy="1631216"/>
          </a:xfrm>
          <a:prstGeom prst="rect">
            <a:avLst/>
          </a:prstGeom>
          <a:noFill/>
        </p:spPr>
        <p:txBody>
          <a:bodyPr wrap="square" rtlCol="0">
            <a:spAutoFit/>
          </a:bodyPr>
          <a:lstStyle/>
          <a:p>
            <a:r>
              <a:rPr lang="en-US" sz="1600" dirty="0">
                <a:solidFill>
                  <a:prstClr val="black"/>
                </a:solidFill>
              </a:rPr>
              <a:t>4\</a:t>
            </a:r>
            <a:r>
              <a:rPr lang="en-US" sz="1600" dirty="0">
                <a:solidFill>
                  <a:schemeClr val="tx1">
                    <a:lumMod val="95000"/>
                    <a:lumOff val="5000"/>
                  </a:schemeClr>
                </a:solidFill>
                <a:ea typeface="ＭＳ Ｐゴシック" pitchFamily="34" charset="-128"/>
              </a:rPr>
              <a:t>Interlobular bile ducts merge to form larger ducts, which </a:t>
            </a:r>
            <a:r>
              <a:rPr lang="en-US" sz="1600" dirty="0">
                <a:ea typeface="ＭＳ Ｐゴシック" pitchFamily="34" charset="-128"/>
              </a:rPr>
              <a:t>unite to form</a:t>
            </a:r>
            <a:r>
              <a:rPr lang="en-US" sz="1600" dirty="0">
                <a:solidFill>
                  <a:prstClr val="black"/>
                </a:solidFill>
              </a:rPr>
              <a:t>:</a:t>
            </a:r>
          </a:p>
          <a:p>
            <a:r>
              <a:rPr lang="en-US" sz="1600" dirty="0">
                <a:solidFill>
                  <a:prstClr val="black"/>
                </a:solidFill>
              </a:rPr>
              <a:t>A- </a:t>
            </a:r>
            <a:r>
              <a:rPr lang="en-US" sz="1600" dirty="0">
                <a:ea typeface="ＭＳ Ｐゴシック" pitchFamily="34" charset="-128"/>
              </a:rPr>
              <a:t>Common hepatic duct</a:t>
            </a:r>
            <a:r>
              <a:rPr lang="en-US" sz="1600" dirty="0">
                <a:solidFill>
                  <a:prstClr val="black"/>
                </a:solidFill>
              </a:rPr>
              <a:t>.</a:t>
            </a:r>
          </a:p>
          <a:p>
            <a:r>
              <a:rPr lang="en-US" sz="1600" dirty="0">
                <a:solidFill>
                  <a:prstClr val="black"/>
                </a:solidFill>
              </a:rPr>
              <a:t>B-</a:t>
            </a:r>
            <a:r>
              <a:rPr lang="en-US" sz="1600" dirty="0">
                <a:ea typeface="ＭＳ Ｐゴシック" pitchFamily="34" charset="-128"/>
              </a:rPr>
              <a:t>the right and left hepatic ducts</a:t>
            </a:r>
            <a:r>
              <a:rPr lang="en-US" sz="1600" dirty="0">
                <a:solidFill>
                  <a:prstClr val="black"/>
                </a:solidFill>
              </a:rPr>
              <a:t>.</a:t>
            </a:r>
          </a:p>
          <a:p>
            <a:r>
              <a:rPr lang="en-US" sz="1600" dirty="0">
                <a:solidFill>
                  <a:prstClr val="black"/>
                </a:solidFill>
              </a:rPr>
              <a:t>c-</a:t>
            </a:r>
            <a:r>
              <a:rPr lang="en-US" sz="1600" dirty="0">
                <a:ea typeface="ＭＳ Ｐゴシック" pitchFamily="34" charset="-128"/>
              </a:rPr>
              <a:t>Common bile duct</a:t>
            </a:r>
            <a:r>
              <a:rPr lang="en-US" sz="1600" dirty="0">
                <a:solidFill>
                  <a:prstClr val="black"/>
                </a:solidFill>
              </a:rPr>
              <a:t>.</a:t>
            </a:r>
          </a:p>
          <a:p>
            <a:endParaRPr lang="en-US" sz="1600" u="sng" dirty="0">
              <a:solidFill>
                <a:srgbClr val="FF2F92"/>
              </a:solidFill>
            </a:endParaRPr>
          </a:p>
        </p:txBody>
      </p:sp>
      <p:sp>
        <p:nvSpPr>
          <p:cNvPr id="12" name="مربع نص 11"/>
          <p:cNvSpPr txBox="1"/>
          <p:nvPr/>
        </p:nvSpPr>
        <p:spPr>
          <a:xfrm>
            <a:off x="3158836" y="699897"/>
            <a:ext cx="4378037" cy="1569660"/>
          </a:xfrm>
          <a:prstGeom prst="rect">
            <a:avLst/>
          </a:prstGeom>
          <a:noFill/>
        </p:spPr>
        <p:txBody>
          <a:bodyPr wrap="square" rtlCol="0">
            <a:spAutoFit/>
          </a:bodyPr>
          <a:lstStyle/>
          <a:p>
            <a:r>
              <a:rPr lang="en-US" altLang="en-US" sz="1600">
                <a:solidFill>
                  <a:prstClr val="black"/>
                </a:solidFill>
                <a:cs typeface="Times New Roman" pitchFamily="18" charset="0"/>
              </a:rPr>
              <a:t>1\They </a:t>
            </a:r>
            <a:r>
              <a:rPr lang="en-US" altLang="en-US" sz="1600" dirty="0">
                <a:solidFill>
                  <a:prstClr val="black"/>
                </a:solidFill>
                <a:cs typeface="Times New Roman" pitchFamily="18" charset="0"/>
              </a:rPr>
              <a:t>are </a:t>
            </a:r>
            <a:r>
              <a:rPr lang="en-US" sz="1600" dirty="0">
                <a:solidFill>
                  <a:schemeClr val="tx1">
                    <a:lumMod val="85000"/>
                    <a:lumOff val="15000"/>
                  </a:schemeClr>
                </a:solidFill>
                <a:ea typeface="ＭＳ Ｐゴシック" pitchFamily="34" charset="-128"/>
              </a:rPr>
              <a:t>Narrow channels located between hepatocytes</a:t>
            </a:r>
            <a:r>
              <a:rPr lang="en-US" altLang="en-US" sz="1600" dirty="0">
                <a:solidFill>
                  <a:prstClr val="black"/>
                </a:solidFill>
                <a:cs typeface="Times New Roman" pitchFamily="18" charset="0"/>
              </a:rPr>
              <a:t>:</a:t>
            </a:r>
          </a:p>
          <a:p>
            <a:r>
              <a:rPr lang="en-US" sz="1600" dirty="0">
                <a:solidFill>
                  <a:prstClr val="black"/>
                </a:solidFill>
                <a:cs typeface="Times New Roman" pitchFamily="18" charset="0"/>
              </a:rPr>
              <a:t>A-</a:t>
            </a:r>
            <a:r>
              <a:rPr lang="en-US" sz="1600" dirty="0">
                <a:ea typeface="ＭＳ Ｐゴシック" pitchFamily="34" charset="-128"/>
              </a:rPr>
              <a:t>Interlobular bile ducts</a:t>
            </a:r>
            <a:endParaRPr lang="ar-SA" sz="1600" dirty="0">
              <a:ea typeface="ＭＳ Ｐゴシック" pitchFamily="34" charset="-128"/>
            </a:endParaRPr>
          </a:p>
          <a:p>
            <a:r>
              <a:rPr lang="en-US" sz="1600" dirty="0">
                <a:solidFill>
                  <a:prstClr val="black"/>
                </a:solidFill>
                <a:cs typeface="Times New Roman" pitchFamily="18" charset="0"/>
              </a:rPr>
              <a:t>B-</a:t>
            </a:r>
            <a:r>
              <a:rPr lang="en-US" sz="1600" dirty="0">
                <a:ea typeface="ＭＳ Ｐゴシック" pitchFamily="34" charset="-128"/>
              </a:rPr>
              <a:t>Bile canaliculi</a:t>
            </a:r>
            <a:endParaRPr lang="ar-SA" sz="1600" dirty="0">
              <a:ea typeface="ＭＳ Ｐゴシック" pitchFamily="34" charset="-128"/>
            </a:endParaRPr>
          </a:p>
          <a:p>
            <a:r>
              <a:rPr lang="en-US" sz="1600" dirty="0">
                <a:solidFill>
                  <a:prstClr val="black"/>
                </a:solidFill>
                <a:cs typeface="Times New Roman" pitchFamily="18" charset="0"/>
              </a:rPr>
              <a:t>C-</a:t>
            </a:r>
            <a:r>
              <a:rPr lang="en-US" sz="1600" dirty="0">
                <a:ea typeface="ＭＳ Ｐゴシック" pitchFamily="34" charset="-128"/>
              </a:rPr>
              <a:t>canals of </a:t>
            </a:r>
            <a:r>
              <a:rPr lang="en-US" sz="1600" dirty="0" err="1">
                <a:ea typeface="ＭＳ Ｐゴシック" pitchFamily="34" charset="-128"/>
              </a:rPr>
              <a:t>Hering</a:t>
            </a:r>
            <a:r>
              <a:rPr lang="en-US" sz="1600" dirty="0">
                <a:solidFill>
                  <a:prstClr val="black"/>
                </a:solidFill>
                <a:cs typeface="Times New Roman" pitchFamily="18" charset="0"/>
              </a:rPr>
              <a:t>.</a:t>
            </a:r>
          </a:p>
          <a:p>
            <a:endParaRPr lang="en-US" sz="1600" dirty="0">
              <a:solidFill>
                <a:prstClr val="black"/>
              </a:solidFill>
              <a:cs typeface="Majalla UI"/>
            </a:endParaRPr>
          </a:p>
        </p:txBody>
      </p:sp>
      <p:sp>
        <p:nvSpPr>
          <p:cNvPr id="14" name="مربع نص 13"/>
          <p:cNvSpPr txBox="1"/>
          <p:nvPr/>
        </p:nvSpPr>
        <p:spPr>
          <a:xfrm>
            <a:off x="3158835" y="2099336"/>
            <a:ext cx="4059382" cy="1323439"/>
          </a:xfrm>
          <a:prstGeom prst="rect">
            <a:avLst/>
          </a:prstGeom>
          <a:noFill/>
        </p:spPr>
        <p:txBody>
          <a:bodyPr wrap="square" rtlCol="0">
            <a:spAutoFit/>
          </a:bodyPr>
          <a:lstStyle/>
          <a:p>
            <a:r>
              <a:rPr lang="en-US" sz="1600" dirty="0">
                <a:solidFill>
                  <a:prstClr val="black"/>
                </a:solidFill>
              </a:rPr>
              <a:t>2\the function of </a:t>
            </a:r>
            <a:r>
              <a:rPr lang="en-US" sz="1600" dirty="0">
                <a:solidFill>
                  <a:schemeClr val="tx1">
                    <a:lumMod val="85000"/>
                    <a:lumOff val="15000"/>
                  </a:schemeClr>
                </a:solidFill>
                <a:ea typeface="ＭＳ Ｐゴシック" pitchFamily="34" charset="-128"/>
              </a:rPr>
              <a:t>Tight junctions between the cell membranes of the 2 hepatocytes </a:t>
            </a:r>
            <a:r>
              <a:rPr lang="en-US" sz="1600" dirty="0">
                <a:solidFill>
                  <a:prstClr val="black"/>
                </a:solidFill>
              </a:rPr>
              <a:t>:</a:t>
            </a:r>
          </a:p>
          <a:p>
            <a:r>
              <a:rPr lang="en-US" sz="1600" dirty="0">
                <a:solidFill>
                  <a:prstClr val="black"/>
                </a:solidFill>
              </a:rPr>
              <a:t>A-</a:t>
            </a:r>
            <a:r>
              <a:rPr lang="en-US" sz="1600" dirty="0">
                <a:solidFill>
                  <a:schemeClr val="tx1">
                    <a:lumMod val="85000"/>
                    <a:lumOff val="15000"/>
                  </a:schemeClr>
                </a:solidFill>
                <a:ea typeface="ＭＳ Ｐゴシック" pitchFamily="34" charset="-128"/>
              </a:rPr>
              <a:t>prevent leakage of bile</a:t>
            </a:r>
          </a:p>
          <a:p>
            <a:r>
              <a:rPr lang="en-US" sz="1600" dirty="0">
                <a:solidFill>
                  <a:prstClr val="black"/>
                </a:solidFill>
              </a:rPr>
              <a:t>B-increase surface area.</a:t>
            </a:r>
          </a:p>
          <a:p>
            <a:r>
              <a:rPr lang="en-US" sz="1600" dirty="0">
                <a:solidFill>
                  <a:prstClr val="black"/>
                </a:solidFill>
              </a:rPr>
              <a:t>C-</a:t>
            </a:r>
            <a:r>
              <a:rPr lang="en-US" altLang="en-US" sz="1600" dirty="0">
                <a:solidFill>
                  <a:prstClr val="black"/>
                </a:solidFill>
                <a:cs typeface="Times New Roman" pitchFamily="18" charset="0"/>
              </a:rPr>
              <a:t>increase the size of hepatocytes.</a:t>
            </a:r>
            <a:endParaRPr lang="en-US" sz="1600" dirty="0">
              <a:solidFill>
                <a:prstClr val="black"/>
              </a:solidFill>
            </a:endParaRPr>
          </a:p>
        </p:txBody>
      </p:sp>
      <p:sp>
        <p:nvSpPr>
          <p:cNvPr id="16" name="مربع نص 15"/>
          <p:cNvSpPr txBox="1"/>
          <p:nvPr/>
        </p:nvSpPr>
        <p:spPr>
          <a:xfrm>
            <a:off x="3158836" y="3733938"/>
            <a:ext cx="4378037" cy="1107996"/>
          </a:xfrm>
          <a:prstGeom prst="rect">
            <a:avLst/>
          </a:prstGeom>
          <a:noFill/>
        </p:spPr>
        <p:txBody>
          <a:bodyPr wrap="square" rtlCol="0">
            <a:spAutoFit/>
          </a:bodyPr>
          <a:lstStyle/>
          <a:p>
            <a:r>
              <a:rPr lang="en-US" sz="1600" dirty="0">
                <a:solidFill>
                  <a:prstClr val="black"/>
                </a:solidFill>
              </a:rPr>
              <a:t>3\</a:t>
            </a:r>
            <a:r>
              <a:rPr lang="en-US" sz="1600" dirty="0" err="1">
                <a:solidFill>
                  <a:schemeClr val="tx1">
                    <a:lumMod val="85000"/>
                    <a:lumOff val="15000"/>
                  </a:schemeClr>
                </a:solidFill>
                <a:ea typeface="ＭＳ Ｐゴシック" pitchFamily="34" charset="-128"/>
              </a:rPr>
              <a:t>cholangiocytes</a:t>
            </a:r>
            <a:r>
              <a:rPr lang="en-US" sz="1600" dirty="0">
                <a:solidFill>
                  <a:schemeClr val="tx1">
                    <a:lumMod val="85000"/>
                    <a:lumOff val="15000"/>
                  </a:schemeClr>
                </a:solidFill>
                <a:ea typeface="ＭＳ Ｐゴシック" pitchFamily="34" charset="-128"/>
              </a:rPr>
              <a:t> are</a:t>
            </a:r>
            <a:r>
              <a:rPr lang="en-US" sz="1600" dirty="0">
                <a:solidFill>
                  <a:prstClr val="black"/>
                </a:solidFill>
              </a:rPr>
              <a:t>:</a:t>
            </a:r>
          </a:p>
          <a:p>
            <a:r>
              <a:rPr lang="en-US" sz="1600" dirty="0">
                <a:solidFill>
                  <a:prstClr val="black"/>
                </a:solidFill>
              </a:rPr>
              <a:t>A-</a:t>
            </a:r>
            <a:r>
              <a:rPr lang="en-US" sz="1600" dirty="0">
                <a:solidFill>
                  <a:schemeClr val="tx1">
                    <a:lumMod val="85000"/>
                    <a:lumOff val="15000"/>
                  </a:schemeClr>
                </a:solidFill>
                <a:ea typeface="ＭＳ Ｐゴシック" pitchFamily="34" charset="-128"/>
              </a:rPr>
              <a:t>cuboidal epithelial cells</a:t>
            </a:r>
            <a:r>
              <a:rPr lang="en-US" altLang="en-US" sz="1600" dirty="0">
                <a:solidFill>
                  <a:prstClr val="black"/>
                </a:solidFill>
                <a:cs typeface="Times New Roman" pitchFamily="18" charset="0"/>
              </a:rPr>
              <a:t>.</a:t>
            </a:r>
          </a:p>
          <a:p>
            <a:r>
              <a:rPr lang="en-US" sz="1600" dirty="0">
                <a:solidFill>
                  <a:prstClr val="black"/>
                </a:solidFill>
              </a:rPr>
              <a:t>B-squamous epithelial cells.</a:t>
            </a:r>
          </a:p>
          <a:p>
            <a:r>
              <a:rPr lang="en-US" sz="1600" dirty="0">
                <a:solidFill>
                  <a:prstClr val="black"/>
                </a:solidFill>
              </a:rPr>
              <a:t>C-</a:t>
            </a:r>
            <a:r>
              <a:rPr lang="en-US" sz="1600" dirty="0"/>
              <a:t>Columnar epithelial cells</a:t>
            </a:r>
            <a:r>
              <a:rPr lang="en-US" sz="1600" dirty="0">
                <a:solidFill>
                  <a:prstClr val="black"/>
                </a:solidFill>
                <a:cs typeface="Majalla UI"/>
              </a:rPr>
              <a:t>. </a:t>
            </a:r>
            <a:endParaRPr lang="en-US" sz="1600" dirty="0">
              <a:solidFill>
                <a:prstClr val="black"/>
              </a:solidFill>
            </a:endParaRPr>
          </a:p>
        </p:txBody>
      </p:sp>
      <p:sp>
        <p:nvSpPr>
          <p:cNvPr id="19" name="مربع نص 18"/>
          <p:cNvSpPr txBox="1"/>
          <p:nvPr/>
        </p:nvSpPr>
        <p:spPr>
          <a:xfrm>
            <a:off x="8382239" y="699897"/>
            <a:ext cx="3699164" cy="1354217"/>
          </a:xfrm>
          <a:prstGeom prst="rect">
            <a:avLst/>
          </a:prstGeom>
          <a:noFill/>
        </p:spPr>
        <p:txBody>
          <a:bodyPr wrap="square" rtlCol="0">
            <a:spAutoFit/>
          </a:bodyPr>
          <a:lstStyle/>
          <a:p>
            <a:r>
              <a:rPr lang="en-US" sz="1600" dirty="0">
                <a:solidFill>
                  <a:prstClr val="black"/>
                </a:solidFill>
              </a:rPr>
              <a:t>5\The mucosa of gallbladder contains:</a:t>
            </a:r>
          </a:p>
          <a:p>
            <a:r>
              <a:rPr lang="en-US" sz="1600" dirty="0">
                <a:solidFill>
                  <a:prstClr val="black"/>
                </a:solidFill>
              </a:rPr>
              <a:t>A-</a:t>
            </a:r>
            <a:r>
              <a:rPr lang="en-US" sz="1600" dirty="0">
                <a:solidFill>
                  <a:schemeClr val="tx1">
                    <a:lumMod val="95000"/>
                    <a:lumOff val="5000"/>
                  </a:schemeClr>
                </a:solidFill>
                <a:ea typeface="ＭＳ Ｐゴシック" pitchFamily="34" charset="-128"/>
              </a:rPr>
              <a:t>simple cuboidal epithelium</a:t>
            </a:r>
            <a:r>
              <a:rPr lang="en-US" sz="1600" dirty="0">
                <a:solidFill>
                  <a:prstClr val="black"/>
                </a:solidFill>
              </a:rPr>
              <a:t>.</a:t>
            </a:r>
          </a:p>
          <a:p>
            <a:r>
              <a:rPr lang="en-US" sz="1600" dirty="0">
                <a:solidFill>
                  <a:prstClr val="black"/>
                </a:solidFill>
              </a:rPr>
              <a:t>B-</a:t>
            </a:r>
            <a:r>
              <a:rPr lang="en-US" sz="1600" dirty="0">
                <a:ea typeface="ＭＳ Ｐゴシック" pitchFamily="34" charset="-128"/>
              </a:rPr>
              <a:t>smooth muscle fibers</a:t>
            </a:r>
            <a:r>
              <a:rPr lang="en-US" sz="1600" dirty="0">
                <a:solidFill>
                  <a:prstClr val="black"/>
                </a:solidFill>
              </a:rPr>
              <a:t>.</a:t>
            </a:r>
          </a:p>
          <a:p>
            <a:r>
              <a:rPr lang="en-US" sz="1600" dirty="0">
                <a:solidFill>
                  <a:prstClr val="black"/>
                </a:solidFill>
              </a:rPr>
              <a:t>C-</a:t>
            </a:r>
            <a:r>
              <a:rPr lang="en-US" sz="1600" dirty="0">
                <a:ea typeface="Arial" pitchFamily="34" charset="0"/>
              </a:rPr>
              <a:t>glands in the neck</a:t>
            </a:r>
            <a:r>
              <a:rPr lang="en-US" sz="1600" dirty="0">
                <a:solidFill>
                  <a:prstClr val="black"/>
                </a:solidFill>
              </a:rPr>
              <a:t>.</a:t>
            </a:r>
          </a:p>
          <a:p>
            <a:endParaRPr lang="en-US" sz="1600" dirty="0">
              <a:solidFill>
                <a:prstClr val="black"/>
              </a:solidFill>
            </a:endParaRPr>
          </a:p>
        </p:txBody>
      </p:sp>
      <p:sp>
        <p:nvSpPr>
          <p:cNvPr id="20" name="مربع نص 19"/>
          <p:cNvSpPr txBox="1"/>
          <p:nvPr/>
        </p:nvSpPr>
        <p:spPr>
          <a:xfrm>
            <a:off x="8382239" y="2099336"/>
            <a:ext cx="3699164" cy="1323439"/>
          </a:xfrm>
          <a:prstGeom prst="rect">
            <a:avLst/>
          </a:prstGeom>
          <a:noFill/>
        </p:spPr>
        <p:txBody>
          <a:bodyPr wrap="square" rtlCol="0">
            <a:spAutoFit/>
          </a:bodyPr>
          <a:lstStyle/>
          <a:p>
            <a:r>
              <a:rPr lang="en-US" sz="1600" dirty="0">
                <a:solidFill>
                  <a:prstClr val="black"/>
                </a:solidFill>
              </a:rPr>
              <a:t>6\what is ch</a:t>
            </a:r>
            <a:r>
              <a:rPr lang="en-US" sz="1600" dirty="0"/>
              <a:t>aracteristic of </a:t>
            </a:r>
            <a:r>
              <a:rPr lang="en-US" sz="1600" dirty="0">
                <a:ea typeface="ＭＳ Ｐゴシック" pitchFamily="34" charset="-128"/>
              </a:rPr>
              <a:t>Pancreatic Acini:</a:t>
            </a:r>
            <a:endParaRPr lang="en-US" sz="1600" dirty="0"/>
          </a:p>
          <a:p>
            <a:r>
              <a:rPr lang="en-US" sz="1600" dirty="0">
                <a:solidFill>
                  <a:prstClr val="black"/>
                </a:solidFill>
              </a:rPr>
              <a:t>A-</a:t>
            </a:r>
            <a:r>
              <a:rPr lang="en-US" sz="1600" dirty="0">
                <a:ea typeface="ＭＳ Ｐゴシック" pitchFamily="34" charset="-128"/>
              </a:rPr>
              <a:t>represents the beginning of the ducts</a:t>
            </a:r>
            <a:r>
              <a:rPr lang="en-US" sz="1600" dirty="0">
                <a:solidFill>
                  <a:prstClr val="black"/>
                </a:solidFill>
              </a:rPr>
              <a:t>.</a:t>
            </a:r>
          </a:p>
          <a:p>
            <a:pPr>
              <a:defRPr/>
            </a:pPr>
            <a:r>
              <a:rPr lang="en-US" sz="1600" dirty="0">
                <a:solidFill>
                  <a:prstClr val="black"/>
                </a:solidFill>
              </a:rPr>
              <a:t>B-secretes </a:t>
            </a:r>
            <a:r>
              <a:rPr lang="en-US" sz="1600" dirty="0">
                <a:ea typeface="ＭＳ Ｐゴシック" pitchFamily="34" charset="-128"/>
              </a:rPr>
              <a:t>digestive pancreatic enzymes</a:t>
            </a:r>
            <a:r>
              <a:rPr lang="en-US" sz="1600" dirty="0">
                <a:solidFill>
                  <a:prstClr val="black"/>
                </a:solidFill>
              </a:rPr>
              <a:t>.</a:t>
            </a:r>
          </a:p>
          <a:p>
            <a:r>
              <a:rPr lang="en-US" sz="1600" dirty="0">
                <a:solidFill>
                  <a:prstClr val="black"/>
                </a:solidFill>
              </a:rPr>
              <a:t>C-none of the above.</a:t>
            </a:r>
          </a:p>
        </p:txBody>
      </p:sp>
      <p:sp>
        <p:nvSpPr>
          <p:cNvPr id="22" name="مربع نص 21"/>
          <p:cNvSpPr txBox="1"/>
          <p:nvPr/>
        </p:nvSpPr>
        <p:spPr>
          <a:xfrm rot="10800000">
            <a:off x="2085228" y="4461081"/>
            <a:ext cx="650925" cy="2308324"/>
          </a:xfrm>
          <a:prstGeom prst="rect">
            <a:avLst/>
          </a:prstGeom>
          <a:noFill/>
        </p:spPr>
        <p:txBody>
          <a:bodyPr wrap="square" rtlCol="0">
            <a:spAutoFit/>
          </a:bodyPr>
          <a:lstStyle/>
          <a:p>
            <a:r>
              <a:rPr lang="en-US" dirty="0">
                <a:solidFill>
                  <a:prstClr val="black"/>
                </a:solidFill>
              </a:rPr>
              <a:t>1-b</a:t>
            </a:r>
          </a:p>
          <a:p>
            <a:r>
              <a:rPr lang="en-US" dirty="0">
                <a:solidFill>
                  <a:prstClr val="black"/>
                </a:solidFill>
              </a:rPr>
              <a:t>2-a</a:t>
            </a:r>
          </a:p>
          <a:p>
            <a:r>
              <a:rPr lang="en-US" dirty="0">
                <a:solidFill>
                  <a:prstClr val="black"/>
                </a:solidFill>
              </a:rPr>
              <a:t>3-a</a:t>
            </a:r>
          </a:p>
          <a:p>
            <a:r>
              <a:rPr lang="en-US" dirty="0">
                <a:solidFill>
                  <a:prstClr val="black"/>
                </a:solidFill>
              </a:rPr>
              <a:t>4-b</a:t>
            </a:r>
          </a:p>
          <a:p>
            <a:r>
              <a:rPr lang="en-US" dirty="0">
                <a:solidFill>
                  <a:prstClr val="black"/>
                </a:solidFill>
              </a:rPr>
              <a:t>5-c</a:t>
            </a:r>
          </a:p>
          <a:p>
            <a:r>
              <a:rPr lang="en-US" dirty="0">
                <a:solidFill>
                  <a:prstClr val="black"/>
                </a:solidFill>
              </a:rPr>
              <a:t>6-b</a:t>
            </a:r>
          </a:p>
          <a:p>
            <a:endParaRPr lang="en-US" dirty="0">
              <a:solidFill>
                <a:prstClr val="black"/>
              </a:solidFill>
            </a:endParaRPr>
          </a:p>
          <a:p>
            <a:endParaRPr lang="en-US" dirty="0">
              <a:solidFill>
                <a:prstClr val="black"/>
              </a:solidFill>
            </a:endParaRPr>
          </a:p>
        </p:txBody>
      </p:sp>
      <p:sp>
        <p:nvSpPr>
          <p:cNvPr id="23" name="مربع نص 22"/>
          <p:cNvSpPr txBox="1"/>
          <p:nvPr/>
        </p:nvSpPr>
        <p:spPr>
          <a:xfrm>
            <a:off x="6920584" y="47111"/>
            <a:ext cx="3311237" cy="369332"/>
          </a:xfrm>
          <a:prstGeom prst="rect">
            <a:avLst/>
          </a:prstGeom>
          <a:noFill/>
        </p:spPr>
        <p:txBody>
          <a:bodyPr wrap="square" rtlCol="0">
            <a:spAutoFit/>
          </a:bodyPr>
          <a:lstStyle/>
          <a:p>
            <a:r>
              <a:rPr lang="en-US" b="1" dirty="0">
                <a:solidFill>
                  <a:prstClr val="black"/>
                </a:solidFill>
              </a:rPr>
              <a:t>MCQs</a:t>
            </a:r>
          </a:p>
        </p:txBody>
      </p:sp>
    </p:spTree>
    <p:extLst>
      <p:ext uri="{BB962C8B-B14F-4D97-AF65-F5344CB8AC3E}">
        <p14:creationId xmlns:p14="http://schemas.microsoft.com/office/powerpoint/2010/main" val="23231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6579" y="572637"/>
            <a:ext cx="8031892" cy="1169551"/>
          </a:xfrm>
          <a:prstGeom prst="rect">
            <a:avLst/>
          </a:prstGeom>
          <a:noFill/>
        </p:spPr>
        <p:txBody>
          <a:bodyPr wrap="square" rtlCol="0">
            <a:spAutoFit/>
          </a:bodyPr>
          <a:lstStyle/>
          <a:p>
            <a:pPr algn="ctr"/>
            <a:r>
              <a:rPr lang="en-US" sz="5400" i="1" dirty="0">
                <a:solidFill>
                  <a:srgbClr val="FF8AD8"/>
                </a:solidFill>
                <a:latin typeface="+mj-lt"/>
              </a:rPr>
              <a:t>Thank you &amp; good luck </a:t>
            </a:r>
          </a:p>
          <a:p>
            <a:pPr algn="r"/>
            <a:r>
              <a:rPr lang="en-US" sz="1600" b="1" i="1" dirty="0">
                <a:solidFill>
                  <a:srgbClr val="FF8AD8"/>
                </a:solidFill>
              </a:rPr>
              <a:t>- Histology team </a:t>
            </a:r>
          </a:p>
        </p:txBody>
      </p:sp>
      <p:sp>
        <p:nvSpPr>
          <p:cNvPr id="4" name="TextBox 3"/>
          <p:cNvSpPr txBox="1"/>
          <p:nvPr/>
        </p:nvSpPr>
        <p:spPr>
          <a:xfrm>
            <a:off x="3897253" y="1683417"/>
            <a:ext cx="2594919" cy="1754326"/>
          </a:xfrm>
          <a:prstGeom prst="rect">
            <a:avLst/>
          </a:prstGeom>
          <a:noFill/>
        </p:spPr>
        <p:txBody>
          <a:bodyPr wrap="square" rtlCol="0">
            <a:spAutoFit/>
          </a:bodyPr>
          <a:lstStyle/>
          <a:p>
            <a:r>
              <a:rPr lang="en-US" dirty="0">
                <a:solidFill>
                  <a:schemeClr val="bg2">
                    <a:lumMod val="25000"/>
                  </a:schemeClr>
                </a:solidFill>
              </a:rPr>
              <a:t>Done by:</a:t>
            </a:r>
          </a:p>
          <a:p>
            <a:r>
              <a:rPr lang="en-US" dirty="0">
                <a:solidFill>
                  <a:schemeClr val="bg2">
                    <a:lumMod val="25000"/>
                  </a:schemeClr>
                </a:solidFill>
              </a:rPr>
              <a:t>Amal </a:t>
            </a:r>
            <a:r>
              <a:rPr lang="en-US" dirty="0" err="1">
                <a:solidFill>
                  <a:schemeClr val="bg2">
                    <a:lumMod val="25000"/>
                  </a:schemeClr>
                </a:solidFill>
              </a:rPr>
              <a:t>AlQarni</a:t>
            </a:r>
            <a:endParaRPr lang="en-US" dirty="0">
              <a:solidFill>
                <a:schemeClr val="bg2">
                  <a:lumMod val="25000"/>
                </a:schemeClr>
              </a:solidFill>
            </a:endParaRPr>
          </a:p>
          <a:p>
            <a:r>
              <a:rPr lang="en-US" dirty="0" err="1">
                <a:solidFill>
                  <a:schemeClr val="bg2">
                    <a:lumMod val="25000"/>
                  </a:schemeClr>
                </a:solidFill>
              </a:rPr>
              <a:t>Do’aa</a:t>
            </a:r>
            <a:r>
              <a:rPr lang="en-US" dirty="0">
                <a:solidFill>
                  <a:schemeClr val="bg2">
                    <a:lumMod val="25000"/>
                  </a:schemeClr>
                </a:solidFill>
              </a:rPr>
              <a:t> </a:t>
            </a:r>
            <a:r>
              <a:rPr lang="en-US" dirty="0" err="1">
                <a:solidFill>
                  <a:schemeClr val="bg2">
                    <a:lumMod val="25000"/>
                  </a:schemeClr>
                </a:solidFill>
              </a:rPr>
              <a:t>Walid</a:t>
            </a:r>
            <a:endParaRPr lang="en-US" dirty="0">
              <a:solidFill>
                <a:schemeClr val="bg2">
                  <a:lumMod val="25000"/>
                </a:schemeClr>
              </a:solidFill>
            </a:endParaRPr>
          </a:p>
          <a:p>
            <a:r>
              <a:rPr lang="en-US" dirty="0" err="1">
                <a:solidFill>
                  <a:schemeClr val="bg2">
                    <a:lumMod val="25000"/>
                  </a:schemeClr>
                </a:solidFill>
              </a:rPr>
              <a:t>Heba</a:t>
            </a:r>
            <a:r>
              <a:rPr lang="en-US" dirty="0">
                <a:solidFill>
                  <a:schemeClr val="bg2">
                    <a:lumMod val="25000"/>
                  </a:schemeClr>
                </a:solidFill>
              </a:rPr>
              <a:t> </a:t>
            </a:r>
            <a:r>
              <a:rPr lang="en-US" dirty="0" err="1">
                <a:solidFill>
                  <a:schemeClr val="bg2">
                    <a:lumMod val="25000"/>
                  </a:schemeClr>
                </a:solidFill>
              </a:rPr>
              <a:t>AlNasser</a:t>
            </a:r>
            <a:endParaRPr lang="en-US" dirty="0">
              <a:solidFill>
                <a:schemeClr val="bg2">
                  <a:lumMod val="25000"/>
                </a:schemeClr>
              </a:solidFill>
            </a:endParaRPr>
          </a:p>
          <a:p>
            <a:r>
              <a:rPr lang="en-US" dirty="0" err="1">
                <a:solidFill>
                  <a:schemeClr val="bg2">
                    <a:lumMod val="25000"/>
                  </a:schemeClr>
                </a:solidFill>
              </a:rPr>
              <a:t>We’am</a:t>
            </a:r>
            <a:r>
              <a:rPr lang="en-US" dirty="0">
                <a:solidFill>
                  <a:schemeClr val="bg2">
                    <a:lumMod val="25000"/>
                  </a:schemeClr>
                </a:solidFill>
              </a:rPr>
              <a:t> </a:t>
            </a:r>
            <a:r>
              <a:rPr lang="en-US" dirty="0" err="1">
                <a:solidFill>
                  <a:schemeClr val="bg2">
                    <a:lumMod val="25000"/>
                  </a:schemeClr>
                </a:solidFill>
              </a:rPr>
              <a:t>Babaier</a:t>
            </a:r>
            <a:r>
              <a:rPr lang="en-US" dirty="0">
                <a:solidFill>
                  <a:schemeClr val="bg2">
                    <a:lumMod val="25000"/>
                  </a:schemeClr>
                </a:solidFill>
              </a:rPr>
              <a:t> </a:t>
            </a:r>
          </a:p>
          <a:p>
            <a:r>
              <a:rPr lang="en-US" dirty="0" err="1">
                <a:solidFill>
                  <a:schemeClr val="bg2">
                    <a:lumMod val="25000"/>
                  </a:schemeClr>
                </a:solidFill>
              </a:rPr>
              <a:t>Shahad</a:t>
            </a:r>
            <a:r>
              <a:rPr lang="en-US" dirty="0">
                <a:solidFill>
                  <a:schemeClr val="bg2">
                    <a:lumMod val="25000"/>
                  </a:schemeClr>
                </a:solidFill>
              </a:rPr>
              <a:t> </a:t>
            </a:r>
            <a:r>
              <a:rPr lang="en-US" dirty="0" err="1">
                <a:solidFill>
                  <a:schemeClr val="bg2">
                    <a:lumMod val="25000"/>
                  </a:schemeClr>
                </a:solidFill>
              </a:rPr>
              <a:t>AlAnzan</a:t>
            </a:r>
            <a:endParaRPr lang="en-US" dirty="0">
              <a:solidFill>
                <a:schemeClr val="bg2">
                  <a:lumMod val="25000"/>
                </a:schemeClr>
              </a:solidFill>
            </a:endParaRPr>
          </a:p>
        </p:txBody>
      </p:sp>
      <p:sp>
        <p:nvSpPr>
          <p:cNvPr id="5" name="TextBox 4"/>
          <p:cNvSpPr txBox="1"/>
          <p:nvPr/>
        </p:nvSpPr>
        <p:spPr>
          <a:xfrm>
            <a:off x="8234326" y="2162432"/>
            <a:ext cx="2483708" cy="923330"/>
          </a:xfrm>
          <a:prstGeom prst="rect">
            <a:avLst/>
          </a:prstGeom>
          <a:noFill/>
        </p:spPr>
        <p:txBody>
          <a:bodyPr wrap="square" rtlCol="0">
            <a:spAutoFit/>
          </a:bodyPr>
          <a:lstStyle/>
          <a:p>
            <a:r>
              <a:rPr lang="en-US" dirty="0">
                <a:solidFill>
                  <a:schemeClr val="bg2">
                    <a:lumMod val="25000"/>
                  </a:schemeClr>
                </a:solidFill>
              </a:rPr>
              <a:t>Team leaders:</a:t>
            </a:r>
          </a:p>
          <a:p>
            <a:pPr marL="285750" indent="-285750">
              <a:buFont typeface="Wingdings" panose="05000000000000000000" pitchFamily="2" charset="2"/>
              <a:buChar char="ü"/>
            </a:pPr>
            <a:r>
              <a:rPr lang="en-US" dirty="0">
                <a:solidFill>
                  <a:schemeClr val="bg2">
                    <a:lumMod val="25000"/>
                  </a:schemeClr>
                </a:solidFill>
              </a:rPr>
              <a:t>Rana </a:t>
            </a:r>
            <a:r>
              <a:rPr lang="en-US" dirty="0" err="1">
                <a:solidFill>
                  <a:schemeClr val="bg2">
                    <a:lumMod val="25000"/>
                  </a:schemeClr>
                </a:solidFill>
              </a:rPr>
              <a:t>Barasain</a:t>
            </a:r>
            <a:endParaRPr lang="en-US" dirty="0">
              <a:solidFill>
                <a:schemeClr val="bg2">
                  <a:lumMod val="25000"/>
                </a:schemeClr>
              </a:solidFill>
            </a:endParaRPr>
          </a:p>
          <a:p>
            <a:pPr marL="285750" indent="-285750">
              <a:buFont typeface="Wingdings" panose="05000000000000000000" pitchFamily="2" charset="2"/>
              <a:buChar char="ü"/>
            </a:pPr>
            <a:r>
              <a:rPr lang="en-US" dirty="0">
                <a:solidFill>
                  <a:schemeClr val="bg2">
                    <a:lumMod val="25000"/>
                  </a:schemeClr>
                </a:solidFill>
              </a:rPr>
              <a:t>Faisal Alrabaii </a:t>
            </a:r>
          </a:p>
        </p:txBody>
      </p:sp>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23231" y="4961027"/>
            <a:ext cx="4572000" cy="646331"/>
          </a:xfrm>
          <a:prstGeom prst="rect">
            <a:avLst/>
          </a:prstGeom>
          <a:noFill/>
        </p:spPr>
        <p:txBody>
          <a:bodyPr wrap="square" rtlCol="0">
            <a:spAutoFit/>
          </a:bodyPr>
          <a:lstStyle/>
          <a:p>
            <a:endParaRPr lang="en-US" u="sng" dirty="0">
              <a:solidFill>
                <a:srgbClr val="FF2F92"/>
              </a:solidFill>
            </a:endParaRPr>
          </a:p>
          <a:p>
            <a:endParaRPr lang="en-US" dirty="0"/>
          </a:p>
        </p:txBody>
      </p:sp>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893" y="4536374"/>
            <a:ext cx="336900" cy="433969"/>
          </a:xfrm>
          <a:prstGeom prst="rect">
            <a:avLst/>
          </a:prstGeom>
        </p:spPr>
      </p:pic>
      <p:pic>
        <p:nvPicPr>
          <p:cNvPr id="11" name="Picture 10">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4982" y="5093216"/>
            <a:ext cx="407298" cy="325750"/>
          </a:xfrm>
          <a:prstGeom prst="rect">
            <a:avLst/>
          </a:prstGeom>
        </p:spPr>
      </p:pic>
      <p:pic>
        <p:nvPicPr>
          <p:cNvPr id="8" name="Graphic 7" descr="Document">
            <a:hlinkClick r:id="rId9"/>
            <a:extLst>
              <a:ext uri="{FF2B5EF4-FFF2-40B4-BE49-F238E27FC236}">
                <a16:creationId xmlns:a16="http://schemas.microsoft.com/office/drawing/2014/main" xmlns="" id="{CB1899F6-6B1C-472A-B52E-68021BEA733F}"/>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155780" y="5429281"/>
            <a:ext cx="625701" cy="625701"/>
          </a:xfrm>
          <a:prstGeom prst="rect">
            <a:avLst/>
          </a:prstGeom>
        </p:spPr>
      </p:pic>
      <p:pic>
        <p:nvPicPr>
          <p:cNvPr id="13" name="Picture 12">
            <a:hlinkClick r:id="rId12"/>
            <a:extLst>
              <a:ext uri="{FF2B5EF4-FFF2-40B4-BE49-F238E27FC236}">
                <a16:creationId xmlns:a16="http://schemas.microsoft.com/office/drawing/2014/main" xmlns="" id="{770017FE-A636-4F5B-9B07-FF713E1ECFD3}"/>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3264982" y="6048179"/>
            <a:ext cx="516499" cy="645624"/>
          </a:xfrm>
          <a:prstGeom prst="rect">
            <a:avLst/>
          </a:prstGeom>
        </p:spPr>
      </p:pic>
      <p:sp>
        <p:nvSpPr>
          <p:cNvPr id="15" name="مربع نص 1">
            <a:extLst>
              <a:ext uri="{FF2B5EF4-FFF2-40B4-BE49-F238E27FC236}">
                <a16:creationId xmlns:a16="http://schemas.microsoft.com/office/drawing/2014/main" xmlns="" id="{126562DF-1A67-40F1-B3A1-0F24EFB480D7}"/>
              </a:ext>
            </a:extLst>
          </p:cNvPr>
          <p:cNvSpPr txBox="1"/>
          <p:nvPr/>
        </p:nvSpPr>
        <p:spPr>
          <a:xfrm>
            <a:off x="4148932" y="4877053"/>
            <a:ext cx="5490774" cy="707886"/>
          </a:xfrm>
          <a:prstGeom prst="rect">
            <a:avLst/>
          </a:prstGeom>
          <a:noFill/>
          <a:ln>
            <a:solidFill>
              <a:schemeClr val="accent1">
                <a:lumMod val="40000"/>
                <a:lumOff val="60000"/>
              </a:schemeClr>
            </a:solidFill>
          </a:ln>
        </p:spPr>
        <p:txBody>
          <a:bodyPr wrap="square" rtlCol="0">
            <a:spAutoFit/>
          </a:bodyPr>
          <a:lstStyle/>
          <a:p>
            <a:pPr defTabSz="914400"/>
            <a:r>
              <a:rPr lang="en-US" sz="1600" b="1" dirty="0">
                <a:solidFill>
                  <a:srgbClr val="FF2F92"/>
                </a:solidFill>
                <a:latin typeface="+mj-lt"/>
                <a:ea typeface="+mj-ea"/>
                <a:cs typeface="+mj-cs"/>
              </a:rPr>
              <a:t>References: </a:t>
            </a:r>
          </a:p>
          <a:p>
            <a:pPr marL="285750" indent="-285750" defTabSz="914400">
              <a:buFont typeface="Wingdings" panose="05000000000000000000" pitchFamily="2" charset="2"/>
              <a:buChar char="ü"/>
            </a:pPr>
            <a:r>
              <a:rPr lang="en-US" sz="1200" dirty="0">
                <a:solidFill>
                  <a:srgbClr val="464653"/>
                </a:solidFill>
              </a:rPr>
              <a:t>Females’ and Males’ slides.</a:t>
            </a:r>
          </a:p>
          <a:p>
            <a:pPr marL="285750" indent="-285750" defTabSz="914400">
              <a:buFont typeface="Wingdings" panose="05000000000000000000" pitchFamily="2" charset="2"/>
              <a:buChar char="ü"/>
            </a:pPr>
            <a:r>
              <a:rPr lang="en-US" sz="1200" dirty="0">
                <a:solidFill>
                  <a:srgbClr val="464653"/>
                </a:solidFill>
              </a:rPr>
              <a:t>Doctors’ notes </a:t>
            </a:r>
          </a:p>
        </p:txBody>
      </p:sp>
    </p:spTree>
    <p:extLst>
      <p:ext uri="{BB962C8B-B14F-4D97-AF65-F5344CB8AC3E}">
        <p14:creationId xmlns:p14="http://schemas.microsoft.com/office/powerpoint/2010/main" val="5809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309" y="1287690"/>
            <a:ext cx="9209691" cy="762944"/>
          </a:xfrm>
        </p:spPr>
        <p:txBody>
          <a:bodyPr>
            <a:noAutofit/>
          </a:bodyPr>
          <a:lstStyle/>
          <a:p>
            <a:r>
              <a:rPr lang="en-US" sz="7200" b="1" dirty="0">
                <a:solidFill>
                  <a:srgbClr val="FF2F92"/>
                </a:solidFill>
                <a:ea typeface="+mn-ea"/>
                <a:cs typeface="+mn-cs"/>
              </a:rPr>
              <a:t>Objectives :</a:t>
            </a:r>
          </a:p>
        </p:txBody>
      </p:sp>
      <p:pic>
        <p:nvPicPr>
          <p:cNvPr id="4" name="Picture 3"/>
          <p:cNvPicPr>
            <a:picLocks noChangeAspect="1"/>
          </p:cNvPicPr>
          <p:nvPr/>
        </p:nvPicPr>
        <p:blipFill rotWithShape="1">
          <a:blip r:embed="rId2"/>
          <a:srcRect l="10361" r="41184" b="50594"/>
          <a:stretch/>
        </p:blipFill>
        <p:spPr>
          <a:xfrm>
            <a:off x="6036381" y="315662"/>
            <a:ext cx="3101546" cy="627449"/>
          </a:xfrm>
          <a:prstGeom prst="rect">
            <a:avLst/>
          </a:prstGeom>
        </p:spPr>
      </p:pic>
      <p:pic>
        <p:nvPicPr>
          <p:cNvPr id="6" name="Picture 5" descr="Trachea-02.jpg"/>
          <p:cNvPicPr>
            <a:picLocks noGrp="1" noChangeAspect="1"/>
          </p:cNvPicPr>
          <p:nvPr isPhoto="1"/>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2982309" y="2726550"/>
            <a:ext cx="9209692" cy="3951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2F92"/>
              </a:buClr>
              <a:buFont typeface="Wingdings" panose="05000000000000000000" pitchFamily="2" charset="2"/>
              <a:buChar char="§"/>
              <a:defRPr/>
            </a:pPr>
            <a:r>
              <a:rPr lang="en-US" sz="3200" dirty="0"/>
              <a:t>The student should be able to identify &amp; describe the histological features of:</a:t>
            </a:r>
          </a:p>
          <a:p>
            <a:pPr marL="457200" indent="-457200">
              <a:buClr>
                <a:srgbClr val="FF8AD8"/>
              </a:buClr>
              <a:buSzPct val="100000"/>
              <a:buFont typeface="Wingdings" panose="05000000000000000000" pitchFamily="2" charset="2"/>
              <a:buAutoNum type="arabicPeriod"/>
              <a:defRPr/>
            </a:pPr>
            <a:r>
              <a:rPr lang="en-US" dirty="0"/>
              <a:t>Intrahepatic biliary passages.</a:t>
            </a:r>
          </a:p>
          <a:p>
            <a:pPr marL="457200" indent="-457200">
              <a:buClr>
                <a:srgbClr val="FF8AD8"/>
              </a:buClr>
              <a:buSzPct val="100000"/>
              <a:buFont typeface="Wingdings" panose="05000000000000000000" pitchFamily="2" charset="2"/>
              <a:buAutoNum type="arabicPeriod"/>
              <a:defRPr/>
            </a:pPr>
            <a:r>
              <a:rPr lang="en-US" dirty="0"/>
              <a:t>Extrahepatic bile ducts.</a:t>
            </a:r>
          </a:p>
          <a:p>
            <a:pPr marL="457200" indent="-457200">
              <a:buClr>
                <a:srgbClr val="FF8AD8"/>
              </a:buClr>
              <a:buSzPct val="100000"/>
              <a:buFont typeface="Wingdings" panose="05000000000000000000" pitchFamily="2" charset="2"/>
              <a:buAutoNum type="arabicPeriod"/>
              <a:defRPr/>
            </a:pPr>
            <a:r>
              <a:rPr lang="en-US" dirty="0"/>
              <a:t>Gall bladder.</a:t>
            </a:r>
          </a:p>
          <a:p>
            <a:pPr marL="457200" indent="-457200">
              <a:buClr>
                <a:srgbClr val="FF8AD8"/>
              </a:buClr>
              <a:buSzPct val="100000"/>
              <a:buFont typeface="Wingdings" panose="05000000000000000000" pitchFamily="2" charset="2"/>
              <a:buAutoNum type="arabicPeriod"/>
              <a:defRPr/>
            </a:pPr>
            <a:r>
              <a:rPr lang="en-US" dirty="0"/>
              <a:t>Exocrine pancreas</a:t>
            </a:r>
            <a:r>
              <a:rPr lang="en-US" sz="3200" dirty="0"/>
              <a:t> </a:t>
            </a:r>
          </a:p>
        </p:txBody>
      </p:sp>
    </p:spTree>
    <p:extLst>
      <p:ext uri="{BB962C8B-B14F-4D97-AF65-F5344CB8AC3E}">
        <p14:creationId xmlns:p14="http://schemas.microsoft.com/office/powerpoint/2010/main" val="54546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36535"/>
            <a:ext cx="7924800" cy="663575"/>
          </a:xfrm>
        </p:spPr>
        <p:txBody>
          <a:bodyPr>
            <a:normAutofit fontScale="90000"/>
          </a:bodyPr>
          <a:lstStyle/>
          <a:p>
            <a:r>
              <a:rPr lang="en-US" dirty="0"/>
              <a:t>Doctor’s explanation:</a:t>
            </a:r>
          </a:p>
        </p:txBody>
      </p:sp>
      <p:sp>
        <p:nvSpPr>
          <p:cNvPr id="3" name="Content Placeholder 2"/>
          <p:cNvSpPr>
            <a:spLocks noGrp="1"/>
          </p:cNvSpPr>
          <p:nvPr>
            <p:ph idx="1"/>
          </p:nvPr>
        </p:nvSpPr>
        <p:spPr>
          <a:xfrm>
            <a:off x="3200400" y="1028700"/>
            <a:ext cx="8643938" cy="5829300"/>
          </a:xfrm>
        </p:spPr>
        <p:txBody>
          <a:bodyPr>
            <a:noAutofit/>
          </a:bodyPr>
          <a:lstStyle/>
          <a:p>
            <a:r>
              <a:rPr lang="en-US" altLang="x-none" sz="1800" dirty="0">
                <a:solidFill>
                  <a:srgbClr val="00B050"/>
                </a:solidFill>
                <a:latin typeface="Arial" charset="0"/>
                <a:ea typeface="ＭＳ Ｐゴシック" charset="-128"/>
                <a:cs typeface="Arial" charset="0"/>
              </a:rPr>
              <a:t>The liver is composed of hepatic lobules (column like): they are the unit of the liver, there are corners between them which are called the portal area or tract. These columns are hepatocytes (liver cells) arranged to form grey like columns. </a:t>
            </a:r>
            <a:r>
              <a:rPr lang="ar-SA" altLang="x-none" sz="1800" dirty="0">
                <a:solidFill>
                  <a:srgbClr val="00B050"/>
                </a:solidFill>
                <a:latin typeface="Arial" charset="0"/>
                <a:ea typeface="ＭＳ Ｐゴシック" charset="-128"/>
              </a:rPr>
              <a:t>تخيلوها زي الشمس كذا بالنص فيه دائرة وطالع منها اشعاعات، الاشعاعات هذي هي خلايا الكبد.</a:t>
            </a:r>
          </a:p>
          <a:p>
            <a:r>
              <a:rPr lang="en-US" altLang="x-none" sz="1800" dirty="0">
                <a:solidFill>
                  <a:srgbClr val="00B050"/>
                </a:solidFill>
                <a:latin typeface="Arial" charset="0"/>
                <a:ea typeface="ＭＳ Ｐゴシック" charset="-128"/>
                <a:cs typeface="Arial" charset="0"/>
              </a:rPr>
              <a:t>The bile salts are formed in the liver, and stored in the gall bladder. It acts on the duodenum through </a:t>
            </a:r>
            <a:r>
              <a:rPr lang="en-US" altLang="x-none" sz="1800" dirty="0" err="1">
                <a:solidFill>
                  <a:srgbClr val="00B050"/>
                </a:solidFill>
                <a:latin typeface="Arial" charset="0"/>
                <a:ea typeface="ＭＳ Ｐゴシック" charset="-128"/>
                <a:cs typeface="Arial" charset="0"/>
              </a:rPr>
              <a:t>billiary</a:t>
            </a:r>
            <a:r>
              <a:rPr lang="en-US" altLang="x-none" sz="1800" dirty="0">
                <a:solidFill>
                  <a:srgbClr val="00B050"/>
                </a:solidFill>
                <a:latin typeface="Arial" charset="0"/>
                <a:ea typeface="ＭＳ Ｐゴシック" charset="-128"/>
                <a:cs typeface="Arial" charset="0"/>
              </a:rPr>
              <a:t> passages. They’re used to digest fat.</a:t>
            </a:r>
          </a:p>
          <a:p>
            <a:r>
              <a:rPr lang="en-US" altLang="x-none" sz="1800" dirty="0">
                <a:solidFill>
                  <a:srgbClr val="00B050"/>
                </a:solidFill>
                <a:latin typeface="Arial" charset="0"/>
                <a:ea typeface="ＭＳ Ｐゴシック" charset="-128"/>
                <a:cs typeface="Arial" charset="0"/>
              </a:rPr>
              <a:t>The bile canaliculi is formed by the membrane of the adjacent hepatocytes. (doesn’t have its own membrane) so if there is a defect in the tight junctions &gt; jaundice</a:t>
            </a:r>
          </a:p>
          <a:p>
            <a:r>
              <a:rPr lang="en-US" altLang="x-none" sz="1800" dirty="0">
                <a:solidFill>
                  <a:srgbClr val="00B050"/>
                </a:solidFill>
                <a:latin typeface="Arial" charset="0"/>
                <a:ea typeface="ＭＳ Ｐゴシック" charset="-128"/>
                <a:cs typeface="Arial" charset="0"/>
              </a:rPr>
              <a:t>The bile </a:t>
            </a:r>
            <a:r>
              <a:rPr lang="en-US" altLang="x-none" sz="1800" dirty="0" err="1">
                <a:solidFill>
                  <a:srgbClr val="00B050"/>
                </a:solidFill>
                <a:latin typeface="Arial" charset="0"/>
                <a:ea typeface="ＭＳ Ｐゴシック" charset="-128"/>
                <a:cs typeface="Arial" charset="0"/>
              </a:rPr>
              <a:t>ductules</a:t>
            </a:r>
            <a:r>
              <a:rPr lang="en-US" altLang="x-none" sz="1800" dirty="0">
                <a:solidFill>
                  <a:srgbClr val="00B050"/>
                </a:solidFill>
                <a:latin typeface="Arial" charset="0"/>
                <a:ea typeface="ＭＳ Ｐゴシック" charset="-128"/>
                <a:cs typeface="Arial" charset="0"/>
              </a:rPr>
              <a:t> are very important pathologically.</a:t>
            </a:r>
          </a:p>
          <a:p>
            <a:r>
              <a:rPr lang="en-US" altLang="x-none" sz="1800" dirty="0">
                <a:solidFill>
                  <a:srgbClr val="00B050"/>
                </a:solidFill>
                <a:latin typeface="Arial" charset="0"/>
                <a:ea typeface="ＭＳ Ｐゴシック" charset="-128"/>
                <a:cs typeface="Arial" charset="0"/>
              </a:rPr>
              <a:t>Interlobular bile duct is lined by simple cuboidal epithelium, they end in the right and left hepatic duct which form common hepatic duct that fuses with the cystic duct.</a:t>
            </a:r>
          </a:p>
          <a:p>
            <a:pPr marL="0" indent="0">
              <a:buNone/>
            </a:pPr>
            <a:r>
              <a:rPr lang="en-US" altLang="x-none" sz="1800" dirty="0">
                <a:solidFill>
                  <a:schemeClr val="bg1">
                    <a:lumMod val="50000"/>
                  </a:schemeClr>
                </a:solidFill>
                <a:latin typeface="Arial" charset="0"/>
                <a:ea typeface="ＭＳ Ｐゴシック" charset="-128"/>
                <a:cs typeface="Arial" charset="0"/>
              </a:rPr>
              <a:t>To understand the difference between inter and </a:t>
            </a:r>
            <a:r>
              <a:rPr lang="en-US" altLang="x-none" sz="1800" dirty="0" err="1">
                <a:solidFill>
                  <a:schemeClr val="bg1">
                    <a:lumMod val="50000"/>
                  </a:schemeClr>
                </a:solidFill>
                <a:latin typeface="Arial" charset="0"/>
                <a:ea typeface="ＭＳ Ｐゴシック" charset="-128"/>
                <a:cs typeface="Arial" charset="0"/>
              </a:rPr>
              <a:t>intralobular</a:t>
            </a:r>
            <a:r>
              <a:rPr lang="en-US" altLang="x-none" sz="1800" dirty="0">
                <a:solidFill>
                  <a:schemeClr val="bg1">
                    <a:lumMod val="50000"/>
                  </a:schemeClr>
                </a:solidFill>
                <a:latin typeface="Arial" charset="0"/>
                <a:ea typeface="ＭＳ Ｐゴシック" charset="-128"/>
                <a:cs typeface="Arial" charset="0"/>
              </a:rPr>
              <a:t>:</a:t>
            </a:r>
          </a:p>
          <a:p>
            <a:pPr marL="0" indent="0">
              <a:buNone/>
            </a:pPr>
            <a:r>
              <a:rPr lang="en-GB" altLang="x-none" sz="1800" dirty="0">
                <a:solidFill>
                  <a:schemeClr val="bg1">
                    <a:lumMod val="50000"/>
                  </a:schemeClr>
                </a:solidFill>
                <a:latin typeface="Arial" charset="0"/>
                <a:ea typeface="ＭＳ Ｐゴシック" charset="-128"/>
                <a:cs typeface="Arial" charset="0"/>
                <a:hlinkClick r:id="rId2"/>
              </a:rPr>
              <a:t>https://en.wikipedia.org/wiki/Intralobular_duct</a:t>
            </a:r>
            <a:r>
              <a:rPr lang="en-GB" altLang="x-none" sz="1800" dirty="0">
                <a:solidFill>
                  <a:schemeClr val="bg1">
                    <a:lumMod val="50000"/>
                  </a:schemeClr>
                </a:solidFill>
                <a:latin typeface="Arial" charset="0"/>
                <a:ea typeface="ＭＳ Ｐゴシック" charset="-128"/>
                <a:cs typeface="Arial" charset="0"/>
              </a:rPr>
              <a:t>   (leading directly from acinus to interlobular duct)</a:t>
            </a:r>
          </a:p>
          <a:p>
            <a:pPr marL="0" indent="0">
              <a:buNone/>
            </a:pPr>
            <a:r>
              <a:rPr lang="en-GB" altLang="x-none" sz="1800" dirty="0">
                <a:solidFill>
                  <a:schemeClr val="bg1">
                    <a:lumMod val="50000"/>
                  </a:schemeClr>
                </a:solidFill>
                <a:latin typeface="Arial" charset="0"/>
                <a:ea typeface="ＭＳ Ｐゴシック" charset="-128"/>
                <a:cs typeface="Arial" charset="0"/>
                <a:hlinkClick r:id="rId3"/>
              </a:rPr>
              <a:t>https://en.wikipedia.org/wiki/Interlobular_duct</a:t>
            </a:r>
            <a:r>
              <a:rPr lang="en-GB" altLang="x-none" sz="1800" dirty="0">
                <a:solidFill>
                  <a:schemeClr val="bg1">
                    <a:lumMod val="50000"/>
                  </a:schemeClr>
                </a:solidFill>
                <a:latin typeface="Arial" charset="0"/>
                <a:ea typeface="ＭＳ Ｐゴシック" charset="-128"/>
                <a:cs typeface="Arial" charset="0"/>
              </a:rPr>
              <a:t>   (connects more than one lobule)</a:t>
            </a:r>
          </a:p>
        </p:txBody>
      </p:sp>
      <p:pic>
        <p:nvPicPr>
          <p:cNvPr id="4" name="Picture 3"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5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0655254"/>
              </p:ext>
            </p:extLst>
          </p:nvPr>
        </p:nvGraphicFramePr>
        <p:xfrm>
          <a:off x="0" y="0"/>
          <a:ext cx="12192000" cy="6610086"/>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gridCol w="4064000">
                  <a:extLst>
                    <a:ext uri="{9D8B030D-6E8A-4147-A177-3AD203B41FA5}">
                      <a16:colId xmlns:a16="http://schemas.microsoft.com/office/drawing/2014/main" xmlns="" val="20002"/>
                    </a:ext>
                  </a:extLst>
                </a:gridCol>
              </a:tblGrid>
              <a:tr h="523881">
                <a:tc gridSpan="3">
                  <a:txBody>
                    <a:bodyPr/>
                    <a:lstStyle/>
                    <a:p>
                      <a:pPr algn="ctr" rtl="1"/>
                      <a:r>
                        <a:rPr lang="en-US" sz="3200" b="0" dirty="0">
                          <a:latin typeface="+mj-lt"/>
                          <a:ea typeface="ＭＳ Ｐゴシック" pitchFamily="34" charset="-128"/>
                        </a:rPr>
                        <a:t>Biliary Passages</a:t>
                      </a:r>
                      <a:endParaRPr lang="ar-SA" sz="3200" b="0" dirty="0">
                        <a:latin typeface="+mj-lt"/>
                      </a:endParaRPr>
                    </a:p>
                  </a:txBody>
                  <a:tcPr anchor="ctr">
                    <a:solidFill>
                      <a:srgbClr val="F8B2EE"/>
                    </a:solidFill>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xmlns="" val="10000"/>
                  </a:ext>
                </a:extLst>
              </a:tr>
              <a:tr h="378143">
                <a:tc gridSpan="3">
                  <a:txBody>
                    <a:bodyPr/>
                    <a:lstStyle/>
                    <a:p>
                      <a:pPr marL="539750" indent="-539750" algn="ctr" eaLnBrk="1" hangingPunct="1">
                        <a:buFont typeface="Wingdings" pitchFamily="2" charset="2"/>
                        <a:buNone/>
                        <a:defRPr/>
                      </a:pPr>
                      <a:r>
                        <a:rPr lang="en-US" sz="2400" b="0" dirty="0">
                          <a:solidFill>
                            <a:srgbClr val="FF2F92"/>
                          </a:solidFill>
                          <a:latin typeface="+mj-lt"/>
                        </a:rPr>
                        <a:t>A. </a:t>
                      </a:r>
                      <a:r>
                        <a:rPr lang="en-US" sz="2400" b="0" dirty="0" err="1">
                          <a:solidFill>
                            <a:srgbClr val="FF2F92"/>
                          </a:solidFill>
                          <a:latin typeface="+mj-lt"/>
                          <a:ea typeface="ＭＳ Ｐゴシック" pitchFamily="34" charset="-128"/>
                        </a:rPr>
                        <a:t>Intrahepatic</a:t>
                      </a:r>
                      <a:r>
                        <a:rPr lang="en-US" sz="2400" b="0" dirty="0">
                          <a:solidFill>
                            <a:srgbClr val="FF2F92"/>
                          </a:solidFill>
                          <a:latin typeface="+mj-lt"/>
                          <a:ea typeface="ＭＳ Ｐゴシック" pitchFamily="34" charset="-128"/>
                        </a:rPr>
                        <a:t> passages:</a:t>
                      </a:r>
                    </a:p>
                  </a:txBody>
                  <a:tcPr anchor="ctr">
                    <a:solidFill>
                      <a:schemeClr val="bg1"/>
                    </a:solidFill>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xmlns="" val="10001"/>
                  </a:ext>
                </a:extLst>
              </a:tr>
              <a:tr h="406718">
                <a:tc>
                  <a:txBody>
                    <a:bodyPr/>
                    <a:lstStyle/>
                    <a:p>
                      <a:pPr algn="ctr" rtl="1"/>
                      <a:r>
                        <a:rPr lang="en-US" b="0" dirty="0">
                          <a:latin typeface="+mj-lt"/>
                          <a:ea typeface="ＭＳ Ｐゴシック" pitchFamily="34" charset="-128"/>
                        </a:rPr>
                        <a:t>3-</a:t>
                      </a:r>
                      <a:r>
                        <a:rPr lang="en-US" b="0" baseline="0" dirty="0">
                          <a:latin typeface="+mj-lt"/>
                          <a:ea typeface="ＭＳ Ｐゴシック" pitchFamily="34" charset="-128"/>
                        </a:rPr>
                        <a:t> I</a:t>
                      </a:r>
                      <a:r>
                        <a:rPr lang="en-US" b="0" dirty="0">
                          <a:latin typeface="+mj-lt"/>
                          <a:ea typeface="ＭＳ Ｐゴシック" pitchFamily="34" charset="-128"/>
                        </a:rPr>
                        <a:t>nterlobular bile ducts.</a:t>
                      </a:r>
                      <a:endParaRPr lang="ar-SA" b="0" dirty="0">
                        <a:latin typeface="+mj-lt"/>
                      </a:endParaRPr>
                    </a:p>
                  </a:txBody>
                  <a:tcPr anchor="ctr">
                    <a:solidFill>
                      <a:schemeClr val="bg1">
                        <a:lumMod val="85000"/>
                      </a:schemeClr>
                    </a:solidFill>
                  </a:tcPr>
                </a:tc>
                <a:tc>
                  <a:txBody>
                    <a:bodyPr/>
                    <a:lstStyle/>
                    <a:p>
                      <a:pPr algn="ctr" rtl="1"/>
                      <a:r>
                        <a:rPr lang="en-US" b="0" dirty="0">
                          <a:latin typeface="+mj-lt"/>
                          <a:ea typeface="ＭＳ Ｐゴシック" pitchFamily="34" charset="-128"/>
                        </a:rPr>
                        <a:t>2-Bile </a:t>
                      </a:r>
                      <a:r>
                        <a:rPr lang="en-US" b="0" dirty="0" err="1">
                          <a:latin typeface="+mj-lt"/>
                          <a:ea typeface="ＭＳ Ｐゴシック" pitchFamily="34" charset="-128"/>
                        </a:rPr>
                        <a:t>ductules</a:t>
                      </a:r>
                      <a:r>
                        <a:rPr lang="en-US" b="0" dirty="0">
                          <a:latin typeface="+mj-lt"/>
                          <a:ea typeface="ＭＳ Ｐゴシック" pitchFamily="34" charset="-128"/>
                        </a:rPr>
                        <a:t> (canals of </a:t>
                      </a:r>
                      <a:r>
                        <a:rPr lang="en-US" b="0" dirty="0" err="1">
                          <a:latin typeface="+mj-lt"/>
                          <a:ea typeface="ＭＳ Ｐゴシック" pitchFamily="34" charset="-128"/>
                        </a:rPr>
                        <a:t>Hering</a:t>
                      </a:r>
                      <a:r>
                        <a:rPr lang="en-US" b="0" dirty="0">
                          <a:latin typeface="+mj-lt"/>
                          <a:ea typeface="ＭＳ Ｐゴシック" pitchFamily="34" charset="-128"/>
                        </a:rPr>
                        <a:t>).</a:t>
                      </a:r>
                      <a:endParaRPr lang="ar-SA" b="0" dirty="0">
                        <a:latin typeface="+mj-lt"/>
                      </a:endParaRPr>
                    </a:p>
                  </a:txBody>
                  <a:tcPr anchor="ctr">
                    <a:solidFill>
                      <a:schemeClr val="bg1">
                        <a:lumMod val="85000"/>
                      </a:schemeClr>
                    </a:solidFill>
                  </a:tcPr>
                </a:tc>
                <a:tc>
                  <a:txBody>
                    <a:bodyPr/>
                    <a:lstStyle/>
                    <a:p>
                      <a:pPr algn="ctr" rtl="1"/>
                      <a:r>
                        <a:rPr lang="en-US" b="0" dirty="0">
                          <a:latin typeface="+mj-lt"/>
                          <a:ea typeface="ＭＳ Ｐゴシック" pitchFamily="34" charset="-128"/>
                        </a:rPr>
                        <a:t>1-Bile </a:t>
                      </a:r>
                      <a:r>
                        <a:rPr lang="en-US" b="0" dirty="0" err="1">
                          <a:latin typeface="+mj-lt"/>
                          <a:ea typeface="ＭＳ Ｐゴシック" pitchFamily="34" charset="-128"/>
                        </a:rPr>
                        <a:t>canaliculi</a:t>
                      </a:r>
                      <a:r>
                        <a:rPr lang="en-US" b="0" dirty="0">
                          <a:latin typeface="+mj-lt"/>
                          <a:ea typeface="ＭＳ Ｐゴシック" pitchFamily="34" charset="-128"/>
                        </a:rPr>
                        <a:t>.</a:t>
                      </a:r>
                      <a:endParaRPr lang="ar-SA" b="0" dirty="0">
                        <a:latin typeface="+mj-lt"/>
                      </a:endParaRPr>
                    </a:p>
                  </a:txBody>
                  <a:tcPr anchor="ctr">
                    <a:solidFill>
                      <a:schemeClr val="bg1">
                        <a:lumMod val="85000"/>
                      </a:schemeClr>
                    </a:solidFill>
                  </a:tcPr>
                </a:tc>
                <a:extLst>
                  <a:ext uri="{0D108BD9-81ED-4DB2-BD59-A6C34878D82A}">
                    <a16:rowId xmlns:a16="http://schemas.microsoft.com/office/drawing/2014/main" xmlns="" val="10002"/>
                  </a:ext>
                </a:extLst>
              </a:tr>
              <a:tr h="5167048">
                <a:tc>
                  <a:txBody>
                    <a:bodyPr/>
                    <a:lstStyle/>
                    <a:p>
                      <a:pPr eaLnBrk="1" hangingPunct="1">
                        <a:buFont typeface="Wingdings" pitchFamily="2" charset="2"/>
                        <a:buChar char="v"/>
                        <a:defRPr/>
                      </a:pPr>
                      <a:r>
                        <a:rPr lang="en-US" sz="1800" b="0" dirty="0">
                          <a:latin typeface="+mj-lt"/>
                          <a:ea typeface="ＭＳ Ｐゴシック" pitchFamily="34" charset="-128"/>
                        </a:rPr>
                        <a:t>Are in the portal areas.</a:t>
                      </a:r>
                    </a:p>
                    <a:p>
                      <a:pPr algn="l" eaLnBrk="1" hangingPunct="1">
                        <a:buFont typeface="Wingdings" pitchFamily="2" charset="2"/>
                        <a:buNone/>
                        <a:defRPr/>
                      </a:pPr>
                      <a:endParaRPr lang="en-US" sz="1800" b="0" dirty="0">
                        <a:solidFill>
                          <a:schemeClr val="tx1">
                            <a:lumMod val="95000"/>
                            <a:lumOff val="5000"/>
                          </a:schemeClr>
                        </a:solidFill>
                        <a:latin typeface="+mj-lt"/>
                        <a:ea typeface="ＭＳ Ｐゴシック" pitchFamily="34" charset="-128"/>
                      </a:endParaRPr>
                    </a:p>
                    <a:p>
                      <a:pPr algn="l" eaLnBrk="1" hangingPunct="1">
                        <a:buFont typeface="Wingdings" pitchFamily="2" charset="2"/>
                        <a:buChar char="v"/>
                        <a:defRPr/>
                      </a:pPr>
                      <a:r>
                        <a:rPr lang="en-US" sz="1800" b="0" dirty="0">
                          <a:solidFill>
                            <a:schemeClr val="tx1">
                              <a:lumMod val="95000"/>
                              <a:lumOff val="5000"/>
                            </a:schemeClr>
                          </a:solidFill>
                          <a:latin typeface="+mj-lt"/>
                          <a:ea typeface="ＭＳ Ｐゴシック" pitchFamily="34" charset="-128"/>
                        </a:rPr>
                        <a:t>Lined by </a:t>
                      </a:r>
                      <a:r>
                        <a:rPr lang="en-US" sz="1800" b="1" dirty="0">
                          <a:solidFill>
                            <a:schemeClr val="tx1">
                              <a:lumMod val="95000"/>
                              <a:lumOff val="5000"/>
                            </a:schemeClr>
                          </a:solidFill>
                          <a:latin typeface="+mj-lt"/>
                          <a:ea typeface="ＭＳ Ｐゴシック" pitchFamily="34" charset="-128"/>
                        </a:rPr>
                        <a:t>simple </a:t>
                      </a:r>
                      <a:r>
                        <a:rPr lang="en-US" sz="1800" b="1" dirty="0" err="1">
                          <a:solidFill>
                            <a:schemeClr val="tx1">
                              <a:lumMod val="95000"/>
                              <a:lumOff val="5000"/>
                            </a:schemeClr>
                          </a:solidFill>
                          <a:latin typeface="+mj-lt"/>
                          <a:ea typeface="ＭＳ Ｐゴシック" pitchFamily="34" charset="-128"/>
                        </a:rPr>
                        <a:t>cuboidal</a:t>
                      </a:r>
                      <a:r>
                        <a:rPr lang="en-US" sz="1800" b="1" dirty="0">
                          <a:solidFill>
                            <a:schemeClr val="tx1">
                              <a:lumMod val="95000"/>
                              <a:lumOff val="5000"/>
                            </a:schemeClr>
                          </a:solidFill>
                          <a:latin typeface="+mj-lt"/>
                          <a:ea typeface="ＭＳ Ｐゴシック" pitchFamily="34" charset="-128"/>
                        </a:rPr>
                        <a:t> epithelium </a:t>
                      </a:r>
                      <a:r>
                        <a:rPr lang="en-US" sz="1800" b="0" dirty="0">
                          <a:solidFill>
                            <a:schemeClr val="tx1">
                              <a:lumMod val="95000"/>
                              <a:lumOff val="5000"/>
                            </a:schemeClr>
                          </a:solidFill>
                          <a:latin typeface="+mj-lt"/>
                          <a:ea typeface="ＭＳ Ｐゴシック" pitchFamily="34" charset="-128"/>
                        </a:rPr>
                        <a:t>(becomes </a:t>
                      </a:r>
                      <a:r>
                        <a:rPr lang="en-US" sz="1800" b="1" dirty="0">
                          <a:solidFill>
                            <a:schemeClr val="tx1">
                              <a:lumMod val="95000"/>
                              <a:lumOff val="5000"/>
                            </a:schemeClr>
                          </a:solidFill>
                          <a:latin typeface="+mj-lt"/>
                          <a:ea typeface="ＭＳ Ｐゴシック" pitchFamily="34" charset="-128"/>
                        </a:rPr>
                        <a:t>simple columnar epithelium </a:t>
                      </a:r>
                      <a:r>
                        <a:rPr lang="en-US" sz="1800" b="0" dirty="0">
                          <a:solidFill>
                            <a:schemeClr val="tx1">
                              <a:lumMod val="95000"/>
                              <a:lumOff val="5000"/>
                            </a:schemeClr>
                          </a:solidFill>
                          <a:latin typeface="+mj-lt"/>
                          <a:ea typeface="ＭＳ Ｐゴシック" pitchFamily="34" charset="-128"/>
                        </a:rPr>
                        <a:t>near the </a:t>
                      </a:r>
                      <a:r>
                        <a:rPr lang="en-US" sz="1800" b="0" dirty="0" err="1">
                          <a:solidFill>
                            <a:schemeClr val="tx1">
                              <a:lumMod val="95000"/>
                              <a:lumOff val="5000"/>
                            </a:schemeClr>
                          </a:solidFill>
                          <a:latin typeface="+mj-lt"/>
                          <a:ea typeface="ＭＳ Ｐゴシック" pitchFamily="34" charset="-128"/>
                        </a:rPr>
                        <a:t>porta</a:t>
                      </a:r>
                      <a:r>
                        <a:rPr lang="en-US" sz="1800" b="0" dirty="0">
                          <a:solidFill>
                            <a:schemeClr val="tx1">
                              <a:lumMod val="95000"/>
                              <a:lumOff val="5000"/>
                            </a:schemeClr>
                          </a:solidFill>
                          <a:latin typeface="+mj-lt"/>
                          <a:ea typeface="ＭＳ Ｐゴシック" pitchFamily="34" charset="-128"/>
                        </a:rPr>
                        <a:t> </a:t>
                      </a:r>
                      <a:r>
                        <a:rPr lang="en-US" sz="1800" b="0" dirty="0" err="1">
                          <a:solidFill>
                            <a:schemeClr val="tx1">
                              <a:lumMod val="95000"/>
                              <a:lumOff val="5000"/>
                            </a:schemeClr>
                          </a:solidFill>
                          <a:latin typeface="+mj-lt"/>
                          <a:ea typeface="ＭＳ Ｐゴシック" pitchFamily="34" charset="-128"/>
                        </a:rPr>
                        <a:t>hepatis</a:t>
                      </a:r>
                      <a:r>
                        <a:rPr lang="en-US" sz="1800" b="0" dirty="0">
                          <a:solidFill>
                            <a:schemeClr val="tx1">
                              <a:lumMod val="95000"/>
                              <a:lumOff val="5000"/>
                            </a:schemeClr>
                          </a:solidFill>
                          <a:latin typeface="+mj-lt"/>
                          <a:ea typeface="ＭＳ Ｐゴシック" pitchFamily="34" charset="-128"/>
                        </a:rPr>
                        <a:t>).</a:t>
                      </a:r>
                    </a:p>
                    <a:p>
                      <a:pPr algn="l" eaLnBrk="1" hangingPunct="1">
                        <a:buFont typeface="Wingdings" pitchFamily="2" charset="2"/>
                        <a:buNone/>
                        <a:defRPr/>
                      </a:pPr>
                      <a:endParaRPr lang="en-US" sz="1800" b="0" dirty="0">
                        <a:solidFill>
                          <a:schemeClr val="tx1">
                            <a:lumMod val="95000"/>
                            <a:lumOff val="5000"/>
                          </a:schemeClr>
                        </a:solidFill>
                        <a:latin typeface="+mj-lt"/>
                        <a:ea typeface="ＭＳ Ｐゴシック" pitchFamily="34" charset="-128"/>
                      </a:endParaRPr>
                    </a:p>
                    <a:p>
                      <a:pPr algn="l" eaLnBrk="1" hangingPunct="1">
                        <a:buFont typeface="Wingdings" pitchFamily="2" charset="2"/>
                        <a:buChar char="v"/>
                        <a:defRPr/>
                      </a:pPr>
                      <a:r>
                        <a:rPr lang="en-US" sz="1800" b="0" dirty="0">
                          <a:solidFill>
                            <a:schemeClr val="tx1">
                              <a:lumMod val="95000"/>
                              <a:lumOff val="5000"/>
                            </a:schemeClr>
                          </a:solidFill>
                          <a:latin typeface="+mj-lt"/>
                          <a:ea typeface="ＭＳ Ｐゴシック" pitchFamily="34" charset="-128"/>
                        </a:rPr>
                        <a:t>Interlobular bile ducts merge to form larger ducts, which eventually </a:t>
                      </a:r>
                      <a:r>
                        <a:rPr lang="en-US" sz="1800" b="0" dirty="0">
                          <a:latin typeface="+mj-lt"/>
                          <a:ea typeface="ＭＳ Ｐゴシック" pitchFamily="34" charset="-128"/>
                        </a:rPr>
                        <a:t>unite to form the right and left hepatic ducts.</a:t>
                      </a:r>
                    </a:p>
                    <a:p>
                      <a:pPr rtl="1"/>
                      <a:endParaRPr lang="ar-SA" b="0" dirty="0">
                        <a:latin typeface="+mj-lt"/>
                      </a:endParaRPr>
                    </a:p>
                  </a:txBody>
                  <a:tcPr>
                    <a:solidFill>
                      <a:schemeClr val="bg1">
                        <a:lumMod val="95000"/>
                      </a:schemeClr>
                    </a:solidFill>
                  </a:tcPr>
                </a:tc>
                <a:tc>
                  <a:txBody>
                    <a:bodyPr/>
                    <a:lstStyle/>
                    <a:p>
                      <a:pPr eaLnBrk="1" hangingPunct="1">
                        <a:buFont typeface="Wingdings" pitchFamily="2" charset="2"/>
                        <a:buChar char="v"/>
                        <a:defRPr/>
                      </a:pPr>
                      <a:r>
                        <a:rPr lang="en-US" sz="1800" b="0" dirty="0">
                          <a:solidFill>
                            <a:schemeClr val="tx1">
                              <a:lumMod val="85000"/>
                              <a:lumOff val="15000"/>
                            </a:schemeClr>
                          </a:solidFill>
                          <a:latin typeface="+mj-lt"/>
                          <a:ea typeface="ＭＳ Ｐゴシック" pitchFamily="34" charset="-128"/>
                        </a:rPr>
                        <a:t>Near the peripheral portal areas, bile </a:t>
                      </a:r>
                      <a:r>
                        <a:rPr lang="en-US" sz="1800" b="0" dirty="0" err="1">
                          <a:solidFill>
                            <a:schemeClr val="tx1">
                              <a:lumMod val="85000"/>
                              <a:lumOff val="15000"/>
                            </a:schemeClr>
                          </a:solidFill>
                          <a:latin typeface="+mj-lt"/>
                          <a:ea typeface="ＭＳ Ｐゴシック" pitchFamily="34" charset="-128"/>
                        </a:rPr>
                        <a:t>canaliculi</a:t>
                      </a:r>
                      <a:r>
                        <a:rPr lang="en-US" sz="1800" b="0" dirty="0">
                          <a:solidFill>
                            <a:schemeClr val="tx1">
                              <a:lumMod val="85000"/>
                              <a:lumOff val="15000"/>
                            </a:schemeClr>
                          </a:solidFill>
                          <a:latin typeface="+mj-lt"/>
                          <a:ea typeface="ＭＳ Ｐゴシック" pitchFamily="34" charset="-128"/>
                        </a:rPr>
                        <a:t> empty into bile </a:t>
                      </a:r>
                      <a:r>
                        <a:rPr lang="en-US" sz="1800" b="0" dirty="0" err="1">
                          <a:solidFill>
                            <a:schemeClr val="tx1">
                              <a:lumMod val="85000"/>
                              <a:lumOff val="15000"/>
                            </a:schemeClr>
                          </a:solidFill>
                          <a:latin typeface="+mj-lt"/>
                          <a:ea typeface="ＭＳ Ｐゴシック" pitchFamily="34" charset="-128"/>
                        </a:rPr>
                        <a:t>ductules</a:t>
                      </a:r>
                      <a:r>
                        <a:rPr lang="en-US" sz="1800" b="0" dirty="0">
                          <a:solidFill>
                            <a:schemeClr val="tx1">
                              <a:lumMod val="85000"/>
                              <a:lumOff val="15000"/>
                            </a:schemeClr>
                          </a:solidFill>
                          <a:latin typeface="+mj-lt"/>
                          <a:ea typeface="ＭＳ Ｐゴシック" pitchFamily="34" charset="-128"/>
                        </a:rPr>
                        <a:t> composed of </a:t>
                      </a:r>
                      <a:r>
                        <a:rPr lang="en-US" sz="1800" b="1" dirty="0" err="1">
                          <a:solidFill>
                            <a:schemeClr val="tx1">
                              <a:lumMod val="85000"/>
                              <a:lumOff val="15000"/>
                            </a:schemeClr>
                          </a:solidFill>
                          <a:latin typeface="+mj-lt"/>
                          <a:ea typeface="ＭＳ Ｐゴシック" pitchFamily="34" charset="-128"/>
                        </a:rPr>
                        <a:t>cuboidal</a:t>
                      </a:r>
                      <a:r>
                        <a:rPr lang="en-US" sz="1800" b="1" dirty="0">
                          <a:solidFill>
                            <a:schemeClr val="tx1">
                              <a:lumMod val="85000"/>
                              <a:lumOff val="15000"/>
                            </a:schemeClr>
                          </a:solidFill>
                          <a:latin typeface="+mj-lt"/>
                          <a:ea typeface="ＭＳ Ｐゴシック" pitchFamily="34" charset="-128"/>
                        </a:rPr>
                        <a:t> epithelial cells </a:t>
                      </a:r>
                      <a:r>
                        <a:rPr lang="en-US" sz="1800" b="0" dirty="0">
                          <a:solidFill>
                            <a:schemeClr val="tx1">
                              <a:lumMod val="85000"/>
                              <a:lumOff val="15000"/>
                            </a:schemeClr>
                          </a:solidFill>
                          <a:latin typeface="+mj-lt"/>
                          <a:ea typeface="ＭＳ Ｐゴシック" pitchFamily="34" charset="-128"/>
                        </a:rPr>
                        <a:t>called </a:t>
                      </a:r>
                      <a:r>
                        <a:rPr lang="en-US" sz="1800" b="1" dirty="0" err="1">
                          <a:solidFill>
                            <a:srgbClr val="FF0000"/>
                          </a:solidFill>
                          <a:latin typeface="+mj-lt"/>
                          <a:ea typeface="ＭＳ Ｐゴシック" pitchFamily="34" charset="-128"/>
                        </a:rPr>
                        <a:t>cholangiocytes</a:t>
                      </a:r>
                      <a:r>
                        <a:rPr lang="en-US" sz="1800" b="0" dirty="0">
                          <a:solidFill>
                            <a:schemeClr val="tx1">
                              <a:lumMod val="85000"/>
                              <a:lumOff val="15000"/>
                            </a:schemeClr>
                          </a:solidFill>
                          <a:latin typeface="+mj-lt"/>
                          <a:ea typeface="ＭＳ Ｐゴシック" pitchFamily="34" charset="-128"/>
                        </a:rPr>
                        <a:t>.</a:t>
                      </a:r>
                    </a:p>
                    <a:p>
                      <a:pPr eaLnBrk="1" hangingPunct="1">
                        <a:buFont typeface="Wingdings" pitchFamily="2" charset="2"/>
                        <a:buNone/>
                        <a:defRPr/>
                      </a:pPr>
                      <a:endParaRPr lang="en-US" sz="1800" b="0" dirty="0">
                        <a:solidFill>
                          <a:schemeClr val="tx1">
                            <a:lumMod val="85000"/>
                            <a:lumOff val="15000"/>
                          </a:schemeClr>
                        </a:solidFill>
                        <a:latin typeface="+mj-lt"/>
                        <a:ea typeface="ＭＳ Ｐゴシック" pitchFamily="34" charset="-128"/>
                      </a:endParaRPr>
                    </a:p>
                    <a:p>
                      <a:pPr eaLnBrk="1" hangingPunct="1">
                        <a:buFont typeface="Wingdings" pitchFamily="2" charset="2"/>
                        <a:buChar char="v"/>
                        <a:defRPr/>
                      </a:pPr>
                      <a:r>
                        <a:rPr lang="en-US" sz="1800" b="0" dirty="0">
                          <a:solidFill>
                            <a:schemeClr val="tx1">
                              <a:lumMod val="85000"/>
                              <a:lumOff val="15000"/>
                            </a:schemeClr>
                          </a:solidFill>
                          <a:latin typeface="+mj-lt"/>
                          <a:ea typeface="ＭＳ Ｐゴシック" pitchFamily="34" charset="-128"/>
                        </a:rPr>
                        <a:t>After a short distance, these </a:t>
                      </a:r>
                      <a:r>
                        <a:rPr lang="en-US" sz="1800" b="0" dirty="0" err="1">
                          <a:solidFill>
                            <a:schemeClr val="tx1">
                              <a:lumMod val="85000"/>
                              <a:lumOff val="15000"/>
                            </a:schemeClr>
                          </a:solidFill>
                          <a:latin typeface="+mj-lt"/>
                          <a:ea typeface="ＭＳ Ｐゴシック" pitchFamily="34" charset="-128"/>
                        </a:rPr>
                        <a:t>ductules</a:t>
                      </a:r>
                      <a:r>
                        <a:rPr lang="en-US" sz="1800" b="0" dirty="0">
                          <a:solidFill>
                            <a:schemeClr val="tx1">
                              <a:lumMod val="85000"/>
                              <a:lumOff val="15000"/>
                            </a:schemeClr>
                          </a:solidFill>
                          <a:latin typeface="+mj-lt"/>
                          <a:ea typeface="ＭＳ Ｐゴシック" pitchFamily="34" charset="-128"/>
                        </a:rPr>
                        <a:t> collect and end in the </a:t>
                      </a:r>
                      <a:r>
                        <a:rPr lang="en-US" sz="1800" b="1" dirty="0">
                          <a:solidFill>
                            <a:schemeClr val="tx1">
                              <a:lumMod val="85000"/>
                              <a:lumOff val="15000"/>
                            </a:schemeClr>
                          </a:solidFill>
                          <a:latin typeface="+mj-lt"/>
                          <a:ea typeface="ＭＳ Ｐゴシック" pitchFamily="34" charset="-128"/>
                        </a:rPr>
                        <a:t>interlobular bile ducts in the portal </a:t>
                      </a:r>
                      <a:r>
                        <a:rPr lang="en-US" sz="1800" b="0" dirty="0">
                          <a:solidFill>
                            <a:schemeClr val="tx1">
                              <a:lumMod val="85000"/>
                              <a:lumOff val="15000"/>
                            </a:schemeClr>
                          </a:solidFill>
                          <a:latin typeface="+mj-lt"/>
                          <a:ea typeface="ＭＳ Ｐゴシック" pitchFamily="34" charset="-128"/>
                        </a:rPr>
                        <a:t>areas.                                    </a:t>
                      </a:r>
                    </a:p>
                    <a:p>
                      <a:pPr rtl="1"/>
                      <a:endParaRPr lang="ar-SA" b="0" dirty="0">
                        <a:latin typeface="+mj-lt"/>
                      </a:endParaRPr>
                    </a:p>
                  </a:txBody>
                  <a:tcPr>
                    <a:solidFill>
                      <a:schemeClr val="bg1">
                        <a:lumMod val="95000"/>
                      </a:schemeClr>
                    </a:solidFill>
                  </a:tcPr>
                </a:tc>
                <a:tc>
                  <a:txBody>
                    <a:bodyPr/>
                    <a:lstStyle/>
                    <a:p>
                      <a:pPr eaLnBrk="1" hangingPunct="1">
                        <a:buFont typeface="Wingdings" pitchFamily="2" charset="2"/>
                        <a:buChar char="v"/>
                        <a:defRPr/>
                      </a:pPr>
                      <a:r>
                        <a:rPr lang="en-US" sz="1800" b="0" dirty="0">
                          <a:solidFill>
                            <a:schemeClr val="tx1">
                              <a:lumMod val="85000"/>
                              <a:lumOff val="15000"/>
                            </a:schemeClr>
                          </a:solidFill>
                          <a:latin typeface="+mj-lt"/>
                          <a:ea typeface="ＭＳ Ｐゴシック" pitchFamily="34" charset="-128"/>
                        </a:rPr>
                        <a:t>Narrow channels located </a:t>
                      </a:r>
                      <a:r>
                        <a:rPr lang="en-US" sz="1800" b="1" dirty="0">
                          <a:solidFill>
                            <a:schemeClr val="tx1">
                              <a:lumMod val="85000"/>
                              <a:lumOff val="15000"/>
                            </a:schemeClr>
                          </a:solidFill>
                          <a:latin typeface="+mj-lt"/>
                          <a:ea typeface="ＭＳ Ｐゴシック" pitchFamily="34" charset="-128"/>
                        </a:rPr>
                        <a:t>between </a:t>
                      </a:r>
                      <a:r>
                        <a:rPr lang="en-US" sz="1800" b="1" dirty="0" err="1">
                          <a:solidFill>
                            <a:schemeClr val="tx1">
                              <a:lumMod val="85000"/>
                              <a:lumOff val="15000"/>
                            </a:schemeClr>
                          </a:solidFill>
                          <a:latin typeface="+mj-lt"/>
                          <a:ea typeface="ＭＳ Ｐゴシック" pitchFamily="34" charset="-128"/>
                        </a:rPr>
                        <a:t>hepatocyt</a:t>
                      </a:r>
                      <a:r>
                        <a:rPr lang="en-US" sz="1800" b="0" dirty="0" err="1">
                          <a:solidFill>
                            <a:schemeClr val="tx1">
                              <a:lumMod val="85000"/>
                              <a:lumOff val="15000"/>
                            </a:schemeClr>
                          </a:solidFill>
                          <a:latin typeface="+mj-lt"/>
                          <a:ea typeface="ＭＳ Ｐゴシック" pitchFamily="34" charset="-128"/>
                        </a:rPr>
                        <a:t>es</a:t>
                      </a:r>
                      <a:r>
                        <a:rPr lang="en-US" sz="1800" b="0" dirty="0">
                          <a:solidFill>
                            <a:schemeClr val="tx1">
                              <a:lumMod val="85000"/>
                              <a:lumOff val="15000"/>
                            </a:schemeClr>
                          </a:solidFill>
                          <a:latin typeface="+mj-lt"/>
                          <a:ea typeface="ＭＳ Ｐゴシック" pitchFamily="34" charset="-128"/>
                        </a:rPr>
                        <a:t>, </a:t>
                      </a:r>
                      <a:r>
                        <a:rPr lang="en-US" sz="1800" b="1" dirty="0">
                          <a:solidFill>
                            <a:schemeClr val="tx1">
                              <a:lumMod val="85000"/>
                              <a:lumOff val="15000"/>
                            </a:schemeClr>
                          </a:solidFill>
                          <a:latin typeface="+mj-lt"/>
                          <a:ea typeface="ＭＳ Ｐゴシック" pitchFamily="34" charset="-128"/>
                        </a:rPr>
                        <a:t>limited only by the cell membranes of 2 </a:t>
                      </a:r>
                      <a:r>
                        <a:rPr lang="en-US" sz="1800" b="1" dirty="0" err="1">
                          <a:solidFill>
                            <a:schemeClr val="tx1">
                              <a:lumMod val="85000"/>
                              <a:lumOff val="15000"/>
                            </a:schemeClr>
                          </a:solidFill>
                          <a:latin typeface="+mj-lt"/>
                          <a:ea typeface="ＭＳ Ｐゴシック" pitchFamily="34" charset="-128"/>
                        </a:rPr>
                        <a:t>hepatocytes</a:t>
                      </a:r>
                      <a:r>
                        <a:rPr lang="en-US" sz="1800" b="1" dirty="0">
                          <a:solidFill>
                            <a:schemeClr val="tx1">
                              <a:lumMod val="85000"/>
                              <a:lumOff val="15000"/>
                            </a:schemeClr>
                          </a:solidFill>
                          <a:latin typeface="+mj-lt"/>
                          <a:ea typeface="ＭＳ Ｐゴシック" pitchFamily="34" charset="-128"/>
                        </a:rPr>
                        <a:t>.</a:t>
                      </a:r>
                    </a:p>
                    <a:p>
                      <a:pPr eaLnBrk="1" hangingPunct="1">
                        <a:buFont typeface="Wingdings" pitchFamily="2" charset="2"/>
                        <a:buChar char="v"/>
                        <a:defRPr/>
                      </a:pPr>
                      <a:r>
                        <a:rPr lang="en-US" sz="1800" b="0" dirty="0">
                          <a:solidFill>
                            <a:schemeClr val="tx1">
                              <a:lumMod val="85000"/>
                              <a:lumOff val="15000"/>
                            </a:schemeClr>
                          </a:solidFill>
                          <a:latin typeface="+mj-lt"/>
                          <a:ea typeface="ＭＳ Ｐゴシック" pitchFamily="34" charset="-128"/>
                        </a:rPr>
                        <a:t>They are the </a:t>
                      </a:r>
                      <a:r>
                        <a:rPr lang="en-US" sz="1800" b="1" dirty="0">
                          <a:solidFill>
                            <a:schemeClr val="tx1">
                              <a:lumMod val="85000"/>
                              <a:lumOff val="15000"/>
                            </a:schemeClr>
                          </a:solidFill>
                          <a:latin typeface="+mj-lt"/>
                          <a:ea typeface="ＭＳ Ｐゴシック" pitchFamily="34" charset="-128"/>
                        </a:rPr>
                        <a:t>first portions </a:t>
                      </a:r>
                      <a:r>
                        <a:rPr lang="en-US" sz="1800" b="0" dirty="0">
                          <a:solidFill>
                            <a:schemeClr val="tx1">
                              <a:lumMod val="85000"/>
                              <a:lumOff val="15000"/>
                            </a:schemeClr>
                          </a:solidFill>
                          <a:latin typeface="+mj-lt"/>
                          <a:ea typeface="ＭＳ Ｐゴシック" pitchFamily="34" charset="-128"/>
                        </a:rPr>
                        <a:t>of </a:t>
                      </a:r>
                      <a:r>
                        <a:rPr lang="en-US" sz="1800" b="1" dirty="0">
                          <a:solidFill>
                            <a:schemeClr val="tx1">
                              <a:lumMod val="85000"/>
                              <a:lumOff val="15000"/>
                            </a:schemeClr>
                          </a:solidFill>
                          <a:latin typeface="+mj-lt"/>
                          <a:ea typeface="ＭＳ Ｐゴシック" pitchFamily="34" charset="-128"/>
                        </a:rPr>
                        <a:t>the bile duct system</a:t>
                      </a:r>
                      <a:r>
                        <a:rPr lang="en-US" sz="1800" b="0" dirty="0">
                          <a:solidFill>
                            <a:schemeClr val="tx1">
                              <a:lumMod val="85000"/>
                              <a:lumOff val="15000"/>
                            </a:schemeClr>
                          </a:solidFill>
                          <a:latin typeface="+mj-lt"/>
                          <a:ea typeface="ＭＳ Ｐゴシック" pitchFamily="34" charset="-128"/>
                        </a:rPr>
                        <a:t>.</a:t>
                      </a:r>
                    </a:p>
                    <a:p>
                      <a:pPr eaLnBrk="1" hangingPunct="1">
                        <a:buFont typeface="Wingdings" pitchFamily="2" charset="2"/>
                        <a:buChar char="v"/>
                        <a:defRPr/>
                      </a:pPr>
                      <a:r>
                        <a:rPr lang="en-US" sz="1800" b="1" dirty="0" err="1">
                          <a:solidFill>
                            <a:schemeClr val="tx1">
                              <a:lumMod val="85000"/>
                              <a:lumOff val="15000"/>
                            </a:schemeClr>
                          </a:solidFill>
                          <a:latin typeface="+mj-lt"/>
                          <a:ea typeface="ＭＳ Ｐゴシック" pitchFamily="34" charset="-128"/>
                        </a:rPr>
                        <a:t>Microvilli</a:t>
                      </a:r>
                      <a:r>
                        <a:rPr lang="en-US" sz="1800" b="0" dirty="0">
                          <a:solidFill>
                            <a:schemeClr val="tx1">
                              <a:lumMod val="85000"/>
                              <a:lumOff val="15000"/>
                            </a:schemeClr>
                          </a:solidFill>
                          <a:latin typeface="+mj-lt"/>
                          <a:ea typeface="ＭＳ Ｐゴシック" pitchFamily="34" charset="-128"/>
                        </a:rPr>
                        <a:t> project from the </a:t>
                      </a:r>
                      <a:r>
                        <a:rPr lang="en-US" sz="1800" b="0" dirty="0" err="1">
                          <a:solidFill>
                            <a:schemeClr val="tx1">
                              <a:lumMod val="85000"/>
                              <a:lumOff val="15000"/>
                            </a:schemeClr>
                          </a:solidFill>
                          <a:latin typeface="+mj-lt"/>
                          <a:ea typeface="ＭＳ Ｐゴシック" pitchFamily="34" charset="-128"/>
                        </a:rPr>
                        <a:t>hepatocyte</a:t>
                      </a:r>
                      <a:r>
                        <a:rPr lang="en-US" sz="1800" b="0" dirty="0">
                          <a:solidFill>
                            <a:schemeClr val="tx1">
                              <a:lumMod val="85000"/>
                              <a:lumOff val="15000"/>
                            </a:schemeClr>
                          </a:solidFill>
                          <a:latin typeface="+mj-lt"/>
                          <a:ea typeface="ＭＳ Ｐゴシック" pitchFamily="34" charset="-128"/>
                        </a:rPr>
                        <a:t> into the bile </a:t>
                      </a:r>
                      <a:r>
                        <a:rPr lang="en-US" sz="1800" b="0" dirty="0" err="1">
                          <a:solidFill>
                            <a:schemeClr val="tx1">
                              <a:lumMod val="85000"/>
                              <a:lumOff val="15000"/>
                            </a:schemeClr>
                          </a:solidFill>
                          <a:latin typeface="+mj-lt"/>
                          <a:ea typeface="ＭＳ Ｐゴシック" pitchFamily="34" charset="-128"/>
                        </a:rPr>
                        <a:t>canaliculi</a:t>
                      </a:r>
                      <a:r>
                        <a:rPr lang="en-US" sz="1800" b="0" dirty="0">
                          <a:solidFill>
                            <a:schemeClr val="tx1">
                              <a:lumMod val="85000"/>
                              <a:lumOff val="15000"/>
                            </a:schemeClr>
                          </a:solidFill>
                          <a:latin typeface="+mj-lt"/>
                          <a:ea typeface="ＭＳ Ｐゴシック" pitchFamily="34" charset="-128"/>
                        </a:rPr>
                        <a:t>, thus increasing the surface area.</a:t>
                      </a:r>
                    </a:p>
                    <a:p>
                      <a:pPr eaLnBrk="1" hangingPunct="1">
                        <a:buFont typeface="Wingdings" pitchFamily="2" charset="2"/>
                        <a:buChar char="v"/>
                        <a:defRPr/>
                      </a:pPr>
                      <a:r>
                        <a:rPr lang="en-US" sz="1800" b="1" dirty="0">
                          <a:solidFill>
                            <a:schemeClr val="tx1">
                              <a:lumMod val="85000"/>
                              <a:lumOff val="15000"/>
                            </a:schemeClr>
                          </a:solidFill>
                          <a:latin typeface="+mj-lt"/>
                          <a:ea typeface="ＭＳ Ｐゴシック" pitchFamily="34" charset="-128"/>
                        </a:rPr>
                        <a:t>Tight junctions </a:t>
                      </a:r>
                      <a:r>
                        <a:rPr lang="en-US" sz="1800" b="0" dirty="0">
                          <a:solidFill>
                            <a:schemeClr val="tx1">
                              <a:lumMod val="85000"/>
                              <a:lumOff val="15000"/>
                            </a:schemeClr>
                          </a:solidFill>
                          <a:latin typeface="+mj-lt"/>
                          <a:ea typeface="ＭＳ Ｐゴシック" pitchFamily="34" charset="-128"/>
                        </a:rPr>
                        <a:t>between the cell membranes of the 2 </a:t>
                      </a:r>
                      <a:r>
                        <a:rPr lang="en-US" sz="1800" b="0" dirty="0" err="1">
                          <a:solidFill>
                            <a:schemeClr val="tx1">
                              <a:lumMod val="85000"/>
                              <a:lumOff val="15000"/>
                            </a:schemeClr>
                          </a:solidFill>
                          <a:latin typeface="+mj-lt"/>
                          <a:ea typeface="ＭＳ Ｐゴシック" pitchFamily="34" charset="-128"/>
                        </a:rPr>
                        <a:t>hepatocytes</a:t>
                      </a:r>
                      <a:r>
                        <a:rPr lang="en-US" sz="1800" b="0" dirty="0">
                          <a:solidFill>
                            <a:schemeClr val="tx1">
                              <a:lumMod val="85000"/>
                              <a:lumOff val="15000"/>
                            </a:schemeClr>
                          </a:solidFill>
                          <a:latin typeface="+mj-lt"/>
                          <a:ea typeface="ＭＳ Ｐゴシック" pitchFamily="34" charset="-128"/>
                        </a:rPr>
                        <a:t> prevent leakage of bile. </a:t>
                      </a:r>
                    </a:p>
                    <a:p>
                      <a:pPr rtl="1"/>
                      <a:endParaRPr lang="ar-SA" b="0" dirty="0">
                        <a:latin typeface="+mj-lt"/>
                      </a:endParaRPr>
                    </a:p>
                  </a:txBody>
                  <a:tcPr>
                    <a:solidFill>
                      <a:schemeClr val="bg1">
                        <a:lumMod val="95000"/>
                      </a:schemeClr>
                    </a:solidFill>
                  </a:tcPr>
                </a:tc>
                <a:extLst>
                  <a:ext uri="{0D108BD9-81ED-4DB2-BD59-A6C34878D82A}">
                    <a16:rowId xmlns:a16="http://schemas.microsoft.com/office/drawing/2014/main" xmlns="" val="10003"/>
                  </a:ext>
                </a:extLst>
              </a:tr>
            </a:tbl>
          </a:graphicData>
        </a:graphic>
      </p:graphicFrame>
      <p:pic>
        <p:nvPicPr>
          <p:cNvPr id="5" name="Picture 4" descr="F16_18"/>
          <p:cNvPicPr>
            <a:picLocks noChangeAspect="1" noChangeArrowheads="1"/>
          </p:cNvPicPr>
          <p:nvPr/>
        </p:nvPicPr>
        <p:blipFill>
          <a:blip r:embed="rId2"/>
          <a:srcRect/>
          <a:stretch>
            <a:fillRect/>
          </a:stretch>
        </p:blipFill>
        <p:spPr bwMode="auto">
          <a:xfrm>
            <a:off x="1907513" y="5084023"/>
            <a:ext cx="2207880" cy="1526063"/>
          </a:xfrm>
          <a:prstGeom prst="rect">
            <a:avLst/>
          </a:prstGeom>
          <a:noFill/>
          <a:ln w="9525">
            <a:noFill/>
            <a:miter lim="800000"/>
            <a:headEnd/>
            <a:tailEnd/>
          </a:ln>
        </p:spPr>
      </p:pic>
      <p:pic>
        <p:nvPicPr>
          <p:cNvPr id="6" name="Picture 4" descr="F16_11"/>
          <p:cNvPicPr>
            <a:picLocks noChangeAspect="1" noChangeArrowheads="1"/>
          </p:cNvPicPr>
          <p:nvPr/>
        </p:nvPicPr>
        <p:blipFill>
          <a:blip r:embed="rId3"/>
          <a:srcRect/>
          <a:stretch>
            <a:fillRect/>
          </a:stretch>
        </p:blipFill>
        <p:spPr bwMode="auto">
          <a:xfrm>
            <a:off x="-11155" y="5229463"/>
            <a:ext cx="1880525" cy="1235181"/>
          </a:xfrm>
          <a:prstGeom prst="rect">
            <a:avLst/>
          </a:prstGeom>
          <a:noFill/>
          <a:ln w="9525">
            <a:noFill/>
            <a:miter lim="800000"/>
            <a:headEnd/>
            <a:tailEnd/>
          </a:ln>
        </p:spPr>
      </p:pic>
      <p:pic>
        <p:nvPicPr>
          <p:cNvPr id="9" name="Picture 4" descr="loadBinary_007.gif"/>
          <p:cNvPicPr>
            <a:picLocks noChangeAspect="1"/>
          </p:cNvPicPr>
          <p:nvPr/>
        </p:nvPicPr>
        <p:blipFill>
          <a:blip r:embed="rId4"/>
          <a:srcRect b="10588"/>
          <a:stretch>
            <a:fillRect/>
          </a:stretch>
        </p:blipFill>
        <p:spPr bwMode="auto">
          <a:xfrm>
            <a:off x="4607128" y="3865937"/>
            <a:ext cx="2977744" cy="2357598"/>
          </a:xfrm>
          <a:prstGeom prst="rect">
            <a:avLst/>
          </a:prstGeom>
          <a:noFill/>
          <a:ln w="9525">
            <a:noFill/>
            <a:miter lim="800000"/>
            <a:headEnd/>
            <a:tailEnd/>
          </a:ln>
        </p:spPr>
      </p:pic>
      <p:pic>
        <p:nvPicPr>
          <p:cNvPr id="10" name="Picture 7" descr="photo.PNG"/>
          <p:cNvPicPr>
            <a:picLocks noChangeAspect="1"/>
          </p:cNvPicPr>
          <p:nvPr/>
        </p:nvPicPr>
        <p:blipFill>
          <a:blip r:embed="rId5"/>
          <a:srcRect l="2129" t="29919" r="4256" b="26108"/>
          <a:stretch>
            <a:fillRect/>
          </a:stretch>
        </p:blipFill>
        <p:spPr bwMode="auto">
          <a:xfrm>
            <a:off x="8754745" y="4531179"/>
            <a:ext cx="2599055" cy="1830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151558590"/>
              </p:ext>
            </p:extLst>
          </p:nvPr>
        </p:nvGraphicFramePr>
        <p:xfrm>
          <a:off x="838200" y="1631818"/>
          <a:ext cx="10515600" cy="4834519"/>
        </p:xfrm>
        <a:graphic>
          <a:graphicData uri="http://schemas.openxmlformats.org/drawingml/2006/table">
            <a:tbl>
              <a:tblPr rtl="1" firstRow="1" bandRow="1">
                <a:tableStyleId>{5C22544A-7EE6-4342-B048-85BDC9FD1C3A}</a:tableStyleId>
              </a:tblPr>
              <a:tblGrid>
                <a:gridCol w="10515600">
                  <a:extLst>
                    <a:ext uri="{9D8B030D-6E8A-4147-A177-3AD203B41FA5}">
                      <a16:colId xmlns:a16="http://schemas.microsoft.com/office/drawing/2014/main" xmlns="" val="20000"/>
                    </a:ext>
                  </a:extLst>
                </a:gridCol>
              </a:tblGrid>
              <a:tr h="507047">
                <a:tc>
                  <a:txBody>
                    <a:bodyPr/>
                    <a:lstStyle/>
                    <a:p>
                      <a:pPr algn="ctr" rtl="1"/>
                      <a:r>
                        <a:rPr lang="en-US" sz="2400" b="0" dirty="0">
                          <a:solidFill>
                            <a:srgbClr val="FF0000"/>
                          </a:solidFill>
                          <a:latin typeface="+mj-lt"/>
                          <a:ea typeface="ＭＳ Ｐゴシック" pitchFamily="34" charset="-128"/>
                        </a:rPr>
                        <a:t>Common hepatic duct</a:t>
                      </a:r>
                      <a:endParaRPr lang="ar-SA" sz="2400" b="0" dirty="0">
                        <a:solidFill>
                          <a:srgbClr val="FF0000"/>
                        </a:solidFill>
                        <a:latin typeface="+mj-lt"/>
                      </a:endParaRPr>
                    </a:p>
                  </a:txBody>
                  <a:tcPr>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327472">
                <a:tc>
                  <a:txBody>
                    <a:bodyPr/>
                    <a:lstStyle/>
                    <a:p>
                      <a:pPr eaLnBrk="1" hangingPunct="1">
                        <a:buFont typeface="Wingdings" pitchFamily="2" charset="2"/>
                        <a:buChar char="v"/>
                        <a:defRPr/>
                      </a:pPr>
                      <a:r>
                        <a:rPr lang="en-US" sz="1800" dirty="0">
                          <a:latin typeface="+mj-lt"/>
                          <a:ea typeface="ＭＳ Ｐゴシック" pitchFamily="34" charset="-128"/>
                        </a:rPr>
                        <a:t>Formed by union of </a:t>
                      </a:r>
                      <a:r>
                        <a:rPr lang="en-US" sz="1800" b="1" i="0" dirty="0">
                          <a:latin typeface="+mj-lt"/>
                          <a:ea typeface="ＭＳ Ｐゴシック" pitchFamily="34" charset="-128"/>
                        </a:rPr>
                        <a:t>the right &amp; left hepatic ducts</a:t>
                      </a:r>
                      <a:r>
                        <a:rPr lang="en-US" sz="1800" dirty="0">
                          <a:latin typeface="+mj-lt"/>
                          <a:ea typeface="ＭＳ Ｐゴシック" pitchFamily="34" charset="-128"/>
                        </a:rPr>
                        <a:t>. It joins </a:t>
                      </a:r>
                      <a:r>
                        <a:rPr lang="en-US" sz="1800" b="1" dirty="0">
                          <a:latin typeface="+mj-lt"/>
                          <a:ea typeface="ＭＳ Ｐゴシック" pitchFamily="34" charset="-128"/>
                        </a:rPr>
                        <a:t>the cystic duct</a:t>
                      </a:r>
                      <a:r>
                        <a:rPr lang="en-US" sz="1800" dirty="0">
                          <a:latin typeface="+mj-lt"/>
                          <a:ea typeface="ＭＳ Ｐゴシック" pitchFamily="34" charset="-128"/>
                        </a:rPr>
                        <a:t>, arising from </a:t>
                      </a:r>
                      <a:r>
                        <a:rPr lang="en-US" sz="1800" b="1" dirty="0">
                          <a:latin typeface="+mj-lt"/>
                          <a:ea typeface="ＭＳ Ｐゴシック" pitchFamily="34" charset="-128"/>
                        </a:rPr>
                        <a:t>the gallbladder</a:t>
                      </a:r>
                      <a:r>
                        <a:rPr lang="en-US" sz="1800" dirty="0">
                          <a:latin typeface="+mj-lt"/>
                          <a:ea typeface="ＭＳ Ｐゴシック" pitchFamily="34" charset="-128"/>
                        </a:rPr>
                        <a:t>, forming </a:t>
                      </a:r>
                      <a:r>
                        <a:rPr lang="en-US" sz="1800" b="1" dirty="0">
                          <a:solidFill>
                            <a:srgbClr val="FF0000"/>
                          </a:solidFill>
                          <a:latin typeface="+mj-lt"/>
                          <a:ea typeface="ＭＳ Ｐゴシック" pitchFamily="34" charset="-128"/>
                        </a:rPr>
                        <a:t>the common bile duct.</a:t>
                      </a:r>
                    </a:p>
                    <a:p>
                      <a:pPr eaLnBrk="1" hangingPunct="1">
                        <a:buFont typeface="Wingdings" pitchFamily="2" charset="2"/>
                        <a:buChar char="v"/>
                        <a:defRPr/>
                      </a:pPr>
                      <a:r>
                        <a:rPr lang="en-US" sz="1800" dirty="0">
                          <a:solidFill>
                            <a:schemeClr val="tx1">
                              <a:lumMod val="95000"/>
                              <a:lumOff val="5000"/>
                            </a:schemeClr>
                          </a:solidFill>
                          <a:latin typeface="+mj-lt"/>
                          <a:ea typeface="ＭＳ Ｐゴシック" pitchFamily="34" charset="-128"/>
                        </a:rPr>
                        <a:t>Similar in structure to the wall of gall bladder and other </a:t>
                      </a:r>
                      <a:r>
                        <a:rPr lang="en-US" sz="1800" dirty="0" err="1">
                          <a:solidFill>
                            <a:schemeClr val="tx1">
                              <a:lumMod val="95000"/>
                              <a:lumOff val="5000"/>
                            </a:schemeClr>
                          </a:solidFill>
                          <a:latin typeface="+mj-lt"/>
                          <a:ea typeface="ＭＳ Ｐゴシック" pitchFamily="34" charset="-128"/>
                        </a:rPr>
                        <a:t>extrahepatic</a:t>
                      </a:r>
                      <a:r>
                        <a:rPr lang="en-US" sz="1800" dirty="0">
                          <a:solidFill>
                            <a:schemeClr val="tx1">
                              <a:lumMod val="95000"/>
                              <a:lumOff val="5000"/>
                            </a:schemeClr>
                          </a:solidFill>
                          <a:latin typeface="+mj-lt"/>
                          <a:ea typeface="ＭＳ Ｐゴシック" pitchFamily="34" charset="-128"/>
                        </a:rPr>
                        <a:t> bile ducts.</a:t>
                      </a:r>
                    </a:p>
                    <a:p>
                      <a:pPr eaLnBrk="1" hangingPunct="1">
                        <a:buFont typeface="Arial" pitchFamily="34" charset="0"/>
                        <a:buChar char="•"/>
                        <a:defRPr/>
                      </a:pPr>
                      <a:r>
                        <a:rPr lang="en-US" sz="1800" b="1" u="sng" dirty="0">
                          <a:solidFill>
                            <a:schemeClr val="tx1">
                              <a:lumMod val="95000"/>
                              <a:lumOff val="5000"/>
                            </a:schemeClr>
                          </a:solidFill>
                          <a:latin typeface="+mj-lt"/>
                          <a:ea typeface="ＭＳ Ｐゴシック" pitchFamily="34" charset="-128"/>
                        </a:rPr>
                        <a:t>Mucosa</a:t>
                      </a:r>
                      <a:r>
                        <a:rPr lang="en-US" sz="1800" b="0" dirty="0">
                          <a:solidFill>
                            <a:schemeClr val="tx1">
                              <a:lumMod val="95000"/>
                              <a:lumOff val="5000"/>
                            </a:schemeClr>
                          </a:solidFill>
                          <a:latin typeface="+mj-lt"/>
                          <a:ea typeface="ＭＳ Ｐゴシック" pitchFamily="34" charset="-128"/>
                        </a:rPr>
                        <a:t>:</a:t>
                      </a:r>
                    </a:p>
                    <a:p>
                      <a:pPr lvl="1" eaLnBrk="1" hangingPunct="1">
                        <a:buFont typeface="Arial" pitchFamily="34" charset="0"/>
                        <a:buNone/>
                        <a:defRPr/>
                      </a:pPr>
                      <a:r>
                        <a:rPr lang="en-US" sz="1800" b="0" dirty="0">
                          <a:solidFill>
                            <a:schemeClr val="tx1">
                              <a:lumMod val="95000"/>
                              <a:lumOff val="5000"/>
                            </a:schemeClr>
                          </a:solidFill>
                          <a:latin typeface="+mj-lt"/>
                          <a:ea typeface="Arial" pitchFamily="34" charset="0"/>
                        </a:rPr>
                        <a:t>Epithelium: </a:t>
                      </a:r>
                      <a:r>
                        <a:rPr lang="en-US" sz="1800" b="1" dirty="0">
                          <a:solidFill>
                            <a:schemeClr val="tx1">
                              <a:lumMod val="95000"/>
                              <a:lumOff val="5000"/>
                            </a:schemeClr>
                          </a:solidFill>
                          <a:latin typeface="+mj-lt"/>
                          <a:ea typeface="Arial" pitchFamily="34" charset="0"/>
                        </a:rPr>
                        <a:t>Simple columnar</a:t>
                      </a:r>
                      <a:r>
                        <a:rPr lang="en-US" sz="1800" b="0" dirty="0">
                          <a:solidFill>
                            <a:schemeClr val="tx1">
                              <a:lumMod val="95000"/>
                              <a:lumOff val="5000"/>
                            </a:schemeClr>
                          </a:solidFill>
                          <a:latin typeface="+mj-lt"/>
                          <a:ea typeface="Arial" pitchFamily="34" charset="0"/>
                        </a:rPr>
                        <a:t>.</a:t>
                      </a:r>
                    </a:p>
                    <a:p>
                      <a:pPr lvl="1" eaLnBrk="1" hangingPunct="1">
                        <a:buFont typeface="Arial" pitchFamily="34" charset="0"/>
                        <a:buNone/>
                        <a:defRPr/>
                      </a:pPr>
                      <a:r>
                        <a:rPr lang="en-US" sz="1800" b="0" dirty="0">
                          <a:solidFill>
                            <a:schemeClr val="tx1">
                              <a:lumMod val="95000"/>
                              <a:lumOff val="5000"/>
                            </a:schemeClr>
                          </a:solidFill>
                          <a:latin typeface="+mj-lt"/>
                          <a:ea typeface="Arial" pitchFamily="34" charset="0"/>
                        </a:rPr>
                        <a:t>Lamina </a:t>
                      </a:r>
                      <a:r>
                        <a:rPr lang="en-US" sz="1800" b="0" dirty="0" err="1">
                          <a:solidFill>
                            <a:schemeClr val="tx1">
                              <a:lumMod val="95000"/>
                              <a:lumOff val="5000"/>
                            </a:schemeClr>
                          </a:solidFill>
                          <a:latin typeface="+mj-lt"/>
                          <a:ea typeface="Arial" pitchFamily="34" charset="0"/>
                        </a:rPr>
                        <a:t>propria</a:t>
                      </a:r>
                      <a:r>
                        <a:rPr lang="en-US" sz="1800" b="0" dirty="0">
                          <a:solidFill>
                            <a:schemeClr val="tx1">
                              <a:lumMod val="95000"/>
                              <a:lumOff val="5000"/>
                            </a:schemeClr>
                          </a:solidFill>
                          <a:latin typeface="+mj-lt"/>
                          <a:ea typeface="Arial" pitchFamily="34" charset="0"/>
                        </a:rPr>
                        <a:t>.</a:t>
                      </a:r>
                    </a:p>
                    <a:p>
                      <a:pPr eaLnBrk="1" hangingPunct="1">
                        <a:buFont typeface="Arial" pitchFamily="34" charset="0"/>
                        <a:buChar char="•"/>
                        <a:defRPr/>
                      </a:pPr>
                      <a:r>
                        <a:rPr lang="en-US" sz="1800" b="1" u="sng" dirty="0" err="1">
                          <a:solidFill>
                            <a:schemeClr val="tx1">
                              <a:lumMod val="95000"/>
                              <a:lumOff val="5000"/>
                            </a:schemeClr>
                          </a:solidFill>
                          <a:latin typeface="+mj-lt"/>
                          <a:ea typeface="ＭＳ Ｐゴシック" pitchFamily="34" charset="-128"/>
                        </a:rPr>
                        <a:t>Muscularis</a:t>
                      </a:r>
                      <a:r>
                        <a:rPr lang="en-US" sz="1800" b="0" dirty="0">
                          <a:solidFill>
                            <a:schemeClr val="tx1">
                              <a:lumMod val="95000"/>
                              <a:lumOff val="5000"/>
                            </a:schemeClr>
                          </a:solidFill>
                          <a:latin typeface="+mj-lt"/>
                          <a:ea typeface="ＭＳ Ｐゴシック" pitchFamily="34" charset="-128"/>
                        </a:rPr>
                        <a:t>: bundles of smooth muscle fibers in all directions.</a:t>
                      </a:r>
                    </a:p>
                    <a:p>
                      <a:pPr eaLnBrk="1" hangingPunct="1">
                        <a:buFont typeface="Arial" pitchFamily="34" charset="0"/>
                        <a:buChar char="•"/>
                        <a:defRPr/>
                      </a:pPr>
                      <a:r>
                        <a:rPr lang="en-US" sz="1800" b="1" u="sng" dirty="0">
                          <a:solidFill>
                            <a:schemeClr val="tx1">
                              <a:lumMod val="95000"/>
                              <a:lumOff val="5000"/>
                            </a:schemeClr>
                          </a:solidFill>
                          <a:latin typeface="+mj-lt"/>
                          <a:ea typeface="ＭＳ Ｐゴシック" pitchFamily="34" charset="-128"/>
                        </a:rPr>
                        <a:t>Adventitia</a:t>
                      </a:r>
                      <a:r>
                        <a:rPr lang="en-US" sz="1800" b="1" dirty="0">
                          <a:solidFill>
                            <a:schemeClr val="tx1">
                              <a:lumMod val="95000"/>
                              <a:lumOff val="5000"/>
                            </a:schemeClr>
                          </a:solidFill>
                          <a:latin typeface="+mj-lt"/>
                          <a:ea typeface="ＭＳ Ｐゴシック" pitchFamily="34" charset="-128"/>
                        </a:rPr>
                        <a:t>.</a:t>
                      </a:r>
                    </a:p>
                    <a:p>
                      <a:pPr algn="l"/>
                      <a:r>
                        <a:rPr lang="en-US" altLang="x-none" sz="1600" b="0" kern="1200" dirty="0">
                          <a:solidFill>
                            <a:srgbClr val="00B050"/>
                          </a:solidFill>
                          <a:latin typeface="+mj-lt"/>
                          <a:ea typeface="ＭＳ Ｐゴシック" pitchFamily="34" charset="-128"/>
                          <a:cs typeface="+mn-cs"/>
                        </a:rPr>
                        <a:t>Why adventitia? Because it is present under the liver</a:t>
                      </a:r>
                    </a:p>
                    <a:p>
                      <a:pPr algn="l"/>
                      <a:r>
                        <a:rPr lang="en-US" altLang="x-none" sz="1600" b="0" kern="1200" dirty="0">
                          <a:solidFill>
                            <a:srgbClr val="00B050"/>
                          </a:solidFill>
                          <a:latin typeface="+mj-lt"/>
                          <a:ea typeface="ＭＳ Ｐゴシック" pitchFamily="34" charset="-128"/>
                          <a:cs typeface="+mn-cs"/>
                        </a:rPr>
                        <a:t>Same structure of gall bladder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4" name="عنصر نائب للمحتوى 3"/>
          <p:cNvGraphicFramePr>
            <a:graphicFrameLocks/>
          </p:cNvGraphicFramePr>
          <p:nvPr>
            <p:extLst>
              <p:ext uri="{D42A27DB-BD31-4B8C-83A1-F6EECF244321}">
                <p14:modId xmlns:p14="http://schemas.microsoft.com/office/powerpoint/2010/main" val="2586257452"/>
              </p:ext>
            </p:extLst>
          </p:nvPr>
        </p:nvGraphicFramePr>
        <p:xfrm>
          <a:off x="838200" y="133218"/>
          <a:ext cx="10515600" cy="1407160"/>
        </p:xfrm>
        <a:graphic>
          <a:graphicData uri="http://schemas.openxmlformats.org/drawingml/2006/table">
            <a:tbl>
              <a:tblPr rtl="1" firstRow="1" bandRow="1">
                <a:tableStyleId>{5C22544A-7EE6-4342-B048-85BDC9FD1C3A}</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840">
                <a:tc gridSpan="3">
                  <a:txBody>
                    <a:bodyPr/>
                    <a:lstStyle/>
                    <a:p>
                      <a:pPr algn="ctr" rtl="1"/>
                      <a:r>
                        <a:rPr lang="en-US" baseline="0" dirty="0">
                          <a:latin typeface="+mj-lt"/>
                          <a:ea typeface="ＭＳ Ｐゴシック" pitchFamily="34" charset="-128"/>
                        </a:rPr>
                        <a:t> </a:t>
                      </a:r>
                      <a:r>
                        <a:rPr lang="en-US" sz="3200" b="0" kern="1200" dirty="0" err="1">
                          <a:solidFill>
                            <a:schemeClr val="lt1"/>
                          </a:solidFill>
                          <a:latin typeface="+mj-lt"/>
                          <a:ea typeface="ＭＳ Ｐゴシック" pitchFamily="34" charset="-128"/>
                          <a:cs typeface="+mn-cs"/>
                        </a:rPr>
                        <a:t>Biliary</a:t>
                      </a:r>
                      <a:r>
                        <a:rPr lang="en-US" sz="3200" b="0" kern="1200" dirty="0">
                          <a:solidFill>
                            <a:schemeClr val="lt1"/>
                          </a:solidFill>
                          <a:latin typeface="+mj-lt"/>
                          <a:ea typeface="ＭＳ Ｐゴシック" pitchFamily="34" charset="-128"/>
                          <a:cs typeface="+mn-cs"/>
                        </a:rPr>
                        <a:t> Passages, Cont…</a:t>
                      </a:r>
                      <a:endParaRPr lang="ar-SA" sz="3200" b="0" kern="1200" dirty="0">
                        <a:solidFill>
                          <a:schemeClr val="lt1"/>
                        </a:solidFill>
                        <a:latin typeface="+mj-lt"/>
                        <a:ea typeface="ＭＳ Ｐゴシック" pitchFamily="34" charset="-128"/>
                        <a:cs typeface="+mn-cs"/>
                      </a:endParaRPr>
                    </a:p>
                  </a:txBody>
                  <a:tcPr anchor="ctr">
                    <a:solidFill>
                      <a:srgbClr val="F8B2EE"/>
                    </a:solidFill>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xmlns="" val="10000"/>
                  </a:ext>
                </a:extLst>
              </a:tr>
              <a:tr h="370840">
                <a:tc gridSpan="3">
                  <a:txBody>
                    <a:bodyPr/>
                    <a:lstStyle/>
                    <a:p>
                      <a:pPr marL="539750" indent="-539750" algn="ctr" defTabSz="914400" rtl="0" eaLnBrk="1" latinLnBrk="0" hangingPunct="1">
                        <a:buFont typeface="Wingdings" pitchFamily="2" charset="2"/>
                        <a:buNone/>
                        <a:defRPr/>
                      </a:pPr>
                      <a:r>
                        <a:rPr lang="en-US" sz="2400" b="0" kern="1200" dirty="0">
                          <a:solidFill>
                            <a:srgbClr val="FF2F92"/>
                          </a:solidFill>
                          <a:latin typeface="+mj-lt"/>
                          <a:ea typeface="+mn-ea"/>
                          <a:cs typeface="+mn-cs"/>
                        </a:rPr>
                        <a:t>B-</a:t>
                      </a:r>
                      <a:r>
                        <a:rPr lang="en-US" sz="2400" b="0" kern="1200" dirty="0" err="1">
                          <a:solidFill>
                            <a:srgbClr val="FF2F92"/>
                          </a:solidFill>
                          <a:latin typeface="+mj-lt"/>
                          <a:ea typeface="+mn-ea"/>
                          <a:cs typeface="+mn-cs"/>
                        </a:rPr>
                        <a:t>Extrahepatic</a:t>
                      </a:r>
                      <a:r>
                        <a:rPr lang="en-US" sz="2400" b="0" kern="1200" dirty="0">
                          <a:solidFill>
                            <a:srgbClr val="FF2F92"/>
                          </a:solidFill>
                          <a:latin typeface="+mj-lt"/>
                          <a:ea typeface="+mn-ea"/>
                          <a:cs typeface="+mn-cs"/>
                        </a:rPr>
                        <a:t> passages</a:t>
                      </a:r>
                      <a:endParaRPr lang="ar-SA" sz="2400" b="0" kern="1200" dirty="0">
                        <a:solidFill>
                          <a:srgbClr val="FF2F92"/>
                        </a:solidFill>
                        <a:latin typeface="+mj-lt"/>
                        <a:ea typeface="+mn-ea"/>
                        <a:cs typeface="+mn-cs"/>
                      </a:endParaRPr>
                    </a:p>
                  </a:txBody>
                  <a:tcPr anchor="ctr">
                    <a:solidFill>
                      <a:schemeClr val="bg1">
                        <a:lumMod val="75000"/>
                      </a:schemeClr>
                    </a:solidFill>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xmlns="" val="10001"/>
                  </a:ext>
                </a:extLst>
              </a:tr>
              <a:tr h="370840">
                <a:tc>
                  <a:txBody>
                    <a:bodyPr/>
                    <a:lstStyle/>
                    <a:p>
                      <a:pPr algn="ctr" rtl="1"/>
                      <a:r>
                        <a:rPr lang="en-US" dirty="0">
                          <a:latin typeface="+mj-lt"/>
                          <a:ea typeface="ＭＳ Ｐゴシック" pitchFamily="34" charset="-128"/>
                        </a:rPr>
                        <a:t>6-Common bile duct.</a:t>
                      </a:r>
                      <a:endParaRPr lang="ar-SA" dirty="0">
                        <a:latin typeface="+mj-lt"/>
                      </a:endParaRPr>
                    </a:p>
                  </a:txBody>
                  <a:tcPr anchor="ctr">
                    <a:solidFill>
                      <a:schemeClr val="bg1">
                        <a:lumMod val="85000"/>
                      </a:schemeClr>
                    </a:solidFill>
                  </a:tcPr>
                </a:tc>
                <a:tc>
                  <a:txBody>
                    <a:bodyPr/>
                    <a:lstStyle/>
                    <a:p>
                      <a:pPr algn="ctr" rtl="1"/>
                      <a:r>
                        <a:rPr lang="en-US" dirty="0">
                          <a:latin typeface="+mj-lt"/>
                          <a:ea typeface="ＭＳ Ｐゴシック" pitchFamily="34" charset="-128"/>
                        </a:rPr>
                        <a:t>5-Common hepatic duct.</a:t>
                      </a:r>
                      <a:endParaRPr lang="ar-SA" dirty="0">
                        <a:latin typeface="+mj-lt"/>
                      </a:endParaRPr>
                    </a:p>
                  </a:txBody>
                  <a:tcPr anchor="ctr">
                    <a:solidFill>
                      <a:schemeClr val="bg1">
                        <a:lumMod val="85000"/>
                      </a:schemeClr>
                    </a:solidFill>
                  </a:tcPr>
                </a:tc>
                <a:tc>
                  <a:txBody>
                    <a:bodyPr/>
                    <a:lstStyle/>
                    <a:p>
                      <a:pPr algn="ctr" rtl="1"/>
                      <a:r>
                        <a:rPr lang="en-US" dirty="0">
                          <a:latin typeface="+mj-lt"/>
                          <a:ea typeface="ＭＳ Ｐゴシック" pitchFamily="34" charset="-128"/>
                        </a:rPr>
                        <a:t>4-Right &amp; left Hepatic ducts.</a:t>
                      </a:r>
                      <a:endParaRPr lang="ar-SA" dirty="0">
                        <a:latin typeface="+mj-lt"/>
                      </a:endParaRPr>
                    </a:p>
                  </a:txBody>
                  <a:tcPr anchor="ctr">
                    <a:solidFill>
                      <a:schemeClr val="bg1">
                        <a:lumMod val="85000"/>
                      </a:schemeClr>
                    </a:solidFill>
                  </a:tcPr>
                </a:tc>
                <a:extLst>
                  <a:ext uri="{0D108BD9-81ED-4DB2-BD59-A6C34878D82A}">
                    <a16:rowId xmlns:a16="http://schemas.microsoft.com/office/drawing/2014/main" xmlns="" val="10002"/>
                  </a:ext>
                </a:extLst>
              </a:tr>
            </a:tbl>
          </a:graphicData>
        </a:graphic>
      </p:graphicFrame>
      <p:pic>
        <p:nvPicPr>
          <p:cNvPr id="6" name="Picture 4" descr="D879B071"/>
          <p:cNvPicPr>
            <a:picLocks noChangeAspect="1" noChangeArrowheads="1"/>
          </p:cNvPicPr>
          <p:nvPr/>
        </p:nvPicPr>
        <p:blipFill>
          <a:blip r:embed="rId2"/>
          <a:srcRect l="18465" t="42876" r="37042" b="27124"/>
          <a:stretch>
            <a:fillRect/>
          </a:stretch>
        </p:blipFill>
        <p:spPr bwMode="auto">
          <a:xfrm>
            <a:off x="9519919" y="4195162"/>
            <a:ext cx="2481103" cy="2529620"/>
          </a:xfrm>
          <a:prstGeom prst="rect">
            <a:avLst/>
          </a:prstGeom>
          <a:noFill/>
          <a:ln w="9525">
            <a:noFill/>
            <a:miter lim="800000"/>
            <a:headEnd/>
            <a:tailEnd/>
          </a:ln>
        </p:spPr>
      </p:pic>
      <p:pic>
        <p:nvPicPr>
          <p:cNvPr id="7" name="Picture 12" descr="loadBinary_009.gif"/>
          <p:cNvPicPr>
            <a:picLocks noChangeAspect="1"/>
          </p:cNvPicPr>
          <p:nvPr/>
        </p:nvPicPr>
        <p:blipFill>
          <a:blip r:embed="rId3"/>
          <a:srcRect b="10345"/>
          <a:stretch>
            <a:fillRect/>
          </a:stretch>
        </p:blipFill>
        <p:spPr bwMode="auto">
          <a:xfrm>
            <a:off x="5318442" y="4195162"/>
            <a:ext cx="3866198" cy="2529620"/>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1A809F02-6DD3-4FFD-A3A2-2731038EC3A7}"/>
              </a:ext>
            </a:extLst>
          </p:cNvPr>
          <p:cNvSpPr/>
          <p:nvPr/>
        </p:nvSpPr>
        <p:spPr>
          <a:xfrm>
            <a:off x="5328602" y="4195162"/>
            <a:ext cx="777558" cy="285398"/>
          </a:xfrm>
          <a:prstGeom prst="rect">
            <a:avLst/>
          </a:prstGeom>
          <a:no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Rectangle 7">
            <a:extLst>
              <a:ext uri="{FF2B5EF4-FFF2-40B4-BE49-F238E27FC236}">
                <a16:creationId xmlns:a16="http://schemas.microsoft.com/office/drawing/2014/main" xmlns="" id="{C44A44F8-C81B-4769-9996-6768AA166A8B}"/>
              </a:ext>
            </a:extLst>
          </p:cNvPr>
          <p:cNvSpPr/>
          <p:nvPr/>
        </p:nvSpPr>
        <p:spPr>
          <a:xfrm>
            <a:off x="5328602" y="4495800"/>
            <a:ext cx="777558" cy="152400"/>
          </a:xfrm>
          <a:prstGeom prst="rect">
            <a:avLst/>
          </a:prstGeom>
          <a:no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xmlns="" id="{9A03764D-9B03-423A-BF9F-0FE9A45D3837}"/>
              </a:ext>
            </a:extLst>
          </p:cNvPr>
          <p:cNvSpPr/>
          <p:nvPr/>
        </p:nvSpPr>
        <p:spPr>
          <a:xfrm>
            <a:off x="7695882" y="4572000"/>
            <a:ext cx="1336358" cy="152400"/>
          </a:xfrm>
          <a:prstGeom prst="rect">
            <a:avLst/>
          </a:prstGeom>
          <a:no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Rectangle 9">
            <a:extLst>
              <a:ext uri="{FF2B5EF4-FFF2-40B4-BE49-F238E27FC236}">
                <a16:creationId xmlns:a16="http://schemas.microsoft.com/office/drawing/2014/main" xmlns="" id="{680D545F-3A8D-4184-914B-80BAB02C7F67}"/>
              </a:ext>
            </a:extLst>
          </p:cNvPr>
          <p:cNvSpPr/>
          <p:nvPr/>
        </p:nvSpPr>
        <p:spPr>
          <a:xfrm>
            <a:off x="7695881" y="4820920"/>
            <a:ext cx="1176815" cy="280318"/>
          </a:xfrm>
          <a:prstGeom prst="rect">
            <a:avLst/>
          </a:prstGeom>
          <a:no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60"/>
            <a:ext cx="9940636" cy="1325563"/>
          </a:xfrm>
        </p:spPr>
        <p:txBody>
          <a:bodyPr/>
          <a:lstStyle/>
          <a:p>
            <a:r>
              <a:rPr lang="en-US" dirty="0">
                <a:solidFill>
                  <a:srgbClr val="FF2F92"/>
                </a:solidFill>
                <a:ea typeface="ＭＳ Ｐゴシック" pitchFamily="34" charset="-128"/>
              </a:rPr>
              <a:t>Gall Bladder					</a:t>
            </a:r>
            <a:r>
              <a:rPr lang="en-US" dirty="0">
                <a:ea typeface="ＭＳ Ｐゴシック" pitchFamily="34" charset="-128"/>
              </a:rPr>
              <a:t> </a:t>
            </a:r>
            <a:r>
              <a:rPr lang="en-US" dirty="0">
                <a:solidFill>
                  <a:srgbClr val="FF2F92"/>
                </a:solidFill>
                <a:ea typeface="ＭＳ Ｐゴシック" pitchFamily="34" charset="-128"/>
              </a:rPr>
              <a:t>Pancreas</a:t>
            </a:r>
          </a:p>
        </p:txBody>
      </p:sp>
      <p:sp>
        <p:nvSpPr>
          <p:cNvPr id="3" name="Content Placeholder 2"/>
          <p:cNvSpPr>
            <a:spLocks noGrp="1"/>
          </p:cNvSpPr>
          <p:nvPr>
            <p:ph idx="1"/>
          </p:nvPr>
        </p:nvSpPr>
        <p:spPr>
          <a:xfrm>
            <a:off x="325573" y="1160596"/>
            <a:ext cx="6740236" cy="800219"/>
          </a:xfrm>
        </p:spPr>
        <p:txBody>
          <a:bodyPr>
            <a:normAutofit/>
          </a:bodyPr>
          <a:lstStyle/>
          <a:p>
            <a:pPr>
              <a:buClr>
                <a:srgbClr val="FF2F92"/>
              </a:buClr>
              <a:buFont typeface="Courier New" panose="02070309020205020404" pitchFamily="49" charset="0"/>
              <a:buChar char="o"/>
              <a:defRPr/>
            </a:pPr>
            <a:r>
              <a:rPr lang="en-US" sz="1800" dirty="0">
                <a:latin typeface="+mj-lt"/>
                <a:ea typeface="ＭＳ Ｐゴシック" pitchFamily="34" charset="-128"/>
              </a:rPr>
              <a:t>A </a:t>
            </a:r>
            <a:r>
              <a:rPr lang="en-US" sz="1800" b="1" dirty="0">
                <a:latin typeface="+mj-lt"/>
                <a:ea typeface="ＭＳ Ｐゴシック" pitchFamily="34" charset="-128"/>
              </a:rPr>
              <a:t>saclike</a:t>
            </a:r>
            <a:r>
              <a:rPr lang="en-US" sz="1800" dirty="0">
                <a:latin typeface="+mj-lt"/>
                <a:ea typeface="ＭＳ Ｐゴシック" pitchFamily="34" charset="-128"/>
              </a:rPr>
              <a:t> structure that </a:t>
            </a:r>
            <a:r>
              <a:rPr lang="en-US" sz="1800" u="sng" dirty="0">
                <a:latin typeface="+mj-lt"/>
                <a:ea typeface="ＭＳ Ｐゴシック" pitchFamily="34" charset="-128"/>
              </a:rPr>
              <a:t>stores</a:t>
            </a:r>
            <a:r>
              <a:rPr lang="en-US" sz="1800" dirty="0">
                <a:latin typeface="+mj-lt"/>
                <a:ea typeface="ＭＳ Ｐゴシック" pitchFamily="34" charset="-128"/>
              </a:rPr>
              <a:t>, </a:t>
            </a:r>
            <a:r>
              <a:rPr lang="en-US" sz="1800" u="sng" dirty="0">
                <a:latin typeface="+mj-lt"/>
                <a:ea typeface="ＭＳ Ｐゴシック" pitchFamily="34" charset="-128"/>
              </a:rPr>
              <a:t>concentrates</a:t>
            </a:r>
            <a:r>
              <a:rPr lang="en-US" sz="1800" dirty="0">
                <a:latin typeface="+mj-lt"/>
                <a:ea typeface="ＭＳ Ｐゴシック" pitchFamily="34" charset="-128"/>
              </a:rPr>
              <a:t> and </a:t>
            </a:r>
            <a:r>
              <a:rPr lang="en-US" sz="1800" u="sng" dirty="0">
                <a:latin typeface="+mj-lt"/>
                <a:ea typeface="ＭＳ Ｐゴシック" pitchFamily="34" charset="-128"/>
              </a:rPr>
              <a:t>releases</a:t>
            </a:r>
            <a:r>
              <a:rPr lang="en-US" sz="1800" dirty="0">
                <a:latin typeface="+mj-lt"/>
                <a:ea typeface="ＭＳ Ｐゴシック" pitchFamily="34" charset="-128"/>
              </a:rPr>
              <a:t> bile. </a:t>
            </a:r>
            <a:endParaRPr lang="ar-SA" sz="1800" dirty="0">
              <a:latin typeface="+mj-lt"/>
              <a:ea typeface="ＭＳ Ｐゴシック" pitchFamily="34" charset="-128"/>
            </a:endParaRPr>
          </a:p>
          <a:p>
            <a:pPr>
              <a:buClr>
                <a:srgbClr val="FF2F92"/>
              </a:buClr>
              <a:buFont typeface="Courier New" panose="02070309020205020404" pitchFamily="49" charset="0"/>
              <a:buChar char="o"/>
              <a:defRPr/>
            </a:pPr>
            <a:r>
              <a:rPr lang="en-US" sz="1800" dirty="0">
                <a:latin typeface="+mj-lt"/>
                <a:ea typeface="ＭＳ Ｐゴシック" pitchFamily="34" charset="-128"/>
              </a:rPr>
              <a:t>Its wall is formed of:</a:t>
            </a:r>
            <a:endParaRPr lang="en-US" sz="1800" b="1" dirty="0">
              <a:solidFill>
                <a:srgbClr val="FFFF66"/>
              </a:solidFill>
              <a:latin typeface="+mj-lt"/>
              <a:ea typeface="ＭＳ Ｐゴシック" pitchFamily="34" charset="-128"/>
            </a:endParaRPr>
          </a:p>
          <a:p>
            <a:endParaRPr lang="en-US"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502237441"/>
              </p:ext>
            </p:extLst>
          </p:nvPr>
        </p:nvGraphicFramePr>
        <p:xfrm>
          <a:off x="458103" y="1980798"/>
          <a:ext cx="3886200" cy="3427614"/>
        </p:xfrm>
        <a:graphic>
          <a:graphicData uri="http://schemas.openxmlformats.org/drawingml/2006/table">
            <a:tbl>
              <a:tblPr firstRow="1" bandRow="1">
                <a:tableStyleId>{8799B23B-EC83-4686-B30A-512413B5E67A}</a:tableStyleId>
              </a:tblPr>
              <a:tblGrid>
                <a:gridCol w="3886200">
                  <a:extLst>
                    <a:ext uri="{9D8B030D-6E8A-4147-A177-3AD203B41FA5}">
                      <a16:colId xmlns:a16="http://schemas.microsoft.com/office/drawing/2014/main" xmlns="" val="20000"/>
                    </a:ext>
                  </a:extLst>
                </a:gridCol>
              </a:tblGrid>
              <a:tr h="1568334">
                <a:tc>
                  <a:txBody>
                    <a:bodyPr/>
                    <a:lstStyle/>
                    <a:p>
                      <a:pPr>
                        <a:defRPr/>
                      </a:pPr>
                      <a:r>
                        <a:rPr lang="en-US" sz="2000" b="0" dirty="0">
                          <a:solidFill>
                            <a:srgbClr val="FF2F92"/>
                          </a:solidFill>
                          <a:ea typeface="ＭＳ Ｐゴシック" pitchFamily="34" charset="-128"/>
                        </a:rPr>
                        <a:t>Mucosa: </a:t>
                      </a:r>
                    </a:p>
                    <a:p>
                      <a:pPr marL="285750" indent="-285750">
                        <a:buFontTx/>
                        <a:buChar char="-"/>
                        <a:defRPr/>
                      </a:pPr>
                      <a:r>
                        <a:rPr lang="en-US" sz="1800" b="0" dirty="0">
                          <a:ea typeface="ＭＳ Ｐゴシック" pitchFamily="34" charset="-128"/>
                        </a:rPr>
                        <a:t>highly folded.</a:t>
                      </a:r>
                      <a:r>
                        <a:rPr lang="en-US" sz="1800" b="0" baseline="0" dirty="0">
                          <a:ea typeface="ＭＳ Ｐゴシック" pitchFamily="34" charset="-128"/>
                        </a:rPr>
                        <a:t> </a:t>
                      </a:r>
                    </a:p>
                    <a:p>
                      <a:pPr marL="285750" indent="-285750">
                        <a:buFontTx/>
                        <a:buChar char="-"/>
                        <a:defRPr/>
                      </a:pPr>
                      <a:r>
                        <a:rPr lang="en-US" sz="1800" b="1" dirty="0">
                          <a:ea typeface="Arial" pitchFamily="34" charset="0"/>
                        </a:rPr>
                        <a:t>Simple columnar epithelium</a:t>
                      </a:r>
                      <a:r>
                        <a:rPr lang="en-US" sz="1800" b="0" dirty="0">
                          <a:ea typeface="Arial" pitchFamily="34" charset="0"/>
                        </a:rPr>
                        <a:t>.</a:t>
                      </a:r>
                    </a:p>
                    <a:p>
                      <a:pPr marL="285750" indent="-285750">
                        <a:buFontTx/>
                        <a:buChar char="-"/>
                        <a:defRPr/>
                      </a:pPr>
                      <a:r>
                        <a:rPr lang="en-US" sz="1800" b="0" dirty="0">
                          <a:ea typeface="Arial" pitchFamily="34" charset="0"/>
                        </a:rPr>
                        <a:t>Lamina propria: contains </a:t>
                      </a:r>
                      <a:r>
                        <a:rPr lang="en-US" sz="1800" b="0" dirty="0" smtClean="0">
                          <a:ea typeface="Arial" pitchFamily="34" charset="0"/>
                        </a:rPr>
                        <a:t>mucous</a:t>
                      </a:r>
                      <a:r>
                        <a:rPr lang="en-US" sz="1800" b="0" baseline="0" dirty="0" smtClean="0">
                          <a:ea typeface="Arial" pitchFamily="34" charset="0"/>
                        </a:rPr>
                        <a:t> </a:t>
                      </a:r>
                      <a:r>
                        <a:rPr lang="en-US" sz="1800" b="0" dirty="0" smtClean="0">
                          <a:ea typeface="Arial" pitchFamily="34" charset="0"/>
                        </a:rPr>
                        <a:t>glands </a:t>
                      </a:r>
                      <a:r>
                        <a:rPr lang="en-US" sz="1800" b="0" dirty="0">
                          <a:ea typeface="Arial" pitchFamily="34" charset="0"/>
                        </a:rPr>
                        <a:t>in the </a:t>
                      </a:r>
                      <a:r>
                        <a:rPr lang="en-US" sz="1800" b="0" dirty="0">
                          <a:solidFill>
                            <a:srgbClr val="FF0000"/>
                          </a:solidFill>
                          <a:ea typeface="Arial" pitchFamily="34" charset="0"/>
                        </a:rPr>
                        <a:t>neck</a:t>
                      </a:r>
                      <a:r>
                        <a:rPr lang="en-US" sz="1800" b="0" dirty="0">
                          <a:ea typeface="Arial" pitchFamily="34" charset="0"/>
                        </a:rPr>
                        <a:t> of</a:t>
                      </a:r>
                      <a:r>
                        <a:rPr lang="en-US" sz="1800" dirty="0">
                          <a:ea typeface="Arial" pitchFamily="34" charset="0"/>
                        </a:rPr>
                        <a:t> </a:t>
                      </a:r>
                      <a:r>
                        <a:rPr lang="en-US" sz="1800" b="0" u="none" dirty="0">
                          <a:ea typeface="Arial" pitchFamily="34" charset="0"/>
                        </a:rPr>
                        <a:t>gall bladder</a:t>
                      </a:r>
                      <a:r>
                        <a:rPr lang="en-US" sz="1800" dirty="0">
                          <a:ea typeface="Arial" pitchFamily="34" charset="0"/>
                        </a:rPr>
                        <a:t>.</a:t>
                      </a:r>
                    </a:p>
                  </a:txBody>
                  <a:tcPr/>
                </a:tc>
                <a:extLst>
                  <a:ext uri="{0D108BD9-81ED-4DB2-BD59-A6C34878D82A}">
                    <a16:rowId xmlns:a16="http://schemas.microsoft.com/office/drawing/2014/main" xmlns="" val="10000"/>
                  </a:ext>
                </a:extLst>
              </a:tr>
              <a:tr h="767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FF2F92"/>
                          </a:solidFill>
                          <a:ea typeface="ＭＳ Ｐゴシック" pitchFamily="34" charset="-128"/>
                        </a:rPr>
                        <a:t>Muscularis:</a:t>
                      </a:r>
                      <a:r>
                        <a:rPr lang="en-US" sz="1800" b="1" dirty="0">
                          <a:solidFill>
                            <a:srgbClr val="FFFF66"/>
                          </a:solidFill>
                          <a:ea typeface="ＭＳ Ｐゴシック" pitchFamily="34" charset="-128"/>
                        </a:rPr>
                        <a:t>:</a:t>
                      </a:r>
                      <a:r>
                        <a:rPr lang="en-US" sz="1800" dirty="0">
                          <a:ea typeface="ＭＳ Ｐゴシック" pitchFamily="34" charset="-128"/>
                        </a:rPr>
                        <a:t>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800" dirty="0">
                          <a:ea typeface="ＭＳ Ｐゴシック" pitchFamily="34" charset="-128"/>
                        </a:rPr>
                        <a:t>bundles of smooth muscle fibers oriented in all directions.</a:t>
                      </a:r>
                    </a:p>
                  </a:txBody>
                  <a:tcPr>
                    <a:lnB w="12700" cap="flat" cmpd="sng" algn="ctr">
                      <a:solidFill>
                        <a:schemeClr val="bg1">
                          <a:lumMod val="50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1"/>
                  </a:ext>
                </a:extLst>
              </a:tr>
              <a:tr h="34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FF2F92"/>
                          </a:solidFill>
                          <a:ea typeface="ＭＳ Ｐゴシック" pitchFamily="34" charset="-128"/>
                        </a:rPr>
                        <a:t>Serosa</a:t>
                      </a:r>
                      <a:r>
                        <a:rPr lang="en-US" sz="1800" dirty="0">
                          <a:solidFill>
                            <a:srgbClr val="FF2F92"/>
                          </a:solidFill>
                          <a:ea typeface="ＭＳ Ｐゴシック" pitchFamily="34" charset="-128"/>
                        </a:rPr>
                        <a:t> </a:t>
                      </a:r>
                      <a:r>
                        <a:rPr lang="en-US" sz="1800" dirty="0">
                          <a:solidFill>
                            <a:schemeClr val="tx1"/>
                          </a:solidFill>
                          <a:ea typeface="ＭＳ Ｐゴシック" pitchFamily="34" charset="-128"/>
                        </a:rPr>
                        <a:t>or</a:t>
                      </a:r>
                      <a:r>
                        <a:rPr lang="en-US" sz="1800" dirty="0">
                          <a:solidFill>
                            <a:srgbClr val="FF2F92"/>
                          </a:solidFill>
                          <a:ea typeface="ＭＳ Ｐゴシック" pitchFamily="34" charset="-128"/>
                        </a:rPr>
                        <a:t> </a:t>
                      </a:r>
                      <a:r>
                        <a:rPr lang="en-US" sz="1800" b="0" dirty="0">
                          <a:solidFill>
                            <a:srgbClr val="FF2F92"/>
                          </a:solidFill>
                          <a:ea typeface="ＭＳ Ｐゴシック" pitchFamily="34" charset="-128"/>
                        </a:rPr>
                        <a:t>adventitia</a:t>
                      </a:r>
                      <a:r>
                        <a:rPr lang="en-US" sz="1800" dirty="0">
                          <a:ea typeface="ＭＳ Ｐゴシック" pitchFamily="34"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ea typeface="ＭＳ Ｐゴシック" pitchFamily="34" charset="-128"/>
                        </a:rPr>
                        <a:t>Serosa &gt; fundus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ea typeface="ＭＳ Ｐゴシック" pitchFamily="34" charset="-128"/>
                        </a:rPr>
                        <a:t>Adventitia &gt; body</a:t>
                      </a:r>
                    </a:p>
                  </a:txBody>
                  <a:tcP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cxnSp>
        <p:nvCxnSpPr>
          <p:cNvPr id="6" name="Straight Connector 5"/>
          <p:cNvCxnSpPr/>
          <p:nvPr/>
        </p:nvCxnSpPr>
        <p:spPr>
          <a:xfrm>
            <a:off x="6906061" y="626121"/>
            <a:ext cx="0" cy="4638204"/>
          </a:xfrm>
          <a:prstGeom prst="line">
            <a:avLst/>
          </a:prstGeom>
        </p:spPr>
        <p:style>
          <a:lnRef idx="2">
            <a:schemeClr val="accent3"/>
          </a:lnRef>
          <a:fillRef idx="0">
            <a:schemeClr val="accent3"/>
          </a:fillRef>
          <a:effectRef idx="1">
            <a:schemeClr val="accent3"/>
          </a:effectRef>
          <a:fontRef idx="minor">
            <a:schemeClr val="tx1"/>
          </a:fontRef>
        </p:style>
      </p:cxnSp>
      <p:sp>
        <p:nvSpPr>
          <p:cNvPr id="10" name="Rectangle 9"/>
          <p:cNvSpPr/>
          <p:nvPr/>
        </p:nvSpPr>
        <p:spPr>
          <a:xfrm>
            <a:off x="7041573" y="1160596"/>
            <a:ext cx="4568536" cy="646331"/>
          </a:xfrm>
          <a:prstGeom prst="rect">
            <a:avLst/>
          </a:prstGeom>
        </p:spPr>
        <p:txBody>
          <a:bodyPr wrap="square">
            <a:spAutoFit/>
          </a:bodyPr>
          <a:lstStyle/>
          <a:p>
            <a:pPr marL="285750" indent="-285750">
              <a:buClr>
                <a:srgbClr val="FF2F92"/>
              </a:buClr>
              <a:buFont typeface="Courier New" panose="02070309020205020404" pitchFamily="49" charset="0"/>
              <a:buChar char="o"/>
              <a:defRPr/>
            </a:pPr>
            <a:r>
              <a:rPr lang="en-US" dirty="0">
                <a:solidFill>
                  <a:srgbClr val="FF2F92"/>
                </a:solidFill>
                <a:latin typeface="+mj-lt"/>
                <a:ea typeface="ＭＳ Ｐゴシック" pitchFamily="34" charset="-128"/>
              </a:rPr>
              <a:t>Stroma</a:t>
            </a:r>
            <a:r>
              <a:rPr lang="en-US" dirty="0">
                <a:latin typeface="+mj-lt"/>
                <a:ea typeface="ＭＳ Ｐゴシック" pitchFamily="34" charset="-128"/>
              </a:rPr>
              <a:t>: Capsule, septa &amp; reticular fibers.</a:t>
            </a:r>
          </a:p>
          <a:p>
            <a:pPr marL="285750" indent="-285750">
              <a:buClr>
                <a:srgbClr val="FF2F92"/>
              </a:buClr>
              <a:buFont typeface="Courier New" panose="02070309020205020404" pitchFamily="49" charset="0"/>
              <a:buChar char="o"/>
              <a:defRPr/>
            </a:pPr>
            <a:r>
              <a:rPr lang="en-US" dirty="0">
                <a:solidFill>
                  <a:srgbClr val="FF2F92"/>
                </a:solidFill>
                <a:latin typeface="+mj-lt"/>
                <a:ea typeface="ＭＳ Ｐゴシック" pitchFamily="34" charset="-128"/>
              </a:rPr>
              <a:t>Parenchyma</a:t>
            </a:r>
            <a:r>
              <a:rPr lang="en-US" dirty="0">
                <a:latin typeface="+mj-lt"/>
                <a:ea typeface="ＭＳ Ｐゴシック" pitchFamily="34" charset="-128"/>
              </a:rPr>
              <a:t>: Pancreas is a </a:t>
            </a:r>
            <a:r>
              <a:rPr lang="en-US" b="1" dirty="0">
                <a:latin typeface="+mj-lt"/>
                <a:ea typeface="ＭＳ Ｐゴシック" pitchFamily="34" charset="-128"/>
              </a:rPr>
              <a:t>mixed</a:t>
            </a:r>
            <a:r>
              <a:rPr lang="en-US" dirty="0">
                <a:latin typeface="+mj-lt"/>
                <a:ea typeface="ＭＳ Ｐゴシック" pitchFamily="34" charset="-128"/>
              </a:rPr>
              <a:t> gland:</a:t>
            </a:r>
          </a:p>
        </p:txBody>
      </p:sp>
      <p:graphicFrame>
        <p:nvGraphicFramePr>
          <p:cNvPr id="11" name="Table 10"/>
          <p:cNvGraphicFramePr>
            <a:graphicFrameLocks noGrp="1"/>
          </p:cNvGraphicFramePr>
          <p:nvPr>
            <p:extLst>
              <p:ext uri="{D42A27DB-BD31-4B8C-83A1-F6EECF244321}">
                <p14:modId xmlns:p14="http://schemas.microsoft.com/office/powerpoint/2010/main" val="807027345"/>
              </p:ext>
            </p:extLst>
          </p:nvPr>
        </p:nvGraphicFramePr>
        <p:xfrm>
          <a:off x="7065806" y="1980798"/>
          <a:ext cx="4918375" cy="1233890"/>
        </p:xfrm>
        <a:graphic>
          <a:graphicData uri="http://schemas.openxmlformats.org/drawingml/2006/table">
            <a:tbl>
              <a:tblPr firstRow="1" bandRow="1">
                <a:tableStyleId>{8799B23B-EC83-4686-B30A-512413B5E67A}</a:tableStyleId>
              </a:tblPr>
              <a:tblGrid>
                <a:gridCol w="2552946">
                  <a:extLst>
                    <a:ext uri="{9D8B030D-6E8A-4147-A177-3AD203B41FA5}">
                      <a16:colId xmlns:a16="http://schemas.microsoft.com/office/drawing/2014/main" xmlns="" val="20000"/>
                    </a:ext>
                  </a:extLst>
                </a:gridCol>
                <a:gridCol w="2365429">
                  <a:extLst>
                    <a:ext uri="{9D8B030D-6E8A-4147-A177-3AD203B41FA5}">
                      <a16:colId xmlns:a16="http://schemas.microsoft.com/office/drawing/2014/main" xmlns="" val="20001"/>
                    </a:ext>
                  </a:extLst>
                </a:gridCol>
              </a:tblGrid>
              <a:tr h="12338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latin typeface="+mn-lt"/>
                          <a:ea typeface="Arial" pitchFamily="34" charset="0"/>
                          <a:cs typeface="+mn-cs"/>
                        </a:rPr>
                        <a:t>Exocrine part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Arial" pitchFamily="34" charset="0"/>
                          <a:cs typeface="+mn-cs"/>
                        </a:rPr>
                        <a:t>(acini &amp; ducts):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Arial" pitchFamily="34" charset="0"/>
                          <a:cs typeface="+mn-cs"/>
                        </a:rPr>
                        <a:t>produces </a:t>
                      </a:r>
                      <a:r>
                        <a:rPr lang="en-US" sz="1800" b="1" kern="1200" dirty="0">
                          <a:solidFill>
                            <a:schemeClr val="tx1"/>
                          </a:solidFill>
                          <a:latin typeface="+mn-lt"/>
                          <a:ea typeface="Arial" pitchFamily="34" charset="0"/>
                          <a:cs typeface="+mn-cs"/>
                        </a:rPr>
                        <a:t>digestive pancreatic enzymes</a:t>
                      </a:r>
                      <a:r>
                        <a:rPr lang="en-US" sz="1800" b="0" kern="1200" dirty="0">
                          <a:solidFill>
                            <a:schemeClr val="tx1"/>
                          </a:solidFill>
                          <a:latin typeface="+mn-lt"/>
                          <a:ea typeface="Arial" pitchFamily="34" charset="0"/>
                          <a:cs typeface="+mn-cs"/>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8AD8"/>
                          </a:solidFill>
                          <a:latin typeface="+mn-lt"/>
                          <a:ea typeface="Arial" pitchFamily="34" charset="0"/>
                          <a:cs typeface="+mn-cs"/>
                        </a:rPr>
                        <a:t>Endocrine part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Arial" pitchFamily="34" charset="0"/>
                          <a:cs typeface="+mn-cs"/>
                        </a:rPr>
                        <a:t>(islets of Langerhans): produces </a:t>
                      </a:r>
                      <a:r>
                        <a:rPr lang="en-US" sz="1800" b="1" kern="1200" dirty="0">
                          <a:solidFill>
                            <a:schemeClr val="tx1"/>
                          </a:solidFill>
                          <a:latin typeface="+mn-lt"/>
                          <a:ea typeface="Arial" pitchFamily="34" charset="0"/>
                          <a:cs typeface="+mn-cs"/>
                        </a:rPr>
                        <a:t>hormones.</a:t>
                      </a:r>
                    </a:p>
                    <a:p>
                      <a:endParaRPr lang="en-US" dirty="0"/>
                    </a:p>
                  </a:txBody>
                  <a:tcPr/>
                </a:tc>
                <a:extLst>
                  <a:ext uri="{0D108BD9-81ED-4DB2-BD59-A6C34878D82A}">
                    <a16:rowId xmlns:a16="http://schemas.microsoft.com/office/drawing/2014/main" xmlns="" val="10000"/>
                  </a:ext>
                </a:extLst>
              </a:tr>
            </a:tbl>
          </a:graphicData>
        </a:graphic>
      </p:graphicFrame>
      <p:pic>
        <p:nvPicPr>
          <p:cNvPr id="14" name="Picture 6" descr="loadBinary_006.jpg"/>
          <p:cNvPicPr>
            <a:picLocks noChangeAspect="1"/>
          </p:cNvPicPr>
          <p:nvPr/>
        </p:nvPicPr>
        <p:blipFill>
          <a:blip r:embed="rId2">
            <a:extLst>
              <a:ext uri="{28A0092B-C50C-407E-A947-70E740481C1C}">
                <a14:useLocalDpi xmlns:a14="http://schemas.microsoft.com/office/drawing/2010/main" val="0"/>
              </a:ext>
            </a:extLst>
          </a:blip>
          <a:srcRect b="7143"/>
          <a:stretch>
            <a:fillRect/>
          </a:stretch>
        </p:blipFill>
        <p:spPr bwMode="auto">
          <a:xfrm>
            <a:off x="4527646" y="3786747"/>
            <a:ext cx="2242904" cy="1510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Pancrea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5629" y="3388559"/>
            <a:ext cx="4878551" cy="32923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382" y="1980798"/>
            <a:ext cx="1891599" cy="1568979"/>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5283687" y="1653038"/>
            <a:ext cx="730822" cy="307777"/>
          </a:xfrm>
          <a:prstGeom prst="rect">
            <a:avLst/>
          </a:prstGeom>
          <a:noFill/>
        </p:spPr>
        <p:txBody>
          <a:bodyPr wrap="square" rtlCol="0">
            <a:spAutoFit/>
          </a:bodyPr>
          <a:lstStyle/>
          <a:p>
            <a:r>
              <a:rPr lang="en-US" sz="1400" dirty="0">
                <a:solidFill>
                  <a:schemeClr val="bg1">
                    <a:lumMod val="50000"/>
                  </a:schemeClr>
                </a:solidFill>
                <a:latin typeface="+mj-lt"/>
              </a:rPr>
              <a:t>extra</a:t>
            </a:r>
            <a:endParaRPr lang="en-US" dirty="0">
              <a:solidFill>
                <a:schemeClr val="bg1">
                  <a:lumMod val="50000"/>
                </a:schemeClr>
              </a:solidFill>
              <a:latin typeface="+mj-lt"/>
            </a:endParaRPr>
          </a:p>
        </p:txBody>
      </p:sp>
      <p:sp>
        <p:nvSpPr>
          <p:cNvPr id="5" name="Rectangle 4"/>
          <p:cNvSpPr/>
          <p:nvPr/>
        </p:nvSpPr>
        <p:spPr>
          <a:xfrm>
            <a:off x="386663" y="5397471"/>
            <a:ext cx="6447958" cy="1354217"/>
          </a:xfrm>
          <a:prstGeom prst="rect">
            <a:avLst/>
          </a:prstGeom>
        </p:spPr>
        <p:txBody>
          <a:bodyPr wrap="square">
            <a:spAutoFit/>
          </a:bodyPr>
          <a:lstStyle/>
          <a:p>
            <a:r>
              <a:rPr lang="en-US" altLang="x-none" sz="1600" dirty="0">
                <a:solidFill>
                  <a:srgbClr val="00B050"/>
                </a:solidFill>
                <a:latin typeface="+mj-lt"/>
                <a:ea typeface="ＭＳ Ｐゴシック" charset="-128"/>
                <a:cs typeface="Arial" charset="0"/>
              </a:rPr>
              <a:t>Why adventitia or serosa? Because part of the gall bladder is present in the abdomen but most of it is adventitia because it is present under the liver. *this is very important in the exam</a:t>
            </a:r>
          </a:p>
          <a:p>
            <a:r>
              <a:rPr lang="en-US" altLang="x-none" sz="1600" dirty="0">
                <a:solidFill>
                  <a:srgbClr val="00B050"/>
                </a:solidFill>
                <a:latin typeface="+mj-lt"/>
                <a:ea typeface="ＭＳ Ｐゴシック" charset="-128"/>
                <a:cs typeface="Arial" charset="0"/>
              </a:rPr>
              <a:t>The neck of the bladder is the only place that has a lot of glands</a:t>
            </a:r>
          </a:p>
          <a:p>
            <a:r>
              <a:rPr lang="en-US" altLang="x-none" sz="1600" dirty="0" err="1">
                <a:solidFill>
                  <a:srgbClr val="00B050"/>
                </a:solidFill>
                <a:latin typeface="+mj-lt"/>
                <a:ea typeface="ＭＳ Ｐゴシック" charset="-128"/>
                <a:cs typeface="Arial" charset="0"/>
              </a:rPr>
              <a:t>Muscularis</a:t>
            </a:r>
            <a:r>
              <a:rPr lang="en-US" altLang="x-none" sz="1600" dirty="0">
                <a:solidFill>
                  <a:srgbClr val="00B050"/>
                </a:solidFill>
                <a:latin typeface="+mj-lt"/>
                <a:ea typeface="ＭＳ Ｐゴシック" charset="-128"/>
                <a:cs typeface="Arial" charset="0"/>
              </a:rPr>
              <a:t>: for squeezing </a:t>
            </a:r>
            <a:r>
              <a:rPr lang="ar-SA" altLang="x-none" sz="1600" dirty="0">
                <a:solidFill>
                  <a:srgbClr val="00B050"/>
                </a:solidFill>
                <a:latin typeface="+mj-lt"/>
                <a:ea typeface="ＭＳ Ｐゴシック" charset="-128"/>
              </a:rPr>
              <a:t>كأنها تصب</a:t>
            </a:r>
            <a:endParaRPr lang="en-US" altLang="x-none" sz="1600" dirty="0">
              <a:solidFill>
                <a:srgbClr val="00B050"/>
              </a:solidFill>
              <a:latin typeface="+mj-lt"/>
              <a:ea typeface="ＭＳ Ｐゴシック" charset="-128"/>
              <a:cs typeface="Arial" charset="0"/>
            </a:endParaRPr>
          </a:p>
        </p:txBody>
      </p:sp>
    </p:spTree>
    <p:extLst>
      <p:ext uri="{BB962C8B-B14F-4D97-AF65-F5344CB8AC3E}">
        <p14:creationId xmlns:p14="http://schemas.microsoft.com/office/powerpoint/2010/main" val="2601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12158500"/>
              </p:ext>
            </p:extLst>
          </p:nvPr>
        </p:nvGraphicFramePr>
        <p:xfrm>
          <a:off x="540327" y="1067230"/>
          <a:ext cx="11277600" cy="2983992"/>
        </p:xfrm>
        <a:graphic>
          <a:graphicData uri="http://schemas.openxmlformats.org/drawingml/2006/table">
            <a:tbl>
              <a:tblPr firstRow="1" bandRow="1">
                <a:tableStyleId>{8799B23B-EC83-4686-B30A-512413B5E67A}</a:tableStyleId>
              </a:tblPr>
              <a:tblGrid>
                <a:gridCol w="6076604">
                  <a:extLst>
                    <a:ext uri="{9D8B030D-6E8A-4147-A177-3AD203B41FA5}">
                      <a16:colId xmlns:a16="http://schemas.microsoft.com/office/drawing/2014/main" xmlns="" val="20000"/>
                    </a:ext>
                  </a:extLst>
                </a:gridCol>
                <a:gridCol w="5200996">
                  <a:extLst>
                    <a:ext uri="{9D8B030D-6E8A-4147-A177-3AD203B41FA5}">
                      <a16:colId xmlns:a16="http://schemas.microsoft.com/office/drawing/2014/main" xmlns="" val="20001"/>
                    </a:ext>
                  </a:extLst>
                </a:gridCol>
              </a:tblGrid>
              <a:tr h="373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FF2F92"/>
                          </a:solidFill>
                          <a:ea typeface="ＭＳ Ｐゴシック" pitchFamily="34" charset="-128"/>
                        </a:rPr>
                        <a:t>Pancreatic Acini:</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FF2F92"/>
                          </a:solidFill>
                          <a:latin typeface="+mn-lt"/>
                          <a:ea typeface="ＭＳ Ｐゴシック" pitchFamily="34" charset="-128"/>
                          <a:cs typeface="+mn-cs"/>
                        </a:rPr>
                        <a:t>Duct System:</a:t>
                      </a:r>
                    </a:p>
                  </a:txBody>
                  <a:tcPr>
                    <a:solidFill>
                      <a:schemeClr val="bg1">
                        <a:lumMod val="95000"/>
                      </a:schemeClr>
                    </a:solidFill>
                  </a:tcPr>
                </a:tc>
                <a:extLst>
                  <a:ext uri="{0D108BD9-81ED-4DB2-BD59-A6C34878D82A}">
                    <a16:rowId xmlns:a16="http://schemas.microsoft.com/office/drawing/2014/main" xmlns="" val="10000"/>
                  </a:ext>
                </a:extLst>
              </a:tr>
              <a:tr h="2411176">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800" u="sng" dirty="0">
                          <a:solidFill>
                            <a:srgbClr val="FF0000"/>
                          </a:solidFill>
                          <a:ea typeface="ＭＳ Ｐゴシック" pitchFamily="34" charset="-128"/>
                        </a:rPr>
                        <a:t>They are serous acini</a:t>
                      </a:r>
                      <a:r>
                        <a:rPr lang="en-US" sz="1800" dirty="0">
                          <a:ea typeface="ＭＳ Ｐゴシック" pitchFamily="34" charset="-128"/>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a typeface="ＭＳ Ｐゴシック" pitchFamily="34" charset="-128"/>
                        </a:rPr>
                        <a:t>secreting </a:t>
                      </a:r>
                      <a:r>
                        <a:rPr lang="en-US" sz="1800" b="0" i="1" u="none" dirty="0">
                          <a:ea typeface="ＭＳ Ｐゴシック" pitchFamily="34" charset="-128"/>
                        </a:rPr>
                        <a:t>a </a:t>
                      </a:r>
                      <a:r>
                        <a:rPr lang="en-US" sz="1800" b="1" i="0" u="none" dirty="0">
                          <a:ea typeface="ＭＳ Ｐゴシック" pitchFamily="34" charset="-128"/>
                        </a:rPr>
                        <a:t>thin fluid </a:t>
                      </a:r>
                      <a:r>
                        <a:rPr lang="en-US" sz="1800" dirty="0">
                          <a:ea typeface="ＭＳ Ｐゴシック" pitchFamily="34" charset="-128"/>
                        </a:rPr>
                        <a:t>rich in </a:t>
                      </a:r>
                      <a:r>
                        <a:rPr lang="en-US" sz="1800" b="1" dirty="0">
                          <a:ea typeface="ＭＳ Ｐゴシック" pitchFamily="34" charset="-128"/>
                        </a:rPr>
                        <a:t>digestive pancreatic enzymes.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800" b="0" u="sng" dirty="0">
                          <a:solidFill>
                            <a:srgbClr val="FF0000"/>
                          </a:solidFill>
                          <a:ea typeface="ＭＳ Ｐゴシック" pitchFamily="34" charset="-128"/>
                        </a:rPr>
                        <a:t>The Acinar cells</a:t>
                      </a:r>
                      <a:r>
                        <a:rPr lang="en-US" sz="1800" b="0" u="sng" dirty="0">
                          <a:solidFill>
                            <a:srgbClr val="FF8AD8"/>
                          </a:solidFill>
                          <a:ea typeface="ＭＳ Ｐゴシック" pitchFamily="34" charset="-128"/>
                        </a:rPr>
                        <a:t>: </a:t>
                      </a:r>
                      <a:r>
                        <a:rPr lang="en-US" sz="1800" b="0" kern="1200" baseline="0" dirty="0">
                          <a:solidFill>
                            <a:srgbClr val="00B050"/>
                          </a:solidFill>
                          <a:latin typeface="+mn-lt"/>
                          <a:ea typeface="Arial" pitchFamily="34" charset="0"/>
                          <a:cs typeface="+mn-cs"/>
                        </a:rPr>
                        <a:t>rosette shape</a:t>
                      </a:r>
                    </a:p>
                    <a:p>
                      <a:pPr marL="285750" indent="-285750">
                        <a:buFont typeface="Courier New" panose="02070309020205020404" pitchFamily="49" charset="0"/>
                        <a:buChar char="o"/>
                        <a:defRPr/>
                      </a:pPr>
                      <a:r>
                        <a:rPr lang="en-US" b="1" u="none" dirty="0">
                          <a:solidFill>
                            <a:schemeClr val="tx1"/>
                          </a:solidFill>
                          <a:ea typeface="ＭＳ Ｐゴシック" pitchFamily="34" charset="-128"/>
                        </a:rPr>
                        <a:t>Pyramidal</a:t>
                      </a:r>
                      <a:r>
                        <a:rPr lang="en-US" b="1" dirty="0">
                          <a:solidFill>
                            <a:schemeClr val="tx1"/>
                          </a:solidFill>
                          <a:ea typeface="ＭＳ Ｐゴシック" pitchFamily="34" charset="-128"/>
                        </a:rPr>
                        <a:t> in shape.</a:t>
                      </a:r>
                    </a:p>
                    <a:p>
                      <a:pPr marL="285750" indent="-285750">
                        <a:buFont typeface="Courier New" panose="02070309020205020404" pitchFamily="49" charset="0"/>
                        <a:buChar char="o"/>
                        <a:defRPr/>
                      </a:pPr>
                      <a:r>
                        <a:rPr lang="en-US" b="1" u="none" dirty="0">
                          <a:solidFill>
                            <a:schemeClr val="tx1"/>
                          </a:solidFill>
                          <a:ea typeface="ＭＳ Ｐゴシック" pitchFamily="34" charset="-128"/>
                        </a:rPr>
                        <a:t>Nuclei</a:t>
                      </a:r>
                      <a:r>
                        <a:rPr lang="en-US" b="1" dirty="0">
                          <a:solidFill>
                            <a:schemeClr val="tx1"/>
                          </a:solidFill>
                          <a:ea typeface="ＭＳ Ｐゴシック" pitchFamily="34" charset="-128"/>
                        </a:rPr>
                        <a:t> are basal.</a:t>
                      </a:r>
                    </a:p>
                    <a:p>
                      <a:pPr marL="285750" indent="-285750">
                        <a:buFont typeface="Courier New" panose="02070309020205020404" pitchFamily="49" charset="0"/>
                        <a:buChar char="o"/>
                        <a:defRPr/>
                      </a:pPr>
                      <a:r>
                        <a:rPr lang="en-US" b="1" u="none" dirty="0">
                          <a:solidFill>
                            <a:schemeClr val="tx1"/>
                          </a:solidFill>
                          <a:ea typeface="ＭＳ Ｐゴシック" pitchFamily="34" charset="-128"/>
                        </a:rPr>
                        <a:t>Cytoplasm</a:t>
                      </a:r>
                      <a:r>
                        <a:rPr lang="en-US" dirty="0">
                          <a:ea typeface="ＭＳ Ｐゴシック" pitchFamily="34" charset="-128"/>
                        </a:rPr>
                        <a:t>:</a:t>
                      </a:r>
                    </a:p>
                    <a:p>
                      <a:pPr marL="0" indent="0">
                        <a:buFontTx/>
                        <a:buNone/>
                        <a:defRPr/>
                      </a:pPr>
                      <a:r>
                        <a:rPr lang="en-US" b="0" u="none" dirty="0">
                          <a:solidFill>
                            <a:srgbClr val="7030A0"/>
                          </a:solidFill>
                          <a:ea typeface="Arial" pitchFamily="34" charset="0"/>
                        </a:rPr>
                        <a:t>Basal</a:t>
                      </a:r>
                      <a:r>
                        <a:rPr lang="en-US" b="0" dirty="0">
                          <a:solidFill>
                            <a:srgbClr val="7030A0"/>
                          </a:solidFill>
                          <a:ea typeface="Arial" pitchFamily="34" charset="0"/>
                        </a:rPr>
                        <a:t> </a:t>
                      </a:r>
                      <a:r>
                        <a:rPr lang="en-US" b="0" dirty="0">
                          <a:ea typeface="Arial" pitchFamily="34" charset="0"/>
                        </a:rPr>
                        <a:t>part </a:t>
                      </a:r>
                      <a:r>
                        <a:rPr lang="en-US" b="0" u="none" dirty="0">
                          <a:solidFill>
                            <a:srgbClr val="7030A0"/>
                          </a:solidFill>
                          <a:ea typeface="Arial" pitchFamily="34" charset="0"/>
                        </a:rPr>
                        <a:t>Basophilic</a:t>
                      </a:r>
                      <a:r>
                        <a:rPr lang="en-US" b="0" dirty="0">
                          <a:solidFill>
                            <a:srgbClr val="7030A0"/>
                          </a:solidFill>
                          <a:ea typeface="Arial" pitchFamily="34" charset="0"/>
                        </a:rPr>
                        <a:t> </a:t>
                      </a:r>
                      <a:r>
                        <a:rPr lang="en-US" b="0" dirty="0">
                          <a:ea typeface="Arial" pitchFamily="34" charset="0"/>
                        </a:rPr>
                        <a:t>(due to abundant</a:t>
                      </a:r>
                      <a:r>
                        <a:rPr lang="en-US" b="0" baseline="0" dirty="0">
                          <a:ea typeface="Arial" pitchFamily="34" charset="0"/>
                        </a:rPr>
                        <a:t> </a:t>
                      </a:r>
                      <a:r>
                        <a:rPr lang="en-US" b="0" dirty="0" err="1">
                          <a:ea typeface="Arial" pitchFamily="34" charset="0"/>
                        </a:rPr>
                        <a:t>rER</a:t>
                      </a:r>
                      <a:r>
                        <a:rPr lang="en-US" b="0" dirty="0">
                          <a:ea typeface="Arial" pitchFamily="34" charset="0"/>
                        </a:rPr>
                        <a:t>) </a:t>
                      </a:r>
                      <a:r>
                        <a:rPr lang="en-US" sz="1800" b="0" kern="1200" baseline="0" dirty="0">
                          <a:solidFill>
                            <a:srgbClr val="00B050"/>
                          </a:solidFill>
                          <a:latin typeface="+mn-lt"/>
                          <a:ea typeface="Arial" pitchFamily="34" charset="0"/>
                          <a:cs typeface="+mn-cs"/>
                        </a:rPr>
                        <a:t>to secrete proteins</a:t>
                      </a:r>
                    </a:p>
                    <a:p>
                      <a:pPr marL="0" indent="0">
                        <a:buFontTx/>
                        <a:buNone/>
                        <a:defRPr/>
                      </a:pPr>
                      <a:r>
                        <a:rPr lang="en-US" b="0" u="none" dirty="0">
                          <a:solidFill>
                            <a:srgbClr val="FF2F92"/>
                          </a:solidFill>
                          <a:ea typeface="Arial" pitchFamily="34" charset="0"/>
                        </a:rPr>
                        <a:t>Apical</a:t>
                      </a:r>
                      <a:r>
                        <a:rPr lang="en-US" b="0" dirty="0">
                          <a:solidFill>
                            <a:srgbClr val="FF2F92"/>
                          </a:solidFill>
                          <a:ea typeface="Arial" pitchFamily="34" charset="0"/>
                        </a:rPr>
                        <a:t> </a:t>
                      </a:r>
                      <a:r>
                        <a:rPr lang="en-US" b="0" dirty="0">
                          <a:ea typeface="Arial" pitchFamily="34" charset="0"/>
                        </a:rPr>
                        <a:t>part </a:t>
                      </a:r>
                      <a:r>
                        <a:rPr lang="en-US" b="0" u="none" dirty="0">
                          <a:solidFill>
                            <a:srgbClr val="FF2F92"/>
                          </a:solidFill>
                          <a:ea typeface="Arial" pitchFamily="34" charset="0"/>
                        </a:rPr>
                        <a:t>Acidophilic</a:t>
                      </a:r>
                      <a:r>
                        <a:rPr lang="en-US" b="0" dirty="0">
                          <a:solidFill>
                            <a:srgbClr val="FF2F92"/>
                          </a:solidFill>
                          <a:ea typeface="Arial" pitchFamily="34" charset="0"/>
                        </a:rPr>
                        <a:t> </a:t>
                      </a:r>
                      <a:r>
                        <a:rPr lang="en-US" dirty="0">
                          <a:ea typeface="Arial" pitchFamily="34" charset="0"/>
                        </a:rPr>
                        <a:t>(due to secretory granules).</a:t>
                      </a:r>
                    </a:p>
                    <a:p>
                      <a:pPr marL="285750" marR="0" indent="-285750" algn="l" defTabSz="914400" rtl="0" eaLnBrk="1" fontAlgn="auto" latinLnBrk="0" hangingPunct="1">
                        <a:lnSpc>
                          <a:spcPct val="100000"/>
                        </a:lnSpc>
                        <a:spcBef>
                          <a:spcPts val="0"/>
                        </a:spcBef>
                        <a:spcAft>
                          <a:spcPts val="0"/>
                        </a:spcAft>
                        <a:buClr>
                          <a:srgbClr val="FF8AD8"/>
                        </a:buClr>
                        <a:buSzTx/>
                        <a:buFontTx/>
                        <a:buChar char="-"/>
                        <a:tabLst/>
                        <a:defRPr/>
                      </a:pPr>
                      <a:r>
                        <a:rPr lang="en-US" sz="1800" b="1" u="sng" dirty="0">
                          <a:solidFill>
                            <a:srgbClr val="FF0000"/>
                          </a:solidFill>
                          <a:ea typeface="ＭＳ Ｐゴシック" pitchFamily="34" charset="-128"/>
                        </a:rPr>
                        <a:t>No</a:t>
                      </a:r>
                      <a:r>
                        <a:rPr lang="en-US" sz="1800" u="sng" dirty="0">
                          <a:solidFill>
                            <a:srgbClr val="FF0000"/>
                          </a:solidFill>
                          <a:ea typeface="ＭＳ Ｐゴシック" pitchFamily="34" charset="-128"/>
                        </a:rPr>
                        <a:t> Myoepithelial Cells</a:t>
                      </a:r>
                      <a:r>
                        <a:rPr lang="en-US" sz="1800" dirty="0">
                          <a:solidFill>
                            <a:srgbClr val="FF0000"/>
                          </a:solidFill>
                          <a:ea typeface="ＭＳ Ｐゴシック" pitchFamily="34" charset="-128"/>
                        </a:rPr>
                        <a:t> </a:t>
                      </a:r>
                      <a:r>
                        <a:rPr lang="en-US" sz="1800" dirty="0">
                          <a:ea typeface="ＭＳ Ｐゴシック" pitchFamily="34" charset="-128"/>
                        </a:rPr>
                        <a:t>around the acini.</a:t>
                      </a:r>
                    </a:p>
                  </a:txBody>
                  <a:tcPr>
                    <a:solidFill>
                      <a:schemeClr val="bg1">
                        <a:lumMod val="95000"/>
                      </a:schemeClr>
                    </a:solidFill>
                  </a:tcPr>
                </a:tc>
                <a:tc>
                  <a:txBody>
                    <a:bodyPr/>
                    <a:lstStyle/>
                    <a:p>
                      <a:pPr marL="342900" indent="-342900" eaLnBrk="1" hangingPunct="1">
                        <a:lnSpc>
                          <a:spcPct val="90000"/>
                        </a:lnSpc>
                        <a:buClr>
                          <a:srgbClr val="FF8AD8"/>
                        </a:buClr>
                        <a:buFont typeface="+mj-lt"/>
                        <a:buAutoNum type="arabicPeriod"/>
                        <a:defRPr/>
                      </a:pPr>
                      <a:r>
                        <a:rPr lang="en-US" sz="1800" u="none" dirty="0">
                          <a:solidFill>
                            <a:srgbClr val="FF8AD8"/>
                          </a:solidFill>
                          <a:ea typeface="ＭＳ Ｐゴシック" pitchFamily="34" charset="-128"/>
                        </a:rPr>
                        <a:t>Centroacinar cells: </a:t>
                      </a:r>
                      <a:r>
                        <a:rPr lang="en-US" sz="1800" u="none" dirty="0">
                          <a:solidFill>
                            <a:srgbClr val="00B050"/>
                          </a:solidFill>
                          <a:ea typeface="ＭＳ Ｐゴシック" pitchFamily="34" charset="-128"/>
                        </a:rPr>
                        <a:t>simple cuboidal</a:t>
                      </a:r>
                      <a:endParaRPr lang="en-US" sz="1800" u="none" dirty="0">
                        <a:solidFill>
                          <a:srgbClr val="FF8AD8"/>
                        </a:solidFill>
                        <a:ea typeface="ＭＳ Ｐゴシック" pitchFamily="34" charset="-128"/>
                      </a:endParaRPr>
                    </a:p>
                    <a:p>
                      <a:pPr marL="0" indent="0" eaLnBrk="1" hangingPunct="1">
                        <a:lnSpc>
                          <a:spcPct val="90000"/>
                        </a:lnSpc>
                        <a:buClr>
                          <a:srgbClr val="FF8AD8"/>
                        </a:buClr>
                        <a:buFontTx/>
                        <a:buNone/>
                        <a:defRPr/>
                      </a:pPr>
                      <a:r>
                        <a:rPr lang="en-US" sz="1800" dirty="0">
                          <a:ea typeface="ＭＳ Ｐゴシック" pitchFamily="34" charset="-128"/>
                        </a:rPr>
                        <a:t>Their nuclei appear in the </a:t>
                      </a:r>
                      <a:r>
                        <a:rPr lang="en-US" sz="1800" b="1" dirty="0">
                          <a:ea typeface="ＭＳ Ｐゴシック" pitchFamily="34" charset="-128"/>
                        </a:rPr>
                        <a:t>center</a:t>
                      </a:r>
                      <a:r>
                        <a:rPr lang="en-US" sz="1800" dirty="0">
                          <a:ea typeface="ＭＳ Ｐゴシック" pitchFamily="34" charset="-128"/>
                        </a:rPr>
                        <a:t> </a:t>
                      </a:r>
                      <a:r>
                        <a:rPr lang="en-US" sz="1800" u="sng" dirty="0">
                          <a:ea typeface="ＭＳ Ｐゴシック" pitchFamily="34" charset="-128"/>
                        </a:rPr>
                        <a:t>of the acini</a:t>
                      </a:r>
                      <a:r>
                        <a:rPr lang="en-US" sz="1800" dirty="0">
                          <a:ea typeface="ＭＳ Ｐゴシック" pitchFamily="34" charset="-128"/>
                        </a:rPr>
                        <a:t>.</a:t>
                      </a:r>
                    </a:p>
                    <a:p>
                      <a:pPr marL="0" indent="0" eaLnBrk="1" hangingPunct="1">
                        <a:lnSpc>
                          <a:spcPct val="90000"/>
                        </a:lnSpc>
                        <a:buClr>
                          <a:srgbClr val="FF8AD8"/>
                        </a:buClr>
                        <a:buFontTx/>
                        <a:buNone/>
                        <a:defRPr/>
                      </a:pPr>
                      <a:r>
                        <a:rPr lang="en-US" sz="1800" dirty="0">
                          <a:ea typeface="ＭＳ Ｐゴシック" pitchFamily="34" charset="-128"/>
                        </a:rPr>
                        <a:t>They represent the beginning of the ducts. </a:t>
                      </a:r>
                    </a:p>
                    <a:p>
                      <a:pPr marL="0" indent="0" eaLnBrk="1" hangingPunct="1">
                        <a:lnSpc>
                          <a:spcPct val="90000"/>
                        </a:lnSpc>
                        <a:buClr>
                          <a:srgbClr val="FF8AD8"/>
                        </a:buClr>
                        <a:buFontTx/>
                        <a:buNone/>
                        <a:defRPr/>
                      </a:pPr>
                      <a:r>
                        <a:rPr lang="en-US" sz="1800" dirty="0">
                          <a:solidFill>
                            <a:srgbClr val="00B050"/>
                          </a:solidFill>
                          <a:ea typeface="ＭＳ Ｐゴシック" pitchFamily="34" charset="-128"/>
                        </a:rPr>
                        <a:t>First ductal cells, have serous secretions </a:t>
                      </a:r>
                      <a:r>
                        <a:rPr lang="en-US" sz="1800" dirty="0">
                          <a:solidFill>
                            <a:schemeClr val="bg1">
                              <a:lumMod val="50000"/>
                            </a:schemeClr>
                          </a:solidFill>
                          <a:ea typeface="ＭＳ Ｐゴシック" pitchFamily="34" charset="-128"/>
                        </a:rPr>
                        <a:t>like parotid</a:t>
                      </a:r>
                      <a:r>
                        <a:rPr lang="en-US" sz="1800" dirty="0">
                          <a:solidFill>
                            <a:srgbClr val="00B050"/>
                          </a:solidFill>
                          <a:ea typeface="ＭＳ Ｐゴシック" pitchFamily="34" charset="-128"/>
                        </a:rPr>
                        <a:t>.</a:t>
                      </a:r>
                    </a:p>
                    <a:p>
                      <a:pPr marL="0" indent="0" eaLnBrk="1" hangingPunct="1">
                        <a:lnSpc>
                          <a:spcPct val="90000"/>
                        </a:lnSpc>
                        <a:buClr>
                          <a:srgbClr val="FF8AD8"/>
                        </a:buClr>
                        <a:buFontTx/>
                        <a:buNone/>
                        <a:defRPr/>
                      </a:pPr>
                      <a:endParaRPr lang="en-US" sz="1800" dirty="0">
                        <a:solidFill>
                          <a:srgbClr val="00B050"/>
                        </a:solidFill>
                        <a:ea typeface="ＭＳ Ｐゴシック" pitchFamily="34" charset="-128"/>
                      </a:endParaRPr>
                    </a:p>
                    <a:p>
                      <a:pPr marL="342900" indent="-342900" eaLnBrk="1" hangingPunct="1">
                        <a:lnSpc>
                          <a:spcPct val="90000"/>
                        </a:lnSpc>
                        <a:buClr>
                          <a:srgbClr val="FF8AD8"/>
                        </a:buClr>
                        <a:buFont typeface="+mj-lt"/>
                        <a:buAutoNum type="arabicPeriod" startAt="2"/>
                        <a:defRPr/>
                      </a:pPr>
                      <a:r>
                        <a:rPr lang="en-US" sz="1800" u="none" dirty="0">
                          <a:solidFill>
                            <a:srgbClr val="FF8AD8"/>
                          </a:solidFill>
                          <a:ea typeface="ＭＳ Ｐゴシック" pitchFamily="34" charset="-128"/>
                        </a:rPr>
                        <a:t>Int</a:t>
                      </a:r>
                      <a:r>
                        <a:rPr lang="en-US" sz="1800" b="1" u="none" dirty="0">
                          <a:solidFill>
                            <a:srgbClr val="FF8AD8"/>
                          </a:solidFill>
                          <a:ea typeface="ＭＳ Ｐゴシック" pitchFamily="34" charset="-128"/>
                        </a:rPr>
                        <a:t>er</a:t>
                      </a:r>
                      <a:r>
                        <a:rPr lang="en-US" sz="1800" u="none" dirty="0">
                          <a:solidFill>
                            <a:srgbClr val="FF8AD8"/>
                          </a:solidFill>
                          <a:ea typeface="ＭＳ Ｐゴシック" pitchFamily="34" charset="-128"/>
                        </a:rPr>
                        <a:t>calated</a:t>
                      </a:r>
                      <a:r>
                        <a:rPr lang="en-US" sz="1800" dirty="0">
                          <a:solidFill>
                            <a:srgbClr val="FF8AD8"/>
                          </a:solidFill>
                          <a:ea typeface="ＭＳ Ｐゴシック" pitchFamily="34" charset="-128"/>
                        </a:rPr>
                        <a:t> ducts </a:t>
                      </a:r>
                      <a:r>
                        <a:rPr lang="en-US" sz="1800" dirty="0">
                          <a:ea typeface="ＭＳ Ｐゴシック" pitchFamily="34" charset="-128"/>
                        </a:rPr>
                        <a:t>(low cuboidal).</a:t>
                      </a:r>
                    </a:p>
                    <a:p>
                      <a:pPr marL="342900" indent="-342900" eaLnBrk="1" hangingPunct="1">
                        <a:lnSpc>
                          <a:spcPct val="90000"/>
                        </a:lnSpc>
                        <a:buClr>
                          <a:srgbClr val="FF8AD8"/>
                        </a:buClr>
                        <a:buFont typeface="+mj-lt"/>
                        <a:buAutoNum type="arabicPeriod" startAt="2"/>
                        <a:defRPr/>
                      </a:pPr>
                      <a:r>
                        <a:rPr lang="en-US" sz="1800" u="none" dirty="0">
                          <a:solidFill>
                            <a:srgbClr val="FF8AD8"/>
                          </a:solidFill>
                          <a:ea typeface="ＭＳ Ｐゴシック" pitchFamily="34" charset="-128"/>
                        </a:rPr>
                        <a:t>Int</a:t>
                      </a:r>
                      <a:r>
                        <a:rPr lang="en-US" sz="1800" b="1" u="none" dirty="0">
                          <a:solidFill>
                            <a:srgbClr val="FF8AD8"/>
                          </a:solidFill>
                          <a:ea typeface="ＭＳ Ｐゴシック" pitchFamily="34" charset="-128"/>
                        </a:rPr>
                        <a:t>ra</a:t>
                      </a:r>
                      <a:r>
                        <a:rPr lang="en-US" sz="1800" u="none" dirty="0">
                          <a:solidFill>
                            <a:srgbClr val="FF8AD8"/>
                          </a:solidFill>
                          <a:ea typeface="ＭＳ Ｐゴシック" pitchFamily="34" charset="-128"/>
                        </a:rPr>
                        <a:t>lobular</a:t>
                      </a:r>
                      <a:r>
                        <a:rPr lang="en-US" sz="1800" dirty="0">
                          <a:solidFill>
                            <a:srgbClr val="FF8AD8"/>
                          </a:solidFill>
                          <a:ea typeface="ＭＳ Ｐゴシック" pitchFamily="34" charset="-128"/>
                        </a:rPr>
                        <a:t> ducts </a:t>
                      </a:r>
                      <a:r>
                        <a:rPr lang="en-US" sz="1800" dirty="0">
                          <a:ea typeface="ＭＳ Ｐゴシック" pitchFamily="34" charset="-128"/>
                        </a:rPr>
                        <a:t>(</a:t>
                      </a:r>
                      <a:r>
                        <a:rPr lang="en-US" sz="1800" dirty="0">
                          <a:solidFill>
                            <a:srgbClr val="FF0000"/>
                          </a:solidFill>
                          <a:ea typeface="ＭＳ Ｐゴシック" pitchFamily="34" charset="-128"/>
                        </a:rPr>
                        <a:t>NOT prominent</a:t>
                      </a:r>
                      <a:r>
                        <a:rPr lang="en-US" sz="1800" dirty="0">
                          <a:ea typeface="ＭＳ Ｐゴシック" pitchFamily="34" charset="-128"/>
                        </a:rPr>
                        <a:t>).</a:t>
                      </a:r>
                    </a:p>
                    <a:p>
                      <a:pPr marL="342900" indent="-342900" eaLnBrk="1" hangingPunct="1">
                        <a:lnSpc>
                          <a:spcPct val="90000"/>
                        </a:lnSpc>
                        <a:buClr>
                          <a:srgbClr val="FF8AD8"/>
                        </a:buClr>
                        <a:buFont typeface="+mj-lt"/>
                        <a:buAutoNum type="arabicPeriod" startAt="2"/>
                        <a:defRPr/>
                      </a:pPr>
                      <a:r>
                        <a:rPr lang="en-US" sz="1800" u="none" dirty="0">
                          <a:solidFill>
                            <a:srgbClr val="FF8AD8"/>
                          </a:solidFill>
                          <a:ea typeface="ＭＳ Ｐゴシック" pitchFamily="34" charset="-128"/>
                        </a:rPr>
                        <a:t>Interlobular ducts. </a:t>
                      </a:r>
                      <a:r>
                        <a:rPr lang="en-US" sz="1800" u="none" dirty="0">
                          <a:solidFill>
                            <a:srgbClr val="00B050"/>
                          </a:solidFill>
                          <a:ea typeface="ＭＳ Ｐゴシック" pitchFamily="34" charset="-128"/>
                        </a:rPr>
                        <a:t>Inter = between</a:t>
                      </a:r>
                      <a:endParaRPr lang="en-US" sz="1800" u="none" dirty="0">
                        <a:solidFill>
                          <a:srgbClr val="FF8AD8"/>
                        </a:solidFill>
                        <a:ea typeface="ＭＳ Ｐゴシック" pitchFamily="34" charset="-128"/>
                      </a:endParaRPr>
                    </a:p>
                    <a:p>
                      <a:pPr marL="342900" indent="-342900" eaLnBrk="1" hangingPunct="1">
                        <a:lnSpc>
                          <a:spcPct val="90000"/>
                        </a:lnSpc>
                        <a:buClr>
                          <a:srgbClr val="FF8AD8"/>
                        </a:buClr>
                        <a:buFont typeface="+mj-lt"/>
                        <a:buAutoNum type="arabicPeriod" startAt="2"/>
                        <a:defRPr/>
                      </a:pPr>
                      <a:r>
                        <a:rPr lang="en-US" sz="1800" u="none" dirty="0">
                          <a:solidFill>
                            <a:srgbClr val="FF8AD8"/>
                          </a:solidFill>
                          <a:ea typeface="ＭＳ Ｐゴシック" pitchFamily="34" charset="-128"/>
                        </a:rPr>
                        <a:t>Main pancreatic </a:t>
                      </a:r>
                      <a:r>
                        <a:rPr lang="en-US" sz="1800" dirty="0">
                          <a:solidFill>
                            <a:srgbClr val="FF8AD8"/>
                          </a:solidFill>
                          <a:ea typeface="ＭＳ Ｐゴシック" pitchFamily="34" charset="-128"/>
                        </a:rPr>
                        <a:t>duct.</a:t>
                      </a:r>
                    </a:p>
                    <a:p>
                      <a:pPr marL="342900" indent="-342900">
                        <a:buClr>
                          <a:srgbClr val="FF8AD8"/>
                        </a:buClr>
                        <a:buFont typeface="+mj-lt"/>
                        <a:buAutoNum type="arabicPeriod" startAt="2"/>
                      </a:pPr>
                      <a:endParaRPr lang="en-US" dirty="0"/>
                    </a:p>
                  </a:txBody>
                  <a:tcPr>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6" name="Title 1"/>
          <p:cNvSpPr>
            <a:spLocks noGrp="1"/>
          </p:cNvSpPr>
          <p:nvPr>
            <p:ph type="title"/>
          </p:nvPr>
        </p:nvSpPr>
        <p:spPr>
          <a:xfrm>
            <a:off x="838200" y="-36660"/>
            <a:ext cx="9940636" cy="1325563"/>
          </a:xfrm>
        </p:spPr>
        <p:txBody>
          <a:bodyPr/>
          <a:lstStyle/>
          <a:p>
            <a:pPr algn="ctr"/>
            <a:r>
              <a:rPr lang="en-US" dirty="0">
                <a:solidFill>
                  <a:srgbClr val="FF2F92"/>
                </a:solidFill>
                <a:ea typeface="ＭＳ Ｐゴシック" pitchFamily="34" charset="-128"/>
              </a:rPr>
              <a:t>Exocrine</a:t>
            </a:r>
            <a:r>
              <a:rPr lang="en-US" dirty="0">
                <a:ea typeface="ＭＳ Ｐゴシック" pitchFamily="34" charset="-128"/>
              </a:rPr>
              <a:t> </a:t>
            </a:r>
            <a:r>
              <a:rPr lang="en-US" dirty="0">
                <a:solidFill>
                  <a:srgbClr val="FF2F92"/>
                </a:solidFill>
                <a:ea typeface="ＭＳ Ｐゴシック" pitchFamily="34" charset="-128"/>
              </a:rPr>
              <a:t>Pancreas</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b="59911"/>
          <a:stretch>
            <a:fillRect/>
          </a:stretch>
        </p:blipFill>
        <p:spPr bwMode="auto">
          <a:xfrm>
            <a:off x="1052945" y="5787601"/>
            <a:ext cx="2938462" cy="9734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4" descr="F16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330" y="4182583"/>
            <a:ext cx="3236462" cy="2412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16_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45" y="4141018"/>
            <a:ext cx="2938462" cy="15638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descr="Pancreas-1.jpg"/>
          <p:cNvPicPr>
            <a:picLocks noChangeAspect="1"/>
          </p:cNvPicPr>
          <p:nvPr/>
        </p:nvPicPr>
        <p:blipFill rotWithShape="1">
          <a:blip r:embed="rId5">
            <a:extLst>
              <a:ext uri="{28A0092B-C50C-407E-A947-70E740481C1C}">
                <a14:useLocalDpi xmlns:a14="http://schemas.microsoft.com/office/drawing/2010/main" val="0"/>
              </a:ext>
            </a:extLst>
          </a:blip>
          <a:srcRect t="2070" r="53494" b="72859"/>
          <a:stretch/>
        </p:blipFill>
        <p:spPr bwMode="auto">
          <a:xfrm>
            <a:off x="8523432" y="5884057"/>
            <a:ext cx="1735701" cy="9323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103_04"/>
          <p:cNvPicPr>
            <a:picLocks noChangeAspect="1" noChangeArrowheads="1"/>
          </p:cNvPicPr>
          <p:nvPr/>
        </p:nvPicPr>
        <p:blipFill>
          <a:blip r:embed="rId6">
            <a:extLst>
              <a:ext uri="{28A0092B-C50C-407E-A947-70E740481C1C}">
                <a14:useLocalDpi xmlns:a14="http://schemas.microsoft.com/office/drawing/2010/main" val="0"/>
              </a:ext>
            </a:extLst>
          </a:blip>
          <a:srcRect t="12016"/>
          <a:stretch>
            <a:fillRect/>
          </a:stretch>
        </p:blipFill>
        <p:spPr bwMode="auto">
          <a:xfrm>
            <a:off x="7929177" y="4119952"/>
            <a:ext cx="2924212" cy="1724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sosceles Triangle 1">
            <a:extLst>
              <a:ext uri="{FF2B5EF4-FFF2-40B4-BE49-F238E27FC236}">
                <a16:creationId xmlns:a16="http://schemas.microsoft.com/office/drawing/2014/main" xmlns="" id="{3971A76C-E047-495D-B078-FC7CE7CF7DED}"/>
              </a:ext>
            </a:extLst>
          </p:cNvPr>
          <p:cNvSpPr/>
          <p:nvPr/>
        </p:nvSpPr>
        <p:spPr>
          <a:xfrm>
            <a:off x="2915920" y="2386506"/>
            <a:ext cx="426720" cy="172720"/>
          </a:xfrm>
          <a:prstGeom prst="triangle">
            <a:avLst>
              <a:gd name="adj" fmla="val 52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083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7711" y="6265208"/>
            <a:ext cx="2272434" cy="458787"/>
          </a:xfrm>
        </p:spPr>
        <p:txBody>
          <a:bodyPr>
            <a:noAutofit/>
          </a:bodyPr>
          <a:lstStyle/>
          <a:p>
            <a:pPr marL="0" indent="0">
              <a:buFont typeface="Wingdings" panose="05000000000000000000" pitchFamily="2" charset="2"/>
              <a:buNone/>
              <a:defRPr/>
            </a:pPr>
            <a:r>
              <a:rPr lang="en-US" dirty="0">
                <a:solidFill>
                  <a:srgbClr val="FF2F92"/>
                </a:solidFill>
                <a:ea typeface="ＭＳ Ｐゴシック" pitchFamily="34" charset="-128"/>
              </a:rPr>
              <a:t>Parotid</a:t>
            </a:r>
            <a:r>
              <a:rPr lang="en-US" dirty="0">
                <a:ea typeface="ＭＳ Ｐゴシック" pitchFamily="34" charset="-128"/>
              </a:rPr>
              <a:t> </a:t>
            </a:r>
            <a:r>
              <a:rPr lang="en-US" dirty="0">
                <a:solidFill>
                  <a:srgbClr val="FF2F92"/>
                </a:solidFill>
                <a:ea typeface="ＭＳ Ｐゴシック" pitchFamily="34" charset="-128"/>
              </a:rPr>
              <a:t>Gland</a:t>
            </a:r>
          </a:p>
        </p:txBody>
      </p:sp>
      <p:pic>
        <p:nvPicPr>
          <p:cNvPr id="5" name="Picture 6" descr="http://images.howmed.net/wp-content/gallery/parotid-gland/parotid-gland-2.jpg"/>
          <p:cNvPicPr>
            <a:picLocks noChangeAspect="1" noChangeArrowheads="1"/>
          </p:cNvPicPr>
          <p:nvPr/>
        </p:nvPicPr>
        <p:blipFill>
          <a:blip r:embed="rId2">
            <a:extLst>
              <a:ext uri="{28A0092B-C50C-407E-A947-70E740481C1C}">
                <a14:useLocalDpi xmlns:a14="http://schemas.microsoft.com/office/drawing/2010/main" val="0"/>
              </a:ext>
            </a:extLst>
          </a:blip>
          <a:srcRect l="29440" r="11772" b="22321"/>
          <a:stretch>
            <a:fillRect/>
          </a:stretch>
        </p:blipFill>
        <p:spPr bwMode="auto">
          <a:xfrm>
            <a:off x="2078180" y="1481213"/>
            <a:ext cx="3648053" cy="20178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8472" r="919"/>
          <a:stretch>
            <a:fillRect/>
          </a:stretch>
        </p:blipFill>
        <p:spPr bwMode="auto">
          <a:xfrm>
            <a:off x="6112378" y="1484674"/>
            <a:ext cx="3585802" cy="20143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b="1311"/>
          <a:stretch>
            <a:fillRect/>
          </a:stretch>
        </p:blipFill>
        <p:spPr bwMode="auto">
          <a:xfrm>
            <a:off x="6112377" y="3806524"/>
            <a:ext cx="3585803" cy="22820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2" descr="par044he.jpg"/>
          <p:cNvPicPr>
            <a:picLocks noChangeAspect="1"/>
          </p:cNvPicPr>
          <p:nvPr/>
        </p:nvPicPr>
        <p:blipFill>
          <a:blip r:embed="rId5">
            <a:extLst>
              <a:ext uri="{28A0092B-C50C-407E-A947-70E740481C1C}">
                <a14:useLocalDpi xmlns:a14="http://schemas.microsoft.com/office/drawing/2010/main" val="0"/>
              </a:ext>
            </a:extLst>
          </a:blip>
          <a:srcRect t="378" b="7610"/>
          <a:stretch>
            <a:fillRect/>
          </a:stretch>
        </p:blipFill>
        <p:spPr bwMode="auto">
          <a:xfrm>
            <a:off x="2078181" y="3806524"/>
            <a:ext cx="3648053" cy="2298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57056" y="6200775"/>
            <a:ext cx="1486689" cy="523220"/>
          </a:xfrm>
          <a:prstGeom prst="rect">
            <a:avLst/>
          </a:prstGeom>
        </p:spPr>
        <p:txBody>
          <a:bodyPr wrap="none">
            <a:spAutoFit/>
          </a:bodyPr>
          <a:lstStyle/>
          <a:p>
            <a:pPr>
              <a:defRPr/>
            </a:pPr>
            <a:r>
              <a:rPr lang="en-US" sz="2800" dirty="0">
                <a:solidFill>
                  <a:srgbClr val="FF2F92"/>
                </a:solidFill>
                <a:ea typeface="ＭＳ Ｐゴシック" pitchFamily="34" charset="-128"/>
              </a:rPr>
              <a:t>Pancreas</a:t>
            </a:r>
            <a:endParaRPr lang="en-US" sz="3200" dirty="0">
              <a:solidFill>
                <a:srgbClr val="FF2F92"/>
              </a:solidFill>
              <a:ea typeface="ＭＳ Ｐゴシック" pitchFamily="34" charset="-128"/>
            </a:endParaRPr>
          </a:p>
        </p:txBody>
      </p:sp>
      <p:sp>
        <p:nvSpPr>
          <p:cNvPr id="11" name="Rectangle 10"/>
          <p:cNvSpPr/>
          <p:nvPr/>
        </p:nvSpPr>
        <p:spPr>
          <a:xfrm>
            <a:off x="6112378" y="4955628"/>
            <a:ext cx="496240" cy="43379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13" name="Straight Arrow Connector 12"/>
          <p:cNvCxnSpPr/>
          <p:nvPr/>
        </p:nvCxnSpPr>
        <p:spPr>
          <a:xfrm flipH="1" flipV="1">
            <a:off x="8465128" y="2782786"/>
            <a:ext cx="1773381" cy="386189"/>
          </a:xfrm>
          <a:prstGeom prst="straightConnector1">
            <a:avLst/>
          </a:prstGeom>
          <a:ln w="28575">
            <a:solidFill>
              <a:srgbClr val="FF2F9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238508" y="2983875"/>
            <a:ext cx="1579419" cy="43379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008F00"/>
                </a:solidFill>
                <a:effectLst>
                  <a:outerShdw blurRad="38100" dist="25400" dir="5400000" algn="ctr" rotWithShape="0">
                    <a:srgbClr val="6E747A">
                      <a:alpha val="43000"/>
                    </a:srgbClr>
                  </a:outerShdw>
                </a:effectLst>
              </a:rPr>
              <a:t>Islet of Langerhans</a:t>
            </a:r>
          </a:p>
        </p:txBody>
      </p:sp>
      <p:sp>
        <p:nvSpPr>
          <p:cNvPr id="17" name="Rectangle 16"/>
          <p:cNvSpPr/>
          <p:nvPr/>
        </p:nvSpPr>
        <p:spPr>
          <a:xfrm>
            <a:off x="112616" y="2490140"/>
            <a:ext cx="1579419" cy="43379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008F00"/>
                </a:solidFill>
                <a:effectLst>
                  <a:outerShdw blurRad="38100" dist="25400" dir="5400000" algn="ctr" rotWithShape="0">
                    <a:srgbClr val="6E747A">
                      <a:alpha val="43000"/>
                    </a:srgbClr>
                  </a:outerShdw>
                </a:effectLst>
              </a:rPr>
              <a:t>Intralobular duct</a:t>
            </a:r>
          </a:p>
        </p:txBody>
      </p:sp>
      <p:cxnSp>
        <p:nvCxnSpPr>
          <p:cNvPr id="18" name="Straight Arrow Connector 17"/>
          <p:cNvCxnSpPr/>
          <p:nvPr/>
        </p:nvCxnSpPr>
        <p:spPr>
          <a:xfrm>
            <a:off x="1692035" y="2782786"/>
            <a:ext cx="1704117" cy="0"/>
          </a:xfrm>
          <a:prstGeom prst="straightConnector1">
            <a:avLst/>
          </a:prstGeom>
          <a:ln w="28575">
            <a:solidFill>
              <a:srgbClr val="FF2F9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24654" y="1911927"/>
            <a:ext cx="1731819" cy="6671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rgbClr val="008F00"/>
                </a:solidFill>
                <a:effectLst>
                  <a:outerShdw blurRad="38100" dist="25400" dir="5400000" algn="ctr" rotWithShape="0">
                    <a:srgbClr val="6E747A">
                      <a:alpha val="43000"/>
                    </a:srgbClr>
                  </a:outerShdw>
                </a:effectLst>
              </a:rPr>
              <a:t>Here in pancreas the intralobular ducts are not prominent</a:t>
            </a:r>
          </a:p>
        </p:txBody>
      </p:sp>
      <p:sp>
        <p:nvSpPr>
          <p:cNvPr id="3" name="Rectangle 2"/>
          <p:cNvSpPr/>
          <p:nvPr/>
        </p:nvSpPr>
        <p:spPr>
          <a:xfrm>
            <a:off x="2226648" y="309193"/>
            <a:ext cx="8267700" cy="923330"/>
          </a:xfrm>
          <a:prstGeom prst="rect">
            <a:avLst/>
          </a:prstGeom>
        </p:spPr>
        <p:txBody>
          <a:bodyPr wrap="square">
            <a:spAutoFit/>
          </a:bodyPr>
          <a:lstStyle/>
          <a:p>
            <a:pPr algn="just"/>
            <a:r>
              <a:rPr lang="en-US" altLang="en-US" dirty="0">
                <a:solidFill>
                  <a:srgbClr val="00B050"/>
                </a:solidFill>
                <a:latin typeface="Arial" charset="0"/>
                <a:ea typeface="ＭＳ Ｐゴシック" charset="-128"/>
                <a:cs typeface="Arial" charset="0"/>
              </a:rPr>
              <a:t>We differentiated between Pancreas and Parotid </a:t>
            </a:r>
            <a:r>
              <a:rPr lang="en-US" altLang="en-US">
                <a:solidFill>
                  <a:srgbClr val="00B050"/>
                </a:solidFill>
                <a:latin typeface="Arial" charset="0"/>
                <a:ea typeface="ＭＳ Ｐゴシック" charset="-128"/>
                <a:cs typeface="Arial" charset="0"/>
              </a:rPr>
              <a:t>gland by</a:t>
            </a:r>
            <a:r>
              <a:rPr lang="en-US" altLang="en-US" dirty="0">
                <a:solidFill>
                  <a:srgbClr val="00B050"/>
                </a:solidFill>
                <a:latin typeface="Arial" charset="0"/>
                <a:ea typeface="ＭＳ Ｐゴシック" charset="-128"/>
                <a:cs typeface="Arial" charset="0"/>
              </a:rPr>
              <a:t>:</a:t>
            </a:r>
          </a:p>
          <a:p>
            <a:pPr algn="just"/>
            <a:r>
              <a:rPr lang="en-US" altLang="en-US" dirty="0">
                <a:solidFill>
                  <a:srgbClr val="00B050"/>
                </a:solidFill>
                <a:latin typeface="Arial" charset="0"/>
                <a:ea typeface="ＭＳ Ｐゴシック" charset="-128"/>
                <a:cs typeface="Arial" charset="0"/>
              </a:rPr>
              <a:t>1-islet of Langerhans</a:t>
            </a:r>
          </a:p>
          <a:p>
            <a:pPr algn="just"/>
            <a:r>
              <a:rPr lang="en-US" altLang="en-US" dirty="0">
                <a:solidFill>
                  <a:srgbClr val="00B050"/>
                </a:solidFill>
                <a:latin typeface="Arial" charset="0"/>
                <a:ea typeface="ＭＳ Ｐゴシック" charset="-128"/>
                <a:cs typeface="Arial" charset="0"/>
              </a:rPr>
              <a:t>2-intralobular dusts (very prominent in parotid gland, not seen in pancreas)</a:t>
            </a:r>
          </a:p>
        </p:txBody>
      </p:sp>
    </p:spTree>
    <p:extLst>
      <p:ext uri="{BB962C8B-B14F-4D97-AF65-F5344CB8AC3E}">
        <p14:creationId xmlns:p14="http://schemas.microsoft.com/office/powerpoint/2010/main" val="67496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C5E37-4177-47F2-961C-1A1F6213909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xmlns="" id="{DAD19B37-4430-49C3-B126-DD41CED8B7AF}"/>
              </a:ext>
            </a:extLst>
          </p:cNvPr>
          <p:cNvPicPr>
            <a:picLocks noGrp="1" noChangeAspect="1"/>
          </p:cNvPicPr>
          <p:nvPr>
            <p:ph idx="1"/>
          </p:nvPr>
        </p:nvPicPr>
        <p:blipFill rotWithShape="1">
          <a:blip r:embed="rId2"/>
          <a:srcRect t="17792" r="-1558"/>
          <a:stretch/>
        </p:blipFill>
        <p:spPr>
          <a:xfrm>
            <a:off x="401320" y="0"/>
            <a:ext cx="11790680" cy="6818948"/>
          </a:xfrm>
        </p:spPr>
      </p:pic>
    </p:spTree>
    <p:extLst>
      <p:ext uri="{BB962C8B-B14F-4D97-AF65-F5344CB8AC3E}">
        <p14:creationId xmlns:p14="http://schemas.microsoft.com/office/powerpoint/2010/main" val="191796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Histology of biliary passages and pancreas" id="{2A108474-5315-A846-8BC8-81B2CA542F00}" vid="{758E209A-8D9A-CE4D-B47D-AA66F1774A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TotalTime>
  <Words>1022</Words>
  <Application>Microsoft Macintosh PowerPoint</Application>
  <PresentationFormat>Widescreen</PresentationFormat>
  <Paragraphs>150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Calibri Light</vt:lpstr>
      <vt:lpstr>Courier New</vt:lpstr>
      <vt:lpstr>Majalla UI</vt:lpstr>
      <vt:lpstr>ＭＳ Ｐゴシック</vt:lpstr>
      <vt:lpstr>Times New Roman</vt:lpstr>
      <vt:lpstr>Wingdings</vt:lpstr>
      <vt:lpstr>Arial</vt:lpstr>
      <vt:lpstr>Office Theme</vt:lpstr>
      <vt:lpstr>PowerPoint Presentation</vt:lpstr>
      <vt:lpstr>Objectives :</vt:lpstr>
      <vt:lpstr>Doctor’s explanation:</vt:lpstr>
      <vt:lpstr>PowerPoint Presentation</vt:lpstr>
      <vt:lpstr>PowerPoint Presentation</vt:lpstr>
      <vt:lpstr>Gall Bladder      Pancreas</vt:lpstr>
      <vt:lpstr>Exocrine Pancreas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Feisal Alrubaei;Rana B</dc:creator>
  <cp:lastModifiedBy>شوق</cp:lastModifiedBy>
  <cp:revision>104</cp:revision>
  <cp:lastPrinted>2017-10-10T14:18:09Z</cp:lastPrinted>
  <dcterms:created xsi:type="dcterms:W3CDTF">2017-02-05T14:21:38Z</dcterms:created>
  <dcterms:modified xsi:type="dcterms:W3CDTF">2017-11-30T18:24:10Z</dcterms:modified>
</cp:coreProperties>
</file>