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tmp" ContentType="image/pn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59" r:id="rId4"/>
    <p:sldId id="263" r:id="rId5"/>
    <p:sldId id="262" r:id="rId6"/>
    <p:sldId id="265" r:id="rId7"/>
    <p:sldId id="266" r:id="rId8"/>
    <p:sldId id="267" r:id="rId9"/>
    <p:sldId id="269" r:id="rId10"/>
    <p:sldId id="270" r:id="rId11"/>
    <p:sldId id="271" r:id="rId12"/>
    <p:sldId id="274" r:id="rId13"/>
    <p:sldId id="273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q.faisal.pp@gmail.com" initials="q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FF8AD8"/>
    <a:srgbClr val="FF2F92"/>
    <a:srgbClr val="1722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3036"/>
  </p:normalViewPr>
  <p:slideViewPr>
    <p:cSldViewPr snapToGrid="0" snapToObjects="1">
      <p:cViewPr>
        <p:scale>
          <a:sx n="69" d="100"/>
          <a:sy n="69" d="100"/>
        </p:scale>
        <p:origin x="936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FCBE89-7C9D-490D-85C0-2B9C9C187A32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pPr rtl="1"/>
          <a:endParaRPr lang="ar-SA"/>
        </a:p>
      </dgm:t>
    </dgm:pt>
    <dgm:pt modelId="{00359FCD-BF7C-4E75-B1DF-D0527524DC78}">
      <dgm:prSet phldrT="[نص]" custT="1"/>
      <dgm:spPr>
        <a:solidFill>
          <a:srgbClr val="FF2F92"/>
        </a:solidFill>
        <a:ln>
          <a:solidFill>
            <a:srgbClr val="FF2F92"/>
          </a:solidFill>
        </a:ln>
      </dgm:spPr>
      <dgm:t>
        <a:bodyPr/>
        <a:lstStyle/>
        <a:p>
          <a:pPr algn="l" rtl="1"/>
          <a:r>
            <a:rPr lang="ar-SA" sz="1800" b="1" dirty="0">
              <a:solidFill>
                <a:schemeClr val="bg1"/>
              </a:solidFill>
              <a:latin typeface="+mj-lt"/>
              <a:ea typeface="+mn-ea"/>
              <a:cs typeface="+mn-cs"/>
            </a:rPr>
            <a:t>:</a:t>
          </a:r>
          <a:r>
            <a:rPr lang="en-US" sz="1800" b="1" dirty="0">
              <a:solidFill>
                <a:schemeClr val="bg1"/>
              </a:solidFill>
              <a:latin typeface="+mj-lt"/>
              <a:ea typeface="+mn-ea"/>
              <a:cs typeface="+mn-cs"/>
            </a:rPr>
            <a:t>1-</a:t>
          </a:r>
          <a:r>
            <a:rPr lang="en-US" sz="1800" b="1" baseline="0" dirty="0">
              <a:solidFill>
                <a:schemeClr val="bg1"/>
              </a:solidFill>
              <a:latin typeface="+mj-lt"/>
              <a:ea typeface="+mn-ea"/>
              <a:cs typeface="+mn-cs"/>
            </a:rPr>
            <a:t> </a:t>
          </a:r>
          <a:r>
            <a:rPr lang="en-US" sz="1800" b="1" dirty="0">
              <a:solidFill>
                <a:schemeClr val="bg1"/>
              </a:solidFill>
              <a:latin typeface="+mj-lt"/>
              <a:ea typeface="+mn-ea"/>
              <a:cs typeface="+mn-cs"/>
            </a:rPr>
            <a:t>Mucosa</a:t>
          </a:r>
          <a:endParaRPr lang="ar-SA" sz="1800" b="1" dirty="0">
            <a:solidFill>
              <a:schemeClr val="bg1"/>
            </a:solidFill>
            <a:effectLst>
              <a:outerShdw blurRad="38100" dist="38100" dir="2700000" algn="tl">
                <a:srgbClr val="C0C0C0"/>
              </a:outerShdw>
            </a:effectLst>
            <a:latin typeface="+mj-lt"/>
            <a:cs typeface="Times New Roman" pitchFamily="18" charset="0"/>
          </a:endParaRPr>
        </a:p>
      </dgm:t>
    </dgm:pt>
    <dgm:pt modelId="{8F75A3A6-EE97-44F9-8F29-DD9F26F7901C}" type="parTrans" cxnId="{95BFB396-C68A-4DC4-83E3-8A9FE3F967CD}">
      <dgm:prSet/>
      <dgm:spPr/>
      <dgm:t>
        <a:bodyPr/>
        <a:lstStyle/>
        <a:p>
          <a:pPr rtl="1"/>
          <a:endParaRPr lang="ar-SA"/>
        </a:p>
      </dgm:t>
    </dgm:pt>
    <dgm:pt modelId="{CB223245-3577-47E1-B524-46BE7263DBB1}" type="sibTrans" cxnId="{95BFB396-C68A-4DC4-83E3-8A9FE3F967CD}">
      <dgm:prSet/>
      <dgm:spPr/>
      <dgm:t>
        <a:bodyPr/>
        <a:lstStyle/>
        <a:p>
          <a:pPr rtl="1"/>
          <a:endParaRPr lang="ar-SA"/>
        </a:p>
      </dgm:t>
    </dgm:pt>
    <dgm:pt modelId="{0200133D-7F01-4111-BA8A-3D0700F6E1C1}">
      <dgm:prSet phldrT="[نص]" custT="1"/>
      <dgm:spPr>
        <a:solidFill>
          <a:srgbClr val="FF2F92"/>
        </a:solidFill>
        <a:ln>
          <a:solidFill>
            <a:srgbClr val="FF2F92"/>
          </a:solidFill>
        </a:ln>
      </dgm:spPr>
      <dgm:t>
        <a:bodyPr/>
        <a:lstStyle/>
        <a:p>
          <a:pPr algn="l" rtl="1"/>
          <a:r>
            <a:rPr lang="en-US" sz="1800" b="1" dirty="0">
              <a:solidFill>
                <a:schemeClr val="bg1"/>
              </a:solidFill>
              <a:latin typeface="+mj-lt"/>
              <a:ea typeface="+mn-ea"/>
              <a:cs typeface="+mn-cs"/>
            </a:rPr>
            <a:t>2- </a:t>
          </a:r>
          <a:r>
            <a:rPr lang="en-US" sz="1800" b="1" dirty="0" err="1">
              <a:solidFill>
                <a:schemeClr val="bg1"/>
              </a:solidFill>
              <a:latin typeface="+mj-lt"/>
              <a:ea typeface="+mn-ea"/>
              <a:cs typeface="+mn-cs"/>
            </a:rPr>
            <a:t>Submucosa</a:t>
          </a:r>
          <a:r>
            <a:rPr lang="en-US" sz="1800" b="1" dirty="0">
              <a:solidFill>
                <a:schemeClr val="bg1"/>
              </a:solidFill>
              <a:latin typeface="+mj-lt"/>
              <a:ea typeface="+mn-ea"/>
              <a:cs typeface="+mn-cs"/>
            </a:rPr>
            <a:t>:</a:t>
          </a:r>
          <a:endParaRPr lang="ar-SA" sz="1800" b="1" dirty="0">
            <a:solidFill>
              <a:schemeClr val="bg1"/>
            </a:solidFill>
            <a:latin typeface="+mj-lt"/>
            <a:ea typeface="+mn-ea"/>
            <a:cs typeface="+mn-cs"/>
          </a:endParaRPr>
        </a:p>
      </dgm:t>
    </dgm:pt>
    <dgm:pt modelId="{29E75903-7D0F-416B-A859-A1AF1806E02A}" type="parTrans" cxnId="{4146243D-FB97-4B2D-9786-601A7BC56DD2}">
      <dgm:prSet/>
      <dgm:spPr/>
      <dgm:t>
        <a:bodyPr/>
        <a:lstStyle/>
        <a:p>
          <a:pPr rtl="1"/>
          <a:endParaRPr lang="ar-SA"/>
        </a:p>
      </dgm:t>
    </dgm:pt>
    <dgm:pt modelId="{EC7C61C9-4D1D-48D4-BB19-7623B216A314}" type="sibTrans" cxnId="{4146243D-FB97-4B2D-9786-601A7BC56DD2}">
      <dgm:prSet/>
      <dgm:spPr/>
      <dgm:t>
        <a:bodyPr/>
        <a:lstStyle/>
        <a:p>
          <a:pPr rtl="1"/>
          <a:endParaRPr lang="ar-SA"/>
        </a:p>
      </dgm:t>
    </dgm:pt>
    <dgm:pt modelId="{FC299C1F-EBFB-4D8C-A875-7064A38D5CCF}">
      <dgm:prSet phldrT="[نص]" custT="1"/>
      <dgm:spPr>
        <a:solidFill>
          <a:srgbClr val="FF2F92"/>
        </a:solidFill>
        <a:ln>
          <a:solidFill>
            <a:srgbClr val="FF2F92"/>
          </a:solidFill>
        </a:ln>
      </dgm:spPr>
      <dgm:t>
        <a:bodyPr/>
        <a:lstStyle/>
        <a:p>
          <a:pPr algn="l" rtl="0"/>
          <a:r>
            <a:rPr lang="en-US" sz="1800" b="1" dirty="0">
              <a:solidFill>
                <a:schemeClr val="bg1"/>
              </a:solidFill>
              <a:latin typeface="+mj-lt"/>
              <a:ea typeface="+mn-ea"/>
              <a:cs typeface="+mn-cs"/>
            </a:rPr>
            <a:t>3-Muscularis externa: </a:t>
          </a:r>
          <a:endParaRPr lang="ar-SA" sz="1800" b="1" dirty="0">
            <a:solidFill>
              <a:schemeClr val="bg1"/>
            </a:solidFill>
            <a:latin typeface="+mj-lt"/>
            <a:ea typeface="+mn-ea"/>
            <a:cs typeface="+mn-cs"/>
          </a:endParaRPr>
        </a:p>
      </dgm:t>
    </dgm:pt>
    <dgm:pt modelId="{28A2F505-6569-432B-A1EA-966EA744201C}" type="parTrans" cxnId="{0EBFE01E-8E6D-4F5F-9E68-E56728BB76E4}">
      <dgm:prSet/>
      <dgm:spPr/>
      <dgm:t>
        <a:bodyPr/>
        <a:lstStyle/>
        <a:p>
          <a:pPr rtl="1"/>
          <a:endParaRPr lang="ar-SA"/>
        </a:p>
      </dgm:t>
    </dgm:pt>
    <dgm:pt modelId="{88792616-B1C2-424A-BEAC-11AE244049EB}" type="sibTrans" cxnId="{0EBFE01E-8E6D-4F5F-9E68-E56728BB76E4}">
      <dgm:prSet/>
      <dgm:spPr/>
      <dgm:t>
        <a:bodyPr/>
        <a:lstStyle/>
        <a:p>
          <a:pPr rtl="1"/>
          <a:endParaRPr lang="ar-SA"/>
        </a:p>
      </dgm:t>
    </dgm:pt>
    <dgm:pt modelId="{01E6DFA9-9E30-4391-870E-7C950F2C9C39}">
      <dgm:prSet custT="1"/>
      <dgm:spPr/>
      <dgm:t>
        <a:bodyPr/>
        <a:lstStyle/>
        <a:p>
          <a:pPr algn="l" rtl="0"/>
          <a:r>
            <a:rPr lang="en-US" sz="1600" b="0" dirty="0">
              <a:cs typeface="Majalla UI"/>
            </a:rPr>
            <a:t>Shows </a:t>
          </a:r>
          <a:r>
            <a:rPr lang="en-US" sz="1600" b="0" i="1" dirty="0" err="1">
              <a:cs typeface="Majalla UI"/>
            </a:rPr>
            <a:t>villi</a:t>
          </a:r>
          <a:r>
            <a:rPr lang="en-US" sz="1600" b="0" i="1" dirty="0">
              <a:cs typeface="Majalla UI"/>
            </a:rPr>
            <a:t> </a:t>
          </a:r>
          <a:r>
            <a:rPr lang="en-US" sz="1600" b="0" dirty="0">
              <a:cs typeface="Majalla UI"/>
            </a:rPr>
            <a:t>and </a:t>
          </a:r>
          <a:r>
            <a:rPr lang="en-US" sz="1600" b="0" i="1" dirty="0">
              <a:cs typeface="Majalla UI"/>
            </a:rPr>
            <a:t>crypts</a:t>
          </a:r>
          <a:r>
            <a:rPr lang="en-US" sz="1600" b="0" dirty="0">
              <a:cs typeface="Majalla UI"/>
            </a:rPr>
            <a:t>.</a:t>
          </a:r>
          <a:r>
            <a:rPr lang="en-US" sz="1600" b="0" dirty="0"/>
            <a:t> </a:t>
          </a:r>
          <a:endParaRPr lang="ar-SA" sz="1600" b="0" dirty="0"/>
        </a:p>
      </dgm:t>
    </dgm:pt>
    <dgm:pt modelId="{DB54BE1C-95B4-4A34-8BC0-F8DF5E9593B4}" type="parTrans" cxnId="{B005ECB5-BCDF-40E3-BF19-65D929DDFC8F}">
      <dgm:prSet/>
      <dgm:spPr/>
      <dgm:t>
        <a:bodyPr/>
        <a:lstStyle/>
        <a:p>
          <a:pPr rtl="1"/>
          <a:endParaRPr lang="ar-SA"/>
        </a:p>
      </dgm:t>
    </dgm:pt>
    <dgm:pt modelId="{709242F6-1039-494A-88D0-FA5D66441A5E}" type="sibTrans" cxnId="{B005ECB5-BCDF-40E3-BF19-65D929DDFC8F}">
      <dgm:prSet/>
      <dgm:spPr/>
      <dgm:t>
        <a:bodyPr/>
        <a:lstStyle/>
        <a:p>
          <a:pPr rtl="1"/>
          <a:endParaRPr lang="ar-SA"/>
        </a:p>
      </dgm:t>
    </dgm:pt>
    <dgm:pt modelId="{F7344749-3A61-4F14-9245-3029B735761B}">
      <dgm:prSet custT="1"/>
      <dgm:spPr/>
      <dgm:t>
        <a:bodyPr/>
        <a:lstStyle/>
        <a:p>
          <a:pPr algn="l" rtl="0"/>
          <a:r>
            <a:rPr lang="en-US" sz="1600" b="1" dirty="0">
              <a:solidFill>
                <a:srgbClr val="FF8AD8"/>
              </a:solidFill>
              <a:cs typeface="Majalla UI"/>
            </a:rPr>
            <a:t>A- Epithelium: </a:t>
          </a:r>
          <a:r>
            <a:rPr lang="en-US" sz="1600" b="0" dirty="0">
              <a:cs typeface="Majalla UI"/>
            </a:rPr>
            <a:t>simple columnar epithelium with </a:t>
          </a:r>
          <a:r>
            <a:rPr lang="en-US" sz="1400" b="1" dirty="0">
              <a:solidFill>
                <a:srgbClr val="008F00"/>
              </a:solidFill>
              <a:cs typeface="Majalla UI"/>
            </a:rPr>
            <a:t>few</a:t>
          </a:r>
          <a:r>
            <a:rPr lang="en-US" sz="1600" b="0" dirty="0">
              <a:cs typeface="Majalla UI"/>
            </a:rPr>
            <a:t> goblet cells. </a:t>
          </a:r>
          <a:r>
            <a:rPr lang="en-US" sz="1400" b="0" dirty="0">
              <a:solidFill>
                <a:srgbClr val="008F00"/>
              </a:solidFill>
              <a:cs typeface="Majalla UI"/>
            </a:rPr>
            <a:t>( the goblet cells gradually increase)</a:t>
          </a:r>
          <a:endParaRPr lang="ar-SA" sz="1400" b="0" dirty="0">
            <a:solidFill>
              <a:srgbClr val="008F00"/>
            </a:solidFill>
          </a:endParaRPr>
        </a:p>
      </dgm:t>
    </dgm:pt>
    <dgm:pt modelId="{087219B3-F4F0-4F67-BA78-4567E89579C3}" type="parTrans" cxnId="{CD1660F2-9A6C-4189-8528-F15F66EF0E7E}">
      <dgm:prSet/>
      <dgm:spPr/>
      <dgm:t>
        <a:bodyPr/>
        <a:lstStyle/>
        <a:p>
          <a:pPr rtl="1"/>
          <a:endParaRPr lang="ar-SA"/>
        </a:p>
      </dgm:t>
    </dgm:pt>
    <dgm:pt modelId="{5100AC30-58A1-4F63-96BA-6CB878B6B6E9}" type="sibTrans" cxnId="{CD1660F2-9A6C-4189-8528-F15F66EF0E7E}">
      <dgm:prSet/>
      <dgm:spPr/>
      <dgm:t>
        <a:bodyPr/>
        <a:lstStyle/>
        <a:p>
          <a:pPr rtl="1"/>
          <a:endParaRPr lang="ar-SA"/>
        </a:p>
      </dgm:t>
    </dgm:pt>
    <dgm:pt modelId="{A5E7ED60-CAB9-4F2C-8D1B-62EF85F0058C}">
      <dgm:prSet custT="1"/>
      <dgm:spPr/>
      <dgm:t>
        <a:bodyPr/>
        <a:lstStyle/>
        <a:p>
          <a:pPr algn="l" rtl="0"/>
          <a:r>
            <a:rPr lang="en-US" sz="1600" b="1" dirty="0">
              <a:solidFill>
                <a:srgbClr val="FF8AD8"/>
              </a:solidFill>
              <a:cs typeface="Majalla UI"/>
            </a:rPr>
            <a:t>B- Lamina </a:t>
          </a:r>
          <a:r>
            <a:rPr lang="en-US" sz="1600" b="1" dirty="0" err="1">
              <a:solidFill>
                <a:srgbClr val="FF8AD8"/>
              </a:solidFill>
              <a:cs typeface="Majalla UI"/>
            </a:rPr>
            <a:t>propria</a:t>
          </a:r>
          <a:r>
            <a:rPr lang="en-US" sz="1600" b="1" dirty="0">
              <a:solidFill>
                <a:srgbClr val="FF8AD8"/>
              </a:solidFill>
              <a:cs typeface="Majalla UI"/>
            </a:rPr>
            <a:t>: </a:t>
          </a:r>
          <a:r>
            <a:rPr lang="en-US" sz="1600" b="0" dirty="0">
              <a:cs typeface="Majalla UI"/>
            </a:rPr>
            <a:t>loose </a:t>
          </a:r>
          <a:r>
            <a:rPr lang="en-US" sz="1600" b="0" dirty="0" err="1">
              <a:cs typeface="Majalla UI"/>
            </a:rPr>
            <a:t>areolar</a:t>
          </a:r>
          <a:r>
            <a:rPr lang="en-US" sz="1600" b="0" dirty="0">
              <a:cs typeface="Majalla UI"/>
            </a:rPr>
            <a:t> C.T. </a:t>
          </a:r>
        </a:p>
      </dgm:t>
    </dgm:pt>
    <dgm:pt modelId="{1512DBD3-AA16-43B6-A2E8-373F32828361}" type="parTrans" cxnId="{9BF6AF51-33A8-4E67-90CC-8C68A9EB930A}">
      <dgm:prSet/>
      <dgm:spPr/>
      <dgm:t>
        <a:bodyPr/>
        <a:lstStyle/>
        <a:p>
          <a:pPr rtl="1"/>
          <a:endParaRPr lang="ar-SA"/>
        </a:p>
      </dgm:t>
    </dgm:pt>
    <dgm:pt modelId="{AC5C7A80-7A00-4A62-810A-5F416AA26984}" type="sibTrans" cxnId="{9BF6AF51-33A8-4E67-90CC-8C68A9EB930A}">
      <dgm:prSet/>
      <dgm:spPr/>
      <dgm:t>
        <a:bodyPr/>
        <a:lstStyle/>
        <a:p>
          <a:pPr rtl="1"/>
          <a:endParaRPr lang="ar-SA"/>
        </a:p>
      </dgm:t>
    </dgm:pt>
    <dgm:pt modelId="{C5358023-6488-4C4E-91CD-55EDFDA0BF12}">
      <dgm:prSet custT="1"/>
      <dgm:spPr/>
      <dgm:t>
        <a:bodyPr/>
        <a:lstStyle/>
        <a:p>
          <a:pPr algn="l" rtl="0"/>
          <a:r>
            <a:rPr lang="en-US" sz="1600" b="1" dirty="0">
              <a:solidFill>
                <a:srgbClr val="FF8AD8"/>
              </a:solidFill>
              <a:cs typeface="Majalla UI"/>
            </a:rPr>
            <a:t>C- </a:t>
          </a:r>
          <a:r>
            <a:rPr lang="en-US" sz="1600" b="1" dirty="0" err="1">
              <a:solidFill>
                <a:srgbClr val="FF8AD8"/>
              </a:solidFill>
              <a:cs typeface="Majalla UI"/>
            </a:rPr>
            <a:t>Muscularis</a:t>
          </a:r>
          <a:r>
            <a:rPr lang="en-US" sz="1600" b="1" dirty="0">
              <a:solidFill>
                <a:srgbClr val="FF8AD8"/>
              </a:solidFill>
              <a:cs typeface="Majalla UI"/>
            </a:rPr>
            <a:t> </a:t>
          </a:r>
          <a:r>
            <a:rPr lang="en-US" sz="1600" b="1" dirty="0" err="1">
              <a:solidFill>
                <a:srgbClr val="FF8AD8"/>
              </a:solidFill>
              <a:cs typeface="Majalla UI"/>
            </a:rPr>
            <a:t>mucosae</a:t>
          </a:r>
          <a:r>
            <a:rPr lang="en-US" sz="1600" b="1" dirty="0">
              <a:solidFill>
                <a:srgbClr val="FF8AD8"/>
              </a:solidFill>
              <a:cs typeface="Majalla UI"/>
            </a:rPr>
            <a:t>:  </a:t>
          </a:r>
          <a:r>
            <a:rPr lang="en-US" sz="1600" b="0" dirty="0">
              <a:cs typeface="Majalla UI"/>
            </a:rPr>
            <a:t>2 layers of smooth muscle cells.</a:t>
          </a:r>
        </a:p>
      </dgm:t>
    </dgm:pt>
    <dgm:pt modelId="{049FB3A1-9553-4BFE-8F70-3D4B55F33EC1}" type="parTrans" cxnId="{B22BA454-50EF-4103-95A5-9FC7C6E16507}">
      <dgm:prSet/>
      <dgm:spPr/>
      <dgm:t>
        <a:bodyPr/>
        <a:lstStyle/>
        <a:p>
          <a:pPr rtl="1"/>
          <a:endParaRPr lang="ar-SA"/>
        </a:p>
      </dgm:t>
    </dgm:pt>
    <dgm:pt modelId="{0F2215FC-EC45-4B9B-83B1-F434710D0766}" type="sibTrans" cxnId="{B22BA454-50EF-4103-95A5-9FC7C6E16507}">
      <dgm:prSet/>
      <dgm:spPr/>
      <dgm:t>
        <a:bodyPr/>
        <a:lstStyle/>
        <a:p>
          <a:pPr rtl="1"/>
          <a:endParaRPr lang="ar-SA"/>
        </a:p>
      </dgm:t>
    </dgm:pt>
    <dgm:pt modelId="{68E656B4-2597-4682-A84D-2598863BADAC}">
      <dgm:prSet custT="1"/>
      <dgm:spPr/>
      <dgm:t>
        <a:bodyPr/>
        <a:lstStyle/>
        <a:p>
          <a:pPr algn="l" rtl="0"/>
          <a:r>
            <a:rPr lang="en-US" sz="1600" b="0" dirty="0">
              <a:cs typeface="Majalla UI"/>
            </a:rPr>
            <a:t>Connective tissue containing blood vessels &amp; nerves.</a:t>
          </a:r>
          <a:endParaRPr lang="ar-SA" sz="1600" b="0" dirty="0">
            <a:cs typeface="Majalla UI"/>
          </a:endParaRPr>
        </a:p>
      </dgm:t>
    </dgm:pt>
    <dgm:pt modelId="{4741CEB8-8C31-48EE-B743-201E8FBEFE11}" type="parTrans" cxnId="{ABFC8F7A-F0D8-4EDA-B878-1E385AD5464C}">
      <dgm:prSet/>
      <dgm:spPr/>
      <dgm:t>
        <a:bodyPr/>
        <a:lstStyle/>
        <a:p>
          <a:pPr rtl="1"/>
          <a:endParaRPr lang="ar-SA"/>
        </a:p>
      </dgm:t>
    </dgm:pt>
    <dgm:pt modelId="{D359E520-30E7-4F31-BA89-AC403EC05340}" type="sibTrans" cxnId="{ABFC8F7A-F0D8-4EDA-B878-1E385AD5464C}">
      <dgm:prSet/>
      <dgm:spPr/>
      <dgm:t>
        <a:bodyPr/>
        <a:lstStyle/>
        <a:p>
          <a:pPr rtl="1"/>
          <a:endParaRPr lang="ar-SA"/>
        </a:p>
      </dgm:t>
    </dgm:pt>
    <dgm:pt modelId="{FCA81B1B-F796-4790-BEA1-A56B6DCFC5E3}">
      <dgm:prSet custT="1"/>
      <dgm:spPr/>
      <dgm:t>
        <a:bodyPr/>
        <a:lstStyle/>
        <a:p>
          <a:pPr algn="l" rtl="0"/>
          <a:r>
            <a:rPr lang="en-US" sz="1600" b="0" dirty="0">
              <a:cs typeface="Majalla UI"/>
            </a:rPr>
            <a:t>Contains</a:t>
          </a:r>
          <a:r>
            <a:rPr lang="en-US" sz="1600" b="1" dirty="0">
              <a:cs typeface="Majalla UI"/>
            </a:rPr>
            <a:t> </a:t>
          </a:r>
          <a:r>
            <a:rPr lang="en-US" sz="1600" b="1" u="sng" dirty="0">
              <a:solidFill>
                <a:srgbClr val="FF0000"/>
              </a:solidFill>
              <a:cs typeface="Majalla UI"/>
            </a:rPr>
            <a:t>Brunner’s glands </a:t>
          </a:r>
          <a:r>
            <a:rPr lang="en-US" sz="1600" b="0" dirty="0">
              <a:cs typeface="Majalla UI"/>
            </a:rPr>
            <a:t>(secrete mucus). </a:t>
          </a:r>
          <a:r>
            <a:rPr lang="en-US" sz="1400" b="0" dirty="0">
              <a:solidFill>
                <a:srgbClr val="008F00"/>
              </a:solidFill>
              <a:cs typeface="Majalla UI"/>
            </a:rPr>
            <a:t>( in the first inch of the upper part of the duodenum)</a:t>
          </a:r>
        </a:p>
      </dgm:t>
    </dgm:pt>
    <dgm:pt modelId="{F12EB00C-C07D-4B43-A900-095F9A379C85}" type="parTrans" cxnId="{FEDCEBE4-32A2-4D15-844D-D8F15483EF92}">
      <dgm:prSet/>
      <dgm:spPr/>
      <dgm:t>
        <a:bodyPr/>
        <a:lstStyle/>
        <a:p>
          <a:pPr rtl="1"/>
          <a:endParaRPr lang="ar-SA"/>
        </a:p>
      </dgm:t>
    </dgm:pt>
    <dgm:pt modelId="{B5663589-1058-4012-94B8-45733BEF8F28}" type="sibTrans" cxnId="{FEDCEBE4-32A2-4D15-844D-D8F15483EF92}">
      <dgm:prSet/>
      <dgm:spPr/>
      <dgm:t>
        <a:bodyPr/>
        <a:lstStyle/>
        <a:p>
          <a:pPr rtl="1"/>
          <a:endParaRPr lang="ar-SA"/>
        </a:p>
      </dgm:t>
    </dgm:pt>
    <dgm:pt modelId="{9A4D16E5-F79D-4FFA-A52E-027CCC998F7D}">
      <dgm:prSet custT="1"/>
      <dgm:spPr/>
      <dgm:t>
        <a:bodyPr/>
        <a:lstStyle/>
        <a:p>
          <a:pPr algn="l" rtl="0"/>
          <a:r>
            <a:rPr lang="en-US" sz="1600" b="1" dirty="0">
              <a:solidFill>
                <a:srgbClr val="FF8AD8"/>
              </a:solidFill>
              <a:cs typeface="Majalla UI"/>
            </a:rPr>
            <a:t>2 smooth muscle layers:</a:t>
          </a:r>
          <a:endParaRPr lang="ar-SA" sz="1600" b="0" dirty="0">
            <a:solidFill>
              <a:srgbClr val="FF8AD8"/>
            </a:solidFill>
            <a:cs typeface="Majalla UI"/>
          </a:endParaRPr>
        </a:p>
      </dgm:t>
    </dgm:pt>
    <dgm:pt modelId="{083DC51E-5D11-451A-A4F6-0476DE8A8D86}" type="parTrans" cxnId="{888EDEFD-97A3-44A3-A7B3-EFBE7D7FDA92}">
      <dgm:prSet/>
      <dgm:spPr/>
      <dgm:t>
        <a:bodyPr/>
        <a:lstStyle/>
        <a:p>
          <a:pPr rtl="1"/>
          <a:endParaRPr lang="ar-SA"/>
        </a:p>
      </dgm:t>
    </dgm:pt>
    <dgm:pt modelId="{6C489577-C1C6-4B8D-B95C-ADFEACBA207F}" type="sibTrans" cxnId="{888EDEFD-97A3-44A3-A7B3-EFBE7D7FDA92}">
      <dgm:prSet/>
      <dgm:spPr/>
      <dgm:t>
        <a:bodyPr/>
        <a:lstStyle/>
        <a:p>
          <a:pPr rtl="1"/>
          <a:endParaRPr lang="ar-SA"/>
        </a:p>
      </dgm:t>
    </dgm:pt>
    <dgm:pt modelId="{18FC832E-51E2-4AFC-9C14-EC5A1194F792}">
      <dgm:prSet custT="1"/>
      <dgm:spPr>
        <a:solidFill>
          <a:srgbClr val="FF2F92"/>
        </a:solidFill>
        <a:ln>
          <a:solidFill>
            <a:srgbClr val="FF2F92"/>
          </a:solidFill>
        </a:ln>
      </dgm:spPr>
      <dgm:t>
        <a:bodyPr/>
        <a:lstStyle/>
        <a:p>
          <a:pPr algn="l" rtl="0"/>
          <a:r>
            <a:rPr lang="en-US" sz="1800" b="1" dirty="0">
              <a:solidFill>
                <a:schemeClr val="bg1"/>
              </a:solidFill>
              <a:latin typeface="+mj-lt"/>
              <a:ea typeface="+mn-ea"/>
              <a:cs typeface="+mn-cs"/>
            </a:rPr>
            <a:t>4. </a:t>
          </a:r>
          <a:r>
            <a:rPr lang="en-US" sz="1800" b="1" dirty="0" err="1">
              <a:solidFill>
                <a:schemeClr val="bg1"/>
              </a:solidFill>
              <a:latin typeface="+mj-lt"/>
              <a:ea typeface="+mn-ea"/>
              <a:cs typeface="+mn-cs"/>
            </a:rPr>
            <a:t>Serosa</a:t>
          </a:r>
          <a:r>
            <a:rPr lang="en-US" sz="1800" b="1" dirty="0">
              <a:solidFill>
                <a:schemeClr val="bg1"/>
              </a:solidFill>
              <a:latin typeface="+mj-lt"/>
              <a:ea typeface="+mn-ea"/>
              <a:cs typeface="+mn-cs"/>
            </a:rPr>
            <a:t> or Adventitia:</a:t>
          </a:r>
        </a:p>
      </dgm:t>
    </dgm:pt>
    <dgm:pt modelId="{1CA8EBFE-2CFC-4C15-A38D-CAD54ACA4AAD}" type="parTrans" cxnId="{4F5F8434-C911-4FDC-ABFC-7D94210DECCC}">
      <dgm:prSet/>
      <dgm:spPr/>
      <dgm:t>
        <a:bodyPr/>
        <a:lstStyle/>
        <a:p>
          <a:pPr rtl="1"/>
          <a:endParaRPr lang="ar-SA"/>
        </a:p>
      </dgm:t>
    </dgm:pt>
    <dgm:pt modelId="{4E0FDBE8-0276-45C8-9C04-DFB5F8C1EEAC}" type="sibTrans" cxnId="{4F5F8434-C911-4FDC-ABFC-7D94210DECCC}">
      <dgm:prSet/>
      <dgm:spPr/>
      <dgm:t>
        <a:bodyPr/>
        <a:lstStyle/>
        <a:p>
          <a:pPr rtl="1"/>
          <a:endParaRPr lang="ar-SA"/>
        </a:p>
      </dgm:t>
    </dgm:pt>
    <dgm:pt modelId="{D1A49D8A-F644-4397-95AE-CF9D536A27F0}">
      <dgm:prSet custT="1"/>
      <dgm:spPr/>
      <dgm:t>
        <a:bodyPr/>
        <a:lstStyle/>
        <a:p>
          <a:pPr algn="l" rtl="0"/>
          <a:r>
            <a:rPr lang="en-US" sz="1600" b="0" dirty="0">
              <a:cs typeface="Majalla UI"/>
            </a:rPr>
            <a:t>1- Inner circular  layer. </a:t>
          </a:r>
          <a:endParaRPr lang="ar-SA" sz="1600" b="0" dirty="0">
            <a:cs typeface="Majalla UI"/>
          </a:endParaRPr>
        </a:p>
      </dgm:t>
    </dgm:pt>
    <dgm:pt modelId="{DE274568-BD94-4AB8-B9E0-A0AC1E19A217}" type="parTrans" cxnId="{FD1B0CC6-BDA7-4D2C-A813-799D3C1F71D5}">
      <dgm:prSet/>
      <dgm:spPr/>
      <dgm:t>
        <a:bodyPr/>
        <a:lstStyle/>
        <a:p>
          <a:pPr rtl="1"/>
          <a:endParaRPr lang="ar-SA"/>
        </a:p>
      </dgm:t>
    </dgm:pt>
    <dgm:pt modelId="{646246A2-2FAA-464E-B304-FBBE8FFDC092}" type="sibTrans" cxnId="{FD1B0CC6-BDA7-4D2C-A813-799D3C1F71D5}">
      <dgm:prSet/>
      <dgm:spPr/>
      <dgm:t>
        <a:bodyPr/>
        <a:lstStyle/>
        <a:p>
          <a:pPr rtl="1"/>
          <a:endParaRPr lang="ar-SA"/>
        </a:p>
      </dgm:t>
    </dgm:pt>
    <dgm:pt modelId="{9DCE8787-2CDE-4FA8-8890-B68DB115264C}">
      <dgm:prSet custT="1"/>
      <dgm:spPr/>
      <dgm:t>
        <a:bodyPr/>
        <a:lstStyle/>
        <a:p>
          <a:pPr algn="l" rtl="0"/>
          <a:r>
            <a:rPr lang="en-US" sz="1600" b="0" dirty="0">
              <a:cs typeface="Majalla UI"/>
            </a:rPr>
            <a:t>2- Outer longitudinal layer.</a:t>
          </a:r>
          <a:endParaRPr lang="ar-SA" sz="1600" b="0" dirty="0">
            <a:cs typeface="Majalla UI"/>
          </a:endParaRPr>
        </a:p>
      </dgm:t>
    </dgm:pt>
    <dgm:pt modelId="{64689041-D6A8-48E4-9C19-39A41A6A8180}" type="parTrans" cxnId="{39EA7E6B-599F-4950-8BEA-9BC27F4A40E0}">
      <dgm:prSet/>
      <dgm:spPr/>
      <dgm:t>
        <a:bodyPr/>
        <a:lstStyle/>
        <a:p>
          <a:pPr rtl="1"/>
          <a:endParaRPr lang="ar-SA"/>
        </a:p>
      </dgm:t>
    </dgm:pt>
    <dgm:pt modelId="{A10583B5-CE26-4C7C-A6D5-A0F55AB606F8}" type="sibTrans" cxnId="{39EA7E6B-599F-4950-8BEA-9BC27F4A40E0}">
      <dgm:prSet/>
      <dgm:spPr/>
      <dgm:t>
        <a:bodyPr/>
        <a:lstStyle/>
        <a:p>
          <a:pPr rtl="1"/>
          <a:endParaRPr lang="ar-SA"/>
        </a:p>
      </dgm:t>
    </dgm:pt>
    <dgm:pt modelId="{FCD99E7B-5896-4CEC-A676-695949DA15AB}">
      <dgm:prSet custT="1"/>
      <dgm:spPr/>
      <dgm:t>
        <a:bodyPr/>
        <a:lstStyle/>
        <a:p>
          <a:pPr algn="l" rtl="0"/>
          <a:r>
            <a:rPr lang="en-US" sz="1600" b="0" dirty="0">
              <a:cs typeface="Majalla UI"/>
            </a:rPr>
            <a:t>Duodenum is invested by a </a:t>
          </a:r>
          <a:r>
            <a:rPr lang="en-US" sz="1600" b="0" dirty="0" err="1">
              <a:cs typeface="Majalla UI"/>
            </a:rPr>
            <a:t>serosa</a:t>
          </a:r>
          <a:r>
            <a:rPr lang="en-US" sz="1600" b="0" dirty="0">
              <a:cs typeface="Majalla UI"/>
            </a:rPr>
            <a:t> or adventitia.</a:t>
          </a:r>
          <a:endParaRPr lang="ar-SA" sz="1600" b="0" dirty="0">
            <a:cs typeface="Majalla UI"/>
          </a:endParaRPr>
        </a:p>
      </dgm:t>
    </dgm:pt>
    <dgm:pt modelId="{0C5CA45E-ACD0-4236-95D5-DEB215076FEF}" type="parTrans" cxnId="{A6BB408A-999F-4FF2-A298-AE66F8C16885}">
      <dgm:prSet/>
      <dgm:spPr/>
      <dgm:t>
        <a:bodyPr/>
        <a:lstStyle/>
        <a:p>
          <a:pPr rtl="1"/>
          <a:endParaRPr lang="ar-SA"/>
        </a:p>
      </dgm:t>
    </dgm:pt>
    <dgm:pt modelId="{961AB42E-97AD-47F6-B2B0-981287766D5D}" type="sibTrans" cxnId="{A6BB408A-999F-4FF2-A298-AE66F8C16885}">
      <dgm:prSet/>
      <dgm:spPr/>
      <dgm:t>
        <a:bodyPr/>
        <a:lstStyle/>
        <a:p>
          <a:pPr rtl="1"/>
          <a:endParaRPr lang="ar-SA"/>
        </a:p>
      </dgm:t>
    </dgm:pt>
    <dgm:pt modelId="{F9A8C36C-CA67-4AB9-8F2D-26562EAD0284}" type="pres">
      <dgm:prSet presAssocID="{1CFCBE89-7C9D-490D-85C0-2B9C9C187A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1D372A-5F71-4EDD-AEC7-E850B12D3B06}" type="pres">
      <dgm:prSet presAssocID="{00359FCD-BF7C-4E75-B1DF-D0527524DC7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80B0E1-1314-44B4-831A-D890E1897D03}" type="pres">
      <dgm:prSet presAssocID="{00359FCD-BF7C-4E75-B1DF-D0527524DC78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2AB888-6CE8-4834-8527-AA8E8523D18A}" type="pres">
      <dgm:prSet presAssocID="{0200133D-7F01-4111-BA8A-3D0700F6E1C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34808-B82D-48D4-AC4F-6358FA0A0655}" type="pres">
      <dgm:prSet presAssocID="{0200133D-7F01-4111-BA8A-3D0700F6E1C1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8B823-3AB6-4403-90B0-DD0063C4563F}" type="pres">
      <dgm:prSet presAssocID="{FC299C1F-EBFB-4D8C-A875-7064A38D5CC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735D4A-18A2-4708-8877-319BD93A72E2}" type="pres">
      <dgm:prSet presAssocID="{FC299C1F-EBFB-4D8C-A875-7064A38D5CCF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0B284D-2E7B-4A82-BEAD-32F56294522A}" type="pres">
      <dgm:prSet presAssocID="{18FC832E-51E2-4AFC-9C14-EC5A1194F79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70E82-8E4C-4D9C-B91D-4B3D58BB85B0}" type="pres">
      <dgm:prSet presAssocID="{18FC832E-51E2-4AFC-9C14-EC5A1194F792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BE361E-84D5-46AF-A3DA-3559F06C3EEF}" type="presOf" srcId="{9A4D16E5-F79D-4FFA-A52E-027CCC998F7D}" destId="{6D735D4A-18A2-4708-8877-319BD93A72E2}" srcOrd="0" destOrd="0" presId="urn:microsoft.com/office/officeart/2005/8/layout/vList2"/>
    <dgm:cxn modelId="{3153BF8E-ED04-4FAC-B629-E6327E7A302E}" type="presOf" srcId="{FC299C1F-EBFB-4D8C-A875-7064A38D5CCF}" destId="{64A8B823-3AB6-4403-90B0-DD0063C4563F}" srcOrd="0" destOrd="0" presId="urn:microsoft.com/office/officeart/2005/8/layout/vList2"/>
    <dgm:cxn modelId="{2ED05054-C389-4A9B-9417-93BF1475BC8D}" type="presOf" srcId="{F7344749-3A61-4F14-9245-3029B735761B}" destId="{8280B0E1-1314-44B4-831A-D890E1897D03}" srcOrd="0" destOrd="1" presId="urn:microsoft.com/office/officeart/2005/8/layout/vList2"/>
    <dgm:cxn modelId="{CD1660F2-9A6C-4189-8528-F15F66EF0E7E}" srcId="{00359FCD-BF7C-4E75-B1DF-D0527524DC78}" destId="{F7344749-3A61-4F14-9245-3029B735761B}" srcOrd="1" destOrd="0" parTransId="{087219B3-F4F0-4F67-BA78-4567E89579C3}" sibTransId="{5100AC30-58A1-4F63-96BA-6CB878B6B6E9}"/>
    <dgm:cxn modelId="{5599E084-167C-4C0A-87B9-5512470E4ECD}" type="presOf" srcId="{18FC832E-51E2-4AFC-9C14-EC5A1194F792}" destId="{E90B284D-2E7B-4A82-BEAD-32F56294522A}" srcOrd="0" destOrd="0" presId="urn:microsoft.com/office/officeart/2005/8/layout/vList2"/>
    <dgm:cxn modelId="{8B5D9E74-3352-4B3A-A4D2-A8F880C53ADB}" type="presOf" srcId="{A5E7ED60-CAB9-4F2C-8D1B-62EF85F0058C}" destId="{8280B0E1-1314-44B4-831A-D890E1897D03}" srcOrd="0" destOrd="2" presId="urn:microsoft.com/office/officeart/2005/8/layout/vList2"/>
    <dgm:cxn modelId="{4146243D-FB97-4B2D-9786-601A7BC56DD2}" srcId="{1CFCBE89-7C9D-490D-85C0-2B9C9C187A32}" destId="{0200133D-7F01-4111-BA8A-3D0700F6E1C1}" srcOrd="1" destOrd="0" parTransId="{29E75903-7D0F-416B-A859-A1AF1806E02A}" sibTransId="{EC7C61C9-4D1D-48D4-BB19-7623B216A314}"/>
    <dgm:cxn modelId="{C7A61D5A-6181-4F82-8ECA-F0DD04A474F5}" type="presOf" srcId="{D1A49D8A-F644-4397-95AE-CF9D536A27F0}" destId="{6D735D4A-18A2-4708-8877-319BD93A72E2}" srcOrd="0" destOrd="1" presId="urn:microsoft.com/office/officeart/2005/8/layout/vList2"/>
    <dgm:cxn modelId="{FBBD2583-3BDA-4A7F-A69A-A3680BF16711}" type="presOf" srcId="{FCA81B1B-F796-4790-BEA1-A56B6DCFC5E3}" destId="{DEC34808-B82D-48D4-AC4F-6358FA0A0655}" srcOrd="0" destOrd="1" presId="urn:microsoft.com/office/officeart/2005/8/layout/vList2"/>
    <dgm:cxn modelId="{809C41EE-0D7C-42F8-8C8A-996039B01748}" type="presOf" srcId="{FCD99E7B-5896-4CEC-A676-695949DA15AB}" destId="{49D70E82-8E4C-4D9C-B91D-4B3D58BB85B0}" srcOrd="0" destOrd="0" presId="urn:microsoft.com/office/officeart/2005/8/layout/vList2"/>
    <dgm:cxn modelId="{95BFB396-C68A-4DC4-83E3-8A9FE3F967CD}" srcId="{1CFCBE89-7C9D-490D-85C0-2B9C9C187A32}" destId="{00359FCD-BF7C-4E75-B1DF-D0527524DC78}" srcOrd="0" destOrd="0" parTransId="{8F75A3A6-EE97-44F9-8F29-DD9F26F7901C}" sibTransId="{CB223245-3577-47E1-B524-46BE7263DBB1}"/>
    <dgm:cxn modelId="{B22BA454-50EF-4103-95A5-9FC7C6E16507}" srcId="{00359FCD-BF7C-4E75-B1DF-D0527524DC78}" destId="{C5358023-6488-4C4E-91CD-55EDFDA0BF12}" srcOrd="3" destOrd="0" parTransId="{049FB3A1-9553-4BFE-8F70-3D4B55F33EC1}" sibTransId="{0F2215FC-EC45-4B9B-83B1-F434710D0766}"/>
    <dgm:cxn modelId="{4F5F8434-C911-4FDC-ABFC-7D94210DECCC}" srcId="{1CFCBE89-7C9D-490D-85C0-2B9C9C187A32}" destId="{18FC832E-51E2-4AFC-9C14-EC5A1194F792}" srcOrd="3" destOrd="0" parTransId="{1CA8EBFE-2CFC-4C15-A38D-CAD54ACA4AAD}" sibTransId="{4E0FDBE8-0276-45C8-9C04-DFB5F8C1EEAC}"/>
    <dgm:cxn modelId="{254F597E-84BA-4F10-97C7-7D9A5419D73A}" type="presOf" srcId="{0200133D-7F01-4111-BA8A-3D0700F6E1C1}" destId="{552AB888-6CE8-4834-8527-AA8E8523D18A}" srcOrd="0" destOrd="0" presId="urn:microsoft.com/office/officeart/2005/8/layout/vList2"/>
    <dgm:cxn modelId="{0EBFE01E-8E6D-4F5F-9E68-E56728BB76E4}" srcId="{1CFCBE89-7C9D-490D-85C0-2B9C9C187A32}" destId="{FC299C1F-EBFB-4D8C-A875-7064A38D5CCF}" srcOrd="2" destOrd="0" parTransId="{28A2F505-6569-432B-A1EA-966EA744201C}" sibTransId="{88792616-B1C2-424A-BEAC-11AE244049EB}"/>
    <dgm:cxn modelId="{888EDEFD-97A3-44A3-A7B3-EFBE7D7FDA92}" srcId="{FC299C1F-EBFB-4D8C-A875-7064A38D5CCF}" destId="{9A4D16E5-F79D-4FFA-A52E-027CCC998F7D}" srcOrd="0" destOrd="0" parTransId="{083DC51E-5D11-451A-A4F6-0476DE8A8D86}" sibTransId="{6C489577-C1C6-4B8D-B95C-ADFEACBA207F}"/>
    <dgm:cxn modelId="{FD1B0CC6-BDA7-4D2C-A813-799D3C1F71D5}" srcId="{FC299C1F-EBFB-4D8C-A875-7064A38D5CCF}" destId="{D1A49D8A-F644-4397-95AE-CF9D536A27F0}" srcOrd="1" destOrd="0" parTransId="{DE274568-BD94-4AB8-B9E0-A0AC1E19A217}" sibTransId="{646246A2-2FAA-464E-B304-FBBE8FFDC092}"/>
    <dgm:cxn modelId="{093562D1-5FFB-4C22-B9BB-DF585EDE282F}" type="presOf" srcId="{01E6DFA9-9E30-4391-870E-7C950F2C9C39}" destId="{8280B0E1-1314-44B4-831A-D890E1897D03}" srcOrd="0" destOrd="0" presId="urn:microsoft.com/office/officeart/2005/8/layout/vList2"/>
    <dgm:cxn modelId="{FEDCEBE4-32A2-4D15-844D-D8F15483EF92}" srcId="{0200133D-7F01-4111-BA8A-3D0700F6E1C1}" destId="{FCA81B1B-F796-4790-BEA1-A56B6DCFC5E3}" srcOrd="1" destOrd="0" parTransId="{F12EB00C-C07D-4B43-A900-095F9A379C85}" sibTransId="{B5663589-1058-4012-94B8-45733BEF8F28}"/>
    <dgm:cxn modelId="{A6D8D10A-3B13-4B39-8CA5-4C12D21F6CEA}" type="presOf" srcId="{68E656B4-2597-4682-A84D-2598863BADAC}" destId="{DEC34808-B82D-48D4-AC4F-6358FA0A0655}" srcOrd="0" destOrd="0" presId="urn:microsoft.com/office/officeart/2005/8/layout/vList2"/>
    <dgm:cxn modelId="{A6BB408A-999F-4FF2-A298-AE66F8C16885}" srcId="{18FC832E-51E2-4AFC-9C14-EC5A1194F792}" destId="{FCD99E7B-5896-4CEC-A676-695949DA15AB}" srcOrd="0" destOrd="0" parTransId="{0C5CA45E-ACD0-4236-95D5-DEB215076FEF}" sibTransId="{961AB42E-97AD-47F6-B2B0-981287766D5D}"/>
    <dgm:cxn modelId="{39EA7E6B-599F-4950-8BEA-9BC27F4A40E0}" srcId="{FC299C1F-EBFB-4D8C-A875-7064A38D5CCF}" destId="{9DCE8787-2CDE-4FA8-8890-B68DB115264C}" srcOrd="2" destOrd="0" parTransId="{64689041-D6A8-48E4-9C19-39A41A6A8180}" sibTransId="{A10583B5-CE26-4C7C-A6D5-A0F55AB606F8}"/>
    <dgm:cxn modelId="{9BF6AF51-33A8-4E67-90CC-8C68A9EB930A}" srcId="{00359FCD-BF7C-4E75-B1DF-D0527524DC78}" destId="{A5E7ED60-CAB9-4F2C-8D1B-62EF85F0058C}" srcOrd="2" destOrd="0" parTransId="{1512DBD3-AA16-43B6-A2E8-373F32828361}" sibTransId="{AC5C7A80-7A00-4A62-810A-5F416AA26984}"/>
    <dgm:cxn modelId="{ABFC8F7A-F0D8-4EDA-B878-1E385AD5464C}" srcId="{0200133D-7F01-4111-BA8A-3D0700F6E1C1}" destId="{68E656B4-2597-4682-A84D-2598863BADAC}" srcOrd="0" destOrd="0" parTransId="{4741CEB8-8C31-48EE-B743-201E8FBEFE11}" sibTransId="{D359E520-30E7-4F31-BA89-AC403EC05340}"/>
    <dgm:cxn modelId="{7932126F-DB5F-45D2-B070-C1CAF92A4FFB}" type="presOf" srcId="{C5358023-6488-4C4E-91CD-55EDFDA0BF12}" destId="{8280B0E1-1314-44B4-831A-D890E1897D03}" srcOrd="0" destOrd="3" presId="urn:microsoft.com/office/officeart/2005/8/layout/vList2"/>
    <dgm:cxn modelId="{8EC278D1-C5A3-4795-BC38-4899D1E73364}" type="presOf" srcId="{9DCE8787-2CDE-4FA8-8890-B68DB115264C}" destId="{6D735D4A-18A2-4708-8877-319BD93A72E2}" srcOrd="0" destOrd="2" presId="urn:microsoft.com/office/officeart/2005/8/layout/vList2"/>
    <dgm:cxn modelId="{9B0C7EED-A235-4DF2-8246-A10AA86C8E81}" type="presOf" srcId="{1CFCBE89-7C9D-490D-85C0-2B9C9C187A32}" destId="{F9A8C36C-CA67-4AB9-8F2D-26562EAD0284}" srcOrd="0" destOrd="0" presId="urn:microsoft.com/office/officeart/2005/8/layout/vList2"/>
    <dgm:cxn modelId="{C297BB9F-9B2A-42A4-97F0-0FBC52F2A404}" type="presOf" srcId="{00359FCD-BF7C-4E75-B1DF-D0527524DC78}" destId="{6A1D372A-5F71-4EDD-AEC7-E850B12D3B06}" srcOrd="0" destOrd="0" presId="urn:microsoft.com/office/officeart/2005/8/layout/vList2"/>
    <dgm:cxn modelId="{B005ECB5-BCDF-40E3-BF19-65D929DDFC8F}" srcId="{00359FCD-BF7C-4E75-B1DF-D0527524DC78}" destId="{01E6DFA9-9E30-4391-870E-7C950F2C9C39}" srcOrd="0" destOrd="0" parTransId="{DB54BE1C-95B4-4A34-8BC0-F8DF5E9593B4}" sibTransId="{709242F6-1039-494A-88D0-FA5D66441A5E}"/>
    <dgm:cxn modelId="{35D6550D-7E5D-4DF5-B4E7-948D61A4334D}" type="presParOf" srcId="{F9A8C36C-CA67-4AB9-8F2D-26562EAD0284}" destId="{6A1D372A-5F71-4EDD-AEC7-E850B12D3B06}" srcOrd="0" destOrd="0" presId="urn:microsoft.com/office/officeart/2005/8/layout/vList2"/>
    <dgm:cxn modelId="{88D886A2-1B6F-43A8-9599-E7B8D6A6D1D0}" type="presParOf" srcId="{F9A8C36C-CA67-4AB9-8F2D-26562EAD0284}" destId="{8280B0E1-1314-44B4-831A-D890E1897D03}" srcOrd="1" destOrd="0" presId="urn:microsoft.com/office/officeart/2005/8/layout/vList2"/>
    <dgm:cxn modelId="{13100DA8-AD01-43DD-B3A1-26D4AF2AEEB0}" type="presParOf" srcId="{F9A8C36C-CA67-4AB9-8F2D-26562EAD0284}" destId="{552AB888-6CE8-4834-8527-AA8E8523D18A}" srcOrd="2" destOrd="0" presId="urn:microsoft.com/office/officeart/2005/8/layout/vList2"/>
    <dgm:cxn modelId="{88847072-D43A-481F-96D5-B6B57E0C20DC}" type="presParOf" srcId="{F9A8C36C-CA67-4AB9-8F2D-26562EAD0284}" destId="{DEC34808-B82D-48D4-AC4F-6358FA0A0655}" srcOrd="3" destOrd="0" presId="urn:microsoft.com/office/officeart/2005/8/layout/vList2"/>
    <dgm:cxn modelId="{CE683BF6-038E-4C26-B203-31A7E1E3AEF7}" type="presParOf" srcId="{F9A8C36C-CA67-4AB9-8F2D-26562EAD0284}" destId="{64A8B823-3AB6-4403-90B0-DD0063C4563F}" srcOrd="4" destOrd="0" presId="urn:microsoft.com/office/officeart/2005/8/layout/vList2"/>
    <dgm:cxn modelId="{51BD22C3-D727-492E-8FF6-F06D9D778EED}" type="presParOf" srcId="{F9A8C36C-CA67-4AB9-8F2D-26562EAD0284}" destId="{6D735D4A-18A2-4708-8877-319BD93A72E2}" srcOrd="5" destOrd="0" presId="urn:microsoft.com/office/officeart/2005/8/layout/vList2"/>
    <dgm:cxn modelId="{A248882D-D2F6-462E-9366-490DD0C93E20}" type="presParOf" srcId="{F9A8C36C-CA67-4AB9-8F2D-26562EAD0284}" destId="{E90B284D-2E7B-4A82-BEAD-32F56294522A}" srcOrd="6" destOrd="0" presId="urn:microsoft.com/office/officeart/2005/8/layout/vList2"/>
    <dgm:cxn modelId="{84EFEA18-BEC8-4095-9F6C-518BB881AA78}" type="presParOf" srcId="{F9A8C36C-CA67-4AB9-8F2D-26562EAD0284}" destId="{49D70E82-8E4C-4D9C-B91D-4B3D58BB85B0}" srcOrd="7" destOrd="0" presId="urn:microsoft.com/office/officeart/2005/8/layout/vList2"/>
  </dgm:cxnLst>
  <dgm:bg>
    <a:solidFill>
      <a:schemeClr val="bg1"/>
    </a:solid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FCBE89-7C9D-490D-85C0-2B9C9C187A32}" type="doc">
      <dgm:prSet loTypeId="urn:microsoft.com/office/officeart/2005/8/layout/hProcess4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pPr rtl="1"/>
          <a:endParaRPr lang="ar-SA"/>
        </a:p>
      </dgm:t>
    </dgm:pt>
    <dgm:pt modelId="{00359FCD-BF7C-4E75-B1DF-D0527524DC78}">
      <dgm:prSet phldrT="[نص]" custT="1"/>
      <dgm:spPr>
        <a:solidFill>
          <a:schemeClr val="bg1"/>
        </a:solidFill>
        <a:ln>
          <a:solidFill>
            <a:srgbClr val="FF2F92"/>
          </a:solidFill>
        </a:ln>
      </dgm:spPr>
      <dgm:t>
        <a:bodyPr/>
        <a:lstStyle/>
        <a:p>
          <a:pPr algn="ctr" rtl="1"/>
          <a:r>
            <a:rPr lang="ar-SA" sz="1800" b="1" dirty="0">
              <a:solidFill>
                <a:schemeClr val="bg1"/>
              </a:solidFill>
              <a:latin typeface="+mj-lt"/>
              <a:ea typeface="+mn-ea"/>
              <a:cs typeface="+mn-cs"/>
            </a:rPr>
            <a:t> </a:t>
          </a:r>
          <a:r>
            <a:rPr lang="en-US" sz="1800" b="1" noProof="0" dirty="0">
              <a:solidFill>
                <a:srgbClr val="FF8AD8"/>
              </a:solidFill>
              <a:latin typeface="+mj-lt"/>
              <a:ea typeface="+mn-ea"/>
              <a:cs typeface="+mn-cs"/>
            </a:rPr>
            <a:t>Duodenum:</a:t>
          </a:r>
          <a:endParaRPr lang="ar-SA" sz="1800" b="1" dirty="0">
            <a:solidFill>
              <a:srgbClr val="FF8AD8"/>
            </a:solidFill>
            <a:effectLst>
              <a:outerShdw blurRad="38100" dist="38100" dir="2700000" algn="tl">
                <a:srgbClr val="C0C0C0"/>
              </a:outerShdw>
            </a:effectLst>
            <a:latin typeface="+mj-lt"/>
            <a:cs typeface="Times New Roman" pitchFamily="18" charset="0"/>
          </a:endParaRPr>
        </a:p>
      </dgm:t>
    </dgm:pt>
    <dgm:pt modelId="{8F75A3A6-EE97-44F9-8F29-DD9F26F7901C}" type="parTrans" cxnId="{95BFB396-C68A-4DC4-83E3-8A9FE3F967CD}">
      <dgm:prSet/>
      <dgm:spPr/>
      <dgm:t>
        <a:bodyPr/>
        <a:lstStyle/>
        <a:p>
          <a:pPr rtl="1"/>
          <a:endParaRPr lang="ar-SA"/>
        </a:p>
      </dgm:t>
    </dgm:pt>
    <dgm:pt modelId="{CB223245-3577-47E1-B524-46BE7263DBB1}" type="sibTrans" cxnId="{95BFB396-C68A-4DC4-83E3-8A9FE3F967CD}">
      <dgm:prSet/>
      <dgm:spPr/>
      <dgm:t>
        <a:bodyPr/>
        <a:lstStyle/>
        <a:p>
          <a:pPr rtl="1"/>
          <a:endParaRPr lang="ar-SA"/>
        </a:p>
      </dgm:t>
    </dgm:pt>
    <dgm:pt modelId="{0200133D-7F01-4111-BA8A-3D0700F6E1C1}">
      <dgm:prSet phldrT="[نص]" custT="1"/>
      <dgm:spPr>
        <a:solidFill>
          <a:schemeClr val="bg1"/>
        </a:solidFill>
        <a:ln>
          <a:solidFill>
            <a:srgbClr val="FF2F92"/>
          </a:solidFill>
        </a:ln>
      </dgm:spPr>
      <dgm:t>
        <a:bodyPr/>
        <a:lstStyle/>
        <a:p>
          <a:pPr algn="ctr" rtl="1"/>
          <a:r>
            <a:rPr lang="en-US" sz="1800" b="1" noProof="0" dirty="0">
              <a:solidFill>
                <a:srgbClr val="FF8AD8"/>
              </a:solidFill>
              <a:latin typeface="+mj-lt"/>
              <a:ea typeface="+mn-ea"/>
              <a:cs typeface="+mn-cs"/>
            </a:rPr>
            <a:t>Jejunum: </a:t>
          </a:r>
          <a:endParaRPr lang="ar-SA" sz="1800" b="1" noProof="0" dirty="0">
            <a:solidFill>
              <a:srgbClr val="FF8AD8"/>
            </a:solidFill>
            <a:latin typeface="+mj-lt"/>
            <a:ea typeface="+mn-ea"/>
            <a:cs typeface="+mn-cs"/>
          </a:endParaRPr>
        </a:p>
      </dgm:t>
    </dgm:pt>
    <dgm:pt modelId="{29E75903-7D0F-416B-A859-A1AF1806E02A}" type="parTrans" cxnId="{4146243D-FB97-4B2D-9786-601A7BC56DD2}">
      <dgm:prSet/>
      <dgm:spPr/>
      <dgm:t>
        <a:bodyPr/>
        <a:lstStyle/>
        <a:p>
          <a:pPr rtl="1"/>
          <a:endParaRPr lang="ar-SA"/>
        </a:p>
      </dgm:t>
    </dgm:pt>
    <dgm:pt modelId="{EC7C61C9-4D1D-48D4-BB19-7623B216A314}" type="sibTrans" cxnId="{4146243D-FB97-4B2D-9786-601A7BC56DD2}">
      <dgm:prSet/>
      <dgm:spPr/>
      <dgm:t>
        <a:bodyPr/>
        <a:lstStyle/>
        <a:p>
          <a:pPr rtl="1"/>
          <a:endParaRPr lang="ar-SA"/>
        </a:p>
      </dgm:t>
    </dgm:pt>
    <dgm:pt modelId="{FC299C1F-EBFB-4D8C-A875-7064A38D5CCF}">
      <dgm:prSet phldrT="[نص]" custT="1"/>
      <dgm:spPr>
        <a:solidFill>
          <a:schemeClr val="bg1"/>
        </a:solidFill>
        <a:ln>
          <a:solidFill>
            <a:srgbClr val="FF2F92"/>
          </a:solidFill>
        </a:ln>
      </dgm:spPr>
      <dgm:t>
        <a:bodyPr/>
        <a:lstStyle/>
        <a:p>
          <a:pPr algn="ctr" rtl="0"/>
          <a:r>
            <a:rPr lang="en-US" sz="1800" b="1" noProof="0" dirty="0">
              <a:solidFill>
                <a:srgbClr val="FF8AD8"/>
              </a:solidFill>
              <a:latin typeface="+mj-lt"/>
              <a:ea typeface="+mn-ea"/>
              <a:cs typeface="+mn-cs"/>
            </a:rPr>
            <a:t>Ileum: </a:t>
          </a:r>
          <a:endParaRPr lang="ar-SA" sz="1800" b="1" dirty="0">
            <a:solidFill>
              <a:srgbClr val="FF8AD8"/>
            </a:solidFill>
            <a:latin typeface="+mj-lt"/>
            <a:ea typeface="+mn-ea"/>
            <a:cs typeface="+mn-cs"/>
          </a:endParaRPr>
        </a:p>
      </dgm:t>
    </dgm:pt>
    <dgm:pt modelId="{28A2F505-6569-432B-A1EA-966EA744201C}" type="parTrans" cxnId="{0EBFE01E-8E6D-4F5F-9E68-E56728BB76E4}">
      <dgm:prSet/>
      <dgm:spPr/>
      <dgm:t>
        <a:bodyPr/>
        <a:lstStyle/>
        <a:p>
          <a:pPr rtl="1"/>
          <a:endParaRPr lang="ar-SA"/>
        </a:p>
      </dgm:t>
    </dgm:pt>
    <dgm:pt modelId="{88792616-B1C2-424A-BEAC-11AE244049EB}" type="sibTrans" cxnId="{0EBFE01E-8E6D-4F5F-9E68-E56728BB76E4}">
      <dgm:prSet/>
      <dgm:spPr/>
      <dgm:t>
        <a:bodyPr/>
        <a:lstStyle/>
        <a:p>
          <a:pPr rtl="1"/>
          <a:endParaRPr lang="ar-SA"/>
        </a:p>
      </dgm:t>
    </dgm:pt>
    <dgm:pt modelId="{01E6DFA9-9E30-4391-870E-7C950F2C9C39}">
      <dgm:prSet custT="1"/>
      <dgm:spPr>
        <a:solidFill>
          <a:schemeClr val="bg1"/>
        </a:solidFill>
      </dgm:spPr>
      <dgm:t>
        <a:bodyPr/>
        <a:lstStyle/>
        <a:p>
          <a:pPr algn="l" rtl="0"/>
          <a:r>
            <a:rPr kumimoji="0" lang="en-US" sz="1600" b="0" i="0" u="none" strike="noStrike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Majalla UI"/>
            </a:rPr>
            <a:t>Its </a:t>
          </a:r>
          <a:r>
            <a:rPr kumimoji="0" lang="en-US" sz="1600" b="0" i="0" u="none" strike="noStrike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Majalla UI"/>
            </a:rPr>
            <a:t>submucosa</a:t>
          </a:r>
          <a:r>
            <a:rPr kumimoji="0" lang="en-US" sz="1600" b="0" i="0" u="none" strike="noStrike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Majalla UI"/>
            </a:rPr>
            <a:t> </a:t>
          </a:r>
          <a:r>
            <a:rPr kumimoji="0" lang="en-US" sz="16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ajalla UI"/>
            </a:rPr>
            <a:t>has </a:t>
          </a:r>
          <a:r>
            <a:rPr kumimoji="0" lang="en-US" sz="1600" b="1" i="0" u="none" strike="noStrike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Majalla UI"/>
            </a:rPr>
            <a:t>Brunner’s glands</a:t>
          </a:r>
          <a:r>
            <a:rPr kumimoji="0" lang="en-US" sz="16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ajalla UI"/>
            </a:rPr>
            <a:t>.</a:t>
          </a:r>
          <a:endParaRPr kumimoji="0" lang="ar-SA" sz="1600" b="0" i="0" u="none" strike="noStrike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Majalla UI"/>
          </a:endParaRPr>
        </a:p>
      </dgm:t>
    </dgm:pt>
    <dgm:pt modelId="{DB54BE1C-95B4-4A34-8BC0-F8DF5E9593B4}" type="parTrans" cxnId="{B005ECB5-BCDF-40E3-BF19-65D929DDFC8F}">
      <dgm:prSet/>
      <dgm:spPr/>
      <dgm:t>
        <a:bodyPr/>
        <a:lstStyle/>
        <a:p>
          <a:pPr rtl="1"/>
          <a:endParaRPr lang="ar-SA"/>
        </a:p>
      </dgm:t>
    </dgm:pt>
    <dgm:pt modelId="{709242F6-1039-494A-88D0-FA5D66441A5E}" type="sibTrans" cxnId="{B005ECB5-BCDF-40E3-BF19-65D929DDFC8F}">
      <dgm:prSet/>
      <dgm:spPr/>
      <dgm:t>
        <a:bodyPr/>
        <a:lstStyle/>
        <a:p>
          <a:pPr rtl="1"/>
          <a:endParaRPr lang="ar-SA"/>
        </a:p>
      </dgm:t>
    </dgm:pt>
    <dgm:pt modelId="{68E656B4-2597-4682-A84D-2598863BADAC}">
      <dgm:prSet custT="1"/>
      <dgm:spPr>
        <a:solidFill>
          <a:schemeClr val="bg1"/>
        </a:solidFill>
      </dgm:spPr>
      <dgm:t>
        <a:bodyPr/>
        <a:lstStyle/>
        <a:p>
          <a:pPr algn="l" rtl="0"/>
          <a:r>
            <a:rPr kumimoji="0" lang="en-US" sz="16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ajalla UI"/>
            </a:rPr>
            <a:t>has neither  Brunner’s glands nor </a:t>
          </a:r>
          <a:r>
            <a:rPr kumimoji="0" lang="en-US" sz="1600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ajalla UI"/>
            </a:rPr>
            <a:t>Peyer’s</a:t>
          </a:r>
          <a:r>
            <a:rPr kumimoji="0" lang="en-US" sz="16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ajalla UI"/>
            </a:rPr>
            <a:t> patches.</a:t>
          </a:r>
          <a:endParaRPr kumimoji="0" lang="ar-SA" sz="1600" b="0" i="0" u="none" strike="noStrike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Majalla UI"/>
          </a:endParaRPr>
        </a:p>
      </dgm:t>
    </dgm:pt>
    <dgm:pt modelId="{4741CEB8-8C31-48EE-B743-201E8FBEFE11}" type="parTrans" cxnId="{ABFC8F7A-F0D8-4EDA-B878-1E385AD5464C}">
      <dgm:prSet/>
      <dgm:spPr/>
      <dgm:t>
        <a:bodyPr/>
        <a:lstStyle/>
        <a:p>
          <a:pPr rtl="1"/>
          <a:endParaRPr lang="ar-SA"/>
        </a:p>
      </dgm:t>
    </dgm:pt>
    <dgm:pt modelId="{D359E520-30E7-4F31-BA89-AC403EC05340}" type="sibTrans" cxnId="{ABFC8F7A-F0D8-4EDA-B878-1E385AD5464C}">
      <dgm:prSet/>
      <dgm:spPr/>
      <dgm:t>
        <a:bodyPr/>
        <a:lstStyle/>
        <a:p>
          <a:pPr rtl="1"/>
          <a:endParaRPr lang="ar-SA"/>
        </a:p>
      </dgm:t>
    </dgm:pt>
    <dgm:pt modelId="{9A4D16E5-F79D-4FFA-A52E-027CCC998F7D}">
      <dgm:prSet custT="1"/>
      <dgm:spPr>
        <a:solidFill>
          <a:schemeClr val="bg1"/>
        </a:solidFill>
      </dgm:spPr>
      <dgm:t>
        <a:bodyPr/>
        <a:lstStyle/>
        <a:p>
          <a:pPr algn="l" rtl="0"/>
          <a:r>
            <a:rPr kumimoji="0" lang="en-US" sz="1600" b="0" i="0" u="none" strike="noStrike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Majalla UI"/>
            </a:rPr>
            <a:t>Its lamina </a:t>
          </a:r>
          <a:r>
            <a:rPr kumimoji="0" lang="en-US" sz="1600" b="0" i="0" u="none" strike="noStrike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Majalla UI"/>
            </a:rPr>
            <a:t>propria</a:t>
          </a:r>
          <a:r>
            <a:rPr kumimoji="0" lang="en-US" sz="16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ajalla UI"/>
            </a:rPr>
            <a:t>, opposite the attachment of the mesentery, has lymphoid nodules (</a:t>
          </a:r>
          <a:r>
            <a:rPr kumimoji="0" lang="en-US" sz="1600" b="1" i="0" u="none" strike="noStrike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Majalla UI"/>
            </a:rPr>
            <a:t>Peyer's</a:t>
          </a:r>
          <a:r>
            <a:rPr kumimoji="0" lang="en-US" sz="1600" b="1" i="0" u="none" strike="noStrike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Majalla UI"/>
            </a:rPr>
            <a:t> patches</a:t>
          </a:r>
          <a:r>
            <a:rPr kumimoji="0" lang="en-US" sz="16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ajalla UI"/>
            </a:rPr>
            <a:t>) that extend to the </a:t>
          </a:r>
          <a:r>
            <a:rPr kumimoji="0" lang="en-US" sz="1600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ajalla UI"/>
            </a:rPr>
            <a:t>submucosa</a:t>
          </a:r>
          <a:r>
            <a:rPr kumimoji="0" lang="en-US" sz="16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ajalla UI"/>
            </a:rPr>
            <a:t>. </a:t>
          </a:r>
          <a:r>
            <a:rPr kumimoji="0" lang="en-US" sz="1200" b="0" i="0" u="none" strike="noStrike" cap="none" spc="0" normalizeH="0" baseline="0" noProof="0" dirty="0">
              <a:ln>
                <a:noFill/>
              </a:ln>
              <a:solidFill>
                <a:srgbClr val="008F00"/>
              </a:solidFill>
              <a:effectLst/>
              <a:uLnTx/>
              <a:uFillTx/>
              <a:latin typeface="+mn-lt"/>
              <a:ea typeface="+mn-ea"/>
              <a:cs typeface="Majalla UI"/>
            </a:rPr>
            <a:t>(Anti-mesenteric area)</a:t>
          </a:r>
          <a:endParaRPr lang="ar-SA" sz="1200" b="0" dirty="0">
            <a:solidFill>
              <a:srgbClr val="008F00"/>
            </a:solidFill>
            <a:effectLst/>
            <a:cs typeface="Majalla UI"/>
          </a:endParaRPr>
        </a:p>
      </dgm:t>
    </dgm:pt>
    <dgm:pt modelId="{083DC51E-5D11-451A-A4F6-0476DE8A8D86}" type="parTrans" cxnId="{888EDEFD-97A3-44A3-A7B3-EFBE7D7FDA92}">
      <dgm:prSet/>
      <dgm:spPr/>
      <dgm:t>
        <a:bodyPr/>
        <a:lstStyle/>
        <a:p>
          <a:pPr rtl="1"/>
          <a:endParaRPr lang="ar-SA"/>
        </a:p>
      </dgm:t>
    </dgm:pt>
    <dgm:pt modelId="{6C489577-C1C6-4B8D-B95C-ADFEACBA207F}" type="sibTrans" cxnId="{888EDEFD-97A3-44A3-A7B3-EFBE7D7FDA92}">
      <dgm:prSet/>
      <dgm:spPr/>
      <dgm:t>
        <a:bodyPr/>
        <a:lstStyle/>
        <a:p>
          <a:pPr rtl="1"/>
          <a:endParaRPr lang="ar-SA"/>
        </a:p>
      </dgm:t>
    </dgm:pt>
    <dgm:pt modelId="{866A2A7C-9F4F-40DC-BFB4-40DA4827071A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kumimoji="0" lang="en-US" sz="16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ajalla UI"/>
            </a:rPr>
            <a:t>It is invested by </a:t>
          </a:r>
          <a:r>
            <a:rPr kumimoji="0" lang="en-US" sz="1600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ajalla UI"/>
            </a:rPr>
            <a:t>serosa</a:t>
          </a:r>
          <a:r>
            <a:rPr kumimoji="0" lang="en-US" sz="16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ajalla UI"/>
            </a:rPr>
            <a:t> or adventitia</a:t>
          </a:r>
        </a:p>
      </dgm:t>
    </dgm:pt>
    <dgm:pt modelId="{B05039D8-EA3C-41AE-AD44-6679C03DD4F3}" type="parTrans" cxnId="{BC8426B9-5697-46DE-AF32-3DA096B17A1B}">
      <dgm:prSet/>
      <dgm:spPr/>
      <dgm:t>
        <a:bodyPr/>
        <a:lstStyle/>
        <a:p>
          <a:pPr rtl="1"/>
          <a:endParaRPr lang="ar-SA"/>
        </a:p>
      </dgm:t>
    </dgm:pt>
    <dgm:pt modelId="{483AEB03-C9BE-4A07-9D28-AD38F47D2EC6}" type="sibTrans" cxnId="{BC8426B9-5697-46DE-AF32-3DA096B17A1B}">
      <dgm:prSet/>
      <dgm:spPr/>
      <dgm:t>
        <a:bodyPr/>
        <a:lstStyle/>
        <a:p>
          <a:pPr rtl="1"/>
          <a:endParaRPr lang="ar-SA"/>
        </a:p>
      </dgm:t>
    </dgm:pt>
    <dgm:pt modelId="{36520444-1FBE-4C47-96C5-2B1D5A106913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kumimoji="0" lang="en-US" sz="16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ajalla UI"/>
            </a:rPr>
            <a:t>It is invested by </a:t>
          </a:r>
          <a:r>
            <a:rPr kumimoji="0" lang="en-US" sz="1600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ajalla UI"/>
            </a:rPr>
            <a:t>serosa</a:t>
          </a:r>
          <a:r>
            <a:rPr kumimoji="0" lang="en-US" sz="16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ajalla UI"/>
            </a:rPr>
            <a:t>.</a:t>
          </a:r>
        </a:p>
      </dgm:t>
    </dgm:pt>
    <dgm:pt modelId="{D3FED13D-4F17-40E3-BC6B-E9A3E8A791F0}" type="parTrans" cxnId="{E7F6227E-E55F-45A3-9994-30B897536AC3}">
      <dgm:prSet/>
      <dgm:spPr/>
      <dgm:t>
        <a:bodyPr/>
        <a:lstStyle/>
        <a:p>
          <a:pPr rtl="1"/>
          <a:endParaRPr lang="ar-SA"/>
        </a:p>
      </dgm:t>
    </dgm:pt>
    <dgm:pt modelId="{FB3662BE-497B-460B-821B-C1D1733015DD}" type="sibTrans" cxnId="{E7F6227E-E55F-45A3-9994-30B897536AC3}">
      <dgm:prSet/>
      <dgm:spPr/>
      <dgm:t>
        <a:bodyPr/>
        <a:lstStyle/>
        <a:p>
          <a:pPr rtl="1"/>
          <a:endParaRPr lang="ar-SA"/>
        </a:p>
      </dgm:t>
    </dgm:pt>
    <dgm:pt modelId="{3814CF53-E107-47AD-902F-92ED4AD87F9C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kumimoji="0" lang="en-US" sz="16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ajalla UI"/>
            </a:rPr>
            <a:t>It is invested by </a:t>
          </a:r>
          <a:r>
            <a:rPr kumimoji="0" lang="en-US" sz="1600" b="0" i="0" u="none" strike="noStrike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ajalla UI"/>
            </a:rPr>
            <a:t>serosa</a:t>
          </a:r>
          <a:r>
            <a:rPr kumimoji="0" lang="en-US" sz="1600" b="0" i="0" u="none" strike="noStrike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ajalla UI"/>
            </a:rPr>
            <a:t>.</a:t>
          </a:r>
        </a:p>
      </dgm:t>
    </dgm:pt>
    <dgm:pt modelId="{1ED0C1A1-308F-4CA3-BFAF-35BE0EFBA0A9}" type="parTrans" cxnId="{69FC8804-CDE0-4AD8-B90B-A82DCC751582}">
      <dgm:prSet/>
      <dgm:spPr/>
      <dgm:t>
        <a:bodyPr/>
        <a:lstStyle/>
        <a:p>
          <a:pPr rtl="1"/>
          <a:endParaRPr lang="ar-SA"/>
        </a:p>
      </dgm:t>
    </dgm:pt>
    <dgm:pt modelId="{5703107C-C16D-47A1-9119-81DB515264FA}" type="sibTrans" cxnId="{69FC8804-CDE0-4AD8-B90B-A82DCC751582}">
      <dgm:prSet/>
      <dgm:spPr/>
      <dgm:t>
        <a:bodyPr/>
        <a:lstStyle/>
        <a:p>
          <a:pPr rtl="1"/>
          <a:endParaRPr lang="ar-SA"/>
        </a:p>
      </dgm:t>
    </dgm:pt>
    <dgm:pt modelId="{713907E7-D65A-4B47-A713-C41F2BE375BD}">
      <dgm:prSet custT="1"/>
      <dgm:spPr>
        <a:solidFill>
          <a:schemeClr val="bg1"/>
        </a:solidFill>
      </dgm:spPr>
      <dgm:t>
        <a:bodyPr/>
        <a:lstStyle/>
        <a:p>
          <a:pPr algn="l" rtl="0"/>
          <a:r>
            <a:rPr kumimoji="0" lang="en-US" sz="1200" b="0" i="0" u="none" strike="noStrike" cap="none" spc="0" normalizeH="0" baseline="0" noProof="0" dirty="0" smtClean="0">
              <a:ln>
                <a:noFill/>
              </a:ln>
              <a:solidFill>
                <a:srgbClr val="008F00"/>
              </a:solidFill>
              <a:effectLst/>
              <a:uLnTx/>
              <a:uFillTx/>
              <a:latin typeface="+mn-lt"/>
              <a:ea typeface="+mn-ea"/>
              <a:cs typeface="Majalla UI"/>
            </a:rPr>
            <a:t>Secretes alkaline mucous</a:t>
          </a:r>
          <a:endParaRPr kumimoji="0" lang="ar-SA" sz="1200" b="0" i="0" u="none" strike="noStrike" cap="none" spc="0" normalizeH="0" baseline="0" noProof="0" dirty="0">
            <a:ln>
              <a:noFill/>
            </a:ln>
            <a:solidFill>
              <a:srgbClr val="008F00"/>
            </a:solidFill>
            <a:effectLst/>
            <a:uLnTx/>
            <a:uFillTx/>
            <a:latin typeface="+mn-lt"/>
            <a:ea typeface="+mn-ea"/>
            <a:cs typeface="Majalla UI"/>
          </a:endParaRPr>
        </a:p>
      </dgm:t>
    </dgm:pt>
    <dgm:pt modelId="{912DF789-3639-2444-A81E-EFB3337B2BDB}" type="parTrans" cxnId="{AE26AC95-79A5-0C4D-8924-A8E7284E5910}">
      <dgm:prSet/>
      <dgm:spPr/>
      <dgm:t>
        <a:bodyPr/>
        <a:lstStyle/>
        <a:p>
          <a:endParaRPr lang="en-US"/>
        </a:p>
      </dgm:t>
    </dgm:pt>
    <dgm:pt modelId="{4096D45F-6EAF-A24A-B9A2-62283D054BD2}" type="sibTrans" cxnId="{AE26AC95-79A5-0C4D-8924-A8E7284E5910}">
      <dgm:prSet/>
      <dgm:spPr/>
      <dgm:t>
        <a:bodyPr/>
        <a:lstStyle/>
        <a:p>
          <a:endParaRPr lang="en-US"/>
        </a:p>
      </dgm:t>
    </dgm:pt>
    <dgm:pt modelId="{5F53AE2F-7E34-44E7-9D11-0F579F4E07C6}" type="pres">
      <dgm:prSet presAssocID="{1CFCBE89-7C9D-490D-85C0-2B9C9C187A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F93264-E3A3-446F-8A41-C4B1A6A2EF7A}" type="pres">
      <dgm:prSet presAssocID="{1CFCBE89-7C9D-490D-85C0-2B9C9C187A32}" presName="tSp" presStyleCnt="0"/>
      <dgm:spPr/>
    </dgm:pt>
    <dgm:pt modelId="{0148E091-2DD0-4EB5-87B4-9B161571C97B}" type="pres">
      <dgm:prSet presAssocID="{1CFCBE89-7C9D-490D-85C0-2B9C9C187A32}" presName="bSp" presStyleCnt="0"/>
      <dgm:spPr/>
    </dgm:pt>
    <dgm:pt modelId="{865EBE5D-4115-4AE1-8358-DF4423532163}" type="pres">
      <dgm:prSet presAssocID="{1CFCBE89-7C9D-490D-85C0-2B9C9C187A32}" presName="process" presStyleCnt="0"/>
      <dgm:spPr/>
    </dgm:pt>
    <dgm:pt modelId="{8CAEE477-109C-48F1-B4B3-CF1DAAD7C7AD}" type="pres">
      <dgm:prSet presAssocID="{00359FCD-BF7C-4E75-B1DF-D0527524DC78}" presName="composite1" presStyleCnt="0"/>
      <dgm:spPr/>
    </dgm:pt>
    <dgm:pt modelId="{FB3E3E02-4E74-45E6-B0A4-50617582D865}" type="pres">
      <dgm:prSet presAssocID="{00359FCD-BF7C-4E75-B1DF-D0527524DC78}" presName="dummyNode1" presStyleLbl="node1" presStyleIdx="0" presStyleCnt="3"/>
      <dgm:spPr/>
    </dgm:pt>
    <dgm:pt modelId="{D627F389-CF56-4A0A-A414-04E2F30B784D}" type="pres">
      <dgm:prSet presAssocID="{00359FCD-BF7C-4E75-B1DF-D0527524DC78}" presName="childNode1" presStyleLbl="bgAcc1" presStyleIdx="0" presStyleCnt="3" custLinFactNeighborX="9879" custLinFactNeighborY="44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7A47F-8C49-445A-B0BC-6DC7BCEB35E7}" type="pres">
      <dgm:prSet presAssocID="{00359FCD-BF7C-4E75-B1DF-D0527524DC78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21B62C-07AD-48E6-AD4E-77F0046DEC34}" type="pres">
      <dgm:prSet presAssocID="{00359FCD-BF7C-4E75-B1DF-D0527524DC78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452648-206A-438D-A52E-6C85C874B631}" type="pres">
      <dgm:prSet presAssocID="{00359FCD-BF7C-4E75-B1DF-D0527524DC78}" presName="connSite1" presStyleCnt="0"/>
      <dgm:spPr/>
    </dgm:pt>
    <dgm:pt modelId="{4788CDAA-B3F2-44EE-8FD4-CF869CE8F003}" type="pres">
      <dgm:prSet presAssocID="{CB223245-3577-47E1-B524-46BE7263DBB1}" presName="Name9" presStyleLbl="sibTrans2D1" presStyleIdx="0" presStyleCnt="2" custLinFactNeighborX="6558" custLinFactNeighborY="1485"/>
      <dgm:spPr/>
      <dgm:t>
        <a:bodyPr/>
        <a:lstStyle/>
        <a:p>
          <a:endParaRPr lang="en-US"/>
        </a:p>
      </dgm:t>
    </dgm:pt>
    <dgm:pt modelId="{E47E6EF7-3CE1-4DCC-8FBA-0C5BD7580164}" type="pres">
      <dgm:prSet presAssocID="{0200133D-7F01-4111-BA8A-3D0700F6E1C1}" presName="composite2" presStyleCnt="0"/>
      <dgm:spPr/>
    </dgm:pt>
    <dgm:pt modelId="{B9939229-D65A-47AB-BD70-87B9E2FE0DFE}" type="pres">
      <dgm:prSet presAssocID="{0200133D-7F01-4111-BA8A-3D0700F6E1C1}" presName="dummyNode2" presStyleLbl="node1" presStyleIdx="0" presStyleCnt="3"/>
      <dgm:spPr/>
    </dgm:pt>
    <dgm:pt modelId="{1929B321-5E24-491A-9F3B-7946B4E0E801}" type="pres">
      <dgm:prSet presAssocID="{0200133D-7F01-4111-BA8A-3D0700F6E1C1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B07F4-55C3-448B-AF32-40C0EC4D8DAA}" type="pres">
      <dgm:prSet presAssocID="{0200133D-7F01-4111-BA8A-3D0700F6E1C1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B61A4-91FD-438C-B4BB-5521552645A1}" type="pres">
      <dgm:prSet presAssocID="{0200133D-7F01-4111-BA8A-3D0700F6E1C1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0CAF3-6DEE-4510-B855-553400201091}" type="pres">
      <dgm:prSet presAssocID="{0200133D-7F01-4111-BA8A-3D0700F6E1C1}" presName="connSite2" presStyleCnt="0"/>
      <dgm:spPr/>
    </dgm:pt>
    <dgm:pt modelId="{B43DDC37-8FB3-4B23-9FF8-A159096C6A79}" type="pres">
      <dgm:prSet presAssocID="{EC7C61C9-4D1D-48D4-BB19-7623B216A314}" presName="Name18" presStyleLbl="sibTrans2D1" presStyleIdx="1" presStyleCnt="2" custLinFactNeighborX="-1660" custLinFactNeighborY="-8854"/>
      <dgm:spPr/>
      <dgm:t>
        <a:bodyPr/>
        <a:lstStyle/>
        <a:p>
          <a:endParaRPr lang="en-US"/>
        </a:p>
      </dgm:t>
    </dgm:pt>
    <dgm:pt modelId="{C79E2346-EBC8-47FE-99A2-F1BE7BD3CA30}" type="pres">
      <dgm:prSet presAssocID="{FC299C1F-EBFB-4D8C-A875-7064A38D5CCF}" presName="composite1" presStyleCnt="0"/>
      <dgm:spPr/>
    </dgm:pt>
    <dgm:pt modelId="{1C056356-D96A-4B8B-9B7A-333209A55084}" type="pres">
      <dgm:prSet presAssocID="{FC299C1F-EBFB-4D8C-A875-7064A38D5CCF}" presName="dummyNode1" presStyleLbl="node1" presStyleIdx="1" presStyleCnt="3"/>
      <dgm:spPr/>
    </dgm:pt>
    <dgm:pt modelId="{C231EDFE-99F3-4D01-8011-CBAA7A90136F}" type="pres">
      <dgm:prSet presAssocID="{FC299C1F-EBFB-4D8C-A875-7064A38D5CCF}" presName="childNode1" presStyleLbl="bgAcc1" presStyleIdx="2" presStyleCnt="3" custScaleX="89964" custScaleY="159679" custLinFactNeighborX="-1941" custLinFactNeighborY="17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10C1F8-80E6-4E5A-9D48-ECA2D6D4AE68}" type="pres">
      <dgm:prSet presAssocID="{FC299C1F-EBFB-4D8C-A875-7064A38D5CC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1AC8CE-CEFA-4776-97E9-3ED35DD022D7}" type="pres">
      <dgm:prSet presAssocID="{FC299C1F-EBFB-4D8C-A875-7064A38D5CCF}" presName="parentNode1" presStyleLbl="node1" presStyleIdx="2" presStyleCnt="3" custLinFactY="52029" custLinFactNeighborX="-26908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D3F11C-E0DF-46F0-92C5-9A73A263CDAB}" type="pres">
      <dgm:prSet presAssocID="{FC299C1F-EBFB-4D8C-A875-7064A38D5CCF}" presName="connSite1" presStyleCnt="0"/>
      <dgm:spPr/>
    </dgm:pt>
  </dgm:ptLst>
  <dgm:cxnLst>
    <dgm:cxn modelId="{FB89C6E7-A848-42FA-B8D9-EB05D57E9F3E}" type="presOf" srcId="{01E6DFA9-9E30-4391-870E-7C950F2C9C39}" destId="{FBC7A47F-8C49-445A-B0BC-6DC7BCEB35E7}" srcOrd="1" destOrd="0" presId="urn:microsoft.com/office/officeart/2005/8/layout/hProcess4"/>
    <dgm:cxn modelId="{AE26AC95-79A5-0C4D-8924-A8E7284E5910}" srcId="{00359FCD-BF7C-4E75-B1DF-D0527524DC78}" destId="{713907E7-D65A-4B47-A713-C41F2BE375BD}" srcOrd="1" destOrd="0" parTransId="{912DF789-3639-2444-A81E-EFB3337B2BDB}" sibTransId="{4096D45F-6EAF-A24A-B9A2-62283D054BD2}"/>
    <dgm:cxn modelId="{60F656DF-4961-42BC-9416-F61231360B40}" type="presOf" srcId="{EC7C61C9-4D1D-48D4-BB19-7623B216A314}" destId="{B43DDC37-8FB3-4B23-9FF8-A159096C6A79}" srcOrd="0" destOrd="0" presId="urn:microsoft.com/office/officeart/2005/8/layout/hProcess4"/>
    <dgm:cxn modelId="{9FD1A5AB-ADFE-4964-8DE0-2B203368F635}" type="presOf" srcId="{3814CF53-E107-47AD-902F-92ED4AD87F9C}" destId="{C231EDFE-99F3-4D01-8011-CBAA7A90136F}" srcOrd="0" destOrd="1" presId="urn:microsoft.com/office/officeart/2005/8/layout/hProcess4"/>
    <dgm:cxn modelId="{34F3D679-B05F-44B9-95BE-A5D399D57781}" type="presOf" srcId="{FC299C1F-EBFB-4D8C-A875-7064A38D5CCF}" destId="{C81AC8CE-CEFA-4776-97E9-3ED35DD022D7}" srcOrd="0" destOrd="0" presId="urn:microsoft.com/office/officeart/2005/8/layout/hProcess4"/>
    <dgm:cxn modelId="{888EDEFD-97A3-44A3-A7B3-EFBE7D7FDA92}" srcId="{FC299C1F-EBFB-4D8C-A875-7064A38D5CCF}" destId="{9A4D16E5-F79D-4FFA-A52E-027CCC998F7D}" srcOrd="0" destOrd="0" parTransId="{083DC51E-5D11-451A-A4F6-0476DE8A8D86}" sibTransId="{6C489577-C1C6-4B8D-B95C-ADFEACBA207F}"/>
    <dgm:cxn modelId="{C3645FDE-38E1-B044-9AFC-A2E9FEAD98B5}" type="presOf" srcId="{713907E7-D65A-4B47-A713-C41F2BE375BD}" destId="{FBC7A47F-8C49-445A-B0BC-6DC7BCEB35E7}" srcOrd="1" destOrd="1" presId="urn:microsoft.com/office/officeart/2005/8/layout/hProcess4"/>
    <dgm:cxn modelId="{3161806F-DE84-4ACA-8AF0-FDB78DC41D97}" type="presOf" srcId="{1CFCBE89-7C9D-490D-85C0-2B9C9C187A32}" destId="{5F53AE2F-7E34-44E7-9D11-0F579F4E07C6}" srcOrd="0" destOrd="0" presId="urn:microsoft.com/office/officeart/2005/8/layout/hProcess4"/>
    <dgm:cxn modelId="{3789DA24-DE5A-4397-8942-E478B660859A}" type="presOf" srcId="{3814CF53-E107-47AD-902F-92ED4AD87F9C}" destId="{BF10C1F8-80E6-4E5A-9D48-ECA2D6D4AE68}" srcOrd="1" destOrd="1" presId="urn:microsoft.com/office/officeart/2005/8/layout/hProcess4"/>
    <dgm:cxn modelId="{95BFB396-C68A-4DC4-83E3-8A9FE3F967CD}" srcId="{1CFCBE89-7C9D-490D-85C0-2B9C9C187A32}" destId="{00359FCD-BF7C-4E75-B1DF-D0527524DC78}" srcOrd="0" destOrd="0" parTransId="{8F75A3A6-EE97-44F9-8F29-DD9F26F7901C}" sibTransId="{CB223245-3577-47E1-B524-46BE7263DBB1}"/>
    <dgm:cxn modelId="{B9F3DEAF-7AF2-9B48-924F-08BAB1C090CE}" type="presOf" srcId="{713907E7-D65A-4B47-A713-C41F2BE375BD}" destId="{D627F389-CF56-4A0A-A414-04E2F30B784D}" srcOrd="0" destOrd="1" presId="urn:microsoft.com/office/officeart/2005/8/layout/hProcess4"/>
    <dgm:cxn modelId="{83B7E398-8090-4B41-B1EB-B40E05B6C4F8}" type="presOf" srcId="{866A2A7C-9F4F-40DC-BFB4-40DA4827071A}" destId="{FBC7A47F-8C49-445A-B0BC-6DC7BCEB35E7}" srcOrd="1" destOrd="2" presId="urn:microsoft.com/office/officeart/2005/8/layout/hProcess4"/>
    <dgm:cxn modelId="{0E9C5232-AA48-4DB9-8670-68EBD5D04986}" type="presOf" srcId="{9A4D16E5-F79D-4FFA-A52E-027CCC998F7D}" destId="{BF10C1F8-80E6-4E5A-9D48-ECA2D6D4AE68}" srcOrd="1" destOrd="0" presId="urn:microsoft.com/office/officeart/2005/8/layout/hProcess4"/>
    <dgm:cxn modelId="{9C8065AE-1C9C-42B9-B498-D941C7065220}" type="presOf" srcId="{36520444-1FBE-4C47-96C5-2B1D5A106913}" destId="{1929B321-5E24-491A-9F3B-7946B4E0E801}" srcOrd="0" destOrd="1" presId="urn:microsoft.com/office/officeart/2005/8/layout/hProcess4"/>
    <dgm:cxn modelId="{B005ECB5-BCDF-40E3-BF19-65D929DDFC8F}" srcId="{00359FCD-BF7C-4E75-B1DF-D0527524DC78}" destId="{01E6DFA9-9E30-4391-870E-7C950F2C9C39}" srcOrd="0" destOrd="0" parTransId="{DB54BE1C-95B4-4A34-8BC0-F8DF5E9593B4}" sibTransId="{709242F6-1039-494A-88D0-FA5D66441A5E}"/>
    <dgm:cxn modelId="{E7F6227E-E55F-45A3-9994-30B897536AC3}" srcId="{0200133D-7F01-4111-BA8A-3D0700F6E1C1}" destId="{36520444-1FBE-4C47-96C5-2B1D5A106913}" srcOrd="1" destOrd="0" parTransId="{D3FED13D-4F17-40E3-BC6B-E9A3E8A791F0}" sibTransId="{FB3662BE-497B-460B-821B-C1D1733015DD}"/>
    <dgm:cxn modelId="{33FC7252-86C4-40D7-A974-1C939812E052}" type="presOf" srcId="{CB223245-3577-47E1-B524-46BE7263DBB1}" destId="{4788CDAA-B3F2-44EE-8FD4-CF869CE8F003}" srcOrd="0" destOrd="0" presId="urn:microsoft.com/office/officeart/2005/8/layout/hProcess4"/>
    <dgm:cxn modelId="{B0F1A1DB-5300-4A30-B234-9E509E0F44B9}" type="presOf" srcId="{68E656B4-2597-4682-A84D-2598863BADAC}" destId="{8E2B07F4-55C3-448B-AF32-40C0EC4D8DAA}" srcOrd="1" destOrd="0" presId="urn:microsoft.com/office/officeart/2005/8/layout/hProcess4"/>
    <dgm:cxn modelId="{0EBFE01E-8E6D-4F5F-9E68-E56728BB76E4}" srcId="{1CFCBE89-7C9D-490D-85C0-2B9C9C187A32}" destId="{FC299C1F-EBFB-4D8C-A875-7064A38D5CCF}" srcOrd="2" destOrd="0" parTransId="{28A2F505-6569-432B-A1EA-966EA744201C}" sibTransId="{88792616-B1C2-424A-BEAC-11AE244049EB}"/>
    <dgm:cxn modelId="{E24CB0E4-90B2-41D4-82FA-DBC6749D2270}" type="presOf" srcId="{00359FCD-BF7C-4E75-B1DF-D0527524DC78}" destId="{E921B62C-07AD-48E6-AD4E-77F0046DEC34}" srcOrd="0" destOrd="0" presId="urn:microsoft.com/office/officeart/2005/8/layout/hProcess4"/>
    <dgm:cxn modelId="{ABFC8F7A-F0D8-4EDA-B878-1E385AD5464C}" srcId="{0200133D-7F01-4111-BA8A-3D0700F6E1C1}" destId="{68E656B4-2597-4682-A84D-2598863BADAC}" srcOrd="0" destOrd="0" parTransId="{4741CEB8-8C31-48EE-B743-201E8FBEFE11}" sibTransId="{D359E520-30E7-4F31-BA89-AC403EC05340}"/>
    <dgm:cxn modelId="{0892F339-03A1-4349-BC5F-52F71B416B18}" type="presOf" srcId="{36520444-1FBE-4C47-96C5-2B1D5A106913}" destId="{8E2B07F4-55C3-448B-AF32-40C0EC4D8DAA}" srcOrd="1" destOrd="1" presId="urn:microsoft.com/office/officeart/2005/8/layout/hProcess4"/>
    <dgm:cxn modelId="{E56CBC54-699A-49C8-B801-C56B99371865}" type="presOf" srcId="{68E656B4-2597-4682-A84D-2598863BADAC}" destId="{1929B321-5E24-491A-9F3B-7946B4E0E801}" srcOrd="0" destOrd="0" presId="urn:microsoft.com/office/officeart/2005/8/layout/hProcess4"/>
    <dgm:cxn modelId="{4146243D-FB97-4B2D-9786-601A7BC56DD2}" srcId="{1CFCBE89-7C9D-490D-85C0-2B9C9C187A32}" destId="{0200133D-7F01-4111-BA8A-3D0700F6E1C1}" srcOrd="1" destOrd="0" parTransId="{29E75903-7D0F-416B-A859-A1AF1806E02A}" sibTransId="{EC7C61C9-4D1D-48D4-BB19-7623B216A314}"/>
    <dgm:cxn modelId="{8D5FAD7C-B20C-48D1-9B20-6DEBDCB719EA}" type="presOf" srcId="{9A4D16E5-F79D-4FFA-A52E-027CCC998F7D}" destId="{C231EDFE-99F3-4D01-8011-CBAA7A90136F}" srcOrd="0" destOrd="0" presId="urn:microsoft.com/office/officeart/2005/8/layout/hProcess4"/>
    <dgm:cxn modelId="{4839E656-5289-4C8C-8025-9327494AF04E}" type="presOf" srcId="{01E6DFA9-9E30-4391-870E-7C950F2C9C39}" destId="{D627F389-CF56-4A0A-A414-04E2F30B784D}" srcOrd="0" destOrd="0" presId="urn:microsoft.com/office/officeart/2005/8/layout/hProcess4"/>
    <dgm:cxn modelId="{BC8426B9-5697-46DE-AF32-3DA096B17A1B}" srcId="{00359FCD-BF7C-4E75-B1DF-D0527524DC78}" destId="{866A2A7C-9F4F-40DC-BFB4-40DA4827071A}" srcOrd="2" destOrd="0" parTransId="{B05039D8-EA3C-41AE-AD44-6679C03DD4F3}" sibTransId="{483AEB03-C9BE-4A07-9D28-AD38F47D2EC6}"/>
    <dgm:cxn modelId="{69FC8804-CDE0-4AD8-B90B-A82DCC751582}" srcId="{FC299C1F-EBFB-4D8C-A875-7064A38D5CCF}" destId="{3814CF53-E107-47AD-902F-92ED4AD87F9C}" srcOrd="1" destOrd="0" parTransId="{1ED0C1A1-308F-4CA3-BFAF-35BE0EFBA0A9}" sibTransId="{5703107C-C16D-47A1-9119-81DB515264FA}"/>
    <dgm:cxn modelId="{47103051-CBB3-481A-B87B-F35C31095707}" type="presOf" srcId="{866A2A7C-9F4F-40DC-BFB4-40DA4827071A}" destId="{D627F389-CF56-4A0A-A414-04E2F30B784D}" srcOrd="0" destOrd="2" presId="urn:microsoft.com/office/officeart/2005/8/layout/hProcess4"/>
    <dgm:cxn modelId="{E440CA31-4660-42E2-8422-70212F0D4AA0}" type="presOf" srcId="{0200133D-7F01-4111-BA8A-3D0700F6E1C1}" destId="{058B61A4-91FD-438C-B4BB-5521552645A1}" srcOrd="0" destOrd="0" presId="urn:microsoft.com/office/officeart/2005/8/layout/hProcess4"/>
    <dgm:cxn modelId="{42689D23-9808-464A-82CB-C63DFA6B9239}" type="presParOf" srcId="{5F53AE2F-7E34-44E7-9D11-0F579F4E07C6}" destId="{27F93264-E3A3-446F-8A41-C4B1A6A2EF7A}" srcOrd="0" destOrd="0" presId="urn:microsoft.com/office/officeart/2005/8/layout/hProcess4"/>
    <dgm:cxn modelId="{711901C7-D545-42DE-94DA-3F5B4026A45A}" type="presParOf" srcId="{5F53AE2F-7E34-44E7-9D11-0F579F4E07C6}" destId="{0148E091-2DD0-4EB5-87B4-9B161571C97B}" srcOrd="1" destOrd="0" presId="urn:microsoft.com/office/officeart/2005/8/layout/hProcess4"/>
    <dgm:cxn modelId="{48967961-A789-42C6-A684-BE969A7ADE48}" type="presParOf" srcId="{5F53AE2F-7E34-44E7-9D11-0F579F4E07C6}" destId="{865EBE5D-4115-4AE1-8358-DF4423532163}" srcOrd="2" destOrd="0" presId="urn:microsoft.com/office/officeart/2005/8/layout/hProcess4"/>
    <dgm:cxn modelId="{A5714955-036D-43EF-9FD2-3D43F177CCC2}" type="presParOf" srcId="{865EBE5D-4115-4AE1-8358-DF4423532163}" destId="{8CAEE477-109C-48F1-B4B3-CF1DAAD7C7AD}" srcOrd="0" destOrd="0" presId="urn:microsoft.com/office/officeart/2005/8/layout/hProcess4"/>
    <dgm:cxn modelId="{4158E0FA-D19D-4B87-8E36-A370D41373AA}" type="presParOf" srcId="{8CAEE477-109C-48F1-B4B3-CF1DAAD7C7AD}" destId="{FB3E3E02-4E74-45E6-B0A4-50617582D865}" srcOrd="0" destOrd="0" presId="urn:microsoft.com/office/officeart/2005/8/layout/hProcess4"/>
    <dgm:cxn modelId="{F06B2051-EEE1-4686-A2FD-E4DDE0C6D132}" type="presParOf" srcId="{8CAEE477-109C-48F1-B4B3-CF1DAAD7C7AD}" destId="{D627F389-CF56-4A0A-A414-04E2F30B784D}" srcOrd="1" destOrd="0" presId="urn:microsoft.com/office/officeart/2005/8/layout/hProcess4"/>
    <dgm:cxn modelId="{48813FC4-51F0-4C64-BA52-4A15A07BD9D2}" type="presParOf" srcId="{8CAEE477-109C-48F1-B4B3-CF1DAAD7C7AD}" destId="{FBC7A47F-8C49-445A-B0BC-6DC7BCEB35E7}" srcOrd="2" destOrd="0" presId="urn:microsoft.com/office/officeart/2005/8/layout/hProcess4"/>
    <dgm:cxn modelId="{6C833964-7411-4F2A-AA00-E94E61A11044}" type="presParOf" srcId="{8CAEE477-109C-48F1-B4B3-CF1DAAD7C7AD}" destId="{E921B62C-07AD-48E6-AD4E-77F0046DEC34}" srcOrd="3" destOrd="0" presId="urn:microsoft.com/office/officeart/2005/8/layout/hProcess4"/>
    <dgm:cxn modelId="{61834646-D140-4EFC-BD34-3BCB58FBBEB8}" type="presParOf" srcId="{8CAEE477-109C-48F1-B4B3-CF1DAAD7C7AD}" destId="{3A452648-206A-438D-A52E-6C85C874B631}" srcOrd="4" destOrd="0" presId="urn:microsoft.com/office/officeart/2005/8/layout/hProcess4"/>
    <dgm:cxn modelId="{8CB8241C-1457-49BA-BD5F-E3A091D9DA38}" type="presParOf" srcId="{865EBE5D-4115-4AE1-8358-DF4423532163}" destId="{4788CDAA-B3F2-44EE-8FD4-CF869CE8F003}" srcOrd="1" destOrd="0" presId="urn:microsoft.com/office/officeart/2005/8/layout/hProcess4"/>
    <dgm:cxn modelId="{42651214-9316-4FB2-8F94-7DD120207058}" type="presParOf" srcId="{865EBE5D-4115-4AE1-8358-DF4423532163}" destId="{E47E6EF7-3CE1-4DCC-8FBA-0C5BD7580164}" srcOrd="2" destOrd="0" presId="urn:microsoft.com/office/officeart/2005/8/layout/hProcess4"/>
    <dgm:cxn modelId="{567BADBE-512D-4179-B68A-16D2E984AAF9}" type="presParOf" srcId="{E47E6EF7-3CE1-4DCC-8FBA-0C5BD7580164}" destId="{B9939229-D65A-47AB-BD70-87B9E2FE0DFE}" srcOrd="0" destOrd="0" presId="urn:microsoft.com/office/officeart/2005/8/layout/hProcess4"/>
    <dgm:cxn modelId="{3C6BBDCD-6112-4C5F-B6C0-BF71B2216136}" type="presParOf" srcId="{E47E6EF7-3CE1-4DCC-8FBA-0C5BD7580164}" destId="{1929B321-5E24-491A-9F3B-7946B4E0E801}" srcOrd="1" destOrd="0" presId="urn:microsoft.com/office/officeart/2005/8/layout/hProcess4"/>
    <dgm:cxn modelId="{E74D44DC-094C-4C7D-8497-81EBA6DB2901}" type="presParOf" srcId="{E47E6EF7-3CE1-4DCC-8FBA-0C5BD7580164}" destId="{8E2B07F4-55C3-448B-AF32-40C0EC4D8DAA}" srcOrd="2" destOrd="0" presId="urn:microsoft.com/office/officeart/2005/8/layout/hProcess4"/>
    <dgm:cxn modelId="{6C7DAB08-1CB7-49AD-81C1-7F614137F1BA}" type="presParOf" srcId="{E47E6EF7-3CE1-4DCC-8FBA-0C5BD7580164}" destId="{058B61A4-91FD-438C-B4BB-5521552645A1}" srcOrd="3" destOrd="0" presId="urn:microsoft.com/office/officeart/2005/8/layout/hProcess4"/>
    <dgm:cxn modelId="{867BFC5D-1EFF-47CF-9D09-320C3C72A814}" type="presParOf" srcId="{E47E6EF7-3CE1-4DCC-8FBA-0C5BD7580164}" destId="{1C20CAF3-6DEE-4510-B855-553400201091}" srcOrd="4" destOrd="0" presId="urn:microsoft.com/office/officeart/2005/8/layout/hProcess4"/>
    <dgm:cxn modelId="{8DAC78DD-2077-4672-A273-D8F4CD5DD68E}" type="presParOf" srcId="{865EBE5D-4115-4AE1-8358-DF4423532163}" destId="{B43DDC37-8FB3-4B23-9FF8-A159096C6A79}" srcOrd="3" destOrd="0" presId="urn:microsoft.com/office/officeart/2005/8/layout/hProcess4"/>
    <dgm:cxn modelId="{3A772631-A72F-47F1-B934-ADFAABF8594A}" type="presParOf" srcId="{865EBE5D-4115-4AE1-8358-DF4423532163}" destId="{C79E2346-EBC8-47FE-99A2-F1BE7BD3CA30}" srcOrd="4" destOrd="0" presId="urn:microsoft.com/office/officeart/2005/8/layout/hProcess4"/>
    <dgm:cxn modelId="{87A695BF-8330-4D1B-B2E5-7FF3301AB714}" type="presParOf" srcId="{C79E2346-EBC8-47FE-99A2-F1BE7BD3CA30}" destId="{1C056356-D96A-4B8B-9B7A-333209A55084}" srcOrd="0" destOrd="0" presId="urn:microsoft.com/office/officeart/2005/8/layout/hProcess4"/>
    <dgm:cxn modelId="{D670C25D-F82B-4A58-BF6F-13577C867295}" type="presParOf" srcId="{C79E2346-EBC8-47FE-99A2-F1BE7BD3CA30}" destId="{C231EDFE-99F3-4D01-8011-CBAA7A90136F}" srcOrd="1" destOrd="0" presId="urn:microsoft.com/office/officeart/2005/8/layout/hProcess4"/>
    <dgm:cxn modelId="{0FCF1FEB-DE26-4DC1-A66F-AAA8F9B486BB}" type="presParOf" srcId="{C79E2346-EBC8-47FE-99A2-F1BE7BD3CA30}" destId="{BF10C1F8-80E6-4E5A-9D48-ECA2D6D4AE68}" srcOrd="2" destOrd="0" presId="urn:microsoft.com/office/officeart/2005/8/layout/hProcess4"/>
    <dgm:cxn modelId="{BB992F00-BE4C-4976-8F2E-D21BA5496E39}" type="presParOf" srcId="{C79E2346-EBC8-47FE-99A2-F1BE7BD3CA30}" destId="{C81AC8CE-CEFA-4776-97E9-3ED35DD022D7}" srcOrd="3" destOrd="0" presId="urn:microsoft.com/office/officeart/2005/8/layout/hProcess4"/>
    <dgm:cxn modelId="{516DB79B-F531-4A07-BBD9-E9281318D1B5}" type="presParOf" srcId="{C79E2346-EBC8-47FE-99A2-F1BE7BD3CA30}" destId="{3ED3F11C-E0DF-46F0-92C5-9A73A263CDAB}" srcOrd="4" destOrd="0" presId="urn:microsoft.com/office/officeart/2005/8/layout/hProcess4"/>
  </dgm:cxnLst>
  <dgm:bg>
    <a:solidFill>
      <a:schemeClr val="bg1"/>
    </a:solidFill>
  </dgm:bg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0E2895-28E7-4480-8753-7039B3811039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B242C73F-16CA-4D37-91FA-A75E02199816}">
      <dgm:prSet phldrT="[Text]"/>
      <dgm:spPr>
        <a:solidFill>
          <a:srgbClr val="FF2F92"/>
        </a:solidFill>
        <a:ln>
          <a:solidFill>
            <a:schemeClr val="bg1"/>
          </a:solidFill>
        </a:ln>
      </dgm:spPr>
      <dgm:t>
        <a:bodyPr/>
        <a:lstStyle/>
        <a:p>
          <a:pPr rtl="1"/>
          <a:r>
            <a:rPr lang="en-US" dirty="0"/>
            <a:t>Divided anatomically into:</a:t>
          </a:r>
          <a:endParaRPr lang="ar-SA" dirty="0"/>
        </a:p>
      </dgm:t>
    </dgm:pt>
    <dgm:pt modelId="{1C12C7E9-FACC-41CF-A040-0DAD9EB51765}" type="parTrans" cxnId="{31D7F9B9-FC9C-465C-825A-0A7DE3A61384}">
      <dgm:prSet/>
      <dgm:spPr/>
      <dgm:t>
        <a:bodyPr/>
        <a:lstStyle/>
        <a:p>
          <a:pPr rtl="1"/>
          <a:endParaRPr lang="ar-SA"/>
        </a:p>
      </dgm:t>
    </dgm:pt>
    <dgm:pt modelId="{A07DF539-0347-4098-9D6D-2DE7CA2FB203}" type="sibTrans" cxnId="{31D7F9B9-FC9C-465C-825A-0A7DE3A61384}">
      <dgm:prSet/>
      <dgm:spPr/>
      <dgm:t>
        <a:bodyPr/>
        <a:lstStyle/>
        <a:p>
          <a:pPr rtl="1"/>
          <a:endParaRPr lang="ar-SA"/>
        </a:p>
      </dgm:t>
    </dgm:pt>
    <dgm:pt modelId="{F9E26496-8CCB-462F-A0BA-FFE89572EA4E}">
      <dgm:prSet phldrT="[Text]"/>
      <dgm:spPr>
        <a:noFill/>
        <a:ln>
          <a:solidFill>
            <a:srgbClr val="FF2F92"/>
          </a:solidFill>
        </a:ln>
      </dgm:spPr>
      <dgm:t>
        <a:bodyPr/>
        <a:lstStyle/>
        <a:p>
          <a:pPr rtl="1"/>
          <a:r>
            <a:rPr lang="en-US" dirty="0">
              <a:solidFill>
                <a:sysClr val="windowText" lastClr="000000"/>
              </a:solidFill>
            </a:rPr>
            <a:t>Appendix</a:t>
          </a:r>
          <a:endParaRPr lang="ar-SA" dirty="0">
            <a:solidFill>
              <a:sysClr val="windowText" lastClr="000000"/>
            </a:solidFill>
          </a:endParaRPr>
        </a:p>
      </dgm:t>
    </dgm:pt>
    <dgm:pt modelId="{4DF0FBDB-4F97-4DFA-A062-550CECC2FA27}" type="parTrans" cxnId="{DBB3CC05-C670-41D5-AE15-04F913330B14}">
      <dgm:prSet/>
      <dgm:spPr>
        <a:ln>
          <a:solidFill>
            <a:srgbClr val="FF8AD8"/>
          </a:solidFill>
        </a:ln>
      </dgm:spPr>
      <dgm:t>
        <a:bodyPr/>
        <a:lstStyle/>
        <a:p>
          <a:pPr rtl="1"/>
          <a:endParaRPr lang="ar-SA"/>
        </a:p>
      </dgm:t>
    </dgm:pt>
    <dgm:pt modelId="{2BA4E07F-1878-49A1-B1AC-C6A4D841192C}" type="sibTrans" cxnId="{DBB3CC05-C670-41D5-AE15-04F913330B14}">
      <dgm:prSet/>
      <dgm:spPr/>
      <dgm:t>
        <a:bodyPr/>
        <a:lstStyle/>
        <a:p>
          <a:pPr rtl="1"/>
          <a:endParaRPr lang="ar-SA"/>
        </a:p>
      </dgm:t>
    </dgm:pt>
    <dgm:pt modelId="{51951A4D-AE59-4C5C-93BA-28FC24E48AA9}">
      <dgm:prSet phldrT="[Text]"/>
      <dgm:spPr>
        <a:noFill/>
        <a:ln>
          <a:solidFill>
            <a:srgbClr val="FF2F92"/>
          </a:solidFill>
        </a:ln>
      </dgm:spPr>
      <dgm:t>
        <a:bodyPr/>
        <a:lstStyle/>
        <a:p>
          <a:pPr rtl="1"/>
          <a:r>
            <a:rPr lang="en-US" dirty="0" smtClean="0">
              <a:solidFill>
                <a:sysClr val="windowText" lastClr="000000"/>
              </a:solidFill>
            </a:rPr>
            <a:t>Cecum: </a:t>
          </a:r>
          <a:r>
            <a:rPr lang="en-US" dirty="0" smtClean="0">
              <a:solidFill>
                <a:schemeClr val="bg1">
                  <a:lumMod val="50000"/>
                </a:schemeClr>
              </a:solidFill>
            </a:rPr>
            <a:t>right side</a:t>
          </a:r>
          <a:endParaRPr lang="ar-SA" dirty="0">
            <a:solidFill>
              <a:sysClr val="windowText" lastClr="000000"/>
            </a:solidFill>
          </a:endParaRPr>
        </a:p>
      </dgm:t>
    </dgm:pt>
    <dgm:pt modelId="{377121DD-1241-4713-8BC6-6D7B1BDF3F36}" type="parTrans" cxnId="{D0AFF077-554E-4FED-97A3-79A915AD67CB}">
      <dgm:prSet/>
      <dgm:spPr>
        <a:ln>
          <a:solidFill>
            <a:srgbClr val="FF8AD8"/>
          </a:solidFill>
        </a:ln>
      </dgm:spPr>
      <dgm:t>
        <a:bodyPr/>
        <a:lstStyle/>
        <a:p>
          <a:pPr rtl="1"/>
          <a:endParaRPr lang="ar-SA"/>
        </a:p>
      </dgm:t>
    </dgm:pt>
    <dgm:pt modelId="{7E292567-F906-45E0-8417-23839B93F5D3}" type="sibTrans" cxnId="{D0AFF077-554E-4FED-97A3-79A915AD67CB}">
      <dgm:prSet/>
      <dgm:spPr/>
      <dgm:t>
        <a:bodyPr/>
        <a:lstStyle/>
        <a:p>
          <a:pPr rtl="1"/>
          <a:endParaRPr lang="ar-SA"/>
        </a:p>
      </dgm:t>
    </dgm:pt>
    <dgm:pt modelId="{E1EAFF4A-052A-4539-85B1-9F8B9F9D54D1}">
      <dgm:prSet phldrT="[Text]"/>
      <dgm:spPr>
        <a:noFill/>
        <a:ln>
          <a:solidFill>
            <a:srgbClr val="FF2F92"/>
          </a:solidFill>
        </a:ln>
      </dgm:spPr>
      <dgm:t>
        <a:bodyPr/>
        <a:lstStyle/>
        <a:p>
          <a:pPr rtl="1"/>
          <a:r>
            <a:rPr lang="en-US" dirty="0">
              <a:solidFill>
                <a:sysClr val="windowText" lastClr="000000"/>
              </a:solidFill>
            </a:rPr>
            <a:t>Anal canal</a:t>
          </a:r>
          <a:endParaRPr lang="ar-SA" dirty="0">
            <a:solidFill>
              <a:sysClr val="windowText" lastClr="000000"/>
            </a:solidFill>
          </a:endParaRPr>
        </a:p>
      </dgm:t>
    </dgm:pt>
    <dgm:pt modelId="{3B479CB9-B742-4C11-A444-29B7E6847E55}" type="parTrans" cxnId="{49763CD4-E950-4022-9787-722E0B01391E}">
      <dgm:prSet/>
      <dgm:spPr>
        <a:ln>
          <a:solidFill>
            <a:srgbClr val="FF8AD8"/>
          </a:solidFill>
        </a:ln>
      </dgm:spPr>
      <dgm:t>
        <a:bodyPr/>
        <a:lstStyle/>
        <a:p>
          <a:pPr rtl="1"/>
          <a:endParaRPr lang="ar-SA"/>
        </a:p>
      </dgm:t>
    </dgm:pt>
    <dgm:pt modelId="{71B45C2F-5A0C-4DFA-9E94-995D1493CC18}" type="sibTrans" cxnId="{49763CD4-E950-4022-9787-722E0B01391E}">
      <dgm:prSet/>
      <dgm:spPr/>
      <dgm:t>
        <a:bodyPr/>
        <a:lstStyle/>
        <a:p>
          <a:pPr rtl="1"/>
          <a:endParaRPr lang="ar-SA"/>
        </a:p>
      </dgm:t>
    </dgm:pt>
    <dgm:pt modelId="{674C4433-EDA6-48B6-B928-403A0E3C338F}">
      <dgm:prSet/>
      <dgm:spPr>
        <a:noFill/>
        <a:ln>
          <a:solidFill>
            <a:srgbClr val="FF2F92"/>
          </a:solidFill>
        </a:ln>
      </dgm:spPr>
      <dgm:t>
        <a:bodyPr/>
        <a:lstStyle/>
        <a:p>
          <a:pPr rtl="1"/>
          <a:r>
            <a:rPr lang="en-US" dirty="0">
              <a:solidFill>
                <a:sysClr val="windowText" lastClr="000000"/>
              </a:solidFill>
            </a:rPr>
            <a:t> Colon</a:t>
          </a:r>
          <a:endParaRPr lang="ar-SA" dirty="0">
            <a:solidFill>
              <a:sysClr val="windowText" lastClr="000000"/>
            </a:solidFill>
          </a:endParaRPr>
        </a:p>
      </dgm:t>
    </dgm:pt>
    <dgm:pt modelId="{E410F2CB-2847-48EA-8503-536383FE535C}" type="parTrans" cxnId="{8E75FE16-2DCD-48E1-95B8-FD1FFA889DEB}">
      <dgm:prSet/>
      <dgm:spPr>
        <a:ln>
          <a:solidFill>
            <a:srgbClr val="FF8AD8"/>
          </a:solidFill>
        </a:ln>
      </dgm:spPr>
      <dgm:t>
        <a:bodyPr/>
        <a:lstStyle/>
        <a:p>
          <a:pPr rtl="1"/>
          <a:endParaRPr lang="ar-SA"/>
        </a:p>
      </dgm:t>
    </dgm:pt>
    <dgm:pt modelId="{3F55BE1A-303E-4E74-BDFD-FD4882A23623}" type="sibTrans" cxnId="{8E75FE16-2DCD-48E1-95B8-FD1FFA889DEB}">
      <dgm:prSet/>
      <dgm:spPr/>
      <dgm:t>
        <a:bodyPr/>
        <a:lstStyle/>
        <a:p>
          <a:pPr rtl="1"/>
          <a:endParaRPr lang="ar-SA"/>
        </a:p>
      </dgm:t>
    </dgm:pt>
    <dgm:pt modelId="{E9356AA6-CCFB-4DD2-A680-A67C45157B45}">
      <dgm:prSet/>
      <dgm:spPr>
        <a:noFill/>
        <a:ln>
          <a:solidFill>
            <a:srgbClr val="FF2F92"/>
          </a:solidFill>
        </a:ln>
      </dgm:spPr>
      <dgm:t>
        <a:bodyPr/>
        <a:lstStyle/>
        <a:p>
          <a:pPr rtl="1"/>
          <a:r>
            <a:rPr lang="en-US" dirty="0">
              <a:solidFill>
                <a:sysClr val="windowText" lastClr="000000"/>
              </a:solidFill>
            </a:rPr>
            <a:t>Rectum</a:t>
          </a:r>
          <a:endParaRPr lang="ar-SA" dirty="0">
            <a:solidFill>
              <a:sysClr val="windowText" lastClr="000000"/>
            </a:solidFill>
          </a:endParaRPr>
        </a:p>
      </dgm:t>
    </dgm:pt>
    <dgm:pt modelId="{FCBE9040-892E-4683-B403-A58329298130}" type="parTrans" cxnId="{D0E67304-AB6C-4C18-97AA-ABBE010A5BCF}">
      <dgm:prSet/>
      <dgm:spPr>
        <a:ln>
          <a:solidFill>
            <a:srgbClr val="FF8AD8"/>
          </a:solidFill>
        </a:ln>
      </dgm:spPr>
      <dgm:t>
        <a:bodyPr/>
        <a:lstStyle/>
        <a:p>
          <a:pPr rtl="1"/>
          <a:endParaRPr lang="ar-SA"/>
        </a:p>
      </dgm:t>
    </dgm:pt>
    <dgm:pt modelId="{CB0E92A4-7F4B-4820-8474-7770189A826C}" type="sibTrans" cxnId="{D0E67304-AB6C-4C18-97AA-ABBE010A5BCF}">
      <dgm:prSet/>
      <dgm:spPr/>
      <dgm:t>
        <a:bodyPr/>
        <a:lstStyle/>
        <a:p>
          <a:pPr rtl="1"/>
          <a:endParaRPr lang="ar-SA"/>
        </a:p>
      </dgm:t>
    </dgm:pt>
    <dgm:pt modelId="{4B4CD5E1-619E-4E6A-A936-15D4EC07EFB8}">
      <dgm:prSet/>
      <dgm:spPr>
        <a:noFill/>
        <a:ln>
          <a:solidFill>
            <a:srgbClr val="FF8AD8"/>
          </a:solidFill>
        </a:ln>
      </dgm:spPr>
      <dgm:t>
        <a:bodyPr/>
        <a:lstStyle/>
        <a:p>
          <a:pPr rtl="1"/>
          <a:r>
            <a:rPr lang="en-US" dirty="0">
              <a:solidFill>
                <a:sysClr val="windowText" lastClr="000000"/>
              </a:solidFill>
            </a:rPr>
            <a:t>ascending</a:t>
          </a:r>
          <a:endParaRPr lang="ar-SA" dirty="0">
            <a:solidFill>
              <a:sysClr val="windowText" lastClr="000000"/>
            </a:solidFill>
          </a:endParaRPr>
        </a:p>
      </dgm:t>
    </dgm:pt>
    <dgm:pt modelId="{2A7475EC-39AB-42C7-8623-04ED25A4C422}" type="parTrans" cxnId="{DCDD0568-3803-4C76-A015-099E64174093}">
      <dgm:prSet/>
      <dgm:spPr>
        <a:ln>
          <a:solidFill>
            <a:srgbClr val="FF8AD8"/>
          </a:solidFill>
        </a:ln>
      </dgm:spPr>
      <dgm:t>
        <a:bodyPr/>
        <a:lstStyle/>
        <a:p>
          <a:pPr rtl="1"/>
          <a:endParaRPr lang="ar-SA"/>
        </a:p>
      </dgm:t>
    </dgm:pt>
    <dgm:pt modelId="{EDE11575-C3CC-47BD-BD32-041199C8C0D6}" type="sibTrans" cxnId="{DCDD0568-3803-4C76-A015-099E64174093}">
      <dgm:prSet/>
      <dgm:spPr/>
      <dgm:t>
        <a:bodyPr/>
        <a:lstStyle/>
        <a:p>
          <a:pPr rtl="1"/>
          <a:endParaRPr lang="ar-SA"/>
        </a:p>
      </dgm:t>
    </dgm:pt>
    <dgm:pt modelId="{644F0514-A8F5-4C43-8E06-68EBD047ED1A}">
      <dgm:prSet/>
      <dgm:spPr>
        <a:noFill/>
        <a:ln>
          <a:solidFill>
            <a:srgbClr val="FF8AD8"/>
          </a:solidFill>
        </a:ln>
      </dgm:spPr>
      <dgm:t>
        <a:bodyPr/>
        <a:lstStyle/>
        <a:p>
          <a:pPr rtl="1"/>
          <a:r>
            <a:rPr lang="en-US" dirty="0">
              <a:solidFill>
                <a:sysClr val="windowText" lastClr="000000"/>
              </a:solidFill>
            </a:rPr>
            <a:t>transverse</a:t>
          </a:r>
          <a:endParaRPr lang="ar-SA" dirty="0">
            <a:solidFill>
              <a:sysClr val="windowText" lastClr="000000"/>
            </a:solidFill>
          </a:endParaRPr>
        </a:p>
      </dgm:t>
    </dgm:pt>
    <dgm:pt modelId="{98FC938A-44A5-42D3-B568-22756A8AECB5}" type="parTrans" cxnId="{59BF7CD3-4DAB-4DDB-8762-33C2B3287C7B}">
      <dgm:prSet/>
      <dgm:spPr>
        <a:ln>
          <a:solidFill>
            <a:srgbClr val="FF8AD8"/>
          </a:solidFill>
        </a:ln>
      </dgm:spPr>
      <dgm:t>
        <a:bodyPr/>
        <a:lstStyle/>
        <a:p>
          <a:pPr rtl="1"/>
          <a:endParaRPr lang="ar-SA"/>
        </a:p>
      </dgm:t>
    </dgm:pt>
    <dgm:pt modelId="{613C4F33-E519-4614-B883-349C22287D1D}" type="sibTrans" cxnId="{59BF7CD3-4DAB-4DDB-8762-33C2B3287C7B}">
      <dgm:prSet/>
      <dgm:spPr/>
      <dgm:t>
        <a:bodyPr/>
        <a:lstStyle/>
        <a:p>
          <a:pPr rtl="1"/>
          <a:endParaRPr lang="ar-SA"/>
        </a:p>
      </dgm:t>
    </dgm:pt>
    <dgm:pt modelId="{ADEAEAEA-9549-426F-B65A-D8CB4AFD4215}">
      <dgm:prSet/>
      <dgm:spPr>
        <a:noFill/>
        <a:ln>
          <a:solidFill>
            <a:srgbClr val="FF8AD8"/>
          </a:solidFill>
        </a:ln>
      </dgm:spPr>
      <dgm:t>
        <a:bodyPr/>
        <a:lstStyle/>
        <a:p>
          <a:pPr rtl="1"/>
          <a:r>
            <a:rPr lang="en-US" dirty="0">
              <a:solidFill>
                <a:sysClr val="windowText" lastClr="000000"/>
              </a:solidFill>
            </a:rPr>
            <a:t>descending</a:t>
          </a:r>
          <a:endParaRPr lang="ar-SA" dirty="0">
            <a:solidFill>
              <a:sysClr val="windowText" lastClr="000000"/>
            </a:solidFill>
          </a:endParaRPr>
        </a:p>
      </dgm:t>
    </dgm:pt>
    <dgm:pt modelId="{E712E3BD-E5ED-43E8-9789-A0AA4F5CDBDC}" type="parTrans" cxnId="{F04B77CC-53BF-41ED-B6B0-21A1F60975A7}">
      <dgm:prSet/>
      <dgm:spPr>
        <a:ln>
          <a:solidFill>
            <a:srgbClr val="FF8AD8"/>
          </a:solidFill>
        </a:ln>
      </dgm:spPr>
      <dgm:t>
        <a:bodyPr/>
        <a:lstStyle/>
        <a:p>
          <a:pPr rtl="1"/>
          <a:endParaRPr lang="ar-SA"/>
        </a:p>
      </dgm:t>
    </dgm:pt>
    <dgm:pt modelId="{E6483201-C4DC-4E2C-90EC-80F954C8B365}" type="sibTrans" cxnId="{F04B77CC-53BF-41ED-B6B0-21A1F60975A7}">
      <dgm:prSet/>
      <dgm:spPr/>
      <dgm:t>
        <a:bodyPr/>
        <a:lstStyle/>
        <a:p>
          <a:pPr rtl="1"/>
          <a:endParaRPr lang="ar-SA"/>
        </a:p>
      </dgm:t>
    </dgm:pt>
    <dgm:pt modelId="{6F10EEFA-34B7-47B1-8C02-9CB5AC1884C2}">
      <dgm:prSet/>
      <dgm:spPr>
        <a:noFill/>
        <a:ln>
          <a:solidFill>
            <a:srgbClr val="FF8AD8"/>
          </a:solidFill>
        </a:ln>
      </dgm:spPr>
      <dgm:t>
        <a:bodyPr/>
        <a:lstStyle/>
        <a:p>
          <a:pPr rtl="1"/>
          <a:r>
            <a:rPr lang="en-US" dirty="0">
              <a:solidFill>
                <a:sysClr val="windowText" lastClr="000000"/>
              </a:solidFill>
            </a:rPr>
            <a:t>sigmoid</a:t>
          </a:r>
          <a:endParaRPr lang="ar-SA" dirty="0">
            <a:solidFill>
              <a:sysClr val="windowText" lastClr="000000"/>
            </a:solidFill>
          </a:endParaRPr>
        </a:p>
      </dgm:t>
    </dgm:pt>
    <dgm:pt modelId="{1712BBA0-F8DD-4F12-B4D6-C204889BCAD8}" type="parTrans" cxnId="{8866EFED-7EC1-463C-B41C-B9A6AC3DFE00}">
      <dgm:prSet/>
      <dgm:spPr>
        <a:ln>
          <a:solidFill>
            <a:srgbClr val="FF8AD8"/>
          </a:solidFill>
        </a:ln>
      </dgm:spPr>
      <dgm:t>
        <a:bodyPr/>
        <a:lstStyle/>
        <a:p>
          <a:pPr rtl="1"/>
          <a:endParaRPr lang="ar-SA"/>
        </a:p>
      </dgm:t>
    </dgm:pt>
    <dgm:pt modelId="{E8D97294-74A7-4669-8A9B-8595C3369F87}" type="sibTrans" cxnId="{8866EFED-7EC1-463C-B41C-B9A6AC3DFE00}">
      <dgm:prSet/>
      <dgm:spPr/>
      <dgm:t>
        <a:bodyPr/>
        <a:lstStyle/>
        <a:p>
          <a:pPr rtl="1"/>
          <a:endParaRPr lang="ar-SA"/>
        </a:p>
      </dgm:t>
    </dgm:pt>
    <dgm:pt modelId="{7A93F8AF-8A9E-4D4A-8659-4770A7147946}" type="pres">
      <dgm:prSet presAssocID="{C20E2895-28E7-4480-8753-7039B381103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FCB12A-9661-4494-BD1C-52F362FAAAE6}" type="pres">
      <dgm:prSet presAssocID="{C20E2895-28E7-4480-8753-7039B3811039}" presName="hierFlow" presStyleCnt="0"/>
      <dgm:spPr/>
    </dgm:pt>
    <dgm:pt modelId="{A43FE7DA-C8BA-4C53-A70A-BE82606CB366}" type="pres">
      <dgm:prSet presAssocID="{C20E2895-28E7-4480-8753-7039B381103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D77039E-AB2F-423B-9055-361E7AB92556}" type="pres">
      <dgm:prSet presAssocID="{B242C73F-16CA-4D37-91FA-A75E02199816}" presName="Name17" presStyleCnt="0"/>
      <dgm:spPr/>
    </dgm:pt>
    <dgm:pt modelId="{A32ED2F8-8791-4C37-8BA8-606DDF052614}" type="pres">
      <dgm:prSet presAssocID="{B242C73F-16CA-4D37-91FA-A75E02199816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90923EF-2ED0-4598-A404-DE38AD461313}" type="pres">
      <dgm:prSet presAssocID="{B242C73F-16CA-4D37-91FA-A75E02199816}" presName="hierChild2" presStyleCnt="0"/>
      <dgm:spPr/>
    </dgm:pt>
    <dgm:pt modelId="{88A6653D-1609-4B08-ADE0-258C27BE3C49}" type="pres">
      <dgm:prSet presAssocID="{4DF0FBDB-4F97-4DFA-A062-550CECC2FA27}" presName="Name25" presStyleLbl="parChTrans1D2" presStyleIdx="0" presStyleCnt="5"/>
      <dgm:spPr/>
      <dgm:t>
        <a:bodyPr/>
        <a:lstStyle/>
        <a:p>
          <a:endParaRPr lang="en-US"/>
        </a:p>
      </dgm:t>
    </dgm:pt>
    <dgm:pt modelId="{03E9E3EF-4E5F-41D2-8C3B-33698D73326D}" type="pres">
      <dgm:prSet presAssocID="{4DF0FBDB-4F97-4DFA-A062-550CECC2FA27}" presName="connTx" presStyleLbl="parChTrans1D2" presStyleIdx="0" presStyleCnt="5"/>
      <dgm:spPr/>
      <dgm:t>
        <a:bodyPr/>
        <a:lstStyle/>
        <a:p>
          <a:endParaRPr lang="en-US"/>
        </a:p>
      </dgm:t>
    </dgm:pt>
    <dgm:pt modelId="{A2E73154-358E-49B0-93F6-1CAD791E1F5B}" type="pres">
      <dgm:prSet presAssocID="{F9E26496-8CCB-462F-A0BA-FFE89572EA4E}" presName="Name30" presStyleCnt="0"/>
      <dgm:spPr/>
    </dgm:pt>
    <dgm:pt modelId="{A98C4760-7FD5-4D5B-83A4-EE7405042085}" type="pres">
      <dgm:prSet presAssocID="{F9E26496-8CCB-462F-A0BA-FFE89572EA4E}" presName="level2Shape" presStyleLbl="node2" presStyleIdx="0" presStyleCnt="5"/>
      <dgm:spPr/>
      <dgm:t>
        <a:bodyPr/>
        <a:lstStyle/>
        <a:p>
          <a:endParaRPr lang="en-US"/>
        </a:p>
      </dgm:t>
    </dgm:pt>
    <dgm:pt modelId="{C9D64146-B9DC-4776-86E7-5C50FAD8B5D1}" type="pres">
      <dgm:prSet presAssocID="{F9E26496-8CCB-462F-A0BA-FFE89572EA4E}" presName="hierChild3" presStyleCnt="0"/>
      <dgm:spPr/>
    </dgm:pt>
    <dgm:pt modelId="{3FD4B854-1728-45A7-B9BF-28B34A0F84E6}" type="pres">
      <dgm:prSet presAssocID="{377121DD-1241-4713-8BC6-6D7B1BDF3F36}" presName="Name25" presStyleLbl="parChTrans1D2" presStyleIdx="1" presStyleCnt="5"/>
      <dgm:spPr/>
      <dgm:t>
        <a:bodyPr/>
        <a:lstStyle/>
        <a:p>
          <a:endParaRPr lang="en-US"/>
        </a:p>
      </dgm:t>
    </dgm:pt>
    <dgm:pt modelId="{80F4C6E4-C849-4A66-B60F-BBE477E2BF31}" type="pres">
      <dgm:prSet presAssocID="{377121DD-1241-4713-8BC6-6D7B1BDF3F36}" presName="connTx" presStyleLbl="parChTrans1D2" presStyleIdx="1" presStyleCnt="5"/>
      <dgm:spPr/>
      <dgm:t>
        <a:bodyPr/>
        <a:lstStyle/>
        <a:p>
          <a:endParaRPr lang="en-US"/>
        </a:p>
      </dgm:t>
    </dgm:pt>
    <dgm:pt modelId="{79885F13-07FA-4059-BDFE-E767D7E8601E}" type="pres">
      <dgm:prSet presAssocID="{51951A4D-AE59-4C5C-93BA-28FC24E48AA9}" presName="Name30" presStyleCnt="0"/>
      <dgm:spPr/>
    </dgm:pt>
    <dgm:pt modelId="{336BF8BF-A121-48CB-8B2C-5CF4C2B8D50B}" type="pres">
      <dgm:prSet presAssocID="{51951A4D-AE59-4C5C-93BA-28FC24E48AA9}" presName="level2Shape" presStyleLbl="node2" presStyleIdx="1" presStyleCnt="5"/>
      <dgm:spPr/>
      <dgm:t>
        <a:bodyPr/>
        <a:lstStyle/>
        <a:p>
          <a:endParaRPr lang="en-US"/>
        </a:p>
      </dgm:t>
    </dgm:pt>
    <dgm:pt modelId="{C227D106-686D-47C5-AD2B-9A0B95EEFA1E}" type="pres">
      <dgm:prSet presAssocID="{51951A4D-AE59-4C5C-93BA-28FC24E48AA9}" presName="hierChild3" presStyleCnt="0"/>
      <dgm:spPr/>
    </dgm:pt>
    <dgm:pt modelId="{E71B57F3-8E57-4F42-B68D-0D891A02BBE7}" type="pres">
      <dgm:prSet presAssocID="{E410F2CB-2847-48EA-8503-536383FE535C}" presName="Name25" presStyleLbl="parChTrans1D2" presStyleIdx="2" presStyleCnt="5"/>
      <dgm:spPr/>
      <dgm:t>
        <a:bodyPr/>
        <a:lstStyle/>
        <a:p>
          <a:endParaRPr lang="en-US"/>
        </a:p>
      </dgm:t>
    </dgm:pt>
    <dgm:pt modelId="{F7CC7159-2A79-4973-99B2-8459DBB0B87F}" type="pres">
      <dgm:prSet presAssocID="{E410F2CB-2847-48EA-8503-536383FE535C}" presName="connTx" presStyleLbl="parChTrans1D2" presStyleIdx="2" presStyleCnt="5"/>
      <dgm:spPr/>
      <dgm:t>
        <a:bodyPr/>
        <a:lstStyle/>
        <a:p>
          <a:endParaRPr lang="en-US"/>
        </a:p>
      </dgm:t>
    </dgm:pt>
    <dgm:pt modelId="{4E74A05B-A93B-46D3-ABD0-542FB4F30337}" type="pres">
      <dgm:prSet presAssocID="{674C4433-EDA6-48B6-B928-403A0E3C338F}" presName="Name30" presStyleCnt="0"/>
      <dgm:spPr/>
    </dgm:pt>
    <dgm:pt modelId="{65B5AF85-A0FF-40B0-9A26-43376F2DE81B}" type="pres">
      <dgm:prSet presAssocID="{674C4433-EDA6-48B6-B928-403A0E3C338F}" presName="level2Shape" presStyleLbl="node2" presStyleIdx="2" presStyleCnt="5"/>
      <dgm:spPr/>
      <dgm:t>
        <a:bodyPr/>
        <a:lstStyle/>
        <a:p>
          <a:endParaRPr lang="en-US"/>
        </a:p>
      </dgm:t>
    </dgm:pt>
    <dgm:pt modelId="{4FF6B47C-877E-43A1-97E9-E627ADDD113D}" type="pres">
      <dgm:prSet presAssocID="{674C4433-EDA6-48B6-B928-403A0E3C338F}" presName="hierChild3" presStyleCnt="0"/>
      <dgm:spPr/>
    </dgm:pt>
    <dgm:pt modelId="{504A5802-874C-43D6-96FC-1466B8187949}" type="pres">
      <dgm:prSet presAssocID="{2A7475EC-39AB-42C7-8623-04ED25A4C422}" presName="Name25" presStyleLbl="parChTrans1D3" presStyleIdx="0" presStyleCnt="4"/>
      <dgm:spPr/>
      <dgm:t>
        <a:bodyPr/>
        <a:lstStyle/>
        <a:p>
          <a:endParaRPr lang="en-US"/>
        </a:p>
      </dgm:t>
    </dgm:pt>
    <dgm:pt modelId="{BE0EF316-7055-4788-8996-4E890C540F26}" type="pres">
      <dgm:prSet presAssocID="{2A7475EC-39AB-42C7-8623-04ED25A4C422}" presName="connTx" presStyleLbl="parChTrans1D3" presStyleIdx="0" presStyleCnt="4"/>
      <dgm:spPr/>
      <dgm:t>
        <a:bodyPr/>
        <a:lstStyle/>
        <a:p>
          <a:endParaRPr lang="en-US"/>
        </a:p>
      </dgm:t>
    </dgm:pt>
    <dgm:pt modelId="{3BB157CF-3C51-4075-91B7-DCBF6C4B8E93}" type="pres">
      <dgm:prSet presAssocID="{4B4CD5E1-619E-4E6A-A936-15D4EC07EFB8}" presName="Name30" presStyleCnt="0"/>
      <dgm:spPr/>
    </dgm:pt>
    <dgm:pt modelId="{01B68043-42CB-4E0F-8734-EF951DCB60C6}" type="pres">
      <dgm:prSet presAssocID="{4B4CD5E1-619E-4E6A-A936-15D4EC07EFB8}" presName="level2Shape" presStyleLbl="node3" presStyleIdx="0" presStyleCnt="4"/>
      <dgm:spPr/>
      <dgm:t>
        <a:bodyPr/>
        <a:lstStyle/>
        <a:p>
          <a:endParaRPr lang="en-US"/>
        </a:p>
      </dgm:t>
    </dgm:pt>
    <dgm:pt modelId="{F057232D-B699-494A-B712-29121FEA6D88}" type="pres">
      <dgm:prSet presAssocID="{4B4CD5E1-619E-4E6A-A936-15D4EC07EFB8}" presName="hierChild3" presStyleCnt="0"/>
      <dgm:spPr/>
    </dgm:pt>
    <dgm:pt modelId="{CDB34921-E7EF-4B0F-A25C-83AEEA85762B}" type="pres">
      <dgm:prSet presAssocID="{98FC938A-44A5-42D3-B568-22756A8AECB5}" presName="Name25" presStyleLbl="parChTrans1D3" presStyleIdx="1" presStyleCnt="4"/>
      <dgm:spPr/>
      <dgm:t>
        <a:bodyPr/>
        <a:lstStyle/>
        <a:p>
          <a:endParaRPr lang="en-US"/>
        </a:p>
      </dgm:t>
    </dgm:pt>
    <dgm:pt modelId="{7B8F1907-BC21-4510-BD05-C8C7D02BADB2}" type="pres">
      <dgm:prSet presAssocID="{98FC938A-44A5-42D3-B568-22756A8AECB5}" presName="connTx" presStyleLbl="parChTrans1D3" presStyleIdx="1" presStyleCnt="4"/>
      <dgm:spPr/>
      <dgm:t>
        <a:bodyPr/>
        <a:lstStyle/>
        <a:p>
          <a:endParaRPr lang="en-US"/>
        </a:p>
      </dgm:t>
    </dgm:pt>
    <dgm:pt modelId="{D74FEF5A-4604-4C82-9704-71E1077E4584}" type="pres">
      <dgm:prSet presAssocID="{644F0514-A8F5-4C43-8E06-68EBD047ED1A}" presName="Name30" presStyleCnt="0"/>
      <dgm:spPr/>
    </dgm:pt>
    <dgm:pt modelId="{7AFAA881-0095-4CDC-835A-E2C8092EF93F}" type="pres">
      <dgm:prSet presAssocID="{644F0514-A8F5-4C43-8E06-68EBD047ED1A}" presName="level2Shape" presStyleLbl="node3" presStyleIdx="1" presStyleCnt="4"/>
      <dgm:spPr/>
      <dgm:t>
        <a:bodyPr/>
        <a:lstStyle/>
        <a:p>
          <a:endParaRPr lang="en-US"/>
        </a:p>
      </dgm:t>
    </dgm:pt>
    <dgm:pt modelId="{8F0C30FD-6E8A-4E9E-945D-88E898B7A009}" type="pres">
      <dgm:prSet presAssocID="{644F0514-A8F5-4C43-8E06-68EBD047ED1A}" presName="hierChild3" presStyleCnt="0"/>
      <dgm:spPr/>
    </dgm:pt>
    <dgm:pt modelId="{DFBC4A6F-8161-40C2-B4E5-4BE07B7BD635}" type="pres">
      <dgm:prSet presAssocID="{E712E3BD-E5ED-43E8-9789-A0AA4F5CDBDC}" presName="Name25" presStyleLbl="parChTrans1D3" presStyleIdx="2" presStyleCnt="4"/>
      <dgm:spPr/>
      <dgm:t>
        <a:bodyPr/>
        <a:lstStyle/>
        <a:p>
          <a:endParaRPr lang="en-US"/>
        </a:p>
      </dgm:t>
    </dgm:pt>
    <dgm:pt modelId="{C57419DB-6EA4-4BA5-A4D5-B678546851E7}" type="pres">
      <dgm:prSet presAssocID="{E712E3BD-E5ED-43E8-9789-A0AA4F5CDBDC}" presName="connTx" presStyleLbl="parChTrans1D3" presStyleIdx="2" presStyleCnt="4"/>
      <dgm:spPr/>
      <dgm:t>
        <a:bodyPr/>
        <a:lstStyle/>
        <a:p>
          <a:endParaRPr lang="en-US"/>
        </a:p>
      </dgm:t>
    </dgm:pt>
    <dgm:pt modelId="{127F41AC-314C-475D-985E-4EEC4287666F}" type="pres">
      <dgm:prSet presAssocID="{ADEAEAEA-9549-426F-B65A-D8CB4AFD4215}" presName="Name30" presStyleCnt="0"/>
      <dgm:spPr/>
    </dgm:pt>
    <dgm:pt modelId="{C68DFA63-631A-4710-8486-A573D6A44030}" type="pres">
      <dgm:prSet presAssocID="{ADEAEAEA-9549-426F-B65A-D8CB4AFD4215}" presName="level2Shape" presStyleLbl="node3" presStyleIdx="2" presStyleCnt="4"/>
      <dgm:spPr/>
      <dgm:t>
        <a:bodyPr/>
        <a:lstStyle/>
        <a:p>
          <a:endParaRPr lang="en-US"/>
        </a:p>
      </dgm:t>
    </dgm:pt>
    <dgm:pt modelId="{7E07AF5C-B398-4C4C-AD90-B7628FB7506A}" type="pres">
      <dgm:prSet presAssocID="{ADEAEAEA-9549-426F-B65A-D8CB4AFD4215}" presName="hierChild3" presStyleCnt="0"/>
      <dgm:spPr/>
    </dgm:pt>
    <dgm:pt modelId="{FC7D1348-4D31-4162-8B96-E546C108272E}" type="pres">
      <dgm:prSet presAssocID="{1712BBA0-F8DD-4F12-B4D6-C204889BCAD8}" presName="Name25" presStyleLbl="parChTrans1D3" presStyleIdx="3" presStyleCnt="4"/>
      <dgm:spPr/>
      <dgm:t>
        <a:bodyPr/>
        <a:lstStyle/>
        <a:p>
          <a:endParaRPr lang="en-US"/>
        </a:p>
      </dgm:t>
    </dgm:pt>
    <dgm:pt modelId="{98060998-C9E9-46B3-97DA-344C6033A661}" type="pres">
      <dgm:prSet presAssocID="{1712BBA0-F8DD-4F12-B4D6-C204889BCAD8}" presName="connTx" presStyleLbl="parChTrans1D3" presStyleIdx="3" presStyleCnt="4"/>
      <dgm:spPr/>
      <dgm:t>
        <a:bodyPr/>
        <a:lstStyle/>
        <a:p>
          <a:endParaRPr lang="en-US"/>
        </a:p>
      </dgm:t>
    </dgm:pt>
    <dgm:pt modelId="{5AF8FE4F-629F-4AC9-BB04-DEAE81CED8A3}" type="pres">
      <dgm:prSet presAssocID="{6F10EEFA-34B7-47B1-8C02-9CB5AC1884C2}" presName="Name30" presStyleCnt="0"/>
      <dgm:spPr/>
    </dgm:pt>
    <dgm:pt modelId="{7C7B4A6E-C91B-47F6-AAF5-FD64F7EDBC9B}" type="pres">
      <dgm:prSet presAssocID="{6F10EEFA-34B7-47B1-8C02-9CB5AC1884C2}" presName="level2Shape" presStyleLbl="node3" presStyleIdx="3" presStyleCnt="4"/>
      <dgm:spPr/>
      <dgm:t>
        <a:bodyPr/>
        <a:lstStyle/>
        <a:p>
          <a:endParaRPr lang="en-US"/>
        </a:p>
      </dgm:t>
    </dgm:pt>
    <dgm:pt modelId="{903C3CF6-BD11-42A3-87C4-613D70DF1265}" type="pres">
      <dgm:prSet presAssocID="{6F10EEFA-34B7-47B1-8C02-9CB5AC1884C2}" presName="hierChild3" presStyleCnt="0"/>
      <dgm:spPr/>
    </dgm:pt>
    <dgm:pt modelId="{E3EE9CAA-DEF7-40E0-9080-F056475E59E3}" type="pres">
      <dgm:prSet presAssocID="{FCBE9040-892E-4683-B403-A58329298130}" presName="Name25" presStyleLbl="parChTrans1D2" presStyleIdx="3" presStyleCnt="5"/>
      <dgm:spPr/>
      <dgm:t>
        <a:bodyPr/>
        <a:lstStyle/>
        <a:p>
          <a:endParaRPr lang="en-US"/>
        </a:p>
      </dgm:t>
    </dgm:pt>
    <dgm:pt modelId="{FAE6E606-AE5E-46B0-8941-9FEF6E1A58B5}" type="pres">
      <dgm:prSet presAssocID="{FCBE9040-892E-4683-B403-A58329298130}" presName="connTx" presStyleLbl="parChTrans1D2" presStyleIdx="3" presStyleCnt="5"/>
      <dgm:spPr/>
      <dgm:t>
        <a:bodyPr/>
        <a:lstStyle/>
        <a:p>
          <a:endParaRPr lang="en-US"/>
        </a:p>
      </dgm:t>
    </dgm:pt>
    <dgm:pt modelId="{05C24B01-3D88-4386-AD11-CB2F1C7F5FEC}" type="pres">
      <dgm:prSet presAssocID="{E9356AA6-CCFB-4DD2-A680-A67C45157B45}" presName="Name30" presStyleCnt="0"/>
      <dgm:spPr/>
    </dgm:pt>
    <dgm:pt modelId="{1AA05FB9-4913-4C96-B0A6-0347A6DBF9FC}" type="pres">
      <dgm:prSet presAssocID="{E9356AA6-CCFB-4DD2-A680-A67C45157B45}" presName="level2Shape" presStyleLbl="node2" presStyleIdx="3" presStyleCnt="5"/>
      <dgm:spPr/>
      <dgm:t>
        <a:bodyPr/>
        <a:lstStyle/>
        <a:p>
          <a:endParaRPr lang="en-US"/>
        </a:p>
      </dgm:t>
    </dgm:pt>
    <dgm:pt modelId="{D948B1CE-5C74-4661-9A64-04CA3C8049BF}" type="pres">
      <dgm:prSet presAssocID="{E9356AA6-CCFB-4DD2-A680-A67C45157B45}" presName="hierChild3" presStyleCnt="0"/>
      <dgm:spPr/>
    </dgm:pt>
    <dgm:pt modelId="{F4A2742F-C311-470E-ABAF-5170E20BF2C1}" type="pres">
      <dgm:prSet presAssocID="{3B479CB9-B742-4C11-A444-29B7E6847E55}" presName="Name25" presStyleLbl="parChTrans1D2" presStyleIdx="4" presStyleCnt="5"/>
      <dgm:spPr/>
      <dgm:t>
        <a:bodyPr/>
        <a:lstStyle/>
        <a:p>
          <a:endParaRPr lang="en-US"/>
        </a:p>
      </dgm:t>
    </dgm:pt>
    <dgm:pt modelId="{5499CFCA-E17C-49BC-9005-0FAD3934A30C}" type="pres">
      <dgm:prSet presAssocID="{3B479CB9-B742-4C11-A444-29B7E6847E55}" presName="connTx" presStyleLbl="parChTrans1D2" presStyleIdx="4" presStyleCnt="5"/>
      <dgm:spPr/>
      <dgm:t>
        <a:bodyPr/>
        <a:lstStyle/>
        <a:p>
          <a:endParaRPr lang="en-US"/>
        </a:p>
      </dgm:t>
    </dgm:pt>
    <dgm:pt modelId="{B3EFA7FB-05FD-4E96-8D43-C5DE2E16ACEB}" type="pres">
      <dgm:prSet presAssocID="{E1EAFF4A-052A-4539-85B1-9F8B9F9D54D1}" presName="Name30" presStyleCnt="0"/>
      <dgm:spPr/>
    </dgm:pt>
    <dgm:pt modelId="{EFC62968-0C8C-4998-921D-081F22134C2B}" type="pres">
      <dgm:prSet presAssocID="{E1EAFF4A-052A-4539-85B1-9F8B9F9D54D1}" presName="level2Shape" presStyleLbl="node2" presStyleIdx="4" presStyleCnt="5"/>
      <dgm:spPr/>
      <dgm:t>
        <a:bodyPr/>
        <a:lstStyle/>
        <a:p>
          <a:endParaRPr lang="en-US"/>
        </a:p>
      </dgm:t>
    </dgm:pt>
    <dgm:pt modelId="{396A1B2E-3AA3-4D0B-958B-14C0D8FA0AE2}" type="pres">
      <dgm:prSet presAssocID="{E1EAFF4A-052A-4539-85B1-9F8B9F9D54D1}" presName="hierChild3" presStyleCnt="0"/>
      <dgm:spPr/>
    </dgm:pt>
    <dgm:pt modelId="{5AB5EFE0-4F17-4FF0-9493-9C3235CA651B}" type="pres">
      <dgm:prSet presAssocID="{C20E2895-28E7-4480-8753-7039B3811039}" presName="bgShapesFlow" presStyleCnt="0"/>
      <dgm:spPr/>
    </dgm:pt>
  </dgm:ptLst>
  <dgm:cxnLst>
    <dgm:cxn modelId="{B094A427-37A9-456E-B132-ED6CA6820ABB}" type="presOf" srcId="{E712E3BD-E5ED-43E8-9789-A0AA4F5CDBDC}" destId="{C57419DB-6EA4-4BA5-A4D5-B678546851E7}" srcOrd="1" destOrd="0" presId="urn:microsoft.com/office/officeart/2005/8/layout/hierarchy5"/>
    <dgm:cxn modelId="{91E94361-7651-48BB-80D0-C4606C6E8A6F}" type="presOf" srcId="{674C4433-EDA6-48B6-B928-403A0E3C338F}" destId="{65B5AF85-A0FF-40B0-9A26-43376F2DE81B}" srcOrd="0" destOrd="0" presId="urn:microsoft.com/office/officeart/2005/8/layout/hierarchy5"/>
    <dgm:cxn modelId="{59BF7CD3-4DAB-4DDB-8762-33C2B3287C7B}" srcId="{674C4433-EDA6-48B6-B928-403A0E3C338F}" destId="{644F0514-A8F5-4C43-8E06-68EBD047ED1A}" srcOrd="1" destOrd="0" parTransId="{98FC938A-44A5-42D3-B568-22756A8AECB5}" sibTransId="{613C4F33-E519-4614-B883-349C22287D1D}"/>
    <dgm:cxn modelId="{31D7F9B9-FC9C-465C-825A-0A7DE3A61384}" srcId="{C20E2895-28E7-4480-8753-7039B3811039}" destId="{B242C73F-16CA-4D37-91FA-A75E02199816}" srcOrd="0" destOrd="0" parTransId="{1C12C7E9-FACC-41CF-A040-0DAD9EB51765}" sibTransId="{A07DF539-0347-4098-9D6D-2DE7CA2FB203}"/>
    <dgm:cxn modelId="{9F638D8B-53A9-4E9A-A5A0-153DB0811BBE}" type="presOf" srcId="{98FC938A-44A5-42D3-B568-22756A8AECB5}" destId="{7B8F1907-BC21-4510-BD05-C8C7D02BADB2}" srcOrd="1" destOrd="0" presId="urn:microsoft.com/office/officeart/2005/8/layout/hierarchy5"/>
    <dgm:cxn modelId="{51CF871B-8984-493A-AC37-B26714AC9BD5}" type="presOf" srcId="{B242C73F-16CA-4D37-91FA-A75E02199816}" destId="{A32ED2F8-8791-4C37-8BA8-606DDF052614}" srcOrd="0" destOrd="0" presId="urn:microsoft.com/office/officeart/2005/8/layout/hierarchy5"/>
    <dgm:cxn modelId="{D4FC51B7-FB8F-407E-882B-F06F924FCB6F}" type="presOf" srcId="{4DF0FBDB-4F97-4DFA-A062-550CECC2FA27}" destId="{03E9E3EF-4E5F-41D2-8C3B-33698D73326D}" srcOrd="1" destOrd="0" presId="urn:microsoft.com/office/officeart/2005/8/layout/hierarchy5"/>
    <dgm:cxn modelId="{A07D9865-0326-4A00-954D-B2AABD3CCA3A}" type="presOf" srcId="{377121DD-1241-4713-8BC6-6D7B1BDF3F36}" destId="{3FD4B854-1728-45A7-B9BF-28B34A0F84E6}" srcOrd="0" destOrd="0" presId="urn:microsoft.com/office/officeart/2005/8/layout/hierarchy5"/>
    <dgm:cxn modelId="{8E75FE16-2DCD-48E1-95B8-FD1FFA889DEB}" srcId="{B242C73F-16CA-4D37-91FA-A75E02199816}" destId="{674C4433-EDA6-48B6-B928-403A0E3C338F}" srcOrd="2" destOrd="0" parTransId="{E410F2CB-2847-48EA-8503-536383FE535C}" sibTransId="{3F55BE1A-303E-4E74-BDFD-FD4882A23623}"/>
    <dgm:cxn modelId="{DBB3CC05-C670-41D5-AE15-04F913330B14}" srcId="{B242C73F-16CA-4D37-91FA-A75E02199816}" destId="{F9E26496-8CCB-462F-A0BA-FFE89572EA4E}" srcOrd="0" destOrd="0" parTransId="{4DF0FBDB-4F97-4DFA-A062-550CECC2FA27}" sibTransId="{2BA4E07F-1878-49A1-B1AC-C6A4D841192C}"/>
    <dgm:cxn modelId="{FDD42405-BC62-4091-980A-06F46A1C01F3}" type="presOf" srcId="{C20E2895-28E7-4480-8753-7039B3811039}" destId="{7A93F8AF-8A9E-4D4A-8659-4770A7147946}" srcOrd="0" destOrd="0" presId="urn:microsoft.com/office/officeart/2005/8/layout/hierarchy5"/>
    <dgm:cxn modelId="{F605B687-7C3F-461A-B461-9919F9314C78}" type="presOf" srcId="{51951A4D-AE59-4C5C-93BA-28FC24E48AA9}" destId="{336BF8BF-A121-48CB-8B2C-5CF4C2B8D50B}" srcOrd="0" destOrd="0" presId="urn:microsoft.com/office/officeart/2005/8/layout/hierarchy5"/>
    <dgm:cxn modelId="{2BDDD329-5E49-4972-8F77-A80C3079A706}" type="presOf" srcId="{E9356AA6-CCFB-4DD2-A680-A67C45157B45}" destId="{1AA05FB9-4913-4C96-B0A6-0347A6DBF9FC}" srcOrd="0" destOrd="0" presId="urn:microsoft.com/office/officeart/2005/8/layout/hierarchy5"/>
    <dgm:cxn modelId="{F86AAE36-03BD-437A-A4A6-F9A89650A75E}" type="presOf" srcId="{E712E3BD-E5ED-43E8-9789-A0AA4F5CDBDC}" destId="{DFBC4A6F-8161-40C2-B4E5-4BE07B7BD635}" srcOrd="0" destOrd="0" presId="urn:microsoft.com/office/officeart/2005/8/layout/hierarchy5"/>
    <dgm:cxn modelId="{DF440CC8-652C-4CE9-ABDA-56AB4376D8EF}" type="presOf" srcId="{6F10EEFA-34B7-47B1-8C02-9CB5AC1884C2}" destId="{7C7B4A6E-C91B-47F6-AAF5-FD64F7EDBC9B}" srcOrd="0" destOrd="0" presId="urn:microsoft.com/office/officeart/2005/8/layout/hierarchy5"/>
    <dgm:cxn modelId="{EF6469F8-069A-4B75-888A-7D77ACE92ABA}" type="presOf" srcId="{4DF0FBDB-4F97-4DFA-A062-550CECC2FA27}" destId="{88A6653D-1609-4B08-ADE0-258C27BE3C49}" srcOrd="0" destOrd="0" presId="urn:microsoft.com/office/officeart/2005/8/layout/hierarchy5"/>
    <dgm:cxn modelId="{D0E67304-AB6C-4C18-97AA-ABBE010A5BCF}" srcId="{B242C73F-16CA-4D37-91FA-A75E02199816}" destId="{E9356AA6-CCFB-4DD2-A680-A67C45157B45}" srcOrd="3" destOrd="0" parTransId="{FCBE9040-892E-4683-B403-A58329298130}" sibTransId="{CB0E92A4-7F4B-4820-8474-7770189A826C}"/>
    <dgm:cxn modelId="{5B782F8F-DE47-4BA0-A7E0-DC957AC3F9A0}" type="presOf" srcId="{FCBE9040-892E-4683-B403-A58329298130}" destId="{FAE6E606-AE5E-46B0-8941-9FEF6E1A58B5}" srcOrd="1" destOrd="0" presId="urn:microsoft.com/office/officeart/2005/8/layout/hierarchy5"/>
    <dgm:cxn modelId="{8866EFED-7EC1-463C-B41C-B9A6AC3DFE00}" srcId="{674C4433-EDA6-48B6-B928-403A0E3C338F}" destId="{6F10EEFA-34B7-47B1-8C02-9CB5AC1884C2}" srcOrd="3" destOrd="0" parTransId="{1712BBA0-F8DD-4F12-B4D6-C204889BCAD8}" sibTransId="{E8D97294-74A7-4669-8A9B-8595C3369F87}"/>
    <dgm:cxn modelId="{573931C7-8C01-41B5-BD1D-FCFD59152C2C}" type="presOf" srcId="{3B479CB9-B742-4C11-A444-29B7E6847E55}" destId="{5499CFCA-E17C-49BC-9005-0FAD3934A30C}" srcOrd="1" destOrd="0" presId="urn:microsoft.com/office/officeart/2005/8/layout/hierarchy5"/>
    <dgm:cxn modelId="{5F0085F7-42EC-4705-9F41-040FB135E9BF}" type="presOf" srcId="{4B4CD5E1-619E-4E6A-A936-15D4EC07EFB8}" destId="{01B68043-42CB-4E0F-8734-EF951DCB60C6}" srcOrd="0" destOrd="0" presId="urn:microsoft.com/office/officeart/2005/8/layout/hierarchy5"/>
    <dgm:cxn modelId="{09C304AC-3812-4313-A500-B8111447A0A5}" type="presOf" srcId="{2A7475EC-39AB-42C7-8623-04ED25A4C422}" destId="{504A5802-874C-43D6-96FC-1466B8187949}" srcOrd="0" destOrd="0" presId="urn:microsoft.com/office/officeart/2005/8/layout/hierarchy5"/>
    <dgm:cxn modelId="{1169054A-F60A-4A71-BAFC-845BB1291A50}" type="presOf" srcId="{ADEAEAEA-9549-426F-B65A-D8CB4AFD4215}" destId="{C68DFA63-631A-4710-8486-A573D6A44030}" srcOrd="0" destOrd="0" presId="urn:microsoft.com/office/officeart/2005/8/layout/hierarchy5"/>
    <dgm:cxn modelId="{F87A64EC-B83D-43EC-BE4B-BF71326BD634}" type="presOf" srcId="{E410F2CB-2847-48EA-8503-536383FE535C}" destId="{F7CC7159-2A79-4973-99B2-8459DBB0B87F}" srcOrd="1" destOrd="0" presId="urn:microsoft.com/office/officeart/2005/8/layout/hierarchy5"/>
    <dgm:cxn modelId="{F04B77CC-53BF-41ED-B6B0-21A1F60975A7}" srcId="{674C4433-EDA6-48B6-B928-403A0E3C338F}" destId="{ADEAEAEA-9549-426F-B65A-D8CB4AFD4215}" srcOrd="2" destOrd="0" parTransId="{E712E3BD-E5ED-43E8-9789-A0AA4F5CDBDC}" sibTransId="{E6483201-C4DC-4E2C-90EC-80F954C8B365}"/>
    <dgm:cxn modelId="{554A9239-B239-44CB-AD73-D30FB14B3198}" type="presOf" srcId="{3B479CB9-B742-4C11-A444-29B7E6847E55}" destId="{F4A2742F-C311-470E-ABAF-5170E20BF2C1}" srcOrd="0" destOrd="0" presId="urn:microsoft.com/office/officeart/2005/8/layout/hierarchy5"/>
    <dgm:cxn modelId="{88E90D38-F89D-4C94-8D0A-9F5C6774EABC}" type="presOf" srcId="{E1EAFF4A-052A-4539-85B1-9F8B9F9D54D1}" destId="{EFC62968-0C8C-4998-921D-081F22134C2B}" srcOrd="0" destOrd="0" presId="urn:microsoft.com/office/officeart/2005/8/layout/hierarchy5"/>
    <dgm:cxn modelId="{DCDD0568-3803-4C76-A015-099E64174093}" srcId="{674C4433-EDA6-48B6-B928-403A0E3C338F}" destId="{4B4CD5E1-619E-4E6A-A936-15D4EC07EFB8}" srcOrd="0" destOrd="0" parTransId="{2A7475EC-39AB-42C7-8623-04ED25A4C422}" sibTransId="{EDE11575-C3CC-47BD-BD32-041199C8C0D6}"/>
    <dgm:cxn modelId="{2AA5A75D-22A9-4CF9-A0FB-CB542FA60DCB}" type="presOf" srcId="{98FC938A-44A5-42D3-B568-22756A8AECB5}" destId="{CDB34921-E7EF-4B0F-A25C-83AEEA85762B}" srcOrd="0" destOrd="0" presId="urn:microsoft.com/office/officeart/2005/8/layout/hierarchy5"/>
    <dgm:cxn modelId="{2C0B68AD-C90D-4120-A4BB-4321AEC0FAB0}" type="presOf" srcId="{1712BBA0-F8DD-4F12-B4D6-C204889BCAD8}" destId="{98060998-C9E9-46B3-97DA-344C6033A661}" srcOrd="1" destOrd="0" presId="urn:microsoft.com/office/officeart/2005/8/layout/hierarchy5"/>
    <dgm:cxn modelId="{D0AFF077-554E-4FED-97A3-79A915AD67CB}" srcId="{B242C73F-16CA-4D37-91FA-A75E02199816}" destId="{51951A4D-AE59-4C5C-93BA-28FC24E48AA9}" srcOrd="1" destOrd="0" parTransId="{377121DD-1241-4713-8BC6-6D7B1BDF3F36}" sibTransId="{7E292567-F906-45E0-8417-23839B93F5D3}"/>
    <dgm:cxn modelId="{49763CD4-E950-4022-9787-722E0B01391E}" srcId="{B242C73F-16CA-4D37-91FA-A75E02199816}" destId="{E1EAFF4A-052A-4539-85B1-9F8B9F9D54D1}" srcOrd="4" destOrd="0" parTransId="{3B479CB9-B742-4C11-A444-29B7E6847E55}" sibTransId="{71B45C2F-5A0C-4DFA-9E94-995D1493CC18}"/>
    <dgm:cxn modelId="{4811A5F3-5DB1-40B6-9934-A22A44FBF06B}" type="presOf" srcId="{2A7475EC-39AB-42C7-8623-04ED25A4C422}" destId="{BE0EF316-7055-4788-8996-4E890C540F26}" srcOrd="1" destOrd="0" presId="urn:microsoft.com/office/officeart/2005/8/layout/hierarchy5"/>
    <dgm:cxn modelId="{98EFDD39-9976-4F6C-8044-C29CC3372683}" type="presOf" srcId="{1712BBA0-F8DD-4F12-B4D6-C204889BCAD8}" destId="{FC7D1348-4D31-4162-8B96-E546C108272E}" srcOrd="0" destOrd="0" presId="urn:microsoft.com/office/officeart/2005/8/layout/hierarchy5"/>
    <dgm:cxn modelId="{535E3D7F-2893-4373-B233-2BBA942A0ACF}" type="presOf" srcId="{644F0514-A8F5-4C43-8E06-68EBD047ED1A}" destId="{7AFAA881-0095-4CDC-835A-E2C8092EF93F}" srcOrd="0" destOrd="0" presId="urn:microsoft.com/office/officeart/2005/8/layout/hierarchy5"/>
    <dgm:cxn modelId="{168B25C5-162C-40A1-804F-566786F6FDB2}" type="presOf" srcId="{E410F2CB-2847-48EA-8503-536383FE535C}" destId="{E71B57F3-8E57-4F42-B68D-0D891A02BBE7}" srcOrd="0" destOrd="0" presId="urn:microsoft.com/office/officeart/2005/8/layout/hierarchy5"/>
    <dgm:cxn modelId="{E16D9B44-02FD-43C1-AFAB-84B60D4EC94A}" type="presOf" srcId="{377121DD-1241-4713-8BC6-6D7B1BDF3F36}" destId="{80F4C6E4-C849-4A66-B60F-BBE477E2BF31}" srcOrd="1" destOrd="0" presId="urn:microsoft.com/office/officeart/2005/8/layout/hierarchy5"/>
    <dgm:cxn modelId="{D67ED1B8-E1DD-4BC6-895B-F75C138D5164}" type="presOf" srcId="{FCBE9040-892E-4683-B403-A58329298130}" destId="{E3EE9CAA-DEF7-40E0-9080-F056475E59E3}" srcOrd="0" destOrd="0" presId="urn:microsoft.com/office/officeart/2005/8/layout/hierarchy5"/>
    <dgm:cxn modelId="{456F544B-182B-4C54-919B-14354B548FDA}" type="presOf" srcId="{F9E26496-8CCB-462F-A0BA-FFE89572EA4E}" destId="{A98C4760-7FD5-4D5B-83A4-EE7405042085}" srcOrd="0" destOrd="0" presId="urn:microsoft.com/office/officeart/2005/8/layout/hierarchy5"/>
    <dgm:cxn modelId="{3B0CF47A-C21E-4AA9-839E-23F6C0938586}" type="presParOf" srcId="{7A93F8AF-8A9E-4D4A-8659-4770A7147946}" destId="{2BFCB12A-9661-4494-BD1C-52F362FAAAE6}" srcOrd="0" destOrd="0" presId="urn:microsoft.com/office/officeart/2005/8/layout/hierarchy5"/>
    <dgm:cxn modelId="{853E8C78-EF76-44C4-A48E-0766D953C00C}" type="presParOf" srcId="{2BFCB12A-9661-4494-BD1C-52F362FAAAE6}" destId="{A43FE7DA-C8BA-4C53-A70A-BE82606CB366}" srcOrd="0" destOrd="0" presId="urn:microsoft.com/office/officeart/2005/8/layout/hierarchy5"/>
    <dgm:cxn modelId="{FB3EFBE7-1FA8-4194-8234-45D15904806B}" type="presParOf" srcId="{A43FE7DA-C8BA-4C53-A70A-BE82606CB366}" destId="{0D77039E-AB2F-423B-9055-361E7AB92556}" srcOrd="0" destOrd="0" presId="urn:microsoft.com/office/officeart/2005/8/layout/hierarchy5"/>
    <dgm:cxn modelId="{B51A9538-C1AF-4723-AAE8-EB27B6065F6F}" type="presParOf" srcId="{0D77039E-AB2F-423B-9055-361E7AB92556}" destId="{A32ED2F8-8791-4C37-8BA8-606DDF052614}" srcOrd="0" destOrd="0" presId="urn:microsoft.com/office/officeart/2005/8/layout/hierarchy5"/>
    <dgm:cxn modelId="{76578EB5-9505-41FB-8EEC-2E59D97CFAB8}" type="presParOf" srcId="{0D77039E-AB2F-423B-9055-361E7AB92556}" destId="{D90923EF-2ED0-4598-A404-DE38AD461313}" srcOrd="1" destOrd="0" presId="urn:microsoft.com/office/officeart/2005/8/layout/hierarchy5"/>
    <dgm:cxn modelId="{C265A4CE-7732-46A4-93AC-42C0A3B1CB05}" type="presParOf" srcId="{D90923EF-2ED0-4598-A404-DE38AD461313}" destId="{88A6653D-1609-4B08-ADE0-258C27BE3C49}" srcOrd="0" destOrd="0" presId="urn:microsoft.com/office/officeart/2005/8/layout/hierarchy5"/>
    <dgm:cxn modelId="{D9E843FE-5125-411C-93FC-109F19174A43}" type="presParOf" srcId="{88A6653D-1609-4B08-ADE0-258C27BE3C49}" destId="{03E9E3EF-4E5F-41D2-8C3B-33698D73326D}" srcOrd="0" destOrd="0" presId="urn:microsoft.com/office/officeart/2005/8/layout/hierarchy5"/>
    <dgm:cxn modelId="{E338A07B-10C6-47CF-90D6-BC470CA9673E}" type="presParOf" srcId="{D90923EF-2ED0-4598-A404-DE38AD461313}" destId="{A2E73154-358E-49B0-93F6-1CAD791E1F5B}" srcOrd="1" destOrd="0" presId="urn:microsoft.com/office/officeart/2005/8/layout/hierarchy5"/>
    <dgm:cxn modelId="{3EF2D5CB-974A-41EC-8D90-F257B6C61711}" type="presParOf" srcId="{A2E73154-358E-49B0-93F6-1CAD791E1F5B}" destId="{A98C4760-7FD5-4D5B-83A4-EE7405042085}" srcOrd="0" destOrd="0" presId="urn:microsoft.com/office/officeart/2005/8/layout/hierarchy5"/>
    <dgm:cxn modelId="{6C06E626-AD3F-4579-9498-C04F8E535074}" type="presParOf" srcId="{A2E73154-358E-49B0-93F6-1CAD791E1F5B}" destId="{C9D64146-B9DC-4776-86E7-5C50FAD8B5D1}" srcOrd="1" destOrd="0" presId="urn:microsoft.com/office/officeart/2005/8/layout/hierarchy5"/>
    <dgm:cxn modelId="{49D21D9F-6078-478B-8432-355174854D31}" type="presParOf" srcId="{D90923EF-2ED0-4598-A404-DE38AD461313}" destId="{3FD4B854-1728-45A7-B9BF-28B34A0F84E6}" srcOrd="2" destOrd="0" presId="urn:microsoft.com/office/officeart/2005/8/layout/hierarchy5"/>
    <dgm:cxn modelId="{55C9FEEA-3311-45D4-B053-9DA2AEA28DDF}" type="presParOf" srcId="{3FD4B854-1728-45A7-B9BF-28B34A0F84E6}" destId="{80F4C6E4-C849-4A66-B60F-BBE477E2BF31}" srcOrd="0" destOrd="0" presId="urn:microsoft.com/office/officeart/2005/8/layout/hierarchy5"/>
    <dgm:cxn modelId="{5A1F5695-7027-499B-9777-9F3F0D6D6493}" type="presParOf" srcId="{D90923EF-2ED0-4598-A404-DE38AD461313}" destId="{79885F13-07FA-4059-BDFE-E767D7E8601E}" srcOrd="3" destOrd="0" presId="urn:microsoft.com/office/officeart/2005/8/layout/hierarchy5"/>
    <dgm:cxn modelId="{7F475E76-D078-49DB-87D6-D3434DAFD4C9}" type="presParOf" srcId="{79885F13-07FA-4059-BDFE-E767D7E8601E}" destId="{336BF8BF-A121-48CB-8B2C-5CF4C2B8D50B}" srcOrd="0" destOrd="0" presId="urn:microsoft.com/office/officeart/2005/8/layout/hierarchy5"/>
    <dgm:cxn modelId="{280546DB-6CCD-47AB-A5E5-75A96B3E1562}" type="presParOf" srcId="{79885F13-07FA-4059-BDFE-E767D7E8601E}" destId="{C227D106-686D-47C5-AD2B-9A0B95EEFA1E}" srcOrd="1" destOrd="0" presId="urn:microsoft.com/office/officeart/2005/8/layout/hierarchy5"/>
    <dgm:cxn modelId="{B5339886-FC60-4FB9-9F26-73288140A35B}" type="presParOf" srcId="{D90923EF-2ED0-4598-A404-DE38AD461313}" destId="{E71B57F3-8E57-4F42-B68D-0D891A02BBE7}" srcOrd="4" destOrd="0" presId="urn:microsoft.com/office/officeart/2005/8/layout/hierarchy5"/>
    <dgm:cxn modelId="{CFE3137F-3322-4C36-964A-49A1150B255D}" type="presParOf" srcId="{E71B57F3-8E57-4F42-B68D-0D891A02BBE7}" destId="{F7CC7159-2A79-4973-99B2-8459DBB0B87F}" srcOrd="0" destOrd="0" presId="urn:microsoft.com/office/officeart/2005/8/layout/hierarchy5"/>
    <dgm:cxn modelId="{2A8DDEC3-746D-49A2-BEAD-2C5C6DEF9631}" type="presParOf" srcId="{D90923EF-2ED0-4598-A404-DE38AD461313}" destId="{4E74A05B-A93B-46D3-ABD0-542FB4F30337}" srcOrd="5" destOrd="0" presId="urn:microsoft.com/office/officeart/2005/8/layout/hierarchy5"/>
    <dgm:cxn modelId="{4A7A30ED-0EC0-400E-B161-6580390E5935}" type="presParOf" srcId="{4E74A05B-A93B-46D3-ABD0-542FB4F30337}" destId="{65B5AF85-A0FF-40B0-9A26-43376F2DE81B}" srcOrd="0" destOrd="0" presId="urn:microsoft.com/office/officeart/2005/8/layout/hierarchy5"/>
    <dgm:cxn modelId="{2FBE2222-0F6C-4645-A08D-8462CB27BF47}" type="presParOf" srcId="{4E74A05B-A93B-46D3-ABD0-542FB4F30337}" destId="{4FF6B47C-877E-43A1-97E9-E627ADDD113D}" srcOrd="1" destOrd="0" presId="urn:microsoft.com/office/officeart/2005/8/layout/hierarchy5"/>
    <dgm:cxn modelId="{487393D8-45D5-4321-8A7A-7564901AE002}" type="presParOf" srcId="{4FF6B47C-877E-43A1-97E9-E627ADDD113D}" destId="{504A5802-874C-43D6-96FC-1466B8187949}" srcOrd="0" destOrd="0" presId="urn:microsoft.com/office/officeart/2005/8/layout/hierarchy5"/>
    <dgm:cxn modelId="{8AB38EAC-44E9-47C9-811B-F0083C1A4B92}" type="presParOf" srcId="{504A5802-874C-43D6-96FC-1466B8187949}" destId="{BE0EF316-7055-4788-8996-4E890C540F26}" srcOrd="0" destOrd="0" presId="urn:microsoft.com/office/officeart/2005/8/layout/hierarchy5"/>
    <dgm:cxn modelId="{9BD25972-1D67-4D9B-9454-FBB4C9A012C0}" type="presParOf" srcId="{4FF6B47C-877E-43A1-97E9-E627ADDD113D}" destId="{3BB157CF-3C51-4075-91B7-DCBF6C4B8E93}" srcOrd="1" destOrd="0" presId="urn:microsoft.com/office/officeart/2005/8/layout/hierarchy5"/>
    <dgm:cxn modelId="{7A99FA15-E5B2-4FB6-8361-2E455DC2DE1F}" type="presParOf" srcId="{3BB157CF-3C51-4075-91B7-DCBF6C4B8E93}" destId="{01B68043-42CB-4E0F-8734-EF951DCB60C6}" srcOrd="0" destOrd="0" presId="urn:microsoft.com/office/officeart/2005/8/layout/hierarchy5"/>
    <dgm:cxn modelId="{4C5DE76C-51CD-491B-BF31-598F83E4A437}" type="presParOf" srcId="{3BB157CF-3C51-4075-91B7-DCBF6C4B8E93}" destId="{F057232D-B699-494A-B712-29121FEA6D88}" srcOrd="1" destOrd="0" presId="urn:microsoft.com/office/officeart/2005/8/layout/hierarchy5"/>
    <dgm:cxn modelId="{EFEADF3C-F11F-41CF-A831-3D2ADA70F711}" type="presParOf" srcId="{4FF6B47C-877E-43A1-97E9-E627ADDD113D}" destId="{CDB34921-E7EF-4B0F-A25C-83AEEA85762B}" srcOrd="2" destOrd="0" presId="urn:microsoft.com/office/officeart/2005/8/layout/hierarchy5"/>
    <dgm:cxn modelId="{310B4454-98A8-4A51-91EB-0BC5CC9C425B}" type="presParOf" srcId="{CDB34921-E7EF-4B0F-A25C-83AEEA85762B}" destId="{7B8F1907-BC21-4510-BD05-C8C7D02BADB2}" srcOrd="0" destOrd="0" presId="urn:microsoft.com/office/officeart/2005/8/layout/hierarchy5"/>
    <dgm:cxn modelId="{3449DE02-2C3B-434A-8D1D-C44D1BF9B981}" type="presParOf" srcId="{4FF6B47C-877E-43A1-97E9-E627ADDD113D}" destId="{D74FEF5A-4604-4C82-9704-71E1077E4584}" srcOrd="3" destOrd="0" presId="urn:microsoft.com/office/officeart/2005/8/layout/hierarchy5"/>
    <dgm:cxn modelId="{3B71FC6A-A46A-492C-8EAA-10FBB33297D4}" type="presParOf" srcId="{D74FEF5A-4604-4C82-9704-71E1077E4584}" destId="{7AFAA881-0095-4CDC-835A-E2C8092EF93F}" srcOrd="0" destOrd="0" presId="urn:microsoft.com/office/officeart/2005/8/layout/hierarchy5"/>
    <dgm:cxn modelId="{74D2AF57-37C9-4259-B791-36B49F4C85FC}" type="presParOf" srcId="{D74FEF5A-4604-4C82-9704-71E1077E4584}" destId="{8F0C30FD-6E8A-4E9E-945D-88E898B7A009}" srcOrd="1" destOrd="0" presId="urn:microsoft.com/office/officeart/2005/8/layout/hierarchy5"/>
    <dgm:cxn modelId="{FC857053-C5D3-4DE4-891E-A0FDADFCD24A}" type="presParOf" srcId="{4FF6B47C-877E-43A1-97E9-E627ADDD113D}" destId="{DFBC4A6F-8161-40C2-B4E5-4BE07B7BD635}" srcOrd="4" destOrd="0" presId="urn:microsoft.com/office/officeart/2005/8/layout/hierarchy5"/>
    <dgm:cxn modelId="{857D7EFE-4CDE-406A-B074-14C525F8D145}" type="presParOf" srcId="{DFBC4A6F-8161-40C2-B4E5-4BE07B7BD635}" destId="{C57419DB-6EA4-4BA5-A4D5-B678546851E7}" srcOrd="0" destOrd="0" presId="urn:microsoft.com/office/officeart/2005/8/layout/hierarchy5"/>
    <dgm:cxn modelId="{156FC21E-0494-444A-819E-E6B550EA07A4}" type="presParOf" srcId="{4FF6B47C-877E-43A1-97E9-E627ADDD113D}" destId="{127F41AC-314C-475D-985E-4EEC4287666F}" srcOrd="5" destOrd="0" presId="urn:microsoft.com/office/officeart/2005/8/layout/hierarchy5"/>
    <dgm:cxn modelId="{5D2A5D07-5896-4FDD-A16F-A2E83C0D6325}" type="presParOf" srcId="{127F41AC-314C-475D-985E-4EEC4287666F}" destId="{C68DFA63-631A-4710-8486-A573D6A44030}" srcOrd="0" destOrd="0" presId="urn:microsoft.com/office/officeart/2005/8/layout/hierarchy5"/>
    <dgm:cxn modelId="{8EF6705F-74D0-4E29-A7F7-1634CCE99462}" type="presParOf" srcId="{127F41AC-314C-475D-985E-4EEC4287666F}" destId="{7E07AF5C-B398-4C4C-AD90-B7628FB7506A}" srcOrd="1" destOrd="0" presId="urn:microsoft.com/office/officeart/2005/8/layout/hierarchy5"/>
    <dgm:cxn modelId="{5E812682-9AEF-4027-AC82-36CC2561379B}" type="presParOf" srcId="{4FF6B47C-877E-43A1-97E9-E627ADDD113D}" destId="{FC7D1348-4D31-4162-8B96-E546C108272E}" srcOrd="6" destOrd="0" presId="urn:microsoft.com/office/officeart/2005/8/layout/hierarchy5"/>
    <dgm:cxn modelId="{0F264738-C8D4-4C6E-B7E9-397B69923889}" type="presParOf" srcId="{FC7D1348-4D31-4162-8B96-E546C108272E}" destId="{98060998-C9E9-46B3-97DA-344C6033A661}" srcOrd="0" destOrd="0" presId="urn:microsoft.com/office/officeart/2005/8/layout/hierarchy5"/>
    <dgm:cxn modelId="{267B5C6A-F8BA-4DD5-AFB2-2DF89A1486F8}" type="presParOf" srcId="{4FF6B47C-877E-43A1-97E9-E627ADDD113D}" destId="{5AF8FE4F-629F-4AC9-BB04-DEAE81CED8A3}" srcOrd="7" destOrd="0" presId="urn:microsoft.com/office/officeart/2005/8/layout/hierarchy5"/>
    <dgm:cxn modelId="{4CD1BCA9-4F34-47C6-8E37-61EDD5E88EDA}" type="presParOf" srcId="{5AF8FE4F-629F-4AC9-BB04-DEAE81CED8A3}" destId="{7C7B4A6E-C91B-47F6-AAF5-FD64F7EDBC9B}" srcOrd="0" destOrd="0" presId="urn:microsoft.com/office/officeart/2005/8/layout/hierarchy5"/>
    <dgm:cxn modelId="{E8EE71E0-1133-4ABA-920B-43204436950E}" type="presParOf" srcId="{5AF8FE4F-629F-4AC9-BB04-DEAE81CED8A3}" destId="{903C3CF6-BD11-42A3-87C4-613D70DF1265}" srcOrd="1" destOrd="0" presId="urn:microsoft.com/office/officeart/2005/8/layout/hierarchy5"/>
    <dgm:cxn modelId="{00C74D02-2DE2-4B23-8AC9-66167C133E14}" type="presParOf" srcId="{D90923EF-2ED0-4598-A404-DE38AD461313}" destId="{E3EE9CAA-DEF7-40E0-9080-F056475E59E3}" srcOrd="6" destOrd="0" presId="urn:microsoft.com/office/officeart/2005/8/layout/hierarchy5"/>
    <dgm:cxn modelId="{3ADD3EE4-5B74-4CA7-A37D-449EB27A6049}" type="presParOf" srcId="{E3EE9CAA-DEF7-40E0-9080-F056475E59E3}" destId="{FAE6E606-AE5E-46B0-8941-9FEF6E1A58B5}" srcOrd="0" destOrd="0" presId="urn:microsoft.com/office/officeart/2005/8/layout/hierarchy5"/>
    <dgm:cxn modelId="{D3375932-3E7D-4E24-8C50-45EC47D8E649}" type="presParOf" srcId="{D90923EF-2ED0-4598-A404-DE38AD461313}" destId="{05C24B01-3D88-4386-AD11-CB2F1C7F5FEC}" srcOrd="7" destOrd="0" presId="urn:microsoft.com/office/officeart/2005/8/layout/hierarchy5"/>
    <dgm:cxn modelId="{616B6AC1-56CA-4FE2-9953-5EC9BAF494F9}" type="presParOf" srcId="{05C24B01-3D88-4386-AD11-CB2F1C7F5FEC}" destId="{1AA05FB9-4913-4C96-B0A6-0347A6DBF9FC}" srcOrd="0" destOrd="0" presId="urn:microsoft.com/office/officeart/2005/8/layout/hierarchy5"/>
    <dgm:cxn modelId="{1936D623-925D-4C36-ADF1-BA66DFFF90DD}" type="presParOf" srcId="{05C24B01-3D88-4386-AD11-CB2F1C7F5FEC}" destId="{D948B1CE-5C74-4661-9A64-04CA3C8049BF}" srcOrd="1" destOrd="0" presId="urn:microsoft.com/office/officeart/2005/8/layout/hierarchy5"/>
    <dgm:cxn modelId="{E1840488-AE0E-4C5C-B844-783EEDC0A2B5}" type="presParOf" srcId="{D90923EF-2ED0-4598-A404-DE38AD461313}" destId="{F4A2742F-C311-470E-ABAF-5170E20BF2C1}" srcOrd="8" destOrd="0" presId="urn:microsoft.com/office/officeart/2005/8/layout/hierarchy5"/>
    <dgm:cxn modelId="{97F33AAE-C470-442A-8279-3C1BFC767339}" type="presParOf" srcId="{F4A2742F-C311-470E-ABAF-5170E20BF2C1}" destId="{5499CFCA-E17C-49BC-9005-0FAD3934A30C}" srcOrd="0" destOrd="0" presId="urn:microsoft.com/office/officeart/2005/8/layout/hierarchy5"/>
    <dgm:cxn modelId="{4D2DD44C-22C0-47DA-894E-264EDAA6404A}" type="presParOf" srcId="{D90923EF-2ED0-4598-A404-DE38AD461313}" destId="{B3EFA7FB-05FD-4E96-8D43-C5DE2E16ACEB}" srcOrd="9" destOrd="0" presId="urn:microsoft.com/office/officeart/2005/8/layout/hierarchy5"/>
    <dgm:cxn modelId="{CA1A01E6-94AD-49A3-B21D-753F47B74422}" type="presParOf" srcId="{B3EFA7FB-05FD-4E96-8D43-C5DE2E16ACEB}" destId="{EFC62968-0C8C-4998-921D-081F22134C2B}" srcOrd="0" destOrd="0" presId="urn:microsoft.com/office/officeart/2005/8/layout/hierarchy5"/>
    <dgm:cxn modelId="{15EE3BA9-3B1D-4AC6-AAF7-A013A0DCD8DD}" type="presParOf" srcId="{B3EFA7FB-05FD-4E96-8D43-C5DE2E16ACEB}" destId="{396A1B2E-3AA3-4D0B-958B-14C0D8FA0AE2}" srcOrd="1" destOrd="0" presId="urn:microsoft.com/office/officeart/2005/8/layout/hierarchy5"/>
    <dgm:cxn modelId="{E3FCF419-0929-4342-82DD-693B9856A636}" type="presParOf" srcId="{7A93F8AF-8A9E-4D4A-8659-4770A7147946}" destId="{5AB5EFE0-4F17-4FF0-9493-9C3235CA651B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D372A-5F71-4EDD-AEC7-E850B12D3B06}">
      <dsp:nvSpPr>
        <dsp:cNvPr id="0" name=""/>
        <dsp:cNvSpPr/>
      </dsp:nvSpPr>
      <dsp:spPr>
        <a:xfrm>
          <a:off x="0" y="1127"/>
          <a:ext cx="5660570" cy="486720"/>
        </a:xfrm>
        <a:prstGeom prst="roundRect">
          <a:avLst/>
        </a:prstGeom>
        <a:solidFill>
          <a:srgbClr val="FF2F92"/>
        </a:solidFill>
        <a:ln w="12700" cap="flat" cmpd="sng" algn="ctr">
          <a:solidFill>
            <a:srgbClr val="FF2F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>
              <a:solidFill>
                <a:schemeClr val="bg1"/>
              </a:solidFill>
              <a:latin typeface="+mj-lt"/>
              <a:ea typeface="+mn-ea"/>
              <a:cs typeface="+mn-cs"/>
            </a:rPr>
            <a:t>:</a:t>
          </a:r>
          <a:r>
            <a:rPr lang="en-US" sz="1800" b="1" kern="1200" dirty="0">
              <a:solidFill>
                <a:schemeClr val="bg1"/>
              </a:solidFill>
              <a:latin typeface="+mj-lt"/>
              <a:ea typeface="+mn-ea"/>
              <a:cs typeface="+mn-cs"/>
            </a:rPr>
            <a:t>1-</a:t>
          </a:r>
          <a:r>
            <a:rPr lang="en-US" sz="1800" b="1" kern="1200" baseline="0" dirty="0">
              <a:solidFill>
                <a:schemeClr val="bg1"/>
              </a:solidFill>
              <a:latin typeface="+mj-lt"/>
              <a:ea typeface="+mn-ea"/>
              <a:cs typeface="+mn-cs"/>
            </a:rPr>
            <a:t> </a:t>
          </a:r>
          <a:r>
            <a:rPr lang="en-US" sz="1800" b="1" kern="1200" dirty="0">
              <a:solidFill>
                <a:schemeClr val="bg1"/>
              </a:solidFill>
              <a:latin typeface="+mj-lt"/>
              <a:ea typeface="+mn-ea"/>
              <a:cs typeface="+mn-cs"/>
            </a:rPr>
            <a:t>Mucosa</a:t>
          </a:r>
          <a:endParaRPr lang="ar-SA" sz="1800" b="1" kern="1200" dirty="0">
            <a:solidFill>
              <a:schemeClr val="bg1"/>
            </a:solidFill>
            <a:effectLst>
              <a:outerShdw blurRad="38100" dist="38100" dir="2700000" algn="tl">
                <a:srgbClr val="C0C0C0"/>
              </a:outerShdw>
            </a:effectLst>
            <a:latin typeface="+mj-lt"/>
            <a:cs typeface="Times New Roman" pitchFamily="18" charset="0"/>
          </a:endParaRPr>
        </a:p>
      </dsp:txBody>
      <dsp:txXfrm>
        <a:off x="23760" y="24887"/>
        <a:ext cx="5613050" cy="439200"/>
      </dsp:txXfrm>
    </dsp:sp>
    <dsp:sp modelId="{8280B0E1-1314-44B4-831A-D890E1897D03}">
      <dsp:nvSpPr>
        <dsp:cNvPr id="0" name=""/>
        <dsp:cNvSpPr/>
      </dsp:nvSpPr>
      <dsp:spPr>
        <a:xfrm>
          <a:off x="0" y="487847"/>
          <a:ext cx="5660570" cy="131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723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kern="1200" dirty="0">
              <a:cs typeface="Majalla UI"/>
            </a:rPr>
            <a:t>Shows </a:t>
          </a:r>
          <a:r>
            <a:rPr lang="en-US" sz="1600" b="0" i="1" kern="1200" dirty="0" err="1">
              <a:cs typeface="Majalla UI"/>
            </a:rPr>
            <a:t>villi</a:t>
          </a:r>
          <a:r>
            <a:rPr lang="en-US" sz="1600" b="0" i="1" kern="1200" dirty="0">
              <a:cs typeface="Majalla UI"/>
            </a:rPr>
            <a:t> </a:t>
          </a:r>
          <a:r>
            <a:rPr lang="en-US" sz="1600" b="0" kern="1200" dirty="0">
              <a:cs typeface="Majalla UI"/>
            </a:rPr>
            <a:t>and </a:t>
          </a:r>
          <a:r>
            <a:rPr lang="en-US" sz="1600" b="0" i="1" kern="1200" dirty="0">
              <a:cs typeface="Majalla UI"/>
            </a:rPr>
            <a:t>crypts</a:t>
          </a:r>
          <a:r>
            <a:rPr lang="en-US" sz="1600" b="0" kern="1200" dirty="0">
              <a:cs typeface="Majalla UI"/>
            </a:rPr>
            <a:t>.</a:t>
          </a:r>
          <a:r>
            <a:rPr lang="en-US" sz="1600" b="0" kern="1200" dirty="0"/>
            <a:t> </a:t>
          </a:r>
          <a:endParaRPr lang="ar-SA" sz="1600" b="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1" kern="1200" dirty="0">
              <a:solidFill>
                <a:srgbClr val="FF8AD8"/>
              </a:solidFill>
              <a:cs typeface="Majalla UI"/>
            </a:rPr>
            <a:t>A- Epithelium: </a:t>
          </a:r>
          <a:r>
            <a:rPr lang="en-US" sz="1600" b="0" kern="1200" dirty="0">
              <a:cs typeface="Majalla UI"/>
            </a:rPr>
            <a:t>simple columnar epithelium with </a:t>
          </a:r>
          <a:r>
            <a:rPr lang="en-US" sz="1400" b="1" kern="1200" dirty="0">
              <a:solidFill>
                <a:srgbClr val="008F00"/>
              </a:solidFill>
              <a:cs typeface="Majalla UI"/>
            </a:rPr>
            <a:t>few</a:t>
          </a:r>
          <a:r>
            <a:rPr lang="en-US" sz="1600" b="0" kern="1200" dirty="0">
              <a:cs typeface="Majalla UI"/>
            </a:rPr>
            <a:t> goblet cells. </a:t>
          </a:r>
          <a:r>
            <a:rPr lang="en-US" sz="1400" b="0" kern="1200" dirty="0">
              <a:solidFill>
                <a:srgbClr val="008F00"/>
              </a:solidFill>
              <a:cs typeface="Majalla UI"/>
            </a:rPr>
            <a:t>( the goblet cells gradually increase)</a:t>
          </a:r>
          <a:endParaRPr lang="ar-SA" sz="1400" b="0" kern="1200" dirty="0">
            <a:solidFill>
              <a:srgbClr val="008F00"/>
            </a:solidFill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1" kern="1200" dirty="0">
              <a:solidFill>
                <a:srgbClr val="FF8AD8"/>
              </a:solidFill>
              <a:cs typeface="Majalla UI"/>
            </a:rPr>
            <a:t>B- Lamina </a:t>
          </a:r>
          <a:r>
            <a:rPr lang="en-US" sz="1600" b="1" kern="1200" dirty="0" err="1">
              <a:solidFill>
                <a:srgbClr val="FF8AD8"/>
              </a:solidFill>
              <a:cs typeface="Majalla UI"/>
            </a:rPr>
            <a:t>propria</a:t>
          </a:r>
          <a:r>
            <a:rPr lang="en-US" sz="1600" b="1" kern="1200" dirty="0">
              <a:solidFill>
                <a:srgbClr val="FF8AD8"/>
              </a:solidFill>
              <a:cs typeface="Majalla UI"/>
            </a:rPr>
            <a:t>: </a:t>
          </a:r>
          <a:r>
            <a:rPr lang="en-US" sz="1600" b="0" kern="1200" dirty="0">
              <a:cs typeface="Majalla UI"/>
            </a:rPr>
            <a:t>loose </a:t>
          </a:r>
          <a:r>
            <a:rPr lang="en-US" sz="1600" b="0" kern="1200" dirty="0" err="1">
              <a:cs typeface="Majalla UI"/>
            </a:rPr>
            <a:t>areolar</a:t>
          </a:r>
          <a:r>
            <a:rPr lang="en-US" sz="1600" b="0" kern="1200" dirty="0">
              <a:cs typeface="Majalla UI"/>
            </a:rPr>
            <a:t> C.T. 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1" kern="1200" dirty="0">
              <a:solidFill>
                <a:srgbClr val="FF8AD8"/>
              </a:solidFill>
              <a:cs typeface="Majalla UI"/>
            </a:rPr>
            <a:t>C- </a:t>
          </a:r>
          <a:r>
            <a:rPr lang="en-US" sz="1600" b="1" kern="1200" dirty="0" err="1">
              <a:solidFill>
                <a:srgbClr val="FF8AD8"/>
              </a:solidFill>
              <a:cs typeface="Majalla UI"/>
            </a:rPr>
            <a:t>Muscularis</a:t>
          </a:r>
          <a:r>
            <a:rPr lang="en-US" sz="1600" b="1" kern="1200" dirty="0">
              <a:solidFill>
                <a:srgbClr val="FF8AD8"/>
              </a:solidFill>
              <a:cs typeface="Majalla UI"/>
            </a:rPr>
            <a:t> </a:t>
          </a:r>
          <a:r>
            <a:rPr lang="en-US" sz="1600" b="1" kern="1200" dirty="0" err="1">
              <a:solidFill>
                <a:srgbClr val="FF8AD8"/>
              </a:solidFill>
              <a:cs typeface="Majalla UI"/>
            </a:rPr>
            <a:t>mucosae</a:t>
          </a:r>
          <a:r>
            <a:rPr lang="en-US" sz="1600" b="1" kern="1200" dirty="0">
              <a:solidFill>
                <a:srgbClr val="FF8AD8"/>
              </a:solidFill>
              <a:cs typeface="Majalla UI"/>
            </a:rPr>
            <a:t>:  </a:t>
          </a:r>
          <a:r>
            <a:rPr lang="en-US" sz="1600" b="0" kern="1200" dirty="0">
              <a:cs typeface="Majalla UI"/>
            </a:rPr>
            <a:t>2 layers of smooth muscle cells.</a:t>
          </a:r>
        </a:p>
      </dsp:txBody>
      <dsp:txXfrm>
        <a:off x="0" y="487847"/>
        <a:ext cx="5660570" cy="1318590"/>
      </dsp:txXfrm>
    </dsp:sp>
    <dsp:sp modelId="{552AB888-6CE8-4834-8527-AA8E8523D18A}">
      <dsp:nvSpPr>
        <dsp:cNvPr id="0" name=""/>
        <dsp:cNvSpPr/>
      </dsp:nvSpPr>
      <dsp:spPr>
        <a:xfrm>
          <a:off x="0" y="1806437"/>
          <a:ext cx="5660570" cy="486720"/>
        </a:xfrm>
        <a:prstGeom prst="roundRect">
          <a:avLst/>
        </a:prstGeom>
        <a:solidFill>
          <a:srgbClr val="FF2F92"/>
        </a:solidFill>
        <a:ln w="12700" cap="flat" cmpd="sng" algn="ctr">
          <a:solidFill>
            <a:srgbClr val="FF2F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bg1"/>
              </a:solidFill>
              <a:latin typeface="+mj-lt"/>
              <a:ea typeface="+mn-ea"/>
              <a:cs typeface="+mn-cs"/>
            </a:rPr>
            <a:t>2- </a:t>
          </a:r>
          <a:r>
            <a:rPr lang="en-US" sz="1800" b="1" kern="1200" dirty="0" err="1">
              <a:solidFill>
                <a:schemeClr val="bg1"/>
              </a:solidFill>
              <a:latin typeface="+mj-lt"/>
              <a:ea typeface="+mn-ea"/>
              <a:cs typeface="+mn-cs"/>
            </a:rPr>
            <a:t>Submucosa</a:t>
          </a:r>
          <a:r>
            <a:rPr lang="en-US" sz="1800" b="1" kern="1200" dirty="0">
              <a:solidFill>
                <a:schemeClr val="bg1"/>
              </a:solidFill>
              <a:latin typeface="+mj-lt"/>
              <a:ea typeface="+mn-ea"/>
              <a:cs typeface="+mn-cs"/>
            </a:rPr>
            <a:t>:</a:t>
          </a:r>
          <a:endParaRPr lang="ar-SA" sz="1800" b="1" kern="1200" dirty="0">
            <a:solidFill>
              <a:schemeClr val="bg1"/>
            </a:solidFill>
            <a:latin typeface="+mj-lt"/>
            <a:ea typeface="+mn-ea"/>
            <a:cs typeface="+mn-cs"/>
          </a:endParaRPr>
        </a:p>
      </dsp:txBody>
      <dsp:txXfrm>
        <a:off x="23760" y="1830197"/>
        <a:ext cx="5613050" cy="439200"/>
      </dsp:txXfrm>
    </dsp:sp>
    <dsp:sp modelId="{DEC34808-B82D-48D4-AC4F-6358FA0A0655}">
      <dsp:nvSpPr>
        <dsp:cNvPr id="0" name=""/>
        <dsp:cNvSpPr/>
      </dsp:nvSpPr>
      <dsp:spPr>
        <a:xfrm>
          <a:off x="0" y="2293157"/>
          <a:ext cx="5660570" cy="7400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723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kern="1200" dirty="0">
              <a:cs typeface="Majalla UI"/>
            </a:rPr>
            <a:t>Connective tissue containing blood vessels &amp; nerves.</a:t>
          </a:r>
          <a:endParaRPr lang="ar-SA" sz="1600" b="0" kern="1200" dirty="0">
            <a:cs typeface="Majalla UI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kern="1200" dirty="0">
              <a:cs typeface="Majalla UI"/>
            </a:rPr>
            <a:t>Contains</a:t>
          </a:r>
          <a:r>
            <a:rPr lang="en-US" sz="1600" b="1" kern="1200" dirty="0">
              <a:cs typeface="Majalla UI"/>
            </a:rPr>
            <a:t> </a:t>
          </a:r>
          <a:r>
            <a:rPr lang="en-US" sz="1600" b="1" u="sng" kern="1200" dirty="0">
              <a:solidFill>
                <a:srgbClr val="FF0000"/>
              </a:solidFill>
              <a:cs typeface="Majalla UI"/>
            </a:rPr>
            <a:t>Brunner’s glands </a:t>
          </a:r>
          <a:r>
            <a:rPr lang="en-US" sz="1600" b="0" kern="1200" dirty="0">
              <a:cs typeface="Majalla UI"/>
            </a:rPr>
            <a:t>(secrete mucus). </a:t>
          </a:r>
          <a:r>
            <a:rPr lang="en-US" sz="1400" b="0" kern="1200" dirty="0">
              <a:solidFill>
                <a:srgbClr val="008F00"/>
              </a:solidFill>
              <a:cs typeface="Majalla UI"/>
            </a:rPr>
            <a:t>( in the first inch of the upper part of the duodenum)</a:t>
          </a:r>
        </a:p>
      </dsp:txBody>
      <dsp:txXfrm>
        <a:off x="0" y="2293157"/>
        <a:ext cx="5660570" cy="740024"/>
      </dsp:txXfrm>
    </dsp:sp>
    <dsp:sp modelId="{64A8B823-3AB6-4403-90B0-DD0063C4563F}">
      <dsp:nvSpPr>
        <dsp:cNvPr id="0" name=""/>
        <dsp:cNvSpPr/>
      </dsp:nvSpPr>
      <dsp:spPr>
        <a:xfrm>
          <a:off x="0" y="3033182"/>
          <a:ext cx="5660570" cy="486720"/>
        </a:xfrm>
        <a:prstGeom prst="roundRect">
          <a:avLst/>
        </a:prstGeom>
        <a:solidFill>
          <a:srgbClr val="FF2F92"/>
        </a:solidFill>
        <a:ln w="12700" cap="flat" cmpd="sng" algn="ctr">
          <a:solidFill>
            <a:srgbClr val="FF2F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bg1"/>
              </a:solidFill>
              <a:latin typeface="+mj-lt"/>
              <a:ea typeface="+mn-ea"/>
              <a:cs typeface="+mn-cs"/>
            </a:rPr>
            <a:t>3-Muscularis externa: </a:t>
          </a:r>
          <a:endParaRPr lang="ar-SA" sz="1800" b="1" kern="1200" dirty="0">
            <a:solidFill>
              <a:schemeClr val="bg1"/>
            </a:solidFill>
            <a:latin typeface="+mj-lt"/>
            <a:ea typeface="+mn-ea"/>
            <a:cs typeface="+mn-cs"/>
          </a:endParaRPr>
        </a:p>
      </dsp:txBody>
      <dsp:txXfrm>
        <a:off x="23760" y="3056942"/>
        <a:ext cx="5613050" cy="439200"/>
      </dsp:txXfrm>
    </dsp:sp>
    <dsp:sp modelId="{6D735D4A-18A2-4708-8877-319BD93A72E2}">
      <dsp:nvSpPr>
        <dsp:cNvPr id="0" name=""/>
        <dsp:cNvSpPr/>
      </dsp:nvSpPr>
      <dsp:spPr>
        <a:xfrm>
          <a:off x="0" y="3519902"/>
          <a:ext cx="5660570" cy="820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723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1" kern="1200" dirty="0">
              <a:solidFill>
                <a:srgbClr val="FF8AD8"/>
              </a:solidFill>
              <a:cs typeface="Majalla UI"/>
            </a:rPr>
            <a:t>2 smooth muscle layers:</a:t>
          </a:r>
          <a:endParaRPr lang="ar-SA" sz="1600" b="0" kern="1200" dirty="0">
            <a:solidFill>
              <a:srgbClr val="FF8AD8"/>
            </a:solidFill>
            <a:cs typeface="Majalla UI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kern="1200" dirty="0">
              <a:cs typeface="Majalla UI"/>
            </a:rPr>
            <a:t>1- Inner circular  layer. </a:t>
          </a:r>
          <a:endParaRPr lang="ar-SA" sz="1600" b="0" kern="1200" dirty="0">
            <a:cs typeface="Majalla UI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kern="1200" dirty="0">
              <a:cs typeface="Majalla UI"/>
            </a:rPr>
            <a:t>2- Outer longitudinal layer.</a:t>
          </a:r>
          <a:endParaRPr lang="ar-SA" sz="1600" b="0" kern="1200" dirty="0">
            <a:cs typeface="Majalla UI"/>
          </a:endParaRPr>
        </a:p>
      </dsp:txBody>
      <dsp:txXfrm>
        <a:off x="0" y="3519902"/>
        <a:ext cx="5660570" cy="820754"/>
      </dsp:txXfrm>
    </dsp:sp>
    <dsp:sp modelId="{E90B284D-2E7B-4A82-BEAD-32F56294522A}">
      <dsp:nvSpPr>
        <dsp:cNvPr id="0" name=""/>
        <dsp:cNvSpPr/>
      </dsp:nvSpPr>
      <dsp:spPr>
        <a:xfrm>
          <a:off x="0" y="4340657"/>
          <a:ext cx="5660570" cy="486720"/>
        </a:xfrm>
        <a:prstGeom prst="roundRect">
          <a:avLst/>
        </a:prstGeom>
        <a:solidFill>
          <a:srgbClr val="FF2F92"/>
        </a:solidFill>
        <a:ln w="12700" cap="flat" cmpd="sng" algn="ctr">
          <a:solidFill>
            <a:srgbClr val="FF2F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bg1"/>
              </a:solidFill>
              <a:latin typeface="+mj-lt"/>
              <a:ea typeface="+mn-ea"/>
              <a:cs typeface="+mn-cs"/>
            </a:rPr>
            <a:t>4. </a:t>
          </a:r>
          <a:r>
            <a:rPr lang="en-US" sz="1800" b="1" kern="1200" dirty="0" err="1">
              <a:solidFill>
                <a:schemeClr val="bg1"/>
              </a:solidFill>
              <a:latin typeface="+mj-lt"/>
              <a:ea typeface="+mn-ea"/>
              <a:cs typeface="+mn-cs"/>
            </a:rPr>
            <a:t>Serosa</a:t>
          </a:r>
          <a:r>
            <a:rPr lang="en-US" sz="1800" b="1" kern="1200" dirty="0">
              <a:solidFill>
                <a:schemeClr val="bg1"/>
              </a:solidFill>
              <a:latin typeface="+mj-lt"/>
              <a:ea typeface="+mn-ea"/>
              <a:cs typeface="+mn-cs"/>
            </a:rPr>
            <a:t> or Adventitia:</a:t>
          </a:r>
        </a:p>
      </dsp:txBody>
      <dsp:txXfrm>
        <a:off x="23760" y="4364417"/>
        <a:ext cx="5613050" cy="439200"/>
      </dsp:txXfrm>
    </dsp:sp>
    <dsp:sp modelId="{49D70E82-8E4C-4D9C-B91D-4B3D58BB85B0}">
      <dsp:nvSpPr>
        <dsp:cNvPr id="0" name=""/>
        <dsp:cNvSpPr/>
      </dsp:nvSpPr>
      <dsp:spPr>
        <a:xfrm>
          <a:off x="0" y="4827377"/>
          <a:ext cx="566057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723" tIns="20320" rIns="113792" bIns="2032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kern="1200" dirty="0">
              <a:cs typeface="Majalla UI"/>
            </a:rPr>
            <a:t>Duodenum is invested by a </a:t>
          </a:r>
          <a:r>
            <a:rPr lang="en-US" sz="1600" b="0" kern="1200" dirty="0" err="1">
              <a:cs typeface="Majalla UI"/>
            </a:rPr>
            <a:t>serosa</a:t>
          </a:r>
          <a:r>
            <a:rPr lang="en-US" sz="1600" b="0" kern="1200" dirty="0">
              <a:cs typeface="Majalla UI"/>
            </a:rPr>
            <a:t> or adventitia.</a:t>
          </a:r>
          <a:endParaRPr lang="ar-SA" sz="1600" b="0" kern="1200" dirty="0">
            <a:cs typeface="Majalla UI"/>
          </a:endParaRPr>
        </a:p>
      </dsp:txBody>
      <dsp:txXfrm>
        <a:off x="0" y="4827377"/>
        <a:ext cx="5660570" cy="4305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7F389-CF56-4A0A-A414-04E2F30B784D}">
      <dsp:nvSpPr>
        <dsp:cNvPr id="0" name=""/>
        <dsp:cNvSpPr/>
      </dsp:nvSpPr>
      <dsp:spPr>
        <a:xfrm>
          <a:off x="225990" y="1733233"/>
          <a:ext cx="2248972" cy="1854931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Majalla UI"/>
            </a:rPr>
            <a:t>Its </a:t>
          </a:r>
          <a:r>
            <a: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Majalla UI"/>
            </a:rPr>
            <a:t>submucosa</a:t>
          </a: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Majalla UI"/>
            </a:rPr>
            <a:t> </a:t>
          </a: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ajalla UI"/>
            </a:rPr>
            <a:t>has </a:t>
          </a:r>
          <a:r>
            <a: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Majalla UI"/>
            </a:rPr>
            <a:t>Brunner’s glands</a:t>
          </a: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ajalla UI"/>
            </a:rPr>
            <a:t>.</a:t>
          </a:r>
          <a:endParaRPr kumimoji="0" lang="ar-SA" sz="1600" b="0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Majalla UI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8F00"/>
              </a:solidFill>
              <a:effectLst/>
              <a:uLnTx/>
              <a:uFillTx/>
              <a:latin typeface="+mn-lt"/>
              <a:ea typeface="+mn-ea"/>
              <a:cs typeface="Majalla UI"/>
            </a:rPr>
            <a:t>Secretes alkaline mucous</a:t>
          </a:r>
          <a:endParaRPr kumimoji="0" lang="ar-SA" sz="1200" b="0" i="0" u="none" strike="noStrike" kern="1200" cap="none" spc="0" normalizeH="0" baseline="0" noProof="0" dirty="0">
            <a:ln>
              <a:noFill/>
            </a:ln>
            <a:solidFill>
              <a:srgbClr val="008F00"/>
            </a:solidFill>
            <a:effectLst/>
            <a:uLnTx/>
            <a:uFillTx/>
            <a:latin typeface="+mn-lt"/>
            <a:ea typeface="+mn-ea"/>
            <a:cs typeface="Majalla UI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ajalla UI"/>
            </a:rPr>
            <a:t>It is invested by </a:t>
          </a:r>
          <a:r>
            <a: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ajalla UI"/>
            </a:rPr>
            <a:t>serosa</a:t>
          </a: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ajalla UI"/>
            </a:rPr>
            <a:t> or adventitia</a:t>
          </a:r>
        </a:p>
      </dsp:txBody>
      <dsp:txXfrm>
        <a:off x="268677" y="1775920"/>
        <a:ext cx="2163598" cy="1372072"/>
      </dsp:txXfrm>
    </dsp:sp>
    <dsp:sp modelId="{4788CDAA-B3F2-44EE-8FD4-CF869CE8F003}">
      <dsp:nvSpPr>
        <dsp:cNvPr id="0" name=""/>
        <dsp:cNvSpPr/>
      </dsp:nvSpPr>
      <dsp:spPr>
        <a:xfrm>
          <a:off x="1445154" y="2208431"/>
          <a:ext cx="2359566" cy="2359566"/>
        </a:xfrm>
        <a:prstGeom prst="leftCircularArrow">
          <a:avLst>
            <a:gd name="adj1" fmla="val 2647"/>
            <a:gd name="adj2" fmla="val 321857"/>
            <a:gd name="adj3" fmla="val 2097368"/>
            <a:gd name="adj4" fmla="val 9024489"/>
            <a:gd name="adj5" fmla="val 3088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1B62C-07AD-48E6-AD4E-77F0046DEC34}">
      <dsp:nvSpPr>
        <dsp:cNvPr id="0" name=""/>
        <dsp:cNvSpPr/>
      </dsp:nvSpPr>
      <dsp:spPr>
        <a:xfrm>
          <a:off x="503586" y="3107393"/>
          <a:ext cx="1999086" cy="79497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FF2F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dirty="0">
              <a:solidFill>
                <a:schemeClr val="bg1"/>
              </a:solidFill>
              <a:latin typeface="+mj-lt"/>
              <a:ea typeface="+mn-ea"/>
              <a:cs typeface="+mn-cs"/>
            </a:rPr>
            <a:t> </a:t>
          </a:r>
          <a:r>
            <a:rPr lang="en-US" sz="1800" b="1" kern="1200" noProof="0" dirty="0">
              <a:solidFill>
                <a:srgbClr val="FF8AD8"/>
              </a:solidFill>
              <a:latin typeface="+mj-lt"/>
              <a:ea typeface="+mn-ea"/>
              <a:cs typeface="+mn-cs"/>
            </a:rPr>
            <a:t>Duodenum:</a:t>
          </a:r>
          <a:endParaRPr lang="ar-SA" sz="1800" b="1" kern="1200" dirty="0">
            <a:solidFill>
              <a:srgbClr val="FF8AD8"/>
            </a:solidFill>
            <a:effectLst>
              <a:outerShdw blurRad="38100" dist="38100" dir="2700000" algn="tl">
                <a:srgbClr val="C0C0C0"/>
              </a:outerShdw>
            </a:effectLst>
            <a:latin typeface="+mj-lt"/>
            <a:cs typeface="Times New Roman" pitchFamily="18" charset="0"/>
          </a:endParaRPr>
        </a:p>
      </dsp:txBody>
      <dsp:txXfrm>
        <a:off x="526870" y="3130677"/>
        <a:ext cx="1952518" cy="748402"/>
      </dsp:txXfrm>
    </dsp:sp>
    <dsp:sp modelId="{1929B321-5E24-491A-9F3B-7946B4E0E801}">
      <dsp:nvSpPr>
        <dsp:cNvPr id="0" name=""/>
        <dsp:cNvSpPr/>
      </dsp:nvSpPr>
      <dsp:spPr>
        <a:xfrm>
          <a:off x="2800056" y="1649947"/>
          <a:ext cx="2248972" cy="1854931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ajalla UI"/>
            </a:rPr>
            <a:t>has neither  Brunner’s glands nor </a:t>
          </a:r>
          <a:r>
            <a: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ajalla UI"/>
            </a:rPr>
            <a:t>Peyer’s</a:t>
          </a: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ajalla UI"/>
            </a:rPr>
            <a:t> patches.</a:t>
          </a:r>
          <a:endParaRPr kumimoji="0" lang="ar-SA" sz="1600" b="0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+mn-lt"/>
            <a:ea typeface="+mn-ea"/>
            <a:cs typeface="Majalla UI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ajalla UI"/>
            </a:rPr>
            <a:t>It is invested by </a:t>
          </a:r>
          <a:r>
            <a: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ajalla UI"/>
            </a:rPr>
            <a:t>serosa</a:t>
          </a: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ajalla UI"/>
            </a:rPr>
            <a:t>.</a:t>
          </a:r>
        </a:p>
      </dsp:txBody>
      <dsp:txXfrm>
        <a:off x="2842743" y="2090119"/>
        <a:ext cx="2163598" cy="1372072"/>
      </dsp:txXfrm>
    </dsp:sp>
    <dsp:sp modelId="{B43DDC37-8FB3-4B23-9FF8-A159096C6A79}">
      <dsp:nvSpPr>
        <dsp:cNvPr id="0" name=""/>
        <dsp:cNvSpPr/>
      </dsp:nvSpPr>
      <dsp:spPr>
        <a:xfrm>
          <a:off x="3925610" y="473100"/>
          <a:ext cx="2622947" cy="2622947"/>
        </a:xfrm>
        <a:prstGeom prst="circularArrow">
          <a:avLst>
            <a:gd name="adj1" fmla="val 2381"/>
            <a:gd name="adj2" fmla="val 287759"/>
            <a:gd name="adj3" fmla="val 20036230"/>
            <a:gd name="adj4" fmla="val 13075011"/>
            <a:gd name="adj5" fmla="val 2778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8B61A4-91FD-438C-B4BB-5521552645A1}">
      <dsp:nvSpPr>
        <dsp:cNvPr id="0" name=""/>
        <dsp:cNvSpPr/>
      </dsp:nvSpPr>
      <dsp:spPr>
        <a:xfrm>
          <a:off x="3299828" y="1252461"/>
          <a:ext cx="1999086" cy="79497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FF2F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>
              <a:solidFill>
                <a:srgbClr val="FF8AD8"/>
              </a:solidFill>
              <a:latin typeface="+mj-lt"/>
              <a:ea typeface="+mn-ea"/>
              <a:cs typeface="+mn-cs"/>
            </a:rPr>
            <a:t>Jejunum: </a:t>
          </a:r>
          <a:endParaRPr lang="ar-SA" sz="1800" b="1" kern="1200" noProof="0" dirty="0">
            <a:solidFill>
              <a:srgbClr val="FF8AD8"/>
            </a:solidFill>
            <a:latin typeface="+mj-lt"/>
            <a:ea typeface="+mn-ea"/>
            <a:cs typeface="+mn-cs"/>
          </a:endParaRPr>
        </a:p>
      </dsp:txBody>
      <dsp:txXfrm>
        <a:off x="3323112" y="1275745"/>
        <a:ext cx="1952518" cy="748402"/>
      </dsp:txXfrm>
    </dsp:sp>
    <dsp:sp modelId="{C231EDFE-99F3-4D01-8011-CBAA7A90136F}">
      <dsp:nvSpPr>
        <dsp:cNvPr id="0" name=""/>
        <dsp:cNvSpPr/>
      </dsp:nvSpPr>
      <dsp:spPr>
        <a:xfrm>
          <a:off x="5665500" y="1417551"/>
          <a:ext cx="2023265" cy="2961936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Majalla UI"/>
            </a:rPr>
            <a:t>Its lamina </a:t>
          </a:r>
          <a:r>
            <a: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Majalla UI"/>
            </a:rPr>
            <a:t>propria</a:t>
          </a: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ajalla UI"/>
            </a:rPr>
            <a:t>, opposite the attachment of the mesentery, has lymphoid nodules (</a:t>
          </a:r>
          <a:r>
            <a:rPr kumimoji="0" lang="en-US" sz="1600" b="1" i="0" u="none" strike="noStrike" kern="1200" cap="none" spc="0" normalizeH="0" baseline="0" noProof="0" dirty="0" err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Majalla UI"/>
            </a:rPr>
            <a:t>Peyer's</a:t>
          </a:r>
          <a:r>
            <a: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Majalla UI"/>
            </a:rPr>
            <a:t> patches</a:t>
          </a: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ajalla UI"/>
            </a:rPr>
            <a:t>) that extend to the </a:t>
          </a:r>
          <a:r>
            <a: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ajalla UI"/>
            </a:rPr>
            <a:t>submucosa</a:t>
          </a: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ajalla UI"/>
            </a:rPr>
            <a:t>. </a:t>
          </a:r>
          <a:r>
            <a: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8F00"/>
              </a:solidFill>
              <a:effectLst/>
              <a:uLnTx/>
              <a:uFillTx/>
              <a:latin typeface="+mn-lt"/>
              <a:ea typeface="+mn-ea"/>
              <a:cs typeface="Majalla UI"/>
            </a:rPr>
            <a:t>(Anti-mesenteric area)</a:t>
          </a:r>
          <a:endParaRPr lang="ar-SA" sz="1200" b="0" kern="1200" dirty="0">
            <a:solidFill>
              <a:srgbClr val="008F00"/>
            </a:solidFill>
            <a:effectLst/>
            <a:cs typeface="Majalla UI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ajalla UI"/>
            </a:rPr>
            <a:t>It is invested by </a:t>
          </a:r>
          <a:r>
            <a:rPr kumimoji="0" lang="en-US" sz="1600" b="0" i="0" u="none" strike="noStrike" kern="1200" cap="none" spc="0" normalizeH="0" baseline="0" noProof="0" dirty="0" err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ajalla UI"/>
            </a:rPr>
            <a:t>serosa</a:t>
          </a:r>
          <a:r>
            <a: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Majalla UI"/>
            </a:rPr>
            <a:t>.</a:t>
          </a:r>
        </a:p>
      </dsp:txBody>
      <dsp:txXfrm>
        <a:off x="5724759" y="1476810"/>
        <a:ext cx="1904747" cy="2208718"/>
      </dsp:txXfrm>
    </dsp:sp>
    <dsp:sp modelId="{C81AC8CE-CEFA-4776-97E9-3ED35DD022D7}">
      <dsp:nvSpPr>
        <dsp:cNvPr id="0" name=""/>
        <dsp:cNvSpPr/>
      </dsp:nvSpPr>
      <dsp:spPr>
        <a:xfrm>
          <a:off x="5558156" y="4315979"/>
          <a:ext cx="1999086" cy="794970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rgbClr val="FF2F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>
              <a:solidFill>
                <a:srgbClr val="FF8AD8"/>
              </a:solidFill>
              <a:latin typeface="+mj-lt"/>
              <a:ea typeface="+mn-ea"/>
              <a:cs typeface="+mn-cs"/>
            </a:rPr>
            <a:t>Ileum: </a:t>
          </a:r>
          <a:endParaRPr lang="ar-SA" sz="1800" b="1" kern="1200" dirty="0">
            <a:solidFill>
              <a:srgbClr val="FF8AD8"/>
            </a:solidFill>
            <a:latin typeface="+mj-lt"/>
            <a:ea typeface="+mn-ea"/>
            <a:cs typeface="+mn-cs"/>
          </a:endParaRPr>
        </a:p>
      </dsp:txBody>
      <dsp:txXfrm>
        <a:off x="5581440" y="4339263"/>
        <a:ext cx="1952518" cy="7484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2ED2F8-8791-4C37-8BA8-606DDF052614}">
      <dsp:nvSpPr>
        <dsp:cNvPr id="0" name=""/>
        <dsp:cNvSpPr/>
      </dsp:nvSpPr>
      <dsp:spPr>
        <a:xfrm>
          <a:off x="622" y="2564268"/>
          <a:ext cx="1488236" cy="744118"/>
        </a:xfrm>
        <a:prstGeom prst="roundRect">
          <a:avLst>
            <a:gd name="adj" fmla="val 10000"/>
          </a:avLst>
        </a:prstGeom>
        <a:solidFill>
          <a:srgbClr val="FF2F92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Divided anatomically into:</a:t>
          </a:r>
          <a:endParaRPr lang="ar-SA" sz="1600" kern="1200" dirty="0"/>
        </a:p>
      </dsp:txBody>
      <dsp:txXfrm>
        <a:off x="22416" y="2586062"/>
        <a:ext cx="1444648" cy="700530"/>
      </dsp:txXfrm>
    </dsp:sp>
    <dsp:sp modelId="{88A6653D-1609-4B08-ADE0-258C27BE3C49}">
      <dsp:nvSpPr>
        <dsp:cNvPr id="0" name=""/>
        <dsp:cNvSpPr/>
      </dsp:nvSpPr>
      <dsp:spPr>
        <a:xfrm rot="17350740">
          <a:off x="880482" y="2069188"/>
          <a:ext cx="1812046" cy="22807"/>
        </a:xfrm>
        <a:custGeom>
          <a:avLst/>
          <a:gdLst/>
          <a:ahLst/>
          <a:cxnLst/>
          <a:rect l="0" t="0" r="0" b="0"/>
          <a:pathLst>
            <a:path>
              <a:moveTo>
                <a:pt x="0" y="11403"/>
              </a:moveTo>
              <a:lnTo>
                <a:pt x="1812046" y="11403"/>
              </a:lnTo>
            </a:path>
          </a:pathLst>
        </a:custGeom>
        <a:noFill/>
        <a:ln w="12700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600" kern="1200"/>
        </a:p>
      </dsp:txBody>
      <dsp:txXfrm>
        <a:off x="1741204" y="2035290"/>
        <a:ext cx="90602" cy="90602"/>
      </dsp:txXfrm>
    </dsp:sp>
    <dsp:sp modelId="{A98C4760-7FD5-4D5B-83A4-EE7405042085}">
      <dsp:nvSpPr>
        <dsp:cNvPr id="0" name=""/>
        <dsp:cNvSpPr/>
      </dsp:nvSpPr>
      <dsp:spPr>
        <a:xfrm>
          <a:off x="2084153" y="852796"/>
          <a:ext cx="1488236" cy="74411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FF2F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ysClr val="windowText" lastClr="000000"/>
              </a:solidFill>
            </a:rPr>
            <a:t>Appendix</a:t>
          </a:r>
          <a:endParaRPr lang="ar-SA" sz="1600" kern="1200" dirty="0">
            <a:solidFill>
              <a:sysClr val="windowText" lastClr="000000"/>
            </a:solidFill>
          </a:endParaRPr>
        </a:p>
      </dsp:txBody>
      <dsp:txXfrm>
        <a:off x="2105947" y="874590"/>
        <a:ext cx="1444648" cy="700530"/>
      </dsp:txXfrm>
    </dsp:sp>
    <dsp:sp modelId="{3FD4B854-1728-45A7-B9BF-28B34A0F84E6}">
      <dsp:nvSpPr>
        <dsp:cNvPr id="0" name=""/>
        <dsp:cNvSpPr/>
      </dsp:nvSpPr>
      <dsp:spPr>
        <a:xfrm rot="18289469">
          <a:off x="1265291" y="2497056"/>
          <a:ext cx="1042429" cy="22807"/>
        </a:xfrm>
        <a:custGeom>
          <a:avLst/>
          <a:gdLst/>
          <a:ahLst/>
          <a:cxnLst/>
          <a:rect l="0" t="0" r="0" b="0"/>
          <a:pathLst>
            <a:path>
              <a:moveTo>
                <a:pt x="0" y="11403"/>
              </a:moveTo>
              <a:lnTo>
                <a:pt x="1042429" y="11403"/>
              </a:lnTo>
            </a:path>
          </a:pathLst>
        </a:custGeom>
        <a:noFill/>
        <a:ln w="12700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1760445" y="2482399"/>
        <a:ext cx="52121" cy="52121"/>
      </dsp:txXfrm>
    </dsp:sp>
    <dsp:sp modelId="{336BF8BF-A121-48CB-8B2C-5CF4C2B8D50B}">
      <dsp:nvSpPr>
        <dsp:cNvPr id="0" name=""/>
        <dsp:cNvSpPr/>
      </dsp:nvSpPr>
      <dsp:spPr>
        <a:xfrm>
          <a:off x="2084153" y="1708532"/>
          <a:ext cx="1488236" cy="74411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FF2F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Text" lastClr="000000"/>
              </a:solidFill>
            </a:rPr>
            <a:t>Cecum: </a:t>
          </a:r>
          <a:r>
            <a:rPr lang="en-US" sz="1600" kern="1200" dirty="0" smtClean="0">
              <a:solidFill>
                <a:schemeClr val="bg1">
                  <a:lumMod val="50000"/>
                </a:schemeClr>
              </a:solidFill>
            </a:rPr>
            <a:t>right side</a:t>
          </a:r>
          <a:endParaRPr lang="ar-SA" sz="1600" kern="1200" dirty="0">
            <a:solidFill>
              <a:sysClr val="windowText" lastClr="000000"/>
            </a:solidFill>
          </a:endParaRPr>
        </a:p>
      </dsp:txBody>
      <dsp:txXfrm>
        <a:off x="2105947" y="1730326"/>
        <a:ext cx="1444648" cy="700530"/>
      </dsp:txXfrm>
    </dsp:sp>
    <dsp:sp modelId="{E71B57F3-8E57-4F42-B68D-0D891A02BBE7}">
      <dsp:nvSpPr>
        <dsp:cNvPr id="0" name=""/>
        <dsp:cNvSpPr/>
      </dsp:nvSpPr>
      <dsp:spPr>
        <a:xfrm>
          <a:off x="1488858" y="2924924"/>
          <a:ext cx="595294" cy="22807"/>
        </a:xfrm>
        <a:custGeom>
          <a:avLst/>
          <a:gdLst/>
          <a:ahLst/>
          <a:cxnLst/>
          <a:rect l="0" t="0" r="0" b="0"/>
          <a:pathLst>
            <a:path>
              <a:moveTo>
                <a:pt x="0" y="11403"/>
              </a:moveTo>
              <a:lnTo>
                <a:pt x="595294" y="11403"/>
              </a:lnTo>
            </a:path>
          </a:pathLst>
        </a:custGeom>
        <a:noFill/>
        <a:ln w="12700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1771623" y="2921445"/>
        <a:ext cx="29764" cy="29764"/>
      </dsp:txXfrm>
    </dsp:sp>
    <dsp:sp modelId="{65B5AF85-A0FF-40B0-9A26-43376F2DE81B}">
      <dsp:nvSpPr>
        <dsp:cNvPr id="0" name=""/>
        <dsp:cNvSpPr/>
      </dsp:nvSpPr>
      <dsp:spPr>
        <a:xfrm>
          <a:off x="2084153" y="2564268"/>
          <a:ext cx="1488236" cy="74411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FF2F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ysClr val="windowText" lastClr="000000"/>
              </a:solidFill>
            </a:rPr>
            <a:t> Colon</a:t>
          </a:r>
          <a:endParaRPr lang="ar-SA" sz="1600" kern="1200" dirty="0">
            <a:solidFill>
              <a:sysClr val="windowText" lastClr="000000"/>
            </a:solidFill>
          </a:endParaRPr>
        </a:p>
      </dsp:txBody>
      <dsp:txXfrm>
        <a:off x="2105947" y="2586062"/>
        <a:ext cx="1444648" cy="700530"/>
      </dsp:txXfrm>
    </dsp:sp>
    <dsp:sp modelId="{504A5802-874C-43D6-96FC-1466B8187949}">
      <dsp:nvSpPr>
        <dsp:cNvPr id="0" name=""/>
        <dsp:cNvSpPr/>
      </dsp:nvSpPr>
      <dsp:spPr>
        <a:xfrm rot="17692822">
          <a:off x="3162574" y="2283122"/>
          <a:ext cx="1414925" cy="22807"/>
        </a:xfrm>
        <a:custGeom>
          <a:avLst/>
          <a:gdLst/>
          <a:ahLst/>
          <a:cxnLst/>
          <a:rect l="0" t="0" r="0" b="0"/>
          <a:pathLst>
            <a:path>
              <a:moveTo>
                <a:pt x="0" y="11403"/>
              </a:moveTo>
              <a:lnTo>
                <a:pt x="1414925" y="11403"/>
              </a:lnTo>
            </a:path>
          </a:pathLst>
        </a:custGeom>
        <a:noFill/>
        <a:ln w="12700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3834663" y="2259152"/>
        <a:ext cx="70746" cy="70746"/>
      </dsp:txXfrm>
    </dsp:sp>
    <dsp:sp modelId="{01B68043-42CB-4E0F-8734-EF951DCB60C6}">
      <dsp:nvSpPr>
        <dsp:cNvPr id="0" name=""/>
        <dsp:cNvSpPr/>
      </dsp:nvSpPr>
      <dsp:spPr>
        <a:xfrm>
          <a:off x="4167684" y="1280664"/>
          <a:ext cx="1488236" cy="74411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ysClr val="windowText" lastClr="000000"/>
              </a:solidFill>
            </a:rPr>
            <a:t>ascending</a:t>
          </a:r>
          <a:endParaRPr lang="ar-SA" sz="1600" kern="1200" dirty="0">
            <a:solidFill>
              <a:sysClr val="windowText" lastClr="000000"/>
            </a:solidFill>
          </a:endParaRPr>
        </a:p>
      </dsp:txBody>
      <dsp:txXfrm>
        <a:off x="4189478" y="1302458"/>
        <a:ext cx="1444648" cy="700530"/>
      </dsp:txXfrm>
    </dsp:sp>
    <dsp:sp modelId="{CDB34921-E7EF-4B0F-A25C-83AEEA85762B}">
      <dsp:nvSpPr>
        <dsp:cNvPr id="0" name=""/>
        <dsp:cNvSpPr/>
      </dsp:nvSpPr>
      <dsp:spPr>
        <a:xfrm rot="19457599">
          <a:off x="3503483" y="2710990"/>
          <a:ext cx="733107" cy="22807"/>
        </a:xfrm>
        <a:custGeom>
          <a:avLst/>
          <a:gdLst/>
          <a:ahLst/>
          <a:cxnLst/>
          <a:rect l="0" t="0" r="0" b="0"/>
          <a:pathLst>
            <a:path>
              <a:moveTo>
                <a:pt x="0" y="11403"/>
              </a:moveTo>
              <a:lnTo>
                <a:pt x="733107" y="11403"/>
              </a:lnTo>
            </a:path>
          </a:pathLst>
        </a:custGeom>
        <a:noFill/>
        <a:ln w="12700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3851709" y="2704066"/>
        <a:ext cx="36655" cy="36655"/>
      </dsp:txXfrm>
    </dsp:sp>
    <dsp:sp modelId="{7AFAA881-0095-4CDC-835A-E2C8092EF93F}">
      <dsp:nvSpPr>
        <dsp:cNvPr id="0" name=""/>
        <dsp:cNvSpPr/>
      </dsp:nvSpPr>
      <dsp:spPr>
        <a:xfrm>
          <a:off x="4167684" y="2136400"/>
          <a:ext cx="1488236" cy="74411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ysClr val="windowText" lastClr="000000"/>
              </a:solidFill>
            </a:rPr>
            <a:t>transverse</a:t>
          </a:r>
          <a:endParaRPr lang="ar-SA" sz="1600" kern="1200" dirty="0">
            <a:solidFill>
              <a:sysClr val="windowText" lastClr="000000"/>
            </a:solidFill>
          </a:endParaRPr>
        </a:p>
      </dsp:txBody>
      <dsp:txXfrm>
        <a:off x="4189478" y="2158194"/>
        <a:ext cx="1444648" cy="700530"/>
      </dsp:txXfrm>
    </dsp:sp>
    <dsp:sp modelId="{DFBC4A6F-8161-40C2-B4E5-4BE07B7BD635}">
      <dsp:nvSpPr>
        <dsp:cNvPr id="0" name=""/>
        <dsp:cNvSpPr/>
      </dsp:nvSpPr>
      <dsp:spPr>
        <a:xfrm rot="2142401">
          <a:off x="3503483" y="3138858"/>
          <a:ext cx="733107" cy="22807"/>
        </a:xfrm>
        <a:custGeom>
          <a:avLst/>
          <a:gdLst/>
          <a:ahLst/>
          <a:cxnLst/>
          <a:rect l="0" t="0" r="0" b="0"/>
          <a:pathLst>
            <a:path>
              <a:moveTo>
                <a:pt x="0" y="11403"/>
              </a:moveTo>
              <a:lnTo>
                <a:pt x="733107" y="11403"/>
              </a:lnTo>
            </a:path>
          </a:pathLst>
        </a:custGeom>
        <a:noFill/>
        <a:ln w="12700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3851709" y="3131934"/>
        <a:ext cx="36655" cy="36655"/>
      </dsp:txXfrm>
    </dsp:sp>
    <dsp:sp modelId="{C68DFA63-631A-4710-8486-A573D6A44030}">
      <dsp:nvSpPr>
        <dsp:cNvPr id="0" name=""/>
        <dsp:cNvSpPr/>
      </dsp:nvSpPr>
      <dsp:spPr>
        <a:xfrm>
          <a:off x="4167684" y="2992136"/>
          <a:ext cx="1488236" cy="74411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ysClr val="windowText" lastClr="000000"/>
              </a:solidFill>
            </a:rPr>
            <a:t>descending</a:t>
          </a:r>
          <a:endParaRPr lang="ar-SA" sz="1600" kern="1200" dirty="0">
            <a:solidFill>
              <a:sysClr val="windowText" lastClr="000000"/>
            </a:solidFill>
          </a:endParaRPr>
        </a:p>
      </dsp:txBody>
      <dsp:txXfrm>
        <a:off x="4189478" y="3013930"/>
        <a:ext cx="1444648" cy="700530"/>
      </dsp:txXfrm>
    </dsp:sp>
    <dsp:sp modelId="{FC7D1348-4D31-4162-8B96-E546C108272E}">
      <dsp:nvSpPr>
        <dsp:cNvPr id="0" name=""/>
        <dsp:cNvSpPr/>
      </dsp:nvSpPr>
      <dsp:spPr>
        <a:xfrm rot="3907178">
          <a:off x="3162574" y="3566726"/>
          <a:ext cx="1414925" cy="22807"/>
        </a:xfrm>
        <a:custGeom>
          <a:avLst/>
          <a:gdLst/>
          <a:ahLst/>
          <a:cxnLst/>
          <a:rect l="0" t="0" r="0" b="0"/>
          <a:pathLst>
            <a:path>
              <a:moveTo>
                <a:pt x="0" y="11403"/>
              </a:moveTo>
              <a:lnTo>
                <a:pt x="1414925" y="11403"/>
              </a:lnTo>
            </a:path>
          </a:pathLst>
        </a:custGeom>
        <a:noFill/>
        <a:ln w="12700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3834663" y="3542756"/>
        <a:ext cx="70746" cy="70746"/>
      </dsp:txXfrm>
    </dsp:sp>
    <dsp:sp modelId="{7C7B4A6E-C91B-47F6-AAF5-FD64F7EDBC9B}">
      <dsp:nvSpPr>
        <dsp:cNvPr id="0" name=""/>
        <dsp:cNvSpPr/>
      </dsp:nvSpPr>
      <dsp:spPr>
        <a:xfrm>
          <a:off x="4167684" y="3847872"/>
          <a:ext cx="1488236" cy="74411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ysClr val="windowText" lastClr="000000"/>
              </a:solidFill>
            </a:rPr>
            <a:t>sigmoid</a:t>
          </a:r>
          <a:endParaRPr lang="ar-SA" sz="1600" kern="1200" dirty="0">
            <a:solidFill>
              <a:sysClr val="windowText" lastClr="000000"/>
            </a:solidFill>
          </a:endParaRPr>
        </a:p>
      </dsp:txBody>
      <dsp:txXfrm>
        <a:off x="4189478" y="3869666"/>
        <a:ext cx="1444648" cy="700530"/>
      </dsp:txXfrm>
    </dsp:sp>
    <dsp:sp modelId="{E3EE9CAA-DEF7-40E0-9080-F056475E59E3}">
      <dsp:nvSpPr>
        <dsp:cNvPr id="0" name=""/>
        <dsp:cNvSpPr/>
      </dsp:nvSpPr>
      <dsp:spPr>
        <a:xfrm rot="3310531">
          <a:off x="1265291" y="3352792"/>
          <a:ext cx="1042429" cy="22807"/>
        </a:xfrm>
        <a:custGeom>
          <a:avLst/>
          <a:gdLst/>
          <a:ahLst/>
          <a:cxnLst/>
          <a:rect l="0" t="0" r="0" b="0"/>
          <a:pathLst>
            <a:path>
              <a:moveTo>
                <a:pt x="0" y="11403"/>
              </a:moveTo>
              <a:lnTo>
                <a:pt x="1042429" y="11403"/>
              </a:lnTo>
            </a:path>
          </a:pathLst>
        </a:custGeom>
        <a:noFill/>
        <a:ln w="12700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500" kern="1200"/>
        </a:p>
      </dsp:txBody>
      <dsp:txXfrm>
        <a:off x="1760445" y="3338135"/>
        <a:ext cx="52121" cy="52121"/>
      </dsp:txXfrm>
    </dsp:sp>
    <dsp:sp modelId="{1AA05FB9-4913-4C96-B0A6-0347A6DBF9FC}">
      <dsp:nvSpPr>
        <dsp:cNvPr id="0" name=""/>
        <dsp:cNvSpPr/>
      </dsp:nvSpPr>
      <dsp:spPr>
        <a:xfrm>
          <a:off x="2084153" y="3420004"/>
          <a:ext cx="1488236" cy="74411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FF2F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ysClr val="windowText" lastClr="000000"/>
              </a:solidFill>
            </a:rPr>
            <a:t>Rectum</a:t>
          </a:r>
          <a:endParaRPr lang="ar-SA" sz="1600" kern="1200" dirty="0">
            <a:solidFill>
              <a:sysClr val="windowText" lastClr="000000"/>
            </a:solidFill>
          </a:endParaRPr>
        </a:p>
      </dsp:txBody>
      <dsp:txXfrm>
        <a:off x="2105947" y="3441798"/>
        <a:ext cx="1444648" cy="700530"/>
      </dsp:txXfrm>
    </dsp:sp>
    <dsp:sp modelId="{F4A2742F-C311-470E-ABAF-5170E20BF2C1}">
      <dsp:nvSpPr>
        <dsp:cNvPr id="0" name=""/>
        <dsp:cNvSpPr/>
      </dsp:nvSpPr>
      <dsp:spPr>
        <a:xfrm rot="4249260">
          <a:off x="880482" y="3780660"/>
          <a:ext cx="1812046" cy="22807"/>
        </a:xfrm>
        <a:custGeom>
          <a:avLst/>
          <a:gdLst/>
          <a:ahLst/>
          <a:cxnLst/>
          <a:rect l="0" t="0" r="0" b="0"/>
          <a:pathLst>
            <a:path>
              <a:moveTo>
                <a:pt x="0" y="11403"/>
              </a:moveTo>
              <a:lnTo>
                <a:pt x="1812046" y="11403"/>
              </a:lnTo>
            </a:path>
          </a:pathLst>
        </a:custGeom>
        <a:noFill/>
        <a:ln w="12700" cap="flat" cmpd="sng" algn="ctr">
          <a:solidFill>
            <a:srgbClr val="FF8AD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600" kern="1200"/>
        </a:p>
      </dsp:txBody>
      <dsp:txXfrm>
        <a:off x="1741204" y="3746762"/>
        <a:ext cx="90602" cy="90602"/>
      </dsp:txXfrm>
    </dsp:sp>
    <dsp:sp modelId="{EFC62968-0C8C-4998-921D-081F22134C2B}">
      <dsp:nvSpPr>
        <dsp:cNvPr id="0" name=""/>
        <dsp:cNvSpPr/>
      </dsp:nvSpPr>
      <dsp:spPr>
        <a:xfrm>
          <a:off x="2084153" y="4275740"/>
          <a:ext cx="1488236" cy="744118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FF2F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ysClr val="windowText" lastClr="000000"/>
              </a:solidFill>
            </a:rPr>
            <a:t>Anal canal</a:t>
          </a:r>
          <a:endParaRPr lang="ar-SA" sz="1600" kern="1200" dirty="0">
            <a:solidFill>
              <a:sysClr val="windowText" lastClr="000000"/>
            </a:solidFill>
          </a:endParaRPr>
        </a:p>
      </dsp:txBody>
      <dsp:txXfrm>
        <a:off x="2105947" y="4297534"/>
        <a:ext cx="1444648" cy="700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0040C9-A672-5948-9B29-AE5423BD5FC3}" type="datetimeFigureOut">
              <a:rPr lang="en-US" smtClean="0"/>
              <a:t>12/10/17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3A235-18DE-4845-8ACD-449801954E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10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601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634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63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048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12/10/17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69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12/10/17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6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12/10/17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3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12/10/17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4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12/10/17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6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12/10/17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12/10/17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7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12/10/17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33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12/10/17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0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12/10/17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EB0C-2DBE-2E47-B69A-DE66AE3C7562}" type="datetimeFigureOut">
              <a:rPr lang="en-US" smtClean="0"/>
              <a:t>12/10/17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281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0EB0C-2DBE-2E47-B69A-DE66AE3C7562}" type="datetimeFigureOut">
              <a:rPr lang="en-US" smtClean="0"/>
              <a:t>12/10/17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6603-AD69-E740-8B54-8F6D20424B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svg"/><Relationship Id="rId12" Type="http://schemas.openxmlformats.org/officeDocument/2006/relationships/hyperlink" Target="https://goo.gl/forms/EjyUeY3lcODsmHTz2" TargetMode="External"/><Relationship Id="rId13" Type="http://schemas.openxmlformats.org/officeDocument/2006/relationships/image" Target="../media/image34.jpeg"/><Relationship Id="rId14" Type="http://schemas.openxmlformats.org/officeDocument/2006/relationships/hyperlink" Target="http://franchisesaysso.blogspot.com/p/choice-suggestions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jpeg"/><Relationship Id="rId4" Type="http://schemas.openxmlformats.org/officeDocument/2006/relationships/image" Target="../media/image1.jpeg"/><Relationship Id="rId5" Type="http://schemas.openxmlformats.org/officeDocument/2006/relationships/hyperlink" Target="mailto:HistologyTeam436@gmail.com" TargetMode="External"/><Relationship Id="rId6" Type="http://schemas.openxmlformats.org/officeDocument/2006/relationships/image" Target="../media/image31.png"/><Relationship Id="rId7" Type="http://schemas.openxmlformats.org/officeDocument/2006/relationships/hyperlink" Target="https://twitter.com/Histology436" TargetMode="External"/><Relationship Id="rId8" Type="http://schemas.openxmlformats.org/officeDocument/2006/relationships/image" Target="../media/image32.png"/><Relationship Id="rId9" Type="http://schemas.openxmlformats.org/officeDocument/2006/relationships/hyperlink" Target="https://docs.google.com/presentation/d/1UJDaUDZrQceFOgC2gpyJRuN18XnlFSG4jwxzybwwNIA/edit?usp=sharing" TargetMode="External"/><Relationship Id="rId10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svg"/><Relationship Id="rId5" Type="http://schemas.openxmlformats.org/officeDocument/2006/relationships/image" Target="../media/image13.jpe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21.jpeg"/><Relationship Id="rId9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chea-02.jpg"/>
          <p:cNvPicPr>
            <a:picLocks noGrp="1" noChangeAspect="1"/>
          </p:cNvPicPr>
          <p:nvPr isPhoto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06562" y="2389246"/>
            <a:ext cx="72624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FF8AD8"/>
                </a:solidFill>
                <a:latin typeface="+mj-lt"/>
              </a:rPr>
              <a:t>SMALL &amp; LARGE </a:t>
            </a:r>
            <a:r>
              <a:rPr lang="en-GB" sz="7200" b="1" dirty="0" smtClean="0">
                <a:solidFill>
                  <a:srgbClr val="FF8AD8"/>
                </a:solidFill>
                <a:latin typeface="+mj-lt"/>
              </a:rPr>
              <a:t>INTESTINES</a:t>
            </a:r>
            <a:endParaRPr lang="en-US" sz="7200" b="1" dirty="0">
              <a:solidFill>
                <a:srgbClr val="FF8AD8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t="6425" r="55775" b="66127"/>
          <a:stretch/>
        </p:blipFill>
        <p:spPr>
          <a:xfrm>
            <a:off x="3015861" y="299546"/>
            <a:ext cx="2580897" cy="1102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42" y="86604"/>
            <a:ext cx="2059458" cy="19003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28047" y="6148725"/>
            <a:ext cx="2866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2F92"/>
                </a:solidFill>
              </a:rPr>
              <a:t>Color index:</a:t>
            </a:r>
          </a:p>
          <a:p>
            <a:r>
              <a:rPr lang="en-US" sz="1400" dirty="0"/>
              <a:t>Slides.. </a:t>
            </a:r>
            <a:r>
              <a:rPr lang="en-US" sz="1400" dirty="0">
                <a:solidFill>
                  <a:srgbClr val="FF0000"/>
                </a:solidFill>
              </a:rPr>
              <a:t>Important ..</a:t>
            </a:r>
            <a:r>
              <a:rPr lang="en-US" sz="1400" dirty="0">
                <a:solidFill>
                  <a:srgbClr val="008F00"/>
                </a:solidFill>
              </a:rPr>
              <a:t>Notes ..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Extra.. 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Frame 1"/>
          <p:cNvSpPr/>
          <p:nvPr/>
        </p:nvSpPr>
        <p:spPr>
          <a:xfrm>
            <a:off x="3005841" y="6055833"/>
            <a:ext cx="3111180" cy="739783"/>
          </a:xfrm>
          <a:prstGeom prst="frame">
            <a:avLst>
              <a:gd name="adj1" fmla="val 211"/>
            </a:avLst>
          </a:prstGeom>
          <a:solidFill>
            <a:srgbClr val="FF2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070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83753"/>
              </p:ext>
            </p:extLst>
          </p:nvPr>
        </p:nvGraphicFramePr>
        <p:xfrm>
          <a:off x="241738" y="507539"/>
          <a:ext cx="7508892" cy="6299661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75088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5470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1- 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Mucosa </a:t>
                      </a:r>
                      <a:r>
                        <a:rPr lang="en-US" b="0" dirty="0" smtClean="0">
                          <a:solidFill>
                            <a:srgbClr val="008F00"/>
                          </a:solidFill>
                        </a:rPr>
                        <a:t>the mucosa</a:t>
                      </a:r>
                      <a:r>
                        <a:rPr lang="en-US" b="0" baseline="0" dirty="0" smtClean="0">
                          <a:solidFill>
                            <a:srgbClr val="008F00"/>
                          </a:solidFill>
                        </a:rPr>
                        <a:t> is thinner than that of small int.</a:t>
                      </a:r>
                      <a:endParaRPr lang="ar-SA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2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5081">
                <a:tc>
                  <a:txBody>
                    <a:bodyPr/>
                    <a:lstStyle/>
                    <a:p>
                      <a:pPr algn="l" rtl="0">
                        <a:buFont typeface="Courier New" pitchFamily="49" charset="0"/>
                        <a:buChar char="o"/>
                      </a:pPr>
                      <a:r>
                        <a:rPr lang="ar-SA" dirty="0"/>
                        <a:t>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Shows only crypts (NO villi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) 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  <a:p>
                      <a:pPr algn="l" rtl="0">
                        <a:buFont typeface="Wingdings" pitchFamily="2" charset="2"/>
                        <a:buChar char="Ø"/>
                      </a:pPr>
                      <a:r>
                        <a:rPr lang="en-US" sz="1600" dirty="0"/>
                        <a:t> </a:t>
                      </a:r>
                      <a:r>
                        <a:rPr lang="en-US" sz="1600" b="1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Epithelium: </a:t>
                      </a:r>
                    </a:p>
                    <a:p>
                      <a:pPr algn="l" rtl="0">
                        <a:buFont typeface="Courier New" pitchFamily="49" charset="0"/>
                        <a:buChar char="o"/>
                      </a:pPr>
                      <a:r>
                        <a:rPr lang="en-US" sz="1600" dirty="0"/>
                        <a:t> Simple columnar epithelium with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numerous goblet cells</a:t>
                      </a:r>
                      <a:r>
                        <a:rPr lang="en-US" sz="1600" dirty="0"/>
                        <a:t>. </a:t>
                      </a:r>
                      <a:r>
                        <a:rPr lang="en-US" sz="1400" kern="1200" dirty="0" smtClean="0">
                          <a:solidFill>
                            <a:srgbClr val="008F00"/>
                          </a:solidFill>
                          <a:latin typeface="+mn-lt"/>
                          <a:ea typeface="+mn-ea"/>
                          <a:cs typeface="+mn-cs"/>
                        </a:rPr>
                        <a:t>(more </a:t>
                      </a:r>
                      <a:r>
                        <a:rPr lang="en-US" sz="1400" kern="1200" dirty="0">
                          <a:solidFill>
                            <a:srgbClr val="008F00"/>
                          </a:solidFill>
                          <a:latin typeface="+mn-lt"/>
                          <a:ea typeface="+mn-ea"/>
                          <a:cs typeface="+mn-cs"/>
                        </a:rPr>
                        <a:t>numerous  goblet cells than small </a:t>
                      </a:r>
                      <a:r>
                        <a:rPr lang="en-US" sz="1400" kern="1200" dirty="0" smtClean="0">
                          <a:solidFill>
                            <a:srgbClr val="008F00"/>
                          </a:solidFill>
                          <a:latin typeface="+mn-lt"/>
                          <a:ea typeface="+mn-ea"/>
                          <a:cs typeface="+mn-cs"/>
                        </a:rPr>
                        <a:t>intestine, and increase near the rectum)</a:t>
                      </a:r>
                      <a:endParaRPr lang="en-US" sz="1400" kern="1200" dirty="0">
                        <a:solidFill>
                          <a:srgbClr val="008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>
                        <a:buFont typeface="Wingdings" pitchFamily="2" charset="2"/>
                        <a:buChar char="Ø"/>
                      </a:pPr>
                      <a:r>
                        <a:rPr lang="en-US" sz="1600" dirty="0"/>
                        <a:t> </a:t>
                      </a:r>
                      <a:r>
                        <a:rPr lang="en-US" sz="1600" b="1" dirty="0">
                          <a:solidFill>
                            <a:srgbClr val="FF8AD8"/>
                          </a:solidFill>
                        </a:rPr>
                        <a:t>Lamina </a:t>
                      </a:r>
                      <a:r>
                        <a:rPr lang="en-US" sz="1600" b="1" dirty="0" err="1">
                          <a:solidFill>
                            <a:srgbClr val="FF8AD8"/>
                          </a:solidFill>
                        </a:rPr>
                        <a:t>propria</a:t>
                      </a:r>
                      <a:r>
                        <a:rPr lang="en-US" sz="1600" dirty="0"/>
                        <a:t>: </a:t>
                      </a:r>
                    </a:p>
                    <a:p>
                      <a:pPr algn="l" rtl="0">
                        <a:buFont typeface="Courier New" pitchFamily="49" charset="0"/>
                        <a:buChar char="o"/>
                      </a:pPr>
                      <a:r>
                        <a:rPr lang="en-US" sz="1600" dirty="0"/>
                        <a:t> C.T containing numerous </a:t>
                      </a:r>
                      <a:r>
                        <a:rPr lang="en-US" sz="1600" b="1" dirty="0"/>
                        <a:t>crypts</a:t>
                      </a:r>
                      <a:r>
                        <a:rPr lang="en-US" sz="1600" dirty="0"/>
                        <a:t>. </a:t>
                      </a:r>
                      <a:r>
                        <a:rPr lang="en-US" sz="1400" kern="1200" dirty="0">
                          <a:solidFill>
                            <a:srgbClr val="008F00"/>
                          </a:solidFill>
                          <a:latin typeface="+mn-lt"/>
                          <a:ea typeface="+mn-ea"/>
                          <a:cs typeface="+mn-cs"/>
                        </a:rPr>
                        <a:t>( Glands )</a:t>
                      </a:r>
                    </a:p>
                    <a:p>
                      <a:pPr algn="l" rtl="0">
                        <a:buFont typeface="Courier New" pitchFamily="49" charset="0"/>
                        <a:buChar char="o"/>
                      </a:pPr>
                      <a:r>
                        <a:rPr lang="en-US" sz="1600" dirty="0"/>
                        <a:t> Cells of the crypts are the same as in small intestine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but WITHOUT Paneth cells</a:t>
                      </a:r>
                      <a:r>
                        <a:rPr lang="en-US" sz="1600" dirty="0"/>
                        <a:t>.</a:t>
                      </a:r>
                    </a:p>
                    <a:p>
                      <a:pPr algn="l" rtl="0">
                        <a:buFont typeface="Courier New" pitchFamily="49" charset="0"/>
                        <a:buChar char="o"/>
                      </a:pPr>
                      <a:r>
                        <a:rPr lang="en-US" sz="1600" baseline="0" dirty="0"/>
                        <a:t> 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Lymphatic nodules (solitary): frequent. </a:t>
                      </a:r>
                      <a:r>
                        <a:rPr lang="en-US" sz="1600" dirty="0" smtClean="0">
                          <a:solidFill>
                            <a:srgbClr val="008F00"/>
                          </a:solidFill>
                        </a:rPr>
                        <a:t>The ileum</a:t>
                      </a:r>
                      <a:r>
                        <a:rPr lang="en-US" sz="1600" baseline="0" dirty="0" smtClean="0">
                          <a:solidFill>
                            <a:srgbClr val="008F00"/>
                          </a:solidFill>
                        </a:rPr>
                        <a:t> starts in the antibacterial process with having </a:t>
                      </a:r>
                      <a:r>
                        <a:rPr lang="en-US" sz="1600" baseline="0" dirty="0" err="1" smtClean="0">
                          <a:solidFill>
                            <a:srgbClr val="008F00"/>
                          </a:solidFill>
                        </a:rPr>
                        <a:t>peyer’s</a:t>
                      </a:r>
                      <a:r>
                        <a:rPr lang="en-US" sz="1600" baseline="0" dirty="0" smtClean="0">
                          <a:solidFill>
                            <a:srgbClr val="008F00"/>
                          </a:solidFill>
                        </a:rPr>
                        <a:t> patches, and bacteria really appear in the colon.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  <a:p>
                      <a:pPr algn="l" rtl="0">
                        <a:buFont typeface="Wingdings" pitchFamily="2" charset="2"/>
                        <a:buChar char="Ø"/>
                      </a:pPr>
                      <a:r>
                        <a:rPr lang="en-US" sz="1600" dirty="0"/>
                        <a:t> </a:t>
                      </a:r>
                      <a:r>
                        <a:rPr lang="en-US" sz="1600" b="1" kern="1200" dirty="0" err="1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Muscularis</a:t>
                      </a:r>
                      <a:r>
                        <a:rPr lang="en-US" sz="1600" b="1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mucosae</a:t>
                      </a:r>
                      <a:r>
                        <a:rPr lang="en-US" sz="1600" b="1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600" b="1" kern="1200" baseline="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l" rtl="0">
                        <a:buFont typeface="Courier New" pitchFamily="49" charset="0"/>
                        <a:buChar char="o"/>
                      </a:pPr>
                      <a:r>
                        <a:rPr lang="en-US" sz="1600" dirty="0"/>
                        <a:t> 2 layers of smooth muscle.</a:t>
                      </a:r>
                      <a:endParaRPr lang="ar-S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2954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2-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</a:rPr>
                        <a:t>Submuosa</a:t>
                      </a:r>
                      <a:endParaRPr lang="ar-SA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2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3347">
                <a:tc>
                  <a:txBody>
                    <a:bodyPr/>
                    <a:lstStyle/>
                    <a:p>
                      <a:pPr algn="l" rtl="0">
                        <a:buFont typeface="Courier New" pitchFamily="49" charset="0"/>
                        <a:buChar char="o"/>
                      </a:pPr>
                      <a:r>
                        <a:rPr lang="en-US" dirty="0"/>
                        <a:t>  </a:t>
                      </a:r>
                      <a:r>
                        <a:rPr lang="en-US" sz="1600" dirty="0"/>
                        <a:t>NO glands.</a:t>
                      </a:r>
                      <a:r>
                        <a:rPr lang="en-US" sz="1600" baseline="0" dirty="0"/>
                        <a:t> </a:t>
                      </a:r>
                    </a:p>
                    <a:p>
                      <a:pPr algn="l" rtl="0">
                        <a:buFont typeface="Courier New" pitchFamily="49" charset="0"/>
                        <a:buChar char="o"/>
                      </a:pPr>
                      <a:r>
                        <a:rPr lang="en-US" sz="1600" b="1" dirty="0"/>
                        <a:t>   </a:t>
                      </a:r>
                      <a:r>
                        <a:rPr lang="en-US" sz="1600" b="1" dirty="0" err="1"/>
                        <a:t>Meissner’s</a:t>
                      </a:r>
                      <a:r>
                        <a:rPr lang="en-US" sz="1600" b="1" dirty="0"/>
                        <a:t> nerve plexus.</a:t>
                      </a:r>
                      <a:endParaRPr lang="ar-SA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29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3-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Muscularis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Externa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>
                    <a:solidFill>
                      <a:srgbClr val="FF2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2286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Courier New" pitchFamily="49" charset="0"/>
                        <a:buChar char="o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Inner circular &amp; outer longitudinal smooth muscle layers.</a:t>
                      </a:r>
                    </a:p>
                    <a:p>
                      <a:pPr marL="0" algn="l" defTabSz="914400" rtl="0" eaLnBrk="1" latinLnBrk="0" hangingPunct="1">
                        <a:buFont typeface="Courier New" pitchFamily="49" charset="0"/>
                        <a:buChar char="o"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outer longitudinal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layer is </a:t>
                      </a:r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not continuous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but in the form of 3 ribbons </a:t>
                      </a:r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teniae</a:t>
                      </a:r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coli).</a:t>
                      </a:r>
                    </a:p>
                    <a:p>
                      <a:pPr marL="0" algn="l" defTabSz="914400" rtl="0" eaLnBrk="1" latinLnBrk="0" hangingPunct="1">
                        <a:buFont typeface="Courier New" pitchFamily="49" charset="0"/>
                        <a:buChar char="o"/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Auerbach’s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nerve plexus.</a:t>
                      </a:r>
                      <a:endParaRPr lang="ar-SA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9211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Serosa</a:t>
                      </a:r>
                      <a:r>
                        <a:rPr 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ar-SA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2F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4127">
                <a:tc>
                  <a:txBody>
                    <a:bodyPr/>
                    <a:lstStyle/>
                    <a:p>
                      <a:pPr marL="0" lvl="1" algn="l" defTabSz="914400" rtl="0" eaLnBrk="1" latinLnBrk="0" hangingPunct="1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Courier New" pitchFamily="49" charset="0"/>
                        <a:buChar char="o"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C.T. covered by </a:t>
                      </a:r>
                      <a:r>
                        <a:rPr lang="en-US" sz="16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mesothelium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lvl="1" algn="l" defTabSz="914400" rtl="0" eaLnBrk="1" latinLnBrk="0" hangingPunct="1">
                        <a:spcBef>
                          <a:spcPts val="0"/>
                        </a:spcBef>
                        <a:spcAft>
                          <a:spcPts val="300"/>
                        </a:spcAft>
                        <a:buFont typeface="Courier New" pitchFamily="49" charset="0"/>
                        <a:buChar char="o"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Has </a:t>
                      </a:r>
                      <a:r>
                        <a:rPr lang="en-US" sz="16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fat-filled</a:t>
                      </a:r>
                      <a:r>
                        <a:rPr lang="en-US" sz="16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pouches ( pendolous masses) </a:t>
                      </a: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called </a:t>
                      </a:r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appendices </a:t>
                      </a:r>
                      <a:r>
                        <a:rPr lang="en-US" sz="16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epiploicae</a:t>
                      </a:r>
                      <a:r>
                        <a:rPr lang="en-US" sz="16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ar-SA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5" name="Picture 4" descr="LIa"/>
          <p:cNvPicPr>
            <a:picLocks noChangeAspect="1" noChangeArrowheads="1"/>
          </p:cNvPicPr>
          <p:nvPr/>
        </p:nvPicPr>
        <p:blipFill>
          <a:blip r:embed="rId2"/>
          <a:srcRect l="841"/>
          <a:stretch>
            <a:fillRect/>
          </a:stretch>
        </p:blipFill>
        <p:spPr bwMode="auto">
          <a:xfrm>
            <a:off x="8556679" y="2333297"/>
            <a:ext cx="2952147" cy="4209392"/>
          </a:xfrm>
          <a:prstGeom prst="rect">
            <a:avLst/>
          </a:prstGeom>
          <a:noFill/>
          <a:ln w="9525">
            <a:solidFill>
              <a:srgbClr val="FF2F92"/>
            </a:solidFill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78318" y="14605"/>
            <a:ext cx="3007218" cy="5360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srgbClr val="FF2F92"/>
                </a:solidFill>
                <a:latin typeface="+mj-lt"/>
                <a:ea typeface="ＭＳ Ｐゴシック" pitchFamily="34" charset="-128"/>
                <a:cs typeface="+mj-cs"/>
              </a:rPr>
              <a:t>Wall of Colon</a:t>
            </a:r>
            <a:endParaRPr kumimoji="0" lang="ar-SA" sz="3600" b="0" i="0" u="none" strike="noStrike" kern="1200" cap="none" spc="0" normalizeH="0" baseline="0" noProof="0" dirty="0">
              <a:ln>
                <a:noFill/>
              </a:ln>
              <a:solidFill>
                <a:srgbClr val="FF2F92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pic>
        <p:nvPicPr>
          <p:cNvPr id="7" name="Picture 2" descr="C:\Documents and Settings\Aly\My Documents\Digestive II pictures\Colon-2.jpg"/>
          <p:cNvPicPr>
            <a:picLocks noChangeAspect="1" noChangeArrowheads="1"/>
          </p:cNvPicPr>
          <p:nvPr/>
        </p:nvPicPr>
        <p:blipFill>
          <a:blip r:embed="rId3"/>
          <a:srcRect t="4640"/>
          <a:stretch>
            <a:fillRect/>
          </a:stretch>
        </p:blipFill>
        <p:spPr bwMode="auto">
          <a:xfrm>
            <a:off x="8556680" y="335407"/>
            <a:ext cx="2952147" cy="1771673"/>
          </a:xfrm>
          <a:prstGeom prst="rect">
            <a:avLst/>
          </a:prstGeom>
          <a:noFill/>
          <a:ln w="9525">
            <a:solidFill>
              <a:srgbClr val="FF2F92"/>
            </a:solidFill>
            <a:miter lim="800000"/>
            <a:headEnd/>
            <a:tailEnd/>
          </a:ln>
        </p:spPr>
      </p:pic>
      <p:cxnSp>
        <p:nvCxnSpPr>
          <p:cNvPr id="8" name="Elbow Connector 7"/>
          <p:cNvCxnSpPr/>
          <p:nvPr/>
        </p:nvCxnSpPr>
        <p:spPr>
          <a:xfrm>
            <a:off x="6183086" y="928914"/>
            <a:ext cx="2656114" cy="508000"/>
          </a:xfrm>
          <a:prstGeom prst="bentConnector3">
            <a:avLst>
              <a:gd name="adj1" fmla="val 56011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39174" y="4057646"/>
            <a:ext cx="392035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400" dirty="0" err="1">
                <a:solidFill>
                  <a:schemeClr val="bg2">
                    <a:lumMod val="50000"/>
                  </a:schemeClr>
                </a:solidFill>
              </a:rPr>
              <a:t>القلاندز</a:t>
            </a:r>
            <a:r>
              <a:rPr lang="ar-SA" sz="1400" dirty="0">
                <a:solidFill>
                  <a:schemeClr val="bg2">
                    <a:lumMod val="50000"/>
                  </a:schemeClr>
                </a:solidFill>
              </a:rPr>
              <a:t> بس موجودة بالـ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(esophagus + duodenum)</a:t>
            </a:r>
            <a:endParaRPr lang="ar-SA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" name="Elbow Connector 2"/>
          <p:cNvCxnSpPr/>
          <p:nvPr/>
        </p:nvCxnSpPr>
        <p:spPr>
          <a:xfrm flipV="1">
            <a:off x="5733143" y="6241143"/>
            <a:ext cx="3106057" cy="503119"/>
          </a:xfrm>
          <a:prstGeom prst="bentConnector3">
            <a:avLst>
              <a:gd name="adj1" fmla="val 60748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>
            <a:off x="3074156" y="3444025"/>
            <a:ext cx="5648930" cy="656714"/>
          </a:xfrm>
          <a:prstGeom prst="bentConnector3">
            <a:avLst>
              <a:gd name="adj1" fmla="val 88284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604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title"/>
          </p:nvPr>
        </p:nvSpPr>
        <p:spPr>
          <a:xfrm>
            <a:off x="275897" y="469900"/>
            <a:ext cx="5336627" cy="766763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GB" sz="3200" dirty="0">
                <a:solidFill>
                  <a:srgbClr val="FF2F92"/>
                </a:solidFill>
                <a:ea typeface="ＭＳ Ｐゴシック" pitchFamily="34" charset="-128"/>
              </a:rPr>
              <a:t>Intestinal Crypts of </a:t>
            </a:r>
            <a:r>
              <a:rPr lang="en-GB" sz="3200">
                <a:solidFill>
                  <a:srgbClr val="FF2F92"/>
                </a:solidFill>
                <a:ea typeface="ＭＳ Ｐゴシック" pitchFamily="34" charset="-128"/>
              </a:rPr>
              <a:t>Colon </a:t>
            </a:r>
            <a:r>
              <a:rPr lang="en-US" sz="3200" dirty="0">
                <a:solidFill>
                  <a:srgbClr val="FF2F92"/>
                </a:solidFill>
                <a:ea typeface="ＭＳ Ｐゴシック" pitchFamily="34" charset="-128"/>
              </a:rPr>
              <a:t/>
            </a:r>
            <a:br>
              <a:rPr lang="en-US" sz="3200" dirty="0">
                <a:solidFill>
                  <a:srgbClr val="FF2F92"/>
                </a:solidFill>
                <a:ea typeface="ＭＳ Ｐゴシック" pitchFamily="34" charset="-128"/>
              </a:rPr>
            </a:br>
            <a:r>
              <a:rPr lang="en-GB" sz="3200" dirty="0">
                <a:solidFill>
                  <a:srgbClr val="FF2F92"/>
                </a:solidFill>
                <a:ea typeface="ＭＳ Ｐゴシック" pitchFamily="34" charset="-128"/>
              </a:rPr>
              <a:t> </a:t>
            </a:r>
            <a:endParaRPr lang="en-US" sz="3200" dirty="0">
              <a:solidFill>
                <a:srgbClr val="FF2F92"/>
              </a:solidFill>
              <a:ea typeface="ＭＳ Ｐゴシック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989" y="1054217"/>
            <a:ext cx="522605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 dirty="0" err="1">
                <a:solidFill>
                  <a:srgbClr val="FF8AD8"/>
                </a:solidFill>
                <a:latin typeface="+mj-lt"/>
              </a:rPr>
              <a:t>Cells lining the crypts are:</a:t>
            </a:r>
          </a:p>
          <a:p>
            <a:pPr lvl="1" eaLnBrk="1" hangingPunct="1">
              <a:defRPr/>
            </a:pPr>
            <a:r>
              <a:rPr lang="en-US" dirty="0">
                <a:latin typeface="+mj-lt"/>
                <a:cs typeface="Majalla UI"/>
              </a:rPr>
              <a:t>1. Surface columnar absorptive cells.</a:t>
            </a:r>
          </a:p>
          <a:p>
            <a:pPr lvl="1" eaLnBrk="1" hangingPunct="1">
              <a:defRPr/>
            </a:pPr>
            <a:r>
              <a:rPr lang="en-US" dirty="0">
                <a:latin typeface="+mj-lt"/>
                <a:cs typeface="Majalla UI"/>
              </a:rPr>
              <a:t>2. Goblet cells.</a:t>
            </a:r>
          </a:p>
          <a:p>
            <a:pPr lvl="1" eaLnBrk="1" hangingPunct="1">
              <a:defRPr/>
            </a:pPr>
            <a:r>
              <a:rPr lang="en-US" dirty="0">
                <a:latin typeface="+mj-lt"/>
                <a:cs typeface="Majalla UI"/>
              </a:rPr>
              <a:t>3. </a:t>
            </a:r>
            <a:r>
              <a:rPr lang="en-US" dirty="0" err="1">
                <a:latin typeface="+mj-lt"/>
                <a:cs typeface="Majalla UI"/>
              </a:rPr>
              <a:t>Enteroendocrine</a:t>
            </a:r>
            <a:r>
              <a:rPr lang="en-US" dirty="0">
                <a:latin typeface="+mj-lt"/>
                <a:cs typeface="Majalla UI"/>
              </a:rPr>
              <a:t> cells.</a:t>
            </a:r>
          </a:p>
          <a:p>
            <a:pPr lvl="1" eaLnBrk="1" hangingPunct="1">
              <a:defRPr/>
            </a:pPr>
            <a:r>
              <a:rPr lang="en-US" dirty="0">
                <a:latin typeface="+mj-lt"/>
                <a:cs typeface="Majalla UI"/>
              </a:rPr>
              <a:t>4. Stem cells.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Majalla UI"/>
            </a:endParaRPr>
          </a:p>
          <a:p>
            <a:pPr lvl="1">
              <a:defRPr/>
            </a:pPr>
            <a:r>
              <a:rPr lang="en-US" dirty="0">
                <a:latin typeface="+mj-lt"/>
                <a:cs typeface="Majalla UI"/>
              </a:rPr>
              <a:t>5- M-cells.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6044710" y="995363"/>
            <a:ext cx="5268912" cy="3037651"/>
          </a:xfrm>
        </p:spPr>
        <p:txBody>
          <a:bodyPr/>
          <a:lstStyle/>
          <a:p>
            <a:pPr marL="457200" lvl="1" algn="l" rtl="0">
              <a:buNone/>
              <a:defRPr/>
            </a:pPr>
            <a:r>
              <a:rPr lang="en-US" sz="1800" dirty="0">
                <a:latin typeface="+mj-lt"/>
                <a:cs typeface="Majalla UI"/>
              </a:rPr>
              <a:t>    Similar to the colon, but with much </a:t>
            </a:r>
            <a:r>
              <a:rPr lang="en-US" sz="1800" b="1" dirty="0">
                <a:latin typeface="+mj-lt"/>
                <a:cs typeface="Majalla UI"/>
              </a:rPr>
              <a:t>smaller </a:t>
            </a:r>
            <a:r>
              <a:rPr lang="en-US" sz="1800" dirty="0">
                <a:latin typeface="+mj-lt"/>
                <a:cs typeface="Majalla UI"/>
              </a:rPr>
              <a:t>diameter, </a:t>
            </a:r>
            <a:r>
              <a:rPr lang="en-US" sz="1800" b="1" dirty="0">
                <a:latin typeface="+mj-lt"/>
                <a:cs typeface="Majalla UI"/>
              </a:rPr>
              <a:t>shallow</a:t>
            </a:r>
            <a:r>
              <a:rPr lang="en-US" sz="1800" dirty="0">
                <a:latin typeface="+mj-lt"/>
                <a:cs typeface="Majalla UI"/>
              </a:rPr>
              <a:t> crypts, </a:t>
            </a:r>
            <a:r>
              <a:rPr lang="en-US" sz="1800" b="1" dirty="0">
                <a:latin typeface="+mj-lt"/>
                <a:cs typeface="Majalla UI"/>
              </a:rPr>
              <a:t>more</a:t>
            </a:r>
            <a:r>
              <a:rPr lang="en-US" sz="1800" dirty="0">
                <a:latin typeface="+mj-lt"/>
                <a:cs typeface="Majalla UI"/>
              </a:rPr>
              <a:t> lymphoid nodules (aggregated lymphoid nodules, all around, in lamina </a:t>
            </a:r>
            <a:r>
              <a:rPr lang="en-US" sz="1800" dirty="0" err="1">
                <a:latin typeface="+mj-lt"/>
                <a:cs typeface="Majalla UI"/>
              </a:rPr>
              <a:t>propria</a:t>
            </a:r>
            <a:r>
              <a:rPr lang="en-US" sz="1800" dirty="0">
                <a:latin typeface="+mj-lt"/>
                <a:cs typeface="Majalla UI"/>
              </a:rPr>
              <a:t> and extending into </a:t>
            </a:r>
            <a:r>
              <a:rPr lang="en-US" sz="1800" dirty="0" err="1">
                <a:latin typeface="+mj-lt"/>
                <a:cs typeface="Majalla UI"/>
              </a:rPr>
              <a:t>submucosa</a:t>
            </a:r>
            <a:r>
              <a:rPr lang="en-US" sz="1800" dirty="0">
                <a:latin typeface="+mj-lt"/>
                <a:cs typeface="Majalla UI"/>
              </a:rPr>
              <a:t>), </a:t>
            </a:r>
            <a:r>
              <a:rPr lang="en-US" sz="1800" dirty="0">
                <a:solidFill>
                  <a:srgbClr val="FF0000"/>
                </a:solidFill>
                <a:latin typeface="+mj-lt"/>
                <a:cs typeface="Majalla UI"/>
              </a:rPr>
              <a:t>Few goblet cells and more EE (DNES) cells</a:t>
            </a:r>
            <a:r>
              <a:rPr lang="en-US" sz="1800" dirty="0">
                <a:latin typeface="+mj-lt"/>
                <a:cs typeface="Majalla UI"/>
              </a:rPr>
              <a:t>. </a:t>
            </a:r>
          </a:p>
          <a:p>
            <a:pPr marL="457200" lvl="1" indent="0" algn="l" rtl="0">
              <a:buNone/>
              <a:defRPr/>
            </a:pPr>
            <a:r>
              <a:rPr lang="en-US" sz="2000" b="1" dirty="0" err="1">
                <a:solidFill>
                  <a:srgbClr val="FF8AD8"/>
                </a:solidFill>
                <a:latin typeface="+mj-lt"/>
              </a:rPr>
              <a:t>Muscularis</a:t>
            </a:r>
            <a:r>
              <a:rPr lang="en-US" sz="2000" b="1" dirty="0">
                <a:solidFill>
                  <a:srgbClr val="FF8AD8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rgbClr val="FF8AD8"/>
                </a:solidFill>
                <a:latin typeface="+mj-lt"/>
              </a:rPr>
              <a:t>mucosae</a:t>
            </a:r>
            <a:r>
              <a:rPr lang="en-US" sz="2000" b="1" dirty="0">
                <a:solidFill>
                  <a:srgbClr val="FF8AD8"/>
                </a:solidFill>
                <a:latin typeface="+mj-lt"/>
              </a:rPr>
              <a:t>:</a:t>
            </a:r>
          </a:p>
          <a:p>
            <a:pPr marL="457200" lvl="1" indent="0" algn="l" rtl="0">
              <a:buNone/>
              <a:defRPr/>
            </a:pPr>
            <a:r>
              <a:rPr lang="en-US" sz="1800" dirty="0">
                <a:solidFill>
                  <a:srgbClr val="FF0000"/>
                </a:solidFill>
                <a:latin typeface="+mj-lt"/>
                <a:cs typeface="Majalla UI"/>
              </a:rPr>
              <a:t>Not continuous. </a:t>
            </a:r>
          </a:p>
          <a:p>
            <a:pPr marL="457200" lvl="1" indent="0" algn="l" rtl="0">
              <a:buNone/>
              <a:defRPr/>
            </a:pPr>
            <a:r>
              <a:rPr lang="en-US" sz="2000" b="1" dirty="0" err="1">
                <a:solidFill>
                  <a:srgbClr val="FF8AD8"/>
                </a:solidFill>
                <a:latin typeface="+mj-lt"/>
              </a:rPr>
              <a:t>Muscularis externa: </a:t>
            </a:r>
          </a:p>
          <a:p>
            <a:pPr marL="457200" lvl="1" indent="0" algn="l" rtl="0">
              <a:buNone/>
              <a:defRPr/>
            </a:pPr>
            <a:r>
              <a:rPr lang="en-US" sz="1800" dirty="0">
                <a:solidFill>
                  <a:srgbClr val="FF0000"/>
                </a:solidFill>
                <a:latin typeface="+mj-lt"/>
                <a:cs typeface="Majalla UI"/>
              </a:rPr>
              <a:t>No </a:t>
            </a:r>
            <a:r>
              <a:rPr lang="en-US" sz="1800" dirty="0" err="1">
                <a:solidFill>
                  <a:srgbClr val="FF0000"/>
                </a:solidFill>
                <a:latin typeface="+mj-lt"/>
                <a:cs typeface="Majalla UI"/>
              </a:rPr>
              <a:t>teniae</a:t>
            </a:r>
            <a:r>
              <a:rPr lang="en-US" sz="1800" dirty="0">
                <a:solidFill>
                  <a:srgbClr val="FF0000"/>
                </a:solidFill>
                <a:latin typeface="+mj-lt"/>
                <a:cs typeface="Majalla UI"/>
              </a:rPr>
              <a:t> coli. </a:t>
            </a:r>
            <a:r>
              <a:rPr lang="en-US" sz="1400" dirty="0">
                <a:solidFill>
                  <a:srgbClr val="008F00"/>
                </a:solidFill>
                <a:latin typeface="+mj-lt"/>
              </a:rPr>
              <a:t>(</a:t>
            </a:r>
            <a:r>
              <a:rPr lang="en-US" sz="1400" dirty="0" smtClean="0">
                <a:solidFill>
                  <a:srgbClr val="008F00"/>
                </a:solidFill>
                <a:latin typeface="+mj-lt"/>
              </a:rPr>
              <a:t>continuous, no 3 ribbons)</a:t>
            </a:r>
            <a:endParaRPr lang="en-US" sz="1400" dirty="0">
              <a:solidFill>
                <a:srgbClr val="008F00"/>
              </a:solidFill>
              <a:latin typeface="+mj-lt"/>
            </a:endParaRPr>
          </a:p>
          <a:p>
            <a:pPr marL="457200" lvl="1" indent="0">
              <a:buNone/>
              <a:defRPr/>
            </a:pPr>
            <a:r>
              <a:rPr lang="en-US" sz="2000" b="1" dirty="0" smtClean="0">
                <a:solidFill>
                  <a:srgbClr val="FF8AD8"/>
                </a:solidFill>
                <a:latin typeface="+mj-lt"/>
              </a:rPr>
              <a:t>Serosa: </a:t>
            </a:r>
            <a:r>
              <a:rPr lang="en-US" sz="2000" dirty="0">
                <a:solidFill>
                  <a:srgbClr val="008F00"/>
                </a:solidFill>
                <a:latin typeface="+mj-lt"/>
              </a:rPr>
              <a:t> </a:t>
            </a:r>
            <a:r>
              <a:rPr lang="en-US" sz="1600" dirty="0">
                <a:solidFill>
                  <a:srgbClr val="008F00"/>
                </a:solidFill>
                <a:latin typeface="+mj-lt"/>
              </a:rPr>
              <a:t>no appendices </a:t>
            </a:r>
            <a:r>
              <a:rPr lang="en-US" sz="1600" dirty="0" err="1" smtClean="0">
                <a:solidFill>
                  <a:srgbClr val="008F00"/>
                </a:solidFill>
                <a:latin typeface="+mj-lt"/>
              </a:rPr>
              <a:t>epiploicae</a:t>
            </a:r>
            <a:r>
              <a:rPr lang="en-US" sz="1600" dirty="0">
                <a:solidFill>
                  <a:srgbClr val="008F00"/>
                </a:solidFill>
                <a:latin typeface="+mj-lt"/>
              </a:rPr>
              <a:t> </a:t>
            </a:r>
            <a:r>
              <a:rPr lang="en-US" sz="1600" dirty="0" smtClean="0">
                <a:solidFill>
                  <a:srgbClr val="008F00"/>
                </a:solidFill>
                <a:latin typeface="+mj-lt"/>
              </a:rPr>
              <a:t>(fat)</a:t>
            </a:r>
            <a:endParaRPr lang="en-US" sz="1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Majalla UI"/>
            </a:endParaRPr>
          </a:p>
        </p:txBody>
      </p:sp>
      <p:pic>
        <p:nvPicPr>
          <p:cNvPr id="7" name="Picture 6" descr="Clip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6" y="3684890"/>
            <a:ext cx="5541739" cy="3013004"/>
          </a:xfrm>
          <a:prstGeom prst="rect">
            <a:avLst/>
          </a:prstGeom>
          <a:noFill/>
          <a:ln w="9525">
            <a:solidFill>
              <a:srgbClr val="FF2F92"/>
            </a:solidFill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5849007" y="995363"/>
            <a:ext cx="0" cy="4638204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Rectangle 16"/>
          <p:cNvSpPr txBox="1">
            <a:spLocks noChangeArrowheads="1"/>
          </p:cNvSpPr>
          <p:nvPr/>
        </p:nvSpPr>
        <p:spPr>
          <a:xfrm>
            <a:off x="6282559" y="228600"/>
            <a:ext cx="3823138" cy="766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FF2F92"/>
                </a:solidFill>
                <a:latin typeface="+mj-lt"/>
                <a:ea typeface="ＭＳ Ｐゴシック" pitchFamily="34" charset="-128"/>
                <a:cs typeface="+mj-cs"/>
              </a:rPr>
              <a:t>Vermiform Appendix</a:t>
            </a:r>
          </a:p>
        </p:txBody>
      </p:sp>
      <p:pic>
        <p:nvPicPr>
          <p:cNvPr id="10" name="Picture 5" descr="ADCD8DC6"/>
          <p:cNvPicPr>
            <a:picLocks noChangeAspect="1" noChangeArrowheads="1"/>
          </p:cNvPicPr>
          <p:nvPr/>
        </p:nvPicPr>
        <p:blipFill>
          <a:blip r:embed="rId3"/>
          <a:srcRect l="7164" t="1607" r="3284" b="69077"/>
          <a:stretch>
            <a:fillRect/>
          </a:stretch>
        </p:blipFill>
        <p:spPr bwMode="auto">
          <a:xfrm>
            <a:off x="8718331" y="4556234"/>
            <a:ext cx="3123962" cy="2141660"/>
          </a:xfrm>
          <a:prstGeom prst="rect">
            <a:avLst/>
          </a:prstGeom>
          <a:noFill/>
          <a:ln w="9525">
            <a:solidFill>
              <a:srgbClr val="FF2F92"/>
            </a:solidFill>
            <a:miter lim="800000"/>
            <a:headEnd/>
            <a:tailEnd/>
          </a:ln>
        </p:spPr>
      </p:pic>
      <p:pic>
        <p:nvPicPr>
          <p:cNvPr id="11" name="Picture 4" descr="Human appendi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4709" y="4556234"/>
            <a:ext cx="2520361" cy="2141660"/>
          </a:xfrm>
          <a:prstGeom prst="rect">
            <a:avLst/>
          </a:prstGeom>
          <a:noFill/>
          <a:ln w="9525">
            <a:solidFill>
              <a:srgbClr val="FF2F92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531428" y="3989472"/>
            <a:ext cx="310605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400" dirty="0" smtClean="0">
                <a:solidFill>
                  <a:srgbClr val="008F00"/>
                </a:solidFill>
                <a:latin typeface="+mj-lt"/>
              </a:rPr>
              <a:t>In crypts: Goblet </a:t>
            </a:r>
            <a:r>
              <a:rPr lang="en-US" sz="1400" dirty="0">
                <a:solidFill>
                  <a:srgbClr val="008F00"/>
                </a:solidFill>
                <a:latin typeface="+mj-lt"/>
              </a:rPr>
              <a:t>cells less than the </a:t>
            </a:r>
            <a:r>
              <a:rPr lang="en-US" sz="1400" dirty="0" smtClean="0">
                <a:solidFill>
                  <a:srgbClr val="008F00"/>
                </a:solidFill>
                <a:latin typeface="+mj-lt"/>
              </a:rPr>
              <a:t>colon</a:t>
            </a:r>
          </a:p>
          <a:p>
            <a:r>
              <a:rPr lang="en-US" sz="1400" dirty="0" smtClean="0">
                <a:solidFill>
                  <a:srgbClr val="008F00"/>
                </a:solidFill>
                <a:latin typeface="+mj-lt"/>
              </a:rPr>
              <a:t>It is mainly an immune organ.</a:t>
            </a:r>
            <a:endParaRPr lang="ar-SA" sz="1400" dirty="0">
              <a:solidFill>
                <a:srgbClr val="008F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5909" y="2805760"/>
            <a:ext cx="4535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The only difference between here and small intestine is here there is no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paneth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cell.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621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377EB36-D424-4558-ABEF-903FDD853B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" t="23704" b="19407"/>
          <a:stretch/>
        </p:blipFill>
        <p:spPr>
          <a:xfrm>
            <a:off x="203199" y="116114"/>
            <a:ext cx="11829143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21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rachea-02.jpg"/>
          <p:cNvPicPr>
            <a:picLocks noGrp="1" noChangeAspect="1"/>
          </p:cNvPicPr>
          <p:nvPr isPhoto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43460" y="2807033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8AD8"/>
                </a:solidFill>
                <a:latin typeface="+mj-lt"/>
              </a:rPr>
              <a:t>4- A cells and D cells secrete?</a:t>
            </a:r>
          </a:p>
          <a:p>
            <a:r>
              <a:rPr lang="en-GB" sz="1200" b="1" dirty="0">
                <a:solidFill>
                  <a:srgbClr val="222222"/>
                </a:solidFill>
                <a:latin typeface="+mj-lt"/>
              </a:rPr>
              <a:t>A-Secretin and Motilin  </a:t>
            </a:r>
          </a:p>
          <a:p>
            <a:r>
              <a:rPr lang="en-GB" sz="1200" b="1" dirty="0">
                <a:solidFill>
                  <a:srgbClr val="222222"/>
                </a:solidFill>
                <a:latin typeface="+mj-lt"/>
              </a:rPr>
              <a:t>B-Endorphin and Glucagon</a:t>
            </a:r>
          </a:p>
          <a:p>
            <a:r>
              <a:rPr lang="en-GB" sz="1200" b="1" dirty="0">
                <a:solidFill>
                  <a:srgbClr val="222222"/>
                </a:solidFill>
                <a:latin typeface="+mj-lt"/>
              </a:rPr>
              <a:t>C-CKK and somatostatin</a:t>
            </a:r>
          </a:p>
          <a:p>
            <a:r>
              <a:rPr lang="en-GB" sz="1200" b="1" dirty="0">
                <a:solidFill>
                  <a:srgbClr val="222222"/>
                </a:solidFill>
                <a:latin typeface="+mj-lt"/>
              </a:rPr>
              <a:t>D-Glucagon and somatostatin</a:t>
            </a:r>
          </a:p>
          <a:p>
            <a:r>
              <a:rPr lang="en-GB" sz="1200" b="1" dirty="0">
                <a:solidFill>
                  <a:srgbClr val="222222"/>
                </a:solidFill>
                <a:latin typeface="+mj-lt"/>
              </a:rPr>
              <a:t> </a:t>
            </a:r>
          </a:p>
          <a:p>
            <a:r>
              <a:rPr lang="en-GB" sz="1200" b="1" dirty="0">
                <a:solidFill>
                  <a:srgbClr val="222222"/>
                </a:solidFill>
                <a:latin typeface="+mj-lt"/>
              </a:rPr>
              <a:t> 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2944728" y="382321"/>
            <a:ext cx="43780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8AD8"/>
                </a:solidFill>
                <a:latin typeface="+mj-lt"/>
              </a:rPr>
              <a:t>1- Brunner’s glands are found in which of following ?</a:t>
            </a:r>
          </a:p>
          <a:p>
            <a:r>
              <a:rPr lang="en-GB" sz="1200" b="1" dirty="0">
                <a:solidFill>
                  <a:srgbClr val="222222"/>
                </a:solidFill>
                <a:latin typeface="+mj-lt"/>
              </a:rPr>
              <a:t>A-Colon</a:t>
            </a:r>
          </a:p>
          <a:p>
            <a:r>
              <a:rPr lang="en-GB" sz="1200" b="1" dirty="0">
                <a:solidFill>
                  <a:srgbClr val="222222"/>
                </a:solidFill>
                <a:latin typeface="+mj-lt"/>
              </a:rPr>
              <a:t>B- Duodenum</a:t>
            </a:r>
          </a:p>
          <a:p>
            <a:r>
              <a:rPr lang="en-GB" sz="1200" b="1" dirty="0">
                <a:solidFill>
                  <a:srgbClr val="222222"/>
                </a:solidFill>
                <a:latin typeface="+mj-lt"/>
              </a:rPr>
              <a:t>C-Jejunum</a:t>
            </a:r>
          </a:p>
          <a:p>
            <a:r>
              <a:rPr lang="en-GB" sz="1200" b="1" dirty="0">
                <a:solidFill>
                  <a:srgbClr val="222222"/>
                </a:solidFill>
                <a:latin typeface="+mj-lt"/>
              </a:rPr>
              <a:t>D- Ileum</a:t>
            </a:r>
          </a:p>
          <a:p>
            <a:endParaRPr lang="en-US" sz="1600" dirty="0">
              <a:latin typeface="+mj-lt"/>
              <a:cs typeface="Majalla UI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943214" y="1306781"/>
            <a:ext cx="4378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8AD8"/>
                </a:solidFill>
                <a:latin typeface="+mj-lt"/>
              </a:rPr>
              <a:t>2- Brunner’s glands are found in which of following layers ?</a:t>
            </a:r>
          </a:p>
          <a:p>
            <a:r>
              <a:rPr lang="en-US" sz="1200" b="1" dirty="0">
                <a:latin typeface="+mj-lt"/>
              </a:rPr>
              <a:t>A-Mucosa</a:t>
            </a:r>
            <a:endParaRPr lang="en-US" altLang="en-US" sz="1200" b="1" dirty="0">
              <a:latin typeface="+mj-lt"/>
              <a:cs typeface="Times New Roman" pitchFamily="18" charset="0"/>
            </a:endParaRPr>
          </a:p>
          <a:p>
            <a:r>
              <a:rPr lang="en-US" sz="1200" b="1" dirty="0">
                <a:latin typeface="+mj-lt"/>
              </a:rPr>
              <a:t>B-Submucosa</a:t>
            </a:r>
          </a:p>
          <a:p>
            <a:r>
              <a:rPr lang="en-US" altLang="en-US" sz="1200" b="1" dirty="0">
                <a:latin typeface="+mj-lt"/>
                <a:cs typeface="Times New Roman" pitchFamily="18" charset="0"/>
              </a:rPr>
              <a:t>C-</a:t>
            </a:r>
            <a:r>
              <a:rPr lang="en-US" altLang="en-US" sz="1200" b="1" dirty="0" err="1">
                <a:latin typeface="+mj-lt"/>
                <a:cs typeface="Times New Roman" pitchFamily="18" charset="0"/>
              </a:rPr>
              <a:t>Muscularis</a:t>
            </a:r>
            <a:r>
              <a:rPr lang="en-US" altLang="en-US" sz="1200" b="1" dirty="0">
                <a:latin typeface="+mj-lt"/>
                <a:cs typeface="Times New Roman" pitchFamily="18" charset="0"/>
              </a:rPr>
              <a:t> mucosae</a:t>
            </a:r>
          </a:p>
          <a:p>
            <a:r>
              <a:rPr lang="en-US" altLang="en-US" sz="1200" b="1" dirty="0">
                <a:latin typeface="+mj-lt"/>
                <a:cs typeface="Times New Roman" pitchFamily="18" charset="0"/>
              </a:rPr>
              <a:t>D-Serosa.</a:t>
            </a:r>
            <a:endParaRPr lang="en-US" sz="1200" b="1" dirty="0">
              <a:latin typeface="+mj-lt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2487768" y="2242209"/>
            <a:ext cx="4378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GB" sz="1200" b="1" dirty="0">
                <a:solidFill>
                  <a:srgbClr val="FF8AD8"/>
                </a:solidFill>
                <a:latin typeface="+mj-lt"/>
              </a:rPr>
              <a:t>3-Peyer’s patches may found in Jejunum ?</a:t>
            </a:r>
          </a:p>
          <a:p>
            <a:r>
              <a:rPr lang="en-GB" sz="1200" b="1" dirty="0">
                <a:solidFill>
                  <a:srgbClr val="222222"/>
                </a:solidFill>
                <a:latin typeface="+mj-lt"/>
              </a:rPr>
              <a:t>              a-true</a:t>
            </a:r>
          </a:p>
          <a:p>
            <a:r>
              <a:rPr lang="en-GB" sz="1200" b="1" dirty="0">
                <a:solidFill>
                  <a:srgbClr val="222222"/>
                </a:solidFill>
                <a:latin typeface="+mj-lt"/>
              </a:rPr>
              <a:t>              B-false</a:t>
            </a:r>
          </a:p>
          <a:p>
            <a:r>
              <a:rPr lang="en-GB" sz="1200" b="1" dirty="0">
                <a:solidFill>
                  <a:srgbClr val="222222"/>
                </a:solidFill>
                <a:latin typeface="+mj-lt"/>
              </a:rPr>
              <a:t> 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2944728" y="3784795"/>
            <a:ext cx="3921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8AD8"/>
                </a:solidFill>
                <a:latin typeface="+mj-lt"/>
              </a:rPr>
              <a:t>5- Which cell of the following secretes antibacterial material?</a:t>
            </a:r>
          </a:p>
          <a:p>
            <a:r>
              <a:rPr lang="en-GB" sz="1200" b="1" dirty="0">
                <a:solidFill>
                  <a:srgbClr val="222222"/>
                </a:solidFill>
                <a:latin typeface="+mj-lt"/>
              </a:rPr>
              <a:t>A- Paneth cells    </a:t>
            </a:r>
          </a:p>
          <a:p>
            <a:r>
              <a:rPr lang="en-GB" sz="1200" b="1" dirty="0">
                <a:solidFill>
                  <a:srgbClr val="222222"/>
                </a:solidFill>
                <a:latin typeface="+mj-lt"/>
              </a:rPr>
              <a:t>B-Enteroendocrine</a:t>
            </a:r>
          </a:p>
          <a:p>
            <a:r>
              <a:rPr lang="en-GB" sz="1200" b="1" dirty="0">
                <a:solidFill>
                  <a:srgbClr val="222222"/>
                </a:solidFill>
                <a:latin typeface="+mj-lt"/>
              </a:rPr>
              <a:t>C-Stem cells       </a:t>
            </a:r>
          </a:p>
          <a:p>
            <a:r>
              <a:rPr lang="en-GB" sz="1200" b="1" dirty="0">
                <a:solidFill>
                  <a:srgbClr val="222222"/>
                </a:solidFill>
                <a:latin typeface="+mj-lt"/>
              </a:rPr>
              <a:t>D-Goblet cells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8115103" y="382321"/>
            <a:ext cx="36188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8AD8"/>
                </a:solidFill>
                <a:latin typeface="+mj-lt"/>
              </a:rPr>
              <a:t>7-Which one of these layers contains fat-filled pouches called appendices </a:t>
            </a:r>
            <a:r>
              <a:rPr lang="en-GB" sz="1400" b="1" dirty="0" err="1">
                <a:solidFill>
                  <a:srgbClr val="FF8AD8"/>
                </a:solidFill>
                <a:latin typeface="+mj-lt"/>
              </a:rPr>
              <a:t>epiploicae</a:t>
            </a:r>
            <a:r>
              <a:rPr lang="en-GB" sz="1400" b="1" dirty="0">
                <a:solidFill>
                  <a:srgbClr val="FF8AD8"/>
                </a:solidFill>
                <a:latin typeface="+mj-lt"/>
              </a:rPr>
              <a:t>?</a:t>
            </a:r>
          </a:p>
          <a:p>
            <a:pPr marL="228600">
              <a:buFont typeface="+mj-lt"/>
              <a:buAutoNum type="alphaLcPeriod"/>
            </a:pPr>
            <a:r>
              <a:rPr lang="en-GB" sz="1200" b="1" dirty="0">
                <a:solidFill>
                  <a:srgbClr val="222222"/>
                </a:solidFill>
                <a:latin typeface="+mj-lt"/>
              </a:rPr>
              <a:t>Mucosa</a:t>
            </a:r>
          </a:p>
          <a:p>
            <a:pPr marL="228600">
              <a:buFont typeface="+mj-lt"/>
              <a:buAutoNum type="alphaLcPeriod"/>
            </a:pPr>
            <a:r>
              <a:rPr lang="en-GB" sz="1200" b="1" dirty="0">
                <a:solidFill>
                  <a:srgbClr val="222222"/>
                </a:solidFill>
                <a:latin typeface="+mj-lt"/>
              </a:rPr>
              <a:t>Submucosa</a:t>
            </a:r>
          </a:p>
          <a:p>
            <a:pPr marL="228600">
              <a:buFont typeface="+mj-lt"/>
              <a:buAutoNum type="alphaLcPeriod"/>
            </a:pPr>
            <a:r>
              <a:rPr lang="en-GB" sz="1200" b="1" dirty="0">
                <a:solidFill>
                  <a:srgbClr val="222222"/>
                </a:solidFill>
                <a:latin typeface="+mj-lt"/>
              </a:rPr>
              <a:t> </a:t>
            </a:r>
            <a:r>
              <a:rPr lang="en-GB" sz="1200" b="1" dirty="0" err="1">
                <a:solidFill>
                  <a:srgbClr val="222222"/>
                </a:solidFill>
                <a:latin typeface="+mj-lt"/>
              </a:rPr>
              <a:t>Muscularis</a:t>
            </a:r>
            <a:r>
              <a:rPr lang="en-GB" sz="1200" b="1" dirty="0">
                <a:solidFill>
                  <a:srgbClr val="222222"/>
                </a:solidFill>
                <a:latin typeface="+mj-lt"/>
              </a:rPr>
              <a:t> externa  </a:t>
            </a:r>
          </a:p>
          <a:p>
            <a:pPr marL="228600">
              <a:buFont typeface="+mj-lt"/>
              <a:buAutoNum type="alphaLcPeriod"/>
            </a:pPr>
            <a:r>
              <a:rPr lang="en-GB" sz="1200" b="1" dirty="0">
                <a:solidFill>
                  <a:srgbClr val="222222"/>
                </a:solidFill>
                <a:latin typeface="+mj-lt"/>
              </a:rPr>
              <a:t>Serosa</a:t>
            </a:r>
          </a:p>
          <a:p>
            <a:pPr marL="685800"/>
            <a:r>
              <a:rPr lang="en-GB" sz="1200" dirty="0">
                <a:solidFill>
                  <a:srgbClr val="222222"/>
                </a:solidFill>
                <a:latin typeface="+mj-lt"/>
              </a:rPr>
              <a:t> </a:t>
            </a:r>
          </a:p>
          <a:p>
            <a:pPr marL="685800"/>
            <a:r>
              <a:rPr lang="en-GB" sz="1400" dirty="0">
                <a:solidFill>
                  <a:srgbClr val="222222"/>
                </a:solidFill>
                <a:latin typeface="+mj-lt"/>
              </a:rPr>
              <a:t> 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1925381" y="2569997"/>
            <a:ext cx="6509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1-B</a:t>
            </a:r>
          </a:p>
          <a:p>
            <a:r>
              <a:rPr lang="en-US" dirty="0"/>
              <a:t>2-B</a:t>
            </a:r>
          </a:p>
          <a:p>
            <a:r>
              <a:rPr lang="en-US" dirty="0"/>
              <a:t>3-B</a:t>
            </a:r>
          </a:p>
          <a:p>
            <a:r>
              <a:rPr lang="en-US" dirty="0"/>
              <a:t>4-D</a:t>
            </a:r>
          </a:p>
          <a:p>
            <a:r>
              <a:rPr lang="en-US" dirty="0"/>
              <a:t>5-A</a:t>
            </a:r>
          </a:p>
          <a:p>
            <a:r>
              <a:rPr lang="en-US" dirty="0"/>
              <a:t>6-C</a:t>
            </a:r>
          </a:p>
          <a:p>
            <a:r>
              <a:rPr lang="en-US" dirty="0"/>
              <a:t>7-D</a:t>
            </a:r>
          </a:p>
          <a:p>
            <a:r>
              <a:rPr lang="en-US" dirty="0"/>
              <a:t>8-B</a:t>
            </a:r>
          </a:p>
          <a:p>
            <a:r>
              <a:rPr lang="en-US" dirty="0"/>
              <a:t>9-A</a:t>
            </a:r>
          </a:p>
          <a:p>
            <a:r>
              <a:rPr lang="en-US" dirty="0"/>
              <a:t>10-</a:t>
            </a:r>
          </a:p>
          <a:p>
            <a:r>
              <a:rPr lang="en-US" dirty="0"/>
              <a:t>11-</a:t>
            </a:r>
          </a:p>
          <a:p>
            <a:r>
              <a:rPr lang="en-US" dirty="0"/>
              <a:t>12-</a:t>
            </a:r>
          </a:p>
          <a:p>
            <a:endParaRPr lang="en-US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6911401" y="100080"/>
            <a:ext cx="3311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MCQs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5A62E18-BB59-422D-ABD2-9EAFECCD7183}"/>
              </a:ext>
            </a:extLst>
          </p:cNvPr>
          <p:cNvSpPr/>
          <p:nvPr/>
        </p:nvSpPr>
        <p:spPr>
          <a:xfrm>
            <a:off x="7674540" y="1720163"/>
            <a:ext cx="4059383" cy="1204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/>
            <a:r>
              <a:rPr lang="en-GB" sz="1200" b="1" dirty="0">
                <a:solidFill>
                  <a:srgbClr val="FF8AD8"/>
                </a:solidFill>
                <a:latin typeface="+mj-lt"/>
              </a:rPr>
              <a:t>8- </a:t>
            </a:r>
            <a:r>
              <a:rPr lang="en-GB" sz="1200" b="1" dirty="0" err="1">
                <a:solidFill>
                  <a:srgbClr val="FF8AD8"/>
                </a:solidFill>
                <a:latin typeface="+mj-lt"/>
              </a:rPr>
              <a:t>Muscularis</a:t>
            </a:r>
            <a:r>
              <a:rPr lang="en-GB" sz="1200" b="1" dirty="0">
                <a:solidFill>
                  <a:srgbClr val="FF8AD8"/>
                </a:solidFill>
                <a:latin typeface="+mj-lt"/>
              </a:rPr>
              <a:t> mucosae in Vermiform appendix are?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GB" sz="1200" b="1" dirty="0">
                <a:solidFill>
                  <a:srgbClr val="222222"/>
                </a:solidFill>
                <a:latin typeface="+mj-lt"/>
              </a:rPr>
              <a:t>Continuous 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GB" sz="1200" b="1" dirty="0">
                <a:solidFill>
                  <a:srgbClr val="222222"/>
                </a:solidFill>
                <a:latin typeface="+mj-lt"/>
              </a:rPr>
              <a:t>non continuous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GB" sz="1200" b="1" dirty="0">
                <a:solidFill>
                  <a:srgbClr val="222222"/>
                </a:solidFill>
                <a:latin typeface="+mj-lt"/>
              </a:rPr>
              <a:t>not formed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GB" sz="1200" b="1" dirty="0">
                <a:solidFill>
                  <a:srgbClr val="222222"/>
                </a:solidFill>
                <a:latin typeface="+mj-lt"/>
              </a:rPr>
              <a:t>contain M cells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2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AEAF484-B8CD-43DD-B8C3-3F459D38D669}"/>
              </a:ext>
            </a:extLst>
          </p:cNvPr>
          <p:cNvSpPr/>
          <p:nvPr/>
        </p:nvSpPr>
        <p:spPr>
          <a:xfrm>
            <a:off x="2943214" y="4800458"/>
            <a:ext cx="3751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FF8AD8"/>
                </a:solidFill>
                <a:latin typeface="+mj-lt"/>
              </a:rPr>
              <a:t>6)-Which cell of the following secretes IgA and transports antigens in intestinal lumen to the lymphoid tissue?</a:t>
            </a:r>
            <a:endParaRPr lang="en-GB" sz="1200" b="1" dirty="0">
              <a:solidFill>
                <a:srgbClr val="222222"/>
              </a:solidFill>
              <a:latin typeface="+mj-lt"/>
            </a:endParaRPr>
          </a:p>
          <a:p>
            <a:pPr>
              <a:buFont typeface="+mj-lt"/>
              <a:buAutoNum type="alphaUcPeriod"/>
            </a:pPr>
            <a:r>
              <a:rPr lang="en-GB" sz="1200" b="1" dirty="0">
                <a:solidFill>
                  <a:srgbClr val="222222"/>
                </a:solidFill>
                <a:latin typeface="+mj-lt"/>
              </a:rPr>
              <a:t> S cells </a:t>
            </a:r>
          </a:p>
          <a:p>
            <a:pPr>
              <a:buFont typeface="+mj-lt"/>
              <a:buAutoNum type="alphaUcPeriod"/>
            </a:pPr>
            <a:r>
              <a:rPr lang="en-GB" sz="1200" b="1" dirty="0">
                <a:solidFill>
                  <a:srgbClr val="222222"/>
                </a:solidFill>
                <a:latin typeface="+mj-lt"/>
              </a:rPr>
              <a:t> Mo cells   </a:t>
            </a:r>
          </a:p>
          <a:p>
            <a:pPr>
              <a:buFont typeface="+mj-lt"/>
              <a:buAutoNum type="alphaUcPeriod"/>
            </a:pPr>
            <a:r>
              <a:rPr lang="en-GB" sz="1200" b="1" dirty="0">
                <a:solidFill>
                  <a:srgbClr val="222222"/>
                </a:solidFill>
                <a:latin typeface="+mj-lt"/>
              </a:rPr>
              <a:t> M cells        </a:t>
            </a:r>
          </a:p>
          <a:p>
            <a:pPr>
              <a:buFont typeface="+mj-lt"/>
              <a:buAutoNum type="alphaUcPeriod"/>
            </a:pPr>
            <a:r>
              <a:rPr lang="en-GB" sz="1200" b="1" dirty="0">
                <a:solidFill>
                  <a:srgbClr val="222222"/>
                </a:solidFill>
                <a:latin typeface="+mj-lt"/>
              </a:rPr>
              <a:t> EC cells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0173A9C-9151-40CF-91B5-39C34AB5E75C}"/>
              </a:ext>
            </a:extLst>
          </p:cNvPr>
          <p:cNvSpPr txBox="1"/>
          <p:nvPr/>
        </p:nvSpPr>
        <p:spPr>
          <a:xfrm>
            <a:off x="8132617" y="2872682"/>
            <a:ext cx="40593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FF8AD8"/>
                </a:solidFill>
                <a:latin typeface="+mj-lt"/>
              </a:rPr>
              <a:t>9-Lymphatic nodules (solitary) are found in which layer of the Colon?</a:t>
            </a:r>
            <a:endParaRPr lang="en-GB" sz="1200" dirty="0">
              <a:solidFill>
                <a:srgbClr val="222222"/>
              </a:solidFill>
              <a:latin typeface="+mj-lt"/>
            </a:endParaRPr>
          </a:p>
          <a:p>
            <a:r>
              <a:rPr lang="en-GB" sz="1200" b="1" dirty="0">
                <a:solidFill>
                  <a:srgbClr val="222222"/>
                </a:solidFill>
                <a:latin typeface="+mj-lt"/>
              </a:rPr>
              <a:t>A-Mucosa</a:t>
            </a:r>
          </a:p>
          <a:p>
            <a:r>
              <a:rPr lang="en-GB" sz="1200" b="1" dirty="0">
                <a:solidFill>
                  <a:srgbClr val="222222"/>
                </a:solidFill>
                <a:latin typeface="+mj-lt"/>
              </a:rPr>
              <a:t>B-Submucosa</a:t>
            </a:r>
          </a:p>
          <a:p>
            <a:r>
              <a:rPr lang="en-GB" sz="1200" b="1" dirty="0">
                <a:solidFill>
                  <a:srgbClr val="222222"/>
                </a:solidFill>
                <a:latin typeface="+mj-lt"/>
              </a:rPr>
              <a:t>C-Serosa</a:t>
            </a:r>
          </a:p>
          <a:p>
            <a:r>
              <a:rPr lang="en-GB" sz="1200" b="1" dirty="0">
                <a:solidFill>
                  <a:srgbClr val="222222"/>
                </a:solidFill>
                <a:latin typeface="+mj-lt"/>
              </a:rPr>
              <a:t>D-</a:t>
            </a:r>
            <a:r>
              <a:rPr lang="en-GB" sz="1200" b="1" dirty="0" err="1">
                <a:solidFill>
                  <a:srgbClr val="222222"/>
                </a:solidFill>
                <a:latin typeface="+mj-lt"/>
              </a:rPr>
              <a:t>Muscularis</a:t>
            </a:r>
            <a:r>
              <a:rPr lang="en-GB" sz="1200" b="1" dirty="0">
                <a:solidFill>
                  <a:srgbClr val="222222"/>
                </a:solidFill>
                <a:latin typeface="+mj-lt"/>
              </a:rPr>
              <a:t> externa</a:t>
            </a:r>
          </a:p>
          <a:p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090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6579" y="572637"/>
            <a:ext cx="80318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rgbClr val="FF8AD8"/>
                </a:solidFill>
                <a:latin typeface="+mj-lt"/>
              </a:rPr>
              <a:t>Thank you &amp; good luck </a:t>
            </a:r>
          </a:p>
          <a:p>
            <a:pPr algn="r"/>
            <a:r>
              <a:rPr lang="en-US" sz="1600" b="1" i="1" dirty="0">
                <a:solidFill>
                  <a:srgbClr val="FF8AD8"/>
                </a:solidFill>
              </a:rPr>
              <a:t>- Histology team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7253" y="1683417"/>
            <a:ext cx="25949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Done by: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ea typeface="Georgia" charset="0"/>
                <a:cs typeface="Georgia" charset="0"/>
              </a:rPr>
              <a:t>Ahmed </a:t>
            </a:r>
            <a:r>
              <a:rPr lang="en-US" dirty="0" err="1">
                <a:ea typeface="Georgia" charset="0"/>
                <a:cs typeface="Georgia" charset="0"/>
              </a:rPr>
              <a:t>Badahdah</a:t>
            </a:r>
            <a:endParaRPr lang="en-US" dirty="0">
              <a:ea typeface="Georgia" charset="0"/>
              <a:cs typeface="Georgia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ea typeface="Georgia" charset="0"/>
                <a:cs typeface="Georgia" charset="0"/>
              </a:rPr>
              <a:t>Mutasem</a:t>
            </a:r>
            <a:r>
              <a:rPr lang="en-US" dirty="0">
                <a:ea typeface="Georgia" charset="0"/>
                <a:cs typeface="Georgia" charset="0"/>
              </a:rPr>
              <a:t> </a:t>
            </a:r>
            <a:r>
              <a:rPr lang="en-US" dirty="0" err="1">
                <a:ea typeface="Georgia" charset="0"/>
                <a:cs typeface="Georgia" charset="0"/>
              </a:rPr>
              <a:t>Alhasani</a:t>
            </a:r>
            <a:endParaRPr lang="en-US" dirty="0">
              <a:ea typeface="Georgia" charset="0"/>
              <a:cs typeface="Georgia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ea typeface="Georgia" charset="0"/>
                <a:cs typeface="Georgia" charset="0"/>
              </a:rPr>
              <a:t>Omar </a:t>
            </a:r>
            <a:r>
              <a:rPr lang="en-US" dirty="0" err="1">
                <a:ea typeface="Georgia" charset="0"/>
                <a:cs typeface="Georgia" charset="0"/>
              </a:rPr>
              <a:t>Turkistani</a:t>
            </a:r>
            <a:endParaRPr lang="en-US" dirty="0">
              <a:ea typeface="Georgia" charset="0"/>
              <a:cs typeface="Georgia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ea typeface="Georgia" charset="0"/>
                <a:cs typeface="Georgia" charset="0"/>
              </a:rPr>
              <a:t>Nawaf </a:t>
            </a:r>
            <a:r>
              <a:rPr lang="en-US" dirty="0" err="1">
                <a:ea typeface="Georgia" charset="0"/>
                <a:cs typeface="Georgia" charset="0"/>
              </a:rPr>
              <a:t>Aldarweesh</a:t>
            </a:r>
            <a:endParaRPr lang="en-US" dirty="0">
              <a:ea typeface="Georgia" charset="0"/>
              <a:cs typeface="Georgia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ea typeface="Georgia" charset="0"/>
                <a:cs typeface="Georgia" charset="0"/>
              </a:rPr>
              <a:t>Mohammed </a:t>
            </a:r>
            <a:r>
              <a:rPr lang="en-US" dirty="0" err="1" smtClean="0">
                <a:ea typeface="Georgia" charset="0"/>
                <a:cs typeface="Georgia" charset="0"/>
              </a:rPr>
              <a:t>Khojah</a:t>
            </a:r>
            <a:endParaRPr lang="en-US" dirty="0" smtClean="0">
              <a:ea typeface="Georgia" charset="0"/>
              <a:cs typeface="Georgia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>
                <a:ea typeface="Georgia" charset="0"/>
                <a:cs typeface="Georgia" charset="0"/>
              </a:rPr>
              <a:t>Shahad</a:t>
            </a:r>
            <a:r>
              <a:rPr lang="en-US" dirty="0" smtClean="0">
                <a:ea typeface="Georgia" charset="0"/>
                <a:cs typeface="Georgia" charset="0"/>
              </a:rPr>
              <a:t> </a:t>
            </a:r>
            <a:r>
              <a:rPr lang="en-US" dirty="0" err="1" smtClean="0">
                <a:ea typeface="Georgia" charset="0"/>
                <a:cs typeface="Georgia" charset="0"/>
              </a:rPr>
              <a:t>AlAnzan</a:t>
            </a:r>
            <a:r>
              <a:rPr lang="en-US" dirty="0" smtClean="0">
                <a:ea typeface="Georgia" charset="0"/>
                <a:cs typeface="Georgia" charset="0"/>
              </a:rPr>
              <a:t> </a:t>
            </a:r>
            <a:endParaRPr lang="en-US" dirty="0">
              <a:ea typeface="Georgia" charset="0"/>
              <a:cs typeface="Georgi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34326" y="2162432"/>
            <a:ext cx="2483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Team leaders: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Rana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</a:rPr>
              <a:t>Barasain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Faisal Alrabaii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37287" r="-352" b="33474"/>
          <a:stretch/>
        </p:blipFill>
        <p:spPr>
          <a:xfrm>
            <a:off x="10231821" y="5095801"/>
            <a:ext cx="1960179" cy="1762200"/>
          </a:xfrm>
          <a:prstGeom prst="rect">
            <a:avLst/>
          </a:prstGeom>
        </p:spPr>
      </p:pic>
      <p:pic>
        <p:nvPicPr>
          <p:cNvPr id="7" name="Picture 6" descr="Trachea-02.jpg"/>
          <p:cNvPicPr>
            <a:picLocks noGrp="1" noChangeAspect="1"/>
          </p:cNvPicPr>
          <p:nvPr isPhoto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23231" y="4961027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u="sng" dirty="0">
              <a:solidFill>
                <a:srgbClr val="FF2F92"/>
              </a:solidFill>
            </a:endParaRPr>
          </a:p>
          <a:p>
            <a:endParaRPr lang="en-US" dirty="0"/>
          </a:p>
        </p:txBody>
      </p:sp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93" y="4536374"/>
            <a:ext cx="336900" cy="433969"/>
          </a:xfrm>
          <a:prstGeom prst="rect">
            <a:avLst/>
          </a:prstGeom>
        </p:spPr>
      </p:pic>
      <p:pic>
        <p:nvPicPr>
          <p:cNvPr id="11" name="Picture 10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982" y="5093216"/>
            <a:ext cx="407298" cy="325750"/>
          </a:xfrm>
          <a:prstGeom prst="rect">
            <a:avLst/>
          </a:prstGeom>
        </p:spPr>
      </p:pic>
      <p:pic>
        <p:nvPicPr>
          <p:cNvPr id="8" name="Graphic 7" descr="Document">
            <a:hlinkClick r:id="rId9"/>
            <a:extLst>
              <a:ext uri="{FF2B5EF4-FFF2-40B4-BE49-F238E27FC236}">
                <a16:creationId xmlns:a16="http://schemas.microsoft.com/office/drawing/2014/main" xmlns="" id="{CB1899F6-6B1C-472A-B52E-68021BEA73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155780" y="5429281"/>
            <a:ext cx="625701" cy="625701"/>
          </a:xfrm>
          <a:prstGeom prst="rect">
            <a:avLst/>
          </a:prstGeom>
        </p:spPr>
      </p:pic>
      <p:pic>
        <p:nvPicPr>
          <p:cNvPr id="13" name="Picture 12">
            <a:hlinkClick r:id="rId12"/>
            <a:extLst>
              <a:ext uri="{FF2B5EF4-FFF2-40B4-BE49-F238E27FC236}">
                <a16:creationId xmlns:a16="http://schemas.microsoft.com/office/drawing/2014/main" xmlns="" id="{770017FE-A636-4F5B-9B07-FF713E1ECF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3264982" y="6048179"/>
            <a:ext cx="516499" cy="645624"/>
          </a:xfrm>
          <a:prstGeom prst="rect">
            <a:avLst/>
          </a:prstGeom>
        </p:spPr>
      </p:pic>
      <p:sp>
        <p:nvSpPr>
          <p:cNvPr id="15" name="مربع نص 1">
            <a:extLst>
              <a:ext uri="{FF2B5EF4-FFF2-40B4-BE49-F238E27FC236}">
                <a16:creationId xmlns:a16="http://schemas.microsoft.com/office/drawing/2014/main" xmlns="" id="{126562DF-1A67-40F1-B3A1-0F24EFB480D7}"/>
              </a:ext>
            </a:extLst>
          </p:cNvPr>
          <p:cNvSpPr txBox="1"/>
          <p:nvPr/>
        </p:nvSpPr>
        <p:spPr>
          <a:xfrm>
            <a:off x="4148932" y="4877053"/>
            <a:ext cx="5490774" cy="707886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1600" b="1" dirty="0">
                <a:solidFill>
                  <a:srgbClr val="FF2F92"/>
                </a:solidFill>
                <a:latin typeface="+mj-lt"/>
                <a:ea typeface="+mj-ea"/>
                <a:cs typeface="+mj-cs"/>
              </a:rPr>
              <a:t>References: </a:t>
            </a:r>
          </a:p>
          <a:p>
            <a:pPr marL="285750" indent="-285750" defTabSz="91440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464653"/>
                </a:solidFill>
              </a:rPr>
              <a:t>Females’ and Males’ slides.</a:t>
            </a:r>
          </a:p>
          <a:p>
            <a:pPr marL="285750" indent="-285750" defTabSz="91440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464653"/>
                </a:solidFill>
              </a:rPr>
              <a:t>Doctors’ notes </a:t>
            </a:r>
          </a:p>
        </p:txBody>
      </p:sp>
    </p:spTree>
    <p:extLst>
      <p:ext uri="{BB962C8B-B14F-4D97-AF65-F5344CB8AC3E}">
        <p14:creationId xmlns:p14="http://schemas.microsoft.com/office/powerpoint/2010/main" val="1820574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2309" y="1287690"/>
            <a:ext cx="9209691" cy="762944"/>
          </a:xfrm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rgbClr val="FF2F92"/>
                </a:solidFill>
                <a:ea typeface="+mn-ea"/>
                <a:cs typeface="+mn-cs"/>
              </a:rPr>
              <a:t>Objectives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2308" y="2112344"/>
            <a:ext cx="8407181" cy="346114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 the end of this lecture, the student should be able to discuss the microscopic structure in correlation with the function of the following structures :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Duodenum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Jejunum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Ileum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Colon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Appendix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61" r="41184" b="50594"/>
          <a:stretch/>
        </p:blipFill>
        <p:spPr>
          <a:xfrm>
            <a:off x="6036381" y="315662"/>
            <a:ext cx="3101546" cy="627449"/>
          </a:xfrm>
          <a:prstGeom prst="rect">
            <a:avLst/>
          </a:prstGeom>
        </p:spPr>
      </p:pic>
      <p:pic>
        <p:nvPicPr>
          <p:cNvPr id="6" name="Picture 5" descr="Trachea-02.jpg"/>
          <p:cNvPicPr>
            <a:picLocks noGrp="1" noChangeAspect="1"/>
          </p:cNvPicPr>
          <p:nvPr isPhoto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34469" y="5704113"/>
            <a:ext cx="6346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Definitions: </a:t>
            </a:r>
          </a:p>
          <a:p>
            <a:pPr marL="0" lvl="1"/>
            <a:r>
              <a:rPr lang="en-US" altLang="en-US" sz="16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Plicae </a:t>
            </a:r>
            <a:r>
              <a:rPr lang="en-US" altLang="en-US" sz="1600" b="1" dirty="0" err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circulares</a:t>
            </a: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: </a:t>
            </a:r>
            <a:r>
              <a:rPr lang="en-US" altLang="en-US" sz="16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transverse/horizontal  </a:t>
            </a: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folds of mucosa and submucosa</a:t>
            </a:r>
            <a:r>
              <a:rPr lang="en-US" altLang="en-US" sz="16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.</a:t>
            </a:r>
          </a:p>
          <a:p>
            <a:pPr marL="0" lvl="1"/>
            <a:r>
              <a:rPr lang="en-US" altLang="en-US" sz="16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Crypts </a:t>
            </a:r>
            <a:r>
              <a:rPr lang="en-US" altLang="en-US" sz="16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of </a:t>
            </a:r>
            <a:r>
              <a:rPr lang="en-US" altLang="en-US" sz="1600" b="1" dirty="0" err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Lieberkuhn</a:t>
            </a:r>
            <a:r>
              <a:rPr lang="en-US" altLang="en-US" sz="1600" b="1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: </a:t>
            </a: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invaginations of epithelium into the lamina </a:t>
            </a:r>
            <a:r>
              <a:rPr lang="en-US" altLang="en-US" sz="1600" dirty="0" err="1">
                <a:solidFill>
                  <a:schemeClr val="bg1">
                    <a:lumMod val="50000"/>
                  </a:schemeClr>
                </a:solidFill>
                <a:cs typeface="Arial" charset="0"/>
              </a:rPr>
              <a:t>propria</a:t>
            </a:r>
            <a:r>
              <a:rPr lang="en-US" altLang="en-US" sz="16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between the villi to form glands</a:t>
            </a:r>
            <a:r>
              <a:rPr lang="en-US" altLang="en-US" sz="16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.</a:t>
            </a:r>
            <a:endParaRPr lang="en-US" altLang="en-US" sz="1600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6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2F92"/>
                </a:solidFill>
                <a:latin typeface="+mj-lt"/>
              </a:rPr>
              <a:t>SMALL INTESTINE</a:t>
            </a:r>
            <a:endParaRPr lang="en-US" sz="3200" dirty="0">
              <a:solidFill>
                <a:srgbClr val="FF2F92"/>
              </a:solidFill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5395" y="707742"/>
            <a:ext cx="5459074" cy="2900796"/>
          </a:xfrm>
          <a:prstGeom prst="roundRect">
            <a:avLst/>
          </a:prstGeom>
          <a:solidFill>
            <a:schemeClr val="bg1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rgbClr val="FF0000"/>
                </a:solidFill>
                <a:latin typeface="+mj-lt"/>
              </a:rPr>
              <a:t>To increase surface area </a:t>
            </a:r>
            <a:r>
              <a:rPr lang="en-US" dirty="0">
                <a:solidFill>
                  <a:srgbClr val="FF2F92"/>
                </a:solidFill>
                <a:latin typeface="+mj-lt"/>
              </a:rPr>
              <a:t>the mucosa has:</a:t>
            </a:r>
          </a:p>
          <a:p>
            <a:pPr algn="ctr"/>
            <a:endParaRPr lang="en-US" sz="1400" dirty="0">
              <a:solidFill>
                <a:srgbClr val="008F00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rgbClr val="FF8AD8"/>
                </a:solidFill>
                <a:latin typeface="+mj-lt"/>
              </a:rPr>
              <a:t>Plicae </a:t>
            </a:r>
            <a:r>
              <a:rPr lang="en-US" sz="1600" b="1" dirty="0" err="1">
                <a:solidFill>
                  <a:srgbClr val="FF8AD8"/>
                </a:solidFill>
                <a:latin typeface="+mj-lt"/>
              </a:rPr>
              <a:t>circulares</a:t>
            </a:r>
            <a:r>
              <a:rPr lang="en-US" sz="1600" b="1" dirty="0">
                <a:solidFill>
                  <a:srgbClr val="FF8AD8"/>
                </a:solidFill>
                <a:latin typeface="+mj-lt"/>
              </a:rPr>
              <a:t> (circular folds)</a:t>
            </a:r>
            <a:r>
              <a:rPr lang="en-US" sz="1600" dirty="0">
                <a:solidFill>
                  <a:srgbClr val="FF8AD8"/>
                </a:solidFill>
                <a:latin typeface="+mj-lt"/>
              </a:rPr>
              <a:t>: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Permanent folds of the mucosa and submucosa. </a:t>
            </a:r>
            <a:r>
              <a:rPr lang="en-US" sz="1200" dirty="0">
                <a:solidFill>
                  <a:srgbClr val="008F00"/>
                </a:solidFill>
                <a:latin typeface="+mj-lt"/>
              </a:rPr>
              <a:t>(Increase the rate of absorption 3-2 times) </a:t>
            </a:r>
            <a:endParaRPr lang="en-US" sz="1050" dirty="0">
              <a:solidFill>
                <a:srgbClr val="008F00"/>
              </a:solidFill>
              <a:latin typeface="+mj-lt"/>
            </a:endParaRPr>
          </a:p>
          <a:p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rgbClr val="FF8AD8"/>
                </a:solidFill>
                <a:latin typeface="+mj-lt"/>
              </a:rPr>
              <a:t>Villi. </a:t>
            </a:r>
            <a:r>
              <a:rPr lang="en-US" sz="1400" dirty="0">
                <a:solidFill>
                  <a:srgbClr val="008F00"/>
                </a:solidFill>
                <a:latin typeface="+mj-lt"/>
              </a:rPr>
              <a:t>(Increase the rate of absorption 10 times)  </a:t>
            </a:r>
            <a:endParaRPr lang="en-US" sz="1400" dirty="0">
              <a:solidFill>
                <a:srgbClr val="FF8AD8"/>
              </a:solidFill>
              <a:latin typeface="+mj-lt"/>
            </a:endParaRPr>
          </a:p>
          <a:p>
            <a:endParaRPr lang="en-US" sz="1400" dirty="0">
              <a:solidFill>
                <a:srgbClr val="FF8AD8"/>
              </a:solidFill>
              <a:latin typeface="+mj-lt"/>
            </a:endParaRPr>
          </a:p>
          <a:p>
            <a:pPr marL="285750" lvl="1" indent="-285750">
              <a:buFontTx/>
              <a:buChar char="-"/>
            </a:pPr>
            <a:r>
              <a:rPr lang="en-US" sz="1600" b="1" dirty="0">
                <a:solidFill>
                  <a:srgbClr val="FF8AD8"/>
                </a:solidFill>
                <a:latin typeface="+mj-lt"/>
              </a:rPr>
              <a:t>Intestinal crypts </a:t>
            </a:r>
            <a:r>
              <a:rPr lang="en-US" sz="1600" dirty="0">
                <a:solidFill>
                  <a:srgbClr val="FF8AD8"/>
                </a:solidFill>
                <a:latin typeface="+mj-lt"/>
              </a:rPr>
              <a:t>(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crypts of </a:t>
            </a:r>
            <a:r>
              <a:rPr lang="en-US" sz="1600" b="1" dirty="0">
                <a:solidFill>
                  <a:srgbClr val="FF0000"/>
                </a:solidFill>
                <a:latin typeface="+mj-lt"/>
              </a:rPr>
              <a:t>Lieberkühn</a:t>
            </a:r>
            <a:r>
              <a:rPr lang="en-US" sz="1600" dirty="0" smtClean="0">
                <a:solidFill>
                  <a:srgbClr val="FF8AD8"/>
                </a:solidFill>
                <a:latin typeface="+mj-lt"/>
              </a:rPr>
              <a:t>). </a:t>
            </a:r>
            <a:r>
              <a:rPr lang="en-US" altLang="x-none" sz="1400" dirty="0">
                <a:solidFill>
                  <a:srgbClr val="008F00"/>
                </a:solidFill>
                <a:ea typeface="Majalla UI" charset="0"/>
                <a:cs typeface="Majalla UI" charset="0"/>
              </a:rPr>
              <a:t>Secretes intestinal juice (includes enzymes</a:t>
            </a:r>
            <a:r>
              <a:rPr lang="en-US" altLang="x-none" sz="1400" dirty="0" smtClean="0">
                <a:solidFill>
                  <a:srgbClr val="008F00"/>
                </a:solidFill>
                <a:ea typeface="Majalla UI" charset="0"/>
                <a:cs typeface="Majalla UI" charset="0"/>
              </a:rPr>
              <a:t>)</a:t>
            </a:r>
            <a:endParaRPr lang="en-US" sz="1100" dirty="0">
              <a:solidFill>
                <a:srgbClr val="008F00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rgbClr val="FF8AD8"/>
                </a:solidFill>
                <a:latin typeface="+mj-lt"/>
              </a:rPr>
              <a:t>Microvilli (Brush border). </a:t>
            </a:r>
            <a:r>
              <a:rPr lang="en-US" sz="1200" dirty="0">
                <a:solidFill>
                  <a:srgbClr val="008F00"/>
                </a:solidFill>
                <a:latin typeface="+mj-lt"/>
              </a:rPr>
              <a:t>(Increase the rate of absorption 20 times) </a:t>
            </a:r>
            <a:endParaRPr lang="en-US" sz="1200" dirty="0">
              <a:solidFill>
                <a:srgbClr val="FF8AD8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endParaRPr lang="en-US" sz="1400" dirty="0">
              <a:solidFill>
                <a:srgbClr val="FF8AD8"/>
              </a:solidFill>
              <a:latin typeface="+mj-lt"/>
            </a:endParaRPr>
          </a:p>
          <a:p>
            <a:endParaRPr lang="en-US" sz="1600" dirty="0">
              <a:solidFill>
                <a:schemeClr val="dk1"/>
              </a:solidFill>
              <a:latin typeface="+mj-lt"/>
            </a:endParaRPr>
          </a:p>
          <a:p>
            <a:endParaRPr lang="en-US" sz="1600" dirty="0">
              <a:solidFill>
                <a:schemeClr val="dk1"/>
              </a:solidFill>
              <a:latin typeface="+mj-lt"/>
            </a:endParaRPr>
          </a:p>
        </p:txBody>
      </p:sp>
      <p:pic>
        <p:nvPicPr>
          <p:cNvPr id="26" name="Picture 7" descr="VIL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3" t="7527" r="8333" b="5376"/>
          <a:stretch>
            <a:fillRect/>
          </a:stretch>
        </p:blipFill>
        <p:spPr bwMode="auto">
          <a:xfrm>
            <a:off x="405394" y="3814779"/>
            <a:ext cx="5459075" cy="281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Arrow Connector 12"/>
          <p:cNvCxnSpPr>
            <a:cxnSpLocks noChangeShapeType="1"/>
          </p:cNvCxnSpPr>
          <p:nvPr/>
        </p:nvCxnSpPr>
        <p:spPr bwMode="auto">
          <a:xfrm>
            <a:off x="1187744" y="3266475"/>
            <a:ext cx="0" cy="496541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340" y="3763016"/>
            <a:ext cx="3934060" cy="2964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0C8BB10-4916-49C3-BAF4-B21B085ED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6818" y="584774"/>
            <a:ext cx="4568880" cy="3023763"/>
          </a:xfrm>
          <a:prstGeom prst="rect">
            <a:avLst/>
          </a:prstGeom>
        </p:spPr>
      </p:pic>
      <p:pic>
        <p:nvPicPr>
          <p:cNvPr id="16" name="Graphic 15" descr="Line Arrow: Straight">
            <a:extLst>
              <a:ext uri="{FF2B5EF4-FFF2-40B4-BE49-F238E27FC236}">
                <a16:creationId xmlns:a16="http://schemas.microsoft.com/office/drawing/2014/main" xmlns="" id="{CAAB10D3-9BD4-4992-A450-ED4BC059C6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1420819">
            <a:off x="5335849" y="1375015"/>
            <a:ext cx="1576982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25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13"/>
          <p:cNvGraphicFramePr/>
          <p:nvPr>
            <p:extLst>
              <p:ext uri="{D42A27DB-BD31-4B8C-83A1-F6EECF244321}">
                <p14:modId xmlns:p14="http://schemas.microsoft.com/office/powerpoint/2010/main" val="3705436873"/>
              </p:ext>
            </p:extLst>
          </p:nvPr>
        </p:nvGraphicFramePr>
        <p:xfrm>
          <a:off x="391886" y="1359448"/>
          <a:ext cx="5660571" cy="5259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4" descr="duod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3728" y="2065345"/>
            <a:ext cx="2581762" cy="4474469"/>
          </a:xfrm>
          <a:prstGeom prst="rect">
            <a:avLst/>
          </a:prstGeom>
          <a:noFill/>
          <a:ln w="9525">
            <a:solidFill>
              <a:srgbClr val="FF2F92"/>
            </a:solidFill>
            <a:miter lim="800000"/>
            <a:headEnd/>
            <a:tailEnd/>
          </a:ln>
        </p:spPr>
      </p:pic>
      <p:pic>
        <p:nvPicPr>
          <p:cNvPr id="8" name="Picture 4" descr="1291A33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464191" y="4460870"/>
            <a:ext cx="2367057" cy="2078944"/>
          </a:xfrm>
          <a:prstGeom prst="rect">
            <a:avLst/>
          </a:prstGeom>
          <a:noFill/>
          <a:ln w="9525">
            <a:solidFill>
              <a:srgbClr val="FF2F92"/>
            </a:solidFill>
            <a:miter lim="800000"/>
            <a:headEnd/>
            <a:tailEnd/>
          </a:ln>
        </p:spPr>
      </p:pic>
      <p:pic>
        <p:nvPicPr>
          <p:cNvPr id="9" name="Picture 4" descr="9799B01E"/>
          <p:cNvPicPr>
            <a:picLocks noChangeAspect="1" noChangeArrowheads="1"/>
          </p:cNvPicPr>
          <p:nvPr/>
        </p:nvPicPr>
        <p:blipFill>
          <a:blip r:embed="rId9"/>
          <a:srcRect l="35031" t="3326" r="13495" b="44792"/>
          <a:stretch>
            <a:fillRect/>
          </a:stretch>
        </p:blipFill>
        <p:spPr bwMode="auto">
          <a:xfrm>
            <a:off x="9201507" y="2065345"/>
            <a:ext cx="2868960" cy="1983471"/>
          </a:xfrm>
          <a:prstGeom prst="rect">
            <a:avLst/>
          </a:prstGeom>
          <a:noFill/>
          <a:ln w="9525">
            <a:solidFill>
              <a:srgbClr val="FF2F92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693886" y="0"/>
            <a:ext cx="4717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2F92"/>
                </a:solidFill>
                <a:latin typeface="+mj-lt"/>
              </a:rPr>
              <a:t>Wall of the duodenum</a:t>
            </a:r>
            <a:endParaRPr lang="en-US" sz="4000" dirty="0">
              <a:solidFill>
                <a:srgbClr val="FF2F92"/>
              </a:solidFill>
              <a:latin typeface="+mj-lt"/>
            </a:endParaRPr>
          </a:p>
        </p:txBody>
      </p:sp>
      <p:sp>
        <p:nvSpPr>
          <p:cNvPr id="11" name="مستطيل: زوايا مستديرة 4"/>
          <p:cNvSpPr/>
          <p:nvPr/>
        </p:nvSpPr>
        <p:spPr>
          <a:xfrm>
            <a:off x="8411028" y="254951"/>
            <a:ext cx="2735944" cy="1323439"/>
          </a:xfrm>
          <a:prstGeom prst="roundRect">
            <a:avLst/>
          </a:prstGeom>
          <a:noFill/>
          <a:ln w="19050">
            <a:solidFill>
              <a:srgbClr val="FF2F9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1027" y="254951"/>
            <a:ext cx="291011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All parts of the small intestine has the same features of the 4 layers except some differences will be discussed later on. Other than that it’s all the same.</a:t>
            </a:r>
            <a:endParaRPr lang="ar-SA" sz="16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5759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61573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2F92"/>
                </a:solidFill>
                <a:latin typeface="+mj-lt"/>
              </a:rPr>
              <a:t>Intestinal villi</a:t>
            </a:r>
            <a:endParaRPr lang="ar-SA" sz="3600" b="1" dirty="0">
              <a:solidFill>
                <a:srgbClr val="FF2F92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052" y="584758"/>
            <a:ext cx="80785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2F92"/>
                </a:solidFill>
                <a:latin typeface="+mj-lt"/>
              </a:rPr>
              <a:t>Intestinal villi: </a:t>
            </a:r>
            <a:r>
              <a:rPr lang="en-US" sz="2000" dirty="0">
                <a:latin typeface="+mj-lt"/>
                <a:cs typeface="Majalla UI"/>
              </a:rPr>
              <a:t>Each Villus is a finger-like projection of small intestinal </a:t>
            </a:r>
            <a:r>
              <a:rPr lang="en-US" sz="2000" b="1" u="sng" dirty="0">
                <a:solidFill>
                  <a:srgbClr val="FF0000"/>
                </a:solidFill>
                <a:latin typeface="+mj-lt"/>
              </a:rPr>
              <a:t>mucosa</a:t>
            </a:r>
            <a:r>
              <a:rPr lang="en-US" sz="2000" dirty="0">
                <a:latin typeface="+mj-lt"/>
                <a:cs typeface="Majalla UI"/>
              </a:rPr>
              <a:t> and it is </a:t>
            </a:r>
            <a:r>
              <a:rPr lang="en-US" sz="2000" dirty="0" smtClean="0">
                <a:latin typeface="+mj-lt"/>
                <a:cs typeface="Majalla UI"/>
              </a:rPr>
              <a:t>formed </a:t>
            </a:r>
            <a:r>
              <a:rPr lang="en-US" sz="2000" dirty="0">
                <a:latin typeface="+mj-lt"/>
                <a:cs typeface="Majalla UI"/>
              </a:rPr>
              <a:t>of:</a:t>
            </a:r>
          </a:p>
          <a:p>
            <a:endParaRPr lang="ar-SA" sz="2000" dirty="0">
              <a:solidFill>
                <a:srgbClr val="FF2F92"/>
              </a:solidFill>
              <a:latin typeface="+mj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131271"/>
              </p:ext>
            </p:extLst>
          </p:nvPr>
        </p:nvGraphicFramePr>
        <p:xfrm>
          <a:off x="151053" y="1370524"/>
          <a:ext cx="7357188" cy="1523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19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052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7272"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I-</a:t>
                      </a:r>
                      <a:r>
                        <a:rPr lang="en-US" sz="2000" b="0" u="sng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Central core </a:t>
                      </a:r>
                      <a:r>
                        <a:rPr lang="en-US" sz="2000" b="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of loose areolar </a:t>
                      </a:r>
                      <a:r>
                        <a:rPr lang="en-US" sz="1800" b="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C.T. </a:t>
                      </a:r>
                      <a:r>
                        <a:rPr lang="en-US" sz="2000" b="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containing: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Lymphocytes,</a:t>
                      </a:r>
                      <a:r>
                        <a:rPr lang="en-US" sz="1600" dirty="0">
                          <a:cs typeface="Majalla UI"/>
                        </a:rPr>
                        <a:t> 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Plasma</a:t>
                      </a:r>
                      <a:r>
                        <a:rPr lang="en-US" sz="1600" dirty="0">
                          <a:cs typeface="Majalla UI"/>
                        </a:rPr>
                        <a:t> 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cells, Fibroblasts</a:t>
                      </a:r>
                      <a:r>
                        <a:rPr lang="en-US" sz="1600" b="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u="sng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Smooth </a:t>
                      </a:r>
                      <a:r>
                        <a:rPr lang="en-US" sz="1600" b="0" u="sng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muscle cells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Capillary</a:t>
                      </a:r>
                      <a:r>
                        <a:rPr lang="en-US" sz="1600" dirty="0">
                          <a:cs typeface="Majalla UI"/>
                        </a:rPr>
                        <a:t> 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loops, </a:t>
                      </a:r>
                      <a:endParaRPr lang="en-US" sz="1600" b="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sng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Lacteal</a:t>
                      </a: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600" b="0" kern="1200" dirty="0">
                          <a:solidFill>
                            <a:srgbClr val="FF0000"/>
                          </a:solidFill>
                          <a:latin typeface="+mj-lt"/>
                          <a:ea typeface="+mn-ea"/>
                          <a:cs typeface="+mn-cs"/>
                        </a:rPr>
                        <a:t>blindly ending lymphatic channels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). </a:t>
                      </a:r>
                      <a:r>
                        <a:rPr lang="en-US" sz="1600" b="0" kern="1200" dirty="0">
                          <a:solidFill>
                            <a:srgbClr val="00B050"/>
                          </a:solidFill>
                          <a:latin typeface="+mj-lt"/>
                          <a:ea typeface="+mn-ea"/>
                          <a:cs typeface="+mn-cs"/>
                        </a:rPr>
                        <a:t>Important in absorption of fat droplets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638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II- </a:t>
                      </a:r>
                      <a:r>
                        <a:rPr lang="en-US" sz="2000" b="0" u="sng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Villus-</a:t>
                      </a:r>
                      <a:r>
                        <a:rPr lang="en-US" sz="2000" b="0" u="sng" kern="1200" baseline="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u="sng" kern="1200" dirty="0">
                          <a:solidFill>
                            <a:srgbClr val="FF8AD8"/>
                          </a:solidFill>
                          <a:latin typeface="+mn-lt"/>
                          <a:ea typeface="+mn-ea"/>
                          <a:cs typeface="+mn-cs"/>
                        </a:rPr>
                        <a:t>covering epithelium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151052" y="3905057"/>
            <a:ext cx="5944948" cy="2549903"/>
          </a:xfrm>
          <a:prstGeom prst="roundRect">
            <a:avLst/>
          </a:prstGeom>
          <a:solidFill>
            <a:schemeClr val="bg1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>
                <a:solidFill>
                  <a:srgbClr val="FF8AD8"/>
                </a:solidFill>
                <a:latin typeface="+mj-lt"/>
              </a:rPr>
              <a:t>1-Surface columnar absorptive cells: </a:t>
            </a: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-</a:t>
            </a:r>
            <a:r>
              <a:rPr lang="en-US" sz="1600" dirty="0">
                <a:solidFill>
                  <a:schemeClr val="dk1"/>
                </a:solidFill>
                <a:latin typeface="+mj-lt"/>
              </a:rPr>
              <a:t>They have brush border (microvilli).</a:t>
            </a:r>
            <a:r>
              <a:rPr lang="en-US" sz="1600" dirty="0">
                <a:solidFill>
                  <a:srgbClr val="008F00"/>
                </a:solidFill>
                <a:latin typeface="+mj-lt"/>
              </a:rPr>
              <a:t> </a:t>
            </a:r>
            <a:r>
              <a:rPr lang="en-US" sz="1400" dirty="0">
                <a:solidFill>
                  <a:srgbClr val="008F00"/>
                </a:solidFill>
                <a:latin typeface="+mj-lt"/>
              </a:rPr>
              <a:t>(Increase the rate of absorption 20 times) </a:t>
            </a:r>
            <a:endParaRPr lang="en-US" sz="1400" dirty="0">
              <a:solidFill>
                <a:schemeClr val="dk1"/>
              </a:solidFill>
              <a:latin typeface="+mj-lt"/>
            </a:endParaRPr>
          </a:p>
          <a:p>
            <a:r>
              <a:rPr lang="en-US" sz="1600" dirty="0">
                <a:solidFill>
                  <a:schemeClr val="dk1"/>
                </a:solidFill>
                <a:latin typeface="+mj-lt"/>
              </a:rPr>
              <a:t>-They are covered with thick </a:t>
            </a:r>
            <a:r>
              <a:rPr lang="en-US" sz="1600" dirty="0" err="1">
                <a:solidFill>
                  <a:schemeClr val="dk1"/>
                </a:solidFill>
                <a:latin typeface="+mj-lt"/>
              </a:rPr>
              <a:t>glycocalx</a:t>
            </a:r>
            <a:r>
              <a:rPr lang="en-US" sz="1600" dirty="0">
                <a:solidFill>
                  <a:schemeClr val="dk1"/>
                </a:solidFill>
                <a:latin typeface="+mj-lt"/>
              </a:rPr>
              <a:t> that has digestive enzymes. </a:t>
            </a:r>
          </a:p>
          <a:p>
            <a:r>
              <a:rPr lang="en-US" sz="1600" dirty="0">
                <a:solidFill>
                  <a:schemeClr val="dk1"/>
                </a:solidFill>
                <a:latin typeface="+mj-lt"/>
              </a:rPr>
              <a:t>-They have Junction complex (tight, adhering and desmosome junctions</a:t>
            </a:r>
            <a:r>
              <a:rPr lang="en-US" sz="1600" dirty="0" smtClean="0">
                <a:solidFill>
                  <a:schemeClr val="dk1"/>
                </a:solidFill>
                <a:latin typeface="+mj-lt"/>
              </a:rPr>
              <a:t>).</a:t>
            </a:r>
            <a:endParaRPr lang="en-US" sz="1600" dirty="0">
              <a:solidFill>
                <a:schemeClr val="dk1"/>
              </a:solidFill>
              <a:latin typeface="+mj-lt"/>
            </a:endParaRPr>
          </a:p>
          <a:p>
            <a:r>
              <a:rPr lang="en-US" sz="1600" dirty="0">
                <a:solidFill>
                  <a:srgbClr val="FF8AD8"/>
                </a:solidFill>
                <a:latin typeface="+mj-lt"/>
              </a:rPr>
              <a:t>2-Goblet cells: </a:t>
            </a:r>
            <a:r>
              <a:rPr lang="en-US" sz="1600" dirty="0">
                <a:solidFill>
                  <a:schemeClr val="dk1"/>
                </a:solidFill>
                <a:latin typeface="+mj-lt"/>
              </a:rPr>
              <a:t>Increase toward the ileum</a:t>
            </a:r>
            <a:r>
              <a:rPr lang="en-US" sz="1600" dirty="0" smtClean="0">
                <a:solidFill>
                  <a:schemeClr val="dk1"/>
                </a:solidFill>
                <a:latin typeface="+mj-lt"/>
              </a:rPr>
              <a:t>.</a:t>
            </a:r>
            <a:endParaRPr lang="en-US" sz="1600" dirty="0">
              <a:solidFill>
                <a:schemeClr val="dk1"/>
              </a:solidFill>
              <a:latin typeface="+mj-lt"/>
            </a:endParaRPr>
          </a:p>
          <a:p>
            <a:r>
              <a:rPr lang="en-US" sz="1600" dirty="0">
                <a:solidFill>
                  <a:srgbClr val="FF8AD8"/>
                </a:solidFill>
                <a:latin typeface="+mj-lt"/>
              </a:rPr>
              <a:t>3-Enteroendocrine (EE) cells (DNES cells</a:t>
            </a:r>
            <a:r>
              <a:rPr lang="en-US" sz="1600" dirty="0" smtClean="0">
                <a:solidFill>
                  <a:srgbClr val="FF8AD8"/>
                </a:solidFill>
                <a:latin typeface="+mj-lt"/>
              </a:rPr>
              <a:t>).</a:t>
            </a:r>
            <a:endParaRPr lang="en-US" sz="1600" dirty="0">
              <a:solidFill>
                <a:schemeClr val="dk1"/>
              </a:solidFill>
              <a:latin typeface="+mj-lt"/>
            </a:endParaRPr>
          </a:p>
          <a:p>
            <a:r>
              <a:rPr lang="en-US" sz="1600" dirty="0">
                <a:solidFill>
                  <a:srgbClr val="008F00"/>
                </a:solidFill>
                <a:latin typeface="+mj-lt"/>
              </a:rPr>
              <a:t>4-M cells (Membrane or Microfold epithelial cells). </a:t>
            </a:r>
          </a:p>
          <a:p>
            <a:endParaRPr lang="en-US" sz="1600" dirty="0">
              <a:solidFill>
                <a:schemeClr val="dk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3240" y="3453431"/>
            <a:ext cx="25438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2F92"/>
                </a:solidFill>
                <a:latin typeface="+mj-lt"/>
              </a:rPr>
              <a:t>Cells</a:t>
            </a:r>
            <a:r>
              <a:rPr lang="en-US" dirty="0">
                <a:latin typeface="+mj-lt"/>
                <a:cs typeface="Traditional Arabic" pitchFamily="2" charset="-78"/>
              </a:rPr>
              <a:t> </a:t>
            </a:r>
            <a:r>
              <a:rPr lang="en-US" sz="2000" dirty="0">
                <a:solidFill>
                  <a:srgbClr val="FF2F92"/>
                </a:solidFill>
                <a:latin typeface="+mj-lt"/>
              </a:rPr>
              <a:t>Covering</a:t>
            </a:r>
            <a:r>
              <a:rPr lang="en-US" dirty="0">
                <a:latin typeface="+mj-lt"/>
                <a:cs typeface="Traditional Arabic" pitchFamily="2" charset="-78"/>
              </a:rPr>
              <a:t> </a:t>
            </a:r>
            <a:r>
              <a:rPr lang="en-US" sz="2000" dirty="0">
                <a:solidFill>
                  <a:srgbClr val="FF2F92"/>
                </a:solidFill>
                <a:latin typeface="+mj-lt"/>
              </a:rPr>
              <a:t>the</a:t>
            </a:r>
            <a:r>
              <a:rPr lang="en-US" dirty="0">
                <a:latin typeface="+mj-lt"/>
                <a:cs typeface="Traditional Arabic" pitchFamily="2" charset="-78"/>
              </a:rPr>
              <a:t> </a:t>
            </a:r>
            <a:r>
              <a:rPr lang="en-US" sz="2000" dirty="0">
                <a:solidFill>
                  <a:srgbClr val="FF2F92"/>
                </a:solidFill>
                <a:latin typeface="+mj-lt"/>
              </a:rPr>
              <a:t>Villi:</a:t>
            </a:r>
            <a:endParaRPr lang="ar-SA" sz="2000" dirty="0">
              <a:solidFill>
                <a:srgbClr val="FF2F92"/>
              </a:solidFill>
              <a:latin typeface="+mj-lt"/>
            </a:endParaRPr>
          </a:p>
        </p:txBody>
      </p:sp>
      <p:pic>
        <p:nvPicPr>
          <p:cNvPr id="12" name="Picture 2" descr="C:\Documents and Settings\Aly\My Documents\back\Janquira Images\15\F15_21.jpg">
            <a:extLst>
              <a:ext uri="{FF2B5EF4-FFF2-40B4-BE49-F238E27FC236}">
                <a16:creationId xmlns:a16="http://schemas.microsoft.com/office/drawing/2014/main" xmlns="" id="{A1D50056-45D3-4D0A-AEAE-75300E7E6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94"/>
          <a:stretch>
            <a:fillRect/>
          </a:stretch>
        </p:blipFill>
        <p:spPr bwMode="auto">
          <a:xfrm>
            <a:off x="8229601" y="4038552"/>
            <a:ext cx="3638452" cy="271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phic 15" descr="Line Arrow: Straight">
            <a:extLst>
              <a:ext uri="{FF2B5EF4-FFF2-40B4-BE49-F238E27FC236}">
                <a16:creationId xmlns:a16="http://schemas.microsoft.com/office/drawing/2014/main" xmlns="" id="{3DCBC37D-2772-4DAE-8315-E3B522E4E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6109666" y="4228428"/>
            <a:ext cx="1838404" cy="806440"/>
          </a:xfrm>
          <a:prstGeom prst="rect">
            <a:avLst/>
          </a:prstGeom>
        </p:spPr>
      </p:pic>
      <p:pic>
        <p:nvPicPr>
          <p:cNvPr id="17" name="Picture 5" descr="Simple Columnar">
            <a:extLst>
              <a:ext uri="{FF2B5EF4-FFF2-40B4-BE49-F238E27FC236}">
                <a16:creationId xmlns:a16="http://schemas.microsoft.com/office/drawing/2014/main" xmlns="" id="{AC44CC21-436C-42D2-853C-FFD4D3EFA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15114"/>
            <a:ext cx="3638452" cy="1754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3240" y="2989943"/>
            <a:ext cx="725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Loose areolar CT with lymphocytes as the lamina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propria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064EC26-3423-40DC-813D-87041784766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750" t="25482" r="20583" b="16592"/>
          <a:stretch/>
        </p:blipFill>
        <p:spPr>
          <a:xfrm>
            <a:off x="8092362" y="2046737"/>
            <a:ext cx="3906317" cy="18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96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5981"/>
            <a:ext cx="5325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2F92"/>
                </a:solidFill>
                <a:latin typeface="+mj-lt"/>
              </a:rPr>
              <a:t>Intestinal Glands (Crypts)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2309" y="494250"/>
            <a:ext cx="5325762" cy="5006664"/>
          </a:xfrm>
          <a:prstGeom prst="roundRect">
            <a:avLst/>
          </a:prstGeom>
          <a:solidFill>
            <a:schemeClr val="bg1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Simple tubular glands that open between villi.</a:t>
            </a:r>
          </a:p>
          <a:p>
            <a:endParaRPr lang="en-US" sz="1600" dirty="0">
              <a:solidFill>
                <a:schemeClr val="tx1"/>
              </a:solidFill>
              <a:latin typeface="+mj-lt"/>
            </a:endParaRPr>
          </a:p>
          <a:p>
            <a:r>
              <a:rPr lang="en-US" sz="1600" dirty="0">
                <a:solidFill>
                  <a:schemeClr val="tx1"/>
                </a:solidFill>
                <a:latin typeface="+mj-lt"/>
              </a:rPr>
              <a:t>Composed of 5 cell types: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Columnar absorptive cells.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>
                <a:solidFill>
                  <a:srgbClr val="FF0000"/>
                </a:solidFill>
                <a:latin typeface="+mj-lt"/>
              </a:rPr>
              <a:t>Goblet cells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: secrete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mucus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1400" dirty="0" err="1">
                <a:solidFill>
                  <a:schemeClr val="tx1"/>
                </a:solidFill>
                <a:latin typeface="+mj-lt"/>
              </a:rPr>
              <a:t>Enteroendocrine</a:t>
            </a:r>
            <a:r>
              <a:rPr lang="es-ES" sz="1400" dirty="0">
                <a:solidFill>
                  <a:schemeClr val="tx1"/>
                </a:solidFill>
                <a:latin typeface="+mj-lt"/>
              </a:rPr>
              <a:t> (EE) (DNES) </a:t>
            </a:r>
            <a:r>
              <a:rPr lang="es-ES" sz="1400" dirty="0" err="1">
                <a:solidFill>
                  <a:schemeClr val="tx1"/>
                </a:solidFill>
                <a:latin typeface="+mj-lt"/>
              </a:rPr>
              <a:t>cells</a:t>
            </a:r>
            <a:r>
              <a:rPr lang="es-ES" sz="1400" dirty="0">
                <a:solidFill>
                  <a:schemeClr val="tx1"/>
                </a:solidFill>
                <a:latin typeface="+mj-lt"/>
              </a:rPr>
              <a:t>: secrete </a:t>
            </a:r>
            <a:r>
              <a:rPr lang="es-ES" sz="1400" dirty="0">
                <a:solidFill>
                  <a:srgbClr val="FF0000"/>
                </a:solidFill>
                <a:latin typeface="+mj-lt"/>
              </a:rPr>
              <a:t>hormones</a:t>
            </a:r>
            <a:r>
              <a:rPr lang="es-ES" sz="1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b="1" dirty="0">
                <a:solidFill>
                  <a:srgbClr val="FF0000"/>
                </a:solidFill>
                <a:latin typeface="+mj-lt"/>
              </a:rPr>
              <a:t>Paneth cells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:  secrete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Lysozyme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(antibacterial). are found in the 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base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of the crypts. 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dirty="0" smtClean="0">
                <a:solidFill>
                  <a:srgbClr val="008F00"/>
                </a:solidFill>
                <a:latin typeface="+mj-lt"/>
              </a:rPr>
              <a:t>That’s why small intestine has no bacteria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rgbClr val="FF0000"/>
                </a:solidFill>
                <a:latin typeface="+mj-lt"/>
              </a:rPr>
              <a:t>*Stem </a:t>
            </a:r>
            <a:r>
              <a:rPr lang="en-US" sz="1400" b="1" dirty="0">
                <a:solidFill>
                  <a:srgbClr val="FF0000"/>
                </a:solidFill>
                <a:latin typeface="+mj-lt"/>
              </a:rPr>
              <a:t>cells: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are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regenerative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cells. are found in the 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base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of the crypts</a:t>
            </a:r>
            <a:r>
              <a:rPr lang="en-US" sz="1400" dirty="0" smtClean="0">
                <a:solidFill>
                  <a:schemeClr val="tx1"/>
                </a:solidFill>
                <a:latin typeface="+mj-lt"/>
              </a:rPr>
              <a:t>. *</a:t>
            </a:r>
            <a:r>
              <a:rPr lang="en-US" sz="1400" dirty="0" smtClean="0">
                <a:solidFill>
                  <a:srgbClr val="008F00"/>
                </a:solidFill>
                <a:latin typeface="+mj-lt"/>
              </a:rPr>
              <a:t>Important for MCQs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r>
              <a:rPr lang="en-US" sz="1400" dirty="0" smtClean="0">
                <a:solidFill>
                  <a:srgbClr val="008F00"/>
                </a:solidFill>
                <a:latin typeface="+mj-lt"/>
              </a:rPr>
              <a:t>- S</a:t>
            </a:r>
            <a:r>
              <a:rPr lang="es-ES" sz="1400" dirty="0" err="1" smtClean="0">
                <a:solidFill>
                  <a:srgbClr val="008F00"/>
                </a:solidFill>
                <a:latin typeface="+mj-lt"/>
              </a:rPr>
              <a:t>tem</a:t>
            </a:r>
            <a:r>
              <a:rPr lang="es-ES" sz="1400" dirty="0" smtClean="0">
                <a:solidFill>
                  <a:srgbClr val="008F00"/>
                </a:solidFill>
                <a:latin typeface="+mj-lt"/>
              </a:rPr>
              <a:t> </a:t>
            </a:r>
            <a:r>
              <a:rPr lang="es-ES" sz="1400" dirty="0" err="1" smtClean="0">
                <a:solidFill>
                  <a:srgbClr val="008F00"/>
                </a:solidFill>
                <a:latin typeface="+mj-lt"/>
              </a:rPr>
              <a:t>cells</a:t>
            </a:r>
            <a:r>
              <a:rPr lang="es-ES" sz="1400" dirty="0" smtClean="0">
                <a:solidFill>
                  <a:srgbClr val="008F00"/>
                </a:solidFill>
                <a:latin typeface="+mj-lt"/>
              </a:rPr>
              <a:t> and </a:t>
            </a:r>
            <a:r>
              <a:rPr lang="es-ES" sz="1400" dirty="0" err="1" smtClean="0">
                <a:solidFill>
                  <a:srgbClr val="008F00"/>
                </a:solidFill>
                <a:latin typeface="+mj-lt"/>
              </a:rPr>
              <a:t>paneth</a:t>
            </a:r>
            <a:r>
              <a:rPr lang="es-ES" sz="1400" dirty="0" smtClean="0">
                <a:solidFill>
                  <a:srgbClr val="008F00"/>
                </a:solidFill>
                <a:latin typeface="+mj-lt"/>
              </a:rPr>
              <a:t> </a:t>
            </a:r>
            <a:r>
              <a:rPr lang="es-ES" sz="1400" dirty="0" err="1" smtClean="0">
                <a:solidFill>
                  <a:srgbClr val="008F00"/>
                </a:solidFill>
                <a:latin typeface="+mj-lt"/>
              </a:rPr>
              <a:t>cells</a:t>
            </a:r>
            <a:r>
              <a:rPr lang="es-ES" sz="1400" dirty="0" smtClean="0">
                <a:solidFill>
                  <a:srgbClr val="008F00"/>
                </a:solidFill>
                <a:latin typeface="+mj-lt"/>
              </a:rPr>
              <a:t> are </a:t>
            </a:r>
            <a:r>
              <a:rPr lang="es-ES" sz="1400" dirty="0" err="1" smtClean="0">
                <a:solidFill>
                  <a:srgbClr val="008F00"/>
                </a:solidFill>
                <a:latin typeface="+mj-lt"/>
              </a:rPr>
              <a:t>special</a:t>
            </a:r>
            <a:r>
              <a:rPr lang="es-ES" sz="1400" dirty="0" smtClean="0">
                <a:solidFill>
                  <a:srgbClr val="008F00"/>
                </a:solidFill>
                <a:latin typeface="+mj-lt"/>
              </a:rPr>
              <a:t> </a:t>
            </a:r>
            <a:r>
              <a:rPr lang="es-ES" sz="1400" dirty="0" err="1" smtClean="0">
                <a:solidFill>
                  <a:srgbClr val="008F00"/>
                </a:solidFill>
                <a:latin typeface="+mj-lt"/>
              </a:rPr>
              <a:t>for</a:t>
            </a:r>
            <a:r>
              <a:rPr lang="es-ES" sz="1400" dirty="0" smtClean="0">
                <a:solidFill>
                  <a:srgbClr val="008F00"/>
                </a:solidFill>
                <a:latin typeface="+mj-lt"/>
              </a:rPr>
              <a:t> </a:t>
            </a:r>
            <a:r>
              <a:rPr lang="es-ES" sz="1400" dirty="0" err="1" smtClean="0">
                <a:solidFill>
                  <a:srgbClr val="008F00"/>
                </a:solidFill>
                <a:latin typeface="+mj-lt"/>
              </a:rPr>
              <a:t>the</a:t>
            </a:r>
            <a:r>
              <a:rPr lang="es-ES" sz="1400" dirty="0" smtClean="0">
                <a:solidFill>
                  <a:srgbClr val="008F00"/>
                </a:solidFill>
                <a:latin typeface="+mj-lt"/>
              </a:rPr>
              <a:t> </a:t>
            </a:r>
            <a:r>
              <a:rPr lang="es-ES" sz="1400" dirty="0" err="1" smtClean="0">
                <a:solidFill>
                  <a:srgbClr val="008F00"/>
                </a:solidFill>
                <a:latin typeface="+mj-lt"/>
              </a:rPr>
              <a:t>crypts</a:t>
            </a:r>
            <a:endParaRPr lang="es-ES" sz="1400" dirty="0">
              <a:solidFill>
                <a:srgbClr val="008F00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chemeClr val="tx1"/>
              </a:solidFill>
              <a:latin typeface="+mj-lt"/>
            </a:endParaRPr>
          </a:p>
          <a:p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xmlns="" id="{664CD0D4-60A6-43D8-AFE0-BCC0BB730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61" y="3805084"/>
            <a:ext cx="2233534" cy="1323069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F983BA8B-2287-4C93-B7EE-E62CFD6C3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190" y="3827212"/>
            <a:ext cx="2375068" cy="1323069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72EC7ACB-7BA0-4344-A992-BF01ECF8331C}"/>
              </a:ext>
            </a:extLst>
          </p:cNvPr>
          <p:cNvSpPr txBox="1"/>
          <p:nvPr/>
        </p:nvSpPr>
        <p:spPr>
          <a:xfrm>
            <a:off x="3450186" y="3550213"/>
            <a:ext cx="1798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Paneth cell</a:t>
            </a: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xmlns="" id="{1CF55E32-E21B-42FB-A4AA-6AAE6BC1ADE2}"/>
              </a:ext>
            </a:extLst>
          </p:cNvPr>
          <p:cNvSpPr/>
          <p:nvPr/>
        </p:nvSpPr>
        <p:spPr>
          <a:xfrm>
            <a:off x="6734646" y="508782"/>
            <a:ext cx="5375189" cy="3164527"/>
          </a:xfrm>
          <a:prstGeom prst="roundRect">
            <a:avLst/>
          </a:prstGeom>
          <a:solidFill>
            <a:schemeClr val="bg1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  <a:latin typeface="+mj-lt"/>
              </a:rPr>
              <a:t>EC </a:t>
            </a:r>
            <a:r>
              <a:rPr lang="es-ES" dirty="0" err="1">
                <a:solidFill>
                  <a:schemeClr val="tx1"/>
                </a:solidFill>
                <a:latin typeface="+mj-lt"/>
              </a:rPr>
              <a:t>cells</a:t>
            </a:r>
            <a:r>
              <a:rPr lang="es-ES" dirty="0">
                <a:solidFill>
                  <a:schemeClr val="tx1"/>
                </a:solidFill>
                <a:latin typeface="+mj-lt"/>
              </a:rPr>
              <a:t>: secrete </a:t>
            </a:r>
            <a:r>
              <a:rPr lang="es-ES" b="1" dirty="0" err="1">
                <a:solidFill>
                  <a:schemeClr val="tx1"/>
                </a:solidFill>
                <a:latin typeface="+mj-lt"/>
              </a:rPr>
              <a:t>endorphin</a:t>
            </a:r>
            <a:r>
              <a:rPr lang="es-ES" dirty="0">
                <a:solidFill>
                  <a:schemeClr val="tx1"/>
                </a:solidFill>
                <a:latin typeface="+mj-lt"/>
              </a:rPr>
              <a:t> and </a:t>
            </a:r>
            <a:r>
              <a:rPr lang="es-ES" b="1" dirty="0" err="1">
                <a:solidFill>
                  <a:schemeClr val="tx1"/>
                </a:solidFill>
                <a:latin typeface="+mj-lt"/>
              </a:rPr>
              <a:t>serotonin</a:t>
            </a:r>
            <a:r>
              <a:rPr lang="es-ES" b="1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  <a:latin typeface="+mj-lt"/>
              </a:rPr>
              <a:t>S </a:t>
            </a:r>
            <a:r>
              <a:rPr lang="es-ES" dirty="0" err="1">
                <a:solidFill>
                  <a:schemeClr val="tx1"/>
                </a:solidFill>
                <a:latin typeface="+mj-lt"/>
              </a:rPr>
              <a:t>cells</a:t>
            </a:r>
            <a:r>
              <a:rPr lang="es-ES" dirty="0">
                <a:solidFill>
                  <a:schemeClr val="tx1"/>
                </a:solidFill>
                <a:latin typeface="+mj-lt"/>
              </a:rPr>
              <a:t>: secrete </a:t>
            </a:r>
            <a:r>
              <a:rPr lang="es-ES" b="1" dirty="0" err="1">
                <a:solidFill>
                  <a:schemeClr val="tx1"/>
                </a:solidFill>
                <a:latin typeface="+mj-lt"/>
              </a:rPr>
              <a:t>secretin</a:t>
            </a:r>
            <a:r>
              <a:rPr lang="es-ES" b="1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  <a:latin typeface="+mj-lt"/>
              </a:rPr>
              <a:t>D </a:t>
            </a:r>
            <a:r>
              <a:rPr lang="es-ES" dirty="0" err="1">
                <a:solidFill>
                  <a:schemeClr val="tx1"/>
                </a:solidFill>
                <a:latin typeface="+mj-lt"/>
              </a:rPr>
              <a:t>cells</a:t>
            </a:r>
            <a:r>
              <a:rPr lang="es-ES" dirty="0">
                <a:solidFill>
                  <a:schemeClr val="tx1"/>
                </a:solidFill>
                <a:latin typeface="+mj-lt"/>
              </a:rPr>
              <a:t>: secrete </a:t>
            </a:r>
            <a:r>
              <a:rPr lang="es-ES" b="1" dirty="0" err="1">
                <a:solidFill>
                  <a:schemeClr val="tx1"/>
                </a:solidFill>
                <a:latin typeface="+mj-lt"/>
              </a:rPr>
              <a:t>somatostatin</a:t>
            </a:r>
            <a:r>
              <a:rPr lang="es-ES" b="1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  <a:latin typeface="+mj-lt"/>
              </a:rPr>
              <a:t>A </a:t>
            </a:r>
            <a:r>
              <a:rPr lang="es-ES" dirty="0" err="1">
                <a:solidFill>
                  <a:schemeClr val="tx1"/>
                </a:solidFill>
                <a:latin typeface="+mj-lt"/>
              </a:rPr>
              <a:t>cells</a:t>
            </a:r>
            <a:r>
              <a:rPr lang="es-ES" dirty="0">
                <a:solidFill>
                  <a:schemeClr val="tx1"/>
                </a:solidFill>
                <a:latin typeface="+mj-lt"/>
              </a:rPr>
              <a:t>: secrete </a:t>
            </a:r>
            <a:r>
              <a:rPr lang="es-ES" b="1" dirty="0" err="1">
                <a:solidFill>
                  <a:schemeClr val="tx1"/>
                </a:solidFill>
                <a:latin typeface="+mj-lt"/>
              </a:rPr>
              <a:t>glucagon</a:t>
            </a:r>
            <a:r>
              <a:rPr lang="es-ES" b="1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  <a:latin typeface="+mj-lt"/>
              </a:rPr>
              <a:t>Mo </a:t>
            </a:r>
            <a:r>
              <a:rPr lang="es-ES" dirty="0" err="1">
                <a:solidFill>
                  <a:schemeClr val="tx1"/>
                </a:solidFill>
                <a:latin typeface="+mj-lt"/>
              </a:rPr>
              <a:t>cells</a:t>
            </a:r>
            <a:r>
              <a:rPr lang="es-ES" dirty="0">
                <a:solidFill>
                  <a:schemeClr val="tx1"/>
                </a:solidFill>
                <a:latin typeface="+mj-lt"/>
              </a:rPr>
              <a:t>: secrete </a:t>
            </a:r>
            <a:r>
              <a:rPr lang="es-ES" b="1" dirty="0" err="1">
                <a:solidFill>
                  <a:schemeClr val="tx1"/>
                </a:solidFill>
                <a:latin typeface="+mj-lt"/>
              </a:rPr>
              <a:t>motilin</a:t>
            </a:r>
            <a:r>
              <a:rPr lang="es-ES" b="1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es-ES" sz="1600" dirty="0" err="1" smtClean="0">
                <a:solidFill>
                  <a:srgbClr val="008F00"/>
                </a:solidFill>
                <a:latin typeface="+mj-lt"/>
              </a:rPr>
              <a:t>Regulates</a:t>
            </a:r>
            <a:r>
              <a:rPr lang="es-ES" sz="1600" dirty="0" smtClean="0">
                <a:solidFill>
                  <a:srgbClr val="008F00"/>
                </a:solidFill>
                <a:latin typeface="+mj-lt"/>
              </a:rPr>
              <a:t> </a:t>
            </a:r>
            <a:r>
              <a:rPr lang="es-ES" sz="1600" dirty="0" err="1" smtClean="0">
                <a:solidFill>
                  <a:srgbClr val="008F00"/>
                </a:solidFill>
                <a:latin typeface="+mj-lt"/>
              </a:rPr>
              <a:t>motility</a:t>
            </a:r>
            <a:endParaRPr lang="es-ES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solidFill>
                  <a:schemeClr val="tx1"/>
                </a:solidFill>
                <a:latin typeface="+mj-lt"/>
              </a:rPr>
              <a:t>CCK-PZ </a:t>
            </a:r>
            <a:r>
              <a:rPr lang="es-ES" dirty="0" err="1">
                <a:solidFill>
                  <a:schemeClr val="tx1"/>
                </a:solidFill>
                <a:latin typeface="+mj-lt"/>
              </a:rPr>
              <a:t>cells</a:t>
            </a:r>
            <a:r>
              <a:rPr lang="es-ES" dirty="0">
                <a:solidFill>
                  <a:schemeClr val="tx1"/>
                </a:solidFill>
                <a:latin typeface="+mj-lt"/>
              </a:rPr>
              <a:t>: secrete </a:t>
            </a:r>
            <a:r>
              <a:rPr lang="es-ES" b="1" dirty="0" err="1">
                <a:solidFill>
                  <a:schemeClr val="tx1"/>
                </a:solidFill>
                <a:latin typeface="+mj-lt"/>
              </a:rPr>
              <a:t>cholecystokinin</a:t>
            </a:r>
            <a:r>
              <a:rPr lang="es-ES" dirty="0">
                <a:solidFill>
                  <a:srgbClr val="FF0000"/>
                </a:solidFill>
                <a:latin typeface="+mj-lt"/>
              </a:rPr>
              <a:t> </a:t>
            </a:r>
            <a:r>
              <a:rPr lang="es-ES" dirty="0">
                <a:solidFill>
                  <a:schemeClr val="tx1"/>
                </a:solidFill>
                <a:latin typeface="+mj-lt"/>
              </a:rPr>
              <a:t>(</a:t>
            </a:r>
            <a:r>
              <a:rPr lang="es-ES" dirty="0" err="1">
                <a:solidFill>
                  <a:schemeClr val="tx1"/>
                </a:solidFill>
                <a:latin typeface="+mj-lt"/>
              </a:rPr>
              <a:t>pancreozymin</a:t>
            </a:r>
            <a:r>
              <a:rPr lang="es-ES" dirty="0" smtClean="0">
                <a:solidFill>
                  <a:schemeClr val="tx1"/>
                </a:solidFill>
                <a:latin typeface="+mj-lt"/>
              </a:rPr>
              <a:t>).</a:t>
            </a:r>
          </a:p>
          <a:p>
            <a:endParaRPr lang="es-ES" sz="500" dirty="0">
              <a:solidFill>
                <a:schemeClr val="tx1"/>
              </a:solidFill>
              <a:latin typeface="+mj-lt"/>
            </a:endParaRPr>
          </a:p>
          <a:p>
            <a:r>
              <a:rPr lang="en-GB" altLang="x-none" sz="1600" dirty="0">
                <a:solidFill>
                  <a:srgbClr val="008F00"/>
                </a:solidFill>
                <a:cs typeface="Arial" charset="0"/>
              </a:rPr>
              <a:t>Hormonal secreting cells are </a:t>
            </a:r>
            <a:r>
              <a:rPr lang="en-GB" altLang="x-none" sz="1600" dirty="0" smtClean="0">
                <a:solidFill>
                  <a:srgbClr val="008F00"/>
                </a:solidFill>
                <a:cs typeface="Arial" charset="0"/>
              </a:rPr>
              <a:t>		                  found </a:t>
            </a:r>
            <a:r>
              <a:rPr lang="en-GB" altLang="x-none" sz="1600" dirty="0">
                <a:solidFill>
                  <a:srgbClr val="008F00"/>
                </a:solidFill>
                <a:cs typeface="Arial" charset="0"/>
              </a:rPr>
              <a:t>on the base </a:t>
            </a:r>
            <a:r>
              <a:rPr lang="en-GB" altLang="x-none" sz="1600" dirty="0" smtClean="0">
                <a:solidFill>
                  <a:srgbClr val="008F00"/>
                </a:solidFill>
                <a:cs typeface="Arial" charset="0"/>
              </a:rPr>
              <a:t>			                   ‘</a:t>
            </a:r>
            <a:r>
              <a:rPr lang="en-GB" altLang="x-none" sz="1600" dirty="0">
                <a:solidFill>
                  <a:srgbClr val="008F00"/>
                </a:solidFill>
                <a:cs typeface="Arial" charset="0"/>
              </a:rPr>
              <a:t>near to vessels on C.T.’</a:t>
            </a:r>
          </a:p>
          <a:p>
            <a:endParaRPr lang="es-E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CE416B9F-68FF-4FBB-8014-2A8B326CB9E9}"/>
              </a:ext>
            </a:extLst>
          </p:cNvPr>
          <p:cNvSpPr txBox="1"/>
          <p:nvPr/>
        </p:nvSpPr>
        <p:spPr>
          <a:xfrm>
            <a:off x="7431107" y="28989"/>
            <a:ext cx="392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2F92"/>
                </a:solidFill>
                <a:latin typeface="+mj-lt"/>
              </a:rPr>
              <a:t>EE (DNES) cells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xmlns="" id="{2AD61508-C7E9-4C56-8C9C-3D86453C5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5884" y="2447884"/>
            <a:ext cx="2264229" cy="1102329"/>
          </a:xfrm>
          <a:prstGeom prst="rect">
            <a:avLst/>
          </a:prstGeom>
        </p:spPr>
      </p:pic>
      <p:sp>
        <p:nvSpPr>
          <p:cNvPr id="16" name="Rounded Rectangle 2">
            <a:extLst>
              <a:ext uri="{FF2B5EF4-FFF2-40B4-BE49-F238E27FC236}">
                <a16:creationId xmlns:a16="http://schemas.microsoft.com/office/drawing/2014/main" xmlns="" id="{3AB5211B-7782-4C61-8A76-3E8A4A9109E4}"/>
              </a:ext>
            </a:extLst>
          </p:cNvPr>
          <p:cNvSpPr/>
          <p:nvPr/>
        </p:nvSpPr>
        <p:spPr>
          <a:xfrm>
            <a:off x="5634758" y="4257315"/>
            <a:ext cx="6408016" cy="2600686"/>
          </a:xfrm>
          <a:prstGeom prst="roundRect">
            <a:avLst/>
          </a:prstGeom>
          <a:solidFill>
            <a:schemeClr val="bg1"/>
          </a:solidFill>
          <a:ln>
            <a:solidFill>
              <a:srgbClr val="FF8A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dirty="0" smtClean="0">
                <a:solidFill>
                  <a:schemeClr val="tx1"/>
                </a:solidFill>
                <a:latin typeface="+mj-lt"/>
              </a:rPr>
              <a:t>- They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are mainly found within  the intestinal epithelium overlying lymphatic nodules of lamina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propria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+mj-lt"/>
              </a:rPr>
              <a:t>- Each 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is a dome-shaped cell (or specialized squamous cell) with a basal concavity that contains intraepithelial lymphocytes and macrophages.</a:t>
            </a:r>
          </a:p>
          <a:p>
            <a:r>
              <a:rPr lang="en-US" sz="1400" dirty="0" smtClean="0">
                <a:solidFill>
                  <a:schemeClr val="tx1"/>
                </a:solidFill>
                <a:latin typeface="+mj-lt"/>
              </a:rPr>
              <a:t>- They  phagocytose and transport antigens present in the intestinal lumen to the underlying lymphoid tissue cells  				           to initiate the immune response 				                    to these antigens leading to the 			</a:t>
            </a:r>
          </a:p>
          <a:p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secretion of IgA. 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xmlns="" id="{6DB806A7-2EE8-4641-A6CF-919B176084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115" y="5539956"/>
            <a:ext cx="3555998" cy="1245580"/>
          </a:xfrm>
          <a:prstGeom prst="rect">
            <a:avLst/>
          </a:prstGeom>
          <a:ln w="3175">
            <a:solidFill>
              <a:srgbClr val="7030A0"/>
            </a:solidFill>
            <a:prstDash val="dash"/>
          </a:ln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xmlns="" id="{06E6CBFB-F5B5-4DBA-9970-34F32BCDCC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7186" y="3716746"/>
            <a:ext cx="3883489" cy="749873"/>
          </a:xfrm>
          <a:prstGeom prst="rect">
            <a:avLst/>
          </a:prstGeom>
        </p:spPr>
      </p:pic>
      <p:sp>
        <p:nvSpPr>
          <p:cNvPr id="17" name="مربع نص 10">
            <a:extLst>
              <a:ext uri="{FF2B5EF4-FFF2-40B4-BE49-F238E27FC236}">
                <a16:creationId xmlns:a16="http://schemas.microsoft.com/office/drawing/2014/main" xmlns="" id="{CAD96F82-9E5D-4913-94A1-A82D781E51B4}"/>
              </a:ext>
            </a:extLst>
          </p:cNvPr>
          <p:cNvSpPr txBox="1"/>
          <p:nvPr/>
        </p:nvSpPr>
        <p:spPr>
          <a:xfrm>
            <a:off x="366594" y="3550213"/>
            <a:ext cx="2310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Columnar Absorptive cells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2710" y="5157181"/>
            <a:ext cx="3993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1, 2, 3 are also found in </a:t>
            </a:r>
            <a:r>
              <a:rPr lang="en-US" sz="1600" smtClean="0">
                <a:solidFill>
                  <a:schemeClr val="bg1">
                    <a:lumMod val="50000"/>
                  </a:schemeClr>
                </a:solidFill>
              </a:rPr>
              <a:t>cells covering the villi. 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86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lor Textbook of Histology, 3rd ED.pdf - Adobe Acrobat Reader DC">
            <a:extLst>
              <a:ext uri="{FF2B5EF4-FFF2-40B4-BE49-F238E27FC236}">
                <a16:creationId xmlns:a16="http://schemas.microsoft.com/office/drawing/2014/main" xmlns="" id="{43F1B359-F97E-4C91-BEA3-DB35EFA32C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34" t="16530" r="18750"/>
          <a:stretch/>
        </p:blipFill>
        <p:spPr>
          <a:xfrm>
            <a:off x="1767840" y="985520"/>
            <a:ext cx="8371840" cy="57505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F8259BE-A40C-4FE6-9FE7-FAFD49FB68F1}"/>
              </a:ext>
            </a:extLst>
          </p:cNvPr>
          <p:cNvSpPr txBox="1"/>
          <p:nvPr/>
        </p:nvSpPr>
        <p:spPr>
          <a:xfrm>
            <a:off x="731520" y="2540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Intestinal Glands ( crypts ) </a:t>
            </a:r>
          </a:p>
        </p:txBody>
      </p:sp>
    </p:spTree>
    <p:extLst>
      <p:ext uri="{BB962C8B-B14F-4D97-AF65-F5344CB8AC3E}">
        <p14:creationId xmlns:p14="http://schemas.microsoft.com/office/powerpoint/2010/main" val="735568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8652" y="169278"/>
            <a:ext cx="6371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2F92"/>
                </a:solidFill>
                <a:latin typeface="+mj-lt"/>
              </a:rPr>
              <a:t>Regional differences of small intestine</a:t>
            </a:r>
          </a:p>
        </p:txBody>
      </p:sp>
      <p:graphicFrame>
        <p:nvGraphicFramePr>
          <p:cNvPr id="4" name="رسم تخطيطي 13"/>
          <p:cNvGraphicFramePr/>
          <p:nvPr>
            <p:extLst>
              <p:ext uri="{D42A27DB-BD31-4B8C-83A1-F6EECF244321}">
                <p14:modId xmlns:p14="http://schemas.microsoft.com/office/powerpoint/2010/main" val="1230962833"/>
              </p:ext>
            </p:extLst>
          </p:nvPr>
        </p:nvGraphicFramePr>
        <p:xfrm>
          <a:off x="0" y="1492717"/>
          <a:ext cx="8098972" cy="5154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1291A338"/>
          <p:cNvPicPr>
            <a:picLocks noChangeAspect="1" noChangeArrowheads="1"/>
          </p:cNvPicPr>
          <p:nvPr/>
        </p:nvPicPr>
        <p:blipFill>
          <a:blip r:embed="rId8"/>
          <a:srcRect l="35934" t="3226" r="13573" b="50000"/>
          <a:stretch>
            <a:fillRect/>
          </a:stretch>
        </p:blipFill>
        <p:spPr bwMode="auto">
          <a:xfrm>
            <a:off x="8098972" y="958304"/>
            <a:ext cx="3810000" cy="2430462"/>
          </a:xfrm>
          <a:prstGeom prst="rect">
            <a:avLst/>
          </a:prstGeom>
          <a:noFill/>
          <a:ln w="9525">
            <a:solidFill>
              <a:srgbClr val="FF2F92"/>
            </a:solidFill>
            <a:miter lim="800000"/>
            <a:headEnd/>
            <a:tailEnd/>
          </a:ln>
        </p:spPr>
      </p:pic>
      <p:sp>
        <p:nvSpPr>
          <p:cNvPr id="6" name="شكل حر: شكل 9"/>
          <p:cNvSpPr/>
          <p:nvPr/>
        </p:nvSpPr>
        <p:spPr>
          <a:xfrm rot="1543256">
            <a:off x="9266300" y="2060627"/>
            <a:ext cx="638524" cy="1580248"/>
          </a:xfrm>
          <a:custGeom>
            <a:avLst/>
            <a:gdLst>
              <a:gd name="connsiteX0" fmla="*/ 206920 w 652850"/>
              <a:gd name="connsiteY0" fmla="*/ 0 h 1807028"/>
              <a:gd name="connsiteX1" fmla="*/ 91 w 652850"/>
              <a:gd name="connsiteY1" fmla="*/ 283028 h 1807028"/>
              <a:gd name="connsiteX2" fmla="*/ 185148 w 652850"/>
              <a:gd name="connsiteY2" fmla="*/ 1240971 h 1807028"/>
              <a:gd name="connsiteX3" fmla="*/ 500834 w 652850"/>
              <a:gd name="connsiteY3" fmla="*/ 1197428 h 1807028"/>
              <a:gd name="connsiteX4" fmla="*/ 522605 w 652850"/>
              <a:gd name="connsiteY4" fmla="*/ 1055914 h 1807028"/>
              <a:gd name="connsiteX5" fmla="*/ 185148 w 652850"/>
              <a:gd name="connsiteY5" fmla="*/ 1121228 h 1807028"/>
              <a:gd name="connsiteX6" fmla="*/ 119834 w 652850"/>
              <a:gd name="connsiteY6" fmla="*/ 1436914 h 1807028"/>
              <a:gd name="connsiteX7" fmla="*/ 217805 w 652850"/>
              <a:gd name="connsiteY7" fmla="*/ 1774371 h 1807028"/>
              <a:gd name="connsiteX8" fmla="*/ 620577 w 652850"/>
              <a:gd name="connsiteY8" fmla="*/ 1785257 h 1807028"/>
              <a:gd name="connsiteX9" fmla="*/ 598805 w 652850"/>
              <a:gd name="connsiteY9" fmla="*/ 1807028 h 180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2850" h="1807028">
                <a:moveTo>
                  <a:pt x="206920" y="0"/>
                </a:moveTo>
                <a:cubicBezTo>
                  <a:pt x="105320" y="38100"/>
                  <a:pt x="3720" y="76200"/>
                  <a:pt x="91" y="283028"/>
                </a:cubicBezTo>
                <a:cubicBezTo>
                  <a:pt x="-3538" y="489856"/>
                  <a:pt x="101691" y="1088571"/>
                  <a:pt x="185148" y="1240971"/>
                </a:cubicBezTo>
                <a:cubicBezTo>
                  <a:pt x="268605" y="1393371"/>
                  <a:pt x="444591" y="1228271"/>
                  <a:pt x="500834" y="1197428"/>
                </a:cubicBezTo>
                <a:cubicBezTo>
                  <a:pt x="557077" y="1166585"/>
                  <a:pt x="575219" y="1068614"/>
                  <a:pt x="522605" y="1055914"/>
                </a:cubicBezTo>
                <a:cubicBezTo>
                  <a:pt x="469991" y="1043214"/>
                  <a:pt x="252276" y="1057728"/>
                  <a:pt x="185148" y="1121228"/>
                </a:cubicBezTo>
                <a:cubicBezTo>
                  <a:pt x="118020" y="1184728"/>
                  <a:pt x="114391" y="1328057"/>
                  <a:pt x="119834" y="1436914"/>
                </a:cubicBezTo>
                <a:cubicBezTo>
                  <a:pt x="125277" y="1545771"/>
                  <a:pt x="134348" y="1716314"/>
                  <a:pt x="217805" y="1774371"/>
                </a:cubicBezTo>
                <a:cubicBezTo>
                  <a:pt x="301262" y="1832428"/>
                  <a:pt x="557077" y="1779814"/>
                  <a:pt x="620577" y="1785257"/>
                </a:cubicBezTo>
                <a:cubicBezTo>
                  <a:pt x="684077" y="1790700"/>
                  <a:pt x="641441" y="1798864"/>
                  <a:pt x="598805" y="1807028"/>
                </a:cubicBezTo>
              </a:path>
            </a:pathLst>
          </a:custGeom>
          <a:noFill/>
          <a:ln w="28575" cap="flat" cmpd="sng" algn="ctr">
            <a:solidFill>
              <a:srgbClr val="FF2F92"/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مستطيل 10"/>
          <p:cNvSpPr/>
          <p:nvPr/>
        </p:nvSpPr>
        <p:spPr>
          <a:xfrm>
            <a:off x="9649303" y="3448464"/>
            <a:ext cx="1805371" cy="44136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Brunner’s glands</a:t>
            </a:r>
            <a:endParaRPr lang="en-GB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4" descr="F:\Pict.120-lab\P5300593.JPG"/>
          <p:cNvPicPr>
            <a:picLocks noChangeAspect="1" noChangeArrowheads="1"/>
          </p:cNvPicPr>
          <p:nvPr/>
        </p:nvPicPr>
        <p:blipFill>
          <a:blip r:embed="rId9"/>
          <a:srcRect r="13380"/>
          <a:stretch>
            <a:fillRect/>
          </a:stretch>
        </p:blipFill>
        <p:spPr bwMode="auto">
          <a:xfrm>
            <a:off x="9187543" y="4153420"/>
            <a:ext cx="2721429" cy="198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Elbow Connector 9"/>
          <p:cNvCxnSpPr/>
          <p:nvPr/>
        </p:nvCxnSpPr>
        <p:spPr>
          <a:xfrm rot="10800000" flipV="1">
            <a:off x="9585562" y="5602515"/>
            <a:ext cx="1261068" cy="740229"/>
          </a:xfrm>
          <a:prstGeom prst="bentConnector3">
            <a:avLst>
              <a:gd name="adj1" fmla="val 50000"/>
            </a:avLst>
          </a:prstGeom>
          <a:ln w="28575">
            <a:solidFill>
              <a:srgbClr val="FF2F9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ستطيل 10"/>
          <p:cNvSpPr/>
          <p:nvPr/>
        </p:nvSpPr>
        <p:spPr>
          <a:xfrm>
            <a:off x="7877315" y="6206178"/>
            <a:ext cx="1805371" cy="44136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rtl="1"/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Peyer's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 patches</a:t>
            </a:r>
            <a:endParaRPr lang="ar-SA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مستطيل: زوايا مستديرة 6"/>
          <p:cNvSpPr/>
          <p:nvPr/>
        </p:nvSpPr>
        <p:spPr>
          <a:xfrm>
            <a:off x="309489" y="958304"/>
            <a:ext cx="3594854" cy="1574841"/>
          </a:xfrm>
          <a:prstGeom prst="roundRect">
            <a:avLst/>
          </a:prstGeom>
          <a:noFill/>
          <a:ln w="19050">
            <a:solidFill>
              <a:srgbClr val="FF2F9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309489" y="1012275"/>
            <a:ext cx="359485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How to differentiate between them? </a:t>
            </a:r>
          </a:p>
          <a:p>
            <a:pPr lvl="0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duodenum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Brunner’s glands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ileum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Peyer's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patches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jejunum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 By exclusion of the other 2 parts.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65986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161" y="-1"/>
            <a:ext cx="4761186" cy="740979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rgbClr val="FF2F92"/>
                </a:solidFill>
                <a:ea typeface="ＭＳ Ｐゴシック" pitchFamily="34" charset="-128"/>
              </a:rPr>
              <a:t>Large intestine</a:t>
            </a:r>
            <a:endParaRPr lang="ar-SA" sz="3600" dirty="0">
              <a:solidFill>
                <a:srgbClr val="FF2F92"/>
              </a:solidFill>
              <a:ea typeface="ＭＳ Ｐゴシック" pitchFamily="34" charset="-12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65518341"/>
              </p:ext>
            </p:extLst>
          </p:nvPr>
        </p:nvGraphicFramePr>
        <p:xfrm>
          <a:off x="492008" y="370489"/>
          <a:ext cx="5656543" cy="5872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12" descr="800px-Blausen_0603_LargeIntestine_Anatom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8662" y="993226"/>
            <a:ext cx="5013434" cy="5013434"/>
          </a:xfrm>
          <a:prstGeom prst="rect">
            <a:avLst/>
          </a:prstGeom>
          <a:ln>
            <a:solidFill>
              <a:srgbClr val="FF8AD8"/>
            </a:solidFill>
          </a:ln>
        </p:spPr>
      </p:pic>
    </p:spTree>
    <p:extLst>
      <p:ext uri="{BB962C8B-B14F-4D97-AF65-F5344CB8AC3E}">
        <p14:creationId xmlns:p14="http://schemas.microsoft.com/office/powerpoint/2010/main" val="3180998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1331</Words>
  <Application>Microsoft Macintosh PowerPoint</Application>
  <PresentationFormat>Widescreen</PresentationFormat>
  <Paragraphs>231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Courier New</vt:lpstr>
      <vt:lpstr>Georgia</vt:lpstr>
      <vt:lpstr>Majalla UI</vt:lpstr>
      <vt:lpstr>ＭＳ Ｐゴシック</vt:lpstr>
      <vt:lpstr>Times New Roman</vt:lpstr>
      <vt:lpstr>Traditional Arabic</vt:lpstr>
      <vt:lpstr>Wingdings</vt:lpstr>
      <vt:lpstr>Arial</vt:lpstr>
      <vt:lpstr>Calibri</vt:lpstr>
      <vt:lpstr>Calibri Light</vt:lpstr>
      <vt:lpstr>Office Theme</vt:lpstr>
      <vt:lpstr>PowerPoint Presentation</vt:lpstr>
      <vt:lpstr>Objectives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Large intestine</vt:lpstr>
      <vt:lpstr>PowerPoint Presentation</vt:lpstr>
      <vt:lpstr>Intestinal Crypts of Colon 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Feisal;Rana B</dc:creator>
  <cp:lastModifiedBy>Rana B</cp:lastModifiedBy>
  <cp:revision>72</cp:revision>
  <dcterms:created xsi:type="dcterms:W3CDTF">2017-02-05T14:21:38Z</dcterms:created>
  <dcterms:modified xsi:type="dcterms:W3CDTF">2017-12-10T08:58:42Z</dcterms:modified>
</cp:coreProperties>
</file>