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86" r:id="rId4"/>
    <p:sldId id="293" r:id="rId5"/>
    <p:sldId id="288" r:id="rId6"/>
    <p:sldId id="289" r:id="rId7"/>
    <p:sldId id="290" r:id="rId8"/>
    <p:sldId id="291" r:id="rId9"/>
    <p:sldId id="29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08F00"/>
    <a:srgbClr val="0066FF"/>
    <a:srgbClr val="1722F5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 autoAdjust="0"/>
    <p:restoredTop sz="93036"/>
  </p:normalViewPr>
  <p:slideViewPr>
    <p:cSldViewPr snapToGrid="0" snapToObjects="1">
      <p:cViewPr varScale="1">
        <p:scale>
          <a:sx n="61" d="100"/>
          <a:sy n="61" d="100"/>
        </p:scale>
        <p:origin x="10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0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pPr/>
              <a:t>12/29/2017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s://twitter.com/Histology436" TargetMode="External"/><Relationship Id="rId12" Type="http://schemas.openxmlformats.org/officeDocument/2006/relationships/hyperlink" Target="https://goo.gl/forms/EjyUeY3lcODsmHTz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svg"/><Relationship Id="rId5" Type="http://schemas.openxmlformats.org/officeDocument/2006/relationships/hyperlink" Target="mailto:HistologyTeam436@gmail.com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hyperlink" Target="https://docs.google.com/presentation/d/1UJDaUDZrQceFOgC2gpyJRuN18XnlFSG4jwxzybwwNIA/edit?usp=sharing" TargetMode="External"/><Relationship Id="rId14" Type="http://schemas.openxmlformats.org/officeDocument/2006/relationships/hyperlink" Target="http://franchisesaysso.blogspot.com/p/choice-suggestion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5841" y="2389246"/>
            <a:ext cx="865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en-US" sz="7200" dirty="0">
                <a:solidFill>
                  <a:srgbClr val="FF8AD8"/>
                </a:solidFill>
              </a:rPr>
              <a:t>LIVER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FF8AD8"/>
                </a:solidFill>
              </a:rPr>
              <a:t>&amp;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FF8AD8"/>
                </a:solidFill>
              </a:rPr>
              <a:t>SPLEEN</a:t>
            </a:r>
            <a:br>
              <a:rPr lang="en-US" sz="7200" dirty="0">
                <a:solidFill>
                  <a:srgbClr val="FF8AD8"/>
                </a:solidFill>
              </a:rPr>
            </a:br>
            <a:endParaRPr lang="en-US" sz="7200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5099866"/>
            <a:ext cx="1808402" cy="16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Amal AlQarni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Do’aa AlWalid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Heba AlNasser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Shahad AlAnzan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We’am Babaier</a:t>
            </a:r>
            <a:endParaRPr lang="ar-SA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Barasain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182057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130699"/>
            <a:ext cx="9209691" cy="76294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2F92"/>
                </a:solidFill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9209692" cy="4537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800" dirty="0"/>
              <a:t>By the end of this lecture, the student should be able to describe</a:t>
            </a:r>
            <a:r>
              <a:rPr lang="en-US" dirty="0"/>
              <a:t>:</a:t>
            </a:r>
          </a:p>
          <a:p>
            <a:pPr marL="338138" indent="-338138">
              <a:buSzPct val="100000"/>
              <a:buNone/>
              <a:defRPr/>
            </a:pPr>
            <a:r>
              <a:rPr lang="en-US" dirty="0"/>
              <a:t>1. The histological structure of  liver with special emphasis on:</a:t>
            </a:r>
          </a:p>
          <a:p>
            <a:pPr marL="738188" algn="l">
              <a:buSzPct val="100000"/>
              <a:buFont typeface="Wingdings" pitchFamily="2" charset="2"/>
              <a:buChar char="§"/>
              <a:defRPr/>
            </a:pPr>
            <a:r>
              <a:rPr lang="en-US" dirty="0"/>
              <a:t>Classical hepatic (liver) lobule.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Hepatocytes.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Portal tract (portal area).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Hepatic (liver) blood sinusoids.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Space of Disse (perisinusoidal space of Disse)</a:t>
            </a:r>
          </a:p>
          <a:p>
            <a:pPr lvl="1" indent="-3429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Bile canalculi.</a:t>
            </a:r>
          </a:p>
          <a:p>
            <a:pPr marL="0" indent="0">
              <a:buSzPct val="100000"/>
              <a:buNone/>
              <a:defRPr/>
            </a:pPr>
            <a:r>
              <a:rPr lang="en-US" dirty="0"/>
              <a:t>2. The histological structure of spleen with special emphasis on:</a:t>
            </a:r>
          </a:p>
          <a:p>
            <a:pPr marL="744538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/>
              <a:t>White pulp.</a:t>
            </a:r>
          </a:p>
          <a:p>
            <a:pPr marL="744538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/>
              <a:t>Red Pulp.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8820"/>
              </p:ext>
            </p:extLst>
          </p:nvPr>
        </p:nvGraphicFramePr>
        <p:xfrm>
          <a:off x="2207769" y="736907"/>
          <a:ext cx="7010793" cy="28071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94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217">
                <a:tc>
                  <a:txBody>
                    <a:bodyPr/>
                    <a:lstStyle/>
                    <a:p>
                      <a:pPr algn="ctr" rtl="0"/>
                      <a:r>
                        <a:rPr lang="en-US" sz="180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2-Parenchyma; </a:t>
                      </a:r>
                    </a:p>
                    <a:p>
                      <a:pPr algn="ctr" rtl="0"/>
                      <a:r>
                        <a:rPr lang="en-US" sz="180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Classical liver (hepatic) lobules</a:t>
                      </a:r>
                      <a:endParaRPr lang="ar-SA" sz="1800" kern="1200" dirty="0">
                        <a:solidFill>
                          <a:srgbClr val="FF8AD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FF8AD8"/>
                          </a:solidFill>
                        </a:rPr>
                        <a:t>1-Stroma;</a:t>
                      </a:r>
                    </a:p>
                    <a:p>
                      <a:pPr algn="ctr" rtl="0"/>
                      <a:r>
                        <a:rPr lang="en-US" sz="1800" dirty="0">
                          <a:solidFill>
                            <a:srgbClr val="FF8AD8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008F00"/>
                          </a:solidFill>
                        </a:rPr>
                        <a:t>mainly C.T, but not in humans.</a:t>
                      </a:r>
                      <a:endParaRPr lang="ar-SA" sz="1800" b="0" dirty="0">
                        <a:solidFill>
                          <a:srgbClr val="FF8AD8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093">
                <a:tc>
                  <a:txBody>
                    <a:bodyPr/>
                    <a:lstStyle/>
                    <a:p>
                      <a:pPr marL="261938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 is formed of a polygonal mass of liver tissue, bounded by interlobular septa with </a:t>
                      </a:r>
                      <a:r>
                        <a:rPr lang="en-US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portal areas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at the periphery &amp; </a:t>
                      </a:r>
                      <a:r>
                        <a:rPr lang="en-US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central (centrolobular) vein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the center.</a:t>
                      </a:r>
                      <a:r>
                        <a:rPr lang="en-US" altLang="x-none" sz="1800" dirty="0">
                          <a:solidFill>
                            <a:srgbClr val="008F00"/>
                          </a:solidFill>
                          <a:cs typeface="Arial" charset="0"/>
                        </a:rPr>
                        <a:t> Central vein: surrounded by hepatocytes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87313" algn="l" eaLnBrk="1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a-</a:t>
                      </a:r>
                      <a:r>
                        <a:rPr lang="en-US" sz="18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Capsule: Glisson’s Capsule.</a:t>
                      </a:r>
                    </a:p>
                    <a:p>
                      <a:pPr marL="261938" indent="-87313" algn="l" eaLnBrk="1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b-</a:t>
                      </a:r>
                      <a:r>
                        <a:rPr lang="en-US" sz="18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Septa (absent in human) </a:t>
                      </a:r>
                    </a:p>
                    <a:p>
                      <a:pPr marL="261938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rgbClr val="1722F5"/>
                          </a:solidFill>
                          <a:latin typeface="+mn-lt"/>
                          <a:ea typeface="+mn-ea"/>
                          <a:cs typeface="+mn-cs"/>
                        </a:rPr>
                        <a:t>&amp; Portal areas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(Portal tracts)</a:t>
                      </a:r>
                      <a:r>
                        <a:rPr lang="en-US" altLang="x-none" sz="1800" dirty="0">
                          <a:solidFill>
                            <a:srgbClr val="008F00"/>
                          </a:solidFill>
                          <a:cs typeface="Arial" charset="0"/>
                        </a:rPr>
                        <a:t> Portal area: surrounded by other structures.</a:t>
                      </a:r>
                      <a:endParaRPr lang="en-US" sz="18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1938" indent="-87313" algn="l" eaLnBrk="1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c-</a:t>
                      </a:r>
                      <a:r>
                        <a:rPr lang="en-US" sz="1800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Network of reticular fibers</a:t>
                      </a:r>
                      <a:r>
                        <a:rPr lang="en-US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942645" y="-112882"/>
            <a:ext cx="17479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>
                <a:solidFill>
                  <a:srgbClr val="FF2F92"/>
                </a:solidFill>
              </a:rPr>
              <a:t>LIVER</a:t>
            </a:r>
          </a:p>
        </p:txBody>
      </p:sp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166" y="3640222"/>
            <a:ext cx="3854193" cy="290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liv40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218" y="3667932"/>
            <a:ext cx="3056679" cy="2875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93127" y="5624152"/>
            <a:ext cx="1383371" cy="73878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71FF3F3-91FA-4F45-9942-E3F440C337CB}"/>
              </a:ext>
            </a:extLst>
          </p:cNvPr>
          <p:cNvSpPr/>
          <p:nvPr/>
        </p:nvSpPr>
        <p:spPr>
          <a:xfrm>
            <a:off x="131318" y="392717"/>
            <a:ext cx="4709922" cy="2559460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-457200" algn="ctr">
              <a:lnSpc>
                <a:spcPct val="90000"/>
              </a:lnSpc>
              <a:spcBef>
                <a:spcPts val="500"/>
              </a:spcBef>
              <a:buSzPct val="100000"/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Contents of the Classic Liver Lobule:</a:t>
            </a:r>
          </a:p>
          <a:p>
            <a:pPr lvl="0" indent="-457200" algn="ctr">
              <a:lnSpc>
                <a:spcPct val="90000"/>
              </a:lnSpc>
              <a:spcBef>
                <a:spcPts val="200"/>
              </a:spcBef>
              <a:buSzPct val="100000"/>
              <a:defRPr/>
            </a:pPr>
            <a:r>
              <a:rPr lang="en-US" sz="1400" dirty="0">
                <a:solidFill>
                  <a:srgbClr val="008F00"/>
                </a:solidFill>
                <a:cs typeface="Arial" charset="0"/>
              </a:rPr>
              <a:t>the rows of hepatocytes should be next to each other; remember canaliculi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1-	Anastomosing plates of hepatocytes.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2-	Liver blood sinusoids (hepatic blood sinusoids): between the plates.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3-	Spaces of Disse (perisinusoidal spaces of Disse) </a:t>
            </a:r>
            <a:r>
              <a:rPr lang="en-US" altLang="x-none" sz="1400" dirty="0">
                <a:solidFill>
                  <a:srgbClr val="008F00"/>
                </a:solidFill>
                <a:cs typeface="Arial" charset="0"/>
              </a:rPr>
              <a:t>between the hepatocytes and sinusoids</a:t>
            </a:r>
            <a:endParaRPr lang="en-US" sz="1400" dirty="0">
              <a:solidFill>
                <a:srgbClr val="008F00"/>
              </a:solidFill>
              <a:cs typeface="Arial" charset="0"/>
            </a:endParaRP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4-	Central vein.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5-	Bile canaliculi.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FF5FB5BE-BFEE-4A44-8EA3-5EE6631E2C8D}"/>
              </a:ext>
            </a:extLst>
          </p:cNvPr>
          <p:cNvSpPr/>
          <p:nvPr/>
        </p:nvSpPr>
        <p:spPr>
          <a:xfrm>
            <a:off x="7124957" y="392718"/>
            <a:ext cx="4709922" cy="2807682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indent="-457200" algn="ctr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1400" b="1" dirty="0">
                <a:solidFill>
                  <a:srgbClr val="0070C0"/>
                </a:solidFill>
                <a:latin typeface="+mj-lt"/>
              </a:rPr>
              <a:t>  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Borders of the Classical Liver Lobule</a:t>
            </a:r>
            <a:endParaRPr lang="en-US" sz="1400" b="1" dirty="0">
              <a:solidFill>
                <a:srgbClr val="0070C0"/>
              </a:solidFill>
              <a:latin typeface="+mj-lt"/>
            </a:endParaRP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1-	Septa: C.T. septa (e.g. in pigs).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2-	Portal areas (Portal tracts):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	Are located in the corners of the classical hepatic lobule (usually 3 in No.).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en-US" sz="1600" b="1" dirty="0">
                <a:solidFill>
                  <a:srgbClr val="FF0000"/>
                </a:solidFill>
              </a:rPr>
              <a:t>Contents of portal area</a:t>
            </a:r>
            <a:r>
              <a:rPr lang="en-US" sz="1400" dirty="0">
                <a:solidFill>
                  <a:srgbClr val="FF0000"/>
                </a:solidFill>
              </a:rPr>
              <a:t>: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    a- C.T.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    b- Bile ducts (interlobular bile ducts).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    c- Venule (Branch of portal vein). </a:t>
            </a:r>
          </a:p>
          <a:p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    d- Arteriole (Branch of hepatic artery).</a:t>
            </a:r>
            <a:endParaRPr lang="en-GB" sz="1400" dirty="0">
              <a:solidFill>
                <a:srgbClr val="008F00"/>
              </a:solidFill>
              <a:cs typeface="Arial" charset="0"/>
            </a:endParaRPr>
          </a:p>
          <a:p>
            <a:pPr algn="ctr"/>
            <a:r>
              <a:rPr lang="en-GB" altLang="x-none" sz="1400" dirty="0">
                <a:solidFill>
                  <a:srgbClr val="008F00"/>
                </a:solidFill>
                <a:cs typeface="Arial" charset="0"/>
              </a:rPr>
              <a:t>Hepatic artery: surrounded by smooth muscles while the bile duct is not.</a:t>
            </a:r>
            <a:endParaRPr lang="en-US" altLang="x-none" sz="1400" dirty="0">
              <a:solidFill>
                <a:srgbClr val="008F00"/>
              </a:solidFill>
              <a:cs typeface="Arial" charset="0"/>
            </a:endParaRP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208E82-32EC-4D22-B8E0-C15C6F8C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840" y="-209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2F92"/>
                </a:solidFill>
              </a:rPr>
              <a:t>LIVER</a:t>
            </a:r>
            <a:br>
              <a:rPr lang="en-US" dirty="0">
                <a:solidFill>
                  <a:srgbClr val="FF2F92"/>
                </a:solidFill>
              </a:rPr>
            </a:b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44E45-DFBE-4B32-9834-6F1407C9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6" t="11999" r="25417" b="11556"/>
          <a:stretch/>
        </p:blipFill>
        <p:spPr>
          <a:xfrm>
            <a:off x="3741470" y="3200400"/>
            <a:ext cx="6766973" cy="3650645"/>
          </a:xfrm>
          <a:prstGeom prst="rect">
            <a:avLst/>
          </a:prstGeom>
        </p:spPr>
      </p:pic>
      <p:pic>
        <p:nvPicPr>
          <p:cNvPr id="12" name="Graphic 11" descr="Arrow: Counterclockwise curve">
            <a:extLst>
              <a:ext uri="{FF2B5EF4-FFF2-40B4-BE49-F238E27FC236}">
                <a16:creationId xmlns:a16="http://schemas.microsoft.com/office/drawing/2014/main" id="{749919CA-D757-4DB8-AC59-90ECB37A7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455536">
            <a:off x="2882638" y="27432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91485"/>
              </p:ext>
            </p:extLst>
          </p:nvPr>
        </p:nvGraphicFramePr>
        <p:xfrm>
          <a:off x="507998" y="933783"/>
          <a:ext cx="6446984" cy="56083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9243">
                <a:tc>
                  <a:txBody>
                    <a:bodyPr/>
                    <a:lstStyle/>
                    <a:p>
                      <a:pPr marL="261938" marR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altLang="x-none" sz="1600" dirty="0">
                          <a:solidFill>
                            <a:srgbClr val="FF0000"/>
                          </a:solidFill>
                        </a:rPr>
                        <a:t>IMPORTANT</a:t>
                      </a:r>
                      <a:r>
                        <a:rPr lang="en-US" altLang="x-none" sz="1600" dirty="0"/>
                        <a:t>: *the hepatocytes have two surfaces: one facing another</a:t>
                      </a:r>
                      <a:r>
                        <a:rPr lang="en-US" altLang="x-none" sz="1600" baseline="0" dirty="0"/>
                        <a:t> </a:t>
                      </a:r>
                      <a:r>
                        <a:rPr lang="en-US" altLang="x-none" sz="1600" dirty="0"/>
                        <a:t>hepatocyte, the other facing the sinusoids</a:t>
                      </a:r>
                      <a:endParaRPr lang="en-US" sz="1600" kern="1200" dirty="0"/>
                    </a:p>
                    <a:p>
                      <a:pPr marL="261938" indent="-87313" algn="ctr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*Are grouped in interconnected plates.</a:t>
                      </a:r>
                    </a:p>
                    <a:p>
                      <a:pPr marL="261938" indent="-87313" algn="ctr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*Liver sinusoids are located in the spaces between these plates.</a:t>
                      </a:r>
                      <a:endParaRPr lang="en-US" sz="18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30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2400" kern="1200" dirty="0">
                          <a:solidFill>
                            <a:srgbClr val="FF2F92"/>
                          </a:solidFill>
                        </a:rPr>
                        <a:t>Shape:</a:t>
                      </a:r>
                      <a:r>
                        <a:rPr lang="en-US" sz="1800" dirty="0"/>
                        <a:t>  </a:t>
                      </a:r>
                      <a:r>
                        <a:rPr lang="en-US" sz="1800" kern="1200" dirty="0"/>
                        <a:t>polyhedral </a:t>
                      </a:r>
                      <a:endParaRPr lang="en-US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30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2400" kern="1200" dirty="0">
                          <a:solidFill>
                            <a:srgbClr val="FF2F92"/>
                          </a:solidFill>
                        </a:rPr>
                        <a:t>Nucleus:</a:t>
                      </a:r>
                      <a:r>
                        <a:rPr lang="en-US" sz="1800" dirty="0"/>
                        <a:t> </a:t>
                      </a:r>
                      <a:r>
                        <a:rPr lang="en-US" sz="1800" kern="1200" dirty="0"/>
                        <a:t>1 or 2, vesicular with prominent nucleoli.</a:t>
                      </a:r>
                      <a:endParaRPr lang="en-US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FF2F92"/>
                          </a:solidFill>
                        </a:rPr>
                        <a:t>Cytoplasm: </a:t>
                      </a:r>
                      <a:r>
                        <a:rPr lang="en-US" sz="1800" kern="1200" dirty="0"/>
                        <a:t>acidophilic.</a:t>
                      </a:r>
                      <a:endParaRPr lang="en-US" sz="18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946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US" sz="2400" kern="1200" dirty="0">
                          <a:solidFill>
                            <a:srgbClr val="FF2F92"/>
                          </a:solidFill>
                        </a:rPr>
                        <a:t>Organelles: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1- Mitochondria: ++++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2- ER (sER &amp; rER): abundant.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3- Golgi complex.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4- Lysosomes.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5- Peroxisomes.</a:t>
                      </a:r>
                      <a:endParaRPr lang="en-US" sz="18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US" sz="2400" kern="1200" dirty="0">
                          <a:solidFill>
                            <a:srgbClr val="FF2F92"/>
                          </a:solidFill>
                        </a:rPr>
                        <a:t>Inclusions (Deposits):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1- Glycogen 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2- Lipid (few droplets).</a:t>
                      </a:r>
                    </a:p>
                    <a:p>
                      <a:pPr marL="261938" indent="-87313" algn="l" defTabSz="914400" rtl="0" eaLnBrk="1" latinLnBrk="0" hangingPunct="1">
                        <a:buFont typeface="Wingdings" pitchFamily="2" charset="2"/>
                        <a:buNone/>
                        <a:tabLst>
                          <a:tab pos="539750" algn="l"/>
                          <a:tab pos="1081088" algn="l"/>
                        </a:tabLst>
                        <a:defRPr/>
                      </a:pPr>
                      <a:r>
                        <a:rPr lang="en-US" sz="1800" kern="1200" dirty="0"/>
                        <a:t>3- Lipofuscin (old age)</a:t>
                      </a:r>
                      <a:endParaRPr lang="en-US" sz="18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 descr="F16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1566" y="359266"/>
            <a:ext cx="3899292" cy="3755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455576" y="63811"/>
            <a:ext cx="459741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>
                <a:solidFill>
                  <a:srgbClr val="FF2F92"/>
                </a:solidFill>
              </a:rPr>
              <a:t>Hepatocytes (LM)</a:t>
            </a:r>
            <a:endParaRPr lang="ar-SA" sz="4800" dirty="0">
              <a:solidFill>
                <a:srgbClr val="FF2F92"/>
              </a:solidFill>
            </a:endParaRPr>
          </a:p>
        </p:txBody>
      </p:sp>
      <p:pic>
        <p:nvPicPr>
          <p:cNvPr id="8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218" y="4403256"/>
            <a:ext cx="4771166" cy="2093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71459" y="3435925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1400" dirty="0">
                <a:solidFill>
                  <a:srgbClr val="008F00"/>
                </a:solidFill>
                <a:cs typeface="Arial" charset="0"/>
              </a:rPr>
              <a:t>The area facing the hepatocyte has tight junctions which increase surface area and desmosomes to fix these junctions in place.</a:t>
            </a:r>
          </a:p>
          <a:p>
            <a:r>
              <a:rPr lang="en-US" altLang="x-none" sz="1400" dirty="0">
                <a:solidFill>
                  <a:srgbClr val="008F00"/>
                </a:solidFill>
                <a:cs typeface="Arial" charset="0"/>
              </a:rPr>
              <a:t>The area facing the sinusoids have microvilli for absorption and secretion of metabolites to/from the hepatocytes, but these microvilli do not reach the blood.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4482" y="226669"/>
            <a:ext cx="4335321" cy="74814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2F92"/>
                </a:solidFill>
                <a:latin typeface="+mn-lt"/>
                <a:ea typeface="+mn-ea"/>
                <a:cs typeface="+mn-cs"/>
              </a:rPr>
              <a:t>Liver Blood Sinusoids</a:t>
            </a:r>
            <a:endParaRPr lang="ar-SA" sz="3600" dirty="0">
              <a:solidFill>
                <a:srgbClr val="FF2F9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420481" y="974816"/>
            <a:ext cx="5506229" cy="3208033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457200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(1) Endothelial Cells: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Fenestrated &amp; discontinuous → free passage of plasma.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Basal lamina is absent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457200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(2) Kupffer Cells: </a:t>
            </a:r>
            <a:r>
              <a:rPr lang="en-US" sz="2000" dirty="0">
                <a:solidFill>
                  <a:srgbClr val="008F00"/>
                </a:solidFill>
              </a:rPr>
              <a:t>produce lysosomes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Are macrophages.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Are found on the luminal surface of the endothelial cells. 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Function: phagocytosis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42913" indent="-442913">
              <a:defRPr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defRPr/>
            </a:pPr>
            <a:endParaRPr lang="en-US" sz="1400" dirty="0">
              <a:solidFill>
                <a:srgbClr val="008F00"/>
              </a:solidFill>
              <a:latin typeface="+mj-lt"/>
            </a:endParaRPr>
          </a:p>
          <a:p>
            <a:endParaRPr lang="en-US" sz="32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87192" y="974816"/>
            <a:ext cx="5506229" cy="3208033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Contents: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1- Fat-storing cells (Ito cells) (Hepatic stellate cells):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contain vitamin A-rich lipid.</a:t>
            </a: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form reticulin.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2- Reticular fibers: </a:t>
            </a:r>
            <a:r>
              <a:rPr lang="en-US" dirty="0">
                <a:solidFill>
                  <a:srgbClr val="008F00"/>
                </a:solidFill>
              </a:rPr>
              <a:t>formed by reticulin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61938" lvl="1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(type III collagen). </a:t>
            </a:r>
            <a:r>
              <a:rPr lang="en-US" dirty="0">
                <a:solidFill>
                  <a:srgbClr val="008F00"/>
                </a:solidFill>
              </a:rPr>
              <a:t>Normally present in small amounts, an increase = liver fibrosis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3- Plasma of blood.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cells! , cells found in the blood are NOT filtered ! </a:t>
            </a:r>
          </a:p>
          <a:p>
            <a:pPr marL="261938" indent="-87313">
              <a:tabLst>
                <a:tab pos="539750" algn="l"/>
                <a:tab pos="1081088" algn="l"/>
              </a:tabLs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4- Microvilli of hepatocytes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 lvl="0" indent="-457200" algn="ctr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defRPr/>
            </a:pPr>
            <a:endParaRPr lang="en-US" sz="1400" dirty="0">
              <a:solidFill>
                <a:srgbClr val="008F00"/>
              </a:solidFill>
              <a:latin typeface="+mj-lt"/>
            </a:endParaRPr>
          </a:p>
          <a:p>
            <a:endParaRPr lang="en-US" sz="32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872645" y="226668"/>
            <a:ext cx="4335321" cy="74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FF2F92"/>
                </a:solidFill>
              </a:rPr>
              <a:t>Space of Disse (Perisinusoidal Space)</a:t>
            </a:r>
            <a:endParaRPr lang="ar-SA" sz="3600" dirty="0">
              <a:solidFill>
                <a:srgbClr val="FF2F92"/>
              </a:solidFill>
            </a:endParaRPr>
          </a:p>
        </p:txBody>
      </p:sp>
      <p:pic>
        <p:nvPicPr>
          <p:cNvPr id="8" name="Picture 4" descr="F16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453" y="4421959"/>
            <a:ext cx="3210524" cy="2436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6" descr=" hepatocytes and sinusoids, sinusoid and space of Disse "/>
          <p:cNvPicPr>
            <a:picLocks noChangeAspect="1" noChangeArrowheads="1"/>
          </p:cNvPicPr>
          <p:nvPr/>
        </p:nvPicPr>
        <p:blipFill>
          <a:blip r:embed="rId3"/>
          <a:srcRect l="8511"/>
          <a:stretch>
            <a:fillRect/>
          </a:stretch>
        </p:blipFill>
        <p:spPr bwMode="auto">
          <a:xfrm>
            <a:off x="9159020" y="4421960"/>
            <a:ext cx="2634401" cy="1910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Image result for hepatocytes 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7192" y="4421961"/>
            <a:ext cx="2607482" cy="196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717401"/>
              </p:ext>
            </p:extLst>
          </p:nvPr>
        </p:nvGraphicFramePr>
        <p:xfrm>
          <a:off x="337705" y="1681940"/>
          <a:ext cx="7545531" cy="396280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00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8AD8"/>
                          </a:solidFill>
                        </a:rPr>
                        <a:t>Stroma of Spleen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Parenchyma of Spleen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592">
                <a:tc>
                  <a:txBody>
                    <a:bodyPr/>
                    <a:lstStyle/>
                    <a:p>
                      <a:pPr marL="539750" indent="-539750" eaLnBrk="1" hangingPunct="1">
                        <a:buFont typeface="Wingdings" panose="05000000000000000000" pitchFamily="2" charset="2"/>
                        <a:buNone/>
                        <a:tabLst>
                          <a:tab pos="539750" algn="l"/>
                        </a:tabLst>
                        <a:defRPr/>
                      </a:pPr>
                      <a:r>
                        <a:rPr lang="en-US" b="1" dirty="0">
                          <a:solidFill>
                            <a:srgbClr val="FF8AD8"/>
                          </a:solidFill>
                        </a:rPr>
                        <a:t>1</a:t>
                      </a:r>
                      <a:r>
                        <a:rPr lang="en-US" sz="180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Capsule:</a:t>
                      </a:r>
                    </a:p>
                    <a:p>
                      <a:pPr marL="539750" indent="-539750" eaLnBrk="1" hangingPunct="1">
                        <a:buClr>
                          <a:schemeClr val="bg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  <a:tabLst>
                          <a:tab pos="53975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covered by visceral layer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peritoneum; mesothelium.</a:t>
                      </a:r>
                    </a:p>
                    <a:p>
                      <a:pPr marL="539750" indent="-539750" eaLnBrk="1" hangingPunct="1">
                        <a:buClr>
                          <a:schemeClr val="bg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  <a:tabLst>
                          <a:tab pos="53975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formed of fibromuscular C.T. (Dense fibrous C.T. + smooth  muscle cells).</a:t>
                      </a:r>
                    </a:p>
                    <a:p>
                      <a:pPr marL="0" indent="0" algn="ctr" eaLnBrk="1" hangingPunct="1">
                        <a:buClr>
                          <a:schemeClr val="bg1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  <a:tabLst>
                          <a:tab pos="539750" algn="l"/>
                        </a:tabLst>
                        <a:defRPr/>
                      </a:pPr>
                      <a:r>
                        <a:rPr lang="en-US" altLang="x-none" sz="16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Muscle</a:t>
                      </a:r>
                      <a:r>
                        <a:rPr lang="en-US" altLang="x-none" sz="1600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s f</a:t>
                      </a:r>
                      <a:r>
                        <a:rPr lang="en-US" altLang="x-none" sz="16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or contraction in case of loss of blood</a:t>
                      </a:r>
                      <a:endParaRPr lang="en-US" sz="1600" kern="120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9750" indent="-539750" eaLnBrk="1" hangingPunct="1">
                        <a:buFont typeface="Wingdings" panose="05000000000000000000" pitchFamily="2" charset="2"/>
                        <a:buNone/>
                        <a:tabLst>
                          <a:tab pos="539750" algn="l"/>
                        </a:tabLst>
                        <a:defRPr/>
                      </a:pPr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Trabeculae:                        </a:t>
                      </a:r>
                    </a:p>
                    <a:p>
                      <a:pPr marL="539750" indent="-539750" eaLnBrk="1" hangingPunct="1">
                        <a:buClr>
                          <a:schemeClr val="bg1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  <a:tabLst>
                          <a:tab pos="539750" algn="l"/>
                        </a:tabLst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irregular, incomplete,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divide the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spleen into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intercommunicating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compartments (lobules).</a:t>
                      </a:r>
                    </a:p>
                    <a:p>
                      <a:pPr marL="539750" indent="-539750" eaLnBrk="1" hangingPunct="1">
                        <a:buFont typeface="Wingdings" panose="05000000000000000000" pitchFamily="2" charset="2"/>
                        <a:buNone/>
                        <a:tabLst>
                          <a:tab pos="539750" algn="l"/>
                        </a:tabLst>
                        <a:defRPr/>
                      </a:pPr>
                      <a:r>
                        <a:rPr lang="en-US" sz="18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Reticular C.T.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eaLnBrk="1" hangingPunct="1">
                        <a:buClr>
                          <a:srgbClr val="FF8AD8"/>
                        </a:buClr>
                        <a:buFont typeface="+mj-lt"/>
                        <a:buAutoNum type="alphaUcPeriod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White pulp.</a:t>
                      </a:r>
                    </a:p>
                    <a:p>
                      <a:pPr marL="457200" indent="-457200" eaLnBrk="1" hangingPunct="1">
                        <a:buClr>
                          <a:srgbClr val="FF8AD8"/>
                        </a:buClr>
                        <a:buFont typeface="+mj-lt"/>
                        <a:buAutoNum type="alphaUcPeriod"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Red pulp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8F00"/>
                          </a:solidFill>
                        </a:rPr>
                        <a:t>(around white pulp)</a:t>
                      </a:r>
                      <a:endParaRPr lang="en-US" sz="1600" b="0" dirty="0">
                        <a:solidFill>
                          <a:srgbClr val="008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b="1" u="sng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b="1" u="sng" dirty="0"/>
                        <a:t>N.B. </a:t>
                      </a:r>
                      <a:r>
                        <a:rPr lang="en-US" altLang="x-none" sz="1600" b="0" kern="1200" baseline="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to differentiate the spleen from the lymph nodes</a:t>
                      </a:r>
                      <a:endParaRPr lang="en-US" b="1" u="sng" dirty="0"/>
                    </a:p>
                    <a:p>
                      <a:pPr marL="285750" indent="-285750" eaLnBrk="1" hangingPunct="1">
                        <a:buClr>
                          <a:srgbClr val="FF8AD8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No cortex, </a:t>
                      </a:r>
                    </a:p>
                    <a:p>
                      <a:pPr marL="285750" indent="-285750" eaLnBrk="1" hangingPunct="1">
                        <a:buClr>
                          <a:srgbClr val="FF8AD8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No medulla,                                                                    </a:t>
                      </a:r>
                    </a:p>
                    <a:p>
                      <a:pPr marL="285750" indent="-285750" eaLnBrk="1" hangingPunct="1">
                        <a:buClr>
                          <a:srgbClr val="FF8AD8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dirty="0"/>
                        <a:t>No afferent lymphatic vessel.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43500" y="365118"/>
            <a:ext cx="1905000" cy="103101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2F92"/>
                </a:solidFill>
              </a:rPr>
              <a:t>Spleen </a:t>
            </a:r>
          </a:p>
        </p:txBody>
      </p:sp>
      <p:pic>
        <p:nvPicPr>
          <p:cNvPr id="6" name="Picture 4" descr="F14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42" y="2028298"/>
            <a:ext cx="3695844" cy="326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9902" y="0"/>
            <a:ext cx="5208012" cy="10310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Parenchyma of Spleen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35024"/>
              </p:ext>
            </p:extLst>
          </p:nvPr>
        </p:nvGraphicFramePr>
        <p:xfrm>
          <a:off x="232058" y="969523"/>
          <a:ext cx="6811676" cy="35379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7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96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8AD8"/>
                          </a:solidFill>
                          <a:effectLst/>
                        </a:rPr>
                        <a:t>(A) White Pulp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8AD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Red pulp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43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Periarterial lymphatic sheaths </a:t>
                      </a:r>
                      <a:r>
                        <a:rPr lang="en-US" sz="180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(PALS):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housing T lymphocytes.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Lymphoid follicles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(with germinal centers):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housing B lymphocytes.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N.B.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Both 1&amp;2 have the acentrically located central artery (central arteriole) (follicular arteriole).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Splenic (pulp) cords: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Extravasated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blood cells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plasma cells,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macrophages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 reticular cells and fibers.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Splenic blood sinusoids: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8F00"/>
                          </a:solidFill>
                        </a:rPr>
                        <a:t>Surrounded</a:t>
                      </a:r>
                      <a:r>
                        <a:rPr lang="en-US" sz="1800" baseline="0" dirty="0">
                          <a:solidFill>
                            <a:srgbClr val="008F00"/>
                          </a:solidFill>
                        </a:rPr>
                        <a:t> by the pulp</a:t>
                      </a:r>
                      <a:endParaRPr lang="en-US" sz="1800" dirty="0">
                        <a:solidFill>
                          <a:srgbClr val="008F00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Are lined with elongated fusiform </a:t>
                      </a:r>
                      <a:r>
                        <a:rPr lang="en-US" sz="1800" b="1" u="none" dirty="0"/>
                        <a:t>endothelial cells </a:t>
                      </a:r>
                      <a:r>
                        <a:rPr lang="en-US" sz="1800" dirty="0"/>
                        <a:t>with large </a:t>
                      </a:r>
                      <a:r>
                        <a:rPr lang="en-US" sz="1800" b="1" u="none" dirty="0"/>
                        <a:t>intercellular spaces</a:t>
                      </a:r>
                      <a:r>
                        <a:rPr lang="en-US" sz="1800" dirty="0"/>
                        <a:t> &amp; supported by </a:t>
                      </a:r>
                      <a:r>
                        <a:rPr lang="en-US" sz="1800" b="1" u="none" dirty="0"/>
                        <a:t>discontinuous, circular basement membrane.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4" descr="F14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00" y="4693392"/>
            <a:ext cx="3283525" cy="205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2" y="4693392"/>
            <a:ext cx="2357429" cy="2008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5"/>
          <p:cNvSpPr/>
          <p:nvPr/>
        </p:nvSpPr>
        <p:spPr>
          <a:xfrm>
            <a:off x="7540072" y="1227788"/>
            <a:ext cx="3822908" cy="1543119"/>
          </a:xfrm>
          <a:prstGeom prst="roundRect">
            <a:avLst/>
          </a:prstGeom>
          <a:solidFill>
            <a:srgbClr val="FF8AD8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Lymphocytes </a:t>
            </a:r>
            <a:r>
              <a:rPr lang="en-US" dirty="0">
                <a:solidFill>
                  <a:srgbClr val="008F00"/>
                </a:solidFill>
              </a:rPr>
              <a:t>B + 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Plasma cells.</a:t>
            </a: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Macrophages </a:t>
            </a:r>
            <a:r>
              <a:rPr lang="en-US" altLang="x-none" sz="1400" dirty="0">
                <a:solidFill>
                  <a:srgbClr val="008F00"/>
                </a:solidFill>
                <a:cs typeface="Arial" charset="0"/>
              </a:rPr>
              <a:t>for the filtration of blood</a:t>
            </a:r>
            <a:endParaRPr lang="en-US" sz="1400" dirty="0">
              <a:solidFill>
                <a:srgbClr val="008F00"/>
              </a:solidFill>
              <a:cs typeface="Arial" charset="0"/>
            </a:endParaRPr>
          </a:p>
          <a:p>
            <a:pPr marL="342900" indent="-342900">
              <a:buClr>
                <a:srgbClr val="FF8AD8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Blood elements (RBCs, leucocytes and blood platelets).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8038" y="179861"/>
            <a:ext cx="4586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Cells of parenchyma of Spleen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3345" y="2865140"/>
            <a:ext cx="4136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Splenic Microcirculation</a:t>
            </a:r>
          </a:p>
        </p:txBody>
      </p:sp>
      <p:pic>
        <p:nvPicPr>
          <p:cNvPr id="10" name="Picture 2" descr="F14_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46" y="4010550"/>
            <a:ext cx="4585418" cy="273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7163238" y="287939"/>
            <a:ext cx="0" cy="47901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29927" y="2829340"/>
            <a:ext cx="4314387" cy="12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40071" y="3363553"/>
            <a:ext cx="4204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x-none" sz="1600" dirty="0">
                <a:solidFill>
                  <a:srgbClr val="008F00"/>
                </a:solidFill>
                <a:cs typeface="Arial" charset="0"/>
              </a:rPr>
              <a:t>IMPORTANT: The PALS (blue area surrounding the artery) have T-Cells PURELY</a:t>
            </a:r>
          </a:p>
        </p:txBody>
      </p:sp>
    </p:spTree>
    <p:extLst>
      <p:ext uri="{BB962C8B-B14F-4D97-AF65-F5344CB8AC3E}">
        <p14:creationId xmlns:p14="http://schemas.microsoft.com/office/powerpoint/2010/main" val="69480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5817" y="4244734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4\what is the function of Kupffer Cells:</a:t>
            </a:r>
          </a:p>
          <a:p>
            <a:r>
              <a:rPr lang="en-US" sz="1600" dirty="0"/>
              <a:t>a.Regeneration.</a:t>
            </a:r>
          </a:p>
          <a:p>
            <a:r>
              <a:rPr lang="en-US" sz="1600" dirty="0"/>
              <a:t>b.Phagocytosis.</a:t>
            </a:r>
          </a:p>
          <a:p>
            <a:r>
              <a:rPr lang="en-US" sz="1600" dirty="0"/>
              <a:t>c.nutrtion.</a:t>
            </a:r>
          </a:p>
          <a:p>
            <a:endParaRPr lang="en-US" sz="1600" dirty="0"/>
          </a:p>
          <a:p>
            <a:endParaRPr lang="en-US" sz="1600" u="sng" dirty="0">
              <a:solidFill>
                <a:srgbClr val="FF2F9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255817" y="320786"/>
            <a:ext cx="43780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cs typeface="Times New Roman" pitchFamily="18" charset="0"/>
              </a:rPr>
              <a:t>1\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Glisson’s Capsules </a:t>
            </a:r>
            <a:r>
              <a:rPr lang="en-US" altLang="en-US" sz="1600" dirty="0">
                <a:cs typeface="Times New Roman" pitchFamily="18" charset="0"/>
              </a:rPr>
              <a:t>are found in:</a:t>
            </a:r>
          </a:p>
          <a:p>
            <a:r>
              <a:rPr lang="en-US" sz="1600" dirty="0">
                <a:cs typeface="Times New Roman" pitchFamily="18" charset="0"/>
              </a:rPr>
              <a:t>A-parenchyma.</a:t>
            </a:r>
          </a:p>
          <a:p>
            <a:r>
              <a:rPr lang="en-US" sz="1600" dirty="0">
                <a:cs typeface="Times New Roman" pitchFamily="18" charset="0"/>
              </a:rPr>
              <a:t>B-stroma.</a:t>
            </a:r>
          </a:p>
          <a:p>
            <a:r>
              <a:rPr lang="en-US" sz="1600" dirty="0">
                <a:cs typeface="Times New Roman" pitchFamily="18" charset="0"/>
              </a:rPr>
              <a:t>C-Both A&amp;B.</a:t>
            </a:r>
          </a:p>
          <a:p>
            <a:endParaRPr lang="en-US" sz="1600" dirty="0">
              <a:cs typeface="Majalla UI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55817" y="1560727"/>
            <a:ext cx="405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87313" rtl="1">
              <a:tabLst>
                <a:tab pos="539750" algn="l"/>
                <a:tab pos="1081088" algn="l"/>
              </a:tabLst>
              <a:defRPr/>
            </a:pPr>
            <a:r>
              <a:rPr lang="en-US" sz="1600" dirty="0"/>
              <a:t>2\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the shape of hepatocyte is:</a:t>
            </a:r>
          </a:p>
          <a:p>
            <a:pPr marL="261938" indent="-87313" rtl="1">
              <a:tabLst>
                <a:tab pos="539750" algn="l"/>
                <a:tab pos="1081088" algn="l"/>
              </a:tabLst>
              <a:defRPr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a.polyhedral.</a:t>
            </a:r>
          </a:p>
          <a:p>
            <a:pPr marL="261938" indent="-87313" rtl="1">
              <a:tabLst>
                <a:tab pos="539750" algn="l"/>
                <a:tab pos="1081088" algn="l"/>
              </a:tabLst>
              <a:defRPr/>
            </a:pPr>
            <a:r>
              <a:rPr lang="en-US" sz="1600" dirty="0"/>
              <a:t>b.spherical.</a:t>
            </a:r>
          </a:p>
          <a:p>
            <a:pPr marL="261938" indent="-87313" rtl="1">
              <a:tabLst>
                <a:tab pos="539750" algn="l"/>
                <a:tab pos="1081088" algn="l"/>
              </a:tabLst>
              <a:defRPr/>
            </a:pPr>
            <a:r>
              <a:rPr lang="en-US" sz="1600" dirty="0"/>
              <a:t>c.spiral.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255817" y="2766273"/>
            <a:ext cx="43780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3\ What is the space between the liver sinusoids</a:t>
            </a:r>
          </a:p>
          <a:p>
            <a:r>
              <a:rPr lang="en-US" sz="1600" dirty="0"/>
              <a:t>and the hepatocytes called?</a:t>
            </a:r>
          </a:p>
          <a:p>
            <a:r>
              <a:rPr lang="en-US" sz="1600" dirty="0"/>
              <a:t>a. Space of Disse.</a:t>
            </a:r>
          </a:p>
          <a:p>
            <a:r>
              <a:rPr lang="en-US" sz="1600" dirty="0"/>
              <a:t>b. Space of Mall.</a:t>
            </a:r>
          </a:p>
          <a:p>
            <a:r>
              <a:rPr lang="en-US" sz="1600" dirty="0"/>
              <a:t>c. Vacuole.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8382239" y="320786"/>
            <a:ext cx="3699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5\Fat-storing cells in liver are called:</a:t>
            </a:r>
          </a:p>
          <a:p>
            <a:r>
              <a:rPr lang="en-US" sz="1600" dirty="0"/>
              <a:t>a.Endothelial cells.</a:t>
            </a:r>
          </a:p>
          <a:p>
            <a:r>
              <a:rPr lang="en-US" sz="1600" dirty="0"/>
              <a:t>b.kupffer cells</a:t>
            </a:r>
          </a:p>
          <a:p>
            <a:r>
              <a:rPr lang="en-US" sz="1600" dirty="0"/>
              <a:t>c.Ito cells.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8382239" y="1483861"/>
            <a:ext cx="344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6\ Which of the following is part of the</a:t>
            </a:r>
          </a:p>
          <a:p>
            <a:r>
              <a:rPr lang="en-US" sz="1600" dirty="0"/>
              <a:t>spleen’s Parenchyma?</a:t>
            </a:r>
          </a:p>
          <a:p>
            <a:r>
              <a:rPr lang="en-US" sz="1600" dirty="0"/>
              <a:t>a. Cortex.</a:t>
            </a:r>
          </a:p>
          <a:p>
            <a:r>
              <a:rPr lang="en-US" sz="1600" dirty="0"/>
              <a:t>b. Red Pulp.</a:t>
            </a:r>
          </a:p>
          <a:p>
            <a:r>
              <a:rPr lang="en-US" sz="1600" dirty="0"/>
              <a:t>c. Medulla.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8382239" y="2896341"/>
            <a:ext cx="31585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7\one of The differences between the spleen and the lymph nodes is:</a:t>
            </a:r>
          </a:p>
          <a:p>
            <a:r>
              <a:rPr lang="en-US" sz="1600" dirty="0" err="1"/>
              <a:t>a.spleen</a:t>
            </a:r>
            <a:r>
              <a:rPr lang="en-US" sz="1600" dirty="0"/>
              <a:t> has no white pulp.</a:t>
            </a:r>
          </a:p>
          <a:p>
            <a:r>
              <a:rPr lang="en-US" sz="1600" dirty="0"/>
              <a:t>b.Spleen has cortex.</a:t>
            </a:r>
          </a:p>
          <a:p>
            <a:r>
              <a:rPr lang="en-US" sz="1600" dirty="0"/>
              <a:t>c.Spleen has No medulla.</a:t>
            </a:r>
          </a:p>
          <a:p>
            <a:endParaRPr lang="en-US" sz="1600" dirty="0"/>
          </a:p>
        </p:txBody>
      </p:sp>
      <p:sp>
        <p:nvSpPr>
          <p:cNvPr id="22" name="مربع نص 21"/>
          <p:cNvSpPr txBox="1"/>
          <p:nvPr/>
        </p:nvSpPr>
        <p:spPr>
          <a:xfrm rot="10800000">
            <a:off x="2085228" y="4461081"/>
            <a:ext cx="650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1-b</a:t>
            </a:r>
          </a:p>
          <a:p>
            <a:r>
              <a:rPr lang="en-US" dirty="0"/>
              <a:t>2-a</a:t>
            </a:r>
          </a:p>
          <a:p>
            <a:r>
              <a:rPr lang="en-US" dirty="0"/>
              <a:t>3-a</a:t>
            </a:r>
          </a:p>
          <a:p>
            <a:r>
              <a:rPr lang="en-US" dirty="0"/>
              <a:t>4-b</a:t>
            </a:r>
          </a:p>
          <a:p>
            <a:r>
              <a:rPr lang="en-US" dirty="0"/>
              <a:t>5-c</a:t>
            </a:r>
          </a:p>
          <a:p>
            <a:r>
              <a:rPr lang="en-US" dirty="0"/>
              <a:t>6-b</a:t>
            </a:r>
          </a:p>
          <a:p>
            <a:r>
              <a:rPr lang="en-US" dirty="0"/>
              <a:t>7-c</a:t>
            </a:r>
          </a:p>
          <a:p>
            <a:endParaRPr lang="en-US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920584" y="47111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68191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870</Words>
  <Application>Microsoft Office PowerPoint</Application>
  <PresentationFormat>Widescreen</PresentationFormat>
  <Paragraphs>175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Majalla UI</vt:lpstr>
      <vt:lpstr>Times New Roman</vt:lpstr>
      <vt:lpstr>Wingdings</vt:lpstr>
      <vt:lpstr>Office Theme</vt:lpstr>
      <vt:lpstr>PowerPoint Presentation</vt:lpstr>
      <vt:lpstr>Objectives:</vt:lpstr>
      <vt:lpstr>PowerPoint Presentation</vt:lpstr>
      <vt:lpstr>LIVER </vt:lpstr>
      <vt:lpstr>PowerPoint Presentation</vt:lpstr>
      <vt:lpstr>Liver Blood Sinusoids</vt:lpstr>
      <vt:lpstr>Spleen </vt:lpstr>
      <vt:lpstr>Parenchyma of Spleen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abdulaziz abdullah</cp:lastModifiedBy>
  <cp:revision>141</cp:revision>
  <cp:lastPrinted>2017-10-10T14:18:09Z</cp:lastPrinted>
  <dcterms:created xsi:type="dcterms:W3CDTF">2017-02-05T14:21:38Z</dcterms:created>
  <dcterms:modified xsi:type="dcterms:W3CDTF">2017-12-29T07:01:00Z</dcterms:modified>
</cp:coreProperties>
</file>