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w Cen MT"/>
          <a:ea typeface="Tw Cen MT"/>
          <a:cs typeface="Tw Cen MT"/>
        </a:font>
        <a:srgbClr val="2E2B21"/>
      </a:tcTxStyle>
      <a:tcStyle>
        <a:tcBdr>
          <a:left>
            <a:ln w="9525" cap="flat">
              <a:solidFill>
                <a:schemeClr val="accent1"/>
              </a:solidFill>
              <a:prstDash val="solid"/>
              <a:round/>
            </a:ln>
          </a:left>
          <a:right>
            <a:ln w="9525" cap="flat">
              <a:solidFill>
                <a:schemeClr val="accent1"/>
              </a:solidFill>
              <a:prstDash val="solid"/>
              <a:round/>
            </a:ln>
          </a:right>
          <a:top>
            <a:ln w="9525" cap="flat">
              <a:solidFill>
                <a:schemeClr val="accent1"/>
              </a:solidFill>
              <a:prstDash val="solid"/>
              <a:round/>
            </a:ln>
          </a:top>
          <a:bottom>
            <a:ln w="9525" cap="flat">
              <a:solidFill>
                <a:schemeClr val="accent1"/>
              </a:solidFill>
              <a:prstDash val="solid"/>
              <a:round/>
            </a:ln>
          </a:bottom>
          <a:insideH>
            <a:ln w="9525" cap="flat">
              <a:solidFill>
                <a:schemeClr val="accent1"/>
              </a:solidFill>
              <a:prstDash val="solid"/>
              <a:round/>
            </a:ln>
          </a:insideH>
          <a:insideV>
            <a:ln w="9525" cap="flat">
              <a:solidFill>
                <a:schemeClr val="accent1"/>
              </a:solidFill>
              <a:prstDash val="solid"/>
              <a:round/>
            </a:ln>
          </a:insideV>
        </a:tcBdr>
        <a:fill>
          <a:solidFill>
            <a:schemeClr val="accent1">
              <a:alpha val="40000"/>
            </a:schemeClr>
          </a:solidFill>
        </a:fill>
      </a:tcStyle>
    </a:wholeTbl>
    <a:band2H>
      <a:tcTxStyle b="def" i="def"/>
      <a:tcStyle>
        <a:tcBdr/>
        <a:fill>
          <a:solidFill>
            <a:schemeClr val="accent2">
              <a:lumOff val="44000"/>
            </a:schemeClr>
          </a:solidFill>
        </a:fill>
      </a:tcStyle>
    </a:band2H>
    <a:firstCol>
      <a:tcTxStyle b="on" i="off">
        <a:font>
          <a:latin typeface="Tw Cen MT"/>
          <a:ea typeface="Tw Cen MT"/>
          <a:cs typeface="Tw Cen MT"/>
        </a:font>
        <a:srgbClr val="2E2B21"/>
      </a:tcTxStyle>
      <a:tcStyle>
        <a:tcBdr>
          <a:left>
            <a:ln w="9525" cap="flat">
              <a:solidFill>
                <a:schemeClr val="accent1"/>
              </a:solidFill>
              <a:prstDash val="solid"/>
              <a:round/>
            </a:ln>
          </a:left>
          <a:right>
            <a:ln w="15875" cap="flat">
              <a:solidFill>
                <a:schemeClr val="accent1"/>
              </a:solidFill>
              <a:prstDash val="solid"/>
              <a:round/>
            </a:ln>
          </a:right>
          <a:top>
            <a:ln w="9525" cap="flat">
              <a:solidFill>
                <a:schemeClr val="accent1"/>
              </a:solidFill>
              <a:prstDash val="solid"/>
              <a:round/>
            </a:ln>
          </a:top>
          <a:bottom>
            <a:ln w="9525" cap="flat">
              <a:solidFill>
                <a:schemeClr val="accent1"/>
              </a:solidFill>
              <a:prstDash val="solid"/>
              <a:round/>
            </a:ln>
          </a:bottom>
          <a:insideH>
            <a:ln w="9525" cap="flat">
              <a:solidFill>
                <a:schemeClr val="accent1"/>
              </a:solidFill>
              <a:prstDash val="solid"/>
              <a:round/>
            </a:ln>
          </a:insideH>
          <a:insideV>
            <a:ln w="9525" cap="flat">
              <a:solidFill>
                <a:schemeClr val="accent1"/>
              </a:solidFill>
              <a:prstDash val="solid"/>
              <a:round/>
            </a:ln>
          </a:insideV>
        </a:tcBdr>
        <a:fill>
          <a:solidFill>
            <a:schemeClr val="accent1">
              <a:alpha val="40000"/>
            </a:schemeClr>
          </a:solidFill>
        </a:fill>
      </a:tcStyle>
    </a:firstCol>
    <a:lastRow>
      <a:tcTxStyle b="on" i="off">
        <a:font>
          <a:latin typeface="Tw Cen MT"/>
          <a:ea typeface="Tw Cen MT"/>
          <a:cs typeface="Tw Cen MT"/>
        </a:font>
        <a:srgbClr val="2E2B21"/>
      </a:tcTxStyle>
      <a:tcStyle>
        <a:tcBdr>
          <a:left>
            <a:ln w="12700" cap="flat">
              <a:noFill/>
              <a:miter lim="400000"/>
            </a:ln>
          </a:left>
          <a:right>
            <a:ln w="12700" cap="flat">
              <a:noFill/>
              <a:miter lim="400000"/>
            </a:ln>
          </a:right>
          <a:top>
            <a:ln w="15875" cap="flat">
              <a:solidFill>
                <a:schemeClr val="accent1"/>
              </a:solidFill>
              <a:prstDash val="solid"/>
              <a:round/>
            </a:ln>
          </a:top>
          <a:bottom>
            <a:ln w="15875"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
          <a:latin typeface="Tw Cen MT"/>
          <a:ea typeface="Tw Cen MT"/>
          <a:cs typeface="Tw Cen MT"/>
        </a:font>
        <a:schemeClr val="accent2">
          <a:lumOff val="44000"/>
        </a:schemeClr>
      </a:tcTxStyle>
      <a:tcStyle>
        <a:tcBdr>
          <a:left>
            <a:ln w="12700" cap="flat">
              <a:noFill/>
              <a:miter lim="400000"/>
            </a:ln>
          </a:left>
          <a:right>
            <a:ln w="12700" cap="flat">
              <a:noFill/>
              <a:miter lim="400000"/>
            </a:ln>
          </a:right>
          <a:top>
            <a:ln w="9525" cap="flat">
              <a:solidFill>
                <a:schemeClr val="accent1"/>
              </a:solidFill>
              <a:prstDash val="solid"/>
              <a:round/>
            </a:ln>
          </a:top>
          <a:bottom>
            <a:ln w="15875" cap="flat">
              <a:solidFill>
                <a:schemeClr val="accent2">
                  <a:lumOff val="44000"/>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2E2B21"/>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E1E0D6"/>
          </a:solidFill>
        </a:fill>
      </a:tcStyle>
    </a:wholeTbl>
    <a:band2H>
      <a:tcTxStyle b="def" i="def"/>
      <a:tcStyle>
        <a:tcBdr/>
        <a:fill>
          <a:solidFill>
            <a:srgbClr val="F1F0EC"/>
          </a:solidFill>
        </a:fill>
      </a:tcStyle>
    </a:band2H>
    <a:firstCol>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firstCol>
    <a:la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lastRow>
    <a:fir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1"/>
          </a:solidFill>
        </a:fill>
      </a:tcStyle>
    </a:firstRow>
  </a:tblStyle>
  <a:tblStyle styleId="{EEE7283C-3CF3-47DC-8721-378D4A62B228}" styleName="">
    <a:tblBg/>
    <a:wholeTbl>
      <a:tcTxStyle b="off" i="off">
        <a:font>
          <a:latin typeface="Tw Cen MT"/>
          <a:ea typeface="Tw Cen MT"/>
          <a:cs typeface="Tw Cen MT"/>
        </a:font>
        <a:srgbClr val="2E2B21"/>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EEECD3"/>
          </a:solidFill>
        </a:fill>
      </a:tcStyle>
    </a:wholeTbl>
    <a:band2H>
      <a:tcTxStyle b="def" i="def"/>
      <a:tcStyle>
        <a:tcBdr/>
        <a:fill>
          <a:solidFill>
            <a:srgbClr val="F7F6EA"/>
          </a:solidFill>
        </a:fill>
      </a:tcStyle>
    </a:band2H>
    <a:firstCol>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3"/>
          </a:solidFill>
        </a:fill>
      </a:tcStyle>
    </a:firstCol>
    <a:la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3"/>
          </a:solidFill>
        </a:fill>
      </a:tcStyle>
    </a:lastRow>
    <a:fir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3"/>
          </a:solidFill>
        </a:fill>
      </a:tcStyle>
    </a:firstRow>
  </a:tblStyle>
  <a:tblStyle styleId="{CF821DB8-F4EB-4A41-A1BA-3FCAFE7338EE}" styleName="">
    <a:tblBg/>
    <a:wholeTbl>
      <a:tcTxStyle b="off" i="off">
        <a:font>
          <a:latin typeface="Tw Cen MT"/>
          <a:ea typeface="Tw Cen MT"/>
          <a:cs typeface="Tw Cen MT"/>
        </a:font>
        <a:srgbClr val="2E2B21"/>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E4DFD9"/>
          </a:solidFill>
        </a:fill>
      </a:tcStyle>
    </a:wholeTbl>
    <a:band2H>
      <a:tcTxStyle b="def" i="def"/>
      <a:tcStyle>
        <a:tcBdr/>
        <a:fill>
          <a:solidFill>
            <a:srgbClr val="F2F0ED"/>
          </a:solidFill>
        </a:fill>
      </a:tcStyle>
    </a:band2H>
    <a:firstCol>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6"/>
          </a:solidFill>
        </a:fill>
      </a:tcStyle>
    </a:firstCol>
    <a:la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6"/>
          </a:solidFill>
        </a:fill>
      </a:tcStyle>
    </a:lastRow>
    <a:fir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chemeClr val="accent6"/>
          </a:solidFill>
        </a:fill>
      </a:tcStyle>
    </a:firstRow>
  </a:tblStyle>
  <a:tblStyle styleId="{33BA23B1-9221-436E-865A-0063620EA4FD}" styleName="">
    <a:tblBg/>
    <a:wholeTbl>
      <a:tcTxStyle b="off" i="off">
        <a:font>
          <a:latin typeface="Tw Cen MT"/>
          <a:ea typeface="Tw Cen MT"/>
          <a:cs typeface="Tw Cen MT"/>
        </a:font>
        <a:srgbClr val="2E2B2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chemeClr val="accent2">
              <a:lumOff val="44000"/>
            </a:schemeClr>
          </a:solidFill>
        </a:fill>
      </a:tcStyle>
    </a:band2H>
    <a:firstCol>
      <a:tcTxStyle b="on" i="off">
        <a:font>
          <a:latin typeface="Tw Cen MT"/>
          <a:ea typeface="Tw Cen MT"/>
          <a:cs typeface="Tw Cen MT"/>
        </a:font>
        <a:schemeClr val="accent2">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2E2B21"/>
      </a:tcTxStyle>
      <a:tcStyle>
        <a:tcBdr>
          <a:left>
            <a:ln w="12700" cap="flat">
              <a:noFill/>
              <a:miter lim="400000"/>
            </a:ln>
          </a:left>
          <a:right>
            <a:ln w="12700" cap="flat">
              <a:noFill/>
              <a:miter lim="400000"/>
            </a:ln>
          </a:right>
          <a:top>
            <a:ln w="50800" cap="flat">
              <a:solidFill>
                <a:srgbClr val="2E2B21"/>
              </a:solidFill>
              <a:prstDash val="solid"/>
              <a:round/>
            </a:ln>
          </a:top>
          <a:bottom>
            <a:ln w="25400" cap="flat">
              <a:solidFill>
                <a:srgbClr val="2E2B21"/>
              </a:solidFill>
              <a:prstDash val="solid"/>
              <a:round/>
            </a:ln>
          </a:bottom>
          <a:insideH>
            <a:ln w="12700" cap="flat">
              <a:noFill/>
              <a:miter lim="400000"/>
            </a:ln>
          </a:insideH>
          <a:insideV>
            <a:ln w="12700" cap="flat">
              <a:noFill/>
              <a:miter lim="400000"/>
            </a:ln>
          </a:insideV>
        </a:tcBdr>
        <a:fill>
          <a:solidFill>
            <a:schemeClr val="accent2">
              <a:lumOff val="44000"/>
            </a:schemeClr>
          </a:solidFill>
        </a:fill>
      </a:tcStyle>
    </a:lastRow>
    <a:firstRow>
      <a:tcTxStyle b="on" i="off">
        <a:font>
          <a:latin typeface="Tw Cen MT"/>
          <a:ea typeface="Tw Cen MT"/>
          <a:cs typeface="Tw Cen MT"/>
        </a:font>
        <a:schemeClr val="accent2">
          <a:lumOff val="44000"/>
        </a:schemeClr>
      </a:tcTxStyle>
      <a:tcStyle>
        <a:tcBdr>
          <a:left>
            <a:ln w="12700" cap="flat">
              <a:noFill/>
              <a:miter lim="400000"/>
            </a:ln>
          </a:left>
          <a:right>
            <a:ln w="12700" cap="flat">
              <a:noFill/>
              <a:miter lim="400000"/>
            </a:ln>
          </a:right>
          <a:top>
            <a:ln w="25400" cap="flat">
              <a:solidFill>
                <a:srgbClr val="2E2B21"/>
              </a:solidFill>
              <a:prstDash val="solid"/>
              <a:round/>
            </a:ln>
          </a:top>
          <a:bottom>
            <a:ln w="25400" cap="flat">
              <a:solidFill>
                <a:srgbClr val="2E2B2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Tw Cen MT"/>
          <a:ea typeface="Tw Cen MT"/>
          <a:cs typeface="Tw Cen MT"/>
        </a:font>
        <a:srgbClr val="2E2B21"/>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CCCBCB"/>
          </a:solidFill>
        </a:fill>
      </a:tcStyle>
    </a:wholeTbl>
    <a:band2H>
      <a:tcTxStyle b="def" i="def"/>
      <a:tcStyle>
        <a:tcBdr/>
        <a:fill>
          <a:solidFill>
            <a:srgbClr val="E7E7E7"/>
          </a:solidFill>
        </a:fill>
      </a:tcStyle>
    </a:band2H>
    <a:firstCol>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2E2B21"/>
          </a:solidFill>
        </a:fill>
      </a:tcStyle>
    </a:firstCol>
    <a:la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38100" cap="flat">
              <a:solidFill>
                <a:schemeClr val="accent2">
                  <a:lumOff val="44000"/>
                </a:schemeClr>
              </a:solidFill>
              <a:prstDash val="solid"/>
              <a:round/>
            </a:ln>
          </a:top>
          <a:bottom>
            <a:ln w="127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2E2B21"/>
          </a:solidFill>
        </a:fill>
      </a:tcStyle>
    </a:lastRow>
    <a:firstRow>
      <a:tcTxStyle b="on" i="off">
        <a:font>
          <a:latin typeface="Tw Cen MT"/>
          <a:ea typeface="Tw Cen MT"/>
          <a:cs typeface="Tw Cen MT"/>
        </a:font>
        <a:schemeClr val="accent2">
          <a:lumOff val="44000"/>
        </a:schemeClr>
      </a:tcTxStyle>
      <a:tcStyle>
        <a:tcBdr>
          <a:left>
            <a:ln w="12700" cap="flat">
              <a:solidFill>
                <a:schemeClr val="accent2">
                  <a:lumOff val="44000"/>
                </a:schemeClr>
              </a:solidFill>
              <a:prstDash val="solid"/>
              <a:round/>
            </a:ln>
          </a:left>
          <a:right>
            <a:ln w="12700" cap="flat">
              <a:solidFill>
                <a:schemeClr val="accent2">
                  <a:lumOff val="44000"/>
                </a:schemeClr>
              </a:solidFill>
              <a:prstDash val="solid"/>
              <a:round/>
            </a:ln>
          </a:right>
          <a:top>
            <a:ln w="12700" cap="flat">
              <a:solidFill>
                <a:schemeClr val="accent2">
                  <a:lumOff val="44000"/>
                </a:schemeClr>
              </a:solidFill>
              <a:prstDash val="solid"/>
              <a:round/>
            </a:ln>
          </a:top>
          <a:bottom>
            <a:ln w="38100" cap="flat">
              <a:solidFill>
                <a:schemeClr val="accent2">
                  <a:lumOff val="44000"/>
                </a:schemeClr>
              </a:solidFill>
              <a:prstDash val="solid"/>
              <a:round/>
            </a:ln>
          </a:bottom>
          <a:insideH>
            <a:ln w="12700" cap="flat">
              <a:solidFill>
                <a:schemeClr val="accent2">
                  <a:lumOff val="44000"/>
                </a:schemeClr>
              </a:solidFill>
              <a:prstDash val="solid"/>
              <a:round/>
            </a:ln>
          </a:insideH>
          <a:insideV>
            <a:ln w="12700" cap="flat">
              <a:solidFill>
                <a:schemeClr val="accent2">
                  <a:lumOff val="44000"/>
                </a:schemeClr>
              </a:solidFill>
              <a:prstDash val="solid"/>
              <a:round/>
            </a:ln>
          </a:insideV>
        </a:tcBdr>
        <a:fill>
          <a:solidFill>
            <a:srgbClr val="2E2B2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ph type="sldImg"/>
          </p:nvPr>
        </p:nvSpPr>
        <p:spPr>
          <a:xfrm>
            <a:off x="1143000" y="685800"/>
            <a:ext cx="4572000" cy="3429000"/>
          </a:xfrm>
          <a:prstGeom prst="rect">
            <a:avLst/>
          </a:prstGeom>
        </p:spPr>
        <p:txBody>
          <a:bodyPr/>
          <a:lstStyle/>
          <a:p>
            <a:pPr/>
          </a:p>
        </p:txBody>
      </p:sp>
      <p:sp>
        <p:nvSpPr>
          <p:cNvPr id="122" name="Shape 1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شريحة عنوان">
    <p:spTree>
      <p:nvGrpSpPr>
        <p:cNvPr id="1" name=""/>
        <p:cNvGrpSpPr/>
        <p:nvPr/>
      </p:nvGrpSpPr>
      <p:grpSpPr>
        <a:xfrm>
          <a:off x="0" y="0"/>
          <a:ext cx="0" cy="0"/>
          <a:chOff x="0" y="0"/>
          <a:chExt cx="0" cy="0"/>
        </a:xfrm>
      </p:grpSpPr>
      <p:sp>
        <p:nvSpPr>
          <p:cNvPr id="11" name="Rectangle 6"/>
          <p:cNvSpPr/>
          <p:nvPr/>
        </p:nvSpPr>
        <p:spPr>
          <a:xfrm>
            <a:off x="0" y="-2"/>
            <a:ext cx="12192000" cy="4572003"/>
          </a:xfrm>
          <a:prstGeom prst="rect">
            <a:avLst/>
          </a:prstGeom>
          <a:solidFill>
            <a:schemeClr val="accent2">
              <a:lumOff val="44000"/>
            </a:schemeClr>
          </a:solidFill>
          <a:ln w="12700">
            <a:miter lim="400000"/>
          </a:ln>
        </p:spPr>
        <p:txBody>
          <a:bodyPr lIns="45719" rIns="45719"/>
          <a:lstStyle/>
          <a:p>
            <a:pPr/>
          </a:p>
        </p:txBody>
      </p:sp>
      <p:sp>
        <p:nvSpPr>
          <p:cNvPr id="12" name="Title Text"/>
          <p:cNvSpPr txBox="1"/>
          <p:nvPr>
            <p:ph type="title"/>
          </p:nvPr>
        </p:nvSpPr>
        <p:spPr>
          <a:xfrm>
            <a:off x="457200" y="4960137"/>
            <a:ext cx="7772400" cy="1463041"/>
          </a:xfrm>
          <a:prstGeom prst="rect">
            <a:avLst/>
          </a:prstGeom>
        </p:spPr>
        <p:txBody>
          <a:bodyPr/>
          <a:lstStyle>
            <a:lvl1pPr algn="r">
              <a:defRPr spc="200"/>
            </a:lvl1pPr>
          </a:lstStyle>
          <a:p>
            <a:pPr/>
            <a:r>
              <a:t>Title Text</a:t>
            </a:r>
          </a:p>
        </p:txBody>
      </p:sp>
      <p:sp>
        <p:nvSpPr>
          <p:cNvPr id="13" name="Body Level One…"/>
          <p:cNvSpPr txBox="1"/>
          <p:nvPr>
            <p:ph type="body" sz="quarter" idx="1"/>
          </p:nvPr>
        </p:nvSpPr>
        <p:spPr>
          <a:xfrm>
            <a:off x="8610600" y="4960137"/>
            <a:ext cx="3200400" cy="1463041"/>
          </a:xfrm>
          <a:prstGeom prst="rect">
            <a:avLst/>
          </a:prstGeom>
        </p:spPr>
        <p:txBody>
          <a:bodyPr anchor="ctr"/>
          <a:lstStyle>
            <a:lvl1pPr marL="0" indent="0" algn="l">
              <a:lnSpc>
                <a:spcPct val="100000"/>
              </a:lnSpc>
              <a:spcBef>
                <a:spcPts val="200"/>
              </a:spcBef>
              <a:buClrTx/>
              <a:buSzTx/>
              <a:buFontTx/>
              <a:buNone/>
              <a:defRPr sz="1800">
                <a:solidFill>
                  <a:srgbClr val="474233"/>
                </a:solidFill>
              </a:defRPr>
            </a:lvl1pPr>
            <a:lvl2pPr marL="0" indent="457200" algn="l">
              <a:lnSpc>
                <a:spcPct val="100000"/>
              </a:lnSpc>
              <a:spcBef>
                <a:spcPts val="200"/>
              </a:spcBef>
              <a:buClrTx/>
              <a:buSzTx/>
              <a:buFontTx/>
              <a:buNone/>
              <a:defRPr sz="1800">
                <a:solidFill>
                  <a:srgbClr val="474233"/>
                </a:solidFill>
              </a:defRPr>
            </a:lvl2pPr>
            <a:lvl3pPr marL="0" indent="914400" algn="l">
              <a:lnSpc>
                <a:spcPct val="100000"/>
              </a:lnSpc>
              <a:spcBef>
                <a:spcPts val="200"/>
              </a:spcBef>
              <a:buClrTx/>
              <a:buSzTx/>
              <a:buFontTx/>
              <a:buNone/>
              <a:defRPr sz="1800">
                <a:solidFill>
                  <a:srgbClr val="474233"/>
                </a:solidFill>
              </a:defRPr>
            </a:lvl3pPr>
            <a:lvl4pPr marL="0" indent="1371600" algn="l">
              <a:lnSpc>
                <a:spcPct val="100000"/>
              </a:lnSpc>
              <a:spcBef>
                <a:spcPts val="200"/>
              </a:spcBef>
              <a:buClrTx/>
              <a:buSzTx/>
              <a:buFontTx/>
              <a:buNone/>
              <a:defRPr sz="1800">
                <a:solidFill>
                  <a:srgbClr val="474233"/>
                </a:solidFill>
              </a:defRPr>
            </a:lvl4pPr>
            <a:lvl5pPr marL="0" indent="1828800" algn="l">
              <a:lnSpc>
                <a:spcPct val="100000"/>
              </a:lnSpc>
              <a:spcBef>
                <a:spcPts val="200"/>
              </a:spcBef>
              <a:buClrTx/>
              <a:buSzTx/>
              <a:buFontTx/>
              <a:buNone/>
              <a:defRPr sz="1800">
                <a:solidFill>
                  <a:srgbClr val="474233"/>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
        <p:nvSpPr>
          <p:cNvPr id="15" name="Straight Connector 7"/>
          <p:cNvSpPr/>
          <p:nvPr/>
        </p:nvSpPr>
        <p:spPr>
          <a:xfrm flipV="1">
            <a:off x="8386842" y="5264105"/>
            <a:ext cx="1" cy="914401"/>
          </a:xfrm>
          <a:prstGeom prst="line">
            <a:avLst/>
          </a:prstGeom>
          <a:ln w="19050">
            <a:solidFill>
              <a:schemeClr val="accent2">
                <a:lumOff val="44000"/>
              </a:schemeClr>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عنوان ونص عمودي">
    <p:spTree>
      <p:nvGrpSpPr>
        <p:cNvPr id="1" name=""/>
        <p:cNvGrpSpPr/>
        <p:nvPr/>
      </p:nvGrpSpPr>
      <p:grpSpPr>
        <a:xfrm>
          <a:off x="0" y="0"/>
          <a:ext cx="0" cy="0"/>
          <a:chOff x="0" y="0"/>
          <a:chExt cx="0" cy="0"/>
        </a:xfrm>
      </p:grpSpPr>
      <p:sp>
        <p:nvSpPr>
          <p:cNvPr id="102"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103" name="Title Text"/>
          <p:cNvSpPr txBox="1"/>
          <p:nvPr>
            <p:ph type="title"/>
          </p:nvPr>
        </p:nvSpPr>
        <p:spPr>
          <a:xfrm>
            <a:off x="1024127" y="585216"/>
            <a:ext cx="9720073" cy="1499617"/>
          </a:xfrm>
          <a:prstGeom prst="rect">
            <a:avLst/>
          </a:prstGeom>
        </p:spPr>
        <p:txBody>
          <a:bodyPr/>
          <a:lstStyle/>
          <a:p>
            <a:pPr/>
            <a:r>
              <a:t>Title Text</a:t>
            </a:r>
          </a:p>
        </p:txBody>
      </p:sp>
      <p:sp>
        <p:nvSpPr>
          <p:cNvPr id="104" name="Body Level One…"/>
          <p:cNvSpPr txBox="1"/>
          <p:nvPr>
            <p:ph type="body" idx="1"/>
          </p:nvPr>
        </p:nvSpPr>
        <p:spPr>
          <a:xfrm>
            <a:off x="1024127" y="2286000"/>
            <a:ext cx="9720073"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عنوان ونص عموديان">
    <p:spTree>
      <p:nvGrpSpPr>
        <p:cNvPr id="1" name=""/>
        <p:cNvGrpSpPr/>
        <p:nvPr/>
      </p:nvGrpSpPr>
      <p:grpSpPr>
        <a:xfrm>
          <a:off x="0" y="0"/>
          <a:ext cx="0" cy="0"/>
          <a:chOff x="0" y="0"/>
          <a:chExt cx="0" cy="0"/>
        </a:xfrm>
      </p:grpSpPr>
      <p:sp>
        <p:nvSpPr>
          <p:cNvPr id="112" name="Title Text"/>
          <p:cNvSpPr txBox="1"/>
          <p:nvPr>
            <p:ph type="title"/>
          </p:nvPr>
        </p:nvSpPr>
        <p:spPr>
          <a:xfrm>
            <a:off x="8724900" y="762000"/>
            <a:ext cx="2628900" cy="5410200"/>
          </a:xfrm>
          <a:prstGeom prst="rect">
            <a:avLst/>
          </a:prstGeom>
        </p:spPr>
        <p:txBody>
          <a:bodyPr/>
          <a:lstStyle/>
          <a:p>
            <a:pPr/>
            <a:r>
              <a:t>Title Text</a:t>
            </a:r>
          </a:p>
        </p:txBody>
      </p:sp>
      <p:sp>
        <p:nvSpPr>
          <p:cNvPr id="113" name="Body Level One…"/>
          <p:cNvSpPr txBox="1"/>
          <p:nvPr>
            <p:ph type="body" idx="1"/>
          </p:nvPr>
        </p:nvSpPr>
        <p:spPr>
          <a:xfrm>
            <a:off x="990600" y="762000"/>
            <a:ext cx="7581900" cy="5410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
        <p:nvSpPr>
          <p:cNvPr id="115" name="Straight Connector 6"/>
          <p:cNvSpPr/>
          <p:nvPr/>
        </p:nvSpPr>
        <p:spPr>
          <a:xfrm>
            <a:off x="9601834" y="515828"/>
            <a:ext cx="914401" cy="1"/>
          </a:xfrm>
          <a:prstGeom prst="line">
            <a:avLst/>
          </a:prstGeom>
          <a:ln w="19050">
            <a:solidFill>
              <a:schemeClr val="accent2">
                <a:lumOff val="44000"/>
              </a:schemeClr>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عنوان ومحتوى">
    <p:spTree>
      <p:nvGrpSpPr>
        <p:cNvPr id="1" name=""/>
        <p:cNvGrpSpPr/>
        <p:nvPr/>
      </p:nvGrpSpPr>
      <p:grpSpPr>
        <a:xfrm>
          <a:off x="0" y="0"/>
          <a:ext cx="0" cy="0"/>
          <a:chOff x="0" y="0"/>
          <a:chExt cx="0" cy="0"/>
        </a:xfrm>
      </p:grpSpPr>
      <p:sp>
        <p:nvSpPr>
          <p:cNvPr id="22"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23" name="Title Text"/>
          <p:cNvSpPr txBox="1"/>
          <p:nvPr>
            <p:ph type="title"/>
          </p:nvPr>
        </p:nvSpPr>
        <p:spPr>
          <a:xfrm>
            <a:off x="1024127" y="585216"/>
            <a:ext cx="9720073" cy="1499617"/>
          </a:xfrm>
          <a:prstGeom prst="rect">
            <a:avLst/>
          </a:prstGeom>
        </p:spPr>
        <p:txBody>
          <a:bodyPr/>
          <a:lstStyle/>
          <a:p>
            <a:pPr/>
            <a:r>
              <a:t>Title Text</a:t>
            </a:r>
          </a:p>
        </p:txBody>
      </p:sp>
      <p:sp>
        <p:nvSpPr>
          <p:cNvPr id="24" name="Body Level One…"/>
          <p:cNvSpPr txBox="1"/>
          <p:nvPr>
            <p:ph type="body" idx="1"/>
          </p:nvPr>
        </p:nvSpPr>
        <p:spPr>
          <a:xfrm>
            <a:off x="1024127" y="2286000"/>
            <a:ext cx="9720073"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عنوان المقطع">
    <p:spTree>
      <p:nvGrpSpPr>
        <p:cNvPr id="1" name=""/>
        <p:cNvGrpSpPr/>
        <p:nvPr/>
      </p:nvGrpSpPr>
      <p:grpSpPr>
        <a:xfrm>
          <a:off x="0" y="0"/>
          <a:ext cx="0" cy="0"/>
          <a:chOff x="0" y="0"/>
          <a:chExt cx="0" cy="0"/>
        </a:xfrm>
      </p:grpSpPr>
      <p:sp>
        <p:nvSpPr>
          <p:cNvPr id="32" name="Rectangle 6"/>
          <p:cNvSpPr/>
          <p:nvPr/>
        </p:nvSpPr>
        <p:spPr>
          <a:xfrm>
            <a:off x="0" y="-2"/>
            <a:ext cx="12192000" cy="4572001"/>
          </a:xfrm>
          <a:prstGeom prst="rect">
            <a:avLst/>
          </a:prstGeom>
          <a:solidFill>
            <a:schemeClr val="accent3"/>
          </a:solidFill>
          <a:ln w="12700">
            <a:miter lim="400000"/>
          </a:ln>
        </p:spPr>
        <p:txBody>
          <a:bodyPr lIns="45719" rIns="45719"/>
          <a:lstStyle/>
          <a:p>
            <a:pPr/>
          </a:p>
        </p:txBody>
      </p:sp>
      <p:sp>
        <p:nvSpPr>
          <p:cNvPr id="33" name="Title Text"/>
          <p:cNvSpPr txBox="1"/>
          <p:nvPr>
            <p:ph type="title"/>
          </p:nvPr>
        </p:nvSpPr>
        <p:spPr>
          <a:xfrm>
            <a:off x="457200" y="4960137"/>
            <a:ext cx="7772400" cy="1463041"/>
          </a:xfrm>
          <a:prstGeom prst="rect">
            <a:avLst/>
          </a:prstGeom>
        </p:spPr>
        <p:txBody>
          <a:bodyPr/>
          <a:lstStyle>
            <a:lvl1pPr algn="r">
              <a:defRPr spc="200"/>
            </a:lvl1pPr>
          </a:lstStyle>
          <a:p>
            <a:pPr/>
            <a:r>
              <a:t>Title Text</a:t>
            </a:r>
          </a:p>
        </p:txBody>
      </p:sp>
      <p:sp>
        <p:nvSpPr>
          <p:cNvPr id="34" name="Body Level One…"/>
          <p:cNvSpPr txBox="1"/>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
        <p:nvSpPr>
          <p:cNvPr id="36" name="Straight Connector 7"/>
          <p:cNvSpPr/>
          <p:nvPr/>
        </p:nvSpPr>
        <p:spPr>
          <a:xfrm flipV="1">
            <a:off x="8386842" y="5264105"/>
            <a:ext cx="1" cy="914401"/>
          </a:xfrm>
          <a:prstGeom prst="line">
            <a:avLst/>
          </a:prstGeom>
          <a:ln w="19050">
            <a:solidFill>
              <a:schemeClr val="accent3"/>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محتويين">
    <p:spTree>
      <p:nvGrpSpPr>
        <p:cNvPr id="1" name=""/>
        <p:cNvGrpSpPr/>
        <p:nvPr/>
      </p:nvGrpSpPr>
      <p:grpSpPr>
        <a:xfrm>
          <a:off x="0" y="0"/>
          <a:ext cx="0" cy="0"/>
          <a:chOff x="0" y="0"/>
          <a:chExt cx="0" cy="0"/>
        </a:xfrm>
      </p:grpSpPr>
      <p:sp>
        <p:nvSpPr>
          <p:cNvPr id="43"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44" name="Title Text"/>
          <p:cNvSpPr txBox="1"/>
          <p:nvPr>
            <p:ph type="title"/>
          </p:nvPr>
        </p:nvSpPr>
        <p:spPr>
          <a:xfrm>
            <a:off x="1024127" y="585216"/>
            <a:ext cx="9720073" cy="1499617"/>
          </a:xfrm>
          <a:prstGeom prst="rect">
            <a:avLst/>
          </a:prstGeom>
        </p:spPr>
        <p:txBody>
          <a:bodyPr/>
          <a:lstStyle/>
          <a:p>
            <a:pPr/>
            <a:r>
              <a:t>Title Text</a:t>
            </a:r>
          </a:p>
        </p:txBody>
      </p:sp>
      <p:sp>
        <p:nvSpPr>
          <p:cNvPr id="45" name="Body Level One…"/>
          <p:cNvSpPr txBox="1"/>
          <p:nvPr>
            <p:ph type="body" sz="half" idx="1"/>
          </p:nvPr>
        </p:nvSpPr>
        <p:spPr>
          <a:xfrm>
            <a:off x="1024127" y="2286000"/>
            <a:ext cx="475488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مقارنة">
    <p:spTree>
      <p:nvGrpSpPr>
        <p:cNvPr id="1" name=""/>
        <p:cNvGrpSpPr/>
        <p:nvPr/>
      </p:nvGrpSpPr>
      <p:grpSpPr>
        <a:xfrm>
          <a:off x="0" y="0"/>
          <a:ext cx="0" cy="0"/>
          <a:chOff x="0" y="0"/>
          <a:chExt cx="0" cy="0"/>
        </a:xfrm>
      </p:grpSpPr>
      <p:sp>
        <p:nvSpPr>
          <p:cNvPr id="53"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54" name="Title Text"/>
          <p:cNvSpPr txBox="1"/>
          <p:nvPr>
            <p:ph type="title"/>
          </p:nvPr>
        </p:nvSpPr>
        <p:spPr>
          <a:xfrm>
            <a:off x="1024127" y="585216"/>
            <a:ext cx="9720073" cy="1499617"/>
          </a:xfrm>
          <a:prstGeom prst="rect">
            <a:avLst/>
          </a:prstGeom>
        </p:spPr>
        <p:txBody>
          <a:bodyPr/>
          <a:lstStyle/>
          <a:p>
            <a:pPr/>
            <a:r>
              <a:t>Title Text</a:t>
            </a:r>
          </a:p>
        </p:txBody>
      </p:sp>
      <p:sp>
        <p:nvSpPr>
          <p:cNvPr id="55" name="Body Level One…"/>
          <p:cNvSpPr txBox="1"/>
          <p:nvPr>
            <p:ph type="body" sz="quarter" idx="1"/>
          </p:nvPr>
        </p:nvSpPr>
        <p:spPr>
          <a:xfrm>
            <a:off x="1024127" y="2179635"/>
            <a:ext cx="4754881" cy="822961"/>
          </a:xfrm>
          <a:prstGeom prst="rect">
            <a:avLst/>
          </a:prstGeom>
        </p:spPr>
        <p:txBody>
          <a:bodyPr anchor="ctr"/>
          <a:lstStyle>
            <a:lvl1pPr marL="0" indent="0">
              <a:spcBef>
                <a:spcPts val="0"/>
              </a:spcBef>
              <a:buClrTx/>
              <a:buSzTx/>
              <a:buFontTx/>
              <a:buNone/>
              <a:defRPr sz="2300">
                <a:solidFill>
                  <a:srgbClr val="BFBFBF"/>
                </a:solidFill>
              </a:defRPr>
            </a:lvl1pPr>
            <a:lvl2pPr marL="0" indent="457200">
              <a:spcBef>
                <a:spcPts val="0"/>
              </a:spcBef>
              <a:buClrTx/>
              <a:buSzTx/>
              <a:buFontTx/>
              <a:buNone/>
              <a:defRPr sz="2300">
                <a:solidFill>
                  <a:srgbClr val="BFBFBF"/>
                </a:solidFill>
              </a:defRPr>
            </a:lvl2pPr>
            <a:lvl3pPr marL="0" indent="914400">
              <a:spcBef>
                <a:spcPts val="0"/>
              </a:spcBef>
              <a:buClrTx/>
              <a:buSzTx/>
              <a:buFontTx/>
              <a:buNone/>
              <a:defRPr sz="2300">
                <a:solidFill>
                  <a:srgbClr val="BFBFBF"/>
                </a:solidFill>
              </a:defRPr>
            </a:lvl3pPr>
            <a:lvl4pPr marL="0" indent="1371600">
              <a:spcBef>
                <a:spcPts val="0"/>
              </a:spcBef>
              <a:buClrTx/>
              <a:buSzTx/>
              <a:buFontTx/>
              <a:buNone/>
              <a:defRPr sz="2300">
                <a:solidFill>
                  <a:srgbClr val="BFBFBF"/>
                </a:solidFill>
              </a:defRPr>
            </a:lvl4pPr>
            <a:lvl5pPr marL="0" indent="1828800">
              <a:spcBef>
                <a:spcPts val="0"/>
              </a:spcBef>
              <a:buClrTx/>
              <a:buSzTx/>
              <a:buFontTx/>
              <a:buNone/>
              <a:defRPr sz="2300">
                <a:solidFill>
                  <a:srgbClr val="BFBFBF"/>
                </a:solidFill>
              </a:defRPr>
            </a:lvl5pPr>
          </a:lstStyle>
          <a:p>
            <a:pPr/>
            <a:r>
              <a:t>Body Level One</a:t>
            </a:r>
          </a:p>
          <a:p>
            <a:pPr lvl="1"/>
            <a:r>
              <a:t>Body Level Two</a:t>
            </a:r>
          </a:p>
          <a:p>
            <a:pPr lvl="2"/>
            <a:r>
              <a:t>Body Level Three</a:t>
            </a:r>
          </a:p>
          <a:p>
            <a:pPr lvl="3"/>
            <a:r>
              <a:t>Body Level Four</a:t>
            </a:r>
          </a:p>
          <a:p>
            <a:pPr lvl="4"/>
            <a:r>
              <a:t>Body Level Five</a:t>
            </a:r>
          </a:p>
        </p:txBody>
      </p:sp>
      <p:sp>
        <p:nvSpPr>
          <p:cNvPr id="56" name="Text Placeholder 4"/>
          <p:cNvSpPr/>
          <p:nvPr>
            <p:ph type="body" sz="quarter" idx="13"/>
          </p:nvPr>
        </p:nvSpPr>
        <p:spPr>
          <a:xfrm>
            <a:off x="5989320" y="2179635"/>
            <a:ext cx="4754880" cy="822961"/>
          </a:xfrm>
          <a:prstGeom prst="rect">
            <a:avLst/>
          </a:prstGeom>
        </p:spPr>
        <p:txBody>
          <a:bodyPr anchor="ctr"/>
          <a:lstStyle/>
          <a:p>
            <a:pPr marL="0" indent="0" algn="l">
              <a:spcBef>
                <a:spcPts val="1800"/>
              </a:spcBef>
              <a:buClrTx/>
              <a:buSzTx/>
              <a:buFontTx/>
              <a:buNone/>
              <a:defRPr sz="2300">
                <a:solidFill>
                  <a:srgbClr val="BFBFBF"/>
                </a:solidFill>
              </a:defRPr>
            </a:pP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عنوان فقط">
    <p:spTree>
      <p:nvGrpSpPr>
        <p:cNvPr id="1" name=""/>
        <p:cNvGrpSpPr/>
        <p:nvPr/>
      </p:nvGrpSpPr>
      <p:grpSpPr>
        <a:xfrm>
          <a:off x="0" y="0"/>
          <a:ext cx="0" cy="0"/>
          <a:chOff x="0" y="0"/>
          <a:chExt cx="0" cy="0"/>
        </a:xfrm>
      </p:grpSpPr>
      <p:sp>
        <p:nvSpPr>
          <p:cNvPr id="64"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65" name="Title Text"/>
          <p:cNvSpPr txBox="1"/>
          <p:nvPr>
            <p:ph type="title"/>
          </p:nvPr>
        </p:nvSpPr>
        <p:spPr>
          <a:xfrm>
            <a:off x="1024127" y="585216"/>
            <a:ext cx="9720073" cy="1499617"/>
          </a:xfrm>
          <a:prstGeom prst="rect">
            <a:avLst/>
          </a:prstGeom>
        </p:spPr>
        <p:txBody>
          <a:bodyPr/>
          <a:lstStyle/>
          <a:p>
            <a:pPr/>
            <a:r>
              <a:t>Title 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فارغ">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محتوى ذو تسمية توضيحية">
    <p:spTree>
      <p:nvGrpSpPr>
        <p:cNvPr id="1" name=""/>
        <p:cNvGrpSpPr/>
        <p:nvPr/>
      </p:nvGrpSpPr>
      <p:grpSpPr>
        <a:xfrm>
          <a:off x="0" y="0"/>
          <a:ext cx="0" cy="0"/>
          <a:chOff x="0" y="0"/>
          <a:chExt cx="0" cy="0"/>
        </a:xfrm>
      </p:grpSpPr>
      <p:sp>
        <p:nvSpPr>
          <p:cNvPr id="80" name="Straight Connector 6"/>
          <p:cNvSpPr/>
          <p:nvPr/>
        </p:nvSpPr>
        <p:spPr>
          <a:xfrm flipV="1">
            <a:off x="762000" y="826323"/>
            <a:ext cx="1" cy="914401"/>
          </a:xfrm>
          <a:prstGeom prst="line">
            <a:avLst/>
          </a:prstGeom>
          <a:ln w="19050">
            <a:solidFill>
              <a:schemeClr val="accent2">
                <a:lumOff val="44000"/>
              </a:schemeClr>
            </a:solidFill>
          </a:ln>
        </p:spPr>
        <p:txBody>
          <a:bodyPr lIns="45719" rIns="45719"/>
          <a:lstStyle/>
          <a:p>
            <a:pPr/>
          </a:p>
        </p:txBody>
      </p:sp>
      <p:sp>
        <p:nvSpPr>
          <p:cNvPr id="81" name="Title Text"/>
          <p:cNvSpPr txBox="1"/>
          <p:nvPr>
            <p:ph type="title"/>
          </p:nvPr>
        </p:nvSpPr>
        <p:spPr>
          <a:xfrm>
            <a:off x="1024127" y="471509"/>
            <a:ext cx="4389122" cy="1737361"/>
          </a:xfrm>
          <a:prstGeom prst="rect">
            <a:avLst/>
          </a:prstGeom>
        </p:spPr>
        <p:txBody>
          <a:bodyPr/>
          <a:lstStyle>
            <a:lvl1pPr>
              <a:defRPr sz="4000"/>
            </a:lvl1pPr>
          </a:lstStyle>
          <a:p>
            <a:pPr/>
            <a:r>
              <a:t>Title Text</a:t>
            </a:r>
          </a:p>
        </p:txBody>
      </p:sp>
      <p:sp>
        <p:nvSpPr>
          <p:cNvPr id="82" name="Body Level One…"/>
          <p:cNvSpPr txBox="1"/>
          <p:nvPr>
            <p:ph type="body" sz="half" idx="1"/>
          </p:nvPr>
        </p:nvSpPr>
        <p:spPr>
          <a:xfrm>
            <a:off x="5715000" y="822960"/>
            <a:ext cx="5678424" cy="5184648"/>
          </a:xfrm>
          <a:prstGeom prst="rect">
            <a:avLst/>
          </a:prstGeom>
        </p:spPr>
        <p:txBody>
          <a:bodyPr/>
          <a:lstStyle>
            <a:lvl1pPr>
              <a:defRPr sz="2400"/>
            </a:lvl1pPr>
            <a:lvl2pPr marL="292608" indent="-164592">
              <a:defRPr sz="2400"/>
            </a:lvl2pPr>
            <a:lvl3pPr marL="516636" indent="-205740">
              <a:defRPr sz="2400"/>
            </a:lvl3pPr>
            <a:lvl4pPr marL="662939" indent="-205739">
              <a:defRPr sz="2400"/>
            </a:lvl4pPr>
            <a:lvl5pPr marL="845819" indent="-205739">
              <a:defRPr sz="2400"/>
            </a:lvl5pPr>
          </a:lstStyle>
          <a:p>
            <a:pPr/>
            <a:r>
              <a:t>Body Level One</a:t>
            </a:r>
          </a:p>
          <a:p>
            <a:pPr lvl="1"/>
            <a:r>
              <a:t>Body Level Two</a:t>
            </a:r>
          </a:p>
          <a:p>
            <a:pPr lvl="2"/>
            <a:r>
              <a:t>Body Level Three</a:t>
            </a:r>
          </a:p>
          <a:p>
            <a:pPr lvl="3"/>
            <a:r>
              <a:t>Body Level Four</a:t>
            </a:r>
          </a:p>
          <a:p>
            <a:pPr lvl="4"/>
            <a:r>
              <a:t>Body Level Five</a:t>
            </a:r>
          </a:p>
        </p:txBody>
      </p:sp>
      <p:sp>
        <p:nvSpPr>
          <p:cNvPr id="83" name="Text Placeholder 3"/>
          <p:cNvSpPr/>
          <p:nvPr>
            <p:ph type="body" sz="quarter" idx="13"/>
          </p:nvPr>
        </p:nvSpPr>
        <p:spPr>
          <a:xfrm>
            <a:off x="1024127" y="2257506"/>
            <a:ext cx="4389122" cy="3762294"/>
          </a:xfrm>
          <a:prstGeom prst="rect">
            <a:avLst/>
          </a:prstGeom>
        </p:spPr>
        <p:txBody>
          <a:bodyPr/>
          <a:lstStyle/>
          <a:p>
            <a:pPr marL="0" indent="0">
              <a:lnSpc>
                <a:spcPct val="108000"/>
              </a:lnSpc>
              <a:spcBef>
                <a:spcPts val="600"/>
              </a:spcBef>
              <a:buClrTx/>
              <a:buSzTx/>
              <a:buFontTx/>
              <a:buNone/>
              <a:defRPr sz="1600"/>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صورة مع تسمية توضيحية">
    <p:spTree>
      <p:nvGrpSpPr>
        <p:cNvPr id="1" name=""/>
        <p:cNvGrpSpPr/>
        <p:nvPr/>
      </p:nvGrpSpPr>
      <p:grpSpPr>
        <a:xfrm>
          <a:off x="0" y="0"/>
          <a:ext cx="0" cy="0"/>
          <a:chOff x="0" y="0"/>
          <a:chExt cx="0" cy="0"/>
        </a:xfrm>
      </p:grpSpPr>
      <p:sp>
        <p:nvSpPr>
          <p:cNvPr id="91" name="Title Text"/>
          <p:cNvSpPr txBox="1"/>
          <p:nvPr>
            <p:ph type="title"/>
          </p:nvPr>
        </p:nvSpPr>
        <p:spPr>
          <a:xfrm>
            <a:off x="457200" y="4960137"/>
            <a:ext cx="7772400" cy="1463041"/>
          </a:xfrm>
          <a:prstGeom prst="rect">
            <a:avLst/>
          </a:prstGeom>
        </p:spPr>
        <p:txBody>
          <a:bodyPr/>
          <a:lstStyle>
            <a:lvl1pPr algn="r">
              <a:defRPr spc="200"/>
            </a:lvl1pPr>
          </a:lstStyle>
          <a:p>
            <a:pPr/>
            <a:r>
              <a:t>Title Text</a:t>
            </a:r>
          </a:p>
        </p:txBody>
      </p:sp>
      <p:sp>
        <p:nvSpPr>
          <p:cNvPr id="92" name="Picture Placeholder 2"/>
          <p:cNvSpPr/>
          <p:nvPr>
            <p:ph type="pic" idx="13"/>
          </p:nvPr>
        </p:nvSpPr>
        <p:spPr>
          <a:xfrm>
            <a:off x="0" y="-2"/>
            <a:ext cx="12188953" cy="4572001"/>
          </a:xfrm>
          <a:prstGeom prst="rect">
            <a:avLst/>
          </a:prstGeom>
        </p:spPr>
        <p:txBody>
          <a:bodyPr lIns="91439" rIns="91439">
            <a:noAutofit/>
          </a:bodyPr>
          <a:lstStyle/>
          <a:p>
            <a:pPr/>
          </a:p>
        </p:txBody>
      </p:sp>
      <p:sp>
        <p:nvSpPr>
          <p:cNvPr id="93" name="Body Level One…"/>
          <p:cNvSpPr txBox="1"/>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
        <p:nvSpPr>
          <p:cNvPr id="95" name="Straight Connector 8"/>
          <p:cNvSpPr/>
          <p:nvPr/>
        </p:nvSpPr>
        <p:spPr>
          <a:xfrm flipV="1">
            <a:off x="8386842" y="5264105"/>
            <a:ext cx="1" cy="914401"/>
          </a:xfrm>
          <a:prstGeom prst="line">
            <a:avLst/>
          </a:prstGeom>
          <a:ln w="19050">
            <a:solidFill>
              <a:schemeClr val="accent2">
                <a:lumOff val="44000"/>
              </a:schemeClr>
            </a:solidFill>
          </a:ln>
        </p:spPr>
        <p:txBody>
          <a:bodyPr lIns="45719" rIns="45719"/>
          <a:lstStyle/>
          <a:p>
            <a:pPr/>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Off val="44000"/>
          </a:schemeClr>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10837333" y="6492294"/>
            <a:ext cx="244288" cy="231141"/>
          </a:xfrm>
          <a:prstGeom prst="rect">
            <a:avLst/>
          </a:prstGeom>
          <a:ln w="12700">
            <a:miter lim="400000"/>
          </a:ln>
        </p:spPr>
        <p:txBody>
          <a:bodyPr wrap="none" lIns="45719" rIns="45719" anchor="ctr">
            <a:spAutoFit/>
          </a:bodyPr>
          <a:lstStyle>
            <a:lvl1pPr>
              <a:defRPr sz="1000">
                <a:solidFill>
                  <a:srgbClr val="474233"/>
                </a:solidFill>
                <a:latin typeface="Tw Cen MT Condensed"/>
                <a:ea typeface="Tw Cen MT Condensed"/>
                <a:cs typeface="Tw Cen MT Condensed"/>
                <a:sym typeface="Tw Cen MT Condensed"/>
              </a:defRPr>
            </a:lvl1pPr>
          </a:lstStyle>
          <a:p>
            <a:pPr/>
            <a:fld id="{86CB4B4D-7CA3-9044-876B-883B54F8677D}" type="slidenum"/>
          </a:p>
        </p:txBody>
      </p:sp>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1pPr>
      <a:lvl2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2pPr>
      <a:lvl3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3pPr>
      <a:lvl4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4pPr>
      <a:lvl5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5pPr>
      <a:lvl6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6pPr>
      <a:lvl7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7pPr>
      <a:lvl8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8pPr>
      <a:lvl9pPr marL="0" marR="0" indent="0" algn="l" defTabSz="914400" rtl="0" latinLnBrk="0">
        <a:lnSpc>
          <a:spcPct val="80000"/>
        </a:lnSpc>
        <a:spcBef>
          <a:spcPts val="0"/>
        </a:spcBef>
        <a:spcAft>
          <a:spcPts val="0"/>
        </a:spcAft>
        <a:buClrTx/>
        <a:buSzTx/>
        <a:buFontTx/>
        <a:buNone/>
        <a:tabLst/>
        <a:defRPr b="0" baseline="0" cap="all" i="0" spc="100" strike="noStrike" sz="5000" u="none">
          <a:ln>
            <a:noFill/>
          </a:ln>
          <a:solidFill>
            <a:srgbClr val="474233"/>
          </a:solidFill>
          <a:uFillTx/>
          <a:latin typeface="Tw Cen MT Condensed"/>
          <a:ea typeface="Tw Cen MT Condensed"/>
          <a:cs typeface="Tw Cen MT Condensed"/>
          <a:sym typeface="Tw Cen MT Condensed"/>
        </a:defRPr>
      </a:lvl9pPr>
    </p:titleStyle>
    <p:bodyStyle>
      <a:lvl1pPr marL="91439" marR="0" indent="-91439" algn="r" defTabSz="914400" rtl="0" latinLnBrk="0">
        <a:lnSpc>
          <a:spcPct val="90000"/>
        </a:lnSpc>
        <a:spcBef>
          <a:spcPts val="1200"/>
        </a:spcBef>
        <a:spcAft>
          <a:spcPts val="0"/>
        </a:spcAft>
        <a:buClr>
          <a:schemeClr val="accent2">
            <a:lumOff val="44000"/>
          </a:schemeClr>
        </a:buClr>
        <a:buSzPct val="100000"/>
        <a:buFont typeface="Tw Cen MT"/>
        <a:buChar char=" "/>
        <a:tabLst/>
        <a:defRPr b="0" baseline="0" cap="none" i="0" spc="0" strike="noStrike" sz="2200" u="none">
          <a:ln>
            <a:noFill/>
          </a:ln>
          <a:solidFill>
            <a:srgbClr val="2E2B21"/>
          </a:solidFill>
          <a:uFillTx/>
          <a:latin typeface="Tw Cen MT"/>
          <a:ea typeface="Tw Cen MT"/>
          <a:cs typeface="Tw Cen MT"/>
          <a:sym typeface="Tw Cen MT"/>
        </a:defRPr>
      </a:lvl1pPr>
      <a:lvl2pPr marL="295655" marR="0" indent="-167639"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2pPr>
      <a:lvl3pPr marL="526433"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3pPr>
      <a:lvl4pPr marL="672737"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4pPr>
      <a:lvl5pPr marL="855617"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5pPr>
      <a:lvl6pPr marL="992777"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6pPr>
      <a:lvl7pPr marL="1139081"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7pPr>
      <a:lvl8pPr marL="1294529"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8pPr>
      <a:lvl9pPr marL="1440833" marR="0" indent="-215537" algn="r" defTabSz="914400" rtl="0" latinLnBrk="0">
        <a:lnSpc>
          <a:spcPct val="90000"/>
        </a:lnSpc>
        <a:spcBef>
          <a:spcPts val="1200"/>
        </a:spcBef>
        <a:spcAft>
          <a:spcPts val="0"/>
        </a:spcAft>
        <a:buClr>
          <a:schemeClr val="accent2">
            <a:lumOff val="44000"/>
          </a:schemeClr>
        </a:buClr>
        <a:buSzPct val="100000"/>
        <a:buFont typeface="Tw Cen MT"/>
        <a:buChar char="•"/>
        <a:tabLst/>
        <a:defRPr b="0" baseline="0" cap="none" i="0" spc="0" strike="noStrike" sz="2200" u="none">
          <a:ln>
            <a:noFill/>
          </a:ln>
          <a:solidFill>
            <a:srgbClr val="2E2B21"/>
          </a:solidFill>
          <a:uFillTx/>
          <a:latin typeface="Tw Cen MT"/>
          <a:ea typeface="Tw Cen MT"/>
          <a:cs typeface="Tw Cen MT"/>
          <a:sym typeface="Tw Cen MT"/>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1pPr>
      <a:lvl2pPr marL="0" marR="0" indent="4572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2pPr>
      <a:lvl3pPr marL="0" marR="0" indent="9144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3pPr>
      <a:lvl4pPr marL="0" marR="0" indent="13716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4pPr>
      <a:lvl5pPr marL="0" marR="0" indent="18288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5pPr>
      <a:lvl6pPr marL="0" marR="0" indent="22860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6pPr>
      <a:lvl7pPr marL="0" marR="0" indent="27432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7pPr>
      <a:lvl8pPr marL="0" marR="0" indent="32004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8pPr>
      <a:lvl9pPr marL="0" marR="0" indent="36576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w Cen MT Condense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jpeg"/><Relationship Id="rId6"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hyperlink" Target="https://docs.google.com/forms/d/1U3talrnDrM9dd_odtd5jdtDUEsF0Sc4JROoOz1b3dJ0"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2.jpeg"/><Relationship Id="rId10" Type="http://schemas.openxmlformats.org/officeDocument/2006/relationships/hyperlink" Target="https://www.youtube.com/watch?v=9f5wxYW0Z3k" TargetMode="External"/><Relationship Id="rId11" Type="http://schemas.openxmlformats.org/officeDocument/2006/relationships/hyperlink" Target="https://www.youtube.com/watch?v=eKLqFnAmK6c" TargetMode="External"/><Relationship Id="rId12" Type="http://schemas.openxmlformats.org/officeDocument/2006/relationships/hyperlink" Target="https://docs.google.com/presentation/d/1-ToRZ75K6Bva-_wmwUUdohnVPlDvh368MvwfT0XmbXw"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 name="عنوان فرعي 2"/>
          <p:cNvSpPr txBox="1"/>
          <p:nvPr>
            <p:ph type="subTitle" sz="half" idx="1"/>
          </p:nvPr>
        </p:nvSpPr>
        <p:spPr>
          <a:xfrm>
            <a:off x="2069432" y="521927"/>
            <a:ext cx="8708115" cy="1972697"/>
          </a:xfrm>
          <a:prstGeom prst="rect">
            <a:avLst/>
          </a:prstGeom>
        </p:spPr>
        <p:txBody>
          <a:bodyPr/>
          <a:lstStyle>
            <a:lvl1pPr algn="ctr">
              <a:defRPr cap="all" spc="100" sz="5000">
                <a:latin typeface="Algerian"/>
                <a:ea typeface="Algerian"/>
                <a:cs typeface="Algerian"/>
                <a:sym typeface="Algerian"/>
              </a:defRPr>
            </a:lvl1pPr>
          </a:lstStyle>
          <a:p>
            <a:pPr/>
            <a:r>
              <a:t>Irritable bowel syndrome</a:t>
            </a:r>
          </a:p>
        </p:txBody>
      </p:sp>
      <p:grpSp>
        <p:nvGrpSpPr>
          <p:cNvPr id="127" name="سداسي 3"/>
          <p:cNvGrpSpPr/>
          <p:nvPr/>
        </p:nvGrpSpPr>
        <p:grpSpPr>
          <a:xfrm>
            <a:off x="9560559" y="80796"/>
            <a:ext cx="2631441" cy="794537"/>
            <a:chOff x="0" y="0"/>
            <a:chExt cx="2631439" cy="794535"/>
          </a:xfrm>
        </p:grpSpPr>
        <p:sp>
          <p:nvSpPr>
            <p:cNvPr id="125" name="Shape"/>
            <p:cNvSpPr/>
            <p:nvPr/>
          </p:nvSpPr>
          <p:spPr>
            <a:xfrm>
              <a:off x="0" y="0"/>
              <a:ext cx="2631440" cy="794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630" y="0"/>
                  </a:lnTo>
                  <a:lnTo>
                    <a:pt x="19970" y="0"/>
                  </a:lnTo>
                  <a:lnTo>
                    <a:pt x="21600" y="10800"/>
                  </a:lnTo>
                  <a:lnTo>
                    <a:pt x="19970" y="21600"/>
                  </a:lnTo>
                  <a:lnTo>
                    <a:pt x="1630" y="21600"/>
                  </a:lnTo>
                  <a:close/>
                </a:path>
              </a:pathLst>
            </a:custGeom>
            <a:blipFill rotWithShape="1">
              <a:blip r:embed="rId3"/>
              <a:srcRect l="0" t="0" r="0" b="0"/>
              <a:stretch>
                <a:fillRect/>
              </a:stretch>
            </a:blipFill>
            <a:ln w="15875" cap="flat">
              <a:solidFill>
                <a:srgbClr val="BABABA"/>
              </a:solidFill>
              <a:prstDash val="solid"/>
              <a:round/>
            </a:ln>
            <a:effectLst/>
          </p:spPr>
          <p:txBody>
            <a:bodyPr wrap="square" lIns="45719" tIns="45719" rIns="45719" bIns="45719" numCol="1" anchor="ctr">
              <a:noAutofit/>
            </a:bodyPr>
            <a:lstStyle/>
            <a:p>
              <a:pPr algn="ctr">
                <a:defRPr>
                  <a:solidFill>
                    <a:schemeClr val="accent2">
                      <a:lumOff val="44000"/>
                    </a:schemeClr>
                  </a:solidFill>
                </a:defRPr>
              </a:pPr>
            </a:p>
          </p:txBody>
        </p:sp>
        <p:sp>
          <p:nvSpPr>
            <p:cNvPr id="126" name="c"/>
            <p:cNvSpPr txBox="1"/>
            <p:nvPr/>
          </p:nvSpPr>
          <p:spPr>
            <a:xfrm>
              <a:off x="285498" y="230897"/>
              <a:ext cx="2060445"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chemeClr val="accent2">
                      <a:lumOff val="44000"/>
                    </a:schemeClr>
                  </a:solidFill>
                </a:defRPr>
              </a:lvl1pPr>
            </a:lstStyle>
            <a:p>
              <a:pPr/>
              <a:r>
                <a:t>c</a:t>
              </a:r>
            </a:p>
          </p:txBody>
        </p:sp>
      </p:grpSp>
      <p:sp>
        <p:nvSpPr>
          <p:cNvPr id="128" name="مربع نص 16"/>
          <p:cNvSpPr txBox="1"/>
          <p:nvPr/>
        </p:nvSpPr>
        <p:spPr>
          <a:xfrm>
            <a:off x="9167261" y="3284192"/>
            <a:ext cx="2923140"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302E28"/>
                </a:solidFill>
                <a:effectLst>
                  <a:outerShdw sx="100000" sy="100000" kx="0" ky="0" algn="b" rotWithShape="0" blurRad="38100" dist="25400" dir="5400000">
                    <a:srgbClr val="6E747A">
                      <a:alpha val="43000"/>
                    </a:srgbClr>
                  </a:outerShdw>
                </a:effectLst>
              </a:defRPr>
            </a:pPr>
            <a:r>
              <a:t>Color code</a:t>
            </a:r>
          </a:p>
          <a:p>
            <a:pPr>
              <a:defRPr>
                <a:solidFill>
                  <a:schemeClr val="accent1"/>
                </a:solidFill>
                <a:effectLst>
                  <a:outerShdw sx="100000" sy="100000" kx="0" ky="0" algn="b" rotWithShape="0" blurRad="38100" dist="25400" dir="5400000">
                    <a:srgbClr val="6E747A">
                      <a:alpha val="43000"/>
                    </a:srgbClr>
                  </a:outerShdw>
                </a:effectLst>
              </a:defRPr>
            </a:pPr>
            <a:r>
              <a:t>    </a:t>
            </a:r>
            <a:r>
              <a:rPr>
                <a:solidFill>
                  <a:srgbClr val="FF0000"/>
                </a:solidFill>
              </a:rPr>
              <a:t>Important</a:t>
            </a:r>
            <a:r>
              <a:t> </a:t>
            </a:r>
          </a:p>
          <a:p>
            <a:pPr>
              <a:defRPr>
                <a:solidFill>
                  <a:srgbClr val="00B050"/>
                </a:solidFill>
                <a:effectLst>
                  <a:outerShdw sx="100000" sy="100000" kx="0" ky="0" algn="b" rotWithShape="0" blurRad="38100" dist="25400" dir="5400000">
                    <a:srgbClr val="6E747A">
                      <a:alpha val="43000"/>
                    </a:srgbClr>
                  </a:outerShdw>
                </a:effectLst>
              </a:defRPr>
            </a:pPr>
            <a:r>
              <a:t>    doctor notes</a:t>
            </a:r>
          </a:p>
          <a:p>
            <a:pPr>
              <a:defRPr>
                <a:solidFill>
                  <a:schemeClr val="accent1"/>
                </a:solidFill>
                <a:effectLst>
                  <a:outerShdw sx="100000" sy="100000" kx="0" ky="0" algn="b" rotWithShape="0" blurRad="38100" dist="25400" dir="5400000">
                    <a:srgbClr val="6E747A">
                      <a:alpha val="43000"/>
                    </a:srgbClr>
                  </a:outerShdw>
                </a:effectLst>
              </a:defRPr>
            </a:pPr>
            <a:r>
              <a:t>    Notes/extra explanation </a:t>
            </a:r>
          </a:p>
        </p:txBody>
      </p:sp>
      <p:pic>
        <p:nvPicPr>
          <p:cNvPr id="129" name="صورة 9" descr="صورة 9"/>
          <p:cNvPicPr>
            <a:picLocks noChangeAspect="1"/>
          </p:cNvPicPr>
          <p:nvPr/>
        </p:nvPicPr>
        <p:blipFill>
          <a:blip r:embed="rId4">
            <a:extLst/>
          </a:blip>
          <a:stretch>
            <a:fillRect/>
          </a:stretch>
        </p:blipFill>
        <p:spPr>
          <a:xfrm>
            <a:off x="1427480" y="1254034"/>
            <a:ext cx="2348503" cy="2630323"/>
          </a:xfrm>
          <a:prstGeom prst="rect">
            <a:avLst/>
          </a:prstGeom>
          <a:ln w="12700">
            <a:miter lim="400000"/>
          </a:ln>
        </p:spPr>
      </p:pic>
      <p:sp>
        <p:nvSpPr>
          <p:cNvPr id="130" name="مخطط انسيابي: رابط 17"/>
          <p:cNvSpPr/>
          <p:nvPr/>
        </p:nvSpPr>
        <p:spPr>
          <a:xfrm>
            <a:off x="9243461" y="3642448"/>
            <a:ext cx="152401" cy="162561"/>
          </a:xfrm>
          <a:prstGeom prst="ellipse">
            <a:avLst/>
          </a:prstGeom>
          <a:solidFill>
            <a:srgbClr val="FF0000"/>
          </a:solidFill>
          <a:ln w="15875">
            <a:solidFill>
              <a:srgbClr val="FF0000"/>
            </a:solidFill>
          </a:ln>
        </p:spPr>
        <p:txBody>
          <a:bodyPr lIns="45719" rIns="45719" anchor="ctr"/>
          <a:lstStyle/>
          <a:p>
            <a:pPr algn="ctr">
              <a:defRPr>
                <a:solidFill>
                  <a:schemeClr val="accent2">
                    <a:lumOff val="44000"/>
                  </a:schemeClr>
                </a:solidFill>
              </a:defRPr>
            </a:pPr>
          </a:p>
        </p:txBody>
      </p:sp>
      <p:sp>
        <p:nvSpPr>
          <p:cNvPr id="131" name="مخطط انسيابي: رابط 21"/>
          <p:cNvSpPr/>
          <p:nvPr/>
        </p:nvSpPr>
        <p:spPr>
          <a:xfrm>
            <a:off x="9243461" y="3940911"/>
            <a:ext cx="152401" cy="162561"/>
          </a:xfrm>
          <a:prstGeom prst="ellipse">
            <a:avLst/>
          </a:prstGeom>
          <a:solidFill>
            <a:srgbClr val="00B050"/>
          </a:solidFill>
          <a:ln w="15875">
            <a:solidFill>
              <a:srgbClr val="00B050"/>
            </a:solidFill>
          </a:ln>
        </p:spPr>
        <p:txBody>
          <a:bodyPr lIns="45719" rIns="45719" anchor="ctr"/>
          <a:lstStyle/>
          <a:p>
            <a:pPr algn="ctr">
              <a:defRPr>
                <a:solidFill>
                  <a:srgbClr val="92D050"/>
                </a:solidFill>
              </a:defRPr>
            </a:pPr>
          </a:p>
        </p:txBody>
      </p:sp>
      <p:sp>
        <p:nvSpPr>
          <p:cNvPr id="132" name="مخطط انسيابي: رابط 22"/>
          <p:cNvSpPr/>
          <p:nvPr/>
        </p:nvSpPr>
        <p:spPr>
          <a:xfrm>
            <a:off x="9243461" y="4212716"/>
            <a:ext cx="152401" cy="162561"/>
          </a:xfrm>
          <a:prstGeom prst="ellipse">
            <a:avLst/>
          </a:prstGeom>
          <a:solidFill>
            <a:srgbClr val="808080"/>
          </a:solidFill>
          <a:ln w="15875">
            <a:solidFill>
              <a:srgbClr val="808080"/>
            </a:solidFill>
          </a:ln>
        </p:spPr>
        <p:txBody>
          <a:bodyPr lIns="45719" rIns="45719" anchor="ctr"/>
          <a:lstStyle/>
          <a:p>
            <a:pPr algn="ctr">
              <a:defRPr>
                <a:ln w="9524">
                  <a:solidFill>
                    <a:srgbClr val="808080"/>
                  </a:solidFill>
                </a:ln>
                <a:solidFill>
                  <a:srgbClr val="808080"/>
                </a:solidFill>
              </a:defRPr>
            </a:pPr>
          </a:p>
        </p:txBody>
      </p:sp>
      <p:sp>
        <p:nvSpPr>
          <p:cNvPr id="133" name="مربع نص 5"/>
          <p:cNvSpPr txBox="1"/>
          <p:nvPr/>
        </p:nvSpPr>
        <p:spPr>
          <a:xfrm>
            <a:off x="-3" y="3782600"/>
            <a:ext cx="6439991"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pPr>
            <a:r>
              <a:t>Success is no accident. It is hard work,</a:t>
            </a:r>
          </a:p>
          <a:p>
            <a:pPr>
              <a:defRPr sz="1600"/>
            </a:pPr>
            <a:r>
              <a:t> perseverance, learning, studying, sacrifice and most of all,</a:t>
            </a:r>
          </a:p>
          <a:p>
            <a:pPr>
              <a:defRPr sz="1600"/>
            </a:pPr>
            <a:r>
              <a:t> love of what you are doing or learning to do.</a:t>
            </a:r>
            <a:br/>
          </a:p>
        </p:txBody>
      </p:sp>
      <p:pic>
        <p:nvPicPr>
          <p:cNvPr id="134" name="صورة 6" descr="صورة 6"/>
          <p:cNvPicPr>
            <a:picLocks noChangeAspect="1"/>
          </p:cNvPicPr>
          <p:nvPr/>
        </p:nvPicPr>
        <p:blipFill>
          <a:blip r:embed="rId5">
            <a:extLst/>
          </a:blip>
          <a:stretch>
            <a:fillRect/>
          </a:stretch>
        </p:blipFill>
        <p:spPr>
          <a:xfrm>
            <a:off x="0" y="80796"/>
            <a:ext cx="1427481" cy="1427481"/>
          </a:xfrm>
          <a:prstGeom prst="rect">
            <a:avLst/>
          </a:prstGeom>
          <a:ln w="12700">
            <a:miter lim="400000"/>
          </a:ln>
        </p:spPr>
      </p:pic>
      <p:sp>
        <p:nvSpPr>
          <p:cNvPr id="135" name="مربع نص 7"/>
          <p:cNvSpPr txBox="1"/>
          <p:nvPr/>
        </p:nvSpPr>
        <p:spPr>
          <a:xfrm>
            <a:off x="9009246" y="5722782"/>
            <a:ext cx="3081155" cy="7273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rtl="1">
              <a:defRPr>
                <a:solidFill>
                  <a:srgbClr val="212121"/>
                </a:solidFill>
                <a:latin typeface="wf_segoe-ui_normal"/>
                <a:ea typeface="wf_segoe-ui_normal"/>
                <a:cs typeface="wf_segoe-ui_normal"/>
                <a:sym typeface="wf_segoe-ui_normal"/>
              </a:defRPr>
            </a:lvl1pPr>
          </a:lstStyle>
          <a:p>
            <a:pPr/>
            <a:r>
              <a:t>يرفعِ الله الَّذين آمنوا منكم والَّذين أوتوا العِلمَ درجاتٍ.. (58 المجادلة آية 11).</a:t>
            </a:r>
          </a:p>
        </p:txBody>
      </p:sp>
      <p:pic>
        <p:nvPicPr>
          <p:cNvPr id="136" name="Picture 1" descr="Picture 1"/>
          <p:cNvPicPr>
            <a:picLocks noChangeAspect="1"/>
          </p:cNvPicPr>
          <p:nvPr/>
        </p:nvPicPr>
        <p:blipFill>
          <a:blip r:embed="rId6">
            <a:extLst/>
          </a:blip>
          <a:stretch>
            <a:fillRect/>
          </a:stretch>
        </p:blipFill>
        <p:spPr>
          <a:xfrm>
            <a:off x="9896202" y="1049153"/>
            <a:ext cx="1960154" cy="173736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1024128" y="585216"/>
            <a:ext cx="9720072" cy="1499617"/>
          </a:xfrm>
          <a:prstGeom prst="rect">
            <a:avLst/>
          </a:prstGeom>
        </p:spPr>
        <p:txBody>
          <a:bodyPr/>
          <a:lstStyle/>
          <a:p>
            <a:pPr/>
            <a:r>
              <a:t>Clinical features</a:t>
            </a:r>
          </a:p>
        </p:txBody>
      </p:sp>
      <p:sp>
        <p:nvSpPr>
          <p:cNvPr id="183" name="Slide Number Placeholder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96" name="Group 7"/>
          <p:cNvGrpSpPr/>
          <p:nvPr/>
        </p:nvGrpSpPr>
        <p:grpSpPr>
          <a:xfrm>
            <a:off x="1024127" y="1708258"/>
            <a:ext cx="9846341" cy="4762447"/>
            <a:chOff x="0" y="1"/>
            <a:chExt cx="9846340" cy="4762445"/>
          </a:xfrm>
        </p:grpSpPr>
        <p:grpSp>
          <p:nvGrpSpPr>
            <p:cNvPr id="186" name="Freeform 8"/>
            <p:cNvGrpSpPr/>
            <p:nvPr/>
          </p:nvGrpSpPr>
          <p:grpSpPr>
            <a:xfrm>
              <a:off x="663093" y="1"/>
              <a:ext cx="9183248" cy="1319693"/>
              <a:chOff x="0" y="1"/>
              <a:chExt cx="9183246" cy="1319692"/>
            </a:xfrm>
          </p:grpSpPr>
          <p:sp>
            <p:nvSpPr>
              <p:cNvPr id="184" name="Shape"/>
              <p:cNvSpPr/>
              <p:nvPr/>
            </p:nvSpPr>
            <p:spPr>
              <a:xfrm>
                <a:off x="-1" y="1"/>
                <a:ext cx="9183248" cy="1319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83" y="21600"/>
                    </a:lnTo>
                    <a:lnTo>
                      <a:pt x="0" y="10800"/>
                    </a:lnTo>
                    <a:lnTo>
                      <a:pt x="1883" y="0"/>
                    </a:lnTo>
                    <a:lnTo>
                      <a:pt x="21600" y="0"/>
                    </a:lnTo>
                    <a:lnTo>
                      <a:pt x="21600" y="21600"/>
                    </a:lnTo>
                    <a:close/>
                  </a:path>
                </a:pathLst>
              </a:custGeom>
              <a:gradFill flip="none" rotWithShape="1">
                <a:gsLst>
                  <a:gs pos="0">
                    <a:schemeClr val="accent4"/>
                  </a:gs>
                  <a:gs pos="100000">
                    <a:schemeClr val="accent4"/>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511300">
                  <a:lnSpc>
                    <a:spcPct val="90000"/>
                  </a:lnSpc>
                  <a:spcBef>
                    <a:spcPts val="700"/>
                  </a:spcBef>
                  <a:defRPr>
                    <a:solidFill>
                      <a:schemeClr val="accent2">
                        <a:lumOff val="44000"/>
                      </a:schemeClr>
                    </a:solidFill>
                  </a:defRPr>
                </a:pPr>
              </a:p>
            </p:txBody>
          </p:sp>
          <p:sp>
            <p:nvSpPr>
              <p:cNvPr id="185" name="Younger patients and women are more likely to be diagnosed with IBS."/>
              <p:cNvSpPr txBox="1"/>
              <p:nvPr/>
            </p:nvSpPr>
            <p:spPr>
              <a:xfrm>
                <a:off x="-1" y="83900"/>
                <a:ext cx="9183248" cy="1151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41" tIns="129541" rIns="129541" bIns="129541" numCol="1" anchor="ctr">
                <a:spAutoFit/>
              </a:bodyPr>
              <a:lstStyle>
                <a:lvl1pPr algn="ctr" defTabSz="1511300">
                  <a:lnSpc>
                    <a:spcPct val="90000"/>
                  </a:lnSpc>
                  <a:spcBef>
                    <a:spcPts val="1400"/>
                  </a:spcBef>
                  <a:defRPr sz="3400">
                    <a:solidFill>
                      <a:schemeClr val="accent2">
                        <a:lumOff val="44000"/>
                      </a:schemeClr>
                    </a:solidFill>
                  </a:defRPr>
                </a:lvl1pPr>
              </a:lstStyle>
              <a:p>
                <a:pPr/>
                <a:r>
                  <a:t>Younger patients and women are more likely to be diagnosed with IBS.</a:t>
                </a:r>
              </a:p>
            </p:txBody>
          </p:sp>
        </p:grpSp>
        <p:sp>
          <p:nvSpPr>
            <p:cNvPr id="187" name="Oval 9"/>
            <p:cNvSpPr/>
            <p:nvPr/>
          </p:nvSpPr>
          <p:spPr>
            <a:xfrm>
              <a:off x="84930" y="15496"/>
              <a:ext cx="1601532" cy="1319693"/>
            </a:xfrm>
            <a:prstGeom prst="ellipse">
              <a:avLst/>
            </a:prstGeom>
            <a:solidFill>
              <a:srgbClr val="D2D7D5"/>
            </a:soli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t">
              <a:noAutofit/>
            </a:bodyPr>
            <a:lstStyle/>
            <a:p>
              <a:pPr/>
            </a:p>
          </p:txBody>
        </p:sp>
        <p:grpSp>
          <p:nvGrpSpPr>
            <p:cNvPr id="190" name="Freeform 10"/>
            <p:cNvGrpSpPr/>
            <p:nvPr/>
          </p:nvGrpSpPr>
          <p:grpSpPr>
            <a:xfrm>
              <a:off x="663093" y="1713632"/>
              <a:ext cx="9183248" cy="1319693"/>
              <a:chOff x="0" y="1"/>
              <a:chExt cx="9183246" cy="1319692"/>
            </a:xfrm>
          </p:grpSpPr>
          <p:sp>
            <p:nvSpPr>
              <p:cNvPr id="188" name="Shape"/>
              <p:cNvSpPr/>
              <p:nvPr/>
            </p:nvSpPr>
            <p:spPr>
              <a:xfrm>
                <a:off x="-1" y="1"/>
                <a:ext cx="9183248" cy="1319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83" y="21600"/>
                    </a:lnTo>
                    <a:lnTo>
                      <a:pt x="0" y="10800"/>
                    </a:lnTo>
                    <a:lnTo>
                      <a:pt x="1883" y="0"/>
                    </a:lnTo>
                    <a:lnTo>
                      <a:pt x="21600" y="0"/>
                    </a:lnTo>
                    <a:lnTo>
                      <a:pt x="21600" y="21600"/>
                    </a:lnTo>
                    <a:close/>
                  </a:path>
                </a:pathLst>
              </a:custGeom>
              <a:gradFill flip="none" rotWithShape="1">
                <a:gsLst>
                  <a:gs pos="0">
                    <a:srgbClr val="92B47A"/>
                  </a:gs>
                  <a:gs pos="100000">
                    <a:srgbClr val="92B47A"/>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511300">
                  <a:lnSpc>
                    <a:spcPct val="90000"/>
                  </a:lnSpc>
                  <a:spcBef>
                    <a:spcPts val="700"/>
                  </a:spcBef>
                  <a:defRPr>
                    <a:solidFill>
                      <a:schemeClr val="accent2">
                        <a:lumOff val="44000"/>
                      </a:schemeClr>
                    </a:solidFill>
                  </a:defRPr>
                </a:pPr>
              </a:p>
            </p:txBody>
          </p:sp>
          <p:sp>
            <p:nvSpPr>
              <p:cNvPr id="189" name="2:1 female predominance in North America"/>
              <p:cNvSpPr txBox="1"/>
              <p:nvPr/>
            </p:nvSpPr>
            <p:spPr>
              <a:xfrm>
                <a:off x="-1" y="295355"/>
                <a:ext cx="9183248" cy="728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41" tIns="129541" rIns="129541" bIns="129541" numCol="1" anchor="ctr">
                <a:spAutoFit/>
              </a:bodyPr>
              <a:lstStyle>
                <a:lvl1pPr algn="ctr" defTabSz="1511300">
                  <a:lnSpc>
                    <a:spcPct val="90000"/>
                  </a:lnSpc>
                  <a:spcBef>
                    <a:spcPts val="1400"/>
                  </a:spcBef>
                  <a:defRPr sz="3400">
                    <a:solidFill>
                      <a:schemeClr val="accent2">
                        <a:lumOff val="44000"/>
                      </a:schemeClr>
                    </a:solidFill>
                  </a:defRPr>
                </a:lvl1pPr>
              </a:lstStyle>
              <a:p>
                <a:pPr/>
                <a:r>
                  <a:t>2:1 female predominance in North America</a:t>
                </a:r>
              </a:p>
            </p:txBody>
          </p:sp>
        </p:grpSp>
        <p:sp>
          <p:nvSpPr>
            <p:cNvPr id="191" name="Oval 11"/>
            <p:cNvSpPr/>
            <p:nvPr/>
          </p:nvSpPr>
          <p:spPr>
            <a:xfrm>
              <a:off x="22754" y="1729125"/>
              <a:ext cx="1601533" cy="1319693"/>
            </a:xfrm>
            <a:prstGeom prst="ellipse">
              <a:avLst/>
            </a:prstGeom>
            <a:solidFill>
              <a:srgbClr val="D4DECB"/>
            </a:soli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t">
              <a:noAutofit/>
            </a:bodyPr>
            <a:lstStyle/>
            <a:p>
              <a:pPr/>
            </a:p>
          </p:txBody>
        </p:sp>
        <p:grpSp>
          <p:nvGrpSpPr>
            <p:cNvPr id="194" name="Freeform 12"/>
            <p:cNvGrpSpPr/>
            <p:nvPr/>
          </p:nvGrpSpPr>
          <p:grpSpPr>
            <a:xfrm>
              <a:off x="663093" y="3427263"/>
              <a:ext cx="9183248" cy="1319691"/>
              <a:chOff x="0" y="1"/>
              <a:chExt cx="9183246" cy="1319689"/>
            </a:xfrm>
          </p:grpSpPr>
          <p:sp>
            <p:nvSpPr>
              <p:cNvPr id="192" name="Shape"/>
              <p:cNvSpPr/>
              <p:nvPr/>
            </p:nvSpPr>
            <p:spPr>
              <a:xfrm>
                <a:off x="-1" y="1"/>
                <a:ext cx="9183248" cy="13196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83" y="21600"/>
                    </a:lnTo>
                    <a:lnTo>
                      <a:pt x="0" y="10800"/>
                    </a:lnTo>
                    <a:lnTo>
                      <a:pt x="1883" y="0"/>
                    </a:lnTo>
                    <a:lnTo>
                      <a:pt x="21600" y="0"/>
                    </a:lnTo>
                    <a:lnTo>
                      <a:pt x="21600" y="21600"/>
                    </a:lnTo>
                    <a:close/>
                  </a:path>
                </a:pathLst>
              </a:custGeom>
              <a:gradFill flip="none" rotWithShape="1">
                <a:gsLst>
                  <a:gs pos="0">
                    <a:schemeClr val="accent5"/>
                  </a:gs>
                  <a:gs pos="100000">
                    <a:schemeClr val="accent5"/>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511300">
                  <a:lnSpc>
                    <a:spcPct val="90000"/>
                  </a:lnSpc>
                  <a:spcBef>
                    <a:spcPts val="700"/>
                  </a:spcBef>
                  <a:defRPr>
                    <a:solidFill>
                      <a:schemeClr val="accent2">
                        <a:lumOff val="44000"/>
                      </a:schemeClr>
                    </a:solidFill>
                  </a:defRPr>
                </a:pPr>
              </a:p>
            </p:txBody>
          </p:sp>
          <p:sp>
            <p:nvSpPr>
              <p:cNvPr id="193" name="In china male are more common to have IBS 1:1 male to female"/>
              <p:cNvSpPr txBox="1"/>
              <p:nvPr/>
            </p:nvSpPr>
            <p:spPr>
              <a:xfrm>
                <a:off x="-1" y="83901"/>
                <a:ext cx="9183248" cy="11518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9539" tIns="129539" rIns="129539" bIns="129539" numCol="1" anchor="ctr">
                <a:spAutoFit/>
              </a:bodyPr>
              <a:lstStyle/>
              <a:p>
                <a:pPr algn="ctr" defTabSz="1511300">
                  <a:lnSpc>
                    <a:spcPct val="90000"/>
                  </a:lnSpc>
                  <a:spcBef>
                    <a:spcPts val="1400"/>
                  </a:spcBef>
                  <a:defRPr sz="3400">
                    <a:solidFill>
                      <a:schemeClr val="accent2">
                        <a:lumOff val="44000"/>
                      </a:schemeClr>
                    </a:solidFill>
                  </a:defRPr>
                </a:pPr>
                <a:r>
                  <a:t>In china male are more common to have IBS </a:t>
                </a:r>
                <a:r>
                  <a:rPr>
                    <a:solidFill>
                      <a:srgbClr val="00B050"/>
                    </a:solidFill>
                  </a:rPr>
                  <a:t>1:1 male to female</a:t>
                </a:r>
              </a:p>
            </p:txBody>
          </p:sp>
        </p:grpSp>
        <p:sp>
          <p:nvSpPr>
            <p:cNvPr id="195" name="Oval 13"/>
            <p:cNvSpPr/>
            <p:nvPr/>
          </p:nvSpPr>
          <p:spPr>
            <a:xfrm>
              <a:off x="-1" y="3442754"/>
              <a:ext cx="1601533" cy="1319693"/>
            </a:xfrm>
            <a:prstGeom prst="ellipse">
              <a:avLst/>
            </a:prstGeom>
            <a:solidFill>
              <a:srgbClr val="E5D6C4"/>
            </a:soli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Content Placeholder 2"/>
          <p:cNvSpPr txBox="1"/>
          <p:nvPr>
            <p:ph type="body" sz="quarter" idx="1"/>
          </p:nvPr>
        </p:nvSpPr>
        <p:spPr>
          <a:xfrm>
            <a:off x="1117263" y="5237957"/>
            <a:ext cx="9720072" cy="1232748"/>
          </a:xfrm>
          <a:prstGeom prst="rect">
            <a:avLst/>
          </a:prstGeom>
          <a:ln w="9525">
            <a:solidFill>
              <a:srgbClr val="FFC000"/>
            </a:solidFill>
            <a:round/>
          </a:ln>
        </p:spPr>
        <p:txBody>
          <a:bodyPr/>
          <a:lstStyle/>
          <a:p>
            <a:pPr algn="ctr">
              <a:defRPr sz="2000"/>
            </a:pPr>
            <a:r>
              <a:t>gastroesophageal reflux, dysphagia, early satiety </a:t>
            </a:r>
            <a:r>
              <a:rPr>
                <a:solidFill>
                  <a:srgbClr val="00B050"/>
                </a:solidFill>
              </a:rPr>
              <a:t>(feel full quickly while eating), </a:t>
            </a:r>
            <a:r>
              <a:t>intermittent dyspepsia, nausea, and non-cardiac chest pain, are common in patients with IBS</a:t>
            </a:r>
          </a:p>
          <a:p>
            <a:pPr algn="ctr">
              <a:defRPr b="1" sz="2000"/>
            </a:pPr>
            <a:r>
              <a:t>Other gastrointestinal symptoms</a:t>
            </a:r>
          </a:p>
        </p:txBody>
      </p:sp>
      <p:sp>
        <p:nvSpPr>
          <p:cNvPr id="199" name="Slide Number Placeholder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15" name="Diagram 6"/>
          <p:cNvGrpSpPr/>
          <p:nvPr/>
        </p:nvGrpSpPr>
        <p:grpSpPr>
          <a:xfrm>
            <a:off x="1828798" y="439039"/>
            <a:ext cx="7890935" cy="4556295"/>
            <a:chOff x="0" y="212724"/>
            <a:chExt cx="7890933" cy="4556294"/>
          </a:xfrm>
        </p:grpSpPr>
        <p:grpSp>
          <p:nvGrpSpPr>
            <p:cNvPr id="202" name="Group"/>
            <p:cNvGrpSpPr/>
            <p:nvPr/>
          </p:nvGrpSpPr>
          <p:grpSpPr>
            <a:xfrm>
              <a:off x="0" y="230885"/>
              <a:ext cx="3945468" cy="2269068"/>
              <a:chOff x="0" y="0"/>
              <a:chExt cx="3945466" cy="2269066"/>
            </a:xfrm>
          </p:grpSpPr>
          <p:sp>
            <p:nvSpPr>
              <p:cNvPr id="200" name="Shape"/>
              <p:cNvSpPr/>
              <p:nvPr/>
            </p:nvSpPr>
            <p:spPr>
              <a:xfrm>
                <a:off x="0" y="0"/>
                <a:ext cx="3945467" cy="2269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3600"/>
                    </a:lnTo>
                    <a:cubicBezTo>
                      <a:pt x="0" y="1612"/>
                      <a:pt x="927" y="0"/>
                      <a:pt x="2070" y="0"/>
                    </a:cubicBezTo>
                    <a:lnTo>
                      <a:pt x="21600" y="0"/>
                    </a:lnTo>
                    <a:lnTo>
                      <a:pt x="21600" y="21600"/>
                    </a:lnTo>
                    <a:close/>
                  </a:path>
                </a:pathLst>
              </a:custGeom>
              <a:gradFill flip="none" rotWithShape="1">
                <a:gsLst>
                  <a:gs pos="0">
                    <a:srgbClr val="8A9792"/>
                  </a:gs>
                  <a:gs pos="100000">
                    <a:srgbClr val="A1B2AA"/>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066800">
                  <a:lnSpc>
                    <a:spcPct val="90000"/>
                  </a:lnSpc>
                  <a:spcBef>
                    <a:spcPts val="700"/>
                  </a:spcBef>
                  <a:defRPr>
                    <a:solidFill>
                      <a:schemeClr val="accent2">
                        <a:lumOff val="44000"/>
                      </a:schemeClr>
                    </a:solidFill>
                  </a:defRPr>
                </a:pPr>
              </a:p>
            </p:txBody>
          </p:sp>
          <p:sp>
            <p:nvSpPr>
              <p:cNvPr id="201" name="Chronic abdominal pain"/>
              <p:cNvSpPr txBox="1"/>
              <p:nvPr/>
            </p:nvSpPr>
            <p:spPr>
              <a:xfrm>
                <a:off x="0" y="508762"/>
                <a:ext cx="3945467" cy="6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0687" tIns="170687" rIns="170687" bIns="170687" numCol="1" anchor="ctr">
                <a:spAutoFit/>
              </a:bodyPr>
              <a:lstStyle>
                <a:lvl1pPr algn="ctr" defTabSz="1066800">
                  <a:lnSpc>
                    <a:spcPct val="90000"/>
                  </a:lnSpc>
                  <a:spcBef>
                    <a:spcPts val="1000"/>
                  </a:spcBef>
                  <a:defRPr sz="2400">
                    <a:solidFill>
                      <a:schemeClr val="accent2">
                        <a:lumOff val="44000"/>
                      </a:schemeClr>
                    </a:solidFill>
                  </a:defRPr>
                </a:lvl1pPr>
              </a:lstStyle>
              <a:p>
                <a:pPr/>
                <a:r>
                  <a:t>Chronic abdominal pain</a:t>
                </a:r>
              </a:p>
            </p:txBody>
          </p:sp>
        </p:grpSp>
        <p:grpSp>
          <p:nvGrpSpPr>
            <p:cNvPr id="205" name="Group"/>
            <p:cNvGrpSpPr/>
            <p:nvPr/>
          </p:nvGrpSpPr>
          <p:grpSpPr>
            <a:xfrm>
              <a:off x="3945466" y="212724"/>
              <a:ext cx="3945468" cy="2287229"/>
              <a:chOff x="0" y="212724"/>
              <a:chExt cx="3945466" cy="2287227"/>
            </a:xfrm>
          </p:grpSpPr>
          <p:sp>
            <p:nvSpPr>
              <p:cNvPr id="203" name="Shape"/>
              <p:cNvSpPr/>
              <p:nvPr/>
            </p:nvSpPr>
            <p:spPr>
              <a:xfrm>
                <a:off x="0" y="230886"/>
                <a:ext cx="3945467" cy="2269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530" y="0"/>
                    </a:lnTo>
                    <a:cubicBezTo>
                      <a:pt x="20673" y="0"/>
                      <a:pt x="21600" y="1612"/>
                      <a:pt x="21600" y="3600"/>
                    </a:cubicBezTo>
                    <a:lnTo>
                      <a:pt x="21600" y="21600"/>
                    </a:lnTo>
                    <a:lnTo>
                      <a:pt x="0" y="21600"/>
                    </a:lnTo>
                    <a:close/>
                  </a:path>
                </a:pathLst>
              </a:custGeom>
              <a:gradFill flip="none" rotWithShape="1">
                <a:gsLst>
                  <a:gs pos="0">
                    <a:srgbClr val="7DA27A"/>
                  </a:gs>
                  <a:gs pos="100000">
                    <a:srgbClr val="91C18D"/>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066800">
                  <a:lnSpc>
                    <a:spcPct val="90000"/>
                  </a:lnSpc>
                  <a:spcBef>
                    <a:spcPts val="700"/>
                  </a:spcBef>
                  <a:defRPr>
                    <a:solidFill>
                      <a:schemeClr val="accent2">
                        <a:lumOff val="44000"/>
                      </a:schemeClr>
                    </a:solidFill>
                  </a:defRPr>
                </a:pPr>
              </a:p>
            </p:txBody>
          </p:sp>
          <p:sp>
            <p:nvSpPr>
              <p:cNvPr id="204" name="Altered bowel habits…"/>
              <p:cNvSpPr txBox="1"/>
              <p:nvPr/>
            </p:nvSpPr>
            <p:spPr>
              <a:xfrm>
                <a:off x="0" y="212724"/>
                <a:ext cx="3945467" cy="17381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0687" tIns="170687" rIns="170687" bIns="170687" numCol="1" anchor="ctr">
                <a:spAutoFit/>
              </a:bodyPr>
              <a:lstStyle/>
              <a:p>
                <a:pPr algn="ctr" defTabSz="1066800">
                  <a:lnSpc>
                    <a:spcPct val="90000"/>
                  </a:lnSpc>
                  <a:spcBef>
                    <a:spcPts val="1000"/>
                  </a:spcBef>
                  <a:defRPr sz="2400">
                    <a:solidFill>
                      <a:schemeClr val="accent2">
                        <a:lumOff val="44000"/>
                      </a:schemeClr>
                    </a:solidFill>
                  </a:defRPr>
                </a:pPr>
                <a:r>
                  <a:t>Altered bowel habits</a:t>
                </a:r>
              </a:p>
              <a:p>
                <a:pPr algn="ctr" defTabSz="1066800">
                  <a:lnSpc>
                    <a:spcPct val="90000"/>
                  </a:lnSpc>
                  <a:spcBef>
                    <a:spcPts val="1000"/>
                  </a:spcBef>
                  <a:defRPr sz="2400">
                    <a:solidFill>
                      <a:srgbClr val="00B050"/>
                    </a:solidFill>
                  </a:defRPr>
                </a:pPr>
                <a:r>
                  <a:t>It can be changing between constipation and diarrhea in the same patient</a:t>
                </a:r>
              </a:p>
            </p:txBody>
          </p:sp>
        </p:grpSp>
        <p:grpSp>
          <p:nvGrpSpPr>
            <p:cNvPr id="208" name="Group"/>
            <p:cNvGrpSpPr/>
            <p:nvPr/>
          </p:nvGrpSpPr>
          <p:grpSpPr>
            <a:xfrm>
              <a:off x="0" y="2499952"/>
              <a:ext cx="3945468" cy="2269068"/>
              <a:chOff x="0" y="0"/>
              <a:chExt cx="3945467" cy="2269066"/>
            </a:xfrm>
          </p:grpSpPr>
          <p:sp>
            <p:nvSpPr>
              <p:cNvPr id="206" name="Shape"/>
              <p:cNvSpPr/>
              <p:nvPr/>
            </p:nvSpPr>
            <p:spPr>
              <a:xfrm>
                <a:off x="0" y="0"/>
                <a:ext cx="3945467" cy="2269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70" y="21600"/>
                    </a:lnTo>
                    <a:cubicBezTo>
                      <a:pt x="927" y="21600"/>
                      <a:pt x="0" y="19988"/>
                      <a:pt x="0" y="18000"/>
                    </a:cubicBezTo>
                    <a:lnTo>
                      <a:pt x="0" y="0"/>
                    </a:lnTo>
                    <a:lnTo>
                      <a:pt x="21600" y="0"/>
                    </a:lnTo>
                    <a:close/>
                  </a:path>
                </a:pathLst>
              </a:custGeom>
              <a:gradFill flip="none" rotWithShape="1">
                <a:gsLst>
                  <a:gs pos="0">
                    <a:srgbClr val="9BAD69"/>
                  </a:gs>
                  <a:gs pos="100000">
                    <a:srgbClr val="B9D279"/>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066800">
                  <a:lnSpc>
                    <a:spcPct val="90000"/>
                  </a:lnSpc>
                  <a:spcBef>
                    <a:spcPts val="700"/>
                  </a:spcBef>
                  <a:defRPr>
                    <a:solidFill>
                      <a:schemeClr val="accent2">
                        <a:lumOff val="44000"/>
                      </a:schemeClr>
                    </a:solidFill>
                  </a:defRPr>
                </a:pPr>
              </a:p>
            </p:txBody>
          </p:sp>
          <p:sp>
            <p:nvSpPr>
              <p:cNvPr id="207" name="Diarrhea and constipation"/>
              <p:cNvSpPr txBox="1"/>
              <p:nvPr/>
            </p:nvSpPr>
            <p:spPr>
              <a:xfrm>
                <a:off x="0" y="1076028"/>
                <a:ext cx="3945468" cy="6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0687" tIns="170687" rIns="170687" bIns="170687" numCol="1" anchor="ctr">
                <a:spAutoFit/>
              </a:bodyPr>
              <a:lstStyle>
                <a:lvl1pPr algn="ctr" defTabSz="1066800">
                  <a:lnSpc>
                    <a:spcPct val="90000"/>
                  </a:lnSpc>
                  <a:spcBef>
                    <a:spcPts val="1000"/>
                  </a:spcBef>
                  <a:defRPr sz="2400">
                    <a:solidFill>
                      <a:schemeClr val="accent2">
                        <a:lumOff val="44000"/>
                      </a:schemeClr>
                    </a:solidFill>
                  </a:defRPr>
                </a:lvl1pPr>
              </a:lstStyle>
              <a:p>
                <a:pPr/>
                <a:r>
                  <a:t>Diarrhea and constipation</a:t>
                </a:r>
              </a:p>
            </p:txBody>
          </p:sp>
        </p:grpSp>
        <p:grpSp>
          <p:nvGrpSpPr>
            <p:cNvPr id="211" name="Group"/>
            <p:cNvGrpSpPr/>
            <p:nvPr/>
          </p:nvGrpSpPr>
          <p:grpSpPr>
            <a:xfrm>
              <a:off x="3945466" y="2499952"/>
              <a:ext cx="3945468" cy="2269067"/>
              <a:chOff x="0" y="0"/>
              <a:chExt cx="3945467" cy="2269066"/>
            </a:xfrm>
          </p:grpSpPr>
          <p:sp>
            <p:nvSpPr>
              <p:cNvPr id="209" name="Shape"/>
              <p:cNvSpPr/>
              <p:nvPr/>
            </p:nvSpPr>
            <p:spPr>
              <a:xfrm>
                <a:off x="0" y="0"/>
                <a:ext cx="3945467" cy="2269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8000"/>
                    </a:lnTo>
                    <a:cubicBezTo>
                      <a:pt x="21600" y="19988"/>
                      <a:pt x="20673" y="21600"/>
                      <a:pt x="19530" y="21600"/>
                    </a:cubicBezTo>
                    <a:lnTo>
                      <a:pt x="0" y="21600"/>
                    </a:lnTo>
                    <a:lnTo>
                      <a:pt x="0" y="0"/>
                    </a:lnTo>
                    <a:close/>
                  </a:path>
                </a:pathLst>
              </a:custGeom>
              <a:gradFill flip="none" rotWithShape="1">
                <a:gsLst>
                  <a:gs pos="0">
                    <a:srgbClr val="BA9456"/>
                  </a:gs>
                  <a:gs pos="100000">
                    <a:srgbClr val="E3AF65"/>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066800">
                  <a:lnSpc>
                    <a:spcPct val="90000"/>
                  </a:lnSpc>
                  <a:spcBef>
                    <a:spcPts val="700"/>
                  </a:spcBef>
                  <a:defRPr>
                    <a:solidFill>
                      <a:schemeClr val="accent2">
                        <a:lumOff val="44000"/>
                      </a:schemeClr>
                    </a:solidFill>
                  </a:defRPr>
                </a:pPr>
              </a:p>
            </p:txBody>
          </p:sp>
          <p:sp>
            <p:nvSpPr>
              <p:cNvPr id="210" name="Upper gastrointestinal symptoms"/>
              <p:cNvSpPr txBox="1"/>
              <p:nvPr/>
            </p:nvSpPr>
            <p:spPr>
              <a:xfrm>
                <a:off x="0" y="921724"/>
                <a:ext cx="3945468" cy="992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0687" tIns="170687" rIns="170687" bIns="170687" numCol="1" anchor="ctr">
                <a:spAutoFit/>
              </a:bodyPr>
              <a:lstStyle>
                <a:lvl1pPr algn="ctr" defTabSz="1066800">
                  <a:lnSpc>
                    <a:spcPct val="90000"/>
                  </a:lnSpc>
                  <a:spcBef>
                    <a:spcPts val="1000"/>
                  </a:spcBef>
                  <a:defRPr sz="2400">
                    <a:solidFill>
                      <a:schemeClr val="accent2">
                        <a:lumOff val="44000"/>
                      </a:schemeClr>
                    </a:solidFill>
                  </a:defRPr>
                </a:lvl1pPr>
              </a:lstStyle>
              <a:p>
                <a:pPr/>
                <a:r>
                  <a:t>Upper gastrointestinal symptoms </a:t>
                </a:r>
              </a:p>
            </p:txBody>
          </p:sp>
        </p:grpSp>
        <p:grpSp>
          <p:nvGrpSpPr>
            <p:cNvPr id="214" name="Group"/>
            <p:cNvGrpSpPr/>
            <p:nvPr/>
          </p:nvGrpSpPr>
          <p:grpSpPr>
            <a:xfrm>
              <a:off x="2761826" y="1932685"/>
              <a:ext cx="2367281" cy="1134534"/>
              <a:chOff x="0" y="0"/>
              <a:chExt cx="2367279" cy="1134532"/>
            </a:xfrm>
          </p:grpSpPr>
          <p:sp>
            <p:nvSpPr>
              <p:cNvPr id="212" name="Rounded Rectangle"/>
              <p:cNvSpPr/>
              <p:nvPr/>
            </p:nvSpPr>
            <p:spPr>
              <a:xfrm>
                <a:off x="0" y="0"/>
                <a:ext cx="2367280" cy="1134533"/>
              </a:xfrm>
              <a:prstGeom prst="roundRect">
                <a:avLst>
                  <a:gd name="adj" fmla="val 16667"/>
                </a:avLst>
              </a:prstGeom>
              <a:gradFill flip="none" rotWithShape="1">
                <a:gsLst>
                  <a:gs pos="0">
                    <a:srgbClr val="CCD0CE"/>
                  </a:gs>
                  <a:gs pos="100000">
                    <a:srgbClr val="DFE4E2"/>
                  </a:gs>
                </a:gsLst>
                <a:path path="circle">
                  <a:fillToRect l="37721" t="-19636" r="62278" b="119636"/>
                </a:path>
              </a:gradFill>
              <a:ln w="12700" cap="flat">
                <a:noFill/>
                <a:miter lim="400000"/>
              </a:ln>
              <a:effectLst>
                <a:outerShdw sx="100000" sy="100000" kx="0" ky="0" algn="b" rotWithShape="0" blurRad="50800" dist="12700" dir="5400000">
                  <a:srgbClr val="000000">
                    <a:alpha val="50000"/>
                  </a:srgbClr>
                </a:outerShdw>
              </a:effectLst>
            </p:spPr>
            <p:txBody>
              <a:bodyPr wrap="square" lIns="45719" tIns="45719" rIns="45719" bIns="45719" numCol="1" anchor="ctr">
                <a:noAutofit/>
              </a:bodyPr>
              <a:lstStyle/>
              <a:p>
                <a:pPr algn="ctr" defTabSz="1066800">
                  <a:lnSpc>
                    <a:spcPct val="90000"/>
                  </a:lnSpc>
                  <a:spcBef>
                    <a:spcPts val="700"/>
                  </a:spcBef>
                </a:pPr>
              </a:p>
            </p:txBody>
          </p:sp>
          <p:sp>
            <p:nvSpPr>
              <p:cNvPr id="213" name="Signs and symptoms"/>
              <p:cNvSpPr txBox="1"/>
              <p:nvPr/>
            </p:nvSpPr>
            <p:spPr>
              <a:xfrm>
                <a:off x="55383" y="150071"/>
                <a:ext cx="2256515" cy="834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lvl1pPr>
              </a:lstStyle>
              <a:p>
                <a:pPr/>
                <a:r>
                  <a:t>Signs and symptoms</a:t>
                </a:r>
              </a:p>
            </p:txBody>
          </p:sp>
        </p:grpSp>
      </p:grpSp>
      <p:sp>
        <p:nvSpPr>
          <p:cNvPr id="216" name="Curved Connector 12"/>
          <p:cNvSpPr/>
          <p:nvPr/>
        </p:nvSpPr>
        <p:spPr>
          <a:xfrm rot="5400000">
            <a:off x="7634155" y="4777977"/>
            <a:ext cx="513557" cy="406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ln>
            <a:solidFill>
              <a:srgbClr val="2E2B21"/>
            </a:solidFill>
            <a:tailEnd type="triangle"/>
          </a:ln>
        </p:spPr>
        <p:txBody>
          <a:bodyPr lIns="45719" rIns="45719" anchor="ctr"/>
          <a:lstStyle/>
          <a:p>
            <a:pPr/>
          </a:p>
        </p:txBody>
      </p:sp>
      <p:pic>
        <p:nvPicPr>
          <p:cNvPr id="217" name="صورة 5" descr="صورة 5"/>
          <p:cNvPicPr>
            <a:picLocks noChangeAspect="1"/>
          </p:cNvPicPr>
          <p:nvPr/>
        </p:nvPicPr>
        <p:blipFill>
          <a:blip r:embed="rId2">
            <a:extLst/>
          </a:blip>
          <a:srcRect l="35422" t="14166" r="30775" b="55589"/>
          <a:stretch>
            <a:fillRect/>
          </a:stretch>
        </p:blipFill>
        <p:spPr>
          <a:xfrm>
            <a:off x="9776187" y="553741"/>
            <a:ext cx="1804020" cy="136303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338667" y="89915"/>
            <a:ext cx="9720072" cy="1499618"/>
          </a:xfrm>
          <a:prstGeom prst="rect">
            <a:avLst/>
          </a:prstGeom>
        </p:spPr>
        <p:txBody>
          <a:bodyPr/>
          <a:lstStyle/>
          <a:p>
            <a:pPr/>
            <a:r>
              <a:t>Diagnostic approach </a:t>
            </a:r>
          </a:p>
        </p:txBody>
      </p:sp>
      <p:sp>
        <p:nvSpPr>
          <p:cNvPr id="220" name="Content Placeholder 2"/>
          <p:cNvSpPr txBox="1"/>
          <p:nvPr>
            <p:ph type="body" sz="half" idx="1"/>
          </p:nvPr>
        </p:nvSpPr>
        <p:spPr>
          <a:xfrm>
            <a:off x="338666" y="1206499"/>
            <a:ext cx="5617635" cy="5264206"/>
          </a:xfrm>
          <a:prstGeom prst="rect">
            <a:avLst/>
          </a:prstGeom>
          <a:ln w="9525">
            <a:solidFill>
              <a:srgbClr val="FFC000"/>
            </a:solidFill>
            <a:round/>
          </a:ln>
        </p:spPr>
        <p:txBody>
          <a:bodyPr/>
          <a:lstStyle/>
          <a:p>
            <a:pPr algn="l">
              <a:defRPr sz="1800"/>
            </a:pPr>
            <a:r>
              <a:t>Patients are identified as having a symptom complex compatible with IBS based upon the</a:t>
            </a:r>
            <a:r>
              <a:rPr b="1"/>
              <a:t> Rome III criteria</a:t>
            </a:r>
            <a:endParaRPr b="1"/>
          </a:p>
          <a:p>
            <a:pPr algn="l">
              <a:defRPr sz="1800"/>
            </a:pPr>
            <a:r>
              <a:t>Routine laboratory studies (complete blood count, chemistries) are normal in IBS.</a:t>
            </a:r>
          </a:p>
          <a:p>
            <a:pPr marL="0" indent="0" algn="l">
              <a:buSzTx/>
              <a:buNone/>
              <a:defRPr b="1" sz="1800">
                <a:solidFill>
                  <a:srgbClr val="FF0000"/>
                </a:solidFill>
              </a:defRPr>
            </a:pPr>
            <a:r>
              <a:t>NO red flag </a:t>
            </a:r>
            <a:r>
              <a:rPr>
                <a:solidFill>
                  <a:srgbClr val="2E2B21"/>
                </a:solidFill>
              </a:rPr>
              <a:t>symptoms:</a:t>
            </a:r>
            <a:endParaRPr>
              <a:solidFill>
                <a:srgbClr val="2E2B21"/>
              </a:solidFill>
            </a:endParaRPr>
          </a:p>
          <a:p>
            <a:pPr lvl="1" marL="265175" indent="-137160" algn="l">
              <a:spcBef>
                <a:spcPts val="400"/>
              </a:spcBef>
              <a:buFontTx/>
              <a:defRPr sz="1800"/>
            </a:pPr>
            <a:r>
              <a:t>1) Rectal bleeding</a:t>
            </a:r>
          </a:p>
          <a:p>
            <a:pPr lvl="1" marL="265175" indent="-137160" algn="l">
              <a:spcBef>
                <a:spcPts val="400"/>
              </a:spcBef>
              <a:buFontTx/>
              <a:defRPr sz="1800"/>
            </a:pPr>
            <a:r>
              <a:t>2) Nocturnal or progressive abdominal pain</a:t>
            </a:r>
          </a:p>
          <a:p>
            <a:pPr lvl="1" marL="265175" indent="-137160" algn="l">
              <a:spcBef>
                <a:spcPts val="400"/>
              </a:spcBef>
              <a:buFontTx/>
              <a:defRPr sz="1800"/>
            </a:pPr>
            <a:r>
              <a:t>3) Weight loss </a:t>
            </a:r>
            <a:r>
              <a:rPr>
                <a:solidFill>
                  <a:srgbClr val="00B050"/>
                </a:solidFill>
              </a:rPr>
              <a:t>(significant 10% in the last 6 months)</a:t>
            </a:r>
          </a:p>
          <a:p>
            <a:pPr lvl="1" marL="265175" indent="-137160" algn="l">
              <a:spcBef>
                <a:spcPts val="400"/>
              </a:spcBef>
              <a:buFontTx/>
              <a:defRPr sz="1800"/>
            </a:pPr>
          </a:p>
          <a:p>
            <a:pPr lvl="1" marL="265175" indent="-137160" algn="l">
              <a:spcBef>
                <a:spcPts val="400"/>
              </a:spcBef>
              <a:buFontTx/>
              <a:defRPr sz="1800">
                <a:solidFill>
                  <a:srgbClr val="00B050"/>
                </a:solidFill>
              </a:defRPr>
            </a:pPr>
            <a:r>
              <a:t>Not all patients should undergo further investigations but usually we have to investigate patients older than 40 years old because usually they don’t have IBS but at they end they may have it.</a:t>
            </a:r>
          </a:p>
        </p:txBody>
      </p:sp>
      <p:sp>
        <p:nvSpPr>
          <p:cNvPr id="221" name="Slide Number Placeholder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2" name="Content Placeholder 2"/>
          <p:cNvSpPr txBox="1"/>
          <p:nvPr/>
        </p:nvSpPr>
        <p:spPr>
          <a:xfrm>
            <a:off x="6197598" y="1206499"/>
            <a:ext cx="5875868" cy="5264206"/>
          </a:xfrm>
          <a:prstGeom prst="rect">
            <a:avLst/>
          </a:prstGeom>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72000"/>
              </a:lnSpc>
              <a:spcBef>
                <a:spcPts val="1200"/>
              </a:spcBef>
              <a:buClr>
                <a:schemeClr val="accent2">
                  <a:lumOff val="44000"/>
                </a:schemeClr>
              </a:buClr>
              <a:buSzPct val="100000"/>
              <a:buFont typeface="Tw Cen MT"/>
              <a:buChar char=" "/>
              <a:defRPr b="1"/>
            </a:pPr>
            <a:r>
              <a:t>Rome III criteria</a:t>
            </a:r>
          </a:p>
          <a:p>
            <a:pPr marL="91439" indent="-91439" defTabSz="914400">
              <a:lnSpc>
                <a:spcPct val="72000"/>
              </a:lnSpc>
              <a:spcBef>
                <a:spcPts val="1200"/>
              </a:spcBef>
              <a:buClr>
                <a:schemeClr val="accent2">
                  <a:lumOff val="44000"/>
                </a:schemeClr>
              </a:buClr>
              <a:buSzPct val="100000"/>
              <a:buFont typeface="Tw Cen MT"/>
              <a:buChar char=" "/>
            </a:pPr>
            <a:r>
              <a:t>Recurrent abdominal pain or discomfort at least 3 days per month in the last 3 months associated with 2 or more of the following:</a:t>
            </a:r>
          </a:p>
          <a:p>
            <a:pPr lvl="2" indent="356615" defTabSz="914400">
              <a:lnSpc>
                <a:spcPct val="72000"/>
              </a:lnSpc>
              <a:spcBef>
                <a:spcPts val="400"/>
              </a:spcBef>
              <a:defRPr sz="2200"/>
            </a:pPr>
          </a:p>
          <a:p>
            <a:pPr lvl="2" indent="356615" defTabSz="914400">
              <a:lnSpc>
                <a:spcPct val="72000"/>
              </a:lnSpc>
              <a:spcBef>
                <a:spcPts val="400"/>
              </a:spcBef>
            </a:pPr>
            <a:r>
              <a:t>1) Improvement with defecation</a:t>
            </a:r>
            <a:endParaRPr sz="1100"/>
          </a:p>
          <a:p>
            <a:pPr lvl="2" indent="356615" defTabSz="914400">
              <a:lnSpc>
                <a:spcPct val="72000"/>
              </a:lnSpc>
              <a:spcBef>
                <a:spcPts val="400"/>
              </a:spcBef>
            </a:pPr>
            <a:r>
              <a:t>2) Onset associated with a change in frequency of stool</a:t>
            </a:r>
            <a:endParaRPr sz="1100"/>
          </a:p>
          <a:p>
            <a:pPr lvl="2" indent="356615" defTabSz="914400">
              <a:lnSpc>
                <a:spcPct val="72000"/>
              </a:lnSpc>
              <a:spcBef>
                <a:spcPts val="400"/>
              </a:spcBef>
            </a:pPr>
            <a:r>
              <a:t>3) Onset associated with a change in form (appearance) of stool</a:t>
            </a:r>
            <a:endParaRPr sz="1100"/>
          </a:p>
          <a:p>
            <a:pPr lvl="2" indent="356615" defTabSz="914400">
              <a:lnSpc>
                <a:spcPct val="72000"/>
              </a:lnSpc>
              <a:spcBef>
                <a:spcPts val="400"/>
              </a:spcBef>
              <a:defRPr>
                <a:solidFill>
                  <a:srgbClr val="00B050"/>
                </a:solidFill>
              </a:defRPr>
            </a:pPr>
            <a:r>
              <a:t>The symptoms may disappear and reoccur</a:t>
            </a:r>
            <a:endParaRPr sz="1100"/>
          </a:p>
          <a:p>
            <a:pPr lvl="2" indent="356615" defTabSz="914400">
              <a:lnSpc>
                <a:spcPct val="72000"/>
              </a:lnSpc>
              <a:spcBef>
                <a:spcPts val="400"/>
              </a:spcBef>
              <a:defRPr sz="2300">
                <a:solidFill>
                  <a:srgbClr val="00B050"/>
                </a:solidFill>
              </a:defRPr>
            </a:pPr>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What is deferent between rome III and IV criteria?</a:t>
            </a:r>
            <a:endParaRPr sz="1500"/>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Almost the same thing but the main deference are:</a:t>
            </a:r>
            <a:endParaRPr sz="1500"/>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Rome 3: 3 day/month</a:t>
            </a:r>
            <a:endParaRPr sz="1500"/>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Rome 4: 1 day/ week</a:t>
            </a:r>
            <a:endParaRPr sz="1500"/>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Rome 3: Improvement with defecation</a:t>
            </a:r>
            <a:endParaRPr sz="1500"/>
          </a:p>
          <a:p>
            <a:pPr lvl="1" indent="-137160" defTabSz="914400">
              <a:lnSpc>
                <a:spcPct val="72000"/>
              </a:lnSpc>
              <a:spcBef>
                <a:spcPts val="400"/>
              </a:spcBef>
              <a:buClr>
                <a:schemeClr val="accent2">
                  <a:lumOff val="44000"/>
                </a:schemeClr>
              </a:buClr>
              <a:buSzPct val="100000"/>
              <a:buChar char="•"/>
              <a:defRPr sz="1700">
                <a:solidFill>
                  <a:srgbClr val="00B050"/>
                </a:solidFill>
                <a:latin typeface="+mn-lt"/>
                <a:ea typeface="+mn-ea"/>
                <a:cs typeface="+mn-cs"/>
                <a:sym typeface="Calibri"/>
              </a:defRPr>
            </a:pPr>
            <a:r>
              <a:t>Rome 4: maybe </a:t>
            </a:r>
            <a:r>
              <a:t>Improvement with defecation and may get worse.</a:t>
            </a:r>
            <a:endParaRPr sz="1500"/>
          </a:p>
          <a:p>
            <a:pPr lvl="1" indent="-137160" defTabSz="914400">
              <a:lnSpc>
                <a:spcPct val="72000"/>
              </a:lnSpc>
              <a:spcBef>
                <a:spcPts val="400"/>
              </a:spcBef>
              <a:buClr>
                <a:schemeClr val="accent2">
                  <a:lumOff val="44000"/>
                </a:schemeClr>
              </a:buClr>
              <a:buSzPct val="100000"/>
              <a:buChar char="•"/>
              <a:defRPr sz="1900">
                <a:solidFill>
                  <a:srgbClr val="FF0000"/>
                </a:solidFill>
                <a:latin typeface="+mn-lt"/>
                <a:ea typeface="+mn-ea"/>
                <a:cs typeface="+mn-cs"/>
                <a:sym typeface="Calibri"/>
              </a:defRPr>
            </a:pPr>
            <a:r>
              <a:t>(Important)</a:t>
            </a:r>
            <a:endParaRPr sz="1500"/>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xfrm>
            <a:off x="1024128" y="585216"/>
            <a:ext cx="9720072" cy="1499617"/>
          </a:xfrm>
          <a:prstGeom prst="rect">
            <a:avLst/>
          </a:prstGeom>
        </p:spPr>
        <p:txBody>
          <a:bodyPr/>
          <a:lstStyle/>
          <a:p>
            <a:pPr/>
            <a:r>
              <a:t>Management </a:t>
            </a:r>
          </a:p>
        </p:txBody>
      </p:sp>
      <p:sp>
        <p:nvSpPr>
          <p:cNvPr id="225" name="Content Placeholder 2"/>
          <p:cNvSpPr txBox="1"/>
          <p:nvPr>
            <p:ph type="body" idx="1"/>
          </p:nvPr>
        </p:nvSpPr>
        <p:spPr>
          <a:xfrm>
            <a:off x="1024127" y="2084832"/>
            <a:ext cx="9720073" cy="4023360"/>
          </a:xfrm>
          <a:prstGeom prst="rect">
            <a:avLst/>
          </a:prstGeom>
        </p:spPr>
        <p:txBody>
          <a:bodyPr/>
          <a:lstStyle/>
          <a:p>
            <a:pPr algn="l">
              <a:lnSpc>
                <a:spcPct val="72000"/>
              </a:lnSpc>
              <a:defRPr sz="1800"/>
            </a:pPr>
            <a:r>
              <a:t>IBS is a chronic condition with no known cure.</a:t>
            </a:r>
          </a:p>
          <a:p>
            <a:pPr algn="l">
              <a:lnSpc>
                <a:spcPct val="72000"/>
              </a:lnSpc>
              <a:defRPr sz="1800"/>
            </a:pPr>
            <a:r>
              <a:t>The focus of treatment should be on relief of symptoms and in addressing the patient's concerns.</a:t>
            </a:r>
          </a:p>
          <a:p>
            <a:pPr algn="l">
              <a:lnSpc>
                <a:spcPct val="72000"/>
              </a:lnSpc>
              <a:defRPr sz="1800">
                <a:solidFill>
                  <a:srgbClr val="00B050"/>
                </a:solidFill>
              </a:defRPr>
            </a:pPr>
            <a:r>
              <a:t>Antispasmodic: Pain.      Constipation: Fibers.      Diarrhea: Loperamide.</a:t>
            </a:r>
          </a:p>
          <a:p>
            <a:pPr algn="l">
              <a:lnSpc>
                <a:spcPct val="72000"/>
              </a:lnSpc>
              <a:defRPr b="1" sz="1800"/>
            </a:pPr>
            <a:r>
              <a:t>Treatment include: </a:t>
            </a:r>
            <a:r>
              <a:rPr>
                <a:solidFill>
                  <a:srgbClr val="FF0000"/>
                </a:solidFill>
              </a:rPr>
              <a:t>Important</a:t>
            </a:r>
          </a:p>
          <a:p>
            <a:pPr algn="l">
              <a:lnSpc>
                <a:spcPct val="72000"/>
              </a:lnSpc>
              <a:defRPr sz="1800"/>
            </a:pPr>
            <a:r>
              <a:t>1) Therapeutic relationship</a:t>
            </a:r>
            <a:r>
              <a:rPr>
                <a:solidFill>
                  <a:srgbClr val="92D050"/>
                </a:solidFill>
              </a:rPr>
              <a:t> </a:t>
            </a:r>
            <a:r>
              <a:rPr>
                <a:solidFill>
                  <a:srgbClr val="00B050"/>
                </a:solidFill>
              </a:rPr>
              <a:t>the physician should inform the patient not to expect any cure but the patient should control the symptoms and increases the quality of life.</a:t>
            </a:r>
          </a:p>
          <a:p>
            <a:pPr algn="l">
              <a:lnSpc>
                <a:spcPct val="72000"/>
              </a:lnSpc>
              <a:defRPr sz="1800"/>
            </a:pPr>
            <a:r>
              <a:t>2) Patient education </a:t>
            </a:r>
            <a:r>
              <a:rPr>
                <a:solidFill>
                  <a:srgbClr val="00B050"/>
                </a:solidFill>
              </a:rPr>
              <a:t>To ensure them there is no complication and do not worry</a:t>
            </a:r>
          </a:p>
          <a:p>
            <a:pPr algn="l">
              <a:lnSpc>
                <a:spcPct val="72000"/>
              </a:lnSpc>
              <a:defRPr sz="1800"/>
            </a:pPr>
            <a:r>
              <a:t>3) Dietary modification </a:t>
            </a:r>
            <a:r>
              <a:rPr>
                <a:solidFill>
                  <a:srgbClr val="00B050"/>
                </a:solidFill>
              </a:rPr>
              <a:t>Avoid the trigger</a:t>
            </a:r>
          </a:p>
          <a:p>
            <a:pPr algn="l">
              <a:lnSpc>
                <a:spcPct val="72000"/>
              </a:lnSpc>
              <a:defRPr sz="1800"/>
            </a:pPr>
            <a:r>
              <a:t>4) Psychosocial therapies</a:t>
            </a:r>
          </a:p>
          <a:p>
            <a:pPr algn="l">
              <a:lnSpc>
                <a:spcPct val="72000"/>
              </a:lnSpc>
              <a:defRPr sz="1800"/>
            </a:pPr>
            <a:r>
              <a:t>5) Medications: Antidepressant medication </a:t>
            </a:r>
            <a:r>
              <a:rPr>
                <a:solidFill>
                  <a:srgbClr val="00B050"/>
                </a:solidFill>
              </a:rPr>
              <a:t>(the last choice, only if all the previous ways failed to improve their symptoms. Ensure the patient that he/she don’t have depression but the perception of this drug is in order to decrease neuronal sensitivity in their gut.</a:t>
            </a:r>
          </a:p>
        </p:txBody>
      </p:sp>
      <p:sp>
        <p:nvSpPr>
          <p:cNvPr id="226" name="Slide Number Placeholder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عنوان 1"/>
          <p:cNvSpPr txBox="1"/>
          <p:nvPr>
            <p:ph type="title"/>
          </p:nvPr>
        </p:nvSpPr>
        <p:spPr>
          <a:xfrm>
            <a:off x="1024128" y="585216"/>
            <a:ext cx="9720072" cy="1499617"/>
          </a:xfrm>
          <a:prstGeom prst="rect">
            <a:avLst/>
          </a:prstGeom>
        </p:spPr>
        <p:txBody>
          <a:bodyPr/>
          <a:lstStyle/>
          <a:p>
            <a:pPr/>
          </a:p>
        </p:txBody>
      </p:sp>
      <p:sp>
        <p:nvSpPr>
          <p:cNvPr id="229" name="عنصر نائب للمحتوى 2"/>
          <p:cNvSpPr txBox="1"/>
          <p:nvPr>
            <p:ph type="body" idx="1"/>
          </p:nvPr>
        </p:nvSpPr>
        <p:spPr>
          <a:xfrm>
            <a:off x="1024127" y="2286000"/>
            <a:ext cx="9720073" cy="4023360"/>
          </a:xfrm>
          <a:prstGeom prst="rect">
            <a:avLst/>
          </a:prstGeom>
        </p:spPr>
        <p:txBody>
          <a:bodyPr/>
          <a:lstStyle/>
          <a:p>
            <a:pPr/>
          </a:p>
        </p:txBody>
      </p:sp>
      <p:sp>
        <p:nvSpPr>
          <p:cNvPr id="230" name="عنصر نائب لرقم الشريحة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31" name="جدول 4"/>
          <p:cNvGraphicFramePr/>
          <p:nvPr/>
        </p:nvGraphicFramePr>
        <p:xfrm>
          <a:off x="0" y="23166"/>
          <a:ext cx="12192000" cy="683483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491791"/>
                <a:gridCol w="9700209"/>
              </a:tblGrid>
              <a:tr h="837901">
                <a:tc gridSpan="2">
                  <a:txBody>
                    <a:bodyPr/>
                    <a:lstStyle/>
                    <a:p>
                      <a:pPr defTabSz="914400">
                        <a:lnSpc>
                          <a:spcPct val="107000"/>
                        </a:lnSpc>
                        <a:defRPr sz="1400">
                          <a:sym typeface="Tw Cen MT"/>
                        </a:defRPr>
                      </a:pPr>
                      <a:r>
                        <a:t> </a:t>
                      </a:r>
                    </a:p>
                    <a:p>
                      <a:pPr algn="ctr" defTabSz="685800">
                        <a:defRPr sz="2400">
                          <a:sym typeface="Tw Cen MT"/>
                        </a:defRPr>
                      </a:pPr>
                      <a:r>
                        <a:t>SUMMARY</a:t>
                      </a:r>
                    </a:p>
                  </a:txBody>
                  <a:tcPr marL="0" marR="0" marT="0" marB="0" anchor="t" anchorCtr="0" horzOverflow="overflow">
                    <a:lnL>
                      <a:solidFill>
                        <a:schemeClr val="accent1"/>
                      </a:solidFill>
                    </a:lnL>
                    <a:lnR>
                      <a:solidFill>
                        <a:schemeClr val="accent1"/>
                      </a:solidFill>
                    </a:lnR>
                  </a:tcPr>
                </a:tc>
                <a:tc hMerge="1">
                  <a:tcPr/>
                </a:tc>
              </a:tr>
              <a:tr h="583599">
                <a:tc>
                  <a:txBody>
                    <a:bodyPr/>
                    <a:lstStyle/>
                    <a:p>
                      <a:pPr algn="ctr" defTabSz="914400">
                        <a:lnSpc>
                          <a:spcPct val="150000"/>
                        </a:lnSpc>
                        <a:defRPr sz="1800">
                          <a:solidFill>
                            <a:srgbClr val="000000"/>
                          </a:solidFill>
                        </a:defRPr>
                      </a:pPr>
                      <a:r>
                        <a:rPr b="1">
                          <a:solidFill>
                            <a:srgbClr val="2E2B21"/>
                          </a:solidFill>
                          <a:sym typeface="Tw Cen MT"/>
                        </a:rPr>
                        <a:t>Definition</a:t>
                      </a:r>
                    </a:p>
                  </a:txBody>
                  <a:tcPr marL="0" marR="0" marT="0" marB="0" anchor="t" anchorCtr="0" horzOverflow="overflow">
                    <a:lnR w="15875">
                      <a:solidFill>
                        <a:schemeClr val="accent1"/>
                      </a:solidFill>
                    </a:lnR>
                  </a:tcPr>
                </a:tc>
                <a:tc>
                  <a:txBody>
                    <a:bodyPr/>
                    <a:lstStyle/>
                    <a:p>
                      <a:pPr defTabSz="914400">
                        <a:lnSpc>
                          <a:spcPct val="107000"/>
                        </a:lnSpc>
                        <a:defRPr sz="1200">
                          <a:sym typeface="Tw Cen MT"/>
                        </a:defRPr>
                      </a:pPr>
                    </a:p>
                    <a:p>
                      <a:pPr defTabSz="914400">
                        <a:lnSpc>
                          <a:spcPct val="107000"/>
                        </a:lnSpc>
                        <a:defRPr sz="1400">
                          <a:sym typeface="Tw Cen MT"/>
                        </a:defRPr>
                      </a:pPr>
                      <a:r>
                        <a:t>It is a gastrointestinal disorder characterized by chronic abdominal pain and altered bowel habits in the absence of any organic cause</a:t>
                      </a:r>
                    </a:p>
                  </a:txBody>
                  <a:tcPr marL="0" marR="0" marT="0" marB="0" anchor="t" anchorCtr="0" horzOverflow="overflow">
                    <a:lnL w="15875">
                      <a:solidFill>
                        <a:schemeClr val="accent1"/>
                      </a:solidFill>
                    </a:lnL>
                  </a:tcPr>
                </a:tc>
              </a:tr>
              <a:tr h="2277240">
                <a:tc>
                  <a:txBody>
                    <a:bodyPr/>
                    <a:lstStyle/>
                    <a:p>
                      <a:pPr algn="ctr" defTabSz="914400">
                        <a:lnSpc>
                          <a:spcPct val="150000"/>
                        </a:lnSpc>
                        <a:defRPr sz="1800">
                          <a:solidFill>
                            <a:srgbClr val="000000"/>
                          </a:solidFill>
                        </a:defRPr>
                      </a:pPr>
                      <a:r>
                        <a:rPr b="1">
                          <a:solidFill>
                            <a:srgbClr val="2E2B21"/>
                          </a:solidFill>
                          <a:sym typeface="Tw Cen MT"/>
                        </a:rPr>
                        <a:t>Pathophysiology</a:t>
                      </a:r>
                    </a:p>
                  </a:txBody>
                  <a:tcPr marL="0" marR="0" marT="0" marB="0" anchor="t" anchorCtr="0" horzOverflow="overflow">
                    <a:lnR w="15875">
                      <a:solidFill>
                        <a:schemeClr val="accent1"/>
                      </a:solidFill>
                    </a:lnR>
                    <a:noFill/>
                  </a:tcPr>
                </a:tc>
                <a:tc>
                  <a:txBody>
                    <a:bodyPr/>
                    <a:lstStyle/>
                    <a:p>
                      <a:pPr marL="342900" indent="-342900" defTabSz="914400">
                        <a:lnSpc>
                          <a:spcPct val="107000"/>
                        </a:lnSpc>
                        <a:buSzPct val="100000"/>
                        <a:buAutoNum type="arabicPeriod" startAt="1"/>
                        <a:defRPr sz="1200">
                          <a:sym typeface="Tw Cen MT"/>
                        </a:defRPr>
                      </a:pPr>
                    </a:p>
                    <a:p>
                      <a:pPr marL="342900" indent="-342900" defTabSz="914400">
                        <a:lnSpc>
                          <a:spcPct val="107000"/>
                        </a:lnSpc>
                        <a:buSzPct val="100000"/>
                        <a:buAutoNum type="arabicPeriod" startAt="1"/>
                        <a:defRPr sz="1200">
                          <a:sym typeface="Tw Cen MT"/>
                        </a:defRPr>
                      </a:pPr>
                      <a:r>
                        <a:t>GASTROINTESTINAL MOTILITY: </a:t>
                      </a:r>
                    </a:p>
                    <a:p>
                      <a:pPr indent="228600" defTabSz="914400">
                        <a:lnSpc>
                          <a:spcPct val="107000"/>
                        </a:lnSpc>
                        <a:defRPr sz="1200">
                          <a:sym typeface="Tw Cen MT"/>
                        </a:defRPr>
                      </a:pPr>
                      <a:r>
                        <a:t>Motor abnormalities of the GI tract include:</a:t>
                      </a:r>
                    </a:p>
                    <a:p>
                      <a:pPr lvl="2" marL="1143000" indent="-228600" defTabSz="914400">
                        <a:lnSpc>
                          <a:spcPct val="107000"/>
                        </a:lnSpc>
                        <a:buSzPct val="100000"/>
                        <a:buAutoNum type="romanLcPeriod" startAt="1"/>
                        <a:defRPr sz="1200">
                          <a:sym typeface="Tw Cen MT"/>
                        </a:defRPr>
                      </a:pPr>
                      <a:r>
                        <a:t> increased frequency and irregularity of luminal contractions</a:t>
                      </a:r>
                    </a:p>
                    <a:p>
                      <a:pPr lvl="2" marL="1143000" indent="-228600" defTabSz="914400">
                        <a:lnSpc>
                          <a:spcPct val="107000"/>
                        </a:lnSpc>
                        <a:buSzPct val="100000"/>
                        <a:buAutoNum type="romanLcPeriod" startAt="1"/>
                        <a:defRPr sz="1200">
                          <a:sym typeface="Tw Cen MT"/>
                        </a:defRPr>
                      </a:pPr>
                      <a:r>
                        <a:t> prolonged transit time in constipation-predominant IBS </a:t>
                      </a:r>
                    </a:p>
                    <a:p>
                      <a:pPr marL="342900" indent="-342900" defTabSz="914400">
                        <a:lnSpc>
                          <a:spcPct val="107000"/>
                        </a:lnSpc>
                        <a:buSzPct val="100000"/>
                        <a:buAutoNum type="arabicPeriod" startAt="1"/>
                        <a:defRPr sz="1200">
                          <a:sym typeface="Tw Cen MT"/>
                        </a:defRPr>
                      </a:pPr>
                      <a:r>
                        <a:t>VISCERAL HYPERSENSITIVITY: distention and bloating</a:t>
                      </a:r>
                    </a:p>
                    <a:p>
                      <a:pPr marL="342900" indent="-342900" defTabSz="914400">
                        <a:lnSpc>
                          <a:spcPct val="107000"/>
                        </a:lnSpc>
                        <a:buSzPct val="100000"/>
                        <a:buAutoNum type="arabicPeriod" startAt="1"/>
                        <a:defRPr sz="1200">
                          <a:sym typeface="Tw Cen MT"/>
                        </a:defRPr>
                      </a:pPr>
                      <a:r>
                        <a:t>INTESTINAL INFLAMMATION: </a:t>
                      </a:r>
                      <a:r>
                        <a:t>Increased numbers of lymphocytes in the colon and small intestine.</a:t>
                      </a:r>
                    </a:p>
                    <a:p>
                      <a:pPr marL="342900" indent="-342900" defTabSz="914400">
                        <a:lnSpc>
                          <a:spcPct val="107000"/>
                        </a:lnSpc>
                        <a:buSzPct val="100000"/>
                        <a:buAutoNum type="arabicPeriod" startAt="1"/>
                        <a:defRPr sz="1200">
                          <a:sym typeface="Tw Cen MT"/>
                        </a:defRPr>
                      </a:pPr>
                      <a:r>
                        <a:t>ALTERATION IN FECAL MICROFLORA(</a:t>
                      </a:r>
                      <a:r>
                        <a:t>Change in gut microbiota - bacterial overgrowth)</a:t>
                      </a:r>
                    </a:p>
                    <a:p>
                      <a:pPr marL="342900" indent="-342900" defTabSz="914400">
                        <a:lnSpc>
                          <a:spcPct val="107000"/>
                        </a:lnSpc>
                        <a:buSzPct val="100000"/>
                        <a:buAutoNum type="arabicPeriod" startAt="1"/>
                        <a:defRPr sz="1200">
                          <a:sym typeface="Tw Cen MT"/>
                        </a:defRPr>
                      </a:pPr>
                      <a:r>
                        <a:t>POSTINFECTIOUS</a:t>
                      </a:r>
                    </a:p>
                    <a:p>
                      <a:pPr marL="342900" indent="-342900" defTabSz="914400">
                        <a:lnSpc>
                          <a:spcPct val="107000"/>
                        </a:lnSpc>
                        <a:buSzPct val="100000"/>
                        <a:buAutoNum type="arabicPeriod" startAt="1"/>
                        <a:defRPr sz="1200">
                          <a:sym typeface="Tw Cen MT"/>
                        </a:defRPr>
                      </a:pPr>
                      <a:r>
                        <a:t>FOOD SENSITIVITY</a:t>
                      </a:r>
                    </a:p>
                    <a:p>
                      <a:pPr marL="342900" indent="-342900" defTabSz="914400">
                        <a:lnSpc>
                          <a:spcPct val="107000"/>
                        </a:lnSpc>
                        <a:buSzPct val="100000"/>
                        <a:buAutoNum type="arabicPeriod" startAt="1"/>
                        <a:defRPr sz="1200">
                          <a:sym typeface="Tw Cen MT"/>
                        </a:defRPr>
                      </a:pPr>
                      <a:r>
                        <a:t>PSYCHOSOCIAL DYSFUNCTION</a:t>
                      </a:r>
                    </a:p>
                  </a:txBody>
                  <a:tcPr marL="0" marR="0" marT="0" marB="0" anchor="t" anchorCtr="0" horzOverflow="overflow">
                    <a:lnL w="15875">
                      <a:solidFill>
                        <a:schemeClr val="accent1"/>
                      </a:solidFill>
                    </a:lnL>
                    <a:noFill/>
                  </a:tcPr>
                </a:tc>
              </a:tr>
              <a:tr h="394602">
                <a:tc>
                  <a:txBody>
                    <a:bodyPr/>
                    <a:lstStyle/>
                    <a:p>
                      <a:pPr algn="ctr" defTabSz="914400">
                        <a:lnSpc>
                          <a:spcPct val="150000"/>
                        </a:lnSpc>
                        <a:defRPr sz="1800">
                          <a:solidFill>
                            <a:srgbClr val="000000"/>
                          </a:solidFill>
                        </a:defRPr>
                      </a:pPr>
                      <a:r>
                        <a:rPr b="1">
                          <a:solidFill>
                            <a:srgbClr val="2E2B21"/>
                          </a:solidFill>
                          <a:sym typeface="Tw Cen MT"/>
                        </a:rPr>
                        <a:t>Clinical features</a:t>
                      </a:r>
                    </a:p>
                  </a:txBody>
                  <a:tcPr marL="0" marR="0" marT="0" marB="0" anchor="t" anchorCtr="0" horzOverflow="overflow">
                    <a:lnR w="15875">
                      <a:solidFill>
                        <a:schemeClr val="accent1"/>
                      </a:solidFill>
                    </a:lnR>
                  </a:tcPr>
                </a:tc>
                <a:tc>
                  <a:txBody>
                    <a:bodyPr/>
                    <a:lstStyle/>
                    <a:p>
                      <a:pPr defTabSz="914400">
                        <a:lnSpc>
                          <a:spcPct val="107000"/>
                        </a:lnSpc>
                        <a:defRPr sz="1800">
                          <a:solidFill>
                            <a:srgbClr val="000000"/>
                          </a:solidFill>
                        </a:defRPr>
                      </a:pPr>
                      <a:r>
                        <a:rPr sz="1400">
                          <a:solidFill>
                            <a:srgbClr val="2E2B21"/>
                          </a:solidFill>
                          <a:sym typeface="Tw Cen MT"/>
                        </a:rPr>
                        <a:t>Younger patients and women are more likely to be diagnosed with IBS.</a:t>
                      </a:r>
                    </a:p>
                  </a:txBody>
                  <a:tcPr marL="0" marR="0" marT="0" marB="0" anchor="t" anchorCtr="0" horzOverflow="overflow">
                    <a:lnL w="15875">
                      <a:solidFill>
                        <a:schemeClr val="accent1"/>
                      </a:solidFill>
                    </a:lnL>
                  </a:tcPr>
                </a:tc>
              </a:tr>
              <a:tr h="1477975">
                <a:tc>
                  <a:txBody>
                    <a:bodyPr/>
                    <a:lstStyle/>
                    <a:p>
                      <a:pPr algn="ctr" defTabSz="914400">
                        <a:lnSpc>
                          <a:spcPct val="150000"/>
                        </a:lnSpc>
                        <a:defRPr sz="1800">
                          <a:solidFill>
                            <a:srgbClr val="000000"/>
                          </a:solidFill>
                        </a:defRPr>
                      </a:pPr>
                      <a:r>
                        <a:rPr b="1">
                          <a:solidFill>
                            <a:srgbClr val="2E2B21"/>
                          </a:solidFill>
                          <a:sym typeface="Tw Cen MT"/>
                        </a:rPr>
                        <a:t>Signs and symptoms</a:t>
                      </a:r>
                    </a:p>
                  </a:txBody>
                  <a:tcPr marL="0" marR="0" marT="0" marB="0" anchor="t" anchorCtr="0" horzOverflow="overflow">
                    <a:lnR w="15875">
                      <a:solidFill>
                        <a:schemeClr val="accent1"/>
                      </a:solidFill>
                    </a:lnR>
                    <a:noFill/>
                  </a:tcPr>
                </a:tc>
                <a:tc>
                  <a:txBody>
                    <a:bodyPr/>
                    <a:lstStyle/>
                    <a:p>
                      <a:pPr marL="342900" indent="-342900" defTabSz="914400">
                        <a:lnSpc>
                          <a:spcPct val="107000"/>
                        </a:lnSpc>
                        <a:buSzPct val="100000"/>
                        <a:buChar char="●"/>
                        <a:tabLst>
                          <a:tab pos="457200" algn="l"/>
                        </a:tabLst>
                        <a:defRPr sz="1200">
                          <a:sym typeface="Tw Cen MT"/>
                        </a:defRPr>
                      </a:pPr>
                    </a:p>
                    <a:p>
                      <a:pPr marL="342900" indent="-342900" defTabSz="914400">
                        <a:lnSpc>
                          <a:spcPct val="107000"/>
                        </a:lnSpc>
                        <a:buSzPct val="100000"/>
                        <a:buChar char="●"/>
                        <a:tabLst>
                          <a:tab pos="457200" algn="l"/>
                        </a:tabLst>
                        <a:defRPr sz="1200">
                          <a:sym typeface="Tw Cen MT"/>
                        </a:defRPr>
                      </a:pPr>
                      <a:r>
                        <a:t>Chronic abdominal pain </a:t>
                      </a:r>
                    </a:p>
                    <a:p>
                      <a:pPr marL="342900" indent="-342900" defTabSz="914400">
                        <a:lnSpc>
                          <a:spcPct val="107000"/>
                        </a:lnSpc>
                        <a:buSzPct val="100000"/>
                        <a:buChar char="●"/>
                        <a:tabLst>
                          <a:tab pos="457200" algn="l"/>
                        </a:tabLst>
                        <a:defRPr sz="1200">
                          <a:sym typeface="Tw Cen MT"/>
                        </a:defRPr>
                      </a:pPr>
                      <a:r>
                        <a:t>Altered bowel habits </a:t>
                      </a:r>
                    </a:p>
                    <a:p>
                      <a:pPr marL="342900" indent="-342900" defTabSz="914400">
                        <a:lnSpc>
                          <a:spcPct val="107000"/>
                        </a:lnSpc>
                        <a:buSzPct val="100000"/>
                        <a:buChar char="●"/>
                        <a:tabLst>
                          <a:tab pos="457200" algn="l"/>
                        </a:tabLst>
                        <a:defRPr sz="1200">
                          <a:sym typeface="Tw Cen MT"/>
                        </a:defRPr>
                      </a:pPr>
                      <a:r>
                        <a:t>Diarrhea </a:t>
                      </a:r>
                    </a:p>
                    <a:p>
                      <a:pPr marL="342900" indent="-342900" defTabSz="914400">
                        <a:lnSpc>
                          <a:spcPct val="107000"/>
                        </a:lnSpc>
                        <a:buSzPct val="100000"/>
                        <a:buChar char="●"/>
                        <a:tabLst>
                          <a:tab pos="457200" algn="l"/>
                        </a:tabLst>
                        <a:defRPr sz="1200">
                          <a:sym typeface="Tw Cen MT"/>
                        </a:defRPr>
                      </a:pPr>
                      <a:r>
                        <a:t>Constipation</a:t>
                      </a:r>
                    </a:p>
                    <a:p>
                      <a:pPr marL="342900" indent="-342900" defTabSz="914400">
                        <a:lnSpc>
                          <a:spcPct val="107000"/>
                        </a:lnSpc>
                        <a:buSzPct val="100000"/>
                        <a:buChar char="●"/>
                        <a:tabLst>
                          <a:tab pos="457200" algn="l"/>
                        </a:tabLst>
                        <a:defRPr sz="1200">
                          <a:sym typeface="Tw Cen MT"/>
                        </a:defRPr>
                      </a:pPr>
                      <a:r>
                        <a:t>Upper gastrointestinal symptoms: gastroesophageal reflux, dysphagia, early satiety, intermittent dyspepsia, nausea, and non-cardiac chest pain, are common in patients with IBS </a:t>
                      </a:r>
                    </a:p>
                    <a:p>
                      <a:pPr defTabSz="914400">
                        <a:lnSpc>
                          <a:spcPct val="107000"/>
                        </a:lnSpc>
                        <a:defRPr sz="1200">
                          <a:sym typeface="Tw Cen MT"/>
                        </a:defRPr>
                      </a:pPr>
                      <a:r>
                        <a:t> </a:t>
                      </a:r>
                    </a:p>
                  </a:txBody>
                  <a:tcPr marL="0" marR="0" marT="0" marB="0" anchor="t" anchorCtr="0" horzOverflow="overflow">
                    <a:lnL w="15875">
                      <a:solidFill>
                        <a:schemeClr val="accent1"/>
                      </a:solidFill>
                    </a:lnL>
                    <a:noFill/>
                  </a:tcPr>
                </a:tc>
              </a:tr>
              <a:tr h="1263516">
                <a:tc>
                  <a:txBody>
                    <a:bodyPr/>
                    <a:lstStyle/>
                    <a:p>
                      <a:pPr algn="ctr" defTabSz="914400">
                        <a:lnSpc>
                          <a:spcPct val="150000"/>
                        </a:lnSpc>
                        <a:defRPr b="1" sz="1800">
                          <a:sym typeface="Tw Cen MT"/>
                        </a:defRPr>
                      </a:pPr>
                      <a:r>
                        <a:t>Diagnostic criteria</a:t>
                      </a:r>
                    </a:p>
                    <a:p>
                      <a:pPr algn="ctr" defTabSz="914400">
                        <a:lnSpc>
                          <a:spcPct val="150000"/>
                        </a:lnSpc>
                        <a:defRPr b="1" sz="1800">
                          <a:sym typeface="Tw Cen MT"/>
                        </a:defRPr>
                      </a:pPr>
                      <a:r>
                        <a:t>(Rome III criteria)</a:t>
                      </a:r>
                    </a:p>
                    <a:p>
                      <a:pPr algn="ctr" defTabSz="914400">
                        <a:lnSpc>
                          <a:spcPct val="150000"/>
                        </a:lnSpc>
                        <a:defRPr b="1" sz="1600">
                          <a:sym typeface="Tw Cen MT"/>
                        </a:defRPr>
                      </a:pPr>
                      <a:r>
                        <a:t> </a:t>
                      </a:r>
                    </a:p>
                  </a:txBody>
                  <a:tcPr marL="0" marR="0" marT="0" marB="0" anchor="t" anchorCtr="0" horzOverflow="overflow">
                    <a:lnR w="15875">
                      <a:solidFill>
                        <a:schemeClr val="accent1"/>
                      </a:solidFill>
                    </a:lnR>
                  </a:tcPr>
                </a:tc>
                <a:tc>
                  <a:txBody>
                    <a:bodyPr/>
                    <a:lstStyle/>
                    <a:p>
                      <a:pPr defTabSz="914400">
                        <a:lnSpc>
                          <a:spcPct val="107000"/>
                        </a:lnSpc>
                        <a:defRPr sz="1200">
                          <a:sym typeface="Tw Cen MT"/>
                        </a:defRPr>
                      </a:pPr>
                    </a:p>
                    <a:p>
                      <a:pPr defTabSz="914400">
                        <a:lnSpc>
                          <a:spcPct val="107000"/>
                        </a:lnSpc>
                        <a:defRPr sz="1200">
                          <a:sym typeface="Tw Cen MT"/>
                        </a:defRPr>
                      </a:pPr>
                      <a:r>
                        <a:t>Recurrent abdominal pain or discomfort at least 3 days per month in the last 3 months associated with 2 or more of the following:</a:t>
                      </a:r>
                    </a:p>
                    <a:p>
                      <a:pPr lvl="3" marL="1600200" indent="-228600" defTabSz="914400">
                        <a:lnSpc>
                          <a:spcPct val="107000"/>
                        </a:lnSpc>
                        <a:buSzPct val="100000"/>
                        <a:buChar char="●"/>
                        <a:tabLst>
                          <a:tab pos="1828800" algn="l"/>
                        </a:tabLst>
                        <a:defRPr sz="1200">
                          <a:sym typeface="Tw Cen MT"/>
                        </a:defRPr>
                      </a:pPr>
                      <a:r>
                        <a:t>Improvement with defecation</a:t>
                      </a:r>
                    </a:p>
                    <a:p>
                      <a:pPr lvl="3" marL="1600200" indent="-228600" defTabSz="914400">
                        <a:lnSpc>
                          <a:spcPct val="107000"/>
                        </a:lnSpc>
                        <a:buSzPct val="100000"/>
                        <a:buChar char="●"/>
                        <a:tabLst>
                          <a:tab pos="1828800" algn="l"/>
                        </a:tabLst>
                        <a:defRPr sz="1200">
                          <a:sym typeface="Tw Cen MT"/>
                        </a:defRPr>
                      </a:pPr>
                      <a:r>
                        <a:t>Onset associated with a change in frequency of stool</a:t>
                      </a:r>
                    </a:p>
                    <a:p>
                      <a:pPr lvl="3" marL="1600200" indent="-228600" defTabSz="914400">
                        <a:lnSpc>
                          <a:spcPct val="107000"/>
                        </a:lnSpc>
                        <a:buSzPct val="100000"/>
                        <a:buChar char="●"/>
                        <a:tabLst>
                          <a:tab pos="1828800" algn="l"/>
                        </a:tabLst>
                        <a:defRPr sz="1200">
                          <a:sym typeface="Tw Cen MT"/>
                        </a:defRPr>
                      </a:pPr>
                      <a:r>
                        <a:t>Onset associated with a change in form (appearance) of stool</a:t>
                      </a:r>
                    </a:p>
                  </a:txBody>
                  <a:tcPr marL="0" marR="0" marT="0" marB="0" anchor="t" anchorCtr="0" horzOverflow="overflow">
                    <a:lnL w="15875">
                      <a:solidFill>
                        <a:schemeClr val="accent1"/>
                      </a:solidFill>
                    </a:lnL>
                  </a:tcPr>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عنوان 1"/>
          <p:cNvSpPr txBox="1"/>
          <p:nvPr>
            <p:ph type="title"/>
          </p:nvPr>
        </p:nvSpPr>
        <p:spPr>
          <a:xfrm>
            <a:off x="1024128" y="585216"/>
            <a:ext cx="9720072" cy="1499617"/>
          </a:xfrm>
          <a:prstGeom prst="rect">
            <a:avLst/>
          </a:prstGeom>
        </p:spPr>
        <p:txBody>
          <a:bodyPr/>
          <a:lstStyle/>
          <a:p>
            <a:pPr/>
          </a:p>
        </p:txBody>
      </p:sp>
      <p:sp>
        <p:nvSpPr>
          <p:cNvPr id="234" name="عنصر نائب للمحتوى 2"/>
          <p:cNvSpPr txBox="1"/>
          <p:nvPr>
            <p:ph type="body" idx="1"/>
          </p:nvPr>
        </p:nvSpPr>
        <p:spPr>
          <a:xfrm>
            <a:off x="1024127" y="2286000"/>
            <a:ext cx="9720073" cy="4023360"/>
          </a:xfrm>
          <a:prstGeom prst="rect">
            <a:avLst/>
          </a:prstGeom>
        </p:spPr>
        <p:txBody>
          <a:bodyPr/>
          <a:lstStyle/>
          <a:p>
            <a:pPr/>
          </a:p>
        </p:txBody>
      </p:sp>
      <p:sp>
        <p:nvSpPr>
          <p:cNvPr id="235" name="عنصر نائب لرقم الشريحة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36" name="جدول 4"/>
          <p:cNvGraphicFramePr/>
          <p:nvPr/>
        </p:nvGraphicFramePr>
        <p:xfrm>
          <a:off x="15519" y="-2"/>
          <a:ext cx="12176481" cy="685800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523986"/>
                <a:gridCol w="9652495"/>
              </a:tblGrid>
              <a:tr h="2685872">
                <a:tc>
                  <a:txBody>
                    <a:bodyPr/>
                    <a:lstStyle/>
                    <a:p>
                      <a:pPr algn="ctr" defTabSz="914400">
                        <a:lnSpc>
                          <a:spcPct val="300000"/>
                        </a:lnSpc>
                        <a:defRPr b="0" sz="1800">
                          <a:solidFill>
                            <a:srgbClr val="000000"/>
                          </a:solidFill>
                        </a:defRPr>
                      </a:pPr>
                      <a:r>
                        <a:rPr b="1">
                          <a:solidFill>
                            <a:schemeClr val="accent2">
                              <a:lumOff val="44000"/>
                            </a:schemeClr>
                          </a:solidFill>
                          <a:sym typeface="Tw Cen MT"/>
                        </a:rPr>
                        <a:t>Subtypes</a:t>
                      </a:r>
                    </a:p>
                  </a:txBody>
                  <a:tcPr marL="0" marR="0" marT="0" marB="0" anchor="t" anchorCtr="0" horzOverflow="overflow">
                    <a:lnL>
                      <a:solidFill>
                        <a:schemeClr val="accent1"/>
                      </a:solidFill>
                    </a:lnL>
                  </a:tcPr>
                </a:tc>
                <a:tc>
                  <a:txBody>
                    <a:bodyPr/>
                    <a:lstStyle/>
                    <a:p>
                      <a:pPr defTabSz="914400">
                        <a:lnSpc>
                          <a:spcPct val="107000"/>
                        </a:lnSpc>
                        <a:tabLst>
                          <a:tab pos="457200" algn="l"/>
                        </a:tabLst>
                        <a:defRPr sz="1400">
                          <a:sym typeface="Tw Cen MT"/>
                        </a:defRPr>
                      </a:pPr>
                    </a:p>
                    <a:p>
                      <a:pPr marL="342900" indent="-342900" defTabSz="914400">
                        <a:lnSpc>
                          <a:spcPct val="107000"/>
                        </a:lnSpc>
                        <a:buSzPct val="100000"/>
                        <a:buChar char="●"/>
                        <a:tabLst>
                          <a:tab pos="457200" algn="l"/>
                        </a:tabLst>
                        <a:defRPr sz="1600">
                          <a:sym typeface="Tw Cen MT"/>
                        </a:defRPr>
                      </a:pPr>
                      <a:r>
                        <a:t>IBS with constipation </a:t>
                      </a:r>
                    </a:p>
                    <a:p>
                      <a:pPr marL="342900" indent="-342900" defTabSz="914400">
                        <a:lnSpc>
                          <a:spcPct val="107000"/>
                        </a:lnSpc>
                        <a:buSzPct val="100000"/>
                        <a:buFont typeface="Trebuchet MS"/>
                        <a:buChar char="-"/>
                        <a:defRPr sz="1600">
                          <a:sym typeface="Tw Cen MT"/>
                        </a:defRPr>
                      </a:pPr>
                      <a:r>
                        <a:t>hard or lumpy stools ≥25 percent / loose or watery stools &lt;25 percent of bowel movements</a:t>
                      </a:r>
                    </a:p>
                    <a:p>
                      <a:pPr marL="342900" indent="-342900" defTabSz="914400">
                        <a:lnSpc>
                          <a:spcPct val="107000"/>
                        </a:lnSpc>
                        <a:buSzPct val="100000"/>
                        <a:buChar char="●"/>
                        <a:tabLst>
                          <a:tab pos="457200" algn="l"/>
                        </a:tabLst>
                        <a:defRPr sz="1600">
                          <a:sym typeface="Tw Cen MT"/>
                        </a:defRPr>
                      </a:pPr>
                      <a:r>
                        <a:t>IBS with diarrhea:</a:t>
                      </a:r>
                    </a:p>
                    <a:p>
                      <a:pPr marL="342900" indent="-342900" defTabSz="914400">
                        <a:lnSpc>
                          <a:spcPct val="107000"/>
                        </a:lnSpc>
                        <a:buSzPct val="100000"/>
                        <a:buFont typeface="Trebuchet MS"/>
                        <a:buChar char="-"/>
                        <a:defRPr sz="1600">
                          <a:sym typeface="Tw Cen MT"/>
                        </a:defRPr>
                      </a:pPr>
                      <a:r>
                        <a:t>loose or water stools ≥25 percent / hard or lumpy stools &lt;5 percent of bowel movements</a:t>
                      </a:r>
                    </a:p>
                    <a:p>
                      <a:pPr marL="342900" indent="-342900" defTabSz="914400">
                        <a:lnSpc>
                          <a:spcPct val="107000"/>
                        </a:lnSpc>
                        <a:buSzPct val="100000"/>
                        <a:buChar char="●"/>
                        <a:tabLst>
                          <a:tab pos="457200" algn="l"/>
                        </a:tabLst>
                        <a:defRPr sz="1600">
                          <a:sym typeface="Tw Cen MT"/>
                        </a:defRPr>
                      </a:pPr>
                      <a:r>
                        <a:t>Mixed IBS </a:t>
                      </a:r>
                    </a:p>
                    <a:p>
                      <a:pPr marL="342900" indent="-342900" defTabSz="914400">
                        <a:lnSpc>
                          <a:spcPct val="107000"/>
                        </a:lnSpc>
                        <a:buSzPct val="100000"/>
                        <a:buFont typeface="Trebuchet MS"/>
                        <a:buChar char="-"/>
                        <a:defRPr sz="1600">
                          <a:sym typeface="Tw Cen MT"/>
                        </a:defRPr>
                      </a:pPr>
                      <a:r>
                        <a:t>hard or lumpy stools ≥25 percent / loose or watery stools ≥25 percent of bowel movements</a:t>
                      </a:r>
                    </a:p>
                    <a:p>
                      <a:pPr marL="342900" indent="-342900" defTabSz="914400">
                        <a:lnSpc>
                          <a:spcPct val="107000"/>
                        </a:lnSpc>
                        <a:buSzPct val="100000"/>
                        <a:buChar char="●"/>
                        <a:tabLst>
                          <a:tab pos="457200" algn="l"/>
                        </a:tabLst>
                        <a:defRPr sz="1600">
                          <a:sym typeface="Tw Cen MT"/>
                        </a:defRPr>
                      </a:pPr>
                      <a:r>
                        <a:t>Unsubtyped IBS </a:t>
                      </a:r>
                    </a:p>
                    <a:p>
                      <a:pPr marL="342900" indent="-342900" defTabSz="914400">
                        <a:lnSpc>
                          <a:spcPct val="107000"/>
                        </a:lnSpc>
                        <a:buSzPct val="100000"/>
                        <a:buFont typeface="Trebuchet MS"/>
                        <a:buChar char="-"/>
                        <a:defRPr sz="1600">
                          <a:sym typeface="Tw Cen MT"/>
                        </a:defRPr>
                      </a:pPr>
                      <a:r>
                        <a:t>insufficient abnormality of stool consistency to meet the above subtypes</a:t>
                      </a:r>
                    </a:p>
                    <a:p>
                      <a:pPr defTabSz="914400">
                        <a:lnSpc>
                          <a:spcPct val="107000"/>
                        </a:lnSpc>
                        <a:defRPr sz="1400">
                          <a:sym typeface="Tw Cen MT"/>
                        </a:defRPr>
                      </a:pPr>
                      <a:r>
                        <a:t> </a:t>
                      </a:r>
                    </a:p>
                  </a:txBody>
                  <a:tcPr marL="0" marR="0" marT="0" marB="0" anchor="t" anchorCtr="0" horzOverflow="overflow">
                    <a:lnR>
                      <a:solidFill>
                        <a:schemeClr val="accent1"/>
                      </a:solidFill>
                    </a:lnR>
                  </a:tcPr>
                </a:tc>
              </a:tr>
              <a:tr h="2086064">
                <a:tc>
                  <a:txBody>
                    <a:bodyPr/>
                    <a:lstStyle/>
                    <a:p>
                      <a:pPr algn="ctr" defTabSz="914400">
                        <a:lnSpc>
                          <a:spcPct val="300000"/>
                        </a:lnSpc>
                        <a:defRPr b="0" sz="1800">
                          <a:solidFill>
                            <a:srgbClr val="000000"/>
                          </a:solidFill>
                        </a:defRPr>
                      </a:pPr>
                      <a:r>
                        <a:rPr b="1">
                          <a:solidFill>
                            <a:srgbClr val="2E2B21"/>
                          </a:solidFill>
                          <a:sym typeface="Tw Cen MT"/>
                        </a:rPr>
                        <a:t>Diagnostic approach</a:t>
                      </a:r>
                    </a:p>
                  </a:txBody>
                  <a:tcPr marL="0" marR="0" marT="0" marB="0" anchor="t" anchorCtr="0" horzOverflow="overflow"/>
                </a:tc>
                <a:tc>
                  <a:txBody>
                    <a:bodyPr/>
                    <a:lstStyle/>
                    <a:p>
                      <a:pPr defTabSz="914400">
                        <a:lnSpc>
                          <a:spcPct val="107000"/>
                        </a:lnSpc>
                        <a:tabLst>
                          <a:tab pos="457200" algn="l"/>
                        </a:tabLst>
                        <a:defRPr sz="1400">
                          <a:sym typeface="Tw Cen MT"/>
                        </a:defRPr>
                      </a:pPr>
                    </a:p>
                    <a:p>
                      <a:pPr marL="285750" indent="-285750" defTabSz="914400">
                        <a:lnSpc>
                          <a:spcPct val="107000"/>
                        </a:lnSpc>
                        <a:buSzPct val="100000"/>
                        <a:buFont typeface="Arial"/>
                        <a:buChar char="•"/>
                        <a:tabLst>
                          <a:tab pos="457200" algn="l"/>
                        </a:tabLst>
                        <a:defRPr sz="1600">
                          <a:sym typeface="Tw Cen MT"/>
                        </a:defRPr>
                      </a:pPr>
                      <a:r>
                        <a:t>Patients are identified as having a symptom complex compatible with IBS based upon the Rome III criteria </a:t>
                      </a:r>
                    </a:p>
                    <a:p>
                      <a:pPr marL="285750" indent="-285750" defTabSz="914400">
                        <a:lnSpc>
                          <a:spcPct val="107000"/>
                        </a:lnSpc>
                        <a:buSzPct val="100000"/>
                        <a:buFont typeface="Arial"/>
                        <a:buChar char="•"/>
                        <a:tabLst>
                          <a:tab pos="457200" algn="l"/>
                        </a:tabLst>
                        <a:defRPr sz="1600">
                          <a:sym typeface="Tw Cen MT"/>
                        </a:defRPr>
                      </a:pPr>
                      <a:r>
                        <a:t>Routine laboratory studies (complete blood count, chemistries) are normal in IBS.</a:t>
                      </a:r>
                    </a:p>
                    <a:p>
                      <a:pPr marL="285750" indent="-285750" defTabSz="914400">
                        <a:lnSpc>
                          <a:spcPct val="107000"/>
                        </a:lnSpc>
                        <a:buSzPct val="100000"/>
                        <a:buFont typeface="Arial"/>
                        <a:buChar char="•"/>
                        <a:tabLst>
                          <a:tab pos="457200" algn="l"/>
                        </a:tabLst>
                        <a:defRPr sz="1600">
                          <a:sym typeface="Tw Cen MT"/>
                        </a:defRPr>
                      </a:pPr>
                      <a:r>
                        <a:t>NO red flag symptoms:</a:t>
                      </a:r>
                    </a:p>
                    <a:p>
                      <a:pPr lvl="1" defTabSz="914400">
                        <a:lnSpc>
                          <a:spcPct val="107000"/>
                        </a:lnSpc>
                        <a:tabLst>
                          <a:tab pos="914400" algn="l"/>
                        </a:tabLst>
                        <a:defRPr sz="1600">
                          <a:sym typeface="Tw Cen MT"/>
                        </a:defRPr>
                      </a:pPr>
                      <a:r>
                        <a:t>    -Rectal bleeding</a:t>
                      </a:r>
                    </a:p>
                    <a:p>
                      <a:pPr lvl="1" defTabSz="914400">
                        <a:lnSpc>
                          <a:spcPct val="107000"/>
                        </a:lnSpc>
                        <a:tabLst>
                          <a:tab pos="914400" algn="l"/>
                        </a:tabLst>
                        <a:defRPr sz="1600">
                          <a:sym typeface="Tw Cen MT"/>
                        </a:defRPr>
                      </a:pPr>
                      <a:r>
                        <a:t>    -Nocturnal or progressive abdominal pain</a:t>
                      </a:r>
                    </a:p>
                    <a:p>
                      <a:pPr lvl="1" defTabSz="914400">
                        <a:lnSpc>
                          <a:spcPct val="107000"/>
                        </a:lnSpc>
                        <a:tabLst>
                          <a:tab pos="914400" algn="l"/>
                        </a:tabLst>
                        <a:defRPr sz="1600">
                          <a:sym typeface="Tw Cen MT"/>
                        </a:defRPr>
                      </a:pPr>
                      <a:r>
                        <a:t>    </a:t>
                      </a:r>
                      <a:r>
                        <a:t>-Weight loss</a:t>
                      </a:r>
                      <a:r>
                        <a:rPr sz="1400"/>
                        <a:t> </a:t>
                      </a:r>
                    </a:p>
                  </a:txBody>
                  <a:tcPr marL="0" marR="0" marT="0" marB="0" anchor="t" anchorCtr="0" horzOverflow="overflow"/>
                </a:tc>
              </a:tr>
              <a:tr h="2086064">
                <a:tc>
                  <a:txBody>
                    <a:bodyPr/>
                    <a:lstStyle/>
                    <a:p>
                      <a:pPr algn="ctr" defTabSz="914400">
                        <a:lnSpc>
                          <a:spcPct val="300000"/>
                        </a:lnSpc>
                        <a:defRPr b="0" sz="1800">
                          <a:solidFill>
                            <a:srgbClr val="000000"/>
                          </a:solidFill>
                        </a:defRPr>
                      </a:pPr>
                      <a:r>
                        <a:rPr b="1">
                          <a:solidFill>
                            <a:srgbClr val="2E2B21"/>
                          </a:solidFill>
                          <a:sym typeface="Tw Cen MT"/>
                        </a:rPr>
                        <a:t>Management </a:t>
                      </a:r>
                    </a:p>
                  </a:txBody>
                  <a:tcPr marL="0" marR="0" marT="0" marB="0" anchor="t" anchorCtr="0" horzOverflow="overflow">
                    <a:noFill/>
                  </a:tcPr>
                </a:tc>
                <a:tc>
                  <a:txBody>
                    <a:bodyPr/>
                    <a:lstStyle/>
                    <a:p>
                      <a:pPr defTabSz="914400">
                        <a:lnSpc>
                          <a:spcPct val="107000"/>
                        </a:lnSpc>
                        <a:defRPr sz="1400">
                          <a:sym typeface="Tw Cen MT"/>
                        </a:defRPr>
                      </a:pPr>
                    </a:p>
                    <a:p>
                      <a:pPr defTabSz="914400">
                        <a:lnSpc>
                          <a:spcPct val="107000"/>
                        </a:lnSpc>
                        <a:defRPr sz="1600">
                          <a:sym typeface="Tw Cen MT"/>
                        </a:defRPr>
                      </a:pPr>
                      <a:r>
                        <a:t>It has no known cure but The focus of treatment should be on relief of symptoms and in addressing the Patient’s concerns. </a:t>
                      </a:r>
                    </a:p>
                    <a:p>
                      <a:pPr defTabSz="914400">
                        <a:lnSpc>
                          <a:spcPct val="107000"/>
                        </a:lnSpc>
                        <a:defRPr sz="1600">
                          <a:sym typeface="Tw Cen MT"/>
                        </a:defRPr>
                      </a:pPr>
                      <a:r>
                        <a:t>1.Therapeutic relationship </a:t>
                      </a:r>
                    </a:p>
                    <a:p>
                      <a:pPr defTabSz="914400">
                        <a:lnSpc>
                          <a:spcPct val="107000"/>
                        </a:lnSpc>
                        <a:defRPr sz="1600">
                          <a:sym typeface="Tw Cen MT"/>
                        </a:defRPr>
                      </a:pPr>
                      <a:r>
                        <a:t>2.Patient education</a:t>
                      </a:r>
                    </a:p>
                    <a:p>
                      <a:pPr defTabSz="914400">
                        <a:lnSpc>
                          <a:spcPct val="107000"/>
                        </a:lnSpc>
                        <a:defRPr sz="1600">
                          <a:sym typeface="Tw Cen MT"/>
                        </a:defRPr>
                      </a:pPr>
                      <a:r>
                        <a:t> 3.Dietary modification </a:t>
                      </a:r>
                    </a:p>
                    <a:p>
                      <a:pPr defTabSz="914400">
                        <a:lnSpc>
                          <a:spcPct val="107000"/>
                        </a:lnSpc>
                        <a:defRPr sz="1600">
                          <a:sym typeface="Tw Cen MT"/>
                        </a:defRPr>
                      </a:pPr>
                      <a:r>
                        <a:t>4.Psychosocial therapies </a:t>
                      </a:r>
                    </a:p>
                    <a:p>
                      <a:pPr defTabSz="914400">
                        <a:lnSpc>
                          <a:spcPct val="107000"/>
                        </a:lnSpc>
                        <a:defRPr sz="1600">
                          <a:sym typeface="Tw Cen MT"/>
                        </a:defRPr>
                      </a:pPr>
                      <a:r>
                        <a:t>5.Medications: Antidepressant medication </a:t>
                      </a:r>
                    </a:p>
                  </a:txBody>
                  <a:tcPr marL="0" marR="0" marT="0" marB="0" anchor="t" anchorCtr="0" horzOverflow="overflow">
                    <a:noFill/>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عنصر نائب لرقم الشريحة 3"/>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9" name="عنوان 1"/>
          <p:cNvSpPr txBox="1"/>
          <p:nvPr/>
        </p:nvSpPr>
        <p:spPr>
          <a:xfrm>
            <a:off x="94268" y="132356"/>
            <a:ext cx="1728729" cy="10830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r" defTabSz="868680">
              <a:lnSpc>
                <a:spcPct val="81000"/>
              </a:lnSpc>
              <a:defRPr sz="3420">
                <a:solidFill>
                  <a:srgbClr val="000000"/>
                </a:solidFill>
                <a:latin typeface="Calibri Light"/>
                <a:ea typeface="Calibri Light"/>
                <a:cs typeface="Calibri Light"/>
                <a:sym typeface="Calibri Light"/>
              </a:defRPr>
            </a:pPr>
            <a:r>
              <a:t>MCQs:</a:t>
            </a:r>
            <a:br/>
          </a:p>
        </p:txBody>
      </p:sp>
      <p:sp>
        <p:nvSpPr>
          <p:cNvPr id="240" name="مربع نص 5"/>
          <p:cNvSpPr txBox="1"/>
          <p:nvPr/>
        </p:nvSpPr>
        <p:spPr>
          <a:xfrm>
            <a:off x="-532615" y="567629"/>
            <a:ext cx="4062955"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914400">
              <a:defRPr b="1" sz="1200">
                <a:solidFill>
                  <a:srgbClr val="000000"/>
                </a:solidFill>
                <a:latin typeface="+mn-lt"/>
                <a:ea typeface="+mn-ea"/>
                <a:cs typeface="+mn-cs"/>
                <a:sym typeface="Calibri"/>
              </a:defRPr>
            </a:lvl1pPr>
          </a:lstStyle>
          <a:p>
            <a:pPr/>
            <a:r>
              <a:t>Check your understanding</a:t>
            </a:r>
          </a:p>
        </p:txBody>
      </p:sp>
      <p:sp>
        <p:nvSpPr>
          <p:cNvPr id="241" name="عنصر نائب للمحتوى 2"/>
          <p:cNvSpPr txBox="1"/>
          <p:nvPr/>
        </p:nvSpPr>
        <p:spPr>
          <a:xfrm>
            <a:off x="94267" y="937891"/>
            <a:ext cx="5093618" cy="6355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spcBef>
                <a:spcPts val="1000"/>
              </a:spcBef>
              <a:defRPr b="1" sz="1400">
                <a:solidFill>
                  <a:srgbClr val="000000"/>
                </a:solidFill>
                <a:latin typeface="+mn-lt"/>
                <a:ea typeface="+mn-ea"/>
                <a:cs typeface="+mn-cs"/>
                <a:sym typeface="Calibri"/>
              </a:defRPr>
            </a:pPr>
            <a:r>
              <a:t>1-Which one of the following is the </a:t>
            </a:r>
            <a:r>
              <a:t>most commonly diagnosed gastrointestinal condition:</a:t>
            </a:r>
          </a:p>
          <a:p>
            <a:pPr defTabSz="914400">
              <a:lnSpc>
                <a:spcPct val="90000"/>
              </a:lnSpc>
              <a:spcBef>
                <a:spcPts val="1000"/>
              </a:spcBef>
              <a:defRPr sz="1200">
                <a:solidFill>
                  <a:srgbClr val="000000"/>
                </a:solidFill>
                <a:latin typeface="+mn-lt"/>
                <a:ea typeface="+mn-ea"/>
                <a:cs typeface="+mn-cs"/>
                <a:sym typeface="Calibri"/>
              </a:defRPr>
            </a:pPr>
            <a:r>
              <a:t>A-IBD </a:t>
            </a:r>
            <a:endParaRPr sz="2800"/>
          </a:p>
          <a:p>
            <a:pPr defTabSz="914400">
              <a:lnSpc>
                <a:spcPct val="90000"/>
              </a:lnSpc>
              <a:spcBef>
                <a:spcPts val="1000"/>
              </a:spcBef>
              <a:defRPr sz="1200">
                <a:solidFill>
                  <a:srgbClr val="000000"/>
                </a:solidFill>
                <a:latin typeface="+mn-lt"/>
                <a:ea typeface="+mn-ea"/>
                <a:cs typeface="+mn-cs"/>
                <a:sym typeface="Calibri"/>
              </a:defRPr>
            </a:pPr>
            <a:r>
              <a:t>B-IBS</a:t>
            </a:r>
            <a:endParaRPr sz="2800"/>
          </a:p>
          <a:p>
            <a:pPr defTabSz="914400">
              <a:lnSpc>
                <a:spcPct val="90000"/>
              </a:lnSpc>
              <a:spcBef>
                <a:spcPts val="1000"/>
              </a:spcBef>
              <a:defRPr sz="1200">
                <a:solidFill>
                  <a:srgbClr val="000000"/>
                </a:solidFill>
                <a:latin typeface="+mn-lt"/>
                <a:ea typeface="+mn-ea"/>
                <a:cs typeface="+mn-cs"/>
                <a:sym typeface="Calibri"/>
              </a:defRPr>
            </a:pPr>
            <a:r>
              <a:t>C- Colitis</a:t>
            </a:r>
            <a:endParaRPr sz="2800"/>
          </a:p>
          <a:p>
            <a:pPr defTabSz="914400">
              <a:lnSpc>
                <a:spcPct val="90000"/>
              </a:lnSpc>
              <a:spcBef>
                <a:spcPts val="1000"/>
              </a:spcBef>
              <a:defRPr sz="1200">
                <a:solidFill>
                  <a:srgbClr val="000000"/>
                </a:solidFill>
                <a:latin typeface="+mn-lt"/>
                <a:ea typeface="+mn-ea"/>
                <a:cs typeface="+mn-cs"/>
                <a:sym typeface="Calibri"/>
              </a:defRPr>
            </a:pPr>
            <a:r>
              <a:t>D- </a:t>
            </a:r>
            <a:r>
              <a:t>Pancreatitis</a:t>
            </a:r>
          </a:p>
          <a:p>
            <a:pPr defTabSz="914400">
              <a:lnSpc>
                <a:spcPct val="90000"/>
              </a:lnSpc>
              <a:spcBef>
                <a:spcPts val="1000"/>
              </a:spcBef>
              <a:defRPr b="1" sz="1400">
                <a:solidFill>
                  <a:srgbClr val="000000"/>
                </a:solidFill>
                <a:latin typeface="+mn-lt"/>
                <a:ea typeface="+mn-ea"/>
                <a:cs typeface="+mn-cs"/>
                <a:sym typeface="Calibri"/>
              </a:defRPr>
            </a:pPr>
            <a:r>
              <a:t>    </a:t>
            </a:r>
            <a:r>
              <a:t>2- Which one of the following in not a symptom of IBS:</a:t>
            </a:r>
            <a:r>
              <a:t> </a:t>
            </a:r>
          </a:p>
          <a:p>
            <a:pPr defTabSz="914400">
              <a:lnSpc>
                <a:spcPct val="90000"/>
              </a:lnSpc>
              <a:spcBef>
                <a:spcPts val="1000"/>
              </a:spcBef>
              <a:defRPr sz="1400">
                <a:solidFill>
                  <a:srgbClr val="000000"/>
                </a:solidFill>
                <a:latin typeface="+mn-lt"/>
                <a:ea typeface="+mn-ea"/>
                <a:cs typeface="+mn-cs"/>
                <a:sym typeface="Calibri"/>
              </a:defRPr>
            </a:pPr>
            <a:r>
              <a:t> </a:t>
            </a:r>
            <a:r>
              <a:rPr sz="1200"/>
              <a:t> A-Diarrhea        </a:t>
            </a:r>
            <a:endParaRPr sz="2800"/>
          </a:p>
          <a:p>
            <a:pPr defTabSz="914400">
              <a:lnSpc>
                <a:spcPct val="90000"/>
              </a:lnSpc>
              <a:spcBef>
                <a:spcPts val="1000"/>
              </a:spcBef>
              <a:defRPr sz="1200">
                <a:solidFill>
                  <a:srgbClr val="000000"/>
                </a:solidFill>
                <a:latin typeface="+mn-lt"/>
                <a:ea typeface="+mn-ea"/>
                <a:cs typeface="+mn-cs"/>
                <a:sym typeface="Calibri"/>
              </a:defRPr>
            </a:pPr>
            <a:r>
              <a:t> B- Dyspepsia</a:t>
            </a:r>
            <a:endParaRPr sz="2800"/>
          </a:p>
          <a:p>
            <a:pPr defTabSz="914400">
              <a:lnSpc>
                <a:spcPct val="90000"/>
              </a:lnSpc>
              <a:spcBef>
                <a:spcPts val="1000"/>
              </a:spcBef>
              <a:defRPr sz="1200">
                <a:solidFill>
                  <a:srgbClr val="000000"/>
                </a:solidFill>
                <a:latin typeface="+mn-lt"/>
                <a:ea typeface="+mn-ea"/>
                <a:cs typeface="+mn-cs"/>
                <a:sym typeface="Calibri"/>
              </a:defRPr>
            </a:pPr>
            <a:r>
              <a:t> C- Constipation  </a:t>
            </a:r>
            <a:endParaRPr sz="2800"/>
          </a:p>
          <a:p>
            <a:pPr defTabSz="914400">
              <a:lnSpc>
                <a:spcPct val="90000"/>
              </a:lnSpc>
              <a:spcBef>
                <a:spcPts val="1000"/>
              </a:spcBef>
              <a:defRPr sz="1200">
                <a:solidFill>
                  <a:srgbClr val="000000"/>
                </a:solidFill>
                <a:latin typeface="+mn-lt"/>
                <a:ea typeface="+mn-ea"/>
                <a:cs typeface="+mn-cs"/>
                <a:sym typeface="Calibri"/>
              </a:defRPr>
            </a:pPr>
            <a:r>
              <a:t> D- Rectal bleeding </a:t>
            </a:r>
            <a:endParaRPr sz="2800"/>
          </a:p>
          <a:p>
            <a:pPr defTabSz="914400">
              <a:lnSpc>
                <a:spcPct val="90000"/>
              </a:lnSpc>
              <a:spcBef>
                <a:spcPts val="1000"/>
              </a:spcBef>
              <a:defRPr b="1" sz="1400">
                <a:solidFill>
                  <a:srgbClr val="000000"/>
                </a:solidFill>
                <a:latin typeface="+mn-lt"/>
                <a:ea typeface="+mn-ea"/>
                <a:cs typeface="+mn-cs"/>
                <a:sym typeface="Calibri"/>
              </a:defRPr>
            </a:pPr>
            <a:r>
              <a:t>3-In china female are more common to have IBS than male:</a:t>
            </a:r>
          </a:p>
          <a:p>
            <a:pPr defTabSz="914400">
              <a:lnSpc>
                <a:spcPct val="90000"/>
              </a:lnSpc>
              <a:spcBef>
                <a:spcPts val="1000"/>
              </a:spcBef>
              <a:defRPr sz="1200">
                <a:solidFill>
                  <a:srgbClr val="000000"/>
                </a:solidFill>
                <a:latin typeface="+mn-lt"/>
                <a:ea typeface="+mn-ea"/>
                <a:cs typeface="+mn-cs"/>
                <a:sym typeface="Calibri"/>
              </a:defRPr>
            </a:pPr>
            <a:r>
              <a:t>A-True</a:t>
            </a:r>
          </a:p>
          <a:p>
            <a:pPr defTabSz="914400">
              <a:lnSpc>
                <a:spcPct val="90000"/>
              </a:lnSpc>
              <a:spcBef>
                <a:spcPts val="1000"/>
              </a:spcBef>
              <a:defRPr sz="1200">
                <a:solidFill>
                  <a:srgbClr val="000000"/>
                </a:solidFill>
                <a:latin typeface="+mn-lt"/>
                <a:ea typeface="+mn-ea"/>
                <a:cs typeface="+mn-cs"/>
                <a:sym typeface="Calibri"/>
              </a:defRPr>
            </a:pPr>
            <a:r>
              <a:t>B-False</a:t>
            </a:r>
          </a:p>
          <a:p>
            <a:pPr defTabSz="914400">
              <a:lnSpc>
                <a:spcPct val="90000"/>
              </a:lnSpc>
              <a:spcBef>
                <a:spcPts val="1000"/>
              </a:spcBef>
              <a:defRPr b="1" sz="1400">
                <a:solidFill>
                  <a:srgbClr val="000000"/>
                </a:solidFill>
                <a:latin typeface="+mn-lt"/>
                <a:ea typeface="+mn-ea"/>
                <a:cs typeface="+mn-cs"/>
                <a:sym typeface="Calibri"/>
              </a:defRPr>
            </a:pPr>
            <a:r>
              <a:t>4-Which CRITERIA is used in diagnosis for IBS: </a:t>
            </a:r>
          </a:p>
          <a:p>
            <a:pPr defTabSz="914400">
              <a:lnSpc>
                <a:spcPct val="90000"/>
              </a:lnSpc>
              <a:spcBef>
                <a:spcPts val="1000"/>
              </a:spcBef>
              <a:defRPr sz="1200">
                <a:solidFill>
                  <a:srgbClr val="000000"/>
                </a:solidFill>
                <a:latin typeface="+mn-lt"/>
                <a:ea typeface="+mn-ea"/>
                <a:cs typeface="+mn-cs"/>
                <a:sym typeface="Calibri"/>
              </a:defRPr>
            </a:pPr>
            <a:r>
              <a:t>A- Rome I criteria </a:t>
            </a:r>
          </a:p>
          <a:p>
            <a:pPr defTabSz="914400">
              <a:lnSpc>
                <a:spcPct val="90000"/>
              </a:lnSpc>
              <a:spcBef>
                <a:spcPts val="1000"/>
              </a:spcBef>
              <a:defRPr sz="1200">
                <a:solidFill>
                  <a:srgbClr val="000000"/>
                </a:solidFill>
                <a:latin typeface="+mn-lt"/>
                <a:ea typeface="+mn-ea"/>
                <a:cs typeface="+mn-cs"/>
                <a:sym typeface="Calibri"/>
              </a:defRPr>
            </a:pPr>
            <a:r>
              <a:t>B-Rome II criteria</a:t>
            </a:r>
            <a:endParaRPr sz="2800"/>
          </a:p>
          <a:p>
            <a:pPr defTabSz="914400">
              <a:lnSpc>
                <a:spcPct val="90000"/>
              </a:lnSpc>
              <a:spcBef>
                <a:spcPts val="1000"/>
              </a:spcBef>
              <a:defRPr sz="1200">
                <a:solidFill>
                  <a:srgbClr val="000000"/>
                </a:solidFill>
                <a:latin typeface="+mn-lt"/>
                <a:ea typeface="+mn-ea"/>
                <a:cs typeface="+mn-cs"/>
                <a:sym typeface="Calibri"/>
              </a:defRPr>
            </a:pPr>
            <a:r>
              <a:t>C-Rome III criteria</a:t>
            </a:r>
            <a:endParaRPr sz="2800"/>
          </a:p>
          <a:p>
            <a:pPr defTabSz="914400">
              <a:lnSpc>
                <a:spcPct val="90000"/>
              </a:lnSpc>
              <a:spcBef>
                <a:spcPts val="1000"/>
              </a:spcBef>
              <a:defRPr sz="1200">
                <a:solidFill>
                  <a:srgbClr val="000000"/>
                </a:solidFill>
                <a:latin typeface="+mn-lt"/>
                <a:ea typeface="+mn-ea"/>
                <a:cs typeface="+mn-cs"/>
                <a:sym typeface="Calibri"/>
              </a:defRPr>
            </a:pPr>
            <a:r>
              <a:t>D-Rome IIII criteria</a:t>
            </a:r>
            <a:endParaRPr sz="2800"/>
          </a:p>
          <a:p>
            <a:pPr defTabSz="914400">
              <a:lnSpc>
                <a:spcPct val="90000"/>
              </a:lnSpc>
              <a:spcBef>
                <a:spcPts val="1000"/>
              </a:spcBef>
              <a:defRPr b="1" sz="1200">
                <a:solidFill>
                  <a:srgbClr val="000000"/>
                </a:solidFill>
                <a:latin typeface="+mn-lt"/>
                <a:ea typeface="+mn-ea"/>
                <a:cs typeface="+mn-cs"/>
                <a:sym typeface="Calibri"/>
              </a:defRPr>
            </a:pPr>
            <a:r>
              <a:t> </a:t>
            </a:r>
            <a:endParaRPr sz="2800"/>
          </a:p>
          <a:p>
            <a:pPr defTabSz="914400">
              <a:lnSpc>
                <a:spcPct val="90000"/>
              </a:lnSpc>
              <a:spcBef>
                <a:spcPts val="1000"/>
              </a:spcBef>
              <a:defRPr b="1" sz="1400">
                <a:solidFill>
                  <a:srgbClr val="000000"/>
                </a:solidFill>
                <a:latin typeface="+mn-lt"/>
                <a:ea typeface="+mn-ea"/>
                <a:cs typeface="+mn-cs"/>
                <a:sym typeface="Calibri"/>
              </a:defRPr>
            </a:pPr>
            <a:r>
              <a:t> </a:t>
            </a:r>
          </a:p>
        </p:txBody>
      </p:sp>
      <p:sp>
        <p:nvSpPr>
          <p:cNvPr id="242" name="مربع نص 7"/>
          <p:cNvSpPr txBox="1"/>
          <p:nvPr/>
        </p:nvSpPr>
        <p:spPr>
          <a:xfrm>
            <a:off x="5469163" y="866297"/>
            <a:ext cx="5524109" cy="6156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spcBef>
                <a:spcPts val="1000"/>
              </a:spcBef>
              <a:defRPr b="1" sz="1400">
                <a:solidFill>
                  <a:srgbClr val="000000"/>
                </a:solidFill>
                <a:latin typeface="+mn-lt"/>
                <a:ea typeface="+mn-ea"/>
                <a:cs typeface="+mn-cs"/>
                <a:sym typeface="Calibri"/>
              </a:defRPr>
            </a:pPr>
            <a:r>
              <a:t>5-Which one of the following is not considered as red flag symptom :</a:t>
            </a:r>
          </a:p>
          <a:p>
            <a:pPr defTabSz="914400">
              <a:lnSpc>
                <a:spcPct val="90000"/>
              </a:lnSpc>
              <a:spcBef>
                <a:spcPts val="1000"/>
              </a:spcBef>
              <a:defRPr sz="1200">
                <a:solidFill>
                  <a:srgbClr val="000000"/>
                </a:solidFill>
                <a:latin typeface="+mn-lt"/>
                <a:ea typeface="+mn-ea"/>
                <a:cs typeface="+mn-cs"/>
                <a:sym typeface="Calibri"/>
              </a:defRPr>
            </a:pPr>
            <a:r>
              <a:t>A-Rectal bleeding</a:t>
            </a:r>
          </a:p>
          <a:p>
            <a:pPr defTabSz="914400">
              <a:lnSpc>
                <a:spcPct val="90000"/>
              </a:lnSpc>
              <a:spcBef>
                <a:spcPts val="1000"/>
              </a:spcBef>
              <a:defRPr sz="1200">
                <a:solidFill>
                  <a:srgbClr val="000000"/>
                </a:solidFill>
                <a:latin typeface="+mn-lt"/>
                <a:ea typeface="+mn-ea"/>
                <a:cs typeface="+mn-cs"/>
                <a:sym typeface="Calibri"/>
              </a:defRPr>
            </a:pPr>
            <a:r>
              <a:t>B- </a:t>
            </a:r>
            <a:r>
              <a:t>Bloating</a:t>
            </a:r>
          </a:p>
          <a:p>
            <a:pPr defTabSz="914400">
              <a:lnSpc>
                <a:spcPct val="90000"/>
              </a:lnSpc>
              <a:spcBef>
                <a:spcPts val="1000"/>
              </a:spcBef>
              <a:defRPr sz="1200">
                <a:solidFill>
                  <a:srgbClr val="000000"/>
                </a:solidFill>
                <a:latin typeface="+mn-lt"/>
                <a:ea typeface="+mn-ea"/>
                <a:cs typeface="+mn-cs"/>
                <a:sym typeface="Calibri"/>
              </a:defRPr>
            </a:pPr>
            <a:r>
              <a:t>C-Progressive abdominal pain</a:t>
            </a:r>
          </a:p>
          <a:p>
            <a:pPr defTabSz="914400">
              <a:lnSpc>
                <a:spcPct val="90000"/>
              </a:lnSpc>
              <a:spcBef>
                <a:spcPts val="1000"/>
              </a:spcBef>
              <a:defRPr sz="1200">
                <a:solidFill>
                  <a:srgbClr val="000000"/>
                </a:solidFill>
                <a:latin typeface="+mn-lt"/>
                <a:ea typeface="+mn-ea"/>
                <a:cs typeface="+mn-cs"/>
                <a:sym typeface="Calibri"/>
              </a:defRPr>
            </a:pPr>
            <a:r>
              <a:t>D-Weight loss</a:t>
            </a:r>
          </a:p>
          <a:p>
            <a:pPr defTabSz="914400">
              <a:defRPr b="1">
                <a:solidFill>
                  <a:srgbClr val="000000"/>
                </a:solidFill>
                <a:latin typeface="+mn-lt"/>
                <a:ea typeface="+mn-ea"/>
                <a:cs typeface="+mn-cs"/>
                <a:sym typeface="Calibri"/>
              </a:defRPr>
            </a:pPr>
            <a:r>
              <a:t> </a:t>
            </a:r>
          </a:p>
          <a:p>
            <a:pPr defTabSz="914400">
              <a:lnSpc>
                <a:spcPct val="90000"/>
              </a:lnSpc>
              <a:spcBef>
                <a:spcPts val="1000"/>
              </a:spcBef>
              <a:defRPr b="1" sz="1400">
                <a:solidFill>
                  <a:srgbClr val="000000"/>
                </a:solidFill>
                <a:latin typeface="+mn-lt"/>
                <a:ea typeface="+mn-ea"/>
                <a:cs typeface="+mn-cs"/>
                <a:sym typeface="Calibri"/>
              </a:defRPr>
            </a:pPr>
            <a:r>
              <a:t>6- Increased numbers of which one of the following cells have been reported in the colon and small intestine in patients with IBS:</a:t>
            </a:r>
          </a:p>
          <a:p>
            <a:pPr defTabSz="914400">
              <a:lnSpc>
                <a:spcPct val="90000"/>
              </a:lnSpc>
              <a:spcBef>
                <a:spcPts val="1000"/>
              </a:spcBef>
              <a:defRPr sz="1200">
                <a:solidFill>
                  <a:srgbClr val="000000"/>
                </a:solidFill>
                <a:latin typeface="+mn-lt"/>
                <a:ea typeface="+mn-ea"/>
                <a:cs typeface="+mn-cs"/>
                <a:sym typeface="Calibri"/>
              </a:defRPr>
            </a:pPr>
            <a:r>
              <a:t>A-Macrophages</a:t>
            </a:r>
          </a:p>
          <a:p>
            <a:pPr defTabSz="914400">
              <a:lnSpc>
                <a:spcPct val="90000"/>
              </a:lnSpc>
              <a:spcBef>
                <a:spcPts val="1000"/>
              </a:spcBef>
              <a:defRPr sz="1200">
                <a:solidFill>
                  <a:srgbClr val="000000"/>
                </a:solidFill>
                <a:latin typeface="+mn-lt"/>
                <a:ea typeface="+mn-ea"/>
                <a:cs typeface="+mn-cs"/>
                <a:sym typeface="Calibri"/>
              </a:defRPr>
            </a:pPr>
            <a:r>
              <a:t>B-Monocytes </a:t>
            </a:r>
          </a:p>
          <a:p>
            <a:pPr defTabSz="914400">
              <a:lnSpc>
                <a:spcPct val="90000"/>
              </a:lnSpc>
              <a:spcBef>
                <a:spcPts val="1000"/>
              </a:spcBef>
              <a:defRPr sz="1200">
                <a:solidFill>
                  <a:srgbClr val="000000"/>
                </a:solidFill>
                <a:latin typeface="+mn-lt"/>
                <a:ea typeface="+mn-ea"/>
                <a:cs typeface="+mn-cs"/>
                <a:sym typeface="Calibri"/>
              </a:defRPr>
            </a:pPr>
            <a:r>
              <a:t>C-Lymphocytes</a:t>
            </a:r>
          </a:p>
          <a:p>
            <a:pPr defTabSz="914400">
              <a:lnSpc>
                <a:spcPct val="90000"/>
              </a:lnSpc>
              <a:spcBef>
                <a:spcPts val="1000"/>
              </a:spcBef>
              <a:defRPr sz="1200">
                <a:solidFill>
                  <a:srgbClr val="000000"/>
                </a:solidFill>
                <a:latin typeface="+mn-lt"/>
                <a:ea typeface="+mn-ea"/>
                <a:cs typeface="+mn-cs"/>
                <a:sym typeface="Calibri"/>
              </a:defRPr>
            </a:pPr>
            <a:r>
              <a:t>D- Neutrophils</a:t>
            </a:r>
          </a:p>
          <a:p>
            <a:pPr defTabSz="914400">
              <a:lnSpc>
                <a:spcPct val="90000"/>
              </a:lnSpc>
              <a:spcBef>
                <a:spcPts val="1000"/>
              </a:spcBef>
              <a:defRPr b="1" sz="1400">
                <a:solidFill>
                  <a:srgbClr val="000000"/>
                </a:solidFill>
                <a:latin typeface="+mn-lt"/>
                <a:ea typeface="+mn-ea"/>
                <a:cs typeface="+mn-cs"/>
                <a:sym typeface="Calibri"/>
              </a:defRPr>
            </a:pPr>
            <a:r>
              <a:t>7- Which one of the following used to manage the symptoms for a patient with IBS:</a:t>
            </a:r>
          </a:p>
          <a:p>
            <a:pPr defTabSz="914400">
              <a:lnSpc>
                <a:spcPct val="90000"/>
              </a:lnSpc>
              <a:spcBef>
                <a:spcPts val="1000"/>
              </a:spcBef>
              <a:defRPr sz="1200">
                <a:solidFill>
                  <a:srgbClr val="000000"/>
                </a:solidFill>
                <a:latin typeface="+mn-lt"/>
                <a:ea typeface="+mn-ea"/>
                <a:cs typeface="+mn-cs"/>
                <a:sym typeface="Calibri"/>
              </a:defRPr>
            </a:pPr>
            <a:r>
              <a:t>A-Dietary modification</a:t>
            </a:r>
          </a:p>
          <a:p>
            <a:pPr defTabSz="914400">
              <a:lnSpc>
                <a:spcPct val="90000"/>
              </a:lnSpc>
              <a:spcBef>
                <a:spcPts val="1000"/>
              </a:spcBef>
              <a:defRPr sz="1200">
                <a:solidFill>
                  <a:srgbClr val="000000"/>
                </a:solidFill>
                <a:latin typeface="+mn-lt"/>
                <a:ea typeface="+mn-ea"/>
                <a:cs typeface="+mn-cs"/>
                <a:sym typeface="Calibri"/>
              </a:defRPr>
            </a:pPr>
            <a:r>
              <a:t>B-Antidepressant medication</a:t>
            </a:r>
          </a:p>
          <a:p>
            <a:pPr defTabSz="914400">
              <a:lnSpc>
                <a:spcPct val="90000"/>
              </a:lnSpc>
              <a:spcBef>
                <a:spcPts val="1000"/>
              </a:spcBef>
              <a:defRPr sz="1200">
                <a:solidFill>
                  <a:srgbClr val="000000"/>
                </a:solidFill>
                <a:latin typeface="+mn-lt"/>
                <a:ea typeface="+mn-ea"/>
                <a:cs typeface="+mn-cs"/>
                <a:sym typeface="Calibri"/>
              </a:defRPr>
            </a:pPr>
            <a:r>
              <a:t>C-Psychosocial therapies</a:t>
            </a:r>
          </a:p>
          <a:p>
            <a:pPr defTabSz="914400">
              <a:lnSpc>
                <a:spcPct val="90000"/>
              </a:lnSpc>
              <a:spcBef>
                <a:spcPts val="1000"/>
              </a:spcBef>
              <a:defRPr sz="1200">
                <a:solidFill>
                  <a:srgbClr val="000000"/>
                </a:solidFill>
                <a:latin typeface="+mn-lt"/>
                <a:ea typeface="+mn-ea"/>
                <a:cs typeface="+mn-cs"/>
                <a:sym typeface="Calibri"/>
              </a:defRPr>
            </a:pPr>
            <a:r>
              <a:t>D-All of the above</a:t>
            </a:r>
          </a:p>
          <a:p>
            <a:pPr defTabSz="914400">
              <a:lnSpc>
                <a:spcPct val="90000"/>
              </a:lnSpc>
              <a:spcBef>
                <a:spcPts val="1000"/>
              </a:spcBef>
              <a:defRPr sz="1200">
                <a:solidFill>
                  <a:srgbClr val="000000"/>
                </a:solidFill>
                <a:latin typeface="+mn-lt"/>
                <a:ea typeface="+mn-ea"/>
                <a:cs typeface="+mn-cs"/>
                <a:sym typeface="Calibri"/>
              </a:defRPr>
            </a:pPr>
            <a:r>
              <a:t> </a:t>
            </a:r>
          </a:p>
          <a:p>
            <a:pPr defTabSz="914400">
              <a:defRPr b="1">
                <a:solidFill>
                  <a:srgbClr val="000000"/>
                </a:solidFill>
                <a:latin typeface="+mn-lt"/>
                <a:ea typeface="+mn-ea"/>
                <a:cs typeface="+mn-cs"/>
                <a:sym typeface="Calibri"/>
              </a:defRPr>
            </a:pPr>
            <a:r>
              <a:t> </a:t>
            </a:r>
          </a:p>
        </p:txBody>
      </p:sp>
      <p:sp>
        <p:nvSpPr>
          <p:cNvPr id="243" name="مربع نص 8"/>
          <p:cNvSpPr txBox="1"/>
          <p:nvPr/>
        </p:nvSpPr>
        <p:spPr>
          <a:xfrm rot="10800000">
            <a:off x="11155051" y="5344160"/>
            <a:ext cx="1036949" cy="151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914400">
              <a:defRPr sz="1200">
                <a:solidFill>
                  <a:srgbClr val="000000"/>
                </a:solidFill>
                <a:latin typeface="+mn-lt"/>
                <a:ea typeface="+mn-ea"/>
                <a:cs typeface="+mn-cs"/>
                <a:sym typeface="Calibri"/>
              </a:defRPr>
            </a:pPr>
            <a:r>
              <a:t>Answers:</a:t>
            </a:r>
          </a:p>
          <a:p>
            <a:pPr algn="ctr" defTabSz="914400">
              <a:defRPr sz="1200">
                <a:solidFill>
                  <a:srgbClr val="000000"/>
                </a:solidFill>
                <a:latin typeface="+mn-lt"/>
                <a:ea typeface="+mn-ea"/>
                <a:cs typeface="+mn-cs"/>
                <a:sym typeface="Calibri"/>
              </a:defRPr>
            </a:pPr>
            <a:r>
              <a:t>1-B</a:t>
            </a:r>
          </a:p>
          <a:p>
            <a:pPr algn="ctr" defTabSz="914400">
              <a:defRPr sz="1200">
                <a:solidFill>
                  <a:srgbClr val="000000"/>
                </a:solidFill>
                <a:latin typeface="+mn-lt"/>
                <a:ea typeface="+mn-ea"/>
                <a:cs typeface="+mn-cs"/>
                <a:sym typeface="Calibri"/>
              </a:defRPr>
            </a:pPr>
            <a:r>
              <a:t>2-D</a:t>
            </a:r>
          </a:p>
          <a:p>
            <a:pPr algn="ctr" defTabSz="914400">
              <a:defRPr sz="1200">
                <a:solidFill>
                  <a:srgbClr val="000000"/>
                </a:solidFill>
                <a:latin typeface="+mn-lt"/>
                <a:ea typeface="+mn-ea"/>
                <a:cs typeface="+mn-cs"/>
                <a:sym typeface="Calibri"/>
              </a:defRPr>
            </a:pPr>
            <a:r>
              <a:t>3-B</a:t>
            </a:r>
          </a:p>
          <a:p>
            <a:pPr algn="ctr" defTabSz="914400">
              <a:defRPr sz="1200">
                <a:solidFill>
                  <a:srgbClr val="000000"/>
                </a:solidFill>
                <a:latin typeface="+mn-lt"/>
                <a:ea typeface="+mn-ea"/>
                <a:cs typeface="+mn-cs"/>
                <a:sym typeface="Calibri"/>
              </a:defRPr>
            </a:pPr>
            <a:r>
              <a:t>4-C</a:t>
            </a:r>
          </a:p>
          <a:p>
            <a:pPr algn="ctr" defTabSz="914400">
              <a:defRPr sz="1200">
                <a:solidFill>
                  <a:srgbClr val="000000"/>
                </a:solidFill>
                <a:latin typeface="+mn-lt"/>
                <a:ea typeface="+mn-ea"/>
                <a:cs typeface="+mn-cs"/>
                <a:sym typeface="Calibri"/>
              </a:defRPr>
            </a:pPr>
            <a:r>
              <a:t>5-B</a:t>
            </a:r>
          </a:p>
          <a:p>
            <a:pPr algn="ctr" defTabSz="914400">
              <a:defRPr sz="1200">
                <a:solidFill>
                  <a:srgbClr val="000000"/>
                </a:solidFill>
                <a:latin typeface="+mn-lt"/>
                <a:ea typeface="+mn-ea"/>
                <a:cs typeface="+mn-cs"/>
                <a:sym typeface="Calibri"/>
              </a:defRPr>
            </a:pPr>
            <a:r>
              <a:t>6-C</a:t>
            </a:r>
          </a:p>
          <a:p>
            <a:pPr algn="ctr" defTabSz="914400">
              <a:defRPr sz="1200">
                <a:solidFill>
                  <a:srgbClr val="000000"/>
                </a:solidFill>
                <a:latin typeface="+mn-lt"/>
                <a:ea typeface="+mn-ea"/>
                <a:cs typeface="+mn-cs"/>
                <a:sym typeface="Calibri"/>
              </a:defRPr>
            </a:pPr>
            <a:r>
              <a:t>7-D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عنصر نائب للمحتوى 4" descr="عنصر نائب للمحتوى 4"/>
          <p:cNvPicPr>
            <a:picLocks noChangeAspect="1"/>
          </p:cNvPicPr>
          <p:nvPr/>
        </p:nvPicPr>
        <p:blipFill>
          <a:blip r:embed="rId2">
            <a:extLst/>
          </a:blip>
          <a:srcRect l="0" t="0" r="80944" b="0"/>
          <a:stretch>
            <a:fillRect/>
          </a:stretch>
        </p:blipFill>
        <p:spPr>
          <a:xfrm>
            <a:off x="2104261" y="1054056"/>
            <a:ext cx="935833" cy="3612263"/>
          </a:xfrm>
          <a:prstGeom prst="rect">
            <a:avLst/>
          </a:prstGeom>
          <a:ln w="12700">
            <a:miter lim="400000"/>
          </a:ln>
        </p:spPr>
      </p:pic>
      <p:pic>
        <p:nvPicPr>
          <p:cNvPr id="246" name="صورة 3" descr="صورة 3"/>
          <p:cNvPicPr>
            <a:picLocks noChangeAspect="1"/>
          </p:cNvPicPr>
          <p:nvPr/>
        </p:nvPicPr>
        <p:blipFill>
          <a:blip r:embed="rId3">
            <a:extLst/>
          </a:blip>
          <a:srcRect l="0" t="0" r="80231" b="406"/>
          <a:stretch>
            <a:fillRect/>
          </a:stretch>
        </p:blipFill>
        <p:spPr>
          <a:xfrm>
            <a:off x="6255630" y="1068841"/>
            <a:ext cx="935833" cy="3617976"/>
          </a:xfrm>
          <a:prstGeom prst="rect">
            <a:avLst/>
          </a:prstGeom>
          <a:ln w="12700">
            <a:miter lim="400000"/>
          </a:ln>
        </p:spPr>
      </p:pic>
      <p:sp>
        <p:nvSpPr>
          <p:cNvPr id="247" name="مربع نص 21"/>
          <p:cNvSpPr txBox="1"/>
          <p:nvPr/>
        </p:nvSpPr>
        <p:spPr>
          <a:xfrm>
            <a:off x="512803" y="824521"/>
            <a:ext cx="6678660"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TEAM MEMBERS: Naif alziyadi &amp; Jawaher alkhayyal</a:t>
            </a:r>
          </a:p>
        </p:txBody>
      </p:sp>
      <p:sp>
        <p:nvSpPr>
          <p:cNvPr id="248" name="مربع نص 22"/>
          <p:cNvSpPr txBox="1"/>
          <p:nvPr/>
        </p:nvSpPr>
        <p:spPr>
          <a:xfrm>
            <a:off x="512803" y="362856"/>
            <a:ext cx="5608322"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Leaders :</a:t>
            </a:r>
          </a:p>
        </p:txBody>
      </p:sp>
      <p:sp>
        <p:nvSpPr>
          <p:cNvPr id="249" name="مربع نص 24"/>
          <p:cNvSpPr txBox="1"/>
          <p:nvPr/>
        </p:nvSpPr>
        <p:spPr>
          <a:xfrm>
            <a:off x="7256439" y="1613175"/>
            <a:ext cx="3342641" cy="256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400"/>
            </a:pPr>
          </a:p>
          <a:p>
            <a:pPr marL="285750" indent="-285750">
              <a:buSzPct val="100000"/>
              <a:buFont typeface="Arial"/>
              <a:buChar char="•"/>
              <a:defRPr sz="1400"/>
            </a:pPr>
            <a:r>
              <a:t>Zaina alkaff </a:t>
            </a:r>
          </a:p>
          <a:p>
            <a:pPr marL="285750" indent="-285750">
              <a:buSzPct val="100000"/>
              <a:buFont typeface="Arial"/>
              <a:buChar char="•"/>
              <a:defRPr sz="1400"/>
            </a:pPr>
            <a:r>
              <a:t>Reema alshayie </a:t>
            </a:r>
          </a:p>
          <a:p>
            <a:pPr marL="285750" indent="-285750">
              <a:buSzPct val="100000"/>
              <a:buFont typeface="Arial"/>
              <a:buChar char="•"/>
              <a:defRPr sz="1400"/>
            </a:pPr>
            <a:r>
              <a:t>Lama altamimi</a:t>
            </a:r>
          </a:p>
          <a:p>
            <a:pPr marL="285750" indent="-285750">
              <a:buSzPct val="100000"/>
              <a:buFont typeface="Arial"/>
              <a:buChar char="•"/>
              <a:defRPr sz="1400"/>
            </a:pPr>
            <a:r>
              <a:t>Hanin Bashikh</a:t>
            </a:r>
          </a:p>
          <a:p>
            <a:pPr marL="285750" indent="-285750">
              <a:buSzPct val="100000"/>
              <a:buFont typeface="Arial"/>
              <a:buChar char="•"/>
              <a:defRPr sz="1400"/>
            </a:pPr>
            <a:r>
              <a:t>Alaa alaqeel</a:t>
            </a:r>
          </a:p>
          <a:p>
            <a:pPr marL="285750" indent="-285750">
              <a:buSzPct val="100000"/>
              <a:buFont typeface="Arial"/>
              <a:buChar char="•"/>
              <a:defRPr sz="1400"/>
            </a:pPr>
            <a:r>
              <a:t>Shahad alanzan </a:t>
            </a:r>
          </a:p>
          <a:p>
            <a:pPr marL="285750" indent="-285750">
              <a:buSzPct val="100000"/>
              <a:buFont typeface="Arial"/>
              <a:buChar char="•"/>
              <a:defRPr sz="1400"/>
            </a:pPr>
          </a:p>
          <a:p>
            <a:pPr marL="285750" indent="-285750">
              <a:buSzPct val="100000"/>
              <a:buFont typeface="Arial"/>
              <a:buChar char="•"/>
              <a:defRPr sz="1400"/>
            </a:pPr>
          </a:p>
          <a:p>
            <a:pPr marL="285750" indent="-285750">
              <a:buSzPct val="100000"/>
              <a:buFont typeface="Arial"/>
              <a:buChar char="•"/>
              <a:defRPr sz="1400"/>
            </a:pPr>
          </a:p>
          <a:p>
            <a:pPr marL="285750" indent="-285750">
              <a:buSzPct val="100000"/>
              <a:buFont typeface="Arial"/>
              <a:buChar char="•"/>
              <a:defRPr sz="1400"/>
            </a:pPr>
          </a:p>
          <a:p>
            <a:pPr marL="285750" indent="-285750">
              <a:buSzPct val="100000"/>
              <a:buFont typeface="Arial"/>
              <a:buChar char="•"/>
              <a:defRPr sz="1400"/>
            </a:pPr>
          </a:p>
        </p:txBody>
      </p:sp>
      <p:sp>
        <p:nvSpPr>
          <p:cNvPr id="250" name="مربع نص 27"/>
          <p:cNvSpPr txBox="1"/>
          <p:nvPr/>
        </p:nvSpPr>
        <p:spPr>
          <a:xfrm>
            <a:off x="8705201" y="4555638"/>
            <a:ext cx="3403601"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References : Girls &amp; boys slides </a:t>
            </a:r>
          </a:p>
        </p:txBody>
      </p:sp>
      <p:pic>
        <p:nvPicPr>
          <p:cNvPr id="251" name="صورة 28" descr="صورة 28">
            <a:hlinkClick r:id="rId4" invalidUrl="" action="" tgtFrame="" tooltip="" history="1" highlightClick="0" endSnd="0"/>
          </p:cNvPr>
          <p:cNvPicPr>
            <a:picLocks noChangeAspect="1"/>
          </p:cNvPicPr>
          <p:nvPr/>
        </p:nvPicPr>
        <p:blipFill>
          <a:blip r:embed="rId5">
            <a:extLst/>
          </a:blip>
          <a:stretch>
            <a:fillRect/>
          </a:stretch>
        </p:blipFill>
        <p:spPr>
          <a:xfrm>
            <a:off x="99594" y="4215386"/>
            <a:ext cx="573507" cy="573506"/>
          </a:xfrm>
          <a:prstGeom prst="rect">
            <a:avLst/>
          </a:prstGeom>
          <a:ln w="12700">
            <a:miter lim="400000"/>
          </a:ln>
        </p:spPr>
      </p:pic>
      <p:pic>
        <p:nvPicPr>
          <p:cNvPr id="252" name="صورة 30" descr="صورة 30"/>
          <p:cNvPicPr>
            <a:picLocks noChangeAspect="1"/>
          </p:cNvPicPr>
          <p:nvPr/>
        </p:nvPicPr>
        <p:blipFill>
          <a:blip r:embed="rId6">
            <a:extLst/>
          </a:blip>
          <a:stretch>
            <a:fillRect/>
          </a:stretch>
        </p:blipFill>
        <p:spPr>
          <a:xfrm>
            <a:off x="135689" y="5417084"/>
            <a:ext cx="573507" cy="573506"/>
          </a:xfrm>
          <a:prstGeom prst="rect">
            <a:avLst/>
          </a:prstGeom>
          <a:ln w="12700">
            <a:miter lim="400000"/>
          </a:ln>
        </p:spPr>
      </p:pic>
      <p:pic>
        <p:nvPicPr>
          <p:cNvPr id="253" name="صورة 32" descr="صورة 32"/>
          <p:cNvPicPr>
            <a:picLocks noChangeAspect="1"/>
          </p:cNvPicPr>
          <p:nvPr/>
        </p:nvPicPr>
        <p:blipFill>
          <a:blip r:embed="rId7">
            <a:extLst/>
          </a:blip>
          <a:stretch>
            <a:fillRect/>
          </a:stretch>
        </p:blipFill>
        <p:spPr>
          <a:xfrm>
            <a:off x="99594" y="4788892"/>
            <a:ext cx="609601" cy="628194"/>
          </a:xfrm>
          <a:prstGeom prst="rect">
            <a:avLst/>
          </a:prstGeom>
          <a:ln w="12700">
            <a:miter lim="400000"/>
          </a:ln>
        </p:spPr>
      </p:pic>
      <p:pic>
        <p:nvPicPr>
          <p:cNvPr id="254" name="صورة 33" descr="صورة 33"/>
          <p:cNvPicPr>
            <a:picLocks noChangeAspect="1"/>
          </p:cNvPicPr>
          <p:nvPr/>
        </p:nvPicPr>
        <p:blipFill>
          <a:blip r:embed="rId8">
            <a:extLst/>
          </a:blip>
          <a:srcRect l="39295" t="34966" r="37526" b="35647"/>
          <a:stretch>
            <a:fillRect/>
          </a:stretch>
        </p:blipFill>
        <p:spPr>
          <a:xfrm>
            <a:off x="135689" y="6214133"/>
            <a:ext cx="609602" cy="396767"/>
          </a:xfrm>
          <a:prstGeom prst="rect">
            <a:avLst/>
          </a:prstGeom>
          <a:ln w="12700">
            <a:miter lim="400000"/>
          </a:ln>
        </p:spPr>
      </p:pic>
      <p:sp>
        <p:nvSpPr>
          <p:cNvPr id="255" name="Slide Number Placeholder 1"/>
          <p:cNvSpPr txBox="1"/>
          <p:nvPr>
            <p:ph type="sldNum" sz="quarter" idx="2"/>
          </p:nvPr>
        </p:nvSpPr>
        <p:spPr>
          <a:xfrm>
            <a:off x="10837333" y="6492294"/>
            <a:ext cx="244288"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58" name="سداسي 3"/>
          <p:cNvGrpSpPr/>
          <p:nvPr/>
        </p:nvGrpSpPr>
        <p:grpSpPr>
          <a:xfrm>
            <a:off x="9477361" y="117055"/>
            <a:ext cx="2631441" cy="794537"/>
            <a:chOff x="0" y="0"/>
            <a:chExt cx="2631439" cy="794535"/>
          </a:xfrm>
        </p:grpSpPr>
        <p:sp>
          <p:nvSpPr>
            <p:cNvPr id="256" name="Shape"/>
            <p:cNvSpPr/>
            <p:nvPr/>
          </p:nvSpPr>
          <p:spPr>
            <a:xfrm>
              <a:off x="0" y="0"/>
              <a:ext cx="2631440" cy="794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630" y="0"/>
                  </a:lnTo>
                  <a:lnTo>
                    <a:pt x="19970" y="0"/>
                  </a:lnTo>
                  <a:lnTo>
                    <a:pt x="21600" y="10800"/>
                  </a:lnTo>
                  <a:lnTo>
                    <a:pt x="19970" y="21600"/>
                  </a:lnTo>
                  <a:lnTo>
                    <a:pt x="1630" y="21600"/>
                  </a:lnTo>
                  <a:close/>
                </a:path>
              </a:pathLst>
            </a:custGeom>
            <a:blipFill rotWithShape="1">
              <a:blip r:embed="rId9"/>
              <a:srcRect l="0" t="0" r="0" b="0"/>
              <a:stretch>
                <a:fillRect/>
              </a:stretch>
            </a:blipFill>
            <a:ln w="15875" cap="flat">
              <a:solidFill>
                <a:srgbClr val="BABABA"/>
              </a:solidFill>
              <a:prstDash val="solid"/>
              <a:round/>
            </a:ln>
            <a:effectLst/>
          </p:spPr>
          <p:txBody>
            <a:bodyPr wrap="square" lIns="45719" tIns="45719" rIns="45719" bIns="45719" numCol="1" anchor="ctr">
              <a:noAutofit/>
            </a:bodyPr>
            <a:lstStyle/>
            <a:p>
              <a:pPr algn="ctr">
                <a:defRPr>
                  <a:solidFill>
                    <a:schemeClr val="accent2">
                      <a:lumOff val="44000"/>
                    </a:schemeClr>
                  </a:solidFill>
                </a:defRPr>
              </a:pPr>
            </a:p>
          </p:txBody>
        </p:sp>
        <p:sp>
          <p:nvSpPr>
            <p:cNvPr id="257" name="c"/>
            <p:cNvSpPr txBox="1"/>
            <p:nvPr/>
          </p:nvSpPr>
          <p:spPr>
            <a:xfrm>
              <a:off x="285498" y="230897"/>
              <a:ext cx="2060445"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chemeClr val="accent2">
                      <a:lumOff val="44000"/>
                    </a:schemeClr>
                  </a:solidFill>
                </a:defRPr>
              </a:lvl1pPr>
            </a:lstStyle>
            <a:p>
              <a:pPr/>
              <a:r>
                <a:t>c</a:t>
              </a:r>
            </a:p>
          </p:txBody>
        </p:sp>
      </p:grpSp>
      <p:sp>
        <p:nvSpPr>
          <p:cNvPr id="259" name="عنصر نائب للمحتوى 2"/>
          <p:cNvSpPr txBox="1"/>
          <p:nvPr/>
        </p:nvSpPr>
        <p:spPr>
          <a:xfrm>
            <a:off x="785034" y="5091695"/>
            <a:ext cx="11367528" cy="345061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914400">
              <a:lnSpc>
                <a:spcPct val="90000"/>
              </a:lnSpc>
              <a:spcBef>
                <a:spcPts val="1000"/>
              </a:spcBef>
              <a:defRPr b="1" sz="2000">
                <a:solidFill>
                  <a:srgbClr val="000000"/>
                </a:solidFill>
                <a:latin typeface="+mn-lt"/>
                <a:ea typeface="+mn-ea"/>
                <a:cs typeface="+mn-cs"/>
                <a:sym typeface="Calibri"/>
              </a:defRPr>
            </a:pPr>
            <a:r>
              <a:t>Videos: </a:t>
            </a:r>
            <a:endParaRPr sz="2800"/>
          </a:p>
          <a:p>
            <a:pPr defTabSz="914400">
              <a:lnSpc>
                <a:spcPct val="90000"/>
              </a:lnSpc>
              <a:spcBef>
                <a:spcPts val="1000"/>
              </a:spcBef>
              <a:defRPr b="1" sz="2000" u="sng">
                <a:solidFill>
                  <a:srgbClr val="0070C0"/>
                </a:solidFill>
                <a:latin typeface="+mn-lt"/>
                <a:ea typeface="+mn-ea"/>
                <a:cs typeface="+mn-cs"/>
                <a:sym typeface="Calibri"/>
              </a:defRPr>
            </a:pPr>
            <a:r>
              <a:rPr>
                <a:solidFill>
                  <a:srgbClr val="D25814"/>
                </a:solidFill>
                <a:uFill>
                  <a:solidFill>
                    <a:srgbClr val="D25814"/>
                  </a:solidFill>
                </a:uFill>
                <a:hlinkClick r:id="rId10" invalidUrl="" action="" tgtFrame="" tooltip="" history="1" highlightClick="0" endSnd="0"/>
              </a:rPr>
              <a:t>https://www.youtube.com/watch?v=9f5wxYW0Z3k</a:t>
            </a:r>
            <a:r>
              <a:rPr u="none"/>
              <a:t> </a:t>
            </a:r>
            <a:r>
              <a:rPr>
                <a:solidFill>
                  <a:srgbClr val="D25814"/>
                </a:solidFill>
                <a:uFill>
                  <a:solidFill>
                    <a:srgbClr val="D25814"/>
                  </a:solidFill>
                </a:uFill>
                <a:hlinkClick r:id="rId11" invalidUrl="" action="" tgtFrame="" tooltip="" history="1" highlightClick="0" endSnd="0"/>
              </a:rPr>
              <a:t>https://www.youtube.com/watch?v=eKLqFnAmK6c</a:t>
            </a:r>
            <a:r>
              <a:rPr u="none"/>
              <a:t>                                                                                                                      </a:t>
            </a:r>
            <a:r>
              <a:rPr sz="1800" u="none">
                <a:solidFill>
                  <a:srgbClr val="000000"/>
                </a:solidFill>
              </a:rPr>
              <a:t>3:13**highly recommended**</a:t>
            </a:r>
            <a:endParaRPr>
              <a:solidFill>
                <a:srgbClr val="000000"/>
              </a:solidFill>
            </a:endParaRPr>
          </a:p>
          <a:p>
            <a:pPr defTabSz="914400">
              <a:lnSpc>
                <a:spcPct val="90000"/>
              </a:lnSpc>
              <a:spcBef>
                <a:spcPts val="1000"/>
              </a:spcBef>
              <a:defRPr b="1" sz="2000">
                <a:solidFill>
                  <a:srgbClr val="000000"/>
                </a:solidFill>
                <a:latin typeface="+mn-lt"/>
                <a:ea typeface="+mn-ea"/>
                <a:cs typeface="+mn-cs"/>
                <a:sym typeface="Calibri"/>
              </a:defRPr>
            </a:pPr>
            <a:r>
              <a:t> </a:t>
            </a:r>
          </a:p>
        </p:txBody>
      </p:sp>
      <p:sp>
        <p:nvSpPr>
          <p:cNvPr id="260" name="مربع نص 2"/>
          <p:cNvSpPr txBox="1"/>
          <p:nvPr/>
        </p:nvSpPr>
        <p:spPr>
          <a:xfrm>
            <a:off x="785033" y="5538651"/>
            <a:ext cx="176222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@medicine436</a:t>
            </a:r>
          </a:p>
        </p:txBody>
      </p:sp>
      <p:sp>
        <p:nvSpPr>
          <p:cNvPr id="261" name="مربع نص 5"/>
          <p:cNvSpPr txBox="1"/>
          <p:nvPr/>
        </p:nvSpPr>
        <p:spPr>
          <a:xfrm>
            <a:off x="785034" y="4990010"/>
            <a:ext cx="2531931"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medicine436@gmail.com </a:t>
            </a:r>
          </a:p>
        </p:txBody>
      </p:sp>
      <p:sp>
        <p:nvSpPr>
          <p:cNvPr id="262" name="TextBox 6"/>
          <p:cNvSpPr txBox="1"/>
          <p:nvPr/>
        </p:nvSpPr>
        <p:spPr>
          <a:xfrm>
            <a:off x="673100" y="4205180"/>
            <a:ext cx="8135061"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Please check our editing file: </a:t>
            </a:r>
            <a:r>
              <a:rPr u="sng">
                <a:solidFill>
                  <a:srgbClr val="D25814"/>
                </a:solidFill>
                <a:uFill>
                  <a:solidFill>
                    <a:srgbClr val="D25814"/>
                  </a:solidFill>
                </a:uFill>
                <a:hlinkClick r:id="rId12" invalidUrl="" action="" tgtFrame="" tooltip="" history="1" highlightClick="0" endSnd="0"/>
              </a:rPr>
              <a:t>https://docs.google.com/presentation/d/1-ToRZ75K6Bva-_</a:t>
            </a:r>
            <a:r>
              <a:rPr u="sng">
                <a:solidFill>
                  <a:srgbClr val="D25814"/>
                </a:solidFill>
                <a:uFill>
                  <a:solidFill>
                    <a:srgbClr val="D25814"/>
                  </a:solidFill>
                </a:uFill>
                <a:hlinkClick r:id="rId12" invalidUrl="" action="" tgtFrame="" tooltip="" history="1" highlightClick="0" endSnd="0"/>
              </a:rPr>
              <a:t>wmwUUdohnVPlDvh368MvwfT0XmbXw</a:t>
            </a: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عنوان 1"/>
          <p:cNvSpPr txBox="1"/>
          <p:nvPr>
            <p:ph type="title"/>
          </p:nvPr>
        </p:nvSpPr>
        <p:spPr>
          <a:xfrm>
            <a:off x="1024128" y="585216"/>
            <a:ext cx="9720072" cy="1499617"/>
          </a:xfrm>
          <a:prstGeom prst="rect">
            <a:avLst/>
          </a:prstGeom>
        </p:spPr>
        <p:txBody>
          <a:bodyPr/>
          <a:lstStyle/>
          <a:p>
            <a:pPr/>
            <a:r>
              <a:t>Objectives:</a:t>
            </a:r>
          </a:p>
        </p:txBody>
      </p:sp>
      <p:sp>
        <p:nvSpPr>
          <p:cNvPr id="139" name="عنصر نائب للمحتوى 2"/>
          <p:cNvSpPr txBox="1"/>
          <p:nvPr>
            <p:ph type="body" idx="1"/>
          </p:nvPr>
        </p:nvSpPr>
        <p:spPr>
          <a:xfrm>
            <a:off x="1024127" y="2286000"/>
            <a:ext cx="9720073" cy="4023360"/>
          </a:xfrm>
          <a:prstGeom prst="rect">
            <a:avLst/>
          </a:prstGeom>
        </p:spPr>
        <p:txBody>
          <a:bodyPr/>
          <a:lstStyle/>
          <a:p>
            <a:pPr marL="0" indent="0" algn="l">
              <a:buSzTx/>
              <a:buNone/>
              <a:defRPr b="1"/>
            </a:pPr>
            <a:r>
              <a:t>By the end of the lecture you should able to:</a:t>
            </a:r>
          </a:p>
          <a:p>
            <a:pPr marL="0" indent="0" algn="l">
              <a:buSzTx/>
              <a:buNone/>
            </a:pPr>
            <a:r>
              <a:t>1) Understand the hypothesis explain the pathophysiology of IBS.</a:t>
            </a:r>
          </a:p>
          <a:p>
            <a:pPr marL="0" indent="0" algn="l">
              <a:buSzTx/>
              <a:buNone/>
            </a:pPr>
            <a:r>
              <a:t>2) Common sign and symptoms</a:t>
            </a:r>
          </a:p>
          <a:p>
            <a:pPr marL="0" indent="0" algn="l">
              <a:buSzTx/>
              <a:buNone/>
            </a:pPr>
            <a:r>
              <a:t>3) Rome III criteria of diagnosis</a:t>
            </a:r>
          </a:p>
          <a:p>
            <a:pPr marL="0" indent="0" algn="l">
              <a:buSzTx/>
              <a:buNone/>
            </a:pPr>
            <a:r>
              <a:t>4) Introduction to management of IBS</a:t>
            </a:r>
          </a:p>
        </p:txBody>
      </p:sp>
      <p:sp>
        <p:nvSpPr>
          <p:cNvPr id="140" name="Slide Number Placeholder 3"/>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1024128" y="178815"/>
            <a:ext cx="9720072" cy="1499618"/>
          </a:xfrm>
          <a:prstGeom prst="rect">
            <a:avLst/>
          </a:prstGeom>
        </p:spPr>
        <p:txBody>
          <a:bodyPr/>
          <a:lstStyle/>
          <a:p>
            <a:pPr/>
            <a:r>
              <a:t>Irritable bowel syndrome (ibs)</a:t>
            </a:r>
          </a:p>
        </p:txBody>
      </p:sp>
      <p:sp>
        <p:nvSpPr>
          <p:cNvPr id="143" name="Content Placeholder 2"/>
          <p:cNvSpPr txBox="1"/>
          <p:nvPr>
            <p:ph type="body" idx="1"/>
          </p:nvPr>
        </p:nvSpPr>
        <p:spPr>
          <a:xfrm>
            <a:off x="1024128" y="1541780"/>
            <a:ext cx="10253472" cy="5005124"/>
          </a:xfrm>
          <a:prstGeom prst="rect">
            <a:avLst/>
          </a:prstGeom>
        </p:spPr>
        <p:txBody>
          <a:bodyPr/>
          <a:lstStyle/>
          <a:p>
            <a:pPr algn="l">
              <a:buClr>
                <a:srgbClr val="2E2B21"/>
              </a:buClr>
              <a:buChar char="•"/>
              <a:defRPr sz="2400"/>
            </a:pPr>
            <a:r>
              <a:t>IBS is a gastrointestinal disorder characterized by chronic abdominal pain and altered bowel habits in the absence of any organic cause</a:t>
            </a:r>
            <a:r>
              <a:t>.</a:t>
            </a:r>
            <a:r>
              <a:t> </a:t>
            </a:r>
            <a:r>
              <a:rPr>
                <a:solidFill>
                  <a:srgbClr val="00B050"/>
                </a:solidFill>
              </a:rPr>
              <a:t>All organic investigations are negative (blood tests and endoscopy are negative) There is no specific marker for IBS until now. </a:t>
            </a:r>
            <a:endParaRPr>
              <a:solidFill>
                <a:srgbClr val="00B050"/>
              </a:solidFill>
            </a:endParaRPr>
          </a:p>
          <a:p>
            <a:pPr algn="l">
              <a:buClr>
                <a:srgbClr val="2E2B21"/>
              </a:buClr>
              <a:buChar char="•"/>
              <a:defRPr sz="2400"/>
            </a:pPr>
          </a:p>
          <a:p>
            <a:pPr algn="l">
              <a:buClr>
                <a:srgbClr val="2E2B21"/>
              </a:buClr>
              <a:buChar char="•"/>
              <a:defRPr sz="2400"/>
            </a:pPr>
            <a:r>
              <a:t> It is the most commonly diagnosed gastrointestinal condition. </a:t>
            </a:r>
            <a:r>
              <a:rPr>
                <a:solidFill>
                  <a:srgbClr val="00B050"/>
                </a:solidFill>
              </a:rPr>
              <a:t>70% of patients who go to the primary clinics because of abdominal pains.</a:t>
            </a:r>
            <a:endParaRPr>
              <a:solidFill>
                <a:srgbClr val="00B050"/>
              </a:solidFill>
            </a:endParaRPr>
          </a:p>
          <a:p>
            <a:pPr algn="l">
              <a:buClr>
                <a:srgbClr val="2E2B21"/>
              </a:buClr>
              <a:buChar char="•"/>
              <a:defRPr sz="2400"/>
            </a:pPr>
          </a:p>
          <a:p>
            <a:pPr algn="l">
              <a:buClr>
                <a:srgbClr val="2E2B21"/>
              </a:buClr>
              <a:buChar char="•"/>
              <a:defRPr sz="2400"/>
            </a:pPr>
            <a:r>
              <a:t>It is viewed as a disorder resulting from an interaction among a number of factors </a:t>
            </a:r>
            <a:r>
              <a:rPr>
                <a:solidFill>
                  <a:srgbClr val="00B050"/>
                </a:solidFill>
              </a:rPr>
              <a:t>some people their main problem is in the motility, &amp; others their main problem is in food allergy. </a:t>
            </a:r>
          </a:p>
        </p:txBody>
      </p:sp>
      <p:sp>
        <p:nvSpPr>
          <p:cNvPr id="144" name="Slide Number Placeholder 3"/>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5" name="صورة 6" descr="صورة 6"/>
          <p:cNvPicPr>
            <a:picLocks noChangeAspect="1"/>
          </p:cNvPicPr>
          <p:nvPr/>
        </p:nvPicPr>
        <p:blipFill>
          <a:blip r:embed="rId2">
            <a:extLst/>
          </a:blip>
          <a:srcRect l="4556" t="5115" r="65467" b="64014"/>
          <a:stretch>
            <a:fillRect/>
          </a:stretch>
        </p:blipFill>
        <p:spPr>
          <a:xfrm>
            <a:off x="9166899" y="178779"/>
            <a:ext cx="1229335" cy="1363037"/>
          </a:xfrm>
          <a:prstGeom prst="rect">
            <a:avLst/>
          </a:prstGeom>
          <a:ln w="12700">
            <a:miter lim="400000"/>
          </a:ln>
        </p:spPr>
      </p:pic>
      <p:sp>
        <p:nvSpPr>
          <p:cNvPr id="146" name="TextBox 5"/>
          <p:cNvSpPr txBox="1"/>
          <p:nvPr/>
        </p:nvSpPr>
        <p:spPr>
          <a:xfrm>
            <a:off x="1024128" y="5900573"/>
            <a:ext cx="9567672" cy="7273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rtl="1">
              <a:defRPr>
                <a:solidFill>
                  <a:srgbClr val="00B050"/>
                </a:solidFill>
              </a:defRPr>
            </a:pPr>
            <a:r>
              <a:rPr>
                <a:latin typeface="+mj-lt"/>
                <a:ea typeface="+mj-ea"/>
                <a:cs typeface="+mj-cs"/>
                <a:sym typeface="Helvetica"/>
              </a:rPr>
              <a:t>بالعربي اسمه</a:t>
            </a:r>
            <a:r>
              <a:t>: ”</a:t>
            </a:r>
            <a:r>
              <a:rPr>
                <a:latin typeface="+mj-lt"/>
                <a:ea typeface="+mj-ea"/>
                <a:cs typeface="+mj-cs"/>
                <a:sym typeface="Helvetica"/>
              </a:rPr>
              <a:t>القولون العصبي</a:t>
            </a:r>
            <a:r>
              <a:t>” </a:t>
            </a:r>
            <a:r>
              <a:rPr>
                <a:latin typeface="+mj-lt"/>
                <a:ea typeface="+mj-ea"/>
                <a:cs typeface="+mj-cs"/>
                <a:sym typeface="Helvetica"/>
              </a:rPr>
              <a:t>الحقيقة انه قد يصيب أي مكان من الجهاز الهضمي، كذلك العصبي لا يعني آنه يصيب الشخص العصبي آو الحزين بل يدل عل زيادة حساسيه الأعصاب المحيطة</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1024128" y="585216"/>
            <a:ext cx="9720072" cy="1499617"/>
          </a:xfrm>
          <a:prstGeom prst="rect">
            <a:avLst/>
          </a:prstGeom>
        </p:spPr>
        <p:txBody>
          <a:bodyPr/>
          <a:lstStyle/>
          <a:p>
            <a:pPr/>
            <a:r>
              <a:t>Subtypes of ibs </a:t>
            </a:r>
          </a:p>
        </p:txBody>
      </p:sp>
      <p:sp>
        <p:nvSpPr>
          <p:cNvPr id="149" name="Content Placeholder 2"/>
          <p:cNvSpPr txBox="1"/>
          <p:nvPr>
            <p:ph type="body" sz="quarter" idx="1"/>
          </p:nvPr>
        </p:nvSpPr>
        <p:spPr>
          <a:xfrm>
            <a:off x="1024128" y="2286000"/>
            <a:ext cx="5038005" cy="1456268"/>
          </a:xfrm>
          <a:prstGeom prst="rect">
            <a:avLst/>
          </a:prstGeom>
          <a:solidFill>
            <a:srgbClr val="EDEAC4"/>
          </a:solidFill>
          <a:ln w="9525">
            <a:solidFill>
              <a:srgbClr val="FFC000"/>
            </a:solidFill>
            <a:round/>
          </a:ln>
        </p:spPr>
        <p:txBody>
          <a:bodyPr/>
          <a:lstStyle/>
          <a:p>
            <a:pPr algn="l">
              <a:lnSpc>
                <a:spcPct val="81000"/>
              </a:lnSpc>
              <a:defRPr b="1"/>
            </a:pPr>
            <a:r>
              <a:t>IBS with constipation:</a:t>
            </a:r>
          </a:p>
          <a:p>
            <a:pPr algn="l">
              <a:lnSpc>
                <a:spcPct val="81000"/>
              </a:lnSpc>
            </a:pPr>
            <a:r>
              <a:t> hard or lumpy stools ≥25 percent / loose or watery stools &lt;25 percent of bowel movement</a:t>
            </a:r>
          </a:p>
        </p:txBody>
      </p:sp>
      <p:sp>
        <p:nvSpPr>
          <p:cNvPr id="150" name="Content Placeholder 3"/>
          <p:cNvSpPr/>
          <p:nvPr/>
        </p:nvSpPr>
        <p:spPr>
          <a:xfrm>
            <a:off x="6290560" y="2311400"/>
            <a:ext cx="5451111" cy="1456268"/>
          </a:xfrm>
          <a:prstGeom prst="rect">
            <a:avLst/>
          </a:prstGeom>
          <a:solidFill>
            <a:srgbClr val="EDEAC4"/>
          </a:solidFill>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81000"/>
              </a:lnSpc>
              <a:spcBef>
                <a:spcPts val="1200"/>
              </a:spcBef>
              <a:buClr>
                <a:schemeClr val="accent2">
                  <a:lumOff val="44000"/>
                </a:schemeClr>
              </a:buClr>
              <a:buSzPct val="100000"/>
              <a:buFont typeface="Tw Cen MT"/>
              <a:buChar char=" "/>
              <a:defRPr b="1" sz="2200"/>
            </a:pPr>
            <a:r>
              <a:t>Mixed IBS:</a:t>
            </a:r>
          </a:p>
          <a:p>
            <a:pPr marL="91439" indent="-91439" defTabSz="914400">
              <a:lnSpc>
                <a:spcPct val="81000"/>
              </a:lnSpc>
              <a:spcBef>
                <a:spcPts val="1200"/>
              </a:spcBef>
              <a:buClr>
                <a:schemeClr val="accent2">
                  <a:lumOff val="44000"/>
                </a:schemeClr>
              </a:buClr>
              <a:buSzPct val="100000"/>
              <a:buFont typeface="Tw Cen MT"/>
              <a:buChar char=" "/>
              <a:defRPr sz="2200"/>
            </a:pPr>
            <a:r>
              <a:t>hard or lumpy stools ≥25 percent / loose or watery stools ≥25 percent of bowel movements</a:t>
            </a:r>
          </a:p>
        </p:txBody>
      </p:sp>
      <p:sp>
        <p:nvSpPr>
          <p:cNvPr id="151" name="Slide Number Placeholder 4"/>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2" name="Content Placeholder 2"/>
          <p:cNvSpPr txBox="1"/>
          <p:nvPr/>
        </p:nvSpPr>
        <p:spPr>
          <a:xfrm>
            <a:off x="1024128" y="3979333"/>
            <a:ext cx="5038005" cy="1693335"/>
          </a:xfrm>
          <a:prstGeom prst="rect">
            <a:avLst/>
          </a:prstGeom>
          <a:solidFill>
            <a:srgbClr val="EDEAC4"/>
          </a:solidFill>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90000"/>
              </a:lnSpc>
              <a:spcBef>
                <a:spcPts val="1200"/>
              </a:spcBef>
              <a:buClr>
                <a:schemeClr val="accent2">
                  <a:lumOff val="44000"/>
                </a:schemeClr>
              </a:buClr>
              <a:buSzPct val="100000"/>
              <a:buFont typeface="Tw Cen MT"/>
              <a:buChar char=" "/>
              <a:defRPr b="1" sz="2200"/>
            </a:pPr>
            <a:r>
              <a:t>IBS with diarrhea:</a:t>
            </a:r>
          </a:p>
          <a:p>
            <a:pPr marL="91439" indent="-91439" defTabSz="914400">
              <a:lnSpc>
                <a:spcPct val="90000"/>
              </a:lnSpc>
              <a:spcBef>
                <a:spcPts val="1200"/>
              </a:spcBef>
              <a:buClr>
                <a:schemeClr val="accent2">
                  <a:lumOff val="44000"/>
                </a:schemeClr>
              </a:buClr>
              <a:buSzPct val="100000"/>
              <a:buFont typeface="Tw Cen MT"/>
              <a:buChar char=" "/>
              <a:defRPr sz="2200"/>
            </a:pPr>
            <a:r>
              <a:t>loose or water stools ≥25 percent / hard or lumpy stools &lt;5 percent of bowl movements</a:t>
            </a:r>
          </a:p>
        </p:txBody>
      </p:sp>
      <p:sp>
        <p:nvSpPr>
          <p:cNvPr id="153" name="Content Placeholder 3"/>
          <p:cNvSpPr txBox="1"/>
          <p:nvPr/>
        </p:nvSpPr>
        <p:spPr>
          <a:xfrm>
            <a:off x="6290560" y="3994236"/>
            <a:ext cx="5451111" cy="1693334"/>
          </a:xfrm>
          <a:prstGeom prst="rect">
            <a:avLst/>
          </a:prstGeom>
          <a:solidFill>
            <a:srgbClr val="EDEAC4"/>
          </a:solidFill>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90000"/>
              </a:lnSpc>
              <a:spcBef>
                <a:spcPts val="1200"/>
              </a:spcBef>
              <a:buClr>
                <a:schemeClr val="accent2">
                  <a:lumOff val="44000"/>
                </a:schemeClr>
              </a:buClr>
              <a:buSzPct val="100000"/>
              <a:buFont typeface="Tw Cen MT"/>
              <a:buChar char=" "/>
              <a:defRPr b="1" sz="2200"/>
            </a:pPr>
            <a:r>
              <a:t>Unsubtyped IBS:</a:t>
            </a:r>
          </a:p>
          <a:p>
            <a:pPr marL="91439" indent="-91439" defTabSz="914400">
              <a:lnSpc>
                <a:spcPct val="90000"/>
              </a:lnSpc>
              <a:spcBef>
                <a:spcPts val="1200"/>
              </a:spcBef>
              <a:buClr>
                <a:schemeClr val="accent2">
                  <a:lumOff val="44000"/>
                </a:schemeClr>
              </a:buClr>
              <a:buSzPct val="100000"/>
              <a:buFont typeface="Tw Cen MT"/>
              <a:buChar char=" "/>
              <a:defRPr sz="2200"/>
            </a:pPr>
            <a:r>
              <a:t>insufficient abnormality of stool consistency to meet the above subtypes</a:t>
            </a:r>
          </a:p>
        </p:txBody>
      </p:sp>
      <p:pic>
        <p:nvPicPr>
          <p:cNvPr id="154" name="صورة 7" descr="صورة 7"/>
          <p:cNvPicPr>
            <a:picLocks noChangeAspect="1"/>
          </p:cNvPicPr>
          <p:nvPr/>
        </p:nvPicPr>
        <p:blipFill>
          <a:blip r:embed="rId2">
            <a:extLst/>
          </a:blip>
          <a:srcRect l="67710" t="0" r="0" b="56313"/>
          <a:stretch>
            <a:fillRect/>
          </a:stretch>
        </p:blipFill>
        <p:spPr>
          <a:xfrm>
            <a:off x="5119682" y="652669"/>
            <a:ext cx="1259981" cy="143948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1024128" y="585216"/>
            <a:ext cx="9720072" cy="1499617"/>
          </a:xfrm>
          <a:prstGeom prst="rect">
            <a:avLst/>
          </a:prstGeom>
        </p:spPr>
        <p:txBody>
          <a:bodyPr/>
          <a:lstStyle/>
          <a:p>
            <a:pPr/>
            <a:r>
              <a:t>Pathophysiology of Ibs </a:t>
            </a:r>
          </a:p>
        </p:txBody>
      </p:sp>
      <p:sp>
        <p:nvSpPr>
          <p:cNvPr id="157" name="Content Placeholder 2"/>
          <p:cNvSpPr txBox="1"/>
          <p:nvPr>
            <p:ph type="body" sz="half" idx="1"/>
          </p:nvPr>
        </p:nvSpPr>
        <p:spPr>
          <a:xfrm>
            <a:off x="1024127" y="2286000"/>
            <a:ext cx="4754881" cy="4023360"/>
          </a:xfrm>
          <a:prstGeom prst="rect">
            <a:avLst/>
          </a:prstGeom>
          <a:solidFill>
            <a:srgbClr val="EDEAC4"/>
          </a:solidFill>
          <a:ln w="9525">
            <a:solidFill>
              <a:srgbClr val="FFC000"/>
            </a:solidFill>
            <a:round/>
          </a:ln>
        </p:spPr>
        <p:txBody>
          <a:bodyPr/>
          <a:lstStyle/>
          <a:p>
            <a:pPr algn="l">
              <a:defRPr b="1"/>
            </a:pPr>
            <a:r>
              <a:t>Gastrointestinal motility:</a:t>
            </a:r>
          </a:p>
          <a:p>
            <a:pPr algn="l"/>
            <a:r>
              <a:t>motor abnormalities of the GI tract are detectable in </a:t>
            </a:r>
            <a:r>
              <a:rPr>
                <a:solidFill>
                  <a:srgbClr val="FF0000"/>
                </a:solidFill>
              </a:rPr>
              <a:t>some</a:t>
            </a:r>
            <a:r>
              <a:t> patients with IBS </a:t>
            </a:r>
          </a:p>
          <a:p>
            <a:pPr marL="0" indent="0" algn="l">
              <a:buSzTx/>
              <a:buNone/>
            </a:pPr>
            <a:r>
              <a:t> </a:t>
            </a:r>
          </a:p>
          <a:p>
            <a:pPr marL="0" indent="0" algn="l">
              <a:buSzTx/>
              <a:buNone/>
              <a:defRPr b="1"/>
            </a:pPr>
            <a:r>
              <a:t>Abnormalities observed include:  </a:t>
            </a:r>
          </a:p>
          <a:p>
            <a:pPr algn="l"/>
            <a:r>
              <a:t>increased frequency and irregularity of luminal contractions </a:t>
            </a:r>
            <a:r>
              <a:rPr>
                <a:solidFill>
                  <a:srgbClr val="00B050"/>
                </a:solidFill>
              </a:rPr>
              <a:t>diarrhea</a:t>
            </a:r>
          </a:p>
          <a:p>
            <a:pPr algn="l"/>
            <a:r>
              <a:t>prolonged transit time in constipation-predominant IBS</a:t>
            </a:r>
          </a:p>
        </p:txBody>
      </p:sp>
      <p:sp>
        <p:nvSpPr>
          <p:cNvPr id="158" name="Content Placeholder 3"/>
          <p:cNvSpPr/>
          <p:nvPr/>
        </p:nvSpPr>
        <p:spPr>
          <a:xfrm>
            <a:off x="5989320" y="2286000"/>
            <a:ext cx="4754880" cy="4023360"/>
          </a:xfrm>
          <a:prstGeom prst="rect">
            <a:avLst/>
          </a:prstGeom>
          <a:solidFill>
            <a:srgbClr val="EDEAC4"/>
          </a:solidFill>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90000"/>
              </a:lnSpc>
              <a:spcBef>
                <a:spcPts val="1200"/>
              </a:spcBef>
              <a:buClr>
                <a:schemeClr val="accent2">
                  <a:lumOff val="44000"/>
                </a:schemeClr>
              </a:buClr>
              <a:buSzPct val="100000"/>
              <a:buFont typeface="Tw Cen MT"/>
              <a:buChar char=" "/>
              <a:defRPr b="1" sz="2200"/>
            </a:pPr>
            <a:r>
              <a:t>Visceral hypersensitivity:</a:t>
            </a:r>
          </a:p>
          <a:p>
            <a:pPr marL="91439" indent="-91439" defTabSz="914400">
              <a:lnSpc>
                <a:spcPct val="90000"/>
              </a:lnSpc>
              <a:spcBef>
                <a:spcPts val="1200"/>
              </a:spcBef>
              <a:buClr>
                <a:schemeClr val="accent2">
                  <a:lumOff val="44000"/>
                </a:schemeClr>
              </a:buClr>
              <a:buSzPct val="100000"/>
              <a:buFont typeface="Tw Cen MT"/>
              <a:buChar char=" "/>
              <a:defRPr sz="2200"/>
            </a:pPr>
            <a:r>
              <a:t>Visceral hypersensitivity (increased sensation in response to stimuli) is a frequent finding in IBS patients. </a:t>
            </a:r>
          </a:p>
          <a:p>
            <a:pPr marL="91439" indent="-91439" defTabSz="914400">
              <a:lnSpc>
                <a:spcPct val="90000"/>
              </a:lnSpc>
              <a:spcBef>
                <a:spcPts val="1200"/>
              </a:spcBef>
              <a:buClr>
                <a:schemeClr val="accent2">
                  <a:lumOff val="44000"/>
                </a:schemeClr>
              </a:buClr>
              <a:buSzPct val="100000"/>
              <a:buFont typeface="Tw Cen MT"/>
              <a:buChar char=" "/>
              <a:defRPr sz="2200"/>
            </a:pPr>
            <a:r>
              <a:t>Perception in the gastrointestinal (GI) tract results from stimulation of various receptors in the gut wall. </a:t>
            </a:r>
          </a:p>
          <a:p>
            <a:pPr marL="91439" indent="-91439" defTabSz="914400">
              <a:lnSpc>
                <a:spcPct val="90000"/>
              </a:lnSpc>
              <a:spcBef>
                <a:spcPts val="1200"/>
              </a:spcBef>
              <a:buClr>
                <a:schemeClr val="accent2">
                  <a:lumOff val="44000"/>
                </a:schemeClr>
              </a:buClr>
              <a:buSzPct val="100000"/>
              <a:buFont typeface="Tw Cen MT"/>
              <a:buChar char=" "/>
              <a:defRPr sz="2200"/>
            </a:pPr>
            <a:r>
              <a:t>These receptors transmit signals via afferent neural pathways to the dorsal horn of the spinal cord and ultimately to the brain</a:t>
            </a:r>
          </a:p>
        </p:txBody>
      </p:sp>
      <p:sp>
        <p:nvSpPr>
          <p:cNvPr id="159" name="Slide Number Placeholder 4"/>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TextBox 5"/>
          <p:cNvSpPr txBox="1"/>
          <p:nvPr/>
        </p:nvSpPr>
        <p:spPr>
          <a:xfrm>
            <a:off x="1024128" y="1816083"/>
            <a:ext cx="8221472"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2400"/>
            </a:lvl1pPr>
          </a:lstStyle>
          <a:p>
            <a:pPr/>
            <a:r>
              <a:t>The pathophysiology of IBS remains uncertain.</a:t>
            </a:r>
          </a:p>
        </p:txBody>
      </p:sp>
      <p:pic>
        <p:nvPicPr>
          <p:cNvPr id="161" name="صورة 6" descr="صورة 6"/>
          <p:cNvPicPr>
            <a:picLocks noChangeAspect="1"/>
          </p:cNvPicPr>
          <p:nvPr/>
        </p:nvPicPr>
        <p:blipFill>
          <a:blip r:embed="rId2">
            <a:extLst/>
          </a:blip>
          <a:srcRect l="4556" t="5115" r="65467" b="64014"/>
          <a:stretch>
            <a:fillRect/>
          </a:stretch>
        </p:blipFill>
        <p:spPr>
          <a:xfrm>
            <a:off x="6820664" y="453047"/>
            <a:ext cx="1229335" cy="136303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lide Number Placeholder 1"/>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TextBox 2"/>
          <p:cNvSpPr txBox="1"/>
          <p:nvPr/>
        </p:nvSpPr>
        <p:spPr>
          <a:xfrm>
            <a:off x="165100" y="687613"/>
            <a:ext cx="11747500"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000">
                <a:solidFill>
                  <a:srgbClr val="00B050"/>
                </a:solidFill>
              </a:defRPr>
            </a:pPr>
            <a:r>
              <a:t>People with IBS are more sensitive for gases than the normal ones. It means that IBS patients have the same amount of gases of normal people but their sensitivity to these gases is more.</a:t>
            </a:r>
          </a:p>
          <a:p>
            <a:pPr marL="342900" indent="-342900">
              <a:buSzPct val="100000"/>
              <a:buFont typeface="Arial"/>
              <a:buChar char="•"/>
              <a:defRPr sz="2000">
                <a:solidFill>
                  <a:srgbClr val="00B050"/>
                </a:solidFill>
              </a:defRPr>
            </a:pPr>
            <a:r>
              <a:t>In IBS </a:t>
            </a:r>
            <a:r>
              <a:t>the GUT is thought to be more sensitive to any stimuli; although this stimuli is not irritating in normal conditions.</a:t>
            </a:r>
          </a:p>
          <a:p>
            <a:pPr marL="342900" indent="-342900">
              <a:buSzPct val="100000"/>
              <a:buFont typeface="Arial"/>
              <a:buChar char="•"/>
              <a:defRPr sz="2000">
                <a:solidFill>
                  <a:srgbClr val="00B050"/>
                </a:solidFill>
              </a:defRPr>
            </a:pPr>
            <a:r>
              <a:t>How we detect </a:t>
            </a:r>
            <a:r>
              <a:t>Visceral Hypersensitivity?</a:t>
            </a:r>
          </a:p>
          <a:p>
            <a:pPr lvl="1" marL="914400" indent="-457200">
              <a:buSzPct val="100000"/>
              <a:buAutoNum type="arabicPeriod" startAt="1"/>
              <a:defRPr sz="2000">
                <a:solidFill>
                  <a:srgbClr val="00B050"/>
                </a:solidFill>
              </a:defRPr>
            </a:pPr>
            <a:r>
              <a:t>distention</a:t>
            </a:r>
          </a:p>
          <a:p>
            <a:pPr lvl="1" marL="914400" indent="-457200">
              <a:buSzPct val="100000"/>
              <a:buAutoNum type="arabicPeriod" startAt="1"/>
              <a:defRPr sz="2000">
                <a:solidFill>
                  <a:srgbClr val="00B050"/>
                </a:solidFill>
              </a:defRPr>
            </a:pPr>
            <a:r>
              <a:t>Bloating</a:t>
            </a:r>
          </a:p>
          <a:p>
            <a:pPr marL="342900" indent="-342900">
              <a:buSzPct val="100000"/>
              <a:buFont typeface="Arial"/>
              <a:buChar char="•"/>
              <a:defRPr sz="2000">
                <a:solidFill>
                  <a:srgbClr val="00B050"/>
                </a:solidFill>
              </a:defRPr>
            </a:pPr>
            <a:r>
              <a:t>A shape study is performed for IBS PT; The shape study consist of a capsule taken by patient, each capsule contains 24 markers then we take an X-ray.</a:t>
            </a:r>
          </a:p>
          <a:p>
            <a:pPr marL="342900" indent="-342900">
              <a:buSzPct val="100000"/>
              <a:buFont typeface="Arial"/>
              <a:buChar char="•"/>
              <a:defRPr sz="2000">
                <a:solidFill>
                  <a:srgbClr val="00B050"/>
                </a:solidFill>
              </a:defRPr>
            </a:pPr>
            <a:r>
              <a:t>The shape study is commonly used to measure colonic transit with a radiopaque marker. It is recommended for any patient with constipation (major symptom).</a:t>
            </a:r>
          </a:p>
          <a:p>
            <a:pPr marL="342900" indent="-342900">
              <a:buSzPct val="100000"/>
              <a:buFont typeface="Arial"/>
              <a:buChar char="•"/>
              <a:defRPr sz="2000">
                <a:solidFill>
                  <a:srgbClr val="00B050"/>
                </a:solidFill>
              </a:defRPr>
            </a:pPr>
            <a:r>
              <a:t>Note that the rectal distention by retained stools can slow colonic transit, and severely constipated patients should have laxatives &amp;, or enemas to empty the colon </a:t>
            </a:r>
            <a:r>
              <a:rPr b="1"/>
              <a:t>before</a:t>
            </a:r>
            <a:r>
              <a:t> a study of transit.</a:t>
            </a:r>
          </a:p>
          <a:p>
            <a:pPr marL="342900" indent="-342900">
              <a:buSzPct val="100000"/>
              <a:buFont typeface="Arial"/>
              <a:buChar char="•"/>
              <a:defRPr sz="2000">
                <a:solidFill>
                  <a:srgbClr val="00B050"/>
                </a:solidFill>
              </a:defRPr>
            </a:pPr>
            <a:r>
              <a:t>We give the patient the capsule 5 days before the X ray.</a:t>
            </a:r>
          </a:p>
          <a:p>
            <a:pPr marL="342900" indent="-342900">
              <a:buSzPct val="100000"/>
              <a:buFont typeface="Arial"/>
              <a:buChar char="•"/>
              <a:defRPr sz="2000">
                <a:solidFill>
                  <a:srgbClr val="00B050"/>
                </a:solidFill>
              </a:defRPr>
            </a:pPr>
            <a:r>
              <a:t>In the X ray we see where did this shape stopped &amp; know exactly where the hypo-hypermotility happen.</a:t>
            </a:r>
          </a:p>
          <a:p>
            <a:pPr marL="342900" indent="-342900">
              <a:buSzPct val="100000"/>
              <a:buFont typeface="Arial"/>
              <a:buChar char="•"/>
              <a:defRPr sz="2000">
                <a:solidFill>
                  <a:srgbClr val="00B050"/>
                </a:solidFill>
              </a:defRPr>
            </a:pPr>
            <a:r>
              <a:t>Hypo= constipation while hyper = diarrhea.</a:t>
            </a:r>
          </a:p>
          <a:p>
            <a:pPr marL="342900" indent="-342900">
              <a:buSzPct val="100000"/>
              <a:buFont typeface="Arial"/>
              <a:buChar char="•"/>
              <a:defRPr sz="2000">
                <a:solidFill>
                  <a:srgbClr val="00B050"/>
                </a:solidFill>
              </a:defRPr>
            </a:pPr>
            <a:r>
              <a:t>We may do the X- ray daily (we do this usually for research not clinically).</a:t>
            </a:r>
          </a:p>
        </p:txBody>
      </p:sp>
      <p:sp>
        <p:nvSpPr>
          <p:cNvPr id="165" name="مربع نص 5"/>
          <p:cNvSpPr txBox="1"/>
          <p:nvPr/>
        </p:nvSpPr>
        <p:spPr>
          <a:xfrm>
            <a:off x="457200" y="274320"/>
            <a:ext cx="195943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Notes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355600" y="427028"/>
            <a:ext cx="9720072" cy="1499617"/>
          </a:xfrm>
          <a:prstGeom prst="rect">
            <a:avLst/>
          </a:prstGeom>
        </p:spPr>
        <p:txBody>
          <a:bodyPr/>
          <a:lstStyle/>
          <a:p>
            <a:pPr/>
            <a:r>
              <a:t>Pathophysiology of ibs</a:t>
            </a:r>
          </a:p>
        </p:txBody>
      </p:sp>
      <p:sp>
        <p:nvSpPr>
          <p:cNvPr id="168" name="Content Placeholder 2"/>
          <p:cNvSpPr txBox="1"/>
          <p:nvPr>
            <p:ph type="body" sz="half" idx="1"/>
          </p:nvPr>
        </p:nvSpPr>
        <p:spPr>
          <a:xfrm>
            <a:off x="355599" y="1926644"/>
            <a:ext cx="5664710" cy="4544060"/>
          </a:xfrm>
          <a:prstGeom prst="rect">
            <a:avLst/>
          </a:prstGeom>
          <a:solidFill>
            <a:srgbClr val="EDEAC4"/>
          </a:solidFill>
          <a:ln w="9525">
            <a:solidFill>
              <a:srgbClr val="FFC000"/>
            </a:solidFill>
            <a:round/>
          </a:ln>
        </p:spPr>
        <p:txBody>
          <a:bodyPr/>
          <a:lstStyle/>
          <a:p>
            <a:pPr algn="l">
              <a:lnSpc>
                <a:spcPct val="81000"/>
              </a:lnSpc>
              <a:defRPr b="1" sz="2000"/>
            </a:pPr>
            <a:r>
              <a:t>Intestinal inflammation: </a:t>
            </a:r>
            <a:r>
              <a:rPr>
                <a:solidFill>
                  <a:srgbClr val="00B050"/>
                </a:solidFill>
              </a:rPr>
              <a:t>some patient and not all of them</a:t>
            </a:r>
          </a:p>
          <a:p>
            <a:pPr algn="l">
              <a:lnSpc>
                <a:spcPct val="81000"/>
              </a:lnSpc>
              <a:defRPr sz="2000"/>
            </a:pPr>
            <a:r>
              <a:t>Lymphocytes -Increased numbers of lymphocytes have been reported in the </a:t>
            </a:r>
            <a:r>
              <a:rPr>
                <a:solidFill>
                  <a:srgbClr val="FF0000"/>
                </a:solidFill>
              </a:rPr>
              <a:t>colon</a:t>
            </a:r>
            <a:r>
              <a:t> and </a:t>
            </a:r>
            <a:r>
              <a:rPr>
                <a:solidFill>
                  <a:srgbClr val="FF0000"/>
                </a:solidFill>
              </a:rPr>
              <a:t>small intestine </a:t>
            </a:r>
            <a:r>
              <a:t>in patients with IBS . </a:t>
            </a:r>
          </a:p>
          <a:p>
            <a:pPr algn="l">
              <a:lnSpc>
                <a:spcPct val="81000"/>
              </a:lnSpc>
              <a:defRPr sz="2000"/>
            </a:pPr>
            <a:r>
              <a:t>Increase in lymphocyte infiltration in the myenteric plexus in nine patients and neuron degeneration in six patients . </a:t>
            </a:r>
          </a:p>
          <a:p>
            <a:pPr algn="l">
              <a:lnSpc>
                <a:spcPct val="81000"/>
              </a:lnSpc>
              <a:defRPr sz="2000"/>
            </a:pPr>
            <a:r>
              <a:t>These cells release mediators (nitric oxide, histamine and proteases) capable of stimulating the enteric nervous system, leading to abnormal motor and visceral responses within the intestine.</a:t>
            </a:r>
          </a:p>
          <a:p>
            <a:pPr algn="l">
              <a:lnSpc>
                <a:spcPct val="81000"/>
              </a:lnSpc>
              <a:defRPr sz="2000">
                <a:solidFill>
                  <a:srgbClr val="00B050"/>
                </a:solidFill>
                <a:latin typeface="+mn-lt"/>
                <a:ea typeface="+mn-ea"/>
                <a:cs typeface="+mn-cs"/>
                <a:sym typeface="Calibri"/>
              </a:defRPr>
            </a:pPr>
            <a:r>
              <a:t> </a:t>
            </a:r>
            <a:r>
              <a:t>IBS is considered an inflammatory disorder although the cause isn’t always post-inflammatory</a:t>
            </a:r>
          </a:p>
        </p:txBody>
      </p:sp>
      <p:sp>
        <p:nvSpPr>
          <p:cNvPr id="169" name="Content Placeholder 3"/>
          <p:cNvSpPr/>
          <p:nvPr/>
        </p:nvSpPr>
        <p:spPr>
          <a:xfrm>
            <a:off x="6273291" y="1926644"/>
            <a:ext cx="5664709" cy="4544060"/>
          </a:xfrm>
          <a:prstGeom prst="rect">
            <a:avLst/>
          </a:prstGeom>
          <a:solidFill>
            <a:srgbClr val="EDEAC4"/>
          </a:solidFill>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81000"/>
              </a:lnSpc>
              <a:spcBef>
                <a:spcPts val="1200"/>
              </a:spcBef>
              <a:buClr>
                <a:schemeClr val="accent2">
                  <a:lumOff val="44000"/>
                </a:schemeClr>
              </a:buClr>
              <a:buSzPct val="100000"/>
              <a:buFont typeface="Tw Cen MT"/>
              <a:buChar char=" "/>
              <a:defRPr b="1" sz="2000"/>
            </a:pPr>
            <a:r>
              <a:t>Alteration in fecal microflora </a:t>
            </a:r>
            <a:r>
              <a:rPr>
                <a:solidFill>
                  <a:srgbClr val="00B050"/>
                </a:solidFill>
              </a:rPr>
              <a:t>(normal flora)</a:t>
            </a:r>
            <a:r>
              <a:t>:</a:t>
            </a:r>
          </a:p>
          <a:p>
            <a:pPr marL="91439" indent="-91439" defTabSz="914400">
              <a:lnSpc>
                <a:spcPct val="81000"/>
              </a:lnSpc>
              <a:spcBef>
                <a:spcPts val="1200"/>
              </a:spcBef>
              <a:buClr>
                <a:schemeClr val="accent2">
                  <a:lumOff val="44000"/>
                </a:schemeClr>
              </a:buClr>
              <a:buSzPct val="100000"/>
              <a:buFont typeface="Tw Cen MT"/>
              <a:buChar char=" "/>
              <a:defRPr sz="2000" u="sng"/>
            </a:pPr>
            <a:r>
              <a:t>Change in gut microbiota: </a:t>
            </a:r>
            <a:r>
              <a:rPr u="none"/>
              <a:t>emerging data suggest that the fecal microbiota in individuals with IBS differ from healthy controls and varies with the predominant symptom</a:t>
            </a:r>
          </a:p>
          <a:p>
            <a:pPr marL="91439" indent="-91439" defTabSz="914400">
              <a:lnSpc>
                <a:spcPct val="81000"/>
              </a:lnSpc>
              <a:spcBef>
                <a:spcPts val="1200"/>
              </a:spcBef>
              <a:buClr>
                <a:schemeClr val="accent2">
                  <a:lumOff val="44000"/>
                </a:schemeClr>
              </a:buClr>
              <a:buSzPct val="100000"/>
              <a:buFont typeface="Tw Cen MT"/>
              <a:buChar char=" "/>
              <a:defRPr sz="2000"/>
            </a:pPr>
            <a:r>
              <a:t>Bacterial overgrowth</a:t>
            </a:r>
          </a:p>
          <a:p>
            <a:pPr marL="91439" indent="-91439" defTabSz="914400">
              <a:lnSpc>
                <a:spcPct val="81000"/>
              </a:lnSpc>
              <a:spcBef>
                <a:spcPts val="1200"/>
              </a:spcBef>
              <a:buClr>
                <a:schemeClr val="accent2">
                  <a:lumOff val="44000"/>
                </a:schemeClr>
              </a:buClr>
              <a:buSzPct val="100000"/>
              <a:buFont typeface="Tw Cen MT"/>
              <a:buChar char=" "/>
              <a:defRPr sz="2000">
                <a:solidFill>
                  <a:srgbClr val="00B050"/>
                </a:solidFill>
              </a:defRPr>
            </a:pPr>
            <a:r>
              <a:t>Any disease of the GIT has an association with it, and it is responsible for its immunity.</a:t>
            </a:r>
          </a:p>
          <a:p>
            <a:pPr marL="91439" indent="-91439" defTabSz="914400">
              <a:lnSpc>
                <a:spcPct val="81000"/>
              </a:lnSpc>
              <a:spcBef>
                <a:spcPts val="1200"/>
              </a:spcBef>
              <a:buClr>
                <a:schemeClr val="accent2">
                  <a:lumOff val="44000"/>
                </a:schemeClr>
              </a:buClr>
              <a:buSzPct val="100000"/>
              <a:buFont typeface="Tw Cen MT"/>
              <a:buChar char=" "/>
              <a:defRPr b="1" sz="2000">
                <a:solidFill>
                  <a:srgbClr val="00B050"/>
                </a:solidFill>
              </a:defRPr>
            </a:pPr>
            <a:r>
              <a:t>Probiotics: </a:t>
            </a:r>
            <a:r>
              <a:rPr b="0"/>
              <a:t>Bacterial flora.</a:t>
            </a:r>
          </a:p>
          <a:p>
            <a:pPr marL="91439" indent="-91439" defTabSz="914400">
              <a:lnSpc>
                <a:spcPct val="81000"/>
              </a:lnSpc>
              <a:spcBef>
                <a:spcPts val="1200"/>
              </a:spcBef>
              <a:buClr>
                <a:schemeClr val="accent2">
                  <a:lumOff val="44000"/>
                </a:schemeClr>
              </a:buClr>
              <a:buSzPct val="100000"/>
              <a:buFont typeface="Tw Cen MT"/>
              <a:buChar char=" "/>
              <a:defRPr b="1" sz="2000">
                <a:solidFill>
                  <a:srgbClr val="00B050"/>
                </a:solidFill>
              </a:defRPr>
            </a:pPr>
            <a:r>
              <a:t>Prebiotics: </a:t>
            </a:r>
            <a:r>
              <a:rPr b="0"/>
              <a:t>Food that promotes the growth of the probiotics.</a:t>
            </a:r>
          </a:p>
          <a:p>
            <a:pPr marL="91439" indent="-91439" defTabSz="914400">
              <a:lnSpc>
                <a:spcPct val="81000"/>
              </a:lnSpc>
              <a:spcBef>
                <a:spcPts val="1200"/>
              </a:spcBef>
              <a:buClr>
                <a:schemeClr val="accent2">
                  <a:lumOff val="44000"/>
                </a:schemeClr>
              </a:buClr>
              <a:buSzPct val="100000"/>
              <a:buFont typeface="Tw Cen MT"/>
              <a:buChar char=" "/>
              <a:defRPr sz="2000">
                <a:solidFill>
                  <a:srgbClr val="00B050"/>
                </a:solidFill>
              </a:defRPr>
            </a:pPr>
            <a:r>
              <a:t>There is a study that have been done on mice proves that some bacteria can make people obese!</a:t>
            </a:r>
          </a:p>
        </p:txBody>
      </p:sp>
      <p:sp>
        <p:nvSpPr>
          <p:cNvPr id="170" name="Slide Number Placeholder 4"/>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lide Number Placeholder 1"/>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Rectangle 2"/>
          <p:cNvSpPr txBox="1"/>
          <p:nvPr/>
        </p:nvSpPr>
        <p:spPr>
          <a:xfrm>
            <a:off x="297057" y="489075"/>
            <a:ext cx="11640944" cy="3143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400">
                <a:solidFill>
                  <a:srgbClr val="00B050"/>
                </a:solidFill>
              </a:defRPr>
            </a:pPr>
          </a:p>
          <a:p>
            <a:pPr marL="342900" indent="-342900">
              <a:buSzPct val="100000"/>
              <a:buFont typeface="Arial"/>
              <a:buChar char="•"/>
              <a:defRPr sz="2000">
                <a:solidFill>
                  <a:srgbClr val="00B050"/>
                </a:solidFill>
              </a:defRPr>
            </a:pPr>
            <a:r>
              <a:t>Microbiota and the bacteria in the GUT can play a major role in our health, as an example obesity.</a:t>
            </a:r>
          </a:p>
          <a:p>
            <a:pPr marL="342900" indent="-342900">
              <a:buSzPct val="100000"/>
              <a:buFont typeface="Arial"/>
              <a:buChar char="•"/>
              <a:defRPr sz="2000">
                <a:solidFill>
                  <a:srgbClr val="00B050"/>
                </a:solidFill>
              </a:defRPr>
            </a:pPr>
            <a:r>
              <a:t>People who have different </a:t>
            </a:r>
            <a:r>
              <a:t>Microbiota are at higher risk to develop IBS and/ or obesity.</a:t>
            </a:r>
          </a:p>
          <a:p>
            <a:pPr marL="342900" indent="-342900">
              <a:buSzPct val="100000"/>
              <a:buFont typeface="Arial"/>
              <a:buChar char="•"/>
              <a:defRPr sz="2000">
                <a:solidFill>
                  <a:srgbClr val="00B050"/>
                </a:solidFill>
              </a:defRPr>
            </a:pPr>
            <a:r>
              <a:t>When we examine patient with IBS and IBD, some bacteria will be increased in IBS and decreased in IBD.</a:t>
            </a:r>
          </a:p>
          <a:p>
            <a:pPr marL="342900" indent="-342900">
              <a:buSzPct val="100000"/>
              <a:buFont typeface="Arial"/>
              <a:buChar char="•"/>
              <a:defRPr sz="2000">
                <a:solidFill>
                  <a:srgbClr val="00B050"/>
                </a:solidFill>
              </a:defRPr>
            </a:pPr>
            <a:r>
              <a:t>For the obesity they did a study in mice, they toke a bacteria from obese mouse and they give it to a normal mouse. Then they were given the same food, and both developed obesity.</a:t>
            </a:r>
          </a:p>
          <a:p>
            <a:pPr marL="342900" indent="-342900">
              <a:buSzPct val="100000"/>
              <a:buFont typeface="Arial"/>
              <a:buChar char="•"/>
              <a:defRPr sz="2000">
                <a:solidFill>
                  <a:srgbClr val="00B050"/>
                </a:solidFill>
              </a:defRPr>
            </a:pPr>
          </a:p>
          <a:p>
            <a:pPr marL="342900" indent="-342900" algn="r" rtl="1">
              <a:buSzPct val="100000"/>
              <a:buFont typeface="Arial"/>
              <a:buChar char="•"/>
              <a:defRPr sz="2000">
                <a:solidFill>
                  <a:srgbClr val="00B050"/>
                </a:solidFill>
                <a:latin typeface="+mn-lt"/>
                <a:ea typeface="+mn-ea"/>
                <a:cs typeface="+mn-cs"/>
                <a:sym typeface="Calibri"/>
              </a:defRPr>
            </a:pPr>
            <a:r>
              <a:t>يعني اخذوا عينة من فار حامل للبكتيريا وحقنوها في فار سليم، واعطوهم نفس الاكل كلهم سمنوا نفس الشيء حتى الفار السليم لانه صار حامل للبكتيريا</a:t>
            </a:r>
          </a:p>
          <a:p>
            <a:pPr marL="342900" indent="-342900" algn="r" rtl="1">
              <a:buSzPct val="100000"/>
              <a:buFont typeface="Arial"/>
              <a:buChar char="•"/>
              <a:defRPr sz="2000">
                <a:solidFill>
                  <a:srgbClr val="00B050"/>
                </a:solidFill>
                <a:latin typeface="+mn-lt"/>
                <a:ea typeface="+mn-ea"/>
                <a:cs typeface="+mn-cs"/>
                <a:sym typeface="Calibri"/>
              </a:defRPr>
            </a:pPr>
            <a:r>
              <a:t>اشربوا لبن اكتيفيا او فيتال كويس يساعد في التخلص من البكتيريا الضارة واستبدالها بالنافعة بالتالي الشعور بالراحة</a:t>
            </a:r>
          </a:p>
        </p:txBody>
      </p:sp>
      <p:sp>
        <p:nvSpPr>
          <p:cNvPr id="174" name="مربع نص 3"/>
          <p:cNvSpPr txBox="1"/>
          <p:nvPr/>
        </p:nvSpPr>
        <p:spPr>
          <a:xfrm>
            <a:off x="457200" y="274320"/>
            <a:ext cx="195943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Notes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427228" y="-1"/>
            <a:ext cx="9720072" cy="1499618"/>
          </a:xfrm>
          <a:prstGeom prst="rect">
            <a:avLst/>
          </a:prstGeom>
        </p:spPr>
        <p:txBody>
          <a:bodyPr/>
          <a:lstStyle/>
          <a:p>
            <a:pPr/>
            <a:r>
              <a:t>Pathophysiology of ibs</a:t>
            </a:r>
          </a:p>
        </p:txBody>
      </p:sp>
      <p:sp>
        <p:nvSpPr>
          <p:cNvPr id="177" name="Content Placeholder 2"/>
          <p:cNvSpPr txBox="1"/>
          <p:nvPr>
            <p:ph type="body" sz="half" idx="1"/>
          </p:nvPr>
        </p:nvSpPr>
        <p:spPr>
          <a:xfrm>
            <a:off x="427228" y="1219200"/>
            <a:ext cx="5465572" cy="5525824"/>
          </a:xfrm>
          <a:prstGeom prst="rect">
            <a:avLst/>
          </a:prstGeom>
          <a:ln w="9525">
            <a:solidFill>
              <a:srgbClr val="FFC000"/>
            </a:solidFill>
            <a:round/>
          </a:ln>
        </p:spPr>
        <p:txBody>
          <a:bodyPr/>
          <a:lstStyle/>
          <a:p>
            <a:pPr marL="0" indent="0" algn="l">
              <a:buSzTx/>
              <a:buNone/>
              <a:defRPr b="1" sz="1600"/>
            </a:pPr>
            <a:r>
              <a:t>Distention:</a:t>
            </a:r>
          </a:p>
          <a:p>
            <a:pPr marL="0" indent="0" algn="l">
              <a:buSzTx/>
              <a:buNone/>
              <a:defRPr sz="1600"/>
            </a:pPr>
            <a:r>
              <a:t>Various studies have shown that in patients with IBS, awareness and pain caused by </a:t>
            </a:r>
            <a:r>
              <a:rPr>
                <a:solidFill>
                  <a:srgbClr val="FF0000"/>
                </a:solidFill>
              </a:rPr>
              <a:t>balloon distention </a:t>
            </a:r>
            <a:r>
              <a:t>in the intestine are experienced at lower balloon volumes compared with controls </a:t>
            </a:r>
          </a:p>
          <a:p>
            <a:pPr marL="0" indent="0" algn="l">
              <a:buSzTx/>
              <a:buNone/>
              <a:defRPr sz="1600">
                <a:solidFill>
                  <a:srgbClr val="00B050"/>
                </a:solidFill>
              </a:defRPr>
            </a:pPr>
            <a:r>
              <a:t>In IBS, the small balloon will cause severe pain, so it’s not related to the balloon’s size, its related to the sensitivity of the GUT itself </a:t>
            </a:r>
            <a:r>
              <a:rPr>
                <a:solidFill>
                  <a:srgbClr val="FF0000"/>
                </a:solidFill>
              </a:rPr>
              <a:t>(important)</a:t>
            </a:r>
          </a:p>
          <a:p>
            <a:pPr marL="0" indent="0" algn="l">
              <a:buSzTx/>
              <a:buNone/>
              <a:defRPr b="1" sz="1600"/>
            </a:pPr>
            <a:r>
              <a:t>Bloating :</a:t>
            </a:r>
          </a:p>
          <a:p>
            <a:pPr marL="0" indent="0" algn="l">
              <a:buSzTx/>
              <a:buNone/>
              <a:defRPr sz="1600"/>
            </a:pPr>
            <a:r>
              <a:t>About half of patients with IBS (mainly those with constipation) have a measurable </a:t>
            </a:r>
            <a:r>
              <a:rPr>
                <a:solidFill>
                  <a:srgbClr val="FF0000"/>
                </a:solidFill>
              </a:rPr>
              <a:t>increase in abdominal girth </a:t>
            </a:r>
            <a:r>
              <a:t>associated with bloating (sensation of abdominal fullness) It is unclear whether heightened sensitivity of the intestines to normal sensations is mediated by the local GI nervous system, by central modulation from the brain, or by some combination of the two.</a:t>
            </a:r>
          </a:p>
          <a:p>
            <a:pPr marL="0" indent="0" algn="l">
              <a:buSzTx/>
              <a:buNone/>
              <a:defRPr sz="1600">
                <a:solidFill>
                  <a:srgbClr val="00B050"/>
                </a:solidFill>
              </a:defRPr>
            </a:pPr>
            <a:r>
              <a:t>Both bloating and distension cause discomfort, and pain, and have a negative impact on the quality of life for some individuals. The symptoms may be linked with other gas related complaints, such as burping, swallowing air, and passing intestinal gas.</a:t>
            </a:r>
          </a:p>
          <a:p>
            <a:pPr marL="0" indent="0" algn="l">
              <a:buSzTx/>
              <a:buNone/>
              <a:defRPr sz="1600">
                <a:solidFill>
                  <a:srgbClr val="00B050"/>
                </a:solidFill>
              </a:defRPr>
            </a:pPr>
            <a:r>
              <a:t>Gas level in IBS is normal or even less than normal, yet it causes severe pain. </a:t>
            </a:r>
          </a:p>
        </p:txBody>
      </p:sp>
      <p:sp>
        <p:nvSpPr>
          <p:cNvPr id="178" name="Content Placeholder 3"/>
          <p:cNvSpPr/>
          <p:nvPr/>
        </p:nvSpPr>
        <p:spPr>
          <a:xfrm>
            <a:off x="6108700" y="1219200"/>
            <a:ext cx="5600700" cy="5525824"/>
          </a:xfrm>
          <a:prstGeom prst="rect">
            <a:avLst/>
          </a:prstGeom>
          <a:ln>
            <a:solidFill>
              <a:srgbClr val="FFC000"/>
            </a:solidFill>
          </a:ln>
          <a:extLst>
            <a:ext uri="{C572A759-6A51-4108-AA02-DFA0A04FC94B}">
              <ma14:wrappingTextBoxFlag xmlns:ma14="http://schemas.microsoft.com/office/mac/drawingml/2011/main" val="1"/>
            </a:ext>
          </a:extLst>
        </p:spPr>
        <p:txBody>
          <a:bodyPr lIns="45719" rIns="45719">
            <a:normAutofit fontScale="100000" lnSpcReduction="0"/>
          </a:bodyPr>
          <a:lstStyle/>
          <a:p>
            <a:pPr marL="91439" indent="-91439" defTabSz="914400">
              <a:lnSpc>
                <a:spcPct val="90000"/>
              </a:lnSpc>
              <a:spcBef>
                <a:spcPts val="1200"/>
              </a:spcBef>
              <a:buClr>
                <a:schemeClr val="accent2">
                  <a:lumOff val="44000"/>
                </a:schemeClr>
              </a:buClr>
              <a:buSzPct val="100000"/>
              <a:buFont typeface="Tw Cen MT"/>
              <a:buChar char=" "/>
              <a:defRPr b="1" sz="1600"/>
            </a:pPr>
            <a:r>
              <a:t>Post infectious </a:t>
            </a:r>
            <a:endParaRPr sz="2200"/>
          </a:p>
          <a:p>
            <a:pPr marL="91439" indent="-91439" defTabSz="914400">
              <a:lnSpc>
                <a:spcPct val="90000"/>
              </a:lnSpc>
              <a:spcBef>
                <a:spcPts val="1200"/>
              </a:spcBef>
              <a:buClr>
                <a:schemeClr val="accent2">
                  <a:lumOff val="44000"/>
                </a:schemeClr>
              </a:buClr>
              <a:buSzPct val="100000"/>
              <a:buFont typeface="Tw Cen MT"/>
              <a:buChar char=" "/>
              <a:defRPr sz="1600"/>
            </a:pPr>
            <a:r>
              <a:t>A study in Walkerton, Ontario showed that post infections had a little impact on IBS pathophysiology</a:t>
            </a:r>
            <a:endParaRPr sz="2200"/>
          </a:p>
          <a:p>
            <a:pPr marL="91439" indent="-91439" defTabSz="914400">
              <a:lnSpc>
                <a:spcPct val="90000"/>
              </a:lnSpc>
              <a:spcBef>
                <a:spcPts val="1200"/>
              </a:spcBef>
              <a:buClr>
                <a:schemeClr val="accent2">
                  <a:lumOff val="44000"/>
                </a:schemeClr>
              </a:buClr>
              <a:buSzPct val="100000"/>
              <a:buFont typeface="Tw Cen MT"/>
              <a:buChar char=" "/>
              <a:defRPr sz="1600">
                <a:solidFill>
                  <a:srgbClr val="00B050"/>
                </a:solidFill>
              </a:defRPr>
            </a:pPr>
            <a:r>
              <a:t>Let’s assume that there is a patient who had severe gastroenteritis. It is possible that he/she may suffer IBS symptoms after the infection for 6 weeks period and IBS symptoms will disappear, but some of them will develop chronic IBS.</a:t>
            </a:r>
            <a:endParaRPr sz="2200"/>
          </a:p>
          <a:p>
            <a:pPr marL="91439" indent="-91439" defTabSz="914400">
              <a:lnSpc>
                <a:spcPct val="90000"/>
              </a:lnSpc>
              <a:spcBef>
                <a:spcPts val="1200"/>
              </a:spcBef>
              <a:buClr>
                <a:schemeClr val="accent2">
                  <a:lumOff val="44000"/>
                </a:schemeClr>
              </a:buClr>
              <a:buSzPct val="100000"/>
              <a:buFont typeface="Tw Cen MT"/>
              <a:buChar char=" "/>
              <a:defRPr b="1" sz="1600"/>
            </a:pPr>
            <a:r>
              <a:t>Food sensitivity</a:t>
            </a:r>
            <a:endParaRPr sz="2200"/>
          </a:p>
          <a:p>
            <a:pPr marL="91439" indent="-91439" defTabSz="914400">
              <a:lnSpc>
                <a:spcPct val="90000"/>
              </a:lnSpc>
              <a:spcBef>
                <a:spcPts val="1200"/>
              </a:spcBef>
              <a:buClr>
                <a:schemeClr val="accent2">
                  <a:lumOff val="44000"/>
                </a:schemeClr>
              </a:buClr>
              <a:buSzPct val="100000"/>
              <a:buFont typeface="Tw Cen MT"/>
              <a:buChar char=" "/>
              <a:defRPr sz="1600">
                <a:solidFill>
                  <a:srgbClr val="00B050"/>
                </a:solidFill>
              </a:defRPr>
            </a:pPr>
            <a:r>
              <a:t>Very common, and even siblings have different foods sensitivity.</a:t>
            </a:r>
            <a:endParaRPr sz="2200"/>
          </a:p>
          <a:p>
            <a:pPr marL="91439" indent="-91439" defTabSz="914400">
              <a:lnSpc>
                <a:spcPct val="90000"/>
              </a:lnSpc>
              <a:spcBef>
                <a:spcPts val="1200"/>
              </a:spcBef>
              <a:buClr>
                <a:schemeClr val="accent2">
                  <a:lumOff val="44000"/>
                </a:schemeClr>
              </a:buClr>
              <a:buSzPct val="100000"/>
              <a:buFont typeface="Tw Cen MT"/>
              <a:buChar char=" "/>
              <a:defRPr sz="1600">
                <a:solidFill>
                  <a:srgbClr val="00B050"/>
                </a:solidFill>
              </a:defRPr>
            </a:pPr>
            <a:r>
              <a:t>Antigen level are increased afetr a heavy meal (not due to allergy) </a:t>
            </a:r>
            <a:endParaRPr sz="2200"/>
          </a:p>
          <a:p>
            <a:pPr marL="91439" indent="-91439" defTabSz="914400">
              <a:lnSpc>
                <a:spcPct val="90000"/>
              </a:lnSpc>
              <a:spcBef>
                <a:spcPts val="1200"/>
              </a:spcBef>
              <a:buClr>
                <a:schemeClr val="accent2">
                  <a:lumOff val="44000"/>
                </a:schemeClr>
              </a:buClr>
              <a:buSzPct val="100000"/>
              <a:buFont typeface="Tw Cen MT"/>
              <a:buChar char=" "/>
              <a:defRPr b="1" sz="1600"/>
            </a:pPr>
            <a:r>
              <a:t>Psychological dysfunction:</a:t>
            </a:r>
            <a:endParaRPr sz="2200"/>
          </a:p>
          <a:p>
            <a:pPr marL="91439" indent="-91439" defTabSz="914400">
              <a:lnSpc>
                <a:spcPct val="90000"/>
              </a:lnSpc>
              <a:spcBef>
                <a:spcPts val="1200"/>
              </a:spcBef>
              <a:buClr>
                <a:schemeClr val="accent2">
                  <a:lumOff val="44000"/>
                </a:schemeClr>
              </a:buClr>
              <a:buSzPct val="100000"/>
              <a:buFont typeface="Tw Cen MT"/>
              <a:buChar char=" "/>
              <a:defRPr sz="1600"/>
            </a:pPr>
            <a:r>
              <a:t>Psychosocial factors may influence the expression of IBS. </a:t>
            </a:r>
            <a:r>
              <a:rPr>
                <a:solidFill>
                  <a:srgbClr val="00B050"/>
                </a:solidFill>
              </a:rPr>
              <a:t>Stress exacerbates the symptoms (nerves hyper-sensitivity)</a:t>
            </a:r>
            <a:endParaRPr sz="2200"/>
          </a:p>
          <a:p>
            <a:pPr lvl="1" marL="91439" indent="-91439" defTabSz="914400" rtl="1">
              <a:lnSpc>
                <a:spcPct val="90000"/>
              </a:lnSpc>
              <a:spcBef>
                <a:spcPts val="1200"/>
              </a:spcBef>
              <a:buClr>
                <a:schemeClr val="accent2">
                  <a:lumOff val="44000"/>
                </a:schemeClr>
              </a:buClr>
              <a:buSzPct val="100000"/>
              <a:buFont typeface="Tw Cen MT"/>
              <a:buChar char=" "/>
              <a:defRPr sz="1600">
                <a:solidFill>
                  <a:srgbClr val="00B050"/>
                </a:solidFill>
                <a:latin typeface="+mn-lt"/>
                <a:ea typeface="+mn-ea"/>
                <a:cs typeface="+mn-cs"/>
                <a:sym typeface="Calibri"/>
              </a:defRPr>
            </a:pPr>
            <a:r>
              <a:t>العوامل النفسية تزيد سوء المرض ولكن ما تسببه غالبا.</a:t>
            </a:r>
          </a:p>
        </p:txBody>
      </p:sp>
      <p:sp>
        <p:nvSpPr>
          <p:cNvPr id="179" name="Slide Number Placeholder 4"/>
          <p:cNvSpPr txBox="1"/>
          <p:nvPr>
            <p:ph type="sldNum" sz="quarter" idx="2"/>
          </p:nvPr>
        </p:nvSpPr>
        <p:spPr>
          <a:xfrm>
            <a:off x="10837333" y="6492294"/>
            <a:ext cx="174215"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0" name="صورة 5" descr="صورة 5"/>
          <p:cNvPicPr>
            <a:picLocks noChangeAspect="1"/>
          </p:cNvPicPr>
          <p:nvPr/>
        </p:nvPicPr>
        <p:blipFill>
          <a:blip r:embed="rId2">
            <a:extLst/>
          </a:blip>
          <a:srcRect l="68391" t="0" r="0" b="67405"/>
          <a:stretch>
            <a:fillRect/>
          </a:stretch>
        </p:blipFill>
        <p:spPr>
          <a:xfrm>
            <a:off x="5898055" y="0"/>
            <a:ext cx="1064448" cy="10269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تكامل">
  <a:themeElements>
    <a:clrScheme name="تكامل">
      <a:dk1>
        <a:srgbClr val="2E2B21"/>
      </a:dk1>
      <a:lt1>
        <a:srgbClr val="FFFFFF"/>
      </a:lt1>
      <a:dk2>
        <a:srgbClr val="A7A7A7"/>
      </a:dk2>
      <a:lt2>
        <a:srgbClr val="535353"/>
      </a:lt2>
      <a:accent1>
        <a:srgbClr val="A9A57C"/>
      </a:accent1>
      <a:accent2>
        <a:srgbClr val="8F8F8F"/>
      </a:accent2>
      <a:accent3>
        <a:srgbClr val="D2CB6C"/>
      </a:accent3>
      <a:accent4>
        <a:srgbClr val="95A39D"/>
      </a:accent4>
      <a:accent5>
        <a:srgbClr val="C89F5D"/>
      </a:accent5>
      <a:accent6>
        <a:srgbClr val="B1A089"/>
      </a:accent6>
      <a:hlink>
        <a:srgbClr val="0000FF"/>
      </a:hlink>
      <a:folHlink>
        <a:srgbClr val="FF00FF"/>
      </a:folHlink>
    </a:clrScheme>
    <a:fontScheme name="تكامل">
      <a:majorFont>
        <a:latin typeface="Helvetica"/>
        <a:ea typeface="Helvetica"/>
        <a:cs typeface="Helvetica"/>
      </a:majorFont>
      <a:minorFont>
        <a:latin typeface="Calibri"/>
        <a:ea typeface="Calibri"/>
        <a:cs typeface="Calibri"/>
      </a:minorFont>
    </a:fontScheme>
    <a:fmtScheme name="تكام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5400000">
              <a:srgbClr val="000000">
                <a:alpha val="50000"/>
              </a:srgbClr>
            </a:outerShdw>
          </a:effectLst>
        </a:effectStyle>
        <a:effectStyle>
          <a:effectLst>
            <a:outerShdw sx="100000" sy="100000" kx="0" ky="0" algn="b" rotWithShape="0" blurRad="50800" dist="12700" dir="540000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Off val="44000"/>
          </a:schemeClr>
        </a:solidFill>
        <a:ln w="15875" cap="flat">
          <a:solidFill>
            <a:schemeClr val="accent1"/>
          </a:solidFill>
          <a:prstDash val="solid"/>
          <a:round/>
        </a:ln>
        <a:effectLst>
          <a:outerShdw sx="100000" sy="100000" kx="0" ky="0" algn="b" rotWithShape="0" blurRad="50800" dist="12700" dir="5400000">
            <a:srgbClr val="000000">
              <a:alpha val="5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تكامل">
  <a:themeElements>
    <a:clrScheme name="تكامل">
      <a:dk1>
        <a:srgbClr val="000000"/>
      </a:dk1>
      <a:lt1>
        <a:srgbClr val="FFFFFF"/>
      </a:lt1>
      <a:dk2>
        <a:srgbClr val="A7A7A7"/>
      </a:dk2>
      <a:lt2>
        <a:srgbClr val="535353"/>
      </a:lt2>
      <a:accent1>
        <a:srgbClr val="A9A57C"/>
      </a:accent1>
      <a:accent2>
        <a:srgbClr val="8F8F8F"/>
      </a:accent2>
      <a:accent3>
        <a:srgbClr val="D2CB6C"/>
      </a:accent3>
      <a:accent4>
        <a:srgbClr val="95A39D"/>
      </a:accent4>
      <a:accent5>
        <a:srgbClr val="C89F5D"/>
      </a:accent5>
      <a:accent6>
        <a:srgbClr val="B1A089"/>
      </a:accent6>
      <a:hlink>
        <a:srgbClr val="0000FF"/>
      </a:hlink>
      <a:folHlink>
        <a:srgbClr val="FF00FF"/>
      </a:folHlink>
    </a:clrScheme>
    <a:fontScheme name="تكامل">
      <a:majorFont>
        <a:latin typeface="Helvetica"/>
        <a:ea typeface="Helvetica"/>
        <a:cs typeface="Helvetica"/>
      </a:majorFont>
      <a:minorFont>
        <a:latin typeface="Calibri"/>
        <a:ea typeface="Calibri"/>
        <a:cs typeface="Calibri"/>
      </a:minorFont>
    </a:fontScheme>
    <a:fmtScheme name="تكام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5400000">
              <a:srgbClr val="000000">
                <a:alpha val="50000"/>
              </a:srgbClr>
            </a:outerShdw>
          </a:effectLst>
        </a:effectStyle>
        <a:effectStyle>
          <a:effectLst>
            <a:outerShdw sx="100000" sy="100000" kx="0" ky="0" algn="b" rotWithShape="0" blurRad="50800" dist="12700" dir="540000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Off val="44000"/>
          </a:schemeClr>
        </a:solidFill>
        <a:ln w="15875" cap="flat">
          <a:solidFill>
            <a:schemeClr val="accent1"/>
          </a:solidFill>
          <a:prstDash val="solid"/>
          <a:round/>
        </a:ln>
        <a:effectLst>
          <a:outerShdw sx="100000" sy="100000" kx="0" ky="0" algn="b" rotWithShape="0" blurRad="50800" dist="12700" dir="5400000">
            <a:srgbClr val="000000">
              <a:alpha val="5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E2B21"/>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