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2E2B21"/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CE0DE"/>
          </a:solidFill>
        </a:fill>
      </a:tcStyle>
    </a:wholeTbl>
    <a:band2H>
      <a:tcTxStyle/>
      <a:tcStyle>
        <a:tcBdr/>
        <a:fill>
          <a:solidFill>
            <a:srgbClr val="EEF0EF"/>
          </a:solidFill>
        </a:fill>
      </a:tcStyle>
    </a:band2H>
    <a:firstCol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2E2B21"/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1E0D6"/>
          </a:solidFill>
        </a:fill>
      </a:tcStyle>
    </a:wholeTbl>
    <a:band2H>
      <a:tcTxStyle/>
      <a:tcStyle>
        <a:tcBdr/>
        <a:fill>
          <a:solidFill>
            <a:srgbClr val="F1F0EC"/>
          </a:solidFill>
        </a:fill>
      </a:tcStyle>
    </a:band2H>
    <a:firstCol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2E2B21"/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EECD3"/>
          </a:solidFill>
        </a:fill>
      </a:tcStyle>
    </a:wholeTbl>
    <a:band2H>
      <a:tcTxStyle/>
      <a:tcStyle>
        <a:tcBdr/>
        <a:fill>
          <a:solidFill>
            <a:srgbClr val="F7F6EA"/>
          </a:solidFill>
        </a:fill>
      </a:tcStyle>
    </a:band2H>
    <a:firstCol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2E2B21"/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4DFD9"/>
          </a:solidFill>
        </a:fill>
      </a:tcStyle>
    </a:wholeTbl>
    <a:band2H>
      <a:tcTxStyle/>
      <a:tcStyle>
        <a:tcBdr/>
        <a:fill>
          <a:solidFill>
            <a:srgbClr val="F2F0ED"/>
          </a:solidFill>
        </a:fill>
      </a:tcStyle>
    </a:band2H>
    <a:firstCol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2E2B2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E2B21"/>
        </a:fontRef>
        <a:srgbClr val="2E2B2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E2B21"/>
              </a:solidFill>
              <a:prstDash val="solid"/>
              <a:round/>
            </a:ln>
          </a:top>
          <a:bottom>
            <a:ln w="25400" cap="flat">
              <a:solidFill>
                <a:srgbClr val="2E2B2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lastRow>
    <a:fir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E2B21"/>
              </a:solidFill>
              <a:prstDash val="solid"/>
              <a:round/>
            </a:ln>
          </a:top>
          <a:bottom>
            <a:ln w="25400" cap="flat">
              <a:solidFill>
                <a:srgbClr val="2E2B2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2E2B21"/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2E2B21"/>
          </a:solidFill>
        </a:fill>
      </a:tcStyle>
    </a:firstCol>
    <a:la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2E2B21"/>
          </a:solidFill>
        </a:fill>
      </a:tcStyle>
    </a:lastRow>
    <a:firstRow>
      <a:tcTxStyle b="on" i="off">
        <a:fontRef idx="major">
          <a:schemeClr val="accent2">
            <a:lumOff val="44000"/>
          </a:schemeClr>
        </a:fontRef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2E2B2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618554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0" y="-2"/>
            <a:ext cx="12192000" cy="4572003"/>
          </a:xfrm>
          <a:prstGeom prst="rect">
            <a:avLst/>
          </a:prstGeom>
          <a:solidFill>
            <a:schemeClr val="accent2">
              <a:lumOff val="44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474233"/>
                </a:solidFill>
              </a:defRPr>
            </a:lvl1pPr>
            <a:lvl2pPr marL="0" indent="457200" algn="l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474233"/>
                </a:solidFill>
              </a:defRPr>
            </a:lvl2pPr>
            <a:lvl3pPr marL="0" indent="914400" algn="l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474233"/>
                </a:solidFill>
              </a:defRPr>
            </a:lvl3pPr>
            <a:lvl4pPr marL="0" indent="1371600" algn="l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474233"/>
                </a:solidFill>
              </a:defRPr>
            </a:lvl4pPr>
            <a:lvl5pPr marL="0" indent="1828800" algn="l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4742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Straight Connector 7"/>
          <p:cNvSpPr/>
          <p:nvPr/>
        </p:nvSpPr>
        <p:spPr>
          <a:xfrm flipV="1">
            <a:off x="8386842" y="5264105"/>
            <a:ext cx="1" cy="914401"/>
          </a:xfrm>
          <a:prstGeom prst="line">
            <a:avLst/>
          </a:prstGeom>
          <a:ln w="19050">
            <a:solidFill>
              <a:schemeClr val="accent2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2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" name="Body Level One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3" cy="4023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8724900" y="762000"/>
            <a:ext cx="2628900" cy="5410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idx="1"/>
          </p:nvPr>
        </p:nvSpPr>
        <p:spPr>
          <a:xfrm>
            <a:off x="990600" y="762000"/>
            <a:ext cx="7581900" cy="5410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5" name="Straight Connector 6"/>
          <p:cNvSpPr/>
          <p:nvPr/>
        </p:nvSpPr>
        <p:spPr>
          <a:xfrm>
            <a:off x="9601834" y="515828"/>
            <a:ext cx="914401" cy="1"/>
          </a:xfrm>
          <a:prstGeom prst="line">
            <a:avLst/>
          </a:prstGeom>
          <a:ln w="19050">
            <a:solidFill>
              <a:schemeClr val="accent2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2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3" cy="4023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6"/>
          <p:cNvSpPr/>
          <p:nvPr/>
        </p:nvSpPr>
        <p:spPr>
          <a:xfrm>
            <a:off x="0" y="-2"/>
            <a:ext cx="12192000" cy="4572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474233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474233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474233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474233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4742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6" name="Straight Connector 7"/>
          <p:cNvSpPr/>
          <p:nvPr/>
        </p:nvSpPr>
        <p:spPr>
          <a:xfrm flipV="1">
            <a:off x="8386842" y="5264105"/>
            <a:ext cx="1" cy="914401"/>
          </a:xfrm>
          <a:prstGeom prst="line">
            <a:avLst/>
          </a:prstGeom>
          <a:ln w="1905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2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24127" y="2286000"/>
            <a:ext cx="4754881" cy="4023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2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4127" y="2179635"/>
            <a:ext cx="4754881" cy="82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rgbClr val="BFBFBF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rgbClr val="BFBFBF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rgbClr val="BFBFBF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rgbClr val="BFBFBF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20" y="2179635"/>
            <a:ext cx="4754880" cy="822961"/>
          </a:xfrm>
          <a:prstGeom prst="rect">
            <a:avLst/>
          </a:prstGeom>
        </p:spPr>
        <p:txBody>
          <a:bodyPr anchor="ctr"/>
          <a:lstStyle/>
          <a:p>
            <a:pPr marL="0" indent="0" algn="l">
              <a:spcBef>
                <a:spcPts val="1800"/>
              </a:spcBef>
              <a:buClrTx/>
              <a:buSzTx/>
              <a:buFontTx/>
              <a:buNone/>
              <a:defRPr sz="2300">
                <a:solidFill>
                  <a:srgbClr val="BFBFBF"/>
                </a:solidFill>
              </a:defRPr>
            </a:pPr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2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2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1024127" y="471509"/>
            <a:ext cx="4389122" cy="173736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164592">
              <a:defRPr sz="2400"/>
            </a:lvl2pPr>
            <a:lvl3pPr marL="516636" indent="-205740">
              <a:defRPr sz="2400"/>
            </a:lvl3pPr>
            <a:lvl4pPr marL="662939" indent="-205739">
              <a:defRPr sz="2400"/>
            </a:lvl4pPr>
            <a:lvl5pPr marL="845819" indent="-20573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24127" y="2257506"/>
            <a:ext cx="4389122" cy="376229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idx="13"/>
          </p:nvPr>
        </p:nvSpPr>
        <p:spPr>
          <a:xfrm>
            <a:off x="0" y="-2"/>
            <a:ext cx="12188953" cy="45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474233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474233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474233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474233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4742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5" name="Straight Connector 8"/>
          <p:cNvSpPr/>
          <p:nvPr/>
        </p:nvSpPr>
        <p:spPr>
          <a:xfrm flipV="1">
            <a:off x="8386842" y="5264105"/>
            <a:ext cx="1" cy="914401"/>
          </a:xfrm>
          <a:prstGeom prst="line">
            <a:avLst/>
          </a:prstGeom>
          <a:ln w="19050">
            <a:solidFill>
              <a:schemeClr val="accent2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245404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000">
                <a:solidFill>
                  <a:srgbClr val="474233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474233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474233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474233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474233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474233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474233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474233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474233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474233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9pPr>
    </p:titleStyle>
    <p:bodyStyle>
      <a:lvl1pPr marL="91439" marR="0" indent="-91439" algn="r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>
            <a:lumOff val="44000"/>
          </a:schemeClr>
        </a:buClr>
        <a:buSzPct val="100000"/>
        <a:buFont typeface="Tw Cen MT"/>
        <a:buChar char=" "/>
        <a:tabLst/>
        <a:defRPr sz="2200" b="0" i="0" u="none" strike="noStrike" cap="none" spc="0" baseline="0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1pPr>
      <a:lvl2pPr marL="295655" marR="0" indent="-167639" algn="r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>
            <a:lumOff val="44000"/>
          </a:schemeClr>
        </a:buClr>
        <a:buSzPct val="100000"/>
        <a:buFont typeface="Tw Cen MT"/>
        <a:buChar char="•"/>
        <a:tabLst/>
        <a:defRPr sz="2200" b="0" i="0" u="none" strike="noStrike" cap="none" spc="0" baseline="0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2pPr>
      <a:lvl3pPr marL="526433" marR="0" indent="-215537" algn="r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>
            <a:lumOff val="44000"/>
          </a:schemeClr>
        </a:buClr>
        <a:buSzPct val="100000"/>
        <a:buFont typeface="Tw Cen MT"/>
        <a:buChar char="•"/>
        <a:tabLst/>
        <a:defRPr sz="2200" b="0" i="0" u="none" strike="noStrike" cap="none" spc="0" baseline="0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3pPr>
      <a:lvl4pPr marL="672737" marR="0" indent="-215537" algn="r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>
            <a:lumOff val="44000"/>
          </a:schemeClr>
        </a:buClr>
        <a:buSzPct val="100000"/>
        <a:buFont typeface="Tw Cen MT"/>
        <a:buChar char="•"/>
        <a:tabLst/>
        <a:defRPr sz="2200" b="0" i="0" u="none" strike="noStrike" cap="none" spc="0" baseline="0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4pPr>
      <a:lvl5pPr marL="855617" marR="0" indent="-215537" algn="r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>
            <a:lumOff val="44000"/>
          </a:schemeClr>
        </a:buClr>
        <a:buSzPct val="100000"/>
        <a:buFont typeface="Tw Cen MT"/>
        <a:buChar char="•"/>
        <a:tabLst/>
        <a:defRPr sz="2200" b="0" i="0" u="none" strike="noStrike" cap="none" spc="0" baseline="0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5pPr>
      <a:lvl6pPr marL="992777" marR="0" indent="-215537" algn="r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>
            <a:lumOff val="44000"/>
          </a:schemeClr>
        </a:buClr>
        <a:buSzPct val="100000"/>
        <a:buFont typeface="Tw Cen MT"/>
        <a:buChar char="•"/>
        <a:tabLst/>
        <a:defRPr sz="2200" b="0" i="0" u="none" strike="noStrike" cap="none" spc="0" baseline="0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6pPr>
      <a:lvl7pPr marL="1139081" marR="0" indent="-215537" algn="r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>
            <a:lumOff val="44000"/>
          </a:schemeClr>
        </a:buClr>
        <a:buSzPct val="100000"/>
        <a:buFont typeface="Tw Cen MT"/>
        <a:buChar char="•"/>
        <a:tabLst/>
        <a:defRPr sz="2200" b="0" i="0" u="none" strike="noStrike" cap="none" spc="0" baseline="0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7pPr>
      <a:lvl8pPr marL="1294529" marR="0" indent="-215537" algn="r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>
            <a:lumOff val="44000"/>
          </a:schemeClr>
        </a:buClr>
        <a:buSzPct val="100000"/>
        <a:buFont typeface="Tw Cen MT"/>
        <a:buChar char="•"/>
        <a:tabLst/>
        <a:defRPr sz="2200" b="0" i="0" u="none" strike="noStrike" cap="none" spc="0" baseline="0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8pPr>
      <a:lvl9pPr marL="1440833" marR="0" indent="-215537" algn="r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>
            <a:lumOff val="44000"/>
          </a:schemeClr>
        </a:buClr>
        <a:buSzPct val="100000"/>
        <a:buFont typeface="Tw Cen MT"/>
        <a:buChar char="•"/>
        <a:tabLst/>
        <a:defRPr sz="2200" b="0" i="0" u="none" strike="noStrike" cap="none" spc="0" baseline="0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hyperlink" Target="https://www.goodreads.com/author/show/44295.Marilyn_Vos_Savant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s://docs.google.com/forms/d/1U3talrnDrM9dd_odtd5jdtDUEsF0Sc4JROoOz1b3dJ0/prefill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عنوان فرعي 2"/>
          <p:cNvSpPr txBox="1">
            <a:spLocks noGrp="1"/>
          </p:cNvSpPr>
          <p:nvPr>
            <p:ph type="subTitle" sz="half" idx="1"/>
          </p:nvPr>
        </p:nvSpPr>
        <p:spPr>
          <a:xfrm>
            <a:off x="-1" y="1291583"/>
            <a:ext cx="12192001" cy="1972697"/>
          </a:xfrm>
          <a:prstGeom prst="rect">
            <a:avLst/>
          </a:prstGeom>
        </p:spPr>
        <p:txBody>
          <a:bodyPr/>
          <a:lstStyle>
            <a:lvl1pPr algn="ctr" defTabSz="905255">
              <a:lnSpc>
                <a:spcPct val="90000"/>
              </a:lnSpc>
              <a:spcBef>
                <a:spcPts val="100"/>
              </a:spcBef>
              <a:defRPr sz="6534">
                <a:solidFill>
                  <a:srgbClr val="2E2B21"/>
                </a:solidFill>
                <a:effectLst>
                  <a:outerShdw blurRad="37719" dist="18859" dir="2700000" rotWithShape="0">
                    <a:srgbClr val="2E2B21">
                      <a:alpha val="40000"/>
                    </a:srgbClr>
                  </a:outerShdw>
                </a:effectLst>
              </a:defRPr>
            </a:lvl1pPr>
          </a:lstStyle>
          <a:p>
            <a:r>
              <a:t>Pathophysiology Of Ascites In Cirrhosis</a:t>
            </a:r>
          </a:p>
        </p:txBody>
      </p:sp>
      <p:grpSp>
        <p:nvGrpSpPr>
          <p:cNvPr id="127" name="سداسي 3"/>
          <p:cNvGrpSpPr/>
          <p:nvPr/>
        </p:nvGrpSpPr>
        <p:grpSpPr>
          <a:xfrm>
            <a:off x="9458959" y="138792"/>
            <a:ext cx="2631441" cy="794536"/>
            <a:chOff x="0" y="0"/>
            <a:chExt cx="2631439" cy="794535"/>
          </a:xfrm>
        </p:grpSpPr>
        <p:sp>
          <p:nvSpPr>
            <p:cNvPr id="125" name="Shape"/>
            <p:cNvSpPr/>
            <p:nvPr/>
          </p:nvSpPr>
          <p:spPr>
            <a:xfrm>
              <a:off x="0" y="0"/>
              <a:ext cx="2631440" cy="79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30" y="0"/>
                  </a:lnTo>
                  <a:lnTo>
                    <a:pt x="19970" y="0"/>
                  </a:lnTo>
                  <a:lnTo>
                    <a:pt x="21600" y="10800"/>
                  </a:lnTo>
                  <a:lnTo>
                    <a:pt x="19970" y="21600"/>
                  </a:lnTo>
                  <a:lnTo>
                    <a:pt x="1630" y="21600"/>
                  </a:lnTo>
                  <a:close/>
                </a:path>
              </a:pathLst>
            </a:custGeom>
            <a:blipFill rotWithShape="1">
              <a:blip r:embed="rId3"/>
              <a:srcRect/>
              <a:stretch>
                <a:fillRect/>
              </a:stretch>
            </a:blipFill>
            <a:ln w="15875" cap="flat">
              <a:solidFill>
                <a:srgbClr val="BABAB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26" name="c"/>
            <p:cNvSpPr txBox="1"/>
            <p:nvPr/>
          </p:nvSpPr>
          <p:spPr>
            <a:xfrm>
              <a:off x="285498" y="211848"/>
              <a:ext cx="2060445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  <p:pic>
        <p:nvPicPr>
          <p:cNvPr id="128" name="صورة 6" descr="صورة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115215"/>
            <a:ext cx="1427481" cy="142748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مربع نص 16"/>
          <p:cNvSpPr txBox="1"/>
          <p:nvPr/>
        </p:nvSpPr>
        <p:spPr>
          <a:xfrm>
            <a:off x="9167261" y="3284192"/>
            <a:ext cx="2923140" cy="1224916"/>
          </a:xfrm>
          <a:prstGeom prst="rect">
            <a:avLst/>
          </a:prstGeom>
          <a:solidFill>
            <a:schemeClr val="accent2">
              <a:lumOff val="44000"/>
            </a:schemeClr>
          </a:solidFill>
          <a:ln w="15875">
            <a:solidFill>
              <a:schemeClr val="accent2">
                <a:lumOff val="44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302E28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dirty="0"/>
              <a:t>Color code</a:t>
            </a:r>
          </a:p>
          <a:p>
            <a:pPr>
              <a:defRPr>
                <a:solidFill>
                  <a:schemeClr val="accent1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dirty="0"/>
              <a:t>    </a:t>
            </a:r>
            <a:r>
              <a:rPr dirty="0">
                <a:solidFill>
                  <a:srgbClr val="FF0000"/>
                </a:solidFill>
              </a:rPr>
              <a:t>Important</a:t>
            </a:r>
            <a:r>
              <a:rPr dirty="0"/>
              <a:t> </a:t>
            </a:r>
          </a:p>
          <a:p>
            <a:pPr>
              <a:defRPr>
                <a:solidFill>
                  <a:schemeClr val="accent1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dirty="0"/>
              <a:t>    </a:t>
            </a:r>
            <a:r>
              <a:rPr dirty="0">
                <a:solidFill>
                  <a:srgbClr val="2CFE22"/>
                </a:solidFill>
              </a:rPr>
              <a:t>doctor notes</a:t>
            </a:r>
          </a:p>
          <a:p>
            <a:pPr>
              <a:defRPr>
                <a:solidFill>
                  <a:schemeClr val="accent1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dirty="0"/>
              <a:t>    Notes/extra explanation </a:t>
            </a:r>
          </a:p>
        </p:txBody>
      </p:sp>
      <p:sp>
        <p:nvSpPr>
          <p:cNvPr id="130" name="مخطط انسيابي: رابط 17"/>
          <p:cNvSpPr/>
          <p:nvPr/>
        </p:nvSpPr>
        <p:spPr>
          <a:xfrm>
            <a:off x="9243461" y="3642448"/>
            <a:ext cx="152401" cy="162561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2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31" name="مخطط انسيابي: رابط 21"/>
          <p:cNvSpPr/>
          <p:nvPr/>
        </p:nvSpPr>
        <p:spPr>
          <a:xfrm>
            <a:off x="9243461" y="3940911"/>
            <a:ext cx="152401" cy="162561"/>
          </a:xfrm>
          <a:prstGeom prst="ellipse">
            <a:avLst/>
          </a:prstGeom>
          <a:solidFill>
            <a:srgbClr val="2CFE22"/>
          </a:solidFill>
          <a:ln w="15875">
            <a:solidFill>
              <a:srgbClr val="2CFE2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92D050"/>
                </a:solidFill>
              </a:defRPr>
            </a:pPr>
            <a:endParaRPr/>
          </a:p>
        </p:txBody>
      </p:sp>
      <p:sp>
        <p:nvSpPr>
          <p:cNvPr id="132" name="مخطط انسيابي: رابط 22"/>
          <p:cNvSpPr/>
          <p:nvPr/>
        </p:nvSpPr>
        <p:spPr>
          <a:xfrm>
            <a:off x="9243461" y="4212716"/>
            <a:ext cx="152401" cy="162561"/>
          </a:xfrm>
          <a:prstGeom prst="ellipse">
            <a:avLst/>
          </a:prstGeom>
          <a:solidFill>
            <a:srgbClr val="808080"/>
          </a:solidFill>
          <a:ln w="15875">
            <a:solidFill>
              <a:srgbClr val="808080"/>
            </a:solidFill>
          </a:ln>
        </p:spPr>
        <p:txBody>
          <a:bodyPr lIns="45719" rIns="45719" anchor="ctr"/>
          <a:lstStyle/>
          <a:p>
            <a:pPr algn="ctr">
              <a:defRPr>
                <a:ln w="9524">
                  <a:solidFill>
                    <a:srgbClr val="808080"/>
                  </a:solidFill>
                </a:ln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33" name="مربع نص 16"/>
          <p:cNvSpPr txBox="1"/>
          <p:nvPr/>
        </p:nvSpPr>
        <p:spPr>
          <a:xfrm>
            <a:off x="9313110" y="4636270"/>
            <a:ext cx="2923140" cy="355145"/>
          </a:xfrm>
          <a:prstGeom prst="rect">
            <a:avLst/>
          </a:prstGeom>
          <a:solidFill>
            <a:schemeClr val="accent2">
              <a:lumOff val="44000"/>
            </a:schemeClr>
          </a:solidFill>
          <a:ln w="15875">
            <a:solidFill>
              <a:schemeClr val="accent2">
                <a:lumOff val="44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sz="1500">
                <a:solidFill>
                  <a:srgbClr val="77777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وقل ربِّ زدني علماً (20 طه آية 114).</a:t>
            </a:r>
          </a:p>
        </p:txBody>
      </p:sp>
      <p:sp>
        <p:nvSpPr>
          <p:cNvPr id="134" name="مربع نص 16"/>
          <p:cNvSpPr txBox="1"/>
          <p:nvPr/>
        </p:nvSpPr>
        <p:spPr>
          <a:xfrm>
            <a:off x="55267" y="3265142"/>
            <a:ext cx="2923140" cy="1263016"/>
          </a:xfrm>
          <a:prstGeom prst="rect">
            <a:avLst/>
          </a:prstGeom>
          <a:solidFill>
            <a:schemeClr val="accent2">
              <a:lumOff val="44000"/>
            </a:schemeClr>
          </a:solidFill>
          <a:ln w="15875">
            <a:solidFill>
              <a:schemeClr val="accent2">
                <a:lumOff val="44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500">
                <a:solidFill>
                  <a:srgbClr val="777777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To acquire knowledge, one must; study</a:t>
            </a:r>
          </a:p>
          <a:p>
            <a:pPr>
              <a:defRPr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but to acquire wisdom, one must observe.</a:t>
            </a:r>
          </a:p>
          <a:p>
            <a:pPr>
              <a:defRPr sz="1400">
                <a:solidFill>
                  <a:srgbClr val="0063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u="sng">
                <a:solidFill>
                  <a:srgbClr val="D25814"/>
                </a:solidFill>
                <a:uFill>
                  <a:solidFill>
                    <a:srgbClr val="D25814"/>
                  </a:solidFill>
                </a:uFill>
                <a:hlinkClick r:id="rId5"/>
              </a:rPr>
              <a:t>Marilyn Vos Savant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-1" y="0"/>
            <a:ext cx="5730121" cy="6858000"/>
          </a:xfrm>
          <a:prstGeom prst="rect">
            <a:avLst/>
          </a:prstGeom>
          <a:solidFill>
            <a:srgbClr val="EDEBE6"/>
          </a:solidFill>
        </p:spPr>
        <p:txBody>
          <a:bodyPr/>
          <a:lstStyle/>
          <a:p>
            <a:pPr marL="0" indent="0" algn="l">
              <a:lnSpc>
                <a:spcPct val="150000"/>
              </a:lnSpc>
              <a:buSzTx/>
              <a:buNone/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dirty="0" smtClean="0"/>
          </a:p>
          <a:p>
            <a:pPr marL="0" indent="0" algn="l">
              <a:lnSpc>
                <a:spcPct val="150000"/>
              </a:lnSpc>
              <a:buSzTx/>
              <a:buNone/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smtClean="0"/>
              <a:t>VD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 The reduction in pressure (or stretch) at the carotid and renal baroreceptors </a:t>
            </a:r>
            <a:r>
              <a:rPr sz="1200" dirty="0">
                <a:solidFill>
                  <a:srgbClr val="00B050"/>
                </a:solidFill>
                <a:latin typeface="UICTFontTextStyleTallBody"/>
                <a:ea typeface="UICTFontTextStyleTallBody"/>
                <a:cs typeface="UICTFontTextStyleTallBody"/>
                <a:sym typeface="UICTFontTextStyleTallBody"/>
              </a:rPr>
              <a:t>production of VDs may be stimulated bu endotoxins or other bacterial products" important </a:t>
            </a:r>
            <a:endParaRPr dirty="0">
              <a:solidFill>
                <a:srgbClr val="00B050"/>
              </a:solidFill>
            </a:endParaRPr>
          </a:p>
          <a:p>
            <a:pPr marL="0" indent="0" algn="l">
              <a:lnSpc>
                <a:spcPct val="150000"/>
              </a:lnSpc>
              <a:buSzTx/>
              <a:buNone/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 activation of the sodium-retaining neurohumoral mechanisms</a:t>
            </a:r>
          </a:p>
          <a:p>
            <a:pPr marL="0" indent="0" algn="l">
              <a:lnSpc>
                <a:spcPct val="150000"/>
              </a:lnSpc>
              <a:buSzTx/>
              <a:buNone/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(in an attempt to restore perfusion pressure to normal </a:t>
            </a:r>
          </a:p>
          <a:p>
            <a:pPr marL="173037" indent="-173037" algn="l">
              <a:lnSpc>
                <a:spcPct val="150000"/>
              </a:lnSpc>
              <a:buClrTx/>
              <a:buFont typeface="Arial"/>
              <a:buChar char="•"/>
              <a:defRPr sz="1600">
                <a:solidFill>
                  <a:srgbClr val="44546A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dirty="0"/>
              <a:t>renin-angiotensin-aldosterone system</a:t>
            </a:r>
          </a:p>
          <a:p>
            <a:pPr marL="173037" indent="-173037" algn="l">
              <a:lnSpc>
                <a:spcPct val="150000"/>
              </a:lnSpc>
              <a:buClrTx/>
              <a:buFont typeface="Arial"/>
              <a:buChar char="•"/>
              <a:defRPr sz="1600">
                <a:solidFill>
                  <a:srgbClr val="44546A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dirty="0"/>
              <a:t>sympathetic nervous system</a:t>
            </a:r>
          </a:p>
          <a:p>
            <a:pPr marL="173037" indent="-173037" algn="l">
              <a:lnSpc>
                <a:spcPct val="150000"/>
              </a:lnSpc>
              <a:buClrTx/>
              <a:buFont typeface="Arial"/>
              <a:buChar char="•"/>
              <a:defRPr sz="1600">
                <a:solidFill>
                  <a:srgbClr val="44546A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dirty="0"/>
              <a:t>antidiuretic hormone (vasopressin). </a:t>
            </a:r>
          </a:p>
          <a:p>
            <a:pPr marL="0" indent="0" algn="l">
              <a:lnSpc>
                <a:spcPct val="150000"/>
              </a:lnSpc>
              <a:buSzTx/>
              <a:buNone/>
              <a:defRPr sz="1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The net effect</a:t>
            </a:r>
            <a:r>
              <a:rPr b="0" u="none" dirty="0"/>
              <a:t> is avoid sodium and water retention</a:t>
            </a:r>
          </a:p>
          <a:p>
            <a:pPr marL="0" indent="0" algn="l">
              <a:lnSpc>
                <a:spcPct val="100000"/>
              </a:lnSpc>
              <a:buSzTx/>
              <a:buNone/>
              <a:defRPr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Sodium retention </a:t>
            </a:r>
            <a:r>
              <a:rPr b="0" dirty="0">
                <a:solidFill>
                  <a:srgbClr val="44546A"/>
                </a:solidFill>
              </a:rPr>
              <a:t>impaired sodium excretion </a:t>
            </a:r>
          </a:p>
          <a:p>
            <a:pPr marL="0" indent="0" algn="l">
              <a:lnSpc>
                <a:spcPct val="100000"/>
              </a:lnSpc>
              <a:buSzTx/>
              <a:buNone/>
              <a:defRPr sz="1600" b="1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Water retention</a:t>
            </a:r>
            <a:r>
              <a:rPr b="0" dirty="0"/>
              <a:t>  </a:t>
            </a:r>
          </a:p>
          <a:p>
            <a:pPr marL="173037" indent="-173037" algn="l">
              <a:lnSpc>
                <a:spcPct val="100000"/>
              </a:lnSpc>
              <a:buClrTx/>
              <a:buFont typeface="Arial"/>
              <a:buChar char="•"/>
              <a:tabLst>
                <a:tab pos="228600" algn="l"/>
              </a:tabLst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Initially water excretion is normal in patients with cirrhosis </a:t>
            </a:r>
            <a:r>
              <a:rPr dirty="0" smtClean="0"/>
              <a:t>before </a:t>
            </a:r>
            <a:r>
              <a:rPr dirty="0"/>
              <a:t>the development of ascites and then becomes </a:t>
            </a:r>
            <a:r>
              <a:rPr dirty="0" smtClean="0"/>
              <a:t>increasingly</a:t>
            </a:r>
            <a:r>
              <a:rPr lang="en-US" dirty="0" smtClean="0"/>
              <a:t> </a:t>
            </a:r>
            <a:r>
              <a:rPr dirty="0" smtClean="0"/>
              <a:t>impaired </a:t>
            </a:r>
            <a:r>
              <a:rPr dirty="0"/>
              <a:t>as the liver disease progresses. (Increase ADH)</a:t>
            </a:r>
          </a:p>
        </p:txBody>
      </p:sp>
      <p:sp>
        <p:nvSpPr>
          <p:cNvPr id="212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grpSp>
        <p:nvGrpSpPr>
          <p:cNvPr id="215" name="سداسي 3"/>
          <p:cNvGrpSpPr/>
          <p:nvPr/>
        </p:nvGrpSpPr>
        <p:grpSpPr>
          <a:xfrm>
            <a:off x="10535477" y="138792"/>
            <a:ext cx="1554923" cy="469494"/>
            <a:chOff x="0" y="0"/>
            <a:chExt cx="1554922" cy="469492"/>
          </a:xfrm>
        </p:grpSpPr>
        <p:sp>
          <p:nvSpPr>
            <p:cNvPr id="213" name="Shape"/>
            <p:cNvSpPr/>
            <p:nvPr/>
          </p:nvSpPr>
          <p:spPr>
            <a:xfrm>
              <a:off x="-1" y="0"/>
              <a:ext cx="1554924" cy="4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30" y="0"/>
                  </a:lnTo>
                  <a:lnTo>
                    <a:pt x="19970" y="0"/>
                  </a:lnTo>
                  <a:lnTo>
                    <a:pt x="21600" y="10800"/>
                  </a:lnTo>
                  <a:lnTo>
                    <a:pt x="19970" y="21600"/>
                  </a:lnTo>
                  <a:lnTo>
                    <a:pt x="1630" y="21600"/>
                  </a:lnTo>
                  <a:close/>
                </a:path>
              </a:pathLst>
            </a:custGeom>
            <a:blipFill rotWithShape="1">
              <a:blip r:embed="rId2"/>
              <a:srcRect/>
              <a:stretch>
                <a:fillRect/>
              </a:stretch>
            </a:blipFill>
            <a:ln w="15875" cap="flat">
              <a:solidFill>
                <a:srgbClr val="BABAB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14" name="c"/>
            <p:cNvSpPr txBox="1"/>
            <p:nvPr/>
          </p:nvSpPr>
          <p:spPr>
            <a:xfrm>
              <a:off x="168700" y="49326"/>
              <a:ext cx="121752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  <p:sp>
        <p:nvSpPr>
          <p:cNvPr id="216" name="Content Placeholder 2"/>
          <p:cNvSpPr txBox="1"/>
          <p:nvPr/>
        </p:nvSpPr>
        <p:spPr>
          <a:xfrm>
            <a:off x="5730118" y="992570"/>
            <a:ext cx="6461882" cy="5109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173037" indent="-173037" defTabSz="914400">
              <a:spcBef>
                <a:spcPts val="1200"/>
              </a:spcBef>
              <a:buSzPct val="100000"/>
              <a:buFont typeface="Arial"/>
              <a:buChar char="•"/>
              <a:tabLst>
                <a:tab pos="228600" algn="l"/>
              </a:tabLst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smtClean="0"/>
              <a:t>Thus</a:t>
            </a:r>
            <a:r>
              <a:rPr dirty="0"/>
              <a:t>, patients with cirrhosis and ascites usually demonstrate </a:t>
            </a:r>
            <a:r>
              <a:rPr dirty="0" smtClean="0"/>
              <a:t>urinary</a:t>
            </a:r>
            <a:r>
              <a:rPr lang="en-US" sz="2200" dirty="0"/>
              <a:t> </a:t>
            </a:r>
            <a:r>
              <a:rPr dirty="0" smtClean="0"/>
              <a:t>sodium </a:t>
            </a:r>
            <a:r>
              <a:rPr dirty="0"/>
              <a:t>retention, increased total body sodium, and </a:t>
            </a:r>
            <a:r>
              <a:rPr dirty="0" smtClean="0"/>
              <a:t>dilutional</a:t>
            </a:r>
            <a:r>
              <a:rPr lang="en-US" dirty="0" smtClean="0"/>
              <a:t> </a:t>
            </a:r>
            <a:r>
              <a:rPr dirty="0" smtClean="0"/>
              <a:t>hyponatremia</a:t>
            </a:r>
            <a:r>
              <a:rPr dirty="0"/>
              <a:t>. </a:t>
            </a:r>
          </a:p>
          <a:p>
            <a:pPr defTabSz="914400">
              <a:spcBef>
                <a:spcPts val="1200"/>
              </a:spcBef>
              <a:defRPr sz="1600" b="1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Renal vasoconstriction</a:t>
            </a:r>
            <a:r>
              <a:rPr b="0" dirty="0"/>
              <a:t> </a:t>
            </a:r>
          </a:p>
          <a:p>
            <a:pPr defTabSz="914400">
              <a:spcBef>
                <a:spcPts val="1200"/>
              </a:spcBef>
              <a:tabLst>
                <a:tab pos="228600" algn="l"/>
                <a:tab pos="457200" algn="l"/>
              </a:tabLst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VC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 renal hypoperfusion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 decrease GFR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(in some patient hepatorenal </a:t>
            </a:r>
            <a:endParaRPr sz="2200" dirty="0"/>
          </a:p>
          <a:p>
            <a:pPr defTabSz="914400">
              <a:spcBef>
                <a:spcPts val="1200"/>
              </a:spcBef>
              <a:tabLst>
                <a:tab pos="228600" algn="l"/>
                <a:tab pos="457200" algn="l"/>
              </a:tabLst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syndrome)This excess retained blood volume is thought to leak-out(filtered) </a:t>
            </a:r>
            <a:endParaRPr sz="2200" dirty="0"/>
          </a:p>
          <a:p>
            <a:pPr defTabSz="914400">
              <a:spcBef>
                <a:spcPts val="1200"/>
              </a:spcBef>
              <a:tabLst>
                <a:tab pos="228600" algn="l"/>
                <a:tab pos="457200" algn="l"/>
              </a:tabLst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(extravasate) directly from both the liver surface, and the mesenteric vessels. </a:t>
            </a:r>
          </a:p>
          <a:p>
            <a:pPr indent="137160" defTabSz="914400">
              <a:spcBef>
                <a:spcPts val="1200"/>
              </a:spcBef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due to:</a:t>
            </a:r>
          </a:p>
          <a:p>
            <a:pPr marL="514350" indent="-285750" defTabSz="914400">
              <a:spcBef>
                <a:spcPts val="1200"/>
              </a:spcBef>
              <a:buSzPct val="100000"/>
              <a:buFont typeface="Arial"/>
              <a:buChar char="•"/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increased hydrostatics pressure</a:t>
            </a:r>
          </a:p>
          <a:p>
            <a:pPr marL="514350" indent="-285750" defTabSz="914400">
              <a:spcBef>
                <a:spcPts val="1200"/>
              </a:spcBef>
              <a:buSzPct val="100000"/>
              <a:buFont typeface="Arial"/>
              <a:buChar char="•"/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Increase vascular wall permeability</a:t>
            </a:r>
          </a:p>
          <a:p>
            <a:pPr marL="514350" indent="-285750" defTabSz="914400">
              <a:spcBef>
                <a:spcPts val="1200"/>
              </a:spcBef>
              <a:buSzPct val="100000"/>
              <a:buFont typeface="Arial"/>
              <a:buChar char="•"/>
              <a:defRPr sz="1600" b="1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concurrently decreased oncotic (osmotic) </a:t>
            </a:r>
            <a:r>
              <a:rPr dirty="0" smtClean="0"/>
              <a:t>pressure </a:t>
            </a:r>
            <a:r>
              <a:rPr u="sng" dirty="0"/>
              <a:t>(hypoalbuminemia</a:t>
            </a:r>
            <a:r>
              <a:rPr b="0" dirty="0">
                <a:solidFill>
                  <a:srgbClr val="00B050"/>
                </a:solidFill>
              </a:rPr>
              <a:t>)</a:t>
            </a:r>
            <a:endParaRPr sz="2200" dirty="0"/>
          </a:p>
          <a:p>
            <a:pPr marL="514350" indent="-285750" defTabSz="914400">
              <a:spcBef>
                <a:spcPts val="1200"/>
              </a:spcBef>
              <a:buSzPct val="100000"/>
              <a:buFont typeface="Arial"/>
              <a:buChar char="•"/>
              <a:defRPr sz="1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hypoalbuminemia cause decrease in omcotic pressure</a:t>
            </a:r>
            <a:endParaRPr sz="2200" dirty="0"/>
          </a:p>
          <a:p>
            <a:pPr marL="514350" indent="-285750" defTabSz="914400">
              <a:spcBef>
                <a:spcPts val="1200"/>
              </a:spcBef>
              <a:buSzPct val="100000"/>
              <a:buFont typeface="Arial"/>
              <a:buChar char="•"/>
              <a:defRPr sz="1200">
                <a:solidFill>
                  <a:srgbClr val="FF0000"/>
                </a:solidFill>
                <a:latin typeface="UICTFontTextStyleTallBody"/>
                <a:ea typeface="UICTFontTextStyleTallBody"/>
                <a:cs typeface="UICTFontTextStyleTallBody"/>
                <a:sym typeface="UICTFontTextStyleTallBody"/>
              </a:defRPr>
            </a:pPr>
            <a:r>
              <a:rPr dirty="0"/>
              <a:t>always in ascites look for the underlying cause first before treatment"</a:t>
            </a:r>
          </a:p>
        </p:txBody>
      </p:sp>
      <p:sp>
        <p:nvSpPr>
          <p:cNvPr id="217" name="TextBox 7"/>
          <p:cNvSpPr txBox="1"/>
          <p:nvPr/>
        </p:nvSpPr>
        <p:spPr>
          <a:xfrm>
            <a:off x="10342470" y="657613"/>
            <a:ext cx="264553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Important slide**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41589" y="95911"/>
            <a:ext cx="570882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defTabSz="914400" hangingPunct="1">
              <a:lnSpc>
                <a:spcPct val="150000"/>
              </a:lnSpc>
              <a:buClr>
                <a:srgbClr val="8F8F8F">
                  <a:lumOff val="44000"/>
                </a:srgbClr>
              </a:buClr>
              <a:defRPr sz="20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Activation of endogenous vasoconstrictor agents 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E2B2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90500" y="161925"/>
            <a:ext cx="11899900" cy="6583099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28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Abnormalities in patients with cirrhosis and ascites</a:t>
            </a:r>
            <a:br/>
            <a:endParaRPr/>
          </a:p>
        </p:txBody>
      </p:sp>
      <p:sp>
        <p:nvSpPr>
          <p:cNvPr id="22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236040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graphicFrame>
        <p:nvGraphicFramePr>
          <p:cNvPr id="221" name="Content Placeholder 3"/>
          <p:cNvGraphicFramePr/>
          <p:nvPr/>
        </p:nvGraphicFramePr>
        <p:xfrm>
          <a:off x="2020921" y="998407"/>
          <a:ext cx="8239056" cy="540721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59764"/>
                <a:gridCol w="2059764"/>
                <a:gridCol w="2059764"/>
                <a:gridCol w="2059764"/>
              </a:tblGrid>
              <a:tr h="348210">
                <a:tc gridSpan="4">
                  <a:txBody>
                    <a:bodyPr/>
                    <a:lstStyle/>
                    <a:p>
                      <a:pPr algn="ctr" defTabSz="914400">
                        <a:defRPr sz="1500">
                          <a:effectLst>
                            <a:outerShdw blurRad="38100" dist="38100" dir="2700000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elvetica"/>
                        </a:defRPr>
                      </a:pPr>
                      <a:endParaRPr/>
                    </a:p>
                  </a:txBody>
                  <a:tcPr marL="34292" marR="34292" marT="34292" marB="34292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046"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Circulatory</a:t>
                      </a:r>
                    </a:p>
                  </a:txBody>
                  <a:tcPr marL="34292" marR="34292" marT="34292" marB="34292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Vascular</a:t>
                      </a:r>
                    </a:p>
                  </a:txBody>
                  <a:tcPr marL="34292" marR="34292" marT="34292" marB="34292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Functional</a:t>
                      </a:r>
                    </a:p>
                  </a:txBody>
                  <a:tcPr marL="34292" marR="34292" marT="34292" marB="34292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Biochemical</a:t>
                      </a:r>
                    </a:p>
                  </a:txBody>
                  <a:tcPr marL="34292" marR="34292" marT="34292" marB="34292" anchor="ctr" horzOverflow="overflow"/>
                </a:tc>
              </a:tr>
              <a:tr h="609367"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Reduced systemic vascular resistance</a:t>
                      </a:r>
                    </a:p>
                  </a:txBody>
                  <a:tcPr marL="34292" marR="34292" marT="34292" marB="34292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Splanchnic vasodilation</a:t>
                      </a:r>
                    </a:p>
                  </a:txBody>
                  <a:tcPr marL="34292" marR="34292" marT="34292" marB="34292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Activation of systemic vasodilator factors</a:t>
                      </a:r>
                    </a:p>
                  </a:txBody>
                  <a:tcPr marL="34292" marR="34292" marT="34292" marB="34292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Sodium retention</a:t>
                      </a:r>
                    </a:p>
                  </a:txBody>
                  <a:tcPr marL="34292" marR="34292" marT="34292" marB="34292" anchor="ctr" horzOverflow="overflow"/>
                </a:tc>
              </a:tr>
              <a:tr h="788601"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Reduced arterial pressure</a:t>
                      </a:r>
                    </a:p>
                  </a:txBody>
                  <a:tcPr marL="34292" marR="34292" marT="34292" marB="34292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Renal artery vasoconstriction</a:t>
                      </a:r>
                    </a:p>
                  </a:txBody>
                  <a:tcPr marL="34292" marR="34292" marT="34292" marB="34292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Activation of systemic vasoconstrictor factors</a:t>
                      </a:r>
                    </a:p>
                  </a:txBody>
                  <a:tcPr marL="34292" marR="34292" marT="34292" marB="34292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Water retention</a:t>
                      </a:r>
                    </a:p>
                  </a:txBody>
                  <a:tcPr marL="34292" marR="34292" marT="34292" marB="34292" anchor="ctr" horzOverflow="overflow"/>
                </a:tc>
              </a:tr>
              <a:tr h="609367"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Increased heart rate</a:t>
                      </a:r>
                    </a:p>
                  </a:txBody>
                  <a:tcPr marL="34292" marR="34292" marT="34292" marB="34292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Pulmonary vasodilation</a:t>
                      </a:r>
                    </a:p>
                  </a:txBody>
                  <a:tcPr marL="34292" marR="34292" marT="34292" marB="34292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Activation of renal vasodilator factors</a:t>
                      </a:r>
                    </a:p>
                  </a:txBody>
                  <a:tcPr marL="34292" marR="34292" marT="34292" marB="34292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Increased systemic nitric oxide</a:t>
                      </a:r>
                    </a:p>
                  </a:txBody>
                  <a:tcPr marL="34292" marR="34292" marT="34292" marB="34292" anchor="ctr" horzOverflow="overflow"/>
                </a:tc>
              </a:tr>
              <a:tr h="609367"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Increased cardiac index</a:t>
                      </a:r>
                    </a:p>
                  </a:txBody>
                  <a:tcPr marL="34292" marR="34292" marT="34292" marB="34292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400">
                          <a:sym typeface="Tw Cen MT"/>
                        </a:defRPr>
                      </a:pPr>
                      <a:endParaRPr/>
                    </a:p>
                  </a:txBody>
                  <a:tcPr marL="34292" marR="34292" marT="34292" marB="34292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Reduced glomerular filtration rate</a:t>
                      </a:r>
                    </a:p>
                  </a:txBody>
                  <a:tcPr marL="34292" marR="34292" marT="34292" marB="34292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Increased systemic prostaglandins</a:t>
                      </a:r>
                    </a:p>
                  </a:txBody>
                  <a:tcPr marL="34292" marR="34292" marT="34292" marB="34292" anchor="ctr" horzOverflow="overflow"/>
                </a:tc>
              </a:tr>
              <a:tr h="870524"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Increased plasma volume</a:t>
                      </a:r>
                    </a:p>
                  </a:txBody>
                  <a:tcPr marL="34292" marR="34292" marT="34292" marB="34292" anchor="ctr" horzOverflow="overflow"/>
                </a:tc>
                <a:tc gridSpan="2">
                  <a:txBody>
                    <a:bodyPr/>
                    <a:lstStyle/>
                    <a:p>
                      <a:pPr algn="ctr" defTabSz="914400">
                        <a:defRPr sz="1400">
                          <a:sym typeface="Tw Cen MT"/>
                        </a:defRPr>
                      </a:pPr>
                      <a:endParaRPr/>
                    </a:p>
                  </a:txBody>
                  <a:tcPr marL="34292" marR="34292" marT="34292" marB="34292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Increased renal nitric oxide and prostaglandins</a:t>
                      </a:r>
                    </a:p>
                  </a:txBody>
                  <a:tcPr marL="34292" marR="34292" marT="34292" marB="34292" anchor="ctr" horzOverflow="overflow"/>
                </a:tc>
              </a:tr>
              <a:tr h="609367"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Reduced renal blood flow</a:t>
                      </a:r>
                    </a:p>
                  </a:txBody>
                  <a:tcPr marL="34292" marR="34292" marT="34292" marB="34292" anchor="ctr" horzOverflow="overflow"/>
                </a:tc>
                <a:tc gridSpan="3">
                  <a:txBody>
                    <a:bodyPr/>
                    <a:lstStyle/>
                    <a:p>
                      <a:pPr algn="ctr" defTabSz="914400">
                        <a:defRPr sz="1400">
                          <a:sym typeface="Tw Cen MT"/>
                        </a:defRPr>
                      </a:pPr>
                      <a:endParaRPr/>
                    </a:p>
                  </a:txBody>
                  <a:tcPr marL="34292" marR="34292" marT="34292" marB="34292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367"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E2B21"/>
                          </a:solidFill>
                          <a:sym typeface="Tw Cen MT"/>
                        </a:rPr>
                        <a:t>Increased portal blood flow</a:t>
                      </a:r>
                    </a:p>
                  </a:txBody>
                  <a:tcPr marL="34292" marR="34292" marT="34292" marB="34292" anchor="ctr" horzOverflow="overflow"/>
                </a:tc>
                <a:tc gridSpan="3">
                  <a:txBody>
                    <a:bodyPr/>
                    <a:lstStyle/>
                    <a:p>
                      <a:pPr algn="ctr" defTabSz="914400">
                        <a:defRPr sz="1400">
                          <a:sym typeface="Tw Cen MT"/>
                        </a:defRPr>
                      </a:pPr>
                      <a:endParaRPr/>
                    </a:p>
                  </a:txBody>
                  <a:tcPr marL="34292" marR="34292" marT="34292" marB="34292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24" name="سداسي 3"/>
          <p:cNvGrpSpPr/>
          <p:nvPr/>
        </p:nvGrpSpPr>
        <p:grpSpPr>
          <a:xfrm>
            <a:off x="10535477" y="138792"/>
            <a:ext cx="1554923" cy="469494"/>
            <a:chOff x="0" y="0"/>
            <a:chExt cx="1554922" cy="469492"/>
          </a:xfrm>
        </p:grpSpPr>
        <p:sp>
          <p:nvSpPr>
            <p:cNvPr id="222" name="Shape"/>
            <p:cNvSpPr/>
            <p:nvPr/>
          </p:nvSpPr>
          <p:spPr>
            <a:xfrm>
              <a:off x="-1" y="0"/>
              <a:ext cx="1554924" cy="4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30" y="0"/>
                  </a:lnTo>
                  <a:lnTo>
                    <a:pt x="19970" y="0"/>
                  </a:lnTo>
                  <a:lnTo>
                    <a:pt x="21600" y="10800"/>
                  </a:lnTo>
                  <a:lnTo>
                    <a:pt x="19970" y="21600"/>
                  </a:lnTo>
                  <a:lnTo>
                    <a:pt x="1630" y="21600"/>
                  </a:lnTo>
                  <a:close/>
                </a:path>
              </a:pathLst>
            </a:custGeom>
            <a:blipFill rotWithShape="1">
              <a:blip r:embed="rId2"/>
              <a:srcRect/>
              <a:stretch>
                <a:fillRect/>
              </a:stretch>
            </a:blipFill>
            <a:ln w="15875" cap="flat">
              <a:solidFill>
                <a:srgbClr val="BABAB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23" name="c"/>
            <p:cNvSpPr txBox="1"/>
            <p:nvPr/>
          </p:nvSpPr>
          <p:spPr>
            <a:xfrm>
              <a:off x="168700" y="49326"/>
              <a:ext cx="121752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  <p:sp>
        <p:nvSpPr>
          <p:cNvPr id="225" name="TextBox 1"/>
          <p:cNvSpPr txBox="1"/>
          <p:nvPr/>
        </p:nvSpPr>
        <p:spPr>
          <a:xfrm>
            <a:off x="2192261" y="-22742"/>
            <a:ext cx="264553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Important slide**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22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5812" y="1420812"/>
            <a:ext cx="4724401" cy="4911726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Title 1"/>
          <p:cNvSpPr txBox="1"/>
          <p:nvPr/>
        </p:nvSpPr>
        <p:spPr>
          <a:xfrm>
            <a:off x="383058" y="608285"/>
            <a:ext cx="11191463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80000"/>
              </a:lnSpc>
              <a:defRPr sz="2800" b="1" cap="all" spc="1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Any new ascites should be tapped and analyzed!</a:t>
            </a:r>
          </a:p>
        </p:txBody>
      </p:sp>
      <p:grpSp>
        <p:nvGrpSpPr>
          <p:cNvPr id="232" name="سداسي 3"/>
          <p:cNvGrpSpPr/>
          <p:nvPr/>
        </p:nvGrpSpPr>
        <p:grpSpPr>
          <a:xfrm>
            <a:off x="10535477" y="138792"/>
            <a:ext cx="1554923" cy="469494"/>
            <a:chOff x="0" y="0"/>
            <a:chExt cx="1554922" cy="469492"/>
          </a:xfrm>
        </p:grpSpPr>
        <p:sp>
          <p:nvSpPr>
            <p:cNvPr id="230" name="Shape"/>
            <p:cNvSpPr/>
            <p:nvPr/>
          </p:nvSpPr>
          <p:spPr>
            <a:xfrm>
              <a:off x="-1" y="0"/>
              <a:ext cx="1554924" cy="4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30" y="0"/>
                  </a:lnTo>
                  <a:lnTo>
                    <a:pt x="19970" y="0"/>
                  </a:lnTo>
                  <a:lnTo>
                    <a:pt x="21600" y="10800"/>
                  </a:lnTo>
                  <a:lnTo>
                    <a:pt x="19970" y="21600"/>
                  </a:lnTo>
                  <a:lnTo>
                    <a:pt x="1630" y="21600"/>
                  </a:lnTo>
                  <a:close/>
                </a:path>
              </a:pathLst>
            </a:custGeom>
            <a:blipFill rotWithShape="1">
              <a:blip r:embed="rId3"/>
              <a:srcRect/>
              <a:stretch>
                <a:fillRect/>
              </a:stretch>
            </a:blipFill>
            <a:ln w="15875" cap="flat">
              <a:solidFill>
                <a:srgbClr val="BABAB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31" name="c"/>
            <p:cNvSpPr txBox="1"/>
            <p:nvPr/>
          </p:nvSpPr>
          <p:spPr>
            <a:xfrm>
              <a:off x="168700" y="49326"/>
              <a:ext cx="121752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  <p:sp>
        <p:nvSpPr>
          <p:cNvPr id="233" name="TextBox 5"/>
          <p:cNvSpPr txBox="1"/>
          <p:nvPr/>
        </p:nvSpPr>
        <p:spPr>
          <a:xfrm>
            <a:off x="762499" y="1751284"/>
            <a:ext cx="2681540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0B050"/>
                </a:solidFill>
              </a:defRPr>
            </a:pPr>
            <a:r>
              <a:t>history: check if he has progressive abdomenal distention, jaundice, lower limb adema.</a:t>
            </a:r>
          </a:p>
          <a:p>
            <a:pPr>
              <a:defRPr>
                <a:solidFill>
                  <a:srgbClr val="00B050"/>
                </a:solidFill>
              </a:defRPr>
            </a:pPr>
            <a:endParaRPr/>
          </a:p>
          <a:p>
            <a:pPr>
              <a:defRPr>
                <a:solidFill>
                  <a:srgbClr val="00B050"/>
                </a:solidFill>
              </a:defRPr>
            </a:pPr>
            <a:r>
              <a:t>Clinically there will be extention and shifting.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36" name="Title 1"/>
          <p:cNvSpPr txBox="1"/>
          <p:nvPr/>
        </p:nvSpPr>
        <p:spPr>
          <a:xfrm>
            <a:off x="457200" y="277813"/>
            <a:ext cx="11353800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80000"/>
              </a:lnSpc>
              <a:defRPr sz="2800" b="1" spc="1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Ascitic Fluid Analysis</a:t>
            </a:r>
          </a:p>
        </p:txBody>
      </p:sp>
      <p:grpSp>
        <p:nvGrpSpPr>
          <p:cNvPr id="239" name="Group 7"/>
          <p:cNvGrpSpPr/>
          <p:nvPr/>
        </p:nvGrpSpPr>
        <p:grpSpPr>
          <a:xfrm>
            <a:off x="919233" y="849312"/>
            <a:ext cx="10353534" cy="4880597"/>
            <a:chOff x="0" y="0"/>
            <a:chExt cx="10353532" cy="4880595"/>
          </a:xfrm>
        </p:grpSpPr>
        <p:pic>
          <p:nvPicPr>
            <p:cNvPr id="237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2691" y="762356"/>
              <a:ext cx="10180842" cy="4118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8" name="Oval 4"/>
            <p:cNvSpPr/>
            <p:nvPr/>
          </p:nvSpPr>
          <p:spPr>
            <a:xfrm>
              <a:off x="-1" y="-1"/>
              <a:ext cx="2681345" cy="4280750"/>
            </a:xfrm>
            <a:prstGeom prst="ellipse">
              <a:avLst/>
            </a:prstGeom>
            <a:noFill/>
            <a:ln w="9525" cap="flat">
              <a:solidFill>
                <a:srgbClr val="F2726C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/>
              <a:endParaRPr/>
            </a:p>
          </p:txBody>
        </p:sp>
      </p:grpSp>
      <p:sp>
        <p:nvSpPr>
          <p:cNvPr id="240" name="Bent-Up Arrow 5"/>
          <p:cNvSpPr/>
          <p:nvPr/>
        </p:nvSpPr>
        <p:spPr>
          <a:xfrm rot="5400000">
            <a:off x="2121729" y="5524682"/>
            <a:ext cx="576264" cy="792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672"/>
                </a:moveTo>
                <a:lnTo>
                  <a:pt x="13500" y="17672"/>
                </a:lnTo>
                <a:lnTo>
                  <a:pt x="13500" y="3928"/>
                </a:lnTo>
                <a:lnTo>
                  <a:pt x="10800" y="3928"/>
                </a:lnTo>
                <a:lnTo>
                  <a:pt x="16200" y="0"/>
                </a:lnTo>
                <a:lnTo>
                  <a:pt x="21600" y="3928"/>
                </a:lnTo>
                <a:lnTo>
                  <a:pt x="18900" y="3928"/>
                </a:lnTo>
                <a:lnTo>
                  <a:pt x="189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45719" rIns="45719"/>
          <a:lstStyle/>
          <a:p>
            <a:pPr algn="r"/>
            <a:endParaRPr/>
          </a:p>
        </p:txBody>
      </p:sp>
      <p:sp>
        <p:nvSpPr>
          <p:cNvPr id="241" name="TextBox 6"/>
          <p:cNvSpPr txBox="1"/>
          <p:nvPr/>
        </p:nvSpPr>
        <p:spPr>
          <a:xfrm>
            <a:off x="2927350" y="5730392"/>
            <a:ext cx="3168650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Measure </a:t>
            </a:r>
            <a:r>
              <a:rPr sz="3200">
                <a:solidFill>
                  <a:srgbClr val="FF0000"/>
                </a:solidFill>
              </a:rPr>
              <a:t> SAAG</a:t>
            </a:r>
          </a:p>
        </p:txBody>
      </p:sp>
      <p:grpSp>
        <p:nvGrpSpPr>
          <p:cNvPr id="244" name="سداسي 3"/>
          <p:cNvGrpSpPr/>
          <p:nvPr/>
        </p:nvGrpSpPr>
        <p:grpSpPr>
          <a:xfrm>
            <a:off x="10535477" y="138792"/>
            <a:ext cx="1554923" cy="469494"/>
            <a:chOff x="0" y="0"/>
            <a:chExt cx="1554922" cy="469492"/>
          </a:xfrm>
        </p:grpSpPr>
        <p:sp>
          <p:nvSpPr>
            <p:cNvPr id="242" name="Shape"/>
            <p:cNvSpPr/>
            <p:nvPr/>
          </p:nvSpPr>
          <p:spPr>
            <a:xfrm>
              <a:off x="-1" y="0"/>
              <a:ext cx="1554924" cy="4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30" y="0"/>
                  </a:lnTo>
                  <a:lnTo>
                    <a:pt x="19970" y="0"/>
                  </a:lnTo>
                  <a:lnTo>
                    <a:pt x="21600" y="10800"/>
                  </a:lnTo>
                  <a:lnTo>
                    <a:pt x="19970" y="21600"/>
                  </a:lnTo>
                  <a:lnTo>
                    <a:pt x="1630" y="21600"/>
                  </a:lnTo>
                  <a:close/>
                </a:path>
              </a:pathLst>
            </a:custGeom>
            <a:blipFill rotWithShape="1">
              <a:blip r:embed="rId3"/>
              <a:srcRect/>
              <a:stretch>
                <a:fillRect/>
              </a:stretch>
            </a:blipFill>
            <a:ln w="15875" cap="flat">
              <a:solidFill>
                <a:srgbClr val="BABAB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43" name="c"/>
            <p:cNvSpPr txBox="1"/>
            <p:nvPr/>
          </p:nvSpPr>
          <p:spPr>
            <a:xfrm>
              <a:off x="168700" y="49326"/>
              <a:ext cx="121752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  <p:sp>
        <p:nvSpPr>
          <p:cNvPr id="245" name="TextBox 8"/>
          <p:cNvSpPr txBox="1"/>
          <p:nvPr/>
        </p:nvSpPr>
        <p:spPr>
          <a:xfrm>
            <a:off x="5530012" y="5684018"/>
            <a:ext cx="474194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0B050"/>
                </a:solidFill>
              </a:defRPr>
            </a:pPr>
            <a:r>
              <a:t>From serum, if its high=portal hyper tension ,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t>if decresed=malegnancy</a:t>
            </a:r>
          </a:p>
        </p:txBody>
      </p:sp>
      <p:sp>
        <p:nvSpPr>
          <p:cNvPr id="246" name="Frame 11"/>
          <p:cNvSpPr/>
          <p:nvPr/>
        </p:nvSpPr>
        <p:spPr>
          <a:xfrm flipH="1">
            <a:off x="919233" y="3022934"/>
            <a:ext cx="2681342" cy="1218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227" y="2700"/>
                </a:moveTo>
                <a:lnTo>
                  <a:pt x="1227" y="18900"/>
                </a:lnTo>
                <a:lnTo>
                  <a:pt x="20373" y="18900"/>
                </a:lnTo>
                <a:lnTo>
                  <a:pt x="20373" y="27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47" name="TextBox 10"/>
          <p:cNvSpPr txBox="1"/>
          <p:nvPr/>
        </p:nvSpPr>
        <p:spPr>
          <a:xfrm>
            <a:off x="5438899" y="6211668"/>
            <a:ext cx="476514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r>
              <a:t>SAAG</a:t>
            </a:r>
            <a:r>
              <a:rPr>
                <a:solidFill>
                  <a:srgbClr val="2E2B21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is more sensitive to fluid the idea is measure the serum &amp; ascitic albumin </a:t>
            </a:r>
          </a:p>
        </p:txBody>
      </p:sp>
      <p:sp>
        <p:nvSpPr>
          <p:cNvPr id="248" name="TextBox 13"/>
          <p:cNvSpPr txBox="1"/>
          <p:nvPr/>
        </p:nvSpPr>
        <p:spPr>
          <a:xfrm>
            <a:off x="9669108" y="5729909"/>
            <a:ext cx="609297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0000"/>
                </a:solidFill>
                <a:latin typeface="UICTFontTextStyleTallBody"/>
                <a:ea typeface="UICTFontTextStyleTallBody"/>
                <a:cs typeface="UICTFontTextStyleTallBody"/>
                <a:sym typeface="UICTFontTextStyleTallBody"/>
              </a:defRPr>
            </a:pPr>
            <a:r>
              <a:t>High SAAG ( mainly liver )</a:t>
            </a:r>
            <a:br/>
            <a:r>
              <a:t>Low SAAG ( other causes 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90500" y="161925"/>
            <a:ext cx="11899900" cy="658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28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Serum-to-Ascites Albumin Gradient (SAAG)</a:t>
            </a:r>
          </a:p>
        </p:txBody>
      </p:sp>
      <p:sp>
        <p:nvSpPr>
          <p:cNvPr id="251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grpSp>
        <p:nvGrpSpPr>
          <p:cNvPr id="254" name="Content Placeholder 5"/>
          <p:cNvGrpSpPr/>
          <p:nvPr/>
        </p:nvGrpSpPr>
        <p:grpSpPr>
          <a:xfrm>
            <a:off x="6593051" y="813745"/>
            <a:ext cx="5151488" cy="2300779"/>
            <a:chOff x="0" y="0"/>
            <a:chExt cx="5151487" cy="2300778"/>
          </a:xfrm>
        </p:grpSpPr>
        <p:sp>
          <p:nvSpPr>
            <p:cNvPr id="252" name="Rectangle"/>
            <p:cNvSpPr/>
            <p:nvPr/>
          </p:nvSpPr>
          <p:spPr>
            <a:xfrm>
              <a:off x="0" y="0"/>
              <a:ext cx="5151488" cy="2300779"/>
            </a:xfrm>
            <a:prstGeom prst="rect">
              <a:avLst/>
            </a:prstGeom>
            <a:solidFill>
              <a:srgbClr val="EDEB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457200" algn="l"/>
                </a:tabLst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53" name="Low SAAG &lt;1.1 g/dL…"/>
            <p:cNvSpPr txBox="1"/>
            <p:nvPr/>
          </p:nvSpPr>
          <p:spPr>
            <a:xfrm>
              <a:off x="0" y="0"/>
              <a:ext cx="5151488" cy="2024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2400" b="1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Low SAAG &lt;1.1 g/dL</a:t>
              </a:r>
            </a:p>
            <a:p>
              <a:pPr marL="342900" indent="-342900">
                <a:buSzPct val="100000"/>
                <a:buFont typeface="Arial"/>
                <a:buChar char="•"/>
                <a:tabLst>
                  <a:tab pos="457200" algn="l"/>
                </a:tabLst>
                <a:defRPr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Peritoneal carcinomatosis</a:t>
              </a:r>
            </a:p>
            <a:p>
              <a:pPr marL="342900" indent="-342900">
                <a:buSzPct val="100000"/>
                <a:buFont typeface="Arial"/>
                <a:buChar char="•"/>
                <a:tabLst>
                  <a:tab pos="457200" algn="l"/>
                </a:tabLst>
                <a:defRPr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Peritoneal tuberculosis</a:t>
              </a:r>
            </a:p>
            <a:p>
              <a:pPr marL="342900" indent="-342900">
                <a:buSzPct val="100000"/>
                <a:buFont typeface="Arial"/>
                <a:buChar char="•"/>
                <a:tabLst>
                  <a:tab pos="457200" algn="l"/>
                </a:tabLst>
                <a:defRPr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Secondary peritonitis </a:t>
              </a:r>
            </a:p>
            <a:p>
              <a:pPr marL="342900" indent="-342900">
                <a:buSzPct val="100000"/>
                <a:buFont typeface="Arial"/>
                <a:buChar char="•"/>
                <a:tabLst>
                  <a:tab pos="457200" algn="l"/>
                </a:tabLst>
                <a:defRPr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Pancreatitis</a:t>
              </a:r>
            </a:p>
            <a:p>
              <a:pPr marL="342900" indent="-342900">
                <a:buSzPct val="100000"/>
                <a:buFont typeface="Arial"/>
                <a:buChar char="•"/>
                <a:tabLst>
                  <a:tab pos="457200" algn="l"/>
                </a:tabLst>
                <a:defRPr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Serositis</a:t>
              </a:r>
            </a:p>
            <a:p>
              <a:pPr marL="342900" indent="-342900">
                <a:buSzPct val="100000"/>
                <a:buFont typeface="Arial"/>
                <a:buChar char="•"/>
                <a:tabLst>
                  <a:tab pos="457200" algn="l"/>
                </a:tabLst>
                <a:defRPr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Nephrotic syndrome</a:t>
              </a:r>
            </a:p>
          </p:txBody>
        </p:sp>
      </p:grpSp>
      <p:grpSp>
        <p:nvGrpSpPr>
          <p:cNvPr id="257" name="Content Placeholder 7"/>
          <p:cNvGrpSpPr/>
          <p:nvPr/>
        </p:nvGrpSpPr>
        <p:grpSpPr>
          <a:xfrm>
            <a:off x="1300484" y="813745"/>
            <a:ext cx="4946706" cy="2300779"/>
            <a:chOff x="0" y="0"/>
            <a:chExt cx="4946705" cy="2300778"/>
          </a:xfrm>
        </p:grpSpPr>
        <p:sp>
          <p:nvSpPr>
            <p:cNvPr id="255" name="Rectangle"/>
            <p:cNvSpPr/>
            <p:nvPr/>
          </p:nvSpPr>
          <p:spPr>
            <a:xfrm>
              <a:off x="-1" y="0"/>
              <a:ext cx="4946707" cy="2300779"/>
            </a:xfrm>
            <a:prstGeom prst="rect">
              <a:avLst/>
            </a:prstGeom>
            <a:solidFill>
              <a:srgbClr val="EDEB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457200" algn="l"/>
                </a:tabLst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56" name="High SAAG ≥1.1 g/dL…"/>
            <p:cNvSpPr txBox="1"/>
            <p:nvPr/>
          </p:nvSpPr>
          <p:spPr>
            <a:xfrm>
              <a:off x="-1" y="0"/>
              <a:ext cx="4946707" cy="21010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2400" b="1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High SAAG ≥1.1 g/dL</a:t>
              </a:r>
            </a:p>
            <a:p>
              <a:pPr algn="ctr">
                <a:defRPr sz="2400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 marL="342900" indent="-342900">
                <a:buSzPct val="100000"/>
                <a:buFont typeface="Arial"/>
                <a:buChar char="•"/>
                <a:tabLst>
                  <a:tab pos="457200" algn="l"/>
                </a:tabLst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Cirrhosis</a:t>
              </a:r>
            </a:p>
            <a:p>
              <a:pPr marL="342900" indent="-342900">
                <a:buSzPct val="100000"/>
                <a:buFont typeface="Arial"/>
                <a:buChar char="•"/>
                <a:tabLst>
                  <a:tab pos="457200" algn="l"/>
                </a:tabLst>
                <a:defRPr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Heart failure/constrictive pericarditis</a:t>
              </a:r>
            </a:p>
            <a:p>
              <a:pPr marL="342900" indent="-342900">
                <a:buSzPct val="100000"/>
                <a:buFont typeface="Arial"/>
                <a:buChar char="•"/>
                <a:tabLst>
                  <a:tab pos="457200" algn="l"/>
                </a:tabLst>
                <a:defRPr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Alcoholic hepatitis</a:t>
              </a:r>
            </a:p>
            <a:p>
              <a:pPr marL="342900" indent="-342900">
                <a:buSzPct val="100000"/>
                <a:buFont typeface="Arial"/>
                <a:buChar char="•"/>
                <a:tabLst>
                  <a:tab pos="457200" algn="l"/>
                </a:tabLst>
                <a:defRPr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Budd chiari</a:t>
              </a:r>
            </a:p>
            <a:p>
              <a:pPr marL="342900" indent="-342900">
                <a:buSzPct val="100000"/>
                <a:buFont typeface="Arial"/>
                <a:buChar char="•"/>
                <a:tabLst>
                  <a:tab pos="457200" algn="l"/>
                </a:tabLst>
                <a:defRPr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Massive hepatic metastases</a:t>
              </a:r>
            </a:p>
          </p:txBody>
        </p:sp>
      </p:grpSp>
      <p:grpSp>
        <p:nvGrpSpPr>
          <p:cNvPr id="260" name="سداسي 3"/>
          <p:cNvGrpSpPr/>
          <p:nvPr/>
        </p:nvGrpSpPr>
        <p:grpSpPr>
          <a:xfrm>
            <a:off x="10535477" y="138792"/>
            <a:ext cx="1554923" cy="469494"/>
            <a:chOff x="0" y="0"/>
            <a:chExt cx="1554922" cy="469492"/>
          </a:xfrm>
        </p:grpSpPr>
        <p:sp>
          <p:nvSpPr>
            <p:cNvPr id="258" name="Shape"/>
            <p:cNvSpPr/>
            <p:nvPr/>
          </p:nvSpPr>
          <p:spPr>
            <a:xfrm>
              <a:off x="-1" y="0"/>
              <a:ext cx="1554924" cy="4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30" y="0"/>
                  </a:lnTo>
                  <a:lnTo>
                    <a:pt x="19970" y="0"/>
                  </a:lnTo>
                  <a:lnTo>
                    <a:pt x="21600" y="10800"/>
                  </a:lnTo>
                  <a:lnTo>
                    <a:pt x="19970" y="21600"/>
                  </a:lnTo>
                  <a:lnTo>
                    <a:pt x="1630" y="21600"/>
                  </a:lnTo>
                  <a:close/>
                </a:path>
              </a:pathLst>
            </a:custGeom>
            <a:blipFill rotWithShape="1">
              <a:blip r:embed="rId2"/>
              <a:srcRect/>
              <a:stretch>
                <a:fillRect/>
              </a:stretch>
            </a:blipFill>
            <a:ln w="15875" cap="flat">
              <a:solidFill>
                <a:srgbClr val="BABAB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59" name="c"/>
            <p:cNvSpPr txBox="1"/>
            <p:nvPr/>
          </p:nvSpPr>
          <p:spPr>
            <a:xfrm>
              <a:off x="168700" y="49326"/>
              <a:ext cx="121752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  <p:grpSp>
        <p:nvGrpSpPr>
          <p:cNvPr id="263" name="Content Placeholder 2"/>
          <p:cNvGrpSpPr/>
          <p:nvPr/>
        </p:nvGrpSpPr>
        <p:grpSpPr>
          <a:xfrm>
            <a:off x="0" y="3274343"/>
            <a:ext cx="12192000" cy="3601044"/>
            <a:chOff x="0" y="0"/>
            <a:chExt cx="12192000" cy="3601042"/>
          </a:xfrm>
        </p:grpSpPr>
        <p:sp>
          <p:nvSpPr>
            <p:cNvPr id="261" name="Rectangle"/>
            <p:cNvSpPr/>
            <p:nvPr/>
          </p:nvSpPr>
          <p:spPr>
            <a:xfrm>
              <a:off x="0" y="0"/>
              <a:ext cx="12192000" cy="3470682"/>
            </a:xfrm>
            <a:prstGeom prst="rect">
              <a:avLst/>
            </a:pr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150000"/>
                </a:lnSpc>
                <a:spcBef>
                  <a:spcPts val="800"/>
                </a:spcBef>
                <a:defRPr sz="2200"/>
              </a:pPr>
              <a:endParaRPr/>
            </a:p>
          </p:txBody>
        </p:sp>
        <p:sp>
          <p:nvSpPr>
            <p:cNvPr id="262" name="Initial treatment of ascites…"/>
            <p:cNvSpPr txBox="1"/>
            <p:nvPr/>
          </p:nvSpPr>
          <p:spPr>
            <a:xfrm>
              <a:off x="0" y="0"/>
              <a:ext cx="12192000" cy="36010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914400">
                <a:lnSpc>
                  <a:spcPct val="150000"/>
                </a:lnSpc>
                <a:defRPr sz="2800" b="1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Initial treatment of ascites</a:t>
              </a:r>
              <a:endParaRPr sz="2200"/>
            </a:p>
            <a:p>
              <a:pPr lvl="1" indent="128015" defTabSz="914400">
                <a:lnSpc>
                  <a:spcPct val="150000"/>
                </a:lnSpc>
                <a:spcBef>
                  <a:spcPts val="400"/>
                </a:spcBef>
                <a:defRPr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1.</a:t>
              </a:r>
              <a:r>
                <a:rPr b="1"/>
                <a:t> </a:t>
              </a:r>
              <a:r>
                <a:t>Dietary sodium restriction</a:t>
              </a:r>
              <a:r>
                <a:rPr>
                  <a:solidFill>
                    <a:srgbClr val="2E2B21"/>
                  </a:solidFill>
                </a:rPr>
                <a:t> : </a:t>
              </a:r>
              <a:r>
                <a:t>Limiting sodium intake to 88 meq (2000 mg) per day</a:t>
              </a:r>
            </a:p>
            <a:p>
              <a:pPr lvl="1" indent="128015" defTabSz="914400">
                <a:lnSpc>
                  <a:spcPct val="150000"/>
                </a:lnSpc>
                <a:spcBef>
                  <a:spcPts val="400"/>
                </a:spcBef>
                <a:defRPr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2. </a:t>
              </a:r>
              <a:r>
                <a:rPr>
                  <a:solidFill>
                    <a:srgbClr val="FF0000"/>
                  </a:solidFill>
                </a:rPr>
                <a:t>Diuretics</a:t>
              </a:r>
              <a:r>
                <a:t> (most successful therapeutic regimen is the combination of </a:t>
              </a:r>
              <a:r>
                <a:rPr>
                  <a:solidFill>
                    <a:srgbClr val="FF0000"/>
                  </a:solidFill>
                </a:rPr>
                <a:t>Spironolactone and Furosemide)  </a:t>
              </a:r>
              <a:r>
                <a:t>Monitor electrolytes and kidney function</a:t>
              </a:r>
            </a:p>
            <a:p>
              <a:pPr lvl="1" indent="128015" defTabSz="914400">
                <a:lnSpc>
                  <a:spcPct val="150000"/>
                </a:lnSpc>
                <a:spcBef>
                  <a:spcPts val="400"/>
                </a:spcBef>
                <a:defRPr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3. </a:t>
              </a:r>
              <a:r>
                <a:rPr>
                  <a:solidFill>
                    <a:srgbClr val="FF0000"/>
                  </a:solidFill>
                </a:rPr>
                <a:t>Discontinue non-steroidal anti-inflammatory drugs . </a:t>
              </a:r>
              <a:r>
                <a:rPr sz="1400">
                  <a:solidFill>
                    <a:srgbClr val="00B050"/>
                  </a:solidFill>
                </a:rPr>
                <a:t>avoid all hepatotoxic drugs.</a:t>
              </a:r>
            </a:p>
            <a:p>
              <a:pPr lvl="1" indent="128015" defTabSz="914400">
                <a:lnSpc>
                  <a:spcPct val="150000"/>
                </a:lnSpc>
                <a:spcBef>
                  <a:spcPts val="400"/>
                </a:spcBef>
                <a:defRPr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4. Rx of underlying cause </a:t>
              </a:r>
            </a:p>
            <a:p>
              <a:pPr lvl="1" indent="128015" defTabSz="914400">
                <a:lnSpc>
                  <a:spcPct val="150000"/>
                </a:lnSpc>
                <a:spcBef>
                  <a:spcPts val="400"/>
                </a:spcBef>
                <a:defRPr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5. Evaluation for liver transplantation.</a:t>
              </a:r>
              <a:r>
                <a:rPr sz="1400">
                  <a:solidFill>
                    <a:srgbClr val="00B050"/>
                  </a:solidFill>
                </a:rPr>
                <a:t> if the patient didnt respond to the treatment, he should have liver transplantation.</a:t>
              </a:r>
            </a:p>
            <a:p>
              <a:pPr defTabSz="914400">
                <a:lnSpc>
                  <a:spcPct val="150000"/>
                </a:lnSpc>
                <a:spcBef>
                  <a:spcPts val="800"/>
                </a:spcBef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 </a:t>
              </a:r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99179" y="188844"/>
            <a:ext cx="11797352" cy="6460434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28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Take home message</a:t>
            </a:r>
          </a:p>
          <a:p>
            <a:pPr marL="0" indent="0" algn="ctr">
              <a:buSzTx/>
              <a:buNone/>
              <a:defRPr sz="28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173037" indent="-173037" algn="l">
              <a:lnSpc>
                <a:spcPct val="100000"/>
              </a:lnSpc>
              <a:buClrTx/>
              <a:buFont typeface="Arial"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Ascites is the most common liver cirrhosis complication.</a:t>
            </a:r>
          </a:p>
          <a:p>
            <a:pPr marL="173037" indent="-173037" algn="l">
              <a:lnSpc>
                <a:spcPct val="100000"/>
              </a:lnSpc>
              <a:buClrTx/>
              <a:buFont typeface="Arial"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Development of ascites indicates advanced stage of liver disease and poorer prognosis.</a:t>
            </a:r>
          </a:p>
          <a:p>
            <a:pPr marL="173037" indent="-173037" algn="l">
              <a:lnSpc>
                <a:spcPct val="100000"/>
              </a:lnSpc>
              <a:buClrTx/>
              <a:buFont typeface="Arial"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Development of ascites is complex process.</a:t>
            </a:r>
          </a:p>
          <a:p>
            <a:pPr marL="173037" indent="-173037" algn="l">
              <a:lnSpc>
                <a:spcPct val="100000"/>
              </a:lnSpc>
              <a:buClrTx/>
              <a:buFont typeface="Arial"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Portal hypertension is first step in ascites development in patient with cirrhosis. </a:t>
            </a:r>
          </a:p>
          <a:p>
            <a:pPr marL="173037" indent="-173037" algn="l">
              <a:lnSpc>
                <a:spcPct val="100000"/>
              </a:lnSpc>
              <a:buClrTx/>
              <a:buFont typeface="Arial"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Portal hypertension and possible bacterial toxin trigger VDs.</a:t>
            </a:r>
          </a:p>
          <a:p>
            <a:pPr marL="173037" indent="-173037" algn="l">
              <a:lnSpc>
                <a:spcPct val="100000"/>
              </a:lnSpc>
              <a:buClrTx/>
              <a:buFont typeface="Arial"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VD with activation of secondary mechanisms; </a:t>
            </a:r>
          </a:p>
          <a:p>
            <a:pPr marL="395288" lvl="1" indent="-266700" algn="l">
              <a:lnSpc>
                <a:spcPct val="100000"/>
              </a:lnSpc>
              <a:spcBef>
                <a:spcPts val="400"/>
              </a:spcBef>
              <a:buClrTx/>
              <a:buFont typeface="Courier New"/>
              <a:buChar char="o"/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renin-angiotensin-aldosterone system</a:t>
            </a:r>
          </a:p>
          <a:p>
            <a:pPr marL="395288" lvl="1" indent="-266700" algn="l">
              <a:lnSpc>
                <a:spcPct val="100000"/>
              </a:lnSpc>
              <a:spcBef>
                <a:spcPts val="400"/>
              </a:spcBef>
              <a:buClrTx/>
              <a:buFont typeface="Courier New"/>
              <a:buChar char="o"/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sympathetic nervous system</a:t>
            </a:r>
          </a:p>
          <a:p>
            <a:pPr marL="395288" lvl="1" indent="-266700" algn="l">
              <a:lnSpc>
                <a:spcPct val="100000"/>
              </a:lnSpc>
              <a:spcBef>
                <a:spcPts val="400"/>
              </a:spcBef>
              <a:buClrTx/>
              <a:buFont typeface="Courier New"/>
              <a:buChar char="o"/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antidiuretic hormone (vasopressin). </a:t>
            </a:r>
          </a:p>
          <a:p>
            <a:pPr marL="0" lvl="1" indent="457200" algn="l">
              <a:spcBef>
                <a:spcPts val="400"/>
              </a:spcBef>
              <a:buSzTx/>
              <a:buNone/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lvl="1" indent="457200" algn="l">
              <a:spcBef>
                <a:spcPts val="400"/>
              </a:spcBef>
              <a:buSzTx/>
              <a:buNone/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LEADS TO </a:t>
            </a:r>
            <a:r>
              <a:rPr u="sng"/>
              <a:t>SALT AND WATER RESTENTION </a:t>
            </a:r>
            <a:r>
              <a:t>and Increase plasma volume</a:t>
            </a:r>
          </a:p>
          <a:p>
            <a:pPr marL="0" lvl="1" indent="457200" algn="l">
              <a:spcBef>
                <a:spcPts val="400"/>
              </a:spcBef>
              <a:buSzTx/>
              <a:buNone/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lvl="1" indent="457200" algn="l">
              <a:spcBef>
                <a:spcPts val="400"/>
              </a:spcBef>
              <a:buSzTx/>
              <a:buNone/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these with hypoalbuminemia and increase vascular permeability lead to fluid extravasation.</a:t>
            </a:r>
          </a:p>
        </p:txBody>
      </p:sp>
      <p:sp>
        <p:nvSpPr>
          <p:cNvPr id="266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grpSp>
        <p:nvGrpSpPr>
          <p:cNvPr id="269" name="سداسي 3"/>
          <p:cNvGrpSpPr/>
          <p:nvPr/>
        </p:nvGrpSpPr>
        <p:grpSpPr>
          <a:xfrm>
            <a:off x="10535477" y="138792"/>
            <a:ext cx="1554923" cy="469494"/>
            <a:chOff x="0" y="0"/>
            <a:chExt cx="1554922" cy="469492"/>
          </a:xfrm>
        </p:grpSpPr>
        <p:sp>
          <p:nvSpPr>
            <p:cNvPr id="267" name="Shape"/>
            <p:cNvSpPr/>
            <p:nvPr/>
          </p:nvSpPr>
          <p:spPr>
            <a:xfrm>
              <a:off x="-1" y="0"/>
              <a:ext cx="1554924" cy="4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30" y="0"/>
                  </a:lnTo>
                  <a:lnTo>
                    <a:pt x="19970" y="0"/>
                  </a:lnTo>
                  <a:lnTo>
                    <a:pt x="21600" y="10800"/>
                  </a:lnTo>
                  <a:lnTo>
                    <a:pt x="19970" y="21600"/>
                  </a:lnTo>
                  <a:lnTo>
                    <a:pt x="1630" y="21600"/>
                  </a:lnTo>
                  <a:close/>
                </a:path>
              </a:pathLst>
            </a:custGeom>
            <a:blipFill rotWithShape="1">
              <a:blip r:embed="rId2"/>
              <a:srcRect/>
              <a:stretch>
                <a:fillRect/>
              </a:stretch>
            </a:blipFill>
            <a:ln w="15875" cap="flat">
              <a:solidFill>
                <a:srgbClr val="BABAB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68" name="c"/>
            <p:cNvSpPr txBox="1"/>
            <p:nvPr/>
          </p:nvSpPr>
          <p:spPr>
            <a:xfrm>
              <a:off x="168700" y="49326"/>
              <a:ext cx="121752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  <p:pic>
        <p:nvPicPr>
          <p:cNvPr id="270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rcRect l="67710" b="56313"/>
          <a:stretch>
            <a:fillRect/>
          </a:stretch>
        </p:blipFill>
        <p:spPr>
          <a:xfrm>
            <a:off x="7952630" y="-1"/>
            <a:ext cx="1259981" cy="1439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 Placeholder 6"/>
          <p:cNvSpPr txBox="1"/>
          <p:nvPr/>
        </p:nvSpPr>
        <p:spPr>
          <a:xfrm>
            <a:off x="2392324" y="1335471"/>
            <a:ext cx="3539793" cy="2675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Other causes</a:t>
            </a:r>
            <a:endParaRPr sz="1200"/>
          </a:p>
          <a:p>
            <a:pPr marL="342900" indent="-342900">
              <a:buSzPct val="100000"/>
              <a:buFont typeface="Symbol"/>
              <a:buChar char="·"/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Autoimmune</a:t>
            </a:r>
          </a:p>
          <a:p>
            <a:pPr indent="457200"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(AIH, PBC, PSC)</a:t>
            </a:r>
          </a:p>
          <a:p>
            <a:pPr marL="342900" indent="-342900">
              <a:buSzPct val="100000"/>
              <a:buFont typeface="Symbol"/>
              <a:buChar char="·"/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Metabolic &amp; Hereditary</a:t>
            </a:r>
          </a:p>
          <a:p>
            <a:pPr indent="457200"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WD, A1AT, HH</a:t>
            </a:r>
          </a:p>
          <a:p>
            <a:pPr marL="342900" indent="-342900">
              <a:buSzPct val="100000"/>
              <a:buFont typeface="Symbol"/>
              <a:buChar char="·"/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Vascular</a:t>
            </a:r>
          </a:p>
          <a:p>
            <a:pPr indent="457200"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BCS, HF</a:t>
            </a:r>
          </a:p>
          <a:p>
            <a:pPr marL="342900" indent="-342900">
              <a:buSzPct val="100000"/>
              <a:buFont typeface="Symbol"/>
              <a:buChar char="·"/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Biliary</a:t>
            </a:r>
          </a:p>
          <a:p>
            <a:pPr indent="457200"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SC</a:t>
            </a:r>
          </a:p>
          <a:p>
            <a:pPr marL="342900" indent="-342900">
              <a:buSzPct val="100000"/>
              <a:buFont typeface="Symbol"/>
              <a:buChar char="·"/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Drugs</a:t>
            </a:r>
          </a:p>
          <a:p>
            <a:pPr algn="ctr"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  <a:endParaRPr sz="1200"/>
          </a:p>
          <a:p>
            <a:pPr indent="4572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200"/>
          </a:p>
        </p:txBody>
      </p:sp>
      <p:sp>
        <p:nvSpPr>
          <p:cNvPr id="273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grpSp>
        <p:nvGrpSpPr>
          <p:cNvPr id="276" name="Text Box 2"/>
          <p:cNvGrpSpPr/>
          <p:nvPr/>
        </p:nvGrpSpPr>
        <p:grpSpPr>
          <a:xfrm>
            <a:off x="6096000" y="-1"/>
            <a:ext cx="6096000" cy="6936066"/>
            <a:chOff x="0" y="0"/>
            <a:chExt cx="6096000" cy="6936064"/>
          </a:xfrm>
        </p:grpSpPr>
        <p:sp>
          <p:nvSpPr>
            <p:cNvPr id="274" name="Rectangle"/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rgbClr val="D2CE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50000"/>
                </a:lnSpc>
                <a:spcBef>
                  <a:spcPts val="800"/>
                </a:spcBef>
              </a:pPr>
              <a:endParaRPr/>
            </a:p>
          </p:txBody>
        </p:sp>
        <p:sp>
          <p:nvSpPr>
            <p:cNvPr id="275" name="2 main mechanisms involved in portal hypertension:…"/>
            <p:cNvSpPr txBox="1"/>
            <p:nvPr/>
          </p:nvSpPr>
          <p:spPr>
            <a:xfrm>
              <a:off x="0" y="0"/>
              <a:ext cx="6096000" cy="6936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2 main mechanisms involved in portal hypertension:</a:t>
              </a:r>
            </a:p>
            <a:p>
              <a:pPr indent="228600"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1-  Mechanical (due to structural changes in the liver with fibrosis and regenerative nodules)</a:t>
              </a:r>
            </a:p>
            <a:p>
              <a:pPr indent="228600"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2- Hemdynamic (circulatory, vascular, functional, and biochemical abnormalities)</a:t>
              </a:r>
            </a:p>
            <a:p>
              <a:pPr algn="ctr">
                <a:lnSpc>
                  <a:spcPct val="150000"/>
                </a:lnSpc>
                <a:defRPr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 algn="ctr">
                <a:lnSpc>
                  <a:spcPct val="150000"/>
                </a:lnSpc>
                <a:defRPr b="1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Vasodilation(VD)</a:t>
              </a:r>
              <a:endParaRPr sz="1200"/>
            </a:p>
            <a:p>
              <a:pPr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Portal hypertension leads to VD</a:t>
              </a:r>
            </a:p>
            <a:p>
              <a:pPr>
                <a:lnSpc>
                  <a:spcPct val="150000"/>
                </a:lnSpc>
                <a:defRPr sz="1400" b="1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Mechanisms of vasodilation:  </a:t>
              </a:r>
              <a:endParaRPr sz="1200"/>
            </a:p>
            <a:p>
              <a:pPr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Increase production of nitric oxide (NO), which is the primary mediator of VD in cirrhosis (for splanchnic and peripheral vasodilation). </a:t>
              </a:r>
            </a:p>
            <a:p>
              <a:pPr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Increased levels of other circulating VDs. (Glucagon, vasoactive intestinal peptide(VIP), prostacyclin.</a:t>
              </a:r>
            </a:p>
            <a:p>
              <a:pPr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production of these VDs may be stimulated by endotoxins or other bacterial products</a:t>
              </a:r>
            </a:p>
            <a:p>
              <a:pPr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VD initially develops in the arterial splanchnic circulation (i.e., the mesenteric arteries). </a:t>
              </a:r>
            </a:p>
            <a:p>
              <a:pPr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Subsequently, vasodilation develops in the arterial systemic circulation.</a:t>
              </a:r>
            </a:p>
            <a:p>
              <a:pPr algn="ctr">
                <a:lnSpc>
                  <a:spcPct val="150000"/>
                </a:lnSpc>
                <a:defRPr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 algn="ctr">
                <a:lnSpc>
                  <a:spcPct val="150000"/>
                </a:lnSpc>
                <a:defRPr b="1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Hyperdynamic circulation </a:t>
              </a:r>
              <a:endParaRPr sz="1200"/>
            </a:p>
            <a:p>
              <a:pPr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Systemic consequences to VD</a:t>
              </a:r>
            </a:p>
            <a:p>
              <a:pPr marL="228600" indent="-228600">
                <a:lnSpc>
                  <a:spcPct val="150000"/>
                </a:lnSpc>
                <a:buSzPct val="100000"/>
                <a:buFont typeface="Arial"/>
                <a:buChar char="•"/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reduction in systemic vascular resistance (SVR) </a:t>
              </a:r>
            </a:p>
            <a:p>
              <a:pPr marL="228600" indent="-228600">
                <a:lnSpc>
                  <a:spcPct val="150000"/>
                </a:lnSpc>
                <a:buSzPct val="100000"/>
                <a:buFont typeface="Arial"/>
                <a:buChar char="•"/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reduction in mean arterial pressure (MAP) </a:t>
              </a:r>
            </a:p>
            <a:p>
              <a:pPr marL="228600" indent="-228600">
                <a:lnSpc>
                  <a:spcPct val="150000"/>
                </a:lnSpc>
                <a:buSzPct val="100000"/>
                <a:buFont typeface="Arial"/>
                <a:buChar char="•"/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increase in cardiac output </a:t>
              </a:r>
            </a:p>
            <a:p>
              <a:pPr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latin typeface="Wingdings"/>
                  <a:ea typeface="Wingdings"/>
                  <a:cs typeface="Wingdings"/>
                  <a:sym typeface="Wingdings"/>
                </a:rPr>
                <a:t></a:t>
              </a:r>
              <a:r>
                <a:t>hyperdynamic circulation </a:t>
              </a:r>
            </a:p>
            <a:p>
              <a:pPr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Usually patients with cirrhosis and ascites have hyperdynamic circulation.</a:t>
              </a:r>
            </a:p>
            <a:p>
              <a:pPr>
                <a:lnSpc>
                  <a:spcPct val="150000"/>
                </a:lnSpc>
                <a:spcBef>
                  <a:spcPts val="800"/>
                </a:spcBef>
                <a:defRPr sz="1100">
                  <a:latin typeface="+mn-lt"/>
                  <a:ea typeface="+mn-ea"/>
                  <a:cs typeface="+mn-cs"/>
                  <a:sym typeface="Calibri"/>
                </a:defRPr>
              </a:pPr>
              <a:r>
                <a:t> </a:t>
              </a:r>
            </a:p>
          </p:txBody>
        </p:sp>
      </p:grpSp>
      <p:grpSp>
        <p:nvGrpSpPr>
          <p:cNvPr id="279" name="Text Box 2"/>
          <p:cNvGrpSpPr/>
          <p:nvPr/>
        </p:nvGrpSpPr>
        <p:grpSpPr>
          <a:xfrm>
            <a:off x="0" y="-1"/>
            <a:ext cx="6096000" cy="6858001"/>
            <a:chOff x="0" y="0"/>
            <a:chExt cx="6096000" cy="6858000"/>
          </a:xfrm>
        </p:grpSpPr>
        <p:sp>
          <p:nvSpPr>
            <p:cNvPr id="277" name="Rectangle"/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rgbClr val="EDEB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78" name="Cirrhosis…"/>
            <p:cNvSpPr txBox="1"/>
            <p:nvPr/>
          </p:nvSpPr>
          <p:spPr>
            <a:xfrm>
              <a:off x="0" y="0"/>
              <a:ext cx="6096000" cy="6728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50000"/>
                </a:lnSpc>
                <a:defRPr b="1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Cirrhosis</a:t>
              </a:r>
              <a:endParaRPr sz="1200"/>
            </a:p>
            <a:p>
              <a:pPr>
                <a:defRPr sz="1200"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</a:t>
              </a:r>
              <a:r>
                <a:rPr b="0">
                  <a:solidFill>
                    <a:srgbClr val="44546A"/>
                  </a:solidFill>
                </a:rPr>
                <a:t>Late stage of chronic liver inflammation and fibrosis, in which liver parenchyma is distorted and replaced by fibrous tissue and regenerating nodules.</a:t>
              </a:r>
            </a:p>
            <a:p>
              <a:pPr algn="ctr">
                <a:defRPr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b="0">
                <a:solidFill>
                  <a:srgbClr val="44546A"/>
                </a:solidFill>
              </a:endParaRPr>
            </a:p>
            <a:p>
              <a:pPr algn="ctr">
                <a:defRPr b="1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Causes of Cirrhosis</a:t>
              </a:r>
              <a:endParaRPr sz="1200"/>
            </a:p>
            <a:p>
              <a:pPr>
                <a:defRPr b="1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 </a:t>
              </a:r>
            </a:p>
            <a:p>
              <a:pPr>
                <a:defRPr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>
                <a:defRPr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>
                <a:defRPr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>
                <a:defRPr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>
                <a:defRPr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>
                <a:defRPr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>
                <a:defRPr sz="1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 algn="ctr">
                <a:defRPr b="1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Ascites</a:t>
              </a:r>
              <a:endParaRPr sz="1200"/>
            </a:p>
            <a:p>
              <a:pPr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The pathologic accumulation of fluid in the peritoneal cavity </a:t>
              </a:r>
            </a:p>
            <a:p>
              <a:pPr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It is the most common complication of cirrhosis</a:t>
              </a:r>
            </a:p>
            <a:p>
              <a:pPr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Ascites:</a:t>
              </a:r>
            </a:p>
            <a:p>
              <a:pPr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Cirrhosis 85%</a:t>
              </a:r>
            </a:p>
            <a:p>
              <a:pPr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Other causes 15 %</a:t>
              </a:r>
            </a:p>
            <a:p>
              <a:pPr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The development of ascites is the final consequence of a series of anatomic, pathophysiologic, and biochemical abnormalities occurring in patients with cirrhosis.</a:t>
              </a:r>
            </a:p>
            <a:p>
              <a:pPr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The formation of ascites is governed by the same principles as edema formation at other sites: net capillary permeability and the hydraulic and oncotic pressure gradients.</a:t>
              </a:r>
            </a:p>
            <a:p>
              <a:pPr algn="ctr">
                <a:defRPr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 algn="ctr">
                <a:defRPr b="1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PORTAL HYPERTENSION</a:t>
              </a:r>
              <a:endParaRPr sz="1200"/>
            </a:p>
            <a:p>
              <a:pPr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The development of portal hypertension (PHT) is the first step toward fluid retention in the setting of cirrhosis.</a:t>
              </a:r>
            </a:p>
            <a:p>
              <a:pPr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Patients with cirrhosis but without PHT do not develop ascites or edema </a:t>
              </a:r>
            </a:p>
            <a:p>
              <a:pPr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 portal pressure &gt;12 mmHg appears to be required for fluid retention </a:t>
              </a:r>
            </a:p>
          </p:txBody>
        </p:sp>
      </p:grpSp>
      <p:sp>
        <p:nvSpPr>
          <p:cNvPr id="280" name="Text Placeholder 4"/>
          <p:cNvSpPr txBox="1"/>
          <p:nvPr/>
        </p:nvSpPr>
        <p:spPr>
          <a:xfrm>
            <a:off x="71119" y="1335471"/>
            <a:ext cx="2976882" cy="136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Commonest</a:t>
            </a:r>
            <a:r>
              <a:rPr sz="1600" b="0">
                <a:solidFill>
                  <a:srgbClr val="44546A"/>
                </a:solidFill>
              </a:rPr>
              <a:t> </a:t>
            </a:r>
            <a:endParaRPr sz="1200"/>
          </a:p>
          <a:p>
            <a:pPr marL="342900" indent="-342900">
              <a:buSzPct val="100000"/>
              <a:buFont typeface="Symbol"/>
              <a:buChar char="·"/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Viral </a:t>
            </a:r>
          </a:p>
          <a:p>
            <a:pPr indent="457200"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(HBV+- HDV, HCV)</a:t>
            </a:r>
          </a:p>
          <a:p>
            <a:pPr marL="342900" indent="-342900">
              <a:buSzPct val="100000"/>
              <a:buFont typeface="Symbol"/>
              <a:buChar char="·"/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NASH</a:t>
            </a:r>
          </a:p>
          <a:p>
            <a:pPr marL="342900" indent="-342900">
              <a:buSzPct val="100000"/>
              <a:buFont typeface="Symbol"/>
              <a:buChar char="·"/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ASH</a:t>
            </a:r>
          </a:p>
          <a:p>
            <a:pPr algn="ctr">
              <a:spcBef>
                <a:spcPts val="5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grpSp>
        <p:nvGrpSpPr>
          <p:cNvPr id="285" name="Text Box 2"/>
          <p:cNvGrpSpPr/>
          <p:nvPr/>
        </p:nvGrpSpPr>
        <p:grpSpPr>
          <a:xfrm>
            <a:off x="-3" y="-1"/>
            <a:ext cx="6096002" cy="6982407"/>
            <a:chOff x="-1" y="0"/>
            <a:chExt cx="6096001" cy="6982405"/>
          </a:xfrm>
        </p:grpSpPr>
        <p:sp>
          <p:nvSpPr>
            <p:cNvPr id="283" name="Rectangle"/>
            <p:cNvSpPr/>
            <p:nvPr/>
          </p:nvSpPr>
          <p:spPr>
            <a:xfrm>
              <a:off x="-2" y="0"/>
              <a:ext cx="6096003" cy="6858000"/>
            </a:xfrm>
            <a:prstGeom prst="rect">
              <a:avLst/>
            </a:prstGeom>
            <a:solidFill>
              <a:srgbClr val="EDEB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50000"/>
                </a:lnSpc>
                <a:spcBef>
                  <a:spcPts val="800"/>
                </a:spcBef>
              </a:pPr>
              <a:endParaRPr/>
            </a:p>
          </p:txBody>
        </p:sp>
        <p:sp>
          <p:nvSpPr>
            <p:cNvPr id="284" name="CONSEQUENCES OF VASODILATION…"/>
            <p:cNvSpPr txBox="1"/>
            <p:nvPr/>
          </p:nvSpPr>
          <p:spPr>
            <a:xfrm>
              <a:off x="-2" y="0"/>
              <a:ext cx="6096003" cy="69824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50000"/>
                </a:lnSpc>
                <a:defRPr b="1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CONSEQUENCES OF VASODILATION</a:t>
              </a:r>
              <a:endParaRPr sz="1200"/>
            </a:p>
            <a:p>
              <a:pPr marL="342900" indent="-342900">
                <a:lnSpc>
                  <a:spcPct val="150000"/>
                </a:lnSpc>
                <a:buSzPct val="100000"/>
                <a:buFont typeface="Symbol"/>
                <a:buChar char="·"/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Activation of endogenous vasoconstrictors</a:t>
              </a:r>
            </a:p>
            <a:p>
              <a:pPr marL="342900" indent="-342900">
                <a:lnSpc>
                  <a:spcPct val="150000"/>
                </a:lnSpc>
                <a:buSzPct val="100000"/>
                <a:buFont typeface="Symbol"/>
                <a:buChar char="·"/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Sodium and water retention</a:t>
              </a:r>
            </a:p>
            <a:p>
              <a:pPr marL="342900" indent="-342900">
                <a:lnSpc>
                  <a:spcPct val="150000"/>
                </a:lnSpc>
                <a:buSzPct val="100000"/>
                <a:buFont typeface="Symbol"/>
                <a:buChar char="·"/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Increase renal vasoconstriction.</a:t>
              </a:r>
            </a:p>
            <a:p>
              <a:pPr algn="ctr">
                <a:lnSpc>
                  <a:spcPct val="150000"/>
                </a:lnSpc>
                <a:defRPr sz="1200" b="1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 algn="ctr">
                <a:lnSpc>
                  <a:spcPct val="150000"/>
                </a:lnSpc>
                <a:defRPr b="1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Activation of endogenous vasoconstrictor agents </a:t>
              </a:r>
              <a:endParaRPr sz="1200"/>
            </a:p>
            <a:p>
              <a:pPr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VD</a:t>
              </a:r>
              <a:r>
                <a:rPr>
                  <a:latin typeface="Wingdings"/>
                  <a:ea typeface="Wingdings"/>
                  <a:cs typeface="Wingdings"/>
                  <a:sym typeface="Wingdings"/>
                </a:rPr>
                <a:t></a:t>
              </a:r>
              <a:r>
                <a:t> The reduction in pressure (or stretch) at the carotid and renal baroreceptors </a:t>
              </a:r>
              <a:r>
                <a:rPr>
                  <a:latin typeface="Wingdings"/>
                  <a:ea typeface="Wingdings"/>
                  <a:cs typeface="Wingdings"/>
                  <a:sym typeface="Wingdings"/>
                </a:rPr>
                <a:t></a:t>
              </a:r>
              <a:r>
                <a:t> activation of the sodium-retaining neurohumoral mechanisms (in an attempt to restore perfusion pressure to normal </a:t>
              </a:r>
            </a:p>
            <a:p>
              <a:pPr marL="342900" indent="-342900">
                <a:lnSpc>
                  <a:spcPct val="150000"/>
                </a:lnSpc>
                <a:buSzPct val="100000"/>
                <a:buFont typeface="Symbol"/>
                <a:buChar char="·"/>
                <a:defRPr sz="1200" i="1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renin-angiotensin-aldosterone system</a:t>
              </a:r>
            </a:p>
            <a:p>
              <a:pPr marL="342900" indent="-342900">
                <a:lnSpc>
                  <a:spcPct val="150000"/>
                </a:lnSpc>
                <a:buSzPct val="100000"/>
                <a:buFont typeface="Symbol"/>
                <a:buChar char="·"/>
                <a:defRPr sz="1200" i="1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sympathetic nervous system</a:t>
              </a:r>
            </a:p>
            <a:p>
              <a:pPr marL="342900" indent="-342900">
                <a:lnSpc>
                  <a:spcPct val="150000"/>
                </a:lnSpc>
                <a:buSzPct val="100000"/>
                <a:buFont typeface="Symbol"/>
                <a:buChar char="·"/>
                <a:defRPr sz="1200" i="1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antidiuretic hormone (vasopressin). </a:t>
              </a:r>
            </a:p>
            <a:p>
              <a:pPr>
                <a:lnSpc>
                  <a:spcPct val="150000"/>
                </a:lnSpc>
                <a:defRPr sz="1200" b="1" u="sng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The net effect</a:t>
              </a:r>
              <a:r>
                <a:rPr b="0" u="none"/>
                <a:t> is avid sodium and water retention</a:t>
              </a:r>
            </a:p>
            <a:p>
              <a:pPr>
                <a:lnSpc>
                  <a:spcPct val="150000"/>
                </a:lnSpc>
                <a:defRPr sz="1200" b="1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Sodium retention</a:t>
              </a:r>
              <a:r>
                <a:rPr b="0"/>
                <a:t> </a:t>
              </a:r>
            </a:p>
            <a:p>
              <a:pPr marL="342900" indent="-342900">
                <a:lnSpc>
                  <a:spcPct val="150000"/>
                </a:lnSpc>
                <a:buSzPct val="100000"/>
                <a:buFont typeface="Symbol"/>
                <a:buChar char="·"/>
                <a:tabLst>
                  <a:tab pos="228600" algn="l"/>
                  <a:tab pos="457200" algn="l"/>
                </a:tabLst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impaired sodium excretion </a:t>
              </a:r>
            </a:p>
            <a:p>
              <a:pPr>
                <a:lnSpc>
                  <a:spcPct val="150000"/>
                </a:lnSpc>
                <a:defRPr sz="1200" b="1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Water retention</a:t>
              </a:r>
              <a:r>
                <a:rPr b="0"/>
                <a:t>  </a:t>
              </a:r>
            </a:p>
            <a:p>
              <a:pPr marL="342900" indent="-342900">
                <a:lnSpc>
                  <a:spcPct val="150000"/>
                </a:lnSpc>
                <a:buSzPct val="100000"/>
                <a:buFont typeface="Symbol"/>
                <a:buChar char="·"/>
                <a:tabLst>
                  <a:tab pos="228600" algn="l"/>
                </a:tabLst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Initially water excretion is normal in patients with cirrhosis before the development of ascites and then becomes increasingly impaired as the liver disease progresses. (Increase ADH)</a:t>
              </a:r>
            </a:p>
            <a:p>
              <a:pPr marL="342900" indent="-342900">
                <a:lnSpc>
                  <a:spcPct val="150000"/>
                </a:lnSpc>
                <a:buSzPct val="100000"/>
                <a:buFont typeface="Symbol"/>
                <a:buChar char="·"/>
                <a:tabLst>
                  <a:tab pos="228600" algn="l"/>
                </a:tabLst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Thus, patients with cirrhosis and ascites usually demonstrate urinary sodium retention, increased total body sodium, and dilutional hyponatremia. </a:t>
              </a:r>
            </a:p>
            <a:p>
              <a:pPr>
                <a:lnSpc>
                  <a:spcPct val="150000"/>
                </a:lnSpc>
                <a:defRPr sz="1200" b="1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Renal vasoconstriction</a:t>
              </a:r>
              <a:r>
                <a:rPr b="0"/>
                <a:t> — </a:t>
              </a:r>
            </a:p>
            <a:p>
              <a:pPr marL="228600" indent="-228600">
                <a:lnSpc>
                  <a:spcPct val="150000"/>
                </a:lnSpc>
                <a:tabLst>
                  <a:tab pos="228600" algn="l"/>
                  <a:tab pos="457200" algn="l"/>
                </a:tabLst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VC </a:t>
              </a:r>
              <a:r>
                <a:rPr>
                  <a:latin typeface="Wingdings"/>
                  <a:ea typeface="Wingdings"/>
                  <a:cs typeface="Wingdings"/>
                  <a:sym typeface="Wingdings"/>
                </a:rPr>
                <a:t></a:t>
              </a:r>
              <a:r>
                <a:t> renal hypoperfusion</a:t>
              </a:r>
              <a:r>
                <a:rPr>
                  <a:latin typeface="Wingdings"/>
                  <a:ea typeface="Wingdings"/>
                  <a:cs typeface="Wingdings"/>
                  <a:sym typeface="Wingdings"/>
                </a:rPr>
                <a:t></a:t>
              </a:r>
              <a:r>
                <a:t> decrease GFR</a:t>
              </a:r>
              <a:r>
                <a:rPr>
                  <a:latin typeface="Wingdings"/>
                  <a:ea typeface="Wingdings"/>
                  <a:cs typeface="Wingdings"/>
                  <a:sym typeface="Wingdings"/>
                </a:rPr>
                <a:t></a:t>
              </a:r>
              <a:r>
                <a:t>(in some patient hepatorenal syndrome)</a:t>
              </a:r>
            </a:p>
            <a:p>
              <a:pPr>
                <a:lnSpc>
                  <a:spcPct val="150000"/>
                </a:lnSpc>
                <a:spcBef>
                  <a:spcPts val="800"/>
                </a:spcBef>
                <a:defRPr sz="1100">
                  <a:latin typeface="+mn-lt"/>
                  <a:ea typeface="+mn-ea"/>
                  <a:cs typeface="+mn-cs"/>
                  <a:sym typeface="Calibri"/>
                </a:defRPr>
              </a:pPr>
              <a:r>
                <a:t> </a:t>
              </a:r>
            </a:p>
          </p:txBody>
        </p:sp>
      </p:grpSp>
      <p:grpSp>
        <p:nvGrpSpPr>
          <p:cNvPr id="288" name="Text Box 2"/>
          <p:cNvGrpSpPr/>
          <p:nvPr/>
        </p:nvGrpSpPr>
        <p:grpSpPr>
          <a:xfrm>
            <a:off x="6096000" y="-1"/>
            <a:ext cx="6096000" cy="6965385"/>
            <a:chOff x="0" y="0"/>
            <a:chExt cx="6096000" cy="6965383"/>
          </a:xfrm>
        </p:grpSpPr>
        <p:sp>
          <p:nvSpPr>
            <p:cNvPr id="286" name="Rectangle"/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rgbClr val="D2CE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50000"/>
                </a:lnSpc>
                <a:spcBef>
                  <a:spcPts val="800"/>
                </a:spcBef>
              </a:pPr>
              <a:endParaRPr/>
            </a:p>
          </p:txBody>
        </p:sp>
        <p:sp>
          <p:nvSpPr>
            <p:cNvPr id="287" name="This excess retained blood volume is thought to leak-out (filtered) (extravasate) directly from both the liver surface, and the mesenteric vessels.…"/>
            <p:cNvSpPr txBox="1"/>
            <p:nvPr/>
          </p:nvSpPr>
          <p:spPr>
            <a:xfrm>
              <a:off x="0" y="0"/>
              <a:ext cx="6096000" cy="696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indent="228600"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This excess retained blood volume is thought to leak-out (filtered) (extravasate) directly from both the liver surface, and the mesenteric vessels. </a:t>
              </a:r>
            </a:p>
            <a:p>
              <a:pPr indent="228600"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due to:</a:t>
              </a:r>
            </a:p>
            <a:p>
              <a:pPr marL="457200" indent="-228600">
                <a:lnSpc>
                  <a:spcPct val="150000"/>
                </a:lnSpc>
                <a:buSzPct val="100000"/>
                <a:buFont typeface="Arial"/>
                <a:buChar char="•"/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increased hydrostatics pressure</a:t>
              </a:r>
            </a:p>
            <a:p>
              <a:pPr marL="457200" indent="-228600">
                <a:lnSpc>
                  <a:spcPct val="150000"/>
                </a:lnSpc>
                <a:buSzPct val="100000"/>
                <a:buFont typeface="Arial"/>
                <a:buChar char="•"/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Increase vascular wall permeability</a:t>
              </a:r>
            </a:p>
            <a:p>
              <a:pPr marL="457200" indent="-228600">
                <a:lnSpc>
                  <a:spcPct val="150000"/>
                </a:lnSpc>
                <a:buSzPct val="100000"/>
                <a:buFont typeface="Arial"/>
                <a:buChar char="•"/>
                <a:defRPr sz="1200" b="1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concurrently decreased oncotic (osmotic) pressure </a:t>
              </a:r>
              <a:r>
                <a:rPr u="sng"/>
                <a:t>(hypoalbuminemia)</a:t>
              </a:r>
            </a:p>
            <a:p>
              <a:pPr algn="ctr">
                <a:lnSpc>
                  <a:spcPct val="150000"/>
                </a:lnSpc>
                <a:defRPr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u="sng"/>
            </a:p>
            <a:p>
              <a:pPr algn="ctr">
                <a:lnSpc>
                  <a:spcPct val="150000"/>
                </a:lnSpc>
                <a:defRPr b="1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Serum-to-Ascites Albumin Gradient (SAAG) </a:t>
              </a:r>
              <a:endParaRPr sz="1200"/>
            </a:p>
            <a:p>
              <a:pPr algn="ctr">
                <a:lnSpc>
                  <a:spcPct val="150000"/>
                </a:lnSpc>
                <a:defRPr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 </a:t>
              </a:r>
              <a:endParaRPr sz="1200"/>
            </a:p>
            <a:p>
              <a:pPr algn="ctr">
                <a:lnSpc>
                  <a:spcPct val="150000"/>
                </a:lnSpc>
                <a:defRPr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 </a:t>
              </a:r>
              <a:endParaRPr sz="1200"/>
            </a:p>
            <a:p>
              <a:pPr algn="ctr">
                <a:lnSpc>
                  <a:spcPct val="150000"/>
                </a:lnSpc>
                <a:defRPr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 </a:t>
              </a:r>
              <a:endParaRPr sz="1200"/>
            </a:p>
            <a:p>
              <a:pPr algn="ctr">
                <a:lnSpc>
                  <a:spcPct val="150000"/>
                </a:lnSpc>
                <a:defRPr b="1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 </a:t>
              </a:r>
              <a:endParaRPr sz="1200"/>
            </a:p>
            <a:p>
              <a:pPr algn="ctr">
                <a:lnSpc>
                  <a:spcPct val="150000"/>
                </a:lnSpc>
                <a:defRPr b="1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Initial treatment of ascites</a:t>
              </a:r>
              <a:endParaRPr sz="1200"/>
            </a:p>
            <a:p>
              <a:pPr lvl="1"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1.</a:t>
              </a:r>
              <a:r>
                <a:rPr b="1"/>
                <a:t> </a:t>
              </a:r>
              <a:r>
                <a:t>Dietary sodium restriction</a:t>
              </a:r>
            </a:p>
            <a:p>
              <a:pPr lvl="1" indent="685800"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Limiting sodium intake to 88 meq (2000 mg) per day</a:t>
              </a:r>
            </a:p>
            <a:p>
              <a:pPr lvl="1"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2. Diuretics (most successful therapeutic regimen is the combination of </a:t>
              </a:r>
              <a:r>
                <a:rPr>
                  <a:solidFill>
                    <a:srgbClr val="FF0000"/>
                  </a:solidFill>
                </a:rPr>
                <a:t>Spironolactone and Furosemide) </a:t>
              </a:r>
            </a:p>
            <a:p>
              <a:pPr lvl="1" indent="685800"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Monitor electrolytes and kidney function</a:t>
              </a:r>
            </a:p>
            <a:p>
              <a:pPr lvl="1"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3. Discontinue non-steroidal anti-inflammatory drugs </a:t>
              </a:r>
            </a:p>
            <a:p>
              <a:pPr lvl="1"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4. Rx of underlying cause </a:t>
              </a:r>
            </a:p>
            <a:p>
              <a:pPr lvl="1">
                <a:lnSpc>
                  <a:spcPct val="150000"/>
                </a:lnSpc>
                <a:defRPr sz="1200">
                  <a:solidFill>
                    <a:srgbClr val="44546A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5. Evaluation for liver transplantation</a:t>
              </a:r>
            </a:p>
            <a:p>
              <a:pPr>
                <a:lnSpc>
                  <a:spcPct val="150000"/>
                </a:lnSpc>
                <a:spcBef>
                  <a:spcPts val="800"/>
                </a:spcBef>
                <a:defRPr sz="1100">
                  <a:latin typeface="+mn-lt"/>
                  <a:ea typeface="+mn-ea"/>
                  <a:cs typeface="+mn-cs"/>
                  <a:sym typeface="Calibri"/>
                </a:defRPr>
              </a:pPr>
              <a:r>
                <a:t> </a:t>
              </a:r>
            </a:p>
          </p:txBody>
        </p:sp>
      </p:grpSp>
      <p:sp>
        <p:nvSpPr>
          <p:cNvPr id="289" name="Content Placeholder 5"/>
          <p:cNvSpPr txBox="1"/>
          <p:nvPr/>
        </p:nvSpPr>
        <p:spPr>
          <a:xfrm>
            <a:off x="9174480" y="2546350"/>
            <a:ext cx="2659381" cy="149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Low SAAG &lt;1.1 g/dL</a:t>
            </a:r>
            <a:endParaRPr sz="1200"/>
          </a:p>
          <a:p>
            <a:pPr marL="342900" indent="-342900">
              <a:buSzPct val="100000"/>
              <a:buFont typeface="Arial"/>
              <a:buChar char="•"/>
              <a:tabLst>
                <a:tab pos="457200" algn="l"/>
              </a:tabLst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Peritoneal carcinomatosis</a:t>
            </a:r>
          </a:p>
          <a:p>
            <a:pPr marL="342900" indent="-342900">
              <a:buSzPct val="100000"/>
              <a:buFont typeface="Arial"/>
              <a:buChar char="•"/>
              <a:tabLst>
                <a:tab pos="457200" algn="l"/>
              </a:tabLst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Peritoneal tuberculosis</a:t>
            </a:r>
          </a:p>
          <a:p>
            <a:pPr marL="342900" indent="-342900">
              <a:buSzPct val="100000"/>
              <a:buFont typeface="Arial"/>
              <a:buChar char="•"/>
              <a:tabLst>
                <a:tab pos="457200" algn="l"/>
              </a:tabLst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Secondary peritonitis </a:t>
            </a:r>
          </a:p>
          <a:p>
            <a:pPr marL="342900" indent="-342900">
              <a:buSzPct val="100000"/>
              <a:buFont typeface="Arial"/>
              <a:buChar char="•"/>
              <a:tabLst>
                <a:tab pos="457200" algn="l"/>
              </a:tabLst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Pancreatitis</a:t>
            </a:r>
          </a:p>
          <a:p>
            <a:pPr marL="342900" indent="-342900">
              <a:buSzPct val="100000"/>
              <a:buFont typeface="Arial"/>
              <a:buChar char="•"/>
              <a:tabLst>
                <a:tab pos="457200" algn="l"/>
              </a:tabLst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Serositis</a:t>
            </a:r>
          </a:p>
          <a:p>
            <a:pPr marL="342900" indent="-342900">
              <a:buSzPct val="100000"/>
              <a:buFont typeface="Arial"/>
              <a:buChar char="•"/>
              <a:tabLst>
                <a:tab pos="457200" algn="l"/>
              </a:tabLst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Nephrotic syndrome</a:t>
            </a:r>
          </a:p>
        </p:txBody>
      </p:sp>
      <p:sp>
        <p:nvSpPr>
          <p:cNvPr id="290" name="Content Placeholder 7"/>
          <p:cNvSpPr txBox="1"/>
          <p:nvPr/>
        </p:nvSpPr>
        <p:spPr>
          <a:xfrm>
            <a:off x="6355284" y="2559050"/>
            <a:ext cx="3294381" cy="1304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 SAAG ≥1.1 g/dL</a:t>
            </a:r>
            <a:endParaRPr sz="1200"/>
          </a:p>
          <a:p>
            <a:pPr marL="342900" indent="-342900">
              <a:buSzPct val="100000"/>
              <a:buFont typeface="Arial"/>
              <a:buChar char="•"/>
              <a:tabLst>
                <a:tab pos="457200" algn="l"/>
              </a:tabLst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Cirrhosis</a:t>
            </a:r>
          </a:p>
          <a:p>
            <a:pPr marL="342900" indent="-342900">
              <a:buSzPct val="100000"/>
              <a:buFont typeface="Arial"/>
              <a:buChar char="•"/>
              <a:tabLst>
                <a:tab pos="457200" algn="l"/>
              </a:tabLst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Heart failure/constrictive pericarditis</a:t>
            </a:r>
          </a:p>
          <a:p>
            <a:pPr marL="342900" indent="-342900">
              <a:buSzPct val="100000"/>
              <a:buFont typeface="Arial"/>
              <a:buChar char="•"/>
              <a:tabLst>
                <a:tab pos="457200" algn="l"/>
              </a:tabLst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Alcoholic hepatitis</a:t>
            </a:r>
          </a:p>
          <a:p>
            <a:pPr marL="342900" indent="-342900">
              <a:buSzPct val="100000"/>
              <a:buFont typeface="Arial"/>
              <a:buChar char="•"/>
              <a:tabLst>
                <a:tab pos="457200" algn="l"/>
              </a:tabLst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Budd chiari</a:t>
            </a:r>
          </a:p>
          <a:p>
            <a:pPr marL="342900" indent="-342900">
              <a:buSzPct val="100000"/>
              <a:buFont typeface="Arial"/>
              <a:buChar char="•"/>
              <a:tabLst>
                <a:tab pos="457200" algn="l"/>
              </a:tabLst>
              <a:defRPr sz="12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Massive hepatic metastases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93" name="TextBox 3"/>
          <p:cNvSpPr txBox="1"/>
          <p:nvPr/>
        </p:nvSpPr>
        <p:spPr>
          <a:xfrm>
            <a:off x="0" y="99858"/>
            <a:ext cx="12192000" cy="703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MCQs</a:t>
            </a: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000000"/>
                </a:solidFill>
                <a:latin typeface="(null)"/>
                <a:ea typeface="(null)"/>
                <a:cs typeface="(null)"/>
                <a:sym typeface="(null)"/>
              </a:defRPr>
            </a:pPr>
            <a:endParaRPr>
              <a:solidFill>
                <a:srgbClr val="000000"/>
              </a:solidFill>
            </a:endParaRPr>
          </a:p>
          <a:p>
            <a:pPr algn="ctr">
              <a:defRPr>
                <a:solidFill>
                  <a:schemeClr val="accent2">
                    <a:lumOff val="44000"/>
                  </a:schemeClr>
                </a:solidFill>
                <a:latin typeface="(null)"/>
                <a:ea typeface="(null)"/>
                <a:cs typeface="(null)"/>
                <a:sym typeface="(null)"/>
              </a:defRPr>
            </a:pPr>
            <a:r>
              <a:t>c</a:t>
            </a:r>
            <a:endParaRPr>
              <a:solidFill>
                <a:srgbClr val="000000"/>
              </a:solidFill>
            </a:endParaRPr>
          </a:p>
          <a:p>
            <a:pPr>
              <a:defRPr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Q1 - What’s the main cause for ascites?</a:t>
            </a:r>
            <a:endParaRPr>
              <a:solidFill>
                <a:srgbClr val="000000"/>
              </a:solidFill>
              <a:latin typeface="(null)"/>
              <a:ea typeface="(null)"/>
              <a:cs typeface="(null)"/>
              <a:sym typeface="(null)"/>
            </a:endParaRPr>
          </a:p>
          <a:p>
            <a:pPr>
              <a:defRPr>
                <a:solidFill>
                  <a:srgbClr val="000000"/>
                </a:solidFill>
                <a:latin typeface="(null)"/>
                <a:ea typeface="(null)"/>
                <a:cs typeface="(null)"/>
                <a:sym typeface="(null)"/>
              </a:defRPr>
            </a:pPr>
            <a:r>
              <a:t> </a:t>
            </a: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A.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 cirrhosis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B.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Hepatitis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C.</a:t>
            </a:r>
            <a:r>
              <a:rPr>
                <a:solidFill>
                  <a:srgbClr val="44546A"/>
                </a:solidFill>
              </a:rPr>
              <a:t>Heart failure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D.</a:t>
            </a:r>
            <a:r>
              <a:rPr>
                <a:solidFill>
                  <a:srgbClr val="44546A"/>
                </a:solidFill>
              </a:rPr>
              <a:t>Viral hepatitis B</a:t>
            </a:r>
            <a:endParaRPr>
              <a:solidFill>
                <a:srgbClr val="000000"/>
              </a:solidFill>
            </a:endParaRPr>
          </a:p>
          <a:p>
            <a:pPr>
              <a:defRPr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Q2 - The first step toward fluid retention in</a:t>
            </a:r>
          </a:p>
          <a:p>
            <a:pPr>
              <a:defRPr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the setting of cirrhosis is:</a:t>
            </a:r>
            <a:endParaRPr>
              <a:solidFill>
                <a:srgbClr val="000000"/>
              </a:solidFill>
              <a:latin typeface="(null)"/>
              <a:ea typeface="(null)"/>
              <a:cs typeface="(null)"/>
              <a:sym typeface="(null)"/>
            </a:endParaRPr>
          </a:p>
          <a:p>
            <a:pPr>
              <a:defRPr>
                <a:solidFill>
                  <a:srgbClr val="000000"/>
                </a:solidFill>
                <a:latin typeface="(null)"/>
                <a:ea typeface="(null)"/>
                <a:cs typeface="(null)"/>
                <a:sym typeface="(null)"/>
              </a:defRPr>
            </a:pPr>
            <a:r>
              <a:t> </a:t>
            </a: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A.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Vasodilation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B.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Activation of endogenous vasoconstrictor agents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C.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Portal hypertension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D.</a:t>
            </a:r>
            <a:r>
              <a:rPr>
                <a:solidFill>
                  <a:srgbClr val="44546A"/>
                </a:solidFill>
              </a:rPr>
              <a:t>Hyperdynamic circulation </a:t>
            </a:r>
          </a:p>
          <a:p>
            <a: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44546A"/>
              </a:solidFill>
            </a:endParaRPr>
          </a:p>
          <a:p>
            <a:pPr>
              <a:defRPr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Q3 - The primary mediator of vasodilatation</a:t>
            </a:r>
          </a:p>
          <a:p>
            <a:pPr>
              <a:defRPr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in cirrhosis is :</a:t>
            </a:r>
            <a:endParaRPr>
              <a:solidFill>
                <a:srgbClr val="000000"/>
              </a:solidFill>
              <a:latin typeface="(null)"/>
              <a:ea typeface="(null)"/>
              <a:cs typeface="(null)"/>
              <a:sym typeface="(null)"/>
            </a:endParaRPr>
          </a:p>
          <a:p>
            <a:pPr>
              <a:defRPr>
                <a:solidFill>
                  <a:srgbClr val="000000"/>
                </a:solidFill>
                <a:latin typeface="(null)"/>
                <a:ea typeface="(null)"/>
                <a:cs typeface="(null)"/>
                <a:sym typeface="(null)"/>
              </a:defRPr>
            </a:pPr>
            <a:r>
              <a:t> </a:t>
            </a: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A.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VIP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B.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nitric oxide (NO)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C.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Prostaglandin 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D.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ADH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4" name="TextBox 4"/>
          <p:cNvSpPr txBox="1"/>
          <p:nvPr/>
        </p:nvSpPr>
        <p:spPr>
          <a:xfrm>
            <a:off x="5441451" y="335107"/>
            <a:ext cx="7022691" cy="5909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>
              <a:defRPr>
                <a:solidFill>
                  <a:srgbClr val="000000"/>
                </a:solidFill>
                <a:latin typeface="(null)"/>
                <a:ea typeface="(null)"/>
                <a:cs typeface="(null)"/>
                <a:sym typeface="(null)"/>
              </a:defRPr>
            </a:pPr>
            <a:r>
              <a:t> </a:t>
            </a:r>
          </a:p>
          <a:p>
            <a:pPr>
              <a:defRPr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Q4 – Which one of the following is a systemic consequences to vasodilatation </a:t>
            </a:r>
            <a:endParaRPr>
              <a:solidFill>
                <a:srgbClr val="000000"/>
              </a:solidFill>
              <a:latin typeface="(null)"/>
              <a:ea typeface="(null)"/>
              <a:cs typeface="(null)"/>
              <a:sym typeface="(null)"/>
            </a:endParaRPr>
          </a:p>
          <a:p>
            <a:pPr>
              <a:defRPr>
                <a:solidFill>
                  <a:srgbClr val="000000"/>
                </a:solidFill>
                <a:latin typeface="(null)"/>
                <a:ea typeface="(null)"/>
                <a:cs typeface="(null)"/>
                <a:sym typeface="(null)"/>
              </a:defRPr>
            </a:pPr>
            <a:r>
              <a:t> </a:t>
            </a: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A.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Hyperdynamic circulation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B.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Vomiting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C.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Headach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D.</a:t>
            </a:r>
            <a:r>
              <a:rPr>
                <a:solidFill>
                  <a:srgbClr val="44546A"/>
                </a:solidFill>
              </a:rPr>
              <a:t>Sodium and water retention</a:t>
            </a:r>
          </a:p>
          <a:p>
            <a: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44546A"/>
              </a:solidFill>
            </a:endParaRPr>
          </a:p>
          <a:p>
            <a:pPr>
              <a:defRPr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Q5 - Which of the following is a consequence of vasodilatation?</a:t>
            </a:r>
            <a:endParaRPr>
              <a:solidFill>
                <a:srgbClr val="000000"/>
              </a:solidFill>
              <a:latin typeface="(null)"/>
              <a:ea typeface="(null)"/>
              <a:cs typeface="(null)"/>
              <a:sym typeface="(null)"/>
            </a:endParaRP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A.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Activation of endogenous vasoconstrictors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B.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Sodium and water retention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C.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renal vasoconstriction.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D.</a:t>
            </a:r>
            <a:r>
              <a:rPr>
                <a:solidFill>
                  <a:srgbClr val="44546A"/>
                </a:solidFill>
              </a:rPr>
              <a:t>A,B&amp;C</a:t>
            </a:r>
          </a:p>
          <a:p>
            <a: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44546A"/>
              </a:solidFill>
            </a:endParaRPr>
          </a:p>
          <a:p>
            <a:pPr>
              <a:defRPr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Q6 – Which one of the following isn’t biochemical change in ascites:</a:t>
            </a:r>
            <a:endParaRPr>
              <a:solidFill>
                <a:srgbClr val="000000"/>
              </a:solidFill>
              <a:latin typeface="(null)"/>
              <a:ea typeface="(null)"/>
              <a:cs typeface="(null)"/>
              <a:sym typeface="(null)"/>
            </a:endParaRP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A.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systemic nitric oxide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B.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systemic prostaglandin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C.</a:t>
            </a:r>
            <a:r>
              <a:rPr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Reduced glomerular filtration rate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D.</a:t>
            </a:r>
            <a:r>
              <a:rPr>
                <a:solidFill>
                  <a:srgbClr val="44546A"/>
                </a:solidFill>
              </a:rPr>
              <a:t>Sodium water retention</a:t>
            </a:r>
          </a:p>
        </p:txBody>
      </p:sp>
      <p:sp>
        <p:nvSpPr>
          <p:cNvPr id="295" name="TextBox 5"/>
          <p:cNvSpPr txBox="1"/>
          <p:nvPr/>
        </p:nvSpPr>
        <p:spPr>
          <a:xfrm>
            <a:off x="11278810" y="5087242"/>
            <a:ext cx="687011" cy="1387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Answers</a:t>
            </a:r>
            <a:r>
              <a:rPr>
                <a:solidFill>
                  <a:srgbClr val="2E2B21"/>
                </a:solidFill>
                <a:latin typeface="(null)"/>
                <a:ea typeface="(null)"/>
                <a:cs typeface="(null)"/>
                <a:sym typeface="(null)"/>
              </a:rPr>
              <a:t>: </a:t>
            </a:r>
          </a:p>
          <a:p>
            <a:pPr>
              <a:defRPr sz="9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1-A </a:t>
            </a:r>
          </a:p>
          <a:p>
            <a:pPr>
              <a:defRPr sz="9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2-C</a:t>
            </a:r>
          </a:p>
          <a:p>
            <a:pPr>
              <a:defRPr sz="9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3-B </a:t>
            </a:r>
          </a:p>
          <a:p>
            <a:pPr>
              <a:defRPr sz="9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4-A</a:t>
            </a:r>
          </a:p>
          <a:p>
            <a:pPr>
              <a:defRPr sz="9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5-D </a:t>
            </a:r>
          </a:p>
          <a:p>
            <a:pPr>
              <a:defRPr sz="9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6-C </a:t>
            </a:r>
            <a:endParaRPr>
              <a:solidFill>
                <a:srgbClr val="000000"/>
              </a:solidFill>
              <a:latin typeface="(null)"/>
              <a:ea typeface="(null)"/>
              <a:cs typeface="(null)"/>
              <a:sym typeface="(null)"/>
            </a:endParaRPr>
          </a:p>
          <a:p>
            <a:pPr>
              <a:def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(null)"/>
                <a:ea typeface="(null)"/>
                <a:cs typeface="(null)"/>
                <a:sym typeface="(null)"/>
              </a:rPr>
              <a:t/>
            </a:r>
            <a:br>
              <a:rPr>
                <a:latin typeface="(null)"/>
                <a:ea typeface="(null)"/>
                <a:cs typeface="(null)"/>
                <a:sym typeface="(null)"/>
              </a:rPr>
            </a:br>
            <a:endParaRPr>
              <a:latin typeface="(null)"/>
              <a:ea typeface="(null)"/>
              <a:cs typeface="(null)"/>
              <a:sym typeface="(null)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عنصر نائب للمحتوى 4" descr="عنصر نائب للمحتوى 4"/>
          <p:cNvPicPr>
            <a:picLocks noChangeAspect="1"/>
          </p:cNvPicPr>
          <p:nvPr/>
        </p:nvPicPr>
        <p:blipFill>
          <a:blip r:embed="rId2">
            <a:extLst/>
          </a:blip>
          <a:srcRect r="80944"/>
          <a:stretch>
            <a:fillRect/>
          </a:stretch>
        </p:blipFill>
        <p:spPr>
          <a:xfrm>
            <a:off x="2104261" y="1054056"/>
            <a:ext cx="935833" cy="3612263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299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r="80231" b="406"/>
          <a:stretch>
            <a:fillRect/>
          </a:stretch>
        </p:blipFill>
        <p:spPr>
          <a:xfrm>
            <a:off x="6255630" y="1068841"/>
            <a:ext cx="935833" cy="361797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مربع نص 21"/>
          <p:cNvSpPr txBox="1"/>
          <p:nvPr/>
        </p:nvSpPr>
        <p:spPr>
          <a:xfrm>
            <a:off x="512803" y="824521"/>
            <a:ext cx="560832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t>TEAM MEMBERS:</a:t>
            </a:r>
          </a:p>
        </p:txBody>
      </p:sp>
      <p:sp>
        <p:nvSpPr>
          <p:cNvPr id="301" name="مربع نص 22"/>
          <p:cNvSpPr txBox="1"/>
          <p:nvPr/>
        </p:nvSpPr>
        <p:spPr>
          <a:xfrm>
            <a:off x="512803" y="362856"/>
            <a:ext cx="877029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Leaders : Jawaher Alkhayyal &amp; Naif </a:t>
            </a:r>
            <a:r>
              <a:rPr>
                <a:latin typeface="(null)"/>
                <a:ea typeface="(null)"/>
                <a:cs typeface="(null)"/>
                <a:sym typeface="(null)"/>
              </a:rPr>
              <a:t>Alziyadi</a:t>
            </a:r>
          </a:p>
        </p:txBody>
      </p:sp>
      <p:sp>
        <p:nvSpPr>
          <p:cNvPr id="302" name="مربع نص 23"/>
          <p:cNvSpPr txBox="1"/>
          <p:nvPr/>
        </p:nvSpPr>
        <p:spPr>
          <a:xfrm>
            <a:off x="3009030" y="1515721"/>
            <a:ext cx="3342641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/>
            </a:r>
            <a:br/>
            <a:r>
              <a:t>•Abdulkarim alharbi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•Mosaed Alnowaiser</a:t>
            </a:r>
            <a:endParaRPr>
              <a:solidFill>
                <a:srgbClr val="000000"/>
              </a:solidFill>
            </a:endParaRPr>
          </a:p>
          <a:p>
            <a:pPr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•Fares Alnafisah</a:t>
            </a:r>
          </a:p>
        </p:txBody>
      </p:sp>
      <p:sp>
        <p:nvSpPr>
          <p:cNvPr id="303" name="مربع نص 24"/>
          <p:cNvSpPr txBox="1"/>
          <p:nvPr/>
        </p:nvSpPr>
        <p:spPr>
          <a:xfrm>
            <a:off x="7064361" y="1563663"/>
            <a:ext cx="3342641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t>Bushra Kokandi </a:t>
            </a:r>
          </a:p>
          <a:p>
            <a:pPr marL="285750" indent="-285750">
              <a:buSzPct val="100000"/>
              <a:buFont typeface="Arial"/>
              <a:buChar char="•"/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Ebtisam Almutairi</a:t>
            </a:r>
            <a:endParaRPr>
              <a:solidFill>
                <a:srgbClr val="000000"/>
              </a:solidFill>
            </a:endParaRPr>
          </a:p>
          <a:p>
            <a:pPr marL="285750" indent="-285750">
              <a:buSzPct val="100000"/>
              <a:buFont typeface="Arial"/>
              <a:buChar char="•"/>
              <a:defRPr>
                <a:latin typeface="(null)"/>
                <a:ea typeface="(null)"/>
                <a:cs typeface="(null)"/>
                <a:sym typeface="(null)"/>
              </a:defRPr>
            </a:pPr>
            <a:r>
              <a:t>Nada Alsomali</a:t>
            </a:r>
            <a:endParaRPr>
              <a:solidFill>
                <a:srgbClr val="000000"/>
              </a:solidFill>
            </a:endParaRPr>
          </a:p>
          <a:p>
            <a:pPr marL="285750" indent="-285750">
              <a:buSzPct val="100000"/>
              <a:buFont typeface="Arial"/>
              <a:buChar char="•"/>
            </a:pPr>
            <a:r>
              <a:t>Aseel Alsulimani</a:t>
            </a:r>
          </a:p>
        </p:txBody>
      </p:sp>
      <p:sp>
        <p:nvSpPr>
          <p:cNvPr id="304" name="مربع نص 27"/>
          <p:cNvSpPr txBox="1"/>
          <p:nvPr/>
        </p:nvSpPr>
        <p:spPr>
          <a:xfrm>
            <a:off x="8705201" y="4555638"/>
            <a:ext cx="3403601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References : boys and girls slides. </a:t>
            </a:r>
          </a:p>
        </p:txBody>
      </p:sp>
      <p:pic>
        <p:nvPicPr>
          <p:cNvPr id="305" name="صورة 28" descr="صورة 28">
            <a:hlinkClick r:id="rId4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594" y="4215386"/>
            <a:ext cx="573507" cy="573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صورة 30" descr="صورة 3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5689" y="5417084"/>
            <a:ext cx="573507" cy="573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صورة 32" descr="صورة 3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594" y="4788892"/>
            <a:ext cx="609601" cy="628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صورة 33" descr="صورة 33"/>
          <p:cNvPicPr>
            <a:picLocks noChangeAspect="1"/>
          </p:cNvPicPr>
          <p:nvPr/>
        </p:nvPicPr>
        <p:blipFill>
          <a:blip r:embed="rId8">
            <a:extLst/>
          </a:blip>
          <a:srcRect l="39295" t="34966" r="37526" b="35647"/>
          <a:stretch>
            <a:fillRect/>
          </a:stretch>
        </p:blipFill>
        <p:spPr>
          <a:xfrm>
            <a:off x="135689" y="6214133"/>
            <a:ext cx="609602" cy="3967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سداسي 3"/>
          <p:cNvGrpSpPr/>
          <p:nvPr/>
        </p:nvGrpSpPr>
        <p:grpSpPr>
          <a:xfrm>
            <a:off x="9477361" y="117055"/>
            <a:ext cx="2631441" cy="794537"/>
            <a:chOff x="0" y="0"/>
            <a:chExt cx="2631439" cy="794535"/>
          </a:xfrm>
        </p:grpSpPr>
        <p:sp>
          <p:nvSpPr>
            <p:cNvPr id="309" name="Shape"/>
            <p:cNvSpPr/>
            <p:nvPr/>
          </p:nvSpPr>
          <p:spPr>
            <a:xfrm>
              <a:off x="0" y="0"/>
              <a:ext cx="2631440" cy="79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30" y="0"/>
                  </a:lnTo>
                  <a:lnTo>
                    <a:pt x="19970" y="0"/>
                  </a:lnTo>
                  <a:lnTo>
                    <a:pt x="21600" y="10800"/>
                  </a:lnTo>
                  <a:lnTo>
                    <a:pt x="19970" y="21600"/>
                  </a:lnTo>
                  <a:lnTo>
                    <a:pt x="1630" y="21600"/>
                  </a:lnTo>
                  <a:close/>
                </a:path>
              </a:pathLst>
            </a:custGeom>
            <a:blipFill rotWithShape="1">
              <a:blip r:embed="rId9"/>
              <a:srcRect/>
              <a:stretch>
                <a:fillRect/>
              </a:stretch>
            </a:blipFill>
            <a:ln w="15875" cap="flat">
              <a:solidFill>
                <a:srgbClr val="BABAB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10" name="c"/>
            <p:cNvSpPr txBox="1"/>
            <p:nvPr/>
          </p:nvSpPr>
          <p:spPr>
            <a:xfrm>
              <a:off x="285498" y="211848"/>
              <a:ext cx="2060445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  <p:sp>
        <p:nvSpPr>
          <p:cNvPr id="312" name="TextBox 2"/>
          <p:cNvSpPr txBox="1"/>
          <p:nvPr/>
        </p:nvSpPr>
        <p:spPr>
          <a:xfrm>
            <a:off x="883952" y="6010304"/>
            <a:ext cx="759279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Please check our editing file https://docs.google.com/presentation/d/1-ToRZ75K6Bva-_wmwUUdohnVPlDvh368MvwfT0XmbXw</a:t>
            </a:r>
          </a:p>
        </p:txBody>
      </p:sp>
      <p:sp>
        <p:nvSpPr>
          <p:cNvPr id="313" name="TextBox 5"/>
          <p:cNvSpPr txBox="1"/>
          <p:nvPr/>
        </p:nvSpPr>
        <p:spPr>
          <a:xfrm>
            <a:off x="745289" y="4889863"/>
            <a:ext cx="40286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Medicine436@gmail.com</a:t>
            </a:r>
          </a:p>
        </p:txBody>
      </p:sp>
      <p:sp>
        <p:nvSpPr>
          <p:cNvPr id="314" name="TextBox 6"/>
          <p:cNvSpPr txBox="1"/>
          <p:nvPr/>
        </p:nvSpPr>
        <p:spPr>
          <a:xfrm>
            <a:off x="745289" y="5450083"/>
            <a:ext cx="421027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@medicine436</a:t>
            </a:r>
          </a:p>
        </p:txBody>
      </p:sp>
      <p:sp>
        <p:nvSpPr>
          <p:cNvPr id="315" name="TextBox 7"/>
          <p:cNvSpPr txBox="1"/>
          <p:nvPr/>
        </p:nvSpPr>
        <p:spPr>
          <a:xfrm>
            <a:off x="664306" y="4251912"/>
            <a:ext cx="18288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Feedback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>
            <a:spLocks noGrp="1"/>
          </p:cNvSpPr>
          <p:nvPr>
            <p:ph type="title"/>
          </p:nvPr>
        </p:nvSpPr>
        <p:spPr>
          <a:xfrm>
            <a:off x="931060" y="250703"/>
            <a:ext cx="9720072" cy="1499618"/>
          </a:xfrm>
          <a:prstGeom prst="rect">
            <a:avLst/>
          </a:prstGeom>
        </p:spPr>
        <p:txBody>
          <a:bodyPr/>
          <a:lstStyle/>
          <a:p>
            <a:pPr algn="ctr" defTabSz="859536" rtl="1">
              <a:defRPr sz="4700" spc="94"/>
            </a:pPr>
            <a:r>
              <a:t>تقدير وشكر </a:t>
            </a:r>
            <a:br/>
            <a:r>
              <a:rPr sz="2256"/>
              <a:t>الى كافة أعضاء فريق  </a:t>
            </a:r>
            <a:r>
              <a:rPr sz="2256">
                <a:solidFill>
                  <a:srgbClr val="00B0F0"/>
                </a:solidFill>
              </a:rPr>
              <a:t>medicine</a:t>
            </a:r>
            <a:r>
              <a:rPr sz="2256"/>
              <a:t>  نشكر لكم جهدكم وتميزكم</a:t>
            </a:r>
            <a:r>
              <a:rPr sz="1692"/>
              <a:t> </a:t>
            </a:r>
            <a:r>
              <a:t> </a:t>
            </a:r>
          </a:p>
        </p:txBody>
      </p:sp>
      <p:sp>
        <p:nvSpPr>
          <p:cNvPr id="13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993569" y="1578041"/>
            <a:ext cx="4606037" cy="4660193"/>
          </a:xfrm>
          <a:prstGeom prst="rect">
            <a:avLst/>
          </a:prstGeom>
        </p:spPr>
        <p:txBody>
          <a:bodyPr/>
          <a:lstStyle/>
          <a:p>
            <a:pPr rtl="1">
              <a:buFont typeface="Arial"/>
              <a:buChar char="•"/>
              <a:defRPr sz="2000"/>
            </a:pPr>
            <a:r>
              <a:rPr dirty="0">
                <a:latin typeface="+mj-lt"/>
                <a:ea typeface="+mj-ea"/>
                <a:cs typeface="+mj-cs"/>
                <a:sym typeface="Helvetica"/>
              </a:rPr>
              <a:t>أسيل السليماني </a:t>
            </a:r>
          </a:p>
          <a:p>
            <a:pPr rtl="1">
              <a:buFont typeface="Arial"/>
              <a:buChar char="•"/>
              <a:defRPr sz="2000"/>
            </a:pPr>
            <a:r>
              <a:rPr dirty="0">
                <a:latin typeface="+mj-lt"/>
                <a:ea typeface="+mj-ea"/>
                <a:cs typeface="+mj-cs"/>
                <a:sym typeface="Helvetica"/>
              </a:rPr>
              <a:t>ابتسام المطيري </a:t>
            </a:r>
          </a:p>
          <a:p>
            <a:pPr rtl="1">
              <a:buFont typeface="Arial"/>
              <a:buChar char="•"/>
              <a:defRPr sz="2000"/>
            </a:pPr>
            <a:r>
              <a:rPr dirty="0">
                <a:latin typeface="+mj-lt"/>
                <a:ea typeface="+mj-ea"/>
                <a:cs typeface="+mj-cs"/>
                <a:sym typeface="Helvetica"/>
              </a:rPr>
              <a:t>منيرة العيوني </a:t>
            </a:r>
          </a:p>
          <a:p>
            <a:pPr rtl="1">
              <a:buFont typeface="Arial"/>
              <a:buChar char="•"/>
              <a:defRPr sz="2000"/>
            </a:pPr>
            <a:r>
              <a:rPr dirty="0">
                <a:latin typeface="+mj-lt"/>
                <a:ea typeface="+mj-ea"/>
                <a:cs typeface="+mj-cs"/>
                <a:sym typeface="Helvetica"/>
              </a:rPr>
              <a:t>عروب الهذيل </a:t>
            </a:r>
          </a:p>
          <a:p>
            <a:pPr rtl="1">
              <a:buFont typeface="Arial"/>
              <a:buChar char="•"/>
              <a:defRPr sz="2000"/>
            </a:pPr>
            <a:r>
              <a:rPr dirty="0">
                <a:latin typeface="+mj-lt"/>
                <a:ea typeface="+mj-ea"/>
                <a:cs typeface="+mj-cs"/>
                <a:sym typeface="Helvetica"/>
              </a:rPr>
              <a:t>انوار العجمي </a:t>
            </a:r>
          </a:p>
          <a:p>
            <a:pPr rtl="1">
              <a:buFont typeface="Arial"/>
              <a:buChar char="•"/>
              <a:defRPr sz="2000"/>
            </a:pPr>
            <a:r>
              <a:rPr dirty="0">
                <a:latin typeface="+mj-lt"/>
                <a:ea typeface="+mj-ea"/>
                <a:cs typeface="+mj-cs"/>
                <a:sym typeface="Helvetica"/>
              </a:rPr>
              <a:t>نجود العنزي</a:t>
            </a:r>
          </a:p>
          <a:p>
            <a:pPr rtl="1">
              <a:buFont typeface="Arial"/>
              <a:buChar char="•"/>
              <a:defRPr sz="2000"/>
            </a:pPr>
            <a:r>
              <a:rPr dirty="0">
                <a:latin typeface="+mj-lt"/>
                <a:ea typeface="+mj-ea"/>
                <a:cs typeface="+mj-cs"/>
                <a:sym typeface="Helvetica"/>
              </a:rPr>
              <a:t>زينه الكاف</a:t>
            </a:r>
          </a:p>
          <a:p>
            <a:pPr rtl="1">
              <a:buFont typeface="Arial"/>
              <a:buChar char="•"/>
              <a:defRPr sz="2000"/>
            </a:pPr>
            <a:r>
              <a:rPr dirty="0">
                <a:latin typeface="+mj-lt"/>
                <a:ea typeface="+mj-ea"/>
                <a:cs typeface="+mj-cs"/>
                <a:sym typeface="Helvetica"/>
              </a:rPr>
              <a:t>ريما الشايع </a:t>
            </a:r>
          </a:p>
        </p:txBody>
      </p:sp>
      <p:sp>
        <p:nvSpPr>
          <p:cNvPr id="138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39" name="TextBox 5"/>
          <p:cNvSpPr txBox="1"/>
          <p:nvPr/>
        </p:nvSpPr>
        <p:spPr>
          <a:xfrm>
            <a:off x="3467787" y="2686660"/>
            <a:ext cx="1828801" cy="2246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1">
              <a:defRPr sz="2000"/>
            </a:pPr>
            <a:r>
              <a:rPr dirty="0">
                <a:latin typeface="+mj-lt"/>
                <a:ea typeface="+mj-ea"/>
                <a:cs typeface="+mj-cs"/>
                <a:sym typeface="Helvetica"/>
              </a:rPr>
              <a:t>بشرى قوقندي </a:t>
            </a:r>
          </a:p>
          <a:p>
            <a:pPr algn="r" rtl="1">
              <a:defRPr sz="2000"/>
            </a:pPr>
            <a:r>
              <a:rPr dirty="0">
                <a:latin typeface="+mj-lt"/>
                <a:ea typeface="+mj-ea"/>
                <a:cs typeface="+mj-cs"/>
                <a:sym typeface="Helvetica"/>
              </a:rPr>
              <a:t>ندى الصومالي </a:t>
            </a:r>
          </a:p>
          <a:p>
            <a:pPr algn="r" rtl="1">
              <a:defRPr sz="2000"/>
            </a:pPr>
            <a:r>
              <a:rPr dirty="0">
                <a:latin typeface="+mj-lt"/>
                <a:ea typeface="+mj-ea"/>
                <a:cs typeface="+mj-cs"/>
                <a:sym typeface="Helvetica"/>
              </a:rPr>
              <a:t>لمى التميمي</a:t>
            </a:r>
          </a:p>
          <a:p>
            <a:pPr algn="r" rtl="1">
              <a:defRPr sz="2000"/>
            </a:pPr>
            <a:r>
              <a:rPr dirty="0">
                <a:latin typeface="+mj-lt"/>
                <a:ea typeface="+mj-ea"/>
                <a:cs typeface="+mj-cs"/>
                <a:sym typeface="Helvetica"/>
              </a:rPr>
              <a:t>حنين باشيخ</a:t>
            </a:r>
          </a:p>
          <a:p>
            <a:pPr algn="r" rtl="1">
              <a:defRPr sz="2000"/>
            </a:pPr>
            <a:r>
              <a:rPr dirty="0">
                <a:latin typeface="+mj-lt"/>
                <a:ea typeface="+mj-ea"/>
                <a:cs typeface="+mj-cs"/>
                <a:sym typeface="Helvetica"/>
              </a:rPr>
              <a:t>الاء العقيل</a:t>
            </a:r>
          </a:p>
          <a:p>
            <a:pPr algn="r" rtl="1">
              <a:defRPr sz="2000"/>
            </a:pPr>
            <a:r>
              <a:rPr dirty="0">
                <a:latin typeface="+mj-lt"/>
                <a:ea typeface="+mj-ea"/>
                <a:cs typeface="+mj-cs"/>
                <a:sym typeface="Helvetica"/>
              </a:rPr>
              <a:t>شهد العنزان</a:t>
            </a:r>
            <a:r>
              <a:rPr sz="1800" dirty="0"/>
              <a:t> </a:t>
            </a:r>
          </a:p>
        </p:txBody>
      </p:sp>
      <p:sp>
        <p:nvSpPr>
          <p:cNvPr id="140" name="TextBox 7"/>
          <p:cNvSpPr txBox="1"/>
          <p:nvPr/>
        </p:nvSpPr>
        <p:spPr>
          <a:xfrm>
            <a:off x="3467787" y="1421536"/>
            <a:ext cx="1828801" cy="1151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1">
              <a:defRPr sz="2000"/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عبدالكريم الحربي </a:t>
            </a:r>
          </a:p>
          <a:p>
            <a:pPr algn="r" rtl="1">
              <a:defRPr sz="2000"/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مساعد النويصر </a:t>
            </a:r>
          </a:p>
          <a:p>
            <a:pPr algn="r" rtl="1">
              <a:defRPr sz="2000"/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فارس النفيسة</a:t>
            </a:r>
          </a:p>
        </p:txBody>
      </p:sp>
      <p:sp>
        <p:nvSpPr>
          <p:cNvPr id="141" name="TextBox 8"/>
          <p:cNvSpPr txBox="1"/>
          <p:nvPr/>
        </p:nvSpPr>
        <p:spPr>
          <a:xfrm>
            <a:off x="1985052" y="5306038"/>
            <a:ext cx="7072151" cy="55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1">
              <a:defRPr sz="2800">
                <a:solidFill>
                  <a:srgbClr val="1A1A1A"/>
                </a:solidFill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قادة فريق </a:t>
            </a:r>
            <a:r>
              <a:rPr>
                <a:solidFill>
                  <a:srgbClr val="00B0F0"/>
                </a:solidFill>
              </a:rPr>
              <a:t>         </a:t>
            </a:r>
            <a:r>
              <a:t>: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جواهر الخيال </a:t>
            </a:r>
            <a:r>
              <a:t>&amp;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نايف الزيادي</a:t>
            </a:r>
            <a:r>
              <a:rPr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42" name="TextBox 9"/>
          <p:cNvSpPr txBox="1"/>
          <p:nvPr/>
        </p:nvSpPr>
        <p:spPr>
          <a:xfrm>
            <a:off x="6201833" y="5388087"/>
            <a:ext cx="182880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B0F0"/>
                </a:solidFill>
              </a:defRPr>
            </a:pPr>
            <a:r>
              <a:t>Medicine</a:t>
            </a:r>
            <a:r>
              <a:rPr sz="1800">
                <a:solidFill>
                  <a:srgbClr val="2E2B21"/>
                </a:solidFill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عنوان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t>Objectives:</a:t>
            </a:r>
          </a:p>
        </p:txBody>
      </p:sp>
      <p:sp>
        <p:nvSpPr>
          <p:cNvPr id="145" name="عنصر نائب للمحتوى 2"/>
          <p:cNvSpPr txBox="1">
            <a:spLocks noGrp="1"/>
          </p:cNvSpPr>
          <p:nvPr>
            <p:ph type="body" idx="1"/>
          </p:nvPr>
        </p:nvSpPr>
        <p:spPr>
          <a:xfrm>
            <a:off x="1024128" y="1690335"/>
            <a:ext cx="9720072" cy="5028874"/>
          </a:xfrm>
          <a:prstGeom prst="rect">
            <a:avLst/>
          </a:prstGeom>
        </p:spPr>
        <p:txBody>
          <a:bodyPr/>
          <a:lstStyle/>
          <a:p>
            <a:pPr marL="0" indent="0" algn="l">
              <a:lnSpc>
                <a:spcPct val="81000"/>
              </a:lnSpc>
              <a:buSzTx/>
              <a:buNone/>
            </a:pPr>
            <a:r>
              <a:t>By the end of the lecture you should able to:</a:t>
            </a:r>
          </a:p>
          <a:p>
            <a:pPr marL="0" indent="0" algn="l">
              <a:lnSpc>
                <a:spcPct val="81000"/>
              </a:lnSpc>
              <a:buSzTx/>
              <a:buNone/>
            </a:pPr>
            <a:endParaRPr/>
          </a:p>
          <a:p>
            <a:pPr marL="234950" indent="-234950" algn="l">
              <a:lnSpc>
                <a:spcPct val="81000"/>
              </a:lnSpc>
              <a:buClr>
                <a:srgbClr val="2E2B21"/>
              </a:buClr>
              <a:buFontTx/>
              <a:buChar char="▪"/>
              <a:defRPr sz="2400"/>
            </a:pPr>
            <a:r>
              <a:t>Understand mechanism of portal hypertension </a:t>
            </a:r>
          </a:p>
          <a:p>
            <a:pPr marL="234950" indent="-234950" algn="l">
              <a:lnSpc>
                <a:spcPct val="81000"/>
              </a:lnSpc>
              <a:buClr>
                <a:srgbClr val="2E2B21"/>
              </a:buClr>
              <a:buFontTx/>
              <a:buChar char="▪"/>
              <a:defRPr sz="2400"/>
            </a:pPr>
            <a:r>
              <a:t>Understand basic pathophysiologic steps in the development of ascites secondary to cirrhosis.</a:t>
            </a:r>
          </a:p>
          <a:p>
            <a:pPr marL="234950" indent="-234950" algn="l">
              <a:lnSpc>
                <a:spcPct val="81000"/>
              </a:lnSpc>
              <a:buClr>
                <a:srgbClr val="2E2B21"/>
              </a:buClr>
              <a:buFontTx/>
              <a:buChar char="▪"/>
              <a:defRPr sz="2400"/>
            </a:pPr>
            <a:r>
              <a:t>Causes of PHT </a:t>
            </a:r>
          </a:p>
          <a:p>
            <a:pPr marL="234950" indent="-234950" algn="l">
              <a:lnSpc>
                <a:spcPct val="81000"/>
              </a:lnSpc>
              <a:buClr>
                <a:srgbClr val="2E2B21"/>
              </a:buClr>
              <a:buFontTx/>
              <a:buChar char="▪"/>
              <a:defRPr sz="2400"/>
            </a:pPr>
            <a:r>
              <a:t>Approach of ascites</a:t>
            </a:r>
          </a:p>
          <a:p>
            <a:pPr marL="234950" indent="-234950" algn="l">
              <a:lnSpc>
                <a:spcPct val="81000"/>
              </a:lnSpc>
              <a:buClr>
                <a:srgbClr val="2E2B21"/>
              </a:buClr>
              <a:buFontTx/>
              <a:buChar char="▪"/>
              <a:defRPr sz="2400"/>
            </a:pPr>
            <a:r>
              <a:t>Correlate the anatomic and pathophysiologic changes with clinical manifestations.</a:t>
            </a:r>
          </a:p>
          <a:p>
            <a:pPr marL="234950" indent="-234950" algn="l">
              <a:lnSpc>
                <a:spcPct val="81000"/>
              </a:lnSpc>
              <a:buClr>
                <a:srgbClr val="2E2B21"/>
              </a:buClr>
              <a:buFontTx/>
              <a:buChar char="▪"/>
              <a:defRPr sz="2400"/>
            </a:pPr>
            <a:endParaRPr/>
          </a:p>
          <a:p>
            <a:pPr marL="234950" indent="-234950" algn="l">
              <a:lnSpc>
                <a:spcPct val="81000"/>
              </a:lnSpc>
              <a:buClr>
                <a:srgbClr val="2E2B21"/>
              </a:buClr>
              <a:buFontTx/>
              <a:buChar char="▪"/>
              <a:defRPr sz="2400"/>
            </a:pPr>
            <a:r>
              <a:t>Understand the basic steps in evaluation of patients with ascites</a:t>
            </a:r>
          </a:p>
        </p:txBody>
      </p:sp>
      <p:sp>
        <p:nvSpPr>
          <p:cNvPr id="146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149" name="سداسي 3"/>
          <p:cNvGrpSpPr/>
          <p:nvPr/>
        </p:nvGrpSpPr>
        <p:grpSpPr>
          <a:xfrm>
            <a:off x="10535477" y="138792"/>
            <a:ext cx="1554923" cy="469494"/>
            <a:chOff x="0" y="0"/>
            <a:chExt cx="1554922" cy="469492"/>
          </a:xfrm>
        </p:grpSpPr>
        <p:sp>
          <p:nvSpPr>
            <p:cNvPr id="147" name="Shape"/>
            <p:cNvSpPr/>
            <p:nvPr/>
          </p:nvSpPr>
          <p:spPr>
            <a:xfrm>
              <a:off x="-1" y="0"/>
              <a:ext cx="1554924" cy="4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30" y="0"/>
                  </a:lnTo>
                  <a:lnTo>
                    <a:pt x="19970" y="0"/>
                  </a:lnTo>
                  <a:lnTo>
                    <a:pt x="21600" y="10800"/>
                  </a:lnTo>
                  <a:lnTo>
                    <a:pt x="19970" y="21600"/>
                  </a:lnTo>
                  <a:lnTo>
                    <a:pt x="1630" y="21600"/>
                  </a:lnTo>
                  <a:close/>
                </a:path>
              </a:pathLst>
            </a:custGeom>
            <a:blipFill rotWithShape="1">
              <a:blip r:embed="rId2"/>
              <a:srcRect/>
              <a:stretch>
                <a:fillRect/>
              </a:stretch>
            </a:blipFill>
            <a:ln w="15875" cap="flat">
              <a:solidFill>
                <a:srgbClr val="BABAB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8" name="c"/>
            <p:cNvSpPr txBox="1"/>
            <p:nvPr/>
          </p:nvSpPr>
          <p:spPr>
            <a:xfrm>
              <a:off x="168700" y="49326"/>
              <a:ext cx="121752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90500" y="161925"/>
            <a:ext cx="5905500" cy="6583099"/>
          </a:xfrm>
          <a:prstGeom prst="rect">
            <a:avLst/>
          </a:prstGeo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  <a:defRPr sz="24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Cirrhosis</a:t>
            </a:r>
            <a:endParaRPr sz="160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SzTx/>
              <a:buNone/>
              <a:defRPr sz="18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Late stage of chronic liver inflammation and fibrosis, in which liver parenchyma is distorted and replaced by fibrous tissue and regenerating nodules.</a:t>
            </a:r>
          </a:p>
          <a:p>
            <a:pPr marL="0" algn="ctr">
              <a:spcBef>
                <a:spcPts val="0"/>
              </a:spcBef>
              <a:defRPr sz="1400" b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algn="ctr">
              <a:spcBef>
                <a:spcPts val="0"/>
              </a:spcBef>
              <a:defRPr sz="24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Causes of Cirrhosis</a:t>
            </a:r>
          </a:p>
        </p:txBody>
      </p:sp>
      <p:sp>
        <p:nvSpPr>
          <p:cNvPr id="152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53" name="Text Placeholder 4"/>
          <p:cNvSpPr txBox="1"/>
          <p:nvPr/>
        </p:nvSpPr>
        <p:spPr>
          <a:xfrm>
            <a:off x="258963" y="2438819"/>
            <a:ext cx="2976882" cy="807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>
              <a:lnSpc>
                <a:spcPct val="150000"/>
              </a:lnSpc>
              <a:spcBef>
                <a:spcPts val="5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</p:txBody>
      </p:sp>
      <p:sp>
        <p:nvSpPr>
          <p:cNvPr id="154" name="Text Placeholder 6"/>
          <p:cNvSpPr txBox="1"/>
          <p:nvPr/>
        </p:nvSpPr>
        <p:spPr>
          <a:xfrm>
            <a:off x="3048000" y="2438819"/>
            <a:ext cx="3539793" cy="125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24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indent="457200"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55" name="Rectangle 9"/>
          <p:cNvSpPr txBox="1"/>
          <p:nvPr/>
        </p:nvSpPr>
        <p:spPr>
          <a:xfrm>
            <a:off x="8787879" y="6421451"/>
            <a:ext cx="3822701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algn="ctr">
              <a:defRPr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CIRRHOTIC LIVER</a:t>
            </a:r>
          </a:p>
        </p:txBody>
      </p:sp>
      <p:grpSp>
        <p:nvGrpSpPr>
          <p:cNvPr id="158" name="Group 15"/>
          <p:cNvGrpSpPr/>
          <p:nvPr/>
        </p:nvGrpSpPr>
        <p:grpSpPr>
          <a:xfrm>
            <a:off x="9256000" y="3231727"/>
            <a:ext cx="2886457" cy="3138422"/>
            <a:chOff x="0" y="0"/>
            <a:chExt cx="2886456" cy="3138420"/>
          </a:xfrm>
        </p:grpSpPr>
        <p:pic>
          <p:nvPicPr>
            <p:cNvPr id="156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2886458" cy="12737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Picture 6" descr="Picture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44" y="1273780"/>
              <a:ext cx="2883313" cy="18646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Rectangle 8"/>
          <p:cNvSpPr txBox="1"/>
          <p:nvPr/>
        </p:nvSpPr>
        <p:spPr>
          <a:xfrm>
            <a:off x="6231871" y="6390299"/>
            <a:ext cx="2782742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algn="ctr">
              <a:defRPr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NORMAL LIVER</a:t>
            </a:r>
          </a:p>
        </p:txBody>
      </p:sp>
      <p:grpSp>
        <p:nvGrpSpPr>
          <p:cNvPr id="162" name="Group 14"/>
          <p:cNvGrpSpPr/>
          <p:nvPr/>
        </p:nvGrpSpPr>
        <p:grpSpPr>
          <a:xfrm>
            <a:off x="6231871" y="3231727"/>
            <a:ext cx="2894642" cy="3131570"/>
            <a:chOff x="0" y="0"/>
            <a:chExt cx="2894640" cy="3131568"/>
          </a:xfrm>
        </p:grpSpPr>
        <p:pic>
          <p:nvPicPr>
            <p:cNvPr id="160" name="Picture 5" descr="Picture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894641" cy="12773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Picture 4" descr="Picture 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283858"/>
              <a:ext cx="2894641" cy="1847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5" name="سداسي 3"/>
          <p:cNvGrpSpPr/>
          <p:nvPr/>
        </p:nvGrpSpPr>
        <p:grpSpPr>
          <a:xfrm>
            <a:off x="10535477" y="138792"/>
            <a:ext cx="1554923" cy="469494"/>
            <a:chOff x="0" y="0"/>
            <a:chExt cx="1554922" cy="469492"/>
          </a:xfrm>
        </p:grpSpPr>
        <p:sp>
          <p:nvSpPr>
            <p:cNvPr id="163" name="Shape"/>
            <p:cNvSpPr/>
            <p:nvPr/>
          </p:nvSpPr>
          <p:spPr>
            <a:xfrm>
              <a:off x="-1" y="0"/>
              <a:ext cx="1554924" cy="4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30" y="0"/>
                  </a:lnTo>
                  <a:lnTo>
                    <a:pt x="19970" y="0"/>
                  </a:lnTo>
                  <a:lnTo>
                    <a:pt x="21600" y="10800"/>
                  </a:lnTo>
                  <a:lnTo>
                    <a:pt x="19970" y="21600"/>
                  </a:lnTo>
                  <a:lnTo>
                    <a:pt x="1630" y="21600"/>
                  </a:lnTo>
                  <a:close/>
                </a:path>
              </a:pathLst>
            </a:custGeom>
            <a:blipFill rotWithShape="1">
              <a:blip r:embed="rId6"/>
              <a:srcRect/>
              <a:stretch>
                <a:fillRect/>
              </a:stretch>
            </a:blipFill>
            <a:ln w="15875" cap="flat">
              <a:solidFill>
                <a:srgbClr val="BABAB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64" name="c"/>
            <p:cNvSpPr txBox="1"/>
            <p:nvPr/>
          </p:nvSpPr>
          <p:spPr>
            <a:xfrm>
              <a:off x="168700" y="49326"/>
              <a:ext cx="121752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  <p:graphicFrame>
        <p:nvGraphicFramePr>
          <p:cNvPr id="166" name="Table 9"/>
          <p:cNvGraphicFramePr/>
          <p:nvPr>
            <p:extLst>
              <p:ext uri="{D42A27DB-BD31-4B8C-83A1-F6EECF244321}">
                <p14:modId xmlns:p14="http://schemas.microsoft.com/office/powerpoint/2010/main" val="774740927"/>
              </p:ext>
            </p:extLst>
          </p:nvPr>
        </p:nvGraphicFramePr>
        <p:xfrm>
          <a:off x="488530" y="2615137"/>
          <a:ext cx="5418666" cy="408033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709333"/>
                <a:gridCol w="2709333"/>
              </a:tblGrid>
              <a:tr h="350870">
                <a:tc>
                  <a:txBody>
                    <a:bodyPr/>
                    <a:lstStyle/>
                    <a:p>
                      <a:pPr algn="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2">
                              <a:lumOff val="44000"/>
                            </a:schemeClr>
                          </a:solidFill>
                          <a:sym typeface="Helvetica"/>
                        </a:rPr>
                        <a:t>Commmonest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2">
                              <a:lumOff val="44000"/>
                            </a:schemeClr>
                          </a:solidFill>
                          <a:sym typeface="Helvetica"/>
                        </a:rPr>
                        <a:t>Other causes </a:t>
                      </a:r>
                    </a:p>
                  </a:txBody>
                  <a:tcPr marL="45720" marR="45720" horzOverflow="overflow"/>
                </a:tc>
              </a:tr>
              <a:tr h="605611">
                <a:tc>
                  <a:txBody>
                    <a:bodyPr/>
                    <a:lstStyle/>
                    <a:p>
                      <a:pPr algn="r" defTabSz="914400">
                        <a:defRPr sz="1800">
                          <a:solidFill>
                            <a:srgbClr val="FF0000"/>
                          </a:solidFill>
                          <a:sym typeface="Tw Cen MT"/>
                        </a:defRPr>
                      </a:pPr>
                      <a:r>
                        <a:t>Viral</a:t>
                      </a:r>
                      <a:r>
                        <a:rPr>
                          <a:solidFill>
                            <a:srgbClr val="2E2B21"/>
                          </a:solidFill>
                        </a:rPr>
                        <a:t> (HBV+-HDV,HCV)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defRPr sz="1800">
                          <a:solidFill>
                            <a:srgbClr val="FF0000"/>
                          </a:solidFill>
                          <a:sym typeface="Tw Cen MT"/>
                        </a:defRPr>
                      </a:pPr>
                      <a:r>
                        <a:t>Autoimmune</a:t>
                      </a:r>
                      <a:r>
                        <a:rPr>
                          <a:solidFill>
                            <a:srgbClr val="2E2B21"/>
                          </a:solidFill>
                        </a:rPr>
                        <a:t> (AIH, PBC, PSC)</a:t>
                      </a:r>
                    </a:p>
                  </a:txBody>
                  <a:tcPr marL="45720" marR="45720" horzOverflow="overflow"/>
                </a:tc>
              </a:tr>
              <a:tr h="865159">
                <a:tc>
                  <a:txBody>
                    <a:bodyPr/>
                    <a:lstStyle/>
                    <a:p>
                      <a:pPr algn="r" defTabSz="914400">
                        <a:defRPr sz="1800">
                          <a:sym typeface="Tw Cen MT"/>
                        </a:defRPr>
                      </a:pPr>
                      <a:r>
                        <a:t>NASH </a:t>
                      </a:r>
                      <a:r>
                        <a:rPr>
                          <a:solidFill>
                            <a:srgbClr val="00B050"/>
                          </a:solidFill>
                          <a:latin typeface="UICTFontTextStyleTallBody"/>
                          <a:ea typeface="UICTFontTextStyleTallBody"/>
                          <a:cs typeface="UICTFontTextStyleTallBody"/>
                          <a:sym typeface="UICTFontTextStyleTallBody"/>
                        </a:rPr>
                        <a:t>non alcoholic steatoHepatitis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50000"/>
                        </a:lnSpc>
                        <a:defRPr sz="1800">
                          <a:sym typeface="Tw Cen MT"/>
                        </a:defRPr>
                      </a:pPr>
                      <a:r>
                        <a:t>Metabolic &amp; Hereditary</a:t>
                      </a:r>
                    </a:p>
                    <a:p>
                      <a:pPr indent="457200" defTabSz="914400">
                        <a:lnSpc>
                          <a:spcPct val="150000"/>
                        </a:lnSpc>
                        <a:defRPr sz="1800">
                          <a:sym typeface="Tw Cen MT"/>
                        </a:defRPr>
                      </a:pPr>
                      <a:r>
                        <a:t>WD, A1AT, HH</a:t>
                      </a:r>
                    </a:p>
                  </a:txBody>
                  <a:tcPr marL="45720" marR="45720" horzOverflow="overflow"/>
                </a:tc>
              </a:tr>
              <a:tr h="865159">
                <a:tc>
                  <a:txBody>
                    <a:bodyPr/>
                    <a:lstStyle/>
                    <a:p>
                      <a:pPr algn="r" defTabSz="914400">
                        <a:defRPr sz="1800">
                          <a:sym typeface="Tw Cen MT"/>
                        </a:defRPr>
                      </a:pPr>
                      <a:r>
                        <a:rPr dirty="0"/>
                        <a:t>ASH </a:t>
                      </a:r>
                      <a:r>
                        <a:rPr dirty="0">
                          <a:solidFill>
                            <a:srgbClr val="00B050"/>
                          </a:solidFill>
                          <a:latin typeface="UICTFontTextStyleTallBody"/>
                          <a:ea typeface="UICTFontTextStyleTallBody"/>
                          <a:cs typeface="UICTFontTextStyleTallBody"/>
                          <a:sym typeface="UICTFontTextStyleTallBody"/>
                        </a:rPr>
                        <a:t>Alcoholic steatoHepatitis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50000"/>
                        </a:lnSpc>
                        <a:defRPr sz="1800">
                          <a:sym typeface="Tw Cen MT"/>
                        </a:defRPr>
                      </a:pPr>
                      <a:r>
                        <a:t>Vascular</a:t>
                      </a:r>
                    </a:p>
                    <a:p>
                      <a:pPr indent="457200" defTabSz="914400">
                        <a:lnSpc>
                          <a:spcPct val="150000"/>
                        </a:lnSpc>
                        <a:defRPr sz="1800">
                          <a:sym typeface="Tw Cen MT"/>
                        </a:defRPr>
                      </a:pPr>
                      <a:r>
                        <a:t>BCS, HF</a:t>
                      </a:r>
                    </a:p>
                  </a:txBody>
                  <a:tcPr marL="45720" marR="45720" horzOverflow="overflow"/>
                </a:tc>
              </a:tr>
              <a:tr h="865159">
                <a:tc>
                  <a:txBody>
                    <a:bodyPr/>
                    <a:lstStyle/>
                    <a:p>
                      <a:pPr algn="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chemeClr val="accent2"/>
                          </a:solidFill>
                          <a:sym typeface="Tw Cen MT"/>
                        </a:rPr>
                        <a:t>Obesity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50000"/>
                        </a:lnSpc>
                        <a:defRPr sz="1800">
                          <a:sym typeface="Tw Cen MT"/>
                        </a:defRPr>
                      </a:pPr>
                      <a:r>
                        <a:rPr dirty="0"/>
                        <a:t>Biliary</a:t>
                      </a:r>
                    </a:p>
                    <a:p>
                      <a:pPr indent="457200" defTabSz="914400">
                        <a:lnSpc>
                          <a:spcPct val="150000"/>
                        </a:lnSpc>
                        <a:defRPr sz="1800">
                          <a:sym typeface="Tw Cen MT"/>
                        </a:defRPr>
                      </a:pPr>
                      <a:r>
                        <a:rPr dirty="0"/>
                        <a:t>SC</a:t>
                      </a:r>
                    </a:p>
                  </a:txBody>
                  <a:tcPr marL="45720" marR="45720" horzOverflow="overflow"/>
                </a:tc>
              </a:tr>
              <a:tr h="350870">
                <a:tc>
                  <a:txBody>
                    <a:bodyPr/>
                    <a:lstStyle/>
                    <a:p>
                      <a:pPr algn="r" defTabSz="914400">
                        <a:defRPr sz="1800">
                          <a:sym typeface="Tw Cen MT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2E2B21"/>
                          </a:solidFill>
                          <a:sym typeface="Tw Cen MT"/>
                        </a:rPr>
                        <a:t>Drugs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sp>
        <p:nvSpPr>
          <p:cNvPr id="167" name="TextBox 9"/>
          <p:cNvSpPr txBox="1"/>
          <p:nvPr/>
        </p:nvSpPr>
        <p:spPr>
          <a:xfrm>
            <a:off x="6248277" y="2259914"/>
            <a:ext cx="5797972" cy="929641"/>
          </a:xfrm>
          <a:prstGeom prst="rect">
            <a:avLst/>
          </a:prstGeom>
          <a:solidFill>
            <a:srgbClr val="EDEBE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t>We should look for the color and surface if its smooth or nodular also normal hepatocyte and the appetance of hepatocyte fibrosis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عنوان 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عنصر نائب للمحتوى 4"/>
          <p:cNvSpPr txBox="1">
            <a:spLocks noGrp="1"/>
          </p:cNvSpPr>
          <p:nvPr>
            <p:ph type="body" sz="half" idx="1"/>
          </p:nvPr>
        </p:nvSpPr>
        <p:spPr>
          <a:xfrm>
            <a:off x="1024127" y="2286000"/>
            <a:ext cx="4754881" cy="40233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7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59" y="17450"/>
            <a:ext cx="11308082" cy="68231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5" name="سداسي 3"/>
          <p:cNvGrpSpPr/>
          <p:nvPr/>
        </p:nvGrpSpPr>
        <p:grpSpPr>
          <a:xfrm>
            <a:off x="10575293" y="79146"/>
            <a:ext cx="1554923" cy="469494"/>
            <a:chOff x="0" y="0"/>
            <a:chExt cx="1554922" cy="469492"/>
          </a:xfrm>
        </p:grpSpPr>
        <p:sp>
          <p:nvSpPr>
            <p:cNvPr id="173" name="Shape"/>
            <p:cNvSpPr/>
            <p:nvPr/>
          </p:nvSpPr>
          <p:spPr>
            <a:xfrm>
              <a:off x="-1" y="0"/>
              <a:ext cx="1554924" cy="4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30" y="0"/>
                  </a:lnTo>
                  <a:lnTo>
                    <a:pt x="19970" y="0"/>
                  </a:lnTo>
                  <a:lnTo>
                    <a:pt x="21600" y="10800"/>
                  </a:lnTo>
                  <a:lnTo>
                    <a:pt x="19970" y="21600"/>
                  </a:lnTo>
                  <a:lnTo>
                    <a:pt x="1630" y="21600"/>
                  </a:lnTo>
                  <a:close/>
                </a:path>
              </a:pathLst>
            </a:custGeom>
            <a:blipFill rotWithShape="1">
              <a:blip r:embed="rId3"/>
              <a:srcRect/>
              <a:stretch>
                <a:fillRect/>
              </a:stretch>
            </a:blipFill>
            <a:ln w="15875" cap="flat">
              <a:solidFill>
                <a:srgbClr val="BABAB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74" name="c"/>
            <p:cNvSpPr txBox="1"/>
            <p:nvPr/>
          </p:nvSpPr>
          <p:spPr>
            <a:xfrm>
              <a:off x="168700" y="49326"/>
              <a:ext cx="121752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7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3525" y="3392656"/>
            <a:ext cx="3714759" cy="2784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2155" y="995646"/>
            <a:ext cx="3714758" cy="23027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" name="سداسي 3"/>
          <p:cNvGrpSpPr/>
          <p:nvPr/>
        </p:nvGrpSpPr>
        <p:grpSpPr>
          <a:xfrm>
            <a:off x="10535477" y="138792"/>
            <a:ext cx="1554923" cy="469494"/>
            <a:chOff x="0" y="0"/>
            <a:chExt cx="1554922" cy="469492"/>
          </a:xfrm>
        </p:grpSpPr>
        <p:sp>
          <p:nvSpPr>
            <p:cNvPr id="180" name="Shape"/>
            <p:cNvSpPr/>
            <p:nvPr/>
          </p:nvSpPr>
          <p:spPr>
            <a:xfrm>
              <a:off x="-1" y="0"/>
              <a:ext cx="1554924" cy="4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30" y="0"/>
                  </a:lnTo>
                  <a:lnTo>
                    <a:pt x="19970" y="0"/>
                  </a:lnTo>
                  <a:lnTo>
                    <a:pt x="21600" y="10800"/>
                  </a:lnTo>
                  <a:lnTo>
                    <a:pt x="19970" y="21600"/>
                  </a:lnTo>
                  <a:lnTo>
                    <a:pt x="1630" y="21600"/>
                  </a:lnTo>
                  <a:close/>
                </a:path>
              </a:pathLst>
            </a:custGeom>
            <a:blipFill rotWithShape="1">
              <a:blip r:embed="rId4"/>
              <a:srcRect/>
              <a:stretch>
                <a:fillRect/>
              </a:stretch>
            </a:blipFill>
            <a:ln w="15875" cap="flat">
              <a:solidFill>
                <a:srgbClr val="BABAB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81" name="c"/>
            <p:cNvSpPr txBox="1"/>
            <p:nvPr/>
          </p:nvSpPr>
          <p:spPr>
            <a:xfrm>
              <a:off x="168700" y="49326"/>
              <a:ext cx="121752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  <p:sp>
        <p:nvSpPr>
          <p:cNvPr id="183" name="TextBox 1"/>
          <p:cNvSpPr txBox="1"/>
          <p:nvPr/>
        </p:nvSpPr>
        <p:spPr>
          <a:xfrm>
            <a:off x="11090789" y="5253470"/>
            <a:ext cx="122783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00B050"/>
                </a:solidFill>
              </a:defRPr>
            </a:lvl1pPr>
          </a:lstStyle>
          <a:p>
            <a:r>
              <a:t>Accumulation of fluid</a:t>
            </a:r>
          </a:p>
        </p:txBody>
      </p:sp>
      <p:sp>
        <p:nvSpPr>
          <p:cNvPr id="184" name="Straight Arrow Connector 4"/>
          <p:cNvSpPr/>
          <p:nvPr/>
        </p:nvSpPr>
        <p:spPr>
          <a:xfrm flipH="1" flipV="1">
            <a:off x="10545568" y="5010271"/>
            <a:ext cx="632716" cy="504810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5" name="Content Placeholder 6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3" cy="40233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Content Placeholder 2"/>
          <p:cNvSpPr txBox="1"/>
          <p:nvPr/>
        </p:nvSpPr>
        <p:spPr>
          <a:xfrm>
            <a:off x="0" y="1"/>
            <a:ext cx="6096000" cy="6745024"/>
          </a:xfrm>
          <a:prstGeom prst="rect">
            <a:avLst/>
          </a:prstGeom>
          <a:solidFill>
            <a:srgbClr val="EDEBE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 defTabSz="914400">
              <a:lnSpc>
                <a:spcPct val="150000"/>
              </a:lnSpc>
              <a:defRPr sz="28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Ascites</a:t>
            </a:r>
          </a:p>
          <a:p>
            <a:pPr defTabSz="914400">
              <a:lnSpc>
                <a:spcPct val="150000"/>
              </a:lnSpc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pathologic accumulation of fluid in the peritoneal cavity.</a:t>
            </a:r>
          </a:p>
          <a:p>
            <a:pPr defTabSz="914400">
              <a:lnSpc>
                <a:spcPct val="150000"/>
              </a:lnSpc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is the most common complication of cirrhosis. </a:t>
            </a:r>
            <a:r>
              <a:rPr sz="1200">
                <a:solidFill>
                  <a:srgbClr val="000000"/>
                </a:solidFill>
                <a:latin typeface="UICTFontTextStyleTallBody"/>
                <a:ea typeface="UICTFontTextStyleTallBody"/>
                <a:cs typeface="UICTFontTextStyleTallBody"/>
                <a:sym typeface="UICTFontTextStyleTallBody"/>
              </a:rPr>
              <a:t>" </a:t>
            </a:r>
            <a:r>
              <a:rPr sz="1200">
                <a:solidFill>
                  <a:srgbClr val="00B050"/>
                </a:solidFill>
                <a:latin typeface="UICTFontTextStyleTallBody"/>
                <a:ea typeface="UICTFontTextStyleTallBody"/>
                <a:cs typeface="UICTFontTextStyleTallBody"/>
                <a:sym typeface="UICTFontTextStyleTallBody"/>
              </a:rPr>
              <a:t>Normally there is no fluid in the peritoneal cavity in men but it might be liitle amount in women"</a:t>
            </a:r>
            <a:br>
              <a:rPr sz="1200">
                <a:solidFill>
                  <a:srgbClr val="00B050"/>
                </a:solidFill>
                <a:latin typeface="UICTFontTextStyleTallBody"/>
                <a:ea typeface="UICTFontTextStyleTallBody"/>
                <a:cs typeface="UICTFontTextStyleTallBody"/>
                <a:sym typeface="UICTFontTextStyleTallBody"/>
              </a:rPr>
            </a:br>
            <a:r>
              <a:rPr sz="1200">
                <a:solidFill>
                  <a:srgbClr val="00B050"/>
                </a:solidFill>
                <a:latin typeface="UICTFontTextStyleTallBody"/>
                <a:ea typeface="UICTFontTextStyleTallBody"/>
                <a:cs typeface="UICTFontTextStyleTallBody"/>
                <a:sym typeface="UICTFontTextStyleTallBody"/>
              </a:rPr>
              <a:t/>
            </a:r>
            <a:br>
              <a:rPr sz="1200">
                <a:solidFill>
                  <a:srgbClr val="00B050"/>
                </a:solidFill>
                <a:latin typeface="UICTFontTextStyleTallBody"/>
                <a:ea typeface="UICTFontTextStyleTallBody"/>
                <a:cs typeface="UICTFontTextStyleTallBody"/>
                <a:sym typeface="UICTFontTextStyleTallBody"/>
              </a:rPr>
            </a:br>
            <a:endParaRPr>
              <a:solidFill>
                <a:srgbClr val="00B050"/>
              </a:solidFill>
            </a:endParaRPr>
          </a:p>
          <a:p>
            <a:pPr defTabSz="914400">
              <a:lnSpc>
                <a:spcPct val="150000"/>
              </a:lnSpc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Ascites:</a:t>
            </a:r>
          </a:p>
          <a:p>
            <a:pPr marL="173037" indent="-173037" defTabSz="914400">
              <a:lnSpc>
                <a:spcPct val="150000"/>
              </a:lnSpc>
              <a:buSzPct val="100000"/>
              <a:buFont typeface="Arial"/>
              <a:buChar char="•"/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Cirrhosis 85%</a:t>
            </a:r>
            <a:r>
              <a:rPr>
                <a:solidFill>
                  <a:srgbClr val="00B050"/>
                </a:solidFill>
              </a:rPr>
              <a:t>   the most common cause is cirrhosis</a:t>
            </a:r>
          </a:p>
          <a:p>
            <a:pPr marL="173037" indent="-173037" defTabSz="914400">
              <a:lnSpc>
                <a:spcPct val="150000"/>
              </a:lnSpc>
              <a:buSzPct val="100000"/>
              <a:buFont typeface="Arial"/>
              <a:buChar char="•"/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Other causes 15 %</a:t>
            </a:r>
          </a:p>
          <a:p>
            <a:pPr defTabSz="914400">
              <a:lnSpc>
                <a:spcPct val="150000"/>
              </a:lnSpc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development of ascites is the final consequence of a series of anatomic, pathophysiologic, and biochemical abnormalities occurring in patients with cirrhosis.</a:t>
            </a:r>
          </a:p>
          <a:p>
            <a:pPr defTabSz="914400">
              <a:lnSpc>
                <a:spcPct val="150000"/>
              </a:lnSpc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formation of ascites is governed by the same principles as edema formation at other sites: net capillary permeability and the hydraulic and oncotic pressure gradients.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90500" y="161925"/>
            <a:ext cx="5905500" cy="6583099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28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PORTAL HYPERTENSION</a:t>
            </a:r>
            <a:endParaRPr sz="1800"/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Tx/>
              <a:buNone/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development of portal hypertension (PHT) is the first step toward fluid retention in the setting of cirrhosis.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SzTx/>
              <a:buNone/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Patients with cirrhosis but without PHT do not develop ascites or edema.</a:t>
            </a:r>
          </a:p>
          <a:p>
            <a:pPr marL="0" indent="0" algn="l">
              <a:lnSpc>
                <a:spcPct val="150000"/>
              </a:lnSpc>
              <a:buSzTx/>
              <a:buNone/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portal pressure &gt;12 mmHg appears to be required for fluid retention 2 main mechanisms involved in portal hypertension:</a:t>
            </a:r>
            <a:r>
              <a:rPr>
                <a:solidFill>
                  <a:srgbClr val="00B050"/>
                </a:solidFill>
                <a:latin typeface="UICTFontTextStyleTallBody"/>
                <a:ea typeface="UICTFontTextStyleTallBody"/>
                <a:cs typeface="UICTFontTextStyleTallBody"/>
                <a:sym typeface="UICTFontTextStyleTallBody"/>
              </a:rPr>
              <a:t>Portal hypertension usually 8 to 10 mmHg </a:t>
            </a:r>
          </a:p>
          <a:p>
            <a:pPr marL="0" indent="137160" algn="l">
              <a:lnSpc>
                <a:spcPct val="150000"/>
              </a:lnSpc>
              <a:buSzTx/>
              <a:buNone/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1-  Mechanical (due to structural changes in the liver with fibrosis and regenerative nodules)</a:t>
            </a:r>
          </a:p>
          <a:p>
            <a:pPr marL="0" indent="137160" algn="l">
              <a:lnSpc>
                <a:spcPct val="150000"/>
              </a:lnSpc>
              <a:buSzTx/>
              <a:buNone/>
              <a:defRPr sz="16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2- Hemdynamic (circulatory, vascular, functional, and biochemical abnormalities)</a:t>
            </a:r>
          </a:p>
        </p:txBody>
      </p:sp>
      <p:sp>
        <p:nvSpPr>
          <p:cNvPr id="189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90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8134" y="1077778"/>
            <a:ext cx="5993866" cy="44950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3" name="سداسي 3"/>
          <p:cNvGrpSpPr/>
          <p:nvPr/>
        </p:nvGrpSpPr>
        <p:grpSpPr>
          <a:xfrm>
            <a:off x="10535477" y="138792"/>
            <a:ext cx="1554923" cy="469494"/>
            <a:chOff x="0" y="0"/>
            <a:chExt cx="1554922" cy="469492"/>
          </a:xfrm>
        </p:grpSpPr>
        <p:sp>
          <p:nvSpPr>
            <p:cNvPr id="191" name="Shape"/>
            <p:cNvSpPr/>
            <p:nvPr/>
          </p:nvSpPr>
          <p:spPr>
            <a:xfrm>
              <a:off x="-1" y="0"/>
              <a:ext cx="1554924" cy="4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30" y="0"/>
                  </a:lnTo>
                  <a:lnTo>
                    <a:pt x="19970" y="0"/>
                  </a:lnTo>
                  <a:lnTo>
                    <a:pt x="21600" y="10800"/>
                  </a:lnTo>
                  <a:lnTo>
                    <a:pt x="19970" y="21600"/>
                  </a:lnTo>
                  <a:lnTo>
                    <a:pt x="1630" y="21600"/>
                  </a:lnTo>
                  <a:close/>
                </a:path>
              </a:pathLst>
            </a:custGeom>
            <a:blipFill rotWithShape="1">
              <a:blip r:embed="rId3"/>
              <a:srcRect/>
              <a:stretch>
                <a:fillRect/>
              </a:stretch>
            </a:blipFill>
            <a:ln w="15875" cap="flat">
              <a:solidFill>
                <a:srgbClr val="BABAB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92" name="c"/>
            <p:cNvSpPr txBox="1"/>
            <p:nvPr/>
          </p:nvSpPr>
          <p:spPr>
            <a:xfrm>
              <a:off x="168700" y="49326"/>
              <a:ext cx="121752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  <p:sp>
        <p:nvSpPr>
          <p:cNvPr id="194" name="TextBox 1"/>
          <p:cNvSpPr txBox="1"/>
          <p:nvPr/>
        </p:nvSpPr>
        <p:spPr>
          <a:xfrm>
            <a:off x="748694" y="112976"/>
            <a:ext cx="182880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Important slide**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" y="1"/>
            <a:ext cx="12090401" cy="6858001"/>
          </a:xfrm>
          <a:prstGeom prst="rect">
            <a:avLst/>
          </a:prstGeom>
          <a:solidFill>
            <a:srgbClr val="EDEBE6"/>
          </a:solidFill>
        </p:spPr>
        <p:txBody>
          <a:bodyPr/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SzTx/>
              <a:buNone/>
              <a:defRPr sz="30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Vasodilation(VD)</a:t>
            </a:r>
          </a:p>
          <a:p>
            <a:pPr marL="0" indent="0" algn="l">
              <a:lnSpc>
                <a:spcPct val="170000"/>
              </a:lnSpc>
              <a:buSzTx/>
              <a:buNone/>
              <a:defRPr sz="19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Portal hypertension leads to VD</a:t>
            </a:r>
          </a:p>
          <a:p>
            <a:pPr marL="0" indent="0" algn="l">
              <a:lnSpc>
                <a:spcPct val="170000"/>
              </a:lnSpc>
              <a:spcBef>
                <a:spcPts val="0"/>
              </a:spcBef>
              <a:buSzTx/>
              <a:buNone/>
              <a:defRPr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Mechanisms of vasodilation:  </a:t>
            </a:r>
            <a:endParaRPr sz="1900"/>
          </a:p>
          <a:p>
            <a:pPr marL="0" indent="0" algn="l">
              <a:lnSpc>
                <a:spcPct val="170000"/>
              </a:lnSpc>
              <a:buSzTx/>
              <a:buNone/>
              <a:defRPr sz="19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Increase production of nitric oxide (NO), which is the primary </a:t>
            </a:r>
          </a:p>
          <a:p>
            <a:pPr marL="0" indent="0" algn="l">
              <a:lnSpc>
                <a:spcPct val="170000"/>
              </a:lnSpc>
              <a:buSzTx/>
              <a:buNone/>
              <a:defRPr sz="19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mediator of VD in cirrhosis (for splanchnic and peripheral vasodilation). </a:t>
            </a:r>
          </a:p>
          <a:p>
            <a:pPr marL="0" indent="0" algn="l">
              <a:lnSpc>
                <a:spcPct val="170000"/>
              </a:lnSpc>
              <a:buSzTx/>
              <a:buNone/>
              <a:defRPr sz="19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Increased levels of other circulating VDs. (Glucagon, vasoactive </a:t>
            </a:r>
          </a:p>
          <a:p>
            <a:pPr marL="0" indent="0" algn="l">
              <a:lnSpc>
                <a:spcPct val="170000"/>
              </a:lnSpc>
              <a:buSzTx/>
              <a:buNone/>
              <a:defRPr sz="19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intestinal peptide(VIP), prostacyclin.</a:t>
            </a:r>
          </a:p>
          <a:p>
            <a:pPr marL="0" indent="0" algn="l">
              <a:lnSpc>
                <a:spcPct val="170000"/>
              </a:lnSpc>
              <a:buSzTx/>
              <a:buNone/>
              <a:defRPr sz="19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production of these VDs may be stimulated by endotoxins or other bacterial products</a:t>
            </a:r>
          </a:p>
          <a:p>
            <a:pPr marL="0" indent="0" algn="l">
              <a:lnSpc>
                <a:spcPct val="170000"/>
              </a:lnSpc>
              <a:buSzTx/>
              <a:buNone/>
              <a:defRPr sz="19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VD initially develops in the arterial splanchnic circulation (i.e., the mesenteric arteries). </a:t>
            </a:r>
            <a:endParaRPr sz="1200">
              <a:solidFill>
                <a:srgbClr val="00B050"/>
              </a:solidFill>
            </a:endParaRPr>
          </a:p>
          <a:p>
            <a:pPr marL="0" indent="0" algn="l">
              <a:lnSpc>
                <a:spcPct val="170000"/>
              </a:lnSpc>
              <a:buSzTx/>
              <a:buNone/>
              <a:defRPr sz="19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Subsequently, vasodilation develops in the arterial systemic circulation.</a:t>
            </a:r>
          </a:p>
        </p:txBody>
      </p:sp>
      <p:sp>
        <p:nvSpPr>
          <p:cNvPr id="197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200" name="سداسي 3"/>
          <p:cNvGrpSpPr/>
          <p:nvPr/>
        </p:nvGrpSpPr>
        <p:grpSpPr>
          <a:xfrm>
            <a:off x="10535477" y="138792"/>
            <a:ext cx="1554923" cy="469494"/>
            <a:chOff x="0" y="0"/>
            <a:chExt cx="1554922" cy="469492"/>
          </a:xfrm>
        </p:grpSpPr>
        <p:sp>
          <p:nvSpPr>
            <p:cNvPr id="198" name="Shape"/>
            <p:cNvSpPr/>
            <p:nvPr/>
          </p:nvSpPr>
          <p:spPr>
            <a:xfrm>
              <a:off x="-1" y="0"/>
              <a:ext cx="1554924" cy="4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30" y="0"/>
                  </a:lnTo>
                  <a:lnTo>
                    <a:pt x="19970" y="0"/>
                  </a:lnTo>
                  <a:lnTo>
                    <a:pt x="21600" y="10800"/>
                  </a:lnTo>
                  <a:lnTo>
                    <a:pt x="19970" y="21600"/>
                  </a:lnTo>
                  <a:lnTo>
                    <a:pt x="1630" y="21600"/>
                  </a:lnTo>
                  <a:close/>
                </a:path>
              </a:pathLst>
            </a:custGeom>
            <a:blipFill rotWithShape="1">
              <a:blip r:embed="rId2"/>
              <a:srcRect/>
              <a:stretch>
                <a:fillRect/>
              </a:stretch>
            </a:blipFill>
            <a:ln w="15875" cap="flat">
              <a:solidFill>
                <a:srgbClr val="BABAB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99" name="c"/>
            <p:cNvSpPr txBox="1"/>
            <p:nvPr/>
          </p:nvSpPr>
          <p:spPr>
            <a:xfrm>
              <a:off x="168700" y="49326"/>
              <a:ext cx="121752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  <p:sp>
        <p:nvSpPr>
          <p:cNvPr id="201" name="TextBox 1"/>
          <p:cNvSpPr txBox="1"/>
          <p:nvPr/>
        </p:nvSpPr>
        <p:spPr>
          <a:xfrm>
            <a:off x="8512341" y="5310444"/>
            <a:ext cx="3298659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00B050"/>
                </a:solidFill>
              </a:defRPr>
            </a:lvl1pPr>
          </a:lstStyle>
          <a:p>
            <a:r>
              <a:t>in systemic vessels, the NO is increased, as results of splanchnic vasodilation.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90500" y="274901"/>
            <a:ext cx="11899900" cy="6583099"/>
          </a:xfrm>
          <a:prstGeom prst="rect">
            <a:avLst/>
          </a:prstGeom>
        </p:spPr>
        <p:txBody>
          <a:bodyPr/>
          <a:lstStyle/>
          <a:p>
            <a:pPr marL="0" indent="0" algn="l">
              <a:lnSpc>
                <a:spcPct val="144000"/>
              </a:lnSpc>
              <a:spcBef>
                <a:spcPts val="0"/>
              </a:spcBef>
              <a:buSzTx/>
              <a:buNone/>
              <a:defRPr sz="28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Hyperdynamic circulation</a:t>
            </a:r>
            <a:r>
              <a:rPr>
                <a:solidFill>
                  <a:srgbClr val="FFC000"/>
                </a:solidFill>
              </a:rPr>
              <a:t> </a:t>
            </a:r>
            <a:endParaRPr sz="2000"/>
          </a:p>
          <a:p>
            <a:pPr marL="0" indent="0" algn="l">
              <a:lnSpc>
                <a:spcPct val="108000"/>
              </a:lnSpc>
              <a:buSzTx/>
              <a:buNone/>
              <a:defRPr sz="21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Systemic consequences to VD</a:t>
            </a:r>
          </a:p>
          <a:p>
            <a:pPr marL="173037" indent="-173037" algn="l">
              <a:lnSpc>
                <a:spcPct val="108000"/>
              </a:lnSpc>
              <a:buClr>
                <a:srgbClr val="2E2B21"/>
              </a:buClr>
              <a:buFont typeface="Arial"/>
              <a:buChar char="•"/>
              <a:defRPr sz="21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reduction in systemic vascular resistance (SVR) </a:t>
            </a:r>
          </a:p>
          <a:p>
            <a:pPr marL="173037" indent="-173037" algn="l">
              <a:lnSpc>
                <a:spcPct val="108000"/>
              </a:lnSpc>
              <a:buClr>
                <a:srgbClr val="2E2B21"/>
              </a:buClr>
              <a:buFont typeface="Arial"/>
              <a:buChar char="•"/>
              <a:defRPr sz="21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reduction in mean arterial pressure (MAP) </a:t>
            </a:r>
          </a:p>
          <a:p>
            <a:pPr marL="173037" indent="-173037" algn="l">
              <a:lnSpc>
                <a:spcPct val="108000"/>
              </a:lnSpc>
              <a:buClr>
                <a:srgbClr val="2E2B21"/>
              </a:buClr>
              <a:buFont typeface="Arial"/>
              <a:buChar char="•"/>
              <a:defRPr sz="21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increase in cardiac output </a:t>
            </a:r>
          </a:p>
          <a:p>
            <a:pPr marL="0" indent="0" algn="l">
              <a:lnSpc>
                <a:spcPct val="108000"/>
              </a:lnSpc>
              <a:buSzTx/>
              <a:buNone/>
              <a:defRPr sz="21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hyperdynamic circulation </a:t>
            </a:r>
          </a:p>
          <a:p>
            <a:pPr marL="0" indent="0" algn="l">
              <a:lnSpc>
                <a:spcPct val="108000"/>
              </a:lnSpc>
              <a:buSzTx/>
              <a:buNone/>
              <a:defRPr sz="21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Usually patients with cirrhosis and ascites have hyperdynamic</a:t>
            </a:r>
          </a:p>
          <a:p>
            <a:pPr marL="0" indent="0" algn="l">
              <a:lnSpc>
                <a:spcPct val="108000"/>
              </a:lnSpc>
              <a:buSzTx/>
              <a:buNone/>
              <a:defRPr sz="21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circulation.</a:t>
            </a:r>
          </a:p>
          <a:p>
            <a:pPr marL="0" indent="0" algn="l">
              <a:lnSpc>
                <a:spcPct val="108000"/>
              </a:lnSpc>
              <a:spcBef>
                <a:spcPts val="0"/>
              </a:spcBef>
              <a:buSzTx/>
              <a:buNone/>
              <a:defRPr sz="26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CONSEQUENCES OF VASODILATION</a:t>
            </a:r>
          </a:p>
          <a:p>
            <a:pPr marL="234950" indent="-234950" algn="l">
              <a:lnSpc>
                <a:spcPct val="108000"/>
              </a:lnSpc>
              <a:buClrTx/>
              <a:buFont typeface="Arial"/>
              <a:buChar char="•"/>
              <a:defRPr sz="21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Activation of endogenous vasoconstrictors </a:t>
            </a:r>
            <a:r>
              <a:rPr sz="1200">
                <a:solidFill>
                  <a:srgbClr val="00B050"/>
                </a:solidFill>
              </a:rPr>
              <a:t>Increase intravascular volume</a:t>
            </a:r>
          </a:p>
          <a:p>
            <a:pPr marL="234950" indent="-234950" algn="l">
              <a:lnSpc>
                <a:spcPct val="108000"/>
              </a:lnSpc>
              <a:buClrTx/>
              <a:buFont typeface="Arial"/>
              <a:buChar char="•"/>
              <a:defRPr sz="21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Sodium and water retention</a:t>
            </a:r>
          </a:p>
          <a:p>
            <a:pPr marL="234950" indent="-234950" algn="l">
              <a:lnSpc>
                <a:spcPct val="108000"/>
              </a:lnSpc>
              <a:buClrTx/>
              <a:buFont typeface="Arial"/>
              <a:buChar char="•"/>
              <a:defRPr sz="21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Increase renal vasoconstriction. </a:t>
            </a:r>
            <a:r>
              <a:rPr sz="1200">
                <a:solidFill>
                  <a:srgbClr val="00B050"/>
                </a:solidFill>
              </a:rPr>
              <a:t>Increase in renin</a:t>
            </a:r>
          </a:p>
        </p:txBody>
      </p:sp>
      <p:sp>
        <p:nvSpPr>
          <p:cNvPr id="20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85944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grpSp>
        <p:nvGrpSpPr>
          <p:cNvPr id="207" name="سداسي 3"/>
          <p:cNvGrpSpPr/>
          <p:nvPr/>
        </p:nvGrpSpPr>
        <p:grpSpPr>
          <a:xfrm>
            <a:off x="10535477" y="138792"/>
            <a:ext cx="1554923" cy="469494"/>
            <a:chOff x="0" y="0"/>
            <a:chExt cx="1554922" cy="469492"/>
          </a:xfrm>
        </p:grpSpPr>
        <p:sp>
          <p:nvSpPr>
            <p:cNvPr id="205" name="Shape"/>
            <p:cNvSpPr/>
            <p:nvPr/>
          </p:nvSpPr>
          <p:spPr>
            <a:xfrm>
              <a:off x="-1" y="0"/>
              <a:ext cx="1554924" cy="4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30" y="0"/>
                  </a:lnTo>
                  <a:lnTo>
                    <a:pt x="19970" y="0"/>
                  </a:lnTo>
                  <a:lnTo>
                    <a:pt x="21600" y="10800"/>
                  </a:lnTo>
                  <a:lnTo>
                    <a:pt x="19970" y="21600"/>
                  </a:lnTo>
                  <a:lnTo>
                    <a:pt x="1630" y="21600"/>
                  </a:lnTo>
                  <a:close/>
                </a:path>
              </a:pathLst>
            </a:custGeom>
            <a:blipFill rotWithShape="1">
              <a:blip r:embed="rId2"/>
              <a:srcRect/>
              <a:stretch>
                <a:fillRect/>
              </a:stretch>
            </a:blipFill>
            <a:ln w="15875" cap="flat">
              <a:solidFill>
                <a:srgbClr val="BABAB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06" name="c"/>
            <p:cNvSpPr txBox="1"/>
            <p:nvPr/>
          </p:nvSpPr>
          <p:spPr>
            <a:xfrm>
              <a:off x="168700" y="49326"/>
              <a:ext cx="121752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>
                      <a:lumOff val="44000"/>
                    </a:schemeClr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9342" y="1285051"/>
            <a:ext cx="3962658" cy="3976379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ectangle 7"/>
          <p:cNvSpPr/>
          <p:nvPr/>
        </p:nvSpPr>
        <p:spPr>
          <a:xfrm>
            <a:off x="7914230" y="949467"/>
            <a:ext cx="3530889" cy="293701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lIns="45719" rIns="45719"/>
          <a:lstStyle/>
          <a:p>
            <a:pPr algn="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تكامل">
  <a:themeElements>
    <a:clrScheme name="تكامل">
      <a:dk1>
        <a:srgbClr val="2E2B21"/>
      </a:dk1>
      <a:lt1>
        <a:srgbClr val="FFFFFF"/>
      </a:lt1>
      <a:dk2>
        <a:srgbClr val="A7A7A7"/>
      </a:dk2>
      <a:lt2>
        <a:srgbClr val="535353"/>
      </a:lt2>
      <a:accent1>
        <a:srgbClr val="A9A57C"/>
      </a:accent1>
      <a:accent2>
        <a:srgbClr val="8F8F8F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F00FF"/>
      </a:folHlink>
    </a:clrScheme>
    <a:fontScheme name="تكامل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Off val="44000"/>
          </a:schemeClr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E2B21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E2B21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تكامل">
  <a:themeElements>
    <a:clrScheme name="تكامل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9A57C"/>
      </a:accent1>
      <a:accent2>
        <a:srgbClr val="8F8F8F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F00FF"/>
      </a:folHlink>
    </a:clrScheme>
    <a:fontScheme name="تكامل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Off val="44000"/>
          </a:schemeClr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E2B21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E2B21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1102</Words>
  <Application>Microsoft Macintosh PowerPoint</Application>
  <PresentationFormat>Widescreen</PresentationFormat>
  <Paragraphs>412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(null)</vt:lpstr>
      <vt:lpstr>Courier New</vt:lpstr>
      <vt:lpstr>Georgia</vt:lpstr>
      <vt:lpstr>Gill Sans MT</vt:lpstr>
      <vt:lpstr>Helvetica</vt:lpstr>
      <vt:lpstr>Symbol</vt:lpstr>
      <vt:lpstr>Times New Roman</vt:lpstr>
      <vt:lpstr>Tw Cen MT</vt:lpstr>
      <vt:lpstr>Tw Cen MT Condensed</vt:lpstr>
      <vt:lpstr>UICTFontTextStyleTallBody</vt:lpstr>
      <vt:lpstr>Arial</vt:lpstr>
      <vt:lpstr>Calibri</vt:lpstr>
      <vt:lpstr>Wingdings</vt:lpstr>
      <vt:lpstr>تكامل</vt:lpstr>
      <vt:lpstr>PowerPoint Presentation</vt:lpstr>
      <vt:lpstr>تقدير وشكر  الى كافة أعضاء فريق  medicine  نشكر لكم جهدكم وتميزكم  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شوق</cp:lastModifiedBy>
  <cp:revision>3</cp:revision>
  <cp:lastPrinted>2018-01-03T15:46:10Z</cp:lastPrinted>
  <dcterms:modified xsi:type="dcterms:W3CDTF">2018-01-03T19:11:50Z</dcterms:modified>
</cp:coreProperties>
</file>