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y="5143500" cx="9144000"/>
  <p:notesSz cx="6858000" cy="9144000"/>
  <p:embeddedFontLst>
    <p:embeddedFont>
      <p:font typeface="EB Garamond"/>
      <p:regular r:id="rId94"/>
      <p:bold r:id="rId95"/>
      <p:italic r:id="rId96"/>
      <p:boldItalic r:id="rId9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F56DB06-F5E0-47E6-85DB-905F9D30089F}">
  <a:tblStyle styleId="{7F56DB06-F5E0-47E6-85DB-905F9D3008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45C5346-1ACE-441E-BAD2-DB0BA1C2D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EBGaramond-bold.fntdata"/><Relationship Id="rId94" Type="http://schemas.openxmlformats.org/officeDocument/2006/relationships/font" Target="fonts/EBGaramond-regular.fntdata"/><Relationship Id="rId97" Type="http://schemas.openxmlformats.org/officeDocument/2006/relationships/font" Target="fonts/EBGaramond-boldItalic.fntdata"/><Relationship Id="rId96" Type="http://schemas.openxmlformats.org/officeDocument/2006/relationships/font" Target="fonts/EB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750" y="0"/>
            <a:ext cx="1866250" cy="13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-125532" l="0" r="0" t="41844"/>
          <a:stretch/>
        </p:blipFill>
        <p:spPr>
          <a:xfrm>
            <a:off x="535956" y="2917725"/>
            <a:ext cx="8362950" cy="10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225" y="4320725"/>
            <a:ext cx="3970783" cy="8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3287" y="221025"/>
            <a:ext cx="3599075" cy="263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114058" cy="9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3684099" y="30400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2900"/>
              <a:t>Review File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hape 112"/>
          <p:cNvGraphicFramePr/>
          <p:nvPr/>
        </p:nvGraphicFramePr>
        <p:xfrm>
          <a:off x="323700" y="59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093950"/>
                <a:gridCol w="7402650"/>
              </a:tblGrid>
              <a:tr h="365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Definition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It is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inflammation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of the gastrointestinal tract which involves both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stomach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small intestine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and leading to acute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diarrhea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vomiting </a:t>
                      </a:r>
                    </a:p>
                  </a:txBody>
                  <a:tcPr marT="91425" marB="91425" marR="91425" marL="91425"/>
                </a:tc>
              </a:tr>
              <a:tr h="365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Causes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1-Infectious (viruses )          2- non-infectious ( allergy,drugs,chemical)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Epidemiology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common in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poor hygiene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, overcrowding and poverty.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Age: i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nfants and young childern 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Transmission: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Fecal-oral route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.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Season: Winter months.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Endemic infection: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group A Rotavirus and Adenovirus 40,41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in children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Epidemic infection :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Norovirus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most common cause of non-bacterial outbreak )</a:t>
                      </a:r>
                    </a:p>
                  </a:txBody>
                  <a:tcPr marT="91425" marB="91425" marR="91425" marL="91425"/>
                </a:tc>
              </a:tr>
              <a:tr h="365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Clinical features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Short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incubation period.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diarrhea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,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vomiting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, fever and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abdominal cramps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.</a:t>
                      </a:r>
                    </a:p>
                    <a:p>
                      <a:pPr indent="-2286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● complication: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</a:rPr>
                        <a:t>dehydration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Winter vomiting disease: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vomiting &gt; diarrhea - calicivirus</a:t>
                      </a:r>
                    </a:p>
                  </a:txBody>
                  <a:tcPr marT="91425" marB="91425" marR="91425" marL="91425"/>
                </a:tc>
              </a:tr>
              <a:tr h="365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Lab diagnosis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Mainly detection of viral antigen in stool  by ELISA</a:t>
                      </a:r>
                      <a:r>
                        <a:rPr lang="en-GB" sz="1200"/>
                        <a:t>  (microscopy and culture aren’t significant )</a:t>
                      </a:r>
                    </a:p>
                  </a:txBody>
                  <a:tcPr marT="91425" marB="91425" marR="91425" marL="91425"/>
                </a:tc>
              </a:tr>
              <a:tr h="365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Treatment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Treatment :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rehydration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Prevention : sanitation and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no vaccines except for rotavirus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3" name="Shape 113"/>
          <p:cNvSpPr txBox="1"/>
          <p:nvPr/>
        </p:nvSpPr>
        <p:spPr>
          <a:xfrm>
            <a:off x="242650" y="105625"/>
            <a:ext cx="15849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/>
              <a:t>Gastroeneritis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Shape 118"/>
          <p:cNvGraphicFramePr/>
          <p:nvPr/>
        </p:nvGraphicFramePr>
        <p:xfrm>
          <a:off x="69963" y="2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134575"/>
                <a:gridCol w="2482925"/>
                <a:gridCol w="2141825"/>
                <a:gridCol w="1746750"/>
                <a:gridCol w="1340525"/>
              </a:tblGrid>
              <a:tr h="320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Rotavirus  </a:t>
                      </a: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most common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Adenovirus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Calicivirus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Astrovirus </a:t>
                      </a:r>
                    </a:p>
                  </a:txBody>
                  <a:tcPr marT="91425" marB="91425" marR="91425" marL="91425"/>
                </a:tc>
              </a:tr>
              <a:tr h="11537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Description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All of them are Icosahedral &amp; non-enveloped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-11 segment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Ds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RNA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-Double-layered with Wheel-Like Structur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-It has 7 groups [A-G]: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group A is the most common 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/>
                        <a:t>- </a:t>
                      </a:r>
                      <a:r>
                        <a:rPr b="1" lang="en-GB" sz="900"/>
                        <a:t>ds</a:t>
                      </a:r>
                      <a:r>
                        <a:rPr lang="en-GB" sz="900"/>
                        <a:t> </a:t>
                      </a:r>
                      <a:r>
                        <a:rPr b="1" lang="en-GB" sz="900"/>
                        <a:t>DNA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/>
                        <a:t>- the only virus with a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fiber </a:t>
                      </a:r>
                      <a:r>
                        <a:rPr lang="en-GB" sz="900"/>
                        <a:t>protruding from the capsid (important for Attachment) </a:t>
                      </a:r>
                      <a:r>
                        <a:rPr b="1" lang="en-GB" sz="900"/>
                        <a:t>-Classification: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/>
                        <a:t>1-Adenoviruses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2-Enteric adenoviruses: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(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40&amp;41 serotypes </a:t>
                      </a:r>
                      <a:r>
                        <a:rPr lang="en-GB" sz="900"/>
                        <a:t>,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Fastidious , subgenus F</a:t>
                      </a:r>
                      <a:r>
                        <a:rPr lang="en-GB" sz="900"/>
                        <a:t>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ss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RNA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,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+ve polarity.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-Two types: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1-Typical caliciviruses (Sapovirus) : small rounded structured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2-Norovirus”norrwalk virus”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ss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RNA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,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+ve polarity</a:t>
                      </a:r>
                    </a:p>
                  </a:txBody>
                  <a:tcPr marT="91425" marB="91425" marR="91425" marL="91425"/>
                </a:tc>
              </a:tr>
              <a:tr h="6953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Epidemiology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Fecal-oral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route transmission.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-endemic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Norovirus: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Faecal-oral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route (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water-shellfish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)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Responsible for non- bacterial outbreaks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809900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Clinical features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1- infants&amp;young children: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watery non-bloody diarrhea,vomiting and fever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900"/>
                        <a:t>2- adult </a:t>
                      </a:r>
                      <a:r>
                        <a:rPr lang="en-GB" sz="900"/>
                        <a:t>;asymptomatic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900"/>
                        <a:t>3-immunocompromised : </a:t>
                      </a:r>
                      <a:r>
                        <a:rPr lang="en-GB" sz="900"/>
                        <a:t>chronic diarrhae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Longer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incubation period,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less severe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prolonged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period than rotavirus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Norovirus:</a:t>
                      </a:r>
                    </a:p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Common symptom in children is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vomiting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Common symptom in adult is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diarrhea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-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Mild gastroenteritis. -Outbreak of diarrhea affect children less than 5 year </a:t>
                      </a:r>
                    </a:p>
                  </a:txBody>
                  <a:tcPr marT="91425" marB="91425" marR="91425" marL="91425"/>
                </a:tc>
              </a:tr>
              <a:tr h="4660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Diagnosis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-E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LISA </a:t>
                      </a:r>
                      <a:r>
                        <a:rPr lang="en-GB" sz="900"/>
                        <a:t>:most used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-Immunochromatography + LA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-PCR: more sensitive but expensive</a:t>
                      </a:r>
                    </a:p>
                  </a:txBody>
                  <a:tcPr marT="91425" marB="91425" marR="91425" marL="91425"/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Antigen detection in stool by( ELISA Or Immunochromatography Technology) 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4660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Management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Treatment :rehydration</a:t>
                      </a:r>
                    </a:p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Prevention :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Oral live attenuated vaccine (RotaTeg) </a:t>
                      </a:r>
                    </a:p>
                  </a:txBody>
                  <a:tcPr marT="91425" marB="91425" marR="91425" marL="91425"/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Treatment &gt;rehydration , Prevention&gt;sanitation 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11530" y="156734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Intestinal helminthis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8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Shape 130"/>
          <p:cNvGraphicFramePr/>
          <p:nvPr/>
        </p:nvGraphicFramePr>
        <p:xfrm>
          <a:off x="242275" y="9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901725"/>
              </a:tblGrid>
              <a:tr h="238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/>
                        <a:t>1-Enterobius vermicularis</a:t>
                      </a:r>
                    </a:p>
                  </a:txBody>
                  <a:tcPr marT="91425" marB="91425" marR="91425" marL="91425"/>
                </a:tc>
              </a:tr>
              <a:tr h="2076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infects only human.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Children are more often evolved</a:t>
                      </a:r>
                      <a:r>
                        <a:rPr lang="en-GB" sz="1200"/>
                        <a:t> than adults , it tends to occur in </a:t>
                      </a:r>
                      <a:r>
                        <a:rPr b="1" lang="en-GB" sz="1200"/>
                        <a:t>groups living together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•Adult worms live in large intestine, are mainly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located  in lumen of cecum and the female migrate to rectum to deposits her eggs on perianal skin.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•Direct human to human infection occurs mainly by swallowing the eggs.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autoinfection</a:t>
                      </a:r>
                      <a:r>
                        <a:rPr lang="en-GB" sz="1200"/>
                        <a:t> occurs by contamination of the fingers.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1" name="Shape 131"/>
          <p:cNvGraphicFramePr/>
          <p:nvPr/>
        </p:nvGraphicFramePr>
        <p:xfrm>
          <a:off x="61538" y="212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24250"/>
                <a:gridCol w="7996675"/>
              </a:tblGrid>
              <a:tr h="1366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Pathology: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•Main clinical presentation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pruritus</a:t>
                      </a:r>
                      <a:r>
                        <a:rPr lang="en-GB" sz="1200"/>
                        <a:t> and occurs more often during the night, persistent itching may lead to inflammation.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•Infected children may suffer from emotional disturbance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because of lack of sleep,</a:t>
                      </a:r>
                      <a:r>
                        <a:rPr lang="en-GB" sz="1200"/>
                        <a:t> loss of weight and loss of concentration and enuresis.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•Ectopic enterobiasis occurs in infected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adult  female when invade vulva and vagina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1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Diagnosis: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the eggs are not usually found in feces </a:t>
                      </a:r>
                      <a:r>
                        <a:rPr lang="en-GB" sz="1200"/>
                        <a:t>.The best method is by taking an anal swab or by using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CELLULOSE ADHESIVE TAPE</a:t>
                      </a:r>
                      <a:r>
                        <a:rPr lang="en-GB" sz="1200"/>
                        <a:t>, the examination should be done before defecation or bathing.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9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Treatment: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Albandazole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/>
        </p:nvGraphicFramePr>
        <p:xfrm>
          <a:off x="1524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28675"/>
                <a:gridCol w="4619625"/>
                <a:gridCol w="3695700"/>
              </a:tblGrid>
              <a:tr h="4286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b="1" lang="en-GB" sz="1600"/>
                        <a:t>2-Ascaris lumbricoides (roundworm)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160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b="1" lang="en-GB" sz="1300"/>
                        <a:t>General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•the commonest human helminthes infection all over the world.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HUMAN</a:t>
                      </a:r>
                      <a:r>
                        <a:rPr lang="en-GB" sz="1200"/>
                        <a:t> is the only definitive host.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(live as adult 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C00000"/>
                          </a:solidFill>
                        </a:rPr>
                        <a:t>Infection by fecal-oral rout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•The largest intestinal NEMATODE of human , which is normally located in </a:t>
                      </a:r>
                      <a:r>
                        <a:rPr b="1" lang="en-GB" sz="1200" u="sng">
                          <a:solidFill>
                            <a:srgbClr val="FF0000"/>
                          </a:solidFill>
                        </a:rPr>
                        <a:t>the small intestine.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•Found in jejunum and upper part of ileum.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•Feed on semi digested food.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Causes malnutrition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Needs soil area to be in the infective stage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-infective stage in embryonated eggs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-Diagnostic stage is Unfertilized eggs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7" name="Shape 137"/>
          <p:cNvGraphicFramePr/>
          <p:nvPr/>
        </p:nvGraphicFramePr>
        <p:xfrm>
          <a:off x="171613" y="195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895475"/>
                <a:gridCol w="3924300"/>
                <a:gridCol w="2981000"/>
              </a:tblGrid>
              <a:tr h="3571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Pathogenicity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1219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1-Migrating LARVA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Ascaris pneumonia</a:t>
                      </a:r>
                      <a:r>
                        <a:rPr lang="en-GB" sz="1200"/>
                        <a:t> (Loeffler”s syndrome)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2-Adult WORM: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The worm consumes proteins and vitamins from host’s diet and leads to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malnutrition</a:t>
                      </a:r>
                      <a:r>
                        <a:rPr lang="en-GB" sz="1200"/>
                        <a:t>.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Can cause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intussusception</a:t>
                      </a:r>
                      <a:r>
                        <a:rPr lang="en-GB" sz="1200"/>
                        <a:t>, intestinal ulcers and in massive infection can cause intestinal obstruction.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428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0F2F38"/>
                          </a:solidFill>
                        </a:rPr>
                        <a:t>Diagnosis                  	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0F2F38"/>
                          </a:solidFill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382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eggs in stool. (unfertilized)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larvae in sputum. 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adult may pass with stool.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“in heavy infection”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Albendazole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Shape 142"/>
          <p:cNvGraphicFramePr/>
          <p:nvPr/>
        </p:nvGraphicFramePr>
        <p:xfrm>
          <a:off x="78225" y="13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95350"/>
                <a:gridCol w="8018025"/>
              </a:tblGrid>
              <a:tr h="4967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/>
                        <a:t>3-Trichuris trichiura (Whipworm)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558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General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 World wide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C00000"/>
                          </a:solidFill>
                        </a:rPr>
                        <a:t>Infect only human by fecal-oral rout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•It </a:t>
                      </a:r>
                      <a:r>
                        <a:rPr lang="en-GB" sz="1200" u="sng"/>
                        <a:t>coexists with Ascaris </a:t>
                      </a:r>
                      <a:r>
                        <a:rPr lang="en-GB" sz="1200"/>
                        <a:t>because of similar requirement(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the eggs to be embryonated egg infective stage it needs to be 3 weeks in the soil</a:t>
                      </a:r>
                      <a:r>
                        <a:rPr lang="en-GB" sz="1200"/>
                        <a:t>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•Adult live in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large intestine </a:t>
                      </a:r>
                      <a:r>
                        <a:rPr lang="en-GB" sz="1200"/>
                        <a:t>especially caecum and appendix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-in heavy infection the whole length of large intestine affected.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8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0F2F38"/>
                          </a:solidFill>
                        </a:rPr>
                        <a:t>Pathology and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0F2F38"/>
                          </a:solidFill>
                        </a:rPr>
                        <a:t>Symptoms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light infection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: asymptomatic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heavy infection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:abdominal pain ,bloody diarrhea.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Rectal prolapsed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why? because it live in the large intestine </a:t>
                      </a: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in children is a common complication.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36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0F2F38"/>
                          </a:solidFill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egg in stool </a:t>
                      </a: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characterized by its barrel shape with mucoid plugs at each pole 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0F2F38"/>
                          </a:solidFill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Albendazole.  “for all helminths”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Shape 147"/>
          <p:cNvGraphicFramePr/>
          <p:nvPr/>
        </p:nvGraphicFramePr>
        <p:xfrm>
          <a:off x="762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85825"/>
                <a:gridCol w="3390900"/>
                <a:gridCol w="4650200"/>
              </a:tblGrid>
              <a:tr h="3524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/>
                        <a:t> </a:t>
                      </a:r>
                      <a:r>
                        <a:rPr b="1" lang="en-GB" sz="1800"/>
                        <a:t>4-Hook worms </a:t>
                      </a:r>
                      <a:r>
                        <a:rPr lang="en-GB"/>
                        <a:t>:</a:t>
                      </a:r>
                      <a:r>
                        <a:rPr b="1" lang="en-GB" sz="900"/>
                        <a:t>Ancylostoma dudenale </a:t>
                      </a:r>
                      <a:r>
                        <a:rPr lang="en-GB" sz="900"/>
                        <a:t>(in the middle east) </a:t>
                      </a:r>
                      <a:r>
                        <a:rPr b="1" lang="en-GB" sz="900"/>
                        <a:t>&amp;Necator americanus</a:t>
                      </a:r>
                      <a:r>
                        <a:rPr lang="en-GB" sz="900"/>
                        <a:t>( in US)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139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/>
                        <a:t>General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•Its buccal capsule (mouth) lined with hard hooks, triangular </a:t>
                      </a:r>
                      <a:r>
                        <a:rPr b="1" lang="en-GB" sz="1200"/>
                        <a:t>cutting plates</a:t>
                      </a:r>
                      <a:r>
                        <a:rPr lang="en-GB" sz="1200"/>
                        <a:t> and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anticoagulant glands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C00000"/>
                          </a:solidFill>
                        </a:rPr>
                        <a:t>Infection by penetrating the skin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Needs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soil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such as the previous but enter the circulation by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barefoot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•There are no specific symptoms or signs of hookworm infection, but they give rise to a combination of intestinal </a:t>
                      </a:r>
                      <a:r>
                        <a:rPr b="1" lang="en-GB" sz="1200"/>
                        <a:t>inflammation</a:t>
                      </a:r>
                      <a:r>
                        <a:rPr lang="en-GB" sz="1200"/>
                        <a:t>  and progressive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iron-deficiency anemia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/>
                        <a:t>and </a:t>
                      </a:r>
                      <a:r>
                        <a:rPr b="1" lang="en-GB" sz="1200"/>
                        <a:t>protein deficiency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67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/>
                        <a:t>Pathology&amp; clinical picture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b="1" lang="en-GB" sz="1200"/>
                        <a:t>larvae: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At the site of entry </a:t>
                      </a:r>
                      <a:r>
                        <a:rPr lang="en-GB" sz="1200"/>
                        <a:t>of larvae intense itching(ground itch) and dermatitis.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Migration phase: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  cough with bloody sputum, pneumonitis and bronchitis but less sever than Ascaris, eosinophilia urticaria.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</a:rPr>
                        <a:t>Adult worm: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-low worm burden (INFECTION): 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 symptoms.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-Moderate to heavy burden: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Anemia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: due to withdrawal of blood by parasites and hemorrhage from puncture sites lead to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</a:rPr>
                        <a:t>sever anemia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 = 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</a:rPr>
                        <a:t>microcytic hypo chromic anemia or </a:t>
                      </a:r>
                      <a:r>
                        <a:rPr lang="en-GB" sz="1100">
                          <a:solidFill>
                            <a:srgbClr val="739A28"/>
                          </a:solidFill>
                        </a:rPr>
                        <a:t>iron-deficiency anemia 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/>
                        <a:t> 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Eggs in stools</a:t>
                      </a:r>
                      <a:r>
                        <a:rPr lang="en-GB" sz="1200"/>
                        <a:t>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53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/>
                        <a:t>Treatment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Albendazol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Shape 152"/>
          <p:cNvGraphicFramePr/>
          <p:nvPr/>
        </p:nvGraphicFramePr>
        <p:xfrm>
          <a:off x="84550" y="2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251625"/>
                <a:gridCol w="4616900"/>
              </a:tblGrid>
              <a:tr h="5439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/>
                        <a:t>                                     </a:t>
                      </a:r>
                      <a:r>
                        <a:rPr b="1" lang="en-GB" sz="1600"/>
                        <a:t>5-Strongyloides stercoralis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06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General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fatal</a:t>
                      </a:r>
                      <a:r>
                        <a:rPr lang="en-GB" sz="1200"/>
                        <a:t>  dissemination  in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immuno-compromised host.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Epically HIV patient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 It is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smallest pathogenic </a:t>
                      </a:r>
                      <a:r>
                        <a:rPr lang="en-GB" sz="1200"/>
                        <a:t>nematodes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•adult live in mucous membrane of duodenum jejunum rarely mucous membrane of bronchus.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AUTOINFECTION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 IS VERY IMPORTANT CRITERIA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Infection by penetrating the skin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60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Pathology and clinical picture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Cuteneous</a:t>
                      </a:r>
                      <a:r>
                        <a:rPr lang="en-GB" sz="1200"/>
                        <a:t> little reaction on penetration, sever dermatitis at perianal region in case of external autoinfection.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Migration</a:t>
                      </a:r>
                      <a:r>
                        <a:rPr lang="en-GB" sz="1200"/>
                        <a:t> :pneumonitis during larval migration. 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Intestina</a:t>
                      </a:r>
                      <a:r>
                        <a:rPr lang="en-GB" sz="1200"/>
                        <a:t>l: inflammation of upper intestinal mucosa, diarrhea, upper abdominal pain in the epigastria colicky in nature.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b="1" lang="en-GB" sz="1200"/>
                        <a:t>Disseminated strongyloidiasis </a:t>
                      </a:r>
                      <a:r>
                        <a:rPr lang="en-GB" sz="1200"/>
                        <a:t>: in patient with immunodeficiency ,uncontrolled diarrhea –granulomatus changes –necrosis--perforation—peritonitis - death.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NO EGG IN DIAGNOSIS, </a:t>
                      </a:r>
                      <a:r>
                        <a:rPr lang="en-GB" sz="1200"/>
                        <a:t>rhabditiform larvae diagnostic stage in: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    -Stool examination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    -Duodenal aspirate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Treatment: Albendazol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53" name="Shape 153"/>
          <p:cNvSpPr txBox="1"/>
          <p:nvPr/>
        </p:nvSpPr>
        <p:spPr>
          <a:xfrm>
            <a:off x="5953075" y="344850"/>
            <a:ext cx="3068700" cy="44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The parasite shows 3 different modes of development:</a:t>
            </a: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200"/>
              <a:buAutoNum type="arabicPeriod"/>
            </a:pPr>
            <a:r>
              <a:rPr b="1" lang="en-GB" sz="1200">
                <a:solidFill>
                  <a:schemeClr val="dk1"/>
                </a:solidFill>
              </a:rPr>
              <a:t>Direct development</a:t>
            </a:r>
            <a:r>
              <a:rPr lang="en-GB" sz="1200">
                <a:solidFill>
                  <a:schemeClr val="dk1"/>
                </a:solidFill>
              </a:rPr>
              <a:t>:  The rhabiditiform larva pass from stool and become directly a Filariform larva if the environment of the soil is suitable</a:t>
            </a: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200"/>
              <a:buAutoNum type="arabicPeriod"/>
            </a:pPr>
            <a:r>
              <a:rPr b="1" lang="en-GB" sz="1200">
                <a:solidFill>
                  <a:schemeClr val="dk1"/>
                </a:solidFill>
              </a:rPr>
              <a:t>Indirect development </a:t>
            </a:r>
            <a:r>
              <a:rPr lang="en-GB" sz="1200">
                <a:solidFill>
                  <a:schemeClr val="dk1"/>
                </a:solidFill>
              </a:rPr>
              <a:t>: in external environment Rh. larva  becomes free living adults, produce eggs ,</a:t>
            </a:r>
            <a:r>
              <a:rPr b="1" lang="en-GB" sz="1200">
                <a:solidFill>
                  <a:srgbClr val="FF0000"/>
                </a:solidFill>
              </a:rPr>
              <a:t>rhabiditiform larva </a:t>
            </a:r>
            <a:r>
              <a:rPr b="1" lang="en-GB" sz="1200">
                <a:solidFill>
                  <a:srgbClr val="739A28"/>
                </a:solidFill>
              </a:rPr>
              <a:t>(diagnostic stage) </a:t>
            </a:r>
            <a:r>
              <a:rPr lang="en-GB" sz="1200">
                <a:solidFill>
                  <a:schemeClr val="dk1"/>
                </a:solidFill>
              </a:rPr>
              <a:t>and </a:t>
            </a:r>
            <a:r>
              <a:rPr b="1" lang="en-GB" sz="1200">
                <a:solidFill>
                  <a:srgbClr val="FF0000"/>
                </a:solidFill>
              </a:rPr>
              <a:t>Filariform larva (Infective stage).</a:t>
            </a: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-304800" lvl="0" marL="4572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200"/>
              <a:buAutoNum type="arabicPeriod"/>
            </a:pPr>
            <a:r>
              <a:rPr b="1" lang="en-GB" sz="1100">
                <a:solidFill>
                  <a:srgbClr val="FF0000"/>
                </a:solidFill>
              </a:rPr>
              <a:t>AUTOINFECTION</a:t>
            </a:r>
            <a:r>
              <a:rPr lang="en-GB" sz="1100">
                <a:solidFill>
                  <a:srgbClr val="FF0000"/>
                </a:solidFill>
              </a:rPr>
              <a:t>:  </a:t>
            </a:r>
            <a:r>
              <a:rPr lang="en-GB" sz="1100">
                <a:solidFill>
                  <a:schemeClr val="dk1"/>
                </a:solidFill>
              </a:rPr>
              <a:t>mainly in </a:t>
            </a:r>
            <a:r>
              <a:rPr b="1" lang="en-GB" sz="1100">
                <a:solidFill>
                  <a:srgbClr val="FF0000"/>
                </a:solidFill>
              </a:rPr>
              <a:t>immunocompromised patients</a:t>
            </a: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GB" sz="1100">
                <a:solidFill>
                  <a:srgbClr val="FF0000"/>
                </a:solidFill>
              </a:rPr>
              <a:t>Internal</a:t>
            </a:r>
            <a:r>
              <a:rPr lang="en-GB" sz="1100">
                <a:solidFill>
                  <a:schemeClr val="dk1"/>
                </a:solidFill>
              </a:rPr>
              <a:t> :when the rhabiditiform larva become a filariform larva in the intestine and penetrate the intestine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100">
                <a:solidFill>
                  <a:srgbClr val="FF0000"/>
                </a:solidFill>
              </a:rPr>
              <a:t>External</a:t>
            </a:r>
            <a:r>
              <a:rPr lang="en-GB" sz="1100">
                <a:solidFill>
                  <a:srgbClr val="FF0000"/>
                </a:solidFill>
              </a:rPr>
              <a:t> </a:t>
            </a:r>
            <a:r>
              <a:rPr lang="en-GB" sz="1100">
                <a:solidFill>
                  <a:schemeClr val="dk1"/>
                </a:solidFill>
              </a:rPr>
              <a:t>: fecal contamination of skin –Rh larva  &gt; filariform penetrates the skin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0" y="0"/>
            <a:ext cx="84927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buNone/>
            </a:pPr>
            <a:r>
              <a:rPr b="1" lang="en-GB" sz="2000">
                <a:solidFill>
                  <a:srgbClr val="4D671B"/>
                </a:solidFill>
              </a:rPr>
              <a:t>Common Tapeworm Infections:</a:t>
            </a:r>
          </a:p>
        </p:txBody>
      </p:sp>
      <p:graphicFrame>
        <p:nvGraphicFramePr>
          <p:cNvPr id="159" name="Shape 159"/>
          <p:cNvGraphicFramePr/>
          <p:nvPr/>
        </p:nvGraphicFramePr>
        <p:xfrm>
          <a:off x="169575" y="57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162050"/>
                <a:gridCol w="1279525"/>
                <a:gridCol w="1298000"/>
                <a:gridCol w="1954350"/>
                <a:gridCol w="1579675"/>
                <a:gridCol w="1531225"/>
              </a:tblGrid>
              <a:tr h="800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TAPEWORM: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Taenia saginata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Taenia solium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- </a:t>
                      </a:r>
                      <a:r>
                        <a:rPr lang="en-GB" sz="1100" u="sng"/>
                        <a:t>ADULT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Taenia solium-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 u="sng"/>
                        <a:t>LARVA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(cysticercus cellulosae</a:t>
                      </a:r>
                      <a:r>
                        <a:rPr i="1" lang="en-GB" sz="1100"/>
                        <a:t>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Hymenolepis nana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Echinochoccus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i="1" lang="en-GB" sz="1100"/>
                        <a:t> granulosus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DISEASE: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taeniasis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taeniasis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Cysticercosis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hymenolepiais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hydatid disease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Shape 160"/>
          <p:cNvGraphicFramePr/>
          <p:nvPr/>
        </p:nvGraphicFramePr>
        <p:xfrm>
          <a:off x="169575" y="192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44675"/>
                <a:gridCol w="7860150"/>
              </a:tblGrid>
              <a:tr h="323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/>
                        <a:t>Taenia saginata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819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General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 one of the cestodes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•CATTLE become infected by ingesting grass contaminated with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eggs or gravid segments </a:t>
                      </a:r>
                      <a:r>
                        <a:rPr b="1" lang="en-GB" sz="1200">
                          <a:solidFill>
                            <a:srgbClr val="739A28"/>
                          </a:solidFill>
                        </a:rPr>
                        <a:t>(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womb filled with eggs) </a:t>
                      </a:r>
                      <a:r>
                        <a:rPr lang="en-GB" sz="1200"/>
                        <a:t>which passed from human faeces. In the cattle the onchosphere hatches out go to circulation and transformed to cysticercus stage in the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muscle</a:t>
                      </a:r>
                      <a:r>
                        <a:rPr lang="en-GB" sz="1200"/>
                        <a:t> known as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CYSTICERCUS BOVIS.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•Man become infected by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eating undercooked or improperly cooked beef 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which contain cyst</a:t>
                      </a:r>
                      <a:r>
                        <a:rPr lang="en-GB" sz="1200"/>
                        <a:t>, the adult worm lives  in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small intestine </a:t>
                      </a:r>
                      <a:r>
                        <a:rPr lang="en-GB" sz="1200"/>
                        <a:t>of man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passing eggs and gravid proglottids to the environment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•The majority of cases are Asymptomatic ,some patients have vague intestinal discomfort, vomiting and diarrhea.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C00000"/>
                          </a:solidFill>
                        </a:rPr>
                        <a:t>by demonstration of eggs and gravid segments in the stool of human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 Treatment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0F2F38"/>
                          </a:solidFill>
                        </a:rPr>
                        <a:t>Albendazole</a:t>
                      </a:r>
                      <a:r>
                        <a:rPr lang="en-GB" sz="1200">
                          <a:solidFill>
                            <a:srgbClr val="0F2F38"/>
                          </a:solidFill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44050" y="81425"/>
            <a:ext cx="8832000" cy="1166700"/>
          </a:xfrm>
          <a:prstGeom prst="rect">
            <a:avLst/>
          </a:prstGeom>
          <a:noFill/>
          <a:ln cap="flat" cmpd="sng" w="9525">
            <a:solidFill>
              <a:srgbClr val="739A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700">
                <a:solidFill>
                  <a:schemeClr val="dk1"/>
                </a:solidFill>
              </a:rPr>
              <a:t>T</a:t>
            </a:r>
            <a:r>
              <a:rPr b="1" lang="en-GB" sz="1700">
                <a:solidFill>
                  <a:schemeClr val="dk1"/>
                </a:solidFill>
              </a:rPr>
              <a:t>aenia solium: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200">
                <a:solidFill>
                  <a:schemeClr val="dk1"/>
                </a:solidFill>
              </a:rPr>
              <a:t>the human can infected in 2 ways: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C00000"/>
                </a:solidFill>
              </a:rPr>
              <a:t>1-eating  food contaminated with eggs or gravid segment will cause cystocercosis in man.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200">
                <a:solidFill>
                  <a:srgbClr val="C00000"/>
                </a:solidFill>
              </a:rPr>
              <a:t>2-man can be infected by eating undercooked pig meet containing the cystocircosis in pig meat will lead to infection and having the adult worm.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44000" y="1343100"/>
            <a:ext cx="8832000" cy="461400"/>
          </a:xfrm>
          <a:prstGeom prst="rect">
            <a:avLst/>
          </a:prstGeom>
          <a:noFill/>
          <a:ln cap="flat" cmpd="sng" w="9525">
            <a:solidFill>
              <a:srgbClr val="739A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600">
                <a:solidFill>
                  <a:schemeClr val="dk1"/>
                </a:solidFill>
              </a:rPr>
              <a:t>Hymenolepis nana:</a:t>
            </a:r>
            <a:r>
              <a:rPr b="1" lang="en-GB" sz="1600">
                <a:solidFill>
                  <a:srgbClr val="4D671B"/>
                </a:solidFill>
              </a:rPr>
              <a:t> </a:t>
            </a:r>
            <a:r>
              <a:rPr lang="en-GB" sz="1000">
                <a:solidFill>
                  <a:srgbClr val="739A28"/>
                </a:solidFill>
              </a:rPr>
              <a:t>( you should know </a:t>
            </a:r>
            <a:r>
              <a:rPr b="1" lang="en-GB" sz="1000" u="sng">
                <a:solidFill>
                  <a:srgbClr val="739A28"/>
                </a:solidFill>
              </a:rPr>
              <a:t>ONLY</a:t>
            </a:r>
            <a:r>
              <a:rPr lang="en-GB" sz="1000">
                <a:solidFill>
                  <a:srgbClr val="739A28"/>
                </a:solidFill>
              </a:rPr>
              <a:t> that it is one of the cestodes and infect human and rats)  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44000" y="1899475"/>
            <a:ext cx="8832000" cy="3106500"/>
          </a:xfrm>
          <a:prstGeom prst="rect">
            <a:avLst/>
          </a:prstGeom>
          <a:noFill/>
          <a:ln cap="flat" cmpd="sng" w="9525">
            <a:solidFill>
              <a:srgbClr val="739A2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-GB" sz="1600">
                <a:solidFill>
                  <a:schemeClr val="dk1"/>
                </a:solidFill>
              </a:rPr>
              <a:t>Echinococcus granulousus: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•E. granulosus requires two host types: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1.</a:t>
            </a:r>
            <a:r>
              <a:rPr lang="en-GB" sz="1200">
                <a:solidFill>
                  <a:srgbClr val="FF0000"/>
                </a:solidFill>
              </a:rPr>
              <a:t>definitive host of this parasite are: dogs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2.</a:t>
            </a:r>
            <a:r>
              <a:rPr lang="en-GB" sz="1200">
                <a:solidFill>
                  <a:srgbClr val="FF0000"/>
                </a:solidFill>
              </a:rPr>
              <a:t>intermediate host are: most commonly sheep</a:t>
            </a:r>
            <a:r>
              <a:rPr lang="en-GB" sz="1200">
                <a:solidFill>
                  <a:schemeClr val="dk1"/>
                </a:solidFill>
              </a:rPr>
              <a:t>, </a:t>
            </a:r>
            <a:r>
              <a:rPr lang="en-GB" sz="1200">
                <a:solidFill>
                  <a:srgbClr val="FF0000"/>
                </a:solidFill>
              </a:rPr>
              <a:t>cattle, and Humans 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GB" sz="1000">
                <a:solidFill>
                  <a:srgbClr val="4D671B"/>
                </a:solidFill>
              </a:rPr>
              <a:t>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•</a:t>
            </a:r>
            <a:r>
              <a:rPr lang="en-GB" sz="1100">
                <a:solidFill>
                  <a:srgbClr val="FF0000"/>
                </a:solidFill>
              </a:rPr>
              <a:t>DOG</a:t>
            </a:r>
            <a:r>
              <a:rPr lang="en-GB" sz="1100">
                <a:solidFill>
                  <a:schemeClr val="dk1"/>
                </a:solidFill>
              </a:rPr>
              <a:t> become infected by eating sheep,cattle muscle having hydated cyct which become in the intestine of the DOG as an adult and start releasing eggs which gets excreted in the faces 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4D671B"/>
              </a:solidFill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0000"/>
                </a:solidFill>
              </a:rPr>
              <a:t>Human</a:t>
            </a:r>
            <a:r>
              <a:rPr lang="en-GB" sz="1200">
                <a:solidFill>
                  <a:schemeClr val="dk1"/>
                </a:solidFill>
              </a:rPr>
              <a:t> become infected by ingestion of Echinococcus Granulosus  eggs, usually by hand-to-mouth contact with </a:t>
            </a:r>
            <a:r>
              <a:rPr lang="en-GB" sz="1200">
                <a:solidFill>
                  <a:srgbClr val="FF0000"/>
                </a:solidFill>
              </a:rPr>
              <a:t>infected dog feces</a:t>
            </a:r>
            <a:r>
              <a:rPr lang="en-GB" sz="1200">
                <a:solidFill>
                  <a:schemeClr val="dk1"/>
                </a:solidFill>
              </a:rPr>
              <a:t>. The ingested eggs migrate to the </a:t>
            </a:r>
            <a:r>
              <a:rPr b="1" lang="en-GB" sz="1200">
                <a:solidFill>
                  <a:schemeClr val="dk1"/>
                </a:solidFill>
              </a:rPr>
              <a:t>various body tissues</a:t>
            </a:r>
            <a:r>
              <a:rPr lang="en-GB" sz="1200">
                <a:solidFill>
                  <a:schemeClr val="dk1"/>
                </a:solidFill>
              </a:rPr>
              <a:t>, and </a:t>
            </a:r>
            <a:r>
              <a:rPr lang="en-GB" sz="1200">
                <a:solidFill>
                  <a:srgbClr val="FF0000"/>
                </a:solidFill>
              </a:rPr>
              <a:t>produce hydatid cysts</a:t>
            </a:r>
            <a:r>
              <a:rPr lang="en-GB" sz="1200">
                <a:solidFill>
                  <a:schemeClr val="dk1"/>
                </a:solidFill>
              </a:rPr>
              <a:t>. The life cycle is terminated at this point Symptoms vary, depending on the location of the cyst in tissues. </a:t>
            </a:r>
            <a:r>
              <a:rPr lang="en-GB" sz="1200">
                <a:solidFill>
                  <a:srgbClr val="FF0000"/>
                </a:solidFill>
              </a:rPr>
              <a:t>Although cysts may form in many areas of the body, the lung and the liver </a:t>
            </a:r>
            <a:r>
              <a:rPr lang="en-GB" sz="1200">
                <a:solidFill>
                  <a:schemeClr val="dk1"/>
                </a:solidFill>
              </a:rPr>
              <a:t>are most commonly affected. </a:t>
            </a:r>
            <a:r>
              <a:rPr lang="en-GB" sz="1200">
                <a:solidFill>
                  <a:srgbClr val="FF0000"/>
                </a:solidFill>
              </a:rPr>
              <a:t>One serious complication of hydatid cyst disease is the risk of anaphylactic shock</a:t>
            </a:r>
            <a:r>
              <a:rPr lang="en-GB" sz="1200">
                <a:solidFill>
                  <a:schemeClr val="dk1"/>
                </a:solidFill>
              </a:rPr>
              <a:t>, </a:t>
            </a:r>
            <a:r>
              <a:rPr lang="en-GB" sz="1200">
                <a:solidFill>
                  <a:srgbClr val="FF0000"/>
                </a:solidFill>
              </a:rPr>
              <a:t>following rupture of the cyst</a:t>
            </a:r>
            <a:r>
              <a:rPr lang="en-GB" sz="1200">
                <a:solidFill>
                  <a:schemeClr val="dk1"/>
                </a:solidFill>
              </a:rPr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4D671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711530" y="162672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GB" sz="5200"/>
              <a:t>H pyolri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-GB"/>
              <a:t>6 slides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Shape 172"/>
          <p:cNvGraphicFramePr/>
          <p:nvPr/>
        </p:nvGraphicFramePr>
        <p:xfrm>
          <a:off x="156000" y="24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38200"/>
                <a:gridCol w="7993800"/>
              </a:tblGrid>
              <a:tr h="100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Hydatid cyst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General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•hydatid cyst, which may reach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large size </a:t>
                      </a:r>
                      <a:r>
                        <a:rPr lang="en-GB" sz="1100">
                          <a:solidFill>
                            <a:srgbClr val="739A28"/>
                          </a:solidFill>
                        </a:rPr>
                        <a:t>and causes compression 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28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0F2F38"/>
                          </a:solidFill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 u="sng">
                          <a:solidFill>
                            <a:srgbClr val="FF0000"/>
                          </a:solidFill>
                        </a:rPr>
                        <a:t>Radiological</a:t>
                      </a:r>
                      <a:r>
                        <a:rPr lang="en-GB" sz="1100" u="sng"/>
                        <a:t> </a:t>
                      </a:r>
                      <a:r>
                        <a:rPr lang="en-GB" sz="1100" u="sng">
                          <a:solidFill>
                            <a:srgbClr val="FF0000"/>
                          </a:solidFill>
                        </a:rPr>
                        <a:t>examination</a:t>
                      </a:r>
                      <a:r>
                        <a:rPr lang="en-GB" sz="1100"/>
                        <a:t>: (CT), (MRI) </a:t>
                      </a:r>
                      <a:r>
                        <a:rPr lang="en-GB" sz="1100">
                          <a:solidFill>
                            <a:srgbClr val="739A28"/>
                          </a:solidFill>
                        </a:rPr>
                        <a:t>and ultrasound </a:t>
                      </a:r>
                      <a:r>
                        <a:rPr lang="en-GB" sz="1100"/>
                        <a:t>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 u="sng">
                          <a:solidFill>
                            <a:srgbClr val="FF0000"/>
                          </a:solidFill>
                        </a:rPr>
                        <a:t>Serological</a:t>
                      </a:r>
                      <a:r>
                        <a:rPr lang="en-GB" sz="1100" u="sng"/>
                        <a:t> </a:t>
                      </a:r>
                      <a:r>
                        <a:rPr lang="en-GB" sz="1100" u="sng">
                          <a:solidFill>
                            <a:srgbClr val="FF0000"/>
                          </a:solidFill>
                        </a:rPr>
                        <a:t>examination</a:t>
                      </a:r>
                      <a:r>
                        <a:rPr lang="en-GB" sz="1100"/>
                        <a:t>: to detect specific antibodies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ELIZA</a:t>
                      </a:r>
                      <a:r>
                        <a:rPr lang="en-GB" sz="1100"/>
                        <a:t>,CFT.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 u="sng"/>
                        <a:t>Casoni`s test: </a:t>
                      </a:r>
                      <a:r>
                        <a:rPr lang="en-GB" sz="1100"/>
                        <a:t>it is an intradermal test used to detect immediate hypersensitivity in hydatid disease.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 u="sng"/>
                        <a:t>Microscopical examination: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•Hydatid fluid may be withdrawn by the fine needle aspiration and examined under the microscope for scolices or hooklets.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THIS IS DANGEROUS PROCEDURE.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48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0F2F38"/>
                          </a:solidFill>
                        </a:rPr>
                        <a:t> </a:t>
                      </a:r>
                      <a:r>
                        <a:rPr lang="en-GB" sz="1100"/>
                        <a:t>Treatment of Tapeworms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6722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•Intestinal stages: Praziquantel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•Tissue stages ( Hydatid , cysticersosis): Depends on clinical condition : Surgical and/or Albendazole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765959" y="161187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Intestinal protozoa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5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Shape 184"/>
          <p:cNvGraphicFramePr/>
          <p:nvPr/>
        </p:nvGraphicFramePr>
        <p:xfrm>
          <a:off x="139538" y="2678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70775"/>
                <a:gridCol w="7909625"/>
              </a:tblGrid>
              <a:tr h="3335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4D671B"/>
                          </a:solidFill>
                        </a:rPr>
                        <a:t>Giardiasis</a:t>
                      </a:r>
                      <a:r>
                        <a:rPr b="1" lang="en-GB" sz="900"/>
                        <a:t>                          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Clinical Picture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•The parasite mostly asymptomatic or can produce a wide range of gastrointestinal symptoms especially in children.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•Symptomatic Infections: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/>
                        <a:t>‒</a:t>
                      </a:r>
                      <a:r>
                        <a:rPr lang="en-GB" sz="900" u="sng"/>
                        <a:t>Typical</a:t>
                      </a:r>
                      <a:r>
                        <a:rPr lang="en-GB" sz="900"/>
                        <a:t>  picture: IP 1-2 wks followed by diarrhea, vomiting &amp; flatulence for about 6 wks,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‒</a:t>
                      </a:r>
                      <a:r>
                        <a:rPr lang="en-GB" sz="900" u="sng"/>
                        <a:t>Atypical</a:t>
                      </a:r>
                      <a:r>
                        <a:rPr lang="en-GB" sz="900"/>
                        <a:t>: Severe diarrhea, malabsorption (especially in children) and cholecystitis.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Laboratory diagnosis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•Stools examination: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‒</a:t>
                      </a:r>
                      <a:r>
                        <a:rPr lang="en-GB" sz="900"/>
                        <a:t>Microscopy for cysts or trophozoits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why? Because diagnostic stage are both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/>
                        <a:t>‒Detection of Giardia antigens in stools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•Examination of duodenal contents: trophozoites 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because the pathogenesis and inflammation due to trophozoid but the infective stage is cyst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3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Chemotherapy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Drug of choice: </a:t>
                      </a:r>
                      <a:r>
                        <a:rPr lang="en-GB" sz="900"/>
                        <a:t>Metronidazole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5" name="Shape 185"/>
          <p:cNvGraphicFramePr/>
          <p:nvPr/>
        </p:nvGraphicFramePr>
        <p:xfrm>
          <a:off x="139550" y="134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557375"/>
                <a:gridCol w="1166425"/>
                <a:gridCol w="4771000"/>
                <a:gridCol w="2385600"/>
              </a:tblGrid>
              <a:tr h="2489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4D671B"/>
                          </a:solidFill>
                        </a:rPr>
                        <a:t>Giardia Lamblia    (has 2 stages )      </a:t>
                      </a:r>
                      <a:r>
                        <a:rPr lang="en-GB" sz="900"/>
                        <a:t>                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</a:tr>
              <a:tr h="63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Life cycle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Ingestion of food containing cyst →intestine→ trophozoite → comes out in the stool cyst or trophozite  → only cyst can live in outside environment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739A2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2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Stages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Characteristics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Notes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vMerge="1"/>
              </a:tr>
              <a:tr h="522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/>
                        <a:t>Cyst 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 Infective stage </a:t>
                      </a: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-Diagnostic stage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why is it an infective stage ?Because it can resist the acidity of the stomach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•Multi-nucleated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653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/>
                        <a:t>Trophozite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-Replicative stage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-Diagnostic stage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Die in the stomach because of high acidity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-2450" r="2450" t="0"/>
          <a:stretch/>
        </p:blipFill>
        <p:spPr>
          <a:xfrm>
            <a:off x="6634350" y="530400"/>
            <a:ext cx="2332175" cy="210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975" y="1720835"/>
            <a:ext cx="303950" cy="26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50" y="2279025"/>
            <a:ext cx="303950" cy="2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Shape 193"/>
          <p:cNvGraphicFramePr/>
          <p:nvPr/>
        </p:nvGraphicFramePr>
        <p:xfrm>
          <a:off x="93188" y="52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64275"/>
                <a:gridCol w="3930700"/>
                <a:gridCol w="3962650"/>
              </a:tblGrid>
              <a:tr h="2808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4D671B"/>
                          </a:solidFill>
                        </a:rPr>
                        <a:t>Entamoeba Histolytica</a:t>
                      </a:r>
                      <a:r>
                        <a:rPr b="1" lang="en-GB" sz="900"/>
                        <a:t>                   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</a:tr>
              <a:tr h="1593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Characteristics 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- Ameba is protozoa, unicellular and it can move by pseudopodia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seen more often in tropical countries with poor sanitary conditions.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It is a waterborne infection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There are 6 species of Entamoeba: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(important)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1.E.histolyt</a:t>
                      </a:r>
                      <a:r>
                        <a:rPr b="1" lang="en-GB" sz="900"/>
                        <a:t>ic</a:t>
                      </a:r>
                      <a:r>
                        <a:rPr lang="en-GB" sz="900"/>
                        <a:t>:Amoebae that are </a:t>
                      </a:r>
                      <a:r>
                        <a:rPr b="1" lang="en-GB" sz="900"/>
                        <a:t>pathogenic</a:t>
                      </a:r>
                      <a:r>
                        <a:rPr lang="en-GB" sz="900"/>
                        <a:t> and invasive.                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3. E.hartmanni            	5. E.gingivalis   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2.E.dispar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:The nonpathogenic,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non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 invasive form.                                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4. E.coli                        	6. E.polecki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36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Mode of infection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(faecal-oral route): 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Water, food          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Not a zoonosis (only human)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25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IP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can be from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few days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to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few weeks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depending on the infective dose.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15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Clinical Outcome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Asymptomatic              Carrier: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Remain in  a good health but produce cysts in the stool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739A28"/>
                        </a:solidFill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80000"/>
                          </a:solidFill>
                        </a:rPr>
                        <a:t>-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symptomatic                 Intestinal: (amoebic dysentery)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                                     Extra-intestinal</a:t>
                      </a:r>
                      <a:r>
                        <a:rPr lang="en-GB" sz="900">
                          <a:solidFill>
                            <a:srgbClr val="980000"/>
                          </a:solidFill>
                        </a:rPr>
                        <a:t>: </a:t>
                      </a:r>
                      <a:r>
                        <a:rPr lang="en-GB" sz="900"/>
                        <a:t>make amoebic abscess in the liver ,brain ,and lung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150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stages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Cyst: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infective stage      - diagnostic stage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100"/>
                        </a:spcBef>
                        <a:buNone/>
                      </a:pPr>
                      <a:r>
                        <a:rPr lang="en-GB" sz="900"/>
                        <a:t>-The 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infective dose </a:t>
                      </a:r>
                      <a:r>
                        <a:rPr lang="en-GB" sz="900"/>
                        <a:t>can be as little as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1 cyst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-Resist the harsh</a:t>
                      </a:r>
                      <a:r>
                        <a:rPr lang="en-GB" sz="9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conditions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“acidity of the stomach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” of the environment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Trophozoite: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- vegetative stage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 must encyst to survive in the environment.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-It is a fragile structure</a:t>
                      </a:r>
                      <a:r>
                        <a:rPr lang="en-GB" sz="180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15075">
                <a:tc vMerge="1"/>
                <a:tc vMerge="1"/>
                <a:tc vMerge="1"/>
              </a:tr>
            </a:tbl>
          </a:graphicData>
        </a:graphic>
      </p:graphicFrame>
      <p:cxnSp>
        <p:nvCxnSpPr>
          <p:cNvPr id="194" name="Shape 194"/>
          <p:cNvCxnSpPr/>
          <p:nvPr/>
        </p:nvCxnSpPr>
        <p:spPr>
          <a:xfrm>
            <a:off x="2079275" y="3058063"/>
            <a:ext cx="40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5" name="Shape 195"/>
          <p:cNvCxnSpPr/>
          <p:nvPr/>
        </p:nvCxnSpPr>
        <p:spPr>
          <a:xfrm>
            <a:off x="2009975" y="3350900"/>
            <a:ext cx="4740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6" name="Shape 196"/>
          <p:cNvCxnSpPr/>
          <p:nvPr/>
        </p:nvCxnSpPr>
        <p:spPr>
          <a:xfrm>
            <a:off x="1820975" y="3425475"/>
            <a:ext cx="596400" cy="1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825" y="3745400"/>
            <a:ext cx="1563000" cy="13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1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Shape 207"/>
          <p:cNvGraphicFramePr/>
          <p:nvPr/>
        </p:nvGraphicFramePr>
        <p:xfrm>
          <a:off x="131788" y="3778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67200"/>
                <a:gridCol w="3374150"/>
                <a:gridCol w="4439050"/>
              </a:tblGrid>
              <a:tr h="3335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4D671B"/>
                          </a:solidFill>
                        </a:rPr>
                        <a:t>Entamoeba Histolytica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</a:rPr>
                        <a:t>   </a:t>
                      </a:r>
                      <a:r>
                        <a:rPr b="1" lang="en-GB" sz="1000">
                          <a:solidFill>
                            <a:srgbClr val="4D671B"/>
                          </a:solidFill>
                        </a:rPr>
                        <a:t>con.</a:t>
                      </a:r>
                      <a:r>
                        <a:rPr b="1" lang="en-GB" sz="1000">
                          <a:solidFill>
                            <a:srgbClr val="4D671B"/>
                          </a:solidFill>
                        </a:rPr>
                        <a:t> </a:t>
                      </a:r>
                      <a:r>
                        <a:rPr b="1" lang="en-GB" sz="1000"/>
                        <a:t>                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</a:tr>
              <a:tr h="473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Pathology 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C00000"/>
                          </a:solidFill>
                        </a:rPr>
                        <a:t>In the large intestine the ameba may cause ulcers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or deep ulcers and form a sinus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498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4D671B"/>
                          </a:solidFill>
                        </a:rPr>
                        <a:t>Amoebiasis:</a:t>
                      </a:r>
                      <a:r>
                        <a:rPr lang="en-GB" sz="120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n-GB" sz="1000">
                          <a:solidFill>
                            <a:srgbClr val="C00000"/>
                          </a:solidFill>
                        </a:rPr>
                        <a:t>ou have to distinguish between the diagnosis of intestinal and extra intestinal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</a:tr>
              <a:tr h="259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4D671B"/>
                          </a:solidFill>
                        </a:rPr>
                        <a:t>Amoebiasis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Main drugs for treatment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Laboratory Diagnosis  of Amoebiasis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3C47D"/>
                    </a:solidFill>
                  </a:tcPr>
                </a:tc>
              </a:tr>
              <a:tr h="760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Intestinal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Symptomatic (</a:t>
                      </a:r>
                      <a:r>
                        <a:rPr b="1" lang="en-GB" sz="900"/>
                        <a:t>cysts and trophozoites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):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metronidazole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Stools examination :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•Wet mount (cysts and trophozoites)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•Concentration methods (only cysts)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Serology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(mainly for invasive infections):  IHA , ELISA 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35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Extra-intestinal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</a:rPr>
                        <a:t>Metronidazole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Serology</a:t>
                      </a:r>
                      <a:r>
                        <a:rPr lang="en-GB" sz="900">
                          <a:solidFill>
                            <a:srgbClr val="C00000"/>
                          </a:solidFill>
                        </a:rPr>
                        <a:t>: IHA , ELISA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Microscopy</a:t>
                      </a: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 of tissues or fluids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</a:rPr>
                        <a:t>radiologica</a:t>
                      </a:r>
                      <a:r>
                        <a:rPr lang="en-GB" sz="900">
                          <a:solidFill>
                            <a:srgbClr val="C00000"/>
                          </a:solidFill>
                        </a:rPr>
                        <a:t>l: x-ray and CT scan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00" y="3554125"/>
            <a:ext cx="2087250" cy="14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Shape 213"/>
          <p:cNvGraphicFramePr/>
          <p:nvPr/>
        </p:nvGraphicFramePr>
        <p:xfrm>
          <a:off x="356738" y="4231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40275"/>
                <a:gridCol w="7457825"/>
              </a:tblGrid>
              <a:tr h="4680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4D671B"/>
                          </a:solidFill>
                        </a:rPr>
                        <a:t>Cryptosporidium Parvum</a:t>
                      </a:r>
                      <a:r>
                        <a:rPr b="1" lang="en-GB" sz="1000"/>
                        <a:t>                   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803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Charactaristics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Usually nit pathogenic but turned to be in immunocompromised patients epically AIDS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000"/>
                        <a:t>Infection is caused by ingestion  of sporulated oocysts transmitted by the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faecal-oral rout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In immunocompromised patients,</a:t>
                      </a:r>
                      <a:r>
                        <a:rPr lang="en-GB" sz="1000"/>
                        <a:t> such as those with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</a:rPr>
                        <a:t>AIDS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infection may not be self-limiting leading to dehydration an sever cases can lead to death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“</a:t>
                      </a:r>
                      <a:r>
                        <a:rPr lang="en-GB" sz="1000">
                          <a:solidFill>
                            <a:srgbClr val="C00000"/>
                          </a:solidFill>
                        </a:rPr>
                        <a:t>can be fatal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”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06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diagnosis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STAIN : </a:t>
                      </a:r>
                      <a:r>
                        <a:rPr lang="en-GB" sz="1000">
                          <a:solidFill>
                            <a:srgbClr val="C00000"/>
                          </a:solidFill>
                        </a:rPr>
                        <a:t>cryptosporidium oocyst in faces by ziehl-neelsen stain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3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Treatment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Self-limited</a:t>
                      </a:r>
                      <a:r>
                        <a:rPr lang="en-GB" sz="1000"/>
                        <a:t> in immunocompetent patients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</a:rPr>
                        <a:t>•In AIDS patients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we give treatment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39A2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14" name="Shape 214"/>
          <p:cNvSpPr txBox="1"/>
          <p:nvPr/>
        </p:nvSpPr>
        <p:spPr>
          <a:xfrm>
            <a:off x="5944375" y="3063675"/>
            <a:ext cx="3000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Cryptosporidium</a:t>
            </a:r>
            <a:r>
              <a:rPr b="1" lang="en-GB" sz="900">
                <a:solidFill>
                  <a:schemeClr val="dk1"/>
                </a:solidFill>
              </a:rPr>
              <a:t>, acid-fast stain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025" y="3308180"/>
            <a:ext cx="1578704" cy="177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637309" y="170302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Normal flora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13 </a:t>
            </a:r>
            <a:r>
              <a:rPr lang="en-GB"/>
              <a:t>slide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-60100" y="-108150"/>
            <a:ext cx="3461100" cy="8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>
                <a:solidFill>
                  <a:srgbClr val="4D671B"/>
                </a:solidFill>
                <a:latin typeface="Calibri"/>
                <a:ea typeface="Calibri"/>
                <a:cs typeface="Calibri"/>
                <a:sym typeface="Calibri"/>
              </a:rPr>
              <a:t>Acute diarrheal illness and food poisoning:</a:t>
            </a:r>
            <a:r>
              <a:rPr b="1" lang="en-GB" sz="2800">
                <a:solidFill>
                  <a:srgbClr val="4D67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aphicFrame>
        <p:nvGraphicFramePr>
          <p:cNvPr id="228" name="Shape 228"/>
          <p:cNvGraphicFramePr/>
          <p:nvPr/>
        </p:nvGraphicFramePr>
        <p:xfrm>
          <a:off x="104350" y="55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671650"/>
              </a:tblGrid>
              <a:tr h="278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5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diarrheal illness is one of the most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problems evaluated by clinicians.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major cause of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morbidity and mortality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 wide.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of healthy people have mild illness but other might develop serious squeals so it is important to identify those individuals who require early treatment.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9" name="Shape 229"/>
          <p:cNvGraphicFramePr/>
          <p:nvPr/>
        </p:nvGraphicFramePr>
        <p:xfrm>
          <a:off x="104350" y="194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671650"/>
              </a:tblGrid>
              <a:tr h="289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 of diarrhea: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28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 weight in excess of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gm/day or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or more loose or watery stools/day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&lt; 14 days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Alteration in normal bowel movement characterized by decreased consistency and increased frequency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than 14 days in duration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30" name="Shape 230"/>
          <p:cNvGraphicFramePr/>
          <p:nvPr/>
        </p:nvGraphicFramePr>
        <p:xfrm>
          <a:off x="104350" y="356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671650"/>
              </a:tblGrid>
              <a:tr h="2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Etiology: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95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majority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70-80%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infectious diarrhea </a:t>
                      </a:r>
                      <a:r>
                        <a:rPr b="1"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 children)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developed countries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Bacterial: 10-20%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infectious diarrhea but responsible for most cases of severe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Protozoan: less than 10%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(and may be complicated)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Shape 23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939700"/>
              </a:tblGrid>
              <a:tr h="357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Classifications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56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diarrhea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viral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(Causes watery diarrhea)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Bacterial organism ( Campylobcator, Shigella,Solmonella,Yersinea, vibrio Cholera and E.coli).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poisoning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Staphylococcus aureus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(their toxin is preformed thus their poisoning effect is quick (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Clostridium perfringens, Bacillus spp.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the incubation period of these 3 bcateria is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Quick= 6 hours- half a day</a:t>
                      </a:r>
                      <a:r>
                        <a:rPr lang="en-GB" sz="120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Traveler diarrhea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(can cause watery diarrhea)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Enterotoxogenic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 invasion by the bacteria thus no pus ,and no fever because there is no inflammation)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E-coli </a:t>
                      </a:r>
                      <a:r>
                        <a:rPr lang="en-GB" sz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(incubation period 1-3 days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this is true for most of the diarrheal disease</a:t>
                      </a:r>
                      <a:r>
                        <a:rPr lang="en-GB" sz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 associated diarrhea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Clostridium difficile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Shape 71"/>
          <p:cNvGraphicFramePr/>
          <p:nvPr/>
        </p:nvGraphicFramePr>
        <p:xfrm>
          <a:off x="192825" y="38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38425"/>
                <a:gridCol w="7778225"/>
              </a:tblGrid>
              <a:tr h="596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an ulcer defined as mucosal erosions(≥ 0.5cm) associated with the over usage of NSAIDs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GB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alcohol , smoking , helicobacter pylori 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9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Peptic ulcer is created in an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acidic area​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(very painful).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Peptic ulcers are arise in duodenum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​than stomach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(duodenum less acidic)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4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 of stomach ulcer can turn to be malignant tumor</a:t>
                      </a: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Duodenal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ulcers are generally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benign.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(Multiple biopsies are needed to exclude cancer)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32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and 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​Abdominal pain, epigastric with severity relating to meal time (3 hours after meal with gastric ulcer). “Before the meal may indicates duodenum ulcer”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Bloating and abdominal fullness.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Nausea​ and​ vomiting.​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Loss of appetite and weight loss​.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Haematemesis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(vomiting of blood) due to gastric or esophagus damage.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Melena (foul-smelling &amp; dark brown feces due to oxidized hemoglobin iron).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Rarely, Gastric or duodenal perforation leading to acute peritonitis.(extremely painful require urgent surgery 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72" name="Shape 72"/>
          <p:cNvSpPr txBox="1"/>
          <p:nvPr/>
        </p:nvSpPr>
        <p:spPr>
          <a:xfrm>
            <a:off x="192825" y="63275"/>
            <a:ext cx="18027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/>
              <a:t>Peptic ulcer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Shape 240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4572000"/>
                <a:gridCol w="44196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Clinical Presentation and Pathogenic Mechanism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742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</a:t>
                      </a: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Enterotoxin mediated: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 the bacteria is dead but they already released their poison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</a:t>
                      </a: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Invasive: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 the bacteria are alive and the fight and release their poisons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5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pus in the stool (no gut invasion)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fever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(because no inflammation)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onset preformed toxin&lt;12 hour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 are affected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 ,non-bloody diarrhea, abdominal cramp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Vibrio cholerae, Staphylococcus aureus, Clostridium perfringens and</a:t>
                      </a:r>
                      <a:r>
                        <a:rPr i="1" lang="en-GB" sz="12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Bacillus cereus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of these produce toxin which usually affect the small intestine and cause some abdominal cramp, nausea, vomiting and watery diarrhea, there is no invasion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viral and some parasitic infection 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produce toxin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 more common is via bacteria.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Pus and blood in the stool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 due to inflammation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Shigella,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Endameba histolytica (very important)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Affect colonic mucosal surface of the bowel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invasive mechanism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à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large intestine is usually affected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enterotoxin mechanism </a:t>
                      </a: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à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small intestine is usually affected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Sometime 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Solmonella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spp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Campylobacter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some E-coli EHEC , </a:t>
                      </a:r>
                      <a:r>
                        <a:rPr b="1" i="1" lang="en-GB" sz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Yersinia</a:t>
                      </a:r>
                      <a:r>
                        <a:rPr b="1" lang="en-GB" sz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b="1" i="1" lang="en-GB" sz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difficile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 to lymph nodes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 period 1-3 days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i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E.histolytica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1-3 wk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Dysentery syndrome- gross blood and mucous with stool in small amounts after severe suprapubic pain , the pain is releaved after defection ends. (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ممكن نسألكم عنها في الاختبار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EHEC bloody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the cause is shigella we call it bacillus dysentery And if the cause is ameba histolytica we call amebic dysentery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Shape 24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70500"/>
                <a:gridCol w="7521100"/>
              </a:tblGrid>
              <a:tr h="718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</a:rPr>
                        <a:t>Campylobacter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negative curved ( spiral or s-shape ) bacilli 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 wide infection ,more common among children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species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i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i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i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jejuni </a:t>
                      </a:r>
                      <a:r>
                        <a:rPr i="1"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(the most common)</a:t>
                      </a:r>
                      <a:r>
                        <a:rPr i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C. coli, C fetus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4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Campylobacraceae   -Genus arcobacter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4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Source: poultry, birds,  dog , cat, →water, milk, meat, person to person can occur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48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Clinically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IP: 2-6 days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abdominal pain , watery or dysenteric diarrhea with pus and blood. fever in some patients,</a:t>
                      </a:r>
                      <a:r>
                        <a:rPr lang="en-GB" sz="11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bloody diarrhea</a:t>
                      </a:r>
                      <a:r>
                        <a:rPr lang="en-GB" sz="11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Nausea and vomiting are rare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 limiting 2-6 Day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carrier outbreaks uncommon.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Complications: May lead to autoimmune disease like Guillain- Barrie’ syndrome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(neurologic disease characterize by paralysis)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extra-intestinal infections eg. Reactive arthritis ,bacteremia ,lung infection and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 frequently preceded by C.jejuni infection.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73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 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media </a:t>
                      </a:r>
                      <a:r>
                        <a:rPr lang="en-GB" sz="11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Cary Blair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Because it may die quickly if it does not transported to the lab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on CAMPY BAP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 contain antibiotics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Incubate in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microaerophilic atmosphere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(5%)O</a:t>
                      </a:r>
                      <a:r>
                        <a:rPr baseline="-25000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,(10%)CO</a:t>
                      </a:r>
                      <a:r>
                        <a:rPr baseline="-25000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,(85%)N at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42°C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</a:t>
                      </a:r>
                      <a:r>
                        <a:rPr i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C.fetus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37°C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Identification: Gram stain/culture biochemical/Serology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02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severe cases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 usually is self limiting disease and no need for treatment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Ciprofloxacin, Erythromycin or </a:t>
                      </a:r>
                      <a:r>
                        <a:rPr lang="en-GB" sz="11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Tetracycline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1" y="2582886"/>
            <a:ext cx="8162176" cy="3204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Shape 251"/>
          <p:cNvGraphicFramePr/>
          <p:nvPr/>
        </p:nvGraphicFramePr>
        <p:xfrm>
          <a:off x="67807" y="671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2495575"/>
                <a:gridCol w="6468400"/>
              </a:tblGrid>
              <a:tr h="32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TYPE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PRODUCING BACTERIA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Neurotoxin Food poisoning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Staph aureus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Bacillus cereus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Enterotoxigenic  E.coli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perfringens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cytotoxin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 dysenteriae type 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perfringens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21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histolytica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cxnSp>
        <p:nvCxnSpPr>
          <p:cNvPr id="252" name="Shape 252"/>
          <p:cNvCxnSpPr/>
          <p:nvPr/>
        </p:nvCxnSpPr>
        <p:spPr>
          <a:xfrm flipH="1" rot="10800000">
            <a:off x="46388" y="3409048"/>
            <a:ext cx="9048300" cy="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Shape 25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323975"/>
                <a:gridCol w="3962400"/>
                <a:gridCol w="3650825"/>
              </a:tblGrid>
              <a:tr h="284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Enterotoxigenic E.coli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Enteroinvasive E.coli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cause of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traveler's diarrhea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infant and adult in developing countries from contaminated food and water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dysentery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(Penetration, invasion and distraction),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in children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7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Infective doses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: 10</a:t>
                      </a:r>
                      <a:r>
                        <a:rPr baseline="30000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-10</a:t>
                      </a:r>
                      <a:r>
                        <a:rPr baseline="30000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baseline="30000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diarrhea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abdominal cramps and some time vomiting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severe abdominal cramps, malaise and watery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77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heat-labile toxin (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and heat-stable toxin (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each has two fragment (A and B).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invasion or inflammation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LT leads to accumulation of CGMP, which lead to hyper secretion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fluid with no cellular injury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7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routine diagnostic method.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</a:t>
                      </a:r>
                      <a:r>
                        <a:rPr lang="en-GB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Sereny</a:t>
                      </a:r>
                      <a:r>
                        <a:rPr lang="en-GB" sz="1100" u="sng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GB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and DNA probes.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4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 limiting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-Similar to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 spp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(Non motile, LNF)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-transmition: Fecal oral route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Shape 262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66850"/>
                <a:gridCol w="7524750"/>
              </a:tblGrid>
              <a:tr h="38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Enterohemrrhagic E.coli ( very important)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dangerous one and most common one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85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O157H7 and Non O157H7 </a:t>
                      </a:r>
                      <a:r>
                        <a:rPr lang="en-GB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Hemorrhagic diarrhea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colitis and hemolytic uremic syndrome (HUS)=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↓Platelet count, hemolytic anemia and kidney failure.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Prevalence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Fetal disease  in young and elderly persons in nursing homes.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Bloody diarrhea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low grade fever and stool has no leucocytes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Cytotoxin =vertoxin І and vertoxin ІІ  Similar to Stx</a:t>
                      </a:r>
                      <a:r>
                        <a:rPr baseline="-25000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(shigotoxin I&amp;II).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 by culture on SMAC </a:t>
                      </a:r>
                      <a:r>
                        <a:rPr i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(sorbitol MacConkey agar cefixime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MUG test , Vertoxin detection by immunological test or PCR.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5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Undercooked hamburgers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was known as hamburger’s disease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unpasteurized dairy products, apple cider, cookie dough happen to help the bacteria.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-E.coli other than 0157H7 can cause HUS.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Shape 26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295400"/>
                <a:gridCol w="3571875"/>
                <a:gridCol w="4000325"/>
              </a:tblGrid>
              <a:tr h="36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Enteroadherent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E.coli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Enteroaggregative Ecoli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Enteropathogenic  E.coli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8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Pediatric Diarrheal Disease.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Infantile diarrhea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bottle fed infants)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mucoid</a:t>
                      </a: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Watery diarrhea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vomiting, dehydration and abdominal pain.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grade fever, malaise, vomiting and </a:t>
                      </a: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82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-produce Aggregative  stacked bricked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(like blocks),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 to surface of intestinal epithelial cells.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-resolve after 2 weeks or more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Outbreak in hospital nurseries and day-care centers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-Stool mucous but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blood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Disrupt microvilli and intestinal absorptive function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Shape 272"/>
          <p:cNvGraphicFramePr/>
          <p:nvPr/>
        </p:nvGraphicFramePr>
        <p:xfrm>
          <a:off x="252363" y="455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11000"/>
                <a:gridCol w="7880625"/>
              </a:tblGrid>
              <a:tr h="213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Yersinia enterocolitica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81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Mesenteric lymphadenitis in children and septicemia in immunocompramised hosts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1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Presented with enteritis, arthritis and erythema nodosum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Systemic manifestation not GIT only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7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Prevalence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in Europe, USA, Canada and cat, dog, swine (chitterlings)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7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Survive cold temperatures and  associated  with transfusion of packed red blood cells.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8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at 25°c-30°c media </a:t>
                      </a:r>
                      <a:r>
                        <a:rPr lang="en-GB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Cefsulodin-Igrasan-Novabiacin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0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Generalize infection in adult and children 1-5 yrs usually mild  but in old children adult mimic appendicitis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saudi arabia it can be misdiagnosed with appendicitis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Shape 277"/>
          <p:cNvGraphicFramePr/>
          <p:nvPr/>
        </p:nvGraphicFramePr>
        <p:xfrm>
          <a:off x="1524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90375"/>
                <a:gridCol w="7501225"/>
              </a:tblGrid>
              <a:tr h="2012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 difficile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32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diseases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common cause of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 associated diarrhea, </a:t>
                      </a:r>
                      <a:r>
                        <a:rPr b="1" i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</a:t>
                      </a:r>
                      <a:r>
                        <a:rPr b="1" i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ampicillin, cephalosporins &amp; clindamycin </a:t>
                      </a:r>
                      <a:r>
                        <a:rPr lang="en-GB" sz="1100">
                          <a:solidFill>
                            <a:srgbClr val="00B050"/>
                          </a:solidFill>
                        </a:rPr>
                        <a:t>à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common one</a:t>
                      </a:r>
                      <a:r>
                        <a:rPr b="1" i="1"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 </a:t>
                      </a: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 use for the last 8 weeks ( community acquired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outpatient</a:t>
                      </a: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hospital stay for at least 3 days ( hospital acquired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inpatient</a:t>
                      </a:r>
                      <a:r>
                        <a:rPr b="1"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 the duration is very important</a:t>
                      </a:r>
                      <a:r>
                        <a:rPr lang="en-GB" sz="110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Transmit from person to person via Fecal-Oral route.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2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Presents with fever, leukocytosis, abdominal pain and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A </a:t>
                      </a: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enterotoxic &amp; cytotoxic effects )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B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(cytotoxic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more serious</a:t>
                      </a:r>
                      <a:r>
                        <a:rPr b="1"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can bind to surface epithelial cell receptors leading to inflammation mucosal injury and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Histological findings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Pseudomembrane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endoscopy we can see it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result (neutrophils, fibrin, and cellular debris in the colonic mucosa) and toxic megacolon.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toxin detection from stool by (EIA)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Metronidazole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± </a:t>
                      </a:r>
                      <a:r>
                        <a:rPr lang="en-GB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Vancomycin and supportive treatment.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info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-Have been cultured from in animate hospital surfaces.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-causes Disruption of the indigenous bacterial flora of the colon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Shape 282"/>
          <p:cNvGraphicFramePr/>
          <p:nvPr/>
        </p:nvGraphicFramePr>
        <p:xfrm>
          <a:off x="0" y="17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02500"/>
                <a:gridCol w="1343025"/>
                <a:gridCol w="990600"/>
                <a:gridCol w="1371600"/>
                <a:gridCol w="1485900"/>
                <a:gridCol w="1209675"/>
                <a:gridCol w="1228725"/>
              </a:tblGrid>
              <a:tr h="53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Organism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29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Invasive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Dysentery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Blood+mucous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gram-negative rods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Contaminated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or water with human excreta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amount of stool with blood and mucous and lower abdominal pain ( trismus)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on selective media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19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Entamoeba histolytica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wks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Microscopy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Metronidazole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29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EIEC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gram-negative rods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and toxin detection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Ciprofloxacin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Shape 287"/>
          <p:cNvGraphicFramePr/>
          <p:nvPr/>
        </p:nvGraphicFramePr>
        <p:xfrm>
          <a:off x="127438" y="2131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352550"/>
                <a:gridCol w="1057275"/>
                <a:gridCol w="1419225"/>
                <a:gridCol w="1543050"/>
                <a:gridCol w="1504950"/>
                <a:gridCol w="1123950"/>
                <a:gridCol w="888125"/>
              </a:tblGrid>
              <a:tr h="287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Organism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67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Poisoning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(preformed toxin)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Staphylococcus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aureus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1-6 hour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Contaminated food from human flora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 then watery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and toxin detection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Observation and supportive 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2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perfringens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to 16 hours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contaminated with Soil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 vMerge="1"/>
              </a:tr>
              <a:tr h="4392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bacillus cereus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spore forming aerobic Gram pos bacilli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to 16 hours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to 16 hours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 vMerge="1"/>
                <a:tc vMerge="1"/>
              </a:tr>
              <a:tr h="262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Travelers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ETEC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Travel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detection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0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Antibiotics Associated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Clostridium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Difficile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Antibiotics  use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patient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Bloody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A and B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Toxin detection PCR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Metronidazole +/- Vancomycin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52400" y="70750"/>
            <a:ext cx="30000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Helicobacter Pylori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52400" y="676500"/>
            <a:ext cx="8921700" cy="43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Helicobacter pylori </a:t>
            </a:r>
            <a:r>
              <a:rPr lang="en-GB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(formerly known as Campylobacter.pylori or C.pyloridis)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found closely associated with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gastric mucosa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causes chronic active gastritis, gastric and duodenal ulcer (Peptic ulcer) and could develop adenocarcinoma and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Gastric mucosa-associated lymphoid tissue </a:t>
            </a:r>
            <a:r>
              <a:rPr lang="en-GB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(MALT) lymphoma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Poor sanitary conditions contribute to high rates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Over 80% of individuals infected with the bacterium are asymptomatic.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transmission: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Person to person (oral to oral or fecal-oral)​ route.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Transmission occur mainly within families or community.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Fecal-oralroute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infection occur by ingestion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contaminated food or water due poor hygiene.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same spoons, forks and tooth brushes and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kissing children mouth to mouth increases​ oral-oral route of infection.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Gastric antrum is the most favoured site.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Genoum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pylori contain 40kb-long Cag pathogenicity island (PAI) with over 40 pathogenetic genes.</a:t>
            </a:r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Asymptomatic patients carry H.pylori strains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lacking the Cag pathogenesity island (PAI).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Shape 29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081125"/>
                <a:gridCol w="1657350"/>
                <a:gridCol w="1076325"/>
                <a:gridCol w="1485900"/>
                <a:gridCol w="1333500"/>
                <a:gridCol w="1143000"/>
                <a:gridCol w="1257300"/>
              </a:tblGrid>
              <a:tr h="53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Organism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04900">
                <a:tc rowSpan="6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Non-invasive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+/-blood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Salmonella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gram-negative rods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S.typhi and S.para Human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 reptiles  and snakes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Watery+/-Blood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S.typhi and S.para typhi</a:t>
                      </a:r>
                      <a:r>
                        <a:rPr lang="en-GB" sz="1000"/>
                        <a:t>à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typhoid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 watery diarrhea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Ampicillin or ciprofluxaci or metronidazole or trimethoprim sulfa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93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campylobacter jejuni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small, curved, gram-negative rods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poultry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Watery+/-Blood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media at 42 </a:t>
                      </a:r>
                      <a:r>
                        <a:rPr b="1" baseline="30000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 at microaerophilic condition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Erythromycin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184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EHEC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beef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then bloody diarrhea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Renal failure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and toxin detection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463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Vibrio cholera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Comma-shape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gram-negative rods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Salt water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Rice water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Ciprofloxacin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Doxycycline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334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Yersinia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Neg bacilli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Pork intestine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Pseudo appendicitis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Cold enrichment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25-30</a:t>
                      </a:r>
                      <a:r>
                        <a:rPr b="1" baseline="30000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 (Yersinia)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Gentamycin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325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Listeria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Monocytogenes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pos bacilli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2-3 wks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unpasteurized dairy products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Meningitis in neonate and old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Ampicillin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711530" y="156734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Salmonella and shieglla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1 </a:t>
            </a:r>
            <a:r>
              <a:rPr lang="en-GB"/>
              <a:t>slide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9821" l="5858" r="4286" t="8198"/>
          <a:stretch/>
        </p:blipFill>
        <p:spPr>
          <a:xfrm>
            <a:off x="128300" y="139950"/>
            <a:ext cx="4560326" cy="48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 b="17498" l="2544" r="2515" t="17498"/>
          <a:stretch/>
        </p:blipFill>
        <p:spPr>
          <a:xfrm>
            <a:off x="4595325" y="3880425"/>
            <a:ext cx="4665300" cy="1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711530" y="156734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Cholera 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4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Shape 317"/>
          <p:cNvGraphicFramePr/>
          <p:nvPr/>
        </p:nvGraphicFramePr>
        <p:xfrm>
          <a:off x="76200" y="66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219200"/>
                <a:gridCol w="7772400"/>
              </a:tblGrid>
              <a:tr h="1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Cholera is a life-threatening intestinal infection (</a:t>
                      </a:r>
                      <a:r>
                        <a:rPr b="1" lang="en-GB" sz="1100">
                          <a:solidFill>
                            <a:srgbClr val="6699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intestine)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that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 severe secretory diarrhea.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Caused by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vibrio cholera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is a comma- shaped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gram-negative rods.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Produce a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non-invasive enterotoxin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 non-invasive diarrheal disease)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leads to outbreak and epidemic.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 Water-borne illness caused by ingesting of water/food, Grows in salt and fresh water</a:t>
                      </a:r>
                      <a:r>
                        <a:rPr lang="en-GB" sz="1100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.( during war ,hurricanes,etc)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3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V. cholera O1 ( till now) and O139 ( in asia only ) serogroup1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organisms are the causes of epidemic cholera. Seven major outbreaks.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year 3-5 millions cases result in 100,000 deaths.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major epidemic disease.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Common in India, Sub-Saharan Africa &amp; Southern Asia but Very rare in industrialized countries.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 is a leading cause of death in Africa.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85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with low gastric acid are more susceptible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(Children and Elderly).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blood type (O&gt;&gt; B &gt; A &gt; AB).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18" name="Shape 318"/>
          <p:cNvSpPr txBox="1"/>
          <p:nvPr/>
        </p:nvSpPr>
        <p:spPr>
          <a:xfrm>
            <a:off x="805175" y="108150"/>
            <a:ext cx="2391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2400">
                <a:solidFill>
                  <a:srgbClr val="FF0000"/>
                </a:solidFill>
              </a:rPr>
              <a:t>Cholera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Shape 32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927675"/>
              </a:tblGrid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Transmitted by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fecal-oral route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(Strictly Human transmitted) → </a:t>
                      </a:r>
                      <a:r>
                        <a:rPr lang="en-GB" sz="1100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Resulting diarrhea makes it easy for bacteria to spread in unsanitary conditions causing epidemics.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​Undercooked-shellfish.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4" name="Shape 324"/>
          <p:cNvGraphicFramePr/>
          <p:nvPr/>
        </p:nvGraphicFramePr>
        <p:xfrm>
          <a:off x="152388" y="145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991600"/>
              </a:tblGrid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Infectivity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8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of infectivity during acute stage till recovery ( end one to three wks)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Infected person can produce up to 20 L of 10</a:t>
                      </a:r>
                      <a:r>
                        <a:rPr baseline="30000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CFU/ml /day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infectious dose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like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Shigella , Due to harsh environment of the intestine i.e. temperature and stomach acidity and Bile salts, organic acids in the intestine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dose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baseline="30000" lang="en-GB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-10</a:t>
                      </a:r>
                      <a:r>
                        <a:rPr baseline="30000" lang="en-GB" sz="18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colony-forming units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5" name="Shape 325"/>
          <p:cNvGraphicFramePr/>
          <p:nvPr/>
        </p:nvGraphicFramePr>
        <p:xfrm>
          <a:off x="152400" y="328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144000"/>
              </a:tblGrid>
              <a:tr h="83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stain (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curve Gram Negative bacilli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 on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thiosulfate citrate bile sucrose (TCBS) agar-yellow colonies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Shape 330"/>
          <p:cNvGraphicFramePr/>
          <p:nvPr/>
        </p:nvGraphicFramePr>
        <p:xfrm>
          <a:off x="138200" y="154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4444800"/>
                <a:gridCol w="4422800"/>
              </a:tblGrid>
              <a:tr h="447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 disease (20%)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symptoms (2-5% ) Cholera Gravis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42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●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Vomiting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●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Cramps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●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Watery diarrhea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 L/hour), consisting of: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➔ flecks of white mucus (rice water stool)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a fishy odor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loss of body fluids(6L/H)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→ hypovolemic shock</a:t>
                      </a:r>
                      <a:r>
                        <a:rPr lang="en-GB" sz="1100">
                          <a:solidFill>
                            <a:srgbClr val="99CB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metabolic acidosis due to inadequate O)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electrolytes imbalance(↓ Ca ++ and K can lead to ileus, muscle pain and spasm, and even tetany) → multi organ failure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(Cardiac and renal).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Sunken eyes , and ↓skin turgor ( tenting) , cold and clammy 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Anuric and lactic acidosis ( Kussmual breathing 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Hypoglycemia leads to seizure or comma.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Cardiac and Renal failure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•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Aspiration pneumonia </a:t>
                      </a: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(from vomiting).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95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Without treatment, death in 18 hours-several days.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/>
                        <a:t>●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 50-60% without treatment within 12 hours or less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● Mortality &lt;1% with rehydration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31" name="Shape 331"/>
          <p:cNvSpPr txBox="1"/>
          <p:nvPr/>
        </p:nvSpPr>
        <p:spPr>
          <a:xfrm>
            <a:off x="156250" y="-180275"/>
            <a:ext cx="8232000" cy="22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>
                <a:solidFill>
                  <a:srgbClr val="4D671B"/>
                </a:solidFill>
              </a:rPr>
              <a:t>Clinical manifestation: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Incubation period: Ranges from a few hours to 5 days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(range 1-3 days).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gastric acidity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initial infectious dose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75% are asymptomatic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Shape 336"/>
          <p:cNvGraphicFramePr/>
          <p:nvPr/>
        </p:nvGraphicFramePr>
        <p:xfrm>
          <a:off x="176450" y="75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5591175"/>
              </a:tblGrid>
              <a:tr h="93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Basically rehydration and antimicrobial therapy.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Rehydration Salt (ORS)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WHO and UNICEF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in mild cases )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Azithromycin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single-dose is often the preferred therapy especially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children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Ciprofloxacin Or Tetracycline, Doxycycline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37" name="Shape 337"/>
          <p:cNvSpPr txBox="1"/>
          <p:nvPr/>
        </p:nvSpPr>
        <p:spPr>
          <a:xfrm>
            <a:off x="276400" y="204300"/>
            <a:ext cx="1754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2400"/>
              <a:t>Treatment </a:t>
            </a:r>
          </a:p>
        </p:txBody>
      </p:sp>
      <p:graphicFrame>
        <p:nvGraphicFramePr>
          <p:cNvPr id="338" name="Shape 338"/>
          <p:cNvGraphicFramePr/>
          <p:nvPr/>
        </p:nvGraphicFramePr>
        <p:xfrm>
          <a:off x="276400" y="239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943100"/>
                <a:gridCol w="2981325"/>
                <a:gridCol w="33337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Killed Whole-cell Vaccines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Attenuated Vaccines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 protection for 6 months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 protection for 2 years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9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aged 2-5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25% protection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 rapidly declines after 6 months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doses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doses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9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Side effects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--------------------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 diarrhea, abdominal cramping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711530" y="156734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Schistosomiasis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 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8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161550" y="1055766"/>
            <a:ext cx="8820900" cy="25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General information about schisotosoma: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Genus of trematodes, Schistosoma, commonly known as </a:t>
            </a:r>
            <a:r>
              <a:rPr b="1" lang="en-GB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blood-flukes</a:t>
            </a: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 )الدم في تمشي ,)</a:t>
            </a:r>
            <a:br>
              <a:rPr lang="en-GB" sz="1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• are parasitic flat-worms responsible for a highly significant group of infections in humans termed </a:t>
            </a:r>
            <a:br>
              <a:rPr lang="en-GB" sz="1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schistosomiasis. </a:t>
            </a:r>
            <a:br>
              <a:rPr lang="en-GB" sz="1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• Schistosomiasis is considered by the World Health Organization as the seacond most socioeconomically </a:t>
            </a:r>
            <a:br>
              <a:rPr lang="en-GB" sz="1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devastating parasitic disease, (after malaria), with hundreds of millions infected worldwide.</a:t>
            </a:r>
            <a:br>
              <a:rPr lang="en-GB" sz="15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• Adult flatworms parasitize </a:t>
            </a:r>
            <a:r>
              <a:rPr lang="en-GB" sz="1500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blood capillaries</a:t>
            </a: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 of either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: depending on the infecting species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Mesenteries (Schistosoma mansoni )</a:t>
            </a:r>
            <a:r>
              <a:rPr b="1" lang="en-GB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in GIT, blood in stool</a:t>
            </a:r>
            <a:b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plexus of the bladder (Schistosoma haematobium) </a:t>
            </a:r>
            <a:r>
              <a:rPr b="1" lang="en-GB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in bladder , blood in the urine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70050" y="853250"/>
            <a:ext cx="90039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•To colonize the stomach, H pylori must survive acidity.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•Using flagella, H pylori moves through stomach lumen and drill into the mucoid lining of stomach.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•Produces adhesions that binds to the epithelial cells.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•Produces large amounts of urease enzyme that break down urea into co2 +ammonia.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•This in-turn neutalizes gastric acid.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•Ammonia is toxic to epithelial cells along with proteases, vacA protein and phospholipases produced by H pylori and could damage epithelial cells.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•Colonization of stomach or duodenum results in chronic gastritis (inflammation of stomach lining).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•Inflammation stimulate more production of gastric acid ,This leads to gastric and duodenal ulcers, atrophy and later cancer.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•CagA protein was found to contribute to peptic ulcer.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•Free radical production in the gastric lining due to H pylori increases host cell mutation</a:t>
            </a:r>
            <a:r>
              <a:rPr lang="en-GB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•H pylori induces the production of TNF-α and Interleukin 6 that leads to host cells mutation.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•CagA: cytotoxin- associated gene A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•CagA is thought to be directly injected into the gastric epithelium and interferes with cell cycle progression and oncogenic function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•H. pylori that express functional VacA and CagA proteins possess greater pathogenic potential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07425" y="212050"/>
            <a:ext cx="4566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Pathogenesis ( important 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Shape 355"/>
          <p:cNvGraphicFramePr/>
          <p:nvPr/>
        </p:nvGraphicFramePr>
        <p:xfrm>
          <a:off x="219275" y="7372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296950"/>
                <a:gridCol w="3674400"/>
                <a:gridCol w="3734075"/>
              </a:tblGrid>
              <a:tr h="391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Schisotosma mansoni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Schisotosma haematobium</a:t>
                      </a:r>
                    </a:p>
                  </a:txBody>
                  <a:tcPr marT="91425" marB="91425" marR="91425" marL="91425"/>
                </a:tc>
              </a:tr>
              <a:tr h="5133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cycle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eggs of the human-infected with S.mansoni &amp; S.japonicum are passed in the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feces/stool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eggs are passed during micturition from host infected with S.haematobium and passed mainly in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urine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/>
                </a:tc>
              </a:tr>
              <a:tr h="864450">
                <a:tc v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&gt; miracidium hatches out of the egg &gt; snail &gt; develops to cercaria &gt; penetrate the skin of the human &gt; transformed into a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schisosomula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inside the host tissues  migrates to the lung and then moves via circulation through the left side of the heart then it develops into a sexually mature adult &gt; finds its way into:</a:t>
                      </a:r>
                    </a:p>
                  </a:txBody>
                  <a:tcPr marT="91425" marB="91425" marR="91425" marL="91425"/>
                </a:tc>
                <a:tc hMerge="1"/>
              </a:tr>
              <a:tr h="1041850">
                <a:tc vMerge="1"/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Into the </a:t>
                      </a: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portal circulation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(S.mansoni and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S.japonicum)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worms mature in the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mesenteric veins of the portal circulation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(here where the adult stay).</a:t>
                      </a: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worms generally remain in the systemic circulation and mature in the blood vessels of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vesical and venous plexus.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35450">
                <a:tc vMerge="1"/>
                <a:tc vMerge="1"/>
                <a:tc vMerge="1"/>
              </a:tr>
            </a:tbl>
          </a:graphicData>
        </a:graphic>
      </p:graphicFrame>
      <p:sp>
        <p:nvSpPr>
          <p:cNvPr id="356" name="Shape 356"/>
          <p:cNvSpPr txBox="1"/>
          <p:nvPr/>
        </p:nvSpPr>
        <p:spPr>
          <a:xfrm>
            <a:off x="914400" y="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-GB" sz="2400">
                <a:latin typeface="EB Garamond"/>
                <a:ea typeface="EB Garamond"/>
                <a:cs typeface="EB Garamond"/>
                <a:sym typeface="EB Garamond"/>
              </a:rPr>
              <a:t>Schistosomiasis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Shape 361"/>
          <p:cNvGraphicFramePr/>
          <p:nvPr/>
        </p:nvGraphicFramePr>
        <p:xfrm>
          <a:off x="403100" y="41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488775"/>
                <a:gridCol w="3468150"/>
                <a:gridCol w="3470750"/>
              </a:tblGrid>
              <a:tr h="4123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Schisotosoma mansoni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Schisotosoma haematobium</a:t>
                      </a:r>
                    </a:p>
                  </a:txBody>
                  <a:tcPr marT="91425" marB="91425" marR="91425" marL="91425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Diagnostic stage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 in feces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 in urine</a:t>
                      </a:r>
                    </a:p>
                  </a:txBody>
                  <a:tcPr marT="91425" marB="91425" marR="91425" marL="91425"/>
                </a:tc>
              </a:tr>
              <a:tr h="4876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Infective stage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Cercaria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then transformed into a </a:t>
                      </a: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schistosomulae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inside the host tissues. </a:t>
                      </a:r>
                      <a:r>
                        <a:rPr lang="en-GB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Cercaria lose tails during penetrating</a:t>
                      </a:r>
                    </a:p>
                  </a:txBody>
                  <a:tcPr marT="91425" marB="91425" marR="91425" marL="91425"/>
                </a:tc>
                <a:tc hMerge="1"/>
              </a:tr>
              <a:tr h="9167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Pathology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EGG is the main cause of pathology in schistosomiasis. Many eggs become stranded in the tissues or are carried by the blood stream to other organs mainly the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LIVER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The host reaction to the eggs may vary from small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granulomas to extensive fibrosis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.The extent of damage is generally related to the number of eggs present in the tissues.</a:t>
                      </a:r>
                    </a:p>
                  </a:txBody>
                  <a:tcPr marT="91425" marB="91425" marR="91425" marL="91425"/>
                </a:tc>
                <a:tc hMerge="1"/>
              </a:tr>
              <a:tr h="904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Pathogenicity of  Schistosomiasis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Cercarial dermatitis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at the site of entry of cercaria.</a:t>
                      </a:r>
                      <a:b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Toxic Metabolites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schistosomulae in the circulation veins  may cause anaphylactic reaction ,fever</a:t>
                      </a:r>
                      <a:b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Terminal spined eggs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may erode blood vessels and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 hemorrhages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Schistosome eggs, deposited  in the tissues, act as foreign protein ,cause irritation leading to cell infiltration and connective tissue  hyperplasia ,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 granuloma around each egg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(cell mediated immunity) .</a:t>
                      </a:r>
                    </a:p>
                  </a:txBody>
                  <a:tcPr marT="91425" marB="91425" marR="91425" marL="91425"/>
                </a:tc>
                <a:tc hMerge="1"/>
              </a:tr>
              <a:tr h="814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Schistosoma  dermatitis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"swimmers itch” occurs when skin is penetrated by a free-swimming, fork-tailed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infective cercaria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 The dermatitis often develops 24 hours after exposure and last for 2 to 3 days and then spontaneously  disappears.</a:t>
                      </a: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114300" y="856900"/>
            <a:ext cx="4654500" cy="575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S. mansoni &amp; S. japonicum located mainly in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mesenteric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vein and its branches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14300" y="1526525"/>
            <a:ext cx="4654500" cy="462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worm discharges EGGS ,the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eggs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travel in 2 directions :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771800" y="2083350"/>
            <a:ext cx="3187800" cy="575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1-Some flow with blood stream  in the portal circulation and enter  the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LIVER*.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14300" y="2083350"/>
            <a:ext cx="3187800" cy="575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1300">
                <a:latin typeface="Calibri"/>
                <a:ea typeface="Calibri"/>
                <a:cs typeface="Calibri"/>
                <a:sym typeface="Calibri"/>
              </a:rPr>
              <a:t>1-Other eggs find their way into the  lumen of the bowel and appear in the  faeces</a:t>
            </a:r>
            <a:br>
              <a:rPr lang="en-GB" sz="1300"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70" name="Shape 370"/>
          <p:cNvSpPr txBox="1"/>
          <p:nvPr/>
        </p:nvSpPr>
        <p:spPr>
          <a:xfrm>
            <a:off x="114300" y="2752975"/>
            <a:ext cx="6845400" cy="575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again some of these eggs find their way through the liver tissue and enter the  systemic circulation to another organ such as brain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14300" y="3422600"/>
            <a:ext cx="6845400" cy="96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Most of these eggs are trapped in the liver and give rise to pathology ,fibrosis of the  liver caused from eggs settled in the liver may produce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portal hypertension (very  very important!!),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which may lead to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hepatomegaly ,splenomegaly esophageal  varices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, hemorrhoids and ascites.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72" name="Shape 372"/>
          <p:cNvSpPr txBox="1"/>
          <p:nvPr/>
        </p:nvSpPr>
        <p:spPr>
          <a:xfrm>
            <a:off x="47700" y="0"/>
            <a:ext cx="3943200" cy="57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Developing schistosome in liver:</a:t>
            </a:r>
          </a:p>
        </p:txBody>
      </p:sp>
      <p:sp>
        <p:nvSpPr>
          <p:cNvPr id="373" name="Shape 373"/>
          <p:cNvSpPr/>
          <p:nvPr/>
        </p:nvSpPr>
        <p:spPr>
          <a:xfrm>
            <a:off x="4768800" y="1130300"/>
            <a:ext cx="552600" cy="742200"/>
          </a:xfrm>
          <a:prstGeom prst="curvedLeftArrow">
            <a:avLst>
              <a:gd fmla="val 0" name="adj1"/>
              <a:gd fmla="val 22930" name="adj2"/>
              <a:gd fmla="val 28148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302000" y="2219125"/>
            <a:ext cx="469800" cy="307200"/>
          </a:xfrm>
          <a:prstGeom prst="leftRightArrow">
            <a:avLst>
              <a:gd fmla="val 25875" name="adj1"/>
              <a:gd fmla="val 3431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 rot="5400000">
            <a:off x="3369825" y="2066975"/>
            <a:ext cx="334200" cy="178500"/>
          </a:xfrm>
          <a:prstGeom prst="rightArrow">
            <a:avLst>
              <a:gd fmla="val 12191" name="adj1"/>
              <a:gd fmla="val 7089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959600" y="2269525"/>
            <a:ext cx="737700" cy="742200"/>
          </a:xfrm>
          <a:prstGeom prst="curvedLeftArrow">
            <a:avLst>
              <a:gd fmla="val 0" name="adj1"/>
              <a:gd fmla="val 25016" name="adj2"/>
              <a:gd fmla="val 20701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959600" y="3166589"/>
            <a:ext cx="737700" cy="742200"/>
          </a:xfrm>
          <a:prstGeom prst="curvedLeftArrow">
            <a:avLst>
              <a:gd fmla="val 0" name="adj1"/>
              <a:gd fmla="val 25016" name="adj2"/>
              <a:gd fmla="val 20701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114300" y="4772775"/>
            <a:ext cx="77781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GB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*Three parasite manly effect the liver 1-schistosoma 2-E-histolytica (abscess) 3-echiococuss granulosus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Shape 383"/>
          <p:cNvGraphicFramePr/>
          <p:nvPr/>
        </p:nvGraphicFramePr>
        <p:xfrm>
          <a:off x="0" y="204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496450"/>
                <a:gridCol w="3547175"/>
                <a:gridCol w="4100375"/>
              </a:tblGrid>
              <a:tr h="3846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Schisotosoma mansoni =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portal hypertension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Schisotosoma haematobium</a:t>
                      </a:r>
                    </a:p>
                  </a:txBody>
                  <a:tcPr marT="91425" marB="91425" marR="91425" marL="91425"/>
                </a:tc>
              </a:tr>
              <a:tr h="37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to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Intestinal schistosomiasis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Urinary schistosomiasis</a:t>
                      </a:r>
                    </a:p>
                  </a:txBody>
                  <a:tcPr marT="91425" marB="91425" marR="91425" marL="91425"/>
                </a:tc>
              </a:tr>
              <a:tr h="5878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 deposition and extrusion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-Dysentery (blood and mucus in stools)</a:t>
                      </a:r>
                      <a:b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-Hepatomegaly splenomegaly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-painless haematuria</a:t>
                      </a:r>
                      <a:b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-Inflammation of bladder and burning micturition</a:t>
                      </a:r>
                    </a:p>
                  </a:txBody>
                  <a:tcPr marT="91425" marB="91425" marR="91425" marL="91425"/>
                </a:tc>
              </a:tr>
              <a:tr h="367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Dx M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icroscopical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Examination of stool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Examination of urine</a:t>
                      </a:r>
                    </a:p>
                  </a:txBody>
                  <a:tcPr marT="91425" marB="91425" marR="91425" marL="91425"/>
                </a:tc>
              </a:tr>
              <a:tr h="3648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Dx Immunological: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Serological tests CFT,ELIZA.</a:t>
                      </a:r>
                    </a:p>
                  </a:txBody>
                  <a:tcPr marT="91425" marB="91425" marR="91425" marL="91425"/>
                </a:tc>
                <a:tc hMerge="1"/>
              </a:tr>
              <a:tr h="309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Dx indirect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Radiological,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endoscopy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Radiological,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cystoscopy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/>
                </a:tc>
              </a:tr>
              <a:tr h="2060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/>
                </a:tc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 of choice for schistosomiasis is Praziquantel</a:t>
                      </a:r>
                    </a:p>
                  </a:txBody>
                  <a:tcPr marT="91425" marB="91425" marR="91425" marL="91425"/>
                </a:tc>
                <a:tc rowSpan="2" hMerge="1"/>
              </a:tr>
              <a:tr h="206050">
                <a:tc vMerge="1"/>
                <a:tc gridSpan="2" vMerge="1"/>
                <a:tc hMerge="1" vMerge="1"/>
              </a:tr>
            </a:tbl>
          </a:graphicData>
        </a:graphic>
      </p:graphicFrame>
      <p:sp>
        <p:nvSpPr>
          <p:cNvPr id="384" name="Shape 384"/>
          <p:cNvSpPr txBox="1"/>
          <p:nvPr/>
        </p:nvSpPr>
        <p:spPr>
          <a:xfrm>
            <a:off x="304949" y="684525"/>
            <a:ext cx="85341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worm is located in the vesical venous plexus surrounding the urinary bladder. &gt; Many eggs are trapped in the wall of the bladder where they may give rise to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calcification and granuloma formation in  the wall of the bladder which may lead to cancer &gt; obstruction of ureter &gt; no urine &gt; kidney failure.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&gt;Constriction of the orifice of the ureter may produce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kidney damage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hydronephrosis and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cancer of the bladder.</a:t>
            </a:r>
            <a:b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254200" y="913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haematobium</a:t>
            </a: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Shape 390"/>
          <p:cNvGraphicFramePr/>
          <p:nvPr/>
        </p:nvGraphicFramePr>
        <p:xfrm>
          <a:off x="0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804725"/>
                <a:gridCol w="4291275"/>
                <a:gridCol w="3048000"/>
              </a:tblGrid>
              <a:tr h="4112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Fasciola hepatica=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biliary obstruction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</a:tr>
              <a:tr h="411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Definitive host: sheep ,cattle ,goat and man.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Intermediate host: snails.</a:t>
                      </a:r>
                    </a:p>
                  </a:txBody>
                  <a:tcPr marT="91425" marB="91425" marR="91425" marL="91425"/>
                </a:tc>
              </a:tr>
              <a:tr h="1042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Infective stages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Metacercaria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:ingested with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contaminated grasses.</a:t>
                      </a:r>
                      <a:b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“if the person didn’t eat the grasses contaminated with Metacercaria he will not get infected,</a:t>
                      </a:r>
                      <a:br>
                        <a:rPr lang="en-GB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the person eat rot cattle liver infected with Fasciola it will be false infection and </a:t>
                      </a:r>
                      <a:r>
                        <a:rPr lang="en-GB" u="sng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pass eggs in  stool</a:t>
                      </a:r>
                      <a:r>
                        <a:rPr lang="en-GB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3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not confuse with cercaria in schistosomiasis</a:t>
                      </a:r>
                    </a:p>
                  </a:txBody>
                  <a:tcPr marT="91425" marB="91425" marR="91425" marL="91425"/>
                </a:tc>
                <a:tc hMerge="1"/>
              </a:tr>
              <a:tr h="411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DIAGNOSTIC STAGE: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 pass in stool or in the duodenal aspirate</a:t>
                      </a:r>
                    </a:p>
                  </a:txBody>
                  <a:tcPr marT="91425" marB="91425" marR="91425" marL="91425"/>
                </a:tc>
                <a:tc hMerge="1"/>
              </a:tr>
              <a:tr h="8504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Pathology and  clinical picture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True infection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occur when man accidentally ingests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plant (watercress)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contaminated with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metacercaria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 the adult worm can causes mainly biliary colic with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biliary obstruction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(very  important) , jaundice,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generalised abdominal pain ,cholisistietis and cholithiasis.</a:t>
                      </a:r>
                    </a:p>
                  </a:txBody>
                  <a:tcPr marT="91425" marB="91425" marR="91425" marL="91425"/>
                </a:tc>
                <a:tc hMerge="1"/>
              </a:tr>
              <a:tr h="1070025">
                <a:tc v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False infection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when eggs are eaten in infected animal liver and passed in stools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b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(false infection will not lead to liver infection only we can detect eggs in stool after eating </a:t>
                      </a:r>
                      <a:r>
                        <a:rPr lang="en-GB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 cattle liver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infected with Fasciola Hepatica so we can find the eggs in stool but patient is not infected.)</a:t>
                      </a:r>
                    </a:p>
                  </a:txBody>
                  <a:tcPr marT="91425" marB="91425" marR="91425" marL="91425"/>
                </a:tc>
                <a:tc hMerge="1"/>
              </a:tr>
              <a:tr h="411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Triclabendazole</a:t>
                      </a: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328963" y="831355"/>
            <a:ext cx="7353300" cy="18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METACERCARIA ,excyst in the duodenum ,migrate through intestinal  wall to the liver and settle in the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biliary tract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, Then grow into adult  worm, And liberate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eggs in bile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, throw bile eggs reach the intestine  and then passed in stool.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 it is vey important to know that:</a:t>
            </a:r>
            <a:b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a patient has Fasciola hepatica, he will develop BILLIARY  OBSTRUCTION.</a:t>
            </a:r>
            <a:b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a patient has Schistosoma, he will develop</a:t>
            </a:r>
            <a: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PORTAL HYPERTENSION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234950" y="195577"/>
            <a:ext cx="66549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Life-cycle of Fasciola hepatica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LIVER FLUKE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97" name="Shape 397"/>
          <p:cNvSpPr txBox="1"/>
          <p:nvPr/>
        </p:nvSpPr>
        <p:spPr>
          <a:xfrm>
            <a:off x="328975" y="2846661"/>
            <a:ext cx="6991200" cy="560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Egg of </a:t>
            </a:r>
            <a:r>
              <a:rPr lang="en-GB" u="sng">
                <a:latin typeface="Calibri"/>
                <a:ea typeface="Calibri"/>
                <a:cs typeface="Calibri"/>
                <a:sym typeface="Calibri"/>
              </a:rPr>
              <a:t>Fasciola hepatica can be seen in </a:t>
            </a:r>
            <a:r>
              <a:rPr lang="en-GB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 patient's stool or in false infection.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98" name="Shape 398"/>
          <p:cNvSpPr txBox="1"/>
          <p:nvPr/>
        </p:nvSpPr>
        <p:spPr>
          <a:xfrm>
            <a:off x="254000" y="3721100"/>
            <a:ext cx="51195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Liver parasitic infection :</a:t>
            </a:r>
            <a:b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1- E.histylotica &gt; liver abcess</a:t>
            </a:r>
            <a:b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2-S.mansoni &gt; portal hypertention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3- E.granulosa &gt; hydatid cyst</a:t>
            </a:r>
            <a:br>
              <a:rPr lang="en-GB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99" name="Shape 399"/>
          <p:cNvSpPr txBox="1"/>
          <p:nvPr/>
        </p:nvSpPr>
        <p:spPr>
          <a:xfrm>
            <a:off x="3399322" y="3721100"/>
            <a:ext cx="53886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 Fasciola hepatica</a:t>
            </a:r>
            <a:r>
              <a:rPr lang="en-GB">
                <a:solidFill>
                  <a:srgbClr val="980000"/>
                </a:solidFill>
              </a:rPr>
              <a:t> : biliary obstruction  jaundice </a:t>
            </a:r>
          </a:p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en-GB"/>
              <a:t>In S.mansoni</a:t>
            </a:r>
            <a:r>
              <a:rPr lang="en-GB">
                <a:solidFill>
                  <a:srgbClr val="980000"/>
                </a:solidFill>
              </a:rPr>
              <a:t> : portal hypertension and periportal fibrosis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711530" y="162672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Trypanosomiasis 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091550" y="2681947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4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103425" y="549275"/>
            <a:ext cx="9040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types of trypanosomiasis that affect humans, they are divided according to their geographical location :                                                                                           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sp>
        <p:nvSpPr>
          <p:cNvPr id="412" name="Shape 412"/>
          <p:cNvSpPr txBox="1"/>
          <p:nvPr/>
        </p:nvSpPr>
        <p:spPr>
          <a:xfrm>
            <a:off x="103425" y="3455007"/>
            <a:ext cx="4532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900">
                <a:solidFill>
                  <a:srgbClr val="4D671B"/>
                </a:solidFill>
                <a:latin typeface="Calibri"/>
                <a:ea typeface="Calibri"/>
                <a:cs typeface="Calibri"/>
                <a:sym typeface="Calibri"/>
              </a:rPr>
              <a:t>Trypanosome life cycle: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0" y="0"/>
            <a:ext cx="5463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2100">
                <a:solidFill>
                  <a:srgbClr val="4D671B"/>
                </a:solidFill>
              </a:rPr>
              <a:t>Trypanosomiasis</a:t>
            </a: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4975"/>
            <a:ext cx="8839198" cy="200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23449"/>
            <a:ext cx="6995450" cy="11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4917825" y="295275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8" y="569207"/>
            <a:ext cx="8839203" cy="69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46" y="1195106"/>
            <a:ext cx="8839203" cy="51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50" y="2061575"/>
            <a:ext cx="8839198" cy="27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48" y="1652123"/>
            <a:ext cx="8839203" cy="32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50" y="0"/>
            <a:ext cx="7886150" cy="6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0070"/>
            <a:ext cx="8839203" cy="22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89424"/>
            <a:ext cx="8839203" cy="15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7"/>
            <a:ext cx="9144002" cy="83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Shape 8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581150"/>
                <a:gridCol w="7298450"/>
              </a:tblGrid>
              <a:tr h="3143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 characteristics 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685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blood or</a:t>
                      </a:r>
                      <a:r>
                        <a:rPr lang="en-GB" sz="1600">
                          <a:solidFill>
                            <a:srgbClr val="BBB4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agar based medium in a moist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microaerophilic </a:t>
                      </a:r>
                      <a:r>
                        <a:rPr lang="en-GB" sz="16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atmosphere.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952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Biochemical reactions: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catalase-positive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oxidase- positive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urease-positive.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Hallmark of the species is production of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urease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enzyme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-Urease breaks urea down to Co2+NH3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-Amonia is a strong base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-Urease helps H. pylori survive strongly acidic stomach conditions.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fragile </a:t>
                      </a:r>
                      <a:r>
                        <a:rPr lang="en-GB" sz="1600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 point of importance when referring samples to the lab).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90" name="Shape 90"/>
          <p:cNvSpPr txBox="1"/>
          <p:nvPr/>
        </p:nvSpPr>
        <p:spPr>
          <a:xfrm>
            <a:off x="490625" y="3464000"/>
            <a:ext cx="74871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small, Gram negative spiral rods bacilli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motile by flagella 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Strictly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Microaerophilic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9199" cy="92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04" y="580026"/>
            <a:ext cx="45529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80126"/>
            <a:ext cx="8839198" cy="138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711530" y="162672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Leishmaniasis 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3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203750" y="1783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1800"/>
              <a:t>Leishmania Parasites and Diseases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 sz="1400"/>
              <a:t>There are three 3 main form of Lishmaniassis each caused by a different species :</a:t>
            </a:r>
            <a:br>
              <a:rPr lang="en-GB"/>
            </a:br>
          </a:p>
        </p:txBody>
      </p:sp>
      <p:graphicFrame>
        <p:nvGraphicFramePr>
          <p:cNvPr id="452" name="Shape 452"/>
          <p:cNvGraphicFramePr/>
          <p:nvPr/>
        </p:nvGraphicFramePr>
        <p:xfrm>
          <a:off x="311700" y="95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3765550"/>
                <a:gridCol w="3200400"/>
              </a:tblGrid>
              <a:tr h="3507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SPECIES</a:t>
                      </a: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Disease</a:t>
                      </a:r>
                    </a:p>
                  </a:txBody>
                  <a:tcPr marT="91425" marB="91425" marR="91425" marL="91425">
                    <a:solidFill>
                      <a:srgbClr val="EAD1DC"/>
                    </a:solidFill>
                  </a:tcPr>
                </a:tc>
              </a:tr>
              <a:tr h="486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</a:rPr>
                        <a:t>Leishmania tropica*, Leishmania major*</a:t>
                      </a:r>
                      <a:br>
                        <a:rPr lang="en-GB" sz="1200"/>
                      </a:br>
                      <a:r>
                        <a:rPr lang="en-GB" sz="1200"/>
                        <a:t>Leishmania aethiopica, Leishmania mexicana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</a:rPr>
                        <a:t>Cutaneous leishmaniasis</a:t>
                      </a:r>
                      <a:br>
                        <a:rPr lang="en-GB" sz="1200">
                          <a:solidFill>
                            <a:srgbClr val="CC0000"/>
                          </a:solidFill>
                        </a:rPr>
                      </a:br>
                      <a:r>
                        <a:rPr lang="en-GB" sz="1200">
                          <a:solidFill>
                            <a:srgbClr val="93C47D"/>
                          </a:solidFill>
                        </a:rPr>
                        <a:t>Affects the skin only</a:t>
                      </a:r>
                    </a:p>
                  </a:txBody>
                  <a:tcPr marT="91425" marB="91425" marR="91425" marL="91425"/>
                </a:tc>
              </a:tr>
              <a:tr h="488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Leishmania braziliensis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Mucocutaneous leishmaniasis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93C47D"/>
                          </a:solidFill>
                        </a:rPr>
                        <a:t>In the areas containing mucous membrane</a:t>
                      </a:r>
                    </a:p>
                  </a:txBody>
                  <a:tcPr marT="91425" marB="91425" marR="91425" marL="91425"/>
                </a:tc>
              </a:tr>
              <a:tr h="4689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</a:rPr>
                        <a:t>Leishmania donovani*, Leishmania infantum*</a:t>
                      </a:r>
                      <a:r>
                        <a:rPr lang="en-GB" sz="1200"/>
                        <a:t> Leishmania chagasi.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</a:rPr>
                        <a:t>Visceral leishmaniasis</a:t>
                      </a:r>
                      <a:br>
                        <a:rPr lang="en-GB" sz="1200"/>
                      </a:br>
                      <a:r>
                        <a:rPr lang="en-GB" sz="1200">
                          <a:solidFill>
                            <a:srgbClr val="93C47D"/>
                          </a:solidFill>
                        </a:rPr>
                        <a:t>Internal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3" name="Shape 453"/>
          <p:cNvSpPr txBox="1"/>
          <p:nvPr/>
        </p:nvSpPr>
        <p:spPr>
          <a:xfrm>
            <a:off x="7626900" y="952499"/>
            <a:ext cx="120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1200"/>
              <a:t>* Endemic in Saudi Arabia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03750" y="318078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/>
              <a:t>The life cycle of Leishmania:</a:t>
            </a:r>
            <a:r>
              <a:rPr lang="en-GB" sz="1200"/>
              <a:t>  Lishmania spp </a:t>
            </a:r>
            <a:r>
              <a:rPr b="1" lang="en-GB" sz="1200">
                <a:solidFill>
                  <a:srgbClr val="FF0000"/>
                </a:solidFill>
              </a:rPr>
              <a:t>survive within the macrophages</a:t>
            </a:r>
            <a:r>
              <a:rPr lang="en-GB" sz="1200"/>
              <a:t> in the human body as intracellular parasites cell mediated immunity determines the host response to infection and clinical manifestations of the disease. </a:t>
            </a:r>
            <a:r>
              <a:rPr lang="en-GB" sz="1200">
                <a:solidFill>
                  <a:srgbClr val="93C47D"/>
                </a:solidFill>
              </a:rPr>
              <a:t>The disease is more severe in immunocompromised patients.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311700" y="4141286"/>
            <a:ext cx="7448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 sz="1200"/>
              <a:t>Route of transmission</a:t>
            </a:r>
            <a:r>
              <a:rPr lang="en-GB" sz="1200"/>
              <a:t> : via the bite of infected blood –sucking </a:t>
            </a:r>
            <a:r>
              <a:rPr b="1" lang="en-GB" sz="1200">
                <a:solidFill>
                  <a:srgbClr val="FF0000"/>
                </a:solidFill>
              </a:rPr>
              <a:t>Sandflies</a:t>
            </a:r>
            <a:r>
              <a:rPr lang="en-GB" sz="120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11482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 sz="2400"/>
              <a:t>Clinical types of cutaneous leishmaniasis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114825" y="438022"/>
            <a:ext cx="8520600" cy="39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1400"/>
              <a:t>known as (</a:t>
            </a:r>
            <a:r>
              <a:rPr b="1" lang="en-GB" sz="1400">
                <a:solidFill>
                  <a:srgbClr val="FF0000"/>
                </a:solidFill>
              </a:rPr>
              <a:t>oriental sore</a:t>
            </a:r>
            <a:r>
              <a:rPr lang="en-GB" sz="1400"/>
              <a:t>):Oriental sore is classical </a:t>
            </a:r>
            <a:r>
              <a:rPr b="1" lang="en-GB" sz="1400">
                <a:solidFill>
                  <a:srgbClr val="FF0000"/>
                </a:solidFill>
              </a:rPr>
              <a:t>self-limited</a:t>
            </a:r>
            <a:r>
              <a:rPr lang="en-GB" sz="1400"/>
              <a:t> ulcer. </a:t>
            </a:r>
            <a:r>
              <a:rPr lang="en-GB" sz="1400">
                <a:solidFill>
                  <a:srgbClr val="93C47D"/>
                </a:solidFill>
              </a:rPr>
              <a:t>يتشافى لحاله اذا</a:t>
            </a:r>
            <a:r>
              <a:rPr lang="en-GB" sz="1400"/>
              <a:t> </a:t>
            </a:r>
            <a:r>
              <a:rPr lang="en-GB" sz="1400">
                <a:solidFill>
                  <a:srgbClr val="6AA84F"/>
                </a:solidFill>
              </a:rPr>
              <a:t>كانت الاميونتي له سليمه من قبل</a:t>
            </a:r>
            <a:r>
              <a:rPr lang="en-GB" sz="1400"/>
              <a:t> </a:t>
            </a:r>
            <a:br>
              <a:rPr lang="en-GB" sz="1400"/>
            </a:br>
          </a:p>
        </p:txBody>
      </p:sp>
      <p:graphicFrame>
        <p:nvGraphicFramePr>
          <p:cNvPr id="462" name="Shape 462"/>
          <p:cNvGraphicFramePr/>
          <p:nvPr/>
        </p:nvGraphicFramePr>
        <p:xfrm>
          <a:off x="114800" y="831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4358750"/>
                <a:gridCol w="4358750"/>
              </a:tblGrid>
              <a:tr h="3021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</a:rPr>
                        <a:t>Common types</a:t>
                      </a: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 hMerge="1"/>
              </a:tr>
              <a:tr h="3005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-GB"/>
                        <a:t>Leishmania major:</a:t>
                      </a: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-GB"/>
                        <a:t>Leishmania tropica:</a:t>
                      </a: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8189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human and Zoonotic cutaneous leishmaniasis </a:t>
                      </a:r>
                      <a:r>
                        <a:rPr lang="en-GB" sz="1100"/>
                        <a:t>(dogs,rodents):</a:t>
                      </a:r>
                      <a:br>
                        <a:rPr lang="en-GB" sz="1200"/>
                      </a:b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wet lesions with severe reaction. </a:t>
                      </a:r>
                      <a:br>
                        <a:rPr lang="en-GB" sz="1200"/>
                      </a:br>
                      <a:r>
                        <a:rPr lang="en-GB" sz="1100">
                          <a:solidFill>
                            <a:srgbClr val="93C47D"/>
                          </a:solidFill>
                        </a:rPr>
                        <a:t>ممكن تجي من الانسان للحيوان والعكس \ ممكن من الحيوان للحيوان \ من الانسان للانسان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Anthroponotic (human only) cutaneous leishmaniasis:</a:t>
                      </a:r>
                      <a:br>
                        <a:rPr lang="en-GB" sz="1200"/>
                      </a:b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Dry lesions with minimal ulceration. </a:t>
                      </a:r>
                      <a:br>
                        <a:rPr lang="en-GB" sz="1200"/>
                      </a:br>
                      <a:r>
                        <a:rPr lang="en-GB" sz="1200">
                          <a:solidFill>
                            <a:srgbClr val="93C47D"/>
                          </a:solidFill>
                        </a:rPr>
                        <a:t>From human to human only</a:t>
                      </a:r>
                    </a:p>
                  </a:txBody>
                  <a:tcPr marT="91425" marB="91425" marR="91425" marL="91425"/>
                </a:tc>
              </a:tr>
              <a:tr h="6147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</a:rPr>
                        <a:t>This starts as a painless papule at the site of Sand fly bite, generally the face, which enlarges. The lesion ulcerates after a few months with an indurated margin.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hMerge="1"/>
              </a:tr>
              <a:tr h="6147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these known as (wet-type-lesion) which heal slowly. Which </a:t>
                      </a:r>
                      <a:r>
                        <a:rPr lang="en-GB" sz="1200">
                          <a:solidFill>
                            <a:srgbClr val="93C47D"/>
                          </a:solidFill>
                        </a:rPr>
                        <a:t>takes more time than dry lesions.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In some cases the ulcer remains dry and heals readily (dry-type-lesion).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63" name="Shape 463"/>
          <p:cNvGraphicFramePr/>
          <p:nvPr/>
        </p:nvGraphicFramePr>
        <p:xfrm>
          <a:off x="114835" y="3887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4062375"/>
                <a:gridCol w="4655125"/>
              </a:tblGrid>
              <a:tr h="233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666666"/>
                          </a:solidFill>
                        </a:rPr>
                        <a:t>Uncommon types</a:t>
                      </a: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 hMerge="1"/>
              </a:tr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GB"/>
                        <a:t>Diffuse cutaneous leishmaniasis (DCL):</a:t>
                      </a: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Leishmaniasis recidiva (lupoid leishmaniasis):</a:t>
                      </a: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-Caused by L. aethiopica,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Severe immunological reaction to leishmania antigen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0" y="3"/>
            <a:ext cx="9001800" cy="135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>
                <a:solidFill>
                  <a:srgbClr val="274E13"/>
                </a:solidFill>
              </a:rPr>
              <a:t>Muco - cutaneous leishmaniasis</a:t>
            </a:r>
            <a:r>
              <a:rPr lang="en-GB"/>
              <a:t>. </a:t>
            </a:r>
            <a:r>
              <a:rPr lang="en-GB" sz="1200">
                <a:solidFill>
                  <a:schemeClr val="dk1"/>
                </a:solidFill>
              </a:rPr>
              <a:t>Caused by:</a:t>
            </a:r>
            <a:r>
              <a:rPr b="1" lang="en-GB" sz="1200">
                <a:solidFill>
                  <a:srgbClr val="FF0000"/>
                </a:solidFill>
              </a:rPr>
              <a:t> L. braziliensis</a:t>
            </a:r>
            <a:r>
              <a:rPr lang="en-GB" sz="1200">
                <a:solidFill>
                  <a:schemeClr val="dk1"/>
                </a:solidFill>
              </a:rPr>
              <a:t>. </a:t>
            </a:r>
            <a:r>
              <a:rPr lang="en-GB" sz="1200">
                <a:solidFill>
                  <a:srgbClr val="B6D7A8"/>
                </a:solidFill>
              </a:rPr>
              <a:t>يجي في</a:t>
            </a:r>
            <a:r>
              <a:rPr lang="en-GB" sz="1200">
                <a:solidFill>
                  <a:schemeClr val="dk1"/>
                </a:solidFill>
              </a:rPr>
              <a:t> </a:t>
            </a:r>
            <a:r>
              <a:rPr lang="en-GB" sz="1200">
                <a:solidFill>
                  <a:srgbClr val="93C47D"/>
                </a:solidFill>
              </a:rPr>
              <a:t>جنوب أمريكا - In the nasopharyngeal area</a:t>
            </a:r>
            <a:r>
              <a:rPr lang="en-GB" sz="1200">
                <a:solidFill>
                  <a:schemeClr val="dk1"/>
                </a:solidFill>
              </a:rPr>
              <a:t>.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>
                <a:solidFill>
                  <a:schemeClr val="dk1"/>
                </a:solidFill>
              </a:rPr>
              <a:t>The lesion may become ulcerative after many months and then extend into the naso- pharyngeal mucous membrane. Secondary infection is very common with destruction of the nasal cartilage and the facial bone.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0" y="721632"/>
            <a:ext cx="7315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GB"/>
              <a:t>For cutaneous &amp; muco-cutaneous leishmaniasis:</a:t>
            </a:r>
          </a:p>
        </p:txBody>
      </p:sp>
      <p:graphicFrame>
        <p:nvGraphicFramePr>
          <p:cNvPr id="470" name="Shape 470"/>
          <p:cNvGraphicFramePr/>
          <p:nvPr/>
        </p:nvGraphicFramePr>
        <p:xfrm>
          <a:off x="0" y="10635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3048000"/>
                <a:gridCol w="3048000"/>
                <a:gridCol w="3048000"/>
              </a:tblGrid>
              <a:tr h="3935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GB"/>
                        <a:t>Diagnosis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  <a:tr h="7278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The parasite can be isolated from the ,argin of the ulcer.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Smear: Giemsa stain-microscopy for </a:t>
                      </a:r>
                      <a:r>
                        <a:rPr lang="en-GB" sz="1200">
                          <a:solidFill>
                            <a:srgbClr val="FF0000"/>
                          </a:solidFill>
                        </a:rPr>
                        <a:t>LD bodies (amastigotes) </a:t>
                      </a:r>
                      <a:r>
                        <a:rPr lang="en-GB" sz="1200"/>
                        <a:t>in the macrophages.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Biopsy: microscopy for LD bodies in the macrophages, or </a:t>
                      </a:r>
                      <a:r>
                        <a:rPr lang="en-GB" sz="1200">
                          <a:solidFill>
                            <a:srgbClr val="CC0000"/>
                          </a:solidFill>
                        </a:rPr>
                        <a:t>culture in NNN medium</a:t>
                      </a:r>
                      <a:r>
                        <a:rPr lang="en-GB" sz="1200"/>
                        <a:t> for finding promastigotes.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71" name="Shape 471"/>
          <p:cNvSpPr txBox="1"/>
          <p:nvPr/>
        </p:nvSpPr>
        <p:spPr>
          <a:xfrm>
            <a:off x="-71100" y="2184850"/>
            <a:ext cx="91440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1200">
                <a:solidFill>
                  <a:srgbClr val="CC0000"/>
                </a:solidFill>
              </a:rPr>
              <a:t>NNN medium</a:t>
            </a:r>
            <a:r>
              <a:rPr lang="en-GB" sz="1200">
                <a:solidFill>
                  <a:srgbClr val="93C47D"/>
                </a:solidFill>
              </a:rPr>
              <a:t> ( is specific for leishmania). We culture the macrophages which have amastigotes inside them in NNN medium and look for promastigotes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0" y="2655250"/>
            <a:ext cx="9144000" cy="703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GB" sz="1800">
                <a:solidFill>
                  <a:srgbClr val="274E13"/>
                </a:solidFill>
              </a:rPr>
              <a:t>Visceral leishmaniasis (Kala-azar) </a:t>
            </a:r>
            <a:r>
              <a:rPr lang="en-GB" sz="1800">
                <a:solidFill>
                  <a:srgbClr val="274E13"/>
                </a:solidFill>
              </a:rPr>
              <a:t>endemic in saudi arabia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-GB" sz="900">
                <a:solidFill>
                  <a:srgbClr val="274E13"/>
                </a:solidFill>
              </a:rPr>
              <a:t>they involve lymph nodes and bone marrow + transmuted by sand-fly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en-GB">
                <a:solidFill>
                  <a:srgbClr val="FF0000"/>
                </a:solidFill>
              </a:rPr>
              <a:t>1</a:t>
            </a:r>
            <a:r>
              <a:rPr b="1" lang="en-GB">
                <a:solidFill>
                  <a:srgbClr val="FF0000"/>
                </a:solidFill>
              </a:rPr>
              <a:t>-Leishmania infantum</a:t>
            </a:r>
            <a:r>
              <a:rPr lang="en-GB"/>
              <a:t> mainly affect children </a:t>
            </a:r>
            <a:r>
              <a:rPr b="1" lang="en-GB">
                <a:solidFill>
                  <a:srgbClr val="FF0000"/>
                </a:solidFill>
              </a:rPr>
              <a:t>2-Leishmania donovani</a:t>
            </a:r>
            <a:r>
              <a:rPr lang="en-GB"/>
              <a:t> mainly affects adults</a:t>
            </a:r>
          </a:p>
        </p:txBody>
      </p:sp>
      <p:graphicFrame>
        <p:nvGraphicFramePr>
          <p:cNvPr id="473" name="Shape 473"/>
          <p:cNvGraphicFramePr/>
          <p:nvPr/>
        </p:nvGraphicFramePr>
        <p:xfrm>
          <a:off x="9" y="335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052750"/>
                <a:gridCol w="6078625"/>
              </a:tblGrid>
              <a:tr h="10183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Symptoms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generally are: fever ,malaise, weight loss with splenomegaly,hepatomegaly,anaemia, leucopenia and sweating.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CC0000"/>
                          </a:solidFill>
                        </a:rPr>
                        <a:t>Hepato-splenomegally can be seen because of the hyperplasia of the lymphoid –macrophage system.</a:t>
                      </a:r>
                    </a:p>
                  </a:txBody>
                  <a:tcPr marT="91425" marB="91425" marR="91425" marL="91425"/>
                </a:tc>
              </a:tr>
              <a:tr h="766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Diagnosis: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1- Parasitological diagnosis: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A. Specimen:</a:t>
                      </a:r>
                      <a:r>
                        <a:rPr lang="en-GB" sz="1200"/>
                        <a:t> </a:t>
                      </a:r>
                      <a:r>
                        <a:rPr lang="en-GB" sz="1200">
                          <a:solidFill>
                            <a:srgbClr val="CC0000"/>
                          </a:solidFill>
                        </a:rPr>
                        <a:t>Bone marrow aspirate</a:t>
                      </a:r>
                      <a:r>
                        <a:rPr lang="en-GB" sz="1200"/>
                        <a:t> (</a:t>
                      </a:r>
                      <a:r>
                        <a:rPr lang="en-GB" sz="1200">
                          <a:solidFill>
                            <a:srgbClr val="6AA84F"/>
                          </a:solidFill>
                        </a:rPr>
                        <a:t>the golden standard</a:t>
                      </a:r>
                      <a:r>
                        <a:rPr lang="en-GB" sz="1200"/>
                        <a:t>) / Splenic aspirate / Lymph node / Tissue biopsy.  </a:t>
                      </a:r>
                      <a:r>
                        <a:rPr b="1" lang="en-GB" sz="1200"/>
                        <a:t>B. culture in NNN medium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74" name="Shape 474"/>
          <p:cNvSpPr txBox="1"/>
          <p:nvPr/>
        </p:nvSpPr>
        <p:spPr>
          <a:xfrm>
            <a:off x="7131375" y="3483800"/>
            <a:ext cx="20127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1100">
                <a:solidFill>
                  <a:srgbClr val="CC0000"/>
                </a:solidFill>
              </a:rPr>
              <a:t>Bone marrow to demonstrate (LD bodies ) amastigotes in macrophages</a:t>
            </a:r>
            <a:r>
              <a:rPr lang="en-GB" sz="1100">
                <a:solidFill>
                  <a:srgbClr val="CC0000"/>
                </a:solidFill>
              </a:rPr>
              <a:t>.</a:t>
            </a:r>
            <a:r>
              <a:rPr lang="en-GB" sz="1100">
                <a:solidFill>
                  <a:srgbClr val="6AA84F"/>
                </a:solidFill>
              </a:rPr>
              <a:t>in the medium it will be</a:t>
            </a:r>
            <a:br>
              <a:rPr lang="en-GB" sz="1100">
                <a:solidFill>
                  <a:srgbClr val="6AA84F"/>
                </a:solidFill>
              </a:rPr>
            </a:br>
            <a:r>
              <a:rPr lang="en-GB" sz="1100">
                <a:solidFill>
                  <a:srgbClr val="6AA84F"/>
                </a:solidFill>
              </a:rPr>
              <a:t>promastigotes.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131375" y="4470275"/>
            <a:ext cx="2012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1100">
                <a:solidFill>
                  <a:srgbClr val="CC0000"/>
                </a:solidFill>
              </a:rPr>
              <a:t>Hepatosplenomegaly</a:t>
            </a:r>
            <a:r>
              <a:rPr lang="en-GB" sz="1100"/>
              <a:t> </a:t>
            </a:r>
            <a:r>
              <a:rPr lang="en-GB" sz="1100">
                <a:solidFill>
                  <a:srgbClr val="93C47D"/>
                </a:solidFill>
              </a:rPr>
              <a:t>Found in: • schistosoma • visceral leishmania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711530" y="162672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Malaria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3888675" y="2690557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2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Shape 48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379725"/>
                <a:gridCol w="7764275"/>
              </a:tblGrid>
              <a:tr h="1298750">
                <a:tc gridSpan="2"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Malaria is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important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all tropical parasitic disease ,causes death and debility and is endemic throughout the tropics and subtropics.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main symptoms and signs are periodic fever, headache ,anorexia and anemia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Five species of malaria infect humans: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Plasmodium falciparum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,Plasmodium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vivax ,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Plasmodium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ovale ,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Plasmodium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malariae ,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Plasmodium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knowlesi</a:t>
                      </a:r>
                    </a:p>
                  </a:txBody>
                  <a:tcPr marT="91425" marB="91425" marR="91425" marL="91425"/>
                </a:tc>
                <a:tc hMerge="1"/>
              </a:tr>
              <a:tr h="17246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4D671B"/>
                          </a:solidFill>
                        </a:rPr>
                        <a:t>Epidemiology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D671B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Asexual stage: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 inject sporozoite to human</a:t>
                      </a:r>
                      <a:r>
                        <a:rPr lang="en-GB" sz="1200"/>
                        <a:t>→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 the liver</a:t>
                      </a:r>
                      <a:r>
                        <a:rPr lang="en-GB" sz="1200"/>
                        <a:t>→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liver relese merozoite</a:t>
                      </a:r>
                      <a:r>
                        <a:rPr lang="en-GB" sz="1200"/>
                        <a:t>→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 the RBC (ring stage) and cause the main pathology which is blood heamolysis and anemia</a:t>
                      </a:r>
                    </a:p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 inject sporozoite to human (infective stage)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/>
                        <a:t>•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 suck gametocytes from human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 stage: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 and female Gametocyte are taken up from the blood of an infected human by biting mosquito .Further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 development takes place in the mosquito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gut  to produce SPOROZOITES.</a:t>
                      </a:r>
                    </a:p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</a:t>
                      </a:r>
                      <a:r>
                        <a:rPr b="1" lang="en-GB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mainly from mosquito to human</a:t>
                      </a:r>
                    </a:p>
                  </a:txBody>
                  <a:tcPr marT="91425" marB="91425" marR="91425" marL="91425"/>
                </a:tc>
              </a:tr>
              <a:tr h="12038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4D671B"/>
                          </a:solidFill>
                        </a:rPr>
                        <a:t>Pathogenesis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main pathology of malaria is the infection of the RBCs (hemolysis of RBCs)</a:t>
                      </a:r>
                    </a:p>
                    <a:p>
                      <a:pPr indent="-69850" lvl="0" marL="0" rtl="0"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Hemolysis of Red Blood Cells : with release of metabolites and pigments from Malaria parasite.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Plugging of capillaries by parasitized erythrocytes :In cerebral malaria there is sequestration of parasites in central nervous system capillaries. 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one that do that is PLASMODIUM FALCIPARUM </a:t>
                      </a:r>
                    </a:p>
                  </a:txBody>
                  <a:tcPr marT="91425" marB="91425" marR="91425" marL="91425"/>
                </a:tc>
              </a:tr>
              <a:tr h="9163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signs and symptoms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(Malarial Paroxysm)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cold stage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feeling of intense cold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vigorous shivering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hot stage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intense heat and dry burning skin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 sweating stage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: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profuse sweating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Shape 49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{745C5346-1ACE-441E-BAD2-DB0BA1C2D124}</a:tableStyleId>
              </a:tblPr>
              <a:tblGrid>
                <a:gridCol w="1477700"/>
                <a:gridCol w="7666300"/>
              </a:tblGrid>
              <a:tr h="103972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Picture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GB" sz="1200"/>
                        <a:t>1-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Disease: 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Non-severe Acute Febrile disease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malaria e.g. Cerebral Malaria </a:t>
                      </a:r>
                      <a:r>
                        <a:rPr lang="en-GB" sz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(by falciparum )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 : </a:t>
                      </a:r>
                    </a:p>
                    <a:p>
                      <a:pPr indent="-3048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Asymptomatic Infection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Anemia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Developmental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Disorders;Transfusions;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</a:t>
                      </a:r>
                    </a:p>
                    <a:p>
                      <a:pPr indent="-3048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200"/>
                        <a:buFont typeface="Calibri"/>
                        <a:buChar char="●"/>
                      </a:pPr>
                      <a:r>
                        <a:rPr b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During Pregnancy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Placental Malaria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Birth weight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→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Infant Mortality</a:t>
                      </a:r>
                    </a:p>
                  </a:txBody>
                  <a:tcPr marT="91425" marB="91425" marR="91425" marL="91425"/>
                </a:tc>
              </a:tr>
              <a:tr h="175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D671B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D671B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D671B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solidFill>
                            <a:srgbClr val="4D671B"/>
                          </a:solidFill>
                        </a:rPr>
                        <a:t> Severe</a:t>
                      </a:r>
                    </a:p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4D671B"/>
                          </a:solidFill>
                        </a:rPr>
                        <a:t>Complications</a:t>
                      </a:r>
                      <a:r>
                        <a:rPr b="1" lang="en-GB" sz="2400">
                          <a:solidFill>
                            <a:srgbClr val="4D671B"/>
                          </a:solidFill>
                        </a:rPr>
                        <a:t> 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 malaria is defined as symptomatic malaria in a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with P. falciparum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one or more of the following complications:</a:t>
                      </a:r>
                    </a:p>
                    <a:p>
                      <a:pPr indent="-6985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1.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Cerebral malaria (unrousable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coma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not attributable to other causes).</a:t>
                      </a:r>
                    </a:p>
                    <a:p>
                      <a:pPr indent="-6985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2.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Generalized convulsions</a:t>
                      </a:r>
                    </a:p>
                    <a:p>
                      <a:pPr indent="-6985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3.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 glycaemia  and pulmonary edema in pregnancy can lead to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abortion</a:t>
                      </a:r>
                      <a:r>
                        <a:rPr lang="en-GB" sz="12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  <a:p>
                      <a:pPr indent="-6985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4.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renal failure (blackwater fever)</a:t>
                      </a:r>
                    </a:p>
                    <a:p>
                      <a:pPr indent="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rgbClr val="739A28"/>
                          </a:solidFill>
                        </a:rPr>
                        <a:t>5.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splenomegaly.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Picture of severe malaria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Haemoglobinuria associated with malaria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renal failure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(“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blackwater fever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”) is uncommon and malarial haemoglobinuria usually presents in adults as severe disease with anemia and renal failure.</a:t>
                      </a:r>
                    </a:p>
                  </a:txBody>
                  <a:tcPr marT="91425" marB="91425" marR="91425" marL="91425"/>
                </a:tc>
              </a:tr>
              <a:tr h="114267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>
                          <a:solidFill>
                            <a:srgbClr val="4D671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i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 Light microscopy</a:t>
                      </a:r>
                      <a:r>
                        <a:rPr lang="en-GB" sz="16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gold standard : </a:t>
                      </a:r>
                      <a:r>
                        <a:rPr lang="en-GB" sz="12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have (a) thick film (b) thin film to check for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1.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Parasite density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2.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Species diagnosis </a:t>
                      </a: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3.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Monitoring response to treatment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i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 Rapid diagnostic tests (RDTs).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Serological Rapid diagnostic tests detect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malaria antigens.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93" name="Shape 493"/>
          <p:cNvSpPr txBox="1"/>
          <p:nvPr/>
        </p:nvSpPr>
        <p:spPr>
          <a:xfrm>
            <a:off x="0" y="4482375"/>
            <a:ext cx="91440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0000"/>
                </a:solidFill>
              </a:rPr>
              <a:t>YOU MUST KNOW THAT !!   </a:t>
            </a:r>
            <a:r>
              <a:rPr lang="en-GB" sz="1800"/>
              <a:t>•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sexual host (Definitive host)=mosquitos  </a:t>
            </a:r>
            <a:r>
              <a:rPr lang="en-GB" sz="1800"/>
              <a:t>•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Intermediate host=human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2319450" y="478325"/>
            <a:ext cx="4505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>
                <a:solidFill>
                  <a:schemeClr val="dk1"/>
                </a:solidFill>
              </a:rPr>
              <a:t>Hepatitis A ,E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908025" y="2845025"/>
            <a:ext cx="22887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/>
              <a:t>10 SLIDES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Shape 505"/>
          <p:cNvGraphicFramePr/>
          <p:nvPr/>
        </p:nvGraphicFramePr>
        <p:xfrm>
          <a:off x="67400" y="4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42975"/>
                <a:gridCol w="2305050"/>
                <a:gridCol w="3486150"/>
                <a:gridCol w="2247250"/>
              </a:tblGrid>
              <a:tr h="1477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of Picornaviridae.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Genus: Hepatovirus.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Virion non-enveloped and consist of: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1.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capsid.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2.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sense ss-RNA.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names for hepatitis a virus: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incubation hepatitis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(Hepatitis E virus is longer)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Infectious hepatitis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Epidemic hepatitis</a:t>
                      </a:r>
                    </a:p>
                  </a:txBody>
                  <a:tcPr marT="91425" marB="91425" marR="91425" marL="91425"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143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Worldwide, endemic in tropical countries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Due to poor hygiene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77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Fecal-oral route [major route] :Contaminated food &amp;water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 eating infected shellfish harvested in the fecal contaminated order or uncooked food like salad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 contact (homosexual men)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transfusion (very rarely)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developing countries;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most aﬀected group of  age due to poor hygiene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developed countries; young adults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543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Manifestations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infection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Hepatitis: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 &amp; anicteric infection is common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Symptomatic illness increases with age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Incubation period=2-6 Weeks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Phases: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</a:t>
                      </a:r>
                      <a:r>
                        <a:rPr lang="en-GB" sz="10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Pre-icteric phase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fever, fatigue ,nausea, vomiting, &amp; RUQP (right upper quadrant pain)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</a:t>
                      </a:r>
                      <a:r>
                        <a:rPr lang="en-GB" sz="10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Icteric phase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dark urine, pale stool, jaundice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Shape 95"/>
          <p:cNvGraphicFramePr/>
          <p:nvPr/>
        </p:nvGraphicFramePr>
        <p:xfrm>
          <a:off x="108163" y="12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219200"/>
                <a:gridCol w="7708475"/>
              </a:tblGrid>
              <a:tr h="3514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Checking for dyspeptic patients for </a:t>
                      </a:r>
                      <a:r>
                        <a:rPr i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 pylori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8580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Non-invasive methods: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-First choice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“Commonly used”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Serology (Blood antibody) tests -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accuracy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 antigen test.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“very specific (Reliable but may there cross react with other bacteria”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urea breath test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(C14 or C13 ).-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(very specific but very expensive)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800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Invasive methods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(most reliable), on biopsy: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1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“Commonly used”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Histological examination of biopsy </a:t>
                      </a:r>
                      <a:r>
                        <a:rPr lang="en-GB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specimens of gastric/duodenal mucosa take at endoscopy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(Very reliable,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gold standard </a:t>
                      </a:r>
                      <a:r>
                        <a:rPr lang="en-GB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Rapid urease test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(CLO-test ®) </a:t>
                      </a:r>
                      <a:r>
                        <a:rPr lang="en-GB">
                          <a:solidFill>
                            <a:srgbClr val="066E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8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Endoscopy followed by culturing the bacteria.- 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Culturing the bacteria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14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•</a:t>
                      </a:r>
                      <a:r>
                        <a:rPr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Molecular methods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PCR)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Shape 510"/>
          <p:cNvGraphicFramePr/>
          <p:nvPr/>
        </p:nvGraphicFramePr>
        <p:xfrm>
          <a:off x="57738" y="1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362075"/>
                <a:gridCol w="7666450"/>
              </a:tblGrid>
              <a:tr h="771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Pathogenesis: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virus enters the body by ingestion of contaminated food. It replicates in the intestine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(epithelium),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then spread to the liver where it multiplies in hepatocytes.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mediated immunity </a:t>
                      </a:r>
                      <a:r>
                        <a:rPr lang="en-GB" sz="1000"/>
                        <a:t>à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Damage of virus-infected hepatocytes </a:t>
                      </a:r>
                      <a:r>
                        <a:rPr lang="en-GB" sz="1000"/>
                        <a:t>à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increase ALT, AST &amp; Bilirubin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4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Supportive therapy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47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Sanitation &amp; hygiene measures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29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(human immunoglobulin):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before or within 2 Weeks of exposure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(shorter immunity)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-Indication: travellers, unvaccinated, exposed patients.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715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inactivated 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(longer immunity),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IM in two doses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-&gt;1 Y of age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-Indication: Patients at high risk of infection and severe disease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1" name="Shape 511"/>
          <p:cNvGraphicFramePr/>
          <p:nvPr/>
        </p:nvGraphicFramePr>
        <p:xfrm>
          <a:off x="603850" y="332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714500"/>
                <a:gridCol w="5600700"/>
              </a:tblGrid>
              <a:tr h="790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Lab 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Serology: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Detection of anti-HAV IgM 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infection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Detection of Anti-HAV IgG 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Previous infection </a:t>
                      </a:r>
                      <a:r>
                        <a:rPr lang="en-GB" sz="1000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Immunity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8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Self-limited disease</a:t>
                      </a:r>
                      <a:r>
                        <a:rPr lang="en-GB" sz="10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Fulminant hepatitis </a:t>
                      </a:r>
                      <a:r>
                        <a:rPr lang="en-GB" sz="1000"/>
                        <a:t>à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rare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Severe necrotic infection of Lever lead to liver failure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 rate ~ 0.1 - 0.3%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chronicity or malignancy changes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" name="Shape 516"/>
          <p:cNvGraphicFramePr/>
          <p:nvPr/>
        </p:nvGraphicFramePr>
        <p:xfrm>
          <a:off x="63238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666750"/>
                <a:gridCol w="1409700"/>
                <a:gridCol w="2695575"/>
                <a:gridCol w="2314575"/>
                <a:gridCol w="2062150"/>
              </a:tblGrid>
              <a:tr h="1047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 of Hepeviridae.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Genus: Hepevirus.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Virion non-enveloped and consist of: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capsid.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Positive sense ss-RNA.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314325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Outbreak of water-borne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sporadic cases of viral hepatitis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619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1.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Water-borne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The main route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2.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Zoonotic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(from animals)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borne.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(from pork)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Blood-borne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Rare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Perinatal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From pregnant mother to her baby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Age; young adults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" name="Shape 521"/>
          <p:cNvGraphicFramePr/>
          <p:nvPr/>
        </p:nvGraphicFramePr>
        <p:xfrm>
          <a:off x="4763" y="11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847725"/>
                <a:gridCol w="5257800"/>
                <a:gridCol w="3028950"/>
              </a:tblGrid>
              <a:tr h="314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features: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10096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Similar to HAV infection with exceptions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Longer incubation period =4-8 weeks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Acute and  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hepatitis, cirrhosis,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hepatocellular carcinoma (HCC)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Fulminant disease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Mortality rate ~10 times &gt; HAV  / ~ 1-3% / 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[20% in pregnancy]                         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ELISA </a:t>
                      </a:r>
                      <a:r>
                        <a:rPr lang="en-GB" sz="1000">
                          <a:solidFill>
                            <a:srgbClr val="FF0000"/>
                          </a:solidFill>
                        </a:rPr>
                        <a:t>à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Anti-HE IgM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2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Treatment: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specific  </a:t>
                      </a:r>
                      <a:r>
                        <a:rPr lang="en-GB" sz="1000">
                          <a:solidFill>
                            <a:srgbClr val="739A28"/>
                          </a:solidFill>
                        </a:rPr>
                        <a:t>In immunocompetent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714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Sanitation &amp; hygiene measures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Immunoglobulin</a:t>
                      </a:r>
                    </a:p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00"/>
                        <a:t>•</a:t>
                      </a: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vaccine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" name="Shape 526"/>
          <p:cNvGraphicFramePr/>
          <p:nvPr/>
        </p:nvGraphicFramePr>
        <p:xfrm>
          <a:off x="47400" y="97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790575"/>
                <a:gridCol w="1162050"/>
                <a:gridCol w="3629025"/>
                <a:gridCol w="3562350"/>
              </a:tblGrid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lymphotropic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has oncogenic properties; (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Burkitt’s lymphoma, Nasopharyngeal carcinoma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476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Epidemiology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worldwide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1-slaiva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(kissing disease)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2-blood(rare)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socio-economic state(SE):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1-Low SE : early childhood (develop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countries)   2-High SE : adolsence  (develop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countries)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527" name="Shape 527"/>
          <p:cNvSpPr txBox="1"/>
          <p:nvPr/>
        </p:nvSpPr>
        <p:spPr>
          <a:xfrm>
            <a:off x="482925" y="199475"/>
            <a:ext cx="2183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3000">
                <a:solidFill>
                  <a:srgbClr val="FF0000"/>
                </a:solidFill>
              </a:rPr>
              <a:t>EBV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Shape 532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14400"/>
                <a:gridCol w="2200275"/>
                <a:gridCol w="1371600"/>
                <a:gridCol w="2600325"/>
                <a:gridCol w="1794950"/>
              </a:tblGrid>
              <a:tr h="2476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features: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13144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1-immunocompetive host: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Usually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Infectious mononucleosis [or glandular fever]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Mainly in teenagers &amp; young adults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 = 4-7 weeks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GB" sz="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pharyngitis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malaise,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hepatosplenomegaly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abnormal LFT, 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Complications: (acute air way obstruction, splenic rupture, CNS inf)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Rare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2-immunocompremised host: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(HIV)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Lymphoproliferative disease ( LD)</a:t>
                      </a: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Oral hairy leukoplakia  (OHL)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962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Hematology: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increased  WBC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Lymphocytosis (atypical lymphocytes)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Serology: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 Non-specific AB test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-Heterophile Abs +ve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-Paul-Bunnell or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-monospot test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EBV-specific AB test: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IgM Abs to EBV capsid antigen</a:t>
                      </a:r>
                    </a:p>
                  </a:txBody>
                  <a:tcPr marT="91425" marB="91425" marR="91425" marL="91425"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Treatment: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Antiviral drug is not effective in IMN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285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vaccine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Shape 537"/>
          <p:cNvGraphicFramePr/>
          <p:nvPr/>
        </p:nvGraphicFramePr>
        <p:xfrm>
          <a:off x="0" y="148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00175"/>
                <a:gridCol w="7407875"/>
              </a:tblGrid>
              <a:tr h="328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features: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-Its replication  cycle is longer.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Infected cell enlarged with multinucleated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.[cyto=cell, megalo=big](change in cell 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-Resistant to acyclovir.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-Latent in monocyte, lymphocyte &amp; other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worldwide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52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in life:  Transplacental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pregnant mother to her baby causing a congenital infection-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Birth canal - Breast milk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Young children: saliva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 in life: sexual contact, Blood transfusion &amp; organ transplant.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8" name="Shape 538"/>
          <p:cNvGraphicFramePr/>
          <p:nvPr/>
        </p:nvGraphicFramePr>
        <p:xfrm>
          <a:off x="162900" y="394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7210425"/>
              </a:tblGrid>
              <a:tr h="695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1-Acquired Infection: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a)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Immunocompetent host: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Self-limited illness –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 - Infectious mononucleosis like syndrome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[Heterophile  AB is 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–ve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b)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Immunocompromised host :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Encephalitis , Retinitis , Pneumonia  -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Esophagitis, Colitis.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 Congenital Infections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539" name="Shape 539"/>
          <p:cNvSpPr txBox="1"/>
          <p:nvPr/>
        </p:nvSpPr>
        <p:spPr>
          <a:xfrm>
            <a:off x="503925" y="146975"/>
            <a:ext cx="25092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 sz="3000">
                <a:solidFill>
                  <a:srgbClr val="FF0000"/>
                </a:solidFill>
              </a:rPr>
              <a:t>CMV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" name="Shape 544"/>
          <p:cNvGraphicFramePr/>
          <p:nvPr/>
        </p:nvGraphicFramePr>
        <p:xfrm>
          <a:off x="115475" y="16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219200"/>
                <a:gridCol w="1971675"/>
                <a:gridCol w="2314575"/>
                <a:gridCol w="2686050"/>
                <a:gridCol w="721550"/>
              </a:tblGrid>
              <a:tr h="1057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Histology: Intranuclear inclusion bodies [Owl’s –eye]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45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human fibroblast 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1-4 wks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900"/>
                        <a:t>à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CPE  (</a:t>
                      </a:r>
                      <a:r>
                        <a:rPr lang="en-GB" sz="900">
                          <a:solidFill>
                            <a:srgbClr val="A6A6A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very slow growing disease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450">
                          <a:solidFill>
                            <a:srgbClr val="FF0000"/>
                          </a:solidFill>
                        </a:rPr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Shell Vial Assay  </a:t>
                      </a:r>
                      <a:r>
                        <a:rPr lang="en-GB" sz="900"/>
                        <a:t>à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1-3 days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Serology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1-AB : </a:t>
                      </a:r>
                      <a:r>
                        <a:rPr lang="en-GB" sz="900"/>
                        <a:t>à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IgM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infection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	</a:t>
                      </a:r>
                      <a:r>
                        <a:rPr lang="en-GB" sz="900"/>
                        <a:t>à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IgG:   previous exposure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2-Ag:  </a:t>
                      </a:r>
                      <a:r>
                        <a:rPr lang="en-GB" sz="900"/>
                        <a:t>à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CMV pp65 Ag by IFA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PCR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Treatment: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450">
                          <a:solidFill>
                            <a:srgbClr val="455F51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Ganciclovir : is effective in the treatment of severe CMV inf.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450">
                          <a:solidFill>
                            <a:srgbClr val="455F51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Foscarnet</a:t>
                      </a:r>
                      <a:r>
                        <a:rPr b="1" i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the 2nd drug of choice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450">
                          <a:solidFill>
                            <a:srgbClr val="455F51"/>
                          </a:solidFill>
                        </a:rPr>
                        <a:t>•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  <a:tr h="101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Screening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Organ donors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Organ recipient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Blood donors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 u="sng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Leukocyte-depleted blood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Prophylaxis: Ganciclovir, CMVIG.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92D050"/>
                          </a:solidFill>
                        </a:rPr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vaccine.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0" y="83975"/>
            <a:ext cx="30000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FF0000"/>
                </a:solidFill>
              </a:rPr>
              <a:t>Arthropod –borne Viruses (Arboviruses)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GB" sz="2000">
                <a:solidFill>
                  <a:srgbClr val="FF0000"/>
                </a:solidFill>
              </a:rPr>
              <a:t>Yellow Fever virus (because of jaundice)</a:t>
            </a:r>
          </a:p>
        </p:txBody>
      </p:sp>
      <p:pic>
        <p:nvPicPr>
          <p:cNvPr id="550" name="Shape 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0" y="1800625"/>
            <a:ext cx="4280375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157475" y="2972200"/>
            <a:ext cx="30000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GB" sz="1100">
                <a:solidFill>
                  <a:srgbClr val="FF0000"/>
                </a:solidFill>
              </a:rPr>
              <a:t>Jungle Yellow Fever 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63" y="3675675"/>
            <a:ext cx="39433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075" y="3127900"/>
            <a:ext cx="39433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8650" y="3795300"/>
            <a:ext cx="41814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" name="Shape 55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754380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2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-Reference Lab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 Methods: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A- Isolation (Gold standard)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-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IgM-Ab - ELISA, IF: (most used)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- Arbovirus RNA by RT-PCR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0" name="Shape 560"/>
          <p:cNvGraphicFramePr/>
          <p:nvPr/>
        </p:nvGraphicFramePr>
        <p:xfrm>
          <a:off x="78925" y="237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7543800"/>
              </a:tblGrid>
              <a:tr h="352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66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1-Vector Control: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solidFill>
                            <a:srgbClr val="63A537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Elimination of vector breading sites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solidFill>
                            <a:srgbClr val="63A537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insecticides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solidFill>
                            <a:srgbClr val="63A537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Avoidance contact with vectors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2-Vaccines: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solidFill>
                            <a:srgbClr val="63A537"/>
                          </a:solidFill>
                        </a:rPr>
                        <a:t>•</a:t>
                      </a:r>
                      <a:r>
                        <a:rPr lang="en-GB" sz="9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 Fever vaccine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(LAV, one dose /10 yrs)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900">
                          <a:solidFill>
                            <a:srgbClr val="63A537"/>
                          </a:solidFill>
                        </a:rPr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recommended for travelers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688263" y="157437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5200">
                <a:solidFill>
                  <a:schemeClr val="dk1"/>
                </a:solidFill>
              </a:rPr>
              <a:t>Hepatitis B,C,D and G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2055200" y="2835525"/>
            <a:ext cx="35280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/>
              <a:t>8 SLIDES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Shape 100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4562475"/>
                <a:gridCol w="4172925"/>
              </a:tblGrid>
              <a:tr h="3524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Clarithromycin Triple therapies (</a:t>
                      </a:r>
                      <a:r>
                        <a:rPr b="1" lang="en-GB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line</a:t>
                      </a: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Bismuth Quadruple Therapies (second line):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09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PPI b.d. (twice a day) + clarithromycin + amoxicillin or metrodiazole for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days.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PPI b.d. + bismuth subsalicylate/subcitrate + nitroimidazole + tetracycline for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10 - 14 days.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used as salvage therapy if primary therapy with the Clarithromycin triple therapy fails 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38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Another option for salvage: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05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levofloxacin + amoxicillin + PPI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2573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Treatment Testing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 identification and treatment, eradication should be proven using: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Urea breath test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Fecal (</a:t>
                      </a:r>
                      <a:r>
                        <a:rPr lang="en-GB" sz="16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stool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antigen test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600"/>
                        <a:t>•</a:t>
                      </a:r>
                      <a:r>
                        <a:rPr lang="en-GB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Biopsy based testing ( usually not used)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109925" y="120900"/>
            <a:ext cx="87924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•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Hepatitis B viruses is an enveloped, dsDNA virus, and is the major member of the Hepadanavirus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</a:p>
          <a:p>
            <a:pPr indent="0" lvl="0" mar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•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Hepatitis B virus, resist either, low pH, moderate heating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09925" y="450600"/>
            <a:ext cx="56601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1.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HBV consists of an outer envelope lipoprotein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like ID 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(HB</a:t>
            </a:r>
            <a:r>
              <a:rPr b="1"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Ag)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protects the whole virus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surrounds </a:t>
            </a:r>
            <a:r>
              <a:rPr lang="en-GB" sz="900">
                <a:solidFill>
                  <a:schemeClr val="dk1"/>
                </a:solidFill>
              </a:rPr>
              <a:t>€</a:t>
            </a:r>
          </a:p>
          <a:p>
            <a:pPr indent="0" lvl="0" mar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GB" sz="900">
                <a:solidFill>
                  <a:schemeClr val="dk1"/>
                </a:solidFill>
              </a:rPr>
              <a:t>€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inner core of nucleocapsid protein 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HB</a:t>
            </a:r>
            <a:r>
              <a:rPr b="1"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protects the DNA+ enzymes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surrounds </a:t>
            </a:r>
            <a:r>
              <a:rPr lang="en-GB" sz="900">
                <a:solidFill>
                  <a:schemeClr val="dk1"/>
                </a:solidFill>
              </a:rPr>
              <a:t>€</a:t>
            </a:r>
          </a:p>
          <a:p>
            <a:pPr indent="0" lvl="0" mar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GB" sz="900">
                <a:solidFill>
                  <a:schemeClr val="dk1"/>
                </a:solidFill>
              </a:rPr>
              <a:t>€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viral DNA and DNA polymerase and Reverse Transcriptase enzyme.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09925" y="1384800"/>
            <a:ext cx="60681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1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•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HB</a:t>
            </a:r>
            <a:r>
              <a:rPr b="1"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component of core gene product and indicate </a:t>
            </a:r>
            <a:r>
              <a:rPr lang="en-GB" sz="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ACTIVE VIRAL REPLICATION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if it’s found in the serum it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indicates that the virus is active , when it’s negative it might infects the individuals 10% but when it’s positive it infects individuals 50%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•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integrated viral DNA been found in hepatocellular carcinoma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it could be the cause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chemeClr val="dk1"/>
                </a:solidFill>
              </a:rPr>
              <a:t>•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There are 8 genotype (A-H),genotype D is dominant in Saudi Arabia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Each one of them is sensitive toward different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rgbClr val="739A28"/>
                </a:solidFill>
                <a:latin typeface="Calibri"/>
                <a:ea typeface="Calibri"/>
                <a:cs typeface="Calibri"/>
                <a:sym typeface="Calibri"/>
              </a:rPr>
              <a:t>treatments .</a:t>
            </a:r>
          </a:p>
          <a:p>
            <a:pPr indent="0" lvl="0" marL="0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5950" y="2472850"/>
            <a:ext cx="53412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serum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infected individual contains 3 types of hepatitis B Particles 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rgbClr val="99CB38"/>
                </a:solidFill>
              </a:rPr>
              <a:t>A.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number of small spherical free 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HBsAg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Particles.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rgbClr val="99CB38"/>
                </a:solidFill>
              </a:rPr>
              <a:t>B.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these 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HBsAg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particles are linked together to form 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filament 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>
                <a:solidFill>
                  <a:srgbClr val="99CB38"/>
                </a:solidFill>
              </a:rPr>
              <a:t>C.</a:t>
            </a: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complete HBV particles (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Dane</a:t>
            </a:r>
            <a:r>
              <a:rPr lang="en-GB" sz="900">
                <a:solidFill>
                  <a:srgbClr val="F22922"/>
                </a:solidFill>
              </a:rPr>
              <a:t>* </a:t>
            </a:r>
            <a:r>
              <a:rPr lang="en-GB" sz="900">
                <a:solidFill>
                  <a:srgbClr val="F22922"/>
                </a:solidFill>
                <a:latin typeface="Calibri"/>
                <a:ea typeface="Calibri"/>
                <a:cs typeface="Calibri"/>
                <a:sym typeface="Calibri"/>
              </a:rPr>
              <a:t>particles)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Shape 580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959250"/>
                <a:gridCol w="7981425"/>
              </a:tblGrid>
              <a:tr h="2305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Parentally:</a:t>
                      </a:r>
                    </a:p>
                    <a:p>
                      <a:pPr indent="0" lvl="0" marL="0" rtl="0">
                        <a:lnSpc>
                          <a:spcPct val="210909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exposure to infected blood or body fluids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sweat , saliva , tears especially if there is HBeAgin serum)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(e.g.  receiving blood from infected donor).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2.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contaminated or not adequately sterilized tools in surgical or cosmetic practice(dental,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tattooing, body piercing).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3.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Sharing contaminated needles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 abuser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razors </a:t>
                      </a:r>
                      <a:r>
                        <a:rPr lang="en-GB" sz="900">
                          <a:solidFill>
                            <a:srgbClr val="9A9A9A"/>
                          </a:solidFill>
                        </a:rPr>
                        <a:t>لاثم جحلاب </a:t>
                      </a:r>
                      <a:r>
                        <a:rPr lang="en-GB" sz="900">
                          <a:solidFill>
                            <a:srgbClr val="9A9A9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tooth brushes.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Sexually :</a:t>
                      </a:r>
                    </a:p>
                    <a:p>
                      <a:pPr indent="0" lvl="0" marL="0" rtl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virus is present in blood and body fluids. By having sexual contacts with infected person ,virus is  present in semen and vaginal secretion (homosexual)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3.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Perinatally (from mother to baby):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Infected mothers can transmit HBV to their babies mostly during delivery.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2.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Breastfeeding is also way of perinatal transmission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3.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through placenta (vertical transmission)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Intravenously drug users.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Hemodialysis patients.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Patients receiving clotting factors.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more to be found due to good screening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Individuals with multiple sexual partners and homosexuals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highest percentage is for homosexuals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care workers with frequent blood contact.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Individuals who exposed to tattooing, body piercing or cupping .</a:t>
                      </a:r>
                      <a:r>
                        <a:rPr lang="en-GB" sz="900">
                          <a:solidFill>
                            <a:srgbClr val="7E7E7E"/>
                          </a:solidFill>
                        </a:rPr>
                        <a:t>هماجحلا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" name="Shape 58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885950"/>
                <a:gridCol w="5534025"/>
              </a:tblGrid>
              <a:tr h="49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6909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An-icteric hepatitis: (no jaundice)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56363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fever, malaise , anorexia, rash, nausea, vomiting and high upper quadrant abdominal pain</a:t>
                      </a:r>
                    </a:p>
                    <a:p>
                      <a:pPr indent="0" lvl="0" marL="0" rtl="0">
                        <a:lnSpc>
                          <a:spcPct val="186363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raised liver enzyme.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9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6909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Icteric hepatitis (with jaundice)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about 25% of the patient become icteric Jaundice with raised bilirubin, dark bile containing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urine and pale stools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6" name="Shape 586"/>
          <p:cNvGraphicFramePr/>
          <p:nvPr/>
        </p:nvGraphicFramePr>
        <p:xfrm>
          <a:off x="306275" y="235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5410200"/>
              </a:tblGrid>
              <a:tr h="561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6909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About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90 %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infected adults will develop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hepatitis B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-GB" sz="900">
                          <a:solidFill>
                            <a:srgbClr val="F229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recover completely.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47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 to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hepatitis B: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chronicity is more in children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than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9 %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the infected adult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infected infants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مهنم هوذخو مهدنع ناك مهتاهما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infected children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 1-18 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8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1 %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develop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fulminant hepatitis B,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characterized by massive  liver necrosis, liver failure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death.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587" name="Shape 587"/>
          <p:cNvSpPr txBox="1"/>
          <p:nvPr/>
        </p:nvSpPr>
        <p:spPr>
          <a:xfrm>
            <a:off x="483575" y="1692525"/>
            <a:ext cx="2362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CLINICAL OUTCOME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" name="Shape 592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962150"/>
                <a:gridCol w="2076450"/>
                <a:gridCol w="4832125"/>
              </a:tblGrid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Serological Profile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9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HBV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infection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that appears in circulation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34 week after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9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HBsAg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surface antigen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infection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that appears in the blood and persists up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6 month then disappear 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2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 B e antigen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(HBeAg)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 in all body fluids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active virus replication ,</a:t>
                      </a:r>
                    </a:p>
                    <a:p>
                      <a:pPr indent="0" lvl="0" marL="0" rtl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patient is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highly infectious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the  virus is present in all body fluids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HBeAg is the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maker that appears in circulation and</a:t>
                      </a:r>
                    </a:p>
                    <a:p>
                      <a:pPr indent="0" lvl="0" marL="0" rtl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disappears before the disappearance of HBsAg  it indicate active viral replication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9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Antibody to hepatitis B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(Anti-HBc)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might last forever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exposure to hepatitis B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Anti-HBc Ab is the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antibody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appears in the blood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and usually persists for several years.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00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Antibody to hepatitis B 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antigen 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(Anti-HBe)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Means it is less infectious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low infectivity The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 is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the disappearance of HBeAg and appearance of anti-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HBe Ab whish usually persists for several weeks to several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14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Antibody to hepatitis B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surface antigen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(Anti-HBs)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might last forever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 of immunity.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 last marker that appears in the blood, It appears few</a:t>
                      </a:r>
                    </a:p>
                    <a:p>
                      <a:pPr indent="0" lvl="0" marL="0" rtl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weeks after disappearance of HBsAg and persists for  several years, It indicates immunity to hepatitis B infection 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" name="Shape 597"/>
          <p:cNvGraphicFramePr/>
          <p:nvPr/>
        </p:nvGraphicFramePr>
        <p:xfrm>
          <a:off x="-4762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676400"/>
                <a:gridCol w="3286125"/>
                <a:gridCol w="4191000"/>
              </a:tblGrid>
              <a:tr h="628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detection of HBsAg in the blood.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Positive results must be repeated in </a:t>
                      </a:r>
                      <a:r>
                        <a:rPr b="1"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duplicate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Repeatedly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reactive results must be confirmed by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neutralization test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666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vaccine is administered in three doses at 0,1, &amp; 6 months.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vaccine is safe and protective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381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85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 and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85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Pre-exposure prophylaxis: </a:t>
                      </a:r>
                      <a:r>
                        <a:rPr lang="en-GB" sz="900">
                          <a:solidFill>
                            <a:srgbClr val="739A28"/>
                          </a:solidFill>
                        </a:rPr>
                        <a:t>ميلسلا صخشلل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vaccination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given to all newborn,  children or adult.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Recombinant hepatitis B vaccine: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prepared by cloning HBsAg in yeast cells.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vaccine is given in 3 IM injection at 0-1-6  months and booster dose after 5 years.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85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exposure prophylaxis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Persons exposed to needle prick or infant born  to +ve HBsAg mother should immediately  receive both: Active vaccine and hepatitis B  specific immunoglobulin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be both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" name="Shape 602"/>
          <p:cNvGraphicFramePr/>
          <p:nvPr/>
        </p:nvGraphicFramePr>
        <p:xfrm>
          <a:off x="104400" y="47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466850"/>
                <a:gridCol w="7468350"/>
              </a:tblGrid>
              <a:tr h="59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Classification &amp;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●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Consists of an outer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envelope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icosahedral core and linear positive polarity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ss-RNA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gemone.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●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are 6 major genotypes (1 – 6),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genotype 4 is the dominant in Saudi patients.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Similar to HBV: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Parenterally - Sexually - From mother to child perinatally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7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markers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85363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 C virus – RNA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 first marker that appears in the serum, it appears as early as 2-3 weeks after exposure , It is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marker of infection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/>
                        <a:t>2.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 G Antibody to hepatitis C:</a:t>
                      </a:r>
                    </a:p>
                    <a:p>
                      <a:pPr indent="0" lvl="0" marL="0" rtl="0">
                        <a:lnSpc>
                          <a:spcPct val="101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Antibodies to hepatitis C virus is the last marker that appears in the serum , usually appear 50  days after exposure long window period. This Ab present in both Acute or chronic patient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  immune.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1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ACUTE HEPATITIS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Many HCV infection are asymptomatic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symptomatic: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Symptom: jaundice, fatigue &amp; nausea.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Elevated serum ALT (usually greater than 10 folds).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Presence of anti-HCV (-ve in 30-40%) in early stages of disease.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✓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HCV-RNA is +ve even before the onset of symptoms.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85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86363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Defined as the presence of anti-HCV &amp; elevated serum level of ALT for &gt;6 ms.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Almost all patients with chronic hepatitis C have the genome HC RNA in serum.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•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Usually asymptomatic, but if symptom present it’s usually mild, non-specific &amp; intermittent.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603" name="Shape 603"/>
          <p:cNvSpPr txBox="1"/>
          <p:nvPr/>
        </p:nvSpPr>
        <p:spPr>
          <a:xfrm>
            <a:off x="417625" y="131875"/>
            <a:ext cx="19344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>
                <a:solidFill>
                  <a:srgbClr val="FF0000"/>
                </a:solidFill>
              </a:rPr>
              <a:t>HEPATITIS C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" name="Shape 608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628775"/>
                <a:gridCol w="7362825"/>
              </a:tblGrid>
              <a:tr h="533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factor to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cancer: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65909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 - Alcohol consumption - Age above 40 years. - Patient with cirrhosis - Infection with HCV for more than 20 to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years.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 diagnosis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detection of :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600">
                          <a:solidFill>
                            <a:srgbClr val="63A537"/>
                          </a:solidFill>
                        </a:rPr>
                        <a:t>1.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Serology to look for anti-HC if posstive we have to do it in duplicate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600">
                          <a:solidFill>
                            <a:srgbClr val="63A537"/>
                          </a:solidFill>
                        </a:rPr>
                        <a:t>2.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Then we will do confirmatory test RIBA and PCR to detect the HC RNA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42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vaccine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vaccine available to hepatitis C.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2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1.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combined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therapy using: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Pegylated alpha interferon and ribavirin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2.</a:t>
                      </a:r>
                      <a:r>
                        <a:rPr lang="en-GB" sz="9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follow up the patient during treatment we have to do qualitative PCR and follow up his liver  enzyme.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" name="Shape 613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1181100"/>
                <a:gridCol w="5267325"/>
              </a:tblGrid>
              <a:tr h="2762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 D virus ( delta virus)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110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 &amp;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/>
                        <a:t>-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defective virus 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another name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that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cannot replicate by its own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-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requires a helper virus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HBV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(HBV provides the </a:t>
                      </a: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HBsAg particles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used as an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envelope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GB" sz="900"/>
                        <a:t>-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Composed of small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ss-RNA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genome.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/>
                        <a:t>-</a:t>
                      </a:r>
                      <a:r>
                        <a:rPr lang="en-GB" sz="900">
                          <a:solidFill>
                            <a:srgbClr val="739A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 either 1-co-infection with HBV 2- super infection after HBV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4" name="Shape 614"/>
          <p:cNvGraphicFramePr/>
          <p:nvPr/>
        </p:nvGraphicFramePr>
        <p:xfrm>
          <a:off x="0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{7F56DB06-F5E0-47E6-85DB-905F9D30089F}</a:tableStyleId>
              </a:tblPr>
              <a:tblGrid>
                <a:gridCol w="2028825"/>
                <a:gridCol w="7115175"/>
              </a:tblGrid>
              <a:tr h="4953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Hepatitis G virus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Usually occurs as </a:t>
                      </a: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co-infection </a:t>
                      </a: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HCV, HBV and HIV.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59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 &amp;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20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solidFill>
                            <a:srgbClr val="D81A1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Enveloped, ss-RNA with positive polarity.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Transmission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Parenterally, sexual and from mother to child transmission have been reported.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Causes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90454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 acute and chronic hepatitis infection.</a:t>
                      </a:r>
                    </a:p>
                  </a:txBody>
                  <a:tcPr marT="91425" marB="91425" marR="91425" marL="914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Shape 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63396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Shape 620"/>
          <p:cNvSpPr/>
          <p:nvPr/>
        </p:nvSpPr>
        <p:spPr>
          <a:xfrm>
            <a:off x="7115350" y="1583375"/>
            <a:ext cx="1563600" cy="164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 txBox="1"/>
          <p:nvPr/>
        </p:nvSpPr>
        <p:spPr>
          <a:xfrm>
            <a:off x="7115350" y="1512896"/>
            <a:ext cx="24741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GB"/>
              <a:t>Shrooq Alsomali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Rema Albarrak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Amal Alshaibi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Wejdan Alzaid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Ebtisam Almutairi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Shoag Alahmari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GB"/>
              <a:t>Reema Albarrak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-125532" l="0" r="0" t="41844"/>
          <a:stretch/>
        </p:blipFill>
        <p:spPr>
          <a:xfrm>
            <a:off x="535956" y="2556517"/>
            <a:ext cx="8362950" cy="10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11530" y="162672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 sz="5200"/>
              <a:t>Viral gastroenteritis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091550" y="2695505"/>
            <a:ext cx="960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GB"/>
              <a:t>2 </a:t>
            </a:r>
            <a:r>
              <a:rPr lang="en-GB"/>
              <a:t>slides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