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16"/>
  </p:notesMasterIdLst>
  <p:sldIdLst>
    <p:sldId id="263" r:id="rId2"/>
    <p:sldId id="259" r:id="rId3"/>
    <p:sldId id="257" r:id="rId4"/>
    <p:sldId id="264" r:id="rId5"/>
    <p:sldId id="265" r:id="rId6"/>
    <p:sldId id="271" r:id="rId7"/>
    <p:sldId id="266" r:id="rId8"/>
    <p:sldId id="267" r:id="rId9"/>
    <p:sldId id="268" r:id="rId10"/>
    <p:sldId id="269" r:id="rId11"/>
    <p:sldId id="272" r:id="rId12"/>
    <p:sldId id="261" r:id="rId13"/>
    <p:sldId id="270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حمد" initials="حمد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DDDDDD"/>
    <a:srgbClr val="FF9933"/>
    <a:srgbClr val="FF9966"/>
    <a:srgbClr val="FF7C80"/>
    <a:srgbClr val="CC00FF"/>
    <a:srgbClr val="008000"/>
    <a:srgbClr val="0000CC"/>
    <a:srgbClr val="41414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4" autoAdjust="0"/>
    <p:restoredTop sz="96341"/>
  </p:normalViewPr>
  <p:slideViewPr>
    <p:cSldViewPr snapToGrid="0">
      <p:cViewPr>
        <p:scale>
          <a:sx n="109" d="100"/>
          <a:sy n="109" d="100"/>
        </p:scale>
        <p:origin x="728" y="4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22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53F11-2F7E-4D2D-99FA-663E58A892B7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3042D-4D00-4C37-9F90-B8D89016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12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3042D-4D00-4C37-9F90-B8D89016A9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45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2EE487-FEE8-4C03-953F-42506F938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2B6A8F0-6253-4EE4-A557-FC39DC011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C8541C-2C30-471E-9DDB-80EECFC2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F48E2C-A2C5-42D2-8872-C99D6A529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9B46A7-D117-4B5B-9F28-95E9D8A9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31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3A6E4D-E6EF-4B15-A091-B0BD235A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0DEB8A-2104-4EE0-8565-0198596A8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EFF9C7-0729-4082-BE5D-28B8A87A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11/28/17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215C5D-F5F0-4612-8ADC-59101C584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B2F012-EDB7-45E0-8394-18DE28207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3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BBD7806-12FE-4F5F-BE59-54192E70FF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CFCEB49-3958-4CCA-A779-72A895C65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9CE333-D839-46AE-9654-9647AE3D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11/28/17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6F5AFA-E4C2-4079-8F72-8A765193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4A8892-A083-4571-BFA4-5643F6D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8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A3078F-F1B2-4556-9170-2D0CBAB9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848954-6A81-41C6-A04F-A59E18EC1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68C377-B7C2-4062-882B-02408DF0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11/28/17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17D246-1AF0-42C8-AC02-B3A80B6C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1977DE-E876-4219-BF44-33E4AF34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8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CB5754-CF6C-4A4D-8865-BF1E126F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ADEE2A-B077-4A8F-AA82-A0F999FF1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7C7CC5-FDEC-4B47-82FC-41889ABF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98731A-F93A-41CD-B48F-90988BCD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E6D0F7-3918-41A4-908D-C5C1CD15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4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0C500-7B41-484B-9508-147EAF436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E55293-0C27-4D0B-9605-B1AB2B9D79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572FE5-6F6B-4DD1-8C77-85660AA2E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98DC7E-8FA3-4F95-88DA-08956293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11/28/17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8405659-F190-440D-AAE6-858681CF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30CE518-90FB-4424-A29C-1F1ABE1E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24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1E64CE-6E7A-48E1-8FDC-4561158F3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337A48-8B3D-4E20-A352-17EDC11EE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545464C-48C6-4AB2-94A3-B43B6317C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699FC64-ED77-4BD0-B5B4-5904903CC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E484209-D9C2-4E6F-A710-9FE61D48B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F7E3A0F-82A1-4936-8747-5EB21579D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11/28/17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7984429-231A-4AD2-B98B-046B3C871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18968F1-D2B3-4B52-B356-1FBC241F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125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5E0EC1-4611-4C6B-AA47-DC250E99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7B5D828-283B-49BB-9194-815807C7E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11/28/17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0656FD7-81EF-463E-994C-DE056CD3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A7CD922-202A-4BBF-8FA2-E2D05EB3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6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107F77-8396-45B6-B6B3-809EA18E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11/28/17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D229076-B574-4DF7-8DFF-32D18D39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4D1499A-276A-490F-9190-AA8F9A2E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31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EA9F48-3660-4094-8436-BB4E3A368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7EBEA1-BD5E-47CA-BFA7-7A66A0E26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33C3659-89B9-4078-8CCF-5FEB4862F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8CAA12-1BF5-4C7A-9AD1-3790C187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11/28/17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097DCA-EE76-480B-A505-E609EA07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9F6E70-8175-4083-B4C5-C5ACE812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586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7FECA7-99F7-4118-BEC8-3094599D0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BC12C78-5570-4841-B60D-EEEE3BE2E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C79E6C1-F09F-4468-92D5-A13719AAA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1D4862-EB00-4D9C-8F6D-9EE1147E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11/28/17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90C2FC-B6DB-467C-9B60-C6B4ECEA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3B23FB9-8BCA-4ADA-8921-319629CD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2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8C749B0-1043-41C6-80D9-F3CF73F69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E2C3B7-5A8A-4EB3-9593-0739A6BAF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3C5636-6F99-4292-AC2F-3D7B1375E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995796-9304-4B1A-9FDD-9B423E16D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3E1AA1-8F8A-48FD-B621-9DC60152C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9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docs.google.com/presentation/d/10zRUawfvoXG_BGXBh6f9W2NeRSSfW6Q_zW9VhGQtK_Q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3/31/Gray1046.svg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FFECE9C-A2FE-4C10-B189-FC1599107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320" y="6154"/>
            <a:ext cx="2889680" cy="1643319"/>
          </a:xfrm>
          <a:prstGeom prst="rect">
            <a:avLst/>
          </a:prstGeom>
        </p:spPr>
      </p:pic>
      <p:pic>
        <p:nvPicPr>
          <p:cNvPr id="25" name="صورة 2">
            <a:extLst>
              <a:ext uri="{FF2B5EF4-FFF2-40B4-BE49-F238E27FC236}">
                <a16:creationId xmlns:a16="http://schemas.microsoft.com/office/drawing/2014/main" xmlns="" id="{456DF3F2-9714-4DE6-AF9B-FE175EC1C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4101"/>
            <a:ext cx="2057400" cy="1783574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57A4952-C7BB-4B44-8C85-34B8EAA20AAA}"/>
              </a:ext>
            </a:extLst>
          </p:cNvPr>
          <p:cNvSpPr/>
          <p:nvPr/>
        </p:nvSpPr>
        <p:spPr>
          <a:xfrm>
            <a:off x="2458103" y="4038395"/>
            <a:ext cx="105587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LECTURE: Helicobacter Pylori                                            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34EE7AC-43A8-4FFC-B43D-0EF274A12D56}"/>
              </a:ext>
            </a:extLst>
          </p:cNvPr>
          <p:cNvSpPr txBox="1"/>
          <p:nvPr/>
        </p:nvSpPr>
        <p:spPr>
          <a:xfrm>
            <a:off x="109983" y="5350079"/>
            <a:ext cx="2348120" cy="13234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indent="-342900">
              <a:buSzPct val="96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Important</a:t>
            </a:r>
          </a:p>
          <a:p>
            <a:pPr indent="-342900">
              <a:buSzPct val="96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Doctor’s notes </a:t>
            </a:r>
          </a:p>
          <a:p>
            <a:pPr indent="-342900">
              <a:buSzPct val="96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Extra explanation</a:t>
            </a:r>
          </a:p>
          <a:p>
            <a:pPr indent="-342900">
              <a:buSzPct val="96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7030A0"/>
                </a:solidFill>
              </a:rPr>
              <a:t>Only F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or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only 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B058A09-01A1-4910-A22E-172E6B5F615A}"/>
              </a:ext>
            </a:extLst>
          </p:cNvPr>
          <p:cNvSpPr txBox="1"/>
          <p:nvPr/>
        </p:nvSpPr>
        <p:spPr>
          <a:xfrm>
            <a:off x="4926627" y="4720699"/>
            <a:ext cx="2338743" cy="52322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accent5">
                    <a:lumMod val="75000"/>
                  </a:schemeClr>
                </a:solidFill>
                <a:hlinkClick r:id="rId4"/>
              </a:rPr>
              <a:t>Editing File </a:t>
            </a:r>
            <a:endParaRPr lang="en-US" sz="28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AutoShape 2" descr="https://mail.google.com/mail/u/0/?ui=2&amp;ik=c99fa0b050&amp;view=fimg&amp;th=15ee8b92b0110c05&amp;attid=0.1.1&amp;disp=emb&amp;attbid=ANGjdJ8eiXo8W8QW4DU3t3sdOf9QhsfwIWfRR8vUqmg3ktvy5gpT6xOt-tjjb3QqSWvcPNdCBS7MKM_Ok2earQjkEAkaxluAIXl_K0TCmJE4oOXm-lJ2060c6a0Ew4c&amp;sz=w1576-h1398&amp;ats=1507143010290&amp;rm=15ee8b92b0110c05&amp;zw&amp;atsh=1">
            <a:extLst>
              <a:ext uri="{FF2B5EF4-FFF2-40B4-BE49-F238E27FC236}">
                <a16:creationId xmlns:a16="http://schemas.microsoft.com/office/drawing/2014/main" xmlns="" id="{2FF0453A-566C-44FF-8747-E21D19657D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43150" y="100013"/>
            <a:ext cx="7505700" cy="665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6540622-7D11-4BB5-B4B5-D9D60AD253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6424">
            <a:off x="7523257" y="2459331"/>
            <a:ext cx="1566939" cy="138883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187074DD-87E6-47E2-8D66-8C294443ABAC}"/>
              </a:ext>
            </a:extLst>
          </p:cNvPr>
          <p:cNvCxnSpPr/>
          <p:nvPr/>
        </p:nvCxnSpPr>
        <p:spPr>
          <a:xfrm>
            <a:off x="1762539" y="3885270"/>
            <a:ext cx="8984621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78A3197-437E-42E8-BD1F-C226F81AC103}"/>
              </a:ext>
            </a:extLst>
          </p:cNvPr>
          <p:cNvSpPr/>
          <p:nvPr/>
        </p:nvSpPr>
        <p:spPr>
          <a:xfrm>
            <a:off x="7265370" y="6011799"/>
            <a:ext cx="4816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u="sng" dirty="0">
                <a:solidFill>
                  <a:schemeClr val="accent1"/>
                </a:solidFill>
              </a:rPr>
              <a:t>"</a:t>
            </a:r>
            <a:r>
              <a:rPr lang="ar-SA" b="1" u="sng" dirty="0">
                <a:solidFill>
                  <a:schemeClr val="accent1"/>
                </a:solidFill>
              </a:rPr>
              <a:t>لا حول ولا قوة إلا بالله العلي العظيم</a:t>
            </a:r>
            <a:r>
              <a:rPr lang="ar-SA" b="1" dirty="0">
                <a:solidFill>
                  <a:schemeClr val="accent1"/>
                </a:solidFill>
              </a:rPr>
              <a:t>" </a:t>
            </a:r>
            <a:r>
              <a:rPr lang="ar-SA" b="1" dirty="0"/>
              <a:t>وتقال هذه الجملة إذا داهم الإنسان أمر عظيم لا يستطيعه ، أو يصعب عليه القيام به .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8BF91CB-ED92-414E-AF4C-9098E9A4B2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65954" y="302611"/>
            <a:ext cx="3668503" cy="35357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B028634-0419-4555-8C05-A8662DC51D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5381" y="2755330"/>
            <a:ext cx="177208" cy="1772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B1F51F7-BAB0-473A-9F53-5E35AB50C2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50541" y="2887520"/>
            <a:ext cx="208707" cy="2087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96B7F3CF-DFCB-4F4C-A8E4-A6CD56D1F1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 flipV="1">
            <a:off x="5918792" y="2742821"/>
            <a:ext cx="177208" cy="17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81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4D6CC34C-D552-487F-94A8-444D376ED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764218"/>
              </p:ext>
            </p:extLst>
          </p:nvPr>
        </p:nvGraphicFramePr>
        <p:xfrm>
          <a:off x="117194" y="2060065"/>
          <a:ext cx="11703331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4116">
                  <a:extLst>
                    <a:ext uri="{9D8B030D-6E8A-4147-A177-3AD203B41FA5}">
                      <a16:colId xmlns:a16="http://schemas.microsoft.com/office/drawing/2014/main" xmlns="" val="3292404492"/>
                    </a:ext>
                  </a:extLst>
                </a:gridCol>
                <a:gridCol w="5839215">
                  <a:extLst>
                    <a:ext uri="{9D8B030D-6E8A-4147-A177-3AD203B41FA5}">
                      <a16:colId xmlns:a16="http://schemas.microsoft.com/office/drawing/2014/main" xmlns="" val="2332039330"/>
                    </a:ext>
                  </a:extLst>
                </a:gridCol>
              </a:tblGrid>
              <a:tr h="22350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: </a:t>
                      </a:r>
                      <a:r>
                        <a:rPr lang="en-US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“male only”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5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Clarithromycin Triple therapies (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line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): 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Bismuth Quadruple Therapies (second line): 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4411912"/>
                  </a:ext>
                </a:extLst>
              </a:tr>
              <a:tr h="912649">
                <a:tc>
                  <a:txBody>
                    <a:bodyPr/>
                    <a:lstStyle/>
                    <a:p>
                      <a:pPr marL="342900" lvl="0" indent="-342900" algn="l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PPI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b.d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(twice a day) + clarithromycin +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amoxicillin or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metrodiazole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 days.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PPI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b.d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+ bismuth subsalicylate/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subcitrate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nitroimidazole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tetracycline for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10 - 14 days.</a:t>
                      </a:r>
                    </a:p>
                    <a:p>
                      <a:pPr marL="0" lvl="0" indent="0" algn="l" defTabSz="914400" rtl="0" eaLnBrk="1" latinLnBrk="0" hangingPunct="1">
                        <a:buFont typeface="Arial" charset="0"/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 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Can be used as salvage therapy if primary therapy with the Clarithromycin triple therapy fails 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2888">
                <a:tc gridSpan="2">
                  <a:txBody>
                    <a:bodyPr/>
                    <a:lstStyle/>
                    <a:p>
                      <a:pPr marL="457200" lvl="1" indent="0" algn="ctr">
                        <a:buFont typeface="Arial" charset="0"/>
                        <a:buNone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Another option for salvage: </a:t>
                      </a:r>
                    </a:p>
                    <a:p>
                      <a:pPr marL="457200" lvl="1" indent="0" algn="ctr" defTabSz="914400" rtl="0" eaLnBrk="1" latinLnBrk="0" hangingPunct="1">
                        <a:buFont typeface="Arial" charset="0"/>
                        <a:buNone/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latin typeface="Arial" charset="0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levofloxacin + amoxicillin + PPI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752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Post Treatment Testing 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After identification and treatment, eradication should be proven using: </a:t>
                      </a:r>
                    </a:p>
                    <a:p>
                      <a:pPr marL="342900" indent="-342900" algn="ctr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Urea breath test</a:t>
                      </a:r>
                    </a:p>
                    <a:p>
                      <a:pPr marL="342900" indent="-342900" algn="ctr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Fecal (</a:t>
                      </a: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stool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antigen test </a:t>
                      </a:r>
                    </a:p>
                    <a:p>
                      <a:pPr marL="342900" indent="-342900" algn="ctr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Biopsy based testing ( usually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not used)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7194" y="276225"/>
            <a:ext cx="12192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Antibiotic sensitivity: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In labs 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1600" dirty="0"/>
              <a:t>In vitro</a:t>
            </a:r>
            <a:r>
              <a:rPr lang="en-US" sz="1600" baseline="30000" dirty="0"/>
              <a:t>1</a:t>
            </a:r>
            <a:r>
              <a:rPr lang="en-US" sz="1600" dirty="0"/>
              <a:t> </a:t>
            </a:r>
            <a:r>
              <a:rPr lang="en-US" sz="1600" dirty="0" err="1"/>
              <a:t>H.pylori</a:t>
            </a:r>
            <a:r>
              <a:rPr lang="en-US" sz="1600" dirty="0"/>
              <a:t> is sensitive to amoxicillin, tetracycline, metronidazole, macrolides (clarithromycin).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600" dirty="0"/>
              <a:t>in vivo</a:t>
            </a:r>
            <a:r>
              <a:rPr lang="en-US" sz="1600" baseline="30000" dirty="0"/>
              <a:t>2</a:t>
            </a:r>
            <a:r>
              <a:rPr lang="en-US" sz="1600" dirty="0"/>
              <a:t> their efficacy is often poor due to the low pH o f the stomach, their failure to penetrate the gastric mucus and the low concentration of antibiotic obtained in the mucosa of the stomach.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600" dirty="0"/>
              <a:t>Recently , Metronidazole in developing countries is becoming resistance (80-90%).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C7615439-40F5-4F4F-979B-A68D530D6551}"/>
              </a:ext>
            </a:extLst>
          </p:cNvPr>
          <p:cNvCxnSpPr/>
          <p:nvPr/>
        </p:nvCxnSpPr>
        <p:spPr>
          <a:xfrm>
            <a:off x="0" y="6244979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7194" y="6244979"/>
            <a:ext cx="4540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1-  outside the living body and in an artificial environment.</a:t>
            </a:r>
          </a:p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2- in the living body of a plant or animal.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8794" y="6280919"/>
            <a:ext cx="70104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</a:rPr>
              <a:t>Post treatment When</a:t>
            </a: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4 weeks after the completion of antibiotic therapy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and after PPI therapy has been withheld for 1–2 weeks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48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800460"/>
              </p:ext>
            </p:extLst>
          </p:nvPr>
        </p:nvGraphicFramePr>
        <p:xfrm>
          <a:off x="257175" y="837957"/>
          <a:ext cx="11153775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87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50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942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: </a:t>
                      </a:r>
                      <a:r>
                        <a:rPr lang="en-US" sz="18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“female only”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2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600" b="1" dirty="0"/>
                        <a:t>Triple therapies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600" b="1" dirty="0"/>
                        <a:t>Quadruple Therapies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0263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One-week combination of Omeprazole, Clarithromycin and </a:t>
                      </a:r>
                      <a:r>
                        <a:rPr lang="en-US" sz="1600" dirty="0" err="1"/>
                        <a:t>Tinidazole</a:t>
                      </a:r>
                      <a:r>
                        <a:rPr lang="en-US" sz="1600" dirty="0"/>
                        <a:t> the rate of eradication was 95%-100%. </a:t>
                      </a:r>
                      <a:r>
                        <a:rPr lang="en-US" sz="1400" dirty="0"/>
                        <a:t>“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Much better”</a:t>
                      </a:r>
                      <a:endParaRPr lang="en-US" sz="1600" dirty="0"/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10 days’ combination of Ranitidine Bismuth citrate, </a:t>
                      </a:r>
                      <a:r>
                        <a:rPr lang="en-US" sz="1600" dirty="0" err="1"/>
                        <a:t>Amoxycillin</a:t>
                      </a:r>
                      <a:r>
                        <a:rPr lang="en-US" sz="1600" dirty="0"/>
                        <a:t> and Clarithromycin with eradication rate of no more than 75%.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en-US" sz="1600" dirty="0"/>
                        <a:t>10 days combination of Ranitidine Bismuth citrate, Clarithromycin and metronidazole with an eradication rate of 90%.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en-US" sz="1600" dirty="0"/>
                        <a:t>One-week combination of Omeprazole, </a:t>
                      </a:r>
                      <a:r>
                        <a:rPr lang="en-US" sz="1600" dirty="0" err="1"/>
                        <a:t>Amoxycillin</a:t>
                      </a:r>
                      <a:r>
                        <a:rPr lang="en-US" sz="1600" dirty="0"/>
                        <a:t> and metronidazole the rate of eradication was 96%-( very cost effective).</a:t>
                      </a:r>
                    </a:p>
                    <a:p>
                      <a:pPr marL="800100" lvl="1" indent="-342900" algn="l">
                        <a:buFont typeface="Arial" charset="0"/>
                        <a:buChar char="•"/>
                      </a:pPr>
                      <a:endParaRPr lang="en-US" sz="1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7days regimen of combination of Omeprazole, </a:t>
                      </a:r>
                      <a:r>
                        <a:rPr lang="en-US" sz="1600" dirty="0" err="1"/>
                        <a:t>Amoxycillin</a:t>
                      </a:r>
                      <a:r>
                        <a:rPr lang="en-US" sz="1600" dirty="0"/>
                        <a:t> 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metronidazole and proton pump inhibitor (PPI) have shown to increase the eradication rate up to 98%. Unfortunately it was followed by side effects such as vaginal candidiasis in 10% of women and Pseudomembranous colitis in 11% of patients.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7615439-40F5-4F4F-979B-A68D530D6551}"/>
              </a:ext>
            </a:extLst>
          </p:cNvPr>
          <p:cNvCxnSpPr/>
          <p:nvPr/>
        </p:nvCxnSpPr>
        <p:spPr>
          <a:xfrm>
            <a:off x="0" y="6244979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698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5774" y="272360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n-ea"/>
                <a:cs typeface="+mn-cs"/>
              </a:rPr>
              <a:t>SUMMARY: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35DFF2FF-55CA-4668-BE8F-94BD5946A2EA}"/>
              </a:ext>
            </a:extLst>
          </p:cNvPr>
          <p:cNvCxnSpPr/>
          <p:nvPr/>
        </p:nvCxnSpPr>
        <p:spPr>
          <a:xfrm>
            <a:off x="0" y="908188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709683"/>
              </p:ext>
            </p:extLst>
          </p:nvPr>
        </p:nvGraphicFramePr>
        <p:xfrm>
          <a:off x="171450" y="1070113"/>
          <a:ext cx="118491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9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2593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H.pylori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are found in human stomach and its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associated with 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gastric mucosa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causes chronic active gastritis, gastric and duodenal ulcer (Peptic ulcer) and could develop adenocarcinoma</a:t>
                      </a:r>
                      <a:r>
                        <a:rPr lang="en-US" sz="1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 oncogenic bacteria ).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Can start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acute then develop to chronic.</a:t>
                      </a:r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morphology Gram negative spiral bacilli , motile by flagella . Strictly Microaerophilic ,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catalase-positive ,oxidase- positive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strongly urease-positive. 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H pylori contain 40kb-long Cag pathogenicity island (PAI) with over 40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pathogenetic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genes.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Asymptomatic patients carry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H.pylori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strains lacking the Cag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pathogenesity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island (PAI).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Diagnoses 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non-invasive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( stool antigen , serology , carbon urea breath test 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Invasive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( histological examination of biopsy , rapid urease test ,  culturing the bacteria ,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pcr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Treatment :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Clarithromycin Triple therapies (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line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):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PPI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b.d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(twice a day) + clarithromycin +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amoxicillin or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metrodiazole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US" sz="20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 days. 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Bismuth Quadruple Therapies (second line): PPI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b.d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+ bismuth subsalicylate/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subcitrate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nitroimidazole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tetracycline for 10 - 14 days.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Can be used as salvage therapy if primary therapy with the Clarithromycin triple therapy fails 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Another option for salvage: </a:t>
                      </a:r>
                      <a:r>
                        <a:rPr lang="en-US" sz="1200" dirty="0">
                          <a:latin typeface="Arial" charset="0"/>
                        </a:rPr>
                        <a:t>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levofloxacin + amoxicillin + PPI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Post Treatment Testing :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Urea breath test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Fecal antigen test , Biopsy based testing 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9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5774" y="100910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n-ea"/>
                <a:cs typeface="+mn-cs"/>
              </a:rPr>
              <a:t>QUIZ: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35DFF2FF-55CA-4668-BE8F-94BD5946A2EA}"/>
              </a:ext>
            </a:extLst>
          </p:cNvPr>
          <p:cNvCxnSpPr/>
          <p:nvPr/>
        </p:nvCxnSpPr>
        <p:spPr>
          <a:xfrm>
            <a:off x="0" y="898378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535988A-1BF4-42AD-99C0-8A2DEB1A62A1}"/>
              </a:ext>
            </a:extLst>
          </p:cNvPr>
          <p:cNvSpPr txBox="1"/>
          <p:nvPr/>
        </p:nvSpPr>
        <p:spPr>
          <a:xfrm>
            <a:off x="10341736" y="6362163"/>
            <a:ext cx="2859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err="1">
                <a:solidFill>
                  <a:schemeClr val="bg1">
                    <a:lumMod val="50000"/>
                  </a:schemeClr>
                </a:solidFill>
              </a:rPr>
              <a:t>Answers</a:t>
            </a:r>
            <a:r>
              <a:rPr lang="pl-PL" sz="1100" dirty="0">
                <a:solidFill>
                  <a:schemeClr val="bg1">
                    <a:lumMod val="50000"/>
                  </a:schemeClr>
                </a:solidFill>
              </a:rPr>
              <a:t> :</a:t>
            </a:r>
            <a:br>
              <a:rPr lang="pl-PL" sz="11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100" dirty="0">
                <a:solidFill>
                  <a:schemeClr val="bg1">
                    <a:lumMod val="50000"/>
                  </a:schemeClr>
                </a:solidFill>
              </a:rPr>
              <a:t>1-C 2-A 3-B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993913"/>
            <a:ext cx="86951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Q1.  </a:t>
            </a:r>
            <a:r>
              <a:rPr lang="en-US" sz="2000" dirty="0" err="1"/>
              <a:t>H.Pylori</a:t>
            </a:r>
            <a:r>
              <a:rPr lang="en-US" sz="2000" dirty="0"/>
              <a:t> culture in:</a:t>
            </a:r>
            <a:br>
              <a:rPr lang="en-US" sz="2000" dirty="0"/>
            </a:br>
            <a:r>
              <a:rPr lang="en-US" sz="2000" dirty="0"/>
              <a:t> A)Aerobic</a:t>
            </a:r>
          </a:p>
          <a:p>
            <a:r>
              <a:rPr lang="en-US" sz="2000" dirty="0"/>
              <a:t> B)Anaerobic</a:t>
            </a:r>
          </a:p>
          <a:p>
            <a:r>
              <a:rPr lang="en-US" sz="2000" dirty="0"/>
              <a:t> C)microaerophilic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Q2. </a:t>
            </a:r>
            <a:r>
              <a:rPr lang="en-US" sz="2000" dirty="0" err="1"/>
              <a:t>H.Pylori</a:t>
            </a:r>
            <a:r>
              <a:rPr lang="en-US" sz="2000" dirty="0"/>
              <a:t> produce urease enzyme that breaks down urea into:</a:t>
            </a:r>
          </a:p>
          <a:p>
            <a:r>
              <a:rPr lang="en-US" sz="2000" dirty="0"/>
              <a:t> A)NH3 + CO2</a:t>
            </a:r>
          </a:p>
          <a:p>
            <a:r>
              <a:rPr lang="en-US" sz="2000" dirty="0"/>
              <a:t> B)NH4 + CO2</a:t>
            </a:r>
          </a:p>
          <a:p>
            <a:r>
              <a:rPr lang="en-US" sz="2000" dirty="0"/>
              <a:t> C))NH3 +O2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3. The first line therapy for a patient with PUD :</a:t>
            </a:r>
          </a:p>
          <a:p>
            <a:r>
              <a:rPr lang="en-US" sz="2000" dirty="0"/>
              <a:t>A)Omeprazole + Clarithromycin +</a:t>
            </a:r>
            <a:r>
              <a:rPr lang="en-US" sz="2000" dirty="0" err="1"/>
              <a:t>Tinidazole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B) PPI + clarithromycin + amoxicillin</a:t>
            </a:r>
            <a:br>
              <a:rPr lang="en-US" sz="2000" dirty="0"/>
            </a:br>
            <a:r>
              <a:rPr lang="en-US" sz="2000" dirty="0"/>
              <a:t>C) Omeprazole + </a:t>
            </a:r>
            <a:r>
              <a:rPr lang="en-US" sz="2000" dirty="0" err="1"/>
              <a:t>Amoxycillin</a:t>
            </a:r>
            <a:r>
              <a:rPr lang="en-US" sz="2000" dirty="0"/>
              <a:t> + metronidazole + (PPI) 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4877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0E3CE32-B711-4660-A5D4-F37E46BA91F8}"/>
              </a:ext>
            </a:extLst>
          </p:cNvPr>
          <p:cNvSpPr/>
          <p:nvPr/>
        </p:nvSpPr>
        <p:spPr>
          <a:xfrm>
            <a:off x="0" y="0"/>
            <a:ext cx="135049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C6773A7-36C9-4525-99BD-59F681A8FF44}"/>
              </a:ext>
            </a:extLst>
          </p:cNvPr>
          <p:cNvSpPr/>
          <p:nvPr/>
        </p:nvSpPr>
        <p:spPr>
          <a:xfrm>
            <a:off x="1518361" y="312261"/>
            <a:ext cx="105734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THANK YOU FOR CHECKING OUR WORK, BEST OF LUCK!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8F01675-6040-4A6D-99FE-0AA0F5DAFDEF}"/>
              </a:ext>
            </a:extLst>
          </p:cNvPr>
          <p:cNvSpPr/>
          <p:nvPr/>
        </p:nvSpPr>
        <p:spPr>
          <a:xfrm>
            <a:off x="6457071" y="1839913"/>
            <a:ext cx="224234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Hamad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lkhudhairy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Talal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alhuqayl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55F4791-DE2D-4B12-AC47-BFD39E91B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212" y="1578539"/>
            <a:ext cx="922859" cy="9228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6C75346-F189-4E4C-A939-92A07120B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0155" y="1578539"/>
            <a:ext cx="948739" cy="92285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59D053C-0EB8-4C09-8864-6393CBE05011}"/>
              </a:ext>
            </a:extLst>
          </p:cNvPr>
          <p:cNvSpPr/>
          <p:nvPr/>
        </p:nvSpPr>
        <p:spPr>
          <a:xfrm>
            <a:off x="9771576" y="1839913"/>
            <a:ext cx="18765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Shrooq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Alsomali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Shatha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Alghaihb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C64F9FF-CDE9-4490-90EE-7738BF6D2BDA}"/>
              </a:ext>
            </a:extLst>
          </p:cNvPr>
          <p:cNvSpPr txBox="1"/>
          <p:nvPr/>
        </p:nvSpPr>
        <p:spPr>
          <a:xfrm>
            <a:off x="1332201" y="5761103"/>
            <a:ext cx="211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Doctors slides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6BFC639-C571-412D-ADCE-431CF93240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27" y="5410814"/>
            <a:ext cx="1069911" cy="104299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3988073-9541-48B4-B7D0-4234038E9B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236" y="4112195"/>
            <a:ext cx="879102" cy="93230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E030F191-3DE2-46CE-AC24-DF79F3FBB1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097" y="2813577"/>
            <a:ext cx="932305" cy="93230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DD5CA474-47C4-434F-858C-9C6CD740FE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5097" y="1427884"/>
            <a:ext cx="1019380" cy="101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2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5774" y="272360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n-ea"/>
                <a:cs typeface="+mn-cs"/>
              </a:rPr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1061" y="1348546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Explain the various gastric and duodenal diseases caused by </a:t>
            </a:r>
            <a:r>
              <a:rPr lang="en-US" sz="2000" dirty="0" err="1"/>
              <a:t>H.pylori</a:t>
            </a:r>
            <a:r>
              <a:rPr lang="en-US" sz="2000" dirty="0"/>
              <a:t>. </a:t>
            </a:r>
          </a:p>
          <a:p>
            <a:r>
              <a:rPr lang="en-US" sz="2000" dirty="0"/>
              <a:t>Discuss the epidemiology and transmission of </a:t>
            </a:r>
            <a:r>
              <a:rPr lang="en-US" sz="2000" dirty="0" err="1"/>
              <a:t>H.pylori</a:t>
            </a:r>
            <a:r>
              <a:rPr lang="en-US" sz="2000" dirty="0"/>
              <a:t>.</a:t>
            </a:r>
          </a:p>
          <a:p>
            <a:r>
              <a:rPr lang="en-US" sz="2000" dirty="0"/>
              <a:t>Describe the pathophysiology of </a:t>
            </a:r>
            <a:r>
              <a:rPr lang="en-US" sz="2000" dirty="0" err="1"/>
              <a:t>H.pylori</a:t>
            </a:r>
            <a:r>
              <a:rPr lang="en-US" sz="2000" dirty="0"/>
              <a:t> inside the stomach and duodenum.</a:t>
            </a:r>
          </a:p>
          <a:p>
            <a:r>
              <a:rPr lang="en-US" sz="2000" dirty="0"/>
              <a:t>Define peptic ulcer disease and assess its distribution among patients. </a:t>
            </a:r>
          </a:p>
          <a:p>
            <a:r>
              <a:rPr lang="en-US" sz="2000" dirty="0"/>
              <a:t>Indicate the signs and symptoms of associated disease. </a:t>
            </a:r>
          </a:p>
          <a:p>
            <a:r>
              <a:rPr lang="en-US" sz="2000" dirty="0"/>
              <a:t>Discuss the impact of the discovery of </a:t>
            </a:r>
            <a:r>
              <a:rPr lang="en-US" sz="2000" dirty="0" err="1"/>
              <a:t>H.pylori</a:t>
            </a:r>
            <a:r>
              <a:rPr lang="en-US" sz="2000" dirty="0"/>
              <a:t> on the change of diagnosis and management of peptic ulcer. </a:t>
            </a:r>
          </a:p>
          <a:p>
            <a:r>
              <a:rPr lang="en-US" sz="2000" dirty="0"/>
              <a:t>Describe laboratory characteristics of H. pylori, its identification and diagnosis. </a:t>
            </a:r>
          </a:p>
          <a:p>
            <a:r>
              <a:rPr lang="en-US" sz="2000" dirty="0"/>
              <a:t>Discuss preventative methods used for H. pylori infection. </a:t>
            </a:r>
          </a:p>
          <a:p>
            <a:r>
              <a:rPr lang="en-US" sz="2000" dirty="0"/>
              <a:t>Describe the management and treatment regiments used for eradication of H. pylori. 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35DFF2FF-55CA-4668-BE8F-94BD5946A2EA}"/>
              </a:ext>
            </a:extLst>
          </p:cNvPr>
          <p:cNvCxnSpPr/>
          <p:nvPr/>
        </p:nvCxnSpPr>
        <p:spPr>
          <a:xfrm>
            <a:off x="0" y="6215270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71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CAF79385-28A3-4A0B-A555-6E149360095E}"/>
              </a:ext>
            </a:extLst>
          </p:cNvPr>
          <p:cNvCxnSpPr/>
          <p:nvPr/>
        </p:nvCxnSpPr>
        <p:spPr>
          <a:xfrm>
            <a:off x="0" y="6342054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00272"/>
              </p:ext>
            </p:extLst>
          </p:nvPr>
        </p:nvGraphicFramePr>
        <p:xfrm>
          <a:off x="241110" y="675421"/>
          <a:ext cx="1170978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590">
                  <a:extLst>
                    <a:ext uri="{9D8B030D-6E8A-4147-A177-3AD203B41FA5}">
                      <a16:colId xmlns:a16="http://schemas.microsoft.com/office/drawing/2014/main" xmlns="" val="1323372772"/>
                    </a:ext>
                  </a:extLst>
                </a:gridCol>
                <a:gridCol w="10160190">
                  <a:extLst>
                    <a:ext uri="{9D8B030D-6E8A-4147-A177-3AD203B41FA5}">
                      <a16:colId xmlns:a16="http://schemas.microsoft.com/office/drawing/2014/main" xmlns="" val="3679817453"/>
                    </a:ext>
                  </a:extLst>
                </a:gridCol>
              </a:tblGrid>
              <a:tr h="36256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an ulcer defined as mucosal erosions(≥ 0.5cm) associated with the over usage of NSAIDs</a:t>
                      </a:r>
                      <a:r>
                        <a:rPr lang="en-US" sz="1600" b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alcohol , smoking , helicobacter pylori .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2611586"/>
                  </a:ext>
                </a:extLst>
              </a:tr>
              <a:tr h="381938">
                <a:tc>
                  <a:txBody>
                    <a:bodyPr/>
                    <a:lstStyle/>
                    <a:p>
                      <a:r>
                        <a:rPr lang="en-US" sz="1600" b="1" dirty="0"/>
                        <a:t>Location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Peptic ulcer is created in an 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acidic area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 </a:t>
                      </a: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(very painful).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>
                        <a:effectLst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Peptic ulcers are arise in 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duodenum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​than</a:t>
                      </a:r>
                      <a:r>
                        <a:rPr lang="en-US" sz="1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stomach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(duodenum less acidic)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7250848"/>
                  </a:ext>
                </a:extLst>
              </a:tr>
              <a:tr h="559797">
                <a:tc>
                  <a:txBody>
                    <a:bodyPr/>
                    <a:lstStyle/>
                    <a:p>
                      <a:r>
                        <a:rPr lang="en-US" sz="1600" b="1" dirty="0"/>
                        <a:t>Complication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 of stomach ulcer can turn to be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malignant tumor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dirty="0">
                        <a:effectLst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Duodenal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ulcers are generally 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benign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(Multiple biopsies are needed to exclude cancer) 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3771491"/>
                  </a:ext>
                </a:extLst>
              </a:tr>
              <a:tr h="1527750">
                <a:tc>
                  <a:txBody>
                    <a:bodyPr/>
                    <a:lstStyle/>
                    <a:p>
                      <a:r>
                        <a:rPr lang="en-US" sz="1600" b="1" dirty="0"/>
                        <a:t>Signs</a:t>
                      </a:r>
                      <a:r>
                        <a:rPr lang="en-US" sz="1600" b="1" baseline="0" dirty="0"/>
                        <a:t> and symptoms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Abdominal pain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epigastric with severity relating to meal time (3 hours after meal with gastric ulcer). 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“Before the meal may indicates duodenum ulcer”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Bloating and abdominal fullness. </a:t>
                      </a:r>
                      <a:endParaRPr lang="en-US" dirty="0">
                        <a:effectLst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Nausea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 and​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vomiting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.​ </a:t>
                      </a:r>
                      <a:endParaRPr lang="en-US" dirty="0">
                        <a:effectLst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Loss of appetite and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weight loss​. </a:t>
                      </a:r>
                      <a:endParaRPr lang="en-US" b="0" dirty="0">
                        <a:effectLst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Haematemesis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(vomiting of blood) due to gastric or esophagus damage. 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Melena (foul-smelling &amp; dark brown feces due to oxidized hemoglobin iron). 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Rarely, Gastric or duodenal perforation leading to acute peritonitis.(extremely</a:t>
                      </a:r>
                      <a:r>
                        <a:rPr lang="en-US" sz="1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painful require urgent surgery )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28314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5636" y="213756"/>
            <a:ext cx="408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Peptic ulcer disease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</p:txBody>
      </p:sp>
      <p:pic>
        <p:nvPicPr>
          <p:cNvPr id="7" name="Picture 2" descr="EMpylo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7206" y="5330021"/>
            <a:ext cx="1187354" cy="838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File:Gray1046.sv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4560" y="5330021"/>
            <a:ext cx="1287439" cy="83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45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059520"/>
              </p:ext>
            </p:extLst>
          </p:nvPr>
        </p:nvGraphicFramePr>
        <p:xfrm>
          <a:off x="318661" y="255730"/>
          <a:ext cx="1171005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414">
                  <a:extLst>
                    <a:ext uri="{9D8B030D-6E8A-4147-A177-3AD203B41FA5}">
                      <a16:colId xmlns:a16="http://schemas.microsoft.com/office/drawing/2014/main" xmlns="" val="1323372772"/>
                    </a:ext>
                  </a:extLst>
                </a:gridCol>
                <a:gridCol w="10285640">
                  <a:extLst>
                    <a:ext uri="{9D8B030D-6E8A-4147-A177-3AD203B41FA5}">
                      <a16:colId xmlns:a16="http://schemas.microsoft.com/office/drawing/2014/main" xmlns="" val="3679817453"/>
                    </a:ext>
                  </a:extLst>
                </a:gridCol>
              </a:tblGrid>
              <a:tr h="34540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Helicobacter Pylori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9876380"/>
                  </a:ext>
                </a:extLst>
              </a:tr>
              <a:tr h="1664510">
                <a:tc>
                  <a:txBody>
                    <a:bodyPr/>
                    <a:lstStyle/>
                    <a:p>
                      <a:r>
                        <a:rPr lang="en-US" sz="1600" dirty="0"/>
                        <a:t>General</a:t>
                      </a:r>
                      <a:r>
                        <a:rPr lang="en-US" sz="1600" baseline="0" dirty="0"/>
                        <a:t> info.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>
                          <a:latin typeface="+mn-lt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1983 in Perth (Australia),Warren and Marshal.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Helicobacter pylori </a:t>
                      </a:r>
                      <a:r>
                        <a:rPr lang="en-US" sz="16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(formerly known as </a:t>
                      </a:r>
                      <a:r>
                        <a:rPr lang="en-US" sz="1600" kern="120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Campylobacter.pylori</a:t>
                      </a:r>
                      <a:r>
                        <a:rPr lang="en-US" sz="16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US" sz="1600" kern="120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C.pyloridis</a:t>
                      </a:r>
                      <a:r>
                        <a:rPr lang="en-US" sz="16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found closely associated with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gastric mucosa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causes chronic active gastritis, gastric and duodenal ulcer (Peptic ulcer) and could develop adenocarcinoma</a:t>
                      </a: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600" dirty="0"/>
                        <a:t>Gastric mucosa-associated lymphoid tissue </a:t>
                      </a:r>
                      <a:r>
                        <a:rPr lang="en-US" sz="1600" u="sng" dirty="0">
                          <a:solidFill>
                            <a:srgbClr val="FF0000"/>
                          </a:solidFill>
                        </a:rPr>
                        <a:t>(MALT) lymphoma</a:t>
                      </a:r>
                      <a:r>
                        <a:rPr lang="en-US" sz="1600" dirty="0"/>
                        <a:t>.</a:t>
                      </a:r>
                      <a:endParaRPr lang="en-US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H. pylori are found in the human stomach.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no evidence of animal-to-human transmission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E" sz="1600" dirty="0">
                          <a:solidFill>
                            <a:srgbClr val="0070C0"/>
                          </a:solidFill>
                          <a:cs typeface="Calibri" pitchFamily="34" charset="0"/>
                        </a:rPr>
                        <a:t>Discovery revolutionised the treatment of duodenal and gastric ulcers.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E" sz="1600" dirty="0">
                          <a:solidFill>
                            <a:srgbClr val="0070C0"/>
                          </a:solidFill>
                          <a:cs typeface="Calibri" pitchFamily="34" charset="0"/>
                        </a:rPr>
                        <a:t>Earned </a:t>
                      </a:r>
                      <a:r>
                        <a:rPr lang="en-IE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Calibri" pitchFamily="34" charset="0"/>
                        </a:rPr>
                        <a:t>them</a:t>
                      </a:r>
                      <a:r>
                        <a:rPr lang="en-IE" sz="1600" dirty="0">
                          <a:solidFill>
                            <a:srgbClr val="0070C0"/>
                          </a:solidFill>
                          <a:cs typeface="Calibri" pitchFamily="34" charset="0"/>
                        </a:rPr>
                        <a:t> the Nobel Prize for Medicine in 2005.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IE" sz="1600" dirty="0">
                          <a:solidFill>
                            <a:srgbClr val="0070C0"/>
                          </a:solidFill>
                          <a:cs typeface="Calibri" pitchFamily="34" charset="0"/>
                        </a:rPr>
                        <a:t>Nearly 20 species of </a:t>
                      </a:r>
                      <a:r>
                        <a:rPr lang="en-IE" sz="1600" i="1" dirty="0">
                          <a:solidFill>
                            <a:srgbClr val="0070C0"/>
                          </a:solidFill>
                          <a:cs typeface="Calibri" pitchFamily="34" charset="0"/>
                        </a:rPr>
                        <a:t>Helicobacter</a:t>
                      </a:r>
                      <a:r>
                        <a:rPr lang="en-IE" sz="1600" dirty="0">
                          <a:solidFill>
                            <a:srgbClr val="0070C0"/>
                          </a:solidFill>
                          <a:cs typeface="Calibri" pitchFamily="34" charset="0"/>
                        </a:rPr>
                        <a:t> are now recognised</a:t>
                      </a:r>
                      <a:r>
                        <a:rPr lang="en-IE" sz="1600" dirty="0" smtClean="0">
                          <a:solidFill>
                            <a:srgbClr val="0070C0"/>
                          </a:solidFill>
                          <a:cs typeface="Calibri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IE" sz="1600" dirty="0" smtClean="0">
                        <a:solidFill>
                          <a:srgbClr val="0070C0"/>
                        </a:solidFill>
                        <a:cs typeface="Calibri" pitchFamily="34" charset="0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IE" sz="1600" dirty="0">
                        <a:solidFill>
                          <a:srgbClr val="0070C0"/>
                        </a:solidFill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2611586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CAF79385-28A3-4A0B-A555-6E149360095E}"/>
              </a:ext>
            </a:extLst>
          </p:cNvPr>
          <p:cNvCxnSpPr/>
          <p:nvPr/>
        </p:nvCxnSpPr>
        <p:spPr>
          <a:xfrm>
            <a:off x="0" y="6378022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547194"/>
              </p:ext>
            </p:extLst>
          </p:nvPr>
        </p:nvGraphicFramePr>
        <p:xfrm>
          <a:off x="295275" y="3014605"/>
          <a:ext cx="11741887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418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53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Epidemiology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205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More than 50% of the world's population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harbour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pylori in their upper gastrointestinal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tract</a:t>
                      </a:r>
                      <a:endParaRPr lang="en-US" sz="16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Third world has more rate of infection. </a:t>
                      </a:r>
                      <a:endParaRPr lang="en-US" sz="1600" b="0" dirty="0">
                        <a:effectLst/>
                        <a:latin typeface="+mn-lt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infections are usually acquired at childhood. </a:t>
                      </a:r>
                      <a:endParaRPr lang="en-US" sz="1600" b="0" dirty="0">
                        <a:effectLst/>
                        <a:latin typeface="+mn-lt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Poor sanitary conditions contribute to high rates. 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USA high prevalence among African-American and Hispanic population-Due to socioeconomic status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Higher hygiene standards and widespread use of antibiotics behind lower rate of infection in the west. </a:t>
                      </a:r>
                      <a:endParaRPr lang="en-US" sz="1600" b="0" dirty="0">
                        <a:effectLst/>
                        <a:latin typeface="+mn-lt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frequency of </a:t>
                      </a:r>
                      <a:r>
                        <a:rPr lang="en-US" sz="16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pylori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infection is ​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declining. </a:t>
                      </a:r>
                      <a:endParaRPr lang="en-US" sz="1600" b="0" dirty="0">
                        <a:effectLst/>
                        <a:latin typeface="+mn-lt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Prevalence varies greatly among countries and population groups,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Infection is more prevalent in developing countries.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The route of transmission is unknown, although it is known individuals typically become infected in childhood.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 80% of individuals infected with the bacterium are asymptomatic.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Recently, antibiotics (metronidazole, clarithromycin) are becoming resistance to </a:t>
                      </a:r>
                      <a:r>
                        <a:rPr lang="en-US" sz="1600" i="1" dirty="0">
                          <a:solidFill>
                            <a:srgbClr val="7030A0"/>
                          </a:solidFill>
                        </a:rPr>
                        <a:t>H pylori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.</a:t>
                      </a:r>
                      <a:endParaRPr lang="en-US" sz="1600" b="0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8660" y="6371286"/>
            <a:ext cx="11007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Only proven reservoir is the human stomach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There are some studies that suggest an animal source, however there is no evidence of animal to human transmission and H. pylori is found almost exclusively in the human stomach.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61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4D6CC34C-D552-487F-94A8-444D376ED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119793"/>
              </p:ext>
            </p:extLst>
          </p:nvPr>
        </p:nvGraphicFramePr>
        <p:xfrm>
          <a:off x="220057" y="284815"/>
          <a:ext cx="11765115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65115">
                  <a:extLst>
                    <a:ext uri="{9D8B030D-6E8A-4147-A177-3AD203B41FA5}">
                      <a16:colId xmlns:a16="http://schemas.microsoft.com/office/drawing/2014/main" xmlns="" val="3292404492"/>
                    </a:ext>
                  </a:extLst>
                </a:gridCol>
              </a:tblGrid>
              <a:tr h="2353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Transmission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4411912"/>
                  </a:ext>
                </a:extLst>
              </a:tr>
              <a:tr h="104205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•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Contagious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with an </a:t>
                      </a: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unknown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route of transmission . 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•</a:t>
                      </a: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Person to person (oral to oral or fecal-oral)​ route. 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•Transmission occur mainly within families or community. 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•​</a:t>
                      </a: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Fecal-</a:t>
                      </a:r>
                      <a:r>
                        <a:rPr lang="en-US" sz="16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oralroute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infection occur by ingestion </a:t>
                      </a: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contaminated food or water due poor hygiene. 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•Using same spoons, forks and tooth brushes and </a:t>
                      </a: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kissing children mouth to mouth ​increases​ oral-oral​ route of infection. 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•</a:t>
                      </a: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Gastric antrum is the most </a:t>
                      </a:r>
                      <a:r>
                        <a:rPr lang="en-US" sz="16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favoured</a:t>
                      </a: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site. </a:t>
                      </a:r>
                    </a:p>
                    <a:p>
                      <a:r>
                        <a:rPr lang="en-US" sz="16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•Present in the mucus that overlies the mucosa. </a:t>
                      </a:r>
                    </a:p>
                    <a:p>
                      <a:pPr marL="285750" indent="-285750" algn="l" defTabSz="914400" rtl="0" eaLnBrk="1" latinLnBrk="0" hangingPunct="1">
                        <a:buFont typeface="Courier New" charset="0"/>
                        <a:buChar char="o"/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685710"/>
              </p:ext>
            </p:extLst>
          </p:nvPr>
        </p:nvGraphicFramePr>
        <p:xfrm>
          <a:off x="239486" y="2946854"/>
          <a:ext cx="11702143" cy="176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2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53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Prevention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2059">
                <a:tc>
                  <a:txBody>
                    <a:bodyPr/>
                    <a:lstStyle/>
                    <a:p>
                      <a:pPr marL="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Eradication of infection will improve symptoms: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Such as (dyspepsia, gastritis, peptic ulcer and cancer). </a:t>
                      </a:r>
                    </a:p>
                    <a:p>
                      <a:pPr marL="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Vaccination: antigens . Promising results with studying adjuvant,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Determining route of immunization (oral or intramuscular).</a:t>
                      </a:r>
                    </a:p>
                    <a:p>
                      <a:pPr marL="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Dietary methods: (eating broccoli, cabbage, honey, and drinking green tea) </a:t>
                      </a:r>
                    </a:p>
                    <a:p>
                      <a:pPr marL="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Proper sanitation and clean sources of drinking water. </a:t>
                      </a:r>
                    </a:p>
                    <a:p>
                      <a:pPr marL="342900" indent="-342900" algn="l" defTabSz="914400" rtl="0" eaLnBrk="1" latinLnBrk="0" hangingPunct="1">
                        <a:buFont typeface="Courier New" charset="0"/>
                        <a:buChar char="o"/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CAF79385-28A3-4A0B-A555-6E149360095E}"/>
              </a:ext>
            </a:extLst>
          </p:cNvPr>
          <p:cNvCxnSpPr/>
          <p:nvPr/>
        </p:nvCxnSpPr>
        <p:spPr>
          <a:xfrm>
            <a:off x="0" y="6082747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5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988" y="250762"/>
            <a:ext cx="3837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Pathogenesis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sz="1600" dirty="0">
                <a:solidFill>
                  <a:srgbClr val="FF0000"/>
                </a:solidFill>
              </a:rPr>
              <a:t>“IMPORTANT”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587829" y="993222"/>
            <a:ext cx="112340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To colonize the stomach, H pylori must survive acidity. </a:t>
            </a:r>
            <a:endParaRPr lang="en-US" dirty="0">
              <a:latin typeface="Wingdings 3" charset="2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Using flagella, H pylori moves through stomach lumen and drill into the </a:t>
            </a:r>
            <a:r>
              <a:rPr lang="en-US" dirty="0" err="1"/>
              <a:t>mucoid</a:t>
            </a:r>
            <a:r>
              <a:rPr lang="en-US" dirty="0"/>
              <a:t> lining of stomach.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Produces adhesions that binds to the epithelial cells.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Produces large amounts of urease enzyme that break down urea into co2 +ammonia.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This in-turn </a:t>
            </a:r>
            <a:r>
              <a:rPr lang="en-US" dirty="0" err="1"/>
              <a:t>neutalizes</a:t>
            </a:r>
            <a:r>
              <a:rPr lang="en-US" dirty="0"/>
              <a:t> gastric acid.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Ammonia is toxic to epithelial cells along with proteases, </a:t>
            </a:r>
            <a:r>
              <a:rPr lang="en-US" dirty="0" err="1"/>
              <a:t>vacA</a:t>
            </a:r>
            <a:r>
              <a:rPr lang="en-US" dirty="0"/>
              <a:t> protein and phospholipases produced by H pylori and could damage epithelial cells.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Colonization of stomach or duodenum results in chronic gastritis (inflammation of stomach lining).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Inflammation stimulate more production of gastric acid ,This leads to gastric and duodenal ulcers, atrophy and later cancer.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err="1"/>
              <a:t>CagA</a:t>
            </a:r>
            <a:r>
              <a:rPr lang="en-US" dirty="0"/>
              <a:t> protein was found to contribute to peptic ulcer.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Free radical production in the gastric lining due to H pylori increases host cell mutation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dirty="0"/>
              <a:t>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H pylori induces the production of TNF-α and Interleukin 6 that leads to host cells mutation. 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altLang="en-US" dirty="0" err="1">
                <a:solidFill>
                  <a:schemeClr val="accent1"/>
                </a:solidFill>
                <a:ea typeface="MS PGothic" charset="-128"/>
              </a:rPr>
              <a:t>CagA</a:t>
            </a:r>
            <a:r>
              <a:rPr lang="en-US" altLang="en-US" dirty="0">
                <a:solidFill>
                  <a:schemeClr val="accent1"/>
                </a:solidFill>
                <a:ea typeface="MS PGothic" charset="-128"/>
              </a:rPr>
              <a:t>: </a:t>
            </a:r>
            <a:r>
              <a:rPr lang="en-US" altLang="en-US" dirty="0" err="1">
                <a:solidFill>
                  <a:schemeClr val="accent1"/>
                </a:solidFill>
                <a:ea typeface="MS PGothic" charset="-128"/>
              </a:rPr>
              <a:t>cytotoxin</a:t>
            </a:r>
            <a:r>
              <a:rPr lang="en-US" altLang="en-US" dirty="0">
                <a:solidFill>
                  <a:schemeClr val="accent1"/>
                </a:solidFill>
                <a:ea typeface="MS PGothic" charset="-128"/>
              </a:rPr>
              <a:t>- associated gene A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dirty="0" err="1">
                <a:solidFill>
                  <a:schemeClr val="accent1"/>
                </a:solidFill>
                <a:ea typeface="MS PGothic" charset="-128"/>
              </a:rPr>
              <a:t>CagA</a:t>
            </a:r>
            <a:r>
              <a:rPr lang="en-US" altLang="en-US" dirty="0">
                <a:solidFill>
                  <a:schemeClr val="accent1"/>
                </a:solidFill>
                <a:ea typeface="MS PGothic" charset="-128"/>
              </a:rPr>
              <a:t> is thought to be directly injected into the gastric epithelium and interferes with cell cycle progression and oncogenic function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dirty="0">
                <a:solidFill>
                  <a:schemeClr val="accent1"/>
                </a:solidFill>
                <a:ea typeface="MS PGothic" charset="-128"/>
              </a:rPr>
              <a:t>H. pylori that express functional </a:t>
            </a:r>
            <a:r>
              <a:rPr lang="en-US" altLang="en-US" dirty="0" err="1">
                <a:solidFill>
                  <a:schemeClr val="accent1"/>
                </a:solidFill>
                <a:ea typeface="MS PGothic" charset="-128"/>
              </a:rPr>
              <a:t>VacA</a:t>
            </a:r>
            <a:r>
              <a:rPr lang="en-US" altLang="en-US" dirty="0">
                <a:solidFill>
                  <a:schemeClr val="accent1"/>
                </a:solidFill>
                <a:ea typeface="MS PGothic" charset="-128"/>
              </a:rPr>
              <a:t> and </a:t>
            </a:r>
            <a:r>
              <a:rPr lang="en-US" altLang="en-US" dirty="0" err="1">
                <a:solidFill>
                  <a:schemeClr val="accent1"/>
                </a:solidFill>
                <a:ea typeface="MS PGothic" charset="-128"/>
              </a:rPr>
              <a:t>CagA</a:t>
            </a:r>
            <a:r>
              <a:rPr lang="en-US" altLang="en-US" dirty="0">
                <a:solidFill>
                  <a:schemeClr val="accent1"/>
                </a:solidFill>
                <a:ea typeface="MS PGothic" charset="-128"/>
              </a:rPr>
              <a:t> proteins possess greater pathogenic potential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CAF79385-28A3-4A0B-A555-6E149360095E}"/>
              </a:ext>
            </a:extLst>
          </p:cNvPr>
          <p:cNvCxnSpPr/>
          <p:nvPr/>
        </p:nvCxnSpPr>
        <p:spPr>
          <a:xfrm>
            <a:off x="0" y="6082747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250426"/>
            <a:ext cx="62069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*Which may lead to metaplasia and finally cancer </a:t>
            </a:r>
          </a:p>
        </p:txBody>
      </p:sp>
    </p:spTree>
    <p:extLst>
      <p:ext uri="{BB962C8B-B14F-4D97-AF65-F5344CB8AC3E}">
        <p14:creationId xmlns:p14="http://schemas.microsoft.com/office/powerpoint/2010/main" val="169159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35DFF2FF-55CA-4668-BE8F-94BD5946A2EA}"/>
              </a:ext>
            </a:extLst>
          </p:cNvPr>
          <p:cNvCxnSpPr/>
          <p:nvPr/>
        </p:nvCxnSpPr>
        <p:spPr>
          <a:xfrm>
            <a:off x="0" y="6215270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-296139" y="2556315"/>
            <a:ext cx="11431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Arial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The outcome of infection by H. pylori reflects an interaction between:</a:t>
            </a:r>
          </a:p>
        </p:txBody>
      </p:sp>
      <p:sp>
        <p:nvSpPr>
          <p:cNvPr id="5" name="Rectangle 4"/>
          <p:cNvSpPr/>
          <p:nvPr/>
        </p:nvSpPr>
        <p:spPr>
          <a:xfrm>
            <a:off x="655899" y="4628134"/>
            <a:ext cx="115361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H pylori consist of large diversity of strains with around 1,550 genes.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Study of H pylori is centered on trying to understand the pathogenesis of genome database.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H pylori contain 40kb-long Cag pathogenicity island (PAI) with over 40 </a:t>
            </a:r>
            <a:r>
              <a:rPr lang="en-US" dirty="0" err="1"/>
              <a:t>pathogenetic</a:t>
            </a:r>
            <a:r>
              <a:rPr lang="en-US" dirty="0"/>
              <a:t> genes.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Asymptomatic patients carry </a:t>
            </a:r>
            <a:r>
              <a:rPr lang="en-US" dirty="0" err="1"/>
              <a:t>H.pylori</a:t>
            </a:r>
            <a:r>
              <a:rPr lang="en-US" dirty="0"/>
              <a:t> strains </a:t>
            </a:r>
            <a:r>
              <a:rPr lang="en-US" dirty="0">
                <a:solidFill>
                  <a:srgbClr val="FF0000"/>
                </a:solidFill>
              </a:rPr>
              <a:t>lacking the Cag </a:t>
            </a:r>
            <a:r>
              <a:rPr lang="en-US" dirty="0" err="1">
                <a:solidFill>
                  <a:srgbClr val="FF0000"/>
                </a:solidFill>
              </a:rPr>
              <a:t>pathogenesity</a:t>
            </a:r>
            <a:r>
              <a:rPr lang="en-US" dirty="0">
                <a:solidFill>
                  <a:srgbClr val="FF0000"/>
                </a:solidFill>
              </a:rPr>
              <a:t> island (PAI). </a:t>
            </a:r>
          </a:p>
        </p:txBody>
      </p:sp>
      <p:sp>
        <p:nvSpPr>
          <p:cNvPr id="2" name="Rectangle 1"/>
          <p:cNvSpPr/>
          <p:nvPr/>
        </p:nvSpPr>
        <p:spPr>
          <a:xfrm>
            <a:off x="655899" y="3017980"/>
            <a:ext cx="25803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Strain virulence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Environmental factors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Host genotype</a:t>
            </a:r>
          </a:p>
        </p:txBody>
      </p:sp>
      <p:sp>
        <p:nvSpPr>
          <p:cNvPr id="9" name="Rectangle 8"/>
          <p:cNvSpPr/>
          <p:nvPr/>
        </p:nvSpPr>
        <p:spPr>
          <a:xfrm>
            <a:off x="161938" y="4157294"/>
            <a:ext cx="11431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Genome: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61938" y="512365"/>
            <a:ext cx="82296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Old-management : </a:t>
            </a:r>
            <a:r>
              <a:rPr lang="en-US" sz="2400" b="1" dirty="0">
                <a:solidFill>
                  <a:srgbClr val="7030A0"/>
                </a:solidFill>
              </a:rPr>
              <a:t>“female only”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27666" y="940990"/>
            <a:ext cx="11136667" cy="17105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sz="1800" dirty="0"/>
              <a:t>Until recently every surgeon faced with a perforated peptic ulcer had to open the abdomen, sewing up the hole, and avoiding inflammation with cleansing abdomen cavity.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/>
              <a:t>Peptic ulcer was a dangerous disease associated with high morbidity and mortality.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err="1"/>
              <a:t>Gastrectomy</a:t>
            </a:r>
            <a:r>
              <a:rPr lang="en-US" sz="1800" dirty="0"/>
              <a:t> (where part of the stomach or all is resected), is no longer used for peptic ulcer management.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9231" y="6353908"/>
            <a:ext cx="526366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100" dirty="0">
                <a:solidFill>
                  <a:schemeClr val="accent1"/>
                </a:solidFill>
                <a:ea typeface="MS PGothic" charset="-128"/>
              </a:rPr>
              <a:t>PAI codes for </a:t>
            </a:r>
            <a:r>
              <a:rPr lang="en-US" altLang="en-US" sz="1100" dirty="0" err="1">
                <a:solidFill>
                  <a:schemeClr val="accent1"/>
                </a:solidFill>
                <a:ea typeface="MS PGothic" charset="-128"/>
              </a:rPr>
              <a:t>cagA</a:t>
            </a:r>
            <a:r>
              <a:rPr lang="en-US" altLang="en-US" sz="1100" dirty="0">
                <a:solidFill>
                  <a:schemeClr val="accent1"/>
                </a:solidFill>
                <a:ea typeface="MS PGothic" charset="-128"/>
              </a:rPr>
              <a:t> and it’s secretion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2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35DFF2FF-55CA-4668-BE8F-94BD5946A2EA}"/>
              </a:ext>
            </a:extLst>
          </p:cNvPr>
          <p:cNvCxnSpPr/>
          <p:nvPr/>
        </p:nvCxnSpPr>
        <p:spPr>
          <a:xfrm>
            <a:off x="0" y="6451753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781072"/>
              </p:ext>
            </p:extLst>
          </p:nvPr>
        </p:nvGraphicFramePr>
        <p:xfrm>
          <a:off x="293914" y="178053"/>
          <a:ext cx="11604172" cy="615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14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427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7780">
                <a:tc gridSpan="2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Font typeface="Arial" charset="0"/>
                        <a:buNone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Laboratory characteristics :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buFont typeface="Arial" charset="0"/>
                        <a:buNone/>
                        <a:defRPr/>
                      </a:pP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89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Morphology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eaLnBrk="1" hangingPunct="1">
                        <a:buFont typeface="Arial" charset="0"/>
                        <a:buNone/>
                        <a:defRPr/>
                      </a:pPr>
                      <a:r>
                        <a:rPr lang="en-IE" sz="1600" dirty="0">
                          <a:ea typeface="+mn-ea"/>
                          <a:cs typeface="+mn-cs"/>
                        </a:rPr>
                        <a:t>Fastidious in terms of growth requirements:</a:t>
                      </a:r>
                    </a:p>
                    <a:p>
                      <a:pPr marL="685800" lvl="1" indent="-285750" algn="l" eaLnBrk="1" hangingPunct="1">
                        <a:buFont typeface="Wingdings" pitchFamily="2" charset="2"/>
                        <a:buChar char="ü"/>
                        <a:defRPr/>
                      </a:pPr>
                      <a:r>
                        <a:rPr lang="en-IE" sz="1600" dirty="0">
                          <a:ea typeface="+mn-ea"/>
                          <a:cs typeface="+mn-cs"/>
                        </a:rPr>
                        <a:t>Strictly </a:t>
                      </a:r>
                      <a:r>
                        <a:rPr lang="en-IE" sz="1600" dirty="0" err="1">
                          <a:ea typeface="+mn-ea"/>
                          <a:cs typeface="+mn-cs"/>
                        </a:rPr>
                        <a:t>microaerophilic</a:t>
                      </a:r>
                      <a:r>
                        <a:rPr lang="en-IE" sz="1600" dirty="0"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685800" lvl="1" indent="-285750" algn="l" eaLnBrk="1" hangingPunct="1">
                        <a:buFont typeface="Wingdings" pitchFamily="2" charset="2"/>
                        <a:buChar char="ü"/>
                        <a:defRPr/>
                      </a:pPr>
                      <a:r>
                        <a:rPr lang="en-IE" sz="1600" dirty="0">
                          <a:ea typeface="+mn-ea"/>
                          <a:cs typeface="+mn-cs"/>
                        </a:rPr>
                        <a:t>Will grow in environments with increased Co2</a:t>
                      </a:r>
                    </a:p>
                    <a:p>
                      <a:pPr marL="685800" lvl="1" indent="-285750" algn="l" eaLnBrk="1" hangingPunct="1">
                        <a:buFont typeface="Wingdings" pitchFamily="2" charset="2"/>
                        <a:buChar char="ü"/>
                        <a:defRPr/>
                      </a:pPr>
                      <a:r>
                        <a:rPr lang="en-GB" sz="1600" dirty="0">
                          <a:ea typeface="+mn-ea"/>
                          <a:cs typeface="+mn-cs"/>
                        </a:rPr>
                        <a:t>Blood agar based medium</a:t>
                      </a:r>
                      <a:r>
                        <a:rPr lang="en-GB" sz="1600" b="1" dirty="0"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l" eaLnBrk="1" hangingPunct="1">
                        <a:buFont typeface="Arial" charset="0"/>
                        <a:buNone/>
                        <a:defRPr/>
                      </a:pPr>
                      <a:r>
                        <a:rPr lang="en-US" sz="1600" b="1" dirty="0">
                          <a:ea typeface="+mn-ea"/>
                          <a:cs typeface="+mn-cs"/>
                        </a:rPr>
                        <a:t>Morphology and staining</a:t>
                      </a:r>
                      <a:r>
                        <a:rPr lang="en-US" sz="1600" dirty="0">
                          <a:ea typeface="+mn-ea"/>
                          <a:cs typeface="+mn-cs"/>
                        </a:rPr>
                        <a:t> :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742950" lvl="1" indent="-285750" algn="l">
                        <a:buFont typeface="Arial" charset="0"/>
                        <a:buChar char="•"/>
                      </a:pPr>
                      <a:r>
                        <a:rPr lang="en-US" sz="1600" b="0" dirty="0">
                          <a:solidFill>
                            <a:srgbClr val="FF0000"/>
                          </a:solidFill>
                          <a:latin typeface="+mn-lt"/>
                        </a:rPr>
                        <a:t>small,</a:t>
                      </a:r>
                      <a:r>
                        <a:rPr lang="en-US" sz="1600" b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FF0000"/>
                          </a:solidFill>
                          <a:latin typeface="+mn-lt"/>
                        </a:rPr>
                        <a:t>Gram negative</a:t>
                      </a:r>
                      <a:r>
                        <a:rPr lang="en-US" sz="1600" b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 spiral rods bacilli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, motile by flagella .</a:t>
                      </a:r>
                    </a:p>
                    <a:p>
                      <a:pPr marL="742950" lvl="1" indent="-285750" algn="l">
                        <a:buFont typeface="Arial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Strictly </a:t>
                      </a:r>
                      <a:r>
                        <a:rPr lang="en-US" sz="1600" b="0" dirty="0" err="1">
                          <a:solidFill>
                            <a:srgbClr val="FF0000"/>
                          </a:solidFill>
                          <a:latin typeface="+mn-lt"/>
                        </a:rPr>
                        <a:t>Microaerophilic</a:t>
                      </a:r>
                      <a:r>
                        <a:rPr lang="en-US" sz="1600" b="0" dirty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1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Culture: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blood or</a:t>
                      </a:r>
                      <a:r>
                        <a:rPr lang="en-US" sz="16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chocolate agar based medium in a moist </a:t>
                      </a:r>
                      <a:r>
                        <a:rPr lang="en-US" sz="160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microaerophilic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atmosphere.</a:t>
                      </a:r>
                    </a:p>
                    <a:p>
                      <a:pPr marL="342900" indent="-34290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Selective medium can be used for isolation from clinical specimens.</a:t>
                      </a:r>
                    </a:p>
                    <a:p>
                      <a:pPr marL="342900" indent="-34290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Small colonies grow after 5-7 days at 37 ̊C.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91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Biochemical reactions: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catalase-positive </a:t>
                      </a:r>
                    </a:p>
                    <a:p>
                      <a:pPr marL="342900" indent="-342900" algn="l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oxidase- positive</a:t>
                      </a:r>
                    </a:p>
                    <a:p>
                      <a:pPr marL="342900" indent="-342900" algn="l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strongly urease-positive. </a:t>
                      </a:r>
                    </a:p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Hallmark of the species is production of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urease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enzyme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</a:p>
                    <a:p>
                      <a:pPr lvl="1" algn="l"/>
                      <a:r>
                        <a:rPr lang="en-US" sz="16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-Urease breaks urea down to Co2+NH3</a:t>
                      </a:r>
                    </a:p>
                    <a:p>
                      <a:pPr lvl="1" algn="l"/>
                      <a:r>
                        <a:rPr lang="en-US" sz="16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6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Amonia</a:t>
                      </a:r>
                      <a:r>
                        <a:rPr lang="en-US" sz="16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is a strong base </a:t>
                      </a:r>
                    </a:p>
                    <a:p>
                      <a:pPr lvl="1" algn="l"/>
                      <a:r>
                        <a:rPr lang="en-US" sz="16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-Urease helps H. pylori survive strongly acidic stomach conditions.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charset="0"/>
                        </a:rPr>
                        <a:t>Very fragile </a:t>
                      </a: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charset="0"/>
                        </a:rPr>
                        <a:t>(a point of importance when referring samples to the lab).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1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Typing: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To asses genetic relatedness: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variety of nucleic acid methods have been developed, but there is no agreed typing scheme. </a:t>
                      </a:r>
                    </a:p>
                    <a:p>
                      <a:pPr marL="0" indent="0" algn="l" defTabSz="914400" rtl="0" eaLnBrk="1" latinLnBrk="0" hangingPunct="1">
                        <a:buFont typeface="Courier New" charset="0"/>
                        <a:buNone/>
                      </a:pPr>
                      <a:r>
                        <a:rPr lang="en-US" sz="16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 Generally no role in direct patient management. </a:t>
                      </a:r>
                    </a:p>
                    <a:p>
                      <a:pPr marL="0" indent="0" algn="l" defTabSz="914400" rtl="0" eaLnBrk="1" latinLnBrk="0" hangingPunct="1">
                        <a:buFont typeface="Courier New" charset="0"/>
                        <a:buNone/>
                      </a:pPr>
                      <a:r>
                        <a:rPr lang="en-US" sz="16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 Mainly useful for epidemiological studies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778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charset="0"/>
                        <a:buNone/>
                      </a:pPr>
                      <a:r>
                        <a:rPr lang="en-US" sz="1400" b="1" dirty="0"/>
                        <a:t>Serology: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rgbClr val="7030A0"/>
                          </a:solidFill>
                        </a:rPr>
                        <a:t>IgG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 and </a:t>
                      </a:r>
                      <a:r>
                        <a:rPr lang="en-US" sz="1600" dirty="0" err="1">
                          <a:solidFill>
                            <a:srgbClr val="7030A0"/>
                          </a:solidFill>
                        </a:rPr>
                        <a:t>IgM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 to Cytotoxic Associated Gene A (</a:t>
                      </a:r>
                      <a:r>
                        <a:rPr lang="en-US" sz="1600" dirty="0" err="1">
                          <a:solidFill>
                            <a:srgbClr val="7030A0"/>
                          </a:solidFill>
                        </a:rPr>
                        <a:t>CagA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)and (</a:t>
                      </a:r>
                      <a:r>
                        <a:rPr lang="en-US" sz="1600" dirty="0" err="1">
                          <a:solidFill>
                            <a:srgbClr val="7030A0"/>
                          </a:solidFill>
                        </a:rPr>
                        <a:t>VacA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) for virulence strains. 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6497734"/>
            <a:ext cx="929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*(Need small amount of oxygen to grow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sz="1400" dirty="0" smtClean="0">
                <a:solidFill>
                  <a:schemeClr val="accent1"/>
                </a:solidFill>
              </a:rPr>
              <a:t>,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ea typeface="MS PGothic" charset="-128"/>
              </a:rPr>
              <a:t>Blood based medium like brain heart infusion (BHI,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ea typeface="MS PGothic" charset="-128"/>
              </a:rPr>
              <a:t>Brucella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ea typeface="MS PGothic" charset="-128"/>
              </a:rPr>
              <a:t> medium) 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1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35DFF2FF-55CA-4668-BE8F-94BD5946A2EA}"/>
              </a:ext>
            </a:extLst>
          </p:cNvPr>
          <p:cNvCxnSpPr/>
          <p:nvPr/>
        </p:nvCxnSpPr>
        <p:spPr>
          <a:xfrm>
            <a:off x="0" y="6215270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4D6CC34C-D552-487F-94A8-444D376ED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981163"/>
              </p:ext>
            </p:extLst>
          </p:nvPr>
        </p:nvGraphicFramePr>
        <p:xfrm>
          <a:off x="114301" y="89762"/>
          <a:ext cx="11991974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8274">
                  <a:extLst>
                    <a:ext uri="{9D8B030D-6E8A-4147-A177-3AD203B41FA5}">
                      <a16:colId xmlns:a16="http://schemas.microsoft.com/office/drawing/2014/main" xmlns="" val="3292404492"/>
                    </a:ext>
                  </a:extLst>
                </a:gridCol>
                <a:gridCol w="10553700">
                  <a:extLst>
                    <a:ext uri="{9D8B030D-6E8A-4147-A177-3AD203B41FA5}">
                      <a16:colId xmlns:a16="http://schemas.microsoft.com/office/drawing/2014/main" xmlns="" val="2332039330"/>
                    </a:ext>
                  </a:extLst>
                </a:gridCol>
              </a:tblGrid>
              <a:tr h="3022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Diagnosis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Checking for dyspeptic patients for 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pylori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08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Non-invasive methods: 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-First choice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“Commonly used”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6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Serology (Blood antibody) tests (IgG, IgM or IgA).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-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+mn-lt"/>
                        </a:rPr>
                        <a:t>poor accuracy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4411912"/>
                  </a:ext>
                </a:extLst>
              </a:tr>
              <a:tr h="302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Stool antigen test.</a:t>
                      </a:r>
                      <a:r>
                        <a:rPr lang="en-US" sz="1600" baseline="0" dirty="0">
                          <a:latin typeface="+mn-lt"/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“</a:t>
                      </a:r>
                      <a:r>
                        <a:rPr lang="en-US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very specific (Reliable but may there cross react with other bacteria”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120947320"/>
                  </a:ext>
                </a:extLst>
              </a:tr>
              <a:tr h="74191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+mn-lt"/>
                        </a:rPr>
                        <a:t>Carbon urea breath test </a:t>
                      </a:r>
                      <a:r>
                        <a:rPr lang="en-US" sz="1600" dirty="0">
                          <a:latin typeface="+mn-lt"/>
                        </a:rPr>
                        <a:t>(C14 or C13 ).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- </a:t>
                      </a: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a urea solution labelled with C14 isotope is given to pt. The Co2 subsequently exhaled by the patient contains the C14 isotope and this is measured. A high reading indicates presence of H. Pylori</a:t>
                      </a:r>
                      <a:r>
                        <a:rPr lang="en-US" sz="1600" dirty="0">
                          <a:latin typeface="+mn-lt"/>
                        </a:rPr>
                        <a:t>. </a:t>
                      </a:r>
                      <a:r>
                        <a:rPr lang="en-US" sz="11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(very specific but very expensive) </a:t>
                      </a:r>
                      <a:endParaRPr lang="en-US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08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Invasive methods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(most</a:t>
                      </a:r>
                      <a:r>
                        <a:rPr lang="en-US" sz="1600" baseline="0" dirty="0">
                          <a:latin typeface="+mn-lt"/>
                        </a:rPr>
                        <a:t> </a:t>
                      </a:r>
                      <a:r>
                        <a:rPr lang="en-US" sz="1600" dirty="0">
                          <a:latin typeface="+mn-lt"/>
                        </a:rPr>
                        <a:t>reliable), on biopsy: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“Commonly used”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Endoscopy followed by Histological examination.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+mn-lt"/>
                        </a:rPr>
                        <a:t>Histological examination of biopsy </a:t>
                      </a: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specimens of gastric/duodenal mucosa take at endoscopy</a:t>
                      </a:r>
                      <a:r>
                        <a:rPr lang="en-US" sz="1600" dirty="0">
                          <a:latin typeface="+mn-lt"/>
                        </a:rPr>
                        <a:t>. </a:t>
                      </a:r>
                      <a:r>
                        <a:rPr lang="en-US" sz="12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(Very reliable, 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gold standard </a:t>
                      </a:r>
                      <a:r>
                        <a:rPr lang="en-US" sz="12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2897644"/>
                  </a:ext>
                </a:extLst>
              </a:tr>
              <a:tr h="96173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+mn-lt"/>
                        </a:rPr>
                        <a:t>Rapid urease test </a:t>
                      </a:r>
                      <a:r>
                        <a:rPr lang="en-US" sz="1600" dirty="0">
                          <a:latin typeface="+mn-lt"/>
                        </a:rPr>
                        <a:t>(CLO-test ®) :</a:t>
                      </a: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based again on urease-production by the organism-&gt;NH3 production-&gt;rise in pH=&gt;change in the </a:t>
                      </a:r>
                      <a:r>
                        <a:rPr lang="en-US" sz="1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colour</a:t>
                      </a: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indicator of the kit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High sensitivity and specificity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Prompt result.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191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Endoscopy followed by culturing the bacteria.</a:t>
                      </a:r>
                      <a:endParaRPr lang="en-US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+mn-lt"/>
                        </a:rPr>
                        <a:t>Culturing the bacteria</a:t>
                      </a:r>
                      <a:r>
                        <a:rPr lang="en-US" sz="1600" dirty="0">
                          <a:latin typeface="+mn-lt"/>
                        </a:rPr>
                        <a:t>. </a:t>
                      </a: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Used for antibiotic resistance testing, as sensitive as the histology. Requires selective agars and incubation for growth.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22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+mn-lt"/>
                        </a:rPr>
                        <a:t>Molecular methods </a:t>
                      </a:r>
                      <a:r>
                        <a:rPr lang="en-US" sz="1600" dirty="0">
                          <a:latin typeface="+mn-lt"/>
                        </a:rPr>
                        <a:t>(e.g. PCR) 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5853" y="5107006"/>
            <a:ext cx="12192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Susceptibility Testing: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Not available in all centers.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Require growth from culture, so biopsy needed.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More recently molecular methods looking for mutations that code for resistance have been used.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6185" y="6307015"/>
            <a:ext cx="1186009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100" dirty="0">
                <a:solidFill>
                  <a:schemeClr val="accent1">
                    <a:lumMod val="75000"/>
                  </a:schemeClr>
                </a:solidFill>
                <a:ea typeface="MS PGothic" charset="-128"/>
              </a:rPr>
              <a:t>Serology: Mainly IgG,  IgA and </a:t>
            </a:r>
            <a:r>
              <a:rPr lang="en-US" altLang="en-US" sz="1100" dirty="0" err="1">
                <a:solidFill>
                  <a:schemeClr val="accent1">
                    <a:lumMod val="75000"/>
                  </a:schemeClr>
                </a:solidFill>
                <a:ea typeface="MS PGothic" charset="-128"/>
              </a:rPr>
              <a:t>IgM</a:t>
            </a:r>
            <a:r>
              <a:rPr lang="en-US" altLang="en-US" sz="1100" dirty="0">
                <a:solidFill>
                  <a:schemeClr val="accent1">
                    <a:lumMod val="75000"/>
                  </a:schemeClr>
                </a:solidFill>
                <a:ea typeface="MS PGothic" charset="-128"/>
              </a:rPr>
              <a:t> less useful. Cannot distinguish active from past infection</a:t>
            </a:r>
          </a:p>
          <a:p>
            <a:pPr>
              <a:spcBef>
                <a:spcPct val="0"/>
              </a:spcBef>
            </a:pPr>
            <a:r>
              <a:rPr lang="en-US" altLang="en-US" sz="1100" dirty="0">
                <a:solidFill>
                  <a:schemeClr val="accent1">
                    <a:lumMod val="75000"/>
                  </a:schemeClr>
                </a:solidFill>
                <a:ea typeface="MS PGothic" charset="-128"/>
              </a:rPr>
              <a:t>Stool antigen: detects active infection, can be used to monitor treatment. Current PPI or antibiotic use decreases sensitivity</a:t>
            </a:r>
          </a:p>
          <a:p>
            <a:pPr>
              <a:spcBef>
                <a:spcPct val="0"/>
              </a:spcBef>
            </a:pPr>
            <a:r>
              <a:rPr lang="en-US" altLang="en-US" sz="1100" dirty="0">
                <a:solidFill>
                  <a:schemeClr val="accent1">
                    <a:lumMod val="75000"/>
                  </a:schemeClr>
                </a:solidFill>
                <a:ea typeface="MS PGothic" charset="-128"/>
              </a:rPr>
              <a:t>Breath test: detects active infection, can be used to monitor treatment. Limited availability</a:t>
            </a:r>
          </a:p>
          <a:p>
            <a:pPr>
              <a:spcBef>
                <a:spcPct val="0"/>
              </a:spcBef>
            </a:pPr>
            <a:endParaRPr lang="en-US" altLang="en-US" dirty="0">
              <a:ea typeface="MS PGothic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1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1971</Words>
  <Application>Microsoft Macintosh PowerPoint</Application>
  <PresentationFormat>Widescreen</PresentationFormat>
  <Paragraphs>224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 Light</vt:lpstr>
      <vt:lpstr>Courier New</vt:lpstr>
      <vt:lpstr>MS PGothic</vt:lpstr>
      <vt:lpstr>Wingdings 3</vt:lpstr>
      <vt:lpstr>Arial</vt:lpstr>
      <vt:lpstr>Calibri</vt:lpstr>
      <vt:lpstr>Wingdings</vt:lpstr>
      <vt:lpstr>Office Theme</vt:lpstr>
      <vt:lpstr>PowerPoint Presentation</vt:lpstr>
      <vt:lpstr>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SUMMARY:</vt:lpstr>
      <vt:lpstr>QUIZ: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</dc:title>
  <dc:creator>kobe</dc:creator>
  <cp:lastModifiedBy>حمد</cp:lastModifiedBy>
  <cp:revision>78</cp:revision>
  <dcterms:created xsi:type="dcterms:W3CDTF">2016-09-30T08:16:06Z</dcterms:created>
  <dcterms:modified xsi:type="dcterms:W3CDTF">2017-11-28T12:24:39Z</dcterms:modified>
</cp:coreProperties>
</file>