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</p:sldMasterIdLst>
  <p:notesMasterIdLst>
    <p:notesMasterId r:id="rId14"/>
  </p:notesMasterIdLst>
  <p:sldIdLst>
    <p:sldId id="262" r:id="rId2"/>
    <p:sldId id="268" r:id="rId3"/>
    <p:sldId id="267" r:id="rId4"/>
    <p:sldId id="271" r:id="rId5"/>
    <p:sldId id="291" r:id="rId6"/>
    <p:sldId id="277" r:id="rId7"/>
    <p:sldId id="278" r:id="rId8"/>
    <p:sldId id="284" r:id="rId9"/>
    <p:sldId id="290" r:id="rId10"/>
    <p:sldId id="261" r:id="rId11"/>
    <p:sldId id="29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DDDDDD"/>
    <a:srgbClr val="FF9933"/>
    <a:srgbClr val="FF9966"/>
    <a:srgbClr val="FF7C80"/>
    <a:srgbClr val="CC00FF"/>
    <a:srgbClr val="008000"/>
    <a:srgbClr val="0000CC"/>
    <a:srgbClr val="41414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53F11-2F7E-4D2D-99FA-663E58A892B7}" type="datetimeFigureOut">
              <a:rPr lang="en-US" smtClean="0"/>
              <a:t>12/26/2017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3042D-4D00-4C37-9F90-B8D89016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2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EE487-FEE8-4C03-953F-42506F938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6A8F0-6253-4EE4-A557-FC39DC011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8541C-2C30-471E-9DDB-80EECFC22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12/26/2017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48E2C-A2C5-42D2-8872-C99D6A52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B46A7-D117-4B5B-9F28-95E9D8A9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31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6E4D-E6EF-4B15-A091-B0BD235A4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DEB8A-2104-4EE0-8565-0198596A8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FF9C7-0729-4082-BE5D-28B8A87A2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15C5D-F5F0-4612-8ADC-59101C58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2F012-EDB7-45E0-8394-18DE2820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3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BD7806-12FE-4F5F-BE59-54192E70FF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FCEB49-3958-4CCA-A779-72A895C65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CE333-D839-46AE-9654-9647AE3D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F5AFA-E4C2-4079-8F72-8A765193F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A8892-A083-4571-BFA4-5643F6D25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83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ar-SA" noProof="0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21CD4EB-F7C9-4AAE-9815-E08BEB615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DFB369B-62CA-4E70-86F4-07E0ED93A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313F878-5628-4F05-A370-FC63B6D0A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F132D-CC29-4482-B322-2D3B3D264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66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3078F-F1B2-4556-9170-2D0CBAB9A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48954-6A81-41C6-A04F-A59E18EC1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8C377-B7C2-4062-882B-02408DF0F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7D246-1AF0-42C8-AC02-B3A80B6C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977DE-E876-4219-BF44-33E4AF34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8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B5754-CF6C-4A4D-8865-BF1E126F3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DEE2A-B077-4A8F-AA82-A0F999FF1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C7CC5-FDEC-4B47-82FC-41889ABF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12/26/2017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8731A-F93A-41CD-B48F-90988BCD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6D0F7-3918-41A4-908D-C5C1CD156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4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0C500-7B41-484B-9508-147EAF436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55293-0C27-4D0B-9605-B1AB2B9D7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72FE5-6F6B-4DD1-8C77-85660AA2E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8DC7E-8FA3-4F95-88DA-089562931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405659-F190-440D-AAE6-858681CF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CE518-90FB-4424-A29C-1F1ABE1E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124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E64CE-6E7A-48E1-8FDC-4561158F3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37A48-8B3D-4E20-A352-17EDC11EE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5464C-48C6-4AB2-94A3-B43B6317C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99FC64-ED77-4BD0-B5B4-5904903CC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484209-D9C2-4E6F-A710-9FE61D48B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E3A0F-82A1-4936-8747-5EB21579D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984429-231A-4AD2-B98B-046B3C871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8968F1-D2B3-4B52-B356-1FBC241F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12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E0EC1-4611-4C6B-AA47-DC250E99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B5D828-283B-49BB-9194-815807C7E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56FD7-81EF-463E-994C-DE056CD3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CD922-202A-4BBF-8FA2-E2D05EB3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16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107F77-8396-45B6-B6B3-809EA18E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229076-B574-4DF7-8DFF-32D18D39E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1499A-276A-490F-9190-AA8F9A2E2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731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9F48-3660-4094-8436-BB4E3A36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EBEA1-BD5E-47CA-BFA7-7A66A0E2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3C3659-89B9-4078-8CCF-5FEB4862F9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8CAA12-1BF5-4C7A-9AD1-3790C1873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97DCA-EE76-480B-A505-E609EA07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9F6E70-8175-4083-B4C5-C5ACE8124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58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FECA7-99F7-4118-BEC8-3094599D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C12C78-5570-4841-B60D-EEEE3BE2E2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9E6C1-F09F-4468-92D5-A13719AA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1D4862-EB00-4D9C-8F6D-9EE1147E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12/26/2017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0C2FC-B6DB-467C-9B60-C6B4ECEA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B23FB9-8BCA-4ADA-8921-319629CDC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2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C749B0-1043-41C6-80D9-F3CF73F6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2C3B7-5A8A-4EB3-9593-0739A6BAF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C5636-6F99-4292-AC2F-3D7B1375E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12/26/2017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95796-9304-4B1A-9FDD-9B423E16D6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E1AA1-8F8A-48FD-B621-9DC60152C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9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docs.google.com/presentation/d/10zRUawfvoXG_BGXBh6f9W2NeRSSfW6Q_zW9VhGQtK_Q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FFECE9C-A2FE-4C10-B189-FC1599107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320" y="6154"/>
            <a:ext cx="2889680" cy="1643319"/>
          </a:xfrm>
          <a:prstGeom prst="rect">
            <a:avLst/>
          </a:prstGeom>
        </p:spPr>
      </p:pic>
      <p:pic>
        <p:nvPicPr>
          <p:cNvPr id="25" name="صورة 2">
            <a:extLst>
              <a:ext uri="{FF2B5EF4-FFF2-40B4-BE49-F238E27FC236}">
                <a16:creationId xmlns:a16="http://schemas.microsoft.com/office/drawing/2014/main" id="{456DF3F2-9714-4DE6-AF9B-FE175EC1C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4101"/>
            <a:ext cx="2057400" cy="178357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57A4952-C7BB-4B44-8C85-34B8EAA20AAA}"/>
              </a:ext>
            </a:extLst>
          </p:cNvPr>
          <p:cNvSpPr/>
          <p:nvPr/>
        </p:nvSpPr>
        <p:spPr>
          <a:xfrm>
            <a:off x="4003886" y="3949043"/>
            <a:ext cx="41842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LECTURE: Leishmania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4EE7AC-43A8-4FFC-B43D-0EF274A12D56}"/>
              </a:ext>
            </a:extLst>
          </p:cNvPr>
          <p:cNvSpPr txBox="1"/>
          <p:nvPr/>
        </p:nvSpPr>
        <p:spPr>
          <a:xfrm>
            <a:off x="109983" y="5350079"/>
            <a:ext cx="2348120" cy="1323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Important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Doctor’s notes 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Extra explanation</a:t>
            </a:r>
          </a:p>
          <a:p>
            <a:pPr indent="-342900">
              <a:buSzPct val="96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7030A0"/>
                </a:solidFill>
              </a:rPr>
              <a:t>Only 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or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only 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58A09-01A1-4910-A22E-172E6B5F615A}"/>
              </a:ext>
            </a:extLst>
          </p:cNvPr>
          <p:cNvSpPr txBox="1"/>
          <p:nvPr/>
        </p:nvSpPr>
        <p:spPr>
          <a:xfrm>
            <a:off x="4926627" y="4720699"/>
            <a:ext cx="2338743" cy="5232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Editing File </a:t>
            </a:r>
            <a:endParaRPr lang="en-US" sz="28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AutoShape 2" descr="https://mail.google.com/mail/u/0/?ui=2&amp;ik=c99fa0b050&amp;view=fimg&amp;th=15ee8b92b0110c05&amp;attid=0.1.1&amp;disp=emb&amp;attbid=ANGjdJ8eiXo8W8QW4DU3t3sdOf9QhsfwIWfRR8vUqmg3ktvy5gpT6xOt-tjjb3QqSWvcPNdCBS7MKM_Ok2earQjkEAkaxluAIXl_K0TCmJE4oOXm-lJ2060c6a0Ew4c&amp;sz=w1576-h1398&amp;ats=1507143010290&amp;rm=15ee8b92b0110c05&amp;zw&amp;atsh=1">
            <a:extLst>
              <a:ext uri="{FF2B5EF4-FFF2-40B4-BE49-F238E27FC236}">
                <a16:creationId xmlns:a16="http://schemas.microsoft.com/office/drawing/2014/main" id="{2FF0453A-566C-44FF-8747-E21D19657D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43150" y="100013"/>
            <a:ext cx="7505700" cy="665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40622-7D11-4BB5-B4B5-D9D60AD25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6424">
            <a:off x="7523257" y="2459331"/>
            <a:ext cx="1566939" cy="138883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7074DD-87E6-47E2-8D66-8C294443ABAC}"/>
              </a:ext>
            </a:extLst>
          </p:cNvPr>
          <p:cNvCxnSpPr/>
          <p:nvPr/>
        </p:nvCxnSpPr>
        <p:spPr>
          <a:xfrm>
            <a:off x="1762539" y="3885270"/>
            <a:ext cx="8984621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8BF91CB-ED92-414E-AF4C-9098E9A4B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5954" y="302611"/>
            <a:ext cx="3668503" cy="35357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B028634-0419-4555-8C05-A8662DC51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5381" y="2755330"/>
            <a:ext cx="177208" cy="1772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1F51F7-BAB0-473A-9F53-5E35AB50C2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0541" y="2887520"/>
            <a:ext cx="208707" cy="2087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6B7F3CF-DFCB-4F4C-A8E4-A6CD56D1F1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 flipV="1">
            <a:off x="5918792" y="2742821"/>
            <a:ext cx="177208" cy="1772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8A3197-437E-42E8-BD1F-C226F81AC103}"/>
              </a:ext>
            </a:extLst>
          </p:cNvPr>
          <p:cNvSpPr/>
          <p:nvPr/>
        </p:nvSpPr>
        <p:spPr>
          <a:xfrm>
            <a:off x="7229608" y="6011798"/>
            <a:ext cx="481664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SA" u="sng" dirty="0">
                <a:solidFill>
                  <a:schemeClr val="accent1"/>
                </a:solidFill>
              </a:rPr>
              <a:t>"</a:t>
            </a:r>
            <a:r>
              <a:rPr lang="ar-SA" b="1" u="sng" dirty="0">
                <a:solidFill>
                  <a:schemeClr val="accent1"/>
                </a:solidFill>
              </a:rPr>
              <a:t>لا حول ولا قوة إلا بالله العلي العظيم</a:t>
            </a:r>
            <a:r>
              <a:rPr lang="ar-SA" b="1" dirty="0">
                <a:solidFill>
                  <a:schemeClr val="accent1"/>
                </a:solidFill>
              </a:rPr>
              <a:t>" </a:t>
            </a:r>
            <a:r>
              <a:rPr lang="ar-SA" b="1" dirty="0"/>
              <a:t>وتقال هذه الجملة إذا داهم الإنسان أمر عظيم لا يستطيعه ، أو يصعب عليه القيام به .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81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260" y="13252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SUMMARY: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DFF2FF-55CA-4668-BE8F-94BD5946A2EA}"/>
              </a:ext>
            </a:extLst>
          </p:cNvPr>
          <p:cNvCxnSpPr/>
          <p:nvPr/>
        </p:nvCxnSpPr>
        <p:spPr>
          <a:xfrm>
            <a:off x="0" y="734805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BD0BD27-20F2-487D-A6AF-342BFC47D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145754"/>
              </p:ext>
            </p:extLst>
          </p:nvPr>
        </p:nvGraphicFramePr>
        <p:xfrm>
          <a:off x="66260" y="901150"/>
          <a:ext cx="12059479" cy="5760720"/>
        </p:xfrm>
        <a:graphic>
          <a:graphicData uri="http://schemas.openxmlformats.org/drawingml/2006/table">
            <a:tbl>
              <a:tblPr firstRow="1" bandRow="1"/>
              <a:tblGrid>
                <a:gridCol w="1139687">
                  <a:extLst>
                    <a:ext uri="{9D8B030D-6E8A-4147-A177-3AD203B41FA5}">
                      <a16:colId xmlns:a16="http://schemas.microsoft.com/office/drawing/2014/main" val="2754430967"/>
                    </a:ext>
                  </a:extLst>
                </a:gridCol>
                <a:gridCol w="2071618">
                  <a:extLst>
                    <a:ext uri="{9D8B030D-6E8A-4147-A177-3AD203B41FA5}">
                      <a16:colId xmlns:a16="http://schemas.microsoft.com/office/drawing/2014/main" val="338519537"/>
                    </a:ext>
                  </a:extLst>
                </a:gridCol>
                <a:gridCol w="1844431">
                  <a:extLst>
                    <a:ext uri="{9D8B030D-6E8A-4147-A177-3AD203B41FA5}">
                      <a16:colId xmlns:a16="http://schemas.microsoft.com/office/drawing/2014/main" val="1164724590"/>
                    </a:ext>
                  </a:extLst>
                </a:gridCol>
                <a:gridCol w="2051495">
                  <a:extLst>
                    <a:ext uri="{9D8B030D-6E8A-4147-A177-3AD203B41FA5}">
                      <a16:colId xmlns:a16="http://schemas.microsoft.com/office/drawing/2014/main" val="859392309"/>
                    </a:ext>
                  </a:extLst>
                </a:gridCol>
                <a:gridCol w="2409845">
                  <a:extLst>
                    <a:ext uri="{9D8B030D-6E8A-4147-A177-3AD203B41FA5}">
                      <a16:colId xmlns:a16="http://schemas.microsoft.com/office/drawing/2014/main" val="3315054766"/>
                    </a:ext>
                  </a:extLst>
                </a:gridCol>
                <a:gridCol w="2542403">
                  <a:extLst>
                    <a:ext uri="{9D8B030D-6E8A-4147-A177-3AD203B41FA5}">
                      <a16:colId xmlns:a16="http://schemas.microsoft.com/office/drawing/2014/main" val="811360975"/>
                    </a:ext>
                  </a:extLst>
                </a:gridCol>
              </a:tblGrid>
              <a:tr h="288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800" b="1" i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Leishmania</a:t>
                      </a:r>
                      <a:endParaRPr lang="en-GB" sz="1800" b="1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076944"/>
                  </a:ext>
                </a:extLst>
              </a:tr>
              <a:tr h="243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GB" sz="1600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b="1" i="1" dirty="0"/>
                        <a:t>Cutaneous 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i="1" dirty="0"/>
                        <a:t>Mucocutaneous </a:t>
                      </a:r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b="1" i="1" dirty="0"/>
                        <a:t>Visceral</a:t>
                      </a:r>
                      <a:endParaRPr lang="en-GB" sz="1400" dirty="0"/>
                    </a:p>
                  </a:txBody>
                  <a:tcPr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406370"/>
                  </a:ext>
                </a:extLst>
              </a:tr>
              <a:tr h="421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i="1" dirty="0"/>
                        <a:t>Transmission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11567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0" u="sng" dirty="0"/>
                        <a:t>Diagnostic</a:t>
                      </a:r>
                      <a:r>
                        <a:rPr lang="en-GB" sz="1600" i="0" dirty="0"/>
                        <a:t>: Amastigote in macrophages     I</a:t>
                      </a:r>
                      <a:r>
                        <a:rPr lang="en-GB" sz="1600" i="0" u="sng" dirty="0"/>
                        <a:t>nfective</a:t>
                      </a:r>
                      <a:r>
                        <a:rPr lang="en-GB" sz="1600" i="0" dirty="0"/>
                        <a:t>: Promastigote in sand fly (vector) </a:t>
                      </a:r>
                    </a:p>
                    <a:p>
                      <a:pPr marL="0" marR="0" lvl="0" indent="0" algn="ctr" defTabSz="108539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[note: response depends on host immunity]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745985"/>
                  </a:ext>
                </a:extLst>
              </a:tr>
              <a:tr h="4212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i="1" dirty="0"/>
                        <a:t>Pathogenesis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b="1" i="0" dirty="0"/>
                        <a:t>oriental sore </a:t>
                      </a:r>
                      <a:r>
                        <a:rPr lang="en-GB" sz="1600" i="0" dirty="0"/>
                        <a:t>= self limited ulcer (painless papule)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i="0" dirty="0"/>
                        <a:t>2ry destruction of nasal cartilage and facial bone.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i="0" dirty="0"/>
                        <a:t>Kala-azar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104203"/>
                  </a:ext>
                </a:extLst>
              </a:tr>
              <a:tr h="421271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i="1" dirty="0"/>
                        <a:t>Species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i="0" dirty="0"/>
                        <a:t>Leishmania </a:t>
                      </a:r>
                      <a:r>
                        <a:rPr lang="en-GB" sz="1600" b="1" i="0" dirty="0"/>
                        <a:t>major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i="0" dirty="0"/>
                        <a:t>Leishmania </a:t>
                      </a:r>
                      <a:r>
                        <a:rPr lang="en-GB" sz="1600" b="1" i="0" dirty="0" err="1"/>
                        <a:t>tropica</a:t>
                      </a:r>
                      <a:endParaRPr lang="en-GB" sz="1600" b="1" i="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i="0"/>
                        <a:t>Leishmania </a:t>
                      </a:r>
                      <a:r>
                        <a:rPr lang="en-US" sz="1600" b="1" i="0"/>
                        <a:t>Braziliensis</a:t>
                      </a:r>
                      <a:endParaRPr lang="en-US" sz="1600" b="1" i="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i="0"/>
                        <a:t>Leishmania </a:t>
                      </a:r>
                      <a:r>
                        <a:rPr lang="en-GB" sz="1600" b="1" i="0"/>
                        <a:t>infantum</a:t>
                      </a:r>
                      <a:endParaRPr lang="en-US" sz="1600" b="1" i="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i="0" dirty="0"/>
                        <a:t>Leishmania </a:t>
                      </a:r>
                      <a:r>
                        <a:rPr lang="en-GB" sz="1600" b="1" i="0" dirty="0" err="1"/>
                        <a:t>donovani</a:t>
                      </a:r>
                      <a:r>
                        <a:rPr lang="en-GB" sz="1600" i="0" dirty="0"/>
                        <a:t>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974011"/>
                  </a:ext>
                </a:extLst>
              </a:tr>
              <a:tr h="776026">
                <a:tc vMerge="1">
                  <a:txBody>
                    <a:bodyPr/>
                    <a:lstStyle/>
                    <a:p>
                      <a:pPr algn="ctr"/>
                      <a:endParaRPr lang="en-GB" sz="2000" i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i="0" dirty="0"/>
                        <a:t>Human &amp; zoonotic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i="0" dirty="0"/>
                        <a:t>Severe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i="0" dirty="0"/>
                        <a:t>Wet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74625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i="0" dirty="0"/>
                        <a:t>Anthroponotic</a:t>
                      </a:r>
                    </a:p>
                    <a:p>
                      <a:pPr marL="174625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i="0" dirty="0"/>
                        <a:t>Minimal</a:t>
                      </a:r>
                    </a:p>
                    <a:p>
                      <a:pPr marL="174625" indent="-174625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i="0" dirty="0"/>
                        <a:t>Dry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endParaRPr lang="en-US" sz="1600" i="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i="0"/>
                        <a:t>Fever, malaise,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i="0"/>
                        <a:t>weight loss,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i="0"/>
                        <a:t>splenomegaly</a:t>
                      </a:r>
                      <a:r>
                        <a:rPr lang="en-GB" sz="1600" b="0" i="0"/>
                        <a:t>,</a:t>
                      </a:r>
                      <a:r>
                        <a:rPr lang="en-GB" sz="1600" b="1" i="0"/>
                        <a:t> hepatomegaly</a:t>
                      </a:r>
                      <a:r>
                        <a:rPr lang="en-GB" sz="1600" b="0" i="0"/>
                        <a:t>,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/>
                        <a:t> anemia, leucopenia, 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/>
                        <a:t>Post kala-azar dermal leishmaniasis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/>
                        <a:t>Untreated may be FATAL.</a:t>
                      </a:r>
                      <a:endParaRPr lang="en-GB" sz="140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447206"/>
                  </a:ext>
                </a:extLst>
              </a:tr>
              <a:tr h="776026">
                <a:tc vMerge="1">
                  <a:txBody>
                    <a:bodyPr/>
                    <a:lstStyle/>
                    <a:p>
                      <a:pPr algn="ctr"/>
                      <a:endParaRPr lang="en-GB" sz="2000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i="0" u="sng" dirty="0"/>
                        <a:t>Uncommon type</a:t>
                      </a:r>
                      <a:r>
                        <a:rPr lang="en-GB" sz="1600" i="0" dirty="0"/>
                        <a:t>: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i="0" dirty="0"/>
                        <a:t>Diffuse cutaneous leishmaniasis (DCL) = L. Aethiopica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i="0" dirty="0"/>
                        <a:t>Leishmaniasis </a:t>
                      </a:r>
                      <a:r>
                        <a:rPr lang="en-GB" sz="1600" i="0" dirty="0" err="1"/>
                        <a:t>recidiva</a:t>
                      </a:r>
                      <a:endParaRPr lang="en-GB" sz="1600" i="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242032"/>
                  </a:ext>
                </a:extLst>
              </a:tr>
              <a:tr h="776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i="1" dirty="0"/>
                        <a:t>Diagnosis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1600" i="0" u="sng" dirty="0"/>
                        <a:t>Microscopy</a:t>
                      </a:r>
                      <a:r>
                        <a:rPr lang="en-GB" sz="1600" i="0" dirty="0"/>
                        <a:t>: sample from margin of ulcer and look for </a:t>
                      </a:r>
                      <a:r>
                        <a:rPr lang="en-GB" sz="1600" b="1" i="0" dirty="0"/>
                        <a:t>LD bodies </a:t>
                      </a:r>
                      <a:r>
                        <a:rPr lang="en-GB" sz="1600" i="0" dirty="0"/>
                        <a:t>(amastigote in macrophages) with </a:t>
                      </a:r>
                      <a:r>
                        <a:rPr lang="en-GB" sz="1600" b="1" i="0" dirty="0"/>
                        <a:t>GEMSA</a:t>
                      </a:r>
                      <a:r>
                        <a:rPr lang="en-GB" sz="1600" i="0" dirty="0"/>
                        <a:t> stain</a:t>
                      </a:r>
                    </a:p>
                    <a:p>
                      <a:pPr algn="l"/>
                      <a:r>
                        <a:rPr lang="en-GB" sz="1600" i="0" u="sng" dirty="0"/>
                        <a:t>Culture</a:t>
                      </a:r>
                      <a:r>
                        <a:rPr lang="en-GB" sz="1600" i="0" dirty="0"/>
                        <a:t>: </a:t>
                      </a:r>
                      <a:r>
                        <a:rPr lang="en-GB" sz="1600" b="1" i="0" dirty="0"/>
                        <a:t>NNN</a:t>
                      </a:r>
                      <a:r>
                        <a:rPr lang="en-GB" sz="1600" i="0" dirty="0"/>
                        <a:t> medium for promastigote. 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2000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i="0" u="sng" dirty="0"/>
                        <a:t>Microscopy</a:t>
                      </a:r>
                      <a:r>
                        <a:rPr lang="en-GB" sz="1600" i="0" dirty="0"/>
                        <a:t>: sample from </a:t>
                      </a:r>
                      <a:r>
                        <a:rPr lang="en-GB" sz="1600" b="1" i="0" dirty="0"/>
                        <a:t>BONE MARROW</a:t>
                      </a:r>
                      <a:r>
                        <a:rPr lang="en-GB" sz="1600" i="0" dirty="0"/>
                        <a:t> and look for </a:t>
                      </a:r>
                      <a:r>
                        <a:rPr lang="en-GB" sz="1600" b="1" i="0" dirty="0"/>
                        <a:t>LD bodies </a:t>
                      </a:r>
                      <a:r>
                        <a:rPr lang="en-GB" sz="1600" i="0" dirty="0"/>
                        <a:t>(amastigote in macrophages) </a:t>
                      </a:r>
                    </a:p>
                    <a:p>
                      <a:r>
                        <a:rPr lang="en-GB" sz="1600" i="0" u="sng" dirty="0"/>
                        <a:t>Culture</a:t>
                      </a:r>
                      <a:r>
                        <a:rPr lang="en-GB" sz="1600" i="0" dirty="0"/>
                        <a:t>: </a:t>
                      </a:r>
                      <a:r>
                        <a:rPr lang="en-GB" sz="1600" b="1" i="0" dirty="0"/>
                        <a:t>NNN</a:t>
                      </a:r>
                      <a:r>
                        <a:rPr lang="en-GB" sz="1600" i="0" dirty="0"/>
                        <a:t> medium for promastigote. </a:t>
                      </a:r>
                    </a:p>
                    <a:p>
                      <a:r>
                        <a:rPr lang="en-GB" sz="1600" i="0" u="sng" dirty="0"/>
                        <a:t>Serology</a:t>
                      </a:r>
                      <a:r>
                        <a:rPr lang="en-GB" sz="1600" i="0" dirty="0"/>
                        <a:t>: ELISA + skin test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333192"/>
                  </a:ext>
                </a:extLst>
              </a:tr>
              <a:tr h="243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600" i="1" dirty="0"/>
                        <a:t>Treatment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1600" i="0" dirty="0"/>
                        <a:t>Medical + surgical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GB" sz="2000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1600" i="0" dirty="0"/>
                        <a:t>Treat disease and complications</a:t>
                      </a:r>
                      <a:endParaRPr lang="en-GB" sz="1400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67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9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5774" y="272360"/>
            <a:ext cx="10515600" cy="721553"/>
          </a:xfrm>
        </p:spPr>
        <p:txBody>
          <a:bodyPr>
            <a:normAutofit/>
          </a:bodyPr>
          <a:lstStyle/>
          <a:p>
            <a:r>
              <a:rPr lang="en-US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+mn-ea"/>
                <a:cs typeface="+mn-cs"/>
              </a:rPr>
              <a:t>QUIZ: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DFF2FF-55CA-4668-BE8F-94BD5946A2EA}"/>
              </a:ext>
            </a:extLst>
          </p:cNvPr>
          <p:cNvCxnSpPr/>
          <p:nvPr/>
        </p:nvCxnSpPr>
        <p:spPr>
          <a:xfrm>
            <a:off x="0" y="993913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A9B989F-244B-4D35-8319-BC31C547B6AF}"/>
              </a:ext>
            </a:extLst>
          </p:cNvPr>
          <p:cNvSpPr txBox="1"/>
          <p:nvPr/>
        </p:nvSpPr>
        <p:spPr>
          <a:xfrm>
            <a:off x="185530" y="1126435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Which of the following is the infective stage of leishmaniasis ? </a:t>
            </a:r>
            <a:r>
              <a:rPr lang="en-US" dirty="0"/>
              <a:t> </a:t>
            </a:r>
          </a:p>
          <a:p>
            <a:pPr marL="342900" indent="-342900" algn="ctr">
              <a:buAutoNum type="alphaLcParenR"/>
            </a:pPr>
            <a:r>
              <a:rPr lang="en-US" dirty="0"/>
              <a:t>Trypomastigote               b) Amastigote             c) Promastigote </a:t>
            </a:r>
          </a:p>
          <a:p>
            <a:pPr marL="342900" indent="-342900">
              <a:buAutoNum type="arabicPeriod" startAt="2"/>
            </a:pPr>
            <a:r>
              <a:rPr lang="en-US" b="1" dirty="0"/>
              <a:t>Which of the following is vector of leishmania ?</a:t>
            </a:r>
            <a:r>
              <a:rPr lang="en-US" dirty="0"/>
              <a:t> </a:t>
            </a:r>
          </a:p>
          <a:p>
            <a:pPr marL="342900" indent="-342900" algn="ctr">
              <a:buAutoNum type="alphaLcParenR"/>
            </a:pPr>
            <a:r>
              <a:rPr lang="en-US" dirty="0"/>
              <a:t>Testes fly                 b) Sand fly                 c) Triatomine </a:t>
            </a:r>
          </a:p>
          <a:p>
            <a:pPr marL="342900" indent="-342900">
              <a:buAutoNum type="arabicPeriod" startAt="3"/>
            </a:pPr>
            <a:r>
              <a:rPr lang="en-US" b="1" dirty="0"/>
              <a:t>Which of the following can be seen in L. tropica infection? </a:t>
            </a:r>
          </a:p>
          <a:p>
            <a:pPr marL="342900" indent="-342900" algn="ctr">
              <a:buAutoNum type="alphaLcParenR"/>
            </a:pPr>
            <a:r>
              <a:rPr lang="en-US" dirty="0"/>
              <a:t>Wet lesions                 b) minimal ulceration                 c) Sever reaction </a:t>
            </a:r>
          </a:p>
          <a:p>
            <a:pPr marL="342900" indent="-342900">
              <a:buAutoNum type="arabicPeriod" startAt="4"/>
            </a:pPr>
            <a:r>
              <a:rPr lang="en-US" b="1" dirty="0"/>
              <a:t>Which of the following parasites cause destruction of nasal cartilage?</a:t>
            </a:r>
          </a:p>
          <a:p>
            <a:pPr marL="342900" indent="-342900" algn="ctr">
              <a:buAutoNum type="alphaLcParenR"/>
            </a:pPr>
            <a:r>
              <a:rPr lang="en-US" dirty="0"/>
              <a:t>L. Braziliensis                      b) L. Major                   c) L. donovani   </a:t>
            </a:r>
          </a:p>
          <a:p>
            <a:pPr marL="342900" indent="-342900">
              <a:buAutoNum type="arabicPeriod" startAt="5"/>
            </a:pPr>
            <a:r>
              <a:rPr lang="en-US" b="1" dirty="0"/>
              <a:t>For detecting L. Tropica , ….. Is found on microscopy . </a:t>
            </a:r>
          </a:p>
          <a:p>
            <a:pPr algn="ctr"/>
            <a:r>
              <a:rPr lang="en-US" dirty="0"/>
              <a:t>a) Trypomastigote               b) Amastigote             c) Promastigote </a:t>
            </a:r>
          </a:p>
          <a:p>
            <a:pPr marL="342900" indent="-342900">
              <a:buAutoNum type="arabicPeriod" startAt="6"/>
            </a:pPr>
            <a:r>
              <a:rPr lang="en-US" b="1" dirty="0"/>
              <a:t>Which medium is used for diagnosing L. donovani?</a:t>
            </a:r>
          </a:p>
          <a:p>
            <a:pPr marL="342900" indent="-342900" algn="ctr">
              <a:buAutoNum type="alphaLcParenR"/>
            </a:pPr>
            <a:r>
              <a:rPr lang="en-US" dirty="0"/>
              <a:t>NNN                 b) Chocolate               c) MacConkey</a:t>
            </a:r>
          </a:p>
          <a:p>
            <a:pPr marL="342900" indent="-342900">
              <a:buAutoNum type="arabicPeriod" startAt="7"/>
            </a:pPr>
            <a:r>
              <a:rPr lang="en-US" b="1" dirty="0"/>
              <a:t>Which of the following species of leishmania cause hepato-splenomegaly?</a:t>
            </a:r>
          </a:p>
          <a:p>
            <a:pPr algn="ctr"/>
            <a:r>
              <a:rPr lang="en-US" dirty="0"/>
              <a:t>a) L. Braziliensis                      b) L. Major                   c) L. donovani   </a:t>
            </a:r>
          </a:p>
          <a:p>
            <a:pPr marL="342900" indent="-342900">
              <a:buAutoNum type="arabicPeriod" startAt="8"/>
            </a:pPr>
            <a:r>
              <a:rPr lang="en-US" b="1" dirty="0"/>
              <a:t>Which of the following is the golden standard site of aspiration when suspecting L. </a:t>
            </a:r>
            <a:r>
              <a:rPr lang="en-US" b="1" dirty="0" err="1"/>
              <a:t>infantum</a:t>
            </a:r>
            <a:r>
              <a:rPr lang="en-US" b="1" dirty="0"/>
              <a:t> infection?</a:t>
            </a:r>
          </a:p>
          <a:p>
            <a:pPr algn="ctr"/>
            <a:r>
              <a:rPr lang="en-US" dirty="0"/>
              <a:t>a) Lymph node                 b) bone marrow              c) splenic aspiration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D52E9A-0A8C-4968-81CF-DA12A8486522}"/>
              </a:ext>
            </a:extLst>
          </p:cNvPr>
          <p:cNvSpPr txBox="1"/>
          <p:nvPr/>
        </p:nvSpPr>
        <p:spPr>
          <a:xfrm rot="10800000">
            <a:off x="11078817" y="5274365"/>
            <a:ext cx="742121" cy="1200329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  <a:p>
            <a:pPr marL="342900" indent="-342900">
              <a:buAutoNum type="arabicPeriod"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  <a:p>
            <a:pPr marL="342900" indent="-342900">
              <a:buAutoNum type="arabicPeriod"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  <a:p>
            <a:pPr marL="342900" indent="-342900">
              <a:buAutoNum type="arabicPeriod"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>
              <a:buAutoNum type="arabicPeriod"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  <a:p>
            <a:pPr marL="342900" indent="-342900">
              <a:buAutoNum type="arabicPeriod"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A</a:t>
            </a:r>
          </a:p>
          <a:p>
            <a:pPr marL="342900" indent="-342900">
              <a:buAutoNum type="arabicPeriod"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C</a:t>
            </a:r>
          </a:p>
          <a:p>
            <a:pPr marL="342900" indent="-342900">
              <a:buAutoNum type="arabicPeriod"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56303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0E3CE32-B711-4660-A5D4-F37E46BA91F8}"/>
              </a:ext>
            </a:extLst>
          </p:cNvPr>
          <p:cNvSpPr/>
          <p:nvPr/>
        </p:nvSpPr>
        <p:spPr>
          <a:xfrm>
            <a:off x="0" y="0"/>
            <a:ext cx="1350498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6773A7-36C9-4525-99BD-59F681A8FF44}"/>
              </a:ext>
            </a:extLst>
          </p:cNvPr>
          <p:cNvSpPr/>
          <p:nvPr/>
        </p:nvSpPr>
        <p:spPr>
          <a:xfrm>
            <a:off x="1518361" y="312261"/>
            <a:ext cx="105734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THANK YOU FOR CHECKING OUR WORK, BEST OF LUCK!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F01675-6040-4A6D-99FE-0AA0F5DAFDEF}"/>
              </a:ext>
            </a:extLst>
          </p:cNvPr>
          <p:cNvSpPr/>
          <p:nvPr/>
        </p:nvSpPr>
        <p:spPr>
          <a:xfrm>
            <a:off x="6457071" y="1839913"/>
            <a:ext cx="22426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Hamad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lkhudhairy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F4791-DE2D-4B12-AC47-BFD39E91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212" y="1578539"/>
            <a:ext cx="922859" cy="9228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C75346-F189-4E4C-A939-92A07120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155" y="1578539"/>
            <a:ext cx="948739" cy="92285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9D053C-0EB8-4C09-8864-6393CBE05011}"/>
              </a:ext>
            </a:extLst>
          </p:cNvPr>
          <p:cNvSpPr/>
          <p:nvPr/>
        </p:nvSpPr>
        <p:spPr>
          <a:xfrm>
            <a:off x="9771576" y="1839913"/>
            <a:ext cx="209147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Shrooq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Alsomali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Reem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</a:t>
            </a:r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lshathri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Rehab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Alanazi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Jawaher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Alkhayyal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Jumana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Alghtani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64F9FF-CDE9-4490-90EE-7738BF6D2BDA}"/>
              </a:ext>
            </a:extLst>
          </p:cNvPr>
          <p:cNvSpPr txBox="1"/>
          <p:nvPr/>
        </p:nvSpPr>
        <p:spPr>
          <a:xfrm>
            <a:off x="1332201" y="5761103"/>
            <a:ext cx="2110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Doctors slides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BFC639-C571-412D-ADCE-431CF9324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27" y="5410814"/>
            <a:ext cx="1069911" cy="10429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988073-9541-48B4-B7D0-4234038E9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36" y="4112195"/>
            <a:ext cx="879102" cy="9323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30F191-3DE2-46CE-AC24-DF79F3FBB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097" y="2813577"/>
            <a:ext cx="932305" cy="9323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5CA474-47C4-434F-858C-9C6CD740FE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097" y="1427884"/>
            <a:ext cx="1019380" cy="101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2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6BC2A4E-8C12-403F-B3FA-449CB0ED4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540" y="133350"/>
            <a:ext cx="64008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</a:rPr>
              <a:t>Leishmania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Parasites and Diseases</a:t>
            </a:r>
          </a:p>
        </p:txBody>
      </p:sp>
      <p:graphicFrame>
        <p:nvGraphicFramePr>
          <p:cNvPr id="29812" name="Group 116">
            <a:extLst>
              <a:ext uri="{FF2B5EF4-FFF2-40B4-BE49-F238E27FC236}">
                <a16:creationId xmlns:a16="http://schemas.microsoft.com/office/drawing/2014/main" id="{7891B7DD-F52D-4509-93EA-C191006E08C3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52200495"/>
              </p:ext>
            </p:extLst>
          </p:nvPr>
        </p:nvGraphicFramePr>
        <p:xfrm>
          <a:off x="311289" y="1284355"/>
          <a:ext cx="7739600" cy="3861156"/>
        </p:xfrm>
        <a:graphic>
          <a:graphicData uri="http://schemas.openxmlformats.org/drawingml/2006/table">
            <a:tbl>
              <a:tblPr rtl="1"/>
              <a:tblGrid>
                <a:gridCol w="4621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7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7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Disease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SPECIES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18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Cutaneous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leishmaniasis</a:t>
                      </a:r>
                      <a:endParaRPr lang="en-US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Affects the skin only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Leishmania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tropica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Leishmania major*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Leishmania aethiopica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Leishmania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mexicana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Mucocutaneous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leishmaniasis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 the areas containing mucous membrane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Leishmania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braziliensis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Visceral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leishmaniasis</a:t>
                      </a:r>
                      <a:endParaRPr lang="en-US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Internal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Leishmania </a:t>
                      </a:r>
                      <a:r>
                        <a:rPr lang="en-US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donovani</a:t>
                      </a: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Leishmania infantum*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Leishmania </a:t>
                      </a:r>
                      <a:r>
                        <a:rPr 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chagasi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00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 Endemic in Saudi Arabia</a:t>
                      </a:r>
                    </a:p>
                  </a:txBody>
                  <a:tcPr marT="45721" marB="45721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57" name="Rectangle 1">
            <a:extLst>
              <a:ext uri="{FF2B5EF4-FFF2-40B4-BE49-F238E27FC236}">
                <a16:creationId xmlns:a16="http://schemas.microsoft.com/office/drawing/2014/main" id="{270EBED3-105E-466E-8741-F5A6AF79B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40" y="861945"/>
            <a:ext cx="7739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r>
              <a:rPr lang="en-US" altLang="en-US" sz="1800" dirty="0">
                <a:latin typeface="+mn-lt"/>
                <a:cs typeface="+mn-cs"/>
              </a:rPr>
              <a:t>There are three 3 main form of </a:t>
            </a:r>
            <a:r>
              <a:rPr lang="en-US" altLang="en-US" sz="1800" dirty="0" err="1">
                <a:latin typeface="+mn-lt"/>
                <a:cs typeface="+mn-cs"/>
              </a:rPr>
              <a:t>Lishmaniassis</a:t>
            </a:r>
            <a:r>
              <a:rPr lang="en-US" altLang="en-US" sz="1800" dirty="0">
                <a:latin typeface="+mn-lt"/>
                <a:cs typeface="+mn-cs"/>
              </a:rPr>
              <a:t> each caused by a different species :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5ECB65-2F99-4CC5-A6B2-015D6D375AD9}"/>
              </a:ext>
            </a:extLst>
          </p:cNvPr>
          <p:cNvCxnSpPr/>
          <p:nvPr/>
        </p:nvCxnSpPr>
        <p:spPr>
          <a:xfrm>
            <a:off x="0" y="641405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Rectangle 2">
            <a:extLst>
              <a:ext uri="{FF2B5EF4-FFF2-40B4-BE49-F238E27FC236}">
                <a16:creationId xmlns:a16="http://schemas.microsoft.com/office/drawing/2014/main" id="{F87BB302-2FBF-4863-B168-3B59C28AE413}"/>
              </a:ext>
            </a:extLst>
          </p:cNvPr>
          <p:cNvSpPr txBox="1">
            <a:spLocks noChangeArrowheads="1"/>
          </p:cNvSpPr>
          <p:nvPr/>
        </p:nvSpPr>
        <p:spPr>
          <a:xfrm>
            <a:off x="8432301" y="2790156"/>
            <a:ext cx="351303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400" dirty="0">
                <a:latin typeface="+mn-lt"/>
                <a:ea typeface="+mn-ea"/>
                <a:cs typeface="+mn-cs"/>
              </a:rPr>
              <a:t>Different stages of </a:t>
            </a:r>
            <a:r>
              <a:rPr lang="en-US" sz="1400" dirty="0" err="1">
                <a:latin typeface="+mn-lt"/>
                <a:ea typeface="+mn-ea"/>
                <a:cs typeface="+mn-cs"/>
              </a:rPr>
              <a:t>Haemoflagellate</a:t>
            </a:r>
            <a:r>
              <a:rPr lang="en-US" sz="1400" dirty="0">
                <a:latin typeface="+mn-lt"/>
                <a:ea typeface="+mn-ea"/>
                <a:cs typeface="+mn-cs"/>
              </a:rPr>
              <a:t> protozoa 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DBC1E7D1-3111-42F5-8438-93BE72FD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301" y="648921"/>
            <a:ext cx="3759699" cy="217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ro">
            <a:extLst>
              <a:ext uri="{FF2B5EF4-FFF2-40B4-BE49-F238E27FC236}">
                <a16:creationId xmlns:a16="http://schemas.microsoft.com/office/drawing/2014/main" id="{EA96DC1D-D7AD-440F-80B8-41B6D37FC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301" y="3291919"/>
            <a:ext cx="1756519" cy="185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228A81EF-5D6C-44A3-96BA-2522FDBD0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0" y="5260225"/>
            <a:ext cx="609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+mn-lt"/>
                <a:cs typeface="+mn-cs"/>
              </a:rPr>
              <a:t>Promastigotes  of  Leishmania 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3DE45DB-68BA-41D3-AEDB-EFB744DD67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958976"/>
              </p:ext>
            </p:extLst>
          </p:nvPr>
        </p:nvGraphicFramePr>
        <p:xfrm>
          <a:off x="10287000" y="3274263"/>
          <a:ext cx="1905000" cy="1868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Bitmap Image" r:id="rId5" imgW="1486107" imgH="2172003" progId="Paint.Picture">
                  <p:embed/>
                </p:oleObj>
              </mc:Choice>
              <mc:Fallback>
                <p:oleObj name="Bitmap Image" r:id="rId5" imgW="1486107" imgH="2172003" progId="Paint.Picture">
                  <p:embed/>
                  <p:pic>
                    <p:nvPicPr>
                      <p:cNvPr id="12293" name="Object 9">
                        <a:extLst>
                          <a:ext uri="{FF2B5EF4-FFF2-40B4-BE49-F238E27FC236}">
                            <a16:creationId xmlns:a16="http://schemas.microsoft.com/office/drawing/2014/main" id="{6E8F3885-D496-4896-8D05-1E65443AE4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0" y="3274263"/>
                        <a:ext cx="1905000" cy="1868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>
            <a:extLst>
              <a:ext uri="{FF2B5EF4-FFF2-40B4-BE49-F238E27FC236}">
                <a16:creationId xmlns:a16="http://schemas.microsoft.com/office/drawing/2014/main" id="{4777A751-D795-4C97-AADF-8E84ABCFD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2150" y="5260225"/>
            <a:ext cx="2574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+mn-lt"/>
                <a:cs typeface="+mn-cs"/>
              </a:rPr>
              <a:t>Amastigote of Leishmania</a:t>
            </a:r>
            <a:endParaRPr lang="en-GB" altLang="en-US" sz="1200" dirty="0">
              <a:latin typeface="+mn-lt"/>
              <a:cs typeface="+mn-cs"/>
            </a:endParaRPr>
          </a:p>
        </p:txBody>
      </p:sp>
      <p:pic>
        <p:nvPicPr>
          <p:cNvPr id="12" name="Picture 2" descr="Leis2">
            <a:extLst>
              <a:ext uri="{FF2B5EF4-FFF2-40B4-BE49-F238E27FC236}">
                <a16:creationId xmlns:a16="http://schemas.microsoft.com/office/drawing/2014/main" id="{96AD30BD-FC71-4029-A3B4-52F69933E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89" y="5211841"/>
            <a:ext cx="1683770" cy="9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08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B3CECF17-51F4-4BE6-BB52-45D9829687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4629" y="1055204"/>
            <a:ext cx="5713341" cy="158914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2000" dirty="0" err="1"/>
              <a:t>Lishmania</a:t>
            </a:r>
            <a:r>
              <a:rPr lang="en-US" sz="2000" dirty="0"/>
              <a:t> </a:t>
            </a:r>
            <a:r>
              <a:rPr lang="en-US" sz="2000" dirty="0" err="1"/>
              <a:t>spp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survive within the macrophages </a:t>
            </a:r>
            <a:r>
              <a:rPr lang="en-US" sz="2000" dirty="0"/>
              <a:t>in the human body as intracellular parasites cell mediated immunity determines the host response to infection and clinical manifestations of the disease.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disease is more severe in immunocompromised patients. </a:t>
            </a:r>
          </a:p>
        </p:txBody>
      </p:sp>
      <p:pic>
        <p:nvPicPr>
          <p:cNvPr id="13315" name="Picture 4" descr="Leishmania_LifeCycle">
            <a:extLst>
              <a:ext uri="{FF2B5EF4-FFF2-40B4-BE49-F238E27FC236}">
                <a16:creationId xmlns:a16="http://schemas.microsoft.com/office/drawing/2014/main" id="{8090DBF7-55F7-4506-A367-7752E86A3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73" y="468795"/>
            <a:ext cx="6031395" cy="427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CEFF0B7-97D8-42B4-A4F2-05DBBC570DCE}"/>
              </a:ext>
            </a:extLst>
          </p:cNvPr>
          <p:cNvSpPr/>
          <p:nvPr/>
        </p:nvSpPr>
        <p:spPr>
          <a:xfrm>
            <a:off x="84629" y="278608"/>
            <a:ext cx="3785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The life cycle of Leishmania: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A099382-370A-4C7C-B836-B5B35FE20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29" y="2869276"/>
            <a:ext cx="5713341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+mn-lt"/>
                <a:cs typeface="+mn-cs"/>
              </a:rPr>
              <a:t>Route of transmission : via the bite of infected    blood –sucking  </a:t>
            </a:r>
            <a:r>
              <a:rPr lang="en-US" altLang="en-US" sz="2000" dirty="0">
                <a:solidFill>
                  <a:srgbClr val="FF0000"/>
                </a:solidFill>
                <a:latin typeface="+mn-lt"/>
                <a:cs typeface="+mn-cs"/>
              </a:rPr>
              <a:t>Sandflies</a:t>
            </a:r>
            <a:r>
              <a:rPr lang="en-US" altLang="en-US" sz="2000" dirty="0">
                <a:latin typeface="+mn-lt"/>
                <a:cs typeface="+mn-cs"/>
              </a:rPr>
              <a:t>.</a:t>
            </a:r>
          </a:p>
        </p:txBody>
      </p:sp>
      <p:pic>
        <p:nvPicPr>
          <p:cNvPr id="6" name="Picture 2" descr="don2a">
            <a:extLst>
              <a:ext uri="{FF2B5EF4-FFF2-40B4-BE49-F238E27FC236}">
                <a16:creationId xmlns:a16="http://schemas.microsoft.com/office/drawing/2014/main" id="{9D4EED78-2D7C-497D-A311-0C03E4D85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427" y="4739308"/>
            <a:ext cx="1827418" cy="164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phlebotominesandfly">
            <a:extLst>
              <a:ext uri="{FF2B5EF4-FFF2-40B4-BE49-F238E27FC236}">
                <a16:creationId xmlns:a16="http://schemas.microsoft.com/office/drawing/2014/main" id="{D95B1FB5-78A1-46F3-99B4-761DC8473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845" y="4739308"/>
            <a:ext cx="2164523" cy="164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EF5FD1-4117-47F3-B096-7250FDFFA885}"/>
              </a:ext>
            </a:extLst>
          </p:cNvPr>
          <p:cNvCxnSpPr/>
          <p:nvPr/>
        </p:nvCxnSpPr>
        <p:spPr>
          <a:xfrm>
            <a:off x="0" y="641405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39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B7DE5E8-BFFE-430D-9A3A-71380A1EB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41982" y="-188393"/>
            <a:ext cx="8610600" cy="9906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1- Clinical types of cutaneous leishmaniasis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666B67-23EF-440A-A97B-030814829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259962"/>
              </p:ext>
            </p:extLst>
          </p:nvPr>
        </p:nvGraphicFramePr>
        <p:xfrm>
          <a:off x="275810" y="892322"/>
          <a:ext cx="11640380" cy="37141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6430">
                  <a:extLst>
                    <a:ext uri="{9D8B030D-6E8A-4147-A177-3AD203B41FA5}">
                      <a16:colId xmlns:a16="http://schemas.microsoft.com/office/drawing/2014/main" val="1395386992"/>
                    </a:ext>
                  </a:extLst>
                </a:gridCol>
                <a:gridCol w="5423950">
                  <a:extLst>
                    <a:ext uri="{9D8B030D-6E8A-4147-A177-3AD203B41FA5}">
                      <a16:colId xmlns:a16="http://schemas.microsoft.com/office/drawing/2014/main" val="921537152"/>
                    </a:ext>
                  </a:extLst>
                </a:gridCol>
              </a:tblGrid>
              <a:tr h="4040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known as (oriental sore)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: </a:t>
                      </a:r>
                      <a:r>
                        <a:rPr lang="en-US" altLang="en-US" sz="1800" dirty="0"/>
                        <a:t>Oriental sore  is classical  self-limited ulcer</a:t>
                      </a:r>
                      <a:r>
                        <a:rPr lang="en-US" altLang="en-US" sz="1800" dirty="0">
                          <a:solidFill>
                            <a:srgbClr val="00B050"/>
                          </a:solidFill>
                        </a:rPr>
                        <a:t>.</a:t>
                      </a:r>
                      <a:r>
                        <a:rPr lang="ar-SA" altLang="en-US" sz="1800" dirty="0">
                          <a:solidFill>
                            <a:srgbClr val="00B050"/>
                          </a:solidFill>
                          <a:cs typeface="Tahoma" panose="020B0604030504040204" pitchFamily="34" charset="0"/>
                        </a:rPr>
                        <a:t> </a:t>
                      </a:r>
                      <a:r>
                        <a:rPr lang="ar-SA" altLang="en-US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ahoma" panose="020B0604030504040204" pitchFamily="34" charset="0"/>
                        </a:rPr>
                        <a:t>يتشافى لحاله اذا كانت الاميونتي له سليمه من قبل </a:t>
                      </a:r>
                      <a:endParaRPr lang="en-US" altLang="en-US" dirty="0">
                        <a:solidFill>
                          <a:schemeClr val="accent1">
                            <a:lumMod val="75000"/>
                          </a:schemeClr>
                        </a:solidFill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56462"/>
                  </a:ext>
                </a:extLst>
              </a:tr>
              <a:tr h="40407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0" dirty="0"/>
                        <a:t>Leishmania major: </a:t>
                      </a:r>
                      <a:endParaRPr lang="en-US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0"/>
                        <a:t>Leishmania tropica:</a:t>
                      </a:r>
                      <a:endParaRPr lang="en-US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314276"/>
                  </a:ext>
                </a:extLst>
              </a:tr>
              <a:tr h="7203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human and Zoonotic cutaneous </a:t>
                      </a:r>
                      <a:r>
                        <a:rPr lang="en-US" altLang="en-US" sz="1800" dirty="0" err="1"/>
                        <a:t>leishmaniasis</a:t>
                      </a:r>
                      <a:r>
                        <a:rPr lang="en-US" altLang="en-US" sz="1800" dirty="0"/>
                        <a:t>(</a:t>
                      </a:r>
                      <a:r>
                        <a:rPr lang="en-US" altLang="en-US" sz="1800" dirty="0" err="1"/>
                        <a:t>dogs,rodents</a:t>
                      </a:r>
                      <a:r>
                        <a:rPr lang="en-US" altLang="en-US" sz="1800" dirty="0"/>
                        <a:t>) : </a:t>
                      </a:r>
                      <a:r>
                        <a:rPr lang="en-US" altLang="en-US" sz="1800" dirty="0">
                          <a:solidFill>
                            <a:srgbClr val="FF0000"/>
                          </a:solidFill>
                          <a:latin typeface="+mn-lt"/>
                        </a:rPr>
                        <a:t>wet lesions with severe reaction. </a:t>
                      </a:r>
                      <a:r>
                        <a:rPr lang="en-US" alt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From human</a:t>
                      </a:r>
                      <a:r>
                        <a:rPr lang="en-US" altLang="en-US" sz="18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 to human or from human to animal or from animal to human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en-US" sz="18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Arial" charset="0"/>
                          <a:cs typeface="Arial" charset="0"/>
                        </a:rPr>
                        <a:t>موجودة في الشرق الاوسط وفي السعودية</a:t>
                      </a:r>
                      <a:endParaRPr lang="en-US" alt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Anthroponotic (human only) cutaneous leishmaniasis: </a:t>
                      </a:r>
                      <a:r>
                        <a:rPr lang="en-US" altLang="en-US" sz="1800" dirty="0">
                          <a:solidFill>
                            <a:srgbClr val="FF0000"/>
                          </a:solidFill>
                          <a:latin typeface="+mn-lt"/>
                        </a:rPr>
                        <a:t>Dry lesions with minimal ulceration.</a:t>
                      </a:r>
                      <a:r>
                        <a:rPr lang="en-US" altLang="en-US" sz="1800" baseline="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</a:rPr>
                        <a:t>From human to human only</a:t>
                      </a:r>
                      <a:endParaRPr lang="en-US" altLang="en-US" sz="1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6368"/>
                  </a:ext>
                </a:extLst>
              </a:tr>
              <a:tr h="70713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rgbClr val="FF0000"/>
                          </a:solidFill>
                        </a:rPr>
                        <a:t>This starts as a painless  papule  at the site of Sand fly bite ,generally the face ,which enlarges ,The lesion ulcerates after a few months with an indurated margin.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666047"/>
                  </a:ext>
                </a:extLst>
              </a:tr>
              <a:tr h="1010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In some other cases the ulcer may spread with an inflammatory zone around , these known as (wet-type-lesion) which heal slowly. </a:t>
                      </a:r>
                      <a:r>
                        <a:rPr lang="en-US" alt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Which takes more time than dry lesions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In some cases the ulcer remains dry and heals readily (dry-type-lesion)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07362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421D6E97-0BDE-4BFE-BEE8-64DF50EDFF9F}"/>
              </a:ext>
            </a:extLst>
          </p:cNvPr>
          <p:cNvSpPr txBox="1">
            <a:spLocks/>
          </p:cNvSpPr>
          <p:nvPr/>
        </p:nvSpPr>
        <p:spPr>
          <a:xfrm>
            <a:off x="106018" y="482584"/>
            <a:ext cx="9144000" cy="40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800" b="1" dirty="0">
                <a:latin typeface="+mn-lt"/>
              </a:rPr>
              <a:t>COMMON TYPES :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E0BB56-A03B-47AC-9D8B-BE44BC9D84E6}"/>
              </a:ext>
            </a:extLst>
          </p:cNvPr>
          <p:cNvCxnSpPr/>
          <p:nvPr/>
        </p:nvCxnSpPr>
        <p:spPr>
          <a:xfrm>
            <a:off x="0" y="6292541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3" name="Picture 6" descr="oriental sore">
            <a:extLst>
              <a:ext uri="{FF2B5EF4-FFF2-40B4-BE49-F238E27FC236}">
                <a16:creationId xmlns:a16="http://schemas.microsoft.com/office/drawing/2014/main" id="{5EB9A5C2-B4C4-4071-9BE0-C6603729D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335" y="4954710"/>
            <a:ext cx="1597855" cy="105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3">
            <a:extLst>
              <a:ext uri="{FF2B5EF4-FFF2-40B4-BE49-F238E27FC236}">
                <a16:creationId xmlns:a16="http://schemas.microsoft.com/office/drawing/2014/main" id="{D00B91D3-F895-45FE-A169-636DCC2A1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118" y="5326889"/>
            <a:ext cx="6781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rt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+mn-lt"/>
                <a:ea typeface="+mj-ea"/>
                <a:cs typeface="+mj-cs"/>
              </a:rPr>
              <a:t> lesion of cutaneous </a:t>
            </a:r>
            <a:r>
              <a:rPr lang="en-US" altLang="en-US" sz="1400" dirty="0" err="1">
                <a:latin typeface="+mn-lt"/>
                <a:ea typeface="+mj-ea"/>
                <a:cs typeface="+mj-cs"/>
              </a:rPr>
              <a:t>lishmaniasis</a:t>
            </a:r>
            <a:r>
              <a:rPr lang="en-US" altLang="en-US" sz="1400" dirty="0">
                <a:latin typeface="+mn-lt"/>
                <a:ea typeface="+mj-ea"/>
                <a:cs typeface="+mj-cs"/>
              </a:rPr>
              <a:t>: </a:t>
            </a:r>
          </a:p>
        </p:txBody>
      </p:sp>
      <p:pic>
        <p:nvPicPr>
          <p:cNvPr id="25" name="Picture 2" descr="Leis5">
            <a:extLst>
              <a:ext uri="{FF2B5EF4-FFF2-40B4-BE49-F238E27FC236}">
                <a16:creationId xmlns:a16="http://schemas.microsoft.com/office/drawing/2014/main" id="{97702DDE-108C-45C9-8600-67B7FC0C3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707" y="4892204"/>
            <a:ext cx="1598852" cy="111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67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69BBBC9-CFD6-4B79-B763-4B0CB11CE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577889"/>
              </p:ext>
            </p:extLst>
          </p:nvPr>
        </p:nvGraphicFramePr>
        <p:xfrm>
          <a:off x="275810" y="1213526"/>
          <a:ext cx="11640380" cy="22610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20190">
                  <a:extLst>
                    <a:ext uri="{9D8B030D-6E8A-4147-A177-3AD203B41FA5}">
                      <a16:colId xmlns:a16="http://schemas.microsoft.com/office/drawing/2014/main" val="1638822793"/>
                    </a:ext>
                  </a:extLst>
                </a:gridCol>
                <a:gridCol w="5820190">
                  <a:extLst>
                    <a:ext uri="{9D8B030D-6E8A-4147-A177-3AD203B41FA5}">
                      <a16:colId xmlns:a16="http://schemas.microsoft.com/office/drawing/2014/main" val="3422840351"/>
                    </a:ext>
                  </a:extLst>
                </a:gridCol>
              </a:tblGrid>
              <a:tr h="4818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u="none" dirty="0"/>
                        <a:t>Diffuse cutaneous leishmaniasis (DCL):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u="none" dirty="0"/>
                        <a:t>Leishmaniasis </a:t>
                      </a:r>
                      <a:r>
                        <a:rPr lang="en-US" b="0" u="none" dirty="0" err="1"/>
                        <a:t>recidiva</a:t>
                      </a:r>
                      <a:r>
                        <a:rPr lang="en-US" b="0" u="none" dirty="0"/>
                        <a:t> (</a:t>
                      </a:r>
                      <a:r>
                        <a:rPr lang="en-US" sz="2000" b="0" u="none" dirty="0"/>
                        <a:t>lupoid leishmaniasis):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988554"/>
                  </a:ext>
                </a:extLst>
              </a:tr>
              <a:tr h="1779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-Caused by </a:t>
                      </a:r>
                      <a:r>
                        <a:rPr lang="en-US" i="1" dirty="0"/>
                        <a:t>L. aethiopica</a:t>
                      </a:r>
                      <a:r>
                        <a:rPr lang="en-US" dirty="0"/>
                        <a:t>, diffuse nodular non-ulcerating lesions, seen in a part of Africa, people with low immunity to </a:t>
                      </a:r>
                      <a:r>
                        <a:rPr lang="en-US" i="1" dirty="0"/>
                        <a:t>Leishmania</a:t>
                      </a:r>
                      <a:r>
                        <a:rPr lang="en-US" dirty="0"/>
                        <a:t> antigens.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-Diffuse cutaneous   </a:t>
                      </a:r>
                      <a:r>
                        <a:rPr lang="en-US" b="1" dirty="0"/>
                        <a:t>(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DCL</a:t>
                      </a:r>
                      <a:r>
                        <a:rPr lang="en-US" b="1" dirty="0"/>
                        <a:t>) </a:t>
                      </a:r>
                      <a:r>
                        <a:rPr lang="en-US" dirty="0"/>
                        <a:t>, and consists of nodules and a thickening of the skin, generally without any ulceration 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Severe immunological reaction to </a:t>
                      </a:r>
                      <a:r>
                        <a:rPr lang="en-US" i="1" dirty="0"/>
                        <a:t>leishmania</a:t>
                      </a:r>
                      <a:r>
                        <a:rPr lang="en-US" dirty="0"/>
                        <a:t> antigen leading to persistent dry skin lesions.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78129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6C55FAE-451F-4650-927E-F5CCBC14E069}"/>
              </a:ext>
            </a:extLst>
          </p:cNvPr>
          <p:cNvSpPr txBox="1">
            <a:spLocks/>
          </p:cNvSpPr>
          <p:nvPr/>
        </p:nvSpPr>
        <p:spPr>
          <a:xfrm>
            <a:off x="275810" y="808734"/>
            <a:ext cx="9144000" cy="409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800" b="1" dirty="0">
                <a:latin typeface="+mn-lt"/>
              </a:rPr>
              <a:t>Un COMMON TYPES :</a:t>
            </a:r>
          </a:p>
        </p:txBody>
      </p:sp>
      <p:pic>
        <p:nvPicPr>
          <p:cNvPr id="4" name="Picture 3" descr="DCL">
            <a:extLst>
              <a:ext uri="{FF2B5EF4-FFF2-40B4-BE49-F238E27FC236}">
                <a16:creationId xmlns:a16="http://schemas.microsoft.com/office/drawing/2014/main" id="{025F1306-7961-4493-9E2B-E9B02458E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52" y="3846152"/>
            <a:ext cx="2537689" cy="18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B173E77C-511F-4B8A-925B-564718CF3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10" y="5719636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  <a:cs typeface="+mn-cs"/>
              </a:rPr>
              <a:t>Diffuse cutaneous leishmaniasis(DCL)</a:t>
            </a:r>
          </a:p>
        </p:txBody>
      </p:sp>
      <p:pic>
        <p:nvPicPr>
          <p:cNvPr id="6" name="Picture 5" descr="lcl">
            <a:extLst>
              <a:ext uri="{FF2B5EF4-FFF2-40B4-BE49-F238E27FC236}">
                <a16:creationId xmlns:a16="http://schemas.microsoft.com/office/drawing/2014/main" id="{66995C36-2055-4D67-89F2-A2BC0D039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810" y="3846152"/>
            <a:ext cx="2730305" cy="185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FCBD5915-8962-4033-BF7E-D62600F91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1297" y="5818932"/>
            <a:ext cx="419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  <a:cs typeface="+mn-cs"/>
              </a:rPr>
              <a:t>Leishmaniasis </a:t>
            </a:r>
            <a:r>
              <a:rPr lang="en-US" altLang="en-US" sz="1800" dirty="0" err="1">
                <a:latin typeface="+mn-lt"/>
                <a:cs typeface="+mn-cs"/>
              </a:rPr>
              <a:t>recidiva</a:t>
            </a:r>
            <a:endParaRPr lang="en-US" altLang="en-US" sz="1800" dirty="0">
              <a:latin typeface="+mn-lt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565784-2AD7-4A47-9E53-9F908948D3F1}"/>
              </a:ext>
            </a:extLst>
          </p:cNvPr>
          <p:cNvCxnSpPr/>
          <p:nvPr/>
        </p:nvCxnSpPr>
        <p:spPr>
          <a:xfrm>
            <a:off x="0" y="6559827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1576C6B7-A5C0-44F4-9829-309C6E226EB7}"/>
              </a:ext>
            </a:extLst>
          </p:cNvPr>
          <p:cNvSpPr txBox="1">
            <a:spLocks noChangeArrowheads="1"/>
          </p:cNvSpPr>
          <p:nvPr/>
        </p:nvSpPr>
        <p:spPr>
          <a:xfrm>
            <a:off x="2772190" y="298172"/>
            <a:ext cx="8610600" cy="990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>
                <a:solidFill>
                  <a:schemeClr val="accent1">
                    <a:lumMod val="50000"/>
                  </a:schemeClr>
                </a:solidFill>
              </a:rPr>
              <a:t>1- Clinical types of cutaneous leishmaniasis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6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5CB4B48-E5A0-4583-B2A0-2F398DE1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1065" y="-195355"/>
            <a:ext cx="4114800" cy="90032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2- Mucocutaneous leishmaniasis</a:t>
            </a:r>
          </a:p>
        </p:txBody>
      </p:sp>
      <p:sp>
        <p:nvSpPr>
          <p:cNvPr id="26627" name="Text Placeholder 3">
            <a:extLst>
              <a:ext uri="{FF2B5EF4-FFF2-40B4-BE49-F238E27FC236}">
                <a16:creationId xmlns:a16="http://schemas.microsoft.com/office/drawing/2014/main" id="{ADA67E25-F099-404F-B830-F357B28D306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35834" y="1058518"/>
            <a:ext cx="9723783" cy="2156791"/>
          </a:xfrm>
        </p:spPr>
        <p:txBody>
          <a:bodyPr/>
          <a:lstStyle/>
          <a:p>
            <a:pPr marL="339725" indent="-285750"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chemeClr val="accent1">
                    <a:lumMod val="75000"/>
                  </a:schemeClr>
                </a:solidFill>
              </a:rPr>
              <a:t>In the nasopharyngeal area</a:t>
            </a:r>
          </a:p>
          <a:p>
            <a:pPr marL="339725" indent="-285750"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The lesion starts as a pustular swelling in the mouth or on the nostrils. </a:t>
            </a:r>
          </a:p>
          <a:p>
            <a:pPr marL="339725" indent="-285750"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The lesion may become ulcerative after many months and then extend into the </a:t>
            </a:r>
            <a:r>
              <a:rPr lang="en-US" altLang="en-US" sz="1800" dirty="0" err="1"/>
              <a:t>naso</a:t>
            </a:r>
            <a:r>
              <a:rPr lang="en-US" altLang="en-US" sz="1800" dirty="0"/>
              <a:t>- pharyngeal mucous membrane.</a:t>
            </a:r>
          </a:p>
          <a:p>
            <a:pPr marL="339725" indent="-285750"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Secondary infection is very common with destruction of the nasal cartilage and the facial bone.</a:t>
            </a:r>
          </a:p>
          <a:p>
            <a:pPr marL="339725" indent="-285750">
              <a:buFont typeface="Arial" panose="020B0604020202020204" pitchFamily="34" charset="0"/>
              <a:buChar char="•"/>
              <a:defRPr/>
            </a:pPr>
            <a:r>
              <a:rPr lang="en-US" altLang="en-US" sz="1800" b="1" dirty="0">
                <a:solidFill>
                  <a:schemeClr val="bg1">
                    <a:lumMod val="50000"/>
                  </a:schemeClr>
                </a:solidFill>
              </a:rPr>
              <a:t>Caused by: </a:t>
            </a:r>
            <a:r>
              <a:rPr lang="en-US" altLang="en-US" sz="1800" dirty="0"/>
              <a:t>L. </a:t>
            </a:r>
            <a:r>
              <a:rPr lang="en-US" altLang="en-US" sz="1800" dirty="0" err="1"/>
              <a:t>braziliensis</a:t>
            </a:r>
            <a:r>
              <a:rPr lang="en-US" altLang="en-US" sz="1800" dirty="0"/>
              <a:t>. </a:t>
            </a:r>
            <a:r>
              <a:rPr lang="ar-SA" altLang="en-US" sz="1800" dirty="0">
                <a:solidFill>
                  <a:schemeClr val="accent1">
                    <a:lumMod val="75000"/>
                  </a:schemeClr>
                </a:solidFill>
              </a:rPr>
              <a:t>يجي في جنوب أمريكا </a:t>
            </a:r>
            <a:endParaRPr lang="en-US" alt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3556" name="Content Placeholder 4" descr="lcm">
            <a:extLst>
              <a:ext uri="{FF2B5EF4-FFF2-40B4-BE49-F238E27FC236}">
                <a16:creationId xmlns:a16="http://schemas.microsoft.com/office/drawing/2014/main" id="{22ED6B84-B94A-46B9-9F45-F8763023392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71652" y="838200"/>
            <a:ext cx="2120348" cy="1494184"/>
          </a:xfrm>
          <a:noFill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B5C68E-55D9-4F97-B296-770FDD663F55}"/>
              </a:ext>
            </a:extLst>
          </p:cNvPr>
          <p:cNvCxnSpPr/>
          <p:nvPr/>
        </p:nvCxnSpPr>
        <p:spPr>
          <a:xfrm>
            <a:off x="0" y="6255025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95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4BEE356-2E0A-48EF-910B-BC8DDFA7F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432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For cutaneous &amp; muco-cutaneous leishmaniasis 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F72A586-4C18-46DC-B8BB-BE7A4886FA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311347"/>
              </p:ext>
            </p:extLst>
          </p:nvPr>
        </p:nvGraphicFramePr>
        <p:xfrm>
          <a:off x="250338" y="879065"/>
          <a:ext cx="11449878" cy="36529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16626">
                  <a:extLst>
                    <a:ext uri="{9D8B030D-6E8A-4147-A177-3AD203B41FA5}">
                      <a16:colId xmlns:a16="http://schemas.microsoft.com/office/drawing/2014/main" val="2121770077"/>
                    </a:ext>
                  </a:extLst>
                </a:gridCol>
                <a:gridCol w="3816626">
                  <a:extLst>
                    <a:ext uri="{9D8B030D-6E8A-4147-A177-3AD203B41FA5}">
                      <a16:colId xmlns:a16="http://schemas.microsoft.com/office/drawing/2014/main" val="912470990"/>
                    </a:ext>
                  </a:extLst>
                </a:gridCol>
                <a:gridCol w="3816626">
                  <a:extLst>
                    <a:ext uri="{9D8B030D-6E8A-4147-A177-3AD203B41FA5}">
                      <a16:colId xmlns:a16="http://schemas.microsoft.com/office/drawing/2014/main" val="846297919"/>
                    </a:ext>
                  </a:extLst>
                </a:gridCol>
              </a:tblGrid>
              <a:tr h="40938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dirty="0"/>
                        <a:t>Diagnosis: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748478"/>
                  </a:ext>
                </a:extLst>
              </a:tr>
              <a:tr h="944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The parasite can be isolated from the margin of the ulcer.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Smear: Giemsa stain – microscopy for </a:t>
                      </a:r>
                      <a:r>
                        <a:rPr lang="en-US" altLang="en-US" sz="1800" dirty="0">
                          <a:solidFill>
                            <a:srgbClr val="FF0000"/>
                          </a:solidFill>
                        </a:rPr>
                        <a:t>LD bodies (amastigotes) </a:t>
                      </a:r>
                      <a:r>
                        <a:rPr lang="en-US" altLang="en-US" sz="1800" dirty="0"/>
                        <a:t>in the macrophages.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Biopsy: microscopy for LD bodies  in the macrophages, or </a:t>
                      </a:r>
                      <a:r>
                        <a:rPr lang="en-US" altLang="en-US" sz="1800" dirty="0">
                          <a:solidFill>
                            <a:srgbClr val="FF0000"/>
                          </a:solidFill>
                        </a:rPr>
                        <a:t>culture in NNN medium</a:t>
                      </a:r>
                      <a:r>
                        <a:rPr lang="en-US" altLang="en-US" sz="1800" dirty="0"/>
                        <a:t> for finding promastigotes.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940580"/>
                  </a:ext>
                </a:extLst>
              </a:tr>
              <a:tr h="40938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Treatment: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832431"/>
                  </a:ext>
                </a:extLst>
              </a:tr>
              <a:tr h="1889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No treatment – self-healing lesions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1480" indent="0" algn="l"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800" dirty="0"/>
                        <a:t>Medical:</a:t>
                      </a:r>
                    </a:p>
                    <a:p>
                      <a:pPr marL="626364" lvl="0" indent="-3429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Pentavalent antimony (</a:t>
                      </a:r>
                      <a:r>
                        <a:rPr lang="en-US" sz="1800" dirty="0" err="1"/>
                        <a:t>Pentostam</a:t>
                      </a:r>
                      <a:r>
                        <a:rPr lang="en-US" sz="1800" dirty="0"/>
                        <a:t>), Amphotericin B</a:t>
                      </a:r>
                    </a:p>
                    <a:p>
                      <a:pPr marL="626364" lvl="0" indent="-3429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Antifungal drugs</a:t>
                      </a:r>
                    </a:p>
                    <a:p>
                      <a:pPr marL="626364" lvl="0" indent="-3429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+/- Antibiotics for secondary bacterial infection.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11480" algn="l">
                        <a:buFont typeface="Wingdings"/>
                        <a:buNone/>
                        <a:defRPr/>
                      </a:pPr>
                      <a:r>
                        <a:rPr lang="en-US" sz="1800" dirty="0"/>
                        <a:t>Surgical: </a:t>
                      </a:r>
                    </a:p>
                    <a:p>
                      <a:pPr marL="626364" lvl="0" indent="-3429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Cryosurgery</a:t>
                      </a:r>
                    </a:p>
                    <a:p>
                      <a:pPr marL="626364" lvl="0" indent="-3429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Excision</a:t>
                      </a:r>
                    </a:p>
                    <a:p>
                      <a:pPr marL="626364" lvl="0" indent="-342900"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800" dirty="0"/>
                        <a:t>Curettage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905310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6FD7A3F1-EE9D-4082-83BF-7AA01E9E29CF}"/>
              </a:ext>
            </a:extLst>
          </p:cNvPr>
          <p:cNvSpPr txBox="1">
            <a:spLocks noChangeArrowheads="1"/>
          </p:cNvSpPr>
          <p:nvPr/>
        </p:nvSpPr>
        <p:spPr>
          <a:xfrm>
            <a:off x="1295400" y="25908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600" b="1" u="sng" dirty="0">
              <a:solidFill>
                <a:schemeClr val="tx2">
                  <a:satMod val="200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E8633B-BBDC-4A57-A728-FC3590594CF1}"/>
              </a:ext>
            </a:extLst>
          </p:cNvPr>
          <p:cNvCxnSpPr/>
          <p:nvPr/>
        </p:nvCxnSpPr>
        <p:spPr>
          <a:xfrm>
            <a:off x="0" y="6255025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4" descr="amast">
            <a:extLst>
              <a:ext uri="{FF2B5EF4-FFF2-40B4-BE49-F238E27FC236}">
                <a16:creationId xmlns:a16="http://schemas.microsoft.com/office/drawing/2014/main" id="{D468E70E-1181-4CBD-B605-11655EFFF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04" y="4737421"/>
            <a:ext cx="1378144" cy="81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Leis6">
            <a:extLst>
              <a:ext uri="{FF2B5EF4-FFF2-40B4-BE49-F238E27FC236}">
                <a16:creationId xmlns:a16="http://schemas.microsoft.com/office/drawing/2014/main" id="{E8B60229-BCDD-4315-A9F6-6DE2ACDA0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11" y="4759751"/>
            <a:ext cx="1275993" cy="73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8359DEB0-F51C-4CD8-9D40-C70132CF2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32" y="5527295"/>
            <a:ext cx="33838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marL="285750" indent="-285750" algn="l">
              <a:spcBef>
                <a:spcPct val="50000"/>
              </a:spcBef>
              <a:buClrTx/>
              <a:buSzTx/>
            </a:pPr>
            <a:r>
              <a:rPr lang="en-US" altLang="en-US" sz="1200" dirty="0">
                <a:latin typeface="+mn-lt"/>
                <a:cs typeface="+mn-cs"/>
              </a:rPr>
              <a:t>Amastigotes of Leishmania LD in macrophages</a:t>
            </a:r>
            <a:endParaRPr lang="ar-SA" altLang="en-US" sz="1200" dirty="0">
              <a:latin typeface="+mn-lt"/>
              <a:cs typeface="+mn-cs"/>
            </a:endParaRPr>
          </a:p>
          <a:p>
            <a:pPr marL="285750" indent="-285750" algn="l">
              <a:spcBef>
                <a:spcPct val="50000"/>
              </a:spcBef>
              <a:buClrTx/>
              <a:buSzTx/>
            </a:pPr>
            <a:r>
              <a:rPr lang="en-US" altLang="en-US" sz="1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The diagnostic stage  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01FE6B62-4EB2-4AB7-82F0-4FD3F5326510}"/>
              </a:ext>
            </a:extLst>
          </p:cNvPr>
          <p:cNvSpPr txBox="1">
            <a:spLocks noChangeArrowheads="1"/>
          </p:cNvSpPr>
          <p:nvPr/>
        </p:nvSpPr>
        <p:spPr>
          <a:xfrm>
            <a:off x="3978241" y="5370748"/>
            <a:ext cx="3994073" cy="95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  <a:ea typeface="+mn-ea"/>
                <a:cs typeface="+mn-cs"/>
              </a:rPr>
              <a:t>NNN medium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We culture  the macrophages which have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amastigotes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inside them in NNN medium and look for </a:t>
            </a:r>
            <a:r>
              <a:rPr lang="en-US" sz="12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promastigotes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 descr="nnn medium">
            <a:extLst>
              <a:ext uri="{FF2B5EF4-FFF2-40B4-BE49-F238E27FC236}">
                <a16:creationId xmlns:a16="http://schemas.microsoft.com/office/drawing/2014/main" id="{85129F5B-F428-468A-ABA4-E52329546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41" y="4775181"/>
            <a:ext cx="1732134" cy="73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Leis8">
            <a:extLst>
              <a:ext uri="{FF2B5EF4-FFF2-40B4-BE49-F238E27FC236}">
                <a16:creationId xmlns:a16="http://schemas.microsoft.com/office/drawing/2014/main" id="{C573967E-0291-4E4A-BE95-28D5D5B3D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808" y="4666866"/>
            <a:ext cx="1240090" cy="88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LmayorGFP1">
            <a:extLst>
              <a:ext uri="{FF2B5EF4-FFF2-40B4-BE49-F238E27FC236}">
                <a16:creationId xmlns:a16="http://schemas.microsoft.com/office/drawing/2014/main" id="{0CC5806F-A274-4F24-AD19-0B9FFE5AF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898" y="4666866"/>
            <a:ext cx="1240090" cy="88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>
            <a:extLst>
              <a:ext uri="{FF2B5EF4-FFF2-40B4-BE49-F238E27FC236}">
                <a16:creationId xmlns:a16="http://schemas.microsoft.com/office/drawing/2014/main" id="{79A269A5-0E96-4152-B6FE-D852879DB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9209" y="5592415"/>
            <a:ext cx="4953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marL="285750" indent="-285750">
              <a:spcBef>
                <a:spcPct val="50000"/>
              </a:spcBef>
              <a:buClrTx/>
              <a:buSzTx/>
            </a:pPr>
            <a:r>
              <a:rPr lang="en-US" altLang="en-US" sz="1200" dirty="0">
                <a:latin typeface="+mn-lt"/>
                <a:cs typeface="+mn-cs"/>
              </a:rPr>
              <a:t>Promastigotes  of  </a:t>
            </a:r>
            <a:r>
              <a:rPr lang="en-US" altLang="en-US" sz="1200" dirty="0" err="1">
                <a:latin typeface="+mn-lt"/>
                <a:cs typeface="+mn-cs"/>
              </a:rPr>
              <a:t>Leishmania</a:t>
            </a:r>
            <a:endParaRPr lang="en-US" altLang="en-US" sz="1200" dirty="0">
              <a:latin typeface="+mn-lt"/>
              <a:cs typeface="+mn-cs"/>
            </a:endParaRPr>
          </a:p>
          <a:p>
            <a:pPr marL="285750" indent="-285750">
              <a:spcBef>
                <a:spcPct val="50000"/>
              </a:spcBef>
              <a:buClrTx/>
              <a:buSzTx/>
            </a:pPr>
            <a:r>
              <a:rPr lang="en-US" altLang="en-US" sz="12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The infective stage </a:t>
            </a:r>
          </a:p>
        </p:txBody>
      </p:sp>
    </p:spTree>
    <p:extLst>
      <p:ext uri="{BB962C8B-B14F-4D97-AF65-F5344CB8AC3E}">
        <p14:creationId xmlns:p14="http://schemas.microsoft.com/office/powerpoint/2010/main" val="2862888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C171038-6AC3-4483-9165-B9CA50D15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62087" y="-126971"/>
            <a:ext cx="8763000" cy="9906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3- Visceral leishmaniasis (Kala-azar)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8E686E-0524-4EA0-8E4B-F593D1ECFCE9}"/>
              </a:ext>
            </a:extLst>
          </p:cNvPr>
          <p:cNvCxnSpPr/>
          <p:nvPr/>
        </p:nvCxnSpPr>
        <p:spPr>
          <a:xfrm>
            <a:off x="0" y="6415009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3CD9C3-8403-42C1-8AAF-DA235E4824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453419"/>
              </p:ext>
            </p:extLst>
          </p:nvPr>
        </p:nvGraphicFramePr>
        <p:xfrm>
          <a:off x="185529" y="1296917"/>
          <a:ext cx="11820942" cy="3749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2578">
                  <a:extLst>
                    <a:ext uri="{9D8B030D-6E8A-4147-A177-3AD203B41FA5}">
                      <a16:colId xmlns:a16="http://schemas.microsoft.com/office/drawing/2014/main" val="4228741937"/>
                    </a:ext>
                  </a:extLst>
                </a:gridCol>
                <a:gridCol w="9918364">
                  <a:extLst>
                    <a:ext uri="{9D8B030D-6E8A-4147-A177-3AD203B41FA5}">
                      <a16:colId xmlns:a16="http://schemas.microsoft.com/office/drawing/2014/main" val="737240316"/>
                    </a:ext>
                  </a:extLst>
                </a:gridCol>
              </a:tblGrid>
              <a:tr h="328789">
                <a:tc>
                  <a:txBody>
                    <a:bodyPr/>
                    <a:lstStyle/>
                    <a:p>
                      <a:r>
                        <a:rPr lang="en-US" altLang="en-US" sz="1800" dirty="0"/>
                        <a:t>incubation period: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rgbClr val="FF0000"/>
                          </a:solidFill>
                        </a:rPr>
                        <a:t>usually 2-8 months.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058452"/>
                  </a:ext>
                </a:extLst>
              </a:tr>
              <a:tr h="575381">
                <a:tc rowSpan="2">
                  <a:txBody>
                    <a:bodyPr/>
                    <a:lstStyle/>
                    <a:p>
                      <a:r>
                        <a:rPr lang="en-US" altLang="en-US" sz="1800" dirty="0"/>
                        <a:t>Symptoms: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en-US" sz="1800" dirty="0"/>
                        <a:t>generally are:  fever ,malaise, weight loss with  splenomegaly ,hepatomegaly ,</a:t>
                      </a:r>
                      <a:r>
                        <a:rPr lang="en-US" altLang="en-US" sz="1800" dirty="0" err="1"/>
                        <a:t>anaemia</a:t>
                      </a:r>
                      <a:r>
                        <a:rPr lang="en-US" altLang="en-US" sz="1800" dirty="0"/>
                        <a:t> ,leucopenia and sweating 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176434"/>
                  </a:ext>
                </a:extLst>
              </a:tr>
              <a:tr h="3287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>
                          <a:solidFill>
                            <a:srgbClr val="FF0000"/>
                          </a:solidFill>
                        </a:rPr>
                        <a:t>Hepato-</a:t>
                      </a:r>
                      <a:r>
                        <a:rPr lang="en-US" altLang="en-US" sz="1800" dirty="0" err="1">
                          <a:solidFill>
                            <a:srgbClr val="FF0000"/>
                          </a:solidFill>
                        </a:rPr>
                        <a:t>splenomegally</a:t>
                      </a:r>
                      <a:r>
                        <a:rPr lang="en-US" altLang="en-US" sz="1800" dirty="0">
                          <a:solidFill>
                            <a:srgbClr val="FF0000"/>
                          </a:solidFill>
                        </a:rPr>
                        <a:t> can be seen  because of the hyperplasia of the lymphoid –macrophage system</a:t>
                      </a:r>
                      <a:r>
                        <a:rPr lang="en-US" altLang="en-US" sz="18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437562"/>
                  </a:ext>
                </a:extLst>
              </a:tr>
              <a:tr h="1068564">
                <a:tc rowSpan="2">
                  <a:txBody>
                    <a:bodyPr/>
                    <a:lstStyle/>
                    <a:p>
                      <a:r>
                        <a:rPr lang="en-US" altLang="en-US" sz="1800" dirty="0"/>
                        <a:t>Diagnosis: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dirty="0"/>
                        <a:t>1- Parasitological diagnosis:</a:t>
                      </a:r>
                    </a:p>
                    <a:p>
                      <a:pPr marL="533400" lvl="0" indent="-533400">
                        <a:buFont typeface="+mj-lt"/>
                        <a:buAutoNum type="alphaUcPeriod"/>
                      </a:pPr>
                      <a:r>
                        <a:rPr lang="en-US" altLang="en-US" sz="18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Specimen: </a:t>
                      </a:r>
                      <a:r>
                        <a:rPr lang="en-US" altLang="en-US" sz="1800" dirty="0">
                          <a:solidFill>
                            <a:srgbClr val="FF0000"/>
                          </a:solidFill>
                        </a:rPr>
                        <a:t>Bone marrow aspirate </a:t>
                      </a:r>
                      <a:r>
                        <a:rPr lang="en-US" altLang="en-US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(the golden standard) </a:t>
                      </a:r>
                      <a:r>
                        <a:rPr lang="en-US" altLang="en-US" sz="1800" dirty="0"/>
                        <a:t>/ Splenic aspirate / Lymph node / Tissue biopsy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altLang="en-US" sz="1800" dirty="0"/>
                        <a:t>microscopy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altLang="en-US" sz="1800" dirty="0"/>
                        <a:t>culture in NNN medium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320744"/>
                  </a:ext>
                </a:extLst>
              </a:tr>
              <a:tr h="82197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(2) Immunological Diagnosis: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Specific serologic tests: Direct Agglutination Test (DAT), ELISA, IFAT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Skin test (</a:t>
                      </a:r>
                      <a:r>
                        <a:rPr lang="en-US" altLang="en-US" sz="18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leishmanin</a:t>
                      </a:r>
                      <a:r>
                        <a:rPr lang="en-US" altLang="en-US" sz="18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test) for survey of populations and follow-up after treatment.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204815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CA7113D2-93BC-4708-96B8-6010FA61E4E7}"/>
              </a:ext>
            </a:extLst>
          </p:cNvPr>
          <p:cNvSpPr txBox="1">
            <a:spLocks noChangeArrowheads="1"/>
          </p:cNvSpPr>
          <p:nvPr/>
        </p:nvSpPr>
        <p:spPr>
          <a:xfrm>
            <a:off x="2209800" y="8382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7B63D9-5C70-4153-BC72-E5EC9AA18CE6}"/>
              </a:ext>
            </a:extLst>
          </p:cNvPr>
          <p:cNvSpPr/>
          <p:nvPr/>
        </p:nvSpPr>
        <p:spPr>
          <a:xfrm>
            <a:off x="185528" y="621039"/>
            <a:ext cx="10222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Both are </a:t>
            </a:r>
            <a:r>
              <a:rPr lang="en-US" altLang="en-US" dirty="0">
                <a:solidFill>
                  <a:srgbClr val="FF0000"/>
                </a:solidFill>
              </a:rPr>
              <a:t>endemic in Saudi Arabia</a:t>
            </a:r>
            <a:r>
              <a:rPr lang="ar-SA" altLang="en-US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altLang="en-US" dirty="0"/>
              <a:t>: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1-Leishmania infantum </a:t>
            </a:r>
            <a:r>
              <a:rPr lang="en-US" altLang="en-US" dirty="0"/>
              <a:t>mainly affect children             </a:t>
            </a:r>
            <a:r>
              <a:rPr lang="en-US" altLang="en-US" dirty="0">
                <a:solidFill>
                  <a:srgbClr val="FF0000"/>
                </a:solidFill>
              </a:rPr>
              <a:t>2-Leishmania </a:t>
            </a:r>
            <a:r>
              <a:rPr lang="en-US" altLang="en-US" dirty="0" err="1">
                <a:solidFill>
                  <a:srgbClr val="FF0000"/>
                </a:solidFill>
              </a:rPr>
              <a:t>donovani</a:t>
            </a:r>
            <a:r>
              <a:rPr lang="en-US" altLang="en-US" dirty="0">
                <a:solidFill>
                  <a:srgbClr val="FF0000"/>
                </a:solidFill>
              </a:rPr>
              <a:t> mainly </a:t>
            </a:r>
            <a:r>
              <a:rPr lang="en-US" altLang="en-US" dirty="0"/>
              <a:t>affects adults 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5143B628-FF02-4AF3-B78F-25F9F60932A5}"/>
              </a:ext>
            </a:extLst>
          </p:cNvPr>
          <p:cNvSpPr txBox="1">
            <a:spLocks noChangeArrowheads="1"/>
          </p:cNvSpPr>
          <p:nvPr/>
        </p:nvSpPr>
        <p:spPr>
          <a:xfrm rot="16200000">
            <a:off x="8379428" y="3799011"/>
            <a:ext cx="4617511" cy="614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1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Hepatosplenomegaly</a:t>
            </a:r>
          </a:p>
        </p:txBody>
      </p:sp>
      <p:pic>
        <p:nvPicPr>
          <p:cNvPr id="17" name="Picture 8" descr="visceral">
            <a:extLst>
              <a:ext uri="{FF2B5EF4-FFF2-40B4-BE49-F238E27FC236}">
                <a16:creationId xmlns:a16="http://schemas.microsoft.com/office/drawing/2014/main" id="{6B6F359C-3EB3-478F-A413-FC2F9957E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271" y="5205418"/>
            <a:ext cx="1219200" cy="115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bone marrow aspirate">
            <a:extLst>
              <a:ext uri="{FF2B5EF4-FFF2-40B4-BE49-F238E27FC236}">
                <a16:creationId xmlns:a16="http://schemas.microsoft.com/office/drawing/2014/main" id="{553BD88F-8265-4758-97CA-6E8B9E754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017" y="5261401"/>
            <a:ext cx="1642360" cy="97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bone marrow amastigotes">
            <a:extLst>
              <a:ext uri="{FF2B5EF4-FFF2-40B4-BE49-F238E27FC236}">
                <a16:creationId xmlns:a16="http://schemas.microsoft.com/office/drawing/2014/main" id="{0F01F05C-4CD3-4417-9A1C-6AC4E4694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77" y="5261399"/>
            <a:ext cx="1124048" cy="97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0">
            <a:extLst>
              <a:ext uri="{FF2B5EF4-FFF2-40B4-BE49-F238E27FC236}">
                <a16:creationId xmlns:a16="http://schemas.microsoft.com/office/drawing/2014/main" id="{65AF3D7A-CB97-4C42-9AA1-AC81F9980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63" y="5471237"/>
            <a:ext cx="3201059" cy="6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+mn-lt"/>
                <a:cs typeface="+mn-cs"/>
              </a:rPr>
              <a:t>Bone marrow to demonstrate  (LD bodies ) amastigotes in macrophages </a:t>
            </a:r>
            <a:r>
              <a:rPr lang="en-US" altLang="en-US" sz="11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, in the medium it will be </a:t>
            </a:r>
            <a:r>
              <a:rPr lang="en-US" altLang="en-US" sz="11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promastigotes</a:t>
            </a:r>
            <a:r>
              <a:rPr lang="en-US" altLang="en-US" sz="11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:</a:t>
            </a:r>
          </a:p>
        </p:txBody>
      </p:sp>
      <p:pic>
        <p:nvPicPr>
          <p:cNvPr id="21" name="Picture 5" descr="dat">
            <a:extLst>
              <a:ext uri="{FF2B5EF4-FFF2-40B4-BE49-F238E27FC236}">
                <a16:creationId xmlns:a16="http://schemas.microsoft.com/office/drawing/2014/main" id="{AF13904C-57D3-4242-BC8A-F1B377DF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495" y="5389565"/>
            <a:ext cx="1179459" cy="8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elisa-display">
            <a:extLst>
              <a:ext uri="{FF2B5EF4-FFF2-40B4-BE49-F238E27FC236}">
                <a16:creationId xmlns:a16="http://schemas.microsoft.com/office/drawing/2014/main" id="{589A2B65-3CC3-4D9C-B2A7-B57311F0C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39" y="5422056"/>
            <a:ext cx="1495922" cy="81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8">
            <a:extLst>
              <a:ext uri="{FF2B5EF4-FFF2-40B4-BE49-F238E27FC236}">
                <a16:creationId xmlns:a16="http://schemas.microsoft.com/office/drawing/2014/main" id="{A20B45BD-415C-4066-97E9-D3CC1704D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3629" y="5191737"/>
            <a:ext cx="1371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+mn-lt"/>
                <a:cs typeface="+mn-cs"/>
              </a:rPr>
              <a:t>DAT test</a:t>
            </a:r>
          </a:p>
        </p:txBody>
      </p:sp>
      <p:sp>
        <p:nvSpPr>
          <p:cNvPr id="24" name="Text Box 9">
            <a:extLst>
              <a:ext uri="{FF2B5EF4-FFF2-40B4-BE49-F238E27FC236}">
                <a16:creationId xmlns:a16="http://schemas.microsoft.com/office/drawing/2014/main" id="{3A471736-2F11-479D-8B55-0ED77B336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31518" y="5146839"/>
            <a:ext cx="1828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100" b="1" dirty="0">
                <a:latin typeface="+mn-lt"/>
                <a:cs typeface="+mn-cs"/>
              </a:rPr>
              <a:t>ELISA test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95E03A-BF6A-4989-BCC7-510F2B925D62}"/>
              </a:ext>
            </a:extLst>
          </p:cNvPr>
          <p:cNvSpPr/>
          <p:nvPr/>
        </p:nvSpPr>
        <p:spPr>
          <a:xfrm>
            <a:off x="38586" y="6464786"/>
            <a:ext cx="34629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en-US" sz="1400" dirty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en-US" altLang="en-US" sz="1400" dirty="0">
                <a:solidFill>
                  <a:schemeClr val="accent1">
                    <a:lumMod val="75000"/>
                  </a:schemeClr>
                </a:solidFill>
              </a:rPr>
              <a:t>they involve lymph nodes and bone marrow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BB33BEA3-953C-4154-92E3-0FEA944EBE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7442" y="846578"/>
            <a:ext cx="10518913" cy="2311622"/>
          </a:xfrm>
        </p:spPr>
        <p:txBody>
          <a:bodyPr>
            <a:normAutofit/>
          </a:bodyPr>
          <a:lstStyle/>
          <a:p>
            <a:pPr marL="468630" indent="-285750">
              <a:defRPr/>
            </a:pPr>
            <a:r>
              <a:rPr lang="en-US" sz="1800" dirty="0"/>
              <a:t>Recommended treatment varies in different endemic areas: </a:t>
            </a:r>
          </a:p>
          <a:p>
            <a:pPr marL="797814" lvl="1" indent="-285750"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Pentavalent antimony- sodium stibogluconate  (</a:t>
            </a:r>
            <a:r>
              <a:rPr lang="en-US" sz="1800" dirty="0" err="1"/>
              <a:t>Pentostam</a:t>
            </a:r>
            <a:r>
              <a:rPr lang="en-US" sz="1800" dirty="0"/>
              <a:t>)</a:t>
            </a:r>
          </a:p>
          <a:p>
            <a:pPr marL="797814" lvl="1" indent="-285750"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Amphotericin B</a:t>
            </a:r>
          </a:p>
          <a:p>
            <a:pPr marL="468630" indent="-285750">
              <a:defRPr/>
            </a:pPr>
            <a:r>
              <a:rPr lang="en-US" sz="1800" dirty="0"/>
              <a:t>Treatment of complications:</a:t>
            </a:r>
          </a:p>
          <a:p>
            <a:pPr marL="925830" lvl="1" indent="-285750">
              <a:buFont typeface="Wingdings" panose="05000000000000000000" pitchFamily="2" charset="2"/>
              <a:buChar char="ü"/>
              <a:defRPr/>
            </a:pPr>
            <a:r>
              <a:rPr lang="en-US" sz="1800" dirty="0" err="1"/>
              <a:t>Anaemia</a:t>
            </a:r>
            <a:endParaRPr lang="en-US" sz="1800" dirty="0"/>
          </a:p>
          <a:p>
            <a:pPr marL="925830" lvl="1" indent="-285750"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Bleeding</a:t>
            </a:r>
          </a:p>
          <a:p>
            <a:pPr marL="925830" lvl="1" indent="-285750">
              <a:buFont typeface="Wingdings" panose="05000000000000000000" pitchFamily="2" charset="2"/>
              <a:buChar char="ü"/>
              <a:defRPr/>
            </a:pPr>
            <a:r>
              <a:rPr lang="en-US" sz="1800" dirty="0"/>
              <a:t>Infections etc.</a:t>
            </a:r>
          </a:p>
          <a:p>
            <a:pPr marL="411480">
              <a:buFont typeface="Wingdings"/>
              <a:buChar char=""/>
              <a:defRPr/>
            </a:pPr>
            <a:endParaRPr lang="en-US" dirty="0"/>
          </a:p>
          <a:p>
            <a:pPr marL="411480">
              <a:buNone/>
              <a:defRPr/>
            </a:pPr>
            <a:endParaRPr lang="en-US" dirty="0"/>
          </a:p>
        </p:txBody>
      </p:sp>
      <p:sp>
        <p:nvSpPr>
          <p:cNvPr id="36868" name="TextBox 3">
            <a:extLst>
              <a:ext uri="{FF2B5EF4-FFF2-40B4-BE49-F238E27FC236}">
                <a16:creationId xmlns:a16="http://schemas.microsoft.com/office/drawing/2014/main" id="{5B19B1B8-4E15-4E4D-A6F1-555D2A442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4" y="-9543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BBB59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BBB59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Treatment of visceral </a:t>
            </a:r>
            <a:r>
              <a:rPr lang="en-US" altLang="en-US" sz="2400" b="1" dirty="0" err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leishmanisis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65BE246-9C60-43C8-8D12-05547CF652ED}"/>
              </a:ext>
            </a:extLst>
          </p:cNvPr>
          <p:cNvSpPr txBox="1">
            <a:spLocks noChangeArrowheads="1"/>
          </p:cNvSpPr>
          <p:nvPr/>
        </p:nvSpPr>
        <p:spPr>
          <a:xfrm>
            <a:off x="621602" y="3235503"/>
            <a:ext cx="9144000" cy="8647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/>
              <a:t>Untreated disease can be fatal</a:t>
            </a:r>
          </a:p>
          <a:p>
            <a:r>
              <a:rPr lang="en-US" altLang="en-US" sz="1800" dirty="0"/>
              <a:t>After recovery it might produce a condition called post kala-azar dermal leishmaniasis (PKDL)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985A23-A718-4244-ADF6-5555197EC66C}"/>
              </a:ext>
            </a:extLst>
          </p:cNvPr>
          <p:cNvCxnSpPr/>
          <p:nvPr/>
        </p:nvCxnSpPr>
        <p:spPr>
          <a:xfrm>
            <a:off x="0" y="6105519"/>
            <a:ext cx="1219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" name="Picture 4" descr="pkdl">
            <a:extLst>
              <a:ext uri="{FF2B5EF4-FFF2-40B4-BE49-F238E27FC236}">
                <a16:creationId xmlns:a16="http://schemas.microsoft.com/office/drawing/2014/main" id="{07152DF7-7C86-4644-B4E9-0B635AA65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601" y="3223634"/>
            <a:ext cx="1804797" cy="1007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D06DD1D3-44A5-4121-9A8E-3E9BBE175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1602" y="4594962"/>
            <a:ext cx="7772400" cy="457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World distribution  of Visceral Leishmaniasis : </a:t>
            </a:r>
          </a:p>
        </p:txBody>
      </p:sp>
      <p:pic>
        <p:nvPicPr>
          <p:cNvPr id="9" name="Picture 5" descr="vis">
            <a:extLst>
              <a:ext uri="{FF2B5EF4-FFF2-40B4-BE49-F238E27FC236}">
                <a16:creationId xmlns:a16="http://schemas.microsoft.com/office/drawing/2014/main" id="{6604E24A-19DD-483B-9A37-DB68B0354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948" y="4274702"/>
            <a:ext cx="2340612" cy="132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287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3891</TotalTime>
  <Words>1236</Words>
  <Application>Microsoft Office PowerPoint</Application>
  <PresentationFormat>Widescreen</PresentationFormat>
  <Paragraphs>191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Bitmap Image</vt:lpstr>
      <vt:lpstr>PowerPoint Presentation</vt:lpstr>
      <vt:lpstr>Leishmania Parasites and Diseases</vt:lpstr>
      <vt:lpstr>PowerPoint Presentation</vt:lpstr>
      <vt:lpstr>1- Clinical types of cutaneous leishmaniasis</vt:lpstr>
      <vt:lpstr>PowerPoint Presentation</vt:lpstr>
      <vt:lpstr>2- Mucocutaneous leishmaniasis</vt:lpstr>
      <vt:lpstr>For cutaneous &amp; muco-cutaneous leishmaniasis :</vt:lpstr>
      <vt:lpstr>3- Visceral leishmaniasis (Kala-azar)</vt:lpstr>
      <vt:lpstr>World distribution  of Visceral Leishmaniasis : </vt:lpstr>
      <vt:lpstr>SUMMARY:</vt:lpstr>
      <vt:lpstr>QUIZ: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</dc:title>
  <dc:creator>kobe</dc:creator>
  <cp:lastModifiedBy>kobe</cp:lastModifiedBy>
  <cp:revision>129</cp:revision>
  <dcterms:created xsi:type="dcterms:W3CDTF">2016-09-30T08:16:06Z</dcterms:created>
  <dcterms:modified xsi:type="dcterms:W3CDTF">2017-12-25T21:51:26Z</dcterms:modified>
</cp:coreProperties>
</file>