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90" r:id="rId3"/>
    <p:sldId id="263" r:id="rId4"/>
    <p:sldId id="267" r:id="rId5"/>
    <p:sldId id="269" r:id="rId6"/>
    <p:sldId id="274" r:id="rId7"/>
    <p:sldId id="276" r:id="rId8"/>
    <p:sldId id="277" r:id="rId9"/>
    <p:sldId id="280" r:id="rId10"/>
    <p:sldId id="289" r:id="rId11"/>
    <p:sldId id="284" r:id="rId12"/>
    <p:sldId id="285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D65E-45AB-42EE-B657-B0E5FE5958FE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61D7A-3006-44A0-A53D-F6F0E840F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9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3687-192B-4282-803F-2106EA7467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3687-192B-4282-803F-2106EA7467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2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8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2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0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8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0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3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8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5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6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5BE7-8C5D-493E-A9AD-7AA0CCDAEDE2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BB31-14F5-4F06-84B1-99A829433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ocs.google.com/presentation/d/10zRUawfvoXG_BGXBh6f9W2NeRSSfW6Q_zW9VhGQtK_Q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FFECE9C-A2FE-4C10-B189-FC159910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320" y="6154"/>
            <a:ext cx="2889680" cy="1643319"/>
          </a:xfrm>
          <a:prstGeom prst="rect">
            <a:avLst/>
          </a:prstGeom>
        </p:spPr>
      </p:pic>
      <p:pic>
        <p:nvPicPr>
          <p:cNvPr id="25" name="صورة 2">
            <a:extLst>
              <a:ext uri="{FF2B5EF4-FFF2-40B4-BE49-F238E27FC236}">
                <a16:creationId xmlns:a16="http://schemas.microsoft.com/office/drawing/2014/main" id="{456DF3F2-9714-4DE6-AF9B-FE175EC1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4101"/>
            <a:ext cx="2057400" cy="178357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57A4952-C7BB-4B44-8C85-34B8EAA20AAA}"/>
              </a:ext>
            </a:extLst>
          </p:cNvPr>
          <p:cNvSpPr/>
          <p:nvPr/>
        </p:nvSpPr>
        <p:spPr>
          <a:xfrm>
            <a:off x="3334953" y="3979129"/>
            <a:ext cx="55220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</a:t>
            </a:r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Viral hepatitis A , E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EE7AC-43A8-4FFC-B43D-0EF274A12D56}"/>
              </a:ext>
            </a:extLst>
          </p:cNvPr>
          <p:cNvSpPr txBox="1"/>
          <p:nvPr/>
        </p:nvSpPr>
        <p:spPr>
          <a:xfrm>
            <a:off x="109983" y="5350079"/>
            <a:ext cx="2348120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Important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Doctor’s notes 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Extra explanation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Only 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or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only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58A09-01A1-4910-A22E-172E6B5F615A}"/>
              </a:ext>
            </a:extLst>
          </p:cNvPr>
          <p:cNvSpPr txBox="1"/>
          <p:nvPr/>
        </p:nvSpPr>
        <p:spPr>
          <a:xfrm>
            <a:off x="4926627" y="4720699"/>
            <a:ext cx="2338743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Editing File </a:t>
            </a:r>
            <a:endParaRPr lang="en-US" sz="28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AutoShape 2" descr="https://mail.google.com/mail/u/0/?ui=2&amp;ik=c99fa0b050&amp;view=fimg&amp;th=15ee8b92b0110c05&amp;attid=0.1.1&amp;disp=emb&amp;attbid=ANGjdJ8eiXo8W8QW4DU3t3sdOf9QhsfwIWfRR8vUqmg3ktvy5gpT6xOt-tjjb3QqSWvcPNdCBS7MKM_Ok2earQjkEAkaxluAIXl_K0TCmJE4oOXm-lJ2060c6a0Ew4c&amp;sz=w1576-h1398&amp;ats=1507143010290&amp;rm=15ee8b92b0110c05&amp;zw&amp;atsh=1">
            <a:extLst>
              <a:ext uri="{FF2B5EF4-FFF2-40B4-BE49-F238E27FC236}">
                <a16:creationId xmlns:a16="http://schemas.microsoft.com/office/drawing/2014/main" id="{2FF0453A-566C-44FF-8747-E21D19657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3150" y="100013"/>
            <a:ext cx="75057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40622-7D11-4BB5-B4B5-D9D60AD25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424">
            <a:off x="7523257" y="2459331"/>
            <a:ext cx="1566939" cy="138883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7074DD-87E6-47E2-8D66-8C294443ABAC}"/>
              </a:ext>
            </a:extLst>
          </p:cNvPr>
          <p:cNvCxnSpPr/>
          <p:nvPr/>
        </p:nvCxnSpPr>
        <p:spPr>
          <a:xfrm>
            <a:off x="1762539" y="3885270"/>
            <a:ext cx="898462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78A3197-437E-42E8-BD1F-C226F81AC103}"/>
              </a:ext>
            </a:extLst>
          </p:cNvPr>
          <p:cNvSpPr/>
          <p:nvPr/>
        </p:nvSpPr>
        <p:spPr>
          <a:xfrm>
            <a:off x="7265370" y="6011799"/>
            <a:ext cx="481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داهم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F91CB-ED92-414E-AF4C-9098E9A4B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954" y="302611"/>
            <a:ext cx="3668503" cy="3535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028634-0419-4555-8C05-A8662DC51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5381" y="2755330"/>
            <a:ext cx="177208" cy="177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F51F7-BAB0-473A-9F53-5E35AB50C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541" y="2887520"/>
            <a:ext cx="208707" cy="2087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B7F3CF-DFCB-4F4C-A8E4-A6CD56D1F1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 flipV="1">
            <a:off x="5918792" y="2742821"/>
            <a:ext cx="177208" cy="1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5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7D5785-7DEA-4C8C-AC70-E8330B10D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607491"/>
              </p:ext>
            </p:extLst>
          </p:nvPr>
        </p:nvGraphicFramePr>
        <p:xfrm>
          <a:off x="88360" y="982135"/>
          <a:ext cx="12015279" cy="4608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0711">
                  <a:extLst>
                    <a:ext uri="{9D8B030D-6E8A-4147-A177-3AD203B41FA5}">
                      <a16:colId xmlns:a16="http://schemas.microsoft.com/office/drawing/2014/main" val="1729357723"/>
                    </a:ext>
                  </a:extLst>
                </a:gridCol>
                <a:gridCol w="2604669">
                  <a:extLst>
                    <a:ext uri="{9D8B030D-6E8A-4147-A177-3AD203B41FA5}">
                      <a16:colId xmlns:a16="http://schemas.microsoft.com/office/drawing/2014/main" val="3196783902"/>
                    </a:ext>
                  </a:extLst>
                </a:gridCol>
                <a:gridCol w="3083681">
                  <a:extLst>
                    <a:ext uri="{9D8B030D-6E8A-4147-A177-3AD203B41FA5}">
                      <a16:colId xmlns:a16="http://schemas.microsoft.com/office/drawing/2014/main" val="693035679"/>
                    </a:ext>
                  </a:extLst>
                </a:gridCol>
                <a:gridCol w="3697624">
                  <a:extLst>
                    <a:ext uri="{9D8B030D-6E8A-4147-A177-3AD203B41FA5}">
                      <a16:colId xmlns:a16="http://schemas.microsoft.com/office/drawing/2014/main" val="1835899281"/>
                    </a:ext>
                  </a:extLst>
                </a:gridCol>
                <a:gridCol w="1128594">
                  <a:extLst>
                    <a:ext uri="{9D8B030D-6E8A-4147-A177-3AD203B41FA5}">
                      <a16:colId xmlns:a16="http://schemas.microsoft.com/office/drawing/2014/main" val="2098765639"/>
                    </a:ext>
                  </a:extLst>
                </a:gridCol>
              </a:tblGrid>
              <a:tr h="14261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Lab diagnosis: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50000"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Histology: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Intranuclear inclusion bodies [Owl’s –eye]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Arial" charset="0"/>
                        <a:buNone/>
                        <a:defRPr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Culture: </a:t>
                      </a:r>
                    </a:p>
                    <a:p>
                      <a:pPr marL="285750" lvl="0" indent="-285750" algn="l" rtl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kern="0" dirty="0">
                          <a:cs typeface="Times New Roman" pitchFamily="18" charset="0"/>
                        </a:rPr>
                        <a:t>In human fibroblast </a:t>
                      </a:r>
                      <a:r>
                        <a:rPr lang="en-US" sz="1800" u="sng" kern="0" dirty="0">
                          <a:cs typeface="Times New Roman" pitchFamily="18" charset="0"/>
                        </a:rPr>
                        <a:t>1-4 </a:t>
                      </a:r>
                      <a:r>
                        <a:rPr lang="en-US" sz="1800" u="sng" kern="0" dirty="0" err="1">
                          <a:cs typeface="Times New Roman" pitchFamily="18" charset="0"/>
                        </a:rPr>
                        <a:t>wks</a:t>
                      </a:r>
                      <a:r>
                        <a:rPr lang="en-US" sz="1800" u="none" kern="0" dirty="0">
                          <a:cs typeface="Times New Roman" pitchFamily="18" charset="0"/>
                        </a:rPr>
                        <a:t> </a:t>
                      </a:r>
                      <a:r>
                        <a:rPr lang="en-US" sz="1800" u="none" kern="0" dirty="0">
                          <a:cs typeface="Times New Roman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kern="0" dirty="0">
                          <a:cs typeface="Times New Roman" pitchFamily="18" charset="0"/>
                        </a:rPr>
                        <a:t> CPE  (</a:t>
                      </a:r>
                      <a:r>
                        <a:rPr lang="en-US" sz="18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cs typeface="Times New Roman" pitchFamily="18" charset="0"/>
                        </a:rPr>
                        <a:t>very slow growing disease</a:t>
                      </a:r>
                      <a:r>
                        <a:rPr lang="en-US" sz="1800" kern="0" dirty="0"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lvl="0" indent="-285750" algn="l" rtl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50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Shell Vial Assay  </a:t>
                      </a:r>
                      <a:r>
                        <a:rPr lang="en-US" sz="1800" kern="0" dirty="0">
                          <a:cs typeface="Times New Roman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kern="0" dirty="0">
                          <a:cs typeface="Times New Roman" pitchFamily="18" charset="0"/>
                        </a:rPr>
                        <a:t>1-3 days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Arial" charset="0"/>
                        <a:buNone/>
                        <a:defRPr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Serology :</a:t>
                      </a:r>
                    </a:p>
                    <a:p>
                      <a:pPr marL="0" lvl="0" indent="0" algn="l" rtl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50000"/>
                        <a:buNone/>
                        <a:defRPr/>
                      </a:pPr>
                      <a:r>
                        <a:rPr lang="en-US" sz="1800" kern="0" dirty="0">
                          <a:cs typeface="Times New Roman" pitchFamily="18" charset="0"/>
                        </a:rPr>
                        <a:t> 1-AB : </a:t>
                      </a:r>
                      <a:r>
                        <a:rPr lang="en-US" sz="1800" kern="0" dirty="0">
                          <a:cs typeface="Times New Roman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IgM</a:t>
                      </a:r>
                      <a:r>
                        <a:rPr lang="en-US" sz="1800" kern="0" dirty="0">
                          <a:cs typeface="Times New Roman" pitchFamily="18" charset="0"/>
                        </a:rPr>
                        <a:t>: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current infection</a:t>
                      </a:r>
                    </a:p>
                    <a:p>
                      <a:pPr marL="0" lvl="0" indent="0" algn="l" rtl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50000"/>
                        <a:buNone/>
                        <a:defRPr/>
                      </a:pPr>
                      <a:r>
                        <a:rPr lang="en-US" sz="1800" kern="0" dirty="0">
                          <a:cs typeface="Times New Roman" pitchFamily="18" charset="0"/>
                        </a:rPr>
                        <a:t>             </a:t>
                      </a:r>
                      <a:r>
                        <a:rPr lang="en-US" sz="1800" kern="0" dirty="0">
                          <a:cs typeface="Times New Roman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kern="0" dirty="0">
                          <a:cs typeface="Times New Roman" pitchFamily="18" charset="0"/>
                        </a:rPr>
                        <a:t>IgG:   previous exposure </a:t>
                      </a:r>
                    </a:p>
                    <a:p>
                      <a:pPr marL="0" lvl="0" indent="0" algn="l" rtl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50000"/>
                        <a:buNone/>
                        <a:defRPr/>
                      </a:pPr>
                      <a:r>
                        <a:rPr lang="en-US" sz="1800" kern="0" dirty="0">
                          <a:cs typeface="Times New Roman" pitchFamily="18" charset="0"/>
                        </a:rPr>
                        <a:t> 2-Ag:  </a:t>
                      </a:r>
                      <a:r>
                        <a:rPr lang="en-US" sz="1800" kern="0" dirty="0">
                          <a:cs typeface="Times New Roman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kern="0" dirty="0">
                          <a:cs typeface="Times New Roman" pitchFamily="18" charset="0"/>
                        </a:rPr>
                        <a:t>CMV pp65 Ag by IFA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PCR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888123"/>
                  </a:ext>
                </a:extLst>
              </a:tr>
              <a:tr h="17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 Treatment: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85750" lvl="0" indent="-285750" algn="l"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strike="noStrike" kern="0" dirty="0">
                          <a:effectLst/>
                          <a:cs typeface="Times New Roman" pitchFamily="18" charset="0"/>
                        </a:rPr>
                        <a:t>Ganciclovir : is effective in the treatment of severe CMV inf.</a:t>
                      </a:r>
                      <a:endParaRPr lang="en-US" sz="1800" i="1" strike="noStrike" kern="0" dirty="0">
                        <a:effectLst/>
                        <a:cs typeface="Times New Roman" pitchFamily="18" charset="0"/>
                      </a:endParaRPr>
                    </a:p>
                    <a:p>
                      <a:pPr marL="285750" lvl="0" indent="-285750" algn="l"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strike="noStrike" kern="0" dirty="0" err="1">
                          <a:effectLst/>
                          <a:cs typeface="Times New Roman" pitchFamily="18" charset="0"/>
                        </a:rPr>
                        <a:t>Foscarnet</a:t>
                      </a:r>
                      <a:r>
                        <a:rPr lang="en-US" sz="1800" b="1" i="1" strike="noStrike" kern="0" dirty="0">
                          <a:effectLst/>
                          <a:cs typeface="Times New Roman" pitchFamily="18" charset="0"/>
                        </a:rPr>
                        <a:t>:</a:t>
                      </a:r>
                      <a:r>
                        <a:rPr lang="en-US" sz="1800" strike="noStrike" kern="0" dirty="0">
                          <a:effectLst/>
                          <a:cs typeface="Times New Roman" pitchFamily="18" charset="0"/>
                        </a:rPr>
                        <a:t>  the 2nd drug of choice </a:t>
                      </a:r>
                      <a:endParaRPr lang="en-US" sz="1200" strike="noStrike" kern="0" dirty="0">
                        <a:effectLst/>
                        <a:cs typeface="Times New Roman" pitchFamily="18" charset="0"/>
                      </a:endParaRPr>
                    </a:p>
                    <a:p>
                      <a:pPr marL="285750" lvl="0" indent="-285750" algn="l"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Arial" panose="020B0604020202020204" pitchFamily="34" charset="0"/>
                        <a:buChar char="•"/>
                        <a:defRPr/>
                      </a:pPr>
                      <a:endParaRPr lang="en-GB" sz="1800" strike="noStrike" kern="0" dirty="0">
                        <a:effectLst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370009"/>
                  </a:ext>
                </a:extLst>
              </a:tr>
              <a:tr h="17929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en-US" dirty="0"/>
                        <a:t>Prevention: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alt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85750" lvl="0" indent="-285750" algn="l" rtl="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b="1" dirty="0">
                          <a:effectLst/>
                          <a:cs typeface="Times New Roman" pitchFamily="18" charset="0"/>
                        </a:rPr>
                        <a:t> Screening</a:t>
                      </a:r>
                    </a:p>
                    <a:p>
                      <a:pPr marL="800100" lvl="1" indent="-342900" algn="l" rtl="0">
                        <a:buClr>
                          <a:srgbClr val="92D050"/>
                        </a:buClr>
                        <a:buFont typeface="Arial" charset="0"/>
                        <a:buChar char="•"/>
                        <a:defRPr/>
                      </a:pPr>
                      <a:r>
                        <a:rPr lang="en-US" sz="1800" dirty="0">
                          <a:effectLst/>
                          <a:cs typeface="Times New Roman" pitchFamily="18" charset="0"/>
                        </a:rPr>
                        <a:t>   Organ donors</a:t>
                      </a:r>
                    </a:p>
                    <a:p>
                      <a:pPr marL="800100" lvl="1" indent="-342900" algn="l" rtl="0">
                        <a:buClr>
                          <a:srgbClr val="92D050"/>
                        </a:buClr>
                        <a:buFont typeface="Arial" charset="0"/>
                        <a:buChar char="•"/>
                        <a:defRPr/>
                      </a:pPr>
                      <a:r>
                        <a:rPr lang="en-US" sz="1800" dirty="0">
                          <a:effectLst/>
                          <a:cs typeface="Times New Roman" pitchFamily="18" charset="0"/>
                        </a:rPr>
                        <a:t>   Organ recipient</a:t>
                      </a:r>
                    </a:p>
                    <a:p>
                      <a:pPr marL="800100" lvl="1" indent="-342900" algn="l" rtl="0">
                        <a:buClr>
                          <a:srgbClr val="92D050"/>
                        </a:buClr>
                        <a:buFont typeface="Arial" charset="0"/>
                        <a:buChar char="•"/>
                        <a:defRPr/>
                      </a:pPr>
                      <a:r>
                        <a:rPr lang="en-US" sz="1800" baseline="0" dirty="0">
                          <a:effectLst/>
                          <a:cs typeface="Times New Roman" pitchFamily="18" charset="0"/>
                        </a:rPr>
                        <a:t>   </a:t>
                      </a:r>
                      <a:r>
                        <a:rPr lang="en-US" sz="1800" dirty="0">
                          <a:effectLst/>
                          <a:cs typeface="Times New Roman" pitchFamily="18" charset="0"/>
                        </a:rPr>
                        <a:t>Blood donors</a:t>
                      </a:r>
                    </a:p>
                    <a:p>
                      <a:pPr marL="285750" lvl="0" indent="-285750" algn="l" rtl="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u="sng" dirty="0">
                          <a:solidFill>
                            <a:srgbClr val="FF0000"/>
                          </a:solidFill>
                          <a:effectLst/>
                          <a:cs typeface="Times New Roman" pitchFamily="18" charset="0"/>
                        </a:rPr>
                        <a:t>Leukocyte-depleted blood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lvl="0" indent="-285750" algn="l" rtl="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cs typeface="Times New Roman" pitchFamily="18" charset="0"/>
                        </a:rPr>
                        <a:t>Prophylaxis: Ganciclovir, CMVIG.</a:t>
                      </a:r>
                    </a:p>
                    <a:p>
                      <a:pPr marL="285750" lvl="0" indent="-285750" algn="l" rtl="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cs typeface="Times New Roman" pitchFamily="18" charset="0"/>
                        </a:rPr>
                        <a:t>No vaccine.</a:t>
                      </a:r>
                      <a:endParaRPr lang="en-US" altLang="en-US" dirty="0"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657748"/>
                  </a:ext>
                </a:extLst>
              </a:tr>
            </a:tbl>
          </a:graphicData>
        </a:graphic>
      </p:graphicFrame>
      <p:sp>
        <p:nvSpPr>
          <p:cNvPr id="12" name="عنوان 1">
            <a:extLst>
              <a:ext uri="{FF2B5EF4-FFF2-40B4-BE49-F238E27FC236}">
                <a16:creationId xmlns:a16="http://schemas.microsoft.com/office/drawing/2014/main" id="{402B36DD-9433-4772-A3F3-703FD35E1684}"/>
              </a:ext>
            </a:extLst>
          </p:cNvPr>
          <p:cNvSpPr txBox="1">
            <a:spLocks/>
          </p:cNvSpPr>
          <p:nvPr/>
        </p:nvSpPr>
        <p:spPr>
          <a:xfrm>
            <a:off x="0" y="209550"/>
            <a:ext cx="3470275" cy="665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Cytomegalovirus (CMV) 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2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5BDFCD-7B90-4BA5-98DF-80696B947F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386393" y="194557"/>
            <a:ext cx="5935663" cy="973138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Arthropod –borne Viruses (Arboviruses)</a:t>
            </a:r>
            <a:b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Yellow Fever virus (because of jaundice)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26ACD90-E026-4728-999C-865B0BFDC3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9085" y="1112535"/>
            <a:ext cx="8924916" cy="18842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altLang="en-US" sz="1800" dirty="0">
                <a:cs typeface="Times New Roman" panose="02020603050405020304" pitchFamily="18" charset="0"/>
              </a:rPr>
              <a:t>Family: </a:t>
            </a:r>
            <a:r>
              <a:rPr lang="en-US" altLang="en-US" sz="1800" i="1" dirty="0" err="1">
                <a:cs typeface="Times New Roman" panose="02020603050405020304" pitchFamily="18" charset="0"/>
              </a:rPr>
              <a:t>Flaviviridae</a:t>
            </a:r>
            <a:endParaRPr lang="en-US" altLang="en-US" sz="1800" i="1" dirty="0">
              <a:cs typeface="Times New Roman" panose="02020603050405020304" pitchFamily="18" charset="0"/>
            </a:endParaRPr>
          </a:p>
          <a:p>
            <a:r>
              <a:rPr lang="en-US" altLang="en-US" sz="1800" dirty="0">
                <a:cs typeface="Times New Roman" panose="02020603050405020304" pitchFamily="18" charset="0"/>
              </a:rPr>
              <a:t>Asymptomatic to Jaundice + Fever ±   hemorrhage ± renal failure </a:t>
            </a:r>
          </a:p>
          <a:p>
            <a:r>
              <a:rPr lang="en-US" altLang="en-US" sz="1800" dirty="0">
                <a:cs typeface="Times New Roman" panose="02020603050405020304" pitchFamily="18" charset="0"/>
              </a:rPr>
              <a:t>Epidemiology </a:t>
            </a:r>
          </a:p>
          <a:p>
            <a:pPr marL="457200" lvl="1" indent="0">
              <a:buNone/>
            </a:pPr>
            <a:r>
              <a:rPr lang="en-US" altLang="en-US" sz="1800" dirty="0">
                <a:cs typeface="Times New Roman" panose="02020603050405020304" pitchFamily="18" charset="0"/>
              </a:rPr>
              <a:t>Tropical Africa &amp; South America:</a:t>
            </a:r>
          </a:p>
          <a:p>
            <a:pPr marL="914400" lvl="2" indent="0" algn="l" rtl="0">
              <a:buClr>
                <a:schemeClr val="bg1"/>
              </a:buClr>
              <a:buNone/>
            </a:pPr>
            <a:r>
              <a:rPr lang="en-US" altLang="en-US" sz="1800" dirty="0">
                <a:cs typeface="Times New Roman" panose="02020603050405020304" pitchFamily="18" charset="0"/>
              </a:rPr>
              <a:t>      1-Jungle Yellow Fever</a:t>
            </a:r>
          </a:p>
          <a:p>
            <a:pPr marL="914400" lvl="2" indent="0" algn="l" rtl="0">
              <a:buClr>
                <a:schemeClr val="bg1"/>
              </a:buClr>
              <a:buNone/>
            </a:pPr>
            <a:r>
              <a:rPr lang="en-US" altLang="en-US" sz="1800" dirty="0">
                <a:cs typeface="Times New Roman" panose="02020603050405020304" pitchFamily="18" charset="0"/>
              </a:rPr>
              <a:t>       2-Urban Yellow Fever</a:t>
            </a:r>
            <a:endParaRPr lang="en-US" sz="18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3907943-EF4A-45DB-B1BF-E41692A7B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33" y="136527"/>
            <a:ext cx="2873367" cy="20623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B9CBA22-32B0-4D51-A32B-B3839F5359F6}"/>
              </a:ext>
            </a:extLst>
          </p:cNvPr>
          <p:cNvSpPr txBox="1"/>
          <p:nvPr/>
        </p:nvSpPr>
        <p:spPr>
          <a:xfrm>
            <a:off x="-140970" y="4094948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lvl="1" indent="-533400" algn="l" rtl="0">
              <a:buFont typeface="Wingdings" panose="05000000000000000000" pitchFamily="2" charset="2"/>
              <a:buChar char="§"/>
            </a:pPr>
            <a:r>
              <a:rPr lang="en-US" altLang="en-US" sz="2200" dirty="0">
                <a:cs typeface="Times New Roman" panose="02020603050405020304" pitchFamily="18" charset="0"/>
              </a:rPr>
              <a:t>Vector: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mosquito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</a:p>
          <a:p>
            <a:pPr marL="990600" lvl="1" indent="-533400" algn="l" rtl="0">
              <a:buFont typeface="Wingdings" panose="05000000000000000000" pitchFamily="2" charset="2"/>
              <a:buChar char="§"/>
            </a:pPr>
            <a:r>
              <a:rPr lang="en-US" altLang="en-US" sz="2200" dirty="0">
                <a:cs typeface="Times New Roman" panose="02020603050405020304" pitchFamily="18" charset="0"/>
              </a:rPr>
              <a:t>Reservoir: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monkeys</a:t>
            </a:r>
          </a:p>
          <a:p>
            <a:pPr marL="990600" lvl="1" indent="-533400" algn="l" rtl="0">
              <a:buFont typeface="Wingdings" panose="05000000000000000000" pitchFamily="2" charset="2"/>
              <a:buChar char="§"/>
            </a:pPr>
            <a:r>
              <a:rPr lang="en-US" altLang="en-US" sz="2200" dirty="0">
                <a:cs typeface="Times New Roman" panose="02020603050405020304" pitchFamily="18" charset="0"/>
              </a:rPr>
              <a:t>Accidental host: humans  </a:t>
            </a:r>
          </a:p>
          <a:p>
            <a:pPr marL="990600" lvl="1" indent="-533400" algn="l" rtl="0">
              <a:buFont typeface="Wingdings" panose="05000000000000000000" pitchFamily="2" charset="2"/>
              <a:buChar char="§"/>
            </a:pPr>
            <a:r>
              <a:rPr lang="en-US" altLang="en-US" sz="2200" dirty="0">
                <a:cs typeface="Times New Roman" panose="02020603050405020304" pitchFamily="18" charset="0"/>
              </a:rPr>
              <a:t>It is a disease of monkeys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CBCB29A-D6BE-44B0-ABD8-734D5F0B147D}"/>
              </a:ext>
            </a:extLst>
          </p:cNvPr>
          <p:cNvSpPr txBox="1"/>
          <p:nvPr/>
        </p:nvSpPr>
        <p:spPr>
          <a:xfrm>
            <a:off x="5549270" y="4006688"/>
            <a:ext cx="55712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buFont typeface="Wingdings" panose="05000000000000000000" pitchFamily="2" charset="2"/>
              <a:buChar char="§"/>
            </a:pPr>
            <a:r>
              <a:rPr lang="en-US" altLang="en-US" sz="2200" dirty="0">
                <a:cs typeface="Times New Roman" panose="02020603050405020304" pitchFamily="18" charset="0"/>
              </a:rPr>
              <a:t>Vector: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mosquito</a:t>
            </a:r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altLang="en-US" sz="2200" dirty="0">
                <a:cs typeface="Times New Roman" panose="02020603050405020304" pitchFamily="18" charset="0"/>
              </a:rPr>
              <a:t>Reservoir: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human</a:t>
            </a:r>
          </a:p>
          <a:p>
            <a:pPr lvl="1" algn="l" rtl="0">
              <a:buFont typeface="Wingdings" panose="05000000000000000000" pitchFamily="2" charset="2"/>
              <a:buChar char="§"/>
            </a:pPr>
            <a:r>
              <a:rPr lang="en-US" altLang="en-US" sz="2200" dirty="0">
                <a:cs typeface="Times New Roman" panose="02020603050405020304" pitchFamily="18" charset="0"/>
              </a:rPr>
              <a:t>It is a disease of humans</a:t>
            </a:r>
          </a:p>
          <a:p>
            <a:pPr algn="l" rtl="0">
              <a:buClr>
                <a:schemeClr val="tx1"/>
              </a:buClr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F9D15AA-FC39-4915-ACCA-9800F5825393}"/>
              </a:ext>
            </a:extLst>
          </p:cNvPr>
          <p:cNvSpPr txBox="1"/>
          <p:nvPr/>
        </p:nvSpPr>
        <p:spPr>
          <a:xfrm>
            <a:off x="-781929" y="3396822"/>
            <a:ext cx="481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Jungle Yellow Fever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F93460A-C3F9-42E3-B7FB-80A1CCCC5A5A}"/>
              </a:ext>
            </a:extLst>
          </p:cNvPr>
          <p:cNvSpPr txBox="1"/>
          <p:nvPr/>
        </p:nvSpPr>
        <p:spPr>
          <a:xfrm>
            <a:off x="4815840" y="3409497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Urban Yellow Fever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2E87078-D989-43E1-BE4A-88A0EDFEA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34317"/>
            <a:ext cx="3048000" cy="116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667557"/>
              </p:ext>
            </p:extLst>
          </p:nvPr>
        </p:nvGraphicFramePr>
        <p:xfrm>
          <a:off x="484555" y="1110008"/>
          <a:ext cx="7562166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2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Diagnosis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>
                        <a:buClr>
                          <a:schemeClr val="bg1"/>
                        </a:buClr>
                        <a:buNone/>
                      </a:pPr>
                      <a:r>
                        <a:rPr lang="en-US" altLang="en-US" sz="1800" dirty="0">
                          <a:cs typeface="Times New Roman" panose="02020603050405020304" pitchFamily="18" charset="0"/>
                        </a:rPr>
                        <a:t>-Reference Lab </a:t>
                      </a:r>
                      <a:endParaRPr lang="en-US" altLang="en-US" sz="1800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0" indent="0" algn="l" rtl="0">
                        <a:buClr>
                          <a:schemeClr val="bg1"/>
                        </a:buClr>
                        <a:buNone/>
                      </a:pPr>
                      <a:r>
                        <a:rPr lang="en-US" altLang="en-US" sz="1800" dirty="0">
                          <a:cs typeface="Times New Roman" panose="02020603050405020304" pitchFamily="18" charset="0"/>
                        </a:rPr>
                        <a:t>-Lab Methods:  </a:t>
                      </a:r>
                    </a:p>
                    <a:p>
                      <a:pPr marL="990600" lvl="1" indent="-533400" algn="l" rtl="0">
                        <a:buNone/>
                      </a:pPr>
                      <a:r>
                        <a:rPr lang="en-US" altLang="en-US" sz="1800" dirty="0">
                          <a:cs typeface="Times New Roman" panose="02020603050405020304" pitchFamily="18" charset="0"/>
                        </a:rPr>
                        <a:t>A- Isolation (Gold standard)</a:t>
                      </a:r>
                    </a:p>
                    <a:p>
                      <a:pPr marL="990600" lvl="1" indent="-533400" algn="l" rtl="0">
                        <a:buNone/>
                      </a:pPr>
                      <a:r>
                        <a:rPr lang="en-US" altLang="en-US" sz="1800" dirty="0">
                          <a:cs typeface="Times New Roman" panose="02020603050405020304" pitchFamily="18" charset="0"/>
                        </a:rPr>
                        <a:t>B -</a:t>
                      </a:r>
                      <a:r>
                        <a:rPr lang="en-US" altLang="en-US" sz="1800" dirty="0">
                          <a:solidFill>
                            <a:srgbClr val="FF0000"/>
                          </a:solidFill>
                          <a:cs typeface="Times New Roman" panose="02020603050405020304" pitchFamily="18" charset="0"/>
                        </a:rPr>
                        <a:t>IgM-Ab - ELISA, IF: (most used) </a:t>
                      </a:r>
                    </a:p>
                    <a:p>
                      <a:pPr marL="990600" lvl="1" indent="-533400" algn="l" rtl="0">
                        <a:buNone/>
                      </a:pPr>
                      <a:r>
                        <a:rPr lang="en-US" altLang="en-US" sz="1800" dirty="0">
                          <a:cs typeface="Times New Roman" panose="02020603050405020304" pitchFamily="18" charset="0"/>
                        </a:rPr>
                        <a:t>C - Arbovirus RNA by RT-PCR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41212"/>
              </p:ext>
            </p:extLst>
          </p:nvPr>
        </p:nvGraphicFramePr>
        <p:xfrm>
          <a:off x="484556" y="3056429"/>
          <a:ext cx="7562166" cy="298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2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248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Prevention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None/>
                        <a:defRPr/>
                      </a:pPr>
                      <a:r>
                        <a:rPr lang="en-US" sz="1800" kern="0" dirty="0">
                          <a:cs typeface="Times New Roman" pitchFamily="18" charset="0"/>
                        </a:rPr>
                        <a:t>1-Vector Control: </a:t>
                      </a:r>
                    </a:p>
                    <a:p>
                      <a:pPr marL="742950" lvl="1" indent="-285750" algn="l" rtl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kern="0" dirty="0">
                          <a:cs typeface="Times New Roman" pitchFamily="18" charset="0"/>
                        </a:rPr>
                        <a:t>Elimination of vector breading sites</a:t>
                      </a:r>
                    </a:p>
                    <a:p>
                      <a:pPr marL="742950" lvl="1" indent="-285750" algn="l" rtl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kern="0" dirty="0">
                          <a:cs typeface="Times New Roman" pitchFamily="18" charset="0"/>
                        </a:rPr>
                        <a:t>Using insecticides</a:t>
                      </a:r>
                    </a:p>
                    <a:p>
                      <a:pPr marL="742950" lvl="1" indent="-285750" algn="l" rtl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kern="0" dirty="0">
                          <a:cs typeface="Times New Roman" pitchFamily="18" charset="0"/>
                        </a:rPr>
                        <a:t>Avoidance contact with vectors </a:t>
                      </a:r>
                    </a:p>
                    <a:p>
                      <a:pPr marL="0" lvl="0" indent="0" algn="l" rtl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800" kern="0" dirty="0">
                          <a:cs typeface="Times New Roman" pitchFamily="18" charset="0"/>
                        </a:rPr>
                        <a:t>2-Vaccines:</a:t>
                      </a:r>
                    </a:p>
                    <a:p>
                      <a:pPr marL="742950" lvl="1" indent="-285750" algn="l" rtl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u="sng" kern="0" dirty="0">
                          <a:cs typeface="Times New Roman" pitchFamily="18" charset="0"/>
                        </a:rPr>
                        <a:t>Yellow Fever vaccine </a:t>
                      </a:r>
                      <a:r>
                        <a:rPr lang="en-US" sz="1800" kern="0" dirty="0">
                          <a:cs typeface="Times New Roman" pitchFamily="18" charset="0"/>
                        </a:rPr>
                        <a:t>(LAV, one dose /10 </a:t>
                      </a:r>
                      <a:r>
                        <a:rPr lang="en-US" sz="1800" kern="0" dirty="0" err="1">
                          <a:cs typeface="Times New Roman" pitchFamily="18" charset="0"/>
                        </a:rPr>
                        <a:t>yrs</a:t>
                      </a:r>
                      <a:r>
                        <a:rPr lang="en-US" sz="1800" kern="0" dirty="0">
                          <a:cs typeface="Times New Roman" pitchFamily="18" charset="0"/>
                        </a:rPr>
                        <a:t>)</a:t>
                      </a:r>
                    </a:p>
                    <a:p>
                      <a:pPr marL="742950" lvl="1" indent="-285750" algn="l" rtl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 is recommended for travelers </a:t>
                      </a:r>
                    </a:p>
                    <a:p>
                      <a:pPr algn="l" rtl="0">
                        <a:buNone/>
                        <a:defRPr/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Times New Roman" pitchFamily="18" charset="0"/>
                        </a:rPr>
                        <a:t>		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عنوان 1">
            <a:extLst>
              <a:ext uri="{FF2B5EF4-FFF2-40B4-BE49-F238E27FC236}">
                <a16:creationId xmlns:a16="http://schemas.microsoft.com/office/drawing/2014/main" id="{6296C804-B87E-45B8-834F-AA3EC2342343}"/>
              </a:ext>
            </a:extLst>
          </p:cNvPr>
          <p:cNvSpPr txBox="1">
            <a:spLocks/>
          </p:cNvSpPr>
          <p:nvPr/>
        </p:nvSpPr>
        <p:spPr>
          <a:xfrm>
            <a:off x="-329418" y="136527"/>
            <a:ext cx="5934959" cy="9734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Arthropod –borne Viruses (Arboviruses)</a:t>
            </a:r>
            <a:b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Yellow Fever virus (because of jaundice)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321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E3CE32-B711-4660-A5D4-F37E46BA91F8}"/>
              </a:ext>
            </a:extLst>
          </p:cNvPr>
          <p:cNvSpPr/>
          <p:nvPr/>
        </p:nvSpPr>
        <p:spPr>
          <a:xfrm>
            <a:off x="0" y="0"/>
            <a:ext cx="135049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773A7-36C9-4525-99BD-59F681A8FF44}"/>
              </a:ext>
            </a:extLst>
          </p:cNvPr>
          <p:cNvSpPr/>
          <p:nvPr/>
        </p:nvSpPr>
        <p:spPr>
          <a:xfrm>
            <a:off x="1518361" y="312261"/>
            <a:ext cx="10573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THANK YOU FOR CHECKING OUR WORK, BEST OF LUCK!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01675-6040-4A6D-99FE-0AA0F5DAFDEF}"/>
              </a:ext>
            </a:extLst>
          </p:cNvPr>
          <p:cNvSpPr/>
          <p:nvPr/>
        </p:nvSpPr>
        <p:spPr>
          <a:xfrm>
            <a:off x="6457071" y="1797914"/>
            <a:ext cx="24432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Hamad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lkhudhairy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Meshal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aleidi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Abdulmalik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alghanam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F4791-DE2D-4B12-AC47-BFD39E91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12" y="1578539"/>
            <a:ext cx="922859" cy="922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C75346-F189-4E4C-A939-92A07120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155" y="1578539"/>
            <a:ext cx="948739" cy="9228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9D053C-0EB8-4C09-8864-6393CBE05011}"/>
              </a:ext>
            </a:extLst>
          </p:cNvPr>
          <p:cNvSpPr/>
          <p:nvPr/>
        </p:nvSpPr>
        <p:spPr>
          <a:xfrm>
            <a:off x="9771576" y="1839913"/>
            <a:ext cx="19410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Shrooq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Alsomali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Rawan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Alqahtani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Ghaida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Alsaeed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64F9FF-CDE9-4490-90EE-7738BF6D2BDA}"/>
              </a:ext>
            </a:extLst>
          </p:cNvPr>
          <p:cNvSpPr txBox="1"/>
          <p:nvPr/>
        </p:nvSpPr>
        <p:spPr>
          <a:xfrm>
            <a:off x="1332201" y="5761103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Doctors slides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BFC639-C571-412D-ADCE-431CF932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7" y="5410814"/>
            <a:ext cx="1069911" cy="1042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988073-9541-48B4-B7D0-4234038E9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36" y="4112195"/>
            <a:ext cx="879102" cy="932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30F191-3DE2-46CE-AC24-DF79F3FBB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97" y="2813577"/>
            <a:ext cx="932305" cy="932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5CA474-47C4-434F-858C-9C6CD740F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97" y="1427884"/>
            <a:ext cx="1019380" cy="10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2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27236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427" y="1527222"/>
            <a:ext cx="10515600" cy="223548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Know the classification of viruses causing hepatitis. </a:t>
            </a:r>
          </a:p>
          <a:p>
            <a:r>
              <a:rPr lang="en-US" sz="2000" dirty="0"/>
              <a:t>Viruses causing </a:t>
            </a:r>
            <a:r>
              <a:rPr lang="en-US" sz="2000" dirty="0" err="1"/>
              <a:t>entericaly</a:t>
            </a:r>
            <a:r>
              <a:rPr lang="en-US" sz="2000" dirty="0"/>
              <a:t> transmitted </a:t>
            </a:r>
            <a:r>
              <a:rPr lang="en-US" sz="2000" dirty="0" err="1"/>
              <a:t>hepatitis:HAV,HEV</a:t>
            </a:r>
            <a:r>
              <a:rPr lang="en-US" sz="2000" dirty="0"/>
              <a:t>. </a:t>
            </a:r>
          </a:p>
          <a:p>
            <a:r>
              <a:rPr lang="en-US" sz="2000" dirty="0"/>
              <a:t>Viruses that are causing hepatitis during their course of infection: Cytomegalovirus (CMV) ,Epstein-Barr </a:t>
            </a:r>
          </a:p>
          <a:p>
            <a:r>
              <a:rPr lang="en-US" sz="2000" dirty="0"/>
              <a:t>virus (EBV),</a:t>
            </a:r>
            <a:r>
              <a:rPr lang="en-US" sz="2000" dirty="0" err="1"/>
              <a:t>Arbovirus</a:t>
            </a:r>
            <a:r>
              <a:rPr lang="en-US" sz="2000" dirty="0"/>
              <a:t> (yellow fever virus)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33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CE5543-07F5-4648-9E7F-B64AC7DA3EC8}"/>
              </a:ext>
            </a:extLst>
          </p:cNvPr>
          <p:cNvSpPr txBox="1"/>
          <p:nvPr/>
        </p:nvSpPr>
        <p:spPr>
          <a:xfrm>
            <a:off x="395924" y="739021"/>
            <a:ext cx="443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u="sng" dirty="0"/>
              <a:t>Hepatitis</a:t>
            </a:r>
            <a:r>
              <a:rPr lang="en-US" altLang="en-US" dirty="0"/>
              <a:t>: is inflammation of the liver.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7BF73-D22B-4859-8597-520D374AAB48}"/>
              </a:ext>
            </a:extLst>
          </p:cNvPr>
          <p:cNvSpPr txBox="1"/>
          <p:nvPr/>
        </p:nvSpPr>
        <p:spPr>
          <a:xfrm>
            <a:off x="395924" y="1189687"/>
            <a:ext cx="672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Etiology: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F6CC2-9DF0-4BF9-AC8B-6691D5ADA484}"/>
              </a:ext>
            </a:extLst>
          </p:cNvPr>
          <p:cNvSpPr txBox="1"/>
          <p:nvPr/>
        </p:nvSpPr>
        <p:spPr>
          <a:xfrm>
            <a:off x="395924" y="4334192"/>
            <a:ext cx="9662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Viral hepatitis is divided into two large groups, based on </a:t>
            </a:r>
            <a:r>
              <a:rPr lang="en-US" altLang="en-US" b="1" dirty="0"/>
              <a:t>the mode of transmission:</a:t>
            </a:r>
          </a:p>
          <a:p>
            <a:r>
              <a:rPr lang="en-US" alt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1BBC7-E34B-478C-BB35-51E8A1A46C19}"/>
              </a:ext>
            </a:extLst>
          </p:cNvPr>
          <p:cNvSpPr txBox="1"/>
          <p:nvPr/>
        </p:nvSpPr>
        <p:spPr>
          <a:xfrm>
            <a:off x="0" y="196022"/>
            <a:ext cx="4854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Hepatitis: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3F72E1-A62B-400B-882F-235324E77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142338"/>
              </p:ext>
            </p:extLst>
          </p:nvPr>
        </p:nvGraphicFramePr>
        <p:xfrm>
          <a:off x="112429" y="1600478"/>
          <a:ext cx="11683647" cy="238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6494">
                  <a:extLst>
                    <a:ext uri="{9D8B030D-6E8A-4147-A177-3AD203B41FA5}">
                      <a16:colId xmlns:a16="http://schemas.microsoft.com/office/drawing/2014/main" val="3859383606"/>
                    </a:ext>
                  </a:extLst>
                </a:gridCol>
                <a:gridCol w="3707153">
                  <a:extLst>
                    <a:ext uri="{9D8B030D-6E8A-4147-A177-3AD203B41FA5}">
                      <a16:colId xmlns:a16="http://schemas.microsoft.com/office/drawing/2014/main" val="1982993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A) Primary infection: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B) As part of generalized infection: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90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 Hepatitis A virus (HAV)</a:t>
                      </a:r>
                    </a:p>
                    <a:p>
                      <a:pPr lvl="0">
                        <a:defRPr/>
                      </a:pPr>
                      <a:r>
                        <a:rPr lang="en-US" dirty="0"/>
                        <a:t>  - Hepatitis B virus (HBV).</a:t>
                      </a:r>
                    </a:p>
                    <a:p>
                      <a:pPr lvl="0">
                        <a:defRPr/>
                      </a:pPr>
                      <a:r>
                        <a:rPr lang="en-US" dirty="0"/>
                        <a:t>  - Hepatitis C virus (HCV), </a:t>
                      </a:r>
                      <a:r>
                        <a:rPr lang="en-US" sz="1400" dirty="0"/>
                        <a:t>was known as non-A non-B hepatitis</a:t>
                      </a:r>
                      <a:r>
                        <a:rPr lang="en-US" dirty="0"/>
                        <a:t>.</a:t>
                      </a:r>
                    </a:p>
                    <a:p>
                      <a:pPr lvl="0">
                        <a:defRPr/>
                      </a:pPr>
                      <a:r>
                        <a:rPr lang="en-US" dirty="0"/>
                        <a:t>  - Hepatitis D virus (HDV) or delta virus.</a:t>
                      </a:r>
                    </a:p>
                    <a:p>
                      <a:pPr lvl="0">
                        <a:defRPr/>
                      </a:pP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- Hepatitis E virus (HEV).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- Hepatitis F virus (HFV) </a:t>
                      </a:r>
                      <a:r>
                        <a:rPr lang="en-US" altLang="en-US" sz="1600" dirty="0">
                          <a:solidFill>
                            <a:srgbClr val="0070C0"/>
                          </a:solidFill>
                        </a:rPr>
                        <a:t>Hepatitis F has been reported in the literature but not confirmed.</a:t>
                      </a:r>
                      <a:endParaRPr lang="en-US" sz="1600" dirty="0"/>
                    </a:p>
                    <a:p>
                      <a:pPr lvl="0">
                        <a:defRPr/>
                      </a:pPr>
                      <a:r>
                        <a:rPr lang="en-US" dirty="0"/>
                        <a:t>  - Hepatitis G virus (HGV).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(CMV, EBV, Yellow fever virus)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648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29D491-4442-48EA-BC9F-EC03157A1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528796"/>
              </p:ext>
            </p:extLst>
          </p:nvPr>
        </p:nvGraphicFramePr>
        <p:xfrm>
          <a:off x="112427" y="4786344"/>
          <a:ext cx="11683648" cy="1090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1824">
                  <a:extLst>
                    <a:ext uri="{9D8B030D-6E8A-4147-A177-3AD203B41FA5}">
                      <a16:colId xmlns:a16="http://schemas.microsoft.com/office/drawing/2014/main" val="3120148783"/>
                    </a:ext>
                  </a:extLst>
                </a:gridCol>
                <a:gridCol w="5841824">
                  <a:extLst>
                    <a:ext uri="{9D8B030D-6E8A-4147-A177-3AD203B41FA5}">
                      <a16:colId xmlns:a16="http://schemas.microsoft.com/office/drawing/2014/main" val="1130708886"/>
                    </a:ext>
                  </a:extLst>
                </a:gridCol>
              </a:tblGrid>
              <a:tr h="545373">
                <a:tc>
                  <a:txBody>
                    <a:bodyPr/>
                    <a:lstStyle/>
                    <a:p>
                      <a:r>
                        <a:rPr lang="en-US" altLang="en-US" sz="1600" dirty="0"/>
                        <a:t>1– Enterically transmitted hepatitis or water-borne hepatitis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600" dirty="0"/>
                        <a:t>2– Parenterally transmitted hepatitis or blood-borne hepatitis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394263"/>
                  </a:ext>
                </a:extLst>
              </a:tr>
              <a:tr h="545373">
                <a:tc>
                  <a:txBody>
                    <a:bodyPr/>
                    <a:lstStyle/>
                    <a:p>
                      <a:r>
                        <a:rPr lang="en-US" altLang="en-US" sz="1600" dirty="0"/>
                        <a:t>This group includes hepatitis A and E viruses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600" dirty="0"/>
                        <a:t>This group includes hepatitis B, C, D &amp; G viruses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757121"/>
                  </a:ext>
                </a:extLst>
              </a:tr>
            </a:tbl>
          </a:graphicData>
        </a:graphic>
      </p:graphicFrame>
      <p:sp>
        <p:nvSpPr>
          <p:cNvPr id="8" name="object 20">
            <a:extLst>
              <a:ext uri="{FF2B5EF4-FFF2-40B4-BE49-F238E27FC236}">
                <a16:creationId xmlns:a16="http://schemas.microsoft.com/office/drawing/2014/main" id="{0F5412DC-424F-4F70-8EE7-024F9CA84126}"/>
              </a:ext>
            </a:extLst>
          </p:cNvPr>
          <p:cNvSpPr txBox="1"/>
          <p:nvPr/>
        </p:nvSpPr>
        <p:spPr>
          <a:xfrm>
            <a:off x="112427" y="6489936"/>
            <a:ext cx="2531745" cy="1782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HAV </a:t>
            </a:r>
            <a:r>
              <a:rPr sz="105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and </a:t>
            </a:r>
            <a:r>
              <a:rPr sz="1050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HEV </a:t>
            </a:r>
            <a:r>
              <a:rPr sz="1050" spc="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belong </a:t>
            </a:r>
            <a:r>
              <a:rPr sz="1050" spc="3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to </a:t>
            </a:r>
            <a:r>
              <a:rPr sz="105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diﬀerent</a:t>
            </a:r>
            <a:r>
              <a:rPr sz="105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families</a:t>
            </a:r>
            <a:endParaRPr sz="105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12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605965-572C-4F0C-8E1F-49CA11D83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56563"/>
              </p:ext>
            </p:extLst>
          </p:nvPr>
        </p:nvGraphicFramePr>
        <p:xfrm>
          <a:off x="98379" y="588951"/>
          <a:ext cx="12112379" cy="5574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5851">
                  <a:extLst>
                    <a:ext uri="{9D8B030D-6E8A-4147-A177-3AD203B41FA5}">
                      <a16:colId xmlns:a16="http://schemas.microsoft.com/office/drawing/2014/main" val="633214764"/>
                    </a:ext>
                  </a:extLst>
                </a:gridCol>
                <a:gridCol w="4119456">
                  <a:extLst>
                    <a:ext uri="{9D8B030D-6E8A-4147-A177-3AD203B41FA5}">
                      <a16:colId xmlns:a16="http://schemas.microsoft.com/office/drawing/2014/main" val="2084985475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2462364820"/>
                    </a:ext>
                  </a:extLst>
                </a:gridCol>
                <a:gridCol w="4346918">
                  <a:extLst>
                    <a:ext uri="{9D8B030D-6E8A-4147-A177-3AD203B41FA5}">
                      <a16:colId xmlns:a16="http://schemas.microsoft.com/office/drawing/2014/main" val="960364090"/>
                    </a:ext>
                  </a:extLst>
                </a:gridCol>
              </a:tblGrid>
              <a:tr h="1186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Characteristics: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altLang="en-US" sz="1800" dirty="0"/>
                        <a:t>Family of </a:t>
                      </a:r>
                      <a:r>
                        <a:rPr lang="en-US" altLang="en-US" sz="1800" dirty="0" err="1"/>
                        <a:t>Picornaviridae</a:t>
                      </a:r>
                      <a:r>
                        <a:rPr lang="en-US" altLang="en-US" sz="1800" dirty="0"/>
                        <a:t>.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altLang="en-US" sz="1800" dirty="0"/>
                        <a:t>Genus: </a:t>
                      </a:r>
                      <a:r>
                        <a:rPr lang="en-US" altLang="en-US" sz="1800" dirty="0" err="1"/>
                        <a:t>Hepatovirus</a:t>
                      </a:r>
                      <a:r>
                        <a:rPr lang="en-US" altLang="en-US" sz="1800" dirty="0"/>
                        <a:t>.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altLang="en-US" sz="1800" dirty="0"/>
                        <a:t>Virion non-enveloped and consist of: </a:t>
                      </a:r>
                    </a:p>
                    <a:p>
                      <a:pPr marL="800100" lvl="1" indent="-342900">
                        <a:spcBef>
                          <a:spcPct val="20000"/>
                        </a:spcBef>
                        <a:buFont typeface="+mj-lt"/>
                        <a:buAutoNum type="arabicPeriod"/>
                      </a:pPr>
                      <a:r>
                        <a:rPr lang="en-US" altLang="en-US" sz="1800" dirty="0"/>
                        <a:t>Icosahedral capsid.</a:t>
                      </a:r>
                    </a:p>
                    <a:p>
                      <a:pPr marL="800100" lvl="1" indent="-342900">
                        <a:spcBef>
                          <a:spcPct val="20000"/>
                        </a:spcBef>
                        <a:buFont typeface="+mj-lt"/>
                        <a:buAutoNum type="arabicPeriod"/>
                      </a:pPr>
                      <a:r>
                        <a:rPr lang="en-US" altLang="en-US" sz="1800" dirty="0"/>
                        <a:t>Positive sense </a:t>
                      </a:r>
                      <a:r>
                        <a:rPr lang="en-US" altLang="en-US" sz="1800" dirty="0" err="1"/>
                        <a:t>ss</a:t>
                      </a:r>
                      <a:r>
                        <a:rPr lang="en-US" altLang="en-US" sz="1800" dirty="0"/>
                        <a:t>-RNA.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Other names for hepatitis a virus:</a:t>
                      </a:r>
                      <a:endParaRPr lang="en-US" altLang="en-US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altLang="en-US" sz="1800" dirty="0"/>
                        <a:t>Short incubation hepatitis </a:t>
                      </a:r>
                      <a:r>
                        <a:rPr lang="en-US" alt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(Hepatitis E virus is longer)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altLang="en-US" sz="1800" dirty="0"/>
                        <a:t> Infectious hepatitis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altLang="en-US" sz="1800" dirty="0"/>
                        <a:t> Epidemic hepatitis</a:t>
                      </a:r>
                      <a:endParaRPr lang="en-US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242105"/>
                  </a:ext>
                </a:extLst>
              </a:tr>
              <a:tr h="264163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Epidemiology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406884"/>
                  </a:ext>
                </a:extLst>
              </a:tr>
              <a:tr h="264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Distribution: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Worldwide, endemic in tropical countries </a:t>
                      </a:r>
                      <a:r>
                        <a:rPr lang="en-US" sz="160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Due </a:t>
                      </a:r>
                      <a:r>
                        <a:rPr lang="en-US" sz="1600" spc="3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lang="en-US" sz="1600" spc="3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poor</a:t>
                      </a:r>
                      <a:r>
                        <a:rPr lang="en-US" sz="1600" spc="-8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spc="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hygiene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79316"/>
                  </a:ext>
                </a:extLst>
              </a:tr>
              <a:tr h="51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Transmission: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>
                          <a:solidFill>
                            <a:srgbClr val="FF0000"/>
                          </a:solidFill>
                        </a:rPr>
                        <a:t>Fecal-oral route [major route] :Contaminated food &amp;water 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Like eating infected shellfish harvested in the fecal contaminated order or uncooked food like salad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/>
                        <a:t>Sexual contact (homosexual men)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/>
                        <a:t>Blood transfusion (very rarely)</a:t>
                      </a:r>
                      <a:endParaRPr lang="en-US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94788"/>
                  </a:ext>
                </a:extLst>
              </a:tr>
              <a:tr h="17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Age: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dirty="0"/>
                        <a:t>In developing countries; </a:t>
                      </a:r>
                      <a:r>
                        <a:rPr lang="en-US" altLang="en-US" sz="1800" dirty="0">
                          <a:solidFill>
                            <a:srgbClr val="FF0000"/>
                          </a:solidFill>
                        </a:rPr>
                        <a:t>children</a:t>
                      </a:r>
                      <a:r>
                        <a:rPr lang="en-US" altLang="en-US" sz="1800" dirty="0"/>
                        <a:t> 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most aﬀected group of  age due to poor hygiene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dirty="0"/>
                        <a:t>In developed countries; young adults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71056"/>
                  </a:ext>
                </a:extLst>
              </a:tr>
              <a:tr h="456281">
                <a:tc>
                  <a:txBody>
                    <a:bodyPr/>
                    <a:lstStyle/>
                    <a:p>
                      <a:r>
                        <a:rPr lang="en-US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Manifestations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Acute infection </a:t>
                      </a:r>
                      <a:r>
                        <a:rPr lang="en-US" altLang="en-US" sz="1800" dirty="0"/>
                        <a:t>Hepatitis: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/>
                        <a:t>Asymptomatic &amp; anicteric infection is</a:t>
                      </a:r>
                      <a:r>
                        <a:rPr lang="ar-SA" altLang="en-US" sz="1800" dirty="0"/>
                        <a:t> </a:t>
                      </a:r>
                      <a:r>
                        <a:rPr lang="en-US" altLang="en-US" sz="1800" dirty="0"/>
                        <a:t>common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/>
                        <a:t> Symptomatic illness increases with age 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/>
                        <a:t>Incubation period=2-6 Weeks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/>
                        <a:t>Two Phases:</a:t>
                      </a:r>
                    </a:p>
                    <a:p>
                      <a:pPr lvl="1">
                        <a:lnSpc>
                          <a:spcPct val="90000"/>
                        </a:lnSpc>
                      </a:pPr>
                      <a:r>
                        <a:rPr lang="en-US" altLang="en-US" sz="1800" dirty="0"/>
                        <a:t>1- </a:t>
                      </a:r>
                      <a:r>
                        <a:rPr lang="en-US" altLang="en-US" sz="1800" u="sng" dirty="0"/>
                        <a:t>Pre-icteric phase</a:t>
                      </a:r>
                      <a:r>
                        <a:rPr lang="en-US" altLang="en-US" sz="1800" dirty="0"/>
                        <a:t>:  fever, fatigue ,nausea, vomiting, &amp; RUQP (right upper quadrant pain)</a:t>
                      </a:r>
                    </a:p>
                    <a:p>
                      <a:pPr lvl="1">
                        <a:lnSpc>
                          <a:spcPct val="90000"/>
                        </a:lnSpc>
                      </a:pPr>
                      <a:r>
                        <a:rPr lang="en-US" altLang="en-US" sz="1800" dirty="0"/>
                        <a:t>2- </a:t>
                      </a:r>
                      <a:r>
                        <a:rPr lang="en-US" altLang="en-US" sz="1800" u="sng" dirty="0"/>
                        <a:t>Icteric phase</a:t>
                      </a:r>
                      <a:r>
                        <a:rPr lang="en-US" altLang="en-US" sz="1800" dirty="0"/>
                        <a:t>: dark urine, pale stool, jaundice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1">
                        <a:lnSpc>
                          <a:spcPct val="90000"/>
                        </a:lnSpc>
                      </a:pPr>
                      <a:endParaRPr lang="en-US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958464"/>
                  </a:ext>
                </a:extLst>
              </a:tr>
            </a:tbl>
          </a:graphicData>
        </a:graphic>
      </p:graphicFrame>
      <p:pic>
        <p:nvPicPr>
          <p:cNvPr id="2" name="Picture 2" descr="F:\mmm.jpg">
            <a:extLst>
              <a:ext uri="{FF2B5EF4-FFF2-40B4-BE49-F238E27FC236}">
                <a16:creationId xmlns:a16="http://schemas.microsoft.com/office/drawing/2014/main" id="{E1AAFEAC-ED3E-4134-BB01-109873F67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6204" y="1313171"/>
            <a:ext cx="1455796" cy="708055"/>
          </a:xfrm>
          <a:prstGeom prst="rect">
            <a:avLst/>
          </a:prstGeom>
          <a:noFill/>
        </p:spPr>
      </p:pic>
      <p:pic>
        <p:nvPicPr>
          <p:cNvPr id="6" name="Picture 7" descr="http://www.diseaseaday.com/wp-content/uploads/2009/07/hepatitisa.jpg">
            <a:extLst>
              <a:ext uri="{FF2B5EF4-FFF2-40B4-BE49-F238E27FC236}">
                <a16:creationId xmlns:a16="http://schemas.microsoft.com/office/drawing/2014/main" id="{107DF02D-5FD5-4AD5-B9DC-6CFF2544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05" y="605116"/>
            <a:ext cx="1455795" cy="70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4FABC9-D95F-4A2D-9CD3-B44E05FAC64E}"/>
              </a:ext>
            </a:extLst>
          </p:cNvPr>
          <p:cNvSpPr txBox="1"/>
          <p:nvPr/>
        </p:nvSpPr>
        <p:spPr>
          <a:xfrm>
            <a:off x="98379" y="127286"/>
            <a:ext cx="347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Hepatitis A Virus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53A20D0-4AEB-4DAD-BA2B-70816485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04" y="4402810"/>
            <a:ext cx="1455796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D25804-0D58-4404-A31F-D3DE81A1BE1B}"/>
              </a:ext>
            </a:extLst>
          </p:cNvPr>
          <p:cNvSpPr/>
          <p:nvPr/>
        </p:nvSpPr>
        <p:spPr>
          <a:xfrm>
            <a:off x="6698017" y="4603164"/>
            <a:ext cx="37585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Virus is found in stool during incubation period + prodrome period before symptoms start to appear, and when symptoms appear the concentration of virus decline in the stool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6E98C1-2527-47E3-8846-1DFB636F8983}"/>
              </a:ext>
            </a:extLst>
          </p:cNvPr>
          <p:cNvSpPr/>
          <p:nvPr/>
        </p:nvSpPr>
        <p:spPr>
          <a:xfrm>
            <a:off x="58568" y="6431234"/>
            <a:ext cx="6096000" cy="2551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ts val="118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Icteric means jaundice</a:t>
            </a:r>
          </a:p>
        </p:txBody>
      </p:sp>
    </p:spTree>
    <p:extLst>
      <p:ext uri="{BB962C8B-B14F-4D97-AF65-F5344CB8AC3E}">
        <p14:creationId xmlns:p14="http://schemas.microsoft.com/office/powerpoint/2010/main" val="42180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6" descr="scan0001">
            <a:extLst>
              <a:ext uri="{FF2B5EF4-FFF2-40B4-BE49-F238E27FC236}">
                <a16:creationId xmlns:a16="http://schemas.microsoft.com/office/drawing/2014/main" id="{00F59AA3-55A9-454E-A563-252A04C7B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076" y="4144951"/>
            <a:ext cx="2192293" cy="178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DFE5BE-02BA-4C1B-89FB-37E6D5C4364D}"/>
              </a:ext>
            </a:extLst>
          </p:cNvPr>
          <p:cNvSpPr txBox="1"/>
          <p:nvPr/>
        </p:nvSpPr>
        <p:spPr>
          <a:xfrm>
            <a:off x="110119" y="132591"/>
            <a:ext cx="347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Hepatitis A Virus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7B535F5-9128-4999-B93B-72F080C72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978837"/>
              </p:ext>
            </p:extLst>
          </p:nvPr>
        </p:nvGraphicFramePr>
        <p:xfrm>
          <a:off x="242626" y="755064"/>
          <a:ext cx="11706743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6174">
                  <a:extLst>
                    <a:ext uri="{9D8B030D-6E8A-4147-A177-3AD203B41FA5}">
                      <a16:colId xmlns:a16="http://schemas.microsoft.com/office/drawing/2014/main" val="633214764"/>
                    </a:ext>
                  </a:extLst>
                </a:gridCol>
                <a:gridCol w="10120569">
                  <a:extLst>
                    <a:ext uri="{9D8B030D-6E8A-4147-A177-3AD203B41FA5}">
                      <a16:colId xmlns:a16="http://schemas.microsoft.com/office/drawing/2014/main" val="1029421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Pathogenesis: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600" dirty="0"/>
                        <a:t>The virus enters the body by ingestion of contaminated food. It replicates in the intestine </a:t>
                      </a:r>
                      <a:r>
                        <a:rPr lang="en-US" alt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(epithelium), </a:t>
                      </a:r>
                      <a:r>
                        <a:rPr lang="en-US" altLang="en-US" sz="1600" dirty="0"/>
                        <a:t>and then spread to the liver where it multiplies in hepatocytes.</a:t>
                      </a:r>
                    </a:p>
                    <a:p>
                      <a:r>
                        <a:rPr lang="en-US" altLang="en-US" sz="1600" dirty="0"/>
                        <a:t>Cell mediated immunity </a:t>
                      </a:r>
                      <a:r>
                        <a:rPr lang="en-US" altLang="en-US" sz="16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en-US" sz="1600" dirty="0"/>
                        <a:t>Damage of virus-infected hepatocytes </a:t>
                      </a:r>
                      <a:r>
                        <a:rPr lang="en-US" altLang="en-US" sz="1600" dirty="0">
                          <a:sym typeface="Wingdings" panose="05000000000000000000" pitchFamily="2" charset="2"/>
                        </a:rPr>
                        <a:t>  increase </a:t>
                      </a:r>
                      <a:r>
                        <a:rPr lang="en-US" altLang="en-US" sz="1600" dirty="0"/>
                        <a:t>ALT, AST &amp; Bilirubin</a:t>
                      </a:r>
                      <a:endParaRPr lang="en-US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2421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en-US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Managment</a:t>
                      </a:r>
                      <a:endParaRPr lang="en-US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9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Treatment: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/>
                        <a:t>Supportive therapy</a:t>
                      </a:r>
                      <a:endParaRPr lang="en-US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7105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Prevention: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Sanitation &amp; hygiene measures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6229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charset="0"/>
                        <a:buNone/>
                        <a:defRPr/>
                      </a:pPr>
                      <a:r>
                        <a:rPr lang="en-US" altLang="en-US" sz="1600" dirty="0"/>
                        <a:t> </a:t>
                      </a:r>
                      <a:r>
                        <a:rPr lang="en-US" altLang="en-US" sz="1600" b="1" dirty="0"/>
                        <a:t>HIG</a:t>
                      </a:r>
                      <a:r>
                        <a:rPr lang="en-US" altLang="en-US" sz="1600" dirty="0"/>
                        <a:t> </a:t>
                      </a:r>
                      <a:r>
                        <a:rPr lang="en-US" alt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(human immunoglobulin): </a:t>
                      </a:r>
                      <a:r>
                        <a:rPr lang="en-GB" altLang="en-US" sz="1600" dirty="0"/>
                        <a:t>Given before or within 2 Weeks of exposure </a:t>
                      </a:r>
                      <a:r>
                        <a:rPr lang="en-GB" alt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(shorter immunity)</a:t>
                      </a:r>
                      <a:r>
                        <a:rPr lang="en-GB" altLang="en-US" sz="1600" dirty="0"/>
                        <a:t>	</a:t>
                      </a:r>
                    </a:p>
                    <a:p>
                      <a:pPr lvl="0">
                        <a:defRPr/>
                      </a:pPr>
                      <a:r>
                        <a:rPr lang="en-GB" altLang="en-US" sz="1600" dirty="0"/>
                        <a:t>-Indication: travellers, unvaccinated, exposed patients.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3606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charset="0"/>
                        <a:buNone/>
                        <a:defRPr/>
                      </a:pPr>
                      <a:r>
                        <a:rPr lang="en-US" altLang="en-US" sz="1600" b="1" dirty="0"/>
                        <a:t>Vaccine</a:t>
                      </a:r>
                      <a:r>
                        <a:rPr lang="en-US" altLang="en-US" sz="1600" dirty="0"/>
                        <a:t>: inactivated </a:t>
                      </a:r>
                      <a:r>
                        <a:rPr lang="en-US" alt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(longer immunity), </a:t>
                      </a:r>
                      <a:r>
                        <a:rPr lang="en-US" altLang="en-US" sz="1600" dirty="0"/>
                        <a:t>Given IM in two doses </a:t>
                      </a:r>
                    </a:p>
                    <a:p>
                      <a:pPr lvl="2">
                        <a:buFont typeface="Arial" charset="0"/>
                        <a:buNone/>
                        <a:defRPr/>
                      </a:pPr>
                      <a:r>
                        <a:rPr lang="en-US" altLang="en-US" sz="1600" dirty="0"/>
                        <a:t>-&gt;1 Y of age </a:t>
                      </a:r>
                    </a:p>
                    <a:p>
                      <a:pPr lvl="2">
                        <a:buFont typeface="Arial" charset="0"/>
                        <a:buNone/>
                        <a:defRPr/>
                      </a:pPr>
                      <a:r>
                        <a:rPr lang="en-US" altLang="en-US" sz="1600" dirty="0"/>
                        <a:t>-Indication: Patients at high risk of infection</a:t>
                      </a:r>
                      <a:r>
                        <a:rPr lang="en-GB" altLang="en-US" sz="1600" dirty="0"/>
                        <a:t> and severe disease 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57054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63AB8EE-B806-4EF7-B7B3-229460144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516680"/>
              </p:ext>
            </p:extLst>
          </p:nvPr>
        </p:nvGraphicFramePr>
        <p:xfrm>
          <a:off x="242626" y="4092624"/>
          <a:ext cx="732215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1499">
                  <a:extLst>
                    <a:ext uri="{9D8B030D-6E8A-4147-A177-3AD203B41FA5}">
                      <a16:colId xmlns:a16="http://schemas.microsoft.com/office/drawing/2014/main" val="1994872251"/>
                    </a:ext>
                  </a:extLst>
                </a:gridCol>
                <a:gridCol w="5730659">
                  <a:extLst>
                    <a:ext uri="{9D8B030D-6E8A-4147-A177-3AD203B41FA5}">
                      <a16:colId xmlns:a16="http://schemas.microsoft.com/office/drawing/2014/main" val="1145379702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Lab Diagnosis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Courier New" panose="02070309020205020404" pitchFamily="49" charset="0"/>
                        <a:buNone/>
                      </a:pPr>
                      <a:r>
                        <a:rPr lang="en-GB" altLang="en-US" sz="1600" dirty="0"/>
                        <a:t>Serology: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600" dirty="0">
                          <a:solidFill>
                            <a:srgbClr val="FF0000"/>
                          </a:solidFill>
                        </a:rPr>
                        <a:t>Detection of anti-HAV IgM </a:t>
                      </a:r>
                      <a:r>
                        <a:rPr lang="en-GB" altLang="en-US" sz="16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altLang="en-US" sz="1600" dirty="0">
                          <a:solidFill>
                            <a:srgbClr val="FF0000"/>
                          </a:solidFill>
                        </a:rPr>
                        <a:t>Current infection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600" dirty="0">
                          <a:solidFill>
                            <a:srgbClr val="FF0000"/>
                          </a:solidFill>
                        </a:rPr>
                        <a:t>Detection of Anti-HAV IgG </a:t>
                      </a:r>
                      <a:r>
                        <a:rPr lang="en-GB" altLang="en-US" sz="16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altLang="en-US" sz="1600" dirty="0">
                          <a:solidFill>
                            <a:srgbClr val="FF0000"/>
                          </a:solidFill>
                        </a:rPr>
                        <a:t>Previous infection </a:t>
                      </a:r>
                      <a:r>
                        <a:rPr lang="en-GB" alt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OR</a:t>
                      </a:r>
                      <a:r>
                        <a:rPr lang="en-GB" altLang="en-US" sz="1600" dirty="0"/>
                        <a:t> </a:t>
                      </a:r>
                      <a:r>
                        <a:rPr lang="en-GB" altLang="en-US" sz="1600" dirty="0">
                          <a:solidFill>
                            <a:srgbClr val="FF0000"/>
                          </a:solidFill>
                        </a:rPr>
                        <a:t>Immunity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91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Prognosis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600" dirty="0"/>
                        <a:t>Self-limited disease</a:t>
                      </a:r>
                      <a:r>
                        <a:rPr lang="en-US" alt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dirty="0"/>
                        <a:t>Fulminant hepatitis </a:t>
                      </a:r>
                      <a:r>
                        <a:rPr lang="en-US" altLang="en-US" sz="16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en-US" sz="1600" dirty="0"/>
                        <a:t> rare</a:t>
                      </a:r>
                      <a:r>
                        <a:rPr lang="en-US" altLang="en-US" sz="1000" dirty="0"/>
                        <a:t> 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Severe </a:t>
                      </a:r>
                      <a:r>
                        <a:rPr lang="en-US" sz="1000" spc="2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necrotic </a:t>
                      </a:r>
                      <a:r>
                        <a:rPr lang="en-US" sz="1000" spc="1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infection </a:t>
                      </a:r>
                      <a:r>
                        <a:rPr lang="en-US" sz="1000" spc="2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lang="en-US" sz="100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Lever </a:t>
                      </a:r>
                      <a:r>
                        <a:rPr lang="en-US" sz="1000" spc="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lead </a:t>
                      </a:r>
                      <a:r>
                        <a:rPr lang="en-US" sz="1000" spc="3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lang="en-US" sz="1000" spc="-6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liver </a:t>
                      </a:r>
                      <a:r>
                        <a:rPr lang="en-US" sz="1000" spc="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failu</a:t>
                      </a:r>
                      <a:r>
                        <a:rPr lang="en-US" sz="10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000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lang="en-US" altLang="en-US" sz="1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600" dirty="0"/>
                        <a:t>Mortality rate ~ 0.1 - 0.3%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No chronicity or malignancy changes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56927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4EC2FD16-FBAF-47FE-9516-50A63F529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72" y="4144951"/>
            <a:ext cx="2008103" cy="1785105"/>
          </a:xfrm>
          <a:prstGeom prst="rect">
            <a:avLst/>
          </a:prstGeom>
        </p:spPr>
      </p:pic>
      <p:sp>
        <p:nvSpPr>
          <p:cNvPr id="9" name="object 16">
            <a:extLst>
              <a:ext uri="{FF2B5EF4-FFF2-40B4-BE49-F238E27FC236}">
                <a16:creationId xmlns:a16="http://schemas.microsoft.com/office/drawing/2014/main" id="{8B2626C8-1239-4B77-96E4-ACCAFF7FFF56}"/>
              </a:ext>
            </a:extLst>
          </p:cNvPr>
          <p:cNvSpPr txBox="1"/>
          <p:nvPr/>
        </p:nvSpPr>
        <p:spPr>
          <a:xfrm>
            <a:off x="140715" y="6438891"/>
            <a:ext cx="7399569" cy="3757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en-US" sz="12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* </a:t>
            </a:r>
            <a:r>
              <a:rPr sz="12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Usually </a:t>
            </a:r>
            <a:r>
              <a:rPr sz="1200" spc="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patient </a:t>
            </a:r>
            <a:r>
              <a:rPr sz="12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recovers </a:t>
            </a:r>
            <a:r>
              <a:rPr sz="1200" spc="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within few </a:t>
            </a:r>
            <a:r>
              <a:rPr sz="12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weeks, however 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12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majority </a:t>
            </a:r>
            <a:r>
              <a:rPr sz="1200" spc="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2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the infection</a:t>
            </a:r>
            <a:r>
              <a:rPr sz="1200" spc="-1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are</a:t>
            </a:r>
            <a:r>
              <a:rPr lang="en-US" sz="1200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spc="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asymptomatic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endParaRPr sz="105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10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CB4E03-9DC4-410A-8236-02A28841892D}"/>
              </a:ext>
            </a:extLst>
          </p:cNvPr>
          <p:cNvSpPr txBox="1"/>
          <p:nvPr/>
        </p:nvSpPr>
        <p:spPr>
          <a:xfrm>
            <a:off x="60735" y="261264"/>
            <a:ext cx="661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Hepatitis E virus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FD16B26-2156-4EDA-A450-14DF30C9C8F6}"/>
              </a:ext>
            </a:extLst>
          </p:cNvPr>
          <p:cNvSpPr/>
          <p:nvPr/>
        </p:nvSpPr>
        <p:spPr>
          <a:xfrm>
            <a:off x="6678351" y="4062552"/>
            <a:ext cx="77299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934D31-084C-473F-ACFE-5F4A251F1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009898"/>
              </p:ext>
            </p:extLst>
          </p:nvPr>
        </p:nvGraphicFramePr>
        <p:xfrm>
          <a:off x="0" y="733044"/>
          <a:ext cx="12198495" cy="5635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5852">
                  <a:extLst>
                    <a:ext uri="{9D8B030D-6E8A-4147-A177-3AD203B41FA5}">
                      <a16:colId xmlns:a16="http://schemas.microsoft.com/office/drawing/2014/main" val="633214764"/>
                    </a:ext>
                  </a:extLst>
                </a:gridCol>
                <a:gridCol w="3609107">
                  <a:extLst>
                    <a:ext uri="{9D8B030D-6E8A-4147-A177-3AD203B41FA5}">
                      <a16:colId xmlns:a16="http://schemas.microsoft.com/office/drawing/2014/main" val="2084985475"/>
                    </a:ext>
                  </a:extLst>
                </a:gridCol>
                <a:gridCol w="1028264">
                  <a:extLst>
                    <a:ext uri="{9D8B030D-6E8A-4147-A177-3AD203B41FA5}">
                      <a16:colId xmlns:a16="http://schemas.microsoft.com/office/drawing/2014/main" val="4147180069"/>
                    </a:ext>
                  </a:extLst>
                </a:gridCol>
                <a:gridCol w="675249">
                  <a:extLst>
                    <a:ext uri="{9D8B030D-6E8A-4147-A177-3AD203B41FA5}">
                      <a16:colId xmlns:a16="http://schemas.microsoft.com/office/drawing/2014/main" val="31086373"/>
                    </a:ext>
                  </a:extLst>
                </a:gridCol>
                <a:gridCol w="5350023">
                  <a:extLst>
                    <a:ext uri="{9D8B030D-6E8A-4147-A177-3AD203B41FA5}">
                      <a16:colId xmlns:a16="http://schemas.microsoft.com/office/drawing/2014/main" val="1095833073"/>
                    </a:ext>
                  </a:extLst>
                </a:gridCol>
              </a:tblGrid>
              <a:tr h="913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Characteristics: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dirty="0"/>
                        <a:t>Family of </a:t>
                      </a:r>
                      <a:r>
                        <a:rPr lang="en-US" altLang="en-US" dirty="0" err="1"/>
                        <a:t>Hepeviridae</a:t>
                      </a:r>
                      <a:r>
                        <a:rPr lang="en-US" altLang="en-US" dirty="0"/>
                        <a:t>.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dirty="0"/>
                        <a:t>Genus: </a:t>
                      </a:r>
                      <a:r>
                        <a:rPr lang="en-US" altLang="en-US" dirty="0" err="1"/>
                        <a:t>Hepevirus</a:t>
                      </a:r>
                      <a:r>
                        <a:rPr lang="en-US" altLang="en-US" dirty="0"/>
                        <a:t>. 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dirty="0">
                          <a:solidFill>
                            <a:srgbClr val="0070C0"/>
                          </a:solidFill>
                        </a:rPr>
                        <a:t>Virion non-enveloped and consist of: </a:t>
                      </a:r>
                    </a:p>
                    <a:p>
                      <a:pPr lvl="1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lang="en-US" altLang="en-US" dirty="0">
                          <a:solidFill>
                            <a:srgbClr val="0070C0"/>
                          </a:solidFill>
                        </a:rPr>
                        <a:t>Icosahedral capsid.</a:t>
                      </a:r>
                    </a:p>
                    <a:p>
                      <a:pPr lvl="1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lang="en-US" altLang="en-US" dirty="0">
                          <a:solidFill>
                            <a:srgbClr val="0070C0"/>
                          </a:solidFill>
                        </a:rPr>
                        <a:t>Positive sense </a:t>
                      </a:r>
                      <a:r>
                        <a:rPr lang="en-US" altLang="en-US" dirty="0" err="1">
                          <a:solidFill>
                            <a:srgbClr val="0070C0"/>
                          </a:solidFill>
                        </a:rPr>
                        <a:t>ss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</a:rPr>
                        <a:t>-RNA.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00100" lvl="1" indent="-342900">
                        <a:spcBef>
                          <a:spcPct val="20000"/>
                        </a:spcBef>
                        <a:buFont typeface="+mj-lt"/>
                        <a:buAutoNum type="arabicPeriod"/>
                      </a:pPr>
                      <a:endParaRPr lang="en-US" altLang="en-US" sz="16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242105"/>
                  </a:ext>
                </a:extLst>
              </a:tr>
              <a:tr h="264163"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Epidemiology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406884"/>
                  </a:ext>
                </a:extLst>
              </a:tr>
              <a:tr h="264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Distribution: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>
                          <a:solidFill>
                            <a:srgbClr val="FF0000"/>
                          </a:solidFill>
                        </a:rPr>
                        <a:t>Outbreak of water-borne </a:t>
                      </a:r>
                      <a:r>
                        <a:rPr lang="en-GB" altLang="en-US" dirty="0"/>
                        <a:t>&amp; sporadic cases of viral hepatitis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079316"/>
                  </a:ext>
                </a:extLst>
              </a:tr>
              <a:tr h="51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Transmission: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altLang="en-US" dirty="0">
                          <a:solidFill>
                            <a:srgbClr val="FF0000"/>
                          </a:solidFill>
                        </a:rPr>
                        <a:t>Water-borne</a:t>
                      </a:r>
                      <a:r>
                        <a:rPr lang="en-GB" altLang="en-US" dirty="0"/>
                        <a:t> </a:t>
                      </a:r>
                      <a:r>
                        <a:rPr lang="en-US" sz="1200" kern="1200" spc="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The main route</a:t>
                      </a:r>
                      <a:endParaRPr lang="en-GB" altLang="en-US" sz="1200" kern="1200" spc="5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altLang="en-US" dirty="0"/>
                        <a:t>Zoonotic </a:t>
                      </a:r>
                      <a:r>
                        <a:rPr lang="en-GB" altLang="en-US" sz="1200" kern="1200" spc="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(from animals) </a:t>
                      </a:r>
                      <a:r>
                        <a:rPr lang="en-GB" altLang="en-US" dirty="0"/>
                        <a:t>food borne. </a:t>
                      </a:r>
                      <a:r>
                        <a:rPr lang="en-GB" altLang="en-US" sz="1200" kern="1200" spc="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(from pork)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n-US" alt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altLang="en-US" dirty="0"/>
                        <a:t>3. Blood-borne </a:t>
                      </a:r>
                      <a:r>
                        <a:rPr lang="en-US" sz="1200" kern="1200" spc="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Rare</a:t>
                      </a:r>
                      <a:endParaRPr lang="en-GB" altLang="en-US" sz="1200" kern="1200" spc="5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altLang="en-US" dirty="0"/>
                        <a:t>4. Perinatal </a:t>
                      </a:r>
                      <a:r>
                        <a:rPr lang="en-US" sz="1200" kern="1200" spc="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From pregnant mother to her baby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94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Age: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altLang="en-US" dirty="0"/>
                        <a:t>Age; young adults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71056"/>
                  </a:ext>
                </a:extLst>
              </a:tr>
              <a:tr h="17929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Clinical features: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754024"/>
                  </a:ext>
                </a:extLst>
              </a:tr>
              <a:tr h="179293">
                <a:tc gridSpan="3"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altLang="en-US" sz="1600" dirty="0">
                          <a:solidFill>
                            <a:srgbClr val="0070C0"/>
                          </a:solidFill>
                        </a:rPr>
                        <a:t>Similar to HAV infection with exceptions</a:t>
                      </a:r>
                      <a:r>
                        <a:rPr lang="en-US" altLang="en-US" sz="1600" dirty="0"/>
                        <a:t>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600" dirty="0"/>
                        <a:t> Longer incubation period =4-8 weeks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spc="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Acute and  </a:t>
                      </a:r>
                      <a:r>
                        <a:rPr lang="en-US" altLang="en-US" sz="1600" dirty="0"/>
                        <a:t>Chronic hepatitis, cirrhosis, </a:t>
                      </a:r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but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 hepatocellular carcinoma (HCC)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Fulminant disease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Mortality rate ~10 times &gt; HAV  / ~ 1-3% / </a:t>
                      </a:r>
                      <a:r>
                        <a:rPr lang="en-US" alt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[20% in pregnancy]                        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08819"/>
                  </a:ext>
                </a:extLst>
              </a:tr>
              <a:tr h="244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Lab diagnosis: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ELISA </a:t>
                      </a:r>
                      <a:r>
                        <a:rPr lang="en-US" altLang="en-US" sz="16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Anti-HE IgM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739407"/>
                  </a:ext>
                </a:extLst>
              </a:tr>
              <a:tr h="17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 Treatment: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Not specific  </a:t>
                      </a:r>
                      <a:r>
                        <a:rPr lang="en-US" sz="1200" kern="1200" spc="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In immunocompetent</a:t>
                      </a:r>
                      <a:endParaRPr lang="en-US" altLang="en-US" sz="1200" kern="1200" spc="5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864279"/>
                  </a:ext>
                </a:extLst>
              </a:tr>
              <a:tr h="17929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en-US" dirty="0"/>
                        <a:t>Prevention: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alt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742950" lvl="1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dirty="0"/>
                        <a:t>Sanitation &amp; hygiene measures</a:t>
                      </a:r>
                    </a:p>
                    <a:p>
                      <a:pPr marL="742950" lvl="1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dirty="0"/>
                        <a:t>No Immunoglobulin </a:t>
                      </a:r>
                    </a:p>
                    <a:p>
                      <a:pPr marL="742950" lvl="1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dirty="0"/>
                        <a:t>No vaccine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14712"/>
                  </a:ext>
                </a:extLst>
              </a:tr>
            </a:tbl>
          </a:graphicData>
        </a:graphic>
      </p:graphicFrame>
      <p:pic>
        <p:nvPicPr>
          <p:cNvPr id="3" name="Picture 7" descr="http://topnews.co.uk/images/imagecache/main_image/Hepatitis-E.png">
            <a:extLst>
              <a:ext uri="{FF2B5EF4-FFF2-40B4-BE49-F238E27FC236}">
                <a16:creationId xmlns:a16="http://schemas.microsoft.com/office/drawing/2014/main" id="{29967B1E-BD20-4644-8C7A-4773066B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391" y="722929"/>
            <a:ext cx="1286609" cy="100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68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900E8D-23EF-4BDC-98FB-7E8C5770230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6513"/>
            <a:ext cx="2527300" cy="673101"/>
          </a:xfrm>
        </p:spPr>
        <p:txBody>
          <a:bodyPr>
            <a:normAutofit/>
          </a:bodyPr>
          <a:lstStyle/>
          <a:p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Herpesviridae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: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68D6DE7-69FA-45EB-97BC-D6A678627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15291"/>
              </p:ext>
            </p:extLst>
          </p:nvPr>
        </p:nvGraphicFramePr>
        <p:xfrm>
          <a:off x="212516" y="2031150"/>
          <a:ext cx="8941324" cy="4006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731">
                  <a:extLst>
                    <a:ext uri="{9D8B030D-6E8A-4147-A177-3AD203B41FA5}">
                      <a16:colId xmlns:a16="http://schemas.microsoft.com/office/drawing/2014/main" val="1459748260"/>
                    </a:ext>
                  </a:extLst>
                </a:gridCol>
                <a:gridCol w="2820593">
                  <a:extLst>
                    <a:ext uri="{9D8B030D-6E8A-4147-A177-3AD203B41FA5}">
                      <a16:colId xmlns:a16="http://schemas.microsoft.com/office/drawing/2014/main" val="2556412803"/>
                    </a:ext>
                  </a:extLst>
                </a:gridCol>
              </a:tblGrid>
              <a:tr h="493512">
                <a:tc>
                  <a:txBody>
                    <a:bodyPr/>
                    <a:lstStyle/>
                    <a:p>
                      <a:pPr algn="l"/>
                      <a:r>
                        <a:rPr lang="en-US" alt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1-Herpes simplex virus type-1 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HSV-1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71597"/>
                  </a:ext>
                </a:extLst>
              </a:tr>
              <a:tr h="500368">
                <a:tc>
                  <a:txBody>
                    <a:bodyPr/>
                    <a:lstStyle/>
                    <a:p>
                      <a:pPr algn="l"/>
                      <a:r>
                        <a:rPr lang="en-US" alt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	2-Herpes simplex virus type-2 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HSV-2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57275"/>
                  </a:ext>
                </a:extLst>
              </a:tr>
              <a:tr h="500368">
                <a:tc>
                  <a:txBody>
                    <a:bodyPr/>
                    <a:lstStyle/>
                    <a:p>
                      <a:pPr algn="l"/>
                      <a:r>
                        <a:rPr lang="en-US" altLang="en-US" sz="2200" dirty="0">
                          <a:latin typeface="+mn-lt"/>
                          <a:cs typeface="Times New Roman" panose="02020603050405020304" pitchFamily="18" charset="0"/>
                        </a:rPr>
                        <a:t>	3-Varicella –Zoster virus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VZV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072955"/>
                  </a:ext>
                </a:extLst>
              </a:tr>
              <a:tr h="500368">
                <a:tc>
                  <a:txBody>
                    <a:bodyPr/>
                    <a:lstStyle/>
                    <a:p>
                      <a:pPr algn="l"/>
                      <a:r>
                        <a:rPr lang="en-US" altLang="en-US" sz="220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	4-Epstein-Barr virus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EBV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716115"/>
                  </a:ext>
                </a:extLst>
              </a:tr>
              <a:tr h="500368">
                <a:tc>
                  <a:txBody>
                    <a:bodyPr/>
                    <a:lstStyle/>
                    <a:p>
                      <a:pPr algn="l"/>
                      <a:r>
                        <a:rPr lang="en-US" altLang="en-US" sz="220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	5-Cytomegalovirus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CMV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895532"/>
                  </a:ext>
                </a:extLst>
              </a:tr>
              <a:tr h="500368">
                <a:tc>
                  <a:txBody>
                    <a:bodyPr/>
                    <a:lstStyle/>
                    <a:p>
                      <a:pPr algn="l"/>
                      <a:r>
                        <a:rPr lang="en-US" alt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	6-Human herpes virus type-6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HHV-6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648363"/>
                  </a:ext>
                </a:extLst>
              </a:tr>
              <a:tr h="500368">
                <a:tc>
                  <a:txBody>
                    <a:bodyPr/>
                    <a:lstStyle/>
                    <a:p>
                      <a:pPr algn="l"/>
                      <a:r>
                        <a:rPr lang="en-US" alt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7-Human herpes virus type-7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HHV-7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795756"/>
                  </a:ext>
                </a:extLst>
              </a:tr>
              <a:tr h="510676">
                <a:tc>
                  <a:txBody>
                    <a:bodyPr/>
                    <a:lstStyle/>
                    <a:p>
                      <a:pPr algn="l"/>
                      <a:r>
                        <a:rPr lang="en-US" alt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8-Human herpes virus type-8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HHV-8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25612"/>
                  </a:ext>
                </a:extLst>
              </a:tr>
            </a:tbl>
          </a:graphicData>
        </a:graphic>
      </p:graphicFrame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F7A32A6D-02D8-4676-9DD0-389A3076B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102579"/>
              </p:ext>
            </p:extLst>
          </p:nvPr>
        </p:nvGraphicFramePr>
        <p:xfrm>
          <a:off x="212516" y="1452434"/>
          <a:ext cx="8941324" cy="565607"/>
        </p:xfrm>
        <a:graphic>
          <a:graphicData uri="http://schemas.openxmlformats.org/drawingml/2006/table">
            <a:tbl>
              <a:tblPr/>
              <a:tblGrid>
                <a:gridCol w="8941324">
                  <a:extLst>
                    <a:ext uri="{9D8B030D-6E8A-4147-A177-3AD203B41FA5}">
                      <a16:colId xmlns:a16="http://schemas.microsoft.com/office/drawing/2014/main" val="3763565480"/>
                    </a:ext>
                  </a:extLst>
                </a:gridCol>
              </a:tblGrid>
              <a:tr h="56560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GB" alt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DNA , Icosahedral &amp; Enveloped Virus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538451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21E52B3C-1EC6-4700-B388-3CBCCF47E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39" y="76178"/>
            <a:ext cx="2526925" cy="1376256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E6868E0-B616-490A-B3F4-99A6CBB998F4}"/>
              </a:ext>
            </a:extLst>
          </p:cNvPr>
          <p:cNvSpPr txBox="1"/>
          <p:nvPr/>
        </p:nvSpPr>
        <p:spPr>
          <a:xfrm>
            <a:off x="4073984" y="3849682"/>
            <a:ext cx="223886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They cause hepatitis</a:t>
            </a:r>
          </a:p>
        </p:txBody>
      </p:sp>
      <p:sp>
        <p:nvSpPr>
          <p:cNvPr id="8" name="object 33">
            <a:extLst>
              <a:ext uri="{FF2B5EF4-FFF2-40B4-BE49-F238E27FC236}">
                <a16:creationId xmlns:a16="http://schemas.microsoft.com/office/drawing/2014/main" id="{B976D2D5-262A-4FAF-B78C-AB9F17A6B080}"/>
              </a:ext>
            </a:extLst>
          </p:cNvPr>
          <p:cNvSpPr txBox="1"/>
          <p:nvPr/>
        </p:nvSpPr>
        <p:spPr>
          <a:xfrm>
            <a:off x="212516" y="6438276"/>
            <a:ext cx="8537683" cy="19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00"/>
              </a:spcBef>
            </a:pPr>
            <a:r>
              <a:rPr sz="12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Type 1-6 are mild self-limited in immunocompetent  but severe in immunocompromised patients</a:t>
            </a:r>
          </a:p>
        </p:txBody>
      </p:sp>
    </p:spTree>
    <p:extLst>
      <p:ext uri="{BB962C8B-B14F-4D97-AF65-F5344CB8AC3E}">
        <p14:creationId xmlns:p14="http://schemas.microsoft.com/office/powerpoint/2010/main" val="119803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CF1C78-7428-4C3B-8EE8-FBB3E953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3895" y="44399"/>
            <a:ext cx="4180342" cy="879213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Epstein–Barr Virus  (EBV):</a:t>
            </a:r>
            <a:b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endParaRPr lang="en-US" sz="2400" b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5B36D5-CE56-439B-9D76-7DE60F241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338"/>
            <a:ext cx="10515600" cy="472754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200" dirty="0"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2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5A03A4-495C-4B1C-B10B-D9C4774EE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65251"/>
              </p:ext>
            </p:extLst>
          </p:nvPr>
        </p:nvGraphicFramePr>
        <p:xfrm>
          <a:off x="199291" y="589065"/>
          <a:ext cx="11793417" cy="6038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5852">
                  <a:extLst>
                    <a:ext uri="{9D8B030D-6E8A-4147-A177-3AD203B41FA5}">
                      <a16:colId xmlns:a16="http://schemas.microsoft.com/office/drawing/2014/main" val="633214764"/>
                    </a:ext>
                  </a:extLst>
                </a:gridCol>
                <a:gridCol w="2366599">
                  <a:extLst>
                    <a:ext uri="{9D8B030D-6E8A-4147-A177-3AD203B41FA5}">
                      <a16:colId xmlns:a16="http://schemas.microsoft.com/office/drawing/2014/main" val="2084985475"/>
                    </a:ext>
                  </a:extLst>
                </a:gridCol>
                <a:gridCol w="140677">
                  <a:extLst>
                    <a:ext uri="{9D8B030D-6E8A-4147-A177-3AD203B41FA5}">
                      <a16:colId xmlns:a16="http://schemas.microsoft.com/office/drawing/2014/main" val="4147180069"/>
                    </a:ext>
                  </a:extLst>
                </a:gridCol>
                <a:gridCol w="1454996">
                  <a:extLst>
                    <a:ext uri="{9D8B030D-6E8A-4147-A177-3AD203B41FA5}">
                      <a16:colId xmlns:a16="http://schemas.microsoft.com/office/drawing/2014/main" val="1705281333"/>
                    </a:ext>
                  </a:extLst>
                </a:gridCol>
                <a:gridCol w="1561514">
                  <a:extLst>
                    <a:ext uri="{9D8B030D-6E8A-4147-A177-3AD203B41FA5}">
                      <a16:colId xmlns:a16="http://schemas.microsoft.com/office/drawing/2014/main" val="2257282953"/>
                    </a:ext>
                  </a:extLst>
                </a:gridCol>
                <a:gridCol w="1041008">
                  <a:extLst>
                    <a:ext uri="{9D8B030D-6E8A-4147-A177-3AD203B41FA5}">
                      <a16:colId xmlns:a16="http://schemas.microsoft.com/office/drawing/2014/main" val="31086373"/>
                    </a:ext>
                  </a:extLst>
                </a:gridCol>
                <a:gridCol w="3692771">
                  <a:extLst>
                    <a:ext uri="{9D8B030D-6E8A-4147-A177-3AD203B41FA5}">
                      <a16:colId xmlns:a16="http://schemas.microsoft.com/office/drawing/2014/main" val="2427093275"/>
                    </a:ext>
                  </a:extLst>
                </a:gridCol>
              </a:tblGrid>
              <a:tr h="244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Characteristics: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It is lymphotropic</a:t>
                      </a:r>
                      <a:r>
                        <a:rPr lang="en-US" sz="1600" b="0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*.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0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It has </a:t>
                      </a:r>
                      <a:r>
                        <a:rPr lang="en-US" sz="1600" b="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oncogenic</a:t>
                      </a:r>
                      <a:r>
                        <a:rPr lang="en-US" sz="1600" b="0" kern="0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 properties; (</a:t>
                      </a:r>
                      <a:r>
                        <a:rPr lang="en-US" altLang="en-US" sz="16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Burkitt’s lymphoma, Nasopharyngeal carcinoma</a:t>
                      </a:r>
                      <a:r>
                        <a:rPr lang="en-US" altLang="en-US" sz="1600" b="0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kern="0" dirty="0">
                        <a:solidFill>
                          <a:sysClr val="windowText" lastClr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242105"/>
                  </a:ext>
                </a:extLst>
              </a:tr>
              <a:tr h="244995">
                <a:tc gridSpan="7">
                  <a:txBody>
                    <a:bodyPr/>
                    <a:lstStyle/>
                    <a:p>
                      <a:pPr algn="ctr"/>
                      <a:r>
                        <a:rPr lang="en-US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Epidemiology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406884"/>
                  </a:ext>
                </a:extLst>
              </a:tr>
              <a:tr h="244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Distribution: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worldwide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079316"/>
                  </a:ext>
                </a:extLst>
              </a:tr>
              <a:tr h="244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Transmission: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1-slaiva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kissing disease)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n-US" alt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2-blood(rare)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n-GB" alt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94788"/>
                  </a:ext>
                </a:extLst>
              </a:tr>
              <a:tr h="423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Age: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socio-economic state(SE):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1-Low SE : early childhood (develop</a:t>
                      </a:r>
                      <a:r>
                        <a:rPr lang="en-US" sz="1600" b="0" u="sng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ing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 countries)   2-High SE : </a:t>
                      </a:r>
                      <a:r>
                        <a:rPr lang="en-US" sz="1600" b="0" dirty="0" err="1"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adolsence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  (develop</a:t>
                      </a:r>
                      <a:r>
                        <a:rPr lang="en-US" sz="1600" b="0" u="sng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ed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 countries)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171056"/>
                  </a:ext>
                </a:extLst>
              </a:tr>
              <a:tr h="24499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Clinical features: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754024"/>
                  </a:ext>
                </a:extLst>
              </a:tr>
              <a:tr h="1314065">
                <a:tc gridSpan="5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0" u="sng" dirty="0">
                          <a:solidFill>
                            <a:srgbClr val="FF0000"/>
                          </a:solidFill>
                          <a:latin typeface="+mn-lt"/>
                        </a:rPr>
                        <a:t>1-immunocompetive host:</a:t>
                      </a:r>
                    </a:p>
                    <a:p>
                      <a:pPr marL="285750" indent="-285750" algn="l">
                        <a:buClrTx/>
                        <a:buFont typeface="Arial" charset="0"/>
                        <a:buChar char="•"/>
                      </a:pPr>
                      <a:r>
                        <a:rPr lang="en-GB" altLang="en-US" sz="16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Asymptomatic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Usually</a:t>
                      </a:r>
                      <a:endParaRPr lang="ar-SA" altLang="en-US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rtl="0">
                        <a:buClrTx/>
                        <a:buFont typeface="Arial" charset="0"/>
                        <a:buChar char="•"/>
                      </a:pPr>
                      <a:r>
                        <a:rPr lang="en-US" altLang="en-US" sz="16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Infectious mononucleosis [or glandular fever]</a:t>
                      </a:r>
                    </a:p>
                    <a:p>
                      <a:pPr marL="285750" indent="-285750" algn="l" rtl="0">
                        <a:buClrTx/>
                        <a:buFont typeface="Arial" charset="0"/>
                        <a:buChar char="•"/>
                      </a:pPr>
                      <a:r>
                        <a:rPr lang="en-US" altLang="en-US" sz="16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Mainly in teenagers &amp; young adults </a:t>
                      </a:r>
                    </a:p>
                    <a:p>
                      <a:pPr marL="285750" indent="-285750" algn="l" rtl="0">
                        <a:buClrTx/>
                        <a:buFont typeface="Arial" charset="0"/>
                        <a:buChar char="•"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IP = 4-7 weeks</a:t>
                      </a:r>
                    </a:p>
                    <a:p>
                      <a:pPr marL="285750" indent="-285750" algn="l" rtl="0">
                        <a:buClrTx/>
                        <a:buFont typeface="Arial" charset="0"/>
                        <a:buChar char="•"/>
                      </a:pPr>
                      <a:r>
                        <a:rPr lang="en-US" altLang="en-US" sz="16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Fever</a:t>
                      </a: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1600" b="0" u="sng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pharyngitis</a:t>
                      </a: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malaise, </a:t>
                      </a:r>
                      <a:r>
                        <a:rPr lang="en-US" altLang="en-US" sz="16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hepatosplenomegaly</a:t>
                      </a: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&amp; abnormal LFT,  </a:t>
                      </a:r>
                      <a:r>
                        <a:rPr lang="en-US" altLang="en-US" sz="16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hepatitis</a:t>
                      </a: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 algn="l" rtl="0">
                        <a:buClrTx/>
                        <a:buFont typeface="Arial" charset="0"/>
                        <a:buChar char="•"/>
                      </a:pP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Complications: </a:t>
                      </a: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(acute air way obstruction, splenic rupture, CNS </a:t>
                      </a:r>
                      <a:r>
                        <a:rPr lang="en-US" altLang="en-US" sz="16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inf</a:t>
                      </a: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200" kern="1200" spc="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Rare</a:t>
                      </a:r>
                      <a:endParaRPr lang="en-US" altLang="en-US" sz="1200" kern="1200" spc="5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0" u="sng" dirty="0">
                          <a:solidFill>
                            <a:srgbClr val="FF0000"/>
                          </a:solidFill>
                          <a:latin typeface="+mn-lt"/>
                        </a:rPr>
                        <a:t>2-immunocompremised host: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latin typeface="+mn-lt"/>
                        </a:rPr>
                        <a:t> (HIV)</a:t>
                      </a:r>
                    </a:p>
                    <a:p>
                      <a:pPr marL="285750" indent="-285750" algn="l" rtl="0">
                        <a:buClrTx/>
                        <a:buFont typeface="Arial" charset="0"/>
                        <a:buChar char="•"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Lymphoproliferative disease ( LD)</a:t>
                      </a:r>
                    </a:p>
                    <a:p>
                      <a:pPr marL="285750" indent="-285750" algn="just" rtl="0">
                        <a:buClrTx/>
                        <a:buFont typeface="Arial" charset="0"/>
                        <a:buChar char="•"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Oral hairy leukoplakia  (OHL)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08819"/>
                  </a:ext>
                </a:extLst>
              </a:tr>
              <a:tr h="957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Lab diagnosis: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 dirty="0"/>
                        <a:t>Hematology: 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1600" dirty="0"/>
                        <a:t>    increased  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WBC</a:t>
                      </a:r>
                      <a:r>
                        <a:rPr lang="en-US" sz="1600" dirty="0"/>
                        <a:t> 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1600" dirty="0"/>
                        <a:t>    Lymphocytosis (atypical lymphocytes)</a:t>
                      </a:r>
                    </a:p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600" b="1" u="none" dirty="0">
                          <a:solidFill>
                            <a:srgbClr val="FF0000"/>
                          </a:solidFill>
                        </a:rPr>
                        <a:t>Serology: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600" u="none" kern="0" dirty="0">
                          <a:solidFill>
                            <a:srgbClr val="FF0000"/>
                          </a:solidFill>
                          <a:effectLst/>
                          <a:cs typeface="Times New Roman" pitchFamily="18" charset="0"/>
                        </a:rPr>
                        <a:t>1- Non-specific AB test :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600" u="none" kern="0" dirty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    -Heterophile Abs +</a:t>
                      </a:r>
                      <a:r>
                        <a:rPr lang="en-US" sz="1600" u="none" kern="0" dirty="0" err="1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ve</a:t>
                      </a:r>
                      <a:endParaRPr lang="en-US" sz="1600" u="none" kern="0" dirty="0">
                        <a:solidFill>
                          <a:srgbClr val="FF0000"/>
                        </a:solidFill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600" u="none" kern="0" dirty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    -Paul-Bunnell or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600" u="none" kern="0" dirty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    -</a:t>
                      </a:r>
                      <a:r>
                        <a:rPr lang="en-US" sz="1600" u="none" kern="0" dirty="0" err="1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monospot</a:t>
                      </a:r>
                      <a:r>
                        <a:rPr lang="en-US" sz="1600" u="none" kern="0" dirty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600" u="sng" kern="0" dirty="0"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600" u="none" kern="0" dirty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2- EBV-specific AB test: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    IgM Abs to EBV capsid antigen</a:t>
                      </a:r>
                    </a:p>
                    <a:p>
                      <a:pPr marL="0" indent="0" algn="l">
                        <a:buNone/>
                      </a:pPr>
                      <a:endParaRPr lang="en-US" sz="1600" kern="0" dirty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39407"/>
                  </a:ext>
                </a:extLst>
              </a:tr>
              <a:tr h="244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 Treatment: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cs typeface="Times New Roman" panose="02020603050405020304" pitchFamily="18" charset="0"/>
                        </a:rPr>
                        <a:t>Antiviral drug is not effective in IMN </a:t>
                      </a:r>
                      <a:endParaRPr lang="en-US" alt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864279"/>
                  </a:ext>
                </a:extLst>
              </a:tr>
              <a:tr h="288835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en-US" dirty="0"/>
                        <a:t>Prevention: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en-US" sz="1800" dirty="0">
                          <a:cs typeface="Times New Roman" panose="02020603050405020304" pitchFamily="18" charset="0"/>
                        </a:rPr>
                        <a:t>no vaccine </a:t>
                      </a:r>
                      <a:endParaRPr lang="en-US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742950" lvl="1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1471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D520EE6-C975-4615-8933-014943102D50}"/>
              </a:ext>
            </a:extLst>
          </p:cNvPr>
          <p:cNvSpPr/>
          <p:nvPr/>
        </p:nvSpPr>
        <p:spPr>
          <a:xfrm>
            <a:off x="3346815" y="207006"/>
            <a:ext cx="2992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*Infect lymphocytes mainly B lymphocyte</a:t>
            </a:r>
          </a:p>
        </p:txBody>
      </p:sp>
    </p:spTree>
    <p:extLst>
      <p:ext uri="{BB962C8B-B14F-4D97-AF65-F5344CB8AC3E}">
        <p14:creationId xmlns:p14="http://schemas.microsoft.com/office/powerpoint/2010/main" val="108263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DFD59A-CA5D-4B16-B2CA-19CE31B433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9550"/>
            <a:ext cx="3470275" cy="66516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Cytomegalovirus (CMV) 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F0A344-4F9B-431F-B342-9DF0D37DB9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95375"/>
            <a:ext cx="11480800" cy="5467350"/>
          </a:xfrm>
        </p:spPr>
        <p:txBody>
          <a:bodyPr>
            <a:noAutofit/>
          </a:bodyPr>
          <a:lstStyle/>
          <a:p>
            <a:pPr marL="0" indent="0" algn="l" rtl="0">
              <a:buClr>
                <a:srgbClr val="FF0000"/>
              </a:buClr>
              <a:buNone/>
              <a:defRPr/>
            </a:pPr>
            <a:endParaRPr lang="en-US" sz="2200" dirty="0"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91155"/>
              </p:ext>
            </p:extLst>
          </p:nvPr>
        </p:nvGraphicFramePr>
        <p:xfrm>
          <a:off x="199291" y="3411452"/>
          <a:ext cx="11793416" cy="1536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36805">
                <a:tc>
                  <a:txBody>
                    <a:bodyPr/>
                    <a:lstStyle/>
                    <a:p>
                      <a:pPr marL="0" indent="0" algn="l" rtl="0">
                        <a:buClr>
                          <a:srgbClr val="FF0000"/>
                        </a:buClr>
                        <a:buFont typeface="Arial" charset="0"/>
                        <a:buNone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1-Acquired Infection:</a:t>
                      </a:r>
                      <a:endParaRPr lang="en-US" altLang="en-US" sz="1800" b="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indent="0" algn="l" rtl="0">
                        <a:buClr>
                          <a:srgbClr val="FF0000"/>
                        </a:buClr>
                        <a:buNone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a)</a:t>
                      </a:r>
                      <a:r>
                        <a:rPr lang="en-US" altLang="en-US" sz="1800" b="0" u="sng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Immunocompetent host: </a:t>
                      </a:r>
                      <a:r>
                        <a:rPr lang="en-US" altLang="en-US" sz="1800" b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en-US" sz="18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Asymptomatic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- Self-limited illness – </a:t>
                      </a:r>
                      <a:r>
                        <a:rPr lang="en-US" altLang="en-US" sz="18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Hepatitis - Infectious mononucleosis like syndrome 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[Heterophile  AB is </a:t>
                      </a:r>
                      <a:r>
                        <a:rPr lang="en-US" altLang="en-US" sz="1800" b="0" u="sng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altLang="en-US" sz="1800" b="0" u="sng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] </a:t>
                      </a:r>
                    </a:p>
                    <a:p>
                      <a:pPr marL="0" indent="0" algn="just" rtl="0">
                        <a:buClr>
                          <a:srgbClr val="FF0000"/>
                        </a:buClr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b)</a:t>
                      </a:r>
                      <a:r>
                        <a:rPr lang="en-US" altLang="en-US" sz="1800" b="0" u="sng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Immunocompromised host : </a:t>
                      </a:r>
                      <a:r>
                        <a:rPr lang="en-US" altLang="en-US" sz="1800" b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Encephalitis , Retinitis , Pneumonia  - </a:t>
                      </a:r>
                      <a:r>
                        <a:rPr lang="en-US" altLang="en-US" sz="18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Hepatitis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Esophagitis, Colitis.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2- Congenital Infections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6EAF91-0F0B-42B7-A900-CC759C2B8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58561"/>
              </p:ext>
            </p:extLst>
          </p:nvPr>
        </p:nvGraphicFramePr>
        <p:xfrm>
          <a:off x="199291" y="1094972"/>
          <a:ext cx="11793417" cy="2331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577">
                  <a:extLst>
                    <a:ext uri="{9D8B030D-6E8A-4147-A177-3AD203B41FA5}">
                      <a16:colId xmlns:a16="http://schemas.microsoft.com/office/drawing/2014/main" val="3141543607"/>
                    </a:ext>
                  </a:extLst>
                </a:gridCol>
                <a:gridCol w="10149840">
                  <a:extLst>
                    <a:ext uri="{9D8B030D-6E8A-4147-A177-3AD203B41FA5}">
                      <a16:colId xmlns:a16="http://schemas.microsoft.com/office/drawing/2014/main" val="4268434888"/>
                    </a:ext>
                  </a:extLst>
                </a:gridCol>
              </a:tblGrid>
              <a:tr h="244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Special features: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FF0000"/>
                        </a:buClr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-Its replication  cycle is longer.</a:t>
                      </a:r>
                    </a:p>
                    <a:p>
                      <a:pPr marL="0" indent="0" algn="l" rtl="0">
                        <a:buClr>
                          <a:srgbClr val="FF0000"/>
                        </a:buClr>
                        <a:buNone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-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Infected cell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cs typeface="Times New Roman" pitchFamily="18" charset="0"/>
                        </a:rPr>
                        <a:t>enlarged with multinucleated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.[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cyto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=cell,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megalo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=big](change in cell )</a:t>
                      </a:r>
                    </a:p>
                    <a:p>
                      <a:pPr marL="0" indent="0" algn="l" rtl="0">
                        <a:buClr>
                          <a:srgbClr val="FF0000"/>
                        </a:buClr>
                        <a:buNone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-Resistant to acyclovir.</a:t>
                      </a:r>
                    </a:p>
                    <a:p>
                      <a:pPr marL="0" indent="0" algn="l" rtl="0">
                        <a:buClr>
                          <a:srgbClr val="FF0000"/>
                        </a:buClr>
                        <a:buNone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-Latent in monocyte, lymphocyte &amp; other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023279"/>
                  </a:ext>
                </a:extLst>
              </a:tr>
              <a:tr h="3504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Distribution: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worldwide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960050"/>
                  </a:ext>
                </a:extLst>
              </a:tr>
              <a:tr h="244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Transmission: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Early in life:  Transplacental </a:t>
                      </a:r>
                      <a:r>
                        <a:rPr lang="en-US" sz="1400" kern="1200" spc="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From pregnant mother to her baby causing a congenital infection-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Birth canal - Breast milk</a:t>
                      </a:r>
                    </a:p>
                    <a:p>
                      <a:pPr marL="285750" indent="-285750" algn="just" rtl="0">
                        <a:buClr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Young children: saliva</a:t>
                      </a:r>
                    </a:p>
                    <a:p>
                      <a:pPr marL="285750" indent="-285750" algn="just" rtl="0">
                        <a:buClr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Later in life: sexual contact, Blood transfusion &amp; organ transplant.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22284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918E652-7017-4585-9867-23547665E4F4}"/>
              </a:ext>
            </a:extLst>
          </p:cNvPr>
          <p:cNvSpPr/>
          <p:nvPr/>
        </p:nvSpPr>
        <p:spPr>
          <a:xfrm>
            <a:off x="0" y="5380671"/>
            <a:ext cx="9753600" cy="1633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en-US" sz="1400" spc="-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The </a:t>
            </a:r>
            <a:r>
              <a:rPr lang="en-US" sz="1400" spc="1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diﬀerence </a:t>
            </a:r>
            <a:r>
              <a:rPr lang="en-US" sz="1400" spc="2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between</a:t>
            </a:r>
            <a:r>
              <a:rPr lang="en-US" sz="1400" spc="-3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en-US" sz="1400" spc="1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infectious mononucleosis and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en-US" sz="1400" spc="1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infectious </a:t>
            </a:r>
            <a:r>
              <a:rPr lang="en-US" sz="1400" spc="2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mononucleosis</a:t>
            </a:r>
            <a:r>
              <a:rPr lang="en-US" sz="1400" spc="22" baseline="-2645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en-US" sz="1400" spc="2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like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en-US" sz="1400" spc="2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syndrome is:</a:t>
            </a:r>
          </a:p>
          <a:p>
            <a:pPr marL="12700">
              <a:spcBef>
                <a:spcPts val="130"/>
              </a:spcBef>
            </a:pPr>
            <a:r>
              <a:rPr lang="en-US" sz="1400" spc="6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- </a:t>
            </a:r>
            <a:r>
              <a:rPr lang="en-US" sz="1400" spc="1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the first </a:t>
            </a:r>
            <a:r>
              <a:rPr lang="en-US" sz="1400" spc="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one </a:t>
            </a:r>
            <a:r>
              <a:rPr lang="en-US" sz="1400" spc="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is </a:t>
            </a:r>
            <a:r>
              <a:rPr lang="en-US" sz="1400" spc="1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caused </a:t>
            </a:r>
            <a:r>
              <a:rPr lang="en-US" sz="1400" spc="3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by </a:t>
            </a:r>
            <a:r>
              <a:rPr lang="en-US" sz="1400" spc="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Epstein</a:t>
            </a:r>
            <a:r>
              <a:rPr lang="en-US" sz="1400" spc="-17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en-US" sz="1400" spc="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herpes</a:t>
            </a:r>
            <a:r>
              <a:rPr lang="en-US" sz="1400" spc="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virus </a:t>
            </a:r>
            <a:r>
              <a:rPr lang="en-US" sz="1400" spc="3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+ </a:t>
            </a:r>
            <a:r>
              <a:rPr lang="en-US" sz="1400" spc="1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pharyngitis </a:t>
            </a:r>
            <a:r>
              <a:rPr lang="en-US" sz="1400" spc="3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+ </a:t>
            </a:r>
            <a:r>
              <a:rPr lang="en-US" sz="1400" spc="1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positive</a:t>
            </a:r>
            <a:r>
              <a:rPr lang="en-US" sz="1400" spc="-9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en-US" sz="1400" spc="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heterophile </a:t>
            </a:r>
          </a:p>
          <a:p>
            <a:pPr marL="12700">
              <a:spcBef>
                <a:spcPts val="130"/>
              </a:spcBef>
            </a:pPr>
            <a:r>
              <a:rPr lang="en-US" sz="1400" spc="6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- </a:t>
            </a:r>
            <a:r>
              <a:rPr lang="en-US" sz="1400" spc="1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the </a:t>
            </a:r>
            <a:r>
              <a:rPr lang="en-US" sz="1400" spc="2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second </a:t>
            </a:r>
            <a:r>
              <a:rPr lang="en-US" sz="1400" spc="3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by </a:t>
            </a:r>
            <a:r>
              <a:rPr lang="en-US" sz="1400" spc="1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cytomegalovirus </a:t>
            </a:r>
            <a:r>
              <a:rPr lang="en-US" sz="1400" spc="3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+</a:t>
            </a:r>
            <a:r>
              <a:rPr lang="en-US" sz="1400" spc="-15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en-US" sz="1400" spc="-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rare </a:t>
            </a:r>
            <a:r>
              <a:rPr lang="en-US" sz="1400" spc="1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pharyngitis </a:t>
            </a:r>
            <a:r>
              <a:rPr lang="en-US" sz="1400" spc="3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+ </a:t>
            </a:r>
            <a:r>
              <a:rPr lang="en-US" sz="1400" spc="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negative</a:t>
            </a:r>
            <a:r>
              <a:rPr lang="en-US" sz="1400" spc="-9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en-US" sz="1400" spc="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heterophile</a:t>
            </a:r>
            <a:endParaRPr lang="en-US" sz="1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12700">
              <a:spcBef>
                <a:spcPts val="130"/>
              </a:spcBef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spcBef>
                <a:spcPts val="130"/>
              </a:spcBef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endParaRPr lang="en-US" spc="2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68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7061</TotalTime>
  <Words>1511</Words>
  <Application>Microsoft Office PowerPoint</Application>
  <PresentationFormat>Widescreen</PresentationFormat>
  <Paragraphs>263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OBJECTIVES:</vt:lpstr>
      <vt:lpstr>PowerPoint Presentation</vt:lpstr>
      <vt:lpstr>PowerPoint Presentation</vt:lpstr>
      <vt:lpstr>PowerPoint Presentation</vt:lpstr>
      <vt:lpstr>PowerPoint Presentation</vt:lpstr>
      <vt:lpstr>Herpesviridae:</vt:lpstr>
      <vt:lpstr>Epstein–Barr Virus  (EBV): </vt:lpstr>
      <vt:lpstr>Cytomegalovirus (CMV)  </vt:lpstr>
      <vt:lpstr>PowerPoint Presentation</vt:lpstr>
      <vt:lpstr>Arthropod –borne Viruses (Arboviruses) Yellow Fever virus (because of jaundice)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تعليمات عامة</dc:title>
  <dc:creator>ABS</dc:creator>
  <cp:lastModifiedBy>kobe</cp:lastModifiedBy>
  <cp:revision>87</cp:revision>
  <dcterms:created xsi:type="dcterms:W3CDTF">2017-02-13T00:33:29Z</dcterms:created>
  <dcterms:modified xsi:type="dcterms:W3CDTF">2017-12-31T01:13:53Z</dcterms:modified>
</cp:coreProperties>
</file>