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1"/>
  </p:sldMasterIdLst>
  <p:notesMasterIdLst>
    <p:notesMasterId r:id="rId18"/>
  </p:notesMasterIdLst>
  <p:sldIdLst>
    <p:sldId id="262" r:id="rId2"/>
    <p:sldId id="259" r:id="rId3"/>
    <p:sldId id="257" r:id="rId4"/>
    <p:sldId id="293" r:id="rId5"/>
    <p:sldId id="269" r:id="rId6"/>
    <p:sldId id="274" r:id="rId7"/>
    <p:sldId id="272" r:id="rId8"/>
    <p:sldId id="294" r:id="rId9"/>
    <p:sldId id="296" r:id="rId10"/>
    <p:sldId id="278" r:id="rId11"/>
    <p:sldId id="283" r:id="rId12"/>
    <p:sldId id="291" r:id="rId13"/>
    <p:sldId id="290" r:id="rId14"/>
    <p:sldId id="261" r:id="rId15"/>
    <p:sldId id="297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DDDDDD"/>
    <a:srgbClr val="FF9933"/>
    <a:srgbClr val="FF9966"/>
    <a:srgbClr val="FF7C80"/>
    <a:srgbClr val="CC00FF"/>
    <a:srgbClr val="008000"/>
    <a:srgbClr val="0000CC"/>
    <a:srgbClr val="41414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 autoAdjust="0"/>
    <p:restoredTop sz="93867" autoAdjust="0"/>
  </p:normalViewPr>
  <p:slideViewPr>
    <p:cSldViewPr snapToGrid="0">
      <p:cViewPr>
        <p:scale>
          <a:sx n="89" d="100"/>
          <a:sy n="89" d="100"/>
        </p:scale>
        <p:origin x="896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E36573-97D5-4A47-B33D-1390FE114416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02D311E7-5515-4C57-B77B-873D04D22102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Non-severe Acute Febrile disease</a:t>
          </a:r>
        </a:p>
      </dgm:t>
    </dgm:pt>
    <dgm:pt modelId="{9CEC9C24-1263-4435-9964-730E2B8BDA9D}" type="parTrans" cxnId="{4B59C640-BF67-4746-AFA5-9A8CDF367F46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C13F9826-B78C-4EB9-A967-DA2C619F8DB8}" type="sibTrans" cxnId="{4B59C640-BF67-4746-AFA5-9A8CDF367F46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B791C3BD-6888-4C08-8945-C67ED9FB3DC6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Severe malaria e.g. Cerebral Malaria</a:t>
          </a:r>
        </a:p>
      </dgm:t>
    </dgm:pt>
    <dgm:pt modelId="{89794E0F-441D-4309-8E38-D3DD6CA27754}" type="parTrans" cxnId="{479E27C3-AF03-4153-A651-3F4EFF24252C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866F87CA-EB1D-4979-B845-13D175D702C2}" type="sibTrans" cxnId="{479E27C3-AF03-4153-A651-3F4EFF24252C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89135FC7-C936-4DC7-AF61-2C8618D9401A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DEATH</a:t>
          </a:r>
        </a:p>
      </dgm:t>
    </dgm:pt>
    <dgm:pt modelId="{D3D14FEB-6F6E-4809-8CB5-7455F7690AC0}" type="parTrans" cxnId="{D03EF80B-B504-45D4-AA3D-DDCCADFAAAA7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2C35E19F-5749-47B8-8357-9924806E9B9A}" type="sibTrans" cxnId="{D03EF80B-B504-45D4-AA3D-DDCCADFAAAA7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31748AAE-0ED4-4CAD-8B70-2CC4550FC44C}" type="pres">
      <dgm:prSet presAssocID="{CDE36573-97D5-4A47-B33D-1390FE114416}" presName="CompostProcess" presStyleCnt="0">
        <dgm:presLayoutVars>
          <dgm:dir/>
          <dgm:resizeHandles val="exact"/>
        </dgm:presLayoutVars>
      </dgm:prSet>
      <dgm:spPr/>
    </dgm:pt>
    <dgm:pt modelId="{B805DF95-3FC4-4904-BA68-6923B196D080}" type="pres">
      <dgm:prSet presAssocID="{CDE36573-97D5-4A47-B33D-1390FE114416}" presName="arrow" presStyleLbl="bgShp" presStyleIdx="0" presStyleCnt="1" custScaleX="117647"/>
      <dgm:spPr/>
    </dgm:pt>
    <dgm:pt modelId="{5E7D72E5-3AD0-4168-8ED2-4451877C49DD}" type="pres">
      <dgm:prSet presAssocID="{CDE36573-97D5-4A47-B33D-1390FE114416}" presName="linearProcess" presStyleCnt="0"/>
      <dgm:spPr/>
    </dgm:pt>
    <dgm:pt modelId="{93AEA872-8BEE-49FC-AF61-C511877D5B63}" type="pres">
      <dgm:prSet presAssocID="{02D311E7-5515-4C57-B77B-873D04D2210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9A2A1-EDE1-43DB-8E76-51A7B1C267FB}" type="pres">
      <dgm:prSet presAssocID="{C13F9826-B78C-4EB9-A967-DA2C619F8DB8}" presName="sibTrans" presStyleCnt="0"/>
      <dgm:spPr/>
    </dgm:pt>
    <dgm:pt modelId="{78EF1567-0B1E-4D23-9DB0-CB77BCF1C9A7}" type="pres">
      <dgm:prSet presAssocID="{B791C3BD-6888-4C08-8945-C67ED9FB3DC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9C160-45EA-4454-B5A9-09F58EF6ED78}" type="pres">
      <dgm:prSet presAssocID="{866F87CA-EB1D-4979-B845-13D175D702C2}" presName="sibTrans" presStyleCnt="0"/>
      <dgm:spPr/>
    </dgm:pt>
    <dgm:pt modelId="{94032BB3-262E-458D-A52B-D8F3D2D4DA18}" type="pres">
      <dgm:prSet presAssocID="{89135FC7-C936-4DC7-AF61-2C8618D9401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2F84CD-9E50-4A40-BA7C-E4401D4D4A32}" type="presOf" srcId="{B791C3BD-6888-4C08-8945-C67ED9FB3DC6}" destId="{78EF1567-0B1E-4D23-9DB0-CB77BCF1C9A7}" srcOrd="0" destOrd="0" presId="urn:microsoft.com/office/officeart/2005/8/layout/hProcess9"/>
    <dgm:cxn modelId="{BB31E52E-AABB-4801-9FB6-909C61ED2155}" type="presOf" srcId="{CDE36573-97D5-4A47-B33D-1390FE114416}" destId="{31748AAE-0ED4-4CAD-8B70-2CC4550FC44C}" srcOrd="0" destOrd="0" presId="urn:microsoft.com/office/officeart/2005/8/layout/hProcess9"/>
    <dgm:cxn modelId="{479E27C3-AF03-4153-A651-3F4EFF24252C}" srcId="{CDE36573-97D5-4A47-B33D-1390FE114416}" destId="{B791C3BD-6888-4C08-8945-C67ED9FB3DC6}" srcOrd="1" destOrd="0" parTransId="{89794E0F-441D-4309-8E38-D3DD6CA27754}" sibTransId="{866F87CA-EB1D-4979-B845-13D175D702C2}"/>
    <dgm:cxn modelId="{97F26F8C-13F5-4323-86B6-F86B4803600B}" type="presOf" srcId="{02D311E7-5515-4C57-B77B-873D04D22102}" destId="{93AEA872-8BEE-49FC-AF61-C511877D5B63}" srcOrd="0" destOrd="0" presId="urn:microsoft.com/office/officeart/2005/8/layout/hProcess9"/>
    <dgm:cxn modelId="{4B59C640-BF67-4746-AFA5-9A8CDF367F46}" srcId="{CDE36573-97D5-4A47-B33D-1390FE114416}" destId="{02D311E7-5515-4C57-B77B-873D04D22102}" srcOrd="0" destOrd="0" parTransId="{9CEC9C24-1263-4435-9964-730E2B8BDA9D}" sibTransId="{C13F9826-B78C-4EB9-A967-DA2C619F8DB8}"/>
    <dgm:cxn modelId="{C6BD7468-2F3F-4075-BB91-3DB5DAFFF691}" type="presOf" srcId="{89135FC7-C936-4DC7-AF61-2C8618D9401A}" destId="{94032BB3-262E-458D-A52B-D8F3D2D4DA18}" srcOrd="0" destOrd="0" presId="urn:microsoft.com/office/officeart/2005/8/layout/hProcess9"/>
    <dgm:cxn modelId="{D03EF80B-B504-45D4-AA3D-DDCCADFAAAA7}" srcId="{CDE36573-97D5-4A47-B33D-1390FE114416}" destId="{89135FC7-C936-4DC7-AF61-2C8618D9401A}" srcOrd="2" destOrd="0" parTransId="{D3D14FEB-6F6E-4809-8CB5-7455F7690AC0}" sibTransId="{2C35E19F-5749-47B8-8357-9924806E9B9A}"/>
    <dgm:cxn modelId="{DE5848A9-84E7-4107-BAD7-69F8D4502C06}" type="presParOf" srcId="{31748AAE-0ED4-4CAD-8B70-2CC4550FC44C}" destId="{B805DF95-3FC4-4904-BA68-6923B196D080}" srcOrd="0" destOrd="0" presId="urn:microsoft.com/office/officeart/2005/8/layout/hProcess9"/>
    <dgm:cxn modelId="{EDE3D02D-A49D-42FD-98F6-E4BC7B3A524E}" type="presParOf" srcId="{31748AAE-0ED4-4CAD-8B70-2CC4550FC44C}" destId="{5E7D72E5-3AD0-4168-8ED2-4451877C49DD}" srcOrd="1" destOrd="0" presId="urn:microsoft.com/office/officeart/2005/8/layout/hProcess9"/>
    <dgm:cxn modelId="{B94C88DA-F46D-4AC1-9B4F-62849CA84125}" type="presParOf" srcId="{5E7D72E5-3AD0-4168-8ED2-4451877C49DD}" destId="{93AEA872-8BEE-49FC-AF61-C511877D5B63}" srcOrd="0" destOrd="0" presId="urn:microsoft.com/office/officeart/2005/8/layout/hProcess9"/>
    <dgm:cxn modelId="{DB3564A4-758B-489B-8791-5BA3D93BCE19}" type="presParOf" srcId="{5E7D72E5-3AD0-4168-8ED2-4451877C49DD}" destId="{03E9A2A1-EDE1-43DB-8E76-51A7B1C267FB}" srcOrd="1" destOrd="0" presId="urn:microsoft.com/office/officeart/2005/8/layout/hProcess9"/>
    <dgm:cxn modelId="{F4666167-39D0-4A3B-81B1-2F1F57AA7ADF}" type="presParOf" srcId="{5E7D72E5-3AD0-4168-8ED2-4451877C49DD}" destId="{78EF1567-0B1E-4D23-9DB0-CB77BCF1C9A7}" srcOrd="2" destOrd="0" presId="urn:microsoft.com/office/officeart/2005/8/layout/hProcess9"/>
    <dgm:cxn modelId="{8A34DA02-192C-4A42-8808-6B1BCB5D3D84}" type="presParOf" srcId="{5E7D72E5-3AD0-4168-8ED2-4451877C49DD}" destId="{44A9C160-45EA-4454-B5A9-09F58EF6ED78}" srcOrd="3" destOrd="0" presId="urn:microsoft.com/office/officeart/2005/8/layout/hProcess9"/>
    <dgm:cxn modelId="{D11612D4-FA67-4B3F-8F08-CFEA73C2ED5F}" type="presParOf" srcId="{5E7D72E5-3AD0-4168-8ED2-4451877C49DD}" destId="{94032BB3-262E-458D-A52B-D8F3D2D4DA1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E36573-97D5-4A47-B33D-1390FE114416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02D311E7-5515-4C57-B77B-873D04D22102}">
      <dgm:prSet phldrT="[Text]" custT="1"/>
      <dgm:spPr/>
      <dgm:t>
        <a:bodyPr/>
        <a:lstStyle/>
        <a:p>
          <a:r>
            <a:rPr lang="en-US" altLang="en-US" sz="1800" b="0" dirty="0">
              <a:solidFill>
                <a:schemeClr val="tx1"/>
              </a:solidFill>
            </a:rPr>
            <a:t>Infection During Pregnancy</a:t>
          </a:r>
          <a:endParaRPr lang="en-US" sz="1800" b="0" dirty="0">
            <a:solidFill>
              <a:schemeClr val="tx1"/>
            </a:solidFill>
          </a:endParaRPr>
        </a:p>
      </dgm:t>
    </dgm:pt>
    <dgm:pt modelId="{9CEC9C24-1263-4435-9964-730E2B8BDA9D}" type="parTrans" cxnId="{4B59C640-BF67-4746-AFA5-9A8CDF367F46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C13F9826-B78C-4EB9-A967-DA2C619F8DB8}" type="sibTrans" cxnId="{4B59C640-BF67-4746-AFA5-9A8CDF367F46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B791C3BD-6888-4C08-8945-C67ED9FB3DC6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Placental Malaria</a:t>
          </a:r>
        </a:p>
      </dgm:t>
    </dgm:pt>
    <dgm:pt modelId="{89794E0F-441D-4309-8E38-D3DD6CA27754}" type="parTrans" cxnId="{479E27C3-AF03-4153-A651-3F4EFF24252C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866F87CA-EB1D-4979-B845-13D175D702C2}" type="sibTrans" cxnId="{479E27C3-AF03-4153-A651-3F4EFF24252C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89135FC7-C936-4DC7-AF61-2C8618D9401A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Low Birth weight</a:t>
          </a:r>
        </a:p>
      </dgm:t>
    </dgm:pt>
    <dgm:pt modelId="{D3D14FEB-6F6E-4809-8CB5-7455F7690AC0}" type="parTrans" cxnId="{D03EF80B-B504-45D4-AA3D-DDCCADFAAAA7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2C35E19F-5749-47B8-8357-9924806E9B9A}" type="sibTrans" cxnId="{D03EF80B-B504-45D4-AA3D-DDCCADFAAAA7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48222C89-0B54-4248-BE5E-AD2FCE478AF8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Increased Infant Mortality</a:t>
          </a:r>
        </a:p>
      </dgm:t>
    </dgm:pt>
    <dgm:pt modelId="{DEDFE5DE-450E-4428-9A1C-5E5D1A153F37}" type="parTrans" cxnId="{8D9324D4-DA40-4546-9CD7-8E3A7EBC56C1}">
      <dgm:prSet/>
      <dgm:spPr/>
      <dgm:t>
        <a:bodyPr/>
        <a:lstStyle/>
        <a:p>
          <a:endParaRPr lang="en-US" sz="1800"/>
        </a:p>
      </dgm:t>
    </dgm:pt>
    <dgm:pt modelId="{5ED6C897-3120-4CCB-8B22-C5E36DF8C7CA}" type="sibTrans" cxnId="{8D9324D4-DA40-4546-9CD7-8E3A7EBC56C1}">
      <dgm:prSet/>
      <dgm:spPr/>
      <dgm:t>
        <a:bodyPr/>
        <a:lstStyle/>
        <a:p>
          <a:endParaRPr lang="en-US" sz="1800"/>
        </a:p>
      </dgm:t>
    </dgm:pt>
    <dgm:pt modelId="{31748AAE-0ED4-4CAD-8B70-2CC4550FC44C}" type="pres">
      <dgm:prSet presAssocID="{CDE36573-97D5-4A47-B33D-1390FE114416}" presName="CompostProcess" presStyleCnt="0">
        <dgm:presLayoutVars>
          <dgm:dir/>
          <dgm:resizeHandles val="exact"/>
        </dgm:presLayoutVars>
      </dgm:prSet>
      <dgm:spPr/>
    </dgm:pt>
    <dgm:pt modelId="{B805DF95-3FC4-4904-BA68-6923B196D080}" type="pres">
      <dgm:prSet presAssocID="{CDE36573-97D5-4A47-B33D-1390FE114416}" presName="arrow" presStyleLbl="bgShp" presStyleIdx="0" presStyleCnt="1"/>
      <dgm:spPr/>
    </dgm:pt>
    <dgm:pt modelId="{5E7D72E5-3AD0-4168-8ED2-4451877C49DD}" type="pres">
      <dgm:prSet presAssocID="{CDE36573-97D5-4A47-B33D-1390FE114416}" presName="linearProcess" presStyleCnt="0"/>
      <dgm:spPr/>
    </dgm:pt>
    <dgm:pt modelId="{93AEA872-8BEE-49FC-AF61-C511877D5B63}" type="pres">
      <dgm:prSet presAssocID="{02D311E7-5515-4C57-B77B-873D04D22102}" presName="textNode" presStyleLbl="node1" presStyleIdx="0" presStyleCnt="4" custLinFactNeighborX="-923" custLinFactNeighborY="11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9A2A1-EDE1-43DB-8E76-51A7B1C267FB}" type="pres">
      <dgm:prSet presAssocID="{C13F9826-B78C-4EB9-A967-DA2C619F8DB8}" presName="sibTrans" presStyleCnt="0"/>
      <dgm:spPr/>
    </dgm:pt>
    <dgm:pt modelId="{78EF1567-0B1E-4D23-9DB0-CB77BCF1C9A7}" type="pres">
      <dgm:prSet presAssocID="{B791C3BD-6888-4C08-8945-C67ED9FB3DC6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9C160-45EA-4454-B5A9-09F58EF6ED78}" type="pres">
      <dgm:prSet presAssocID="{866F87CA-EB1D-4979-B845-13D175D702C2}" presName="sibTrans" presStyleCnt="0"/>
      <dgm:spPr/>
    </dgm:pt>
    <dgm:pt modelId="{94032BB3-262E-458D-A52B-D8F3D2D4DA18}" type="pres">
      <dgm:prSet presAssocID="{89135FC7-C936-4DC7-AF61-2C8618D9401A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7D7053-D2B6-4877-BBA4-17ACD297B64C}" type="pres">
      <dgm:prSet presAssocID="{2C35E19F-5749-47B8-8357-9924806E9B9A}" presName="sibTrans" presStyleCnt="0"/>
      <dgm:spPr/>
    </dgm:pt>
    <dgm:pt modelId="{478F530D-83D9-4ECE-9C5D-0F3D86A59059}" type="pres">
      <dgm:prSet presAssocID="{48222C89-0B54-4248-BE5E-AD2FCE478AF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9324D4-DA40-4546-9CD7-8E3A7EBC56C1}" srcId="{CDE36573-97D5-4A47-B33D-1390FE114416}" destId="{48222C89-0B54-4248-BE5E-AD2FCE478AF8}" srcOrd="3" destOrd="0" parTransId="{DEDFE5DE-450E-4428-9A1C-5E5D1A153F37}" sibTransId="{5ED6C897-3120-4CCB-8B22-C5E36DF8C7CA}"/>
    <dgm:cxn modelId="{C6BD7468-2F3F-4075-BB91-3DB5DAFFF691}" type="presOf" srcId="{89135FC7-C936-4DC7-AF61-2C8618D9401A}" destId="{94032BB3-262E-458D-A52B-D8F3D2D4DA18}" srcOrd="0" destOrd="0" presId="urn:microsoft.com/office/officeart/2005/8/layout/hProcess9"/>
    <dgm:cxn modelId="{8A5263D5-16D3-4830-ACA1-CDBE90CC86AB}" type="presOf" srcId="{48222C89-0B54-4248-BE5E-AD2FCE478AF8}" destId="{478F530D-83D9-4ECE-9C5D-0F3D86A59059}" srcOrd="0" destOrd="0" presId="urn:microsoft.com/office/officeart/2005/8/layout/hProcess9"/>
    <dgm:cxn modelId="{562F84CD-9E50-4A40-BA7C-E4401D4D4A32}" type="presOf" srcId="{B791C3BD-6888-4C08-8945-C67ED9FB3DC6}" destId="{78EF1567-0B1E-4D23-9DB0-CB77BCF1C9A7}" srcOrd="0" destOrd="0" presId="urn:microsoft.com/office/officeart/2005/8/layout/hProcess9"/>
    <dgm:cxn modelId="{479E27C3-AF03-4153-A651-3F4EFF24252C}" srcId="{CDE36573-97D5-4A47-B33D-1390FE114416}" destId="{B791C3BD-6888-4C08-8945-C67ED9FB3DC6}" srcOrd="1" destOrd="0" parTransId="{89794E0F-441D-4309-8E38-D3DD6CA27754}" sibTransId="{866F87CA-EB1D-4979-B845-13D175D702C2}"/>
    <dgm:cxn modelId="{BB31E52E-AABB-4801-9FB6-909C61ED2155}" type="presOf" srcId="{CDE36573-97D5-4A47-B33D-1390FE114416}" destId="{31748AAE-0ED4-4CAD-8B70-2CC4550FC44C}" srcOrd="0" destOrd="0" presId="urn:microsoft.com/office/officeart/2005/8/layout/hProcess9"/>
    <dgm:cxn modelId="{97F26F8C-13F5-4323-86B6-F86B4803600B}" type="presOf" srcId="{02D311E7-5515-4C57-B77B-873D04D22102}" destId="{93AEA872-8BEE-49FC-AF61-C511877D5B63}" srcOrd="0" destOrd="0" presId="urn:microsoft.com/office/officeart/2005/8/layout/hProcess9"/>
    <dgm:cxn modelId="{4B59C640-BF67-4746-AFA5-9A8CDF367F46}" srcId="{CDE36573-97D5-4A47-B33D-1390FE114416}" destId="{02D311E7-5515-4C57-B77B-873D04D22102}" srcOrd="0" destOrd="0" parTransId="{9CEC9C24-1263-4435-9964-730E2B8BDA9D}" sibTransId="{C13F9826-B78C-4EB9-A967-DA2C619F8DB8}"/>
    <dgm:cxn modelId="{D03EF80B-B504-45D4-AA3D-DDCCADFAAAA7}" srcId="{CDE36573-97D5-4A47-B33D-1390FE114416}" destId="{89135FC7-C936-4DC7-AF61-2C8618D9401A}" srcOrd="2" destOrd="0" parTransId="{D3D14FEB-6F6E-4809-8CB5-7455F7690AC0}" sibTransId="{2C35E19F-5749-47B8-8357-9924806E9B9A}"/>
    <dgm:cxn modelId="{DE5848A9-84E7-4107-BAD7-69F8D4502C06}" type="presParOf" srcId="{31748AAE-0ED4-4CAD-8B70-2CC4550FC44C}" destId="{B805DF95-3FC4-4904-BA68-6923B196D080}" srcOrd="0" destOrd="0" presId="urn:microsoft.com/office/officeart/2005/8/layout/hProcess9"/>
    <dgm:cxn modelId="{EDE3D02D-A49D-42FD-98F6-E4BC7B3A524E}" type="presParOf" srcId="{31748AAE-0ED4-4CAD-8B70-2CC4550FC44C}" destId="{5E7D72E5-3AD0-4168-8ED2-4451877C49DD}" srcOrd="1" destOrd="0" presId="urn:microsoft.com/office/officeart/2005/8/layout/hProcess9"/>
    <dgm:cxn modelId="{B94C88DA-F46D-4AC1-9B4F-62849CA84125}" type="presParOf" srcId="{5E7D72E5-3AD0-4168-8ED2-4451877C49DD}" destId="{93AEA872-8BEE-49FC-AF61-C511877D5B63}" srcOrd="0" destOrd="0" presId="urn:microsoft.com/office/officeart/2005/8/layout/hProcess9"/>
    <dgm:cxn modelId="{DB3564A4-758B-489B-8791-5BA3D93BCE19}" type="presParOf" srcId="{5E7D72E5-3AD0-4168-8ED2-4451877C49DD}" destId="{03E9A2A1-EDE1-43DB-8E76-51A7B1C267FB}" srcOrd="1" destOrd="0" presId="urn:microsoft.com/office/officeart/2005/8/layout/hProcess9"/>
    <dgm:cxn modelId="{F4666167-39D0-4A3B-81B1-2F1F57AA7ADF}" type="presParOf" srcId="{5E7D72E5-3AD0-4168-8ED2-4451877C49DD}" destId="{78EF1567-0B1E-4D23-9DB0-CB77BCF1C9A7}" srcOrd="2" destOrd="0" presId="urn:microsoft.com/office/officeart/2005/8/layout/hProcess9"/>
    <dgm:cxn modelId="{8A34DA02-192C-4A42-8808-6B1BCB5D3D84}" type="presParOf" srcId="{5E7D72E5-3AD0-4168-8ED2-4451877C49DD}" destId="{44A9C160-45EA-4454-B5A9-09F58EF6ED78}" srcOrd="3" destOrd="0" presId="urn:microsoft.com/office/officeart/2005/8/layout/hProcess9"/>
    <dgm:cxn modelId="{D11612D4-FA67-4B3F-8F08-CFEA73C2ED5F}" type="presParOf" srcId="{5E7D72E5-3AD0-4168-8ED2-4451877C49DD}" destId="{94032BB3-262E-458D-A52B-D8F3D2D4DA18}" srcOrd="4" destOrd="0" presId="urn:microsoft.com/office/officeart/2005/8/layout/hProcess9"/>
    <dgm:cxn modelId="{9DB51C1B-9B84-4664-AF1E-32086CA42811}" type="presParOf" srcId="{5E7D72E5-3AD0-4168-8ED2-4451877C49DD}" destId="{6A7D7053-D2B6-4877-BBA4-17ACD297B64C}" srcOrd="5" destOrd="0" presId="urn:microsoft.com/office/officeart/2005/8/layout/hProcess9"/>
    <dgm:cxn modelId="{F2202109-8B66-40B5-A49F-FE7A49F13315}" type="presParOf" srcId="{5E7D72E5-3AD0-4168-8ED2-4451877C49DD}" destId="{478F530D-83D9-4ECE-9C5D-0F3D86A5905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E36573-97D5-4A47-B33D-1390FE114416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02D311E7-5515-4C57-B77B-873D04D22102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Chronic  Asymptomatic Infection</a:t>
          </a:r>
        </a:p>
      </dgm:t>
    </dgm:pt>
    <dgm:pt modelId="{9CEC9C24-1263-4435-9964-730E2B8BDA9D}" type="parTrans" cxnId="{4B59C640-BF67-4746-AFA5-9A8CDF367F46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C13F9826-B78C-4EB9-A967-DA2C619F8DB8}" type="sibTrans" cxnId="{4B59C640-BF67-4746-AFA5-9A8CDF367F46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B791C3BD-6888-4C08-8945-C67ED9FB3DC6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Anemia</a:t>
          </a:r>
        </a:p>
      </dgm:t>
    </dgm:pt>
    <dgm:pt modelId="{89794E0F-441D-4309-8E38-D3DD6CA27754}" type="parTrans" cxnId="{479E27C3-AF03-4153-A651-3F4EFF24252C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866F87CA-EB1D-4979-B845-13D175D702C2}" type="sibTrans" cxnId="{479E27C3-AF03-4153-A651-3F4EFF24252C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89135FC7-C936-4DC7-AF61-2C8618D9401A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Developmental  Disorders;  Transfusions; </a:t>
          </a:r>
          <a:r>
            <a:rPr lang="en-US" sz="1800" b="1" dirty="0">
              <a:solidFill>
                <a:schemeClr val="tx1"/>
              </a:solidFill>
            </a:rPr>
            <a:t>Death</a:t>
          </a:r>
          <a:endParaRPr lang="en-US" sz="1800" dirty="0">
            <a:solidFill>
              <a:schemeClr val="tx1"/>
            </a:solidFill>
          </a:endParaRPr>
        </a:p>
      </dgm:t>
    </dgm:pt>
    <dgm:pt modelId="{D3D14FEB-6F6E-4809-8CB5-7455F7690AC0}" type="parTrans" cxnId="{D03EF80B-B504-45D4-AA3D-DDCCADFAAAA7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2C35E19F-5749-47B8-8357-9924806E9B9A}" type="sibTrans" cxnId="{D03EF80B-B504-45D4-AA3D-DDCCADFAAAA7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31748AAE-0ED4-4CAD-8B70-2CC4550FC44C}" type="pres">
      <dgm:prSet presAssocID="{CDE36573-97D5-4A47-B33D-1390FE114416}" presName="CompostProcess" presStyleCnt="0">
        <dgm:presLayoutVars>
          <dgm:dir/>
          <dgm:resizeHandles val="exact"/>
        </dgm:presLayoutVars>
      </dgm:prSet>
      <dgm:spPr/>
    </dgm:pt>
    <dgm:pt modelId="{B805DF95-3FC4-4904-BA68-6923B196D080}" type="pres">
      <dgm:prSet presAssocID="{CDE36573-97D5-4A47-B33D-1390FE114416}" presName="arrow" presStyleLbl="bgShp" presStyleIdx="0" presStyleCnt="1"/>
      <dgm:spPr/>
    </dgm:pt>
    <dgm:pt modelId="{5E7D72E5-3AD0-4168-8ED2-4451877C49DD}" type="pres">
      <dgm:prSet presAssocID="{CDE36573-97D5-4A47-B33D-1390FE114416}" presName="linearProcess" presStyleCnt="0"/>
      <dgm:spPr/>
    </dgm:pt>
    <dgm:pt modelId="{93AEA872-8BEE-49FC-AF61-C511877D5B63}" type="pres">
      <dgm:prSet presAssocID="{02D311E7-5515-4C57-B77B-873D04D2210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9A2A1-EDE1-43DB-8E76-51A7B1C267FB}" type="pres">
      <dgm:prSet presAssocID="{C13F9826-B78C-4EB9-A967-DA2C619F8DB8}" presName="sibTrans" presStyleCnt="0"/>
      <dgm:spPr/>
    </dgm:pt>
    <dgm:pt modelId="{78EF1567-0B1E-4D23-9DB0-CB77BCF1C9A7}" type="pres">
      <dgm:prSet presAssocID="{B791C3BD-6888-4C08-8945-C67ED9FB3DC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9C160-45EA-4454-B5A9-09F58EF6ED78}" type="pres">
      <dgm:prSet presAssocID="{866F87CA-EB1D-4979-B845-13D175D702C2}" presName="sibTrans" presStyleCnt="0"/>
      <dgm:spPr/>
    </dgm:pt>
    <dgm:pt modelId="{94032BB3-262E-458D-A52B-D8F3D2D4DA18}" type="pres">
      <dgm:prSet presAssocID="{89135FC7-C936-4DC7-AF61-2C8618D9401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2F84CD-9E50-4A40-BA7C-E4401D4D4A32}" type="presOf" srcId="{B791C3BD-6888-4C08-8945-C67ED9FB3DC6}" destId="{78EF1567-0B1E-4D23-9DB0-CB77BCF1C9A7}" srcOrd="0" destOrd="0" presId="urn:microsoft.com/office/officeart/2005/8/layout/hProcess9"/>
    <dgm:cxn modelId="{BB31E52E-AABB-4801-9FB6-909C61ED2155}" type="presOf" srcId="{CDE36573-97D5-4A47-B33D-1390FE114416}" destId="{31748AAE-0ED4-4CAD-8B70-2CC4550FC44C}" srcOrd="0" destOrd="0" presId="urn:microsoft.com/office/officeart/2005/8/layout/hProcess9"/>
    <dgm:cxn modelId="{479E27C3-AF03-4153-A651-3F4EFF24252C}" srcId="{CDE36573-97D5-4A47-B33D-1390FE114416}" destId="{B791C3BD-6888-4C08-8945-C67ED9FB3DC6}" srcOrd="1" destOrd="0" parTransId="{89794E0F-441D-4309-8E38-D3DD6CA27754}" sibTransId="{866F87CA-EB1D-4979-B845-13D175D702C2}"/>
    <dgm:cxn modelId="{97F26F8C-13F5-4323-86B6-F86B4803600B}" type="presOf" srcId="{02D311E7-5515-4C57-B77B-873D04D22102}" destId="{93AEA872-8BEE-49FC-AF61-C511877D5B63}" srcOrd="0" destOrd="0" presId="urn:microsoft.com/office/officeart/2005/8/layout/hProcess9"/>
    <dgm:cxn modelId="{4B59C640-BF67-4746-AFA5-9A8CDF367F46}" srcId="{CDE36573-97D5-4A47-B33D-1390FE114416}" destId="{02D311E7-5515-4C57-B77B-873D04D22102}" srcOrd="0" destOrd="0" parTransId="{9CEC9C24-1263-4435-9964-730E2B8BDA9D}" sibTransId="{C13F9826-B78C-4EB9-A967-DA2C619F8DB8}"/>
    <dgm:cxn modelId="{C6BD7468-2F3F-4075-BB91-3DB5DAFFF691}" type="presOf" srcId="{89135FC7-C936-4DC7-AF61-2C8618D9401A}" destId="{94032BB3-262E-458D-A52B-D8F3D2D4DA18}" srcOrd="0" destOrd="0" presId="urn:microsoft.com/office/officeart/2005/8/layout/hProcess9"/>
    <dgm:cxn modelId="{D03EF80B-B504-45D4-AA3D-DDCCADFAAAA7}" srcId="{CDE36573-97D5-4A47-B33D-1390FE114416}" destId="{89135FC7-C936-4DC7-AF61-2C8618D9401A}" srcOrd="2" destOrd="0" parTransId="{D3D14FEB-6F6E-4809-8CB5-7455F7690AC0}" sibTransId="{2C35E19F-5749-47B8-8357-9924806E9B9A}"/>
    <dgm:cxn modelId="{DE5848A9-84E7-4107-BAD7-69F8D4502C06}" type="presParOf" srcId="{31748AAE-0ED4-4CAD-8B70-2CC4550FC44C}" destId="{B805DF95-3FC4-4904-BA68-6923B196D080}" srcOrd="0" destOrd="0" presId="urn:microsoft.com/office/officeart/2005/8/layout/hProcess9"/>
    <dgm:cxn modelId="{EDE3D02D-A49D-42FD-98F6-E4BC7B3A524E}" type="presParOf" srcId="{31748AAE-0ED4-4CAD-8B70-2CC4550FC44C}" destId="{5E7D72E5-3AD0-4168-8ED2-4451877C49DD}" srcOrd="1" destOrd="0" presId="urn:microsoft.com/office/officeart/2005/8/layout/hProcess9"/>
    <dgm:cxn modelId="{B94C88DA-F46D-4AC1-9B4F-62849CA84125}" type="presParOf" srcId="{5E7D72E5-3AD0-4168-8ED2-4451877C49DD}" destId="{93AEA872-8BEE-49FC-AF61-C511877D5B63}" srcOrd="0" destOrd="0" presId="urn:microsoft.com/office/officeart/2005/8/layout/hProcess9"/>
    <dgm:cxn modelId="{DB3564A4-758B-489B-8791-5BA3D93BCE19}" type="presParOf" srcId="{5E7D72E5-3AD0-4168-8ED2-4451877C49DD}" destId="{03E9A2A1-EDE1-43DB-8E76-51A7B1C267FB}" srcOrd="1" destOrd="0" presId="urn:microsoft.com/office/officeart/2005/8/layout/hProcess9"/>
    <dgm:cxn modelId="{F4666167-39D0-4A3B-81B1-2F1F57AA7ADF}" type="presParOf" srcId="{5E7D72E5-3AD0-4168-8ED2-4451877C49DD}" destId="{78EF1567-0B1E-4D23-9DB0-CB77BCF1C9A7}" srcOrd="2" destOrd="0" presId="urn:microsoft.com/office/officeart/2005/8/layout/hProcess9"/>
    <dgm:cxn modelId="{8A34DA02-192C-4A42-8808-6B1BCB5D3D84}" type="presParOf" srcId="{5E7D72E5-3AD0-4168-8ED2-4451877C49DD}" destId="{44A9C160-45EA-4454-B5A9-09F58EF6ED78}" srcOrd="3" destOrd="0" presId="urn:microsoft.com/office/officeart/2005/8/layout/hProcess9"/>
    <dgm:cxn modelId="{D11612D4-FA67-4B3F-8F08-CFEA73C2ED5F}" type="presParOf" srcId="{5E7D72E5-3AD0-4168-8ED2-4451877C49DD}" destId="{94032BB3-262E-458D-A52B-D8F3D2D4DA1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5DF95-3FC4-4904-BA68-6923B196D080}">
      <dsp:nvSpPr>
        <dsp:cNvPr id="0" name=""/>
        <dsp:cNvSpPr/>
      </dsp:nvSpPr>
      <dsp:spPr>
        <a:xfrm>
          <a:off x="2" y="0"/>
          <a:ext cx="8870088" cy="157353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EA872-8BEE-49FC-AF61-C511877D5B63}">
      <dsp:nvSpPr>
        <dsp:cNvPr id="0" name=""/>
        <dsp:cNvSpPr/>
      </dsp:nvSpPr>
      <dsp:spPr>
        <a:xfrm>
          <a:off x="4593" y="472061"/>
          <a:ext cx="2729861" cy="6294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Non-severe Acute Febrile disease</a:t>
          </a:r>
        </a:p>
      </dsp:txBody>
      <dsp:txXfrm>
        <a:off x="35319" y="502787"/>
        <a:ext cx="2668409" cy="567963"/>
      </dsp:txXfrm>
    </dsp:sp>
    <dsp:sp modelId="{78EF1567-0B1E-4D23-9DB0-CB77BCF1C9A7}">
      <dsp:nvSpPr>
        <dsp:cNvPr id="0" name=""/>
        <dsp:cNvSpPr/>
      </dsp:nvSpPr>
      <dsp:spPr>
        <a:xfrm>
          <a:off x="3070115" y="472061"/>
          <a:ext cx="2729861" cy="6294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Severe malaria e.g. Cerebral Malaria</a:t>
          </a:r>
        </a:p>
      </dsp:txBody>
      <dsp:txXfrm>
        <a:off x="3100841" y="502787"/>
        <a:ext cx="2668409" cy="567963"/>
      </dsp:txXfrm>
    </dsp:sp>
    <dsp:sp modelId="{94032BB3-262E-458D-A52B-D8F3D2D4DA18}">
      <dsp:nvSpPr>
        <dsp:cNvPr id="0" name=""/>
        <dsp:cNvSpPr/>
      </dsp:nvSpPr>
      <dsp:spPr>
        <a:xfrm>
          <a:off x="6135637" y="472061"/>
          <a:ext cx="2729861" cy="6294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DEATH</a:t>
          </a:r>
        </a:p>
      </dsp:txBody>
      <dsp:txXfrm>
        <a:off x="6166363" y="502787"/>
        <a:ext cx="2668409" cy="5679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5DF95-3FC4-4904-BA68-6923B196D080}">
      <dsp:nvSpPr>
        <dsp:cNvPr id="0" name=""/>
        <dsp:cNvSpPr/>
      </dsp:nvSpPr>
      <dsp:spPr>
        <a:xfrm>
          <a:off x="679788" y="0"/>
          <a:ext cx="7704268" cy="132024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EA872-8BEE-49FC-AF61-C511877D5B63}">
      <dsp:nvSpPr>
        <dsp:cNvPr id="0" name=""/>
        <dsp:cNvSpPr/>
      </dsp:nvSpPr>
      <dsp:spPr>
        <a:xfrm>
          <a:off x="1" y="402240"/>
          <a:ext cx="2012810" cy="5280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0" kern="1200" dirty="0">
              <a:solidFill>
                <a:schemeClr val="tx1"/>
              </a:solidFill>
            </a:rPr>
            <a:t>Infection During Pregnancy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25781" y="428020"/>
        <a:ext cx="1961250" cy="476536"/>
      </dsp:txXfrm>
    </dsp:sp>
    <dsp:sp modelId="{78EF1567-0B1E-4D23-9DB0-CB77BCF1C9A7}">
      <dsp:nvSpPr>
        <dsp:cNvPr id="0" name=""/>
        <dsp:cNvSpPr/>
      </dsp:nvSpPr>
      <dsp:spPr>
        <a:xfrm>
          <a:off x="2351377" y="396072"/>
          <a:ext cx="2012810" cy="5280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Placental Malaria</a:t>
          </a:r>
        </a:p>
      </dsp:txBody>
      <dsp:txXfrm>
        <a:off x="2377157" y="421852"/>
        <a:ext cx="1961250" cy="476536"/>
      </dsp:txXfrm>
    </dsp:sp>
    <dsp:sp modelId="{94032BB3-262E-458D-A52B-D8F3D2D4DA18}">
      <dsp:nvSpPr>
        <dsp:cNvPr id="0" name=""/>
        <dsp:cNvSpPr/>
      </dsp:nvSpPr>
      <dsp:spPr>
        <a:xfrm>
          <a:off x="4699656" y="396072"/>
          <a:ext cx="2012810" cy="5280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Low Birth weight</a:t>
          </a:r>
        </a:p>
      </dsp:txBody>
      <dsp:txXfrm>
        <a:off x="4725436" y="421852"/>
        <a:ext cx="1961250" cy="476536"/>
      </dsp:txXfrm>
    </dsp:sp>
    <dsp:sp modelId="{478F530D-83D9-4ECE-9C5D-0F3D86A59059}">
      <dsp:nvSpPr>
        <dsp:cNvPr id="0" name=""/>
        <dsp:cNvSpPr/>
      </dsp:nvSpPr>
      <dsp:spPr>
        <a:xfrm>
          <a:off x="7047936" y="396072"/>
          <a:ext cx="2012810" cy="5280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Increased Infant Mortality</a:t>
          </a:r>
        </a:p>
      </dsp:txBody>
      <dsp:txXfrm>
        <a:off x="7073716" y="421852"/>
        <a:ext cx="1961250" cy="476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5DF95-3FC4-4904-BA68-6923B196D080}">
      <dsp:nvSpPr>
        <dsp:cNvPr id="0" name=""/>
        <dsp:cNvSpPr/>
      </dsp:nvSpPr>
      <dsp:spPr>
        <a:xfrm>
          <a:off x="679788" y="0"/>
          <a:ext cx="7704268" cy="143960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EA872-8BEE-49FC-AF61-C511877D5B63}">
      <dsp:nvSpPr>
        <dsp:cNvPr id="0" name=""/>
        <dsp:cNvSpPr/>
      </dsp:nvSpPr>
      <dsp:spPr>
        <a:xfrm>
          <a:off x="1479" y="431881"/>
          <a:ext cx="2839726" cy="5758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Chronic  Asymptomatic Infection</a:t>
          </a:r>
        </a:p>
      </dsp:txBody>
      <dsp:txXfrm>
        <a:off x="29589" y="459991"/>
        <a:ext cx="2783506" cy="519621"/>
      </dsp:txXfrm>
    </dsp:sp>
    <dsp:sp modelId="{78EF1567-0B1E-4D23-9DB0-CB77BCF1C9A7}">
      <dsp:nvSpPr>
        <dsp:cNvPr id="0" name=""/>
        <dsp:cNvSpPr/>
      </dsp:nvSpPr>
      <dsp:spPr>
        <a:xfrm>
          <a:off x="3112059" y="431881"/>
          <a:ext cx="2839726" cy="57584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Anemia</a:t>
          </a:r>
        </a:p>
      </dsp:txBody>
      <dsp:txXfrm>
        <a:off x="3140169" y="459991"/>
        <a:ext cx="2783506" cy="519621"/>
      </dsp:txXfrm>
    </dsp:sp>
    <dsp:sp modelId="{94032BB3-262E-458D-A52B-D8F3D2D4DA18}">
      <dsp:nvSpPr>
        <dsp:cNvPr id="0" name=""/>
        <dsp:cNvSpPr/>
      </dsp:nvSpPr>
      <dsp:spPr>
        <a:xfrm>
          <a:off x="6222638" y="431881"/>
          <a:ext cx="2839726" cy="57584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Developmental  Disorders;  Transfusions; </a:t>
          </a:r>
          <a:r>
            <a:rPr lang="en-US" sz="1800" b="1" kern="1200" dirty="0">
              <a:solidFill>
                <a:schemeClr val="tx1"/>
              </a:solidFill>
            </a:rPr>
            <a:t>Death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6250748" y="459991"/>
        <a:ext cx="2783506" cy="519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53F11-2F7E-4D2D-99FA-663E58A892B7}" type="datetimeFigureOut">
              <a:rPr lang="en-US" smtClean="0"/>
              <a:t>12/30/17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3042D-4D00-4C37-9F90-B8D89016A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12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22C6F0D0-284A-4BA6-98D5-7B39FE4A63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xmlns="" id="{A0CD9225-0D58-4727-AE19-E7B2C132DA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4838"/>
            <a:ext cx="5029200" cy="41846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369837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2EE487-FEE8-4C03-953F-42506F938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2B6A8F0-6253-4EE4-A557-FC39DC011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C8541C-2C30-471E-9DDB-80EECFC22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12/30/17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F48E2C-A2C5-42D2-8872-C99D6A529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9B46A7-D117-4B5B-9F28-95E9D8A91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43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3A6E4D-E6EF-4B15-A091-B0BD235A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10DEB8A-2104-4EE0-8565-0198596A8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EFF9C7-0729-4082-BE5D-28B8A87A2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12/30/17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215C5D-F5F0-4612-8ADC-59101C584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2F012-EDB7-45E0-8394-18DE28207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73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BBD7806-12FE-4F5F-BE59-54192E70FF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CFCEB49-3958-4CCA-A779-72A895C65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9CE333-D839-46AE-9654-9647AE3DB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12/30/17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6F5AFA-E4C2-4079-8F72-8A765193F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4A8892-A083-4571-BFA4-5643F6D25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8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A3078F-F1B2-4556-9170-2D0CBAB9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848954-6A81-41C6-A04F-A59E18EC1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68C377-B7C2-4062-882B-02408DF0F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12/30/17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17D246-1AF0-42C8-AC02-B3A80B6C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1977DE-E876-4219-BF44-33E4AF342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8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CB5754-CF6C-4A4D-8865-BF1E126F3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ADEE2A-B077-4A8F-AA82-A0F999FF1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7C7CC5-FDEC-4B47-82FC-41889ABF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12/30/17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98731A-F93A-41CD-B48F-90988BCD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E6D0F7-3918-41A4-908D-C5C1CD156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4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E0C500-7B41-484B-9508-147EAF436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E55293-0C27-4D0B-9605-B1AB2B9D7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572FE5-6F6B-4DD1-8C77-85660AA2E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98DC7E-8FA3-4F95-88DA-089562931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12/30/17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405659-F190-440D-AAE6-858681CF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0CE518-90FB-4424-A29C-1F1ABE1E7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124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1E64CE-6E7A-48E1-8FDC-4561158F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337A48-8B3D-4E20-A352-17EDC11EE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545464C-48C6-4AB2-94A3-B43B6317C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699FC64-ED77-4BD0-B5B4-5904903CC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E484209-D9C2-4E6F-A710-9FE61D48B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F7E3A0F-82A1-4936-8747-5EB21579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12/30/17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7984429-231A-4AD2-B98B-046B3C871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18968F1-D2B3-4B52-B356-1FBC241F5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12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5E0EC1-4611-4C6B-AA47-DC250E99B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7B5D828-283B-49BB-9194-815807C7E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12/30/17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0656FD7-81EF-463E-994C-DE056CD3D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A7CD922-202A-4BBF-8FA2-E2D05EB39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16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107F77-8396-45B6-B6B3-809EA18E9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12/30/17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D229076-B574-4DF7-8DFF-32D18D39E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D1499A-276A-490F-9190-AA8F9A2E2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31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EA9F48-3660-4094-8436-BB4E3A368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7EBEA1-BD5E-47CA-BFA7-7A66A0E26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3C3659-89B9-4078-8CCF-5FEB4862F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8CAA12-1BF5-4C7A-9AD1-3790C1873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12/30/17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1097DCA-EE76-480B-A505-E609EA073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C9F6E70-8175-4083-B4C5-C5ACE8124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58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7FECA7-99F7-4118-BEC8-3094599D0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BC12C78-5570-4841-B60D-EEEE3BE2E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C79E6C1-F09F-4468-92D5-A13719AAA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F1D4862-EB00-4D9C-8F6D-9EE1147E4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12/30/17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90C2FC-B6DB-467C-9B60-C6B4ECEA6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B23FB9-8BCA-4ADA-8921-319629CDC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2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8C749B0-1043-41C6-80D9-F3CF73F6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E2C3B7-5A8A-4EB3-9593-0739A6BAF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3C5636-6F99-4292-AC2F-3D7B1375E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12/30/17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995796-9304-4B1A-9FDD-9B423E16D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3E1AA1-8F8A-48FD-B621-9DC60152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9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docs.google.com/presentation/d/10zRUawfvoXG_BGXBh6f9W2NeRSSfW6Q_zW9VhGQtK_Q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png"/><Relationship Id="rId5" Type="http://schemas.openxmlformats.org/officeDocument/2006/relationships/image" Target="../media/image33.jpeg"/><Relationship Id="rId6" Type="http://schemas.openxmlformats.org/officeDocument/2006/relationships/image" Target="../media/image34.jpeg"/><Relationship Id="rId7" Type="http://schemas.openxmlformats.org/officeDocument/2006/relationships/image" Target="../media/image7.png"/><Relationship Id="rId8" Type="http://schemas.openxmlformats.org/officeDocument/2006/relationships/image" Target="../media/image35.jpe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oleObject" Target="../embeddings/oleObject5.bin"/><Relationship Id="rId5" Type="http://schemas.openxmlformats.org/officeDocument/2006/relationships/image" Target="../media/image43.wmf"/><Relationship Id="rId6" Type="http://schemas.openxmlformats.org/officeDocument/2006/relationships/image" Target="../media/image44.jpeg"/><Relationship Id="rId7" Type="http://schemas.openxmlformats.org/officeDocument/2006/relationships/image" Target="../media/image45.png"/><Relationship Id="rId8" Type="http://schemas.openxmlformats.org/officeDocument/2006/relationships/image" Target="../media/image46.jpeg"/><Relationship Id="rId9" Type="http://schemas.openxmlformats.org/officeDocument/2006/relationships/image" Target="../media/image4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4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12.png"/><Relationship Id="rId8" Type="http://schemas.openxmlformats.org/officeDocument/2006/relationships/oleObject" Target="../embeddings/oleObject3.bin"/><Relationship Id="rId9" Type="http://schemas.openxmlformats.org/officeDocument/2006/relationships/image" Target="../media/image7.png"/><Relationship Id="rId10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2.xml"/><Relationship Id="rId12" Type="http://schemas.openxmlformats.org/officeDocument/2006/relationships/diagramData" Target="../diagrams/data3.xml"/><Relationship Id="rId13" Type="http://schemas.openxmlformats.org/officeDocument/2006/relationships/diagramLayout" Target="../diagrams/layout3.xml"/><Relationship Id="rId14" Type="http://schemas.openxmlformats.org/officeDocument/2006/relationships/diagramQuickStyle" Target="../diagrams/quickStyle3.xml"/><Relationship Id="rId15" Type="http://schemas.openxmlformats.org/officeDocument/2006/relationships/diagramColors" Target="../diagrams/colors3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8" Type="http://schemas.openxmlformats.org/officeDocument/2006/relationships/image" Target="../media/image28.jpeg"/><Relationship Id="rId9" Type="http://schemas.openxmlformats.org/officeDocument/2006/relationships/image" Target="../media/image29.jpeg"/><Relationship Id="rId10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FFECE9C-A2FE-4C10-B189-FC1599107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320" y="6154"/>
            <a:ext cx="2889680" cy="1643319"/>
          </a:xfrm>
          <a:prstGeom prst="rect">
            <a:avLst/>
          </a:prstGeom>
        </p:spPr>
      </p:pic>
      <p:pic>
        <p:nvPicPr>
          <p:cNvPr id="25" name="صورة 2">
            <a:extLst>
              <a:ext uri="{FF2B5EF4-FFF2-40B4-BE49-F238E27FC236}">
                <a16:creationId xmlns:a16="http://schemas.microsoft.com/office/drawing/2014/main" xmlns="" id="{456DF3F2-9714-4DE6-AF9B-FE175EC1CA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19"/>
          <a:stretch/>
        </p:blipFill>
        <p:spPr>
          <a:xfrm>
            <a:off x="0" y="-1"/>
            <a:ext cx="2057400" cy="164947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57A4952-C7BB-4B44-8C85-34B8EAA20AAA}"/>
              </a:ext>
            </a:extLst>
          </p:cNvPr>
          <p:cNvSpPr/>
          <p:nvPr/>
        </p:nvSpPr>
        <p:spPr>
          <a:xfrm>
            <a:off x="3925957" y="4038395"/>
            <a:ext cx="73383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LECTURE: Malaria                                          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4EE7AC-43A8-4FFC-B43D-0EF274A12D56}"/>
              </a:ext>
            </a:extLst>
          </p:cNvPr>
          <p:cNvSpPr txBox="1"/>
          <p:nvPr/>
        </p:nvSpPr>
        <p:spPr>
          <a:xfrm>
            <a:off x="109983" y="5350079"/>
            <a:ext cx="2348120" cy="13234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indent="-342900">
              <a:buSzPct val="96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Important</a:t>
            </a:r>
          </a:p>
          <a:p>
            <a:pPr indent="-342900">
              <a:buSzPct val="96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Doctor’s notes </a:t>
            </a:r>
          </a:p>
          <a:p>
            <a:pPr indent="-342900">
              <a:buSzPct val="96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Extra explanation</a:t>
            </a:r>
          </a:p>
          <a:p>
            <a:pPr indent="-342900">
              <a:buSzPct val="96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</a:rPr>
              <a:t>Only F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or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only 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058A09-01A1-4910-A22E-172E6B5F615A}"/>
              </a:ext>
            </a:extLst>
          </p:cNvPr>
          <p:cNvSpPr txBox="1"/>
          <p:nvPr/>
        </p:nvSpPr>
        <p:spPr>
          <a:xfrm>
            <a:off x="4094923" y="4720699"/>
            <a:ext cx="3170448" cy="52322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Editing File </a:t>
            </a:r>
            <a:endParaRPr lang="en-US" sz="28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AutoShape 2" descr="https://mail.google.com/mail/u/0/?ui=2&amp;ik=c99fa0b050&amp;view=fimg&amp;th=15ee8b92b0110c05&amp;attid=0.1.1&amp;disp=emb&amp;attbid=ANGjdJ8eiXo8W8QW4DU3t3sdOf9QhsfwIWfRR8vUqmg3ktvy5gpT6xOt-tjjb3QqSWvcPNdCBS7MKM_Ok2earQjkEAkaxluAIXl_K0TCmJE4oOXm-lJ2060c6a0Ew4c&amp;sz=w1576-h1398&amp;ats=1507143010290&amp;rm=15ee8b92b0110c05&amp;zw&amp;atsh=1">
            <a:extLst>
              <a:ext uri="{FF2B5EF4-FFF2-40B4-BE49-F238E27FC236}">
                <a16:creationId xmlns:a16="http://schemas.microsoft.com/office/drawing/2014/main" xmlns="" id="{2FF0453A-566C-44FF-8747-E21D19657D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43150" y="100013"/>
            <a:ext cx="7505700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6540622-7D11-4BB5-B4B5-D9D60AD25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6424">
            <a:off x="7523257" y="2459331"/>
            <a:ext cx="1566939" cy="138883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87074DD-87E6-47E2-8D66-8C294443ABAC}"/>
              </a:ext>
            </a:extLst>
          </p:cNvPr>
          <p:cNvCxnSpPr/>
          <p:nvPr/>
        </p:nvCxnSpPr>
        <p:spPr>
          <a:xfrm>
            <a:off x="1762539" y="3885270"/>
            <a:ext cx="8984621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78A3197-437E-42E8-BD1F-C226F81AC103}"/>
              </a:ext>
            </a:extLst>
          </p:cNvPr>
          <p:cNvSpPr/>
          <p:nvPr/>
        </p:nvSpPr>
        <p:spPr>
          <a:xfrm>
            <a:off x="7265370" y="6011799"/>
            <a:ext cx="4816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u="sng" dirty="0">
                <a:solidFill>
                  <a:schemeClr val="accent1"/>
                </a:solidFill>
              </a:rPr>
              <a:t>"</a:t>
            </a:r>
            <a:r>
              <a:rPr lang="ar-SA" b="1" u="sng" dirty="0">
                <a:solidFill>
                  <a:schemeClr val="accent1"/>
                </a:solidFill>
              </a:rPr>
              <a:t>لا حول ولا قوة إلا بالله العلي العظيم</a:t>
            </a:r>
            <a:r>
              <a:rPr lang="ar-SA" b="1" dirty="0">
                <a:solidFill>
                  <a:schemeClr val="accent1"/>
                </a:solidFill>
              </a:rPr>
              <a:t>" </a:t>
            </a:r>
            <a:r>
              <a:rPr lang="ar-SA" b="1" dirty="0"/>
              <a:t>وتقال هذه الجملة إذا داهم الإنسان أمر عظيم لا يستطيعه ، أو يصعب عليه القيام به .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8BF91CB-ED92-414E-AF4C-9098E9A4B2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5954" y="302611"/>
            <a:ext cx="3668503" cy="35357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B028634-0419-4555-8C05-A8662DC51D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5381" y="2755330"/>
            <a:ext cx="177208" cy="1772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B1F51F7-BAB0-473A-9F53-5E35AB50C2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0541" y="2887520"/>
            <a:ext cx="208707" cy="2087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6B7F3CF-DFCB-4F4C-A8E4-A6CD56D1F1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 flipV="1">
            <a:off x="5918792" y="2742821"/>
            <a:ext cx="177208" cy="17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81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m1">
            <a:extLst>
              <a:ext uri="{FF2B5EF4-FFF2-40B4-BE49-F238E27FC236}">
                <a16:creationId xmlns:a16="http://schemas.microsoft.com/office/drawing/2014/main" xmlns="" id="{637C8885-6B1E-433C-91B6-D6598F83C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30" y="1469622"/>
            <a:ext cx="3112195" cy="133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790AAF52-A746-446D-B96B-8CA5CDA387BC}"/>
              </a:ext>
            </a:extLst>
          </p:cNvPr>
          <p:cNvSpPr txBox="1">
            <a:spLocks noChangeArrowheads="1"/>
          </p:cNvSpPr>
          <p:nvPr/>
        </p:nvSpPr>
        <p:spPr>
          <a:xfrm>
            <a:off x="117866" y="245086"/>
            <a:ext cx="6008438" cy="453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Malaria: sever Complications </a:t>
            </a:r>
            <a:r>
              <a:rPr lang="en-US" altLang="en-US" sz="2400" dirty="0">
                <a:latin typeface="+mn-lt"/>
              </a:rPr>
              <a:t>P. falciparum </a:t>
            </a:r>
          </a:p>
          <a:p>
            <a:endParaRPr lang="en-US" altLang="en-US" sz="2400" b="1" dirty="0">
              <a:latin typeface="Humanst521 Cn BT" pitchFamily="34" charset="0"/>
            </a:endParaRPr>
          </a:p>
          <a:p>
            <a:endParaRPr lang="en-US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4A28766-81F0-4B7A-962D-AB19B49642FE}"/>
              </a:ext>
            </a:extLst>
          </p:cNvPr>
          <p:cNvSpPr/>
          <p:nvPr/>
        </p:nvSpPr>
        <p:spPr>
          <a:xfrm>
            <a:off x="594623" y="1027532"/>
            <a:ext cx="3528331" cy="23870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E8269DE-1980-48BC-88CA-561701AA0198}"/>
              </a:ext>
            </a:extLst>
          </p:cNvPr>
          <p:cNvSpPr/>
          <p:nvPr/>
        </p:nvSpPr>
        <p:spPr>
          <a:xfrm>
            <a:off x="1522080" y="1067343"/>
            <a:ext cx="1846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/>
              <a:t>Cerebral malaria</a:t>
            </a:r>
          </a:p>
        </p:txBody>
      </p:sp>
      <p:pic>
        <p:nvPicPr>
          <p:cNvPr id="8" name="Picture 2" descr="fig7">
            <a:extLst>
              <a:ext uri="{FF2B5EF4-FFF2-40B4-BE49-F238E27FC236}">
                <a16:creationId xmlns:a16="http://schemas.microsoft.com/office/drawing/2014/main" xmlns="" id="{570933C5-0148-411D-AED8-771D358E6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669" y="1649439"/>
            <a:ext cx="3193108" cy="87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m3">
            <a:extLst>
              <a:ext uri="{FF2B5EF4-FFF2-40B4-BE49-F238E27FC236}">
                <a16:creationId xmlns:a16="http://schemas.microsoft.com/office/drawing/2014/main" xmlns="" id="{1062E4E1-29E1-4883-855A-13CEB5507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457" y="2513938"/>
            <a:ext cx="2897695" cy="79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D096A4-F19C-4B04-A5E1-7E6ACC87CAA2}"/>
              </a:ext>
            </a:extLst>
          </p:cNvPr>
          <p:cNvSpPr/>
          <p:nvPr/>
        </p:nvSpPr>
        <p:spPr>
          <a:xfrm>
            <a:off x="4677457" y="1057259"/>
            <a:ext cx="3528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b="1" dirty="0"/>
              <a:t>Hypo glycaemia  and pulmonary edema in pregnancy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6316294-9133-49D2-B53A-115BF2597BA0}"/>
              </a:ext>
            </a:extLst>
          </p:cNvPr>
          <p:cNvSpPr/>
          <p:nvPr/>
        </p:nvSpPr>
        <p:spPr>
          <a:xfrm>
            <a:off x="4443896" y="1027532"/>
            <a:ext cx="3528331" cy="23870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B55FB9D-FCFB-4B76-AA6A-39BE53DD5781}"/>
              </a:ext>
            </a:extLst>
          </p:cNvPr>
          <p:cNvSpPr/>
          <p:nvPr/>
        </p:nvSpPr>
        <p:spPr>
          <a:xfrm>
            <a:off x="3757990" y="3583671"/>
            <a:ext cx="109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/>
              <a:t>Anaemia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A496BD8-5308-4478-B4E2-51EE0C8FAACA}"/>
              </a:ext>
            </a:extLst>
          </p:cNvPr>
          <p:cNvSpPr/>
          <p:nvPr/>
        </p:nvSpPr>
        <p:spPr>
          <a:xfrm>
            <a:off x="568009" y="3555139"/>
            <a:ext cx="7404218" cy="23870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2" descr="Child_with_severe_malaria_anaemia">
            <a:extLst>
              <a:ext uri="{FF2B5EF4-FFF2-40B4-BE49-F238E27FC236}">
                <a16:creationId xmlns:a16="http://schemas.microsoft.com/office/drawing/2014/main" xmlns="" id="{4E4E3FA3-AACA-4C74-A6A1-3387D5F03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34" y="3965256"/>
            <a:ext cx="3370720" cy="147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3">
            <a:extLst>
              <a:ext uri="{FF2B5EF4-FFF2-40B4-BE49-F238E27FC236}">
                <a16:creationId xmlns:a16="http://schemas.microsoft.com/office/drawing/2014/main" xmlns="" id="{95814211-8BE6-40E4-862D-70D1EDD27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94" y="5410450"/>
            <a:ext cx="33902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7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en-US" sz="1400" dirty="0">
                <a:latin typeface="+mn-lt"/>
              </a:rPr>
              <a:t>Child with severe malaria </a:t>
            </a:r>
            <a:r>
              <a:rPr lang="en-US" altLang="en-US" sz="1400" dirty="0" err="1">
                <a:latin typeface="+mn-lt"/>
              </a:rPr>
              <a:t>anaemia</a:t>
            </a:r>
            <a:r>
              <a:rPr lang="en-US" altLang="en-US" sz="1400" dirty="0">
                <a:latin typeface="+mn-lt"/>
              </a:rPr>
              <a:t> and no other malaria complication </a:t>
            </a:r>
          </a:p>
        </p:txBody>
      </p:sp>
      <p:pic>
        <p:nvPicPr>
          <p:cNvPr id="16" name="Picture 3" descr="Child_with_severe_malaria_anaemia1">
            <a:extLst>
              <a:ext uri="{FF2B5EF4-FFF2-40B4-BE49-F238E27FC236}">
                <a16:creationId xmlns:a16="http://schemas.microsoft.com/office/drawing/2014/main" xmlns="" id="{E24289F8-C16A-484B-87CB-5FA82ADBD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538" y="3942019"/>
            <a:ext cx="3501096" cy="147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">
            <a:extLst>
              <a:ext uri="{FF2B5EF4-FFF2-40B4-BE49-F238E27FC236}">
                <a16:creationId xmlns:a16="http://schemas.microsoft.com/office/drawing/2014/main" xmlns="" id="{400AFC57-2F08-4ECE-96FA-DBACEE626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327" y="5392810"/>
            <a:ext cx="37395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7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en-US" sz="1400" dirty="0">
                <a:latin typeface="+mn-lt"/>
              </a:rPr>
              <a:t>Child with severe malaria </a:t>
            </a:r>
            <a:r>
              <a:rPr lang="en-US" altLang="en-US" sz="1400" dirty="0" err="1">
                <a:latin typeface="+mn-lt"/>
              </a:rPr>
              <a:t>anaemia</a:t>
            </a:r>
            <a:r>
              <a:rPr lang="en-US" altLang="en-US" sz="1400" dirty="0">
                <a:latin typeface="+mn-lt"/>
              </a:rPr>
              <a:t> in conjunction with acidosis and respiratory distress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91276F9-D729-4699-B282-740BFF2C2001}"/>
              </a:ext>
            </a:extLst>
          </p:cNvPr>
          <p:cNvSpPr/>
          <p:nvPr/>
        </p:nvSpPr>
        <p:spPr>
          <a:xfrm>
            <a:off x="8615269" y="1100290"/>
            <a:ext cx="2701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/>
              <a:t>Malarial haemoglobinuria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E556FB8-648E-415B-A464-554BC8BF2C5C}"/>
              </a:ext>
            </a:extLst>
          </p:cNvPr>
          <p:cNvSpPr/>
          <p:nvPr/>
        </p:nvSpPr>
        <p:spPr>
          <a:xfrm>
            <a:off x="8312577" y="1027531"/>
            <a:ext cx="3214860" cy="491466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4" descr="urine_malaria">
            <a:extLst>
              <a:ext uri="{FF2B5EF4-FFF2-40B4-BE49-F238E27FC236}">
                <a16:creationId xmlns:a16="http://schemas.microsoft.com/office/drawing/2014/main" xmlns="" id="{C1A3F29D-F8AE-4996-AFB6-375EED053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58" y="2874908"/>
            <a:ext cx="2803312" cy="120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jaundice">
            <a:extLst>
              <a:ext uri="{FF2B5EF4-FFF2-40B4-BE49-F238E27FC236}">
                <a16:creationId xmlns:a16="http://schemas.microsoft.com/office/drawing/2014/main" xmlns="" id="{687F0E18-7E83-4D48-86F7-146695A9A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208" y="1649439"/>
            <a:ext cx="2791662" cy="120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A094FC0-5355-4C42-8143-D0C50851F8A2}"/>
              </a:ext>
            </a:extLst>
          </p:cNvPr>
          <p:cNvSpPr/>
          <p:nvPr/>
        </p:nvSpPr>
        <p:spPr>
          <a:xfrm>
            <a:off x="8476263" y="4201662"/>
            <a:ext cx="300064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/>
              <a:t>Clinical Picture :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 dirty="0" err="1"/>
              <a:t>Haemoglobinuria</a:t>
            </a:r>
            <a:r>
              <a:rPr lang="en-US" altLang="en-US" sz="1400" dirty="0"/>
              <a:t> associated with malaria </a:t>
            </a:r>
            <a:r>
              <a:rPr lang="en-US" altLang="en-US" sz="1400" b="1" dirty="0">
                <a:solidFill>
                  <a:srgbClr val="FF0000"/>
                </a:solidFill>
              </a:rPr>
              <a:t>Acute renal failure </a:t>
            </a:r>
            <a:r>
              <a:rPr lang="en-US" altLang="en-US" sz="1400" dirty="0"/>
              <a:t>(“</a:t>
            </a:r>
            <a:r>
              <a:rPr lang="en-US" altLang="en-US" sz="1400" dirty="0">
                <a:solidFill>
                  <a:srgbClr val="FF0000"/>
                </a:solidFill>
              </a:rPr>
              <a:t>blackwater fever</a:t>
            </a:r>
            <a:r>
              <a:rPr lang="en-US" altLang="en-US" sz="1400" dirty="0"/>
              <a:t>”) is uncommon and malarial </a:t>
            </a:r>
            <a:r>
              <a:rPr lang="en-US" altLang="en-US" sz="1400" dirty="0" err="1"/>
              <a:t>haemoglobinuria</a:t>
            </a:r>
            <a:r>
              <a:rPr lang="en-US" altLang="en-US" sz="1400" dirty="0"/>
              <a:t> usually presents in adults as severe disease with anemia and renal failure.</a:t>
            </a:r>
            <a:endParaRPr lang="en-US" altLang="en-US" sz="1200" b="1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FCBFEE1-BF7E-4F50-A7C5-8536A2014BF8}"/>
              </a:ext>
            </a:extLst>
          </p:cNvPr>
          <p:cNvCxnSpPr/>
          <p:nvPr/>
        </p:nvCxnSpPr>
        <p:spPr>
          <a:xfrm>
            <a:off x="0" y="6082747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مربع نص 3"/>
          <p:cNvSpPr txBox="1"/>
          <p:nvPr/>
        </p:nvSpPr>
        <p:spPr>
          <a:xfrm>
            <a:off x="1066800" y="2874909"/>
            <a:ext cx="2691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Cav cause coma and death 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4920388" y="6270821"/>
            <a:ext cx="731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 Acute renal failure (</a:t>
            </a:r>
            <a:r>
              <a:rPr lang="en-US" altLang="en-US" dirty="0" err="1">
                <a:solidFill>
                  <a:srgbClr val="FF0000"/>
                </a:solidFill>
              </a:rPr>
              <a:t>blackwater</a:t>
            </a:r>
            <a:r>
              <a:rPr lang="en-US" altLang="en-US" dirty="0">
                <a:solidFill>
                  <a:srgbClr val="FF0000"/>
                </a:solidFill>
              </a:rPr>
              <a:t> fever) can happened due to P. FALCIPARUM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346700" y="409175"/>
            <a:ext cx="375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Bc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the pregnant women are immunocompromised patient </a:t>
            </a:r>
          </a:p>
        </p:txBody>
      </p:sp>
    </p:spTree>
    <p:extLst>
      <p:ext uri="{BB962C8B-B14F-4D97-AF65-F5344CB8AC3E}">
        <p14:creationId xmlns:p14="http://schemas.microsoft.com/office/powerpoint/2010/main" val="3928743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5" descr="124a">
            <a:extLst>
              <a:ext uri="{FF2B5EF4-FFF2-40B4-BE49-F238E27FC236}">
                <a16:creationId xmlns:a16="http://schemas.microsoft.com/office/drawing/2014/main" xmlns="" id="{5569BD8F-9AE4-48DB-9DD3-90D9B4135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968" y="1226449"/>
            <a:ext cx="1280276" cy="7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37ED5C5C-956A-4D13-9B7F-0F44A7841694}"/>
              </a:ext>
            </a:extLst>
          </p:cNvPr>
          <p:cNvSpPr txBox="1">
            <a:spLocks noChangeArrowheads="1"/>
          </p:cNvSpPr>
          <p:nvPr/>
        </p:nvSpPr>
        <p:spPr>
          <a:xfrm>
            <a:off x="84224" y="231815"/>
            <a:ext cx="3214860" cy="6313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Malaria: Diagnosis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203A0FE-14E4-47F6-B4AD-69CBD174CB93}"/>
              </a:ext>
            </a:extLst>
          </p:cNvPr>
          <p:cNvCxnSpPr/>
          <p:nvPr/>
        </p:nvCxnSpPr>
        <p:spPr>
          <a:xfrm>
            <a:off x="0" y="6082747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8871AE8-3B37-4810-A028-E726C446CD4D}"/>
              </a:ext>
            </a:extLst>
          </p:cNvPr>
          <p:cNvSpPr/>
          <p:nvPr/>
        </p:nvSpPr>
        <p:spPr>
          <a:xfrm>
            <a:off x="506240" y="1203158"/>
            <a:ext cx="1117952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altLang="en-US" b="1" dirty="0"/>
              <a:t>Common methods for parasitological diagnosis of malaria</a:t>
            </a:r>
          </a:p>
          <a:p>
            <a:pPr algn="ctr">
              <a:spcBef>
                <a:spcPts val="600"/>
              </a:spcBef>
            </a:pPr>
            <a:r>
              <a:rPr lang="en-GB" altLang="en-US" dirty="0"/>
              <a:t>The two methods common in use :</a:t>
            </a:r>
          </a:p>
        </p:txBody>
      </p:sp>
      <p:sp>
        <p:nvSpPr>
          <p:cNvPr id="2" name="Left Bracket 1">
            <a:extLst>
              <a:ext uri="{FF2B5EF4-FFF2-40B4-BE49-F238E27FC236}">
                <a16:creationId xmlns:a16="http://schemas.microsoft.com/office/drawing/2014/main" xmlns="" id="{C9D7FBA2-DFA7-4D01-B703-0D09D195E55D}"/>
              </a:ext>
            </a:extLst>
          </p:cNvPr>
          <p:cNvSpPr/>
          <p:nvPr/>
        </p:nvSpPr>
        <p:spPr>
          <a:xfrm rot="5400000">
            <a:off x="6017058" y="-2163126"/>
            <a:ext cx="157884" cy="8638759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9D69DFD-1F40-4B14-B9E5-4047F03260EF}"/>
              </a:ext>
            </a:extLst>
          </p:cNvPr>
          <p:cNvSpPr/>
          <p:nvPr/>
        </p:nvSpPr>
        <p:spPr>
          <a:xfrm>
            <a:off x="357779" y="237310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9875">
              <a:spcBef>
                <a:spcPts val="600"/>
              </a:spcBef>
            </a:pPr>
            <a:r>
              <a:rPr lang="en-GB" altLang="en-US" sz="2000" i="1" dirty="0"/>
              <a:t>1: Light microscopy</a:t>
            </a: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altLang="en-US" sz="2000" dirty="0">
                <a:solidFill>
                  <a:srgbClr val="FF0000"/>
                </a:solidFill>
              </a:rPr>
              <a:t>the gold standard </a:t>
            </a:r>
          </a:p>
          <a:p>
            <a:pPr marL="269875">
              <a:spcBef>
                <a:spcPts val="600"/>
              </a:spcBef>
            </a:pPr>
            <a:r>
              <a:rPr lang="fr-FR" altLang="en-US" b="1" dirty="0" err="1"/>
              <a:t>Microscopy</a:t>
            </a:r>
            <a:r>
              <a:rPr lang="fr-FR" altLang="en-US" b="1" dirty="0"/>
              <a:t> </a:t>
            </a:r>
            <a:r>
              <a:rPr lang="fr-FR" altLang="en-US" b="1" dirty="0" err="1"/>
              <a:t>is</a:t>
            </a:r>
            <a:r>
              <a:rPr lang="fr-FR" altLang="en-US" b="1" dirty="0"/>
              <a:t> the gold standard for </a:t>
            </a:r>
            <a:r>
              <a:rPr lang="fr-FR" altLang="en-US" b="1" dirty="0" err="1"/>
              <a:t>diagnosis</a:t>
            </a:r>
            <a:r>
              <a:rPr lang="fr-FR" altLang="en-US" b="1" dirty="0"/>
              <a:t> of malaria</a:t>
            </a:r>
          </a:p>
          <a:p>
            <a:pPr marL="447675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US" dirty="0"/>
              <a:t>Parasite density</a:t>
            </a:r>
          </a:p>
          <a:p>
            <a:pPr marL="447675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US" dirty="0"/>
              <a:t>Species diagnosis</a:t>
            </a:r>
          </a:p>
          <a:p>
            <a:pPr marL="447675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US" dirty="0"/>
              <a:t>Monitoring response to treatment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90CD5FC-41A6-42CF-B4D3-F7603DC607BF}"/>
              </a:ext>
            </a:extLst>
          </p:cNvPr>
          <p:cNvSpPr/>
          <p:nvPr/>
        </p:nvSpPr>
        <p:spPr>
          <a:xfrm>
            <a:off x="8439306" y="2352044"/>
            <a:ext cx="37526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9875">
              <a:spcBef>
                <a:spcPts val="600"/>
              </a:spcBef>
            </a:pPr>
            <a:r>
              <a:rPr lang="en-GB" altLang="en-US" sz="2000" i="1" dirty="0"/>
              <a:t>2: Rapid diagnostic tests (RDTs).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CEE3381-8B64-43D0-94DE-793BBACFF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00" y="4321679"/>
            <a:ext cx="3005345" cy="1648092"/>
          </a:xfrm>
          <a:prstGeom prst="rect">
            <a:avLst/>
          </a:prstGeom>
        </p:spPr>
      </p:pic>
      <p:pic>
        <p:nvPicPr>
          <p:cNvPr id="32768" name="Picture 32767">
            <a:extLst>
              <a:ext uri="{FF2B5EF4-FFF2-40B4-BE49-F238E27FC236}">
                <a16:creationId xmlns:a16="http://schemas.microsoft.com/office/drawing/2014/main" xmlns="" id="{1D643E3D-9833-4899-A1C7-7B7867995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084" y="4321679"/>
            <a:ext cx="2961419" cy="1629008"/>
          </a:xfrm>
          <a:prstGeom prst="rect">
            <a:avLst/>
          </a:prstGeom>
        </p:spPr>
      </p:pic>
      <p:pic>
        <p:nvPicPr>
          <p:cNvPr id="32769" name="Picture 32768">
            <a:extLst>
              <a:ext uri="{FF2B5EF4-FFF2-40B4-BE49-F238E27FC236}">
                <a16:creationId xmlns:a16="http://schemas.microsoft.com/office/drawing/2014/main" xmlns="" id="{1B0D9B44-8F67-4A66-BE9A-BC115B4ED4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6967" y="4320008"/>
            <a:ext cx="3005345" cy="1659250"/>
          </a:xfrm>
          <a:prstGeom prst="rect">
            <a:avLst/>
          </a:prstGeom>
        </p:spPr>
      </p:pic>
      <p:pic>
        <p:nvPicPr>
          <p:cNvPr id="32770" name="Picture 32769">
            <a:extLst>
              <a:ext uri="{FF2B5EF4-FFF2-40B4-BE49-F238E27FC236}">
                <a16:creationId xmlns:a16="http://schemas.microsoft.com/office/drawing/2014/main" xmlns="" id="{53FAA392-FD74-487F-AE56-7DACA9CA44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5150" y="4321679"/>
            <a:ext cx="2741025" cy="1653906"/>
          </a:xfrm>
          <a:prstGeom prst="rect">
            <a:avLst/>
          </a:prstGeom>
        </p:spPr>
      </p:pic>
      <p:cxnSp>
        <p:nvCxnSpPr>
          <p:cNvPr id="32773" name="Straight Arrow Connector 32772">
            <a:extLst>
              <a:ext uri="{FF2B5EF4-FFF2-40B4-BE49-F238E27FC236}">
                <a16:creationId xmlns:a16="http://schemas.microsoft.com/office/drawing/2014/main" xmlns="" id="{A126A98F-6660-4AB6-9FA1-AE8E4E4ED745}"/>
              </a:ext>
            </a:extLst>
          </p:cNvPr>
          <p:cNvCxnSpPr/>
          <p:nvPr/>
        </p:nvCxnSpPr>
        <p:spPr>
          <a:xfrm>
            <a:off x="1776620" y="2258446"/>
            <a:ext cx="0" cy="1438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123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5" descr="124a">
            <a:extLst>
              <a:ext uri="{FF2B5EF4-FFF2-40B4-BE49-F238E27FC236}">
                <a16:creationId xmlns:a16="http://schemas.microsoft.com/office/drawing/2014/main" xmlns="" id="{5569BD8F-9AE4-48DB-9DD3-90D9B4135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968" y="1226449"/>
            <a:ext cx="1280276" cy="7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37ED5C5C-956A-4D13-9B7F-0F44A7841694}"/>
              </a:ext>
            </a:extLst>
          </p:cNvPr>
          <p:cNvSpPr txBox="1">
            <a:spLocks noChangeArrowheads="1"/>
          </p:cNvSpPr>
          <p:nvPr/>
        </p:nvSpPr>
        <p:spPr>
          <a:xfrm>
            <a:off x="506240" y="571819"/>
            <a:ext cx="3214860" cy="6313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Malaria: Diagnosis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203A0FE-14E4-47F6-B4AD-69CBD174CB93}"/>
              </a:ext>
            </a:extLst>
          </p:cNvPr>
          <p:cNvCxnSpPr/>
          <p:nvPr/>
        </p:nvCxnSpPr>
        <p:spPr>
          <a:xfrm>
            <a:off x="0" y="6082747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8871AE8-3B37-4810-A028-E726C446CD4D}"/>
              </a:ext>
            </a:extLst>
          </p:cNvPr>
          <p:cNvSpPr/>
          <p:nvPr/>
        </p:nvSpPr>
        <p:spPr>
          <a:xfrm>
            <a:off x="506240" y="1203158"/>
            <a:ext cx="1117952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altLang="en-US" b="1" dirty="0"/>
              <a:t>Common methods for parasitological diagnosis of malaria</a:t>
            </a:r>
          </a:p>
          <a:p>
            <a:pPr algn="ctr">
              <a:spcBef>
                <a:spcPts val="600"/>
              </a:spcBef>
            </a:pPr>
            <a:r>
              <a:rPr lang="en-GB" altLang="en-US" dirty="0"/>
              <a:t>The two methods common in use :</a:t>
            </a:r>
          </a:p>
        </p:txBody>
      </p:sp>
      <p:sp>
        <p:nvSpPr>
          <p:cNvPr id="2" name="Left Bracket 1">
            <a:extLst>
              <a:ext uri="{FF2B5EF4-FFF2-40B4-BE49-F238E27FC236}">
                <a16:creationId xmlns:a16="http://schemas.microsoft.com/office/drawing/2014/main" xmlns="" id="{C9D7FBA2-DFA7-4D01-B703-0D09D195E55D}"/>
              </a:ext>
            </a:extLst>
          </p:cNvPr>
          <p:cNvSpPr/>
          <p:nvPr/>
        </p:nvSpPr>
        <p:spPr>
          <a:xfrm rot="5400000">
            <a:off x="6017058" y="-2163126"/>
            <a:ext cx="157884" cy="8638759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9D69DFD-1F40-4B14-B9E5-4047F03260EF}"/>
              </a:ext>
            </a:extLst>
          </p:cNvPr>
          <p:cNvSpPr/>
          <p:nvPr/>
        </p:nvSpPr>
        <p:spPr>
          <a:xfrm>
            <a:off x="357779" y="237310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9875">
              <a:spcBef>
                <a:spcPts val="600"/>
              </a:spcBef>
            </a:pPr>
            <a:r>
              <a:rPr lang="en-GB" altLang="en-US" sz="2000" i="1" dirty="0"/>
              <a:t>1: Light microscopy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90CD5FC-41A6-42CF-B4D3-F7603DC607BF}"/>
              </a:ext>
            </a:extLst>
          </p:cNvPr>
          <p:cNvSpPr/>
          <p:nvPr/>
        </p:nvSpPr>
        <p:spPr>
          <a:xfrm>
            <a:off x="8439306" y="2352044"/>
            <a:ext cx="375269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9875">
              <a:spcBef>
                <a:spcPts val="600"/>
              </a:spcBef>
            </a:pPr>
            <a:r>
              <a:rPr lang="en-GB" altLang="en-US" sz="2000" i="1" dirty="0"/>
              <a:t>2: Rapid diagnostic tests (RDTs).</a:t>
            </a:r>
          </a:p>
          <a:p>
            <a:pPr marL="269875">
              <a:spcBef>
                <a:spcPts val="600"/>
              </a:spcBef>
            </a:pPr>
            <a:endParaRPr lang="en-GB" altLang="en-US" sz="2000" i="1" dirty="0"/>
          </a:p>
        </p:txBody>
      </p:sp>
      <p:cxnSp>
        <p:nvCxnSpPr>
          <p:cNvPr id="32773" name="Straight Arrow Connector 32772">
            <a:extLst>
              <a:ext uri="{FF2B5EF4-FFF2-40B4-BE49-F238E27FC236}">
                <a16:creationId xmlns:a16="http://schemas.microsoft.com/office/drawing/2014/main" xmlns="" id="{A126A98F-6660-4AB6-9FA1-AE8E4E4ED745}"/>
              </a:ext>
            </a:extLst>
          </p:cNvPr>
          <p:cNvCxnSpPr/>
          <p:nvPr/>
        </p:nvCxnSpPr>
        <p:spPr>
          <a:xfrm>
            <a:off x="10415380" y="2280119"/>
            <a:ext cx="0" cy="1438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B5A58B9-AEFF-4AC1-A383-222AEC51F22F}"/>
              </a:ext>
            </a:extLst>
          </p:cNvPr>
          <p:cNvSpPr/>
          <p:nvPr/>
        </p:nvSpPr>
        <p:spPr>
          <a:xfrm>
            <a:off x="7332325" y="2744459"/>
            <a:ext cx="5469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Rapid diagnostic tests detect </a:t>
            </a:r>
            <a:r>
              <a:rPr lang="en-GB" b="1" dirty="0"/>
              <a:t>malaria antigens.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product comes in a number of formats:</a:t>
            </a:r>
          </a:p>
        </p:txBody>
      </p:sp>
      <p:graphicFrame>
        <p:nvGraphicFramePr>
          <p:cNvPr id="27" name="Object 2">
            <a:extLst>
              <a:ext uri="{FF2B5EF4-FFF2-40B4-BE49-F238E27FC236}">
                <a16:creationId xmlns:a16="http://schemas.microsoft.com/office/drawing/2014/main" xmlns="" id="{264CE9C5-69A1-45F1-9CAC-A62C62EF75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120906"/>
              </p:ext>
            </p:extLst>
          </p:nvPr>
        </p:nvGraphicFramePr>
        <p:xfrm>
          <a:off x="1027412" y="4101394"/>
          <a:ext cx="1470197" cy="1543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Image Document" r:id="rId4" imgW="4431996" imgH="2581321" progId="Imaging.Document">
                  <p:embed/>
                </p:oleObj>
              </mc:Choice>
              <mc:Fallback>
                <p:oleObj name="Image Document" r:id="rId4" imgW="4431996" imgH="2581321" progId="Imaging.Document">
                  <p:embed/>
                  <p:pic>
                    <p:nvPicPr>
                      <p:cNvPr id="37890" name="Object 2">
                        <a:extLst>
                          <a:ext uri="{FF2B5EF4-FFF2-40B4-BE49-F238E27FC236}">
                            <a16:creationId xmlns:a16="http://schemas.microsoft.com/office/drawing/2014/main" xmlns="" id="{D5FBAE3C-B4DC-4971-99E3-55D27EDB71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412" y="4101394"/>
                        <a:ext cx="1470197" cy="15431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" descr="optimal3">
            <a:extLst>
              <a:ext uri="{FF2B5EF4-FFF2-40B4-BE49-F238E27FC236}">
                <a16:creationId xmlns:a16="http://schemas.microsoft.com/office/drawing/2014/main" xmlns="" id="{5C31C2BF-08B6-430A-92FD-94054B2C0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609" y="4101395"/>
            <a:ext cx="1470197" cy="154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 descr="malaria_pic">
            <a:extLst>
              <a:ext uri="{FF2B5EF4-FFF2-40B4-BE49-F238E27FC236}">
                <a16:creationId xmlns:a16="http://schemas.microsoft.com/office/drawing/2014/main" xmlns="" id="{9866726D-4C33-42B7-97B3-5B522650F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162" y="4106829"/>
            <a:ext cx="2482173" cy="150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 descr="rapid-test-kit">
            <a:extLst>
              <a:ext uri="{FF2B5EF4-FFF2-40B4-BE49-F238E27FC236}">
                <a16:creationId xmlns:a16="http://schemas.microsoft.com/office/drawing/2014/main" xmlns="" id="{B99C9D40-108F-43AA-8D12-AF03ED1BD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5" y="4102708"/>
            <a:ext cx="877907" cy="154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 descr="optimal2">
            <a:extLst>
              <a:ext uri="{FF2B5EF4-FFF2-40B4-BE49-F238E27FC236}">
                <a16:creationId xmlns:a16="http://schemas.microsoft.com/office/drawing/2014/main" xmlns="" id="{6FDAAD44-9188-4D82-BC8F-773B5EA45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620" y="4001611"/>
            <a:ext cx="1104711" cy="171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Left Bracket 32">
            <a:extLst>
              <a:ext uri="{FF2B5EF4-FFF2-40B4-BE49-F238E27FC236}">
                <a16:creationId xmlns:a16="http://schemas.microsoft.com/office/drawing/2014/main" xmlns="" id="{D5032CC6-6ACD-4493-AABB-BD509A53813D}"/>
              </a:ext>
            </a:extLst>
          </p:cNvPr>
          <p:cNvSpPr/>
          <p:nvPr/>
        </p:nvSpPr>
        <p:spPr>
          <a:xfrm rot="5400000">
            <a:off x="6842734" y="-1148229"/>
            <a:ext cx="157866" cy="9528188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45E4967-D208-4045-A783-6D0DAC021164}"/>
              </a:ext>
            </a:extLst>
          </p:cNvPr>
          <p:cNvSpPr/>
          <p:nvPr/>
        </p:nvSpPr>
        <p:spPr>
          <a:xfrm>
            <a:off x="1568521" y="3713431"/>
            <a:ext cx="20377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Plastic cassette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AFA7C08-FEE8-4680-A0C0-A6133E2485B7}"/>
              </a:ext>
            </a:extLst>
          </p:cNvPr>
          <p:cNvSpPr/>
          <p:nvPr/>
        </p:nvSpPr>
        <p:spPr>
          <a:xfrm>
            <a:off x="5244411" y="3694798"/>
            <a:ext cx="617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Card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81EF9BA-4947-41A0-AA5C-0D48C71EA8B3}"/>
              </a:ext>
            </a:extLst>
          </p:cNvPr>
          <p:cNvSpPr/>
          <p:nvPr/>
        </p:nvSpPr>
        <p:spPr>
          <a:xfrm>
            <a:off x="8109676" y="3656275"/>
            <a:ext cx="919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Dipstick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9FABE1D6-247B-4BEF-B383-0E76B117BDF8}"/>
              </a:ext>
            </a:extLst>
          </p:cNvPr>
          <p:cNvSpPr/>
          <p:nvPr/>
        </p:nvSpPr>
        <p:spPr>
          <a:xfrm>
            <a:off x="11054993" y="3694798"/>
            <a:ext cx="11370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Hybrid cassette-dipsticks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07C4F227-0E54-44B1-8169-40F06134574F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5553181" y="3534293"/>
            <a:ext cx="1" cy="1605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31FFA9E6-2428-4674-AD44-0EC283993CF3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8569642" y="3529289"/>
            <a:ext cx="0" cy="1269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902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xmlns="" id="{83F5EE83-5E5A-4E8C-B53C-EA9FB4C85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4900" y="167957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ar-SA" altLang="en-US">
              <a:latin typeface="Times New Roman" panose="02020603050405020304" pitchFamily="18" charset="0"/>
            </a:endParaRPr>
          </a:p>
        </p:txBody>
      </p:sp>
      <p:pic>
        <p:nvPicPr>
          <p:cNvPr id="39939" name="Picture 3" descr="cecil">
            <a:extLst>
              <a:ext uri="{FF2B5EF4-FFF2-40B4-BE49-F238E27FC236}">
                <a16:creationId xmlns:a16="http://schemas.microsoft.com/office/drawing/2014/main" xmlns="" id="{B9F0EF5B-5B6D-467C-919E-91C13FD44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352" y="1547811"/>
            <a:ext cx="6934200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8" name="Text Box 4">
            <a:extLst>
              <a:ext uri="{FF2B5EF4-FFF2-40B4-BE49-F238E27FC236}">
                <a16:creationId xmlns:a16="http://schemas.microsoft.com/office/drawing/2014/main" xmlns="" id="{CC7B9884-B2C7-42F0-AEB8-0F53495EA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240" y="1045095"/>
            <a:ext cx="11012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Action of antimalarial drug in the different life stages of the malaria parasite</a:t>
            </a:r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xmlns="" id="{A4C66D1D-A60C-4021-9524-7F276E353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3930" y="5136235"/>
            <a:ext cx="1371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800">
                <a:latin typeface="Arial" panose="020B0604020202020204" pitchFamily="34" charset="0"/>
              </a:rPr>
              <a:t>Wellcome Trust (Modified)</a:t>
            </a:r>
          </a:p>
        </p:txBody>
      </p:sp>
      <p:sp>
        <p:nvSpPr>
          <p:cNvPr id="149510" name="Text Box 6">
            <a:extLst>
              <a:ext uri="{FF2B5EF4-FFF2-40B4-BE49-F238E27FC236}">
                <a16:creationId xmlns:a16="http://schemas.microsoft.com/office/drawing/2014/main" xmlns="" id="{D440DE79-A808-4692-A1A2-8B8C4DB16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468" y="2336393"/>
            <a:ext cx="2011063" cy="1323439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b="1" dirty="0"/>
              <a:t>Tissue </a:t>
            </a:r>
            <a:r>
              <a:rPr lang="en-US" sz="1600" b="1" dirty="0" err="1"/>
              <a:t>Schizontocides</a:t>
            </a:r>
            <a:endParaRPr lang="en-US" sz="1600" b="1" dirty="0"/>
          </a:p>
          <a:p>
            <a:pPr marL="179388" indent="-179388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Primaquine</a:t>
            </a:r>
          </a:p>
          <a:p>
            <a:pPr marL="179388" indent="-179388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 err="1"/>
              <a:t>Pyrimethamine</a:t>
            </a:r>
            <a:endParaRPr lang="en-US" sz="1600" dirty="0"/>
          </a:p>
          <a:p>
            <a:pPr marL="179388" indent="-179388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Tetracycline</a:t>
            </a:r>
          </a:p>
          <a:p>
            <a:pPr marL="179388" indent="-179388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Proguanil</a:t>
            </a:r>
          </a:p>
        </p:txBody>
      </p:sp>
      <p:sp>
        <p:nvSpPr>
          <p:cNvPr id="38919" name="Text Box 7">
            <a:extLst>
              <a:ext uri="{FF2B5EF4-FFF2-40B4-BE49-F238E27FC236}">
                <a16:creationId xmlns:a16="http://schemas.microsoft.com/office/drawing/2014/main" xmlns="" id="{DE527AEC-1CF7-4C39-892D-B984E5CF1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133" y="4884297"/>
            <a:ext cx="1975477" cy="584775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b="1" dirty="0"/>
              <a:t>Anti-relapse </a:t>
            </a:r>
            <a:r>
              <a:rPr lang="en-US" sz="1600" b="1" i="1" dirty="0"/>
              <a:t>(</a:t>
            </a:r>
            <a:r>
              <a:rPr lang="en-US" sz="1600" b="1" i="1" dirty="0" err="1"/>
              <a:t>P.vivax</a:t>
            </a:r>
            <a:r>
              <a:rPr lang="en-US" sz="1600" b="1" i="1" dirty="0"/>
              <a:t>)</a:t>
            </a:r>
          </a:p>
          <a:p>
            <a:pPr marL="179388" indent="-179388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 err="1"/>
              <a:t>primaquine</a:t>
            </a:r>
            <a:endParaRPr lang="en-US" sz="1600" dirty="0"/>
          </a:p>
        </p:txBody>
      </p:sp>
      <p:sp>
        <p:nvSpPr>
          <p:cNvPr id="149513" name="Text Box 9">
            <a:extLst>
              <a:ext uri="{FF2B5EF4-FFF2-40B4-BE49-F238E27FC236}">
                <a16:creationId xmlns:a16="http://schemas.microsoft.com/office/drawing/2014/main" xmlns="" id="{8DE9DC86-A450-4202-9034-23E7AB209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698" y="3977727"/>
            <a:ext cx="1603928" cy="584775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Gametocyide</a:t>
            </a: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9388" indent="-179388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Primaquine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9514" name="Text Box 10">
            <a:extLst>
              <a:ext uri="{FF2B5EF4-FFF2-40B4-BE49-F238E27FC236}">
                <a16:creationId xmlns:a16="http://schemas.microsoft.com/office/drawing/2014/main" xmlns="" id="{80B9207E-E14D-43B0-B4F3-F1499EDDC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243" y="2023172"/>
            <a:ext cx="1916735" cy="1077218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Sporontocides</a:t>
            </a:r>
            <a:endParaRPr lang="en-US" sz="1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9388" indent="-179388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Primaquine</a:t>
            </a:r>
            <a:endParaRPr lang="en-US" sz="1600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9388" indent="-179388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Pyrimethamine</a:t>
            </a:r>
            <a:endParaRPr lang="en-US" sz="1600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9388" indent="-179388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Proguanil</a:t>
            </a:r>
            <a:endParaRPr lang="en-US" sz="1600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17CE5965-175A-4951-9687-9DE518FEE15D}"/>
              </a:ext>
            </a:extLst>
          </p:cNvPr>
          <p:cNvSpPr txBox="1">
            <a:spLocks noChangeArrowheads="1"/>
          </p:cNvSpPr>
          <p:nvPr/>
        </p:nvSpPr>
        <p:spPr>
          <a:xfrm>
            <a:off x="506240" y="571819"/>
            <a:ext cx="3214860" cy="6313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Malaria: Treatment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71B04FF-8774-4661-A631-1501CD4892AE}"/>
              </a:ext>
            </a:extLst>
          </p:cNvPr>
          <p:cNvCxnSpPr/>
          <p:nvPr/>
        </p:nvCxnSpPr>
        <p:spPr>
          <a:xfrm>
            <a:off x="0" y="6082747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2F8D2CA7-1C43-4144-9290-524E2B0A64EA}"/>
              </a:ext>
            </a:extLst>
          </p:cNvPr>
          <p:cNvCxnSpPr/>
          <p:nvPr/>
        </p:nvCxnSpPr>
        <p:spPr>
          <a:xfrm>
            <a:off x="3019978" y="2536600"/>
            <a:ext cx="975552" cy="462109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B8262D1E-32BB-4D1F-8361-653E17F27E7E}"/>
              </a:ext>
            </a:extLst>
          </p:cNvPr>
          <p:cNvCxnSpPr>
            <a:cxnSpLocks/>
            <a:stCxn id="149513" idx="3"/>
          </p:cNvCxnSpPr>
          <p:nvPr/>
        </p:nvCxnSpPr>
        <p:spPr>
          <a:xfrm flipV="1">
            <a:off x="2546626" y="4208781"/>
            <a:ext cx="961128" cy="6133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4" name="Text Box 8">
            <a:extLst>
              <a:ext uri="{FF2B5EF4-FFF2-40B4-BE49-F238E27FC236}">
                <a16:creationId xmlns:a16="http://schemas.microsoft.com/office/drawing/2014/main" xmlns="" id="{D0F732FA-07F8-40EF-826E-A75F73482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2819" y="5368019"/>
            <a:ext cx="2684133" cy="1323439"/>
          </a:xfrm>
          <a:prstGeom prst="rect">
            <a:avLst/>
          </a:prstGeom>
          <a:ln w="28575"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 dirty="0">
                <a:latin typeface="+mn-lt"/>
              </a:rPr>
              <a:t>Blood </a:t>
            </a:r>
            <a:r>
              <a:rPr lang="en-US" altLang="en-US" sz="1600" b="1" dirty="0" err="1">
                <a:latin typeface="+mn-lt"/>
              </a:rPr>
              <a:t>Schizontocides</a:t>
            </a:r>
            <a:endParaRPr lang="en-US" altLang="en-US" sz="1600" b="1" dirty="0">
              <a:latin typeface="+mn-lt"/>
            </a:endParaRPr>
          </a:p>
          <a:p>
            <a:pPr marL="179388" indent="-179388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n-lt"/>
              </a:rPr>
              <a:t>Chloroquine</a:t>
            </a:r>
          </a:p>
          <a:p>
            <a:pPr marL="179388" indent="-179388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 dirty="0" err="1">
                <a:latin typeface="+mn-lt"/>
              </a:rPr>
              <a:t>Sulfadoxine</a:t>
            </a:r>
            <a:r>
              <a:rPr lang="en-US" altLang="en-US" sz="1600" dirty="0">
                <a:latin typeface="+mn-lt"/>
              </a:rPr>
              <a:t>/Pyrimethamine</a:t>
            </a:r>
          </a:p>
          <a:p>
            <a:pPr marL="179388" indent="-179388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n-lt"/>
              </a:rPr>
              <a:t>Quinine</a:t>
            </a:r>
          </a:p>
          <a:p>
            <a:pPr marL="179388" indent="-179388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 dirty="0" err="1">
                <a:latin typeface="+mn-lt"/>
              </a:rPr>
              <a:t>Artemisinins</a:t>
            </a:r>
            <a:endParaRPr lang="en-US" altLang="en-US" sz="1600" dirty="0">
              <a:latin typeface="+mn-lt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AABA0946-1020-488E-92D6-F23F17C9FE0B}"/>
              </a:ext>
            </a:extLst>
          </p:cNvPr>
          <p:cNvCxnSpPr>
            <a:cxnSpLocks/>
            <a:stCxn id="39944" idx="0"/>
          </p:cNvCxnSpPr>
          <p:nvPr/>
        </p:nvCxnSpPr>
        <p:spPr>
          <a:xfrm flipV="1">
            <a:off x="6224886" y="4856099"/>
            <a:ext cx="0" cy="51192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9D20BB54-091D-4318-AE39-B79927CDE295}"/>
              </a:ext>
            </a:extLst>
          </p:cNvPr>
          <p:cNvCxnSpPr>
            <a:cxnSpLocks/>
            <a:stCxn id="38919" idx="1"/>
          </p:cNvCxnSpPr>
          <p:nvPr/>
        </p:nvCxnSpPr>
        <p:spPr>
          <a:xfrm flipH="1" flipV="1">
            <a:off x="7913773" y="4671393"/>
            <a:ext cx="379360" cy="505292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4E2C7974-8D26-492F-AC73-AC446F23BEDD}"/>
              </a:ext>
            </a:extLst>
          </p:cNvPr>
          <p:cNvCxnSpPr>
            <a:cxnSpLocks/>
            <a:stCxn id="149510" idx="1"/>
          </p:cNvCxnSpPr>
          <p:nvPr/>
        </p:nvCxnSpPr>
        <p:spPr>
          <a:xfrm flipH="1">
            <a:off x="7262130" y="2998113"/>
            <a:ext cx="2202338" cy="400511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28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515600" cy="721553"/>
          </a:xfrm>
        </p:spPr>
        <p:txBody>
          <a:bodyPr>
            <a:normAutofit/>
          </a:bodyPr>
          <a:lstStyle/>
          <a:p>
            <a:r>
              <a:rPr lang="en-US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SUMMARY: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5DFF2FF-55CA-4668-BE8F-94BD5946A2EA}"/>
              </a:ext>
            </a:extLst>
          </p:cNvPr>
          <p:cNvCxnSpPr/>
          <p:nvPr/>
        </p:nvCxnSpPr>
        <p:spPr>
          <a:xfrm>
            <a:off x="0" y="549275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14A3DB32-A85C-429D-A789-698EC17DF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353209"/>
              </p:ext>
            </p:extLst>
          </p:nvPr>
        </p:nvGraphicFramePr>
        <p:xfrm>
          <a:off x="159023" y="650683"/>
          <a:ext cx="11820939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1946">
                  <a:extLst>
                    <a:ext uri="{9D8B030D-6E8A-4147-A177-3AD203B41FA5}">
                      <a16:colId xmlns:a16="http://schemas.microsoft.com/office/drawing/2014/main" xmlns="" val="4251745718"/>
                    </a:ext>
                  </a:extLst>
                </a:gridCol>
                <a:gridCol w="1197516">
                  <a:extLst>
                    <a:ext uri="{9D8B030D-6E8A-4147-A177-3AD203B41FA5}">
                      <a16:colId xmlns:a16="http://schemas.microsoft.com/office/drawing/2014/main" xmlns="" val="653733915"/>
                    </a:ext>
                  </a:extLst>
                </a:gridCol>
                <a:gridCol w="951745">
                  <a:extLst>
                    <a:ext uri="{9D8B030D-6E8A-4147-A177-3AD203B41FA5}">
                      <a16:colId xmlns:a16="http://schemas.microsoft.com/office/drawing/2014/main" xmlns="" val="4271101218"/>
                    </a:ext>
                  </a:extLst>
                </a:gridCol>
                <a:gridCol w="2955235">
                  <a:extLst>
                    <a:ext uri="{9D8B030D-6E8A-4147-A177-3AD203B41FA5}">
                      <a16:colId xmlns:a16="http://schemas.microsoft.com/office/drawing/2014/main" xmlns="" val="2219719160"/>
                    </a:ext>
                  </a:extLst>
                </a:gridCol>
                <a:gridCol w="5104497">
                  <a:extLst>
                    <a:ext uri="{9D8B030D-6E8A-4147-A177-3AD203B41FA5}">
                      <a16:colId xmlns:a16="http://schemas.microsoft.com/office/drawing/2014/main" xmlns="" val="2327230371"/>
                    </a:ext>
                  </a:extLst>
                </a:gridCol>
              </a:tblGrid>
              <a:tr h="285565"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MALARIA</a:t>
                      </a: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6381335"/>
                  </a:ext>
                </a:extLst>
              </a:tr>
              <a:tr h="241632">
                <a:tc gridSpan="5">
                  <a:txBody>
                    <a:bodyPr/>
                    <a:lstStyle/>
                    <a:p>
                      <a:pPr algn="ctr" fontAlgn="base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most important of all tropical parasitic disease</a:t>
                      </a: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7871237"/>
                  </a:ext>
                </a:extLst>
              </a:tr>
              <a:tr h="241632">
                <a:tc rowSpan="2">
                  <a:txBody>
                    <a:bodyPr/>
                    <a:lstStyle/>
                    <a:p>
                      <a:pPr fontAlgn="base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Species of malaria</a:t>
                      </a:r>
                    </a:p>
                  </a:txBody>
                  <a:tcPr marL="68580" marR="68580" marT="60960" marB="60960"/>
                </a:tc>
                <a:tc gridSpan="3">
                  <a:txBody>
                    <a:bodyPr/>
                    <a:lstStyle/>
                    <a:p>
                      <a:pPr fontAlgn="base"/>
                      <a:r>
                        <a:rPr lang="en-US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Plasmodium falciparum 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 Irregular</a:t>
                      </a: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Plasmodium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vivax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   &gt;48 h. </a:t>
                      </a:r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xmlns="" val="3673899291"/>
                  </a:ext>
                </a:extLst>
              </a:tr>
              <a:tr h="2416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Plasmodium</a:t>
                      </a:r>
                      <a:r>
                        <a:rPr lang="pt-B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malariae.  &gt; 72 h. (quartan)</a:t>
                      </a: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Plasmodium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ovale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   &gt;. 48 h. </a:t>
                      </a:r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xmlns="" val="3823674042"/>
                  </a:ext>
                </a:extLst>
              </a:tr>
              <a:tr h="241632">
                <a:tc>
                  <a:txBody>
                    <a:bodyPr/>
                    <a:lstStyle/>
                    <a:p>
                      <a:pPr fontAlgn="base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main symptoms</a:t>
                      </a:r>
                    </a:p>
                  </a:txBody>
                  <a:tcPr marL="68580" marR="68580" marT="60960" marB="60960"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1-periodic fever        2-headache       3-anorexia       4-anemia.</a:t>
                      </a: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2660844"/>
                  </a:ext>
                </a:extLst>
              </a:tr>
              <a:tr h="395398">
                <a:tc rowSpan="3">
                  <a:txBody>
                    <a:bodyPr/>
                    <a:lstStyle/>
                    <a:p>
                      <a:r>
                        <a:rPr lang="en-US" sz="1400" dirty="0"/>
                        <a:t>Transmission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sexual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stage </a:t>
                      </a:r>
                    </a:p>
                  </a:txBody>
                  <a:tcPr marL="68580" marR="68580" marT="60960" marB="60960"/>
                </a:tc>
                <a:tc gridSpan="3">
                  <a:txBody>
                    <a:bodyPr/>
                    <a:lstStyle/>
                    <a:p>
                      <a:pPr fontAlgn="base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b="0" i="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sporozoites</a:t>
                      </a:r>
                      <a:r>
                        <a:rPr lang="en-US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injected by &gt; Mosquito &gt; enter liver cells and will become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Merozoites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"ring stage" &gt;  penetrate the RBC and cause the</a:t>
                      </a:r>
                      <a:r>
                        <a:rPr lang="en-US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 pathology of the disease</a:t>
                      </a:r>
                      <a:r>
                        <a:rPr lang="en-US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b="0" i="1" u="sng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hemolysis and anemia</a:t>
                      </a:r>
                      <a:endParaRPr lang="en-US" sz="1400" b="0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3450347"/>
                  </a:ext>
                </a:extLst>
              </a:tr>
              <a:tr h="395398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Sexual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stage </a:t>
                      </a:r>
                    </a:p>
                  </a:txBody>
                  <a:tcPr marL="68580" marR="68580" marT="60960" marB="60960"/>
                </a:tc>
                <a:tc gridSpan="3">
                  <a:txBody>
                    <a:bodyPr/>
                    <a:lstStyle/>
                    <a:p>
                      <a:pPr fontAlgn="base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male and female </a:t>
                      </a:r>
                      <a:r>
                        <a:rPr lang="en-US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Gametocyte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&gt; taken up </a:t>
                      </a:r>
                      <a:r>
                        <a:rPr lang="en-US" sz="14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lang="en-US" sz="14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mosquito &gt; </a:t>
                      </a:r>
                      <a:r>
                        <a:rPr 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sexual development 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mosquito </a:t>
                      </a:r>
                      <a:r>
                        <a:rPr 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gut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&gt; produce SPOROZOITES.</a:t>
                      </a: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9057484"/>
                  </a:ext>
                </a:extLst>
              </a:tr>
              <a:tr h="241632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Others</a:t>
                      </a:r>
                      <a:endParaRPr lang="en-US" sz="1400" dirty="0"/>
                    </a:p>
                  </a:txBody>
                  <a:tcPr marL="68580" marR="68580" marT="60960" marB="60960"/>
                </a:tc>
                <a:tc gridSpan="3">
                  <a:txBody>
                    <a:bodyPr/>
                    <a:lstStyle/>
                    <a:p>
                      <a:pPr fontAlgn="base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-Human to human &gt; blood transfusion    -vertical transmission &gt; placenta</a:t>
                      </a: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063062"/>
                  </a:ext>
                </a:extLst>
              </a:tr>
              <a:tr h="395398">
                <a:tc>
                  <a:txBody>
                    <a:bodyPr/>
                    <a:lstStyle/>
                    <a:p>
                      <a:pPr fontAlgn="base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Pathogenesis </a:t>
                      </a:r>
                      <a:r>
                        <a:rPr lang="ar-S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أسباب الأعراض </a:t>
                      </a:r>
                    </a:p>
                  </a:txBody>
                  <a:tcPr marL="68580" marR="68580" marT="60960" marB="60960"/>
                </a:tc>
                <a:tc gridSpan="4">
                  <a:txBody>
                    <a:bodyPr/>
                    <a:lstStyle/>
                    <a:p>
                      <a:pPr fontAlgn="base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Hemolysis of Red Blood Cells</a:t>
                      </a:r>
                    </a:p>
                    <a:p>
                      <a:pPr fontAlgn="base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-Plugging of capillaries  (cerebral malaria)</a:t>
                      </a: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818424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1C3CA5E0-BB13-4D98-9E43-413ED6F117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067901"/>
              </p:ext>
            </p:extLst>
          </p:nvPr>
        </p:nvGraphicFramePr>
        <p:xfrm>
          <a:off x="159022" y="4409057"/>
          <a:ext cx="11820939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19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92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597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0960">
                <a:tc>
                  <a:txBody>
                    <a:bodyPr/>
                    <a:lstStyle/>
                    <a:p>
                      <a:pPr fontAlgn="base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Clinical picture</a:t>
                      </a:r>
                    </a:p>
                  </a:txBody>
                  <a:tcPr marL="68580" marR="68580" marT="60960" marB="60960"/>
                </a:tc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-cold stage : Chills    - hot stage: Fever    - sweating stage: Sweating</a:t>
                      </a: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fontAlgn="base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Complication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 in a patient with </a:t>
                      </a:r>
                      <a:r>
                        <a:rPr lang="en-US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P. falciparum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1-Cerebral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malaria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r-SA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مهم</a:t>
                      </a:r>
                    </a:p>
                    <a:p>
                      <a:pPr fontAlgn="base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2-Hypoglycaemia and pulmonary edema in pregnancy</a:t>
                      </a:r>
                    </a:p>
                    <a:p>
                      <a:pPr fontAlgn="base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</a:t>
                      </a:r>
                      <a:r>
                        <a:rPr lang="en-US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renal failure , </a:t>
                      </a:r>
                      <a:r>
                        <a:rPr lang="en-US" sz="1400" b="0" i="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Hemoglobinuria</a:t>
                      </a:r>
                      <a:r>
                        <a:rPr lang="en-US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(“</a:t>
                      </a:r>
                      <a:r>
                        <a:rPr lang="en-US" sz="1400" b="0" i="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blackwater</a:t>
                      </a:r>
                      <a:r>
                        <a:rPr lang="en-US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fever”)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fontAlgn="base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4-respiratory distress</a:t>
                      </a:r>
                    </a:p>
                    <a:p>
                      <a:pPr fontAlgn="base"/>
                      <a:r>
                        <a:rPr lang="en-US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5-anaemia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r-SA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مهم</a:t>
                      </a:r>
                    </a:p>
                    <a:p>
                      <a:pPr fontAlgn="base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6-</a:t>
                      </a:r>
                      <a:r>
                        <a:rPr lang="en-US" sz="14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splenomegaly.</a:t>
                      </a:r>
                    </a:p>
                  </a:txBody>
                  <a:tcPr marL="68580" marR="68580" marT="60960" marB="6096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94454">
                <a:tc>
                  <a:txBody>
                    <a:bodyPr/>
                    <a:lstStyle/>
                    <a:p>
                      <a:pPr fontAlgn="base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diagnosis</a:t>
                      </a:r>
                    </a:p>
                  </a:txBody>
                  <a:tcPr marL="68580" marR="68580" marT="60960" marB="60960"/>
                </a:tc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1-microscopy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</a:t>
                      </a:r>
                      <a:r>
                        <a:rPr lang="en-US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gold standard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 1/Parasite density   2</a:t>
                      </a:r>
                      <a:r>
                        <a:rPr lang="ar-S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Species diagnosis          3</a:t>
                      </a:r>
                      <a:r>
                        <a:rPr lang="ar-S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Monitoring response to treatment</a:t>
                      </a:r>
                    </a:p>
                    <a:p>
                      <a:pPr fontAlgn="base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2-Rapid diagnostic tests</a:t>
                      </a: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95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7563"/>
            <a:ext cx="10515600" cy="721553"/>
          </a:xfrm>
        </p:spPr>
        <p:txBody>
          <a:bodyPr>
            <a:normAutofit/>
          </a:bodyPr>
          <a:lstStyle/>
          <a:p>
            <a:r>
              <a:rPr lang="en-US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QUIZ: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5DFF2FF-55CA-4668-BE8F-94BD5946A2EA}"/>
              </a:ext>
            </a:extLst>
          </p:cNvPr>
          <p:cNvCxnSpPr/>
          <p:nvPr/>
        </p:nvCxnSpPr>
        <p:spPr>
          <a:xfrm>
            <a:off x="0" y="753993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9061" y="753993"/>
            <a:ext cx="1155382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600" b="1" dirty="0"/>
              <a:t>Which of the following species of malaria cause a regular periodic fever?</a:t>
            </a:r>
          </a:p>
          <a:p>
            <a:pPr marL="342900" indent="-342900">
              <a:buAutoNum type="alphaLcParenR"/>
            </a:pPr>
            <a:r>
              <a:rPr lang="en-US" sz="1600" dirty="0"/>
              <a:t>P. Falciparum                    b) P. </a:t>
            </a:r>
            <a:r>
              <a:rPr lang="en-US" sz="1600" dirty="0" err="1"/>
              <a:t>malariae</a:t>
            </a:r>
            <a:r>
              <a:rPr lang="en-US" sz="1600" dirty="0"/>
              <a:t>                   c) P. vivax</a:t>
            </a:r>
          </a:p>
          <a:p>
            <a:endParaRPr lang="en-US" sz="1600" dirty="0"/>
          </a:p>
          <a:p>
            <a:pPr marL="342900" indent="-342900">
              <a:buAutoNum type="arabicPeriod" startAt="2"/>
            </a:pPr>
            <a:r>
              <a:rPr lang="en-US" sz="1600" b="1" dirty="0" err="1"/>
              <a:t>Sporozoites</a:t>
            </a:r>
            <a:r>
              <a:rPr lang="en-US" sz="1600" b="1" dirty="0"/>
              <a:t> when injected into the human skin it migrates to:</a:t>
            </a:r>
          </a:p>
          <a:p>
            <a:pPr marL="342900" indent="-342900">
              <a:buAutoNum type="alphaLcParenR"/>
            </a:pPr>
            <a:r>
              <a:rPr lang="en-US" sz="1600" dirty="0"/>
              <a:t>Hepatocytes                 b) Lymphocytes             c) Intestinal wall </a:t>
            </a:r>
          </a:p>
          <a:p>
            <a:endParaRPr lang="en-US" sz="1600" dirty="0"/>
          </a:p>
          <a:p>
            <a:pPr marL="342900" indent="-342900">
              <a:buAutoNum type="arabicPeriod" startAt="3"/>
            </a:pPr>
            <a:r>
              <a:rPr lang="en-US" sz="1600" b="1" dirty="0"/>
              <a:t>What is the main cause of Anemia in malaria ? </a:t>
            </a:r>
          </a:p>
          <a:p>
            <a:pPr marL="342900" indent="-342900">
              <a:buAutoNum type="alphaLcParenR"/>
            </a:pPr>
            <a:r>
              <a:rPr lang="en-US" sz="1600" dirty="0" err="1"/>
              <a:t>Sporozoites</a:t>
            </a:r>
            <a:r>
              <a:rPr lang="en-US" sz="1600" dirty="0"/>
              <a:t>                    b) </a:t>
            </a:r>
            <a:r>
              <a:rPr lang="en-US" sz="1600" dirty="0" err="1"/>
              <a:t>Trophozoites</a:t>
            </a:r>
            <a:r>
              <a:rPr lang="en-US" sz="1600" dirty="0"/>
              <a:t>                   c) </a:t>
            </a:r>
            <a:r>
              <a:rPr lang="en-US" sz="1600" dirty="0" err="1"/>
              <a:t>Merozoites</a:t>
            </a:r>
            <a:r>
              <a:rPr lang="en-US" sz="1600" dirty="0"/>
              <a:t>  </a:t>
            </a:r>
          </a:p>
          <a:p>
            <a:endParaRPr lang="en-US" sz="1600" dirty="0"/>
          </a:p>
          <a:p>
            <a:pPr marL="342900" indent="-342900">
              <a:buAutoNum type="arabicPeriod" startAt="4"/>
            </a:pPr>
            <a:r>
              <a:rPr lang="en-US" sz="1600" b="1" dirty="0"/>
              <a:t>The sexual stage of p. vivax happens in:</a:t>
            </a:r>
          </a:p>
          <a:p>
            <a:pPr marL="342900" indent="-342900">
              <a:buAutoNum type="alphaLcParenR"/>
            </a:pPr>
            <a:r>
              <a:rPr lang="en-US" sz="1600" dirty="0"/>
              <a:t>Mosquito                 b) Human                  c) cattle </a:t>
            </a:r>
          </a:p>
          <a:p>
            <a:endParaRPr lang="en-US" sz="1600" dirty="0"/>
          </a:p>
          <a:p>
            <a:pPr marL="342900" indent="-342900">
              <a:buAutoNum type="arabicPeriod" startAt="5"/>
            </a:pPr>
            <a:r>
              <a:rPr lang="en-US" sz="1600" b="1" dirty="0"/>
              <a:t>Chronic Asymptomatic malaria lead to:</a:t>
            </a:r>
          </a:p>
          <a:p>
            <a:pPr marL="342900" indent="-342900">
              <a:buAutoNum type="alphaLcParenR"/>
            </a:pPr>
            <a:r>
              <a:rPr lang="en-US" sz="1600" dirty="0"/>
              <a:t>Cerebral malaria                    b) placental malaria                c) Anemia </a:t>
            </a:r>
          </a:p>
          <a:p>
            <a:endParaRPr lang="en-US" sz="1600" dirty="0"/>
          </a:p>
          <a:p>
            <a:pPr marL="342900" indent="-342900">
              <a:buAutoNum type="arabicPeriod" startAt="6"/>
            </a:pPr>
            <a:r>
              <a:rPr lang="en-US" sz="1600" b="1" dirty="0"/>
              <a:t>The symptoms of malaria appear due to:</a:t>
            </a:r>
          </a:p>
          <a:p>
            <a:pPr marL="342900" indent="-342900">
              <a:buAutoNum type="alphaLcParenR"/>
            </a:pPr>
            <a:r>
              <a:rPr lang="en-US" sz="1600" dirty="0"/>
              <a:t>Migration of </a:t>
            </a:r>
            <a:r>
              <a:rPr lang="en-US" sz="1600" dirty="0" err="1"/>
              <a:t>sporozoites</a:t>
            </a:r>
            <a:r>
              <a:rPr lang="en-US" sz="1600" dirty="0"/>
              <a:t> to hepatocytes        b) hemolysis of RBCs       c) entry of </a:t>
            </a:r>
            <a:r>
              <a:rPr lang="en-US" sz="1600" dirty="0" err="1"/>
              <a:t>sporozoites</a:t>
            </a:r>
            <a:r>
              <a:rPr lang="en-US" sz="1600" dirty="0"/>
              <a:t> into the skin</a:t>
            </a:r>
          </a:p>
          <a:p>
            <a:endParaRPr lang="en-US" sz="1600" dirty="0"/>
          </a:p>
          <a:p>
            <a:pPr marL="342900" indent="-342900">
              <a:buAutoNum type="arabicPeriod" startAt="7"/>
            </a:pPr>
            <a:r>
              <a:rPr lang="en-US" sz="1600" b="1" dirty="0"/>
              <a:t>Cerebral anemia is caused by: </a:t>
            </a:r>
          </a:p>
          <a:p>
            <a:pPr marL="342900" indent="-342900">
              <a:buAutoNum type="alphaLcParenR"/>
            </a:pPr>
            <a:r>
              <a:rPr lang="en-US" sz="1600" dirty="0"/>
              <a:t>P. Falciparum                    b) P. </a:t>
            </a:r>
            <a:r>
              <a:rPr lang="en-US" sz="1600" dirty="0" err="1"/>
              <a:t>malariae</a:t>
            </a:r>
            <a:r>
              <a:rPr lang="en-US" sz="1600" dirty="0"/>
              <a:t>                   c) P. vivax</a:t>
            </a:r>
          </a:p>
          <a:p>
            <a:endParaRPr lang="en-US" sz="1600" dirty="0"/>
          </a:p>
          <a:p>
            <a:r>
              <a:rPr lang="en-US" sz="1600" b="1" dirty="0"/>
              <a:t>8.   Which of the following diagnostic methods used for detection of malarial antigens?</a:t>
            </a:r>
          </a:p>
          <a:p>
            <a:r>
              <a:rPr lang="en-US" sz="1600" dirty="0"/>
              <a:t>a) Light microscopy                  b) RDTs                c) Both </a:t>
            </a: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0FEDFD-F818-4F16-8A8A-3EA9281C471B}"/>
              </a:ext>
            </a:extLst>
          </p:cNvPr>
          <p:cNvSpPr txBox="1"/>
          <p:nvPr/>
        </p:nvSpPr>
        <p:spPr>
          <a:xfrm rot="10800000">
            <a:off x="11304104" y="5526157"/>
            <a:ext cx="755374" cy="1200329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B</a:t>
            </a:r>
          </a:p>
          <a:p>
            <a:pPr marL="342900" indent="-342900">
              <a:buAutoNum type="arabicPeriod"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A</a:t>
            </a:r>
          </a:p>
          <a:p>
            <a:pPr marL="342900" indent="-342900">
              <a:buAutoNum type="arabicPeriod"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</a:t>
            </a:r>
          </a:p>
          <a:p>
            <a:pPr marL="342900" indent="-342900">
              <a:buAutoNum type="arabicPeriod"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A</a:t>
            </a:r>
          </a:p>
          <a:p>
            <a:pPr marL="342900" indent="-342900">
              <a:buAutoNum type="arabicPeriod"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</a:t>
            </a:r>
          </a:p>
          <a:p>
            <a:pPr marL="342900" indent="-342900">
              <a:buAutoNum type="arabicPeriod"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B</a:t>
            </a:r>
          </a:p>
          <a:p>
            <a:pPr marL="342900" indent="-342900">
              <a:buAutoNum type="arabicPeriod"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A</a:t>
            </a:r>
          </a:p>
          <a:p>
            <a:pPr marL="342900" indent="-342900">
              <a:buAutoNum type="arabicPeriod"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675266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0E3CE32-B711-4660-A5D4-F37E46BA91F8}"/>
              </a:ext>
            </a:extLst>
          </p:cNvPr>
          <p:cNvSpPr/>
          <p:nvPr/>
        </p:nvSpPr>
        <p:spPr>
          <a:xfrm>
            <a:off x="0" y="0"/>
            <a:ext cx="1350498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C6773A7-36C9-4525-99BD-59F681A8FF44}"/>
              </a:ext>
            </a:extLst>
          </p:cNvPr>
          <p:cNvSpPr/>
          <p:nvPr/>
        </p:nvSpPr>
        <p:spPr>
          <a:xfrm>
            <a:off x="1518361" y="312261"/>
            <a:ext cx="105734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THANK YOU FOR CHECKING OUR WORK, BEST OF LUCK!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F01675-6040-4A6D-99FE-0AA0F5DAFDEF}"/>
              </a:ext>
            </a:extLst>
          </p:cNvPr>
          <p:cNvSpPr/>
          <p:nvPr/>
        </p:nvSpPr>
        <p:spPr>
          <a:xfrm>
            <a:off x="6457071" y="1839913"/>
            <a:ext cx="22426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Hamad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lkhudhairy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55F4791-DE2D-4B12-AC47-BFD39E91B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212" y="1578539"/>
            <a:ext cx="922859" cy="9228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6C75346-F189-4E4C-A939-92A07120B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155" y="1578539"/>
            <a:ext cx="948739" cy="9228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59D053C-0EB8-4C09-8864-6393CBE05011}"/>
              </a:ext>
            </a:extLst>
          </p:cNvPr>
          <p:cNvSpPr/>
          <p:nvPr/>
        </p:nvSpPr>
        <p:spPr>
          <a:xfrm>
            <a:off x="9771576" y="1839913"/>
            <a:ext cx="18765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Shrooq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Alsomali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C64F9FF-CDE9-4490-90EE-7738BF6D2BDA}"/>
              </a:ext>
            </a:extLst>
          </p:cNvPr>
          <p:cNvSpPr txBox="1"/>
          <p:nvPr/>
        </p:nvSpPr>
        <p:spPr>
          <a:xfrm>
            <a:off x="1332201" y="5761103"/>
            <a:ext cx="211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Doctors slides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6BFC639-C571-412D-ADCE-431CF9324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7" y="5410814"/>
            <a:ext cx="1069911" cy="10429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3988073-9541-48B4-B7D0-4234038E9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236" y="4112195"/>
            <a:ext cx="879102" cy="9323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030F191-3DE2-46CE-AC24-DF79F3FBB1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097" y="2813577"/>
            <a:ext cx="932305" cy="9323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D5CA474-47C4-434F-858C-9C6CD740FE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097" y="1427884"/>
            <a:ext cx="1019380" cy="101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21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5774" y="272360"/>
            <a:ext cx="10515600" cy="721553"/>
          </a:xfrm>
        </p:spPr>
        <p:txBody>
          <a:bodyPr>
            <a:normAutofit/>
          </a:bodyPr>
          <a:lstStyle/>
          <a:p>
            <a:r>
              <a:rPr lang="en-US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1061" y="1348546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GB" sz="2000" dirty="0">
                <a:solidFill>
                  <a:srgbClr val="0070C0"/>
                </a:solidFill>
              </a:rPr>
              <a:t>Know the 5 species of malaria that infect humans</a:t>
            </a:r>
          </a:p>
          <a:p>
            <a:r>
              <a:rPr lang="en-GB" sz="2000" dirty="0">
                <a:solidFill>
                  <a:srgbClr val="0070C0"/>
                </a:solidFill>
              </a:rPr>
              <a:t>Describe the life cycle of malaria, morphology and clinical picture</a:t>
            </a:r>
          </a:p>
          <a:p>
            <a:r>
              <a:rPr lang="en-GB" sz="2000" dirty="0">
                <a:solidFill>
                  <a:srgbClr val="0070C0"/>
                </a:solidFill>
              </a:rPr>
              <a:t>Compare pathogenesis of different malaria species</a:t>
            </a:r>
          </a:p>
          <a:p>
            <a:r>
              <a:rPr lang="en-GB" sz="2000" dirty="0">
                <a:solidFill>
                  <a:srgbClr val="0070C0"/>
                </a:solidFill>
              </a:rPr>
              <a:t>Know endemic countries of malaria species</a:t>
            </a:r>
          </a:p>
          <a:p>
            <a:r>
              <a:rPr lang="en-GB" sz="2000" dirty="0">
                <a:solidFill>
                  <a:srgbClr val="0070C0"/>
                </a:solidFill>
              </a:rPr>
              <a:t>Know malaria paroxysm</a:t>
            </a:r>
          </a:p>
          <a:p>
            <a:r>
              <a:rPr lang="en-GB" sz="2000" dirty="0">
                <a:solidFill>
                  <a:srgbClr val="0070C0"/>
                </a:solidFill>
              </a:rPr>
              <a:t>Know complications of malaria</a:t>
            </a:r>
          </a:p>
          <a:p>
            <a:r>
              <a:rPr lang="en-GB" sz="2000" dirty="0">
                <a:solidFill>
                  <a:srgbClr val="0070C0"/>
                </a:solidFill>
              </a:rPr>
              <a:t>Describe methods for laboratory diagnosis of malaria</a:t>
            </a:r>
          </a:p>
          <a:p>
            <a:r>
              <a:rPr lang="en-GB" sz="2000" dirty="0">
                <a:solidFill>
                  <a:srgbClr val="0070C0"/>
                </a:solidFill>
              </a:rPr>
              <a:t>Know action of anti malarial drugs in different life stages of malaria parasite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5DFF2FF-55CA-4668-BE8F-94BD5946A2EA}"/>
              </a:ext>
            </a:extLst>
          </p:cNvPr>
          <p:cNvCxnSpPr/>
          <p:nvPr/>
        </p:nvCxnSpPr>
        <p:spPr>
          <a:xfrm>
            <a:off x="0" y="6215270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715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>
            <a:extLst>
              <a:ext uri="{FF2B5EF4-FFF2-40B4-BE49-F238E27FC236}">
                <a16:creationId xmlns:a16="http://schemas.microsoft.com/office/drawing/2014/main" xmlns="" id="{259F0350-A0E9-4F0E-B031-1A38E433F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56094"/>
            <a:ext cx="3886199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+mn-lt"/>
              </a:rPr>
              <a:t>Plasmodium </a:t>
            </a:r>
            <a:r>
              <a:rPr lang="en-US" altLang="en-US" sz="1800" dirty="0" err="1">
                <a:solidFill>
                  <a:srgbClr val="FF0000"/>
                </a:solidFill>
                <a:latin typeface="+mn-lt"/>
              </a:rPr>
              <a:t>falciparum:irregular</a:t>
            </a:r>
            <a:endParaRPr lang="en-US" alt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xmlns="" id="{B13A1230-EF70-4968-9DA8-3F96DE5AC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3317594"/>
            <a:ext cx="3886199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800" dirty="0">
                <a:latin typeface="+mn-lt"/>
              </a:rPr>
              <a:t>Plasmodium vivax, Plasmodium </a:t>
            </a:r>
            <a:r>
              <a:rPr lang="en-US" altLang="en-US" sz="1800" dirty="0" err="1">
                <a:latin typeface="+mn-lt"/>
              </a:rPr>
              <a:t>ovale</a:t>
            </a:r>
            <a:r>
              <a:rPr lang="en-US" altLang="en-US" sz="1800" dirty="0">
                <a:latin typeface="+mn-lt"/>
              </a:rPr>
              <a:t> 48h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xmlns="" id="{643D9961-F13B-42B2-B2F2-E9612F664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3420244"/>
            <a:ext cx="3886199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+mn-lt"/>
              </a:rPr>
              <a:t>Plasmodium malariae:72h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xmlns="" id="{80B51218-4588-4281-A1A3-2A41D9558B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35" r="6409" b="33044"/>
          <a:stretch/>
        </p:blipFill>
        <p:spPr bwMode="auto">
          <a:xfrm>
            <a:off x="4127501" y="3880246"/>
            <a:ext cx="3886199" cy="231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D936BC1E-5437-42D9-8FB6-130E591277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8" b="66658"/>
          <a:stretch/>
        </p:blipFill>
        <p:spPr bwMode="auto">
          <a:xfrm>
            <a:off x="152400" y="3880246"/>
            <a:ext cx="3886199" cy="228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E9E3379-52B2-44F0-9B9A-F8DD30A79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93" r="7032"/>
          <a:stretch/>
        </p:blipFill>
        <p:spPr bwMode="auto">
          <a:xfrm>
            <a:off x="8102602" y="3912285"/>
            <a:ext cx="3886199" cy="222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CAF79385-28A3-4A0B-A555-6E149360095E}"/>
              </a:ext>
            </a:extLst>
          </p:cNvPr>
          <p:cNvCxnSpPr/>
          <p:nvPr/>
        </p:nvCxnSpPr>
        <p:spPr>
          <a:xfrm>
            <a:off x="0" y="6244424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F94320AF-D4A1-40C9-9F64-3C784E3C63A7}"/>
              </a:ext>
            </a:extLst>
          </p:cNvPr>
          <p:cNvSpPr txBox="1">
            <a:spLocks noChangeArrowheads="1"/>
          </p:cNvSpPr>
          <p:nvPr/>
        </p:nvSpPr>
        <p:spPr>
          <a:xfrm>
            <a:off x="316784" y="202725"/>
            <a:ext cx="10515600" cy="553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Malaria: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B2178C6C-DBE9-4843-ADB8-CE3FE3949091}"/>
              </a:ext>
            </a:extLst>
          </p:cNvPr>
          <p:cNvSpPr txBox="1">
            <a:spLocks noChangeArrowheads="1"/>
          </p:cNvSpPr>
          <p:nvPr/>
        </p:nvSpPr>
        <p:spPr>
          <a:xfrm>
            <a:off x="7311588" y="690870"/>
            <a:ext cx="3841748" cy="18818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800" dirty="0"/>
              <a:t>Five species of malaria infect humans:</a:t>
            </a:r>
            <a:endParaRPr lang="en-US" altLang="en-US" sz="1800" b="1" i="1" dirty="0"/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altLang="en-US" sz="1800" dirty="0">
                <a:solidFill>
                  <a:srgbClr val="FF0000"/>
                </a:solidFill>
              </a:rPr>
              <a:t>Plasmodium falciparum IMP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altLang="en-US" sz="1800" dirty="0"/>
              <a:t>Plasmodium</a:t>
            </a:r>
            <a:r>
              <a:rPr lang="en-US" altLang="en-US" sz="1800" b="1" dirty="0"/>
              <a:t> vivax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altLang="en-US" sz="1800" dirty="0"/>
              <a:t>Plasmodium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ovale</a:t>
            </a:r>
            <a:endParaRPr lang="en-US" altLang="en-US" sz="1800" b="1" dirty="0"/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altLang="en-US" sz="1800" dirty="0"/>
              <a:t>Plasmodium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malariae</a:t>
            </a:r>
            <a:r>
              <a:rPr lang="en-US" altLang="en-US" sz="1800" b="1" dirty="0"/>
              <a:t> </a:t>
            </a:r>
            <a:r>
              <a:rPr lang="en-US" altLang="en-US" sz="1800" dirty="0" err="1">
                <a:solidFill>
                  <a:schemeClr val="accent1">
                    <a:lumMod val="75000"/>
                  </a:schemeClr>
                </a:solidFill>
              </a:rPr>
              <a:t>Quartan</a:t>
            </a:r>
            <a:endParaRPr lang="en-US" alt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altLang="en-US" sz="1800" dirty="0"/>
              <a:t>Plasmodium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knowlesi</a:t>
            </a:r>
            <a:endParaRPr lang="en-US" altLang="en-US" sz="18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80685F4-B513-42F1-B797-BCA9CA90D9CE}"/>
              </a:ext>
            </a:extLst>
          </p:cNvPr>
          <p:cNvSpPr/>
          <p:nvPr/>
        </p:nvSpPr>
        <p:spPr>
          <a:xfrm>
            <a:off x="152400" y="690870"/>
            <a:ext cx="6726702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Malaria is the most important of all tropical parasitic disease ,causes death and debility and is endemic throughout the tropics and subtropics.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The main symptoms and signs are periodic fever</a:t>
            </a:r>
            <a:r>
              <a:rPr lang="ar-SA" altLang="en-US" sz="2000" dirty="0">
                <a:solidFill>
                  <a:srgbClr val="00CC00"/>
                </a:solidFill>
              </a:rPr>
              <a:t> </a:t>
            </a:r>
            <a:r>
              <a:rPr lang="ar-SA" altLang="en-US" sz="2000" dirty="0">
                <a:solidFill>
                  <a:schemeClr val="accent1">
                    <a:lumMod val="75000"/>
                  </a:schemeClr>
                </a:solidFill>
              </a:rPr>
              <a:t>حرارة بوقت وطريقه معينه</a:t>
            </a:r>
            <a:r>
              <a:rPr lang="en-US" altLang="en-US" sz="2000" dirty="0"/>
              <a:t>, headache ,anorexia and anemia</a:t>
            </a:r>
            <a:r>
              <a:rPr lang="en-US" altLang="en-US" sz="2000" dirty="0" smtClean="0"/>
              <a:t>.</a:t>
            </a:r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r>
              <a:rPr lang="en-US" sz="2000" i="1" dirty="0"/>
              <a:t>Uncomplicated malaria is  defined as</a:t>
            </a:r>
            <a:r>
              <a:rPr lang="en-US" sz="2000" dirty="0"/>
              <a:t>: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 </a:t>
            </a:r>
            <a:r>
              <a:rPr lang="en-US" sz="2000" dirty="0" smtClean="0"/>
              <a:t>Symptomatic </a:t>
            </a:r>
            <a:r>
              <a:rPr lang="en-US" sz="2000" dirty="0"/>
              <a:t>infection with malaria </a:t>
            </a:r>
            <a:r>
              <a:rPr lang="en-US" sz="2000" dirty="0" err="1"/>
              <a:t>parasitemia</a:t>
            </a:r>
            <a:r>
              <a:rPr lang="en-US" sz="2000" dirty="0"/>
              <a:t> without signs of severity and/or evidence of vital organ dysfunction.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22450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xmlns="" id="{96B8DBA4-4AD0-4229-BDF3-59E3D65357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956" y="127552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altLang="en-US" sz="2700" b="1" dirty="0">
                <a:solidFill>
                  <a:schemeClr val="accent1">
                    <a:lumMod val="50000"/>
                  </a:schemeClr>
                </a:solidFill>
              </a:rPr>
              <a:t>Epidemiology:</a:t>
            </a:r>
            <a:r>
              <a:rPr lang="ar-SA" altLang="en-US" sz="27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700" b="1" dirty="0">
                <a:solidFill>
                  <a:srgbClr val="FF0000"/>
                </a:solidFill>
              </a:rPr>
              <a:t>IMP</a:t>
            </a:r>
            <a:r>
              <a:rPr lang="en-US" altLang="en-US" dirty="0"/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DC42410E-42A3-41F7-98D1-79244AD71604}"/>
              </a:ext>
            </a:extLst>
          </p:cNvPr>
          <p:cNvCxnSpPr/>
          <p:nvPr/>
        </p:nvCxnSpPr>
        <p:spPr>
          <a:xfrm>
            <a:off x="0" y="6427304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6876D8C9-9A56-4FDC-AFD2-3820866265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017200"/>
              </p:ext>
            </p:extLst>
          </p:nvPr>
        </p:nvGraphicFramePr>
        <p:xfrm>
          <a:off x="329648" y="863600"/>
          <a:ext cx="11532704" cy="31153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7070">
                  <a:extLst>
                    <a:ext uri="{9D8B030D-6E8A-4147-A177-3AD203B41FA5}">
                      <a16:colId xmlns:a16="http://schemas.microsoft.com/office/drawing/2014/main" xmlns="" val="3872878627"/>
                    </a:ext>
                  </a:extLst>
                </a:gridCol>
                <a:gridCol w="9965634">
                  <a:extLst>
                    <a:ext uri="{9D8B030D-6E8A-4147-A177-3AD203B41FA5}">
                      <a16:colId xmlns:a16="http://schemas.microsoft.com/office/drawing/2014/main" xmlns="" val="1737511295"/>
                    </a:ext>
                  </a:extLst>
                </a:gridCol>
              </a:tblGrid>
              <a:tr h="13495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Asexual stage: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rgbClr val="C00000"/>
                          </a:solidFill>
                        </a:rPr>
                        <a:t>Anopheles Mosquito </a:t>
                      </a:r>
                      <a:r>
                        <a:rPr lang="en-US" sz="1800" b="0" u="none" dirty="0">
                          <a:solidFill>
                            <a:srgbClr val="C00000"/>
                          </a:solidFill>
                        </a:rPr>
                        <a:t>inject sporozoite to human </a:t>
                      </a:r>
                      <a:r>
                        <a:rPr lang="en-US" sz="1800" b="0" u="none" dirty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 enter the liver  the liver </a:t>
                      </a:r>
                      <a:r>
                        <a:rPr lang="en-US" sz="1800" b="0" u="none" dirty="0" err="1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relese</a:t>
                      </a:r>
                      <a:r>
                        <a:rPr lang="en-US" sz="1800" b="0" u="none" dirty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 merozoite  enter the RBC (ring stage) and cause the main pathology which is blood </a:t>
                      </a:r>
                      <a:r>
                        <a:rPr lang="en-US" sz="1800" b="0" u="none" dirty="0" err="1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heamolysis</a:t>
                      </a:r>
                      <a:r>
                        <a:rPr lang="en-US" sz="1800" b="0" u="none" dirty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 and anemia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u="none" dirty="0">
                          <a:solidFill>
                            <a:srgbClr val="C00000"/>
                          </a:solidFill>
                        </a:rPr>
                        <a:t>Mosquito inject sporozoite to human (infective stage)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u="none" dirty="0">
                          <a:solidFill>
                            <a:srgbClr val="C00000"/>
                          </a:solidFill>
                        </a:rPr>
                        <a:t>Mosquito suck gametocytes from human </a:t>
                      </a:r>
                      <a:endParaRPr lang="en-US" sz="1800" b="0" u="none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</a:rPr>
                        <a:t>Some parasite develop into male + female gametocyte .</a:t>
                      </a:r>
                      <a:endParaRPr lang="en-US" sz="1800" b="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7799214"/>
                  </a:ext>
                </a:extLst>
              </a:tr>
              <a:tr h="73788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Sexual stage: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male and female Gametocyte are taken up from the blood of an infected human by biting mosquito .Further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sexual development takes place in the mosquito </a:t>
                      </a:r>
                      <a:r>
                        <a:rPr lang="en-US" sz="1800" dirty="0"/>
                        <a:t>gut  to produce SPOROZOITES.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9578576"/>
                  </a:ext>
                </a:extLst>
              </a:tr>
              <a:tr h="500380">
                <a:tc>
                  <a:txBody>
                    <a:bodyPr/>
                    <a:lstStyle/>
                    <a:p>
                      <a:r>
                        <a:rPr lang="en-US" dirty="0"/>
                        <a:t>Transmission: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Human to human transmission can occur by blood transfusion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vertical transmission across the placenta</a:t>
                      </a: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 mainly from mosquito</a:t>
                      </a:r>
                      <a:r>
                        <a:rPr lang="en-US" sz="18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to human </a:t>
                      </a:r>
                      <a:endParaRPr lang="en-US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9927393"/>
                  </a:ext>
                </a:extLst>
              </a:tr>
            </a:tbl>
          </a:graphicData>
        </a:graphic>
      </p:graphicFrame>
      <p:pic>
        <p:nvPicPr>
          <p:cNvPr id="10" name="Picture 2" descr="malaria map.png">
            <a:extLst>
              <a:ext uri="{FF2B5EF4-FFF2-40B4-BE49-F238E27FC236}">
                <a16:creationId xmlns:a16="http://schemas.microsoft.com/office/drawing/2014/main" xmlns="" id="{5BD9DCCF-B26C-4A74-93DF-1FFB25C48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4549397"/>
            <a:ext cx="2032000" cy="183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 descr="malaria map2.png">
            <a:extLst>
              <a:ext uri="{FF2B5EF4-FFF2-40B4-BE49-F238E27FC236}">
                <a16:creationId xmlns:a16="http://schemas.microsoft.com/office/drawing/2014/main" xmlns="" id="{4458D47C-50AD-43D0-BD7F-AF4EA0A53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687" y="4577809"/>
            <a:ext cx="1228313" cy="180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A5ECD4FF-1399-427A-A1DC-96ED7FAFFABB}"/>
              </a:ext>
            </a:extLst>
          </p:cNvPr>
          <p:cNvSpPr txBox="1">
            <a:spLocks noChangeArrowheads="1"/>
          </p:cNvSpPr>
          <p:nvPr/>
        </p:nvSpPr>
        <p:spPr>
          <a:xfrm>
            <a:off x="5621625" y="5320748"/>
            <a:ext cx="2540140" cy="3744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000" i="1" dirty="0">
                <a:latin typeface="+mn-lt"/>
              </a:rPr>
              <a:t>Endemic Countries</a:t>
            </a:r>
          </a:p>
        </p:txBody>
      </p:sp>
    </p:spTree>
    <p:extLst>
      <p:ext uri="{BB962C8B-B14F-4D97-AF65-F5344CB8AC3E}">
        <p14:creationId xmlns:p14="http://schemas.microsoft.com/office/powerpoint/2010/main" val="1104991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290" name="Object 2">
            <a:extLst>
              <a:ext uri="{FF2B5EF4-FFF2-40B4-BE49-F238E27FC236}">
                <a16:creationId xmlns:a16="http://schemas.microsoft.com/office/drawing/2014/main" xmlns="" id="{50F6898B-1233-4C3E-A05C-65F75EC737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932554"/>
              </p:ext>
            </p:extLst>
          </p:nvPr>
        </p:nvGraphicFramePr>
        <p:xfrm>
          <a:off x="8273002" y="3148392"/>
          <a:ext cx="1471613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Bitmap Image" r:id="rId4" imgW="1619476" imgH="3352381" progId="Paint.Picture">
                  <p:embed/>
                </p:oleObj>
              </mc:Choice>
              <mc:Fallback>
                <p:oleObj name="Bitmap Image" r:id="rId4" imgW="1619476" imgH="3352381" progId="Paint.Picture">
                  <p:embed/>
                  <p:pic>
                    <p:nvPicPr>
                      <p:cNvPr id="140290" name="Object 2">
                        <a:extLst>
                          <a:ext uri="{FF2B5EF4-FFF2-40B4-BE49-F238E27FC236}">
                            <a16:creationId xmlns:a16="http://schemas.microsoft.com/office/drawing/2014/main" xmlns="" id="{50F6898B-1233-4C3E-A05C-65F75EC737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3002" y="3148392"/>
                        <a:ext cx="1471613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893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>
            <a:extLst>
              <a:ext uri="{FF2B5EF4-FFF2-40B4-BE49-F238E27FC236}">
                <a16:creationId xmlns:a16="http://schemas.microsoft.com/office/drawing/2014/main" xmlns="" id="{A741896F-59BE-4523-8F29-67337B5F28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402981"/>
              </p:ext>
            </p:extLst>
          </p:nvPr>
        </p:nvGraphicFramePr>
        <p:xfrm>
          <a:off x="1719801" y="2843592"/>
          <a:ext cx="3733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Bitmap Image" r:id="rId6" imgW="2943636" imgH="1276190" progId="Paint.Picture">
                  <p:embed/>
                </p:oleObj>
              </mc:Choice>
              <mc:Fallback>
                <p:oleObj name="Bitmap Image" r:id="rId6" imgW="2943636" imgH="1276190" progId="Paint.Picture">
                  <p:embed/>
                  <p:pic>
                    <p:nvPicPr>
                      <p:cNvPr id="10243" name="Object 3">
                        <a:extLst>
                          <a:ext uri="{FF2B5EF4-FFF2-40B4-BE49-F238E27FC236}">
                            <a16:creationId xmlns:a16="http://schemas.microsoft.com/office/drawing/2014/main" xmlns="" id="{A741896F-59BE-4523-8F29-67337B5F28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801" y="2843592"/>
                        <a:ext cx="3733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893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>
            <a:extLst>
              <a:ext uri="{FF2B5EF4-FFF2-40B4-BE49-F238E27FC236}">
                <a16:creationId xmlns:a16="http://schemas.microsoft.com/office/drawing/2014/main" xmlns="" id="{F151619C-6D44-4A12-9D67-4B63294FFB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956568"/>
              </p:ext>
            </p:extLst>
          </p:nvPr>
        </p:nvGraphicFramePr>
        <p:xfrm>
          <a:off x="6672801" y="2843592"/>
          <a:ext cx="3733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Bitmap Image" r:id="rId8" imgW="2943636" imgH="1276190" progId="Paint.Picture">
                  <p:embed/>
                </p:oleObj>
              </mc:Choice>
              <mc:Fallback>
                <p:oleObj name="Bitmap Image" r:id="rId8" imgW="2943636" imgH="1276190" progId="Paint.Picture">
                  <p:embed/>
                  <p:pic>
                    <p:nvPicPr>
                      <p:cNvPr id="10244" name="Object 4">
                        <a:extLst>
                          <a:ext uri="{FF2B5EF4-FFF2-40B4-BE49-F238E27FC236}">
                            <a16:creationId xmlns:a16="http://schemas.microsoft.com/office/drawing/2014/main" xmlns="" id="{F151619C-6D44-4A12-9D67-4B63294FFB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801" y="2843592"/>
                        <a:ext cx="3733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893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>
            <a:extLst>
              <a:ext uri="{FF2B5EF4-FFF2-40B4-BE49-F238E27FC236}">
                <a16:creationId xmlns:a16="http://schemas.microsoft.com/office/drawing/2014/main" xmlns="" id="{FBC968DB-6A54-46EA-A183-C845627EE0A5}"/>
              </a:ext>
            </a:extLst>
          </p:cNvPr>
          <p:cNvGrpSpPr>
            <a:grpSpLocks/>
          </p:cNvGrpSpPr>
          <p:nvPr/>
        </p:nvGrpSpPr>
        <p:grpSpPr bwMode="auto">
          <a:xfrm>
            <a:off x="4463001" y="3834192"/>
            <a:ext cx="1905000" cy="857250"/>
            <a:chOff x="2442" y="2969"/>
            <a:chExt cx="1083" cy="499"/>
          </a:xfrm>
        </p:grpSpPr>
        <p:grpSp>
          <p:nvGrpSpPr>
            <p:cNvPr id="10469" name="Group 7">
              <a:extLst>
                <a:ext uri="{FF2B5EF4-FFF2-40B4-BE49-F238E27FC236}">
                  <a16:creationId xmlns:a16="http://schemas.microsoft.com/office/drawing/2014/main" xmlns="" id="{1C3A405F-B866-4BE8-BC50-BC57581D9D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1" y="3148"/>
              <a:ext cx="1044" cy="320"/>
              <a:chOff x="2481" y="3148"/>
              <a:chExt cx="1044" cy="320"/>
            </a:xfrm>
          </p:grpSpPr>
          <p:sp>
            <p:nvSpPr>
              <p:cNvPr id="10471" name="Oval 8">
                <a:extLst>
                  <a:ext uri="{FF2B5EF4-FFF2-40B4-BE49-F238E27FC236}">
                    <a16:creationId xmlns:a16="http://schemas.microsoft.com/office/drawing/2014/main" xmlns="" id="{A6AE3286-300C-4F52-971D-57E6A9DBF4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1" y="3440"/>
                <a:ext cx="50" cy="2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ar-SA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72" name="Oval 9">
                <a:extLst>
                  <a:ext uri="{FF2B5EF4-FFF2-40B4-BE49-F238E27FC236}">
                    <a16:creationId xmlns:a16="http://schemas.microsoft.com/office/drawing/2014/main" xmlns="" id="{04AF7CF3-9D77-462A-852A-B385CBC547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1" y="3380"/>
                <a:ext cx="58" cy="27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ar-SA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73" name="Oval 10">
                <a:extLst>
                  <a:ext uri="{FF2B5EF4-FFF2-40B4-BE49-F238E27FC236}">
                    <a16:creationId xmlns:a16="http://schemas.microsoft.com/office/drawing/2014/main" xmlns="" id="{665596DB-9335-4DEA-BAB6-552FC87C32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9" y="3308"/>
                <a:ext cx="58" cy="2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ar-SA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74" name="Oval 11">
                <a:extLst>
                  <a:ext uri="{FF2B5EF4-FFF2-40B4-BE49-F238E27FC236}">
                    <a16:creationId xmlns:a16="http://schemas.microsoft.com/office/drawing/2014/main" xmlns="" id="{7BE59D5D-DCB6-411A-AD32-7065223895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4" y="3209"/>
                <a:ext cx="47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ar-SA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75" name="Oval 12">
                <a:extLst>
                  <a:ext uri="{FF2B5EF4-FFF2-40B4-BE49-F238E27FC236}">
                    <a16:creationId xmlns:a16="http://schemas.microsoft.com/office/drawing/2014/main" xmlns="" id="{1DA87836-B318-4F79-81A2-A0D95DACD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8" y="3192"/>
                <a:ext cx="50" cy="36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ar-SA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76" name="Oval 13">
                <a:extLst>
                  <a:ext uri="{FF2B5EF4-FFF2-40B4-BE49-F238E27FC236}">
                    <a16:creationId xmlns:a16="http://schemas.microsoft.com/office/drawing/2014/main" xmlns="" id="{10835220-ED6D-4CB4-B53D-BEC53BBBD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7" y="3230"/>
                <a:ext cx="61" cy="31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ar-SA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77" name="Oval 14">
                <a:extLst>
                  <a:ext uri="{FF2B5EF4-FFF2-40B4-BE49-F238E27FC236}">
                    <a16:creationId xmlns:a16="http://schemas.microsoft.com/office/drawing/2014/main" xmlns="" id="{AC7CE4AE-0678-452D-B45A-BBA4D4AEB0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9" y="3148"/>
                <a:ext cx="61" cy="3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ar-SA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78" name="Oval 15">
                <a:extLst>
                  <a:ext uri="{FF2B5EF4-FFF2-40B4-BE49-F238E27FC236}">
                    <a16:creationId xmlns:a16="http://schemas.microsoft.com/office/drawing/2014/main" xmlns="" id="{62275245-14A4-4587-B210-D310B8707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1" y="3198"/>
                <a:ext cx="39" cy="3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ar-SA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79" name="Oval 16">
                <a:extLst>
                  <a:ext uri="{FF2B5EF4-FFF2-40B4-BE49-F238E27FC236}">
                    <a16:creationId xmlns:a16="http://schemas.microsoft.com/office/drawing/2014/main" xmlns="" id="{86BD84CF-8BAF-4131-8E91-4D71972752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1" y="3200"/>
                <a:ext cx="49" cy="33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ar-SA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80" name="Oval 17">
                <a:extLst>
                  <a:ext uri="{FF2B5EF4-FFF2-40B4-BE49-F238E27FC236}">
                    <a16:creationId xmlns:a16="http://schemas.microsoft.com/office/drawing/2014/main" xmlns="" id="{A133DF0E-4F89-42B0-B121-C844C51797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1" y="3280"/>
                <a:ext cx="52" cy="3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ar-SA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81" name="Oval 18">
                <a:extLst>
                  <a:ext uri="{FF2B5EF4-FFF2-40B4-BE49-F238E27FC236}">
                    <a16:creationId xmlns:a16="http://schemas.microsoft.com/office/drawing/2014/main" xmlns="" id="{F93B9A2C-6703-49BB-8546-58A87E889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8" y="3277"/>
                <a:ext cx="49" cy="4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ar-SA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82" name="Oval 19">
                <a:extLst>
                  <a:ext uri="{FF2B5EF4-FFF2-40B4-BE49-F238E27FC236}">
                    <a16:creationId xmlns:a16="http://schemas.microsoft.com/office/drawing/2014/main" xmlns="" id="{715C79C9-A1CF-41F6-9476-9CD837C3BE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3402"/>
                <a:ext cx="47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ar-SA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83" name="Oval 20">
                <a:extLst>
                  <a:ext uri="{FF2B5EF4-FFF2-40B4-BE49-F238E27FC236}">
                    <a16:creationId xmlns:a16="http://schemas.microsoft.com/office/drawing/2014/main" xmlns="" id="{C4FB3998-63C6-43B6-9BC3-EBCACBCE0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8" y="3366"/>
                <a:ext cx="57" cy="5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ar-SA" altLang="en-US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0470" name="Freeform 21">
              <a:extLst>
                <a:ext uri="{FF2B5EF4-FFF2-40B4-BE49-F238E27FC236}">
                  <a16:creationId xmlns:a16="http://schemas.microsoft.com/office/drawing/2014/main" xmlns="" id="{60BDB872-9669-4A06-B049-79EFC4E95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2969"/>
              <a:ext cx="953" cy="251"/>
            </a:xfrm>
            <a:custGeom>
              <a:avLst/>
              <a:gdLst>
                <a:gd name="T0" fmla="*/ 952 w 953"/>
                <a:gd name="T1" fmla="*/ 230 h 251"/>
                <a:gd name="T2" fmla="*/ 885 w 953"/>
                <a:gd name="T3" fmla="*/ 157 h 251"/>
                <a:gd name="T4" fmla="*/ 814 w 953"/>
                <a:gd name="T5" fmla="*/ 99 h 251"/>
                <a:gd name="T6" fmla="*/ 742 w 953"/>
                <a:gd name="T7" fmla="*/ 56 h 251"/>
                <a:gd name="T8" fmla="*/ 670 w 953"/>
                <a:gd name="T9" fmla="*/ 25 h 251"/>
                <a:gd name="T10" fmla="*/ 597 w 953"/>
                <a:gd name="T11" fmla="*/ 8 h 251"/>
                <a:gd name="T12" fmla="*/ 525 w 953"/>
                <a:gd name="T13" fmla="*/ 0 h 251"/>
                <a:gd name="T14" fmla="*/ 455 w 953"/>
                <a:gd name="T15" fmla="*/ 2 h 251"/>
                <a:gd name="T16" fmla="*/ 386 w 953"/>
                <a:gd name="T17" fmla="*/ 12 h 251"/>
                <a:gd name="T18" fmla="*/ 320 w 953"/>
                <a:gd name="T19" fmla="*/ 30 h 251"/>
                <a:gd name="T20" fmla="*/ 257 w 953"/>
                <a:gd name="T21" fmla="*/ 53 h 251"/>
                <a:gd name="T22" fmla="*/ 199 w 953"/>
                <a:gd name="T23" fmla="*/ 81 h 251"/>
                <a:gd name="T24" fmla="*/ 147 w 953"/>
                <a:gd name="T25" fmla="*/ 113 h 251"/>
                <a:gd name="T26" fmla="*/ 99 w 953"/>
                <a:gd name="T27" fmla="*/ 147 h 251"/>
                <a:gd name="T28" fmla="*/ 58 w 953"/>
                <a:gd name="T29" fmla="*/ 182 h 251"/>
                <a:gd name="T30" fmla="*/ 25 w 953"/>
                <a:gd name="T31" fmla="*/ 217 h 251"/>
                <a:gd name="T32" fmla="*/ 0 w 953"/>
                <a:gd name="T33" fmla="*/ 250 h 2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3"/>
                <a:gd name="T52" fmla="*/ 0 h 251"/>
                <a:gd name="T53" fmla="*/ 953 w 953"/>
                <a:gd name="T54" fmla="*/ 251 h 2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3" h="251">
                  <a:moveTo>
                    <a:pt x="952" y="230"/>
                  </a:moveTo>
                  <a:lnTo>
                    <a:pt x="885" y="157"/>
                  </a:lnTo>
                  <a:lnTo>
                    <a:pt x="814" y="99"/>
                  </a:lnTo>
                  <a:lnTo>
                    <a:pt x="742" y="56"/>
                  </a:lnTo>
                  <a:lnTo>
                    <a:pt x="670" y="25"/>
                  </a:lnTo>
                  <a:lnTo>
                    <a:pt x="597" y="8"/>
                  </a:lnTo>
                  <a:lnTo>
                    <a:pt x="525" y="0"/>
                  </a:lnTo>
                  <a:lnTo>
                    <a:pt x="455" y="2"/>
                  </a:lnTo>
                  <a:lnTo>
                    <a:pt x="386" y="12"/>
                  </a:lnTo>
                  <a:lnTo>
                    <a:pt x="320" y="30"/>
                  </a:lnTo>
                  <a:lnTo>
                    <a:pt x="257" y="53"/>
                  </a:lnTo>
                  <a:lnTo>
                    <a:pt x="199" y="81"/>
                  </a:lnTo>
                  <a:lnTo>
                    <a:pt x="147" y="113"/>
                  </a:lnTo>
                  <a:lnTo>
                    <a:pt x="99" y="147"/>
                  </a:lnTo>
                  <a:lnTo>
                    <a:pt x="58" y="182"/>
                  </a:lnTo>
                  <a:lnTo>
                    <a:pt x="25" y="217"/>
                  </a:lnTo>
                  <a:lnTo>
                    <a:pt x="0" y="250"/>
                  </a:lnTo>
                </a:path>
              </a:pathLst>
            </a:custGeom>
            <a:noFill/>
            <a:ln w="57150">
              <a:solidFill>
                <a:srgbClr val="0099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22">
            <a:extLst>
              <a:ext uri="{FF2B5EF4-FFF2-40B4-BE49-F238E27FC236}">
                <a16:creationId xmlns:a16="http://schemas.microsoft.com/office/drawing/2014/main" xmlns="" id="{717C160E-2EA4-4509-9D0E-E1E4752A91E2}"/>
              </a:ext>
            </a:extLst>
          </p:cNvPr>
          <p:cNvGrpSpPr>
            <a:grpSpLocks/>
          </p:cNvGrpSpPr>
          <p:nvPr/>
        </p:nvGrpSpPr>
        <p:grpSpPr bwMode="auto">
          <a:xfrm>
            <a:off x="8196802" y="2995992"/>
            <a:ext cx="550863" cy="609600"/>
            <a:chOff x="4226" y="2240"/>
            <a:chExt cx="395" cy="415"/>
          </a:xfrm>
        </p:grpSpPr>
        <p:sp>
          <p:nvSpPr>
            <p:cNvPr id="10463" name="Freeform 23">
              <a:extLst>
                <a:ext uri="{FF2B5EF4-FFF2-40B4-BE49-F238E27FC236}">
                  <a16:creationId xmlns:a16="http://schemas.microsoft.com/office/drawing/2014/main" xmlns="" id="{3F9D4143-FCC9-420A-B8C5-935CF4D7D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8" y="2283"/>
              <a:ext cx="40" cy="117"/>
            </a:xfrm>
            <a:custGeom>
              <a:avLst/>
              <a:gdLst>
                <a:gd name="T0" fmla="*/ 4 w 40"/>
                <a:gd name="T1" fmla="*/ 108 h 117"/>
                <a:gd name="T2" fmla="*/ 6 w 40"/>
                <a:gd name="T3" fmla="*/ 109 h 117"/>
                <a:gd name="T4" fmla="*/ 33 w 40"/>
                <a:gd name="T5" fmla="*/ 77 h 117"/>
                <a:gd name="T6" fmla="*/ 33 w 40"/>
                <a:gd name="T7" fmla="*/ 56 h 117"/>
                <a:gd name="T8" fmla="*/ 39 w 40"/>
                <a:gd name="T9" fmla="*/ 29 h 117"/>
                <a:gd name="T10" fmla="*/ 18 w 40"/>
                <a:gd name="T11" fmla="*/ 8 h 117"/>
                <a:gd name="T12" fmla="*/ 8 w 40"/>
                <a:gd name="T13" fmla="*/ 0 h 117"/>
                <a:gd name="T14" fmla="*/ 8 w 40"/>
                <a:gd name="T15" fmla="*/ 24 h 117"/>
                <a:gd name="T16" fmla="*/ 22 w 40"/>
                <a:gd name="T17" fmla="*/ 56 h 117"/>
                <a:gd name="T18" fmla="*/ 4 w 40"/>
                <a:gd name="T19" fmla="*/ 83 h 117"/>
                <a:gd name="T20" fmla="*/ 0 w 40"/>
                <a:gd name="T21" fmla="*/ 102 h 117"/>
                <a:gd name="T22" fmla="*/ 2 w 40"/>
                <a:gd name="T23" fmla="*/ 116 h 117"/>
                <a:gd name="T24" fmla="*/ 4 w 40"/>
                <a:gd name="T25" fmla="*/ 108 h 117"/>
                <a:gd name="T26" fmla="*/ 4 w 40"/>
                <a:gd name="T27" fmla="*/ 108 h 1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"/>
                <a:gd name="T43" fmla="*/ 0 h 117"/>
                <a:gd name="T44" fmla="*/ 40 w 40"/>
                <a:gd name="T45" fmla="*/ 117 h 1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" h="117">
                  <a:moveTo>
                    <a:pt x="4" y="108"/>
                  </a:moveTo>
                  <a:lnTo>
                    <a:pt x="6" y="109"/>
                  </a:lnTo>
                  <a:lnTo>
                    <a:pt x="33" y="77"/>
                  </a:lnTo>
                  <a:lnTo>
                    <a:pt x="33" y="56"/>
                  </a:lnTo>
                  <a:lnTo>
                    <a:pt x="39" y="29"/>
                  </a:lnTo>
                  <a:lnTo>
                    <a:pt x="18" y="8"/>
                  </a:lnTo>
                  <a:lnTo>
                    <a:pt x="8" y="0"/>
                  </a:lnTo>
                  <a:lnTo>
                    <a:pt x="8" y="24"/>
                  </a:lnTo>
                  <a:lnTo>
                    <a:pt x="22" y="56"/>
                  </a:lnTo>
                  <a:lnTo>
                    <a:pt x="4" y="83"/>
                  </a:lnTo>
                  <a:lnTo>
                    <a:pt x="0" y="102"/>
                  </a:lnTo>
                  <a:lnTo>
                    <a:pt x="2" y="116"/>
                  </a:lnTo>
                  <a:lnTo>
                    <a:pt x="4" y="108"/>
                  </a:lnTo>
                </a:path>
              </a:pathLst>
            </a:custGeom>
            <a:solidFill>
              <a:srgbClr val="FFFF00"/>
            </a:solidFill>
            <a:ln w="1893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4" name="Freeform 24">
              <a:extLst>
                <a:ext uri="{FF2B5EF4-FFF2-40B4-BE49-F238E27FC236}">
                  <a16:creationId xmlns:a16="http://schemas.microsoft.com/office/drawing/2014/main" xmlns="" id="{A21F6F4E-86B7-49C7-933B-7ACDAE314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2240"/>
              <a:ext cx="40" cy="117"/>
            </a:xfrm>
            <a:custGeom>
              <a:avLst/>
              <a:gdLst>
                <a:gd name="T0" fmla="*/ 34 w 40"/>
                <a:gd name="T1" fmla="*/ 108 h 117"/>
                <a:gd name="T2" fmla="*/ 33 w 40"/>
                <a:gd name="T3" fmla="*/ 109 h 117"/>
                <a:gd name="T4" fmla="*/ 6 w 40"/>
                <a:gd name="T5" fmla="*/ 77 h 117"/>
                <a:gd name="T6" fmla="*/ 5 w 40"/>
                <a:gd name="T7" fmla="*/ 57 h 117"/>
                <a:gd name="T8" fmla="*/ 0 w 40"/>
                <a:gd name="T9" fmla="*/ 29 h 117"/>
                <a:gd name="T10" fmla="*/ 21 w 40"/>
                <a:gd name="T11" fmla="*/ 8 h 117"/>
                <a:gd name="T12" fmla="*/ 31 w 40"/>
                <a:gd name="T13" fmla="*/ 0 h 117"/>
                <a:gd name="T14" fmla="*/ 31 w 40"/>
                <a:gd name="T15" fmla="*/ 24 h 117"/>
                <a:gd name="T16" fmla="*/ 18 w 40"/>
                <a:gd name="T17" fmla="*/ 57 h 117"/>
                <a:gd name="T18" fmla="*/ 34 w 40"/>
                <a:gd name="T19" fmla="*/ 83 h 117"/>
                <a:gd name="T20" fmla="*/ 39 w 40"/>
                <a:gd name="T21" fmla="*/ 102 h 117"/>
                <a:gd name="T22" fmla="*/ 37 w 40"/>
                <a:gd name="T23" fmla="*/ 116 h 117"/>
                <a:gd name="T24" fmla="*/ 34 w 40"/>
                <a:gd name="T25" fmla="*/ 108 h 117"/>
                <a:gd name="T26" fmla="*/ 34 w 40"/>
                <a:gd name="T27" fmla="*/ 108 h 1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"/>
                <a:gd name="T43" fmla="*/ 0 h 117"/>
                <a:gd name="T44" fmla="*/ 40 w 40"/>
                <a:gd name="T45" fmla="*/ 117 h 1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" h="117">
                  <a:moveTo>
                    <a:pt x="34" y="108"/>
                  </a:moveTo>
                  <a:lnTo>
                    <a:pt x="33" y="109"/>
                  </a:lnTo>
                  <a:lnTo>
                    <a:pt x="6" y="77"/>
                  </a:lnTo>
                  <a:lnTo>
                    <a:pt x="5" y="57"/>
                  </a:lnTo>
                  <a:lnTo>
                    <a:pt x="0" y="29"/>
                  </a:lnTo>
                  <a:lnTo>
                    <a:pt x="21" y="8"/>
                  </a:lnTo>
                  <a:lnTo>
                    <a:pt x="31" y="0"/>
                  </a:lnTo>
                  <a:lnTo>
                    <a:pt x="31" y="24"/>
                  </a:lnTo>
                  <a:lnTo>
                    <a:pt x="18" y="57"/>
                  </a:lnTo>
                  <a:lnTo>
                    <a:pt x="34" y="83"/>
                  </a:lnTo>
                  <a:lnTo>
                    <a:pt x="39" y="102"/>
                  </a:lnTo>
                  <a:lnTo>
                    <a:pt x="37" y="116"/>
                  </a:lnTo>
                  <a:lnTo>
                    <a:pt x="34" y="108"/>
                  </a:lnTo>
                </a:path>
              </a:pathLst>
            </a:custGeom>
            <a:solidFill>
              <a:srgbClr val="FFFF00"/>
            </a:solidFill>
            <a:ln w="1893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5" name="Freeform 25">
              <a:extLst>
                <a:ext uri="{FF2B5EF4-FFF2-40B4-BE49-F238E27FC236}">
                  <a16:creationId xmlns:a16="http://schemas.microsoft.com/office/drawing/2014/main" xmlns="" id="{1CD742C3-B94A-4CB2-BD99-5C2F70C68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3" y="2396"/>
              <a:ext cx="83" cy="87"/>
            </a:xfrm>
            <a:custGeom>
              <a:avLst/>
              <a:gdLst>
                <a:gd name="T0" fmla="*/ 76 w 83"/>
                <a:gd name="T1" fmla="*/ 81 h 87"/>
                <a:gd name="T2" fmla="*/ 75 w 83"/>
                <a:gd name="T3" fmla="*/ 84 h 87"/>
                <a:gd name="T4" fmla="*/ 34 w 83"/>
                <a:gd name="T5" fmla="*/ 75 h 87"/>
                <a:gd name="T6" fmla="*/ 21 w 83"/>
                <a:gd name="T7" fmla="*/ 59 h 87"/>
                <a:gd name="T8" fmla="*/ 0 w 83"/>
                <a:gd name="T9" fmla="*/ 42 h 87"/>
                <a:gd name="T10" fmla="*/ 3 w 83"/>
                <a:gd name="T11" fmla="*/ 12 h 87"/>
                <a:gd name="T12" fmla="*/ 6 w 83"/>
                <a:gd name="T13" fmla="*/ 0 h 87"/>
                <a:gd name="T14" fmla="*/ 21 w 83"/>
                <a:gd name="T15" fmla="*/ 19 h 87"/>
                <a:gd name="T16" fmla="*/ 31 w 83"/>
                <a:gd name="T17" fmla="*/ 52 h 87"/>
                <a:gd name="T18" fmla="*/ 60 w 83"/>
                <a:gd name="T19" fmla="*/ 62 h 87"/>
                <a:gd name="T20" fmla="*/ 75 w 83"/>
                <a:gd name="T21" fmla="*/ 74 h 87"/>
                <a:gd name="T22" fmla="*/ 82 w 83"/>
                <a:gd name="T23" fmla="*/ 86 h 87"/>
                <a:gd name="T24" fmla="*/ 76 w 83"/>
                <a:gd name="T25" fmla="*/ 81 h 87"/>
                <a:gd name="T26" fmla="*/ 76 w 83"/>
                <a:gd name="T27" fmla="*/ 81 h 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87"/>
                <a:gd name="T44" fmla="*/ 83 w 83"/>
                <a:gd name="T45" fmla="*/ 87 h 8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87">
                  <a:moveTo>
                    <a:pt x="76" y="81"/>
                  </a:moveTo>
                  <a:lnTo>
                    <a:pt x="75" y="84"/>
                  </a:lnTo>
                  <a:lnTo>
                    <a:pt x="34" y="75"/>
                  </a:lnTo>
                  <a:lnTo>
                    <a:pt x="21" y="59"/>
                  </a:lnTo>
                  <a:lnTo>
                    <a:pt x="0" y="42"/>
                  </a:lnTo>
                  <a:lnTo>
                    <a:pt x="3" y="12"/>
                  </a:lnTo>
                  <a:lnTo>
                    <a:pt x="6" y="0"/>
                  </a:lnTo>
                  <a:lnTo>
                    <a:pt x="21" y="19"/>
                  </a:lnTo>
                  <a:lnTo>
                    <a:pt x="31" y="52"/>
                  </a:lnTo>
                  <a:lnTo>
                    <a:pt x="60" y="62"/>
                  </a:lnTo>
                  <a:lnTo>
                    <a:pt x="75" y="74"/>
                  </a:lnTo>
                  <a:lnTo>
                    <a:pt x="82" y="86"/>
                  </a:lnTo>
                  <a:lnTo>
                    <a:pt x="76" y="81"/>
                  </a:lnTo>
                </a:path>
              </a:pathLst>
            </a:custGeom>
            <a:solidFill>
              <a:srgbClr val="FFFF00"/>
            </a:solidFill>
            <a:ln w="1893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6" name="Freeform 26">
              <a:extLst>
                <a:ext uri="{FF2B5EF4-FFF2-40B4-BE49-F238E27FC236}">
                  <a16:creationId xmlns:a16="http://schemas.microsoft.com/office/drawing/2014/main" xmlns="" id="{BBBCF1DB-D342-4B25-B9E5-342D02322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2409"/>
              <a:ext cx="78" cy="95"/>
            </a:xfrm>
            <a:custGeom>
              <a:avLst/>
              <a:gdLst>
                <a:gd name="T0" fmla="*/ 73 w 78"/>
                <a:gd name="T1" fmla="*/ 8 h 95"/>
                <a:gd name="T2" fmla="*/ 75 w 78"/>
                <a:gd name="T3" fmla="*/ 8 h 95"/>
                <a:gd name="T4" fmla="*/ 77 w 78"/>
                <a:gd name="T5" fmla="*/ 56 h 95"/>
                <a:gd name="T6" fmla="*/ 63 w 78"/>
                <a:gd name="T7" fmla="*/ 70 h 95"/>
                <a:gd name="T8" fmla="*/ 49 w 78"/>
                <a:gd name="T9" fmla="*/ 94 h 95"/>
                <a:gd name="T10" fmla="*/ 14 w 78"/>
                <a:gd name="T11" fmla="*/ 90 h 95"/>
                <a:gd name="T12" fmla="*/ 0 w 78"/>
                <a:gd name="T13" fmla="*/ 87 h 95"/>
                <a:gd name="T14" fmla="*/ 18 w 78"/>
                <a:gd name="T15" fmla="*/ 70 h 95"/>
                <a:gd name="T16" fmla="*/ 52 w 78"/>
                <a:gd name="T17" fmla="*/ 59 h 95"/>
                <a:gd name="T18" fmla="*/ 56 w 78"/>
                <a:gd name="T19" fmla="*/ 26 h 95"/>
                <a:gd name="T20" fmla="*/ 64 w 78"/>
                <a:gd name="T21" fmla="*/ 8 h 95"/>
                <a:gd name="T22" fmla="*/ 76 w 78"/>
                <a:gd name="T23" fmla="*/ 0 h 95"/>
                <a:gd name="T24" fmla="*/ 73 w 78"/>
                <a:gd name="T25" fmla="*/ 8 h 95"/>
                <a:gd name="T26" fmla="*/ 73 w 78"/>
                <a:gd name="T27" fmla="*/ 8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"/>
                <a:gd name="T43" fmla="*/ 0 h 95"/>
                <a:gd name="T44" fmla="*/ 78 w 78"/>
                <a:gd name="T45" fmla="*/ 95 h 9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" h="95">
                  <a:moveTo>
                    <a:pt x="73" y="8"/>
                  </a:moveTo>
                  <a:lnTo>
                    <a:pt x="75" y="8"/>
                  </a:lnTo>
                  <a:lnTo>
                    <a:pt x="77" y="56"/>
                  </a:lnTo>
                  <a:lnTo>
                    <a:pt x="63" y="70"/>
                  </a:lnTo>
                  <a:lnTo>
                    <a:pt x="49" y="94"/>
                  </a:lnTo>
                  <a:lnTo>
                    <a:pt x="14" y="90"/>
                  </a:lnTo>
                  <a:lnTo>
                    <a:pt x="0" y="87"/>
                  </a:lnTo>
                  <a:lnTo>
                    <a:pt x="18" y="70"/>
                  </a:lnTo>
                  <a:lnTo>
                    <a:pt x="52" y="59"/>
                  </a:lnTo>
                  <a:lnTo>
                    <a:pt x="56" y="26"/>
                  </a:lnTo>
                  <a:lnTo>
                    <a:pt x="64" y="8"/>
                  </a:lnTo>
                  <a:lnTo>
                    <a:pt x="76" y="0"/>
                  </a:lnTo>
                  <a:lnTo>
                    <a:pt x="73" y="8"/>
                  </a:lnTo>
                </a:path>
              </a:pathLst>
            </a:custGeom>
            <a:solidFill>
              <a:srgbClr val="FFFF00"/>
            </a:solidFill>
            <a:ln w="1893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7" name="Freeform 27">
              <a:extLst>
                <a:ext uri="{FF2B5EF4-FFF2-40B4-BE49-F238E27FC236}">
                  <a16:creationId xmlns:a16="http://schemas.microsoft.com/office/drawing/2014/main" xmlns="" id="{E1783FE7-EEDD-4493-8CA9-37ABDB319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" y="2513"/>
              <a:ext cx="40" cy="116"/>
            </a:xfrm>
            <a:custGeom>
              <a:avLst/>
              <a:gdLst>
                <a:gd name="T0" fmla="*/ 34 w 40"/>
                <a:gd name="T1" fmla="*/ 108 h 116"/>
                <a:gd name="T2" fmla="*/ 32 w 40"/>
                <a:gd name="T3" fmla="*/ 109 h 116"/>
                <a:gd name="T4" fmla="*/ 6 w 40"/>
                <a:gd name="T5" fmla="*/ 77 h 116"/>
                <a:gd name="T6" fmla="*/ 5 w 40"/>
                <a:gd name="T7" fmla="*/ 56 h 116"/>
                <a:gd name="T8" fmla="*/ 0 w 40"/>
                <a:gd name="T9" fmla="*/ 29 h 116"/>
                <a:gd name="T10" fmla="*/ 21 w 40"/>
                <a:gd name="T11" fmla="*/ 7 h 116"/>
                <a:gd name="T12" fmla="*/ 31 w 40"/>
                <a:gd name="T13" fmla="*/ 0 h 116"/>
                <a:gd name="T14" fmla="*/ 31 w 40"/>
                <a:gd name="T15" fmla="*/ 24 h 116"/>
                <a:gd name="T16" fmla="*/ 17 w 40"/>
                <a:gd name="T17" fmla="*/ 56 h 116"/>
                <a:gd name="T18" fmla="*/ 34 w 40"/>
                <a:gd name="T19" fmla="*/ 83 h 116"/>
                <a:gd name="T20" fmla="*/ 39 w 40"/>
                <a:gd name="T21" fmla="*/ 102 h 116"/>
                <a:gd name="T22" fmla="*/ 37 w 40"/>
                <a:gd name="T23" fmla="*/ 115 h 116"/>
                <a:gd name="T24" fmla="*/ 34 w 40"/>
                <a:gd name="T25" fmla="*/ 108 h 116"/>
                <a:gd name="T26" fmla="*/ 34 w 40"/>
                <a:gd name="T27" fmla="*/ 108 h 1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"/>
                <a:gd name="T43" fmla="*/ 0 h 116"/>
                <a:gd name="T44" fmla="*/ 40 w 40"/>
                <a:gd name="T45" fmla="*/ 116 h 1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" h="116">
                  <a:moveTo>
                    <a:pt x="34" y="108"/>
                  </a:moveTo>
                  <a:lnTo>
                    <a:pt x="32" y="109"/>
                  </a:lnTo>
                  <a:lnTo>
                    <a:pt x="6" y="77"/>
                  </a:lnTo>
                  <a:lnTo>
                    <a:pt x="5" y="56"/>
                  </a:lnTo>
                  <a:lnTo>
                    <a:pt x="0" y="29"/>
                  </a:lnTo>
                  <a:lnTo>
                    <a:pt x="21" y="7"/>
                  </a:lnTo>
                  <a:lnTo>
                    <a:pt x="31" y="0"/>
                  </a:lnTo>
                  <a:lnTo>
                    <a:pt x="31" y="24"/>
                  </a:lnTo>
                  <a:lnTo>
                    <a:pt x="17" y="56"/>
                  </a:lnTo>
                  <a:lnTo>
                    <a:pt x="34" y="83"/>
                  </a:lnTo>
                  <a:lnTo>
                    <a:pt x="39" y="102"/>
                  </a:lnTo>
                  <a:lnTo>
                    <a:pt x="37" y="115"/>
                  </a:lnTo>
                  <a:lnTo>
                    <a:pt x="34" y="108"/>
                  </a:lnTo>
                </a:path>
              </a:pathLst>
            </a:custGeom>
            <a:solidFill>
              <a:srgbClr val="FFFF00"/>
            </a:solidFill>
            <a:ln w="1893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8" name="Freeform 28">
              <a:extLst>
                <a:ext uri="{FF2B5EF4-FFF2-40B4-BE49-F238E27FC236}">
                  <a16:creationId xmlns:a16="http://schemas.microsoft.com/office/drawing/2014/main" xmlns="" id="{0F6F315D-BDA8-474E-AFB6-D8A93364C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9" y="2569"/>
              <a:ext cx="82" cy="86"/>
            </a:xfrm>
            <a:custGeom>
              <a:avLst/>
              <a:gdLst>
                <a:gd name="T0" fmla="*/ 75 w 82"/>
                <a:gd name="T1" fmla="*/ 81 h 86"/>
                <a:gd name="T2" fmla="*/ 75 w 82"/>
                <a:gd name="T3" fmla="*/ 83 h 86"/>
                <a:gd name="T4" fmla="*/ 35 w 82"/>
                <a:gd name="T5" fmla="*/ 74 h 86"/>
                <a:gd name="T6" fmla="*/ 21 w 82"/>
                <a:gd name="T7" fmla="*/ 59 h 86"/>
                <a:gd name="T8" fmla="*/ 0 w 82"/>
                <a:gd name="T9" fmla="*/ 42 h 86"/>
                <a:gd name="T10" fmla="*/ 3 w 82"/>
                <a:gd name="T11" fmla="*/ 12 h 86"/>
                <a:gd name="T12" fmla="*/ 6 w 82"/>
                <a:gd name="T13" fmla="*/ 0 h 86"/>
                <a:gd name="T14" fmla="*/ 21 w 82"/>
                <a:gd name="T15" fmla="*/ 19 h 86"/>
                <a:gd name="T16" fmla="*/ 31 w 82"/>
                <a:gd name="T17" fmla="*/ 51 h 86"/>
                <a:gd name="T18" fmla="*/ 59 w 82"/>
                <a:gd name="T19" fmla="*/ 61 h 86"/>
                <a:gd name="T20" fmla="*/ 75 w 82"/>
                <a:gd name="T21" fmla="*/ 73 h 86"/>
                <a:gd name="T22" fmla="*/ 81 w 82"/>
                <a:gd name="T23" fmla="*/ 85 h 86"/>
                <a:gd name="T24" fmla="*/ 75 w 82"/>
                <a:gd name="T25" fmla="*/ 81 h 86"/>
                <a:gd name="T26" fmla="*/ 75 w 82"/>
                <a:gd name="T27" fmla="*/ 81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2"/>
                <a:gd name="T43" fmla="*/ 0 h 86"/>
                <a:gd name="T44" fmla="*/ 82 w 82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2" h="86">
                  <a:moveTo>
                    <a:pt x="75" y="81"/>
                  </a:moveTo>
                  <a:lnTo>
                    <a:pt x="75" y="83"/>
                  </a:lnTo>
                  <a:lnTo>
                    <a:pt x="35" y="74"/>
                  </a:lnTo>
                  <a:lnTo>
                    <a:pt x="21" y="59"/>
                  </a:lnTo>
                  <a:lnTo>
                    <a:pt x="0" y="42"/>
                  </a:lnTo>
                  <a:lnTo>
                    <a:pt x="3" y="12"/>
                  </a:lnTo>
                  <a:lnTo>
                    <a:pt x="6" y="0"/>
                  </a:lnTo>
                  <a:lnTo>
                    <a:pt x="21" y="19"/>
                  </a:lnTo>
                  <a:lnTo>
                    <a:pt x="31" y="51"/>
                  </a:lnTo>
                  <a:lnTo>
                    <a:pt x="59" y="61"/>
                  </a:lnTo>
                  <a:lnTo>
                    <a:pt x="75" y="73"/>
                  </a:lnTo>
                  <a:lnTo>
                    <a:pt x="81" y="85"/>
                  </a:lnTo>
                  <a:lnTo>
                    <a:pt x="75" y="81"/>
                  </a:lnTo>
                </a:path>
              </a:pathLst>
            </a:custGeom>
            <a:solidFill>
              <a:srgbClr val="FFFF00"/>
            </a:solidFill>
            <a:ln w="1893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0317" name="Text Box 29">
            <a:extLst>
              <a:ext uri="{FF2B5EF4-FFF2-40B4-BE49-F238E27FC236}">
                <a16:creationId xmlns:a16="http://schemas.microsoft.com/office/drawing/2014/main" xmlns="" id="{884AA4C2-0A61-4AE5-ADD8-712CEC667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8201" y="4291392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5450">
              <a:spcBef>
                <a:spcPct val="20000"/>
              </a:spcBef>
              <a:buSzPct val="75000"/>
              <a:buBlip>
                <a:blip r:embed="rId9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4254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4254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4254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42545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25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25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25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25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2F2F2F"/>
              </a:buClr>
              <a:buSzPct val="90000"/>
              <a:buFont typeface="Monotype Sorts" pitchFamily="2" charset="2"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Exo-erythrocytic </a:t>
            </a:r>
          </a:p>
          <a:p>
            <a:pPr algn="ctr">
              <a:spcBef>
                <a:spcPct val="0"/>
              </a:spcBef>
              <a:buClr>
                <a:srgbClr val="2F2F2F"/>
              </a:buClr>
              <a:buSzPct val="90000"/>
              <a:buFont typeface="Monotype Sorts" pitchFamily="2" charset="2"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(hepatic) cycle</a:t>
            </a:r>
            <a:endParaRPr lang="en-US" altLang="en-US" sz="1400"/>
          </a:p>
        </p:txBody>
      </p:sp>
      <p:grpSp>
        <p:nvGrpSpPr>
          <p:cNvPr id="5" name="Group 30">
            <a:extLst>
              <a:ext uri="{FF2B5EF4-FFF2-40B4-BE49-F238E27FC236}">
                <a16:creationId xmlns:a16="http://schemas.microsoft.com/office/drawing/2014/main" xmlns="" id="{03BAC67C-675B-43F3-BFEB-F810C31A5BA3}"/>
              </a:ext>
            </a:extLst>
          </p:cNvPr>
          <p:cNvGrpSpPr>
            <a:grpSpLocks/>
          </p:cNvGrpSpPr>
          <p:nvPr/>
        </p:nvGrpSpPr>
        <p:grpSpPr bwMode="auto">
          <a:xfrm>
            <a:off x="7739601" y="4748593"/>
            <a:ext cx="1828800" cy="1025525"/>
            <a:chOff x="4080" y="3216"/>
            <a:chExt cx="1152" cy="646"/>
          </a:xfrm>
        </p:grpSpPr>
        <p:sp>
          <p:nvSpPr>
            <p:cNvPr id="10446" name="Oval 31">
              <a:extLst>
                <a:ext uri="{FF2B5EF4-FFF2-40B4-BE49-F238E27FC236}">
                  <a16:creationId xmlns:a16="http://schemas.microsoft.com/office/drawing/2014/main" xmlns="" id="{0E89B930-D3FE-4008-A138-1FA8E0387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7" y="3728"/>
              <a:ext cx="77" cy="28"/>
            </a:xfrm>
            <a:prstGeom prst="ellipse">
              <a:avLst/>
            </a:prstGeom>
            <a:gradFill rotWithShape="0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75000"/>
                <a:buBlip>
                  <a:blip r:embed="rId9"/>
                </a:buBlip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ar-SA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447" name="Oval 32">
              <a:extLst>
                <a:ext uri="{FF2B5EF4-FFF2-40B4-BE49-F238E27FC236}">
                  <a16:creationId xmlns:a16="http://schemas.microsoft.com/office/drawing/2014/main" xmlns="" id="{3386DE6C-6F80-4C81-972A-6B822F7EE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5" y="3782"/>
              <a:ext cx="78" cy="23"/>
            </a:xfrm>
            <a:prstGeom prst="ellipse">
              <a:avLst/>
            </a:prstGeom>
            <a:gradFill rotWithShape="0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75000"/>
                <a:buBlip>
                  <a:blip r:embed="rId9"/>
                </a:buBlip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ar-SA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448" name="Oval 33">
              <a:extLst>
                <a:ext uri="{FF2B5EF4-FFF2-40B4-BE49-F238E27FC236}">
                  <a16:creationId xmlns:a16="http://schemas.microsoft.com/office/drawing/2014/main" xmlns="" id="{C4B0A62B-3886-455C-AA0C-118936690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2" y="3828"/>
              <a:ext cx="66" cy="26"/>
            </a:xfrm>
            <a:prstGeom prst="ellipse">
              <a:avLst/>
            </a:prstGeom>
            <a:gradFill rotWithShape="0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75000"/>
                <a:buBlip>
                  <a:blip r:embed="rId9"/>
                </a:buBlip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ar-SA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10449" name="Group 34">
              <a:extLst>
                <a:ext uri="{FF2B5EF4-FFF2-40B4-BE49-F238E27FC236}">
                  <a16:creationId xmlns:a16="http://schemas.microsoft.com/office/drawing/2014/main" xmlns="" id="{72C0203A-6D68-4F5C-B8B0-BA6D551589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8" y="3605"/>
              <a:ext cx="380" cy="257"/>
              <a:chOff x="4510" y="3513"/>
              <a:chExt cx="258" cy="276"/>
            </a:xfrm>
          </p:grpSpPr>
          <p:sp>
            <p:nvSpPr>
              <p:cNvPr id="10452" name="Oval 35">
                <a:extLst>
                  <a:ext uri="{FF2B5EF4-FFF2-40B4-BE49-F238E27FC236}">
                    <a16:creationId xmlns:a16="http://schemas.microsoft.com/office/drawing/2014/main" xmlns="" id="{278F22AA-B803-492A-8863-804A92B60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1" y="3639"/>
                <a:ext cx="36" cy="2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ar-SA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53" name="Oval 36">
                <a:extLst>
                  <a:ext uri="{FF2B5EF4-FFF2-40B4-BE49-F238E27FC236}">
                    <a16:creationId xmlns:a16="http://schemas.microsoft.com/office/drawing/2014/main" xmlns="" id="{7A469ED2-D96B-4BF2-8A16-E9CA23617B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6" y="3675"/>
                <a:ext cx="55" cy="23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ar-SA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54" name="Oval 37">
                <a:extLst>
                  <a:ext uri="{FF2B5EF4-FFF2-40B4-BE49-F238E27FC236}">
                    <a16:creationId xmlns:a16="http://schemas.microsoft.com/office/drawing/2014/main" xmlns="" id="{2181E991-67D0-4090-9288-D26F5FE6A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5" y="3686"/>
                <a:ext cx="44" cy="34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ar-SA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55" name="Oval 38">
                <a:extLst>
                  <a:ext uri="{FF2B5EF4-FFF2-40B4-BE49-F238E27FC236}">
                    <a16:creationId xmlns:a16="http://schemas.microsoft.com/office/drawing/2014/main" xmlns="" id="{97E04AF0-3DAD-47AB-9270-ADC5AE1D91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0" y="3645"/>
                <a:ext cx="39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ar-SA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56" name="Oval 39">
                <a:extLst>
                  <a:ext uri="{FF2B5EF4-FFF2-40B4-BE49-F238E27FC236}">
                    <a16:creationId xmlns:a16="http://schemas.microsoft.com/office/drawing/2014/main" xmlns="" id="{2CCC1514-AF27-45A4-924B-768C4C14A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1" y="3568"/>
                <a:ext cx="38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ar-SA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57" name="Oval 40">
                <a:extLst>
                  <a:ext uri="{FF2B5EF4-FFF2-40B4-BE49-F238E27FC236}">
                    <a16:creationId xmlns:a16="http://schemas.microsoft.com/office/drawing/2014/main" xmlns="" id="{44A557C7-2522-4EAD-84BE-B4996761DF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8" y="3562"/>
                <a:ext cx="50" cy="17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ar-SA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58" name="Oval 41">
                <a:extLst>
                  <a:ext uri="{FF2B5EF4-FFF2-40B4-BE49-F238E27FC236}">
                    <a16:creationId xmlns:a16="http://schemas.microsoft.com/office/drawing/2014/main" xmlns="" id="{7457B022-978F-43B0-AAA1-B2CD89A7B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1" y="3576"/>
                <a:ext cx="28" cy="27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ar-SA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59" name="Oval 42">
                <a:extLst>
                  <a:ext uri="{FF2B5EF4-FFF2-40B4-BE49-F238E27FC236}">
                    <a16:creationId xmlns:a16="http://schemas.microsoft.com/office/drawing/2014/main" xmlns="" id="{14B8C5CA-2A94-4202-85E0-A437C59B0D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9" y="3590"/>
                <a:ext cx="53" cy="22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ar-SA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60" name="Oval 43">
                <a:extLst>
                  <a:ext uri="{FF2B5EF4-FFF2-40B4-BE49-F238E27FC236}">
                    <a16:creationId xmlns:a16="http://schemas.microsoft.com/office/drawing/2014/main" xmlns="" id="{26E11480-9F51-4733-9E39-3D3597E908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6" y="3631"/>
                <a:ext cx="47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ar-SA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61" name="Oval 44">
                <a:extLst>
                  <a:ext uri="{FF2B5EF4-FFF2-40B4-BE49-F238E27FC236}">
                    <a16:creationId xmlns:a16="http://schemas.microsoft.com/office/drawing/2014/main" xmlns="" id="{C01B881E-A01E-48BF-880B-944248215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0" y="3731"/>
                <a:ext cx="41" cy="25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ar-SA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62" name="Freeform 45">
                <a:extLst>
                  <a:ext uri="{FF2B5EF4-FFF2-40B4-BE49-F238E27FC236}">
                    <a16:creationId xmlns:a16="http://schemas.microsoft.com/office/drawing/2014/main" xmlns="" id="{655CE464-CB5A-4A92-AE0A-D3A0483CC4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0" y="3513"/>
                <a:ext cx="258" cy="276"/>
              </a:xfrm>
              <a:custGeom>
                <a:avLst/>
                <a:gdLst>
                  <a:gd name="T0" fmla="*/ 23 w 258"/>
                  <a:gd name="T1" fmla="*/ 56 h 276"/>
                  <a:gd name="T2" fmla="*/ 24 w 258"/>
                  <a:gd name="T3" fmla="*/ 54 h 276"/>
                  <a:gd name="T4" fmla="*/ 143 w 258"/>
                  <a:gd name="T5" fmla="*/ 0 h 276"/>
                  <a:gd name="T6" fmla="*/ 257 w 258"/>
                  <a:gd name="T7" fmla="*/ 69 h 276"/>
                  <a:gd name="T8" fmla="*/ 257 w 258"/>
                  <a:gd name="T9" fmla="*/ 191 h 276"/>
                  <a:gd name="T10" fmla="*/ 114 w 258"/>
                  <a:gd name="T11" fmla="*/ 275 h 276"/>
                  <a:gd name="T12" fmla="*/ 0 w 258"/>
                  <a:gd name="T13" fmla="*/ 197 h 276"/>
                  <a:gd name="T14" fmla="*/ 10 w 258"/>
                  <a:gd name="T15" fmla="*/ 189 h 276"/>
                  <a:gd name="T16" fmla="*/ 113 w 258"/>
                  <a:gd name="T17" fmla="*/ 259 h 276"/>
                  <a:gd name="T18" fmla="*/ 229 w 258"/>
                  <a:gd name="T19" fmla="*/ 187 h 276"/>
                  <a:gd name="T20" fmla="*/ 241 w 258"/>
                  <a:gd name="T21" fmla="*/ 75 h 276"/>
                  <a:gd name="T22" fmla="*/ 143 w 258"/>
                  <a:gd name="T23" fmla="*/ 16 h 276"/>
                  <a:gd name="T24" fmla="*/ 31 w 258"/>
                  <a:gd name="T25" fmla="*/ 71 h 276"/>
                  <a:gd name="T26" fmla="*/ 24 w 258"/>
                  <a:gd name="T27" fmla="*/ 58 h 276"/>
                  <a:gd name="T28" fmla="*/ 23 w 258"/>
                  <a:gd name="T29" fmla="*/ 56 h 276"/>
                  <a:gd name="T30" fmla="*/ 23 w 258"/>
                  <a:gd name="T31" fmla="*/ 56 h 27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58"/>
                  <a:gd name="T49" fmla="*/ 0 h 276"/>
                  <a:gd name="T50" fmla="*/ 258 w 258"/>
                  <a:gd name="T51" fmla="*/ 276 h 27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58" h="276">
                    <a:moveTo>
                      <a:pt x="23" y="56"/>
                    </a:moveTo>
                    <a:lnTo>
                      <a:pt x="24" y="54"/>
                    </a:lnTo>
                    <a:lnTo>
                      <a:pt x="143" y="0"/>
                    </a:lnTo>
                    <a:lnTo>
                      <a:pt x="257" y="69"/>
                    </a:lnTo>
                    <a:lnTo>
                      <a:pt x="257" y="191"/>
                    </a:lnTo>
                    <a:lnTo>
                      <a:pt x="114" y="275"/>
                    </a:lnTo>
                    <a:lnTo>
                      <a:pt x="0" y="197"/>
                    </a:lnTo>
                    <a:lnTo>
                      <a:pt x="10" y="189"/>
                    </a:lnTo>
                    <a:lnTo>
                      <a:pt x="113" y="259"/>
                    </a:lnTo>
                    <a:lnTo>
                      <a:pt x="229" y="187"/>
                    </a:lnTo>
                    <a:lnTo>
                      <a:pt x="241" y="75"/>
                    </a:lnTo>
                    <a:lnTo>
                      <a:pt x="143" y="16"/>
                    </a:lnTo>
                    <a:lnTo>
                      <a:pt x="31" y="71"/>
                    </a:lnTo>
                    <a:lnTo>
                      <a:pt x="24" y="58"/>
                    </a:lnTo>
                    <a:lnTo>
                      <a:pt x="23" y="56"/>
                    </a:lnTo>
                  </a:path>
                </a:pathLst>
              </a:custGeom>
              <a:solidFill>
                <a:srgbClr val="FF3300"/>
              </a:solidFill>
              <a:ln w="1893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450" name="Freeform 46">
              <a:extLst>
                <a:ext uri="{FF2B5EF4-FFF2-40B4-BE49-F238E27FC236}">
                  <a16:creationId xmlns:a16="http://schemas.microsoft.com/office/drawing/2014/main" xmlns="" id="{DACB7FD9-A2CF-4D57-8DA9-936665C8F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3216"/>
              <a:ext cx="384" cy="288"/>
            </a:xfrm>
            <a:custGeom>
              <a:avLst/>
              <a:gdLst>
                <a:gd name="T0" fmla="*/ 320 w 391"/>
                <a:gd name="T1" fmla="*/ 16 h 385"/>
                <a:gd name="T2" fmla="*/ 298 w 391"/>
                <a:gd name="T3" fmla="*/ 12 h 385"/>
                <a:gd name="T4" fmla="*/ 276 w 391"/>
                <a:gd name="T5" fmla="*/ 10 h 385"/>
                <a:gd name="T6" fmla="*/ 250 w 391"/>
                <a:gd name="T7" fmla="*/ 7 h 385"/>
                <a:gd name="T8" fmla="*/ 226 w 391"/>
                <a:gd name="T9" fmla="*/ 5 h 385"/>
                <a:gd name="T10" fmla="*/ 198 w 391"/>
                <a:gd name="T11" fmla="*/ 4 h 385"/>
                <a:gd name="T12" fmla="*/ 174 w 391"/>
                <a:gd name="T13" fmla="*/ 3 h 385"/>
                <a:gd name="T14" fmla="*/ 147 w 391"/>
                <a:gd name="T15" fmla="*/ 1 h 385"/>
                <a:gd name="T16" fmla="*/ 124 w 391"/>
                <a:gd name="T17" fmla="*/ 1 h 385"/>
                <a:gd name="T18" fmla="*/ 97 w 391"/>
                <a:gd name="T19" fmla="*/ 1 h 385"/>
                <a:gd name="T20" fmla="*/ 77 w 391"/>
                <a:gd name="T21" fmla="*/ 1 h 385"/>
                <a:gd name="T22" fmla="*/ 57 w 391"/>
                <a:gd name="T23" fmla="*/ 1 h 385"/>
                <a:gd name="T24" fmla="*/ 35 w 391"/>
                <a:gd name="T25" fmla="*/ 1 h 385"/>
                <a:gd name="T26" fmla="*/ 27 w 391"/>
                <a:gd name="T27" fmla="*/ 1 h 385"/>
                <a:gd name="T28" fmla="*/ 14 w 391"/>
                <a:gd name="T29" fmla="*/ 1 h 385"/>
                <a:gd name="T30" fmla="*/ 4 w 391"/>
                <a:gd name="T31" fmla="*/ 1 h 385"/>
                <a:gd name="T32" fmla="*/ 0 w 391"/>
                <a:gd name="T33" fmla="*/ 0 h 3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1"/>
                <a:gd name="T52" fmla="*/ 0 h 385"/>
                <a:gd name="T53" fmla="*/ 391 w 391"/>
                <a:gd name="T54" fmla="*/ 385 h 3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1" h="385">
                  <a:moveTo>
                    <a:pt x="390" y="384"/>
                  </a:moveTo>
                  <a:lnTo>
                    <a:pt x="364" y="307"/>
                  </a:lnTo>
                  <a:lnTo>
                    <a:pt x="336" y="240"/>
                  </a:lnTo>
                  <a:lnTo>
                    <a:pt x="305" y="184"/>
                  </a:lnTo>
                  <a:lnTo>
                    <a:pt x="275" y="138"/>
                  </a:lnTo>
                  <a:lnTo>
                    <a:pt x="242" y="100"/>
                  </a:lnTo>
                  <a:lnTo>
                    <a:pt x="211" y="70"/>
                  </a:lnTo>
                  <a:lnTo>
                    <a:pt x="180" y="47"/>
                  </a:lnTo>
                  <a:lnTo>
                    <a:pt x="150" y="30"/>
                  </a:lnTo>
                  <a:lnTo>
                    <a:pt x="119" y="18"/>
                  </a:lnTo>
                  <a:lnTo>
                    <a:pt x="93" y="10"/>
                  </a:lnTo>
                  <a:lnTo>
                    <a:pt x="68" y="6"/>
                  </a:lnTo>
                  <a:lnTo>
                    <a:pt x="46" y="3"/>
                  </a:lnTo>
                  <a:lnTo>
                    <a:pt x="28" y="3"/>
                  </a:lnTo>
                  <a:lnTo>
                    <a:pt x="14" y="2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 w="31353">
              <a:solidFill>
                <a:srgbClr val="0099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51" name="Freeform 47">
              <a:extLst>
                <a:ext uri="{FF2B5EF4-FFF2-40B4-BE49-F238E27FC236}">
                  <a16:creationId xmlns:a16="http://schemas.microsoft.com/office/drawing/2014/main" xmlns="" id="{1F69DC85-1F0D-48ED-99EF-A63534E4D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3360"/>
              <a:ext cx="480" cy="413"/>
            </a:xfrm>
            <a:custGeom>
              <a:avLst/>
              <a:gdLst>
                <a:gd name="T0" fmla="*/ 0 w 477"/>
                <a:gd name="T1" fmla="*/ 29926 h 269"/>
                <a:gd name="T2" fmla="*/ 92 w 477"/>
                <a:gd name="T3" fmla="*/ 29661 h 269"/>
                <a:gd name="T4" fmla="*/ 164 w 477"/>
                <a:gd name="T5" fmla="*/ 28704 h 269"/>
                <a:gd name="T6" fmla="*/ 225 w 477"/>
                <a:gd name="T7" fmla="*/ 27279 h 269"/>
                <a:gd name="T8" fmla="*/ 290 w 477"/>
                <a:gd name="T9" fmla="*/ 25420 h 269"/>
                <a:gd name="T10" fmla="*/ 334 w 477"/>
                <a:gd name="T11" fmla="*/ 23220 h 269"/>
                <a:gd name="T12" fmla="*/ 372 w 477"/>
                <a:gd name="T13" fmla="*/ 20653 h 269"/>
                <a:gd name="T14" fmla="*/ 405 w 477"/>
                <a:gd name="T15" fmla="*/ 17979 h 269"/>
                <a:gd name="T16" fmla="*/ 440 w 477"/>
                <a:gd name="T17" fmla="*/ 15218 h 269"/>
                <a:gd name="T18" fmla="*/ 459 w 477"/>
                <a:gd name="T19" fmla="*/ 12507 h 269"/>
                <a:gd name="T20" fmla="*/ 474 w 477"/>
                <a:gd name="T21" fmla="*/ 9811 h 269"/>
                <a:gd name="T22" fmla="*/ 485 w 477"/>
                <a:gd name="T23" fmla="*/ 7336 h 269"/>
                <a:gd name="T24" fmla="*/ 494 w 477"/>
                <a:gd name="T25" fmla="*/ 5146 h 269"/>
                <a:gd name="T26" fmla="*/ 499 w 477"/>
                <a:gd name="T27" fmla="*/ 3279 h 269"/>
                <a:gd name="T28" fmla="*/ 504 w 477"/>
                <a:gd name="T29" fmla="*/ 1661 h 269"/>
                <a:gd name="T30" fmla="*/ 506 w 477"/>
                <a:gd name="T31" fmla="*/ 560 h 269"/>
                <a:gd name="T32" fmla="*/ 509 w 477"/>
                <a:gd name="T33" fmla="*/ 0 h 2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7"/>
                <a:gd name="T52" fmla="*/ 0 h 269"/>
                <a:gd name="T53" fmla="*/ 477 w 477"/>
                <a:gd name="T54" fmla="*/ 269 h 2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7" h="269">
                  <a:moveTo>
                    <a:pt x="0" y="268"/>
                  </a:moveTo>
                  <a:lnTo>
                    <a:pt x="81" y="266"/>
                  </a:lnTo>
                  <a:lnTo>
                    <a:pt x="153" y="257"/>
                  </a:lnTo>
                  <a:lnTo>
                    <a:pt x="214" y="244"/>
                  </a:lnTo>
                  <a:lnTo>
                    <a:pt x="268" y="227"/>
                  </a:lnTo>
                  <a:lnTo>
                    <a:pt x="312" y="208"/>
                  </a:lnTo>
                  <a:lnTo>
                    <a:pt x="350" y="185"/>
                  </a:lnTo>
                  <a:lnTo>
                    <a:pt x="381" y="161"/>
                  </a:lnTo>
                  <a:lnTo>
                    <a:pt x="407" y="136"/>
                  </a:lnTo>
                  <a:lnTo>
                    <a:pt x="426" y="112"/>
                  </a:lnTo>
                  <a:lnTo>
                    <a:pt x="441" y="88"/>
                  </a:lnTo>
                  <a:lnTo>
                    <a:pt x="452" y="66"/>
                  </a:lnTo>
                  <a:lnTo>
                    <a:pt x="461" y="46"/>
                  </a:lnTo>
                  <a:lnTo>
                    <a:pt x="466" y="29"/>
                  </a:lnTo>
                  <a:lnTo>
                    <a:pt x="471" y="15"/>
                  </a:lnTo>
                  <a:lnTo>
                    <a:pt x="473" y="5"/>
                  </a:lnTo>
                  <a:lnTo>
                    <a:pt x="476" y="0"/>
                  </a:lnTo>
                </a:path>
              </a:pathLst>
            </a:custGeom>
            <a:noFill/>
            <a:ln w="31353">
              <a:solidFill>
                <a:srgbClr val="0099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48">
            <a:extLst>
              <a:ext uri="{FF2B5EF4-FFF2-40B4-BE49-F238E27FC236}">
                <a16:creationId xmlns:a16="http://schemas.microsoft.com/office/drawing/2014/main" xmlns="" id="{757D256C-7021-47F2-8FBB-B0871EA091C3}"/>
              </a:ext>
            </a:extLst>
          </p:cNvPr>
          <p:cNvGrpSpPr>
            <a:grpSpLocks/>
          </p:cNvGrpSpPr>
          <p:nvPr/>
        </p:nvGrpSpPr>
        <p:grpSpPr bwMode="auto">
          <a:xfrm>
            <a:off x="9014365" y="3681792"/>
            <a:ext cx="1392237" cy="1277938"/>
            <a:chOff x="4704" y="2544"/>
            <a:chExt cx="877" cy="853"/>
          </a:xfrm>
        </p:grpSpPr>
        <p:sp>
          <p:nvSpPr>
            <p:cNvPr id="10431" name="Text Box 49">
              <a:extLst>
                <a:ext uri="{FF2B5EF4-FFF2-40B4-BE49-F238E27FC236}">
                  <a16:creationId xmlns:a16="http://schemas.microsoft.com/office/drawing/2014/main" xmlns="" id="{7A16C90D-12D8-4A73-B20C-7EB6CB1661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264"/>
              <a:ext cx="685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5450">
                <a:spcBef>
                  <a:spcPct val="20000"/>
                </a:spcBef>
                <a:buSzPct val="75000"/>
                <a:buBlip>
                  <a:blip r:embed="rId9"/>
                </a:buBlip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4254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4254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4254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42545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2F2F2F"/>
                </a:buClr>
                <a:buSzPct val="90000"/>
                <a:buFont typeface="Monotype Sorts" pitchFamily="2" charset="2"/>
                <a:buNone/>
              </a:pPr>
              <a:r>
                <a:rPr lang="en-US" altLang="en-US" sz="1200" b="1">
                  <a:solidFill>
                    <a:srgbClr val="000000"/>
                  </a:solidFill>
                </a:rPr>
                <a:t>Hypnozoites</a:t>
              </a:r>
              <a:endParaRPr lang="en-US" altLang="en-US" sz="1200" b="1"/>
            </a:p>
          </p:txBody>
        </p:sp>
        <p:grpSp>
          <p:nvGrpSpPr>
            <p:cNvPr id="10432" name="Group 50">
              <a:extLst>
                <a:ext uri="{FF2B5EF4-FFF2-40B4-BE49-F238E27FC236}">
                  <a16:creationId xmlns:a16="http://schemas.microsoft.com/office/drawing/2014/main" xmlns="" id="{61FA3137-8090-4265-B8D4-2623364BD9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2880"/>
              <a:ext cx="249" cy="285"/>
              <a:chOff x="5318" y="2930"/>
              <a:chExt cx="249" cy="285"/>
            </a:xfrm>
          </p:grpSpPr>
          <p:sp>
            <p:nvSpPr>
              <p:cNvPr id="10434" name="Freeform 51" descr="Small checker board">
                <a:extLst>
                  <a:ext uri="{FF2B5EF4-FFF2-40B4-BE49-F238E27FC236}">
                    <a16:creationId xmlns:a16="http://schemas.microsoft.com/office/drawing/2014/main" xmlns="" id="{9F6B5DF2-5B72-4B77-BBDD-19F43C4DE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8" y="2930"/>
                <a:ext cx="249" cy="285"/>
              </a:xfrm>
              <a:custGeom>
                <a:avLst/>
                <a:gdLst>
                  <a:gd name="T0" fmla="*/ 0 w 249"/>
                  <a:gd name="T1" fmla="*/ 78 h 285"/>
                  <a:gd name="T2" fmla="*/ 126 w 249"/>
                  <a:gd name="T3" fmla="*/ 0 h 285"/>
                  <a:gd name="T4" fmla="*/ 248 w 249"/>
                  <a:gd name="T5" fmla="*/ 93 h 285"/>
                  <a:gd name="T6" fmla="*/ 248 w 249"/>
                  <a:gd name="T7" fmla="*/ 188 h 285"/>
                  <a:gd name="T8" fmla="*/ 132 w 249"/>
                  <a:gd name="T9" fmla="*/ 284 h 285"/>
                  <a:gd name="T10" fmla="*/ 4 w 249"/>
                  <a:gd name="T11" fmla="*/ 200 h 285"/>
                  <a:gd name="T12" fmla="*/ 0 w 249"/>
                  <a:gd name="T13" fmla="*/ 78 h 285"/>
                  <a:gd name="T14" fmla="*/ 0 w 249"/>
                  <a:gd name="T15" fmla="*/ 78 h 2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9"/>
                  <a:gd name="T25" fmla="*/ 0 h 285"/>
                  <a:gd name="T26" fmla="*/ 249 w 249"/>
                  <a:gd name="T27" fmla="*/ 285 h 28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9" h="285">
                    <a:moveTo>
                      <a:pt x="0" y="78"/>
                    </a:moveTo>
                    <a:lnTo>
                      <a:pt x="126" y="0"/>
                    </a:lnTo>
                    <a:lnTo>
                      <a:pt x="248" y="93"/>
                    </a:lnTo>
                    <a:lnTo>
                      <a:pt x="248" y="188"/>
                    </a:lnTo>
                    <a:lnTo>
                      <a:pt x="132" y="284"/>
                    </a:lnTo>
                    <a:lnTo>
                      <a:pt x="4" y="200"/>
                    </a:lnTo>
                    <a:lnTo>
                      <a:pt x="0" y="78"/>
                    </a:lnTo>
                  </a:path>
                </a:pathLst>
              </a:custGeom>
              <a:pattFill prst="smCheck">
                <a:fgClr>
                  <a:srgbClr val="FF8080"/>
                </a:fgClr>
                <a:bgClr>
                  <a:srgbClr val="E01F25"/>
                </a:bgClr>
              </a:pattFill>
              <a:ln w="1893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35" name="Freeform 52">
                <a:extLst>
                  <a:ext uri="{FF2B5EF4-FFF2-40B4-BE49-F238E27FC236}">
                    <a16:creationId xmlns:a16="http://schemas.microsoft.com/office/drawing/2014/main" xmlns="" id="{F04217CA-BA07-4F48-AFE5-8C0617DDEB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9" y="304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2 w 3"/>
                  <a:gd name="T3" fmla="*/ 0 h 1"/>
                  <a:gd name="T4" fmla="*/ 0 w 3"/>
                  <a:gd name="T5" fmla="*/ 0 h 1"/>
                  <a:gd name="T6" fmla="*/ 0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893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36" name="Freeform 53">
                <a:extLst>
                  <a:ext uri="{FF2B5EF4-FFF2-40B4-BE49-F238E27FC236}">
                    <a16:creationId xmlns:a16="http://schemas.microsoft.com/office/drawing/2014/main" xmlns="" id="{18F8B7FC-57CC-4A14-9ACF-C803C789F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" y="3010"/>
                <a:ext cx="152" cy="143"/>
              </a:xfrm>
              <a:custGeom>
                <a:avLst/>
                <a:gdLst>
                  <a:gd name="T0" fmla="*/ 51 w 152"/>
                  <a:gd name="T1" fmla="*/ 7 h 143"/>
                  <a:gd name="T2" fmla="*/ 14 w 152"/>
                  <a:gd name="T3" fmla="*/ 30 h 143"/>
                  <a:gd name="T4" fmla="*/ 3 w 152"/>
                  <a:gd name="T5" fmla="*/ 42 h 143"/>
                  <a:gd name="T6" fmla="*/ 0 w 152"/>
                  <a:gd name="T7" fmla="*/ 57 h 143"/>
                  <a:gd name="T8" fmla="*/ 2 w 152"/>
                  <a:gd name="T9" fmla="*/ 78 h 143"/>
                  <a:gd name="T10" fmla="*/ 10 w 152"/>
                  <a:gd name="T11" fmla="*/ 101 h 143"/>
                  <a:gd name="T12" fmla="*/ 22 w 152"/>
                  <a:gd name="T13" fmla="*/ 112 h 143"/>
                  <a:gd name="T14" fmla="*/ 29 w 152"/>
                  <a:gd name="T15" fmla="*/ 126 h 143"/>
                  <a:gd name="T16" fmla="*/ 54 w 152"/>
                  <a:gd name="T17" fmla="*/ 141 h 143"/>
                  <a:gd name="T18" fmla="*/ 66 w 152"/>
                  <a:gd name="T19" fmla="*/ 137 h 143"/>
                  <a:gd name="T20" fmla="*/ 98 w 152"/>
                  <a:gd name="T21" fmla="*/ 142 h 143"/>
                  <a:gd name="T22" fmla="*/ 116 w 152"/>
                  <a:gd name="T23" fmla="*/ 134 h 143"/>
                  <a:gd name="T24" fmla="*/ 128 w 152"/>
                  <a:gd name="T25" fmla="*/ 122 h 143"/>
                  <a:gd name="T26" fmla="*/ 139 w 152"/>
                  <a:gd name="T27" fmla="*/ 109 h 143"/>
                  <a:gd name="T28" fmla="*/ 151 w 152"/>
                  <a:gd name="T29" fmla="*/ 97 h 143"/>
                  <a:gd name="T30" fmla="*/ 144 w 152"/>
                  <a:gd name="T31" fmla="*/ 76 h 143"/>
                  <a:gd name="T32" fmla="*/ 139 w 152"/>
                  <a:gd name="T33" fmla="*/ 50 h 143"/>
                  <a:gd name="T34" fmla="*/ 128 w 152"/>
                  <a:gd name="T35" fmla="*/ 37 h 143"/>
                  <a:gd name="T36" fmla="*/ 121 w 152"/>
                  <a:gd name="T37" fmla="*/ 12 h 143"/>
                  <a:gd name="T38" fmla="*/ 109 w 152"/>
                  <a:gd name="T39" fmla="*/ 0 h 143"/>
                  <a:gd name="T40" fmla="*/ 89 w 152"/>
                  <a:gd name="T41" fmla="*/ 0 h 143"/>
                  <a:gd name="T42" fmla="*/ 67 w 152"/>
                  <a:gd name="T43" fmla="*/ 7 h 143"/>
                  <a:gd name="T44" fmla="*/ 59 w 152"/>
                  <a:gd name="T45" fmla="*/ 7 h 143"/>
                  <a:gd name="T46" fmla="*/ 47 w 152"/>
                  <a:gd name="T47" fmla="*/ 10 h 143"/>
                  <a:gd name="T48" fmla="*/ 51 w 152"/>
                  <a:gd name="T49" fmla="*/ 7 h 143"/>
                  <a:gd name="T50" fmla="*/ 51 w 152"/>
                  <a:gd name="T51" fmla="*/ 7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43"/>
                  <a:gd name="T80" fmla="*/ 152 w 152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43">
                    <a:moveTo>
                      <a:pt x="51" y="7"/>
                    </a:moveTo>
                    <a:lnTo>
                      <a:pt x="14" y="30"/>
                    </a:lnTo>
                    <a:lnTo>
                      <a:pt x="3" y="42"/>
                    </a:lnTo>
                    <a:lnTo>
                      <a:pt x="0" y="57"/>
                    </a:lnTo>
                    <a:lnTo>
                      <a:pt x="2" y="78"/>
                    </a:lnTo>
                    <a:lnTo>
                      <a:pt x="10" y="101"/>
                    </a:lnTo>
                    <a:lnTo>
                      <a:pt x="22" y="112"/>
                    </a:lnTo>
                    <a:lnTo>
                      <a:pt x="29" y="126"/>
                    </a:lnTo>
                    <a:lnTo>
                      <a:pt x="54" y="141"/>
                    </a:lnTo>
                    <a:lnTo>
                      <a:pt x="66" y="137"/>
                    </a:lnTo>
                    <a:lnTo>
                      <a:pt x="98" y="142"/>
                    </a:lnTo>
                    <a:lnTo>
                      <a:pt x="116" y="134"/>
                    </a:lnTo>
                    <a:lnTo>
                      <a:pt x="128" y="122"/>
                    </a:lnTo>
                    <a:lnTo>
                      <a:pt x="139" y="109"/>
                    </a:lnTo>
                    <a:lnTo>
                      <a:pt x="151" y="97"/>
                    </a:lnTo>
                    <a:lnTo>
                      <a:pt x="144" y="76"/>
                    </a:lnTo>
                    <a:lnTo>
                      <a:pt x="139" y="50"/>
                    </a:lnTo>
                    <a:lnTo>
                      <a:pt x="128" y="37"/>
                    </a:lnTo>
                    <a:lnTo>
                      <a:pt x="121" y="12"/>
                    </a:lnTo>
                    <a:lnTo>
                      <a:pt x="109" y="0"/>
                    </a:lnTo>
                    <a:lnTo>
                      <a:pt x="89" y="0"/>
                    </a:lnTo>
                    <a:lnTo>
                      <a:pt x="67" y="7"/>
                    </a:lnTo>
                    <a:lnTo>
                      <a:pt x="59" y="7"/>
                    </a:lnTo>
                    <a:lnTo>
                      <a:pt x="47" y="10"/>
                    </a:lnTo>
                    <a:lnTo>
                      <a:pt x="51" y="7"/>
                    </a:lnTo>
                  </a:path>
                </a:pathLst>
              </a:custGeom>
              <a:solidFill>
                <a:srgbClr val="FFFFFF"/>
              </a:solidFill>
              <a:ln w="1893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0437" name="Group 54">
                <a:extLst>
                  <a:ext uri="{FF2B5EF4-FFF2-40B4-BE49-F238E27FC236}">
                    <a16:creationId xmlns:a16="http://schemas.microsoft.com/office/drawing/2014/main" xmlns="" id="{F089D562-D0CD-481D-8468-8F8474F2D3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3" y="3021"/>
                <a:ext cx="143" cy="123"/>
                <a:chOff x="5722" y="3156"/>
                <a:chExt cx="143" cy="123"/>
              </a:xfrm>
            </p:grpSpPr>
            <p:sp>
              <p:nvSpPr>
                <p:cNvPr id="10438" name="Oval 55">
                  <a:extLst>
                    <a:ext uri="{FF2B5EF4-FFF2-40B4-BE49-F238E27FC236}">
                      <a16:creationId xmlns:a16="http://schemas.microsoft.com/office/drawing/2014/main" xmlns="" id="{8E748A53-FA34-45FE-AC67-23BF9F7891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48" y="3160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439" name="Oval 56">
                  <a:extLst>
                    <a:ext uri="{FF2B5EF4-FFF2-40B4-BE49-F238E27FC236}">
                      <a16:creationId xmlns:a16="http://schemas.microsoft.com/office/drawing/2014/main" xmlns="" id="{7025AD3C-C911-42BC-B0BF-253F8C37F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22" y="3184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440" name="Oval 57">
                  <a:extLst>
                    <a:ext uri="{FF2B5EF4-FFF2-40B4-BE49-F238E27FC236}">
                      <a16:creationId xmlns:a16="http://schemas.microsoft.com/office/drawing/2014/main" xmlns="" id="{F4EEF095-A98C-4A38-A4FA-E433340411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48" y="3236"/>
                  <a:ext cx="50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441" name="Oval 58">
                  <a:extLst>
                    <a:ext uri="{FF2B5EF4-FFF2-40B4-BE49-F238E27FC236}">
                      <a16:creationId xmlns:a16="http://schemas.microsoft.com/office/drawing/2014/main" xmlns="" id="{AE9373EA-1DE6-4CEB-BCB0-36D48420BD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3" y="3199"/>
                  <a:ext cx="50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442" name="Oval 59">
                  <a:extLst>
                    <a:ext uri="{FF2B5EF4-FFF2-40B4-BE49-F238E27FC236}">
                      <a16:creationId xmlns:a16="http://schemas.microsoft.com/office/drawing/2014/main" xmlns="" id="{3B699681-11DA-44CE-BCFA-A9E961E7D9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85" y="3156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443" name="Oval 60">
                  <a:extLst>
                    <a:ext uri="{FF2B5EF4-FFF2-40B4-BE49-F238E27FC236}">
                      <a16:creationId xmlns:a16="http://schemas.microsoft.com/office/drawing/2014/main" xmlns="" id="{C60B0D32-903D-4110-9843-A06F520C50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00" y="3186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444" name="Oval 61">
                  <a:extLst>
                    <a:ext uri="{FF2B5EF4-FFF2-40B4-BE49-F238E27FC236}">
                      <a16:creationId xmlns:a16="http://schemas.microsoft.com/office/drawing/2014/main" xmlns="" id="{5C6E37BF-48D7-4D41-BF12-9E64BD05BF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14" y="3219"/>
                  <a:ext cx="51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445" name="Oval 62">
                  <a:extLst>
                    <a:ext uri="{FF2B5EF4-FFF2-40B4-BE49-F238E27FC236}">
                      <a16:creationId xmlns:a16="http://schemas.microsoft.com/office/drawing/2014/main" xmlns="" id="{766846D1-A685-4428-8EC5-C3BA65EFF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89" y="3241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0433" name="Freeform 63">
              <a:extLst>
                <a:ext uri="{FF2B5EF4-FFF2-40B4-BE49-F238E27FC236}">
                  <a16:creationId xmlns:a16="http://schemas.microsoft.com/office/drawing/2014/main" xmlns="" id="{BCA1A9BB-A47C-497A-8589-D564F996D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2544"/>
              <a:ext cx="432" cy="266"/>
            </a:xfrm>
            <a:custGeom>
              <a:avLst/>
              <a:gdLst>
                <a:gd name="T0" fmla="*/ 431 w 432"/>
                <a:gd name="T1" fmla="*/ 265 h 266"/>
                <a:gd name="T2" fmla="*/ 409 w 432"/>
                <a:gd name="T3" fmla="*/ 236 h 266"/>
                <a:gd name="T4" fmla="*/ 389 w 432"/>
                <a:gd name="T5" fmla="*/ 209 h 266"/>
                <a:gd name="T6" fmla="*/ 366 w 432"/>
                <a:gd name="T7" fmla="*/ 184 h 266"/>
                <a:gd name="T8" fmla="*/ 343 w 432"/>
                <a:gd name="T9" fmla="*/ 161 h 266"/>
                <a:gd name="T10" fmla="*/ 319 w 432"/>
                <a:gd name="T11" fmla="*/ 141 h 266"/>
                <a:gd name="T12" fmla="*/ 294 w 432"/>
                <a:gd name="T13" fmla="*/ 122 h 266"/>
                <a:gd name="T14" fmla="*/ 268 w 432"/>
                <a:gd name="T15" fmla="*/ 105 h 266"/>
                <a:gd name="T16" fmla="*/ 243 w 432"/>
                <a:gd name="T17" fmla="*/ 88 h 266"/>
                <a:gd name="T18" fmla="*/ 215 w 432"/>
                <a:gd name="T19" fmla="*/ 75 h 266"/>
                <a:gd name="T20" fmla="*/ 187 w 432"/>
                <a:gd name="T21" fmla="*/ 61 h 266"/>
                <a:gd name="T22" fmla="*/ 158 w 432"/>
                <a:gd name="T23" fmla="*/ 50 h 266"/>
                <a:gd name="T24" fmla="*/ 129 w 432"/>
                <a:gd name="T25" fmla="*/ 38 h 266"/>
                <a:gd name="T26" fmla="*/ 98 w 432"/>
                <a:gd name="T27" fmla="*/ 29 h 266"/>
                <a:gd name="T28" fmla="*/ 66 w 432"/>
                <a:gd name="T29" fmla="*/ 18 h 266"/>
                <a:gd name="T30" fmla="*/ 33 w 432"/>
                <a:gd name="T31" fmla="*/ 10 h 266"/>
                <a:gd name="T32" fmla="*/ 0 w 432"/>
                <a:gd name="T33" fmla="*/ 0 h 2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2"/>
                <a:gd name="T52" fmla="*/ 0 h 266"/>
                <a:gd name="T53" fmla="*/ 432 w 432"/>
                <a:gd name="T54" fmla="*/ 266 h 2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2" h="266">
                  <a:moveTo>
                    <a:pt x="431" y="265"/>
                  </a:moveTo>
                  <a:lnTo>
                    <a:pt x="409" y="236"/>
                  </a:lnTo>
                  <a:lnTo>
                    <a:pt x="389" y="209"/>
                  </a:lnTo>
                  <a:lnTo>
                    <a:pt x="366" y="184"/>
                  </a:lnTo>
                  <a:lnTo>
                    <a:pt x="343" y="161"/>
                  </a:lnTo>
                  <a:lnTo>
                    <a:pt x="319" y="141"/>
                  </a:lnTo>
                  <a:lnTo>
                    <a:pt x="294" y="122"/>
                  </a:lnTo>
                  <a:lnTo>
                    <a:pt x="268" y="105"/>
                  </a:lnTo>
                  <a:lnTo>
                    <a:pt x="243" y="88"/>
                  </a:lnTo>
                  <a:lnTo>
                    <a:pt x="215" y="75"/>
                  </a:lnTo>
                  <a:lnTo>
                    <a:pt x="187" y="61"/>
                  </a:lnTo>
                  <a:lnTo>
                    <a:pt x="158" y="50"/>
                  </a:lnTo>
                  <a:lnTo>
                    <a:pt x="129" y="38"/>
                  </a:lnTo>
                  <a:lnTo>
                    <a:pt x="98" y="29"/>
                  </a:lnTo>
                  <a:lnTo>
                    <a:pt x="66" y="18"/>
                  </a:lnTo>
                  <a:lnTo>
                    <a:pt x="33" y="10"/>
                  </a:lnTo>
                  <a:lnTo>
                    <a:pt x="0" y="0"/>
                  </a:lnTo>
                </a:path>
              </a:pathLst>
            </a:custGeom>
            <a:noFill/>
            <a:ln w="31353">
              <a:solidFill>
                <a:srgbClr val="0099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64">
            <a:extLst>
              <a:ext uri="{FF2B5EF4-FFF2-40B4-BE49-F238E27FC236}">
                <a16:creationId xmlns:a16="http://schemas.microsoft.com/office/drawing/2014/main" xmlns="" id="{CEF1A409-7F11-4A09-8AE6-10C1AB2432D7}"/>
              </a:ext>
            </a:extLst>
          </p:cNvPr>
          <p:cNvGrpSpPr>
            <a:grpSpLocks/>
          </p:cNvGrpSpPr>
          <p:nvPr/>
        </p:nvGrpSpPr>
        <p:grpSpPr bwMode="auto">
          <a:xfrm>
            <a:off x="6596601" y="3453193"/>
            <a:ext cx="1917700" cy="1152525"/>
            <a:chOff x="3360" y="2544"/>
            <a:chExt cx="1208" cy="726"/>
          </a:xfrm>
        </p:grpSpPr>
        <p:grpSp>
          <p:nvGrpSpPr>
            <p:cNvPr id="10413" name="Group 65">
              <a:extLst>
                <a:ext uri="{FF2B5EF4-FFF2-40B4-BE49-F238E27FC236}">
                  <a16:creationId xmlns:a16="http://schemas.microsoft.com/office/drawing/2014/main" xmlns="" id="{74D7859D-033F-4785-BFE6-E388C1A7D4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2544"/>
              <a:ext cx="248" cy="284"/>
              <a:chOff x="4560" y="2539"/>
              <a:chExt cx="248" cy="284"/>
            </a:xfrm>
          </p:grpSpPr>
          <p:sp>
            <p:nvSpPr>
              <p:cNvPr id="10429" name="Freeform 66" descr="Small checker board">
                <a:extLst>
                  <a:ext uri="{FF2B5EF4-FFF2-40B4-BE49-F238E27FC236}">
                    <a16:creationId xmlns:a16="http://schemas.microsoft.com/office/drawing/2014/main" xmlns="" id="{99BA1469-EC0A-4EE2-80FE-2B5AD4F71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0" y="2539"/>
                <a:ext cx="248" cy="284"/>
              </a:xfrm>
              <a:custGeom>
                <a:avLst/>
                <a:gdLst>
                  <a:gd name="T0" fmla="*/ 0 w 248"/>
                  <a:gd name="T1" fmla="*/ 78 h 284"/>
                  <a:gd name="T2" fmla="*/ 125 w 248"/>
                  <a:gd name="T3" fmla="*/ 0 h 284"/>
                  <a:gd name="T4" fmla="*/ 247 w 248"/>
                  <a:gd name="T5" fmla="*/ 92 h 284"/>
                  <a:gd name="T6" fmla="*/ 247 w 248"/>
                  <a:gd name="T7" fmla="*/ 188 h 284"/>
                  <a:gd name="T8" fmla="*/ 131 w 248"/>
                  <a:gd name="T9" fmla="*/ 283 h 284"/>
                  <a:gd name="T10" fmla="*/ 4 w 248"/>
                  <a:gd name="T11" fmla="*/ 199 h 284"/>
                  <a:gd name="T12" fmla="*/ 0 w 248"/>
                  <a:gd name="T13" fmla="*/ 78 h 284"/>
                  <a:gd name="T14" fmla="*/ 0 w 248"/>
                  <a:gd name="T15" fmla="*/ 78 h 2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8"/>
                  <a:gd name="T25" fmla="*/ 0 h 284"/>
                  <a:gd name="T26" fmla="*/ 248 w 248"/>
                  <a:gd name="T27" fmla="*/ 284 h 2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8" h="284">
                    <a:moveTo>
                      <a:pt x="0" y="78"/>
                    </a:moveTo>
                    <a:lnTo>
                      <a:pt x="125" y="0"/>
                    </a:lnTo>
                    <a:lnTo>
                      <a:pt x="247" y="92"/>
                    </a:lnTo>
                    <a:lnTo>
                      <a:pt x="247" y="188"/>
                    </a:lnTo>
                    <a:lnTo>
                      <a:pt x="131" y="283"/>
                    </a:lnTo>
                    <a:lnTo>
                      <a:pt x="4" y="199"/>
                    </a:lnTo>
                    <a:lnTo>
                      <a:pt x="0" y="78"/>
                    </a:lnTo>
                  </a:path>
                </a:pathLst>
              </a:custGeom>
              <a:pattFill prst="smCheck">
                <a:fgClr>
                  <a:srgbClr val="FF8080"/>
                </a:fgClr>
                <a:bgClr>
                  <a:srgbClr val="E01F25"/>
                </a:bgClr>
              </a:pattFill>
              <a:ln w="1893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30" name="Oval 67">
                <a:extLst>
                  <a:ext uri="{FF2B5EF4-FFF2-40B4-BE49-F238E27FC236}">
                    <a16:creationId xmlns:a16="http://schemas.microsoft.com/office/drawing/2014/main" xmlns="" id="{F9797E09-64C9-4B54-B4C7-1872785221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7" y="2625"/>
                <a:ext cx="93" cy="86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ar-SA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414" name="Group 68">
              <a:extLst>
                <a:ext uri="{FF2B5EF4-FFF2-40B4-BE49-F238E27FC236}">
                  <a16:creationId xmlns:a16="http://schemas.microsoft.com/office/drawing/2014/main" xmlns="" id="{A0C62E9E-A0C7-45FD-9D47-680D04EF65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2544"/>
              <a:ext cx="864" cy="726"/>
              <a:chOff x="3993" y="2574"/>
              <a:chExt cx="356" cy="744"/>
            </a:xfrm>
          </p:grpSpPr>
          <p:sp>
            <p:nvSpPr>
              <p:cNvPr id="10415" name="Freeform 69">
                <a:extLst>
                  <a:ext uri="{FF2B5EF4-FFF2-40B4-BE49-F238E27FC236}">
                    <a16:creationId xmlns:a16="http://schemas.microsoft.com/office/drawing/2014/main" xmlns="" id="{92D493F4-4616-4592-BAD4-73F1D01D7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2574"/>
                <a:ext cx="246" cy="349"/>
              </a:xfrm>
              <a:custGeom>
                <a:avLst/>
                <a:gdLst>
                  <a:gd name="T0" fmla="*/ 0 w 246"/>
                  <a:gd name="T1" fmla="*/ 348 h 349"/>
                  <a:gd name="T2" fmla="*/ 9 w 246"/>
                  <a:gd name="T3" fmla="*/ 319 h 349"/>
                  <a:gd name="T4" fmla="*/ 19 w 246"/>
                  <a:gd name="T5" fmla="*/ 291 h 349"/>
                  <a:gd name="T6" fmla="*/ 30 w 246"/>
                  <a:gd name="T7" fmla="*/ 265 h 349"/>
                  <a:gd name="T8" fmla="*/ 41 w 246"/>
                  <a:gd name="T9" fmla="*/ 238 h 349"/>
                  <a:gd name="T10" fmla="*/ 54 w 246"/>
                  <a:gd name="T11" fmla="*/ 215 h 349"/>
                  <a:gd name="T12" fmla="*/ 67 w 246"/>
                  <a:gd name="T13" fmla="*/ 192 h 349"/>
                  <a:gd name="T14" fmla="*/ 81 w 246"/>
                  <a:gd name="T15" fmla="*/ 170 h 349"/>
                  <a:gd name="T16" fmla="*/ 97 w 246"/>
                  <a:gd name="T17" fmla="*/ 148 h 349"/>
                  <a:gd name="T18" fmla="*/ 112 w 246"/>
                  <a:gd name="T19" fmla="*/ 129 h 349"/>
                  <a:gd name="T20" fmla="*/ 128 w 246"/>
                  <a:gd name="T21" fmla="*/ 109 h 349"/>
                  <a:gd name="T22" fmla="*/ 146 w 246"/>
                  <a:gd name="T23" fmla="*/ 90 h 349"/>
                  <a:gd name="T24" fmla="*/ 165 w 246"/>
                  <a:gd name="T25" fmla="*/ 71 h 349"/>
                  <a:gd name="T26" fmla="*/ 183 w 246"/>
                  <a:gd name="T27" fmla="*/ 54 h 349"/>
                  <a:gd name="T28" fmla="*/ 203 w 246"/>
                  <a:gd name="T29" fmla="*/ 36 h 349"/>
                  <a:gd name="T30" fmla="*/ 224 w 246"/>
                  <a:gd name="T31" fmla="*/ 19 h 349"/>
                  <a:gd name="T32" fmla="*/ 245 w 246"/>
                  <a:gd name="T33" fmla="*/ 0 h 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6"/>
                  <a:gd name="T52" fmla="*/ 0 h 349"/>
                  <a:gd name="T53" fmla="*/ 246 w 246"/>
                  <a:gd name="T54" fmla="*/ 349 h 3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6" h="349">
                    <a:moveTo>
                      <a:pt x="0" y="348"/>
                    </a:moveTo>
                    <a:lnTo>
                      <a:pt x="9" y="319"/>
                    </a:lnTo>
                    <a:lnTo>
                      <a:pt x="19" y="291"/>
                    </a:lnTo>
                    <a:lnTo>
                      <a:pt x="30" y="265"/>
                    </a:lnTo>
                    <a:lnTo>
                      <a:pt x="41" y="238"/>
                    </a:lnTo>
                    <a:lnTo>
                      <a:pt x="54" y="215"/>
                    </a:lnTo>
                    <a:lnTo>
                      <a:pt x="67" y="192"/>
                    </a:lnTo>
                    <a:lnTo>
                      <a:pt x="81" y="170"/>
                    </a:lnTo>
                    <a:lnTo>
                      <a:pt x="97" y="148"/>
                    </a:lnTo>
                    <a:lnTo>
                      <a:pt x="112" y="129"/>
                    </a:lnTo>
                    <a:lnTo>
                      <a:pt x="128" y="109"/>
                    </a:lnTo>
                    <a:lnTo>
                      <a:pt x="146" y="90"/>
                    </a:lnTo>
                    <a:lnTo>
                      <a:pt x="165" y="71"/>
                    </a:lnTo>
                    <a:lnTo>
                      <a:pt x="183" y="54"/>
                    </a:lnTo>
                    <a:lnTo>
                      <a:pt x="203" y="36"/>
                    </a:lnTo>
                    <a:lnTo>
                      <a:pt x="224" y="19"/>
                    </a:lnTo>
                    <a:lnTo>
                      <a:pt x="245" y="0"/>
                    </a:lnTo>
                  </a:path>
                </a:pathLst>
              </a:custGeom>
              <a:noFill/>
              <a:ln w="38100">
                <a:solidFill>
                  <a:srgbClr val="0099FF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0416" name="Group 70">
                <a:extLst>
                  <a:ext uri="{FF2B5EF4-FFF2-40B4-BE49-F238E27FC236}">
                    <a16:creationId xmlns:a16="http://schemas.microsoft.com/office/drawing/2014/main" xmlns="" id="{28099817-D628-44A8-B017-84C55D6893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93" y="3033"/>
                <a:ext cx="248" cy="285"/>
                <a:chOff x="3993" y="3033"/>
                <a:chExt cx="248" cy="285"/>
              </a:xfrm>
            </p:grpSpPr>
            <p:sp>
              <p:nvSpPr>
                <p:cNvPr id="10417" name="Freeform 71" descr="Small checker board">
                  <a:extLst>
                    <a:ext uri="{FF2B5EF4-FFF2-40B4-BE49-F238E27FC236}">
                      <a16:creationId xmlns:a16="http://schemas.microsoft.com/office/drawing/2014/main" xmlns="" id="{1354881E-12AE-43C5-82F1-8F605C71D2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3" y="3033"/>
                  <a:ext cx="248" cy="285"/>
                </a:xfrm>
                <a:custGeom>
                  <a:avLst/>
                  <a:gdLst>
                    <a:gd name="T0" fmla="*/ 0 w 248"/>
                    <a:gd name="T1" fmla="*/ 78 h 285"/>
                    <a:gd name="T2" fmla="*/ 125 w 248"/>
                    <a:gd name="T3" fmla="*/ 0 h 285"/>
                    <a:gd name="T4" fmla="*/ 247 w 248"/>
                    <a:gd name="T5" fmla="*/ 93 h 285"/>
                    <a:gd name="T6" fmla="*/ 247 w 248"/>
                    <a:gd name="T7" fmla="*/ 188 h 285"/>
                    <a:gd name="T8" fmla="*/ 131 w 248"/>
                    <a:gd name="T9" fmla="*/ 284 h 285"/>
                    <a:gd name="T10" fmla="*/ 4 w 248"/>
                    <a:gd name="T11" fmla="*/ 200 h 285"/>
                    <a:gd name="T12" fmla="*/ 0 w 248"/>
                    <a:gd name="T13" fmla="*/ 78 h 285"/>
                    <a:gd name="T14" fmla="*/ 0 w 248"/>
                    <a:gd name="T15" fmla="*/ 78 h 28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8"/>
                    <a:gd name="T25" fmla="*/ 0 h 285"/>
                    <a:gd name="T26" fmla="*/ 248 w 248"/>
                    <a:gd name="T27" fmla="*/ 285 h 28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8" h="285">
                      <a:moveTo>
                        <a:pt x="0" y="78"/>
                      </a:moveTo>
                      <a:lnTo>
                        <a:pt x="125" y="0"/>
                      </a:lnTo>
                      <a:lnTo>
                        <a:pt x="247" y="93"/>
                      </a:lnTo>
                      <a:lnTo>
                        <a:pt x="247" y="188"/>
                      </a:lnTo>
                      <a:lnTo>
                        <a:pt x="131" y="284"/>
                      </a:lnTo>
                      <a:lnTo>
                        <a:pt x="4" y="200"/>
                      </a:lnTo>
                      <a:lnTo>
                        <a:pt x="0" y="78"/>
                      </a:lnTo>
                    </a:path>
                  </a:pathLst>
                </a:custGeom>
                <a:pattFill prst="smCheck">
                  <a:fgClr>
                    <a:srgbClr val="FF8080"/>
                  </a:fgClr>
                  <a:bgClr>
                    <a:srgbClr val="E01F25"/>
                  </a:bgClr>
                </a:pattFill>
                <a:ln w="1893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18" name="Freeform 72">
                  <a:extLst>
                    <a:ext uri="{FF2B5EF4-FFF2-40B4-BE49-F238E27FC236}">
                      <a16:creationId xmlns:a16="http://schemas.microsoft.com/office/drawing/2014/main" xmlns="" id="{255DB6E2-97A8-43A3-942A-A4DC23CA0A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3" y="3152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3 w 4"/>
                    <a:gd name="T3" fmla="*/ 0 h 1"/>
                    <a:gd name="T4" fmla="*/ 0 w 4"/>
                    <a:gd name="T5" fmla="*/ 0 h 1"/>
                    <a:gd name="T6" fmla="*/ 0 w 4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1"/>
                    <a:gd name="T14" fmla="*/ 4 w 4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1893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19" name="Freeform 73">
                  <a:extLst>
                    <a:ext uri="{FF2B5EF4-FFF2-40B4-BE49-F238E27FC236}">
                      <a16:creationId xmlns:a16="http://schemas.microsoft.com/office/drawing/2014/main" xmlns="" id="{F139EB42-4F2E-4B00-8B4D-346922FF57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5" y="3113"/>
                  <a:ext cx="152" cy="143"/>
                </a:xfrm>
                <a:custGeom>
                  <a:avLst/>
                  <a:gdLst>
                    <a:gd name="T0" fmla="*/ 50 w 152"/>
                    <a:gd name="T1" fmla="*/ 7 h 143"/>
                    <a:gd name="T2" fmla="*/ 13 w 152"/>
                    <a:gd name="T3" fmla="*/ 30 h 143"/>
                    <a:gd name="T4" fmla="*/ 3 w 152"/>
                    <a:gd name="T5" fmla="*/ 42 h 143"/>
                    <a:gd name="T6" fmla="*/ 0 w 152"/>
                    <a:gd name="T7" fmla="*/ 57 h 143"/>
                    <a:gd name="T8" fmla="*/ 2 w 152"/>
                    <a:gd name="T9" fmla="*/ 78 h 143"/>
                    <a:gd name="T10" fmla="*/ 10 w 152"/>
                    <a:gd name="T11" fmla="*/ 101 h 143"/>
                    <a:gd name="T12" fmla="*/ 22 w 152"/>
                    <a:gd name="T13" fmla="*/ 112 h 143"/>
                    <a:gd name="T14" fmla="*/ 29 w 152"/>
                    <a:gd name="T15" fmla="*/ 126 h 143"/>
                    <a:gd name="T16" fmla="*/ 54 w 152"/>
                    <a:gd name="T17" fmla="*/ 141 h 143"/>
                    <a:gd name="T18" fmla="*/ 65 w 152"/>
                    <a:gd name="T19" fmla="*/ 137 h 143"/>
                    <a:gd name="T20" fmla="*/ 97 w 152"/>
                    <a:gd name="T21" fmla="*/ 142 h 143"/>
                    <a:gd name="T22" fmla="*/ 115 w 152"/>
                    <a:gd name="T23" fmla="*/ 134 h 143"/>
                    <a:gd name="T24" fmla="*/ 128 w 152"/>
                    <a:gd name="T25" fmla="*/ 122 h 143"/>
                    <a:gd name="T26" fmla="*/ 139 w 152"/>
                    <a:gd name="T27" fmla="*/ 109 h 143"/>
                    <a:gd name="T28" fmla="*/ 151 w 152"/>
                    <a:gd name="T29" fmla="*/ 97 h 143"/>
                    <a:gd name="T30" fmla="*/ 144 w 152"/>
                    <a:gd name="T31" fmla="*/ 76 h 143"/>
                    <a:gd name="T32" fmla="*/ 139 w 152"/>
                    <a:gd name="T33" fmla="*/ 50 h 143"/>
                    <a:gd name="T34" fmla="*/ 128 w 152"/>
                    <a:gd name="T35" fmla="*/ 37 h 143"/>
                    <a:gd name="T36" fmla="*/ 120 w 152"/>
                    <a:gd name="T37" fmla="*/ 12 h 143"/>
                    <a:gd name="T38" fmla="*/ 109 w 152"/>
                    <a:gd name="T39" fmla="*/ 0 h 143"/>
                    <a:gd name="T40" fmla="*/ 88 w 152"/>
                    <a:gd name="T41" fmla="*/ 0 h 143"/>
                    <a:gd name="T42" fmla="*/ 67 w 152"/>
                    <a:gd name="T43" fmla="*/ 7 h 143"/>
                    <a:gd name="T44" fmla="*/ 58 w 152"/>
                    <a:gd name="T45" fmla="*/ 7 h 143"/>
                    <a:gd name="T46" fmla="*/ 47 w 152"/>
                    <a:gd name="T47" fmla="*/ 10 h 143"/>
                    <a:gd name="T48" fmla="*/ 50 w 152"/>
                    <a:gd name="T49" fmla="*/ 7 h 143"/>
                    <a:gd name="T50" fmla="*/ 50 w 152"/>
                    <a:gd name="T51" fmla="*/ 7 h 14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2"/>
                    <a:gd name="T79" fmla="*/ 0 h 143"/>
                    <a:gd name="T80" fmla="*/ 152 w 152"/>
                    <a:gd name="T81" fmla="*/ 143 h 143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2" h="143">
                      <a:moveTo>
                        <a:pt x="50" y="7"/>
                      </a:moveTo>
                      <a:lnTo>
                        <a:pt x="13" y="30"/>
                      </a:lnTo>
                      <a:lnTo>
                        <a:pt x="3" y="42"/>
                      </a:lnTo>
                      <a:lnTo>
                        <a:pt x="0" y="57"/>
                      </a:lnTo>
                      <a:lnTo>
                        <a:pt x="2" y="78"/>
                      </a:lnTo>
                      <a:lnTo>
                        <a:pt x="10" y="101"/>
                      </a:lnTo>
                      <a:lnTo>
                        <a:pt x="22" y="112"/>
                      </a:lnTo>
                      <a:lnTo>
                        <a:pt x="29" y="126"/>
                      </a:lnTo>
                      <a:lnTo>
                        <a:pt x="54" y="141"/>
                      </a:lnTo>
                      <a:lnTo>
                        <a:pt x="65" y="137"/>
                      </a:lnTo>
                      <a:lnTo>
                        <a:pt x="97" y="142"/>
                      </a:lnTo>
                      <a:lnTo>
                        <a:pt x="115" y="134"/>
                      </a:lnTo>
                      <a:lnTo>
                        <a:pt x="128" y="122"/>
                      </a:lnTo>
                      <a:lnTo>
                        <a:pt x="139" y="109"/>
                      </a:lnTo>
                      <a:lnTo>
                        <a:pt x="151" y="97"/>
                      </a:lnTo>
                      <a:lnTo>
                        <a:pt x="144" y="76"/>
                      </a:lnTo>
                      <a:lnTo>
                        <a:pt x="139" y="50"/>
                      </a:lnTo>
                      <a:lnTo>
                        <a:pt x="128" y="37"/>
                      </a:lnTo>
                      <a:lnTo>
                        <a:pt x="120" y="12"/>
                      </a:lnTo>
                      <a:lnTo>
                        <a:pt x="109" y="0"/>
                      </a:lnTo>
                      <a:lnTo>
                        <a:pt x="88" y="0"/>
                      </a:lnTo>
                      <a:lnTo>
                        <a:pt x="67" y="7"/>
                      </a:lnTo>
                      <a:lnTo>
                        <a:pt x="58" y="7"/>
                      </a:lnTo>
                      <a:lnTo>
                        <a:pt x="47" y="10"/>
                      </a:lnTo>
                      <a:lnTo>
                        <a:pt x="50" y="7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10420" name="Group 74">
                  <a:extLst>
                    <a:ext uri="{FF2B5EF4-FFF2-40B4-BE49-F238E27FC236}">
                      <a16:creationId xmlns:a16="http://schemas.microsoft.com/office/drawing/2014/main" xmlns="" id="{32C5AE4C-0943-4484-B3C9-D6C7428B69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57" y="3123"/>
                  <a:ext cx="144" cy="124"/>
                  <a:chOff x="4396" y="3258"/>
                  <a:chExt cx="144" cy="124"/>
                </a:xfrm>
              </p:grpSpPr>
              <p:sp>
                <p:nvSpPr>
                  <p:cNvPr id="10421" name="Oval 75">
                    <a:extLst>
                      <a:ext uri="{FF2B5EF4-FFF2-40B4-BE49-F238E27FC236}">
                        <a16:creationId xmlns:a16="http://schemas.microsoft.com/office/drawing/2014/main" xmlns="" id="{1CF68A13-8917-4D25-9218-0BD7C774C18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23" y="3263"/>
                    <a:ext cx="50" cy="3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63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SzPct val="75000"/>
                      <a:buBlip>
                        <a:blip r:embed="rId9"/>
                      </a:buBlip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SzTx/>
                      <a:buFontTx/>
                      <a:buNone/>
                    </a:pPr>
                    <a:endParaRPr lang="ar-SA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422" name="Oval 76">
                    <a:extLst>
                      <a:ext uri="{FF2B5EF4-FFF2-40B4-BE49-F238E27FC236}">
                        <a16:creationId xmlns:a16="http://schemas.microsoft.com/office/drawing/2014/main" xmlns="" id="{522727DF-0B7E-4C8C-B26B-90CADCA8AB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3287"/>
                    <a:ext cx="51" cy="3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63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SzPct val="75000"/>
                      <a:buBlip>
                        <a:blip r:embed="rId9"/>
                      </a:buBlip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SzTx/>
                      <a:buFontTx/>
                      <a:buNone/>
                    </a:pPr>
                    <a:endParaRPr lang="ar-SA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423" name="Oval 77">
                    <a:extLst>
                      <a:ext uri="{FF2B5EF4-FFF2-40B4-BE49-F238E27FC236}">
                        <a16:creationId xmlns:a16="http://schemas.microsoft.com/office/drawing/2014/main" xmlns="" id="{3A24CB70-C0FB-4167-9A4C-01D413C1E63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23" y="3339"/>
                    <a:ext cx="50" cy="3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63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SzPct val="75000"/>
                      <a:buBlip>
                        <a:blip r:embed="rId9"/>
                      </a:buBlip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SzTx/>
                      <a:buFontTx/>
                      <a:buNone/>
                    </a:pPr>
                    <a:endParaRPr lang="ar-SA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424" name="Oval 78">
                    <a:extLst>
                      <a:ext uri="{FF2B5EF4-FFF2-40B4-BE49-F238E27FC236}">
                        <a16:creationId xmlns:a16="http://schemas.microsoft.com/office/drawing/2014/main" xmlns="" id="{8C27CA96-94F4-4C68-A312-96DC657C4A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3302"/>
                    <a:ext cx="50" cy="3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63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SzPct val="75000"/>
                      <a:buBlip>
                        <a:blip r:embed="rId9"/>
                      </a:buBlip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SzTx/>
                      <a:buFontTx/>
                      <a:buNone/>
                    </a:pPr>
                    <a:endParaRPr lang="ar-SA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425" name="Oval 79">
                    <a:extLst>
                      <a:ext uri="{FF2B5EF4-FFF2-40B4-BE49-F238E27FC236}">
                        <a16:creationId xmlns:a16="http://schemas.microsoft.com/office/drawing/2014/main" xmlns="" id="{5D6A8D0E-8FE1-401C-B698-0BC3DB80EE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60" y="3258"/>
                    <a:ext cx="50" cy="3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63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SzPct val="75000"/>
                      <a:buBlip>
                        <a:blip r:embed="rId9"/>
                      </a:buBlip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SzTx/>
                      <a:buFontTx/>
                      <a:buNone/>
                    </a:pPr>
                    <a:endParaRPr lang="ar-SA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426" name="Oval 80">
                    <a:extLst>
                      <a:ext uri="{FF2B5EF4-FFF2-40B4-BE49-F238E27FC236}">
                        <a16:creationId xmlns:a16="http://schemas.microsoft.com/office/drawing/2014/main" xmlns="" id="{B0B37067-5704-490E-986B-4E45BD4290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75" y="3289"/>
                    <a:ext cx="50" cy="3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63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SzPct val="75000"/>
                      <a:buBlip>
                        <a:blip r:embed="rId9"/>
                      </a:buBlip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SzTx/>
                      <a:buFontTx/>
                      <a:buNone/>
                    </a:pPr>
                    <a:endParaRPr lang="ar-SA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427" name="Oval 81">
                    <a:extLst>
                      <a:ext uri="{FF2B5EF4-FFF2-40B4-BE49-F238E27FC236}">
                        <a16:creationId xmlns:a16="http://schemas.microsoft.com/office/drawing/2014/main" xmlns="" id="{BFC39F2C-483C-4F13-A302-A614441F60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3322"/>
                    <a:ext cx="51" cy="3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63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SzPct val="75000"/>
                      <a:buBlip>
                        <a:blip r:embed="rId9"/>
                      </a:buBlip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SzTx/>
                      <a:buFontTx/>
                      <a:buNone/>
                    </a:pPr>
                    <a:endParaRPr lang="ar-SA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428" name="Oval 82">
                    <a:extLst>
                      <a:ext uri="{FF2B5EF4-FFF2-40B4-BE49-F238E27FC236}">
                        <a16:creationId xmlns:a16="http://schemas.microsoft.com/office/drawing/2014/main" xmlns="" id="{2D0E770F-A6B9-4ABF-9425-73199EB29F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3343"/>
                    <a:ext cx="50" cy="3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63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SzPct val="75000"/>
                      <a:buBlip>
                        <a:blip r:embed="rId9"/>
                      </a:buBlip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SzTx/>
                      <a:buFontTx/>
                      <a:buNone/>
                    </a:pPr>
                    <a:endParaRPr lang="ar-SA" altLang="en-US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</p:grpSp>
      </p:grpSp>
      <p:grpSp>
        <p:nvGrpSpPr>
          <p:cNvPr id="15" name="Group 245">
            <a:extLst>
              <a:ext uri="{FF2B5EF4-FFF2-40B4-BE49-F238E27FC236}">
                <a16:creationId xmlns:a16="http://schemas.microsoft.com/office/drawing/2014/main" xmlns="" id="{A39B5AEA-2754-4F90-ABC0-249D7D39CE69}"/>
              </a:ext>
            </a:extLst>
          </p:cNvPr>
          <p:cNvGrpSpPr>
            <a:grpSpLocks/>
          </p:cNvGrpSpPr>
          <p:nvPr/>
        </p:nvGrpSpPr>
        <p:grpSpPr bwMode="auto">
          <a:xfrm>
            <a:off x="5987002" y="1319592"/>
            <a:ext cx="1890713" cy="1658938"/>
            <a:chOff x="2976" y="1056"/>
            <a:chExt cx="1191" cy="1045"/>
          </a:xfrm>
        </p:grpSpPr>
        <p:sp>
          <p:nvSpPr>
            <p:cNvPr id="10400" name="Text Box 83">
              <a:extLst>
                <a:ext uri="{FF2B5EF4-FFF2-40B4-BE49-F238E27FC236}">
                  <a16:creationId xmlns:a16="http://schemas.microsoft.com/office/drawing/2014/main" xmlns="" id="{C804060F-A00A-4D33-B912-245E3D077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1104"/>
              <a:ext cx="6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5450">
                <a:spcBef>
                  <a:spcPct val="20000"/>
                </a:spcBef>
                <a:buSzPct val="75000"/>
                <a:buBlip>
                  <a:blip r:embed="rId9"/>
                </a:buBlip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4254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4254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4254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42545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2F2F2F"/>
                </a:buClr>
                <a:buSzPct val="90000"/>
                <a:buFont typeface="Monotype Sorts" pitchFamily="2" charset="2"/>
                <a:buNone/>
              </a:pPr>
              <a:r>
                <a:rPr lang="en-US" altLang="en-US" sz="1300" b="1">
                  <a:solidFill>
                    <a:srgbClr val="000000"/>
                  </a:solidFill>
                </a:rPr>
                <a:t>Sporozoites</a:t>
              </a:r>
              <a:endParaRPr lang="en-US" altLang="en-US" b="1"/>
            </a:p>
          </p:txBody>
        </p:sp>
        <p:grpSp>
          <p:nvGrpSpPr>
            <p:cNvPr id="10401" name="Group 84">
              <a:extLst>
                <a:ext uri="{FF2B5EF4-FFF2-40B4-BE49-F238E27FC236}">
                  <a16:creationId xmlns:a16="http://schemas.microsoft.com/office/drawing/2014/main" xmlns="" id="{9F80555F-4C14-41B8-B273-9D53E85607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1056"/>
              <a:ext cx="1116" cy="1045"/>
              <a:chOff x="2976" y="1056"/>
              <a:chExt cx="1116" cy="1045"/>
            </a:xfrm>
          </p:grpSpPr>
          <p:grpSp>
            <p:nvGrpSpPr>
              <p:cNvPr id="10402" name="Group 85">
                <a:extLst>
                  <a:ext uri="{FF2B5EF4-FFF2-40B4-BE49-F238E27FC236}">
                    <a16:creationId xmlns:a16="http://schemas.microsoft.com/office/drawing/2014/main" xmlns="" id="{25770601-58D1-4736-B2C3-6695B7DEA4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6" y="1056"/>
                <a:ext cx="546" cy="250"/>
                <a:chOff x="2935" y="1010"/>
                <a:chExt cx="546" cy="250"/>
              </a:xfrm>
            </p:grpSpPr>
            <p:sp>
              <p:nvSpPr>
                <p:cNvPr id="10405" name="Freeform 86">
                  <a:extLst>
                    <a:ext uri="{FF2B5EF4-FFF2-40B4-BE49-F238E27FC236}">
                      <a16:creationId xmlns:a16="http://schemas.microsoft.com/office/drawing/2014/main" xmlns="" id="{E618FC29-629E-482C-BD68-728C2209F4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3" y="1209"/>
                  <a:ext cx="78" cy="51"/>
                </a:xfrm>
                <a:custGeom>
                  <a:avLst/>
                  <a:gdLst>
                    <a:gd name="T0" fmla="*/ 3 w 78"/>
                    <a:gd name="T1" fmla="*/ 3 h 51"/>
                    <a:gd name="T2" fmla="*/ 7 w 78"/>
                    <a:gd name="T3" fmla="*/ 3 h 51"/>
                    <a:gd name="T4" fmla="*/ 34 w 78"/>
                    <a:gd name="T5" fmla="*/ 7 h 51"/>
                    <a:gd name="T6" fmla="*/ 77 w 78"/>
                    <a:gd name="T7" fmla="*/ 37 h 51"/>
                    <a:gd name="T8" fmla="*/ 65 w 78"/>
                    <a:gd name="T9" fmla="*/ 50 h 51"/>
                    <a:gd name="T10" fmla="*/ 50 w 78"/>
                    <a:gd name="T11" fmla="*/ 46 h 51"/>
                    <a:gd name="T12" fmla="*/ 12 w 78"/>
                    <a:gd name="T13" fmla="*/ 25 h 51"/>
                    <a:gd name="T14" fmla="*/ 0 w 78"/>
                    <a:gd name="T15" fmla="*/ 0 h 51"/>
                    <a:gd name="T16" fmla="*/ 3 w 78"/>
                    <a:gd name="T17" fmla="*/ 3 h 51"/>
                    <a:gd name="T18" fmla="*/ 3 w 78"/>
                    <a:gd name="T19" fmla="*/ 3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1"/>
                    <a:gd name="T32" fmla="*/ 78 w 78"/>
                    <a:gd name="T33" fmla="*/ 51 h 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1">
                      <a:moveTo>
                        <a:pt x="3" y="3"/>
                      </a:moveTo>
                      <a:lnTo>
                        <a:pt x="7" y="3"/>
                      </a:lnTo>
                      <a:lnTo>
                        <a:pt x="34" y="7"/>
                      </a:lnTo>
                      <a:lnTo>
                        <a:pt x="77" y="37"/>
                      </a:lnTo>
                      <a:lnTo>
                        <a:pt x="65" y="50"/>
                      </a:lnTo>
                      <a:lnTo>
                        <a:pt x="50" y="46"/>
                      </a:lnTo>
                      <a:lnTo>
                        <a:pt x="12" y="25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06" name="Freeform 87">
                  <a:extLst>
                    <a:ext uri="{FF2B5EF4-FFF2-40B4-BE49-F238E27FC236}">
                      <a16:creationId xmlns:a16="http://schemas.microsoft.com/office/drawing/2014/main" xmlns="" id="{58AC00AE-BAB6-4894-85F6-8717F1CCCB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1" y="1150"/>
                  <a:ext cx="77" cy="51"/>
                </a:xfrm>
                <a:custGeom>
                  <a:avLst/>
                  <a:gdLst>
                    <a:gd name="T0" fmla="*/ 3 w 77"/>
                    <a:gd name="T1" fmla="*/ 3 h 51"/>
                    <a:gd name="T2" fmla="*/ 6 w 77"/>
                    <a:gd name="T3" fmla="*/ 3 h 51"/>
                    <a:gd name="T4" fmla="*/ 33 w 77"/>
                    <a:gd name="T5" fmla="*/ 7 h 51"/>
                    <a:gd name="T6" fmla="*/ 76 w 77"/>
                    <a:gd name="T7" fmla="*/ 37 h 51"/>
                    <a:gd name="T8" fmla="*/ 64 w 77"/>
                    <a:gd name="T9" fmla="*/ 50 h 51"/>
                    <a:gd name="T10" fmla="*/ 49 w 77"/>
                    <a:gd name="T11" fmla="*/ 47 h 51"/>
                    <a:gd name="T12" fmla="*/ 12 w 77"/>
                    <a:gd name="T13" fmla="*/ 25 h 51"/>
                    <a:gd name="T14" fmla="*/ 0 w 77"/>
                    <a:gd name="T15" fmla="*/ 0 h 51"/>
                    <a:gd name="T16" fmla="*/ 3 w 77"/>
                    <a:gd name="T17" fmla="*/ 3 h 51"/>
                    <a:gd name="T18" fmla="*/ 3 w 77"/>
                    <a:gd name="T19" fmla="*/ 3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7"/>
                    <a:gd name="T31" fmla="*/ 0 h 51"/>
                    <a:gd name="T32" fmla="*/ 77 w 77"/>
                    <a:gd name="T33" fmla="*/ 51 h 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7" h="51">
                      <a:moveTo>
                        <a:pt x="3" y="3"/>
                      </a:moveTo>
                      <a:lnTo>
                        <a:pt x="6" y="3"/>
                      </a:lnTo>
                      <a:lnTo>
                        <a:pt x="33" y="7"/>
                      </a:lnTo>
                      <a:lnTo>
                        <a:pt x="76" y="37"/>
                      </a:lnTo>
                      <a:lnTo>
                        <a:pt x="64" y="50"/>
                      </a:lnTo>
                      <a:lnTo>
                        <a:pt x="49" y="47"/>
                      </a:lnTo>
                      <a:lnTo>
                        <a:pt x="12" y="25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07" name="Freeform 88">
                  <a:extLst>
                    <a:ext uri="{FF2B5EF4-FFF2-40B4-BE49-F238E27FC236}">
                      <a16:creationId xmlns:a16="http://schemas.microsoft.com/office/drawing/2014/main" xmlns="" id="{1235866A-3D28-4CFC-9BBB-DB0D9579DC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2" y="1105"/>
                  <a:ext cx="77" cy="50"/>
                </a:xfrm>
                <a:custGeom>
                  <a:avLst/>
                  <a:gdLst>
                    <a:gd name="T0" fmla="*/ 2 w 77"/>
                    <a:gd name="T1" fmla="*/ 3 h 50"/>
                    <a:gd name="T2" fmla="*/ 6 w 77"/>
                    <a:gd name="T3" fmla="*/ 3 h 50"/>
                    <a:gd name="T4" fmla="*/ 33 w 77"/>
                    <a:gd name="T5" fmla="*/ 6 h 50"/>
                    <a:gd name="T6" fmla="*/ 76 w 77"/>
                    <a:gd name="T7" fmla="*/ 36 h 50"/>
                    <a:gd name="T8" fmla="*/ 64 w 77"/>
                    <a:gd name="T9" fmla="*/ 49 h 50"/>
                    <a:gd name="T10" fmla="*/ 49 w 77"/>
                    <a:gd name="T11" fmla="*/ 45 h 50"/>
                    <a:gd name="T12" fmla="*/ 11 w 77"/>
                    <a:gd name="T13" fmla="*/ 24 h 50"/>
                    <a:gd name="T14" fmla="*/ 0 w 77"/>
                    <a:gd name="T15" fmla="*/ 0 h 50"/>
                    <a:gd name="T16" fmla="*/ 2 w 77"/>
                    <a:gd name="T17" fmla="*/ 3 h 50"/>
                    <a:gd name="T18" fmla="*/ 2 w 77"/>
                    <a:gd name="T19" fmla="*/ 3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7"/>
                    <a:gd name="T31" fmla="*/ 0 h 50"/>
                    <a:gd name="T32" fmla="*/ 77 w 77"/>
                    <a:gd name="T33" fmla="*/ 50 h 5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7" h="50">
                      <a:moveTo>
                        <a:pt x="2" y="3"/>
                      </a:moveTo>
                      <a:lnTo>
                        <a:pt x="6" y="3"/>
                      </a:lnTo>
                      <a:lnTo>
                        <a:pt x="33" y="6"/>
                      </a:lnTo>
                      <a:lnTo>
                        <a:pt x="76" y="36"/>
                      </a:lnTo>
                      <a:lnTo>
                        <a:pt x="64" y="49"/>
                      </a:lnTo>
                      <a:lnTo>
                        <a:pt x="49" y="45"/>
                      </a:lnTo>
                      <a:lnTo>
                        <a:pt x="11" y="24"/>
                      </a:lnTo>
                      <a:lnTo>
                        <a:pt x="0" y="0"/>
                      </a:lnTo>
                      <a:lnTo>
                        <a:pt x="2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08" name="Freeform 89">
                  <a:extLst>
                    <a:ext uri="{FF2B5EF4-FFF2-40B4-BE49-F238E27FC236}">
                      <a16:creationId xmlns:a16="http://schemas.microsoft.com/office/drawing/2014/main" xmlns="" id="{886EAB29-E70B-47C6-B8A9-566C98B521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7" y="1013"/>
                  <a:ext cx="78" cy="50"/>
                </a:xfrm>
                <a:custGeom>
                  <a:avLst/>
                  <a:gdLst>
                    <a:gd name="T0" fmla="*/ 3 w 78"/>
                    <a:gd name="T1" fmla="*/ 3 h 50"/>
                    <a:gd name="T2" fmla="*/ 6 w 78"/>
                    <a:gd name="T3" fmla="*/ 3 h 50"/>
                    <a:gd name="T4" fmla="*/ 34 w 78"/>
                    <a:gd name="T5" fmla="*/ 6 h 50"/>
                    <a:gd name="T6" fmla="*/ 77 w 78"/>
                    <a:gd name="T7" fmla="*/ 36 h 50"/>
                    <a:gd name="T8" fmla="*/ 64 w 78"/>
                    <a:gd name="T9" fmla="*/ 49 h 50"/>
                    <a:gd name="T10" fmla="*/ 49 w 78"/>
                    <a:gd name="T11" fmla="*/ 46 h 50"/>
                    <a:gd name="T12" fmla="*/ 12 w 78"/>
                    <a:gd name="T13" fmla="*/ 24 h 50"/>
                    <a:gd name="T14" fmla="*/ 0 w 78"/>
                    <a:gd name="T15" fmla="*/ 0 h 50"/>
                    <a:gd name="T16" fmla="*/ 3 w 78"/>
                    <a:gd name="T17" fmla="*/ 3 h 50"/>
                    <a:gd name="T18" fmla="*/ 3 w 78"/>
                    <a:gd name="T19" fmla="*/ 3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0"/>
                    <a:gd name="T32" fmla="*/ 78 w 78"/>
                    <a:gd name="T33" fmla="*/ 50 h 5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0">
                      <a:moveTo>
                        <a:pt x="3" y="3"/>
                      </a:moveTo>
                      <a:lnTo>
                        <a:pt x="6" y="3"/>
                      </a:lnTo>
                      <a:lnTo>
                        <a:pt x="34" y="6"/>
                      </a:lnTo>
                      <a:lnTo>
                        <a:pt x="77" y="36"/>
                      </a:lnTo>
                      <a:lnTo>
                        <a:pt x="64" y="49"/>
                      </a:lnTo>
                      <a:lnTo>
                        <a:pt x="49" y="46"/>
                      </a:lnTo>
                      <a:lnTo>
                        <a:pt x="12" y="24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09" name="Freeform 90">
                  <a:extLst>
                    <a:ext uri="{FF2B5EF4-FFF2-40B4-BE49-F238E27FC236}">
                      <a16:creationId xmlns:a16="http://schemas.microsoft.com/office/drawing/2014/main" xmlns="" id="{0B09439E-5BAD-42CF-AF94-ADBC92E2F1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3" y="1074"/>
                  <a:ext cx="78" cy="51"/>
                </a:xfrm>
                <a:custGeom>
                  <a:avLst/>
                  <a:gdLst>
                    <a:gd name="T0" fmla="*/ 3 w 78"/>
                    <a:gd name="T1" fmla="*/ 3 h 51"/>
                    <a:gd name="T2" fmla="*/ 7 w 78"/>
                    <a:gd name="T3" fmla="*/ 3 h 51"/>
                    <a:gd name="T4" fmla="*/ 34 w 78"/>
                    <a:gd name="T5" fmla="*/ 7 h 51"/>
                    <a:gd name="T6" fmla="*/ 77 w 78"/>
                    <a:gd name="T7" fmla="*/ 37 h 51"/>
                    <a:gd name="T8" fmla="*/ 65 w 78"/>
                    <a:gd name="T9" fmla="*/ 50 h 51"/>
                    <a:gd name="T10" fmla="*/ 50 w 78"/>
                    <a:gd name="T11" fmla="*/ 46 h 51"/>
                    <a:gd name="T12" fmla="*/ 12 w 78"/>
                    <a:gd name="T13" fmla="*/ 25 h 51"/>
                    <a:gd name="T14" fmla="*/ 0 w 78"/>
                    <a:gd name="T15" fmla="*/ 0 h 51"/>
                    <a:gd name="T16" fmla="*/ 3 w 78"/>
                    <a:gd name="T17" fmla="*/ 3 h 51"/>
                    <a:gd name="T18" fmla="*/ 3 w 78"/>
                    <a:gd name="T19" fmla="*/ 3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1"/>
                    <a:gd name="T32" fmla="*/ 78 w 78"/>
                    <a:gd name="T33" fmla="*/ 51 h 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1">
                      <a:moveTo>
                        <a:pt x="3" y="3"/>
                      </a:moveTo>
                      <a:lnTo>
                        <a:pt x="7" y="3"/>
                      </a:lnTo>
                      <a:lnTo>
                        <a:pt x="34" y="7"/>
                      </a:lnTo>
                      <a:lnTo>
                        <a:pt x="77" y="37"/>
                      </a:lnTo>
                      <a:lnTo>
                        <a:pt x="65" y="50"/>
                      </a:lnTo>
                      <a:lnTo>
                        <a:pt x="50" y="46"/>
                      </a:lnTo>
                      <a:lnTo>
                        <a:pt x="12" y="25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10" name="Freeform 91">
                  <a:extLst>
                    <a:ext uri="{FF2B5EF4-FFF2-40B4-BE49-F238E27FC236}">
                      <a16:creationId xmlns:a16="http://schemas.microsoft.com/office/drawing/2014/main" xmlns="" id="{37A5FBC7-7C29-4D93-A272-7991DFB3A0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1" y="1010"/>
                  <a:ext cx="77" cy="51"/>
                </a:xfrm>
                <a:custGeom>
                  <a:avLst/>
                  <a:gdLst>
                    <a:gd name="T0" fmla="*/ 3 w 77"/>
                    <a:gd name="T1" fmla="*/ 3 h 51"/>
                    <a:gd name="T2" fmla="*/ 6 w 77"/>
                    <a:gd name="T3" fmla="*/ 3 h 51"/>
                    <a:gd name="T4" fmla="*/ 34 w 77"/>
                    <a:gd name="T5" fmla="*/ 6 h 51"/>
                    <a:gd name="T6" fmla="*/ 76 w 77"/>
                    <a:gd name="T7" fmla="*/ 36 h 51"/>
                    <a:gd name="T8" fmla="*/ 64 w 77"/>
                    <a:gd name="T9" fmla="*/ 50 h 51"/>
                    <a:gd name="T10" fmla="*/ 49 w 77"/>
                    <a:gd name="T11" fmla="*/ 46 h 51"/>
                    <a:gd name="T12" fmla="*/ 12 w 77"/>
                    <a:gd name="T13" fmla="*/ 24 h 51"/>
                    <a:gd name="T14" fmla="*/ 0 w 77"/>
                    <a:gd name="T15" fmla="*/ 0 h 51"/>
                    <a:gd name="T16" fmla="*/ 3 w 77"/>
                    <a:gd name="T17" fmla="*/ 3 h 51"/>
                    <a:gd name="T18" fmla="*/ 3 w 77"/>
                    <a:gd name="T19" fmla="*/ 3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7"/>
                    <a:gd name="T31" fmla="*/ 0 h 51"/>
                    <a:gd name="T32" fmla="*/ 77 w 77"/>
                    <a:gd name="T33" fmla="*/ 51 h 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7" h="51">
                      <a:moveTo>
                        <a:pt x="3" y="3"/>
                      </a:moveTo>
                      <a:lnTo>
                        <a:pt x="6" y="3"/>
                      </a:lnTo>
                      <a:lnTo>
                        <a:pt x="34" y="6"/>
                      </a:lnTo>
                      <a:lnTo>
                        <a:pt x="76" y="36"/>
                      </a:lnTo>
                      <a:lnTo>
                        <a:pt x="64" y="50"/>
                      </a:lnTo>
                      <a:lnTo>
                        <a:pt x="49" y="46"/>
                      </a:lnTo>
                      <a:lnTo>
                        <a:pt x="12" y="24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11" name="Freeform 92">
                  <a:extLst>
                    <a:ext uri="{FF2B5EF4-FFF2-40B4-BE49-F238E27FC236}">
                      <a16:creationId xmlns:a16="http://schemas.microsoft.com/office/drawing/2014/main" xmlns="" id="{A2F82EC1-F405-4115-A247-7C3D627D0F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5" y="1034"/>
                  <a:ext cx="78" cy="51"/>
                </a:xfrm>
                <a:custGeom>
                  <a:avLst/>
                  <a:gdLst>
                    <a:gd name="T0" fmla="*/ 3 w 78"/>
                    <a:gd name="T1" fmla="*/ 3 h 51"/>
                    <a:gd name="T2" fmla="*/ 7 w 78"/>
                    <a:gd name="T3" fmla="*/ 3 h 51"/>
                    <a:gd name="T4" fmla="*/ 34 w 78"/>
                    <a:gd name="T5" fmla="*/ 7 h 51"/>
                    <a:gd name="T6" fmla="*/ 77 w 78"/>
                    <a:gd name="T7" fmla="*/ 37 h 51"/>
                    <a:gd name="T8" fmla="*/ 65 w 78"/>
                    <a:gd name="T9" fmla="*/ 50 h 51"/>
                    <a:gd name="T10" fmla="*/ 50 w 78"/>
                    <a:gd name="T11" fmla="*/ 46 h 51"/>
                    <a:gd name="T12" fmla="*/ 13 w 78"/>
                    <a:gd name="T13" fmla="*/ 25 h 51"/>
                    <a:gd name="T14" fmla="*/ 0 w 78"/>
                    <a:gd name="T15" fmla="*/ 0 h 51"/>
                    <a:gd name="T16" fmla="*/ 3 w 78"/>
                    <a:gd name="T17" fmla="*/ 3 h 51"/>
                    <a:gd name="T18" fmla="*/ 3 w 78"/>
                    <a:gd name="T19" fmla="*/ 3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1"/>
                    <a:gd name="T32" fmla="*/ 78 w 78"/>
                    <a:gd name="T33" fmla="*/ 51 h 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1">
                      <a:moveTo>
                        <a:pt x="3" y="3"/>
                      </a:moveTo>
                      <a:lnTo>
                        <a:pt x="7" y="3"/>
                      </a:lnTo>
                      <a:lnTo>
                        <a:pt x="34" y="7"/>
                      </a:lnTo>
                      <a:lnTo>
                        <a:pt x="77" y="37"/>
                      </a:lnTo>
                      <a:lnTo>
                        <a:pt x="65" y="50"/>
                      </a:lnTo>
                      <a:lnTo>
                        <a:pt x="50" y="46"/>
                      </a:lnTo>
                      <a:lnTo>
                        <a:pt x="13" y="25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12" name="Freeform 93">
                  <a:extLst>
                    <a:ext uri="{FF2B5EF4-FFF2-40B4-BE49-F238E27FC236}">
                      <a16:creationId xmlns:a16="http://schemas.microsoft.com/office/drawing/2014/main" xmlns="" id="{F67A94A4-B9C2-464D-A4B3-E40352A4CC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6" y="1087"/>
                  <a:ext cx="78" cy="50"/>
                </a:xfrm>
                <a:custGeom>
                  <a:avLst/>
                  <a:gdLst>
                    <a:gd name="T0" fmla="*/ 3 w 78"/>
                    <a:gd name="T1" fmla="*/ 3 h 50"/>
                    <a:gd name="T2" fmla="*/ 6 w 78"/>
                    <a:gd name="T3" fmla="*/ 3 h 50"/>
                    <a:gd name="T4" fmla="*/ 33 w 78"/>
                    <a:gd name="T5" fmla="*/ 6 h 50"/>
                    <a:gd name="T6" fmla="*/ 77 w 78"/>
                    <a:gd name="T7" fmla="*/ 36 h 50"/>
                    <a:gd name="T8" fmla="*/ 64 w 78"/>
                    <a:gd name="T9" fmla="*/ 49 h 50"/>
                    <a:gd name="T10" fmla="*/ 49 w 78"/>
                    <a:gd name="T11" fmla="*/ 46 h 50"/>
                    <a:gd name="T12" fmla="*/ 12 w 78"/>
                    <a:gd name="T13" fmla="*/ 24 h 50"/>
                    <a:gd name="T14" fmla="*/ 0 w 78"/>
                    <a:gd name="T15" fmla="*/ 0 h 50"/>
                    <a:gd name="T16" fmla="*/ 3 w 78"/>
                    <a:gd name="T17" fmla="*/ 3 h 50"/>
                    <a:gd name="T18" fmla="*/ 3 w 78"/>
                    <a:gd name="T19" fmla="*/ 3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0"/>
                    <a:gd name="T32" fmla="*/ 78 w 78"/>
                    <a:gd name="T33" fmla="*/ 50 h 5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0">
                      <a:moveTo>
                        <a:pt x="3" y="3"/>
                      </a:moveTo>
                      <a:lnTo>
                        <a:pt x="6" y="3"/>
                      </a:lnTo>
                      <a:lnTo>
                        <a:pt x="33" y="6"/>
                      </a:lnTo>
                      <a:lnTo>
                        <a:pt x="77" y="36"/>
                      </a:lnTo>
                      <a:lnTo>
                        <a:pt x="64" y="49"/>
                      </a:lnTo>
                      <a:lnTo>
                        <a:pt x="49" y="46"/>
                      </a:lnTo>
                      <a:lnTo>
                        <a:pt x="12" y="24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0403" name="Freeform 94">
                <a:extLst>
                  <a:ext uri="{FF2B5EF4-FFF2-40B4-BE49-F238E27FC236}">
                    <a16:creationId xmlns:a16="http://schemas.microsoft.com/office/drawing/2014/main" xmlns="" id="{98A0922D-AAF5-407D-8C74-94D7429F8C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0" y="1344"/>
                <a:ext cx="291" cy="353"/>
              </a:xfrm>
              <a:custGeom>
                <a:avLst/>
                <a:gdLst>
                  <a:gd name="T0" fmla="*/ 45 w 339"/>
                  <a:gd name="T1" fmla="*/ 31 h 449"/>
                  <a:gd name="T2" fmla="*/ 45 w 339"/>
                  <a:gd name="T3" fmla="*/ 28 h 449"/>
                  <a:gd name="T4" fmla="*/ 48 w 339"/>
                  <a:gd name="T5" fmla="*/ 24 h 449"/>
                  <a:gd name="T6" fmla="*/ 56 w 339"/>
                  <a:gd name="T7" fmla="*/ 22 h 449"/>
                  <a:gd name="T8" fmla="*/ 60 w 339"/>
                  <a:gd name="T9" fmla="*/ 16 h 449"/>
                  <a:gd name="T10" fmla="*/ 64 w 339"/>
                  <a:gd name="T11" fmla="*/ 4 h 449"/>
                  <a:gd name="T12" fmla="*/ 61 w 339"/>
                  <a:gd name="T13" fmla="*/ 2 h 449"/>
                  <a:gd name="T14" fmla="*/ 55 w 339"/>
                  <a:gd name="T15" fmla="*/ 2 h 449"/>
                  <a:gd name="T16" fmla="*/ 45 w 339"/>
                  <a:gd name="T17" fmla="*/ 0 h 449"/>
                  <a:gd name="T18" fmla="*/ 40 w 339"/>
                  <a:gd name="T19" fmla="*/ 2 h 449"/>
                  <a:gd name="T20" fmla="*/ 40 w 339"/>
                  <a:gd name="T21" fmla="*/ 2 h 449"/>
                  <a:gd name="T22" fmla="*/ 45 w 339"/>
                  <a:gd name="T23" fmla="*/ 4 h 449"/>
                  <a:gd name="T24" fmla="*/ 52 w 339"/>
                  <a:gd name="T25" fmla="*/ 6 h 449"/>
                  <a:gd name="T26" fmla="*/ 52 w 339"/>
                  <a:gd name="T27" fmla="*/ 9 h 449"/>
                  <a:gd name="T28" fmla="*/ 51 w 339"/>
                  <a:gd name="T29" fmla="*/ 12 h 449"/>
                  <a:gd name="T30" fmla="*/ 47 w 339"/>
                  <a:gd name="T31" fmla="*/ 16 h 449"/>
                  <a:gd name="T32" fmla="*/ 42 w 339"/>
                  <a:gd name="T33" fmla="*/ 19 h 449"/>
                  <a:gd name="T34" fmla="*/ 41 w 339"/>
                  <a:gd name="T35" fmla="*/ 17 h 449"/>
                  <a:gd name="T36" fmla="*/ 39 w 339"/>
                  <a:gd name="T37" fmla="*/ 13 h 449"/>
                  <a:gd name="T38" fmla="*/ 39 w 339"/>
                  <a:gd name="T39" fmla="*/ 9 h 449"/>
                  <a:gd name="T40" fmla="*/ 39 w 339"/>
                  <a:gd name="T41" fmla="*/ 8 h 449"/>
                  <a:gd name="T42" fmla="*/ 37 w 339"/>
                  <a:gd name="T43" fmla="*/ 7 h 449"/>
                  <a:gd name="T44" fmla="*/ 33 w 339"/>
                  <a:gd name="T45" fmla="*/ 7 h 449"/>
                  <a:gd name="T46" fmla="*/ 30 w 339"/>
                  <a:gd name="T47" fmla="*/ 8 h 449"/>
                  <a:gd name="T48" fmla="*/ 28 w 339"/>
                  <a:gd name="T49" fmla="*/ 10 h 449"/>
                  <a:gd name="T50" fmla="*/ 28 w 339"/>
                  <a:gd name="T51" fmla="*/ 13 h 449"/>
                  <a:gd name="T52" fmla="*/ 29 w 339"/>
                  <a:gd name="T53" fmla="*/ 15 h 449"/>
                  <a:gd name="T54" fmla="*/ 29 w 339"/>
                  <a:gd name="T55" fmla="*/ 16 h 449"/>
                  <a:gd name="T56" fmla="*/ 29 w 339"/>
                  <a:gd name="T57" fmla="*/ 17 h 449"/>
                  <a:gd name="T58" fmla="*/ 29 w 339"/>
                  <a:gd name="T59" fmla="*/ 18 h 449"/>
                  <a:gd name="T60" fmla="*/ 23 w 339"/>
                  <a:gd name="T61" fmla="*/ 16 h 449"/>
                  <a:gd name="T62" fmla="*/ 21 w 339"/>
                  <a:gd name="T63" fmla="*/ 12 h 449"/>
                  <a:gd name="T64" fmla="*/ 21 w 339"/>
                  <a:gd name="T65" fmla="*/ 10 h 449"/>
                  <a:gd name="T66" fmla="*/ 19 w 339"/>
                  <a:gd name="T67" fmla="*/ 6 h 449"/>
                  <a:gd name="T68" fmla="*/ 19 w 339"/>
                  <a:gd name="T69" fmla="*/ 5 h 449"/>
                  <a:gd name="T70" fmla="*/ 24 w 339"/>
                  <a:gd name="T71" fmla="*/ 4 h 449"/>
                  <a:gd name="T72" fmla="*/ 23 w 339"/>
                  <a:gd name="T73" fmla="*/ 2 h 449"/>
                  <a:gd name="T74" fmla="*/ 17 w 339"/>
                  <a:gd name="T75" fmla="*/ 2 h 449"/>
                  <a:gd name="T76" fmla="*/ 11 w 339"/>
                  <a:gd name="T77" fmla="*/ 2 h 449"/>
                  <a:gd name="T78" fmla="*/ 9 w 339"/>
                  <a:gd name="T79" fmla="*/ 4 h 449"/>
                  <a:gd name="T80" fmla="*/ 4 w 339"/>
                  <a:gd name="T81" fmla="*/ 7 h 449"/>
                  <a:gd name="T82" fmla="*/ 2 w 339"/>
                  <a:gd name="T83" fmla="*/ 10 h 449"/>
                  <a:gd name="T84" fmla="*/ 0 w 339"/>
                  <a:gd name="T85" fmla="*/ 14 h 449"/>
                  <a:gd name="T86" fmla="*/ 3 w 339"/>
                  <a:gd name="T87" fmla="*/ 19 h 449"/>
                  <a:gd name="T88" fmla="*/ 11 w 339"/>
                  <a:gd name="T89" fmla="*/ 20 h 449"/>
                  <a:gd name="T90" fmla="*/ 20 w 339"/>
                  <a:gd name="T91" fmla="*/ 23 h 449"/>
                  <a:gd name="T92" fmla="*/ 24 w 339"/>
                  <a:gd name="T93" fmla="*/ 26 h 449"/>
                  <a:gd name="T94" fmla="*/ 25 w 339"/>
                  <a:gd name="T95" fmla="*/ 28 h 449"/>
                  <a:gd name="T96" fmla="*/ 25 w 339"/>
                  <a:gd name="T97" fmla="*/ 31 h 449"/>
                  <a:gd name="T98" fmla="*/ 45 w 339"/>
                  <a:gd name="T99" fmla="*/ 31 h 449"/>
                  <a:gd name="T100" fmla="*/ 45 w 339"/>
                  <a:gd name="T101" fmla="*/ 31 h 44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39"/>
                  <a:gd name="T154" fmla="*/ 0 h 449"/>
                  <a:gd name="T155" fmla="*/ 339 w 339"/>
                  <a:gd name="T156" fmla="*/ 449 h 44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39" h="449">
                    <a:moveTo>
                      <a:pt x="236" y="448"/>
                    </a:moveTo>
                    <a:lnTo>
                      <a:pt x="236" y="390"/>
                    </a:lnTo>
                    <a:lnTo>
                      <a:pt x="258" y="341"/>
                    </a:lnTo>
                    <a:lnTo>
                      <a:pt x="298" y="301"/>
                    </a:lnTo>
                    <a:lnTo>
                      <a:pt x="325" y="221"/>
                    </a:lnTo>
                    <a:lnTo>
                      <a:pt x="338" y="58"/>
                    </a:lnTo>
                    <a:lnTo>
                      <a:pt x="329" y="31"/>
                    </a:lnTo>
                    <a:lnTo>
                      <a:pt x="292" y="6"/>
                    </a:lnTo>
                    <a:lnTo>
                      <a:pt x="245" y="0"/>
                    </a:lnTo>
                    <a:lnTo>
                      <a:pt x="218" y="18"/>
                    </a:lnTo>
                    <a:lnTo>
                      <a:pt x="215" y="31"/>
                    </a:lnTo>
                    <a:lnTo>
                      <a:pt x="239" y="58"/>
                    </a:lnTo>
                    <a:lnTo>
                      <a:pt x="273" y="92"/>
                    </a:lnTo>
                    <a:lnTo>
                      <a:pt x="273" y="135"/>
                    </a:lnTo>
                    <a:lnTo>
                      <a:pt x="270" y="169"/>
                    </a:lnTo>
                    <a:lnTo>
                      <a:pt x="255" y="221"/>
                    </a:lnTo>
                    <a:lnTo>
                      <a:pt x="224" y="258"/>
                    </a:lnTo>
                    <a:lnTo>
                      <a:pt x="221" y="249"/>
                    </a:lnTo>
                    <a:lnTo>
                      <a:pt x="212" y="184"/>
                    </a:lnTo>
                    <a:lnTo>
                      <a:pt x="212" y="126"/>
                    </a:lnTo>
                    <a:lnTo>
                      <a:pt x="209" y="107"/>
                    </a:lnTo>
                    <a:lnTo>
                      <a:pt x="196" y="98"/>
                    </a:lnTo>
                    <a:lnTo>
                      <a:pt x="181" y="98"/>
                    </a:lnTo>
                    <a:lnTo>
                      <a:pt x="162" y="119"/>
                    </a:lnTo>
                    <a:lnTo>
                      <a:pt x="150" y="153"/>
                    </a:lnTo>
                    <a:lnTo>
                      <a:pt x="147" y="178"/>
                    </a:lnTo>
                    <a:lnTo>
                      <a:pt x="157" y="212"/>
                    </a:lnTo>
                    <a:lnTo>
                      <a:pt x="160" y="230"/>
                    </a:lnTo>
                    <a:lnTo>
                      <a:pt x="160" y="246"/>
                    </a:lnTo>
                    <a:lnTo>
                      <a:pt x="157" y="255"/>
                    </a:lnTo>
                    <a:lnTo>
                      <a:pt x="122" y="221"/>
                    </a:lnTo>
                    <a:lnTo>
                      <a:pt x="113" y="162"/>
                    </a:lnTo>
                    <a:lnTo>
                      <a:pt x="110" y="144"/>
                    </a:lnTo>
                    <a:lnTo>
                      <a:pt x="104" y="92"/>
                    </a:lnTo>
                    <a:lnTo>
                      <a:pt x="104" y="61"/>
                    </a:lnTo>
                    <a:lnTo>
                      <a:pt x="132" y="52"/>
                    </a:lnTo>
                    <a:lnTo>
                      <a:pt x="122" y="31"/>
                    </a:lnTo>
                    <a:lnTo>
                      <a:pt x="92" y="21"/>
                    </a:lnTo>
                    <a:lnTo>
                      <a:pt x="61" y="36"/>
                    </a:lnTo>
                    <a:lnTo>
                      <a:pt x="49" y="55"/>
                    </a:lnTo>
                    <a:lnTo>
                      <a:pt x="24" y="98"/>
                    </a:lnTo>
                    <a:lnTo>
                      <a:pt x="2" y="147"/>
                    </a:lnTo>
                    <a:lnTo>
                      <a:pt x="0" y="199"/>
                    </a:lnTo>
                    <a:lnTo>
                      <a:pt x="21" y="267"/>
                    </a:lnTo>
                    <a:lnTo>
                      <a:pt x="61" y="293"/>
                    </a:lnTo>
                    <a:lnTo>
                      <a:pt x="105" y="325"/>
                    </a:lnTo>
                    <a:lnTo>
                      <a:pt x="130" y="361"/>
                    </a:lnTo>
                    <a:lnTo>
                      <a:pt x="137" y="401"/>
                    </a:lnTo>
                    <a:lnTo>
                      <a:pt x="135" y="448"/>
                    </a:lnTo>
                    <a:lnTo>
                      <a:pt x="236" y="448"/>
                    </a:lnTo>
                  </a:path>
                </a:pathLst>
              </a:custGeom>
              <a:solidFill>
                <a:srgbClr val="626200"/>
              </a:solidFill>
              <a:ln w="1893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04" name="Text Box 95">
                <a:extLst>
                  <a:ext uri="{FF2B5EF4-FFF2-40B4-BE49-F238E27FC236}">
                    <a16:creationId xmlns:a16="http://schemas.microsoft.com/office/drawing/2014/main" xmlns="" id="{C95911F1-16F5-46FB-AEB3-5D6438EAC1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2" y="1824"/>
                <a:ext cx="1020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425450"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defTabSz="4254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defTabSz="4254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defTabSz="4254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defTabSz="42545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defTabSz="4254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defTabSz="4254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defTabSz="4254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defTabSz="4254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>
                    <a:srgbClr val="2F2F2F"/>
                  </a:buClr>
                  <a:buSzPct val="90000"/>
                  <a:buFont typeface="Monotype Sorts" pitchFamily="2" charset="2"/>
                  <a:buNone/>
                </a:pPr>
                <a:r>
                  <a:rPr lang="en-US" altLang="en-US" sz="1300" b="1">
                    <a:solidFill>
                      <a:srgbClr val="000000"/>
                    </a:solidFill>
                  </a:rPr>
                  <a:t> </a:t>
                </a:r>
                <a:r>
                  <a:rPr lang="en-US" altLang="en-US" sz="1500" b="1">
                    <a:solidFill>
                      <a:srgbClr val="000000"/>
                    </a:solidFill>
                  </a:rPr>
                  <a:t>Salivary  Gland</a:t>
                </a:r>
                <a:endParaRPr lang="en-US" altLang="en-US" sz="2800" b="1"/>
              </a:p>
            </p:txBody>
          </p:sp>
        </p:grpSp>
      </p:grpSp>
      <p:grpSp>
        <p:nvGrpSpPr>
          <p:cNvPr id="18" name="Group 97">
            <a:extLst>
              <a:ext uri="{FF2B5EF4-FFF2-40B4-BE49-F238E27FC236}">
                <a16:creationId xmlns:a16="http://schemas.microsoft.com/office/drawing/2014/main" xmlns="" id="{0EF6BF3D-1006-4FF4-B23E-D1D54568F301}"/>
              </a:ext>
            </a:extLst>
          </p:cNvPr>
          <p:cNvGrpSpPr>
            <a:grpSpLocks/>
          </p:cNvGrpSpPr>
          <p:nvPr/>
        </p:nvGrpSpPr>
        <p:grpSpPr bwMode="auto">
          <a:xfrm>
            <a:off x="3320002" y="3148392"/>
            <a:ext cx="1489075" cy="1092200"/>
            <a:chOff x="1083" y="2275"/>
            <a:chExt cx="938" cy="688"/>
          </a:xfrm>
        </p:grpSpPr>
        <p:sp>
          <p:nvSpPr>
            <p:cNvPr id="10390" name="Freeform 98">
              <a:extLst>
                <a:ext uri="{FF2B5EF4-FFF2-40B4-BE49-F238E27FC236}">
                  <a16:creationId xmlns:a16="http://schemas.microsoft.com/office/drawing/2014/main" xmlns="" id="{B38F6E43-31BD-4253-9C6F-7DF5FDF79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2460"/>
              <a:ext cx="78" cy="503"/>
            </a:xfrm>
            <a:custGeom>
              <a:avLst/>
              <a:gdLst>
                <a:gd name="T0" fmla="*/ 37 w 78"/>
                <a:gd name="T1" fmla="*/ 0 h 503"/>
                <a:gd name="T2" fmla="*/ 25 w 78"/>
                <a:gd name="T3" fmla="*/ 35 h 503"/>
                <a:gd name="T4" fmla="*/ 15 w 78"/>
                <a:gd name="T5" fmla="*/ 68 h 503"/>
                <a:gd name="T6" fmla="*/ 8 w 78"/>
                <a:gd name="T7" fmla="*/ 100 h 503"/>
                <a:gd name="T8" fmla="*/ 4 w 78"/>
                <a:gd name="T9" fmla="*/ 132 h 503"/>
                <a:gd name="T10" fmla="*/ 0 w 78"/>
                <a:gd name="T11" fmla="*/ 163 h 503"/>
                <a:gd name="T12" fmla="*/ 0 w 78"/>
                <a:gd name="T13" fmla="*/ 194 h 503"/>
                <a:gd name="T14" fmla="*/ 0 w 78"/>
                <a:gd name="T15" fmla="*/ 225 h 503"/>
                <a:gd name="T16" fmla="*/ 4 w 78"/>
                <a:gd name="T17" fmla="*/ 254 h 503"/>
                <a:gd name="T18" fmla="*/ 7 w 78"/>
                <a:gd name="T19" fmla="*/ 286 h 503"/>
                <a:gd name="T20" fmla="*/ 13 w 78"/>
                <a:gd name="T21" fmla="*/ 316 h 503"/>
                <a:gd name="T22" fmla="*/ 20 w 78"/>
                <a:gd name="T23" fmla="*/ 347 h 503"/>
                <a:gd name="T24" fmla="*/ 29 w 78"/>
                <a:gd name="T25" fmla="*/ 377 h 503"/>
                <a:gd name="T26" fmla="*/ 39 w 78"/>
                <a:gd name="T27" fmla="*/ 408 h 503"/>
                <a:gd name="T28" fmla="*/ 51 w 78"/>
                <a:gd name="T29" fmla="*/ 439 h 503"/>
                <a:gd name="T30" fmla="*/ 63 w 78"/>
                <a:gd name="T31" fmla="*/ 470 h 503"/>
                <a:gd name="T32" fmla="*/ 77 w 78"/>
                <a:gd name="T33" fmla="*/ 502 h 50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503"/>
                <a:gd name="T53" fmla="*/ 78 w 78"/>
                <a:gd name="T54" fmla="*/ 503 h 50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503">
                  <a:moveTo>
                    <a:pt x="37" y="0"/>
                  </a:moveTo>
                  <a:lnTo>
                    <a:pt x="25" y="35"/>
                  </a:lnTo>
                  <a:lnTo>
                    <a:pt x="15" y="68"/>
                  </a:lnTo>
                  <a:lnTo>
                    <a:pt x="8" y="100"/>
                  </a:lnTo>
                  <a:lnTo>
                    <a:pt x="4" y="132"/>
                  </a:lnTo>
                  <a:lnTo>
                    <a:pt x="0" y="163"/>
                  </a:lnTo>
                  <a:lnTo>
                    <a:pt x="0" y="194"/>
                  </a:lnTo>
                  <a:lnTo>
                    <a:pt x="0" y="225"/>
                  </a:lnTo>
                  <a:lnTo>
                    <a:pt x="4" y="254"/>
                  </a:lnTo>
                  <a:lnTo>
                    <a:pt x="7" y="286"/>
                  </a:lnTo>
                  <a:lnTo>
                    <a:pt x="13" y="316"/>
                  </a:lnTo>
                  <a:lnTo>
                    <a:pt x="20" y="347"/>
                  </a:lnTo>
                  <a:lnTo>
                    <a:pt x="29" y="377"/>
                  </a:lnTo>
                  <a:lnTo>
                    <a:pt x="39" y="408"/>
                  </a:lnTo>
                  <a:lnTo>
                    <a:pt x="51" y="439"/>
                  </a:lnTo>
                  <a:lnTo>
                    <a:pt x="63" y="470"/>
                  </a:lnTo>
                  <a:lnTo>
                    <a:pt x="77" y="502"/>
                  </a:lnTo>
                </a:path>
              </a:pathLst>
            </a:custGeom>
            <a:noFill/>
            <a:ln w="31353">
              <a:solidFill>
                <a:srgbClr val="0099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391" name="Group 99">
              <a:extLst>
                <a:ext uri="{FF2B5EF4-FFF2-40B4-BE49-F238E27FC236}">
                  <a16:creationId xmlns:a16="http://schemas.microsoft.com/office/drawing/2014/main" xmlns="" id="{9530676F-79CC-4025-97B1-D578EB3168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63" y="2275"/>
              <a:ext cx="758" cy="459"/>
              <a:chOff x="1263" y="2275"/>
              <a:chExt cx="758" cy="459"/>
            </a:xfrm>
          </p:grpSpPr>
          <p:sp>
            <p:nvSpPr>
              <p:cNvPr id="10392" name="Text Box 100">
                <a:extLst>
                  <a:ext uri="{FF2B5EF4-FFF2-40B4-BE49-F238E27FC236}">
                    <a16:creationId xmlns:a16="http://schemas.microsoft.com/office/drawing/2014/main" xmlns="" id="{3F216A62-392E-4DD3-8F22-8729B6EC45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5" y="2602"/>
                <a:ext cx="726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425450"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defTabSz="4254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defTabSz="4254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defTabSz="4254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defTabSz="42545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defTabSz="4254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defTabSz="4254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defTabSz="4254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defTabSz="4254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>
                    <a:srgbClr val="2F2F2F"/>
                  </a:buClr>
                  <a:buSzPct val="90000"/>
                  <a:buFont typeface="Monotype Sorts" pitchFamily="2" charset="2"/>
                  <a:buNone/>
                </a:pPr>
                <a:r>
                  <a:rPr lang="en-US" altLang="en-US" sz="1300" b="1">
                    <a:solidFill>
                      <a:srgbClr val="000000"/>
                    </a:solidFill>
                  </a:rPr>
                  <a:t>Gametocytes</a:t>
                </a:r>
                <a:endParaRPr lang="en-US" altLang="en-US" b="1"/>
              </a:p>
            </p:txBody>
          </p:sp>
          <p:grpSp>
            <p:nvGrpSpPr>
              <p:cNvPr id="10393" name="Group 101">
                <a:extLst>
                  <a:ext uri="{FF2B5EF4-FFF2-40B4-BE49-F238E27FC236}">
                    <a16:creationId xmlns:a16="http://schemas.microsoft.com/office/drawing/2014/main" xmlns="" id="{DB9BEE6A-9F55-45E3-88F6-6681A1DBC8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63" y="2275"/>
                <a:ext cx="599" cy="266"/>
                <a:chOff x="1263" y="2275"/>
                <a:chExt cx="599" cy="266"/>
              </a:xfrm>
            </p:grpSpPr>
            <p:sp>
              <p:nvSpPr>
                <p:cNvPr id="10394" name="Oval 102">
                  <a:extLst>
                    <a:ext uri="{FF2B5EF4-FFF2-40B4-BE49-F238E27FC236}">
                      <a16:creationId xmlns:a16="http://schemas.microsoft.com/office/drawing/2014/main" xmlns="" id="{9D1E086F-0050-40C9-B327-1B990B25CE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63" y="2380"/>
                  <a:ext cx="255" cy="16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080"/>
                    </a:gs>
                    <a:gs pos="100000">
                      <a:srgbClr val="FF1F35"/>
                    </a:gs>
                  </a:gsLst>
                  <a:path path="shape">
                    <a:fillToRect l="50000" t="50000" r="50000" b="50000"/>
                  </a:path>
                </a:gradFill>
                <a:ln w="18930">
                  <a:solidFill>
                    <a:srgbClr val="FF1F35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95" name="Freeform 103">
                  <a:extLst>
                    <a:ext uri="{FF2B5EF4-FFF2-40B4-BE49-F238E27FC236}">
                      <a16:creationId xmlns:a16="http://schemas.microsoft.com/office/drawing/2014/main" xmlns="" id="{6E3E0C29-B5A5-45C4-A41B-4816A4B9C2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9" y="2394"/>
                  <a:ext cx="242" cy="115"/>
                </a:xfrm>
                <a:custGeom>
                  <a:avLst/>
                  <a:gdLst>
                    <a:gd name="T0" fmla="*/ 15 w 242"/>
                    <a:gd name="T1" fmla="*/ 63 h 115"/>
                    <a:gd name="T2" fmla="*/ 17 w 242"/>
                    <a:gd name="T3" fmla="*/ 63 h 115"/>
                    <a:gd name="T4" fmla="*/ 2 w 242"/>
                    <a:gd name="T5" fmla="*/ 82 h 115"/>
                    <a:gd name="T6" fmla="*/ 0 w 242"/>
                    <a:gd name="T7" fmla="*/ 96 h 115"/>
                    <a:gd name="T8" fmla="*/ 8 w 242"/>
                    <a:gd name="T9" fmla="*/ 111 h 115"/>
                    <a:gd name="T10" fmla="*/ 28 w 242"/>
                    <a:gd name="T11" fmla="*/ 114 h 115"/>
                    <a:gd name="T12" fmla="*/ 46 w 242"/>
                    <a:gd name="T13" fmla="*/ 105 h 115"/>
                    <a:gd name="T14" fmla="*/ 59 w 242"/>
                    <a:gd name="T15" fmla="*/ 82 h 115"/>
                    <a:gd name="T16" fmla="*/ 87 w 242"/>
                    <a:gd name="T17" fmla="*/ 53 h 115"/>
                    <a:gd name="T18" fmla="*/ 136 w 242"/>
                    <a:gd name="T19" fmla="*/ 53 h 115"/>
                    <a:gd name="T20" fmla="*/ 176 w 242"/>
                    <a:gd name="T21" fmla="*/ 70 h 115"/>
                    <a:gd name="T22" fmla="*/ 197 w 242"/>
                    <a:gd name="T23" fmla="*/ 82 h 115"/>
                    <a:gd name="T24" fmla="*/ 213 w 242"/>
                    <a:gd name="T25" fmla="*/ 88 h 115"/>
                    <a:gd name="T26" fmla="*/ 226 w 242"/>
                    <a:gd name="T27" fmla="*/ 92 h 115"/>
                    <a:gd name="T28" fmla="*/ 241 w 242"/>
                    <a:gd name="T29" fmla="*/ 80 h 115"/>
                    <a:gd name="T30" fmla="*/ 231 w 242"/>
                    <a:gd name="T31" fmla="*/ 59 h 115"/>
                    <a:gd name="T32" fmla="*/ 220 w 242"/>
                    <a:gd name="T33" fmla="*/ 46 h 115"/>
                    <a:gd name="T34" fmla="*/ 197 w 242"/>
                    <a:gd name="T35" fmla="*/ 25 h 115"/>
                    <a:gd name="T36" fmla="*/ 157 w 242"/>
                    <a:gd name="T37" fmla="*/ 10 h 115"/>
                    <a:gd name="T38" fmla="*/ 127 w 242"/>
                    <a:gd name="T39" fmla="*/ 2 h 115"/>
                    <a:gd name="T40" fmla="*/ 95 w 242"/>
                    <a:gd name="T41" fmla="*/ 0 h 115"/>
                    <a:gd name="T42" fmla="*/ 62 w 242"/>
                    <a:gd name="T43" fmla="*/ 6 h 115"/>
                    <a:gd name="T44" fmla="*/ 41 w 242"/>
                    <a:gd name="T45" fmla="*/ 18 h 115"/>
                    <a:gd name="T46" fmla="*/ 23 w 242"/>
                    <a:gd name="T47" fmla="*/ 34 h 115"/>
                    <a:gd name="T48" fmla="*/ 11 w 242"/>
                    <a:gd name="T49" fmla="*/ 53 h 115"/>
                    <a:gd name="T50" fmla="*/ 8 w 242"/>
                    <a:gd name="T51" fmla="*/ 69 h 115"/>
                    <a:gd name="T52" fmla="*/ 15 w 242"/>
                    <a:gd name="T53" fmla="*/ 63 h 115"/>
                    <a:gd name="T54" fmla="*/ 15 w 242"/>
                    <a:gd name="T55" fmla="*/ 63 h 11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2"/>
                    <a:gd name="T85" fmla="*/ 0 h 115"/>
                    <a:gd name="T86" fmla="*/ 242 w 242"/>
                    <a:gd name="T87" fmla="*/ 115 h 11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2" h="115">
                      <a:moveTo>
                        <a:pt x="15" y="63"/>
                      </a:moveTo>
                      <a:lnTo>
                        <a:pt x="17" y="63"/>
                      </a:lnTo>
                      <a:lnTo>
                        <a:pt x="2" y="82"/>
                      </a:lnTo>
                      <a:lnTo>
                        <a:pt x="0" y="96"/>
                      </a:lnTo>
                      <a:lnTo>
                        <a:pt x="8" y="111"/>
                      </a:lnTo>
                      <a:lnTo>
                        <a:pt x="28" y="114"/>
                      </a:lnTo>
                      <a:lnTo>
                        <a:pt x="46" y="105"/>
                      </a:lnTo>
                      <a:lnTo>
                        <a:pt x="59" y="82"/>
                      </a:lnTo>
                      <a:lnTo>
                        <a:pt x="87" y="53"/>
                      </a:lnTo>
                      <a:lnTo>
                        <a:pt x="136" y="53"/>
                      </a:lnTo>
                      <a:lnTo>
                        <a:pt x="176" y="70"/>
                      </a:lnTo>
                      <a:lnTo>
                        <a:pt x="197" y="82"/>
                      </a:lnTo>
                      <a:lnTo>
                        <a:pt x="213" y="88"/>
                      </a:lnTo>
                      <a:lnTo>
                        <a:pt x="226" y="92"/>
                      </a:lnTo>
                      <a:lnTo>
                        <a:pt x="241" y="80"/>
                      </a:lnTo>
                      <a:lnTo>
                        <a:pt x="231" y="59"/>
                      </a:lnTo>
                      <a:lnTo>
                        <a:pt x="220" y="46"/>
                      </a:lnTo>
                      <a:lnTo>
                        <a:pt x="197" y="25"/>
                      </a:lnTo>
                      <a:lnTo>
                        <a:pt x="157" y="10"/>
                      </a:lnTo>
                      <a:lnTo>
                        <a:pt x="127" y="2"/>
                      </a:lnTo>
                      <a:lnTo>
                        <a:pt x="95" y="0"/>
                      </a:lnTo>
                      <a:lnTo>
                        <a:pt x="62" y="6"/>
                      </a:lnTo>
                      <a:lnTo>
                        <a:pt x="41" y="18"/>
                      </a:lnTo>
                      <a:lnTo>
                        <a:pt x="23" y="34"/>
                      </a:lnTo>
                      <a:lnTo>
                        <a:pt x="11" y="53"/>
                      </a:lnTo>
                      <a:lnTo>
                        <a:pt x="8" y="69"/>
                      </a:lnTo>
                      <a:lnTo>
                        <a:pt x="15" y="63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96" name="Oval 104">
                  <a:extLst>
                    <a:ext uri="{FF2B5EF4-FFF2-40B4-BE49-F238E27FC236}">
                      <a16:creationId xmlns:a16="http://schemas.microsoft.com/office/drawing/2014/main" xmlns="" id="{03E18C56-EFED-445D-9349-2D5122C16B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9" y="2402"/>
                  <a:ext cx="99" cy="61"/>
                </a:xfrm>
                <a:prstGeom prst="ellipse">
                  <a:avLst/>
                </a:prstGeom>
                <a:solidFill>
                  <a:srgbClr val="CC0099"/>
                </a:solidFill>
                <a:ln w="18930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97" name="Oval 105">
                  <a:extLst>
                    <a:ext uri="{FF2B5EF4-FFF2-40B4-BE49-F238E27FC236}">
                      <a16:creationId xmlns:a16="http://schemas.microsoft.com/office/drawing/2014/main" xmlns="" id="{56E5E429-262E-4565-87FC-F64793EB94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4" y="2275"/>
                  <a:ext cx="256" cy="16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080"/>
                    </a:gs>
                    <a:gs pos="100000">
                      <a:srgbClr val="FF1F35"/>
                    </a:gs>
                  </a:gsLst>
                  <a:path path="shape">
                    <a:fillToRect l="50000" t="50000" r="50000" b="50000"/>
                  </a:path>
                </a:gradFill>
                <a:ln w="18930">
                  <a:solidFill>
                    <a:srgbClr val="FF1F35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98" name="Freeform 106">
                  <a:extLst>
                    <a:ext uri="{FF2B5EF4-FFF2-40B4-BE49-F238E27FC236}">
                      <a16:creationId xmlns:a16="http://schemas.microsoft.com/office/drawing/2014/main" xmlns="" id="{35888133-F8DB-4062-8823-72CDB726A0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1" y="2290"/>
                  <a:ext cx="241" cy="115"/>
                </a:xfrm>
                <a:custGeom>
                  <a:avLst/>
                  <a:gdLst>
                    <a:gd name="T0" fmla="*/ 15 w 241"/>
                    <a:gd name="T1" fmla="*/ 63 h 115"/>
                    <a:gd name="T2" fmla="*/ 16 w 241"/>
                    <a:gd name="T3" fmla="*/ 63 h 115"/>
                    <a:gd name="T4" fmla="*/ 1 w 241"/>
                    <a:gd name="T5" fmla="*/ 82 h 115"/>
                    <a:gd name="T6" fmla="*/ 0 w 241"/>
                    <a:gd name="T7" fmla="*/ 95 h 115"/>
                    <a:gd name="T8" fmla="*/ 7 w 241"/>
                    <a:gd name="T9" fmla="*/ 111 h 115"/>
                    <a:gd name="T10" fmla="*/ 27 w 241"/>
                    <a:gd name="T11" fmla="*/ 114 h 115"/>
                    <a:gd name="T12" fmla="*/ 45 w 241"/>
                    <a:gd name="T13" fmla="*/ 105 h 115"/>
                    <a:gd name="T14" fmla="*/ 58 w 241"/>
                    <a:gd name="T15" fmla="*/ 82 h 115"/>
                    <a:gd name="T16" fmla="*/ 87 w 241"/>
                    <a:gd name="T17" fmla="*/ 53 h 115"/>
                    <a:gd name="T18" fmla="*/ 136 w 241"/>
                    <a:gd name="T19" fmla="*/ 53 h 115"/>
                    <a:gd name="T20" fmla="*/ 176 w 241"/>
                    <a:gd name="T21" fmla="*/ 70 h 115"/>
                    <a:gd name="T22" fmla="*/ 197 w 241"/>
                    <a:gd name="T23" fmla="*/ 82 h 115"/>
                    <a:gd name="T24" fmla="*/ 212 w 241"/>
                    <a:gd name="T25" fmla="*/ 88 h 115"/>
                    <a:gd name="T26" fmla="*/ 225 w 241"/>
                    <a:gd name="T27" fmla="*/ 91 h 115"/>
                    <a:gd name="T28" fmla="*/ 240 w 241"/>
                    <a:gd name="T29" fmla="*/ 80 h 115"/>
                    <a:gd name="T30" fmla="*/ 230 w 241"/>
                    <a:gd name="T31" fmla="*/ 59 h 115"/>
                    <a:gd name="T32" fmla="*/ 219 w 241"/>
                    <a:gd name="T33" fmla="*/ 46 h 115"/>
                    <a:gd name="T34" fmla="*/ 197 w 241"/>
                    <a:gd name="T35" fmla="*/ 25 h 115"/>
                    <a:gd name="T36" fmla="*/ 156 w 241"/>
                    <a:gd name="T37" fmla="*/ 10 h 115"/>
                    <a:gd name="T38" fmla="*/ 126 w 241"/>
                    <a:gd name="T39" fmla="*/ 2 h 115"/>
                    <a:gd name="T40" fmla="*/ 94 w 241"/>
                    <a:gd name="T41" fmla="*/ 0 h 115"/>
                    <a:gd name="T42" fmla="*/ 62 w 241"/>
                    <a:gd name="T43" fmla="*/ 6 h 115"/>
                    <a:gd name="T44" fmla="*/ 41 w 241"/>
                    <a:gd name="T45" fmla="*/ 17 h 115"/>
                    <a:gd name="T46" fmla="*/ 22 w 241"/>
                    <a:gd name="T47" fmla="*/ 34 h 115"/>
                    <a:gd name="T48" fmla="*/ 11 w 241"/>
                    <a:gd name="T49" fmla="*/ 53 h 115"/>
                    <a:gd name="T50" fmla="*/ 7 w 241"/>
                    <a:gd name="T51" fmla="*/ 69 h 115"/>
                    <a:gd name="T52" fmla="*/ 15 w 241"/>
                    <a:gd name="T53" fmla="*/ 63 h 115"/>
                    <a:gd name="T54" fmla="*/ 15 w 241"/>
                    <a:gd name="T55" fmla="*/ 63 h 11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1"/>
                    <a:gd name="T85" fmla="*/ 0 h 115"/>
                    <a:gd name="T86" fmla="*/ 241 w 241"/>
                    <a:gd name="T87" fmla="*/ 115 h 11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1" h="115">
                      <a:moveTo>
                        <a:pt x="15" y="63"/>
                      </a:moveTo>
                      <a:lnTo>
                        <a:pt x="16" y="63"/>
                      </a:lnTo>
                      <a:lnTo>
                        <a:pt x="1" y="82"/>
                      </a:lnTo>
                      <a:lnTo>
                        <a:pt x="0" y="95"/>
                      </a:lnTo>
                      <a:lnTo>
                        <a:pt x="7" y="111"/>
                      </a:lnTo>
                      <a:lnTo>
                        <a:pt x="27" y="114"/>
                      </a:lnTo>
                      <a:lnTo>
                        <a:pt x="45" y="105"/>
                      </a:lnTo>
                      <a:lnTo>
                        <a:pt x="58" y="82"/>
                      </a:lnTo>
                      <a:lnTo>
                        <a:pt x="87" y="53"/>
                      </a:lnTo>
                      <a:lnTo>
                        <a:pt x="136" y="53"/>
                      </a:lnTo>
                      <a:lnTo>
                        <a:pt x="176" y="70"/>
                      </a:lnTo>
                      <a:lnTo>
                        <a:pt x="197" y="82"/>
                      </a:lnTo>
                      <a:lnTo>
                        <a:pt x="212" y="88"/>
                      </a:lnTo>
                      <a:lnTo>
                        <a:pt x="225" y="91"/>
                      </a:lnTo>
                      <a:lnTo>
                        <a:pt x="240" y="80"/>
                      </a:lnTo>
                      <a:lnTo>
                        <a:pt x="230" y="59"/>
                      </a:lnTo>
                      <a:lnTo>
                        <a:pt x="219" y="46"/>
                      </a:lnTo>
                      <a:lnTo>
                        <a:pt x="197" y="25"/>
                      </a:lnTo>
                      <a:lnTo>
                        <a:pt x="156" y="10"/>
                      </a:lnTo>
                      <a:lnTo>
                        <a:pt x="126" y="2"/>
                      </a:lnTo>
                      <a:lnTo>
                        <a:pt x="94" y="0"/>
                      </a:lnTo>
                      <a:lnTo>
                        <a:pt x="62" y="6"/>
                      </a:lnTo>
                      <a:lnTo>
                        <a:pt x="41" y="17"/>
                      </a:lnTo>
                      <a:lnTo>
                        <a:pt x="22" y="34"/>
                      </a:lnTo>
                      <a:lnTo>
                        <a:pt x="11" y="53"/>
                      </a:lnTo>
                      <a:lnTo>
                        <a:pt x="7" y="69"/>
                      </a:lnTo>
                      <a:lnTo>
                        <a:pt x="15" y="63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99" name="Oval 107">
                  <a:extLst>
                    <a:ext uri="{FF2B5EF4-FFF2-40B4-BE49-F238E27FC236}">
                      <a16:creationId xmlns:a16="http://schemas.microsoft.com/office/drawing/2014/main" xmlns="" id="{960FAED7-A7AD-4122-999E-CAB230B5AF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1" y="2298"/>
                  <a:ext cx="98" cy="61"/>
                </a:xfrm>
                <a:prstGeom prst="ellipse">
                  <a:avLst/>
                </a:prstGeom>
                <a:solidFill>
                  <a:srgbClr val="CC0099"/>
                </a:solidFill>
                <a:ln w="18930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21" name="Group 108">
            <a:extLst>
              <a:ext uri="{FF2B5EF4-FFF2-40B4-BE49-F238E27FC236}">
                <a16:creationId xmlns:a16="http://schemas.microsoft.com/office/drawing/2014/main" xmlns="" id="{C7CDD30C-E963-4C9D-BBF6-D141B7BD6CCD}"/>
              </a:ext>
            </a:extLst>
          </p:cNvPr>
          <p:cNvGrpSpPr>
            <a:grpSpLocks/>
          </p:cNvGrpSpPr>
          <p:nvPr/>
        </p:nvGrpSpPr>
        <p:grpSpPr bwMode="auto">
          <a:xfrm>
            <a:off x="6139401" y="4900992"/>
            <a:ext cx="1752600" cy="990600"/>
            <a:chOff x="3325" y="3481"/>
            <a:chExt cx="1133" cy="433"/>
          </a:xfrm>
        </p:grpSpPr>
        <p:sp>
          <p:nvSpPr>
            <p:cNvPr id="10378" name="Freeform 109">
              <a:extLst>
                <a:ext uri="{FF2B5EF4-FFF2-40B4-BE49-F238E27FC236}">
                  <a16:creationId xmlns:a16="http://schemas.microsoft.com/office/drawing/2014/main" xmlns="" id="{2019A230-6201-4808-ADA7-FD7E8D6D4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" y="3839"/>
              <a:ext cx="750" cy="75"/>
            </a:xfrm>
            <a:custGeom>
              <a:avLst/>
              <a:gdLst>
                <a:gd name="T0" fmla="*/ 0 w 750"/>
                <a:gd name="T1" fmla="*/ 0 h 75"/>
                <a:gd name="T2" fmla="*/ 65 w 750"/>
                <a:gd name="T3" fmla="*/ 20 h 75"/>
                <a:gd name="T4" fmla="*/ 124 w 750"/>
                <a:gd name="T5" fmla="*/ 35 h 75"/>
                <a:gd name="T6" fmla="*/ 177 w 750"/>
                <a:gd name="T7" fmla="*/ 49 h 75"/>
                <a:gd name="T8" fmla="*/ 227 w 750"/>
                <a:gd name="T9" fmla="*/ 58 h 75"/>
                <a:gd name="T10" fmla="*/ 273 w 750"/>
                <a:gd name="T11" fmla="*/ 66 h 75"/>
                <a:gd name="T12" fmla="*/ 315 w 750"/>
                <a:gd name="T13" fmla="*/ 71 h 75"/>
                <a:gd name="T14" fmla="*/ 355 w 750"/>
                <a:gd name="T15" fmla="*/ 74 h 75"/>
                <a:gd name="T16" fmla="*/ 395 w 750"/>
                <a:gd name="T17" fmla="*/ 74 h 75"/>
                <a:gd name="T18" fmla="*/ 433 w 750"/>
                <a:gd name="T19" fmla="*/ 73 h 75"/>
                <a:gd name="T20" fmla="*/ 471 w 750"/>
                <a:gd name="T21" fmla="*/ 68 h 75"/>
                <a:gd name="T22" fmla="*/ 510 w 750"/>
                <a:gd name="T23" fmla="*/ 62 h 75"/>
                <a:gd name="T24" fmla="*/ 552 w 750"/>
                <a:gd name="T25" fmla="*/ 54 h 75"/>
                <a:gd name="T26" fmla="*/ 595 w 750"/>
                <a:gd name="T27" fmla="*/ 45 h 75"/>
                <a:gd name="T28" fmla="*/ 642 w 750"/>
                <a:gd name="T29" fmla="*/ 32 h 75"/>
                <a:gd name="T30" fmla="*/ 693 w 750"/>
                <a:gd name="T31" fmla="*/ 19 h 75"/>
                <a:gd name="T32" fmla="*/ 749 w 750"/>
                <a:gd name="T33" fmla="*/ 3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0"/>
                <a:gd name="T52" fmla="*/ 0 h 75"/>
                <a:gd name="T53" fmla="*/ 750 w 750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0" h="75">
                  <a:moveTo>
                    <a:pt x="0" y="0"/>
                  </a:moveTo>
                  <a:lnTo>
                    <a:pt x="65" y="20"/>
                  </a:lnTo>
                  <a:lnTo>
                    <a:pt x="124" y="35"/>
                  </a:lnTo>
                  <a:lnTo>
                    <a:pt x="177" y="49"/>
                  </a:lnTo>
                  <a:lnTo>
                    <a:pt x="227" y="58"/>
                  </a:lnTo>
                  <a:lnTo>
                    <a:pt x="273" y="66"/>
                  </a:lnTo>
                  <a:lnTo>
                    <a:pt x="315" y="71"/>
                  </a:lnTo>
                  <a:lnTo>
                    <a:pt x="355" y="74"/>
                  </a:lnTo>
                  <a:lnTo>
                    <a:pt x="395" y="74"/>
                  </a:lnTo>
                  <a:lnTo>
                    <a:pt x="433" y="73"/>
                  </a:lnTo>
                  <a:lnTo>
                    <a:pt x="471" y="68"/>
                  </a:lnTo>
                  <a:lnTo>
                    <a:pt x="510" y="62"/>
                  </a:lnTo>
                  <a:lnTo>
                    <a:pt x="552" y="54"/>
                  </a:lnTo>
                  <a:lnTo>
                    <a:pt x="595" y="45"/>
                  </a:lnTo>
                  <a:lnTo>
                    <a:pt x="642" y="32"/>
                  </a:lnTo>
                  <a:lnTo>
                    <a:pt x="693" y="19"/>
                  </a:lnTo>
                  <a:lnTo>
                    <a:pt x="749" y="3"/>
                  </a:lnTo>
                </a:path>
              </a:pathLst>
            </a:custGeom>
            <a:noFill/>
            <a:ln w="31353">
              <a:solidFill>
                <a:srgbClr val="0099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379" name="Group 110">
              <a:extLst>
                <a:ext uri="{FF2B5EF4-FFF2-40B4-BE49-F238E27FC236}">
                  <a16:creationId xmlns:a16="http://schemas.microsoft.com/office/drawing/2014/main" xmlns="" id="{8CE45B7C-FF14-4B01-9A92-FD0C30F0CD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1" y="3671"/>
              <a:ext cx="853" cy="152"/>
              <a:chOff x="3561" y="3671"/>
              <a:chExt cx="853" cy="152"/>
            </a:xfrm>
          </p:grpSpPr>
          <p:sp>
            <p:nvSpPr>
              <p:cNvPr id="10381" name="Oval 111">
                <a:extLst>
                  <a:ext uri="{FF2B5EF4-FFF2-40B4-BE49-F238E27FC236}">
                    <a16:creationId xmlns:a16="http://schemas.microsoft.com/office/drawing/2014/main" xmlns="" id="{0798046E-8784-41AD-869B-916B7559C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5" y="3755"/>
                <a:ext cx="53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ar-SA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82" name="Oval 112">
                <a:extLst>
                  <a:ext uri="{FF2B5EF4-FFF2-40B4-BE49-F238E27FC236}">
                    <a16:creationId xmlns:a16="http://schemas.microsoft.com/office/drawing/2014/main" xmlns="" id="{6B87E552-A884-4F11-B6CA-EBB0CD7533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5" y="3764"/>
                <a:ext cx="69" cy="5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ar-SA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83" name="Oval 113">
                <a:extLst>
                  <a:ext uri="{FF2B5EF4-FFF2-40B4-BE49-F238E27FC236}">
                    <a16:creationId xmlns:a16="http://schemas.microsoft.com/office/drawing/2014/main" xmlns="" id="{2315BF40-EAAE-4739-AC19-6B5C72B4A1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4" y="3748"/>
                <a:ext cx="61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ar-SA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84" name="Oval 114">
                <a:extLst>
                  <a:ext uri="{FF2B5EF4-FFF2-40B4-BE49-F238E27FC236}">
                    <a16:creationId xmlns:a16="http://schemas.microsoft.com/office/drawing/2014/main" xmlns="" id="{76DBB425-1A64-4791-BB56-BF13FBB56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9" y="3702"/>
                <a:ext cx="61" cy="33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ar-SA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85" name="Oval 115">
                <a:extLst>
                  <a:ext uri="{FF2B5EF4-FFF2-40B4-BE49-F238E27FC236}">
                    <a16:creationId xmlns:a16="http://schemas.microsoft.com/office/drawing/2014/main" xmlns="" id="{9298E89B-4C97-4126-ADD4-33EFB7842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2" y="3755"/>
                <a:ext cx="52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ar-SA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86" name="Oval 116">
                <a:extLst>
                  <a:ext uri="{FF2B5EF4-FFF2-40B4-BE49-F238E27FC236}">
                    <a16:creationId xmlns:a16="http://schemas.microsoft.com/office/drawing/2014/main" xmlns="" id="{64BF02C0-BF1F-42ED-8482-F03F0FE6E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2" y="3764"/>
                <a:ext cx="68" cy="5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ar-SA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87" name="Oval 117">
                <a:extLst>
                  <a:ext uri="{FF2B5EF4-FFF2-40B4-BE49-F238E27FC236}">
                    <a16:creationId xmlns:a16="http://schemas.microsoft.com/office/drawing/2014/main" xmlns="" id="{3D625B78-9AFC-43D7-8B70-23F87A06C4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1" y="3748"/>
                <a:ext cx="61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ar-SA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88" name="Oval 118">
                <a:extLst>
                  <a:ext uri="{FF2B5EF4-FFF2-40B4-BE49-F238E27FC236}">
                    <a16:creationId xmlns:a16="http://schemas.microsoft.com/office/drawing/2014/main" xmlns="" id="{CAB50DD6-CCFB-4069-BF84-687BC5584D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3702"/>
                <a:ext cx="60" cy="33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ar-SA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89" name="Oval 119">
                <a:extLst>
                  <a:ext uri="{FF2B5EF4-FFF2-40B4-BE49-F238E27FC236}">
                    <a16:creationId xmlns:a16="http://schemas.microsoft.com/office/drawing/2014/main" xmlns="" id="{1C090422-8ADE-4053-AD26-DDAB9C2FF1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1" y="3671"/>
                <a:ext cx="60" cy="33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ar-SA" altLang="en-US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0380" name="Oval 120">
              <a:extLst>
                <a:ext uri="{FF2B5EF4-FFF2-40B4-BE49-F238E27FC236}">
                  <a16:creationId xmlns:a16="http://schemas.microsoft.com/office/drawing/2014/main" xmlns="" id="{9C4C3FA3-3B5B-470B-9955-0261CE3E1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5" y="3481"/>
              <a:ext cx="255" cy="162"/>
            </a:xfrm>
            <a:prstGeom prst="ellipse">
              <a:avLst/>
            </a:prstGeom>
            <a:gradFill rotWithShape="0">
              <a:gsLst>
                <a:gs pos="0">
                  <a:srgbClr val="FF8080"/>
                </a:gs>
                <a:gs pos="100000">
                  <a:srgbClr val="FF1F35"/>
                </a:gs>
              </a:gsLst>
              <a:path path="shape">
                <a:fillToRect l="50000" t="50000" r="50000" b="50000"/>
              </a:path>
            </a:gradFill>
            <a:ln w="18930">
              <a:solidFill>
                <a:srgbClr val="FF1F35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75000"/>
                <a:buBlip>
                  <a:blip r:embed="rId9"/>
                </a:buBlip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ar-SA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3" name="Group 121">
            <a:extLst>
              <a:ext uri="{FF2B5EF4-FFF2-40B4-BE49-F238E27FC236}">
                <a16:creationId xmlns:a16="http://schemas.microsoft.com/office/drawing/2014/main" xmlns="" id="{B42E849F-FE39-4304-B1ED-3C8A7E61C0A6}"/>
              </a:ext>
            </a:extLst>
          </p:cNvPr>
          <p:cNvGrpSpPr>
            <a:grpSpLocks/>
          </p:cNvGrpSpPr>
          <p:nvPr/>
        </p:nvGrpSpPr>
        <p:grpSpPr bwMode="auto">
          <a:xfrm>
            <a:off x="4234401" y="4748593"/>
            <a:ext cx="1981200" cy="1185863"/>
            <a:chOff x="2356" y="3451"/>
            <a:chExt cx="1101" cy="747"/>
          </a:xfrm>
        </p:grpSpPr>
        <p:grpSp>
          <p:nvGrpSpPr>
            <p:cNvPr id="10350" name="Group 122">
              <a:extLst>
                <a:ext uri="{FF2B5EF4-FFF2-40B4-BE49-F238E27FC236}">
                  <a16:creationId xmlns:a16="http://schemas.microsoft.com/office/drawing/2014/main" xmlns="" id="{9F310200-FEBA-4AB9-9B56-C095BFEF6F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6" y="3711"/>
              <a:ext cx="255" cy="161"/>
              <a:chOff x="2356" y="3711"/>
              <a:chExt cx="255" cy="161"/>
            </a:xfrm>
          </p:grpSpPr>
          <p:sp>
            <p:nvSpPr>
              <p:cNvPr id="10366" name="Oval 123">
                <a:extLst>
                  <a:ext uri="{FF2B5EF4-FFF2-40B4-BE49-F238E27FC236}">
                    <a16:creationId xmlns:a16="http://schemas.microsoft.com/office/drawing/2014/main" xmlns="" id="{BD616667-F816-4A30-8EF9-F093268CC2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3711"/>
                <a:ext cx="255" cy="161"/>
              </a:xfrm>
              <a:prstGeom prst="ellipse">
                <a:avLst/>
              </a:prstGeom>
              <a:gradFill rotWithShape="0">
                <a:gsLst>
                  <a:gs pos="0">
                    <a:srgbClr val="FF8080"/>
                  </a:gs>
                  <a:gs pos="100000">
                    <a:srgbClr val="FF1F35"/>
                  </a:gs>
                </a:gsLst>
                <a:path path="shape">
                  <a:fillToRect l="50000" t="50000" r="50000" b="50000"/>
                </a:path>
              </a:gradFill>
              <a:ln w="18930">
                <a:solidFill>
                  <a:srgbClr val="FF1F35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ar-SA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7" name="Oval 124">
                <a:extLst>
                  <a:ext uri="{FF2B5EF4-FFF2-40B4-BE49-F238E27FC236}">
                    <a16:creationId xmlns:a16="http://schemas.microsoft.com/office/drawing/2014/main" xmlns="" id="{92B3A92F-37A9-44D8-9084-19203752D1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9" y="3790"/>
                <a:ext cx="45" cy="3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ar-SA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8" name="Oval 125">
                <a:extLst>
                  <a:ext uri="{FF2B5EF4-FFF2-40B4-BE49-F238E27FC236}">
                    <a16:creationId xmlns:a16="http://schemas.microsoft.com/office/drawing/2014/main" xmlns="" id="{5CC35A42-0765-4317-837E-BF508671FF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5" y="3795"/>
                <a:ext cx="46" cy="39"/>
              </a:xfrm>
              <a:prstGeom prst="ellipse">
                <a:avLst/>
              </a:prstGeom>
              <a:solidFill>
                <a:srgbClr val="C0C0C0"/>
              </a:solidFill>
              <a:ln w="1893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ar-SA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0369" name="Group 126">
                <a:extLst>
                  <a:ext uri="{FF2B5EF4-FFF2-40B4-BE49-F238E27FC236}">
                    <a16:creationId xmlns:a16="http://schemas.microsoft.com/office/drawing/2014/main" xmlns="" id="{003D2148-2353-42D0-BD4D-625BFE54AB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10" y="3725"/>
                <a:ext cx="143" cy="123"/>
                <a:chOff x="2749" y="3860"/>
                <a:chExt cx="143" cy="123"/>
              </a:xfrm>
            </p:grpSpPr>
            <p:sp>
              <p:nvSpPr>
                <p:cNvPr id="10370" name="Oval 127">
                  <a:extLst>
                    <a:ext uri="{FF2B5EF4-FFF2-40B4-BE49-F238E27FC236}">
                      <a16:creationId xmlns:a16="http://schemas.microsoft.com/office/drawing/2014/main" xmlns="" id="{E94646CC-F68F-4B58-A7B3-4CC1A5ED48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5" y="3864"/>
                  <a:ext cx="50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71" name="Oval 128">
                  <a:extLst>
                    <a:ext uri="{FF2B5EF4-FFF2-40B4-BE49-F238E27FC236}">
                      <a16:creationId xmlns:a16="http://schemas.microsoft.com/office/drawing/2014/main" xmlns="" id="{0F7AD112-9618-4DEF-8508-68EC1EFB54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9" y="3888"/>
                  <a:ext cx="50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72" name="Oval 129">
                  <a:extLst>
                    <a:ext uri="{FF2B5EF4-FFF2-40B4-BE49-F238E27FC236}">
                      <a16:creationId xmlns:a16="http://schemas.microsoft.com/office/drawing/2014/main" xmlns="" id="{A58EB1F5-C3C7-4921-90FC-3B5E4A6D33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5" y="3941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73" name="Oval 130">
                  <a:extLst>
                    <a:ext uri="{FF2B5EF4-FFF2-40B4-BE49-F238E27FC236}">
                      <a16:creationId xmlns:a16="http://schemas.microsoft.com/office/drawing/2014/main" xmlns="" id="{6A0A7A49-7699-46C6-9C81-C8468D4D04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90" y="3903"/>
                  <a:ext cx="50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74" name="Oval 131">
                  <a:extLst>
                    <a:ext uri="{FF2B5EF4-FFF2-40B4-BE49-F238E27FC236}">
                      <a16:creationId xmlns:a16="http://schemas.microsoft.com/office/drawing/2014/main" xmlns="" id="{D465927D-82F9-4B65-B0F0-47CACB3403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2" y="3860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75" name="Oval 132">
                  <a:extLst>
                    <a:ext uri="{FF2B5EF4-FFF2-40B4-BE49-F238E27FC236}">
                      <a16:creationId xmlns:a16="http://schemas.microsoft.com/office/drawing/2014/main" xmlns="" id="{D7690FCD-DC26-4462-8CC6-88ECE4F7AA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7" y="3891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76" name="Oval 133">
                  <a:extLst>
                    <a:ext uri="{FF2B5EF4-FFF2-40B4-BE49-F238E27FC236}">
                      <a16:creationId xmlns:a16="http://schemas.microsoft.com/office/drawing/2014/main" xmlns="" id="{A7C09837-41BD-4C0C-9692-B5D26A37E1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1" y="3923"/>
                  <a:ext cx="51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77" name="Oval 134">
                  <a:extLst>
                    <a:ext uri="{FF2B5EF4-FFF2-40B4-BE49-F238E27FC236}">
                      <a16:creationId xmlns:a16="http://schemas.microsoft.com/office/drawing/2014/main" xmlns="" id="{B84D572D-0B2E-4863-A164-16B46088FC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6" y="3945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0351" name="Group 135">
              <a:extLst>
                <a:ext uri="{FF2B5EF4-FFF2-40B4-BE49-F238E27FC236}">
                  <a16:creationId xmlns:a16="http://schemas.microsoft.com/office/drawing/2014/main" xmlns="" id="{70015B5B-C2E8-4F65-A551-1BB68CD88D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3" y="3891"/>
              <a:ext cx="255" cy="162"/>
              <a:chOff x="2743" y="3891"/>
              <a:chExt cx="255" cy="162"/>
            </a:xfrm>
          </p:grpSpPr>
          <p:sp>
            <p:nvSpPr>
              <p:cNvPr id="10358" name="Oval 136">
                <a:extLst>
                  <a:ext uri="{FF2B5EF4-FFF2-40B4-BE49-F238E27FC236}">
                    <a16:creationId xmlns:a16="http://schemas.microsoft.com/office/drawing/2014/main" xmlns="" id="{DBA31D92-32F4-4E16-9E90-B5632551D2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3891"/>
                <a:ext cx="255" cy="162"/>
              </a:xfrm>
              <a:prstGeom prst="ellipse">
                <a:avLst/>
              </a:prstGeom>
              <a:gradFill rotWithShape="0">
                <a:gsLst>
                  <a:gs pos="0">
                    <a:srgbClr val="FF8080"/>
                  </a:gs>
                  <a:gs pos="100000">
                    <a:srgbClr val="FF1F35"/>
                  </a:gs>
                </a:gsLst>
                <a:path path="shape">
                  <a:fillToRect l="50000" t="50000" r="50000" b="50000"/>
                </a:path>
              </a:gradFill>
              <a:ln w="18930">
                <a:solidFill>
                  <a:srgbClr val="FF1F35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ar-SA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59" name="Freeform 137">
                <a:extLst>
                  <a:ext uri="{FF2B5EF4-FFF2-40B4-BE49-F238E27FC236}">
                    <a16:creationId xmlns:a16="http://schemas.microsoft.com/office/drawing/2014/main" xmlns="" id="{1C3C5FC5-03D5-46D8-89FA-4BC332A78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3907"/>
                <a:ext cx="180" cy="127"/>
              </a:xfrm>
              <a:custGeom>
                <a:avLst/>
                <a:gdLst>
                  <a:gd name="T0" fmla="*/ 57 w 180"/>
                  <a:gd name="T1" fmla="*/ 11 h 127"/>
                  <a:gd name="T2" fmla="*/ 41 w 180"/>
                  <a:gd name="T3" fmla="*/ 19 h 127"/>
                  <a:gd name="T4" fmla="*/ 3 w 180"/>
                  <a:gd name="T5" fmla="*/ 35 h 127"/>
                  <a:gd name="T6" fmla="*/ 0 w 180"/>
                  <a:gd name="T7" fmla="*/ 61 h 127"/>
                  <a:gd name="T8" fmla="*/ 9 w 180"/>
                  <a:gd name="T9" fmla="*/ 96 h 127"/>
                  <a:gd name="T10" fmla="*/ 13 w 180"/>
                  <a:gd name="T11" fmla="*/ 104 h 127"/>
                  <a:gd name="T12" fmla="*/ 33 w 180"/>
                  <a:gd name="T13" fmla="*/ 120 h 127"/>
                  <a:gd name="T14" fmla="*/ 57 w 180"/>
                  <a:gd name="T15" fmla="*/ 126 h 127"/>
                  <a:gd name="T16" fmla="*/ 98 w 180"/>
                  <a:gd name="T17" fmla="*/ 124 h 127"/>
                  <a:gd name="T18" fmla="*/ 102 w 180"/>
                  <a:gd name="T19" fmla="*/ 124 h 127"/>
                  <a:gd name="T20" fmla="*/ 122 w 180"/>
                  <a:gd name="T21" fmla="*/ 126 h 127"/>
                  <a:gd name="T22" fmla="*/ 148 w 180"/>
                  <a:gd name="T23" fmla="*/ 126 h 127"/>
                  <a:gd name="T24" fmla="*/ 174 w 180"/>
                  <a:gd name="T25" fmla="*/ 109 h 127"/>
                  <a:gd name="T26" fmla="*/ 179 w 180"/>
                  <a:gd name="T27" fmla="*/ 81 h 127"/>
                  <a:gd name="T28" fmla="*/ 174 w 180"/>
                  <a:gd name="T29" fmla="*/ 43 h 127"/>
                  <a:gd name="T30" fmla="*/ 148 w 180"/>
                  <a:gd name="T31" fmla="*/ 22 h 127"/>
                  <a:gd name="T32" fmla="*/ 137 w 180"/>
                  <a:gd name="T33" fmla="*/ 11 h 127"/>
                  <a:gd name="T34" fmla="*/ 114 w 180"/>
                  <a:gd name="T35" fmla="*/ 2 h 127"/>
                  <a:gd name="T36" fmla="*/ 96 w 180"/>
                  <a:gd name="T37" fmla="*/ 0 h 127"/>
                  <a:gd name="T38" fmla="*/ 83 w 180"/>
                  <a:gd name="T39" fmla="*/ 5 h 127"/>
                  <a:gd name="T40" fmla="*/ 70 w 180"/>
                  <a:gd name="T41" fmla="*/ 9 h 127"/>
                  <a:gd name="T42" fmla="*/ 61 w 180"/>
                  <a:gd name="T43" fmla="*/ 11 h 127"/>
                  <a:gd name="T44" fmla="*/ 57 w 180"/>
                  <a:gd name="T45" fmla="*/ 11 h 127"/>
                  <a:gd name="T46" fmla="*/ 57 w 180"/>
                  <a:gd name="T47" fmla="*/ 11 h 12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0"/>
                  <a:gd name="T73" fmla="*/ 0 h 127"/>
                  <a:gd name="T74" fmla="*/ 180 w 180"/>
                  <a:gd name="T75" fmla="*/ 127 h 12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0" h="127">
                    <a:moveTo>
                      <a:pt x="57" y="11"/>
                    </a:moveTo>
                    <a:lnTo>
                      <a:pt x="41" y="19"/>
                    </a:lnTo>
                    <a:lnTo>
                      <a:pt x="3" y="35"/>
                    </a:lnTo>
                    <a:lnTo>
                      <a:pt x="0" y="61"/>
                    </a:lnTo>
                    <a:lnTo>
                      <a:pt x="9" y="96"/>
                    </a:lnTo>
                    <a:lnTo>
                      <a:pt x="13" y="104"/>
                    </a:lnTo>
                    <a:lnTo>
                      <a:pt x="33" y="120"/>
                    </a:lnTo>
                    <a:lnTo>
                      <a:pt x="57" y="126"/>
                    </a:lnTo>
                    <a:lnTo>
                      <a:pt x="98" y="124"/>
                    </a:lnTo>
                    <a:lnTo>
                      <a:pt x="102" y="124"/>
                    </a:lnTo>
                    <a:lnTo>
                      <a:pt x="122" y="126"/>
                    </a:lnTo>
                    <a:lnTo>
                      <a:pt x="148" y="126"/>
                    </a:lnTo>
                    <a:lnTo>
                      <a:pt x="174" y="109"/>
                    </a:lnTo>
                    <a:lnTo>
                      <a:pt x="179" y="81"/>
                    </a:lnTo>
                    <a:lnTo>
                      <a:pt x="174" y="43"/>
                    </a:lnTo>
                    <a:lnTo>
                      <a:pt x="148" y="22"/>
                    </a:lnTo>
                    <a:lnTo>
                      <a:pt x="137" y="11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3" y="5"/>
                    </a:lnTo>
                    <a:lnTo>
                      <a:pt x="70" y="9"/>
                    </a:lnTo>
                    <a:lnTo>
                      <a:pt x="61" y="11"/>
                    </a:lnTo>
                    <a:lnTo>
                      <a:pt x="57" y="11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60" name="Oval 138">
                <a:extLst>
                  <a:ext uri="{FF2B5EF4-FFF2-40B4-BE49-F238E27FC236}">
                    <a16:creationId xmlns:a16="http://schemas.microsoft.com/office/drawing/2014/main" xmlns="" id="{48AF8563-7E3A-4B12-A2CE-1A74CB07E9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9" y="3977"/>
                <a:ext cx="46" cy="3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ar-SA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1" name="Oval 139">
                <a:extLst>
                  <a:ext uri="{FF2B5EF4-FFF2-40B4-BE49-F238E27FC236}">
                    <a16:creationId xmlns:a16="http://schemas.microsoft.com/office/drawing/2014/main" xmlns="" id="{01A3CCE3-6C6E-4A0C-9757-28C6F4F9CC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1" y="3980"/>
                <a:ext cx="46" cy="3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ar-SA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2" name="Oval 140">
                <a:extLst>
                  <a:ext uri="{FF2B5EF4-FFF2-40B4-BE49-F238E27FC236}">
                    <a16:creationId xmlns:a16="http://schemas.microsoft.com/office/drawing/2014/main" xmlns="" id="{B325FD28-6C36-470B-A665-2F02AB56D4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0" y="3919"/>
                <a:ext cx="50" cy="38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ar-SA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3" name="Oval 141">
                <a:extLst>
                  <a:ext uri="{FF2B5EF4-FFF2-40B4-BE49-F238E27FC236}">
                    <a16:creationId xmlns:a16="http://schemas.microsoft.com/office/drawing/2014/main" xmlns="" id="{A5008A69-1E9B-4636-A477-D57522CF38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1" y="3995"/>
                <a:ext cx="50" cy="3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ar-SA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4" name="Oval 142">
                <a:extLst>
                  <a:ext uri="{FF2B5EF4-FFF2-40B4-BE49-F238E27FC236}">
                    <a16:creationId xmlns:a16="http://schemas.microsoft.com/office/drawing/2014/main" xmlns="" id="{5FE9111F-F848-4EFC-9964-17C13FEB7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1" y="3929"/>
                <a:ext cx="49" cy="3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ar-SA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5" name="Oval 143">
                <a:extLst>
                  <a:ext uri="{FF2B5EF4-FFF2-40B4-BE49-F238E27FC236}">
                    <a16:creationId xmlns:a16="http://schemas.microsoft.com/office/drawing/2014/main" xmlns="" id="{20EEC37D-E241-4788-90B8-53014D751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0" y="3941"/>
                <a:ext cx="50" cy="3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ar-SA" altLang="en-US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0352" name="Freeform 144">
              <a:extLst>
                <a:ext uri="{FF2B5EF4-FFF2-40B4-BE49-F238E27FC236}">
                  <a16:creationId xmlns:a16="http://schemas.microsoft.com/office/drawing/2014/main" xmlns="" id="{287448A6-A368-4658-A7F5-3CEC99771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" y="3986"/>
              <a:ext cx="954" cy="212"/>
            </a:xfrm>
            <a:custGeom>
              <a:avLst/>
              <a:gdLst>
                <a:gd name="T0" fmla="*/ 0 w 954"/>
                <a:gd name="T1" fmla="*/ 20 h 212"/>
                <a:gd name="T2" fmla="*/ 55 w 954"/>
                <a:gd name="T3" fmla="*/ 79 h 212"/>
                <a:gd name="T4" fmla="*/ 116 w 954"/>
                <a:gd name="T5" fmla="*/ 125 h 212"/>
                <a:gd name="T6" fmla="*/ 181 w 954"/>
                <a:gd name="T7" fmla="*/ 162 h 212"/>
                <a:gd name="T8" fmla="*/ 251 w 954"/>
                <a:gd name="T9" fmla="*/ 187 h 212"/>
                <a:gd name="T10" fmla="*/ 321 w 954"/>
                <a:gd name="T11" fmla="*/ 203 h 212"/>
                <a:gd name="T12" fmla="*/ 394 w 954"/>
                <a:gd name="T13" fmla="*/ 211 h 212"/>
                <a:gd name="T14" fmla="*/ 466 w 954"/>
                <a:gd name="T15" fmla="*/ 211 h 212"/>
                <a:gd name="T16" fmla="*/ 539 w 954"/>
                <a:gd name="T17" fmla="*/ 205 h 212"/>
                <a:gd name="T18" fmla="*/ 608 w 954"/>
                <a:gd name="T19" fmla="*/ 192 h 212"/>
                <a:gd name="T20" fmla="*/ 674 w 954"/>
                <a:gd name="T21" fmla="*/ 174 h 212"/>
                <a:gd name="T22" fmla="*/ 737 w 954"/>
                <a:gd name="T23" fmla="*/ 152 h 212"/>
                <a:gd name="T24" fmla="*/ 795 w 954"/>
                <a:gd name="T25" fmla="*/ 126 h 212"/>
                <a:gd name="T26" fmla="*/ 846 w 954"/>
                <a:gd name="T27" fmla="*/ 98 h 212"/>
                <a:gd name="T28" fmla="*/ 890 w 954"/>
                <a:gd name="T29" fmla="*/ 66 h 212"/>
                <a:gd name="T30" fmla="*/ 926 w 954"/>
                <a:gd name="T31" fmla="*/ 34 h 212"/>
                <a:gd name="T32" fmla="*/ 953 w 954"/>
                <a:gd name="T33" fmla="*/ 0 h 2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4"/>
                <a:gd name="T52" fmla="*/ 0 h 212"/>
                <a:gd name="T53" fmla="*/ 954 w 954"/>
                <a:gd name="T54" fmla="*/ 212 h 2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4" h="212">
                  <a:moveTo>
                    <a:pt x="0" y="20"/>
                  </a:moveTo>
                  <a:lnTo>
                    <a:pt x="55" y="79"/>
                  </a:lnTo>
                  <a:lnTo>
                    <a:pt x="116" y="125"/>
                  </a:lnTo>
                  <a:lnTo>
                    <a:pt x="181" y="162"/>
                  </a:lnTo>
                  <a:lnTo>
                    <a:pt x="251" y="187"/>
                  </a:lnTo>
                  <a:lnTo>
                    <a:pt x="321" y="203"/>
                  </a:lnTo>
                  <a:lnTo>
                    <a:pt x="394" y="211"/>
                  </a:lnTo>
                  <a:lnTo>
                    <a:pt x="466" y="211"/>
                  </a:lnTo>
                  <a:lnTo>
                    <a:pt x="539" y="205"/>
                  </a:lnTo>
                  <a:lnTo>
                    <a:pt x="608" y="192"/>
                  </a:lnTo>
                  <a:lnTo>
                    <a:pt x="674" y="174"/>
                  </a:lnTo>
                  <a:lnTo>
                    <a:pt x="737" y="152"/>
                  </a:lnTo>
                  <a:lnTo>
                    <a:pt x="795" y="126"/>
                  </a:lnTo>
                  <a:lnTo>
                    <a:pt x="846" y="98"/>
                  </a:lnTo>
                  <a:lnTo>
                    <a:pt x="890" y="66"/>
                  </a:lnTo>
                  <a:lnTo>
                    <a:pt x="926" y="34"/>
                  </a:lnTo>
                  <a:lnTo>
                    <a:pt x="953" y="0"/>
                  </a:lnTo>
                </a:path>
              </a:pathLst>
            </a:custGeom>
            <a:noFill/>
            <a:ln w="31353">
              <a:solidFill>
                <a:srgbClr val="0099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53" name="Rectangle 145">
              <a:extLst>
                <a:ext uri="{FF2B5EF4-FFF2-40B4-BE49-F238E27FC236}">
                  <a16:creationId xmlns:a16="http://schemas.microsoft.com/office/drawing/2014/main" xmlns="" id="{3316C30A-76FF-4023-8586-7810F652F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" y="3451"/>
              <a:ext cx="705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5450">
                <a:spcBef>
                  <a:spcPct val="20000"/>
                </a:spcBef>
                <a:buSzPct val="75000"/>
                <a:buBlip>
                  <a:blip r:embed="rId9"/>
                </a:buBlip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4254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4254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4254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42545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2F2F2F"/>
                </a:buClr>
                <a:buSzPct val="90000"/>
                <a:buFont typeface="Monotype Sorts" pitchFamily="2" charset="2"/>
                <a:buNone/>
              </a:pPr>
              <a:r>
                <a:rPr lang="en-US" altLang="en-US" sz="1400" b="1"/>
                <a:t>Erythrocytic 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2F2F2F"/>
                </a:buClr>
                <a:buSzPct val="90000"/>
                <a:buFont typeface="Monotype Sorts" pitchFamily="2" charset="2"/>
                <a:buNone/>
              </a:pPr>
              <a:r>
                <a:rPr lang="en-US" altLang="en-US" sz="1400" b="1"/>
                <a:t>    Cycle</a:t>
              </a:r>
            </a:p>
          </p:txBody>
        </p:sp>
        <p:grpSp>
          <p:nvGrpSpPr>
            <p:cNvPr id="10354" name="Group 146">
              <a:extLst>
                <a:ext uri="{FF2B5EF4-FFF2-40B4-BE49-F238E27FC236}">
                  <a16:creationId xmlns:a16="http://schemas.microsoft.com/office/drawing/2014/main" xmlns="" id="{8218EED3-AA4D-4A14-9777-B9045F4D08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4" y="3757"/>
              <a:ext cx="255" cy="161"/>
              <a:chOff x="3144" y="3757"/>
              <a:chExt cx="255" cy="161"/>
            </a:xfrm>
          </p:grpSpPr>
          <p:sp>
            <p:nvSpPr>
              <p:cNvPr id="10355" name="Oval 147">
                <a:extLst>
                  <a:ext uri="{FF2B5EF4-FFF2-40B4-BE49-F238E27FC236}">
                    <a16:creationId xmlns:a16="http://schemas.microsoft.com/office/drawing/2014/main" xmlns="" id="{97801CE7-625E-487C-A345-D8F751C1E5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4" y="3757"/>
                <a:ext cx="255" cy="161"/>
              </a:xfrm>
              <a:prstGeom prst="ellipse">
                <a:avLst/>
              </a:prstGeom>
              <a:gradFill rotWithShape="0">
                <a:gsLst>
                  <a:gs pos="0">
                    <a:srgbClr val="FF8080"/>
                  </a:gs>
                  <a:gs pos="100000">
                    <a:srgbClr val="FF1F35"/>
                  </a:gs>
                </a:gsLst>
                <a:path path="shape">
                  <a:fillToRect l="50000" t="50000" r="50000" b="50000"/>
                </a:path>
              </a:gradFill>
              <a:ln w="18930">
                <a:solidFill>
                  <a:srgbClr val="FF1F35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ar-SA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56" name="Oval 148">
                <a:extLst>
                  <a:ext uri="{FF2B5EF4-FFF2-40B4-BE49-F238E27FC236}">
                    <a16:creationId xmlns:a16="http://schemas.microsoft.com/office/drawing/2014/main" xmlns="" id="{6B9C35BB-14F1-4CAC-8C10-3E71E67977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0" y="3793"/>
                <a:ext cx="158" cy="96"/>
              </a:xfrm>
              <a:prstGeom prst="ellipse">
                <a:avLst/>
              </a:prstGeom>
              <a:solidFill>
                <a:srgbClr val="C0C0C0"/>
              </a:solidFill>
              <a:ln w="1893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ar-SA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57" name="Oval 149">
                <a:extLst>
                  <a:ext uri="{FF2B5EF4-FFF2-40B4-BE49-F238E27FC236}">
                    <a16:creationId xmlns:a16="http://schemas.microsoft.com/office/drawing/2014/main" xmlns="" id="{D47E86F0-8120-4EC8-BDB2-C0D368EB69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3792"/>
                <a:ext cx="52" cy="28"/>
              </a:xfrm>
              <a:prstGeom prst="ellipse">
                <a:avLst/>
              </a:prstGeom>
              <a:solidFill>
                <a:srgbClr val="CC0099"/>
              </a:solidFill>
              <a:ln w="1893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ar-SA" altLang="en-US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8" name="Group 150">
            <a:extLst>
              <a:ext uri="{FF2B5EF4-FFF2-40B4-BE49-F238E27FC236}">
                <a16:creationId xmlns:a16="http://schemas.microsoft.com/office/drawing/2014/main" xmlns="" id="{357DA4E8-DE3A-449B-BC39-90C4EBF2DFEB}"/>
              </a:ext>
            </a:extLst>
          </p:cNvPr>
          <p:cNvGrpSpPr>
            <a:grpSpLocks/>
          </p:cNvGrpSpPr>
          <p:nvPr/>
        </p:nvGrpSpPr>
        <p:grpSpPr bwMode="auto">
          <a:xfrm>
            <a:off x="2786601" y="4367592"/>
            <a:ext cx="1143000" cy="990600"/>
            <a:chOff x="1220" y="2994"/>
            <a:chExt cx="1269" cy="681"/>
          </a:xfrm>
        </p:grpSpPr>
        <p:sp>
          <p:nvSpPr>
            <p:cNvPr id="10326" name="Oval 151">
              <a:extLst>
                <a:ext uri="{FF2B5EF4-FFF2-40B4-BE49-F238E27FC236}">
                  <a16:creationId xmlns:a16="http://schemas.microsoft.com/office/drawing/2014/main" xmlns="" id="{B1984F86-C4A6-4151-A403-432071194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" y="2994"/>
              <a:ext cx="255" cy="162"/>
            </a:xfrm>
            <a:prstGeom prst="ellipse">
              <a:avLst/>
            </a:prstGeom>
            <a:gradFill rotWithShape="0">
              <a:gsLst>
                <a:gs pos="0">
                  <a:srgbClr val="FF8080"/>
                </a:gs>
                <a:gs pos="100000">
                  <a:srgbClr val="FF1F35"/>
                </a:gs>
              </a:gsLst>
              <a:path path="shape">
                <a:fillToRect l="50000" t="50000" r="50000" b="50000"/>
              </a:path>
            </a:gradFill>
            <a:ln w="18930">
              <a:solidFill>
                <a:srgbClr val="FF1F35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75000"/>
                <a:buBlip>
                  <a:blip r:embed="rId9"/>
                </a:buBlip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ar-SA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10327" name="Group 152">
              <a:extLst>
                <a:ext uri="{FF2B5EF4-FFF2-40B4-BE49-F238E27FC236}">
                  <a16:creationId xmlns:a16="http://schemas.microsoft.com/office/drawing/2014/main" xmlns="" id="{18043FB8-96FC-4716-84BF-99B90134ED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7" y="3098"/>
              <a:ext cx="1072" cy="577"/>
              <a:chOff x="1417" y="3098"/>
              <a:chExt cx="1072" cy="577"/>
            </a:xfrm>
          </p:grpSpPr>
          <p:grpSp>
            <p:nvGrpSpPr>
              <p:cNvPr id="10328" name="Group 153">
                <a:extLst>
                  <a:ext uri="{FF2B5EF4-FFF2-40B4-BE49-F238E27FC236}">
                    <a16:creationId xmlns:a16="http://schemas.microsoft.com/office/drawing/2014/main" xmlns="" id="{71703BD8-7E5F-4B23-B61E-33C55CC72A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7" y="3098"/>
                <a:ext cx="832" cy="417"/>
                <a:chOff x="1417" y="3098"/>
                <a:chExt cx="832" cy="417"/>
              </a:xfrm>
            </p:grpSpPr>
            <p:sp>
              <p:nvSpPr>
                <p:cNvPr id="10339" name="Oval 154">
                  <a:extLst>
                    <a:ext uri="{FF2B5EF4-FFF2-40B4-BE49-F238E27FC236}">
                      <a16:creationId xmlns:a16="http://schemas.microsoft.com/office/drawing/2014/main" xmlns="" id="{8BAFE911-71F0-4B9F-B830-8AAEF9C5A4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8" y="3173"/>
                  <a:ext cx="53" cy="3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40" name="Oval 155">
                  <a:extLst>
                    <a:ext uri="{FF2B5EF4-FFF2-40B4-BE49-F238E27FC236}">
                      <a16:creationId xmlns:a16="http://schemas.microsoft.com/office/drawing/2014/main" xmlns="" id="{27584BCB-5684-4A5E-99A2-19895C9E11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3" y="3222"/>
                  <a:ext cx="44" cy="5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41" name="Oval 156">
                  <a:extLst>
                    <a:ext uri="{FF2B5EF4-FFF2-40B4-BE49-F238E27FC236}">
                      <a16:creationId xmlns:a16="http://schemas.microsoft.com/office/drawing/2014/main" xmlns="" id="{CF5FE2B7-B826-40C4-BA08-214D8AC83E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7" y="3302"/>
                  <a:ext cx="58" cy="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42" name="Oval 157">
                  <a:extLst>
                    <a:ext uri="{FF2B5EF4-FFF2-40B4-BE49-F238E27FC236}">
                      <a16:creationId xmlns:a16="http://schemas.microsoft.com/office/drawing/2014/main" xmlns="" id="{369C0723-8AE8-4A4B-BF45-71A1E8C97B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7" y="3198"/>
                  <a:ext cx="56" cy="4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43" name="Oval 158">
                  <a:extLst>
                    <a:ext uri="{FF2B5EF4-FFF2-40B4-BE49-F238E27FC236}">
                      <a16:creationId xmlns:a16="http://schemas.microsoft.com/office/drawing/2014/main" xmlns="" id="{D5D36FDB-610D-4BE2-B16B-B59D985EE7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1" y="3330"/>
                  <a:ext cx="52" cy="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44" name="Oval 159">
                  <a:extLst>
                    <a:ext uri="{FF2B5EF4-FFF2-40B4-BE49-F238E27FC236}">
                      <a16:creationId xmlns:a16="http://schemas.microsoft.com/office/drawing/2014/main" xmlns="" id="{BF3CDA68-4774-4021-B30D-A0D981A4D7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1" y="3380"/>
                  <a:ext cx="31" cy="4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45" name="Oval 160">
                  <a:extLst>
                    <a:ext uri="{FF2B5EF4-FFF2-40B4-BE49-F238E27FC236}">
                      <a16:creationId xmlns:a16="http://schemas.microsoft.com/office/drawing/2014/main" xmlns="" id="{74EB2291-8494-4543-85D4-6B86695D05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38" y="3355"/>
                  <a:ext cx="44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46" name="Oval 161">
                  <a:extLst>
                    <a:ext uri="{FF2B5EF4-FFF2-40B4-BE49-F238E27FC236}">
                      <a16:creationId xmlns:a16="http://schemas.microsoft.com/office/drawing/2014/main" xmlns="" id="{974A9B58-4B31-4761-8ED4-62E2899C95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3440"/>
                  <a:ext cx="41" cy="4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47" name="Oval 162">
                  <a:extLst>
                    <a:ext uri="{FF2B5EF4-FFF2-40B4-BE49-F238E27FC236}">
                      <a16:creationId xmlns:a16="http://schemas.microsoft.com/office/drawing/2014/main" xmlns="" id="{EE0E5908-4BD4-4603-9EFB-1B18AEA768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2" y="3394"/>
                  <a:ext cx="47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48" name="Oval 163">
                  <a:extLst>
                    <a:ext uri="{FF2B5EF4-FFF2-40B4-BE49-F238E27FC236}">
                      <a16:creationId xmlns:a16="http://schemas.microsoft.com/office/drawing/2014/main" xmlns="" id="{BF272AE5-5C6B-4C1C-ACBB-79743C10AB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0" y="3473"/>
                  <a:ext cx="42" cy="4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49" name="Oval 164">
                  <a:extLst>
                    <a:ext uri="{FF2B5EF4-FFF2-40B4-BE49-F238E27FC236}">
                      <a16:creationId xmlns:a16="http://schemas.microsoft.com/office/drawing/2014/main" xmlns="" id="{4B0B0533-D07E-4A12-9D18-880DAAEBAD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7" y="3098"/>
                  <a:ext cx="55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329" name="Freeform 165">
                <a:extLst>
                  <a:ext uri="{FF2B5EF4-FFF2-40B4-BE49-F238E27FC236}">
                    <a16:creationId xmlns:a16="http://schemas.microsoft.com/office/drawing/2014/main" xmlns="" id="{C1624AF6-311B-4990-A786-9BE198484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" y="3493"/>
                <a:ext cx="472" cy="182"/>
              </a:xfrm>
              <a:custGeom>
                <a:avLst/>
                <a:gdLst>
                  <a:gd name="T0" fmla="*/ 0 w 472"/>
                  <a:gd name="T1" fmla="*/ 0 h 182"/>
                  <a:gd name="T2" fmla="*/ 24 w 472"/>
                  <a:gd name="T3" fmla="*/ 26 h 182"/>
                  <a:gd name="T4" fmla="*/ 50 w 472"/>
                  <a:gd name="T5" fmla="*/ 49 h 182"/>
                  <a:gd name="T6" fmla="*/ 76 w 472"/>
                  <a:gd name="T7" fmla="*/ 70 h 182"/>
                  <a:gd name="T8" fmla="*/ 103 w 472"/>
                  <a:gd name="T9" fmla="*/ 87 h 182"/>
                  <a:gd name="T10" fmla="*/ 130 w 472"/>
                  <a:gd name="T11" fmla="*/ 104 h 182"/>
                  <a:gd name="T12" fmla="*/ 158 w 472"/>
                  <a:gd name="T13" fmla="*/ 117 h 182"/>
                  <a:gd name="T14" fmla="*/ 186 w 472"/>
                  <a:gd name="T15" fmla="*/ 130 h 182"/>
                  <a:gd name="T16" fmla="*/ 216 w 472"/>
                  <a:gd name="T17" fmla="*/ 140 h 182"/>
                  <a:gd name="T18" fmla="*/ 244 w 472"/>
                  <a:gd name="T19" fmla="*/ 150 h 182"/>
                  <a:gd name="T20" fmla="*/ 274 w 472"/>
                  <a:gd name="T21" fmla="*/ 157 h 182"/>
                  <a:gd name="T22" fmla="*/ 304 w 472"/>
                  <a:gd name="T23" fmla="*/ 164 h 182"/>
                  <a:gd name="T24" fmla="*/ 336 w 472"/>
                  <a:gd name="T25" fmla="*/ 169 h 182"/>
                  <a:gd name="T26" fmla="*/ 368 w 472"/>
                  <a:gd name="T27" fmla="*/ 173 h 182"/>
                  <a:gd name="T28" fmla="*/ 401 w 472"/>
                  <a:gd name="T29" fmla="*/ 177 h 182"/>
                  <a:gd name="T30" fmla="*/ 435 w 472"/>
                  <a:gd name="T31" fmla="*/ 179 h 182"/>
                  <a:gd name="T32" fmla="*/ 471 w 472"/>
                  <a:gd name="T33" fmla="*/ 181 h 1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2"/>
                  <a:gd name="T52" fmla="*/ 0 h 182"/>
                  <a:gd name="T53" fmla="*/ 472 w 472"/>
                  <a:gd name="T54" fmla="*/ 182 h 1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2" h="182">
                    <a:moveTo>
                      <a:pt x="0" y="0"/>
                    </a:moveTo>
                    <a:lnTo>
                      <a:pt x="24" y="26"/>
                    </a:lnTo>
                    <a:lnTo>
                      <a:pt x="50" y="49"/>
                    </a:lnTo>
                    <a:lnTo>
                      <a:pt x="76" y="70"/>
                    </a:lnTo>
                    <a:lnTo>
                      <a:pt x="103" y="87"/>
                    </a:lnTo>
                    <a:lnTo>
                      <a:pt x="130" y="104"/>
                    </a:lnTo>
                    <a:lnTo>
                      <a:pt x="158" y="117"/>
                    </a:lnTo>
                    <a:lnTo>
                      <a:pt x="186" y="130"/>
                    </a:lnTo>
                    <a:lnTo>
                      <a:pt x="216" y="140"/>
                    </a:lnTo>
                    <a:lnTo>
                      <a:pt x="244" y="150"/>
                    </a:lnTo>
                    <a:lnTo>
                      <a:pt x="274" y="157"/>
                    </a:lnTo>
                    <a:lnTo>
                      <a:pt x="304" y="164"/>
                    </a:lnTo>
                    <a:lnTo>
                      <a:pt x="336" y="169"/>
                    </a:lnTo>
                    <a:lnTo>
                      <a:pt x="368" y="173"/>
                    </a:lnTo>
                    <a:lnTo>
                      <a:pt x="401" y="177"/>
                    </a:lnTo>
                    <a:lnTo>
                      <a:pt x="435" y="179"/>
                    </a:lnTo>
                    <a:lnTo>
                      <a:pt x="471" y="181"/>
                    </a:lnTo>
                  </a:path>
                </a:pathLst>
              </a:custGeom>
              <a:noFill/>
              <a:ln w="31353">
                <a:solidFill>
                  <a:srgbClr val="0099FF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0330" name="Group 166">
                <a:extLst>
                  <a:ext uri="{FF2B5EF4-FFF2-40B4-BE49-F238E27FC236}">
                    <a16:creationId xmlns:a16="http://schemas.microsoft.com/office/drawing/2014/main" xmlns="" id="{A66BAE46-E3BC-43D8-8112-1B08E6CBD1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29" y="3424"/>
                <a:ext cx="260" cy="203"/>
                <a:chOff x="2229" y="3424"/>
                <a:chExt cx="260" cy="203"/>
              </a:xfrm>
            </p:grpSpPr>
            <p:sp>
              <p:nvSpPr>
                <p:cNvPr id="10331" name="Oval 167">
                  <a:extLst>
                    <a:ext uri="{FF2B5EF4-FFF2-40B4-BE49-F238E27FC236}">
                      <a16:creationId xmlns:a16="http://schemas.microsoft.com/office/drawing/2014/main" xmlns="" id="{5A34B839-530A-4CB4-B888-52F59D0136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2" y="3460"/>
                  <a:ext cx="50" cy="3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32" name="Oval 168">
                  <a:extLst>
                    <a:ext uri="{FF2B5EF4-FFF2-40B4-BE49-F238E27FC236}">
                      <a16:creationId xmlns:a16="http://schemas.microsoft.com/office/drawing/2014/main" xmlns="" id="{5B951123-0CCD-4EC0-BEDB-DCE9A5CFC1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5" y="3538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0333" name="Group 169">
                  <a:extLst>
                    <a:ext uri="{FF2B5EF4-FFF2-40B4-BE49-F238E27FC236}">
                      <a16:creationId xmlns:a16="http://schemas.microsoft.com/office/drawing/2014/main" xmlns="" id="{149658B7-AD46-4A74-83DA-F3AA94B6B7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29" y="3424"/>
                  <a:ext cx="260" cy="203"/>
                  <a:chOff x="2229" y="3424"/>
                  <a:chExt cx="260" cy="203"/>
                </a:xfrm>
              </p:grpSpPr>
              <p:sp>
                <p:nvSpPr>
                  <p:cNvPr id="10334" name="Oval 170">
                    <a:extLst>
                      <a:ext uri="{FF2B5EF4-FFF2-40B4-BE49-F238E27FC236}">
                        <a16:creationId xmlns:a16="http://schemas.microsoft.com/office/drawing/2014/main" xmlns="" id="{AC1B8EC0-7746-4260-82C8-D1F5880D62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66" y="3432"/>
                    <a:ext cx="41" cy="3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SzPct val="75000"/>
                      <a:buBlip>
                        <a:blip r:embed="rId9"/>
                      </a:buBlip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SzTx/>
                      <a:buFontTx/>
                      <a:buNone/>
                    </a:pPr>
                    <a:endParaRPr lang="ar-SA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35" name="Oval 171">
                    <a:extLst>
                      <a:ext uri="{FF2B5EF4-FFF2-40B4-BE49-F238E27FC236}">
                        <a16:creationId xmlns:a16="http://schemas.microsoft.com/office/drawing/2014/main" xmlns="" id="{15E9956A-9820-463A-A5BE-E5ED96342A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74" y="3513"/>
                    <a:ext cx="38" cy="3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SzPct val="75000"/>
                      <a:buBlip>
                        <a:blip r:embed="rId9"/>
                      </a:buBlip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SzTx/>
                      <a:buFontTx/>
                      <a:buNone/>
                    </a:pPr>
                    <a:endParaRPr lang="ar-SA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36" name="Oval 172">
                    <a:extLst>
                      <a:ext uri="{FF2B5EF4-FFF2-40B4-BE49-F238E27FC236}">
                        <a16:creationId xmlns:a16="http://schemas.microsoft.com/office/drawing/2014/main" xmlns="" id="{99D88C52-73F2-4F96-96E6-457F9EACFA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0" y="3424"/>
                    <a:ext cx="47" cy="3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SzPct val="75000"/>
                      <a:buBlip>
                        <a:blip r:embed="rId9"/>
                      </a:buBlip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SzTx/>
                      <a:buFontTx/>
                      <a:buNone/>
                    </a:pPr>
                    <a:endParaRPr lang="ar-SA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37" name="Oval 173">
                    <a:extLst>
                      <a:ext uri="{FF2B5EF4-FFF2-40B4-BE49-F238E27FC236}">
                        <a16:creationId xmlns:a16="http://schemas.microsoft.com/office/drawing/2014/main" xmlns="" id="{1235236E-B1E2-472D-8B3E-C47EC38DD8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5" y="3501"/>
                    <a:ext cx="41" cy="3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SzPct val="75000"/>
                      <a:buBlip>
                        <a:blip r:embed="rId9"/>
                      </a:buBlip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SzTx/>
                      <a:buFontTx/>
                      <a:buNone/>
                    </a:pPr>
                    <a:endParaRPr lang="ar-SA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38" name="Freeform 174">
                    <a:extLst>
                      <a:ext uri="{FF2B5EF4-FFF2-40B4-BE49-F238E27FC236}">
                        <a16:creationId xmlns:a16="http://schemas.microsoft.com/office/drawing/2014/main" xmlns="" id="{FD8996FA-5B00-4E32-8A7F-A69E603D4D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29" y="3494"/>
                    <a:ext cx="260" cy="133"/>
                  </a:xfrm>
                  <a:custGeom>
                    <a:avLst/>
                    <a:gdLst>
                      <a:gd name="T0" fmla="*/ 18 w 260"/>
                      <a:gd name="T1" fmla="*/ 60 h 133"/>
                      <a:gd name="T2" fmla="*/ 20 w 260"/>
                      <a:gd name="T3" fmla="*/ 60 h 133"/>
                      <a:gd name="T4" fmla="*/ 0 w 260"/>
                      <a:gd name="T5" fmla="*/ 72 h 133"/>
                      <a:gd name="T6" fmla="*/ 13 w 260"/>
                      <a:gd name="T7" fmla="*/ 98 h 133"/>
                      <a:gd name="T8" fmla="*/ 33 w 260"/>
                      <a:gd name="T9" fmla="*/ 117 h 133"/>
                      <a:gd name="T10" fmla="*/ 63 w 260"/>
                      <a:gd name="T11" fmla="*/ 124 h 133"/>
                      <a:gd name="T12" fmla="*/ 105 w 260"/>
                      <a:gd name="T13" fmla="*/ 128 h 133"/>
                      <a:gd name="T14" fmla="*/ 157 w 260"/>
                      <a:gd name="T15" fmla="*/ 132 h 133"/>
                      <a:gd name="T16" fmla="*/ 187 w 260"/>
                      <a:gd name="T17" fmla="*/ 122 h 133"/>
                      <a:gd name="T18" fmla="*/ 216 w 260"/>
                      <a:gd name="T19" fmla="*/ 113 h 133"/>
                      <a:gd name="T20" fmla="*/ 240 w 260"/>
                      <a:gd name="T21" fmla="*/ 93 h 133"/>
                      <a:gd name="T22" fmla="*/ 248 w 260"/>
                      <a:gd name="T23" fmla="*/ 75 h 133"/>
                      <a:gd name="T24" fmla="*/ 259 w 260"/>
                      <a:gd name="T25" fmla="*/ 60 h 133"/>
                      <a:gd name="T26" fmla="*/ 259 w 260"/>
                      <a:gd name="T27" fmla="*/ 24 h 133"/>
                      <a:gd name="T28" fmla="*/ 246 w 260"/>
                      <a:gd name="T29" fmla="*/ 0 h 133"/>
                      <a:gd name="T30" fmla="*/ 231 w 260"/>
                      <a:gd name="T31" fmla="*/ 1 h 133"/>
                      <a:gd name="T32" fmla="*/ 216 w 260"/>
                      <a:gd name="T33" fmla="*/ 10 h 133"/>
                      <a:gd name="T34" fmla="*/ 216 w 260"/>
                      <a:gd name="T35" fmla="*/ 32 h 133"/>
                      <a:gd name="T36" fmla="*/ 222 w 260"/>
                      <a:gd name="T37" fmla="*/ 45 h 133"/>
                      <a:gd name="T38" fmla="*/ 216 w 260"/>
                      <a:gd name="T39" fmla="*/ 59 h 133"/>
                      <a:gd name="T40" fmla="*/ 194 w 260"/>
                      <a:gd name="T41" fmla="*/ 63 h 133"/>
                      <a:gd name="T42" fmla="*/ 189 w 260"/>
                      <a:gd name="T43" fmla="*/ 72 h 133"/>
                      <a:gd name="T44" fmla="*/ 183 w 260"/>
                      <a:gd name="T45" fmla="*/ 82 h 133"/>
                      <a:gd name="T46" fmla="*/ 165 w 260"/>
                      <a:gd name="T47" fmla="*/ 95 h 133"/>
                      <a:gd name="T48" fmla="*/ 127 w 260"/>
                      <a:gd name="T49" fmla="*/ 98 h 133"/>
                      <a:gd name="T50" fmla="*/ 96 w 260"/>
                      <a:gd name="T51" fmla="*/ 98 h 133"/>
                      <a:gd name="T52" fmla="*/ 59 w 260"/>
                      <a:gd name="T53" fmla="*/ 86 h 133"/>
                      <a:gd name="T54" fmla="*/ 37 w 260"/>
                      <a:gd name="T55" fmla="*/ 69 h 133"/>
                      <a:gd name="T56" fmla="*/ 22 w 260"/>
                      <a:gd name="T57" fmla="*/ 63 h 133"/>
                      <a:gd name="T58" fmla="*/ 18 w 260"/>
                      <a:gd name="T59" fmla="*/ 60 h 133"/>
                      <a:gd name="T60" fmla="*/ 18 w 260"/>
                      <a:gd name="T61" fmla="*/ 60 h 133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260"/>
                      <a:gd name="T94" fmla="*/ 0 h 133"/>
                      <a:gd name="T95" fmla="*/ 260 w 260"/>
                      <a:gd name="T96" fmla="*/ 133 h 133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260" h="133">
                        <a:moveTo>
                          <a:pt x="18" y="60"/>
                        </a:moveTo>
                        <a:lnTo>
                          <a:pt x="20" y="60"/>
                        </a:lnTo>
                        <a:lnTo>
                          <a:pt x="0" y="72"/>
                        </a:lnTo>
                        <a:lnTo>
                          <a:pt x="13" y="98"/>
                        </a:lnTo>
                        <a:lnTo>
                          <a:pt x="33" y="117"/>
                        </a:lnTo>
                        <a:lnTo>
                          <a:pt x="63" y="124"/>
                        </a:lnTo>
                        <a:lnTo>
                          <a:pt x="105" y="128"/>
                        </a:lnTo>
                        <a:lnTo>
                          <a:pt x="157" y="132"/>
                        </a:lnTo>
                        <a:lnTo>
                          <a:pt x="187" y="122"/>
                        </a:lnTo>
                        <a:lnTo>
                          <a:pt x="216" y="113"/>
                        </a:lnTo>
                        <a:lnTo>
                          <a:pt x="240" y="93"/>
                        </a:lnTo>
                        <a:lnTo>
                          <a:pt x="248" y="75"/>
                        </a:lnTo>
                        <a:lnTo>
                          <a:pt x="259" y="60"/>
                        </a:lnTo>
                        <a:lnTo>
                          <a:pt x="259" y="24"/>
                        </a:lnTo>
                        <a:lnTo>
                          <a:pt x="246" y="0"/>
                        </a:lnTo>
                        <a:lnTo>
                          <a:pt x="231" y="1"/>
                        </a:lnTo>
                        <a:lnTo>
                          <a:pt x="216" y="10"/>
                        </a:lnTo>
                        <a:lnTo>
                          <a:pt x="216" y="32"/>
                        </a:lnTo>
                        <a:lnTo>
                          <a:pt x="222" y="45"/>
                        </a:lnTo>
                        <a:lnTo>
                          <a:pt x="216" y="59"/>
                        </a:lnTo>
                        <a:lnTo>
                          <a:pt x="194" y="63"/>
                        </a:lnTo>
                        <a:lnTo>
                          <a:pt x="189" y="72"/>
                        </a:lnTo>
                        <a:lnTo>
                          <a:pt x="183" y="82"/>
                        </a:lnTo>
                        <a:lnTo>
                          <a:pt x="165" y="95"/>
                        </a:lnTo>
                        <a:lnTo>
                          <a:pt x="127" y="98"/>
                        </a:lnTo>
                        <a:lnTo>
                          <a:pt x="96" y="98"/>
                        </a:lnTo>
                        <a:lnTo>
                          <a:pt x="59" y="86"/>
                        </a:lnTo>
                        <a:lnTo>
                          <a:pt x="37" y="69"/>
                        </a:lnTo>
                        <a:lnTo>
                          <a:pt x="22" y="63"/>
                        </a:lnTo>
                        <a:lnTo>
                          <a:pt x="18" y="6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F8080"/>
                      </a:gs>
                      <a:gs pos="100000">
                        <a:srgbClr val="FF1F35"/>
                      </a:gs>
                    </a:gsLst>
                    <a:path path="rect">
                      <a:fillToRect l="50000" t="50000" r="50000" b="50000"/>
                    </a:path>
                  </a:gradFill>
                  <a:ln w="18930">
                    <a:solidFill>
                      <a:srgbClr val="FF1F3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</p:grpSp>
      <p:grpSp>
        <p:nvGrpSpPr>
          <p:cNvPr id="1025" name="Group 175">
            <a:extLst>
              <a:ext uri="{FF2B5EF4-FFF2-40B4-BE49-F238E27FC236}">
                <a16:creationId xmlns:a16="http://schemas.microsoft.com/office/drawing/2014/main" xmlns="" id="{4036B3CF-4364-43E8-919D-C87324DD526C}"/>
              </a:ext>
            </a:extLst>
          </p:cNvPr>
          <p:cNvGrpSpPr>
            <a:grpSpLocks/>
          </p:cNvGrpSpPr>
          <p:nvPr/>
        </p:nvGrpSpPr>
        <p:grpSpPr bwMode="auto">
          <a:xfrm>
            <a:off x="3624802" y="1776793"/>
            <a:ext cx="1254125" cy="925513"/>
            <a:chOff x="1488" y="1344"/>
            <a:chExt cx="790" cy="583"/>
          </a:xfrm>
        </p:grpSpPr>
        <p:sp>
          <p:nvSpPr>
            <p:cNvPr id="10312" name="Freeform 176">
              <a:extLst>
                <a:ext uri="{FF2B5EF4-FFF2-40B4-BE49-F238E27FC236}">
                  <a16:creationId xmlns:a16="http://schemas.microsoft.com/office/drawing/2014/main" xmlns="" id="{48320A5B-126F-43D9-871D-23214C69A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" y="1843"/>
              <a:ext cx="41" cy="68"/>
            </a:xfrm>
            <a:custGeom>
              <a:avLst/>
              <a:gdLst>
                <a:gd name="T0" fmla="*/ 5 w 41"/>
                <a:gd name="T1" fmla="*/ 1 h 68"/>
                <a:gd name="T2" fmla="*/ 5 w 41"/>
                <a:gd name="T3" fmla="*/ 3 h 68"/>
                <a:gd name="T4" fmla="*/ 5 w 41"/>
                <a:gd name="T5" fmla="*/ 9 h 68"/>
                <a:gd name="T6" fmla="*/ 5 w 41"/>
                <a:gd name="T7" fmla="*/ 14 h 68"/>
                <a:gd name="T8" fmla="*/ 7 w 41"/>
                <a:gd name="T9" fmla="*/ 19 h 68"/>
                <a:gd name="T10" fmla="*/ 7 w 41"/>
                <a:gd name="T11" fmla="*/ 25 h 68"/>
                <a:gd name="T12" fmla="*/ 6 w 41"/>
                <a:gd name="T13" fmla="*/ 30 h 68"/>
                <a:gd name="T14" fmla="*/ 5 w 41"/>
                <a:gd name="T15" fmla="*/ 34 h 68"/>
                <a:gd name="T16" fmla="*/ 5 w 41"/>
                <a:gd name="T17" fmla="*/ 36 h 68"/>
                <a:gd name="T18" fmla="*/ 5 w 41"/>
                <a:gd name="T19" fmla="*/ 38 h 68"/>
                <a:gd name="T20" fmla="*/ 3 w 41"/>
                <a:gd name="T21" fmla="*/ 39 h 68"/>
                <a:gd name="T22" fmla="*/ 3 w 41"/>
                <a:gd name="T23" fmla="*/ 42 h 68"/>
                <a:gd name="T24" fmla="*/ 1 w 41"/>
                <a:gd name="T25" fmla="*/ 43 h 68"/>
                <a:gd name="T26" fmla="*/ 1 w 41"/>
                <a:gd name="T27" fmla="*/ 47 h 68"/>
                <a:gd name="T28" fmla="*/ 0 w 41"/>
                <a:gd name="T29" fmla="*/ 49 h 68"/>
                <a:gd name="T30" fmla="*/ 0 w 41"/>
                <a:gd name="T31" fmla="*/ 50 h 68"/>
                <a:gd name="T32" fmla="*/ 1 w 41"/>
                <a:gd name="T33" fmla="*/ 52 h 68"/>
                <a:gd name="T34" fmla="*/ 2 w 41"/>
                <a:gd name="T35" fmla="*/ 56 h 68"/>
                <a:gd name="T36" fmla="*/ 5 w 41"/>
                <a:gd name="T37" fmla="*/ 57 h 68"/>
                <a:gd name="T38" fmla="*/ 9 w 41"/>
                <a:gd name="T39" fmla="*/ 59 h 68"/>
                <a:gd name="T40" fmla="*/ 12 w 41"/>
                <a:gd name="T41" fmla="*/ 61 h 68"/>
                <a:gd name="T42" fmla="*/ 16 w 41"/>
                <a:gd name="T43" fmla="*/ 63 h 68"/>
                <a:gd name="T44" fmla="*/ 19 w 41"/>
                <a:gd name="T45" fmla="*/ 65 h 68"/>
                <a:gd name="T46" fmla="*/ 22 w 41"/>
                <a:gd name="T47" fmla="*/ 65 h 68"/>
                <a:gd name="T48" fmla="*/ 24 w 41"/>
                <a:gd name="T49" fmla="*/ 66 h 68"/>
                <a:gd name="T50" fmla="*/ 26 w 41"/>
                <a:gd name="T51" fmla="*/ 66 h 68"/>
                <a:gd name="T52" fmla="*/ 27 w 41"/>
                <a:gd name="T53" fmla="*/ 66 h 68"/>
                <a:gd name="T54" fmla="*/ 31 w 41"/>
                <a:gd name="T55" fmla="*/ 66 h 68"/>
                <a:gd name="T56" fmla="*/ 32 w 41"/>
                <a:gd name="T57" fmla="*/ 67 h 68"/>
                <a:gd name="T58" fmla="*/ 35 w 41"/>
                <a:gd name="T59" fmla="*/ 67 h 68"/>
                <a:gd name="T60" fmla="*/ 37 w 41"/>
                <a:gd name="T61" fmla="*/ 67 h 68"/>
                <a:gd name="T62" fmla="*/ 38 w 41"/>
                <a:gd name="T63" fmla="*/ 67 h 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"/>
                <a:gd name="T97" fmla="*/ 0 h 68"/>
                <a:gd name="T98" fmla="*/ 41 w 41"/>
                <a:gd name="T99" fmla="*/ 68 h 6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" h="68">
                  <a:moveTo>
                    <a:pt x="5" y="0"/>
                  </a:move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4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7" y="22"/>
                  </a:lnTo>
                  <a:lnTo>
                    <a:pt x="7" y="25"/>
                  </a:lnTo>
                  <a:lnTo>
                    <a:pt x="7" y="27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5" y="34"/>
                  </a:lnTo>
                  <a:lnTo>
                    <a:pt x="5" y="36"/>
                  </a:lnTo>
                  <a:lnTo>
                    <a:pt x="5" y="38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1" y="43"/>
                  </a:lnTo>
                  <a:lnTo>
                    <a:pt x="1" y="45"/>
                  </a:lnTo>
                  <a:lnTo>
                    <a:pt x="1" y="47"/>
                  </a:lnTo>
                  <a:lnTo>
                    <a:pt x="0" y="49"/>
                  </a:lnTo>
                  <a:lnTo>
                    <a:pt x="0" y="50"/>
                  </a:lnTo>
                  <a:lnTo>
                    <a:pt x="1" y="50"/>
                  </a:lnTo>
                  <a:lnTo>
                    <a:pt x="1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4" y="56"/>
                  </a:lnTo>
                  <a:lnTo>
                    <a:pt x="5" y="57"/>
                  </a:lnTo>
                  <a:lnTo>
                    <a:pt x="7" y="57"/>
                  </a:lnTo>
                  <a:lnTo>
                    <a:pt x="9" y="59"/>
                  </a:lnTo>
                  <a:lnTo>
                    <a:pt x="10" y="59"/>
                  </a:lnTo>
                  <a:lnTo>
                    <a:pt x="12" y="61"/>
                  </a:lnTo>
                  <a:lnTo>
                    <a:pt x="14" y="61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9" y="65"/>
                  </a:lnTo>
                  <a:lnTo>
                    <a:pt x="21" y="65"/>
                  </a:lnTo>
                  <a:lnTo>
                    <a:pt x="22" y="65"/>
                  </a:lnTo>
                  <a:lnTo>
                    <a:pt x="24" y="65"/>
                  </a:lnTo>
                  <a:lnTo>
                    <a:pt x="24" y="66"/>
                  </a:lnTo>
                  <a:lnTo>
                    <a:pt x="25" y="66"/>
                  </a:lnTo>
                  <a:lnTo>
                    <a:pt x="26" y="66"/>
                  </a:lnTo>
                  <a:lnTo>
                    <a:pt x="27" y="66"/>
                  </a:lnTo>
                  <a:lnTo>
                    <a:pt x="29" y="66"/>
                  </a:lnTo>
                  <a:lnTo>
                    <a:pt x="31" y="66"/>
                  </a:lnTo>
                  <a:lnTo>
                    <a:pt x="32" y="66"/>
                  </a:lnTo>
                  <a:lnTo>
                    <a:pt x="32" y="67"/>
                  </a:lnTo>
                  <a:lnTo>
                    <a:pt x="34" y="67"/>
                  </a:lnTo>
                  <a:lnTo>
                    <a:pt x="35" y="67"/>
                  </a:lnTo>
                  <a:lnTo>
                    <a:pt x="37" y="67"/>
                  </a:lnTo>
                  <a:lnTo>
                    <a:pt x="38" y="67"/>
                  </a:lnTo>
                  <a:lnTo>
                    <a:pt x="40" y="67"/>
                  </a:lnTo>
                </a:path>
              </a:pathLst>
            </a:custGeom>
            <a:solidFill>
              <a:srgbClr val="FFFF00"/>
            </a:solidFill>
            <a:ln w="3135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13" name="Freeform 177">
              <a:extLst>
                <a:ext uri="{FF2B5EF4-FFF2-40B4-BE49-F238E27FC236}">
                  <a16:creationId xmlns:a16="http://schemas.microsoft.com/office/drawing/2014/main" xmlns="" id="{385A1DD5-AFBE-4E74-B694-DC60CE991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" y="1850"/>
              <a:ext cx="37" cy="77"/>
            </a:xfrm>
            <a:custGeom>
              <a:avLst/>
              <a:gdLst>
                <a:gd name="T0" fmla="*/ 34 w 37"/>
                <a:gd name="T1" fmla="*/ 0 h 77"/>
                <a:gd name="T2" fmla="*/ 34 w 37"/>
                <a:gd name="T3" fmla="*/ 0 h 77"/>
                <a:gd name="T4" fmla="*/ 34 w 37"/>
                <a:gd name="T5" fmla="*/ 0 h 77"/>
                <a:gd name="T6" fmla="*/ 34 w 37"/>
                <a:gd name="T7" fmla="*/ 0 h 77"/>
                <a:gd name="T8" fmla="*/ 35 w 37"/>
                <a:gd name="T9" fmla="*/ 0 h 77"/>
                <a:gd name="T10" fmla="*/ 35 w 37"/>
                <a:gd name="T11" fmla="*/ 0 h 77"/>
                <a:gd name="T12" fmla="*/ 35 w 37"/>
                <a:gd name="T13" fmla="*/ 0 h 77"/>
                <a:gd name="T14" fmla="*/ 35 w 37"/>
                <a:gd name="T15" fmla="*/ 0 h 77"/>
                <a:gd name="T16" fmla="*/ 36 w 37"/>
                <a:gd name="T17" fmla="*/ 2 h 77"/>
                <a:gd name="T18" fmla="*/ 34 w 37"/>
                <a:gd name="T19" fmla="*/ 5 h 77"/>
                <a:gd name="T20" fmla="*/ 32 w 37"/>
                <a:gd name="T21" fmla="*/ 9 h 77"/>
                <a:gd name="T22" fmla="*/ 29 w 37"/>
                <a:gd name="T23" fmla="*/ 12 h 77"/>
                <a:gd name="T24" fmla="*/ 25 w 37"/>
                <a:gd name="T25" fmla="*/ 17 h 77"/>
                <a:gd name="T26" fmla="*/ 22 w 37"/>
                <a:gd name="T27" fmla="*/ 20 h 77"/>
                <a:gd name="T28" fmla="*/ 18 w 37"/>
                <a:gd name="T29" fmla="*/ 24 h 77"/>
                <a:gd name="T30" fmla="*/ 15 w 37"/>
                <a:gd name="T31" fmla="*/ 27 h 77"/>
                <a:gd name="T32" fmla="*/ 13 w 37"/>
                <a:gd name="T33" fmla="*/ 29 h 77"/>
                <a:gd name="T34" fmla="*/ 11 w 37"/>
                <a:gd name="T35" fmla="*/ 32 h 77"/>
                <a:gd name="T36" fmla="*/ 9 w 37"/>
                <a:gd name="T37" fmla="*/ 35 h 77"/>
                <a:gd name="T38" fmla="*/ 7 w 37"/>
                <a:gd name="T39" fmla="*/ 38 h 77"/>
                <a:gd name="T40" fmla="*/ 5 w 37"/>
                <a:gd name="T41" fmla="*/ 40 h 77"/>
                <a:gd name="T42" fmla="*/ 3 w 37"/>
                <a:gd name="T43" fmla="*/ 44 h 77"/>
                <a:gd name="T44" fmla="*/ 1 w 37"/>
                <a:gd name="T45" fmla="*/ 47 h 77"/>
                <a:gd name="T46" fmla="*/ 1 w 37"/>
                <a:gd name="T47" fmla="*/ 50 h 77"/>
                <a:gd name="T48" fmla="*/ 0 w 37"/>
                <a:gd name="T49" fmla="*/ 52 h 77"/>
                <a:gd name="T50" fmla="*/ 0 w 37"/>
                <a:gd name="T51" fmla="*/ 56 h 77"/>
                <a:gd name="T52" fmla="*/ 1 w 37"/>
                <a:gd name="T53" fmla="*/ 60 h 77"/>
                <a:gd name="T54" fmla="*/ 2 w 37"/>
                <a:gd name="T55" fmla="*/ 64 h 77"/>
                <a:gd name="T56" fmla="*/ 4 w 37"/>
                <a:gd name="T57" fmla="*/ 68 h 77"/>
                <a:gd name="T58" fmla="*/ 5 w 37"/>
                <a:gd name="T59" fmla="*/ 72 h 77"/>
                <a:gd name="T60" fmla="*/ 6 w 37"/>
                <a:gd name="T61" fmla="*/ 75 h 77"/>
                <a:gd name="T62" fmla="*/ 7 w 37"/>
                <a:gd name="T63" fmla="*/ 76 h 7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"/>
                <a:gd name="T97" fmla="*/ 0 h 77"/>
                <a:gd name="T98" fmla="*/ 37 w 37"/>
                <a:gd name="T99" fmla="*/ 77 h 7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" h="77">
                  <a:moveTo>
                    <a:pt x="34" y="0"/>
                  </a:moveTo>
                  <a:lnTo>
                    <a:pt x="34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2" y="9"/>
                  </a:lnTo>
                  <a:lnTo>
                    <a:pt x="31" y="10"/>
                  </a:lnTo>
                  <a:lnTo>
                    <a:pt x="29" y="12"/>
                  </a:lnTo>
                  <a:lnTo>
                    <a:pt x="28" y="14"/>
                  </a:lnTo>
                  <a:lnTo>
                    <a:pt x="25" y="17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7" y="26"/>
                  </a:lnTo>
                  <a:lnTo>
                    <a:pt x="15" y="27"/>
                  </a:lnTo>
                  <a:lnTo>
                    <a:pt x="13" y="29"/>
                  </a:lnTo>
                  <a:lnTo>
                    <a:pt x="13" y="31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9" y="35"/>
                  </a:lnTo>
                  <a:lnTo>
                    <a:pt x="9" y="36"/>
                  </a:lnTo>
                  <a:lnTo>
                    <a:pt x="7" y="38"/>
                  </a:lnTo>
                  <a:lnTo>
                    <a:pt x="7" y="39"/>
                  </a:lnTo>
                  <a:lnTo>
                    <a:pt x="5" y="40"/>
                  </a:lnTo>
                  <a:lnTo>
                    <a:pt x="5" y="42"/>
                  </a:lnTo>
                  <a:lnTo>
                    <a:pt x="3" y="44"/>
                  </a:lnTo>
                  <a:lnTo>
                    <a:pt x="3" y="45"/>
                  </a:lnTo>
                  <a:lnTo>
                    <a:pt x="1" y="47"/>
                  </a:lnTo>
                  <a:lnTo>
                    <a:pt x="1" y="49"/>
                  </a:lnTo>
                  <a:lnTo>
                    <a:pt x="1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1" y="58"/>
                  </a:lnTo>
                  <a:lnTo>
                    <a:pt x="1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4" y="65"/>
                  </a:lnTo>
                  <a:lnTo>
                    <a:pt x="4" y="68"/>
                  </a:lnTo>
                  <a:lnTo>
                    <a:pt x="5" y="70"/>
                  </a:lnTo>
                  <a:lnTo>
                    <a:pt x="5" y="72"/>
                  </a:lnTo>
                  <a:lnTo>
                    <a:pt x="6" y="73"/>
                  </a:lnTo>
                  <a:lnTo>
                    <a:pt x="6" y="75"/>
                  </a:lnTo>
                  <a:lnTo>
                    <a:pt x="7" y="75"/>
                  </a:lnTo>
                  <a:lnTo>
                    <a:pt x="7" y="76"/>
                  </a:lnTo>
                  <a:lnTo>
                    <a:pt x="8" y="76"/>
                  </a:lnTo>
                </a:path>
              </a:pathLst>
            </a:custGeom>
            <a:solidFill>
              <a:srgbClr val="FFFF00"/>
            </a:solidFill>
            <a:ln w="3135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14" name="Freeform 178">
              <a:extLst>
                <a:ext uri="{FF2B5EF4-FFF2-40B4-BE49-F238E27FC236}">
                  <a16:creationId xmlns:a16="http://schemas.microsoft.com/office/drawing/2014/main" xmlns="" id="{5274F5DE-C4FB-4A56-AE85-E4B82F164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5" y="1817"/>
              <a:ext cx="78" cy="103"/>
            </a:xfrm>
            <a:custGeom>
              <a:avLst/>
              <a:gdLst>
                <a:gd name="T0" fmla="*/ 76 w 78"/>
                <a:gd name="T1" fmla="*/ 1 h 103"/>
                <a:gd name="T2" fmla="*/ 73 w 78"/>
                <a:gd name="T3" fmla="*/ 3 h 103"/>
                <a:gd name="T4" fmla="*/ 68 w 78"/>
                <a:gd name="T5" fmla="*/ 5 h 103"/>
                <a:gd name="T6" fmla="*/ 61 w 78"/>
                <a:gd name="T7" fmla="*/ 8 h 103"/>
                <a:gd name="T8" fmla="*/ 56 w 78"/>
                <a:gd name="T9" fmla="*/ 11 h 103"/>
                <a:gd name="T10" fmla="*/ 49 w 78"/>
                <a:gd name="T11" fmla="*/ 15 h 103"/>
                <a:gd name="T12" fmla="*/ 42 w 78"/>
                <a:gd name="T13" fmla="*/ 18 h 103"/>
                <a:gd name="T14" fmla="*/ 39 w 78"/>
                <a:gd name="T15" fmla="*/ 22 h 103"/>
                <a:gd name="T16" fmla="*/ 36 w 78"/>
                <a:gd name="T17" fmla="*/ 25 h 103"/>
                <a:gd name="T18" fmla="*/ 36 w 78"/>
                <a:gd name="T19" fmla="*/ 29 h 103"/>
                <a:gd name="T20" fmla="*/ 35 w 78"/>
                <a:gd name="T21" fmla="*/ 34 h 103"/>
                <a:gd name="T22" fmla="*/ 35 w 78"/>
                <a:gd name="T23" fmla="*/ 37 h 103"/>
                <a:gd name="T24" fmla="*/ 35 w 78"/>
                <a:gd name="T25" fmla="*/ 42 h 103"/>
                <a:gd name="T26" fmla="*/ 35 w 78"/>
                <a:gd name="T27" fmla="*/ 45 h 103"/>
                <a:gd name="T28" fmla="*/ 34 w 78"/>
                <a:gd name="T29" fmla="*/ 49 h 103"/>
                <a:gd name="T30" fmla="*/ 34 w 78"/>
                <a:gd name="T31" fmla="*/ 53 h 103"/>
                <a:gd name="T32" fmla="*/ 32 w 78"/>
                <a:gd name="T33" fmla="*/ 55 h 103"/>
                <a:gd name="T34" fmla="*/ 29 w 78"/>
                <a:gd name="T35" fmla="*/ 59 h 103"/>
                <a:gd name="T36" fmla="*/ 26 w 78"/>
                <a:gd name="T37" fmla="*/ 60 h 103"/>
                <a:gd name="T38" fmla="*/ 22 w 78"/>
                <a:gd name="T39" fmla="*/ 64 h 103"/>
                <a:gd name="T40" fmla="*/ 18 w 78"/>
                <a:gd name="T41" fmla="*/ 65 h 103"/>
                <a:gd name="T42" fmla="*/ 14 w 78"/>
                <a:gd name="T43" fmla="*/ 69 h 103"/>
                <a:gd name="T44" fmla="*/ 11 w 78"/>
                <a:gd name="T45" fmla="*/ 71 h 103"/>
                <a:gd name="T46" fmla="*/ 8 w 78"/>
                <a:gd name="T47" fmla="*/ 74 h 103"/>
                <a:gd name="T48" fmla="*/ 6 w 78"/>
                <a:gd name="T49" fmla="*/ 76 h 103"/>
                <a:gd name="T50" fmla="*/ 5 w 78"/>
                <a:gd name="T51" fmla="*/ 79 h 103"/>
                <a:gd name="T52" fmla="*/ 3 w 78"/>
                <a:gd name="T53" fmla="*/ 81 h 103"/>
                <a:gd name="T54" fmla="*/ 3 w 78"/>
                <a:gd name="T55" fmla="*/ 84 h 103"/>
                <a:gd name="T56" fmla="*/ 1 w 78"/>
                <a:gd name="T57" fmla="*/ 86 h 103"/>
                <a:gd name="T58" fmla="*/ 0 w 78"/>
                <a:gd name="T59" fmla="*/ 89 h 103"/>
                <a:gd name="T60" fmla="*/ 0 w 78"/>
                <a:gd name="T61" fmla="*/ 91 h 103"/>
                <a:gd name="T62" fmla="*/ 0 w 78"/>
                <a:gd name="T63" fmla="*/ 93 h 103"/>
                <a:gd name="T64" fmla="*/ 0 w 78"/>
                <a:gd name="T65" fmla="*/ 94 h 103"/>
                <a:gd name="T66" fmla="*/ 0 w 78"/>
                <a:gd name="T67" fmla="*/ 95 h 103"/>
                <a:gd name="T68" fmla="*/ 0 w 78"/>
                <a:gd name="T69" fmla="*/ 97 h 103"/>
                <a:gd name="T70" fmla="*/ 0 w 78"/>
                <a:gd name="T71" fmla="*/ 98 h 103"/>
                <a:gd name="T72" fmla="*/ 0 w 78"/>
                <a:gd name="T73" fmla="*/ 100 h 103"/>
                <a:gd name="T74" fmla="*/ 0 w 78"/>
                <a:gd name="T75" fmla="*/ 101 h 103"/>
                <a:gd name="T76" fmla="*/ 0 w 78"/>
                <a:gd name="T77" fmla="*/ 102 h 103"/>
                <a:gd name="T78" fmla="*/ 0 w 78"/>
                <a:gd name="T79" fmla="*/ 102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8"/>
                <a:gd name="T121" fmla="*/ 0 h 103"/>
                <a:gd name="T122" fmla="*/ 78 w 78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8" h="103">
                  <a:moveTo>
                    <a:pt x="77" y="0"/>
                  </a:moveTo>
                  <a:lnTo>
                    <a:pt x="76" y="1"/>
                  </a:lnTo>
                  <a:lnTo>
                    <a:pt x="75" y="1"/>
                  </a:lnTo>
                  <a:lnTo>
                    <a:pt x="73" y="3"/>
                  </a:lnTo>
                  <a:lnTo>
                    <a:pt x="71" y="3"/>
                  </a:lnTo>
                  <a:lnTo>
                    <a:pt x="68" y="5"/>
                  </a:lnTo>
                  <a:lnTo>
                    <a:pt x="65" y="6"/>
                  </a:lnTo>
                  <a:lnTo>
                    <a:pt x="61" y="8"/>
                  </a:lnTo>
                  <a:lnTo>
                    <a:pt x="59" y="9"/>
                  </a:lnTo>
                  <a:lnTo>
                    <a:pt x="56" y="11"/>
                  </a:lnTo>
                  <a:lnTo>
                    <a:pt x="52" y="13"/>
                  </a:lnTo>
                  <a:lnTo>
                    <a:pt x="49" y="15"/>
                  </a:lnTo>
                  <a:lnTo>
                    <a:pt x="46" y="16"/>
                  </a:lnTo>
                  <a:lnTo>
                    <a:pt x="42" y="18"/>
                  </a:lnTo>
                  <a:lnTo>
                    <a:pt x="41" y="20"/>
                  </a:lnTo>
                  <a:lnTo>
                    <a:pt x="39" y="22"/>
                  </a:lnTo>
                  <a:lnTo>
                    <a:pt x="38" y="23"/>
                  </a:lnTo>
                  <a:lnTo>
                    <a:pt x="36" y="25"/>
                  </a:lnTo>
                  <a:lnTo>
                    <a:pt x="36" y="27"/>
                  </a:lnTo>
                  <a:lnTo>
                    <a:pt x="36" y="29"/>
                  </a:lnTo>
                  <a:lnTo>
                    <a:pt x="36" y="31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5" y="37"/>
                  </a:lnTo>
                  <a:lnTo>
                    <a:pt x="35" y="39"/>
                  </a:lnTo>
                  <a:lnTo>
                    <a:pt x="35" y="42"/>
                  </a:lnTo>
                  <a:lnTo>
                    <a:pt x="35" y="44"/>
                  </a:lnTo>
                  <a:lnTo>
                    <a:pt x="35" y="45"/>
                  </a:lnTo>
                  <a:lnTo>
                    <a:pt x="35" y="47"/>
                  </a:lnTo>
                  <a:lnTo>
                    <a:pt x="34" y="49"/>
                  </a:lnTo>
                  <a:lnTo>
                    <a:pt x="34" y="51"/>
                  </a:lnTo>
                  <a:lnTo>
                    <a:pt x="34" y="53"/>
                  </a:lnTo>
                  <a:lnTo>
                    <a:pt x="32" y="55"/>
                  </a:lnTo>
                  <a:lnTo>
                    <a:pt x="31" y="57"/>
                  </a:lnTo>
                  <a:lnTo>
                    <a:pt x="29" y="59"/>
                  </a:lnTo>
                  <a:lnTo>
                    <a:pt x="28" y="59"/>
                  </a:lnTo>
                  <a:lnTo>
                    <a:pt x="26" y="60"/>
                  </a:lnTo>
                  <a:lnTo>
                    <a:pt x="24" y="62"/>
                  </a:lnTo>
                  <a:lnTo>
                    <a:pt x="22" y="64"/>
                  </a:lnTo>
                  <a:lnTo>
                    <a:pt x="21" y="64"/>
                  </a:lnTo>
                  <a:lnTo>
                    <a:pt x="18" y="65"/>
                  </a:lnTo>
                  <a:lnTo>
                    <a:pt x="16" y="67"/>
                  </a:lnTo>
                  <a:lnTo>
                    <a:pt x="14" y="69"/>
                  </a:lnTo>
                  <a:lnTo>
                    <a:pt x="13" y="69"/>
                  </a:lnTo>
                  <a:lnTo>
                    <a:pt x="11" y="71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6" y="77"/>
                  </a:lnTo>
                  <a:lnTo>
                    <a:pt x="5" y="79"/>
                  </a:lnTo>
                  <a:lnTo>
                    <a:pt x="3" y="81"/>
                  </a:lnTo>
                  <a:lnTo>
                    <a:pt x="3" y="82"/>
                  </a:lnTo>
                  <a:lnTo>
                    <a:pt x="3" y="84"/>
                  </a:lnTo>
                  <a:lnTo>
                    <a:pt x="1" y="86"/>
                  </a:lnTo>
                  <a:lnTo>
                    <a:pt x="1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2"/>
                  </a:lnTo>
                  <a:lnTo>
                    <a:pt x="0" y="93"/>
                  </a:lnTo>
                  <a:lnTo>
                    <a:pt x="1" y="93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1"/>
                  </a:lnTo>
                  <a:lnTo>
                    <a:pt x="0" y="102"/>
                  </a:lnTo>
                  <a:lnTo>
                    <a:pt x="1" y="102"/>
                  </a:lnTo>
                </a:path>
              </a:pathLst>
            </a:custGeom>
            <a:solidFill>
              <a:srgbClr val="FFFF00"/>
            </a:solidFill>
            <a:ln w="3135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15" name="Oval 179">
              <a:extLst>
                <a:ext uri="{FF2B5EF4-FFF2-40B4-BE49-F238E27FC236}">
                  <a16:creationId xmlns:a16="http://schemas.microsoft.com/office/drawing/2014/main" xmlns="" id="{027E5A94-49FF-4023-856B-F158CC729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0" y="1778"/>
              <a:ext cx="113" cy="62"/>
            </a:xfrm>
            <a:prstGeom prst="ellipse">
              <a:avLst/>
            </a:prstGeom>
            <a:solidFill>
              <a:srgbClr val="FFFF00"/>
            </a:solidFill>
            <a:ln w="1893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75000"/>
                <a:buBlip>
                  <a:blip r:embed="rId9"/>
                </a:buBlip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ar-SA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316" name="Freeform 180">
              <a:extLst>
                <a:ext uri="{FF2B5EF4-FFF2-40B4-BE49-F238E27FC236}">
                  <a16:creationId xmlns:a16="http://schemas.microsoft.com/office/drawing/2014/main" xmlns="" id="{4EC50635-F1FF-460A-A7B9-86EB4A034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3" y="1684"/>
              <a:ext cx="63" cy="91"/>
            </a:xfrm>
            <a:custGeom>
              <a:avLst/>
              <a:gdLst>
                <a:gd name="T0" fmla="*/ 0 w 63"/>
                <a:gd name="T1" fmla="*/ 0 h 91"/>
                <a:gd name="T2" fmla="*/ 0 w 63"/>
                <a:gd name="T3" fmla="*/ 1 h 91"/>
                <a:gd name="T4" fmla="*/ 1 w 63"/>
                <a:gd name="T5" fmla="*/ 1 h 91"/>
                <a:gd name="T6" fmla="*/ 3 w 63"/>
                <a:gd name="T7" fmla="*/ 1 h 91"/>
                <a:gd name="T8" fmla="*/ 4 w 63"/>
                <a:gd name="T9" fmla="*/ 1 h 91"/>
                <a:gd name="T10" fmla="*/ 6 w 63"/>
                <a:gd name="T11" fmla="*/ 1 h 91"/>
                <a:gd name="T12" fmla="*/ 9 w 63"/>
                <a:gd name="T13" fmla="*/ 1 h 91"/>
                <a:gd name="T14" fmla="*/ 11 w 63"/>
                <a:gd name="T15" fmla="*/ 1 h 91"/>
                <a:gd name="T16" fmla="*/ 15 w 63"/>
                <a:gd name="T17" fmla="*/ 1 h 91"/>
                <a:gd name="T18" fmla="*/ 16 w 63"/>
                <a:gd name="T19" fmla="*/ 3 h 91"/>
                <a:gd name="T20" fmla="*/ 20 w 63"/>
                <a:gd name="T21" fmla="*/ 3 h 91"/>
                <a:gd name="T22" fmla="*/ 23 w 63"/>
                <a:gd name="T23" fmla="*/ 4 h 91"/>
                <a:gd name="T24" fmla="*/ 26 w 63"/>
                <a:gd name="T25" fmla="*/ 4 h 91"/>
                <a:gd name="T26" fmla="*/ 28 w 63"/>
                <a:gd name="T27" fmla="*/ 5 h 91"/>
                <a:gd name="T28" fmla="*/ 31 w 63"/>
                <a:gd name="T29" fmla="*/ 5 h 91"/>
                <a:gd name="T30" fmla="*/ 32 w 63"/>
                <a:gd name="T31" fmla="*/ 7 h 91"/>
                <a:gd name="T32" fmla="*/ 34 w 63"/>
                <a:gd name="T33" fmla="*/ 7 h 91"/>
                <a:gd name="T34" fmla="*/ 35 w 63"/>
                <a:gd name="T35" fmla="*/ 9 h 91"/>
                <a:gd name="T36" fmla="*/ 37 w 63"/>
                <a:gd name="T37" fmla="*/ 12 h 91"/>
                <a:gd name="T38" fmla="*/ 37 w 63"/>
                <a:gd name="T39" fmla="*/ 15 h 91"/>
                <a:gd name="T40" fmla="*/ 38 w 63"/>
                <a:gd name="T41" fmla="*/ 18 h 91"/>
                <a:gd name="T42" fmla="*/ 38 w 63"/>
                <a:gd name="T43" fmla="*/ 23 h 91"/>
                <a:gd name="T44" fmla="*/ 39 w 63"/>
                <a:gd name="T45" fmla="*/ 26 h 91"/>
                <a:gd name="T46" fmla="*/ 39 w 63"/>
                <a:gd name="T47" fmla="*/ 31 h 91"/>
                <a:gd name="T48" fmla="*/ 41 w 63"/>
                <a:gd name="T49" fmla="*/ 35 h 91"/>
                <a:gd name="T50" fmla="*/ 41 w 63"/>
                <a:gd name="T51" fmla="*/ 40 h 91"/>
                <a:gd name="T52" fmla="*/ 41 w 63"/>
                <a:gd name="T53" fmla="*/ 43 h 91"/>
                <a:gd name="T54" fmla="*/ 41 w 63"/>
                <a:gd name="T55" fmla="*/ 48 h 91"/>
                <a:gd name="T56" fmla="*/ 41 w 63"/>
                <a:gd name="T57" fmla="*/ 51 h 91"/>
                <a:gd name="T58" fmla="*/ 41 w 63"/>
                <a:gd name="T59" fmla="*/ 55 h 91"/>
                <a:gd name="T60" fmla="*/ 42 w 63"/>
                <a:gd name="T61" fmla="*/ 59 h 91"/>
                <a:gd name="T62" fmla="*/ 42 w 63"/>
                <a:gd name="T63" fmla="*/ 62 h 91"/>
                <a:gd name="T64" fmla="*/ 44 w 63"/>
                <a:gd name="T65" fmla="*/ 64 h 91"/>
                <a:gd name="T66" fmla="*/ 44 w 63"/>
                <a:gd name="T67" fmla="*/ 66 h 91"/>
                <a:gd name="T68" fmla="*/ 45 w 63"/>
                <a:gd name="T69" fmla="*/ 68 h 91"/>
                <a:gd name="T70" fmla="*/ 45 w 63"/>
                <a:gd name="T71" fmla="*/ 70 h 91"/>
                <a:gd name="T72" fmla="*/ 47 w 63"/>
                <a:gd name="T73" fmla="*/ 71 h 91"/>
                <a:gd name="T74" fmla="*/ 48 w 63"/>
                <a:gd name="T75" fmla="*/ 74 h 91"/>
                <a:gd name="T76" fmla="*/ 50 w 63"/>
                <a:gd name="T77" fmla="*/ 76 h 91"/>
                <a:gd name="T78" fmla="*/ 52 w 63"/>
                <a:gd name="T79" fmla="*/ 78 h 91"/>
                <a:gd name="T80" fmla="*/ 54 w 63"/>
                <a:gd name="T81" fmla="*/ 80 h 91"/>
                <a:gd name="T82" fmla="*/ 54 w 63"/>
                <a:gd name="T83" fmla="*/ 82 h 91"/>
                <a:gd name="T84" fmla="*/ 56 w 63"/>
                <a:gd name="T85" fmla="*/ 84 h 91"/>
                <a:gd name="T86" fmla="*/ 58 w 63"/>
                <a:gd name="T87" fmla="*/ 86 h 91"/>
                <a:gd name="T88" fmla="*/ 60 w 63"/>
                <a:gd name="T89" fmla="*/ 87 h 91"/>
                <a:gd name="T90" fmla="*/ 60 w 63"/>
                <a:gd name="T91" fmla="*/ 89 h 91"/>
                <a:gd name="T92" fmla="*/ 61 w 63"/>
                <a:gd name="T93" fmla="*/ 89 h 91"/>
                <a:gd name="T94" fmla="*/ 61 w 63"/>
                <a:gd name="T95" fmla="*/ 90 h 91"/>
                <a:gd name="T96" fmla="*/ 62 w 63"/>
                <a:gd name="T97" fmla="*/ 90 h 9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"/>
                <a:gd name="T148" fmla="*/ 0 h 91"/>
                <a:gd name="T149" fmla="*/ 63 w 63"/>
                <a:gd name="T150" fmla="*/ 91 h 9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" h="9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28" y="5"/>
                  </a:lnTo>
                  <a:lnTo>
                    <a:pt x="31" y="5"/>
                  </a:lnTo>
                  <a:lnTo>
                    <a:pt x="32" y="7"/>
                  </a:lnTo>
                  <a:lnTo>
                    <a:pt x="34" y="7"/>
                  </a:lnTo>
                  <a:lnTo>
                    <a:pt x="35" y="9"/>
                  </a:lnTo>
                  <a:lnTo>
                    <a:pt x="37" y="12"/>
                  </a:lnTo>
                  <a:lnTo>
                    <a:pt x="37" y="15"/>
                  </a:lnTo>
                  <a:lnTo>
                    <a:pt x="38" y="18"/>
                  </a:lnTo>
                  <a:lnTo>
                    <a:pt x="38" y="23"/>
                  </a:lnTo>
                  <a:lnTo>
                    <a:pt x="39" y="26"/>
                  </a:lnTo>
                  <a:lnTo>
                    <a:pt x="39" y="31"/>
                  </a:lnTo>
                  <a:lnTo>
                    <a:pt x="41" y="35"/>
                  </a:lnTo>
                  <a:lnTo>
                    <a:pt x="41" y="40"/>
                  </a:lnTo>
                  <a:lnTo>
                    <a:pt x="41" y="43"/>
                  </a:lnTo>
                  <a:lnTo>
                    <a:pt x="41" y="48"/>
                  </a:lnTo>
                  <a:lnTo>
                    <a:pt x="41" y="51"/>
                  </a:lnTo>
                  <a:lnTo>
                    <a:pt x="41" y="55"/>
                  </a:lnTo>
                  <a:lnTo>
                    <a:pt x="42" y="59"/>
                  </a:lnTo>
                  <a:lnTo>
                    <a:pt x="42" y="62"/>
                  </a:lnTo>
                  <a:lnTo>
                    <a:pt x="44" y="64"/>
                  </a:lnTo>
                  <a:lnTo>
                    <a:pt x="44" y="66"/>
                  </a:lnTo>
                  <a:lnTo>
                    <a:pt x="45" y="68"/>
                  </a:lnTo>
                  <a:lnTo>
                    <a:pt x="45" y="70"/>
                  </a:lnTo>
                  <a:lnTo>
                    <a:pt x="47" y="71"/>
                  </a:lnTo>
                  <a:lnTo>
                    <a:pt x="48" y="74"/>
                  </a:lnTo>
                  <a:lnTo>
                    <a:pt x="50" y="76"/>
                  </a:lnTo>
                  <a:lnTo>
                    <a:pt x="52" y="78"/>
                  </a:lnTo>
                  <a:lnTo>
                    <a:pt x="54" y="80"/>
                  </a:lnTo>
                  <a:lnTo>
                    <a:pt x="54" y="82"/>
                  </a:lnTo>
                  <a:lnTo>
                    <a:pt x="56" y="84"/>
                  </a:lnTo>
                  <a:lnTo>
                    <a:pt x="58" y="86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61" y="89"/>
                  </a:lnTo>
                  <a:lnTo>
                    <a:pt x="61" y="90"/>
                  </a:lnTo>
                  <a:lnTo>
                    <a:pt x="62" y="90"/>
                  </a:lnTo>
                </a:path>
              </a:pathLst>
            </a:custGeom>
            <a:solidFill>
              <a:srgbClr val="FFFF00"/>
            </a:solidFill>
            <a:ln w="3135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17" name="Freeform 181">
              <a:extLst>
                <a:ext uri="{FF2B5EF4-FFF2-40B4-BE49-F238E27FC236}">
                  <a16:creationId xmlns:a16="http://schemas.microsoft.com/office/drawing/2014/main" xmlns="" id="{9452A58C-5F94-41D9-8714-5E2C37BBB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1" y="1676"/>
              <a:ext cx="38" cy="105"/>
            </a:xfrm>
            <a:custGeom>
              <a:avLst/>
              <a:gdLst>
                <a:gd name="T0" fmla="*/ 35 w 38"/>
                <a:gd name="T1" fmla="*/ 0 h 105"/>
                <a:gd name="T2" fmla="*/ 35 w 38"/>
                <a:gd name="T3" fmla="*/ 0 h 105"/>
                <a:gd name="T4" fmla="*/ 35 w 38"/>
                <a:gd name="T5" fmla="*/ 0 h 105"/>
                <a:gd name="T6" fmla="*/ 35 w 38"/>
                <a:gd name="T7" fmla="*/ 0 h 105"/>
                <a:gd name="T8" fmla="*/ 36 w 38"/>
                <a:gd name="T9" fmla="*/ 0 h 105"/>
                <a:gd name="T10" fmla="*/ 36 w 38"/>
                <a:gd name="T11" fmla="*/ 0 h 105"/>
                <a:gd name="T12" fmla="*/ 36 w 38"/>
                <a:gd name="T13" fmla="*/ 0 h 105"/>
                <a:gd name="T14" fmla="*/ 36 w 38"/>
                <a:gd name="T15" fmla="*/ 0 h 105"/>
                <a:gd name="T16" fmla="*/ 36 w 38"/>
                <a:gd name="T17" fmla="*/ 2 h 105"/>
                <a:gd name="T18" fmla="*/ 35 w 38"/>
                <a:gd name="T19" fmla="*/ 6 h 105"/>
                <a:gd name="T20" fmla="*/ 30 w 38"/>
                <a:gd name="T21" fmla="*/ 10 h 105"/>
                <a:gd name="T22" fmla="*/ 24 w 38"/>
                <a:gd name="T23" fmla="*/ 14 h 105"/>
                <a:gd name="T24" fmla="*/ 19 w 38"/>
                <a:gd name="T25" fmla="*/ 19 h 105"/>
                <a:gd name="T26" fmla="*/ 12 w 38"/>
                <a:gd name="T27" fmla="*/ 23 h 105"/>
                <a:gd name="T28" fmla="*/ 6 w 38"/>
                <a:gd name="T29" fmla="*/ 28 h 105"/>
                <a:gd name="T30" fmla="*/ 3 w 38"/>
                <a:gd name="T31" fmla="*/ 31 h 105"/>
                <a:gd name="T32" fmla="*/ 1 w 38"/>
                <a:gd name="T33" fmla="*/ 37 h 105"/>
                <a:gd name="T34" fmla="*/ 1 w 38"/>
                <a:gd name="T35" fmla="*/ 43 h 105"/>
                <a:gd name="T36" fmla="*/ 1 w 38"/>
                <a:gd name="T37" fmla="*/ 49 h 105"/>
                <a:gd name="T38" fmla="*/ 2 w 38"/>
                <a:gd name="T39" fmla="*/ 56 h 105"/>
                <a:gd name="T40" fmla="*/ 4 w 38"/>
                <a:gd name="T41" fmla="*/ 65 h 105"/>
                <a:gd name="T42" fmla="*/ 5 w 38"/>
                <a:gd name="T43" fmla="*/ 72 h 105"/>
                <a:gd name="T44" fmla="*/ 6 w 38"/>
                <a:gd name="T45" fmla="*/ 78 h 105"/>
                <a:gd name="T46" fmla="*/ 6 w 38"/>
                <a:gd name="T47" fmla="*/ 84 h 105"/>
                <a:gd name="T48" fmla="*/ 6 w 38"/>
                <a:gd name="T49" fmla="*/ 88 h 105"/>
                <a:gd name="T50" fmla="*/ 6 w 38"/>
                <a:gd name="T51" fmla="*/ 91 h 105"/>
                <a:gd name="T52" fmla="*/ 4 w 38"/>
                <a:gd name="T53" fmla="*/ 93 h 105"/>
                <a:gd name="T54" fmla="*/ 4 w 38"/>
                <a:gd name="T55" fmla="*/ 97 h 105"/>
                <a:gd name="T56" fmla="*/ 2 w 38"/>
                <a:gd name="T57" fmla="*/ 99 h 105"/>
                <a:gd name="T58" fmla="*/ 1 w 38"/>
                <a:gd name="T59" fmla="*/ 102 h 105"/>
                <a:gd name="T60" fmla="*/ 0 w 38"/>
                <a:gd name="T61" fmla="*/ 104 h 105"/>
                <a:gd name="T62" fmla="*/ 0 w 38"/>
                <a:gd name="T63" fmla="*/ 104 h 1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"/>
                <a:gd name="T97" fmla="*/ 0 h 105"/>
                <a:gd name="T98" fmla="*/ 38 w 38"/>
                <a:gd name="T99" fmla="*/ 105 h 10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" h="105">
                  <a:moveTo>
                    <a:pt x="35" y="0"/>
                  </a:moveTo>
                  <a:lnTo>
                    <a:pt x="35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5" y="6"/>
                  </a:lnTo>
                  <a:lnTo>
                    <a:pt x="34" y="8"/>
                  </a:lnTo>
                  <a:lnTo>
                    <a:pt x="30" y="10"/>
                  </a:lnTo>
                  <a:lnTo>
                    <a:pt x="28" y="12"/>
                  </a:lnTo>
                  <a:lnTo>
                    <a:pt x="24" y="14"/>
                  </a:lnTo>
                  <a:lnTo>
                    <a:pt x="22" y="16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2" y="23"/>
                  </a:lnTo>
                  <a:lnTo>
                    <a:pt x="10" y="25"/>
                  </a:lnTo>
                  <a:lnTo>
                    <a:pt x="6" y="28"/>
                  </a:lnTo>
                  <a:lnTo>
                    <a:pt x="5" y="30"/>
                  </a:lnTo>
                  <a:lnTo>
                    <a:pt x="3" y="31"/>
                  </a:lnTo>
                  <a:lnTo>
                    <a:pt x="3" y="33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3"/>
                  </a:lnTo>
                  <a:lnTo>
                    <a:pt x="1" y="45"/>
                  </a:lnTo>
                  <a:lnTo>
                    <a:pt x="1" y="49"/>
                  </a:lnTo>
                  <a:lnTo>
                    <a:pt x="2" y="53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5"/>
                  </a:lnTo>
                  <a:lnTo>
                    <a:pt x="5" y="68"/>
                  </a:lnTo>
                  <a:lnTo>
                    <a:pt x="5" y="72"/>
                  </a:lnTo>
                  <a:lnTo>
                    <a:pt x="6" y="75"/>
                  </a:lnTo>
                  <a:lnTo>
                    <a:pt x="6" y="78"/>
                  </a:lnTo>
                  <a:lnTo>
                    <a:pt x="6" y="81"/>
                  </a:lnTo>
                  <a:lnTo>
                    <a:pt x="6" y="84"/>
                  </a:lnTo>
                  <a:lnTo>
                    <a:pt x="7" y="86"/>
                  </a:lnTo>
                  <a:lnTo>
                    <a:pt x="6" y="88"/>
                  </a:lnTo>
                  <a:lnTo>
                    <a:pt x="6" y="89"/>
                  </a:lnTo>
                  <a:lnTo>
                    <a:pt x="6" y="91"/>
                  </a:lnTo>
                  <a:lnTo>
                    <a:pt x="4" y="93"/>
                  </a:lnTo>
                  <a:lnTo>
                    <a:pt x="4" y="95"/>
                  </a:lnTo>
                  <a:lnTo>
                    <a:pt x="4" y="97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1" y="102"/>
                  </a:lnTo>
                  <a:lnTo>
                    <a:pt x="1" y="103"/>
                  </a:lnTo>
                  <a:lnTo>
                    <a:pt x="0" y="104"/>
                  </a:lnTo>
                </a:path>
              </a:pathLst>
            </a:custGeom>
            <a:solidFill>
              <a:srgbClr val="FFFF00"/>
            </a:solidFill>
            <a:ln w="3135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18" name="Freeform 182">
              <a:extLst>
                <a:ext uri="{FF2B5EF4-FFF2-40B4-BE49-F238E27FC236}">
                  <a16:creationId xmlns:a16="http://schemas.microsoft.com/office/drawing/2014/main" xmlns="" id="{32D68C89-CD5F-4433-AF5E-8C169C461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1714"/>
              <a:ext cx="89" cy="70"/>
            </a:xfrm>
            <a:custGeom>
              <a:avLst/>
              <a:gdLst>
                <a:gd name="T0" fmla="*/ 66 w 89"/>
                <a:gd name="T1" fmla="*/ 1 h 70"/>
                <a:gd name="T2" fmla="*/ 68 w 89"/>
                <a:gd name="T3" fmla="*/ 3 h 70"/>
                <a:gd name="T4" fmla="*/ 70 w 89"/>
                <a:gd name="T5" fmla="*/ 6 h 70"/>
                <a:gd name="T6" fmla="*/ 74 w 89"/>
                <a:gd name="T7" fmla="*/ 9 h 70"/>
                <a:gd name="T8" fmla="*/ 79 w 89"/>
                <a:gd name="T9" fmla="*/ 14 h 70"/>
                <a:gd name="T10" fmla="*/ 82 w 89"/>
                <a:gd name="T11" fmla="*/ 18 h 70"/>
                <a:gd name="T12" fmla="*/ 85 w 89"/>
                <a:gd name="T13" fmla="*/ 22 h 70"/>
                <a:gd name="T14" fmla="*/ 86 w 89"/>
                <a:gd name="T15" fmla="*/ 26 h 70"/>
                <a:gd name="T16" fmla="*/ 86 w 89"/>
                <a:gd name="T17" fmla="*/ 29 h 70"/>
                <a:gd name="T18" fmla="*/ 84 w 89"/>
                <a:gd name="T19" fmla="*/ 32 h 70"/>
                <a:gd name="T20" fmla="*/ 82 w 89"/>
                <a:gd name="T21" fmla="*/ 34 h 70"/>
                <a:gd name="T22" fmla="*/ 78 w 89"/>
                <a:gd name="T23" fmla="*/ 36 h 70"/>
                <a:gd name="T24" fmla="*/ 73 w 89"/>
                <a:gd name="T25" fmla="*/ 37 h 70"/>
                <a:gd name="T26" fmla="*/ 70 w 89"/>
                <a:gd name="T27" fmla="*/ 39 h 70"/>
                <a:gd name="T28" fmla="*/ 66 w 89"/>
                <a:gd name="T29" fmla="*/ 41 h 70"/>
                <a:gd name="T30" fmla="*/ 63 w 89"/>
                <a:gd name="T31" fmla="*/ 41 h 70"/>
                <a:gd name="T32" fmla="*/ 58 w 89"/>
                <a:gd name="T33" fmla="*/ 43 h 70"/>
                <a:gd name="T34" fmla="*/ 50 w 89"/>
                <a:gd name="T35" fmla="*/ 46 h 70"/>
                <a:gd name="T36" fmla="*/ 40 w 89"/>
                <a:gd name="T37" fmla="*/ 48 h 70"/>
                <a:gd name="T38" fmla="*/ 30 w 89"/>
                <a:gd name="T39" fmla="*/ 52 h 70"/>
                <a:gd name="T40" fmla="*/ 20 w 89"/>
                <a:gd name="T41" fmla="*/ 53 h 70"/>
                <a:gd name="T42" fmla="*/ 11 w 89"/>
                <a:gd name="T43" fmla="*/ 57 h 70"/>
                <a:gd name="T44" fmla="*/ 4 w 89"/>
                <a:gd name="T45" fmla="*/ 59 h 70"/>
                <a:gd name="T46" fmla="*/ 0 w 89"/>
                <a:gd name="T47" fmla="*/ 60 h 70"/>
                <a:gd name="T48" fmla="*/ 0 w 89"/>
                <a:gd name="T49" fmla="*/ 61 h 70"/>
                <a:gd name="T50" fmla="*/ 0 w 89"/>
                <a:gd name="T51" fmla="*/ 61 h 70"/>
                <a:gd name="T52" fmla="*/ 0 w 89"/>
                <a:gd name="T53" fmla="*/ 63 h 70"/>
                <a:gd name="T54" fmla="*/ 0 w 89"/>
                <a:gd name="T55" fmla="*/ 64 h 70"/>
                <a:gd name="T56" fmla="*/ 0 w 89"/>
                <a:gd name="T57" fmla="*/ 66 h 70"/>
                <a:gd name="T58" fmla="*/ 0 w 89"/>
                <a:gd name="T59" fmla="*/ 68 h 70"/>
                <a:gd name="T60" fmla="*/ 0 w 89"/>
                <a:gd name="T61" fmla="*/ 69 h 70"/>
                <a:gd name="T62" fmla="*/ 0 w 89"/>
                <a:gd name="T63" fmla="*/ 69 h 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9"/>
                <a:gd name="T97" fmla="*/ 0 h 70"/>
                <a:gd name="T98" fmla="*/ 89 w 89"/>
                <a:gd name="T99" fmla="*/ 70 h 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9" h="70">
                  <a:moveTo>
                    <a:pt x="66" y="0"/>
                  </a:moveTo>
                  <a:lnTo>
                    <a:pt x="66" y="1"/>
                  </a:lnTo>
                  <a:lnTo>
                    <a:pt x="67" y="2"/>
                  </a:lnTo>
                  <a:lnTo>
                    <a:pt x="68" y="3"/>
                  </a:lnTo>
                  <a:lnTo>
                    <a:pt x="69" y="4"/>
                  </a:lnTo>
                  <a:lnTo>
                    <a:pt x="70" y="6"/>
                  </a:lnTo>
                  <a:lnTo>
                    <a:pt x="72" y="7"/>
                  </a:lnTo>
                  <a:lnTo>
                    <a:pt x="74" y="9"/>
                  </a:lnTo>
                  <a:lnTo>
                    <a:pt x="77" y="11"/>
                  </a:lnTo>
                  <a:lnTo>
                    <a:pt x="79" y="14"/>
                  </a:lnTo>
                  <a:lnTo>
                    <a:pt x="80" y="16"/>
                  </a:lnTo>
                  <a:lnTo>
                    <a:pt x="82" y="18"/>
                  </a:lnTo>
                  <a:lnTo>
                    <a:pt x="84" y="20"/>
                  </a:lnTo>
                  <a:lnTo>
                    <a:pt x="85" y="22"/>
                  </a:lnTo>
                  <a:lnTo>
                    <a:pt x="86" y="24"/>
                  </a:lnTo>
                  <a:lnTo>
                    <a:pt x="86" y="26"/>
                  </a:lnTo>
                  <a:lnTo>
                    <a:pt x="88" y="27"/>
                  </a:lnTo>
                  <a:lnTo>
                    <a:pt x="86" y="29"/>
                  </a:lnTo>
                  <a:lnTo>
                    <a:pt x="86" y="31"/>
                  </a:lnTo>
                  <a:lnTo>
                    <a:pt x="84" y="32"/>
                  </a:lnTo>
                  <a:lnTo>
                    <a:pt x="83" y="32"/>
                  </a:lnTo>
                  <a:lnTo>
                    <a:pt x="82" y="34"/>
                  </a:lnTo>
                  <a:lnTo>
                    <a:pt x="80" y="34"/>
                  </a:lnTo>
                  <a:lnTo>
                    <a:pt x="78" y="36"/>
                  </a:lnTo>
                  <a:lnTo>
                    <a:pt x="76" y="36"/>
                  </a:lnTo>
                  <a:lnTo>
                    <a:pt x="73" y="37"/>
                  </a:lnTo>
                  <a:lnTo>
                    <a:pt x="72" y="37"/>
                  </a:lnTo>
                  <a:lnTo>
                    <a:pt x="70" y="39"/>
                  </a:lnTo>
                  <a:lnTo>
                    <a:pt x="68" y="39"/>
                  </a:lnTo>
                  <a:lnTo>
                    <a:pt x="66" y="41"/>
                  </a:lnTo>
                  <a:lnTo>
                    <a:pt x="65" y="41"/>
                  </a:lnTo>
                  <a:lnTo>
                    <a:pt x="63" y="41"/>
                  </a:lnTo>
                  <a:lnTo>
                    <a:pt x="62" y="41"/>
                  </a:lnTo>
                  <a:lnTo>
                    <a:pt x="58" y="43"/>
                  </a:lnTo>
                  <a:lnTo>
                    <a:pt x="55" y="44"/>
                  </a:lnTo>
                  <a:lnTo>
                    <a:pt x="50" y="46"/>
                  </a:lnTo>
                  <a:lnTo>
                    <a:pt x="45" y="46"/>
                  </a:lnTo>
                  <a:lnTo>
                    <a:pt x="40" y="48"/>
                  </a:lnTo>
                  <a:lnTo>
                    <a:pt x="35" y="50"/>
                  </a:lnTo>
                  <a:lnTo>
                    <a:pt x="30" y="52"/>
                  </a:lnTo>
                  <a:lnTo>
                    <a:pt x="25" y="52"/>
                  </a:lnTo>
                  <a:lnTo>
                    <a:pt x="20" y="53"/>
                  </a:lnTo>
                  <a:lnTo>
                    <a:pt x="15" y="55"/>
                  </a:lnTo>
                  <a:lnTo>
                    <a:pt x="11" y="57"/>
                  </a:lnTo>
                  <a:lnTo>
                    <a:pt x="7" y="57"/>
                  </a:lnTo>
                  <a:lnTo>
                    <a:pt x="4" y="59"/>
                  </a:lnTo>
                  <a:lnTo>
                    <a:pt x="1" y="59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69"/>
                  </a:lnTo>
                </a:path>
              </a:pathLst>
            </a:custGeom>
            <a:solidFill>
              <a:srgbClr val="FFFF00"/>
            </a:solidFill>
            <a:ln w="3135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19" name="Freeform 183">
              <a:extLst>
                <a:ext uri="{FF2B5EF4-FFF2-40B4-BE49-F238E27FC236}">
                  <a16:creationId xmlns:a16="http://schemas.microsoft.com/office/drawing/2014/main" xmlns="" id="{B50E2DA6-70D0-4D3C-8D9E-F5A706B5E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" y="1813"/>
              <a:ext cx="110" cy="34"/>
            </a:xfrm>
            <a:custGeom>
              <a:avLst/>
              <a:gdLst>
                <a:gd name="T0" fmla="*/ 0 w 110"/>
                <a:gd name="T1" fmla="*/ 0 h 34"/>
                <a:gd name="T2" fmla="*/ 0 w 110"/>
                <a:gd name="T3" fmla="*/ 0 h 34"/>
                <a:gd name="T4" fmla="*/ 0 w 110"/>
                <a:gd name="T5" fmla="*/ 0 h 34"/>
                <a:gd name="T6" fmla="*/ 0 w 110"/>
                <a:gd name="T7" fmla="*/ 0 h 34"/>
                <a:gd name="T8" fmla="*/ 2 w 110"/>
                <a:gd name="T9" fmla="*/ 0 h 34"/>
                <a:gd name="T10" fmla="*/ 2 w 110"/>
                <a:gd name="T11" fmla="*/ 0 h 34"/>
                <a:gd name="T12" fmla="*/ 3 w 110"/>
                <a:gd name="T13" fmla="*/ 0 h 34"/>
                <a:gd name="T14" fmla="*/ 3 w 110"/>
                <a:gd name="T15" fmla="*/ 0 h 34"/>
                <a:gd name="T16" fmla="*/ 6 w 110"/>
                <a:gd name="T17" fmla="*/ 1 h 34"/>
                <a:gd name="T18" fmla="*/ 10 w 110"/>
                <a:gd name="T19" fmla="*/ 2 h 34"/>
                <a:gd name="T20" fmla="*/ 15 w 110"/>
                <a:gd name="T21" fmla="*/ 4 h 34"/>
                <a:gd name="T22" fmla="*/ 19 w 110"/>
                <a:gd name="T23" fmla="*/ 6 h 34"/>
                <a:gd name="T24" fmla="*/ 24 w 110"/>
                <a:gd name="T25" fmla="*/ 8 h 34"/>
                <a:gd name="T26" fmla="*/ 28 w 110"/>
                <a:gd name="T27" fmla="*/ 11 h 34"/>
                <a:gd name="T28" fmla="*/ 34 w 110"/>
                <a:gd name="T29" fmla="*/ 13 h 34"/>
                <a:gd name="T30" fmla="*/ 37 w 110"/>
                <a:gd name="T31" fmla="*/ 14 h 34"/>
                <a:gd name="T32" fmla="*/ 41 w 110"/>
                <a:gd name="T33" fmla="*/ 15 h 34"/>
                <a:gd name="T34" fmla="*/ 44 w 110"/>
                <a:gd name="T35" fmla="*/ 18 h 34"/>
                <a:gd name="T36" fmla="*/ 48 w 110"/>
                <a:gd name="T37" fmla="*/ 20 h 34"/>
                <a:gd name="T38" fmla="*/ 51 w 110"/>
                <a:gd name="T39" fmla="*/ 23 h 34"/>
                <a:gd name="T40" fmla="*/ 56 w 110"/>
                <a:gd name="T41" fmla="*/ 26 h 34"/>
                <a:gd name="T42" fmla="*/ 59 w 110"/>
                <a:gd name="T43" fmla="*/ 29 h 34"/>
                <a:gd name="T44" fmla="*/ 64 w 110"/>
                <a:gd name="T45" fmla="*/ 32 h 34"/>
                <a:gd name="T46" fmla="*/ 67 w 110"/>
                <a:gd name="T47" fmla="*/ 32 h 34"/>
                <a:gd name="T48" fmla="*/ 72 w 110"/>
                <a:gd name="T49" fmla="*/ 33 h 34"/>
                <a:gd name="T50" fmla="*/ 76 w 110"/>
                <a:gd name="T51" fmla="*/ 33 h 34"/>
                <a:gd name="T52" fmla="*/ 82 w 110"/>
                <a:gd name="T53" fmla="*/ 32 h 34"/>
                <a:gd name="T54" fmla="*/ 89 w 110"/>
                <a:gd name="T55" fmla="*/ 31 h 34"/>
                <a:gd name="T56" fmla="*/ 94 w 110"/>
                <a:gd name="T57" fmla="*/ 29 h 34"/>
                <a:gd name="T58" fmla="*/ 100 w 110"/>
                <a:gd name="T59" fmla="*/ 29 h 34"/>
                <a:gd name="T60" fmla="*/ 105 w 110"/>
                <a:gd name="T61" fmla="*/ 27 h 34"/>
                <a:gd name="T62" fmla="*/ 107 w 110"/>
                <a:gd name="T63" fmla="*/ 26 h 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34"/>
                <a:gd name="T98" fmla="*/ 110 w 110"/>
                <a:gd name="T99" fmla="*/ 34 h 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34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19" y="6"/>
                  </a:lnTo>
                  <a:lnTo>
                    <a:pt x="23" y="6"/>
                  </a:lnTo>
                  <a:lnTo>
                    <a:pt x="24" y="8"/>
                  </a:lnTo>
                  <a:lnTo>
                    <a:pt x="27" y="9"/>
                  </a:lnTo>
                  <a:lnTo>
                    <a:pt x="28" y="11"/>
                  </a:lnTo>
                  <a:lnTo>
                    <a:pt x="32" y="11"/>
                  </a:lnTo>
                  <a:lnTo>
                    <a:pt x="34" y="13"/>
                  </a:lnTo>
                  <a:lnTo>
                    <a:pt x="35" y="13"/>
                  </a:lnTo>
                  <a:lnTo>
                    <a:pt x="37" y="14"/>
                  </a:lnTo>
                  <a:lnTo>
                    <a:pt x="40" y="14"/>
                  </a:lnTo>
                  <a:lnTo>
                    <a:pt x="41" y="15"/>
                  </a:lnTo>
                  <a:lnTo>
                    <a:pt x="43" y="17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48" y="20"/>
                  </a:lnTo>
                  <a:lnTo>
                    <a:pt x="49" y="22"/>
                  </a:lnTo>
                  <a:lnTo>
                    <a:pt x="51" y="23"/>
                  </a:lnTo>
                  <a:lnTo>
                    <a:pt x="54" y="24"/>
                  </a:lnTo>
                  <a:lnTo>
                    <a:pt x="56" y="26"/>
                  </a:lnTo>
                  <a:lnTo>
                    <a:pt x="57" y="27"/>
                  </a:lnTo>
                  <a:lnTo>
                    <a:pt x="59" y="29"/>
                  </a:lnTo>
                  <a:lnTo>
                    <a:pt x="62" y="30"/>
                  </a:lnTo>
                  <a:lnTo>
                    <a:pt x="64" y="32"/>
                  </a:lnTo>
                  <a:lnTo>
                    <a:pt x="66" y="32"/>
                  </a:lnTo>
                  <a:lnTo>
                    <a:pt x="67" y="32"/>
                  </a:lnTo>
                  <a:lnTo>
                    <a:pt x="70" y="32"/>
                  </a:lnTo>
                  <a:lnTo>
                    <a:pt x="72" y="33"/>
                  </a:lnTo>
                  <a:lnTo>
                    <a:pt x="74" y="33"/>
                  </a:lnTo>
                  <a:lnTo>
                    <a:pt x="76" y="33"/>
                  </a:lnTo>
                  <a:lnTo>
                    <a:pt x="79" y="32"/>
                  </a:lnTo>
                  <a:lnTo>
                    <a:pt x="82" y="32"/>
                  </a:lnTo>
                  <a:lnTo>
                    <a:pt x="85" y="31"/>
                  </a:lnTo>
                  <a:lnTo>
                    <a:pt x="89" y="31"/>
                  </a:lnTo>
                  <a:lnTo>
                    <a:pt x="92" y="29"/>
                  </a:lnTo>
                  <a:lnTo>
                    <a:pt x="94" y="29"/>
                  </a:lnTo>
                  <a:lnTo>
                    <a:pt x="98" y="29"/>
                  </a:lnTo>
                  <a:lnTo>
                    <a:pt x="100" y="29"/>
                  </a:lnTo>
                  <a:lnTo>
                    <a:pt x="104" y="27"/>
                  </a:lnTo>
                  <a:lnTo>
                    <a:pt x="105" y="27"/>
                  </a:lnTo>
                  <a:lnTo>
                    <a:pt x="107" y="26"/>
                  </a:lnTo>
                  <a:lnTo>
                    <a:pt x="109" y="25"/>
                  </a:lnTo>
                </a:path>
              </a:pathLst>
            </a:custGeom>
            <a:solidFill>
              <a:srgbClr val="FFFF00"/>
            </a:solidFill>
            <a:ln w="3135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20" name="Freeform 184">
              <a:extLst>
                <a:ext uri="{FF2B5EF4-FFF2-40B4-BE49-F238E27FC236}">
                  <a16:creationId xmlns:a16="http://schemas.microsoft.com/office/drawing/2014/main" xmlns="" id="{478B6F2D-21D9-4B0B-9355-A760043C3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" y="1755"/>
              <a:ext cx="102" cy="44"/>
            </a:xfrm>
            <a:custGeom>
              <a:avLst/>
              <a:gdLst>
                <a:gd name="T0" fmla="*/ 0 w 102"/>
                <a:gd name="T1" fmla="*/ 0 h 44"/>
                <a:gd name="T2" fmla="*/ 0 w 102"/>
                <a:gd name="T3" fmla="*/ 0 h 44"/>
                <a:gd name="T4" fmla="*/ 0 w 102"/>
                <a:gd name="T5" fmla="*/ 0 h 44"/>
                <a:gd name="T6" fmla="*/ 0 w 102"/>
                <a:gd name="T7" fmla="*/ 0 h 44"/>
                <a:gd name="T8" fmla="*/ 1 w 102"/>
                <a:gd name="T9" fmla="*/ 0 h 44"/>
                <a:gd name="T10" fmla="*/ 1 w 102"/>
                <a:gd name="T11" fmla="*/ 0 h 44"/>
                <a:gd name="T12" fmla="*/ 1 w 102"/>
                <a:gd name="T13" fmla="*/ 0 h 44"/>
                <a:gd name="T14" fmla="*/ 1 w 102"/>
                <a:gd name="T15" fmla="*/ 0 h 44"/>
                <a:gd name="T16" fmla="*/ 2 w 102"/>
                <a:gd name="T17" fmla="*/ 2 h 44"/>
                <a:gd name="T18" fmla="*/ 4 w 102"/>
                <a:gd name="T19" fmla="*/ 5 h 44"/>
                <a:gd name="T20" fmla="*/ 6 w 102"/>
                <a:gd name="T21" fmla="*/ 6 h 44"/>
                <a:gd name="T22" fmla="*/ 9 w 102"/>
                <a:gd name="T23" fmla="*/ 10 h 44"/>
                <a:gd name="T24" fmla="*/ 11 w 102"/>
                <a:gd name="T25" fmla="*/ 13 h 44"/>
                <a:gd name="T26" fmla="*/ 12 w 102"/>
                <a:gd name="T27" fmla="*/ 16 h 44"/>
                <a:gd name="T28" fmla="*/ 14 w 102"/>
                <a:gd name="T29" fmla="*/ 20 h 44"/>
                <a:gd name="T30" fmla="*/ 16 w 102"/>
                <a:gd name="T31" fmla="*/ 23 h 44"/>
                <a:gd name="T32" fmla="*/ 18 w 102"/>
                <a:gd name="T33" fmla="*/ 25 h 44"/>
                <a:gd name="T34" fmla="*/ 19 w 102"/>
                <a:gd name="T35" fmla="*/ 27 h 44"/>
                <a:gd name="T36" fmla="*/ 21 w 102"/>
                <a:gd name="T37" fmla="*/ 29 h 44"/>
                <a:gd name="T38" fmla="*/ 22 w 102"/>
                <a:gd name="T39" fmla="*/ 32 h 44"/>
                <a:gd name="T40" fmla="*/ 24 w 102"/>
                <a:gd name="T41" fmla="*/ 34 h 44"/>
                <a:gd name="T42" fmla="*/ 26 w 102"/>
                <a:gd name="T43" fmla="*/ 37 h 44"/>
                <a:gd name="T44" fmla="*/ 28 w 102"/>
                <a:gd name="T45" fmla="*/ 39 h 44"/>
                <a:gd name="T46" fmla="*/ 30 w 102"/>
                <a:gd name="T47" fmla="*/ 40 h 44"/>
                <a:gd name="T48" fmla="*/ 33 w 102"/>
                <a:gd name="T49" fmla="*/ 41 h 44"/>
                <a:gd name="T50" fmla="*/ 37 w 102"/>
                <a:gd name="T51" fmla="*/ 42 h 44"/>
                <a:gd name="T52" fmla="*/ 40 w 102"/>
                <a:gd name="T53" fmla="*/ 43 h 44"/>
                <a:gd name="T54" fmla="*/ 44 w 102"/>
                <a:gd name="T55" fmla="*/ 43 h 44"/>
                <a:gd name="T56" fmla="*/ 49 w 102"/>
                <a:gd name="T57" fmla="*/ 43 h 44"/>
                <a:gd name="T58" fmla="*/ 53 w 102"/>
                <a:gd name="T59" fmla="*/ 43 h 44"/>
                <a:gd name="T60" fmla="*/ 58 w 102"/>
                <a:gd name="T61" fmla="*/ 43 h 44"/>
                <a:gd name="T62" fmla="*/ 62 w 102"/>
                <a:gd name="T63" fmla="*/ 43 h 44"/>
                <a:gd name="T64" fmla="*/ 65 w 102"/>
                <a:gd name="T65" fmla="*/ 42 h 44"/>
                <a:gd name="T66" fmla="*/ 68 w 102"/>
                <a:gd name="T67" fmla="*/ 42 h 44"/>
                <a:gd name="T68" fmla="*/ 71 w 102"/>
                <a:gd name="T69" fmla="*/ 42 h 44"/>
                <a:gd name="T70" fmla="*/ 75 w 102"/>
                <a:gd name="T71" fmla="*/ 42 h 44"/>
                <a:gd name="T72" fmla="*/ 78 w 102"/>
                <a:gd name="T73" fmla="*/ 41 h 44"/>
                <a:gd name="T74" fmla="*/ 82 w 102"/>
                <a:gd name="T75" fmla="*/ 41 h 44"/>
                <a:gd name="T76" fmla="*/ 84 w 102"/>
                <a:gd name="T77" fmla="*/ 41 h 44"/>
                <a:gd name="T78" fmla="*/ 88 w 102"/>
                <a:gd name="T79" fmla="*/ 41 h 44"/>
                <a:gd name="T80" fmla="*/ 90 w 102"/>
                <a:gd name="T81" fmla="*/ 40 h 44"/>
                <a:gd name="T82" fmla="*/ 90 w 102"/>
                <a:gd name="T83" fmla="*/ 40 h 44"/>
                <a:gd name="T84" fmla="*/ 92 w 102"/>
                <a:gd name="T85" fmla="*/ 40 h 44"/>
                <a:gd name="T86" fmla="*/ 94 w 102"/>
                <a:gd name="T87" fmla="*/ 40 h 44"/>
                <a:gd name="T88" fmla="*/ 96 w 102"/>
                <a:gd name="T89" fmla="*/ 40 h 44"/>
                <a:gd name="T90" fmla="*/ 98 w 102"/>
                <a:gd name="T91" fmla="*/ 40 h 44"/>
                <a:gd name="T92" fmla="*/ 99 w 102"/>
                <a:gd name="T93" fmla="*/ 40 h 44"/>
                <a:gd name="T94" fmla="*/ 100 w 102"/>
                <a:gd name="T95" fmla="*/ 40 h 4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2"/>
                <a:gd name="T145" fmla="*/ 0 h 44"/>
                <a:gd name="T146" fmla="*/ 102 w 102"/>
                <a:gd name="T147" fmla="*/ 44 h 4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2" h="44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8" y="8"/>
                  </a:lnTo>
                  <a:lnTo>
                    <a:pt x="9" y="10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18" y="25"/>
                  </a:lnTo>
                  <a:lnTo>
                    <a:pt x="19" y="25"/>
                  </a:lnTo>
                  <a:lnTo>
                    <a:pt x="19" y="27"/>
                  </a:lnTo>
                  <a:lnTo>
                    <a:pt x="21" y="27"/>
                  </a:lnTo>
                  <a:lnTo>
                    <a:pt x="21" y="29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4" y="32"/>
                  </a:lnTo>
                  <a:lnTo>
                    <a:pt x="24" y="34"/>
                  </a:lnTo>
                  <a:lnTo>
                    <a:pt x="26" y="36"/>
                  </a:lnTo>
                  <a:lnTo>
                    <a:pt x="26" y="37"/>
                  </a:lnTo>
                  <a:lnTo>
                    <a:pt x="28" y="37"/>
                  </a:lnTo>
                  <a:lnTo>
                    <a:pt x="28" y="39"/>
                  </a:lnTo>
                  <a:lnTo>
                    <a:pt x="30" y="39"/>
                  </a:lnTo>
                  <a:lnTo>
                    <a:pt x="30" y="40"/>
                  </a:lnTo>
                  <a:lnTo>
                    <a:pt x="32" y="40"/>
                  </a:lnTo>
                  <a:lnTo>
                    <a:pt x="33" y="41"/>
                  </a:lnTo>
                  <a:lnTo>
                    <a:pt x="35" y="41"/>
                  </a:lnTo>
                  <a:lnTo>
                    <a:pt x="37" y="42"/>
                  </a:lnTo>
                  <a:lnTo>
                    <a:pt x="38" y="42"/>
                  </a:lnTo>
                  <a:lnTo>
                    <a:pt x="40" y="43"/>
                  </a:lnTo>
                  <a:lnTo>
                    <a:pt x="42" y="43"/>
                  </a:lnTo>
                  <a:lnTo>
                    <a:pt x="44" y="43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3"/>
                  </a:lnTo>
                  <a:lnTo>
                    <a:pt x="53" y="43"/>
                  </a:lnTo>
                  <a:lnTo>
                    <a:pt x="56" y="43"/>
                  </a:lnTo>
                  <a:lnTo>
                    <a:pt x="58" y="43"/>
                  </a:lnTo>
                  <a:lnTo>
                    <a:pt x="60" y="43"/>
                  </a:lnTo>
                  <a:lnTo>
                    <a:pt x="62" y="43"/>
                  </a:lnTo>
                  <a:lnTo>
                    <a:pt x="65" y="42"/>
                  </a:lnTo>
                  <a:lnTo>
                    <a:pt x="66" y="42"/>
                  </a:lnTo>
                  <a:lnTo>
                    <a:pt x="68" y="42"/>
                  </a:lnTo>
                  <a:lnTo>
                    <a:pt x="70" y="42"/>
                  </a:lnTo>
                  <a:lnTo>
                    <a:pt x="71" y="42"/>
                  </a:lnTo>
                  <a:lnTo>
                    <a:pt x="73" y="42"/>
                  </a:lnTo>
                  <a:lnTo>
                    <a:pt x="75" y="42"/>
                  </a:lnTo>
                  <a:lnTo>
                    <a:pt x="77" y="41"/>
                  </a:lnTo>
                  <a:lnTo>
                    <a:pt x="78" y="41"/>
                  </a:lnTo>
                  <a:lnTo>
                    <a:pt x="80" y="41"/>
                  </a:lnTo>
                  <a:lnTo>
                    <a:pt x="82" y="41"/>
                  </a:lnTo>
                  <a:lnTo>
                    <a:pt x="84" y="41"/>
                  </a:lnTo>
                  <a:lnTo>
                    <a:pt x="86" y="41"/>
                  </a:lnTo>
                  <a:lnTo>
                    <a:pt x="88" y="41"/>
                  </a:lnTo>
                  <a:lnTo>
                    <a:pt x="90" y="40"/>
                  </a:lnTo>
                  <a:lnTo>
                    <a:pt x="92" y="40"/>
                  </a:lnTo>
                  <a:lnTo>
                    <a:pt x="94" y="40"/>
                  </a:lnTo>
                  <a:lnTo>
                    <a:pt x="96" y="40"/>
                  </a:lnTo>
                  <a:lnTo>
                    <a:pt x="98" y="40"/>
                  </a:lnTo>
                  <a:lnTo>
                    <a:pt x="99" y="40"/>
                  </a:lnTo>
                  <a:lnTo>
                    <a:pt x="100" y="40"/>
                  </a:lnTo>
                  <a:lnTo>
                    <a:pt x="101" y="40"/>
                  </a:lnTo>
                </a:path>
              </a:pathLst>
            </a:custGeom>
            <a:solidFill>
              <a:srgbClr val="FFFF00"/>
            </a:solidFill>
            <a:ln w="3135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21" name="Oval 185">
              <a:extLst>
                <a:ext uri="{FF2B5EF4-FFF2-40B4-BE49-F238E27FC236}">
                  <a16:creationId xmlns:a16="http://schemas.microsoft.com/office/drawing/2014/main" xmlns="" id="{00C11292-4469-438E-BAFA-EAFB1A342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3" y="1440"/>
              <a:ext cx="155" cy="11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75000"/>
                <a:buBlip>
                  <a:blip r:embed="rId9"/>
                </a:buBlip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ar-SA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322" name="Oval 186">
              <a:extLst>
                <a:ext uri="{FF2B5EF4-FFF2-40B4-BE49-F238E27FC236}">
                  <a16:creationId xmlns:a16="http://schemas.microsoft.com/office/drawing/2014/main" xmlns="" id="{8E687016-A76C-436E-9F91-CE56E6BE1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7" y="1557"/>
              <a:ext cx="155" cy="117"/>
            </a:xfrm>
            <a:prstGeom prst="ellipse">
              <a:avLst/>
            </a:prstGeom>
            <a:solidFill>
              <a:srgbClr val="FFFF00"/>
            </a:solidFill>
            <a:ln w="1893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75000"/>
                <a:buBlip>
                  <a:blip r:embed="rId9"/>
                </a:buBlip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ar-SA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323" name="Freeform 187">
              <a:extLst>
                <a:ext uri="{FF2B5EF4-FFF2-40B4-BE49-F238E27FC236}">
                  <a16:creationId xmlns:a16="http://schemas.microsoft.com/office/drawing/2014/main" xmlns="" id="{4EEA9C6C-4FC7-4236-9095-81C710E7A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656"/>
              <a:ext cx="65" cy="123"/>
            </a:xfrm>
            <a:custGeom>
              <a:avLst/>
              <a:gdLst>
                <a:gd name="T0" fmla="*/ 63 w 65"/>
                <a:gd name="T1" fmla="*/ 1 h 123"/>
                <a:gd name="T2" fmla="*/ 58 w 65"/>
                <a:gd name="T3" fmla="*/ 3 h 123"/>
                <a:gd name="T4" fmla="*/ 50 w 65"/>
                <a:gd name="T5" fmla="*/ 6 h 123"/>
                <a:gd name="T6" fmla="*/ 40 w 65"/>
                <a:gd name="T7" fmla="*/ 10 h 123"/>
                <a:gd name="T8" fmla="*/ 28 w 65"/>
                <a:gd name="T9" fmla="*/ 15 h 123"/>
                <a:gd name="T10" fmla="*/ 18 w 65"/>
                <a:gd name="T11" fmla="*/ 21 h 123"/>
                <a:gd name="T12" fmla="*/ 9 w 65"/>
                <a:gd name="T13" fmla="*/ 26 h 123"/>
                <a:gd name="T14" fmla="*/ 3 w 65"/>
                <a:gd name="T15" fmla="*/ 33 h 123"/>
                <a:gd name="T16" fmla="*/ 0 w 65"/>
                <a:gd name="T17" fmla="*/ 38 h 123"/>
                <a:gd name="T18" fmla="*/ 0 w 65"/>
                <a:gd name="T19" fmla="*/ 45 h 123"/>
                <a:gd name="T20" fmla="*/ 2 w 65"/>
                <a:gd name="T21" fmla="*/ 54 h 123"/>
                <a:gd name="T22" fmla="*/ 6 w 65"/>
                <a:gd name="T23" fmla="*/ 62 h 123"/>
                <a:gd name="T24" fmla="*/ 9 w 65"/>
                <a:gd name="T25" fmla="*/ 70 h 123"/>
                <a:gd name="T26" fmla="*/ 12 w 65"/>
                <a:gd name="T27" fmla="*/ 80 h 123"/>
                <a:gd name="T28" fmla="*/ 14 w 65"/>
                <a:gd name="T29" fmla="*/ 88 h 123"/>
                <a:gd name="T30" fmla="*/ 16 w 65"/>
                <a:gd name="T31" fmla="*/ 94 h 123"/>
                <a:gd name="T32" fmla="*/ 17 w 65"/>
                <a:gd name="T33" fmla="*/ 98 h 123"/>
                <a:gd name="T34" fmla="*/ 17 w 65"/>
                <a:gd name="T35" fmla="*/ 101 h 123"/>
                <a:gd name="T36" fmla="*/ 17 w 65"/>
                <a:gd name="T37" fmla="*/ 102 h 123"/>
                <a:gd name="T38" fmla="*/ 17 w 65"/>
                <a:gd name="T39" fmla="*/ 105 h 123"/>
                <a:gd name="T40" fmla="*/ 16 w 65"/>
                <a:gd name="T41" fmla="*/ 107 h 123"/>
                <a:gd name="T42" fmla="*/ 16 w 65"/>
                <a:gd name="T43" fmla="*/ 110 h 123"/>
                <a:gd name="T44" fmla="*/ 16 w 65"/>
                <a:gd name="T45" fmla="*/ 112 h 123"/>
                <a:gd name="T46" fmla="*/ 16 w 65"/>
                <a:gd name="T47" fmla="*/ 113 h 123"/>
                <a:gd name="T48" fmla="*/ 14 w 65"/>
                <a:gd name="T49" fmla="*/ 114 h 123"/>
                <a:gd name="T50" fmla="*/ 13 w 65"/>
                <a:gd name="T51" fmla="*/ 114 h 123"/>
                <a:gd name="T52" fmla="*/ 12 w 65"/>
                <a:gd name="T53" fmla="*/ 116 h 123"/>
                <a:gd name="T54" fmla="*/ 10 w 65"/>
                <a:gd name="T55" fmla="*/ 116 h 123"/>
                <a:gd name="T56" fmla="*/ 8 w 65"/>
                <a:gd name="T57" fmla="*/ 118 h 123"/>
                <a:gd name="T58" fmla="*/ 6 w 65"/>
                <a:gd name="T59" fmla="*/ 118 h 123"/>
                <a:gd name="T60" fmla="*/ 5 w 65"/>
                <a:gd name="T61" fmla="*/ 119 h 123"/>
                <a:gd name="T62" fmla="*/ 4 w 65"/>
                <a:gd name="T63" fmla="*/ 119 h 123"/>
                <a:gd name="T64" fmla="*/ 3 w 65"/>
                <a:gd name="T65" fmla="*/ 121 h 123"/>
                <a:gd name="T66" fmla="*/ 3 w 65"/>
                <a:gd name="T67" fmla="*/ 121 h 123"/>
                <a:gd name="T68" fmla="*/ 3 w 65"/>
                <a:gd name="T69" fmla="*/ 121 h 123"/>
                <a:gd name="T70" fmla="*/ 3 w 65"/>
                <a:gd name="T71" fmla="*/ 121 h 123"/>
                <a:gd name="T72" fmla="*/ 2 w 65"/>
                <a:gd name="T73" fmla="*/ 122 h 123"/>
                <a:gd name="T74" fmla="*/ 2 w 65"/>
                <a:gd name="T75" fmla="*/ 122 h 123"/>
                <a:gd name="T76" fmla="*/ 2 w 65"/>
                <a:gd name="T77" fmla="*/ 122 h 123"/>
                <a:gd name="T78" fmla="*/ 2 w 65"/>
                <a:gd name="T79" fmla="*/ 122 h 12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5"/>
                <a:gd name="T121" fmla="*/ 0 h 123"/>
                <a:gd name="T122" fmla="*/ 65 w 65"/>
                <a:gd name="T123" fmla="*/ 123 h 12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5" h="123">
                  <a:moveTo>
                    <a:pt x="64" y="0"/>
                  </a:moveTo>
                  <a:lnTo>
                    <a:pt x="63" y="1"/>
                  </a:lnTo>
                  <a:lnTo>
                    <a:pt x="61" y="1"/>
                  </a:lnTo>
                  <a:lnTo>
                    <a:pt x="58" y="3"/>
                  </a:lnTo>
                  <a:lnTo>
                    <a:pt x="55" y="3"/>
                  </a:lnTo>
                  <a:lnTo>
                    <a:pt x="50" y="6"/>
                  </a:lnTo>
                  <a:lnTo>
                    <a:pt x="45" y="7"/>
                  </a:lnTo>
                  <a:lnTo>
                    <a:pt x="40" y="10"/>
                  </a:lnTo>
                  <a:lnTo>
                    <a:pt x="35" y="11"/>
                  </a:lnTo>
                  <a:lnTo>
                    <a:pt x="28" y="15"/>
                  </a:lnTo>
                  <a:lnTo>
                    <a:pt x="23" y="17"/>
                  </a:lnTo>
                  <a:lnTo>
                    <a:pt x="18" y="21"/>
                  </a:lnTo>
                  <a:lnTo>
                    <a:pt x="13" y="23"/>
                  </a:lnTo>
                  <a:lnTo>
                    <a:pt x="9" y="26"/>
                  </a:lnTo>
                  <a:lnTo>
                    <a:pt x="5" y="29"/>
                  </a:lnTo>
                  <a:lnTo>
                    <a:pt x="3" y="33"/>
                  </a:lnTo>
                  <a:lnTo>
                    <a:pt x="2" y="35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2" y="54"/>
                  </a:lnTo>
                  <a:lnTo>
                    <a:pt x="4" y="57"/>
                  </a:lnTo>
                  <a:lnTo>
                    <a:pt x="6" y="62"/>
                  </a:lnTo>
                  <a:lnTo>
                    <a:pt x="7" y="65"/>
                  </a:lnTo>
                  <a:lnTo>
                    <a:pt x="9" y="70"/>
                  </a:lnTo>
                  <a:lnTo>
                    <a:pt x="10" y="74"/>
                  </a:lnTo>
                  <a:lnTo>
                    <a:pt x="12" y="80"/>
                  </a:lnTo>
                  <a:lnTo>
                    <a:pt x="14" y="83"/>
                  </a:lnTo>
                  <a:lnTo>
                    <a:pt x="14" y="88"/>
                  </a:lnTo>
                  <a:lnTo>
                    <a:pt x="16" y="91"/>
                  </a:lnTo>
                  <a:lnTo>
                    <a:pt x="16" y="94"/>
                  </a:lnTo>
                  <a:lnTo>
                    <a:pt x="18" y="97"/>
                  </a:lnTo>
                  <a:lnTo>
                    <a:pt x="17" y="98"/>
                  </a:lnTo>
                  <a:lnTo>
                    <a:pt x="17" y="99"/>
                  </a:lnTo>
                  <a:lnTo>
                    <a:pt x="17" y="101"/>
                  </a:lnTo>
                  <a:lnTo>
                    <a:pt x="17" y="102"/>
                  </a:lnTo>
                  <a:lnTo>
                    <a:pt x="17" y="104"/>
                  </a:lnTo>
                  <a:lnTo>
                    <a:pt x="17" y="105"/>
                  </a:lnTo>
                  <a:lnTo>
                    <a:pt x="16" y="107"/>
                  </a:lnTo>
                  <a:lnTo>
                    <a:pt x="16" y="108"/>
                  </a:lnTo>
                  <a:lnTo>
                    <a:pt x="16" y="110"/>
                  </a:lnTo>
                  <a:lnTo>
                    <a:pt x="16" y="112"/>
                  </a:lnTo>
                  <a:lnTo>
                    <a:pt x="16" y="113"/>
                  </a:lnTo>
                  <a:lnTo>
                    <a:pt x="14" y="114"/>
                  </a:lnTo>
                  <a:lnTo>
                    <a:pt x="13" y="114"/>
                  </a:lnTo>
                  <a:lnTo>
                    <a:pt x="12" y="116"/>
                  </a:lnTo>
                  <a:lnTo>
                    <a:pt x="10" y="116"/>
                  </a:lnTo>
                  <a:lnTo>
                    <a:pt x="8" y="118"/>
                  </a:lnTo>
                  <a:lnTo>
                    <a:pt x="6" y="118"/>
                  </a:lnTo>
                  <a:lnTo>
                    <a:pt x="5" y="119"/>
                  </a:lnTo>
                  <a:lnTo>
                    <a:pt x="4" y="119"/>
                  </a:lnTo>
                  <a:lnTo>
                    <a:pt x="3" y="121"/>
                  </a:lnTo>
                  <a:lnTo>
                    <a:pt x="2" y="122"/>
                  </a:lnTo>
                </a:path>
              </a:pathLst>
            </a:custGeom>
            <a:solidFill>
              <a:srgbClr val="FFFF00"/>
            </a:solidFill>
            <a:ln w="3135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24" name="Oval 188">
              <a:extLst>
                <a:ext uri="{FF2B5EF4-FFF2-40B4-BE49-F238E27FC236}">
                  <a16:creationId xmlns:a16="http://schemas.microsoft.com/office/drawing/2014/main" xmlns="" id="{02C10EDB-27EE-4AFB-B7C0-86173FC3D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481"/>
              <a:ext cx="37" cy="37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75000"/>
                <a:buBlip>
                  <a:blip r:embed="rId9"/>
                </a:buBlip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ar-SA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325" name="Text Box 189">
              <a:extLst>
                <a:ext uri="{FF2B5EF4-FFF2-40B4-BE49-F238E27FC236}">
                  <a16:creationId xmlns:a16="http://schemas.microsoft.com/office/drawing/2014/main" xmlns="" id="{3CDE44CE-83A8-42E0-8194-8E781D4E30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344"/>
              <a:ext cx="38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5450">
                <a:spcBef>
                  <a:spcPct val="20000"/>
                </a:spcBef>
                <a:buSzPct val="75000"/>
                <a:buBlip>
                  <a:blip r:embed="rId9"/>
                </a:buBlip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4254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4254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4254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42545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2F2F2F"/>
                </a:buClr>
                <a:buSzPct val="90000"/>
                <a:buFont typeface="Monotype Sorts" pitchFamily="2" charset="2"/>
                <a:buNone/>
              </a:pPr>
              <a:r>
                <a:rPr lang="en-US" altLang="en-US" sz="1300" b="1">
                  <a:solidFill>
                    <a:srgbClr val="000000"/>
                  </a:solidFill>
                </a:rPr>
                <a:t>Zygote</a:t>
              </a:r>
              <a:endParaRPr lang="en-US" altLang="en-US"/>
            </a:p>
          </p:txBody>
        </p:sp>
      </p:grpSp>
      <p:pic>
        <p:nvPicPr>
          <p:cNvPr id="140478" name="Picture 190" descr="lmos">
            <a:extLst>
              <a:ext uri="{FF2B5EF4-FFF2-40B4-BE49-F238E27FC236}">
                <a16:creationId xmlns:a16="http://schemas.microsoft.com/office/drawing/2014/main" xmlns="" id="{E582F278-9497-4CFE-AF97-E760A12B4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801" y="2386393"/>
            <a:ext cx="998538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6" name="Group 246">
            <a:extLst>
              <a:ext uri="{FF2B5EF4-FFF2-40B4-BE49-F238E27FC236}">
                <a16:creationId xmlns:a16="http://schemas.microsoft.com/office/drawing/2014/main" xmlns="" id="{80C42A04-0E15-4261-9D8C-16003F605AA6}"/>
              </a:ext>
            </a:extLst>
          </p:cNvPr>
          <p:cNvGrpSpPr>
            <a:grpSpLocks/>
          </p:cNvGrpSpPr>
          <p:nvPr/>
        </p:nvGrpSpPr>
        <p:grpSpPr bwMode="auto">
          <a:xfrm>
            <a:off x="4082001" y="786192"/>
            <a:ext cx="2730500" cy="1189038"/>
            <a:chOff x="1776" y="720"/>
            <a:chExt cx="1720" cy="749"/>
          </a:xfrm>
        </p:grpSpPr>
        <p:sp>
          <p:nvSpPr>
            <p:cNvPr id="10264" name="Freeform 227">
              <a:extLst>
                <a:ext uri="{FF2B5EF4-FFF2-40B4-BE49-F238E27FC236}">
                  <a16:creationId xmlns:a16="http://schemas.microsoft.com/office/drawing/2014/main" xmlns="" id="{7E3368F0-8CB9-47E5-BD7C-C9CF1BCAE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720"/>
              <a:ext cx="1720" cy="297"/>
            </a:xfrm>
            <a:custGeom>
              <a:avLst/>
              <a:gdLst>
                <a:gd name="T0" fmla="*/ 1719 w 1720"/>
                <a:gd name="T1" fmla="*/ 244 h 297"/>
                <a:gd name="T2" fmla="*/ 1595 w 1720"/>
                <a:gd name="T3" fmla="*/ 179 h 297"/>
                <a:gd name="T4" fmla="*/ 1472 w 1720"/>
                <a:gd name="T5" fmla="*/ 124 h 297"/>
                <a:gd name="T6" fmla="*/ 1348 w 1720"/>
                <a:gd name="T7" fmla="*/ 80 h 297"/>
                <a:gd name="T8" fmla="*/ 1225 w 1720"/>
                <a:gd name="T9" fmla="*/ 45 h 297"/>
                <a:gd name="T10" fmla="*/ 1103 w 1720"/>
                <a:gd name="T11" fmla="*/ 21 h 297"/>
                <a:gd name="T12" fmla="*/ 983 w 1720"/>
                <a:gd name="T13" fmla="*/ 6 h 297"/>
                <a:gd name="T14" fmla="*/ 865 w 1720"/>
                <a:gd name="T15" fmla="*/ 0 h 297"/>
                <a:gd name="T16" fmla="*/ 750 w 1720"/>
                <a:gd name="T17" fmla="*/ 2 h 297"/>
                <a:gd name="T18" fmla="*/ 637 w 1720"/>
                <a:gd name="T19" fmla="*/ 14 h 297"/>
                <a:gd name="T20" fmla="*/ 530 w 1720"/>
                <a:gd name="T21" fmla="*/ 33 h 297"/>
                <a:gd name="T22" fmla="*/ 426 w 1720"/>
                <a:gd name="T23" fmla="*/ 61 h 297"/>
                <a:gd name="T24" fmla="*/ 329 w 1720"/>
                <a:gd name="T25" fmla="*/ 95 h 297"/>
                <a:gd name="T26" fmla="*/ 235 w 1720"/>
                <a:gd name="T27" fmla="*/ 136 h 297"/>
                <a:gd name="T28" fmla="*/ 150 w 1720"/>
                <a:gd name="T29" fmla="*/ 183 h 297"/>
                <a:gd name="T30" fmla="*/ 71 w 1720"/>
                <a:gd name="T31" fmla="*/ 237 h 297"/>
                <a:gd name="T32" fmla="*/ 0 w 1720"/>
                <a:gd name="T33" fmla="*/ 296 h 2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20"/>
                <a:gd name="T52" fmla="*/ 0 h 297"/>
                <a:gd name="T53" fmla="*/ 1720 w 1720"/>
                <a:gd name="T54" fmla="*/ 297 h 2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20" h="297">
                  <a:moveTo>
                    <a:pt x="1719" y="244"/>
                  </a:moveTo>
                  <a:lnTo>
                    <a:pt x="1595" y="179"/>
                  </a:lnTo>
                  <a:lnTo>
                    <a:pt x="1472" y="124"/>
                  </a:lnTo>
                  <a:lnTo>
                    <a:pt x="1348" y="80"/>
                  </a:lnTo>
                  <a:lnTo>
                    <a:pt x="1225" y="45"/>
                  </a:lnTo>
                  <a:lnTo>
                    <a:pt x="1103" y="21"/>
                  </a:lnTo>
                  <a:lnTo>
                    <a:pt x="983" y="6"/>
                  </a:lnTo>
                  <a:lnTo>
                    <a:pt x="865" y="0"/>
                  </a:lnTo>
                  <a:lnTo>
                    <a:pt x="750" y="2"/>
                  </a:lnTo>
                  <a:lnTo>
                    <a:pt x="637" y="14"/>
                  </a:lnTo>
                  <a:lnTo>
                    <a:pt x="530" y="33"/>
                  </a:lnTo>
                  <a:lnTo>
                    <a:pt x="426" y="61"/>
                  </a:lnTo>
                  <a:lnTo>
                    <a:pt x="329" y="95"/>
                  </a:lnTo>
                  <a:lnTo>
                    <a:pt x="235" y="136"/>
                  </a:lnTo>
                  <a:lnTo>
                    <a:pt x="150" y="183"/>
                  </a:lnTo>
                  <a:lnTo>
                    <a:pt x="71" y="237"/>
                  </a:lnTo>
                  <a:lnTo>
                    <a:pt x="0" y="296"/>
                  </a:lnTo>
                </a:path>
              </a:pathLst>
            </a:custGeom>
            <a:noFill/>
            <a:ln w="31353">
              <a:solidFill>
                <a:srgbClr val="0099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265" name="Group 244">
              <a:extLst>
                <a:ext uri="{FF2B5EF4-FFF2-40B4-BE49-F238E27FC236}">
                  <a16:creationId xmlns:a16="http://schemas.microsoft.com/office/drawing/2014/main" xmlns="" id="{1EA719C8-2E74-4973-ACCB-AF988FFB48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1" y="833"/>
              <a:ext cx="1418" cy="636"/>
              <a:chOff x="1871" y="833"/>
              <a:chExt cx="1418" cy="636"/>
            </a:xfrm>
          </p:grpSpPr>
          <p:sp>
            <p:nvSpPr>
              <p:cNvPr id="10266" name="Freeform 193">
                <a:extLst>
                  <a:ext uri="{FF2B5EF4-FFF2-40B4-BE49-F238E27FC236}">
                    <a16:creationId xmlns:a16="http://schemas.microsoft.com/office/drawing/2014/main" xmlns="" id="{B3D5E36B-C488-4CC9-ADA8-1784B7093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1" y="1085"/>
                <a:ext cx="1409" cy="205"/>
              </a:xfrm>
              <a:custGeom>
                <a:avLst/>
                <a:gdLst>
                  <a:gd name="T0" fmla="*/ 0 w 1409"/>
                  <a:gd name="T1" fmla="*/ 204 h 205"/>
                  <a:gd name="T2" fmla="*/ 0 w 1409"/>
                  <a:gd name="T3" fmla="*/ 204 h 205"/>
                  <a:gd name="T4" fmla="*/ 0 w 1409"/>
                  <a:gd name="T5" fmla="*/ 204 h 205"/>
                  <a:gd name="T6" fmla="*/ 0 w 1409"/>
                  <a:gd name="T7" fmla="*/ 204 h 205"/>
                  <a:gd name="T8" fmla="*/ 2 w 1409"/>
                  <a:gd name="T9" fmla="*/ 203 h 205"/>
                  <a:gd name="T10" fmla="*/ 2 w 1409"/>
                  <a:gd name="T11" fmla="*/ 203 h 205"/>
                  <a:gd name="T12" fmla="*/ 4 w 1409"/>
                  <a:gd name="T13" fmla="*/ 201 h 205"/>
                  <a:gd name="T14" fmla="*/ 4 w 1409"/>
                  <a:gd name="T15" fmla="*/ 201 h 205"/>
                  <a:gd name="T16" fmla="*/ 39 w 1409"/>
                  <a:gd name="T17" fmla="*/ 187 h 205"/>
                  <a:gd name="T18" fmla="*/ 118 w 1409"/>
                  <a:gd name="T19" fmla="*/ 156 h 205"/>
                  <a:gd name="T20" fmla="*/ 209 w 1409"/>
                  <a:gd name="T21" fmla="*/ 125 h 205"/>
                  <a:gd name="T22" fmla="*/ 309 w 1409"/>
                  <a:gd name="T23" fmla="*/ 93 h 205"/>
                  <a:gd name="T24" fmla="*/ 409 w 1409"/>
                  <a:gd name="T25" fmla="*/ 64 h 205"/>
                  <a:gd name="T26" fmla="*/ 507 w 1409"/>
                  <a:gd name="T27" fmla="*/ 38 h 205"/>
                  <a:gd name="T28" fmla="*/ 598 w 1409"/>
                  <a:gd name="T29" fmla="*/ 17 h 205"/>
                  <a:gd name="T30" fmla="*/ 676 w 1409"/>
                  <a:gd name="T31" fmla="*/ 4 h 205"/>
                  <a:gd name="T32" fmla="*/ 753 w 1409"/>
                  <a:gd name="T33" fmla="*/ 0 h 205"/>
                  <a:gd name="T34" fmla="*/ 846 w 1409"/>
                  <a:gd name="T35" fmla="*/ 5 h 205"/>
                  <a:gd name="T36" fmla="*/ 944 w 1409"/>
                  <a:gd name="T37" fmla="*/ 17 h 205"/>
                  <a:gd name="T38" fmla="*/ 1042 w 1409"/>
                  <a:gd name="T39" fmla="*/ 35 h 205"/>
                  <a:gd name="T40" fmla="*/ 1137 w 1409"/>
                  <a:gd name="T41" fmla="*/ 58 h 205"/>
                  <a:gd name="T42" fmla="*/ 1227 w 1409"/>
                  <a:gd name="T43" fmla="*/ 84 h 205"/>
                  <a:gd name="T44" fmla="*/ 1309 w 1409"/>
                  <a:gd name="T45" fmla="*/ 111 h 205"/>
                  <a:gd name="T46" fmla="*/ 1379 w 1409"/>
                  <a:gd name="T47" fmla="*/ 139 h 205"/>
                  <a:gd name="T48" fmla="*/ 1408 w 1409"/>
                  <a:gd name="T49" fmla="*/ 151 h 205"/>
                  <a:gd name="T50" fmla="*/ 1408 w 1409"/>
                  <a:gd name="T51" fmla="*/ 151 h 205"/>
                  <a:gd name="T52" fmla="*/ 1408 w 1409"/>
                  <a:gd name="T53" fmla="*/ 151 h 205"/>
                  <a:gd name="T54" fmla="*/ 1408 w 1409"/>
                  <a:gd name="T55" fmla="*/ 151 h 205"/>
                  <a:gd name="T56" fmla="*/ 1408 w 1409"/>
                  <a:gd name="T57" fmla="*/ 150 h 205"/>
                  <a:gd name="T58" fmla="*/ 1408 w 1409"/>
                  <a:gd name="T59" fmla="*/ 150 h 205"/>
                  <a:gd name="T60" fmla="*/ 1408 w 1409"/>
                  <a:gd name="T61" fmla="*/ 149 h 205"/>
                  <a:gd name="T62" fmla="*/ 1408 w 1409"/>
                  <a:gd name="T63" fmla="*/ 149 h 20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09"/>
                  <a:gd name="T97" fmla="*/ 0 h 205"/>
                  <a:gd name="T98" fmla="*/ 1409 w 1409"/>
                  <a:gd name="T99" fmla="*/ 205 h 20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09" h="205">
                    <a:moveTo>
                      <a:pt x="0" y="204"/>
                    </a:moveTo>
                    <a:lnTo>
                      <a:pt x="0" y="204"/>
                    </a:lnTo>
                    <a:lnTo>
                      <a:pt x="2" y="203"/>
                    </a:lnTo>
                    <a:lnTo>
                      <a:pt x="4" y="201"/>
                    </a:lnTo>
                    <a:lnTo>
                      <a:pt x="6" y="200"/>
                    </a:lnTo>
                    <a:lnTo>
                      <a:pt x="39" y="187"/>
                    </a:lnTo>
                    <a:lnTo>
                      <a:pt x="77" y="172"/>
                    </a:lnTo>
                    <a:lnTo>
                      <a:pt x="118" y="156"/>
                    </a:lnTo>
                    <a:lnTo>
                      <a:pt x="163" y="141"/>
                    </a:lnTo>
                    <a:lnTo>
                      <a:pt x="209" y="125"/>
                    </a:lnTo>
                    <a:lnTo>
                      <a:pt x="259" y="109"/>
                    </a:lnTo>
                    <a:lnTo>
                      <a:pt x="309" y="93"/>
                    </a:lnTo>
                    <a:lnTo>
                      <a:pt x="359" y="77"/>
                    </a:lnTo>
                    <a:lnTo>
                      <a:pt x="409" y="64"/>
                    </a:lnTo>
                    <a:lnTo>
                      <a:pt x="458" y="50"/>
                    </a:lnTo>
                    <a:lnTo>
                      <a:pt x="507" y="38"/>
                    </a:lnTo>
                    <a:lnTo>
                      <a:pt x="554" y="26"/>
                    </a:lnTo>
                    <a:lnTo>
                      <a:pt x="598" y="17"/>
                    </a:lnTo>
                    <a:lnTo>
                      <a:pt x="639" y="10"/>
                    </a:lnTo>
                    <a:lnTo>
                      <a:pt x="676" y="4"/>
                    </a:lnTo>
                    <a:lnTo>
                      <a:pt x="710" y="1"/>
                    </a:lnTo>
                    <a:lnTo>
                      <a:pt x="753" y="0"/>
                    </a:lnTo>
                    <a:lnTo>
                      <a:pt x="799" y="1"/>
                    </a:lnTo>
                    <a:lnTo>
                      <a:pt x="846" y="5"/>
                    </a:lnTo>
                    <a:lnTo>
                      <a:pt x="895" y="10"/>
                    </a:lnTo>
                    <a:lnTo>
                      <a:pt x="944" y="17"/>
                    </a:lnTo>
                    <a:lnTo>
                      <a:pt x="993" y="25"/>
                    </a:lnTo>
                    <a:lnTo>
                      <a:pt x="1042" y="35"/>
                    </a:lnTo>
                    <a:lnTo>
                      <a:pt x="1090" y="45"/>
                    </a:lnTo>
                    <a:lnTo>
                      <a:pt x="1137" y="58"/>
                    </a:lnTo>
                    <a:lnTo>
                      <a:pt x="1183" y="70"/>
                    </a:lnTo>
                    <a:lnTo>
                      <a:pt x="1227" y="84"/>
                    </a:lnTo>
                    <a:lnTo>
                      <a:pt x="1269" y="97"/>
                    </a:lnTo>
                    <a:lnTo>
                      <a:pt x="1309" y="111"/>
                    </a:lnTo>
                    <a:lnTo>
                      <a:pt x="1345" y="124"/>
                    </a:lnTo>
                    <a:lnTo>
                      <a:pt x="1379" y="139"/>
                    </a:lnTo>
                    <a:lnTo>
                      <a:pt x="1408" y="151"/>
                    </a:lnTo>
                    <a:lnTo>
                      <a:pt x="1408" y="150"/>
                    </a:lnTo>
                    <a:lnTo>
                      <a:pt x="1408" y="149"/>
                    </a:lnTo>
                    <a:lnTo>
                      <a:pt x="1408" y="148"/>
                    </a:lnTo>
                  </a:path>
                </a:pathLst>
              </a:custGeom>
              <a:noFill/>
              <a:ln w="31353">
                <a:solidFill>
                  <a:srgbClr val="2F2F2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67" name="Freeform 194">
                <a:extLst>
                  <a:ext uri="{FF2B5EF4-FFF2-40B4-BE49-F238E27FC236}">
                    <a16:creationId xmlns:a16="http://schemas.microsoft.com/office/drawing/2014/main" xmlns="" id="{60AE6E81-AE0F-4EB2-A57A-E879F020B1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9" y="1180"/>
                <a:ext cx="1410" cy="200"/>
              </a:xfrm>
              <a:custGeom>
                <a:avLst/>
                <a:gdLst>
                  <a:gd name="T0" fmla="*/ 0 w 1410"/>
                  <a:gd name="T1" fmla="*/ 199 h 200"/>
                  <a:gd name="T2" fmla="*/ 0 w 1410"/>
                  <a:gd name="T3" fmla="*/ 199 h 200"/>
                  <a:gd name="T4" fmla="*/ 1 w 1410"/>
                  <a:gd name="T5" fmla="*/ 199 h 200"/>
                  <a:gd name="T6" fmla="*/ 1 w 1410"/>
                  <a:gd name="T7" fmla="*/ 199 h 200"/>
                  <a:gd name="T8" fmla="*/ 3 w 1410"/>
                  <a:gd name="T9" fmla="*/ 198 h 200"/>
                  <a:gd name="T10" fmla="*/ 3 w 1410"/>
                  <a:gd name="T11" fmla="*/ 198 h 200"/>
                  <a:gd name="T12" fmla="*/ 5 w 1410"/>
                  <a:gd name="T13" fmla="*/ 196 h 200"/>
                  <a:gd name="T14" fmla="*/ 5 w 1410"/>
                  <a:gd name="T15" fmla="*/ 196 h 200"/>
                  <a:gd name="T16" fmla="*/ 40 w 1410"/>
                  <a:gd name="T17" fmla="*/ 182 h 200"/>
                  <a:gd name="T18" fmla="*/ 119 w 1410"/>
                  <a:gd name="T19" fmla="*/ 154 h 200"/>
                  <a:gd name="T20" fmla="*/ 210 w 1410"/>
                  <a:gd name="T21" fmla="*/ 123 h 200"/>
                  <a:gd name="T22" fmla="*/ 309 w 1410"/>
                  <a:gd name="T23" fmla="*/ 92 h 200"/>
                  <a:gd name="T24" fmla="*/ 409 w 1410"/>
                  <a:gd name="T25" fmla="*/ 63 h 200"/>
                  <a:gd name="T26" fmla="*/ 508 w 1410"/>
                  <a:gd name="T27" fmla="*/ 38 h 200"/>
                  <a:gd name="T28" fmla="*/ 598 w 1410"/>
                  <a:gd name="T29" fmla="*/ 17 h 200"/>
                  <a:gd name="T30" fmla="*/ 677 w 1410"/>
                  <a:gd name="T31" fmla="*/ 4 h 200"/>
                  <a:gd name="T32" fmla="*/ 754 w 1410"/>
                  <a:gd name="T33" fmla="*/ 0 h 200"/>
                  <a:gd name="T34" fmla="*/ 847 w 1410"/>
                  <a:gd name="T35" fmla="*/ 5 h 200"/>
                  <a:gd name="T36" fmla="*/ 944 w 1410"/>
                  <a:gd name="T37" fmla="*/ 17 h 200"/>
                  <a:gd name="T38" fmla="*/ 1042 w 1410"/>
                  <a:gd name="T39" fmla="*/ 35 h 200"/>
                  <a:gd name="T40" fmla="*/ 1138 w 1410"/>
                  <a:gd name="T41" fmla="*/ 57 h 200"/>
                  <a:gd name="T42" fmla="*/ 1228 w 1410"/>
                  <a:gd name="T43" fmla="*/ 82 h 200"/>
                  <a:gd name="T44" fmla="*/ 1310 w 1410"/>
                  <a:gd name="T45" fmla="*/ 109 h 200"/>
                  <a:gd name="T46" fmla="*/ 1380 w 1410"/>
                  <a:gd name="T47" fmla="*/ 135 h 200"/>
                  <a:gd name="T48" fmla="*/ 1409 w 1410"/>
                  <a:gd name="T49" fmla="*/ 148 h 200"/>
                  <a:gd name="T50" fmla="*/ 1409 w 1410"/>
                  <a:gd name="T51" fmla="*/ 148 h 200"/>
                  <a:gd name="T52" fmla="*/ 1409 w 1410"/>
                  <a:gd name="T53" fmla="*/ 148 h 200"/>
                  <a:gd name="T54" fmla="*/ 1409 w 1410"/>
                  <a:gd name="T55" fmla="*/ 148 h 200"/>
                  <a:gd name="T56" fmla="*/ 1409 w 1410"/>
                  <a:gd name="T57" fmla="*/ 146 h 200"/>
                  <a:gd name="T58" fmla="*/ 1409 w 1410"/>
                  <a:gd name="T59" fmla="*/ 146 h 200"/>
                  <a:gd name="T60" fmla="*/ 1409 w 1410"/>
                  <a:gd name="T61" fmla="*/ 145 h 200"/>
                  <a:gd name="T62" fmla="*/ 1409 w 1410"/>
                  <a:gd name="T63" fmla="*/ 145 h 20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10"/>
                  <a:gd name="T97" fmla="*/ 0 h 200"/>
                  <a:gd name="T98" fmla="*/ 1410 w 1410"/>
                  <a:gd name="T99" fmla="*/ 200 h 20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10" h="200">
                    <a:moveTo>
                      <a:pt x="0" y="199"/>
                    </a:moveTo>
                    <a:lnTo>
                      <a:pt x="0" y="199"/>
                    </a:lnTo>
                    <a:lnTo>
                      <a:pt x="1" y="199"/>
                    </a:lnTo>
                    <a:lnTo>
                      <a:pt x="3" y="198"/>
                    </a:lnTo>
                    <a:lnTo>
                      <a:pt x="5" y="196"/>
                    </a:lnTo>
                    <a:lnTo>
                      <a:pt x="6" y="195"/>
                    </a:lnTo>
                    <a:lnTo>
                      <a:pt x="40" y="182"/>
                    </a:lnTo>
                    <a:lnTo>
                      <a:pt x="77" y="168"/>
                    </a:lnTo>
                    <a:lnTo>
                      <a:pt x="119" y="154"/>
                    </a:lnTo>
                    <a:lnTo>
                      <a:pt x="164" y="138"/>
                    </a:lnTo>
                    <a:lnTo>
                      <a:pt x="210" y="123"/>
                    </a:lnTo>
                    <a:lnTo>
                      <a:pt x="259" y="107"/>
                    </a:lnTo>
                    <a:lnTo>
                      <a:pt x="309" y="92"/>
                    </a:lnTo>
                    <a:lnTo>
                      <a:pt x="360" y="76"/>
                    </a:lnTo>
                    <a:lnTo>
                      <a:pt x="409" y="63"/>
                    </a:lnTo>
                    <a:lnTo>
                      <a:pt x="459" y="50"/>
                    </a:lnTo>
                    <a:lnTo>
                      <a:pt x="508" y="38"/>
                    </a:lnTo>
                    <a:lnTo>
                      <a:pt x="555" y="26"/>
                    </a:lnTo>
                    <a:lnTo>
                      <a:pt x="598" y="17"/>
                    </a:lnTo>
                    <a:lnTo>
                      <a:pt x="640" y="10"/>
                    </a:lnTo>
                    <a:lnTo>
                      <a:pt x="677" y="4"/>
                    </a:lnTo>
                    <a:lnTo>
                      <a:pt x="711" y="1"/>
                    </a:lnTo>
                    <a:lnTo>
                      <a:pt x="754" y="0"/>
                    </a:lnTo>
                    <a:lnTo>
                      <a:pt x="799" y="2"/>
                    </a:lnTo>
                    <a:lnTo>
                      <a:pt x="847" y="5"/>
                    </a:lnTo>
                    <a:lnTo>
                      <a:pt x="896" y="10"/>
                    </a:lnTo>
                    <a:lnTo>
                      <a:pt x="944" y="17"/>
                    </a:lnTo>
                    <a:lnTo>
                      <a:pt x="993" y="26"/>
                    </a:lnTo>
                    <a:lnTo>
                      <a:pt x="1042" y="35"/>
                    </a:lnTo>
                    <a:lnTo>
                      <a:pt x="1091" y="45"/>
                    </a:lnTo>
                    <a:lnTo>
                      <a:pt x="1138" y="57"/>
                    </a:lnTo>
                    <a:lnTo>
                      <a:pt x="1183" y="69"/>
                    </a:lnTo>
                    <a:lnTo>
                      <a:pt x="1228" y="82"/>
                    </a:lnTo>
                    <a:lnTo>
                      <a:pt x="1270" y="95"/>
                    </a:lnTo>
                    <a:lnTo>
                      <a:pt x="1310" y="109"/>
                    </a:lnTo>
                    <a:lnTo>
                      <a:pt x="1346" y="122"/>
                    </a:lnTo>
                    <a:lnTo>
                      <a:pt x="1380" y="135"/>
                    </a:lnTo>
                    <a:lnTo>
                      <a:pt x="1409" y="148"/>
                    </a:lnTo>
                    <a:lnTo>
                      <a:pt x="1409" y="146"/>
                    </a:lnTo>
                    <a:lnTo>
                      <a:pt x="1409" y="145"/>
                    </a:lnTo>
                    <a:lnTo>
                      <a:pt x="1409" y="144"/>
                    </a:lnTo>
                  </a:path>
                </a:pathLst>
              </a:custGeom>
              <a:noFill/>
              <a:ln w="31353">
                <a:solidFill>
                  <a:srgbClr val="2F2F2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68" name="Freeform 209">
                <a:extLst>
                  <a:ext uri="{FF2B5EF4-FFF2-40B4-BE49-F238E27FC236}">
                    <a16:creationId xmlns:a16="http://schemas.microsoft.com/office/drawing/2014/main" xmlns="" id="{2EB12561-E0FC-4DA2-9A27-866079D74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4" y="1212"/>
                <a:ext cx="111" cy="95"/>
              </a:xfrm>
              <a:custGeom>
                <a:avLst/>
                <a:gdLst>
                  <a:gd name="T0" fmla="*/ 19 w 111"/>
                  <a:gd name="T1" fmla="*/ 3 h 95"/>
                  <a:gd name="T2" fmla="*/ 17 w 111"/>
                  <a:gd name="T3" fmla="*/ 6 h 95"/>
                  <a:gd name="T4" fmla="*/ 0 w 111"/>
                  <a:gd name="T5" fmla="*/ 61 h 95"/>
                  <a:gd name="T6" fmla="*/ 89 w 111"/>
                  <a:gd name="T7" fmla="*/ 94 h 95"/>
                  <a:gd name="T8" fmla="*/ 110 w 111"/>
                  <a:gd name="T9" fmla="*/ 25 h 95"/>
                  <a:gd name="T10" fmla="*/ 25 w 111"/>
                  <a:gd name="T11" fmla="*/ 0 h 95"/>
                  <a:gd name="T12" fmla="*/ 19 w 111"/>
                  <a:gd name="T13" fmla="*/ 3 h 95"/>
                  <a:gd name="T14" fmla="*/ 19 w 111"/>
                  <a:gd name="T15" fmla="*/ 3 h 9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1"/>
                  <a:gd name="T25" fmla="*/ 0 h 95"/>
                  <a:gd name="T26" fmla="*/ 111 w 111"/>
                  <a:gd name="T27" fmla="*/ 95 h 9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1" h="95">
                    <a:moveTo>
                      <a:pt x="19" y="3"/>
                    </a:moveTo>
                    <a:lnTo>
                      <a:pt x="17" y="6"/>
                    </a:lnTo>
                    <a:lnTo>
                      <a:pt x="0" y="61"/>
                    </a:lnTo>
                    <a:lnTo>
                      <a:pt x="89" y="94"/>
                    </a:lnTo>
                    <a:lnTo>
                      <a:pt x="110" y="25"/>
                    </a:lnTo>
                    <a:lnTo>
                      <a:pt x="25" y="0"/>
                    </a:lnTo>
                    <a:lnTo>
                      <a:pt x="19" y="3"/>
                    </a:lnTo>
                  </a:path>
                </a:pathLst>
              </a:custGeom>
              <a:solidFill>
                <a:srgbClr val="FFD8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69" name="Oval 223">
                <a:extLst>
                  <a:ext uri="{FF2B5EF4-FFF2-40B4-BE49-F238E27FC236}">
                    <a16:creationId xmlns:a16="http://schemas.microsoft.com/office/drawing/2014/main" xmlns="" id="{3640ABF4-A085-44E8-84B5-FD7D52DF8B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2" y="1238"/>
                <a:ext cx="36" cy="37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2F2F2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75000"/>
                  <a:buBlip>
                    <a:blip r:embed="rId9"/>
                  </a:buBlip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ar-SA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0270" name="Group 243">
                <a:extLst>
                  <a:ext uri="{FF2B5EF4-FFF2-40B4-BE49-F238E27FC236}">
                    <a16:creationId xmlns:a16="http://schemas.microsoft.com/office/drawing/2014/main" xmlns="" id="{B3A0982A-BEE8-42A9-85BE-AF05EA13DF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81" y="833"/>
                <a:ext cx="1305" cy="636"/>
                <a:chOff x="1881" y="833"/>
                <a:chExt cx="1305" cy="636"/>
              </a:xfrm>
            </p:grpSpPr>
            <p:sp>
              <p:nvSpPr>
                <p:cNvPr id="10271" name="Freeform 207">
                  <a:extLst>
                    <a:ext uri="{FF2B5EF4-FFF2-40B4-BE49-F238E27FC236}">
                      <a16:creationId xmlns:a16="http://schemas.microsoft.com/office/drawing/2014/main" xmlns="" id="{1FB444C0-C1DE-47D9-92D3-697A62261A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1" y="1153"/>
                  <a:ext cx="107" cy="90"/>
                </a:xfrm>
                <a:custGeom>
                  <a:avLst/>
                  <a:gdLst>
                    <a:gd name="T0" fmla="*/ 14 w 107"/>
                    <a:gd name="T1" fmla="*/ 4 h 90"/>
                    <a:gd name="T2" fmla="*/ 12 w 107"/>
                    <a:gd name="T3" fmla="*/ 6 h 90"/>
                    <a:gd name="T4" fmla="*/ 0 w 107"/>
                    <a:gd name="T5" fmla="*/ 63 h 90"/>
                    <a:gd name="T6" fmla="*/ 92 w 107"/>
                    <a:gd name="T7" fmla="*/ 89 h 90"/>
                    <a:gd name="T8" fmla="*/ 106 w 107"/>
                    <a:gd name="T9" fmla="*/ 18 h 90"/>
                    <a:gd name="T10" fmla="*/ 20 w 107"/>
                    <a:gd name="T11" fmla="*/ 0 h 90"/>
                    <a:gd name="T12" fmla="*/ 14 w 107"/>
                    <a:gd name="T13" fmla="*/ 4 h 90"/>
                    <a:gd name="T14" fmla="*/ 14 w 107"/>
                    <a:gd name="T15" fmla="*/ 4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7"/>
                    <a:gd name="T25" fmla="*/ 0 h 90"/>
                    <a:gd name="T26" fmla="*/ 107 w 107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7" h="90">
                      <a:moveTo>
                        <a:pt x="14" y="4"/>
                      </a:moveTo>
                      <a:lnTo>
                        <a:pt x="12" y="6"/>
                      </a:lnTo>
                      <a:lnTo>
                        <a:pt x="0" y="63"/>
                      </a:lnTo>
                      <a:lnTo>
                        <a:pt x="92" y="89"/>
                      </a:lnTo>
                      <a:lnTo>
                        <a:pt x="106" y="18"/>
                      </a:lnTo>
                      <a:lnTo>
                        <a:pt x="20" y="0"/>
                      </a:lnTo>
                      <a:lnTo>
                        <a:pt x="14" y="4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272" name="Freeform 208">
                  <a:extLst>
                    <a:ext uri="{FF2B5EF4-FFF2-40B4-BE49-F238E27FC236}">
                      <a16:creationId xmlns:a16="http://schemas.microsoft.com/office/drawing/2014/main" xmlns="" id="{A00AD9A1-B851-404E-9337-6E3F58AF3C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0" y="1180"/>
                  <a:ext cx="106" cy="87"/>
                </a:xfrm>
                <a:custGeom>
                  <a:avLst/>
                  <a:gdLst>
                    <a:gd name="T0" fmla="*/ 12 w 106"/>
                    <a:gd name="T1" fmla="*/ 3 h 87"/>
                    <a:gd name="T2" fmla="*/ 10 w 106"/>
                    <a:gd name="T3" fmla="*/ 6 h 87"/>
                    <a:gd name="T4" fmla="*/ 0 w 106"/>
                    <a:gd name="T5" fmla="*/ 63 h 87"/>
                    <a:gd name="T6" fmla="*/ 93 w 106"/>
                    <a:gd name="T7" fmla="*/ 86 h 87"/>
                    <a:gd name="T8" fmla="*/ 105 w 106"/>
                    <a:gd name="T9" fmla="*/ 14 h 87"/>
                    <a:gd name="T10" fmla="*/ 18 w 106"/>
                    <a:gd name="T11" fmla="*/ 0 h 87"/>
                    <a:gd name="T12" fmla="*/ 12 w 106"/>
                    <a:gd name="T13" fmla="*/ 3 h 87"/>
                    <a:gd name="T14" fmla="*/ 12 w 106"/>
                    <a:gd name="T15" fmla="*/ 3 h 8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6"/>
                    <a:gd name="T25" fmla="*/ 0 h 87"/>
                    <a:gd name="T26" fmla="*/ 106 w 106"/>
                    <a:gd name="T27" fmla="*/ 87 h 8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6" h="87">
                      <a:moveTo>
                        <a:pt x="12" y="3"/>
                      </a:moveTo>
                      <a:lnTo>
                        <a:pt x="10" y="6"/>
                      </a:lnTo>
                      <a:lnTo>
                        <a:pt x="0" y="63"/>
                      </a:lnTo>
                      <a:lnTo>
                        <a:pt x="93" y="86"/>
                      </a:lnTo>
                      <a:lnTo>
                        <a:pt x="105" y="14"/>
                      </a:lnTo>
                      <a:lnTo>
                        <a:pt x="18" y="0"/>
                      </a:lnTo>
                      <a:lnTo>
                        <a:pt x="12" y="3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273" name="Oval 224">
                  <a:extLst>
                    <a:ext uri="{FF2B5EF4-FFF2-40B4-BE49-F238E27FC236}">
                      <a16:creationId xmlns:a16="http://schemas.microsoft.com/office/drawing/2014/main" xmlns="" id="{D47E3598-22AA-4455-BAA8-EE661E93C1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12" y="1189"/>
                  <a:ext cx="37" cy="38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74" name="Freeform 226">
                  <a:extLst>
                    <a:ext uri="{FF2B5EF4-FFF2-40B4-BE49-F238E27FC236}">
                      <a16:creationId xmlns:a16="http://schemas.microsoft.com/office/drawing/2014/main" xmlns="" id="{F665BD29-9446-46F8-B63D-4B790D544C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5" y="960"/>
                  <a:ext cx="327" cy="133"/>
                </a:xfrm>
                <a:custGeom>
                  <a:avLst/>
                  <a:gdLst>
                    <a:gd name="T0" fmla="*/ 326 w 327"/>
                    <a:gd name="T1" fmla="*/ 64 h 133"/>
                    <a:gd name="T2" fmla="*/ 326 w 327"/>
                    <a:gd name="T3" fmla="*/ 67 h 133"/>
                    <a:gd name="T4" fmla="*/ 240 w 327"/>
                    <a:gd name="T5" fmla="*/ 9 h 133"/>
                    <a:gd name="T6" fmla="*/ 108 w 327"/>
                    <a:gd name="T7" fmla="*/ 0 h 133"/>
                    <a:gd name="T8" fmla="*/ 19 w 327"/>
                    <a:gd name="T9" fmla="*/ 37 h 133"/>
                    <a:gd name="T10" fmla="*/ 0 w 327"/>
                    <a:gd name="T11" fmla="*/ 83 h 133"/>
                    <a:gd name="T12" fmla="*/ 22 w 327"/>
                    <a:gd name="T13" fmla="*/ 126 h 133"/>
                    <a:gd name="T14" fmla="*/ 65 w 327"/>
                    <a:gd name="T15" fmla="*/ 132 h 133"/>
                    <a:gd name="T16" fmla="*/ 50 w 327"/>
                    <a:gd name="T17" fmla="*/ 95 h 133"/>
                    <a:gd name="T18" fmla="*/ 62 w 327"/>
                    <a:gd name="T19" fmla="*/ 37 h 133"/>
                    <a:gd name="T20" fmla="*/ 80 w 327"/>
                    <a:gd name="T21" fmla="*/ 25 h 133"/>
                    <a:gd name="T22" fmla="*/ 154 w 327"/>
                    <a:gd name="T23" fmla="*/ 18 h 133"/>
                    <a:gd name="T24" fmla="*/ 228 w 327"/>
                    <a:gd name="T25" fmla="*/ 25 h 133"/>
                    <a:gd name="T26" fmla="*/ 262 w 327"/>
                    <a:gd name="T27" fmla="*/ 43 h 133"/>
                    <a:gd name="T28" fmla="*/ 308 w 327"/>
                    <a:gd name="T29" fmla="*/ 70 h 133"/>
                    <a:gd name="T30" fmla="*/ 326 w 327"/>
                    <a:gd name="T31" fmla="*/ 67 h 133"/>
                    <a:gd name="T32" fmla="*/ 326 w 327"/>
                    <a:gd name="T33" fmla="*/ 64 h 133"/>
                    <a:gd name="T34" fmla="*/ 326 w 327"/>
                    <a:gd name="T35" fmla="*/ 64 h 13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27"/>
                    <a:gd name="T55" fmla="*/ 0 h 133"/>
                    <a:gd name="T56" fmla="*/ 327 w 327"/>
                    <a:gd name="T57" fmla="*/ 133 h 13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27" h="133">
                      <a:moveTo>
                        <a:pt x="326" y="64"/>
                      </a:moveTo>
                      <a:lnTo>
                        <a:pt x="326" y="67"/>
                      </a:lnTo>
                      <a:lnTo>
                        <a:pt x="240" y="9"/>
                      </a:lnTo>
                      <a:lnTo>
                        <a:pt x="108" y="0"/>
                      </a:lnTo>
                      <a:lnTo>
                        <a:pt x="19" y="37"/>
                      </a:lnTo>
                      <a:lnTo>
                        <a:pt x="0" y="83"/>
                      </a:lnTo>
                      <a:lnTo>
                        <a:pt x="22" y="126"/>
                      </a:lnTo>
                      <a:lnTo>
                        <a:pt x="65" y="132"/>
                      </a:lnTo>
                      <a:lnTo>
                        <a:pt x="50" y="95"/>
                      </a:lnTo>
                      <a:lnTo>
                        <a:pt x="62" y="37"/>
                      </a:lnTo>
                      <a:lnTo>
                        <a:pt x="80" y="25"/>
                      </a:lnTo>
                      <a:lnTo>
                        <a:pt x="154" y="18"/>
                      </a:lnTo>
                      <a:lnTo>
                        <a:pt x="228" y="25"/>
                      </a:lnTo>
                      <a:lnTo>
                        <a:pt x="262" y="43"/>
                      </a:lnTo>
                      <a:lnTo>
                        <a:pt x="308" y="70"/>
                      </a:lnTo>
                      <a:lnTo>
                        <a:pt x="326" y="67"/>
                      </a:lnTo>
                      <a:lnTo>
                        <a:pt x="326" y="64"/>
                      </a:lnTo>
                    </a:path>
                  </a:pathLst>
                </a:custGeom>
                <a:solidFill>
                  <a:srgbClr val="2F2F2F"/>
                </a:solidFill>
                <a:ln w="1893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275" name="Freeform 205">
                  <a:extLst>
                    <a:ext uri="{FF2B5EF4-FFF2-40B4-BE49-F238E27FC236}">
                      <a16:creationId xmlns:a16="http://schemas.microsoft.com/office/drawing/2014/main" xmlns="" id="{F1C15385-3479-473A-858C-0C0B1FC7EF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7" y="1108"/>
                  <a:ext cx="107" cy="88"/>
                </a:xfrm>
                <a:custGeom>
                  <a:avLst/>
                  <a:gdLst>
                    <a:gd name="T0" fmla="*/ 13 w 107"/>
                    <a:gd name="T1" fmla="*/ 3 h 88"/>
                    <a:gd name="T2" fmla="*/ 12 w 107"/>
                    <a:gd name="T3" fmla="*/ 6 h 88"/>
                    <a:gd name="T4" fmla="*/ 0 w 107"/>
                    <a:gd name="T5" fmla="*/ 63 h 88"/>
                    <a:gd name="T6" fmla="*/ 93 w 107"/>
                    <a:gd name="T7" fmla="*/ 87 h 88"/>
                    <a:gd name="T8" fmla="*/ 106 w 107"/>
                    <a:gd name="T9" fmla="*/ 16 h 88"/>
                    <a:gd name="T10" fmla="*/ 19 w 107"/>
                    <a:gd name="T11" fmla="*/ 0 h 88"/>
                    <a:gd name="T12" fmla="*/ 13 w 107"/>
                    <a:gd name="T13" fmla="*/ 3 h 88"/>
                    <a:gd name="T14" fmla="*/ 13 w 107"/>
                    <a:gd name="T15" fmla="*/ 3 h 8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7"/>
                    <a:gd name="T25" fmla="*/ 0 h 88"/>
                    <a:gd name="T26" fmla="*/ 107 w 107"/>
                    <a:gd name="T27" fmla="*/ 88 h 8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7" h="88">
                      <a:moveTo>
                        <a:pt x="13" y="3"/>
                      </a:moveTo>
                      <a:lnTo>
                        <a:pt x="12" y="6"/>
                      </a:lnTo>
                      <a:lnTo>
                        <a:pt x="0" y="63"/>
                      </a:lnTo>
                      <a:lnTo>
                        <a:pt x="93" y="87"/>
                      </a:lnTo>
                      <a:lnTo>
                        <a:pt x="106" y="16"/>
                      </a:lnTo>
                      <a:lnTo>
                        <a:pt x="19" y="0"/>
                      </a:lnTo>
                      <a:lnTo>
                        <a:pt x="13" y="3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276" name="Freeform 206">
                  <a:extLst>
                    <a:ext uri="{FF2B5EF4-FFF2-40B4-BE49-F238E27FC236}">
                      <a16:creationId xmlns:a16="http://schemas.microsoft.com/office/drawing/2014/main" xmlns="" id="{AC247C93-5FCC-4523-AB6D-487180F633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2" y="1121"/>
                  <a:ext cx="111" cy="96"/>
                </a:xfrm>
                <a:custGeom>
                  <a:avLst/>
                  <a:gdLst>
                    <a:gd name="T0" fmla="*/ 19 w 111"/>
                    <a:gd name="T1" fmla="*/ 3 h 96"/>
                    <a:gd name="T2" fmla="*/ 18 w 111"/>
                    <a:gd name="T3" fmla="*/ 5 h 96"/>
                    <a:gd name="T4" fmla="*/ 0 w 111"/>
                    <a:gd name="T5" fmla="*/ 61 h 96"/>
                    <a:gd name="T6" fmla="*/ 89 w 111"/>
                    <a:gd name="T7" fmla="*/ 95 h 96"/>
                    <a:gd name="T8" fmla="*/ 110 w 111"/>
                    <a:gd name="T9" fmla="*/ 27 h 96"/>
                    <a:gd name="T10" fmla="*/ 26 w 111"/>
                    <a:gd name="T11" fmla="*/ 0 h 96"/>
                    <a:gd name="T12" fmla="*/ 19 w 111"/>
                    <a:gd name="T13" fmla="*/ 3 h 96"/>
                    <a:gd name="T14" fmla="*/ 19 w 111"/>
                    <a:gd name="T15" fmla="*/ 3 h 9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1"/>
                    <a:gd name="T25" fmla="*/ 0 h 96"/>
                    <a:gd name="T26" fmla="*/ 111 w 111"/>
                    <a:gd name="T27" fmla="*/ 96 h 9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1" h="96">
                      <a:moveTo>
                        <a:pt x="19" y="3"/>
                      </a:moveTo>
                      <a:lnTo>
                        <a:pt x="18" y="5"/>
                      </a:lnTo>
                      <a:lnTo>
                        <a:pt x="0" y="61"/>
                      </a:lnTo>
                      <a:lnTo>
                        <a:pt x="89" y="95"/>
                      </a:lnTo>
                      <a:lnTo>
                        <a:pt x="110" y="27"/>
                      </a:lnTo>
                      <a:lnTo>
                        <a:pt x="26" y="0"/>
                      </a:lnTo>
                      <a:lnTo>
                        <a:pt x="19" y="3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277" name="Oval 211">
                  <a:extLst>
                    <a:ext uri="{FF2B5EF4-FFF2-40B4-BE49-F238E27FC236}">
                      <a16:creationId xmlns:a16="http://schemas.microsoft.com/office/drawing/2014/main" xmlns="" id="{8922F02C-305B-46DB-BB75-739EB49248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17" y="1171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78" name="Oval 219">
                  <a:extLst>
                    <a:ext uri="{FF2B5EF4-FFF2-40B4-BE49-F238E27FC236}">
                      <a16:creationId xmlns:a16="http://schemas.microsoft.com/office/drawing/2014/main" xmlns="" id="{49322A24-AA2C-441B-9C6E-DDB68BDD7E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5" y="1134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79" name="Freeform 195">
                  <a:extLst>
                    <a:ext uri="{FF2B5EF4-FFF2-40B4-BE49-F238E27FC236}">
                      <a16:creationId xmlns:a16="http://schemas.microsoft.com/office/drawing/2014/main" xmlns="" id="{FB997655-661E-4A81-B49F-0505C0B959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1" y="1258"/>
                  <a:ext cx="114" cy="99"/>
                </a:xfrm>
                <a:custGeom>
                  <a:avLst/>
                  <a:gdLst>
                    <a:gd name="T0" fmla="*/ 0 w 114"/>
                    <a:gd name="T1" fmla="*/ 40 h 99"/>
                    <a:gd name="T2" fmla="*/ 0 w 114"/>
                    <a:gd name="T3" fmla="*/ 43 h 99"/>
                    <a:gd name="T4" fmla="*/ 21 w 114"/>
                    <a:gd name="T5" fmla="*/ 98 h 99"/>
                    <a:gd name="T6" fmla="*/ 113 w 114"/>
                    <a:gd name="T7" fmla="*/ 68 h 99"/>
                    <a:gd name="T8" fmla="*/ 86 w 114"/>
                    <a:gd name="T9" fmla="*/ 0 h 99"/>
                    <a:gd name="T10" fmla="*/ 3 w 114"/>
                    <a:gd name="T11" fmla="*/ 33 h 99"/>
                    <a:gd name="T12" fmla="*/ 0 w 114"/>
                    <a:gd name="T13" fmla="*/ 40 h 99"/>
                    <a:gd name="T14" fmla="*/ 0 w 114"/>
                    <a:gd name="T15" fmla="*/ 40 h 9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4"/>
                    <a:gd name="T25" fmla="*/ 0 h 99"/>
                    <a:gd name="T26" fmla="*/ 114 w 114"/>
                    <a:gd name="T27" fmla="*/ 99 h 9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4" h="99">
                      <a:moveTo>
                        <a:pt x="0" y="40"/>
                      </a:moveTo>
                      <a:lnTo>
                        <a:pt x="0" y="43"/>
                      </a:lnTo>
                      <a:lnTo>
                        <a:pt x="21" y="98"/>
                      </a:lnTo>
                      <a:lnTo>
                        <a:pt x="113" y="68"/>
                      </a:lnTo>
                      <a:lnTo>
                        <a:pt x="86" y="0"/>
                      </a:lnTo>
                      <a:lnTo>
                        <a:pt x="3" y="33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280" name="Freeform 196">
                  <a:extLst>
                    <a:ext uri="{FF2B5EF4-FFF2-40B4-BE49-F238E27FC236}">
                      <a16:creationId xmlns:a16="http://schemas.microsoft.com/office/drawing/2014/main" xmlns="" id="{DE0E67AB-B7F8-4C48-8A7A-DDAF0D13B9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0" y="1221"/>
                  <a:ext cx="114" cy="99"/>
                </a:xfrm>
                <a:custGeom>
                  <a:avLst/>
                  <a:gdLst>
                    <a:gd name="T0" fmla="*/ 0 w 114"/>
                    <a:gd name="T1" fmla="*/ 40 h 99"/>
                    <a:gd name="T2" fmla="*/ 0 w 114"/>
                    <a:gd name="T3" fmla="*/ 43 h 99"/>
                    <a:gd name="T4" fmla="*/ 21 w 114"/>
                    <a:gd name="T5" fmla="*/ 98 h 99"/>
                    <a:gd name="T6" fmla="*/ 113 w 114"/>
                    <a:gd name="T7" fmla="*/ 68 h 99"/>
                    <a:gd name="T8" fmla="*/ 86 w 114"/>
                    <a:gd name="T9" fmla="*/ 0 h 99"/>
                    <a:gd name="T10" fmla="*/ 3 w 114"/>
                    <a:gd name="T11" fmla="*/ 34 h 99"/>
                    <a:gd name="T12" fmla="*/ 0 w 114"/>
                    <a:gd name="T13" fmla="*/ 40 h 99"/>
                    <a:gd name="T14" fmla="*/ 0 w 114"/>
                    <a:gd name="T15" fmla="*/ 40 h 9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4"/>
                    <a:gd name="T25" fmla="*/ 0 h 99"/>
                    <a:gd name="T26" fmla="*/ 114 w 114"/>
                    <a:gd name="T27" fmla="*/ 99 h 9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4" h="99">
                      <a:moveTo>
                        <a:pt x="0" y="40"/>
                      </a:moveTo>
                      <a:lnTo>
                        <a:pt x="0" y="43"/>
                      </a:lnTo>
                      <a:lnTo>
                        <a:pt x="21" y="98"/>
                      </a:lnTo>
                      <a:lnTo>
                        <a:pt x="113" y="68"/>
                      </a:lnTo>
                      <a:lnTo>
                        <a:pt x="86" y="0"/>
                      </a:lnTo>
                      <a:lnTo>
                        <a:pt x="3" y="34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281" name="Freeform 197">
                  <a:extLst>
                    <a:ext uri="{FF2B5EF4-FFF2-40B4-BE49-F238E27FC236}">
                      <a16:creationId xmlns:a16="http://schemas.microsoft.com/office/drawing/2014/main" xmlns="" id="{BBA0EB4E-0E32-4A09-B361-51FA14027F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8" y="1203"/>
                  <a:ext cx="110" cy="91"/>
                </a:xfrm>
                <a:custGeom>
                  <a:avLst/>
                  <a:gdLst>
                    <a:gd name="T0" fmla="*/ 0 w 110"/>
                    <a:gd name="T1" fmla="*/ 37 h 91"/>
                    <a:gd name="T2" fmla="*/ 0 w 110"/>
                    <a:gd name="T3" fmla="*/ 40 h 91"/>
                    <a:gd name="T4" fmla="*/ 21 w 110"/>
                    <a:gd name="T5" fmla="*/ 90 h 91"/>
                    <a:gd name="T6" fmla="*/ 109 w 110"/>
                    <a:gd name="T7" fmla="*/ 62 h 91"/>
                    <a:gd name="T8" fmla="*/ 82 w 110"/>
                    <a:gd name="T9" fmla="*/ 0 h 91"/>
                    <a:gd name="T10" fmla="*/ 3 w 110"/>
                    <a:gd name="T11" fmla="*/ 31 h 91"/>
                    <a:gd name="T12" fmla="*/ 0 w 110"/>
                    <a:gd name="T13" fmla="*/ 37 h 91"/>
                    <a:gd name="T14" fmla="*/ 0 w 110"/>
                    <a:gd name="T15" fmla="*/ 37 h 9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0"/>
                    <a:gd name="T25" fmla="*/ 0 h 91"/>
                    <a:gd name="T26" fmla="*/ 110 w 110"/>
                    <a:gd name="T27" fmla="*/ 91 h 9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0" h="91">
                      <a:moveTo>
                        <a:pt x="0" y="37"/>
                      </a:moveTo>
                      <a:lnTo>
                        <a:pt x="0" y="40"/>
                      </a:lnTo>
                      <a:lnTo>
                        <a:pt x="21" y="90"/>
                      </a:lnTo>
                      <a:lnTo>
                        <a:pt x="109" y="62"/>
                      </a:lnTo>
                      <a:lnTo>
                        <a:pt x="82" y="0"/>
                      </a:lnTo>
                      <a:lnTo>
                        <a:pt x="3" y="31"/>
                      </a:lnTo>
                      <a:lnTo>
                        <a:pt x="0" y="37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282" name="Freeform 198">
                  <a:extLst>
                    <a:ext uri="{FF2B5EF4-FFF2-40B4-BE49-F238E27FC236}">
                      <a16:creationId xmlns:a16="http://schemas.microsoft.com/office/drawing/2014/main" xmlns="" id="{9468A0F7-507D-46D1-A5B3-460DA65815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3" y="1174"/>
                  <a:ext cx="113" cy="97"/>
                </a:xfrm>
                <a:custGeom>
                  <a:avLst/>
                  <a:gdLst>
                    <a:gd name="T0" fmla="*/ 0 w 113"/>
                    <a:gd name="T1" fmla="*/ 38 h 97"/>
                    <a:gd name="T2" fmla="*/ 0 w 113"/>
                    <a:gd name="T3" fmla="*/ 41 h 97"/>
                    <a:gd name="T4" fmla="*/ 21 w 113"/>
                    <a:gd name="T5" fmla="*/ 96 h 97"/>
                    <a:gd name="T6" fmla="*/ 112 w 113"/>
                    <a:gd name="T7" fmla="*/ 66 h 97"/>
                    <a:gd name="T8" fmla="*/ 85 w 113"/>
                    <a:gd name="T9" fmla="*/ 0 h 97"/>
                    <a:gd name="T10" fmla="*/ 3 w 113"/>
                    <a:gd name="T11" fmla="*/ 33 h 97"/>
                    <a:gd name="T12" fmla="*/ 0 w 113"/>
                    <a:gd name="T13" fmla="*/ 38 h 97"/>
                    <a:gd name="T14" fmla="*/ 0 w 113"/>
                    <a:gd name="T15" fmla="*/ 38 h 9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3"/>
                    <a:gd name="T25" fmla="*/ 0 h 97"/>
                    <a:gd name="T26" fmla="*/ 113 w 113"/>
                    <a:gd name="T27" fmla="*/ 97 h 9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3" h="97">
                      <a:moveTo>
                        <a:pt x="0" y="38"/>
                      </a:moveTo>
                      <a:lnTo>
                        <a:pt x="0" y="41"/>
                      </a:lnTo>
                      <a:lnTo>
                        <a:pt x="21" y="96"/>
                      </a:lnTo>
                      <a:lnTo>
                        <a:pt x="112" y="66"/>
                      </a:lnTo>
                      <a:lnTo>
                        <a:pt x="85" y="0"/>
                      </a:lnTo>
                      <a:lnTo>
                        <a:pt x="3" y="33"/>
                      </a:lnTo>
                      <a:lnTo>
                        <a:pt x="0" y="38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283" name="Freeform 199">
                  <a:extLst>
                    <a:ext uri="{FF2B5EF4-FFF2-40B4-BE49-F238E27FC236}">
                      <a16:creationId xmlns:a16="http://schemas.microsoft.com/office/drawing/2014/main" xmlns="" id="{68F72189-A883-4E17-939E-040DED89F2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1" y="1141"/>
                  <a:ext cx="115" cy="99"/>
                </a:xfrm>
                <a:custGeom>
                  <a:avLst/>
                  <a:gdLst>
                    <a:gd name="T0" fmla="*/ 0 w 115"/>
                    <a:gd name="T1" fmla="*/ 40 h 99"/>
                    <a:gd name="T2" fmla="*/ 0 w 115"/>
                    <a:gd name="T3" fmla="*/ 43 h 99"/>
                    <a:gd name="T4" fmla="*/ 22 w 115"/>
                    <a:gd name="T5" fmla="*/ 98 h 99"/>
                    <a:gd name="T6" fmla="*/ 114 w 115"/>
                    <a:gd name="T7" fmla="*/ 68 h 99"/>
                    <a:gd name="T8" fmla="*/ 86 w 115"/>
                    <a:gd name="T9" fmla="*/ 0 h 99"/>
                    <a:gd name="T10" fmla="*/ 3 w 115"/>
                    <a:gd name="T11" fmla="*/ 34 h 99"/>
                    <a:gd name="T12" fmla="*/ 0 w 115"/>
                    <a:gd name="T13" fmla="*/ 40 h 99"/>
                    <a:gd name="T14" fmla="*/ 0 w 115"/>
                    <a:gd name="T15" fmla="*/ 40 h 9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5"/>
                    <a:gd name="T25" fmla="*/ 0 h 99"/>
                    <a:gd name="T26" fmla="*/ 115 w 115"/>
                    <a:gd name="T27" fmla="*/ 99 h 9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5" h="99">
                      <a:moveTo>
                        <a:pt x="0" y="40"/>
                      </a:moveTo>
                      <a:lnTo>
                        <a:pt x="0" y="43"/>
                      </a:lnTo>
                      <a:lnTo>
                        <a:pt x="22" y="98"/>
                      </a:lnTo>
                      <a:lnTo>
                        <a:pt x="114" y="68"/>
                      </a:lnTo>
                      <a:lnTo>
                        <a:pt x="86" y="0"/>
                      </a:lnTo>
                      <a:lnTo>
                        <a:pt x="3" y="34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284" name="Freeform 200">
                  <a:extLst>
                    <a:ext uri="{FF2B5EF4-FFF2-40B4-BE49-F238E27FC236}">
                      <a16:creationId xmlns:a16="http://schemas.microsoft.com/office/drawing/2014/main" xmlns="" id="{59749E3C-0C88-404F-8818-44D9632ED3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4" y="1117"/>
                  <a:ext cx="108" cy="87"/>
                </a:xfrm>
                <a:custGeom>
                  <a:avLst/>
                  <a:gdLst>
                    <a:gd name="T0" fmla="*/ 1 w 108"/>
                    <a:gd name="T1" fmla="*/ 29 h 87"/>
                    <a:gd name="T2" fmla="*/ 0 w 108"/>
                    <a:gd name="T3" fmla="*/ 31 h 87"/>
                    <a:gd name="T4" fmla="*/ 14 w 108"/>
                    <a:gd name="T5" fmla="*/ 86 h 87"/>
                    <a:gd name="T6" fmla="*/ 107 w 108"/>
                    <a:gd name="T7" fmla="*/ 67 h 87"/>
                    <a:gd name="T8" fmla="*/ 89 w 108"/>
                    <a:gd name="T9" fmla="*/ 0 h 87"/>
                    <a:gd name="T10" fmla="*/ 3 w 108"/>
                    <a:gd name="T11" fmla="*/ 22 h 87"/>
                    <a:gd name="T12" fmla="*/ 1 w 108"/>
                    <a:gd name="T13" fmla="*/ 29 h 87"/>
                    <a:gd name="T14" fmla="*/ 1 w 108"/>
                    <a:gd name="T15" fmla="*/ 29 h 8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8"/>
                    <a:gd name="T25" fmla="*/ 0 h 87"/>
                    <a:gd name="T26" fmla="*/ 108 w 108"/>
                    <a:gd name="T27" fmla="*/ 87 h 8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8" h="87">
                      <a:moveTo>
                        <a:pt x="1" y="29"/>
                      </a:moveTo>
                      <a:lnTo>
                        <a:pt x="0" y="31"/>
                      </a:lnTo>
                      <a:lnTo>
                        <a:pt x="14" y="86"/>
                      </a:lnTo>
                      <a:lnTo>
                        <a:pt x="107" y="67"/>
                      </a:lnTo>
                      <a:lnTo>
                        <a:pt x="89" y="0"/>
                      </a:lnTo>
                      <a:lnTo>
                        <a:pt x="3" y="22"/>
                      </a:lnTo>
                      <a:lnTo>
                        <a:pt x="1" y="29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285" name="Freeform 201">
                  <a:extLst>
                    <a:ext uri="{FF2B5EF4-FFF2-40B4-BE49-F238E27FC236}">
                      <a16:creationId xmlns:a16="http://schemas.microsoft.com/office/drawing/2014/main" xmlns="" id="{3DA93383-C1CB-43BF-AB51-0AEC0F6806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" y="1107"/>
                  <a:ext cx="107" cy="85"/>
                </a:xfrm>
                <a:custGeom>
                  <a:avLst/>
                  <a:gdLst>
                    <a:gd name="T0" fmla="*/ 0 w 107"/>
                    <a:gd name="T1" fmla="*/ 24 h 85"/>
                    <a:gd name="T2" fmla="*/ 0 w 107"/>
                    <a:gd name="T3" fmla="*/ 27 h 85"/>
                    <a:gd name="T4" fmla="*/ 11 w 107"/>
                    <a:gd name="T5" fmla="*/ 84 h 85"/>
                    <a:gd name="T6" fmla="*/ 106 w 107"/>
                    <a:gd name="T7" fmla="*/ 71 h 85"/>
                    <a:gd name="T8" fmla="*/ 91 w 107"/>
                    <a:gd name="T9" fmla="*/ 0 h 85"/>
                    <a:gd name="T10" fmla="*/ 4 w 107"/>
                    <a:gd name="T11" fmla="*/ 19 h 85"/>
                    <a:gd name="T12" fmla="*/ 0 w 107"/>
                    <a:gd name="T13" fmla="*/ 24 h 85"/>
                    <a:gd name="T14" fmla="*/ 0 w 107"/>
                    <a:gd name="T15" fmla="*/ 24 h 8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7"/>
                    <a:gd name="T25" fmla="*/ 0 h 85"/>
                    <a:gd name="T26" fmla="*/ 107 w 107"/>
                    <a:gd name="T27" fmla="*/ 85 h 8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7" h="85">
                      <a:moveTo>
                        <a:pt x="0" y="24"/>
                      </a:moveTo>
                      <a:lnTo>
                        <a:pt x="0" y="27"/>
                      </a:lnTo>
                      <a:lnTo>
                        <a:pt x="11" y="84"/>
                      </a:lnTo>
                      <a:lnTo>
                        <a:pt x="106" y="71"/>
                      </a:lnTo>
                      <a:lnTo>
                        <a:pt x="91" y="0"/>
                      </a:lnTo>
                      <a:lnTo>
                        <a:pt x="4" y="19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286" name="Freeform 202">
                  <a:extLst>
                    <a:ext uri="{FF2B5EF4-FFF2-40B4-BE49-F238E27FC236}">
                      <a16:creationId xmlns:a16="http://schemas.microsoft.com/office/drawing/2014/main" xmlns="" id="{29896922-BF90-44CC-AD92-014F1CC60F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5" y="1099"/>
                  <a:ext cx="103" cy="77"/>
                </a:xfrm>
                <a:custGeom>
                  <a:avLst/>
                  <a:gdLst>
                    <a:gd name="T0" fmla="*/ 1 w 103"/>
                    <a:gd name="T1" fmla="*/ 15 h 77"/>
                    <a:gd name="T2" fmla="*/ 0 w 103"/>
                    <a:gd name="T3" fmla="*/ 18 h 77"/>
                    <a:gd name="T4" fmla="*/ 7 w 103"/>
                    <a:gd name="T5" fmla="*/ 76 h 77"/>
                    <a:gd name="T6" fmla="*/ 102 w 103"/>
                    <a:gd name="T7" fmla="*/ 72 h 77"/>
                    <a:gd name="T8" fmla="*/ 94 w 103"/>
                    <a:gd name="T9" fmla="*/ 0 h 77"/>
                    <a:gd name="T10" fmla="*/ 5 w 103"/>
                    <a:gd name="T11" fmla="*/ 10 h 77"/>
                    <a:gd name="T12" fmla="*/ 1 w 103"/>
                    <a:gd name="T13" fmla="*/ 15 h 77"/>
                    <a:gd name="T14" fmla="*/ 1 w 103"/>
                    <a:gd name="T15" fmla="*/ 15 h 7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3"/>
                    <a:gd name="T25" fmla="*/ 0 h 77"/>
                    <a:gd name="T26" fmla="*/ 103 w 103"/>
                    <a:gd name="T27" fmla="*/ 77 h 7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3" h="77">
                      <a:moveTo>
                        <a:pt x="1" y="15"/>
                      </a:moveTo>
                      <a:lnTo>
                        <a:pt x="0" y="18"/>
                      </a:lnTo>
                      <a:lnTo>
                        <a:pt x="7" y="76"/>
                      </a:lnTo>
                      <a:lnTo>
                        <a:pt x="102" y="72"/>
                      </a:lnTo>
                      <a:lnTo>
                        <a:pt x="94" y="0"/>
                      </a:lnTo>
                      <a:lnTo>
                        <a:pt x="5" y="10"/>
                      </a:lnTo>
                      <a:lnTo>
                        <a:pt x="1" y="15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287" name="Freeform 203">
                  <a:extLst>
                    <a:ext uri="{FF2B5EF4-FFF2-40B4-BE49-F238E27FC236}">
                      <a16:creationId xmlns:a16="http://schemas.microsoft.com/office/drawing/2014/main" xmlns="" id="{D8C10D7E-47B2-4591-9783-80E7EA68DF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3" y="1092"/>
                  <a:ext cx="104" cy="78"/>
                </a:xfrm>
                <a:custGeom>
                  <a:avLst/>
                  <a:gdLst>
                    <a:gd name="T0" fmla="*/ 1 w 104"/>
                    <a:gd name="T1" fmla="*/ 16 h 78"/>
                    <a:gd name="T2" fmla="*/ 0 w 104"/>
                    <a:gd name="T3" fmla="*/ 19 h 78"/>
                    <a:gd name="T4" fmla="*/ 7 w 104"/>
                    <a:gd name="T5" fmla="*/ 77 h 78"/>
                    <a:gd name="T6" fmla="*/ 103 w 104"/>
                    <a:gd name="T7" fmla="*/ 72 h 78"/>
                    <a:gd name="T8" fmla="*/ 94 w 104"/>
                    <a:gd name="T9" fmla="*/ 0 h 78"/>
                    <a:gd name="T10" fmla="*/ 5 w 104"/>
                    <a:gd name="T11" fmla="*/ 10 h 78"/>
                    <a:gd name="T12" fmla="*/ 1 w 104"/>
                    <a:gd name="T13" fmla="*/ 16 h 78"/>
                    <a:gd name="T14" fmla="*/ 1 w 104"/>
                    <a:gd name="T15" fmla="*/ 16 h 7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4"/>
                    <a:gd name="T25" fmla="*/ 0 h 78"/>
                    <a:gd name="T26" fmla="*/ 104 w 104"/>
                    <a:gd name="T27" fmla="*/ 78 h 7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4" h="78">
                      <a:moveTo>
                        <a:pt x="1" y="16"/>
                      </a:moveTo>
                      <a:lnTo>
                        <a:pt x="0" y="19"/>
                      </a:lnTo>
                      <a:lnTo>
                        <a:pt x="7" y="77"/>
                      </a:lnTo>
                      <a:lnTo>
                        <a:pt x="103" y="72"/>
                      </a:lnTo>
                      <a:lnTo>
                        <a:pt x="94" y="0"/>
                      </a:lnTo>
                      <a:lnTo>
                        <a:pt x="5" y="10"/>
                      </a:lnTo>
                      <a:lnTo>
                        <a:pt x="1" y="16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288" name="Freeform 204">
                  <a:extLst>
                    <a:ext uri="{FF2B5EF4-FFF2-40B4-BE49-F238E27FC236}">
                      <a16:creationId xmlns:a16="http://schemas.microsoft.com/office/drawing/2014/main" xmlns="" id="{A229C4ED-A042-468F-B668-5077DF0968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5" y="1098"/>
                  <a:ext cx="99" cy="73"/>
                </a:xfrm>
                <a:custGeom>
                  <a:avLst/>
                  <a:gdLst>
                    <a:gd name="T0" fmla="*/ 1 w 99"/>
                    <a:gd name="T1" fmla="*/ 9 h 73"/>
                    <a:gd name="T2" fmla="*/ 0 w 99"/>
                    <a:gd name="T3" fmla="*/ 12 h 73"/>
                    <a:gd name="T4" fmla="*/ 2 w 99"/>
                    <a:gd name="T5" fmla="*/ 70 h 73"/>
                    <a:gd name="T6" fmla="*/ 98 w 99"/>
                    <a:gd name="T7" fmla="*/ 72 h 73"/>
                    <a:gd name="T8" fmla="*/ 94 w 99"/>
                    <a:gd name="T9" fmla="*/ 0 h 73"/>
                    <a:gd name="T10" fmla="*/ 6 w 99"/>
                    <a:gd name="T11" fmla="*/ 4 h 73"/>
                    <a:gd name="T12" fmla="*/ 1 w 99"/>
                    <a:gd name="T13" fmla="*/ 9 h 73"/>
                    <a:gd name="T14" fmla="*/ 1 w 99"/>
                    <a:gd name="T15" fmla="*/ 9 h 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9"/>
                    <a:gd name="T25" fmla="*/ 0 h 73"/>
                    <a:gd name="T26" fmla="*/ 99 w 99"/>
                    <a:gd name="T27" fmla="*/ 73 h 7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9" h="73">
                      <a:moveTo>
                        <a:pt x="1" y="9"/>
                      </a:moveTo>
                      <a:lnTo>
                        <a:pt x="0" y="12"/>
                      </a:lnTo>
                      <a:lnTo>
                        <a:pt x="2" y="70"/>
                      </a:lnTo>
                      <a:lnTo>
                        <a:pt x="98" y="72"/>
                      </a:lnTo>
                      <a:lnTo>
                        <a:pt x="94" y="0"/>
                      </a:lnTo>
                      <a:lnTo>
                        <a:pt x="6" y="4"/>
                      </a:lnTo>
                      <a:lnTo>
                        <a:pt x="1" y="9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289" name="Oval 210">
                  <a:extLst>
                    <a:ext uri="{FF2B5EF4-FFF2-40B4-BE49-F238E27FC236}">
                      <a16:creationId xmlns:a16="http://schemas.microsoft.com/office/drawing/2014/main" xmlns="" id="{96763335-9247-4F32-BC12-6430011472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90" y="1244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90" name="Oval 212">
                  <a:extLst>
                    <a:ext uri="{FF2B5EF4-FFF2-40B4-BE49-F238E27FC236}">
                      <a16:creationId xmlns:a16="http://schemas.microsoft.com/office/drawing/2014/main" xmlns="" id="{70E8E01B-0830-44C9-BD88-45EF3B463A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2" y="1230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91" name="Oval 213">
                  <a:extLst>
                    <a:ext uri="{FF2B5EF4-FFF2-40B4-BE49-F238E27FC236}">
                      <a16:creationId xmlns:a16="http://schemas.microsoft.com/office/drawing/2014/main" xmlns="" id="{40AD624D-D9E9-4A43-86DA-C9FB739333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4" y="1196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92" name="Oval 214">
                  <a:extLst>
                    <a:ext uri="{FF2B5EF4-FFF2-40B4-BE49-F238E27FC236}">
                      <a16:creationId xmlns:a16="http://schemas.microsoft.com/office/drawing/2014/main" xmlns="" id="{03A357D4-48FA-4EE7-97DF-53D94E267E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3" y="1162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93" name="Oval 215">
                  <a:extLst>
                    <a:ext uri="{FF2B5EF4-FFF2-40B4-BE49-F238E27FC236}">
                      <a16:creationId xmlns:a16="http://schemas.microsoft.com/office/drawing/2014/main" xmlns="" id="{3D82EC55-9C9A-4B9B-BC18-DB8EBC2261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51" y="1112"/>
                  <a:ext cx="36" cy="38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94" name="Oval 216">
                  <a:extLst>
                    <a:ext uri="{FF2B5EF4-FFF2-40B4-BE49-F238E27FC236}">
                      <a16:creationId xmlns:a16="http://schemas.microsoft.com/office/drawing/2014/main" xmlns="" id="{BFB8848B-09B0-448B-9CF9-BD4714DB7D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65" y="1137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95" name="Oval 217">
                  <a:extLst>
                    <a:ext uri="{FF2B5EF4-FFF2-40B4-BE49-F238E27FC236}">
                      <a16:creationId xmlns:a16="http://schemas.microsoft.com/office/drawing/2014/main" xmlns="" id="{48DCBBF7-51CC-4DB0-A897-B1A7FD9257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4" y="1094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96" name="Oval 218">
                  <a:extLst>
                    <a:ext uri="{FF2B5EF4-FFF2-40B4-BE49-F238E27FC236}">
                      <a16:creationId xmlns:a16="http://schemas.microsoft.com/office/drawing/2014/main" xmlns="" id="{006A9596-046D-445D-82D3-1179438C60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3" y="1112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97" name="Oval 220">
                  <a:extLst>
                    <a:ext uri="{FF2B5EF4-FFF2-40B4-BE49-F238E27FC236}">
                      <a16:creationId xmlns:a16="http://schemas.microsoft.com/office/drawing/2014/main" xmlns="" id="{5E66731E-64B4-4F66-90D3-36C7F0EAE1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5" y="1122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98" name="Oval 221">
                  <a:extLst>
                    <a:ext uri="{FF2B5EF4-FFF2-40B4-BE49-F238E27FC236}">
                      <a16:creationId xmlns:a16="http://schemas.microsoft.com/office/drawing/2014/main" xmlns="" id="{B9CBABBC-9ED6-400A-A1D3-D4C17F4A9E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37" y="1106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99" name="Oval 222">
                  <a:extLst>
                    <a:ext uri="{FF2B5EF4-FFF2-40B4-BE49-F238E27FC236}">
                      <a16:creationId xmlns:a16="http://schemas.microsoft.com/office/drawing/2014/main" xmlns="" id="{BCABD4BE-5CAF-414B-A0A6-4FED5C6D2D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9" y="1278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00" name="Oval 225">
                  <a:extLst>
                    <a:ext uri="{FF2B5EF4-FFF2-40B4-BE49-F238E27FC236}">
                      <a16:creationId xmlns:a16="http://schemas.microsoft.com/office/drawing/2014/main" xmlns="" id="{5A54AB39-0EBD-414E-9F0A-C34499B922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63" y="994"/>
                  <a:ext cx="182" cy="123"/>
                </a:xfrm>
                <a:prstGeom prst="ellipse">
                  <a:avLst/>
                </a:prstGeom>
                <a:noFill/>
                <a:ln w="18930">
                  <a:solidFill>
                    <a:srgbClr val="2F2F2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01" name="Freeform 228">
                  <a:extLst>
                    <a:ext uri="{FF2B5EF4-FFF2-40B4-BE49-F238E27FC236}">
                      <a16:creationId xmlns:a16="http://schemas.microsoft.com/office/drawing/2014/main" xmlns="" id="{900363CA-D2A1-41F3-B93E-E1D918CC94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6" y="1048"/>
                  <a:ext cx="78" cy="51"/>
                </a:xfrm>
                <a:custGeom>
                  <a:avLst/>
                  <a:gdLst>
                    <a:gd name="T0" fmla="*/ 3 w 78"/>
                    <a:gd name="T1" fmla="*/ 3 h 51"/>
                    <a:gd name="T2" fmla="*/ 7 w 78"/>
                    <a:gd name="T3" fmla="*/ 3 h 51"/>
                    <a:gd name="T4" fmla="*/ 34 w 78"/>
                    <a:gd name="T5" fmla="*/ 7 h 51"/>
                    <a:gd name="T6" fmla="*/ 77 w 78"/>
                    <a:gd name="T7" fmla="*/ 37 h 51"/>
                    <a:gd name="T8" fmla="*/ 65 w 78"/>
                    <a:gd name="T9" fmla="*/ 50 h 51"/>
                    <a:gd name="T10" fmla="*/ 50 w 78"/>
                    <a:gd name="T11" fmla="*/ 47 h 51"/>
                    <a:gd name="T12" fmla="*/ 12 w 78"/>
                    <a:gd name="T13" fmla="*/ 25 h 51"/>
                    <a:gd name="T14" fmla="*/ 0 w 78"/>
                    <a:gd name="T15" fmla="*/ 0 h 51"/>
                    <a:gd name="T16" fmla="*/ 3 w 78"/>
                    <a:gd name="T17" fmla="*/ 3 h 51"/>
                    <a:gd name="T18" fmla="*/ 3 w 78"/>
                    <a:gd name="T19" fmla="*/ 3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1"/>
                    <a:gd name="T32" fmla="*/ 78 w 78"/>
                    <a:gd name="T33" fmla="*/ 51 h 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1">
                      <a:moveTo>
                        <a:pt x="3" y="3"/>
                      </a:moveTo>
                      <a:lnTo>
                        <a:pt x="7" y="3"/>
                      </a:lnTo>
                      <a:lnTo>
                        <a:pt x="34" y="7"/>
                      </a:lnTo>
                      <a:lnTo>
                        <a:pt x="77" y="37"/>
                      </a:lnTo>
                      <a:lnTo>
                        <a:pt x="65" y="50"/>
                      </a:lnTo>
                      <a:lnTo>
                        <a:pt x="50" y="47"/>
                      </a:lnTo>
                      <a:lnTo>
                        <a:pt x="12" y="25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02" name="Freeform 229">
                  <a:extLst>
                    <a:ext uri="{FF2B5EF4-FFF2-40B4-BE49-F238E27FC236}">
                      <a16:creationId xmlns:a16="http://schemas.microsoft.com/office/drawing/2014/main" xmlns="" id="{15E1BF23-6D19-4E85-AAC5-BF7CBEF039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8" y="1045"/>
                  <a:ext cx="78" cy="51"/>
                </a:xfrm>
                <a:custGeom>
                  <a:avLst/>
                  <a:gdLst>
                    <a:gd name="T0" fmla="*/ 3 w 78"/>
                    <a:gd name="T1" fmla="*/ 3 h 51"/>
                    <a:gd name="T2" fmla="*/ 6 w 78"/>
                    <a:gd name="T3" fmla="*/ 3 h 51"/>
                    <a:gd name="T4" fmla="*/ 34 w 78"/>
                    <a:gd name="T5" fmla="*/ 6 h 51"/>
                    <a:gd name="T6" fmla="*/ 77 w 78"/>
                    <a:gd name="T7" fmla="*/ 37 h 51"/>
                    <a:gd name="T8" fmla="*/ 65 w 78"/>
                    <a:gd name="T9" fmla="*/ 50 h 51"/>
                    <a:gd name="T10" fmla="*/ 50 w 78"/>
                    <a:gd name="T11" fmla="*/ 46 h 51"/>
                    <a:gd name="T12" fmla="*/ 12 w 78"/>
                    <a:gd name="T13" fmla="*/ 25 h 51"/>
                    <a:gd name="T14" fmla="*/ 0 w 78"/>
                    <a:gd name="T15" fmla="*/ 0 h 51"/>
                    <a:gd name="T16" fmla="*/ 3 w 78"/>
                    <a:gd name="T17" fmla="*/ 3 h 51"/>
                    <a:gd name="T18" fmla="*/ 3 w 78"/>
                    <a:gd name="T19" fmla="*/ 3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1"/>
                    <a:gd name="T32" fmla="*/ 78 w 78"/>
                    <a:gd name="T33" fmla="*/ 51 h 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1">
                      <a:moveTo>
                        <a:pt x="3" y="3"/>
                      </a:moveTo>
                      <a:lnTo>
                        <a:pt x="6" y="3"/>
                      </a:lnTo>
                      <a:lnTo>
                        <a:pt x="34" y="6"/>
                      </a:lnTo>
                      <a:lnTo>
                        <a:pt x="77" y="37"/>
                      </a:lnTo>
                      <a:lnTo>
                        <a:pt x="65" y="50"/>
                      </a:lnTo>
                      <a:lnTo>
                        <a:pt x="50" y="46"/>
                      </a:lnTo>
                      <a:lnTo>
                        <a:pt x="12" y="25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03" name="Freeform 230">
                  <a:extLst>
                    <a:ext uri="{FF2B5EF4-FFF2-40B4-BE49-F238E27FC236}">
                      <a16:creationId xmlns:a16="http://schemas.microsoft.com/office/drawing/2014/main" xmlns="" id="{4A67B10E-82DF-4268-9AE8-F7FE02FC73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8" y="1004"/>
                  <a:ext cx="78" cy="50"/>
                </a:xfrm>
                <a:custGeom>
                  <a:avLst/>
                  <a:gdLst>
                    <a:gd name="T0" fmla="*/ 3 w 78"/>
                    <a:gd name="T1" fmla="*/ 3 h 50"/>
                    <a:gd name="T2" fmla="*/ 6 w 78"/>
                    <a:gd name="T3" fmla="*/ 3 h 50"/>
                    <a:gd name="T4" fmla="*/ 34 w 78"/>
                    <a:gd name="T5" fmla="*/ 6 h 50"/>
                    <a:gd name="T6" fmla="*/ 77 w 78"/>
                    <a:gd name="T7" fmla="*/ 37 h 50"/>
                    <a:gd name="T8" fmla="*/ 65 w 78"/>
                    <a:gd name="T9" fmla="*/ 49 h 50"/>
                    <a:gd name="T10" fmla="*/ 50 w 78"/>
                    <a:gd name="T11" fmla="*/ 45 h 50"/>
                    <a:gd name="T12" fmla="*/ 12 w 78"/>
                    <a:gd name="T13" fmla="*/ 24 h 50"/>
                    <a:gd name="T14" fmla="*/ 0 w 78"/>
                    <a:gd name="T15" fmla="*/ 0 h 50"/>
                    <a:gd name="T16" fmla="*/ 3 w 78"/>
                    <a:gd name="T17" fmla="*/ 3 h 50"/>
                    <a:gd name="T18" fmla="*/ 3 w 78"/>
                    <a:gd name="T19" fmla="*/ 3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0"/>
                    <a:gd name="T32" fmla="*/ 78 w 78"/>
                    <a:gd name="T33" fmla="*/ 50 h 5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0">
                      <a:moveTo>
                        <a:pt x="3" y="3"/>
                      </a:moveTo>
                      <a:lnTo>
                        <a:pt x="6" y="3"/>
                      </a:lnTo>
                      <a:lnTo>
                        <a:pt x="34" y="6"/>
                      </a:lnTo>
                      <a:lnTo>
                        <a:pt x="77" y="37"/>
                      </a:lnTo>
                      <a:lnTo>
                        <a:pt x="65" y="49"/>
                      </a:lnTo>
                      <a:lnTo>
                        <a:pt x="50" y="45"/>
                      </a:lnTo>
                      <a:lnTo>
                        <a:pt x="12" y="24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04" name="Freeform 231">
                  <a:extLst>
                    <a:ext uri="{FF2B5EF4-FFF2-40B4-BE49-F238E27FC236}">
                      <a16:creationId xmlns:a16="http://schemas.microsoft.com/office/drawing/2014/main" xmlns="" id="{7735A21F-B5B0-4A34-BF88-9D89840801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9" y="1019"/>
                  <a:ext cx="77" cy="51"/>
                </a:xfrm>
                <a:custGeom>
                  <a:avLst/>
                  <a:gdLst>
                    <a:gd name="T0" fmla="*/ 3 w 77"/>
                    <a:gd name="T1" fmla="*/ 3 h 51"/>
                    <a:gd name="T2" fmla="*/ 6 w 77"/>
                    <a:gd name="T3" fmla="*/ 3 h 51"/>
                    <a:gd name="T4" fmla="*/ 33 w 77"/>
                    <a:gd name="T5" fmla="*/ 7 h 51"/>
                    <a:gd name="T6" fmla="*/ 76 w 77"/>
                    <a:gd name="T7" fmla="*/ 37 h 51"/>
                    <a:gd name="T8" fmla="*/ 64 w 77"/>
                    <a:gd name="T9" fmla="*/ 50 h 51"/>
                    <a:gd name="T10" fmla="*/ 49 w 77"/>
                    <a:gd name="T11" fmla="*/ 46 h 51"/>
                    <a:gd name="T12" fmla="*/ 12 w 77"/>
                    <a:gd name="T13" fmla="*/ 25 h 51"/>
                    <a:gd name="T14" fmla="*/ 0 w 77"/>
                    <a:gd name="T15" fmla="*/ 0 h 51"/>
                    <a:gd name="T16" fmla="*/ 3 w 77"/>
                    <a:gd name="T17" fmla="*/ 3 h 51"/>
                    <a:gd name="T18" fmla="*/ 3 w 77"/>
                    <a:gd name="T19" fmla="*/ 3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7"/>
                    <a:gd name="T31" fmla="*/ 0 h 51"/>
                    <a:gd name="T32" fmla="*/ 77 w 77"/>
                    <a:gd name="T33" fmla="*/ 51 h 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7" h="51">
                      <a:moveTo>
                        <a:pt x="3" y="3"/>
                      </a:moveTo>
                      <a:lnTo>
                        <a:pt x="6" y="3"/>
                      </a:lnTo>
                      <a:lnTo>
                        <a:pt x="33" y="7"/>
                      </a:lnTo>
                      <a:lnTo>
                        <a:pt x="76" y="37"/>
                      </a:lnTo>
                      <a:lnTo>
                        <a:pt x="64" y="50"/>
                      </a:lnTo>
                      <a:lnTo>
                        <a:pt x="49" y="46"/>
                      </a:lnTo>
                      <a:lnTo>
                        <a:pt x="12" y="25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05" name="Freeform 232">
                  <a:extLst>
                    <a:ext uri="{FF2B5EF4-FFF2-40B4-BE49-F238E27FC236}">
                      <a16:creationId xmlns:a16="http://schemas.microsoft.com/office/drawing/2014/main" xmlns="" id="{D8935DD7-8577-419E-8686-2415F1A61D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2" y="1023"/>
                  <a:ext cx="78" cy="50"/>
                </a:xfrm>
                <a:custGeom>
                  <a:avLst/>
                  <a:gdLst>
                    <a:gd name="T0" fmla="*/ 3 w 78"/>
                    <a:gd name="T1" fmla="*/ 3 h 50"/>
                    <a:gd name="T2" fmla="*/ 6 w 78"/>
                    <a:gd name="T3" fmla="*/ 3 h 50"/>
                    <a:gd name="T4" fmla="*/ 34 w 78"/>
                    <a:gd name="T5" fmla="*/ 6 h 50"/>
                    <a:gd name="T6" fmla="*/ 77 w 78"/>
                    <a:gd name="T7" fmla="*/ 37 h 50"/>
                    <a:gd name="T8" fmla="*/ 65 w 78"/>
                    <a:gd name="T9" fmla="*/ 49 h 50"/>
                    <a:gd name="T10" fmla="*/ 49 w 78"/>
                    <a:gd name="T11" fmla="*/ 46 h 50"/>
                    <a:gd name="T12" fmla="*/ 12 w 78"/>
                    <a:gd name="T13" fmla="*/ 24 h 50"/>
                    <a:gd name="T14" fmla="*/ 0 w 78"/>
                    <a:gd name="T15" fmla="*/ 0 h 50"/>
                    <a:gd name="T16" fmla="*/ 3 w 78"/>
                    <a:gd name="T17" fmla="*/ 3 h 50"/>
                    <a:gd name="T18" fmla="*/ 3 w 78"/>
                    <a:gd name="T19" fmla="*/ 3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0"/>
                    <a:gd name="T32" fmla="*/ 78 w 78"/>
                    <a:gd name="T33" fmla="*/ 50 h 5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0">
                      <a:moveTo>
                        <a:pt x="3" y="3"/>
                      </a:moveTo>
                      <a:lnTo>
                        <a:pt x="6" y="3"/>
                      </a:lnTo>
                      <a:lnTo>
                        <a:pt x="34" y="6"/>
                      </a:lnTo>
                      <a:lnTo>
                        <a:pt x="77" y="37"/>
                      </a:lnTo>
                      <a:lnTo>
                        <a:pt x="65" y="49"/>
                      </a:lnTo>
                      <a:lnTo>
                        <a:pt x="49" y="46"/>
                      </a:lnTo>
                      <a:lnTo>
                        <a:pt x="12" y="24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06" name="Freeform 233">
                  <a:extLst>
                    <a:ext uri="{FF2B5EF4-FFF2-40B4-BE49-F238E27FC236}">
                      <a16:creationId xmlns:a16="http://schemas.microsoft.com/office/drawing/2014/main" xmlns="" id="{44B721F6-7348-4106-B89A-6C87CEB478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6" y="1039"/>
                  <a:ext cx="78" cy="50"/>
                </a:xfrm>
                <a:custGeom>
                  <a:avLst/>
                  <a:gdLst>
                    <a:gd name="T0" fmla="*/ 3 w 78"/>
                    <a:gd name="T1" fmla="*/ 3 h 50"/>
                    <a:gd name="T2" fmla="*/ 6 w 78"/>
                    <a:gd name="T3" fmla="*/ 3 h 50"/>
                    <a:gd name="T4" fmla="*/ 33 w 78"/>
                    <a:gd name="T5" fmla="*/ 6 h 50"/>
                    <a:gd name="T6" fmla="*/ 77 w 78"/>
                    <a:gd name="T7" fmla="*/ 36 h 50"/>
                    <a:gd name="T8" fmla="*/ 64 w 78"/>
                    <a:gd name="T9" fmla="*/ 49 h 50"/>
                    <a:gd name="T10" fmla="*/ 49 w 78"/>
                    <a:gd name="T11" fmla="*/ 45 h 50"/>
                    <a:gd name="T12" fmla="*/ 12 w 78"/>
                    <a:gd name="T13" fmla="*/ 24 h 50"/>
                    <a:gd name="T14" fmla="*/ 0 w 78"/>
                    <a:gd name="T15" fmla="*/ 0 h 50"/>
                    <a:gd name="T16" fmla="*/ 3 w 78"/>
                    <a:gd name="T17" fmla="*/ 3 h 50"/>
                    <a:gd name="T18" fmla="*/ 3 w 78"/>
                    <a:gd name="T19" fmla="*/ 3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0"/>
                    <a:gd name="T32" fmla="*/ 78 w 78"/>
                    <a:gd name="T33" fmla="*/ 50 h 5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0">
                      <a:moveTo>
                        <a:pt x="3" y="3"/>
                      </a:moveTo>
                      <a:lnTo>
                        <a:pt x="6" y="3"/>
                      </a:lnTo>
                      <a:lnTo>
                        <a:pt x="33" y="6"/>
                      </a:lnTo>
                      <a:lnTo>
                        <a:pt x="77" y="36"/>
                      </a:lnTo>
                      <a:lnTo>
                        <a:pt x="64" y="49"/>
                      </a:lnTo>
                      <a:lnTo>
                        <a:pt x="49" y="45"/>
                      </a:lnTo>
                      <a:lnTo>
                        <a:pt x="12" y="24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07" name="Freeform 234">
                  <a:extLst>
                    <a:ext uri="{FF2B5EF4-FFF2-40B4-BE49-F238E27FC236}">
                      <a16:creationId xmlns:a16="http://schemas.microsoft.com/office/drawing/2014/main" xmlns="" id="{0324825C-D8F5-4A33-8156-AE90D29057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3" y="988"/>
                  <a:ext cx="78" cy="50"/>
                </a:xfrm>
                <a:custGeom>
                  <a:avLst/>
                  <a:gdLst>
                    <a:gd name="T0" fmla="*/ 3 w 78"/>
                    <a:gd name="T1" fmla="*/ 2 h 50"/>
                    <a:gd name="T2" fmla="*/ 7 w 78"/>
                    <a:gd name="T3" fmla="*/ 2 h 50"/>
                    <a:gd name="T4" fmla="*/ 34 w 78"/>
                    <a:gd name="T5" fmla="*/ 6 h 50"/>
                    <a:gd name="T6" fmla="*/ 77 w 78"/>
                    <a:gd name="T7" fmla="*/ 36 h 50"/>
                    <a:gd name="T8" fmla="*/ 65 w 78"/>
                    <a:gd name="T9" fmla="*/ 49 h 50"/>
                    <a:gd name="T10" fmla="*/ 49 w 78"/>
                    <a:gd name="T11" fmla="*/ 45 h 50"/>
                    <a:gd name="T12" fmla="*/ 12 w 78"/>
                    <a:gd name="T13" fmla="*/ 24 h 50"/>
                    <a:gd name="T14" fmla="*/ 0 w 78"/>
                    <a:gd name="T15" fmla="*/ 0 h 50"/>
                    <a:gd name="T16" fmla="*/ 3 w 78"/>
                    <a:gd name="T17" fmla="*/ 2 h 50"/>
                    <a:gd name="T18" fmla="*/ 3 w 78"/>
                    <a:gd name="T19" fmla="*/ 2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0"/>
                    <a:gd name="T32" fmla="*/ 78 w 78"/>
                    <a:gd name="T33" fmla="*/ 50 h 5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0">
                      <a:moveTo>
                        <a:pt x="3" y="2"/>
                      </a:moveTo>
                      <a:lnTo>
                        <a:pt x="7" y="2"/>
                      </a:lnTo>
                      <a:lnTo>
                        <a:pt x="34" y="6"/>
                      </a:lnTo>
                      <a:lnTo>
                        <a:pt x="77" y="36"/>
                      </a:lnTo>
                      <a:lnTo>
                        <a:pt x="65" y="49"/>
                      </a:lnTo>
                      <a:lnTo>
                        <a:pt x="49" y="45"/>
                      </a:lnTo>
                      <a:lnTo>
                        <a:pt x="12" y="24"/>
                      </a:lnTo>
                      <a:lnTo>
                        <a:pt x="0" y="0"/>
                      </a:lnTo>
                      <a:lnTo>
                        <a:pt x="3" y="2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08" name="Freeform 235">
                  <a:extLst>
                    <a:ext uri="{FF2B5EF4-FFF2-40B4-BE49-F238E27FC236}">
                      <a16:creationId xmlns:a16="http://schemas.microsoft.com/office/drawing/2014/main" xmlns="" id="{E99FEC9F-E067-4443-9E5C-BDE621F118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5" y="1244"/>
                  <a:ext cx="98" cy="130"/>
                </a:xfrm>
                <a:custGeom>
                  <a:avLst/>
                  <a:gdLst>
                    <a:gd name="T0" fmla="*/ 39 w 98"/>
                    <a:gd name="T1" fmla="*/ 35 h 130"/>
                    <a:gd name="T2" fmla="*/ 42 w 98"/>
                    <a:gd name="T3" fmla="*/ 35 h 130"/>
                    <a:gd name="T4" fmla="*/ 7 w 98"/>
                    <a:gd name="T5" fmla="*/ 69 h 130"/>
                    <a:gd name="T6" fmla="*/ 0 w 98"/>
                    <a:gd name="T7" fmla="*/ 93 h 130"/>
                    <a:gd name="T8" fmla="*/ 9 w 98"/>
                    <a:gd name="T9" fmla="*/ 115 h 130"/>
                    <a:gd name="T10" fmla="*/ 28 w 98"/>
                    <a:gd name="T11" fmla="*/ 129 h 130"/>
                    <a:gd name="T12" fmla="*/ 49 w 98"/>
                    <a:gd name="T13" fmla="*/ 129 h 130"/>
                    <a:gd name="T14" fmla="*/ 69 w 98"/>
                    <a:gd name="T15" fmla="*/ 120 h 130"/>
                    <a:gd name="T16" fmla="*/ 88 w 98"/>
                    <a:gd name="T17" fmla="*/ 99 h 130"/>
                    <a:gd name="T18" fmla="*/ 92 w 98"/>
                    <a:gd name="T19" fmla="*/ 74 h 130"/>
                    <a:gd name="T20" fmla="*/ 97 w 98"/>
                    <a:gd name="T21" fmla="*/ 23 h 130"/>
                    <a:gd name="T22" fmla="*/ 88 w 98"/>
                    <a:gd name="T23" fmla="*/ 5 h 130"/>
                    <a:gd name="T24" fmla="*/ 78 w 98"/>
                    <a:gd name="T25" fmla="*/ 0 h 130"/>
                    <a:gd name="T26" fmla="*/ 44 w 98"/>
                    <a:gd name="T27" fmla="*/ 21 h 130"/>
                    <a:gd name="T28" fmla="*/ 35 w 98"/>
                    <a:gd name="T29" fmla="*/ 32 h 130"/>
                    <a:gd name="T30" fmla="*/ 39 w 98"/>
                    <a:gd name="T31" fmla="*/ 35 h 130"/>
                    <a:gd name="T32" fmla="*/ 39 w 98"/>
                    <a:gd name="T33" fmla="*/ 35 h 13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8"/>
                    <a:gd name="T52" fmla="*/ 0 h 130"/>
                    <a:gd name="T53" fmla="*/ 98 w 98"/>
                    <a:gd name="T54" fmla="*/ 130 h 13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8" h="130">
                      <a:moveTo>
                        <a:pt x="39" y="35"/>
                      </a:moveTo>
                      <a:lnTo>
                        <a:pt x="42" y="35"/>
                      </a:lnTo>
                      <a:lnTo>
                        <a:pt x="7" y="69"/>
                      </a:lnTo>
                      <a:lnTo>
                        <a:pt x="0" y="93"/>
                      </a:lnTo>
                      <a:lnTo>
                        <a:pt x="9" y="115"/>
                      </a:lnTo>
                      <a:lnTo>
                        <a:pt x="28" y="129"/>
                      </a:lnTo>
                      <a:lnTo>
                        <a:pt x="49" y="129"/>
                      </a:lnTo>
                      <a:lnTo>
                        <a:pt x="69" y="120"/>
                      </a:lnTo>
                      <a:lnTo>
                        <a:pt x="88" y="99"/>
                      </a:lnTo>
                      <a:lnTo>
                        <a:pt x="92" y="74"/>
                      </a:lnTo>
                      <a:lnTo>
                        <a:pt x="97" y="23"/>
                      </a:lnTo>
                      <a:lnTo>
                        <a:pt x="88" y="5"/>
                      </a:lnTo>
                      <a:lnTo>
                        <a:pt x="78" y="0"/>
                      </a:lnTo>
                      <a:lnTo>
                        <a:pt x="44" y="21"/>
                      </a:lnTo>
                      <a:lnTo>
                        <a:pt x="35" y="32"/>
                      </a:lnTo>
                      <a:lnTo>
                        <a:pt x="39" y="35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09" name="Oval 236">
                  <a:extLst>
                    <a:ext uri="{FF2B5EF4-FFF2-40B4-BE49-F238E27FC236}">
                      <a16:creationId xmlns:a16="http://schemas.microsoft.com/office/drawing/2014/main" xmlns="" id="{677CD0EA-8CBA-4EDF-A3E7-122AB5AEA2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2" y="1309"/>
                  <a:ext cx="37" cy="37"/>
                </a:xfrm>
                <a:prstGeom prst="ellipse">
                  <a:avLst/>
                </a:prstGeom>
                <a:solidFill>
                  <a:srgbClr val="CC0099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ar-SA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10" name="Text Box 237">
                  <a:extLst>
                    <a:ext uri="{FF2B5EF4-FFF2-40B4-BE49-F238E27FC236}">
                      <a16:creationId xmlns:a16="http://schemas.microsoft.com/office/drawing/2014/main" xmlns="" id="{E240F196-EBFB-405F-9B06-C157621CC1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32" y="833"/>
                  <a:ext cx="394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defTabSz="425450"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defTabSz="4254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defTabSz="42545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defTabSz="4254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defTabSz="42545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defTabSz="4254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defTabSz="4254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defTabSz="4254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defTabSz="4254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>
                      <a:srgbClr val="2F2F2F"/>
                    </a:buClr>
                    <a:buSzPct val="90000"/>
                    <a:buFont typeface="Monotype Sorts" pitchFamily="2" charset="2"/>
                    <a:buNone/>
                  </a:pPr>
                  <a:r>
                    <a:rPr lang="en-US" altLang="en-US" sz="1300" b="1">
                      <a:solidFill>
                        <a:srgbClr val="000000"/>
                      </a:solidFill>
                    </a:rPr>
                    <a:t>Oocyst</a:t>
                  </a:r>
                  <a:endParaRPr lang="en-US" altLang="en-US" b="1"/>
                </a:p>
              </p:txBody>
            </p:sp>
            <p:sp>
              <p:nvSpPr>
                <p:cNvPr id="10311" name="Text Box 238">
                  <a:extLst>
                    <a:ext uri="{FF2B5EF4-FFF2-40B4-BE49-F238E27FC236}">
                      <a16:creationId xmlns:a16="http://schemas.microsoft.com/office/drawing/2014/main" xmlns="" id="{05660FFE-C8E8-4137-9BBC-2BFB91C0DD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39" y="1277"/>
                  <a:ext cx="891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893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SzPct val="75000"/>
                    <a:buBlip>
                      <a:blip r:embed="rId9"/>
                    </a:buBlip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US" altLang="en-US" sz="1400" b="1"/>
                    <a:t>Stomach Wall</a:t>
                  </a:r>
                </a:p>
              </p:txBody>
            </p:sp>
          </p:grpSp>
        </p:grpSp>
      </p:grpSp>
      <p:pic>
        <p:nvPicPr>
          <p:cNvPr id="140527" name="Picture 239" descr="lmos">
            <a:extLst>
              <a:ext uri="{FF2B5EF4-FFF2-40B4-BE49-F238E27FC236}">
                <a16:creationId xmlns:a16="http://schemas.microsoft.com/office/drawing/2014/main" xmlns="" id="{535BD9CB-D4E4-4033-8E1E-E8C6FEB17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401" y="2386393"/>
            <a:ext cx="998538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535" name="Text Box 247">
            <a:extLst>
              <a:ext uri="{FF2B5EF4-FFF2-40B4-BE49-F238E27FC236}">
                <a16:creationId xmlns:a16="http://schemas.microsoft.com/office/drawing/2014/main" xmlns="" id="{EDEB980D-BE6C-4D96-B8A4-D012F40D6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1601" y="3681792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5450">
              <a:spcBef>
                <a:spcPct val="20000"/>
              </a:spcBef>
              <a:buSzPct val="75000"/>
              <a:buBlip>
                <a:blip r:embed="rId9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4254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4254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4254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42545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25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25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25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25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2F2F2F"/>
              </a:buClr>
              <a:buSzPct val="90000"/>
              <a:buFont typeface="Monotype Sorts" pitchFamily="2" charset="2"/>
              <a:buNone/>
            </a:pPr>
            <a:r>
              <a:rPr lang="en-US" altLang="en-US" sz="1400" b="1" dirty="0">
                <a:solidFill>
                  <a:srgbClr val="000000"/>
                </a:solidFill>
              </a:rPr>
              <a:t>Pre-erythrocytic </a:t>
            </a:r>
          </a:p>
          <a:p>
            <a:pPr algn="ctr">
              <a:spcBef>
                <a:spcPct val="0"/>
              </a:spcBef>
              <a:buClr>
                <a:srgbClr val="2F2F2F"/>
              </a:buClr>
              <a:buSzPct val="90000"/>
              <a:buFont typeface="Monotype Sorts" pitchFamily="2" charset="2"/>
              <a:buNone/>
            </a:pPr>
            <a:r>
              <a:rPr lang="en-US" altLang="en-US" sz="1400" b="1" dirty="0">
                <a:solidFill>
                  <a:srgbClr val="000000"/>
                </a:solidFill>
              </a:rPr>
              <a:t>(hepatic) cycle</a:t>
            </a:r>
            <a:endParaRPr lang="en-US" altLang="en-US" sz="1400" dirty="0"/>
          </a:p>
        </p:txBody>
      </p:sp>
      <p:graphicFrame>
        <p:nvGraphicFramePr>
          <p:cNvPr id="140537" name="Object 249">
            <a:extLst>
              <a:ext uri="{FF2B5EF4-FFF2-40B4-BE49-F238E27FC236}">
                <a16:creationId xmlns:a16="http://schemas.microsoft.com/office/drawing/2014/main" xmlns="" id="{06B57746-AE32-4F71-9BC3-7A381F4012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103766"/>
              </p:ext>
            </p:extLst>
          </p:nvPr>
        </p:nvGraphicFramePr>
        <p:xfrm>
          <a:off x="2024602" y="2995992"/>
          <a:ext cx="1471613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Bitmap Image" r:id="rId11" imgW="1619476" imgH="3352381" progId="Paint.Picture">
                  <p:embed/>
                </p:oleObj>
              </mc:Choice>
              <mc:Fallback>
                <p:oleObj name="Bitmap Image" r:id="rId11" imgW="1619476" imgH="3352381" progId="Paint.Picture">
                  <p:embed/>
                  <p:pic>
                    <p:nvPicPr>
                      <p:cNvPr id="140537" name="Object 249">
                        <a:extLst>
                          <a:ext uri="{FF2B5EF4-FFF2-40B4-BE49-F238E27FC236}">
                            <a16:creationId xmlns:a16="http://schemas.microsoft.com/office/drawing/2014/main" xmlns="" id="{06B57746-AE32-4F71-9BC3-7A381F4012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602" y="2995992"/>
                        <a:ext cx="1471613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893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3" name="Text Box 250">
            <a:extLst>
              <a:ext uri="{FF2B5EF4-FFF2-40B4-BE49-F238E27FC236}">
                <a16:creationId xmlns:a16="http://schemas.microsoft.com/office/drawing/2014/main" xmlns="" id="{D0EB0AAA-A3AE-4522-960F-124F20EA4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9401" y="3224592"/>
            <a:ext cx="2133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9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Sporozoites</a:t>
            </a:r>
            <a:endParaRPr lang="ar-SA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Infective stage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BEFBDF0-8C43-4309-9E68-5B8D32C9CA1D}"/>
              </a:ext>
            </a:extLst>
          </p:cNvPr>
          <p:cNvSpPr txBox="1"/>
          <p:nvPr/>
        </p:nvSpPr>
        <p:spPr>
          <a:xfrm>
            <a:off x="9890250" y="5901556"/>
            <a:ext cx="1955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This slide is animated</a:t>
            </a:r>
          </a:p>
        </p:txBody>
      </p:sp>
      <p:sp>
        <p:nvSpPr>
          <p:cNvPr id="245" name="Rectangle 2">
            <a:extLst>
              <a:ext uri="{FF2B5EF4-FFF2-40B4-BE49-F238E27FC236}">
                <a16:creationId xmlns:a16="http://schemas.microsoft.com/office/drawing/2014/main" xmlns="" id="{DE935171-2A95-4260-97E9-EF81AA7775E7}"/>
              </a:ext>
            </a:extLst>
          </p:cNvPr>
          <p:cNvSpPr txBox="1">
            <a:spLocks noChangeArrowheads="1"/>
          </p:cNvSpPr>
          <p:nvPr/>
        </p:nvSpPr>
        <p:spPr>
          <a:xfrm>
            <a:off x="333914" y="296243"/>
            <a:ext cx="10515600" cy="553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Life Cycle of Malaria</a:t>
            </a:r>
          </a:p>
        </p:txBody>
      </p: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xmlns="" id="{0CC693CB-97FE-42A5-95AA-5F93B0605CE9}"/>
              </a:ext>
            </a:extLst>
          </p:cNvPr>
          <p:cNvCxnSpPr/>
          <p:nvPr/>
        </p:nvCxnSpPr>
        <p:spPr>
          <a:xfrm>
            <a:off x="93249" y="6240110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مربع نص 5"/>
          <p:cNvSpPr txBox="1"/>
          <p:nvPr/>
        </p:nvSpPr>
        <p:spPr>
          <a:xfrm>
            <a:off x="22730" y="184202"/>
            <a:ext cx="3906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mosquito give </a:t>
            </a:r>
            <a:r>
              <a:rPr lang="en-US" dirty="0" err="1">
                <a:solidFill>
                  <a:srgbClr val="FF0000"/>
                </a:solidFill>
              </a:rPr>
              <a:t>sporozoites</a:t>
            </a:r>
            <a:r>
              <a:rPr lang="en-US" dirty="0">
                <a:solidFill>
                  <a:srgbClr val="FF0000"/>
                </a:solidFill>
              </a:rPr>
              <a:t> and take the gametocytes and happen inside it the sexual stage </a:t>
            </a:r>
          </a:p>
        </p:txBody>
      </p:sp>
    </p:spTree>
    <p:extLst>
      <p:ext uri="{BB962C8B-B14F-4D97-AF65-F5344CB8AC3E}">
        <p14:creationId xmlns:p14="http://schemas.microsoft.com/office/powerpoint/2010/main" val="186666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0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0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17" grpId="0" autoUpdateAnimBg="0"/>
      <p:bldP spid="14053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1485C85E-B738-4412-A721-C015941C721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37540"/>
            <a:ext cx="10515600" cy="5377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Components of the Malaria Life Cycles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2B4169A-DDBB-41D1-9116-E835464F5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71" y="802368"/>
            <a:ext cx="5467644" cy="2868280"/>
          </a:xfrm>
          <a:prstGeom prst="rect">
            <a:avLst/>
          </a:prstGeom>
        </p:spPr>
      </p:pic>
      <p:pic>
        <p:nvPicPr>
          <p:cNvPr id="9" name="Picture 3" descr="C:\Users\M-TEC\Desktop\Malaria_Life_Cycle.png">
            <a:extLst>
              <a:ext uri="{FF2B5EF4-FFF2-40B4-BE49-F238E27FC236}">
                <a16:creationId xmlns:a16="http://schemas.microsoft.com/office/drawing/2014/main" xmlns="" id="{8492D2AC-61DF-4633-B36B-C32EDC58B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707" y="591519"/>
            <a:ext cx="5620371" cy="28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xmlns="" id="{DB87F6FA-D6B3-48AC-9492-D1ED4240C5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" t="977" b="1499"/>
          <a:stretch/>
        </p:blipFill>
        <p:spPr bwMode="auto">
          <a:xfrm>
            <a:off x="6724357" y="3643532"/>
            <a:ext cx="5190978" cy="297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DD6A734-CE81-4F82-B2AA-AFDE41254E69}"/>
              </a:ext>
            </a:extLst>
          </p:cNvPr>
          <p:cNvGrpSpPr/>
          <p:nvPr/>
        </p:nvGrpSpPr>
        <p:grpSpPr>
          <a:xfrm>
            <a:off x="434927" y="3759077"/>
            <a:ext cx="5190978" cy="2861383"/>
            <a:chOff x="546099" y="470452"/>
            <a:chExt cx="11061701" cy="5347658"/>
          </a:xfrm>
        </p:grpSpPr>
        <p:pic>
          <p:nvPicPr>
            <p:cNvPr id="12" name="Picture 1" descr="malaria-pathogenesis-diagram.bmp">
              <a:extLst>
                <a:ext uri="{FF2B5EF4-FFF2-40B4-BE49-F238E27FC236}">
                  <a16:creationId xmlns:a16="http://schemas.microsoft.com/office/drawing/2014/main" xmlns="" id="{37C2C7CF-A3CC-4308-AC2C-6489D7700C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65"/>
            <a:stretch/>
          </p:blipFill>
          <p:spPr bwMode="auto">
            <a:xfrm>
              <a:off x="546099" y="470452"/>
              <a:ext cx="11061701" cy="5347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Frame 12">
              <a:extLst>
                <a:ext uri="{FF2B5EF4-FFF2-40B4-BE49-F238E27FC236}">
                  <a16:creationId xmlns:a16="http://schemas.microsoft.com/office/drawing/2014/main" xmlns="" id="{4C6BBEF9-522C-47CB-B649-C2D590FD99A1}"/>
                </a:ext>
              </a:extLst>
            </p:cNvPr>
            <p:cNvSpPr/>
            <p:nvPr/>
          </p:nvSpPr>
          <p:spPr>
            <a:xfrm>
              <a:off x="990600" y="3898900"/>
              <a:ext cx="1689100" cy="44450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ame 13">
              <a:extLst>
                <a:ext uri="{FF2B5EF4-FFF2-40B4-BE49-F238E27FC236}">
                  <a16:creationId xmlns:a16="http://schemas.microsoft.com/office/drawing/2014/main" xmlns="" id="{E433A482-0212-434D-A851-9E1DFEFF5E4A}"/>
                </a:ext>
              </a:extLst>
            </p:cNvPr>
            <p:cNvSpPr/>
            <p:nvPr/>
          </p:nvSpPr>
          <p:spPr>
            <a:xfrm>
              <a:off x="5251450" y="3898900"/>
              <a:ext cx="844550" cy="330200"/>
            </a:xfrm>
            <a:prstGeom prst="frame">
              <a:avLst>
                <a:gd name="adj1" fmla="val 2019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ame 14">
              <a:extLst>
                <a:ext uri="{FF2B5EF4-FFF2-40B4-BE49-F238E27FC236}">
                  <a16:creationId xmlns:a16="http://schemas.microsoft.com/office/drawing/2014/main" xmlns="" id="{D6C835A5-D668-4DF4-BE7A-E415058C7976}"/>
                </a:ext>
              </a:extLst>
            </p:cNvPr>
            <p:cNvSpPr/>
            <p:nvPr/>
          </p:nvSpPr>
          <p:spPr>
            <a:xfrm>
              <a:off x="3562350" y="4445000"/>
              <a:ext cx="1162050" cy="317500"/>
            </a:xfrm>
            <a:prstGeom prst="frame">
              <a:avLst>
                <a:gd name="adj1" fmla="val 2019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C4AF306C-BD7A-48A8-A983-7558908BC000}"/>
              </a:ext>
            </a:extLst>
          </p:cNvPr>
          <p:cNvCxnSpPr/>
          <p:nvPr/>
        </p:nvCxnSpPr>
        <p:spPr>
          <a:xfrm>
            <a:off x="6096000" y="775252"/>
            <a:ext cx="0" cy="566530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822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Group 3">
            <a:extLst>
              <a:ext uri="{FF2B5EF4-FFF2-40B4-BE49-F238E27FC236}">
                <a16:creationId xmlns:a16="http://schemas.microsoft.com/office/drawing/2014/main" xmlns="" id="{8015DBAD-FD4C-453B-8BDD-DF392DCBEC46}"/>
              </a:ext>
            </a:extLst>
          </p:cNvPr>
          <p:cNvGrpSpPr>
            <a:grpSpLocks/>
          </p:cNvGrpSpPr>
          <p:nvPr/>
        </p:nvGrpSpPr>
        <p:grpSpPr bwMode="auto">
          <a:xfrm rot="-2964591">
            <a:off x="4304506" y="1872584"/>
            <a:ext cx="3151188" cy="3429000"/>
            <a:chOff x="1583" y="1054"/>
            <a:chExt cx="2184" cy="2278"/>
          </a:xfrm>
        </p:grpSpPr>
        <p:sp>
          <p:nvSpPr>
            <p:cNvPr id="14346" name="Freeform 4">
              <a:extLst>
                <a:ext uri="{FF2B5EF4-FFF2-40B4-BE49-F238E27FC236}">
                  <a16:creationId xmlns:a16="http://schemas.microsoft.com/office/drawing/2014/main" xmlns="" id="{9860DFC4-080C-48F2-B19F-5554CCF7D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" y="1054"/>
              <a:ext cx="1404" cy="1764"/>
            </a:xfrm>
            <a:custGeom>
              <a:avLst/>
              <a:gdLst>
                <a:gd name="T0" fmla="*/ 554 w 1404"/>
                <a:gd name="T1" fmla="*/ 235 h 1764"/>
                <a:gd name="T2" fmla="*/ 605 w 1404"/>
                <a:gd name="T3" fmla="*/ 245 h 1764"/>
                <a:gd name="T4" fmla="*/ 645 w 1404"/>
                <a:gd name="T5" fmla="*/ 255 h 1764"/>
                <a:gd name="T6" fmla="*/ 686 w 1404"/>
                <a:gd name="T7" fmla="*/ 268 h 1764"/>
                <a:gd name="T8" fmla="*/ 728 w 1404"/>
                <a:gd name="T9" fmla="*/ 282 h 1764"/>
                <a:gd name="T10" fmla="*/ 776 w 1404"/>
                <a:gd name="T11" fmla="*/ 301 h 1764"/>
                <a:gd name="T12" fmla="*/ 822 w 1404"/>
                <a:gd name="T13" fmla="*/ 321 h 1764"/>
                <a:gd name="T14" fmla="*/ 867 w 1404"/>
                <a:gd name="T15" fmla="*/ 344 h 1764"/>
                <a:gd name="T16" fmla="*/ 905 w 1404"/>
                <a:gd name="T17" fmla="*/ 367 h 1764"/>
                <a:gd name="T18" fmla="*/ 944 w 1404"/>
                <a:gd name="T19" fmla="*/ 392 h 1764"/>
                <a:gd name="T20" fmla="*/ 986 w 1404"/>
                <a:gd name="T21" fmla="*/ 423 h 1764"/>
                <a:gd name="T22" fmla="*/ 1024 w 1404"/>
                <a:gd name="T23" fmla="*/ 450 h 1764"/>
                <a:gd name="T24" fmla="*/ 1083 w 1404"/>
                <a:gd name="T25" fmla="*/ 503 h 1764"/>
                <a:gd name="T26" fmla="*/ 1134 w 1404"/>
                <a:gd name="T27" fmla="*/ 555 h 1764"/>
                <a:gd name="T28" fmla="*/ 1174 w 1404"/>
                <a:gd name="T29" fmla="*/ 603 h 1764"/>
                <a:gd name="T30" fmla="*/ 1217 w 1404"/>
                <a:gd name="T31" fmla="*/ 660 h 1764"/>
                <a:gd name="T32" fmla="*/ 1257 w 1404"/>
                <a:gd name="T33" fmla="*/ 720 h 1764"/>
                <a:gd name="T34" fmla="*/ 1291 w 1404"/>
                <a:gd name="T35" fmla="*/ 780 h 1764"/>
                <a:gd name="T36" fmla="*/ 1322 w 1404"/>
                <a:gd name="T37" fmla="*/ 847 h 1764"/>
                <a:gd name="T38" fmla="*/ 1347 w 1404"/>
                <a:gd name="T39" fmla="*/ 919 h 1764"/>
                <a:gd name="T40" fmla="*/ 1374 w 1404"/>
                <a:gd name="T41" fmla="*/ 1008 h 1764"/>
                <a:gd name="T42" fmla="*/ 1390 w 1404"/>
                <a:gd name="T43" fmla="*/ 1094 h 1764"/>
                <a:gd name="T44" fmla="*/ 1403 w 1404"/>
                <a:gd name="T45" fmla="*/ 1207 h 1764"/>
                <a:gd name="T46" fmla="*/ 1403 w 1404"/>
                <a:gd name="T47" fmla="*/ 1303 h 1764"/>
                <a:gd name="T48" fmla="*/ 1393 w 1404"/>
                <a:gd name="T49" fmla="*/ 1391 h 1764"/>
                <a:gd name="T50" fmla="*/ 1378 w 1404"/>
                <a:gd name="T51" fmla="*/ 1481 h 1764"/>
                <a:gd name="T52" fmla="*/ 1349 w 1404"/>
                <a:gd name="T53" fmla="*/ 1582 h 1764"/>
                <a:gd name="T54" fmla="*/ 1315 w 1404"/>
                <a:gd name="T55" fmla="*/ 1675 h 1764"/>
                <a:gd name="T56" fmla="*/ 1262 w 1404"/>
                <a:gd name="T57" fmla="*/ 1764 h 1764"/>
                <a:gd name="T58" fmla="*/ 871 w 1404"/>
                <a:gd name="T59" fmla="*/ 1480 h 1764"/>
                <a:gd name="T60" fmla="*/ 897 w 1404"/>
                <a:gd name="T61" fmla="*/ 1409 h 1764"/>
                <a:gd name="T62" fmla="*/ 913 w 1404"/>
                <a:gd name="T63" fmla="*/ 1339 h 1764"/>
                <a:gd name="T64" fmla="*/ 918 w 1404"/>
                <a:gd name="T65" fmla="*/ 1274 h 1764"/>
                <a:gd name="T66" fmla="*/ 916 w 1404"/>
                <a:gd name="T67" fmla="*/ 1201 h 1764"/>
                <a:gd name="T68" fmla="*/ 903 w 1404"/>
                <a:gd name="T69" fmla="*/ 1120 h 1764"/>
                <a:gd name="T70" fmla="*/ 879 w 1404"/>
                <a:gd name="T71" fmla="*/ 1047 h 1764"/>
                <a:gd name="T72" fmla="*/ 848 w 1404"/>
                <a:gd name="T73" fmla="*/ 982 h 1764"/>
                <a:gd name="T74" fmla="*/ 818 w 1404"/>
                <a:gd name="T75" fmla="*/ 937 h 1764"/>
                <a:gd name="T76" fmla="*/ 786 w 1404"/>
                <a:gd name="T77" fmla="*/ 896 h 1764"/>
                <a:gd name="T78" fmla="*/ 751 w 1404"/>
                <a:gd name="T79" fmla="*/ 860 h 1764"/>
                <a:gd name="T80" fmla="*/ 714 w 1404"/>
                <a:gd name="T81" fmla="*/ 826 h 1764"/>
                <a:gd name="T82" fmla="*/ 667 w 1404"/>
                <a:gd name="T83" fmla="*/ 794 h 1764"/>
                <a:gd name="T84" fmla="*/ 628 w 1404"/>
                <a:gd name="T85" fmla="*/ 769 h 1764"/>
                <a:gd name="T86" fmla="*/ 578 w 1404"/>
                <a:gd name="T87" fmla="*/ 745 h 1764"/>
                <a:gd name="T88" fmla="*/ 536 w 1404"/>
                <a:gd name="T89" fmla="*/ 730 h 1764"/>
                <a:gd name="T90" fmla="*/ 474 w 1404"/>
                <a:gd name="T91" fmla="*/ 717 h 1764"/>
                <a:gd name="T92" fmla="*/ 412 w 1404"/>
                <a:gd name="T93" fmla="*/ 712 h 1764"/>
                <a:gd name="T94" fmla="*/ 395 w 1404"/>
                <a:gd name="T95" fmla="*/ 968 h 1764"/>
                <a:gd name="T96" fmla="*/ 394 w 1404"/>
                <a:gd name="T97" fmla="*/ 0 h 1764"/>
                <a:gd name="T98" fmla="*/ 415 w 1404"/>
                <a:gd name="T99" fmla="*/ 222 h 1764"/>
                <a:gd name="T100" fmla="*/ 478 w 1404"/>
                <a:gd name="T101" fmla="*/ 225 h 1764"/>
                <a:gd name="T102" fmla="*/ 535 w 1404"/>
                <a:gd name="T103" fmla="*/ 231 h 17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04"/>
                <a:gd name="T157" fmla="*/ 0 h 1764"/>
                <a:gd name="T158" fmla="*/ 1404 w 1404"/>
                <a:gd name="T159" fmla="*/ 1764 h 176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04" h="1764">
                  <a:moveTo>
                    <a:pt x="535" y="231"/>
                  </a:moveTo>
                  <a:lnTo>
                    <a:pt x="554" y="235"/>
                  </a:lnTo>
                  <a:lnTo>
                    <a:pt x="580" y="239"/>
                  </a:lnTo>
                  <a:lnTo>
                    <a:pt x="605" y="245"/>
                  </a:lnTo>
                  <a:lnTo>
                    <a:pt x="623" y="250"/>
                  </a:lnTo>
                  <a:lnTo>
                    <a:pt x="645" y="255"/>
                  </a:lnTo>
                  <a:lnTo>
                    <a:pt x="665" y="261"/>
                  </a:lnTo>
                  <a:lnTo>
                    <a:pt x="686" y="268"/>
                  </a:lnTo>
                  <a:lnTo>
                    <a:pt x="706" y="273"/>
                  </a:lnTo>
                  <a:lnTo>
                    <a:pt x="728" y="282"/>
                  </a:lnTo>
                  <a:lnTo>
                    <a:pt x="754" y="292"/>
                  </a:lnTo>
                  <a:lnTo>
                    <a:pt x="776" y="301"/>
                  </a:lnTo>
                  <a:lnTo>
                    <a:pt x="797" y="310"/>
                  </a:lnTo>
                  <a:lnTo>
                    <a:pt x="822" y="321"/>
                  </a:lnTo>
                  <a:lnTo>
                    <a:pt x="846" y="333"/>
                  </a:lnTo>
                  <a:lnTo>
                    <a:pt x="867" y="344"/>
                  </a:lnTo>
                  <a:lnTo>
                    <a:pt x="887" y="356"/>
                  </a:lnTo>
                  <a:lnTo>
                    <a:pt x="905" y="367"/>
                  </a:lnTo>
                  <a:lnTo>
                    <a:pt x="923" y="380"/>
                  </a:lnTo>
                  <a:lnTo>
                    <a:pt x="944" y="392"/>
                  </a:lnTo>
                  <a:lnTo>
                    <a:pt x="966" y="408"/>
                  </a:lnTo>
                  <a:lnTo>
                    <a:pt x="986" y="423"/>
                  </a:lnTo>
                  <a:lnTo>
                    <a:pt x="1006" y="438"/>
                  </a:lnTo>
                  <a:lnTo>
                    <a:pt x="1024" y="450"/>
                  </a:lnTo>
                  <a:lnTo>
                    <a:pt x="1053" y="475"/>
                  </a:lnTo>
                  <a:lnTo>
                    <a:pt x="1083" y="503"/>
                  </a:lnTo>
                  <a:lnTo>
                    <a:pt x="1106" y="524"/>
                  </a:lnTo>
                  <a:lnTo>
                    <a:pt x="1134" y="555"/>
                  </a:lnTo>
                  <a:lnTo>
                    <a:pt x="1153" y="577"/>
                  </a:lnTo>
                  <a:lnTo>
                    <a:pt x="1174" y="603"/>
                  </a:lnTo>
                  <a:lnTo>
                    <a:pt x="1198" y="632"/>
                  </a:lnTo>
                  <a:lnTo>
                    <a:pt x="1217" y="660"/>
                  </a:lnTo>
                  <a:lnTo>
                    <a:pt x="1236" y="690"/>
                  </a:lnTo>
                  <a:lnTo>
                    <a:pt x="1257" y="720"/>
                  </a:lnTo>
                  <a:lnTo>
                    <a:pt x="1274" y="752"/>
                  </a:lnTo>
                  <a:lnTo>
                    <a:pt x="1291" y="780"/>
                  </a:lnTo>
                  <a:lnTo>
                    <a:pt x="1307" y="814"/>
                  </a:lnTo>
                  <a:lnTo>
                    <a:pt x="1322" y="847"/>
                  </a:lnTo>
                  <a:lnTo>
                    <a:pt x="1334" y="882"/>
                  </a:lnTo>
                  <a:lnTo>
                    <a:pt x="1347" y="919"/>
                  </a:lnTo>
                  <a:lnTo>
                    <a:pt x="1363" y="965"/>
                  </a:lnTo>
                  <a:lnTo>
                    <a:pt x="1374" y="1008"/>
                  </a:lnTo>
                  <a:lnTo>
                    <a:pt x="1385" y="1051"/>
                  </a:lnTo>
                  <a:lnTo>
                    <a:pt x="1390" y="1094"/>
                  </a:lnTo>
                  <a:lnTo>
                    <a:pt x="1397" y="1144"/>
                  </a:lnTo>
                  <a:lnTo>
                    <a:pt x="1403" y="1207"/>
                  </a:lnTo>
                  <a:lnTo>
                    <a:pt x="1404" y="1255"/>
                  </a:lnTo>
                  <a:lnTo>
                    <a:pt x="1403" y="1303"/>
                  </a:lnTo>
                  <a:lnTo>
                    <a:pt x="1398" y="1348"/>
                  </a:lnTo>
                  <a:lnTo>
                    <a:pt x="1393" y="1391"/>
                  </a:lnTo>
                  <a:lnTo>
                    <a:pt x="1388" y="1436"/>
                  </a:lnTo>
                  <a:lnTo>
                    <a:pt x="1378" y="1481"/>
                  </a:lnTo>
                  <a:lnTo>
                    <a:pt x="1365" y="1531"/>
                  </a:lnTo>
                  <a:lnTo>
                    <a:pt x="1349" y="1582"/>
                  </a:lnTo>
                  <a:lnTo>
                    <a:pt x="1333" y="1629"/>
                  </a:lnTo>
                  <a:lnTo>
                    <a:pt x="1315" y="1675"/>
                  </a:lnTo>
                  <a:lnTo>
                    <a:pt x="1289" y="1719"/>
                  </a:lnTo>
                  <a:lnTo>
                    <a:pt x="1262" y="1764"/>
                  </a:lnTo>
                  <a:lnTo>
                    <a:pt x="849" y="1525"/>
                  </a:lnTo>
                  <a:lnTo>
                    <a:pt x="871" y="1480"/>
                  </a:lnTo>
                  <a:lnTo>
                    <a:pt x="886" y="1446"/>
                  </a:lnTo>
                  <a:lnTo>
                    <a:pt x="897" y="1409"/>
                  </a:lnTo>
                  <a:lnTo>
                    <a:pt x="906" y="1373"/>
                  </a:lnTo>
                  <a:lnTo>
                    <a:pt x="913" y="1339"/>
                  </a:lnTo>
                  <a:lnTo>
                    <a:pt x="915" y="1306"/>
                  </a:lnTo>
                  <a:lnTo>
                    <a:pt x="918" y="1274"/>
                  </a:lnTo>
                  <a:lnTo>
                    <a:pt x="918" y="1240"/>
                  </a:lnTo>
                  <a:lnTo>
                    <a:pt x="916" y="1201"/>
                  </a:lnTo>
                  <a:lnTo>
                    <a:pt x="911" y="1162"/>
                  </a:lnTo>
                  <a:lnTo>
                    <a:pt x="903" y="1120"/>
                  </a:lnTo>
                  <a:lnTo>
                    <a:pt x="894" y="1085"/>
                  </a:lnTo>
                  <a:lnTo>
                    <a:pt x="879" y="1047"/>
                  </a:lnTo>
                  <a:lnTo>
                    <a:pt x="865" y="1014"/>
                  </a:lnTo>
                  <a:lnTo>
                    <a:pt x="848" y="982"/>
                  </a:lnTo>
                  <a:lnTo>
                    <a:pt x="833" y="957"/>
                  </a:lnTo>
                  <a:lnTo>
                    <a:pt x="818" y="937"/>
                  </a:lnTo>
                  <a:lnTo>
                    <a:pt x="803" y="917"/>
                  </a:lnTo>
                  <a:lnTo>
                    <a:pt x="786" y="896"/>
                  </a:lnTo>
                  <a:lnTo>
                    <a:pt x="767" y="875"/>
                  </a:lnTo>
                  <a:lnTo>
                    <a:pt x="751" y="860"/>
                  </a:lnTo>
                  <a:lnTo>
                    <a:pt x="732" y="842"/>
                  </a:lnTo>
                  <a:lnTo>
                    <a:pt x="714" y="826"/>
                  </a:lnTo>
                  <a:lnTo>
                    <a:pt x="693" y="810"/>
                  </a:lnTo>
                  <a:lnTo>
                    <a:pt x="667" y="794"/>
                  </a:lnTo>
                  <a:lnTo>
                    <a:pt x="646" y="779"/>
                  </a:lnTo>
                  <a:lnTo>
                    <a:pt x="628" y="769"/>
                  </a:lnTo>
                  <a:lnTo>
                    <a:pt x="601" y="753"/>
                  </a:lnTo>
                  <a:lnTo>
                    <a:pt x="578" y="745"/>
                  </a:lnTo>
                  <a:lnTo>
                    <a:pt x="557" y="737"/>
                  </a:lnTo>
                  <a:lnTo>
                    <a:pt x="536" y="730"/>
                  </a:lnTo>
                  <a:lnTo>
                    <a:pt x="504" y="723"/>
                  </a:lnTo>
                  <a:lnTo>
                    <a:pt x="474" y="717"/>
                  </a:lnTo>
                  <a:lnTo>
                    <a:pt x="443" y="714"/>
                  </a:lnTo>
                  <a:lnTo>
                    <a:pt x="412" y="712"/>
                  </a:lnTo>
                  <a:lnTo>
                    <a:pt x="395" y="711"/>
                  </a:lnTo>
                  <a:lnTo>
                    <a:pt x="395" y="968"/>
                  </a:lnTo>
                  <a:lnTo>
                    <a:pt x="0" y="491"/>
                  </a:lnTo>
                  <a:lnTo>
                    <a:pt x="394" y="0"/>
                  </a:lnTo>
                  <a:lnTo>
                    <a:pt x="394" y="221"/>
                  </a:lnTo>
                  <a:lnTo>
                    <a:pt x="415" y="222"/>
                  </a:lnTo>
                  <a:lnTo>
                    <a:pt x="446" y="223"/>
                  </a:lnTo>
                  <a:lnTo>
                    <a:pt x="478" y="225"/>
                  </a:lnTo>
                  <a:lnTo>
                    <a:pt x="509" y="228"/>
                  </a:lnTo>
                  <a:lnTo>
                    <a:pt x="535" y="2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47" name="Freeform 5">
              <a:extLst>
                <a:ext uri="{FF2B5EF4-FFF2-40B4-BE49-F238E27FC236}">
                  <a16:creationId xmlns:a16="http://schemas.microsoft.com/office/drawing/2014/main" xmlns="" id="{C43CB722-3349-48ED-B843-BE8D3CC20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" y="2352"/>
              <a:ext cx="1863" cy="980"/>
            </a:xfrm>
            <a:custGeom>
              <a:avLst/>
              <a:gdLst>
                <a:gd name="T0" fmla="*/ 956 w 1863"/>
                <a:gd name="T1" fmla="*/ 965 h 980"/>
                <a:gd name="T2" fmla="*/ 1007 w 1863"/>
                <a:gd name="T3" fmla="*/ 955 h 980"/>
                <a:gd name="T4" fmla="*/ 1046 w 1863"/>
                <a:gd name="T5" fmla="*/ 946 h 980"/>
                <a:gd name="T6" fmla="*/ 1089 w 1863"/>
                <a:gd name="T7" fmla="*/ 934 h 980"/>
                <a:gd name="T8" fmla="*/ 1130 w 1863"/>
                <a:gd name="T9" fmla="*/ 919 h 980"/>
                <a:gd name="T10" fmla="*/ 1179 w 1863"/>
                <a:gd name="T11" fmla="*/ 900 h 980"/>
                <a:gd name="T12" fmla="*/ 1225 w 1863"/>
                <a:gd name="T13" fmla="*/ 879 h 980"/>
                <a:gd name="T14" fmla="*/ 1270 w 1863"/>
                <a:gd name="T15" fmla="*/ 857 h 980"/>
                <a:gd name="T16" fmla="*/ 1307 w 1863"/>
                <a:gd name="T17" fmla="*/ 833 h 980"/>
                <a:gd name="T18" fmla="*/ 1345 w 1863"/>
                <a:gd name="T19" fmla="*/ 809 h 980"/>
                <a:gd name="T20" fmla="*/ 1388 w 1863"/>
                <a:gd name="T21" fmla="*/ 779 h 980"/>
                <a:gd name="T22" fmla="*/ 1424 w 1863"/>
                <a:gd name="T23" fmla="*/ 751 h 980"/>
                <a:gd name="T24" fmla="*/ 1481 w 1863"/>
                <a:gd name="T25" fmla="*/ 704 h 980"/>
                <a:gd name="T26" fmla="*/ 1535 w 1863"/>
                <a:gd name="T27" fmla="*/ 647 h 980"/>
                <a:gd name="T28" fmla="*/ 1576 w 1863"/>
                <a:gd name="T29" fmla="*/ 599 h 980"/>
                <a:gd name="T30" fmla="*/ 1620 w 1863"/>
                <a:gd name="T31" fmla="*/ 543 h 980"/>
                <a:gd name="T32" fmla="*/ 1662 w 1863"/>
                <a:gd name="T33" fmla="*/ 479 h 980"/>
                <a:gd name="T34" fmla="*/ 1667 w 1863"/>
                <a:gd name="T35" fmla="*/ 0 h 980"/>
                <a:gd name="T36" fmla="*/ 1244 w 1863"/>
                <a:gd name="T37" fmla="*/ 235 h 980"/>
                <a:gd name="T38" fmla="*/ 1207 w 1863"/>
                <a:gd name="T39" fmla="*/ 283 h 980"/>
                <a:gd name="T40" fmla="*/ 1168 w 1863"/>
                <a:gd name="T41" fmla="*/ 326 h 980"/>
                <a:gd name="T42" fmla="*/ 1135 w 1863"/>
                <a:gd name="T43" fmla="*/ 361 h 980"/>
                <a:gd name="T44" fmla="*/ 1094 w 1863"/>
                <a:gd name="T45" fmla="*/ 392 h 980"/>
                <a:gd name="T46" fmla="*/ 1047 w 1863"/>
                <a:gd name="T47" fmla="*/ 423 h 980"/>
                <a:gd name="T48" fmla="*/ 1003 w 1863"/>
                <a:gd name="T49" fmla="*/ 448 h 980"/>
                <a:gd name="T50" fmla="*/ 959 w 1863"/>
                <a:gd name="T51" fmla="*/ 464 h 980"/>
                <a:gd name="T52" fmla="*/ 907 w 1863"/>
                <a:gd name="T53" fmla="*/ 480 h 980"/>
                <a:gd name="T54" fmla="*/ 845 w 1863"/>
                <a:gd name="T55" fmla="*/ 488 h 980"/>
                <a:gd name="T56" fmla="*/ 739 w 1863"/>
                <a:gd name="T57" fmla="*/ 491 h 980"/>
                <a:gd name="T58" fmla="*/ 651 w 1863"/>
                <a:gd name="T59" fmla="*/ 475 h 980"/>
                <a:gd name="T60" fmla="*/ 561 w 1863"/>
                <a:gd name="T61" fmla="*/ 443 h 980"/>
                <a:gd name="T62" fmla="*/ 480 w 1863"/>
                <a:gd name="T63" fmla="*/ 397 h 980"/>
                <a:gd name="T64" fmla="*/ 0 w 1863"/>
                <a:gd name="T65" fmla="*/ 619 h 980"/>
                <a:gd name="T66" fmla="*/ 44 w 1863"/>
                <a:gd name="T67" fmla="*/ 665 h 980"/>
                <a:gd name="T68" fmla="*/ 87 w 1863"/>
                <a:gd name="T69" fmla="*/ 706 h 980"/>
                <a:gd name="T70" fmla="*/ 134 w 1863"/>
                <a:gd name="T71" fmla="*/ 748 h 980"/>
                <a:gd name="T72" fmla="*/ 181 w 1863"/>
                <a:gd name="T73" fmla="*/ 783 h 980"/>
                <a:gd name="T74" fmla="*/ 233 w 1863"/>
                <a:gd name="T75" fmla="*/ 819 h 980"/>
                <a:gd name="T76" fmla="*/ 284 w 1863"/>
                <a:gd name="T77" fmla="*/ 850 h 980"/>
                <a:gd name="T78" fmla="*/ 332 w 1863"/>
                <a:gd name="T79" fmla="*/ 875 h 980"/>
                <a:gd name="T80" fmla="*/ 394 w 1863"/>
                <a:gd name="T81" fmla="*/ 903 h 980"/>
                <a:gd name="T82" fmla="*/ 454 w 1863"/>
                <a:gd name="T83" fmla="*/ 925 h 980"/>
                <a:gd name="T84" fmla="*/ 507 w 1863"/>
                <a:gd name="T85" fmla="*/ 943 h 980"/>
                <a:gd name="T86" fmla="*/ 563 w 1863"/>
                <a:gd name="T87" fmla="*/ 957 h 980"/>
                <a:gd name="T88" fmla="*/ 627 w 1863"/>
                <a:gd name="T89" fmla="*/ 969 h 980"/>
                <a:gd name="T90" fmla="*/ 694 w 1863"/>
                <a:gd name="T91" fmla="*/ 977 h 980"/>
                <a:gd name="T92" fmla="*/ 755 w 1863"/>
                <a:gd name="T93" fmla="*/ 980 h 980"/>
                <a:gd name="T94" fmla="*/ 818 w 1863"/>
                <a:gd name="T95" fmla="*/ 979 h 980"/>
                <a:gd name="T96" fmla="*/ 881 w 1863"/>
                <a:gd name="T97" fmla="*/ 975 h 980"/>
                <a:gd name="T98" fmla="*/ 936 w 1863"/>
                <a:gd name="T99" fmla="*/ 968 h 98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63"/>
                <a:gd name="T151" fmla="*/ 0 h 980"/>
                <a:gd name="T152" fmla="*/ 1863 w 1863"/>
                <a:gd name="T153" fmla="*/ 980 h 98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63" h="980">
                  <a:moveTo>
                    <a:pt x="936" y="968"/>
                  </a:moveTo>
                  <a:lnTo>
                    <a:pt x="956" y="965"/>
                  </a:lnTo>
                  <a:lnTo>
                    <a:pt x="981" y="961"/>
                  </a:lnTo>
                  <a:lnTo>
                    <a:pt x="1007" y="955"/>
                  </a:lnTo>
                  <a:lnTo>
                    <a:pt x="1025" y="951"/>
                  </a:lnTo>
                  <a:lnTo>
                    <a:pt x="1046" y="946"/>
                  </a:lnTo>
                  <a:lnTo>
                    <a:pt x="1068" y="939"/>
                  </a:lnTo>
                  <a:lnTo>
                    <a:pt x="1089" y="934"/>
                  </a:lnTo>
                  <a:lnTo>
                    <a:pt x="1108" y="927"/>
                  </a:lnTo>
                  <a:lnTo>
                    <a:pt x="1130" y="919"/>
                  </a:lnTo>
                  <a:lnTo>
                    <a:pt x="1156" y="909"/>
                  </a:lnTo>
                  <a:lnTo>
                    <a:pt x="1179" y="900"/>
                  </a:lnTo>
                  <a:lnTo>
                    <a:pt x="1200" y="890"/>
                  </a:lnTo>
                  <a:lnTo>
                    <a:pt x="1225" y="879"/>
                  </a:lnTo>
                  <a:lnTo>
                    <a:pt x="1248" y="868"/>
                  </a:lnTo>
                  <a:lnTo>
                    <a:pt x="1270" y="857"/>
                  </a:lnTo>
                  <a:lnTo>
                    <a:pt x="1289" y="844"/>
                  </a:lnTo>
                  <a:lnTo>
                    <a:pt x="1307" y="833"/>
                  </a:lnTo>
                  <a:lnTo>
                    <a:pt x="1325" y="821"/>
                  </a:lnTo>
                  <a:lnTo>
                    <a:pt x="1345" y="809"/>
                  </a:lnTo>
                  <a:lnTo>
                    <a:pt x="1368" y="794"/>
                  </a:lnTo>
                  <a:lnTo>
                    <a:pt x="1388" y="779"/>
                  </a:lnTo>
                  <a:lnTo>
                    <a:pt x="1407" y="764"/>
                  </a:lnTo>
                  <a:lnTo>
                    <a:pt x="1424" y="751"/>
                  </a:lnTo>
                  <a:lnTo>
                    <a:pt x="1454" y="728"/>
                  </a:lnTo>
                  <a:lnTo>
                    <a:pt x="1481" y="704"/>
                  </a:lnTo>
                  <a:lnTo>
                    <a:pt x="1508" y="678"/>
                  </a:lnTo>
                  <a:lnTo>
                    <a:pt x="1535" y="647"/>
                  </a:lnTo>
                  <a:lnTo>
                    <a:pt x="1555" y="624"/>
                  </a:lnTo>
                  <a:lnTo>
                    <a:pt x="1576" y="599"/>
                  </a:lnTo>
                  <a:lnTo>
                    <a:pt x="1599" y="571"/>
                  </a:lnTo>
                  <a:lnTo>
                    <a:pt x="1620" y="543"/>
                  </a:lnTo>
                  <a:lnTo>
                    <a:pt x="1639" y="513"/>
                  </a:lnTo>
                  <a:lnTo>
                    <a:pt x="1662" y="479"/>
                  </a:lnTo>
                  <a:lnTo>
                    <a:pt x="1863" y="597"/>
                  </a:lnTo>
                  <a:lnTo>
                    <a:pt x="1667" y="0"/>
                  </a:lnTo>
                  <a:lnTo>
                    <a:pt x="1029" y="113"/>
                  </a:lnTo>
                  <a:lnTo>
                    <a:pt x="1244" y="235"/>
                  </a:lnTo>
                  <a:lnTo>
                    <a:pt x="1226" y="260"/>
                  </a:lnTo>
                  <a:lnTo>
                    <a:pt x="1207" y="283"/>
                  </a:lnTo>
                  <a:lnTo>
                    <a:pt x="1187" y="305"/>
                  </a:lnTo>
                  <a:lnTo>
                    <a:pt x="1168" y="326"/>
                  </a:lnTo>
                  <a:lnTo>
                    <a:pt x="1152" y="342"/>
                  </a:lnTo>
                  <a:lnTo>
                    <a:pt x="1135" y="361"/>
                  </a:lnTo>
                  <a:lnTo>
                    <a:pt x="1116" y="376"/>
                  </a:lnTo>
                  <a:lnTo>
                    <a:pt x="1094" y="392"/>
                  </a:lnTo>
                  <a:lnTo>
                    <a:pt x="1069" y="409"/>
                  </a:lnTo>
                  <a:lnTo>
                    <a:pt x="1047" y="423"/>
                  </a:lnTo>
                  <a:lnTo>
                    <a:pt x="1029" y="433"/>
                  </a:lnTo>
                  <a:lnTo>
                    <a:pt x="1003" y="448"/>
                  </a:lnTo>
                  <a:lnTo>
                    <a:pt x="979" y="458"/>
                  </a:lnTo>
                  <a:lnTo>
                    <a:pt x="959" y="464"/>
                  </a:lnTo>
                  <a:lnTo>
                    <a:pt x="938" y="472"/>
                  </a:lnTo>
                  <a:lnTo>
                    <a:pt x="907" y="480"/>
                  </a:lnTo>
                  <a:lnTo>
                    <a:pt x="876" y="484"/>
                  </a:lnTo>
                  <a:lnTo>
                    <a:pt x="845" y="488"/>
                  </a:lnTo>
                  <a:lnTo>
                    <a:pt x="799" y="490"/>
                  </a:lnTo>
                  <a:lnTo>
                    <a:pt x="739" y="491"/>
                  </a:lnTo>
                  <a:lnTo>
                    <a:pt x="693" y="484"/>
                  </a:lnTo>
                  <a:lnTo>
                    <a:pt x="651" y="475"/>
                  </a:lnTo>
                  <a:lnTo>
                    <a:pt x="603" y="461"/>
                  </a:lnTo>
                  <a:lnTo>
                    <a:pt x="561" y="443"/>
                  </a:lnTo>
                  <a:lnTo>
                    <a:pt x="518" y="421"/>
                  </a:lnTo>
                  <a:lnTo>
                    <a:pt x="480" y="397"/>
                  </a:lnTo>
                  <a:lnTo>
                    <a:pt x="442" y="364"/>
                  </a:lnTo>
                  <a:lnTo>
                    <a:pt x="0" y="619"/>
                  </a:lnTo>
                  <a:lnTo>
                    <a:pt x="18" y="640"/>
                  </a:lnTo>
                  <a:lnTo>
                    <a:pt x="44" y="665"/>
                  </a:lnTo>
                  <a:lnTo>
                    <a:pt x="65" y="686"/>
                  </a:lnTo>
                  <a:lnTo>
                    <a:pt x="87" y="706"/>
                  </a:lnTo>
                  <a:lnTo>
                    <a:pt x="108" y="727"/>
                  </a:lnTo>
                  <a:lnTo>
                    <a:pt x="134" y="748"/>
                  </a:lnTo>
                  <a:lnTo>
                    <a:pt x="157" y="766"/>
                  </a:lnTo>
                  <a:lnTo>
                    <a:pt x="181" y="783"/>
                  </a:lnTo>
                  <a:lnTo>
                    <a:pt x="207" y="800"/>
                  </a:lnTo>
                  <a:lnTo>
                    <a:pt x="233" y="819"/>
                  </a:lnTo>
                  <a:lnTo>
                    <a:pt x="260" y="836"/>
                  </a:lnTo>
                  <a:lnTo>
                    <a:pt x="284" y="850"/>
                  </a:lnTo>
                  <a:lnTo>
                    <a:pt x="309" y="863"/>
                  </a:lnTo>
                  <a:lnTo>
                    <a:pt x="332" y="875"/>
                  </a:lnTo>
                  <a:lnTo>
                    <a:pt x="364" y="890"/>
                  </a:lnTo>
                  <a:lnTo>
                    <a:pt x="394" y="903"/>
                  </a:lnTo>
                  <a:lnTo>
                    <a:pt x="428" y="916"/>
                  </a:lnTo>
                  <a:lnTo>
                    <a:pt x="454" y="925"/>
                  </a:lnTo>
                  <a:lnTo>
                    <a:pt x="479" y="935"/>
                  </a:lnTo>
                  <a:lnTo>
                    <a:pt x="507" y="943"/>
                  </a:lnTo>
                  <a:lnTo>
                    <a:pt x="535" y="951"/>
                  </a:lnTo>
                  <a:lnTo>
                    <a:pt x="563" y="957"/>
                  </a:lnTo>
                  <a:lnTo>
                    <a:pt x="595" y="964"/>
                  </a:lnTo>
                  <a:lnTo>
                    <a:pt x="627" y="969"/>
                  </a:lnTo>
                  <a:lnTo>
                    <a:pt x="660" y="973"/>
                  </a:lnTo>
                  <a:lnTo>
                    <a:pt x="694" y="977"/>
                  </a:lnTo>
                  <a:lnTo>
                    <a:pt x="720" y="978"/>
                  </a:lnTo>
                  <a:lnTo>
                    <a:pt x="755" y="980"/>
                  </a:lnTo>
                  <a:lnTo>
                    <a:pt x="790" y="980"/>
                  </a:lnTo>
                  <a:lnTo>
                    <a:pt x="818" y="979"/>
                  </a:lnTo>
                  <a:lnTo>
                    <a:pt x="848" y="978"/>
                  </a:lnTo>
                  <a:lnTo>
                    <a:pt x="881" y="975"/>
                  </a:lnTo>
                  <a:lnTo>
                    <a:pt x="911" y="971"/>
                  </a:lnTo>
                  <a:lnTo>
                    <a:pt x="936" y="96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48" name="Freeform 6">
              <a:extLst>
                <a:ext uri="{FF2B5EF4-FFF2-40B4-BE49-F238E27FC236}">
                  <a16:creationId xmlns:a16="http://schemas.microsoft.com/office/drawing/2014/main" xmlns="" id="{6F1C2558-A18B-4F7F-A7C8-4CA50E517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3" y="1291"/>
              <a:ext cx="945" cy="1747"/>
            </a:xfrm>
            <a:custGeom>
              <a:avLst/>
              <a:gdLst>
                <a:gd name="T0" fmla="*/ 924 w 945"/>
                <a:gd name="T1" fmla="*/ 3 h 1747"/>
                <a:gd name="T2" fmla="*/ 876 w 945"/>
                <a:gd name="T3" fmla="*/ 13 h 1747"/>
                <a:gd name="T4" fmla="*/ 835 w 945"/>
                <a:gd name="T5" fmla="*/ 23 h 1747"/>
                <a:gd name="T6" fmla="*/ 793 w 945"/>
                <a:gd name="T7" fmla="*/ 35 h 1747"/>
                <a:gd name="T8" fmla="*/ 751 w 945"/>
                <a:gd name="T9" fmla="*/ 50 h 1747"/>
                <a:gd name="T10" fmla="*/ 704 w 945"/>
                <a:gd name="T11" fmla="*/ 69 h 1747"/>
                <a:gd name="T12" fmla="*/ 659 w 945"/>
                <a:gd name="T13" fmla="*/ 89 h 1747"/>
                <a:gd name="T14" fmla="*/ 614 w 945"/>
                <a:gd name="T15" fmla="*/ 112 h 1747"/>
                <a:gd name="T16" fmla="*/ 575 w 945"/>
                <a:gd name="T17" fmla="*/ 135 h 1747"/>
                <a:gd name="T18" fmla="*/ 537 w 945"/>
                <a:gd name="T19" fmla="*/ 160 h 1747"/>
                <a:gd name="T20" fmla="*/ 494 w 945"/>
                <a:gd name="T21" fmla="*/ 191 h 1747"/>
                <a:gd name="T22" fmla="*/ 457 w 945"/>
                <a:gd name="T23" fmla="*/ 219 h 1747"/>
                <a:gd name="T24" fmla="*/ 397 w 945"/>
                <a:gd name="T25" fmla="*/ 272 h 1747"/>
                <a:gd name="T26" fmla="*/ 346 w 945"/>
                <a:gd name="T27" fmla="*/ 324 h 1747"/>
                <a:gd name="T28" fmla="*/ 305 w 945"/>
                <a:gd name="T29" fmla="*/ 372 h 1747"/>
                <a:gd name="T30" fmla="*/ 263 w 945"/>
                <a:gd name="T31" fmla="*/ 428 h 1747"/>
                <a:gd name="T32" fmla="*/ 224 w 945"/>
                <a:gd name="T33" fmla="*/ 489 h 1747"/>
                <a:gd name="T34" fmla="*/ 189 w 945"/>
                <a:gd name="T35" fmla="*/ 548 h 1747"/>
                <a:gd name="T36" fmla="*/ 159 w 945"/>
                <a:gd name="T37" fmla="*/ 616 h 1747"/>
                <a:gd name="T38" fmla="*/ 133 w 945"/>
                <a:gd name="T39" fmla="*/ 687 h 1747"/>
                <a:gd name="T40" fmla="*/ 107 w 945"/>
                <a:gd name="T41" fmla="*/ 776 h 1747"/>
                <a:gd name="T42" fmla="*/ 91 w 945"/>
                <a:gd name="T43" fmla="*/ 862 h 1747"/>
                <a:gd name="T44" fmla="*/ 78 w 945"/>
                <a:gd name="T45" fmla="*/ 974 h 1747"/>
                <a:gd name="T46" fmla="*/ 78 w 945"/>
                <a:gd name="T47" fmla="*/ 1072 h 1747"/>
                <a:gd name="T48" fmla="*/ 87 w 945"/>
                <a:gd name="T49" fmla="*/ 1160 h 1747"/>
                <a:gd name="T50" fmla="*/ 102 w 945"/>
                <a:gd name="T51" fmla="*/ 1251 h 1747"/>
                <a:gd name="T52" fmla="*/ 131 w 945"/>
                <a:gd name="T53" fmla="*/ 1350 h 1747"/>
                <a:gd name="T54" fmla="*/ 165 w 945"/>
                <a:gd name="T55" fmla="*/ 1443 h 1747"/>
                <a:gd name="T56" fmla="*/ 212 w 945"/>
                <a:gd name="T57" fmla="*/ 1531 h 1747"/>
                <a:gd name="T58" fmla="*/ 648 w 945"/>
                <a:gd name="T59" fmla="*/ 1747 h 1747"/>
                <a:gd name="T60" fmla="*/ 637 w 945"/>
                <a:gd name="T61" fmla="*/ 1285 h 1747"/>
                <a:gd name="T62" fmla="*/ 598 w 945"/>
                <a:gd name="T63" fmla="*/ 1212 h 1747"/>
                <a:gd name="T64" fmla="*/ 574 w 945"/>
                <a:gd name="T65" fmla="*/ 1142 h 1747"/>
                <a:gd name="T66" fmla="*/ 566 w 945"/>
                <a:gd name="T67" fmla="*/ 1075 h 1747"/>
                <a:gd name="T68" fmla="*/ 563 w 945"/>
                <a:gd name="T69" fmla="*/ 1009 h 1747"/>
                <a:gd name="T70" fmla="*/ 569 w 945"/>
                <a:gd name="T71" fmla="*/ 931 h 1747"/>
                <a:gd name="T72" fmla="*/ 587 w 945"/>
                <a:gd name="T73" fmla="*/ 854 h 1747"/>
                <a:gd name="T74" fmla="*/ 615 w 945"/>
                <a:gd name="T75" fmla="*/ 782 h 1747"/>
                <a:gd name="T76" fmla="*/ 648 w 945"/>
                <a:gd name="T77" fmla="*/ 726 h 1747"/>
                <a:gd name="T78" fmla="*/ 678 w 945"/>
                <a:gd name="T79" fmla="*/ 685 h 1747"/>
                <a:gd name="T80" fmla="*/ 713 w 945"/>
                <a:gd name="T81" fmla="*/ 643 h 1747"/>
                <a:gd name="T82" fmla="*/ 747 w 945"/>
                <a:gd name="T83" fmla="*/ 609 h 1747"/>
                <a:gd name="T84" fmla="*/ 787 w 945"/>
                <a:gd name="T85" fmla="*/ 578 h 1747"/>
                <a:gd name="T86" fmla="*/ 834 w 945"/>
                <a:gd name="T87" fmla="*/ 547 h 1747"/>
                <a:gd name="T88" fmla="*/ 878 w 945"/>
                <a:gd name="T89" fmla="*/ 522 h 1747"/>
                <a:gd name="T90" fmla="*/ 945 w 945"/>
                <a:gd name="T91" fmla="*/ 499 h 17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45"/>
                <a:gd name="T139" fmla="*/ 0 h 1747"/>
                <a:gd name="T140" fmla="*/ 945 w 945"/>
                <a:gd name="T141" fmla="*/ 1747 h 17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45" h="1747">
                  <a:moveTo>
                    <a:pt x="945" y="0"/>
                  </a:moveTo>
                  <a:lnTo>
                    <a:pt x="924" y="3"/>
                  </a:lnTo>
                  <a:lnTo>
                    <a:pt x="904" y="6"/>
                  </a:lnTo>
                  <a:lnTo>
                    <a:pt x="876" y="13"/>
                  </a:lnTo>
                  <a:lnTo>
                    <a:pt x="856" y="17"/>
                  </a:lnTo>
                  <a:lnTo>
                    <a:pt x="835" y="23"/>
                  </a:lnTo>
                  <a:lnTo>
                    <a:pt x="814" y="30"/>
                  </a:lnTo>
                  <a:lnTo>
                    <a:pt x="793" y="35"/>
                  </a:lnTo>
                  <a:lnTo>
                    <a:pt x="773" y="41"/>
                  </a:lnTo>
                  <a:lnTo>
                    <a:pt x="751" y="50"/>
                  </a:lnTo>
                  <a:lnTo>
                    <a:pt x="726" y="60"/>
                  </a:lnTo>
                  <a:lnTo>
                    <a:pt x="704" y="69"/>
                  </a:lnTo>
                  <a:lnTo>
                    <a:pt x="682" y="79"/>
                  </a:lnTo>
                  <a:lnTo>
                    <a:pt x="659" y="89"/>
                  </a:lnTo>
                  <a:lnTo>
                    <a:pt x="635" y="101"/>
                  </a:lnTo>
                  <a:lnTo>
                    <a:pt x="614" y="112"/>
                  </a:lnTo>
                  <a:lnTo>
                    <a:pt x="593" y="125"/>
                  </a:lnTo>
                  <a:lnTo>
                    <a:pt x="575" y="135"/>
                  </a:lnTo>
                  <a:lnTo>
                    <a:pt x="557" y="148"/>
                  </a:lnTo>
                  <a:lnTo>
                    <a:pt x="537" y="160"/>
                  </a:lnTo>
                  <a:lnTo>
                    <a:pt x="514" y="175"/>
                  </a:lnTo>
                  <a:lnTo>
                    <a:pt x="494" y="191"/>
                  </a:lnTo>
                  <a:lnTo>
                    <a:pt x="475" y="206"/>
                  </a:lnTo>
                  <a:lnTo>
                    <a:pt x="457" y="219"/>
                  </a:lnTo>
                  <a:lnTo>
                    <a:pt x="427" y="243"/>
                  </a:lnTo>
                  <a:lnTo>
                    <a:pt x="397" y="272"/>
                  </a:lnTo>
                  <a:lnTo>
                    <a:pt x="374" y="293"/>
                  </a:lnTo>
                  <a:lnTo>
                    <a:pt x="346" y="324"/>
                  </a:lnTo>
                  <a:lnTo>
                    <a:pt x="327" y="347"/>
                  </a:lnTo>
                  <a:lnTo>
                    <a:pt x="305" y="372"/>
                  </a:lnTo>
                  <a:lnTo>
                    <a:pt x="282" y="401"/>
                  </a:lnTo>
                  <a:lnTo>
                    <a:pt x="263" y="428"/>
                  </a:lnTo>
                  <a:lnTo>
                    <a:pt x="243" y="459"/>
                  </a:lnTo>
                  <a:lnTo>
                    <a:pt x="224" y="489"/>
                  </a:lnTo>
                  <a:lnTo>
                    <a:pt x="205" y="521"/>
                  </a:lnTo>
                  <a:lnTo>
                    <a:pt x="189" y="548"/>
                  </a:lnTo>
                  <a:lnTo>
                    <a:pt x="174" y="583"/>
                  </a:lnTo>
                  <a:lnTo>
                    <a:pt x="159" y="616"/>
                  </a:lnTo>
                  <a:lnTo>
                    <a:pt x="146" y="650"/>
                  </a:lnTo>
                  <a:lnTo>
                    <a:pt x="133" y="687"/>
                  </a:lnTo>
                  <a:lnTo>
                    <a:pt x="117" y="733"/>
                  </a:lnTo>
                  <a:lnTo>
                    <a:pt x="107" y="776"/>
                  </a:lnTo>
                  <a:lnTo>
                    <a:pt x="96" y="820"/>
                  </a:lnTo>
                  <a:lnTo>
                    <a:pt x="91" y="862"/>
                  </a:lnTo>
                  <a:lnTo>
                    <a:pt x="83" y="912"/>
                  </a:lnTo>
                  <a:lnTo>
                    <a:pt x="78" y="974"/>
                  </a:lnTo>
                  <a:lnTo>
                    <a:pt x="77" y="1023"/>
                  </a:lnTo>
                  <a:lnTo>
                    <a:pt x="78" y="1072"/>
                  </a:lnTo>
                  <a:lnTo>
                    <a:pt x="82" y="1117"/>
                  </a:lnTo>
                  <a:lnTo>
                    <a:pt x="87" y="1160"/>
                  </a:lnTo>
                  <a:lnTo>
                    <a:pt x="93" y="1205"/>
                  </a:lnTo>
                  <a:lnTo>
                    <a:pt x="102" y="1251"/>
                  </a:lnTo>
                  <a:lnTo>
                    <a:pt x="115" y="1300"/>
                  </a:lnTo>
                  <a:lnTo>
                    <a:pt x="131" y="1350"/>
                  </a:lnTo>
                  <a:lnTo>
                    <a:pt x="147" y="1397"/>
                  </a:lnTo>
                  <a:lnTo>
                    <a:pt x="165" y="1443"/>
                  </a:lnTo>
                  <a:lnTo>
                    <a:pt x="187" y="1488"/>
                  </a:lnTo>
                  <a:lnTo>
                    <a:pt x="212" y="1531"/>
                  </a:lnTo>
                  <a:lnTo>
                    <a:pt x="0" y="1651"/>
                  </a:lnTo>
                  <a:lnTo>
                    <a:pt x="648" y="1747"/>
                  </a:lnTo>
                  <a:lnTo>
                    <a:pt x="886" y="1152"/>
                  </a:lnTo>
                  <a:lnTo>
                    <a:pt x="637" y="1285"/>
                  </a:lnTo>
                  <a:lnTo>
                    <a:pt x="613" y="1247"/>
                  </a:lnTo>
                  <a:lnTo>
                    <a:pt x="598" y="1212"/>
                  </a:lnTo>
                  <a:lnTo>
                    <a:pt x="584" y="1177"/>
                  </a:lnTo>
                  <a:lnTo>
                    <a:pt x="574" y="1142"/>
                  </a:lnTo>
                  <a:lnTo>
                    <a:pt x="568" y="1108"/>
                  </a:lnTo>
                  <a:lnTo>
                    <a:pt x="566" y="1075"/>
                  </a:lnTo>
                  <a:lnTo>
                    <a:pt x="563" y="1042"/>
                  </a:lnTo>
                  <a:lnTo>
                    <a:pt x="563" y="1009"/>
                  </a:lnTo>
                  <a:lnTo>
                    <a:pt x="565" y="969"/>
                  </a:lnTo>
                  <a:lnTo>
                    <a:pt x="569" y="931"/>
                  </a:lnTo>
                  <a:lnTo>
                    <a:pt x="577" y="888"/>
                  </a:lnTo>
                  <a:lnTo>
                    <a:pt x="587" y="854"/>
                  </a:lnTo>
                  <a:lnTo>
                    <a:pt x="602" y="815"/>
                  </a:lnTo>
                  <a:lnTo>
                    <a:pt x="615" y="782"/>
                  </a:lnTo>
                  <a:lnTo>
                    <a:pt x="633" y="750"/>
                  </a:lnTo>
                  <a:lnTo>
                    <a:pt x="648" y="726"/>
                  </a:lnTo>
                  <a:lnTo>
                    <a:pt x="663" y="705"/>
                  </a:lnTo>
                  <a:lnTo>
                    <a:pt x="678" y="685"/>
                  </a:lnTo>
                  <a:lnTo>
                    <a:pt x="695" y="665"/>
                  </a:lnTo>
                  <a:lnTo>
                    <a:pt x="713" y="643"/>
                  </a:lnTo>
                  <a:lnTo>
                    <a:pt x="729" y="629"/>
                  </a:lnTo>
                  <a:lnTo>
                    <a:pt x="747" y="609"/>
                  </a:lnTo>
                  <a:lnTo>
                    <a:pt x="765" y="594"/>
                  </a:lnTo>
                  <a:lnTo>
                    <a:pt x="787" y="578"/>
                  </a:lnTo>
                  <a:lnTo>
                    <a:pt x="812" y="561"/>
                  </a:lnTo>
                  <a:lnTo>
                    <a:pt x="834" y="547"/>
                  </a:lnTo>
                  <a:lnTo>
                    <a:pt x="852" y="537"/>
                  </a:lnTo>
                  <a:lnTo>
                    <a:pt x="878" y="522"/>
                  </a:lnTo>
                  <a:lnTo>
                    <a:pt x="904" y="511"/>
                  </a:lnTo>
                  <a:lnTo>
                    <a:pt x="945" y="499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49" name="Freeform 7">
              <a:extLst>
                <a:ext uri="{FF2B5EF4-FFF2-40B4-BE49-F238E27FC236}">
                  <a16:creationId xmlns:a16="http://schemas.microsoft.com/office/drawing/2014/main" xmlns="" id="{97E07093-0D03-481A-973C-9414F0739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" y="1054"/>
              <a:ext cx="1404" cy="1582"/>
            </a:xfrm>
            <a:custGeom>
              <a:avLst/>
              <a:gdLst>
                <a:gd name="T0" fmla="*/ 554 w 1404"/>
                <a:gd name="T1" fmla="*/ 235 h 1582"/>
                <a:gd name="T2" fmla="*/ 605 w 1404"/>
                <a:gd name="T3" fmla="*/ 245 h 1582"/>
                <a:gd name="T4" fmla="*/ 645 w 1404"/>
                <a:gd name="T5" fmla="*/ 255 h 1582"/>
                <a:gd name="T6" fmla="*/ 686 w 1404"/>
                <a:gd name="T7" fmla="*/ 268 h 1582"/>
                <a:gd name="T8" fmla="*/ 728 w 1404"/>
                <a:gd name="T9" fmla="*/ 282 h 1582"/>
                <a:gd name="T10" fmla="*/ 776 w 1404"/>
                <a:gd name="T11" fmla="*/ 301 h 1582"/>
                <a:gd name="T12" fmla="*/ 822 w 1404"/>
                <a:gd name="T13" fmla="*/ 321 h 1582"/>
                <a:gd name="T14" fmla="*/ 867 w 1404"/>
                <a:gd name="T15" fmla="*/ 344 h 1582"/>
                <a:gd name="T16" fmla="*/ 905 w 1404"/>
                <a:gd name="T17" fmla="*/ 367 h 1582"/>
                <a:gd name="T18" fmla="*/ 944 w 1404"/>
                <a:gd name="T19" fmla="*/ 392 h 1582"/>
                <a:gd name="T20" fmla="*/ 986 w 1404"/>
                <a:gd name="T21" fmla="*/ 421 h 1582"/>
                <a:gd name="T22" fmla="*/ 1024 w 1404"/>
                <a:gd name="T23" fmla="*/ 450 h 1582"/>
                <a:gd name="T24" fmla="*/ 1083 w 1404"/>
                <a:gd name="T25" fmla="*/ 503 h 1582"/>
                <a:gd name="T26" fmla="*/ 1134 w 1404"/>
                <a:gd name="T27" fmla="*/ 555 h 1582"/>
                <a:gd name="T28" fmla="*/ 1174 w 1404"/>
                <a:gd name="T29" fmla="*/ 603 h 1582"/>
                <a:gd name="T30" fmla="*/ 1217 w 1404"/>
                <a:gd name="T31" fmla="*/ 660 h 1582"/>
                <a:gd name="T32" fmla="*/ 1257 w 1404"/>
                <a:gd name="T33" fmla="*/ 720 h 1582"/>
                <a:gd name="T34" fmla="*/ 1291 w 1404"/>
                <a:gd name="T35" fmla="*/ 780 h 1582"/>
                <a:gd name="T36" fmla="*/ 1322 w 1404"/>
                <a:gd name="T37" fmla="*/ 847 h 1582"/>
                <a:gd name="T38" fmla="*/ 1347 w 1404"/>
                <a:gd name="T39" fmla="*/ 919 h 1582"/>
                <a:gd name="T40" fmla="*/ 1374 w 1404"/>
                <a:gd name="T41" fmla="*/ 1008 h 1582"/>
                <a:gd name="T42" fmla="*/ 1390 w 1404"/>
                <a:gd name="T43" fmla="*/ 1094 h 1582"/>
                <a:gd name="T44" fmla="*/ 1403 w 1404"/>
                <a:gd name="T45" fmla="*/ 1206 h 1582"/>
                <a:gd name="T46" fmla="*/ 1403 w 1404"/>
                <a:gd name="T47" fmla="*/ 1302 h 1582"/>
                <a:gd name="T48" fmla="*/ 1393 w 1404"/>
                <a:gd name="T49" fmla="*/ 1391 h 1582"/>
                <a:gd name="T50" fmla="*/ 1378 w 1404"/>
                <a:gd name="T51" fmla="*/ 1481 h 1582"/>
                <a:gd name="T52" fmla="*/ 1349 w 1404"/>
                <a:gd name="T53" fmla="*/ 1582 h 1582"/>
                <a:gd name="T54" fmla="*/ 907 w 1404"/>
                <a:gd name="T55" fmla="*/ 1355 h 1582"/>
                <a:gd name="T56" fmla="*/ 918 w 1404"/>
                <a:gd name="T57" fmla="*/ 1273 h 1582"/>
                <a:gd name="T58" fmla="*/ 916 w 1404"/>
                <a:gd name="T59" fmla="*/ 1200 h 1582"/>
                <a:gd name="T60" fmla="*/ 903 w 1404"/>
                <a:gd name="T61" fmla="*/ 1120 h 1582"/>
                <a:gd name="T62" fmla="*/ 879 w 1404"/>
                <a:gd name="T63" fmla="*/ 1047 h 1582"/>
                <a:gd name="T64" fmla="*/ 848 w 1404"/>
                <a:gd name="T65" fmla="*/ 982 h 1582"/>
                <a:gd name="T66" fmla="*/ 818 w 1404"/>
                <a:gd name="T67" fmla="*/ 937 h 1582"/>
                <a:gd name="T68" fmla="*/ 786 w 1404"/>
                <a:gd name="T69" fmla="*/ 896 h 1582"/>
                <a:gd name="T70" fmla="*/ 751 w 1404"/>
                <a:gd name="T71" fmla="*/ 860 h 1582"/>
                <a:gd name="T72" fmla="*/ 714 w 1404"/>
                <a:gd name="T73" fmla="*/ 826 h 1582"/>
                <a:gd name="T74" fmla="*/ 667 w 1404"/>
                <a:gd name="T75" fmla="*/ 794 h 1582"/>
                <a:gd name="T76" fmla="*/ 628 w 1404"/>
                <a:gd name="T77" fmla="*/ 769 h 1582"/>
                <a:gd name="T78" fmla="*/ 578 w 1404"/>
                <a:gd name="T79" fmla="*/ 745 h 1582"/>
                <a:gd name="T80" fmla="*/ 536 w 1404"/>
                <a:gd name="T81" fmla="*/ 730 h 1582"/>
                <a:gd name="T82" fmla="*/ 474 w 1404"/>
                <a:gd name="T83" fmla="*/ 717 h 1582"/>
                <a:gd name="T84" fmla="*/ 412 w 1404"/>
                <a:gd name="T85" fmla="*/ 712 h 1582"/>
                <a:gd name="T86" fmla="*/ 395 w 1404"/>
                <a:gd name="T87" fmla="*/ 968 h 1582"/>
                <a:gd name="T88" fmla="*/ 394 w 1404"/>
                <a:gd name="T89" fmla="*/ 0 h 1582"/>
                <a:gd name="T90" fmla="*/ 415 w 1404"/>
                <a:gd name="T91" fmla="*/ 222 h 1582"/>
                <a:gd name="T92" fmla="*/ 478 w 1404"/>
                <a:gd name="T93" fmla="*/ 225 h 1582"/>
                <a:gd name="T94" fmla="*/ 535 w 1404"/>
                <a:gd name="T95" fmla="*/ 231 h 15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04"/>
                <a:gd name="T145" fmla="*/ 0 h 1582"/>
                <a:gd name="T146" fmla="*/ 1404 w 1404"/>
                <a:gd name="T147" fmla="*/ 1582 h 15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04" h="1582">
                  <a:moveTo>
                    <a:pt x="535" y="231"/>
                  </a:moveTo>
                  <a:lnTo>
                    <a:pt x="554" y="235"/>
                  </a:lnTo>
                  <a:lnTo>
                    <a:pt x="580" y="239"/>
                  </a:lnTo>
                  <a:lnTo>
                    <a:pt x="605" y="245"/>
                  </a:lnTo>
                  <a:lnTo>
                    <a:pt x="623" y="250"/>
                  </a:lnTo>
                  <a:lnTo>
                    <a:pt x="645" y="255"/>
                  </a:lnTo>
                  <a:lnTo>
                    <a:pt x="665" y="261"/>
                  </a:lnTo>
                  <a:lnTo>
                    <a:pt x="686" y="268"/>
                  </a:lnTo>
                  <a:lnTo>
                    <a:pt x="706" y="273"/>
                  </a:lnTo>
                  <a:lnTo>
                    <a:pt x="728" y="282"/>
                  </a:lnTo>
                  <a:lnTo>
                    <a:pt x="754" y="292"/>
                  </a:lnTo>
                  <a:lnTo>
                    <a:pt x="776" y="301"/>
                  </a:lnTo>
                  <a:lnTo>
                    <a:pt x="797" y="310"/>
                  </a:lnTo>
                  <a:lnTo>
                    <a:pt x="822" y="321"/>
                  </a:lnTo>
                  <a:lnTo>
                    <a:pt x="846" y="333"/>
                  </a:lnTo>
                  <a:lnTo>
                    <a:pt x="867" y="344"/>
                  </a:lnTo>
                  <a:lnTo>
                    <a:pt x="887" y="356"/>
                  </a:lnTo>
                  <a:lnTo>
                    <a:pt x="905" y="367"/>
                  </a:lnTo>
                  <a:lnTo>
                    <a:pt x="923" y="380"/>
                  </a:lnTo>
                  <a:lnTo>
                    <a:pt x="944" y="392"/>
                  </a:lnTo>
                  <a:lnTo>
                    <a:pt x="966" y="407"/>
                  </a:lnTo>
                  <a:lnTo>
                    <a:pt x="986" y="421"/>
                  </a:lnTo>
                  <a:lnTo>
                    <a:pt x="1006" y="436"/>
                  </a:lnTo>
                  <a:lnTo>
                    <a:pt x="1024" y="450"/>
                  </a:lnTo>
                  <a:lnTo>
                    <a:pt x="1053" y="475"/>
                  </a:lnTo>
                  <a:lnTo>
                    <a:pt x="1083" y="503"/>
                  </a:lnTo>
                  <a:lnTo>
                    <a:pt x="1106" y="524"/>
                  </a:lnTo>
                  <a:lnTo>
                    <a:pt x="1134" y="555"/>
                  </a:lnTo>
                  <a:lnTo>
                    <a:pt x="1153" y="577"/>
                  </a:lnTo>
                  <a:lnTo>
                    <a:pt x="1174" y="603"/>
                  </a:lnTo>
                  <a:lnTo>
                    <a:pt x="1198" y="632"/>
                  </a:lnTo>
                  <a:lnTo>
                    <a:pt x="1217" y="660"/>
                  </a:lnTo>
                  <a:lnTo>
                    <a:pt x="1236" y="690"/>
                  </a:lnTo>
                  <a:lnTo>
                    <a:pt x="1257" y="720"/>
                  </a:lnTo>
                  <a:lnTo>
                    <a:pt x="1274" y="752"/>
                  </a:lnTo>
                  <a:lnTo>
                    <a:pt x="1291" y="780"/>
                  </a:lnTo>
                  <a:lnTo>
                    <a:pt x="1307" y="814"/>
                  </a:lnTo>
                  <a:lnTo>
                    <a:pt x="1322" y="847"/>
                  </a:lnTo>
                  <a:lnTo>
                    <a:pt x="1334" y="882"/>
                  </a:lnTo>
                  <a:lnTo>
                    <a:pt x="1347" y="919"/>
                  </a:lnTo>
                  <a:lnTo>
                    <a:pt x="1363" y="965"/>
                  </a:lnTo>
                  <a:lnTo>
                    <a:pt x="1374" y="1008"/>
                  </a:lnTo>
                  <a:lnTo>
                    <a:pt x="1385" y="1051"/>
                  </a:lnTo>
                  <a:lnTo>
                    <a:pt x="1390" y="1094"/>
                  </a:lnTo>
                  <a:lnTo>
                    <a:pt x="1397" y="1144"/>
                  </a:lnTo>
                  <a:lnTo>
                    <a:pt x="1403" y="1206"/>
                  </a:lnTo>
                  <a:lnTo>
                    <a:pt x="1404" y="1254"/>
                  </a:lnTo>
                  <a:lnTo>
                    <a:pt x="1403" y="1302"/>
                  </a:lnTo>
                  <a:lnTo>
                    <a:pt x="1398" y="1348"/>
                  </a:lnTo>
                  <a:lnTo>
                    <a:pt x="1393" y="1391"/>
                  </a:lnTo>
                  <a:lnTo>
                    <a:pt x="1388" y="1436"/>
                  </a:lnTo>
                  <a:lnTo>
                    <a:pt x="1378" y="1481"/>
                  </a:lnTo>
                  <a:lnTo>
                    <a:pt x="1365" y="1531"/>
                  </a:lnTo>
                  <a:lnTo>
                    <a:pt x="1349" y="1582"/>
                  </a:lnTo>
                  <a:lnTo>
                    <a:pt x="1258" y="1296"/>
                  </a:lnTo>
                  <a:lnTo>
                    <a:pt x="907" y="1355"/>
                  </a:lnTo>
                  <a:lnTo>
                    <a:pt x="915" y="1305"/>
                  </a:lnTo>
                  <a:lnTo>
                    <a:pt x="918" y="1273"/>
                  </a:lnTo>
                  <a:lnTo>
                    <a:pt x="918" y="1239"/>
                  </a:lnTo>
                  <a:lnTo>
                    <a:pt x="916" y="1200"/>
                  </a:lnTo>
                  <a:lnTo>
                    <a:pt x="911" y="1162"/>
                  </a:lnTo>
                  <a:lnTo>
                    <a:pt x="903" y="1120"/>
                  </a:lnTo>
                  <a:lnTo>
                    <a:pt x="894" y="1085"/>
                  </a:lnTo>
                  <a:lnTo>
                    <a:pt x="879" y="1047"/>
                  </a:lnTo>
                  <a:lnTo>
                    <a:pt x="865" y="1014"/>
                  </a:lnTo>
                  <a:lnTo>
                    <a:pt x="848" y="982"/>
                  </a:lnTo>
                  <a:lnTo>
                    <a:pt x="833" y="957"/>
                  </a:lnTo>
                  <a:lnTo>
                    <a:pt x="818" y="937"/>
                  </a:lnTo>
                  <a:lnTo>
                    <a:pt x="803" y="917"/>
                  </a:lnTo>
                  <a:lnTo>
                    <a:pt x="786" y="896"/>
                  </a:lnTo>
                  <a:lnTo>
                    <a:pt x="767" y="875"/>
                  </a:lnTo>
                  <a:lnTo>
                    <a:pt x="751" y="860"/>
                  </a:lnTo>
                  <a:lnTo>
                    <a:pt x="732" y="842"/>
                  </a:lnTo>
                  <a:lnTo>
                    <a:pt x="714" y="826"/>
                  </a:lnTo>
                  <a:lnTo>
                    <a:pt x="693" y="810"/>
                  </a:lnTo>
                  <a:lnTo>
                    <a:pt x="667" y="794"/>
                  </a:lnTo>
                  <a:lnTo>
                    <a:pt x="646" y="779"/>
                  </a:lnTo>
                  <a:lnTo>
                    <a:pt x="628" y="769"/>
                  </a:lnTo>
                  <a:lnTo>
                    <a:pt x="601" y="753"/>
                  </a:lnTo>
                  <a:lnTo>
                    <a:pt x="578" y="745"/>
                  </a:lnTo>
                  <a:lnTo>
                    <a:pt x="557" y="737"/>
                  </a:lnTo>
                  <a:lnTo>
                    <a:pt x="536" y="730"/>
                  </a:lnTo>
                  <a:lnTo>
                    <a:pt x="504" y="723"/>
                  </a:lnTo>
                  <a:lnTo>
                    <a:pt x="474" y="717"/>
                  </a:lnTo>
                  <a:lnTo>
                    <a:pt x="443" y="714"/>
                  </a:lnTo>
                  <a:lnTo>
                    <a:pt x="412" y="712"/>
                  </a:lnTo>
                  <a:lnTo>
                    <a:pt x="395" y="711"/>
                  </a:lnTo>
                  <a:lnTo>
                    <a:pt x="395" y="968"/>
                  </a:lnTo>
                  <a:lnTo>
                    <a:pt x="0" y="491"/>
                  </a:lnTo>
                  <a:lnTo>
                    <a:pt x="394" y="0"/>
                  </a:lnTo>
                  <a:lnTo>
                    <a:pt x="394" y="221"/>
                  </a:lnTo>
                  <a:lnTo>
                    <a:pt x="415" y="222"/>
                  </a:lnTo>
                  <a:lnTo>
                    <a:pt x="446" y="223"/>
                  </a:lnTo>
                  <a:lnTo>
                    <a:pt x="478" y="225"/>
                  </a:lnTo>
                  <a:lnTo>
                    <a:pt x="509" y="228"/>
                  </a:lnTo>
                  <a:lnTo>
                    <a:pt x="535" y="2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5048" name="Text Box 8">
            <a:extLst>
              <a:ext uri="{FF2B5EF4-FFF2-40B4-BE49-F238E27FC236}">
                <a16:creationId xmlns:a16="http://schemas.microsoft.com/office/drawing/2014/main" xmlns="" id="{6B0774C5-9B42-4BDD-864E-B62CAE05F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555" y="2248684"/>
            <a:ext cx="9998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93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800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Fever</a:t>
            </a:r>
          </a:p>
        </p:txBody>
      </p:sp>
      <p:sp>
        <p:nvSpPr>
          <p:cNvPr id="215049" name="Text Box 9">
            <a:extLst>
              <a:ext uri="{FF2B5EF4-FFF2-40B4-BE49-F238E27FC236}">
                <a16:creationId xmlns:a16="http://schemas.microsoft.com/office/drawing/2014/main" xmlns="" id="{38DE05A5-62E9-42D4-8429-F712E52A6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8098" y="3562620"/>
            <a:ext cx="9749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93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Chills</a:t>
            </a:r>
          </a:p>
        </p:txBody>
      </p:sp>
      <p:sp>
        <p:nvSpPr>
          <p:cNvPr id="215050" name="Text Box 10">
            <a:extLst>
              <a:ext uri="{FF2B5EF4-FFF2-40B4-BE49-F238E27FC236}">
                <a16:creationId xmlns:a16="http://schemas.microsoft.com/office/drawing/2014/main" xmlns="" id="{C75C7075-253B-4FB0-BBBD-399D96176F15}"/>
              </a:ext>
            </a:extLst>
          </p:cNvPr>
          <p:cNvSpPr txBox="1">
            <a:spLocks noChangeArrowheads="1"/>
          </p:cNvSpPr>
          <p:nvPr/>
        </p:nvSpPr>
        <p:spPr bwMode="auto">
          <a:xfrm rot="10794550" flipV="1">
            <a:off x="4115201" y="3622053"/>
            <a:ext cx="18557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93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lt"/>
              </a:rPr>
              <a:t>Sweating</a:t>
            </a:r>
          </a:p>
        </p:txBody>
      </p:sp>
      <p:pic>
        <p:nvPicPr>
          <p:cNvPr id="215051" name="Picture 11" descr="coldstage">
            <a:extLst>
              <a:ext uri="{FF2B5EF4-FFF2-40B4-BE49-F238E27FC236}">
                <a16:creationId xmlns:a16="http://schemas.microsoft.com/office/drawing/2014/main" xmlns="" id="{1428BA03-8C69-4D6D-AF09-2A6FB4D5D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764" y="2509962"/>
            <a:ext cx="2660575" cy="209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52" name="Picture 12" descr="hotstage">
            <a:extLst>
              <a:ext uri="{FF2B5EF4-FFF2-40B4-BE49-F238E27FC236}">
                <a16:creationId xmlns:a16="http://schemas.microsoft.com/office/drawing/2014/main" xmlns="" id="{09C8C044-DEFB-40FC-9DD2-6D87C04C6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983" y="420549"/>
            <a:ext cx="2660575" cy="160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53" name="Picture 13">
            <a:extLst>
              <a:ext uri="{FF2B5EF4-FFF2-40B4-BE49-F238E27FC236}">
                <a16:creationId xmlns:a16="http://schemas.microsoft.com/office/drawing/2014/main" xmlns="" id="{6FADC193-D518-4F33-9E03-77DECC126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49" y="2537591"/>
            <a:ext cx="2814241" cy="188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B45D88B2-7506-4F10-8488-68FFA9717333}"/>
              </a:ext>
            </a:extLst>
          </p:cNvPr>
          <p:cNvSpPr txBox="1">
            <a:spLocks noChangeArrowheads="1"/>
          </p:cNvSpPr>
          <p:nvPr/>
        </p:nvSpPr>
        <p:spPr>
          <a:xfrm>
            <a:off x="338447" y="396147"/>
            <a:ext cx="2973922" cy="16066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Clinical signs and symptoms of Malaria: </a:t>
            </a:r>
            <a:r>
              <a:rPr lang="en-US" altLang="en-US" sz="2400" dirty="0"/>
              <a:t>Malarial Paroxysm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2454658-2277-4EF9-92AD-D9BBB838DD1D}"/>
              </a:ext>
            </a:extLst>
          </p:cNvPr>
          <p:cNvSpPr/>
          <p:nvPr/>
        </p:nvSpPr>
        <p:spPr>
          <a:xfrm>
            <a:off x="994951" y="4429168"/>
            <a:ext cx="3365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  </a:t>
            </a:r>
            <a:r>
              <a:rPr lang="en-US" b="1" dirty="0"/>
              <a:t>sweating stage </a:t>
            </a:r>
          </a:p>
          <a:p>
            <a:pPr marL="35560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profuse sweating </a:t>
            </a:r>
          </a:p>
          <a:p>
            <a:pPr marL="35560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declining temperature </a:t>
            </a:r>
          </a:p>
          <a:p>
            <a:pPr marL="35560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exhausted and weak → sleep </a:t>
            </a:r>
          </a:p>
          <a:p>
            <a:pPr marL="35560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lasts 2-4 hours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BD23DD3-E240-4C98-8CA0-CF4F8F67B043}"/>
              </a:ext>
            </a:extLst>
          </p:cNvPr>
          <p:cNvSpPr/>
          <p:nvPr/>
        </p:nvSpPr>
        <p:spPr>
          <a:xfrm>
            <a:off x="7146558" y="472776"/>
            <a:ext cx="26605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/>
              <a:t>hot stage </a:t>
            </a:r>
          </a:p>
          <a:p>
            <a:pPr marL="35560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intense heat </a:t>
            </a:r>
          </a:p>
          <a:p>
            <a:pPr marL="35560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dry burning skin </a:t>
            </a:r>
          </a:p>
          <a:p>
            <a:pPr marL="35560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throbbing headache </a:t>
            </a:r>
          </a:p>
          <a:p>
            <a:pPr marL="35560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lasts 2-6 hours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6210B57-8727-47E5-A563-2B85ADB8961F}"/>
              </a:ext>
            </a:extLst>
          </p:cNvPr>
          <p:cNvSpPr/>
          <p:nvPr/>
        </p:nvSpPr>
        <p:spPr>
          <a:xfrm>
            <a:off x="7749595" y="4565467"/>
            <a:ext cx="297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/>
              <a:t>cold stage</a:t>
            </a:r>
          </a:p>
          <a:p>
            <a:pPr marL="2857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feeling of intense cold </a:t>
            </a:r>
          </a:p>
          <a:p>
            <a:pPr marL="2857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vigorous shivering </a:t>
            </a:r>
          </a:p>
          <a:p>
            <a:pPr marL="2857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lasts 15-60 minutes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03DAF74-5857-40EC-8E42-02EB2297F917}"/>
              </a:ext>
            </a:extLst>
          </p:cNvPr>
          <p:cNvSpPr/>
          <p:nvPr/>
        </p:nvSpPr>
        <p:spPr>
          <a:xfrm>
            <a:off x="4268786" y="258509"/>
            <a:ext cx="5840414" cy="189734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410A995-8775-41A4-9137-5B275A25E48C}"/>
              </a:ext>
            </a:extLst>
          </p:cNvPr>
          <p:cNvSpPr/>
          <p:nvPr/>
        </p:nvSpPr>
        <p:spPr>
          <a:xfrm>
            <a:off x="7763088" y="2429731"/>
            <a:ext cx="2833748" cy="3429859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57BB51B-7D58-41E6-92F2-9B746450BB80}"/>
              </a:ext>
            </a:extLst>
          </p:cNvPr>
          <p:cNvSpPr/>
          <p:nvPr/>
        </p:nvSpPr>
        <p:spPr>
          <a:xfrm>
            <a:off x="1104494" y="2378777"/>
            <a:ext cx="3169694" cy="352771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8B685786-28FD-4742-896E-C05AF0E92CDE}"/>
              </a:ext>
            </a:extLst>
          </p:cNvPr>
          <p:cNvCxnSpPr/>
          <p:nvPr/>
        </p:nvCxnSpPr>
        <p:spPr>
          <a:xfrm>
            <a:off x="0" y="6082747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232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xmlns="" id="{42995036-616F-4F76-BD1A-B10BF2BD07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216" y="13770"/>
            <a:ext cx="10614991" cy="819494"/>
          </a:xfrm>
        </p:spPr>
        <p:txBody>
          <a:bodyPr/>
          <a:lstStyle/>
          <a:p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Pathogenesis of MALARIA: 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xmlns="" id="{AB027CAE-8B08-44C0-92F6-97A4B548DA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780" y="708023"/>
            <a:ext cx="11675168" cy="125377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en-US" sz="1800" dirty="0"/>
              <a:t>Symptoms are due to: </a:t>
            </a:r>
            <a:r>
              <a:rPr lang="en-US" altLang="en-US" sz="1800" dirty="0">
                <a:solidFill>
                  <a:srgbClr val="FF0000"/>
                </a:solidFill>
              </a:rPr>
              <a:t>the main pathology of malaria is the infection of the RBCs (hemolysis of RBCs)</a:t>
            </a:r>
          </a:p>
          <a:p>
            <a:pPr lvl="1"/>
            <a:r>
              <a:rPr lang="en-US" altLang="en-US" sz="1800" dirty="0"/>
              <a:t>Hemolysis of Red Blood Cells : with release of metabolites and pigments from Malaria parasite.</a:t>
            </a:r>
          </a:p>
          <a:p>
            <a:pPr lvl="1"/>
            <a:r>
              <a:rPr lang="en-US" altLang="en-US" sz="1800" dirty="0"/>
              <a:t>Plugging of capillaries by parasitized erythrocytes :In cerebral malaria there is sequestration of parasites in central nervous system capillaries.  </a:t>
            </a:r>
            <a:r>
              <a:rPr lang="en-US" altLang="en-US" sz="1800" dirty="0">
                <a:solidFill>
                  <a:srgbClr val="FF0000"/>
                </a:solidFill>
              </a:rPr>
              <a:t>The most one that do that is PLASMODIUM FALCIPARUM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5EC4C12E-A342-4C46-AD27-210B6CC42B4E}"/>
              </a:ext>
            </a:extLst>
          </p:cNvPr>
          <p:cNvSpPr txBox="1">
            <a:spLocks noChangeArrowheads="1"/>
          </p:cNvSpPr>
          <p:nvPr/>
        </p:nvSpPr>
        <p:spPr>
          <a:xfrm>
            <a:off x="43302" y="2062043"/>
            <a:ext cx="2133600" cy="461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Clinical Picture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36B06B08-0822-42C7-98CF-A453B552D36A}"/>
              </a:ext>
            </a:extLst>
          </p:cNvPr>
          <p:cNvCxnSpPr/>
          <p:nvPr/>
        </p:nvCxnSpPr>
        <p:spPr>
          <a:xfrm>
            <a:off x="0" y="6377743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26DC06-D220-454E-AC8E-55812DE501B4}"/>
              </a:ext>
            </a:extLst>
          </p:cNvPr>
          <p:cNvSpPr/>
          <p:nvPr/>
        </p:nvSpPr>
        <p:spPr>
          <a:xfrm>
            <a:off x="253313" y="2587644"/>
            <a:ext cx="1614660" cy="64770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ACUTE</a:t>
            </a:r>
            <a:r>
              <a:rPr lang="en-GB" sz="2000" dirty="0"/>
              <a:t> </a:t>
            </a:r>
          </a:p>
          <a:p>
            <a:pPr algn="ctr"/>
            <a:r>
              <a:rPr lang="en-GB" sz="2000" dirty="0"/>
              <a:t>Disease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D7415802-9ECC-40BD-A988-79D9E5DF83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2312254"/>
              </p:ext>
            </p:extLst>
          </p:nvPr>
        </p:nvGraphicFramePr>
        <p:xfrm>
          <a:off x="2332380" y="2135155"/>
          <a:ext cx="8870093" cy="1573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E9103B3F-4298-4F77-87D9-ED0757E7EB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1823018"/>
              </p:ext>
            </p:extLst>
          </p:nvPr>
        </p:nvGraphicFramePr>
        <p:xfrm>
          <a:off x="2003298" y="5057502"/>
          <a:ext cx="9063845" cy="1320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4570CDB1-363C-4BE8-9AB5-6F2AE1D536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0732696"/>
              </p:ext>
            </p:extLst>
          </p:nvPr>
        </p:nvGraphicFramePr>
        <p:xfrm>
          <a:off x="2057555" y="3692784"/>
          <a:ext cx="9063845" cy="1439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0D4E2F8-2F45-4EBB-AFF0-1B82E77E62E7}"/>
              </a:ext>
            </a:extLst>
          </p:cNvPr>
          <p:cNvSpPr/>
          <p:nvPr/>
        </p:nvSpPr>
        <p:spPr>
          <a:xfrm>
            <a:off x="253313" y="4630852"/>
            <a:ext cx="1614660" cy="64770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CHRONIC</a:t>
            </a:r>
            <a:r>
              <a:rPr lang="en-GB" sz="2000" dirty="0"/>
              <a:t> </a:t>
            </a:r>
          </a:p>
          <a:p>
            <a:pPr algn="ctr"/>
            <a:r>
              <a:rPr lang="en-GB" sz="2000" dirty="0"/>
              <a:t>Disease</a:t>
            </a:r>
          </a:p>
        </p:txBody>
      </p:sp>
      <p:sp>
        <p:nvSpPr>
          <p:cNvPr id="11" name="Arrow: Bent 10">
            <a:extLst>
              <a:ext uri="{FF2B5EF4-FFF2-40B4-BE49-F238E27FC236}">
                <a16:creationId xmlns:a16="http://schemas.microsoft.com/office/drawing/2014/main" xmlns="" id="{AF0A5D93-0EB3-4E03-830A-46ABB52AC8F8}"/>
              </a:ext>
            </a:extLst>
          </p:cNvPr>
          <p:cNvSpPr/>
          <p:nvPr/>
        </p:nvSpPr>
        <p:spPr>
          <a:xfrm>
            <a:off x="1004372" y="4179360"/>
            <a:ext cx="998927" cy="451491"/>
          </a:xfrm>
          <a:prstGeom prst="ben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Arrow: Bent 11">
            <a:extLst>
              <a:ext uri="{FF2B5EF4-FFF2-40B4-BE49-F238E27FC236}">
                <a16:creationId xmlns:a16="http://schemas.microsoft.com/office/drawing/2014/main" xmlns="" id="{C104387E-4F9F-46BE-8CBE-BCDD9CD8FE22}"/>
              </a:ext>
            </a:extLst>
          </p:cNvPr>
          <p:cNvSpPr/>
          <p:nvPr/>
        </p:nvSpPr>
        <p:spPr>
          <a:xfrm flipV="1">
            <a:off x="1004371" y="5240916"/>
            <a:ext cx="998927" cy="574997"/>
          </a:xfrm>
          <a:prstGeom prst="ben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62B6750F-35A8-459E-B53D-6113AA0F635E}"/>
              </a:ext>
            </a:extLst>
          </p:cNvPr>
          <p:cNvSpPr/>
          <p:nvPr/>
        </p:nvSpPr>
        <p:spPr>
          <a:xfrm>
            <a:off x="1613973" y="2740053"/>
            <a:ext cx="622300" cy="386631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مربع نص 1"/>
          <p:cNvSpPr txBox="1"/>
          <p:nvPr/>
        </p:nvSpPr>
        <p:spPr>
          <a:xfrm>
            <a:off x="5613400" y="2062043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rgbClr val="92D050"/>
                </a:solidFill>
              </a:rPr>
              <a:t>Plasmodium falciparum can cause death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825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>
            <a:extLst>
              <a:ext uri="{FF2B5EF4-FFF2-40B4-BE49-F238E27FC236}">
                <a16:creationId xmlns:a16="http://schemas.microsoft.com/office/drawing/2014/main" xmlns="" id="{1127E008-7351-4618-B30D-31D2424CF0FA}"/>
              </a:ext>
            </a:extLst>
          </p:cNvPr>
          <p:cNvSpPr txBox="1">
            <a:spLocks noChangeArrowheads="1"/>
          </p:cNvSpPr>
          <p:nvPr/>
        </p:nvSpPr>
        <p:spPr>
          <a:xfrm>
            <a:off x="445222" y="679358"/>
            <a:ext cx="11240538" cy="5313363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800" dirty="0"/>
              <a:t>Severe malaria is defined as symptomatic malaria in a patient with P. falciparum   with one or more of the following complications:</a:t>
            </a:r>
          </a:p>
          <a:p>
            <a:pPr marL="800100" lvl="1" indent="-342900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altLang="en-US" sz="1800" dirty="0"/>
              <a:t>Cerebral malaria (</a:t>
            </a:r>
            <a:r>
              <a:rPr lang="en-US" altLang="en-US" sz="1800" dirty="0" err="1"/>
              <a:t>unrousable</a:t>
            </a:r>
            <a:r>
              <a:rPr lang="en-US" altLang="en-US" sz="1800" dirty="0"/>
              <a:t> coma not attributable to other causes).</a:t>
            </a:r>
            <a:r>
              <a:rPr lang="en-GB" altLang="en-US" sz="1800" dirty="0"/>
              <a:t> </a:t>
            </a:r>
            <a:endParaRPr lang="en-US" altLang="en-US" sz="1800" dirty="0"/>
          </a:p>
          <a:p>
            <a:pPr marL="800100" lvl="1" indent="-342900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altLang="en-US" sz="1800" dirty="0"/>
              <a:t>Generalized convulsions (&gt; 2 episodes within 24 hours)</a:t>
            </a:r>
            <a:r>
              <a:rPr lang="en-GB" altLang="en-US" sz="1800" dirty="0"/>
              <a:t> </a:t>
            </a:r>
            <a:endParaRPr lang="en-US" altLang="en-US" sz="1800" dirty="0"/>
          </a:p>
          <a:p>
            <a:pPr marL="800100" lvl="1" indent="-342900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altLang="en-US" sz="1800" dirty="0"/>
              <a:t>Severe normocytic anemia (</a:t>
            </a:r>
            <a:r>
              <a:rPr lang="en-US" altLang="en-US" sz="1800" dirty="0" err="1"/>
              <a:t>Ht</a:t>
            </a:r>
            <a:r>
              <a:rPr lang="en-US" altLang="en-US" sz="1800" dirty="0"/>
              <a:t>&lt;15% or </a:t>
            </a:r>
            <a:r>
              <a:rPr lang="en-US" altLang="en-US" sz="1800" dirty="0" err="1"/>
              <a:t>Hb</a:t>
            </a:r>
            <a:r>
              <a:rPr lang="en-US" altLang="en-US" sz="1800" dirty="0"/>
              <a:t> &lt; 5 g/dl</a:t>
            </a:r>
            <a:r>
              <a:rPr lang="en-GB" altLang="en-US" sz="1800" dirty="0"/>
              <a:t>)</a:t>
            </a:r>
            <a:endParaRPr lang="en-US" altLang="en-US" sz="1800" dirty="0"/>
          </a:p>
          <a:p>
            <a:pPr marL="800100" lvl="1" indent="-342900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altLang="en-US" sz="1800" dirty="0" err="1" smtClean="0"/>
              <a:t>Hypoglycaemia</a:t>
            </a:r>
            <a:r>
              <a:rPr lang="en-US" altLang="en-US" sz="1800" dirty="0"/>
              <a:t> (blood glucose &lt; 2.2 </a:t>
            </a:r>
            <a:r>
              <a:rPr lang="en-US" altLang="en-US" sz="1800" dirty="0" err="1"/>
              <a:t>mmol</a:t>
            </a:r>
            <a:r>
              <a:rPr lang="en-US" altLang="en-US" sz="1800" dirty="0"/>
              <a:t>/l or 40 mg/dl </a:t>
            </a:r>
            <a:r>
              <a:rPr lang="en-US" altLang="en-US" sz="1800" dirty="0" smtClean="0"/>
              <a:t>) </a:t>
            </a:r>
            <a:r>
              <a:rPr lang="en-US" altLang="en-US" sz="1800" dirty="0" smtClean="0"/>
              <a:t>and </a:t>
            </a:r>
            <a:r>
              <a:rPr lang="en-US" altLang="en-US" sz="1800" dirty="0"/>
              <a:t>pulmonary edema in pregnancy can lead to abortion ,stillbirth seen in tropical Africa.</a:t>
            </a:r>
          </a:p>
          <a:p>
            <a:pPr marL="800100" lvl="1" indent="-342900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altLang="en-US" sz="1800" dirty="0"/>
              <a:t>Metabolic acidosis with respiratory distress (arterial pH &lt; 7.35 or bicarbonate &lt; 15 </a:t>
            </a:r>
            <a:r>
              <a:rPr lang="en-US" altLang="en-US" sz="1800" dirty="0" err="1"/>
              <a:t>mmol</a:t>
            </a:r>
            <a:r>
              <a:rPr lang="en-US" altLang="en-US" sz="1800" dirty="0"/>
              <a:t>/l)</a:t>
            </a:r>
            <a:r>
              <a:rPr lang="en-GB" altLang="en-US" sz="1800" dirty="0"/>
              <a:t> </a:t>
            </a:r>
            <a:endParaRPr lang="en-US" altLang="en-US" sz="1800" dirty="0"/>
          </a:p>
          <a:p>
            <a:pPr marL="800100" lvl="1" indent="-342900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altLang="en-US" sz="1800" dirty="0"/>
              <a:t>Fluid and electrolyte disturbances</a:t>
            </a:r>
          </a:p>
          <a:p>
            <a:pPr marL="800100" lvl="1" indent="-342900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altLang="en-US" sz="1800" dirty="0"/>
              <a:t>Acute renal failure (blackwater fever</a:t>
            </a:r>
            <a:r>
              <a:rPr lang="en-US" altLang="en-US" sz="1800" dirty="0"/>
              <a:t>) (urine &lt;400 ml/24 h in adults; 12 ml/kg/24 h in children) </a:t>
            </a:r>
            <a:endParaRPr lang="en-GB" altLang="en-US" sz="1800" dirty="0"/>
          </a:p>
          <a:p>
            <a:pPr marL="800100" lvl="1" indent="-342900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altLang="en-US" sz="1800" dirty="0"/>
              <a:t>Acute pulmonary edema and adult respiratory distress syndrome</a:t>
            </a:r>
          </a:p>
          <a:p>
            <a:pPr marL="800100" lvl="1" indent="-342900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altLang="en-US" sz="1800" dirty="0"/>
              <a:t>Abnormal bleeding</a:t>
            </a:r>
          </a:p>
          <a:p>
            <a:pPr marL="800100" lvl="1" indent="-342900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altLang="en-US" sz="1800" dirty="0"/>
              <a:t>Jaundice</a:t>
            </a:r>
          </a:p>
          <a:p>
            <a:pPr marL="800100" lvl="1" indent="-342900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altLang="en-US" sz="1800" dirty="0" err="1"/>
              <a:t>Haemoglobinuria</a:t>
            </a:r>
            <a:endParaRPr lang="en-US" altLang="en-US" sz="1800" dirty="0"/>
          </a:p>
          <a:p>
            <a:pPr marL="800100" lvl="1" indent="-342900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altLang="en-US" sz="1800" dirty="0"/>
              <a:t>Circulatory collapse, shock, </a:t>
            </a:r>
            <a:r>
              <a:rPr lang="en-US" altLang="en-US" sz="1800" dirty="0" err="1"/>
              <a:t>septicaema</a:t>
            </a:r>
            <a:r>
              <a:rPr lang="en-US" altLang="en-US" sz="1800" dirty="0"/>
              <a:t> (algid malaria)</a:t>
            </a:r>
          </a:p>
          <a:p>
            <a:pPr marL="800100" lvl="1" indent="-342900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altLang="en-US" sz="1800" dirty="0" err="1"/>
              <a:t>Hyperparasitaemia</a:t>
            </a:r>
            <a:r>
              <a:rPr lang="en-US" altLang="en-US" sz="1800" dirty="0"/>
              <a:t> (&gt;10% in non-immune; &gt;20% in semi-immune)</a:t>
            </a:r>
          </a:p>
          <a:p>
            <a:pPr marL="800100" lvl="1" indent="-342900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altLang="en-US" sz="1800" dirty="0"/>
              <a:t>Tropical splenomegaly.</a:t>
            </a:r>
            <a:endParaRPr lang="en-GB" altLang="en-US" sz="1800" dirty="0"/>
          </a:p>
        </p:txBody>
      </p:sp>
      <p:pic>
        <p:nvPicPr>
          <p:cNvPr id="2" name="Picture 4" descr="Related image">
            <a:extLst>
              <a:ext uri="{FF2B5EF4-FFF2-40B4-BE49-F238E27FC236}">
                <a16:creationId xmlns:a16="http://schemas.microsoft.com/office/drawing/2014/main" xmlns="" id="{91AEBC2A-020D-4790-B2FE-7B0A0EF71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82977">
            <a:off x="6075402" y="1819096"/>
            <a:ext cx="209561" cy="14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099D2F54-8C2F-425D-9DB0-8FF30A1CA95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32396"/>
            <a:ext cx="2859260" cy="3171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Malaria: Definition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A84D1039-1063-4EAF-B47E-12C5606A908B}"/>
              </a:ext>
            </a:extLst>
          </p:cNvPr>
          <p:cNvCxnSpPr/>
          <p:nvPr/>
        </p:nvCxnSpPr>
        <p:spPr>
          <a:xfrm>
            <a:off x="0" y="6082747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" name="Picture 2" descr="Image result for brain clipart">
            <a:extLst>
              <a:ext uri="{FF2B5EF4-FFF2-40B4-BE49-F238E27FC236}">
                <a16:creationId xmlns:a16="http://schemas.microsoft.com/office/drawing/2014/main" xmlns="" id="{94287789-00A5-47D7-A39F-DBE8D915C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354" y="1464833"/>
            <a:ext cx="356141" cy="30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blood drops clipart">
            <a:extLst>
              <a:ext uri="{FF2B5EF4-FFF2-40B4-BE49-F238E27FC236}">
                <a16:creationId xmlns:a16="http://schemas.microsoft.com/office/drawing/2014/main" xmlns="" id="{E93D6669-5E6E-4322-B7DF-F96D91067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873" y="3671536"/>
            <a:ext cx="291659" cy="29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Image result for lungs clipart">
            <a:extLst>
              <a:ext uri="{FF2B5EF4-FFF2-40B4-BE49-F238E27FC236}">
                <a16:creationId xmlns:a16="http://schemas.microsoft.com/office/drawing/2014/main" xmlns="" id="{1C897938-7AF6-42EE-92B7-1944292F0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181" y="3429000"/>
            <a:ext cx="281930" cy="24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Image result for kidney clipart">
            <a:extLst>
              <a:ext uri="{FF2B5EF4-FFF2-40B4-BE49-F238E27FC236}">
                <a16:creationId xmlns:a16="http://schemas.microsoft.com/office/drawing/2014/main" xmlns="" id="{10DE3345-67B8-4E4A-9BE7-4FE1934A65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1"/>
          <a:stretch/>
        </p:blipFill>
        <p:spPr bwMode="auto">
          <a:xfrm>
            <a:off x="10082935" y="3108216"/>
            <a:ext cx="466511" cy="32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Image result for circulatory system clipart">
            <a:extLst>
              <a:ext uri="{FF2B5EF4-FFF2-40B4-BE49-F238E27FC236}">
                <a16:creationId xmlns:a16="http://schemas.microsoft.com/office/drawing/2014/main" xmlns="" id="{35792322-287A-42EE-A763-59338CEE7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072" y="4248196"/>
            <a:ext cx="336042" cy="56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Image result for jaundice clipart">
            <a:extLst>
              <a:ext uri="{FF2B5EF4-FFF2-40B4-BE49-F238E27FC236}">
                <a16:creationId xmlns:a16="http://schemas.microsoft.com/office/drawing/2014/main" xmlns="" id="{2C07CA9E-73AE-4504-BEB7-5E94C150E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0" t="30513" r="41812" b="39954"/>
          <a:stretch/>
        </p:blipFill>
        <p:spPr bwMode="auto">
          <a:xfrm>
            <a:off x="2242144" y="3956537"/>
            <a:ext cx="193425" cy="29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Image result for parasite clipart">
            <a:extLst>
              <a:ext uri="{FF2B5EF4-FFF2-40B4-BE49-F238E27FC236}">
                <a16:creationId xmlns:a16="http://schemas.microsoft.com/office/drawing/2014/main" xmlns="" id="{068AE91A-C6B1-430F-B6B8-E2AD809C7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65120" y="4599114"/>
            <a:ext cx="383098" cy="54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Related image">
            <a:extLst>
              <a:ext uri="{FF2B5EF4-FFF2-40B4-BE49-F238E27FC236}">
                <a16:creationId xmlns:a16="http://schemas.microsoft.com/office/drawing/2014/main" xmlns="" id="{DF236043-C0D9-423F-937E-E354B1605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34" y="2911815"/>
            <a:ext cx="253412" cy="19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62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5475</TotalTime>
  <Words>1228</Words>
  <Application>Microsoft Macintosh PowerPoint</Application>
  <PresentationFormat>Widescreen</PresentationFormat>
  <Paragraphs>237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Calibri</vt:lpstr>
      <vt:lpstr>Calibri Light</vt:lpstr>
      <vt:lpstr>Humanst521 Cn BT</vt:lpstr>
      <vt:lpstr>Monotype Sorts</vt:lpstr>
      <vt:lpstr>Tahoma</vt:lpstr>
      <vt:lpstr>Times New Roman</vt:lpstr>
      <vt:lpstr>Wingdings</vt:lpstr>
      <vt:lpstr>Arial</vt:lpstr>
      <vt:lpstr>Office Theme</vt:lpstr>
      <vt:lpstr>Bitmap Image</vt:lpstr>
      <vt:lpstr>Image Document</vt:lpstr>
      <vt:lpstr>PowerPoint Presentation</vt:lpstr>
      <vt:lpstr>OBJECTIVES:</vt:lpstr>
      <vt:lpstr>PowerPoint Presentation</vt:lpstr>
      <vt:lpstr>Epidemiology: IMP </vt:lpstr>
      <vt:lpstr>PowerPoint Presentation</vt:lpstr>
      <vt:lpstr>PowerPoint Presentation</vt:lpstr>
      <vt:lpstr>PowerPoint Presentation</vt:lpstr>
      <vt:lpstr>Pathogenesis of MALARIA: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SUMMARY:</vt:lpstr>
      <vt:lpstr>QUIZ: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MICROBIOLOGY</dc:title>
  <dc:creator>kobe</dc:creator>
  <cp:lastModifiedBy>شوق</cp:lastModifiedBy>
  <cp:revision>93</cp:revision>
  <dcterms:created xsi:type="dcterms:W3CDTF">2016-09-30T08:16:06Z</dcterms:created>
  <dcterms:modified xsi:type="dcterms:W3CDTF">2017-12-30T18:44:01Z</dcterms:modified>
</cp:coreProperties>
</file>