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9"/>
  </p:notesMasterIdLst>
  <p:sldIdLst>
    <p:sldId id="262" r:id="rId2"/>
    <p:sldId id="259" r:id="rId3"/>
    <p:sldId id="257" r:id="rId4"/>
    <p:sldId id="266" r:id="rId5"/>
    <p:sldId id="267" r:id="rId6"/>
    <p:sldId id="291" r:id="rId7"/>
    <p:sldId id="268" r:id="rId8"/>
    <p:sldId id="293" r:id="rId9"/>
    <p:sldId id="292" r:id="rId10"/>
    <p:sldId id="294" r:id="rId11"/>
    <p:sldId id="271" r:id="rId12"/>
    <p:sldId id="295" r:id="rId13"/>
    <p:sldId id="273" r:id="rId14"/>
    <p:sldId id="274" r:id="rId15"/>
    <p:sldId id="296" r:id="rId16"/>
    <p:sldId id="275" r:id="rId17"/>
    <p:sldId id="297" r:id="rId18"/>
    <p:sldId id="278" r:id="rId19"/>
    <p:sldId id="280" r:id="rId20"/>
    <p:sldId id="284" r:id="rId21"/>
    <p:sldId id="285" r:id="rId22"/>
    <p:sldId id="287" r:id="rId23"/>
    <p:sldId id="288" r:id="rId24"/>
    <p:sldId id="298" r:id="rId25"/>
    <p:sldId id="261" r:id="rId26"/>
    <p:sldId id="299"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3ED"/>
    <a:srgbClr val="EBF5D7"/>
    <a:srgbClr val="003300"/>
    <a:srgbClr val="DDDDDD"/>
    <a:srgbClr val="FF9933"/>
    <a:srgbClr val="FF9966"/>
    <a:srgbClr val="FF7C80"/>
    <a:srgbClr val="CC00FF"/>
    <a:srgbClr val="008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autoAdjust="0"/>
    <p:restoredTop sz="94679"/>
  </p:normalViewPr>
  <p:slideViewPr>
    <p:cSldViewPr snapToGrid="0">
      <p:cViewPr>
        <p:scale>
          <a:sx n="80" d="100"/>
          <a:sy n="80" d="100"/>
        </p:scale>
        <p:origin x="172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53F11-2F7E-4D2D-99FA-663E58A892B7}" type="datetimeFigureOut">
              <a:rPr lang="en-US" smtClean="0"/>
              <a:t>12/8/17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3042D-4D00-4C37-9F90-B8D89016A983}" type="slidenum">
              <a:rPr lang="en-US" smtClean="0"/>
              <a:t>‹#›</a:t>
            </a:fld>
            <a:endParaRPr lang="en-US"/>
          </a:p>
        </p:txBody>
      </p:sp>
    </p:spTree>
    <p:extLst>
      <p:ext uri="{BB962C8B-B14F-4D97-AF65-F5344CB8AC3E}">
        <p14:creationId xmlns:p14="http://schemas.microsoft.com/office/powerpoint/2010/main" val="4097812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2EE487-FEE8-4C03-953F-42506F938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2B6A8F0-6253-4EE4-A557-FC39DC011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CC8541C-2C30-471E-9DDB-80EECFC229BE}"/>
              </a:ext>
            </a:extLst>
          </p:cNvPr>
          <p:cNvSpPr>
            <a:spLocks noGrp="1"/>
          </p:cNvSpPr>
          <p:nvPr>
            <p:ph type="dt" sz="half" idx="10"/>
          </p:nvPr>
        </p:nvSpPr>
        <p:spPr/>
        <p:txBody>
          <a:bodyPr/>
          <a:lstStyle/>
          <a:p>
            <a:fld id="{9334D819-9F07-4261-B09B-9E467E5D9002}" type="datetimeFigureOut">
              <a:rPr lang="en-US" smtClean="0"/>
              <a:pPr/>
              <a:t>12/8/17</a:t>
            </a:fld>
            <a:endParaRPr lang="en-US" dirty="0"/>
          </a:p>
        </p:txBody>
      </p:sp>
      <p:sp>
        <p:nvSpPr>
          <p:cNvPr id="5" name="Footer Placeholder 4">
            <a:extLst>
              <a:ext uri="{FF2B5EF4-FFF2-40B4-BE49-F238E27FC236}">
                <a16:creationId xmlns:a16="http://schemas.microsoft.com/office/drawing/2014/main" xmlns="" id="{E2F48E2C-A2C5-42D2-8872-C99D6A5291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F9B46A7-D117-4B5B-9F28-95E9D8A9138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485431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6E4D-E6EF-4B15-A091-B0BD235A4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10DEB8A-2104-4EE0-8565-0198596A81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AEFF9C7-0729-4082-BE5D-28B8A87A2262}"/>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5" name="Footer Placeholder 4">
            <a:extLst>
              <a:ext uri="{FF2B5EF4-FFF2-40B4-BE49-F238E27FC236}">
                <a16:creationId xmlns:a16="http://schemas.microsoft.com/office/drawing/2014/main" xmlns="" id="{FF215C5D-F5F0-4612-8ADC-59101C584D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AB2F012-EDB7-45E0-8394-18DE282070F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0173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BBD7806-12FE-4F5F-BE59-54192E70FF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FCEB49-3958-4CCA-A779-72A895C659C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9CE333-D839-46AE-9654-9647AE3DBA9A}"/>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5" name="Footer Placeholder 4">
            <a:extLst>
              <a:ext uri="{FF2B5EF4-FFF2-40B4-BE49-F238E27FC236}">
                <a16:creationId xmlns:a16="http://schemas.microsoft.com/office/drawing/2014/main" xmlns="" id="{716F5AFA-E4C2-4079-8F72-8A765193F7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A4A8892-A083-4571-BFA4-5643F6D258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608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3078F-F1B2-4556-9170-2D0CBAB9A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848954-6A81-41C6-A04F-A59E18EC15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68C377-B7C2-4062-882B-02408DF0F7DB}"/>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5" name="Footer Placeholder 4">
            <a:extLst>
              <a:ext uri="{FF2B5EF4-FFF2-40B4-BE49-F238E27FC236}">
                <a16:creationId xmlns:a16="http://schemas.microsoft.com/office/drawing/2014/main" xmlns="" id="{CC17D246-1AF0-42C8-AC02-B3A80B6C39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1977DE-E876-4219-BF44-33E4AF342DA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540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B5754-CF6C-4A4D-8865-BF1E126F3F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2ADEE2A-B077-4A8F-AA82-A0F999FF1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67C7CC5-FDEC-4B47-82FC-41889ABFAA49}"/>
              </a:ext>
            </a:extLst>
          </p:cNvPr>
          <p:cNvSpPr>
            <a:spLocks noGrp="1"/>
          </p:cNvSpPr>
          <p:nvPr>
            <p:ph type="dt" sz="half" idx="10"/>
          </p:nvPr>
        </p:nvSpPr>
        <p:spPr/>
        <p:txBody>
          <a:bodyPr/>
          <a:lstStyle/>
          <a:p>
            <a:fld id="{9334D819-9F07-4261-B09B-9E467E5D9002}" type="datetimeFigureOut">
              <a:rPr lang="en-US" smtClean="0"/>
              <a:pPr/>
              <a:t>12/8/17</a:t>
            </a:fld>
            <a:endParaRPr lang="en-US" dirty="0"/>
          </a:p>
        </p:txBody>
      </p:sp>
      <p:sp>
        <p:nvSpPr>
          <p:cNvPr id="5" name="Footer Placeholder 4">
            <a:extLst>
              <a:ext uri="{FF2B5EF4-FFF2-40B4-BE49-F238E27FC236}">
                <a16:creationId xmlns:a16="http://schemas.microsoft.com/office/drawing/2014/main" xmlns="" id="{3998731A-F93A-41CD-B48F-90988BCD05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4EE6D0F7-3918-41A4-908D-C5C1CD1569B5}"/>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754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C500-7B41-484B-9508-147EAF436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E55293-0C27-4D0B-9605-B1AB2B9D79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572FE5-6F6B-4DD1-8C77-85660AA2EF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F98DC7E-8FA3-4F95-88DA-089562931E12}"/>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6" name="Footer Placeholder 5">
            <a:extLst>
              <a:ext uri="{FF2B5EF4-FFF2-40B4-BE49-F238E27FC236}">
                <a16:creationId xmlns:a16="http://schemas.microsoft.com/office/drawing/2014/main" xmlns="" id="{58405659-F190-440D-AAE6-858681CFB7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30CE518-90FB-4424-A29C-1F1ABE1E770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751124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E64CE-6E7A-48E1-8FDC-4561158F36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2337A48-8B3D-4E20-A352-17EDC11EEB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545464C-48C6-4AB2-94A3-B43B6317CC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699FC64-ED77-4BD0-B5B4-5904903CC7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484209-D9C2-4E6F-A710-9FE61D48B7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F7E3A0F-82A1-4936-8747-5EB21579D9E2}"/>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8" name="Footer Placeholder 7">
            <a:extLst>
              <a:ext uri="{FF2B5EF4-FFF2-40B4-BE49-F238E27FC236}">
                <a16:creationId xmlns:a16="http://schemas.microsoft.com/office/drawing/2014/main" xmlns="" id="{67984429-231A-4AD2-B98B-046B3C8718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18968F1-D2B3-4B52-B356-1FBC241F5C9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07125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E0EC1-4611-4C6B-AA47-DC250E99B7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7B5D828-283B-49BB-9194-815807C7E0BC}"/>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4" name="Footer Placeholder 3">
            <a:extLst>
              <a:ext uri="{FF2B5EF4-FFF2-40B4-BE49-F238E27FC236}">
                <a16:creationId xmlns:a16="http://schemas.microsoft.com/office/drawing/2014/main" xmlns="" id="{D0656FD7-81EF-463E-994C-DE056CD3D6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DA7CD922-202A-4BBF-8FA2-E2D05EB390F5}"/>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7916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107F77-8396-45B6-B6B3-809EA18E9C14}"/>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3" name="Footer Placeholder 2">
            <a:extLst>
              <a:ext uri="{FF2B5EF4-FFF2-40B4-BE49-F238E27FC236}">
                <a16:creationId xmlns:a16="http://schemas.microsoft.com/office/drawing/2014/main" xmlns="" id="{3D229076-B574-4DF7-8DFF-32D18D39EB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4D1499A-276A-490F-9190-AA8F9A2E2C98}"/>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9773192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A9F48-3660-4094-8436-BB4E3A368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87EBEA1-BD5E-47CA-BFA7-7A66A0E26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33C3659-89B9-4078-8CCF-5FEB4862F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8CAA12-1BF5-4C7A-9AD1-3790C1873AFB}"/>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6" name="Footer Placeholder 5">
            <a:extLst>
              <a:ext uri="{FF2B5EF4-FFF2-40B4-BE49-F238E27FC236}">
                <a16:creationId xmlns:a16="http://schemas.microsoft.com/office/drawing/2014/main" xmlns="" id="{71097DCA-EE76-480B-A505-E609EA073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C9F6E70-8175-4083-B4C5-C5ACE81246E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4235863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FECA7-99F7-4118-BEC8-3094599D0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C12C78-5570-4841-B60D-EEEE3BE2E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C79E6C1-F09F-4468-92D5-A13719AA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F1D4862-EB00-4D9C-8F6D-9EE1147E4DD8}"/>
              </a:ext>
            </a:extLst>
          </p:cNvPr>
          <p:cNvSpPr>
            <a:spLocks noGrp="1"/>
          </p:cNvSpPr>
          <p:nvPr>
            <p:ph type="dt" sz="half" idx="10"/>
          </p:nvPr>
        </p:nvSpPr>
        <p:spPr/>
        <p:txBody>
          <a:bodyPr/>
          <a:lstStyle/>
          <a:p>
            <a:fld id="{9334D819-9F07-4261-B09B-9E467E5D9002}" type="datetimeFigureOut">
              <a:rPr lang="en-US" smtClean="0"/>
              <a:t>12/8/17</a:t>
            </a:fld>
            <a:endParaRPr lang="en-US" dirty="0"/>
          </a:p>
        </p:txBody>
      </p:sp>
      <p:sp>
        <p:nvSpPr>
          <p:cNvPr id="6" name="Footer Placeholder 5">
            <a:extLst>
              <a:ext uri="{FF2B5EF4-FFF2-40B4-BE49-F238E27FC236}">
                <a16:creationId xmlns:a16="http://schemas.microsoft.com/office/drawing/2014/main" xmlns="" id="{8E90C2FC-B6DB-467C-9B60-C6B4ECEA66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53B23FB9-8BCA-4ADA-8921-319629CDC3B9}"/>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02522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C749B0-1043-41C6-80D9-F3CF73F699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E2C3B7-5A8A-4EB3-9593-0739A6BAF9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3C5636-6F99-4292-AC2F-3D7B1375E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12/8/17</a:t>
            </a:fld>
            <a:endParaRPr lang="en-US" dirty="0"/>
          </a:p>
        </p:txBody>
      </p:sp>
      <p:sp>
        <p:nvSpPr>
          <p:cNvPr id="5" name="Footer Placeholder 4">
            <a:extLst>
              <a:ext uri="{FF2B5EF4-FFF2-40B4-BE49-F238E27FC236}">
                <a16:creationId xmlns:a16="http://schemas.microsoft.com/office/drawing/2014/main" xmlns="" id="{22995796-9304-4B1A-9FDD-9B423E16D6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AA3E1AA1-8F8A-48FD-B621-9DC60152C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7489083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cs.google.com/presentation/d/10zRUawfvoXG_BGXBh6f9W2NeRSSfW6Q_zW9VhGQtK_Q"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http://www.path.cam.ac.uk/~schisto/Pictures/Eggs/Other_helminth_eggs/Trichuris.eg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 Id="rId3"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http://www.path.cam.ac.uk/~schisto/Pictures/Nematode_pics/Hookworms/H.larvae_skin" TargetMode="External"/><Relationship Id="rId4" Type="http://schemas.openxmlformats.org/officeDocument/2006/relationships/image" Target="../media/image20.png"/><Relationship Id="rId5" Type="http://schemas.openxmlformats.org/officeDocument/2006/relationships/image" Target="http://www.path.cam.ac.uk/~schisto/Pictures/Nematode_pics/Hookworms/Ancylostoma_skin" TargetMode="External"/><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DFFECE9C-A2FE-4C10-B189-FC1599107CB5}"/>
              </a:ext>
            </a:extLst>
          </p:cNvPr>
          <p:cNvPicPr>
            <a:picLocks noChangeAspect="1"/>
          </p:cNvPicPr>
          <p:nvPr/>
        </p:nvPicPr>
        <p:blipFill>
          <a:blip r:embed="rId2"/>
          <a:stretch>
            <a:fillRect/>
          </a:stretch>
        </p:blipFill>
        <p:spPr>
          <a:xfrm>
            <a:off x="9302320" y="6154"/>
            <a:ext cx="2889680" cy="1643319"/>
          </a:xfrm>
          <a:prstGeom prst="rect">
            <a:avLst/>
          </a:prstGeom>
        </p:spPr>
      </p:pic>
      <p:pic>
        <p:nvPicPr>
          <p:cNvPr id="25" name="صورة 2">
            <a:extLst>
              <a:ext uri="{FF2B5EF4-FFF2-40B4-BE49-F238E27FC236}">
                <a16:creationId xmlns:a16="http://schemas.microsoft.com/office/drawing/2014/main" xmlns="" id="{456DF3F2-9714-4DE6-AF9B-FE175EC1CA2B}"/>
              </a:ext>
            </a:extLst>
          </p:cNvPr>
          <p:cNvPicPr>
            <a:picLocks noChangeAspect="1"/>
          </p:cNvPicPr>
          <p:nvPr/>
        </p:nvPicPr>
        <p:blipFill>
          <a:blip r:embed="rId3"/>
          <a:stretch>
            <a:fillRect/>
          </a:stretch>
        </p:blipFill>
        <p:spPr>
          <a:xfrm>
            <a:off x="-5445" y="6154"/>
            <a:ext cx="2057400" cy="1783574"/>
          </a:xfrm>
          <a:prstGeom prst="rect">
            <a:avLst/>
          </a:prstGeom>
        </p:spPr>
      </p:pic>
      <p:sp>
        <p:nvSpPr>
          <p:cNvPr id="26" name="Rectangle 25">
            <a:extLst>
              <a:ext uri="{FF2B5EF4-FFF2-40B4-BE49-F238E27FC236}">
                <a16:creationId xmlns:a16="http://schemas.microsoft.com/office/drawing/2014/main" xmlns="" id="{657A4952-C7BB-4B44-8C85-34B8EAA20AAA}"/>
              </a:ext>
            </a:extLst>
          </p:cNvPr>
          <p:cNvSpPr/>
          <p:nvPr/>
        </p:nvSpPr>
        <p:spPr>
          <a:xfrm>
            <a:off x="2458103" y="4038395"/>
            <a:ext cx="6464224" cy="646331"/>
          </a:xfrm>
          <a:prstGeom prst="rect">
            <a:avLst/>
          </a:prstGeom>
          <a:noFill/>
        </p:spPr>
        <p:txBody>
          <a:bodyPr wrap="square" lIns="91440" tIns="45720" rIns="91440" bIns="45720">
            <a:spAutoFit/>
          </a:bodyPr>
          <a:lstStyle/>
          <a:p>
            <a:pPr algn="ctr"/>
            <a:r>
              <a:rPr lang="en-US" altLang="en-US" sz="3600" dirty="0"/>
              <a:t>Intestinal Helminths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xmlns="" id="{434EE7AC-43A8-4FFC-B43D-0EF274A12D56}"/>
              </a:ext>
            </a:extLst>
          </p:cNvPr>
          <p:cNvSpPr txBox="1"/>
          <p:nvPr/>
        </p:nvSpPr>
        <p:spPr>
          <a:xfrm>
            <a:off x="109983" y="5350079"/>
            <a:ext cx="2348120" cy="1323439"/>
          </a:xfrm>
          <a:prstGeom prst="rect">
            <a:avLst/>
          </a:prstGeom>
          <a:noFill/>
          <a:ln>
            <a:solidFill>
              <a:schemeClr val="bg1">
                <a:lumMod val="50000"/>
              </a:schemeClr>
            </a:solidFill>
            <a:prstDash val="sysDash"/>
          </a:ln>
        </p:spPr>
        <p:txBody>
          <a:bodyPr wrap="square" rtlCol="0">
            <a:spAutoFit/>
          </a:bodyPr>
          <a:lstStyle/>
          <a:p>
            <a:pPr indent="-342900">
              <a:buSzPct val="96000"/>
              <a:buFont typeface="Arial" panose="020B0604020202020204" pitchFamily="34" charset="0"/>
              <a:buChar char="•"/>
            </a:pPr>
            <a:r>
              <a:rPr lang="en-US" sz="2000" dirty="0">
                <a:solidFill>
                  <a:srgbClr val="FF0000"/>
                </a:solidFill>
              </a:rPr>
              <a:t>Important</a:t>
            </a:r>
          </a:p>
          <a:p>
            <a:pPr indent="-342900">
              <a:buSzPct val="96000"/>
              <a:buFont typeface="Arial" panose="020B0604020202020204" pitchFamily="34" charset="0"/>
              <a:buChar char="•"/>
            </a:pPr>
            <a:r>
              <a:rPr lang="en-US" sz="2000" dirty="0">
                <a:solidFill>
                  <a:schemeClr val="accent1">
                    <a:lumMod val="75000"/>
                  </a:schemeClr>
                </a:solidFill>
              </a:rPr>
              <a:t>Doctor’s notes </a:t>
            </a:r>
          </a:p>
          <a:p>
            <a:pPr indent="-342900">
              <a:buSzPct val="96000"/>
              <a:buFont typeface="Arial" panose="020B0604020202020204" pitchFamily="34" charset="0"/>
              <a:buChar char="•"/>
            </a:pPr>
            <a:r>
              <a:rPr lang="en-US" sz="2000" dirty="0">
                <a:solidFill>
                  <a:schemeClr val="bg1">
                    <a:lumMod val="50000"/>
                  </a:schemeClr>
                </a:solidFill>
              </a:rPr>
              <a:t>Extra explanation</a:t>
            </a:r>
          </a:p>
          <a:p>
            <a:pPr indent="-342900">
              <a:buSzPct val="96000"/>
              <a:buFont typeface="Arial" panose="020B0604020202020204" pitchFamily="34" charset="0"/>
              <a:buChar char="•"/>
            </a:pPr>
            <a:r>
              <a:rPr lang="en-US" sz="2000" b="1" dirty="0">
                <a:solidFill>
                  <a:srgbClr val="7030A0"/>
                </a:solidFill>
              </a:rPr>
              <a:t>Only F </a:t>
            </a:r>
            <a:r>
              <a:rPr lang="en-US" sz="2000" dirty="0">
                <a:solidFill>
                  <a:schemeClr val="bg1">
                    <a:lumMod val="50000"/>
                  </a:schemeClr>
                </a:solidFill>
              </a:rPr>
              <a:t>or </a:t>
            </a:r>
            <a:r>
              <a:rPr lang="en-US" sz="2000" b="1" dirty="0">
                <a:solidFill>
                  <a:schemeClr val="accent5">
                    <a:lumMod val="75000"/>
                  </a:schemeClr>
                </a:solidFill>
              </a:rPr>
              <a:t>only M</a:t>
            </a:r>
          </a:p>
        </p:txBody>
      </p:sp>
      <p:sp>
        <p:nvSpPr>
          <p:cNvPr id="7" name="TextBox 6">
            <a:extLst>
              <a:ext uri="{FF2B5EF4-FFF2-40B4-BE49-F238E27FC236}">
                <a16:creationId xmlns:a16="http://schemas.microsoft.com/office/drawing/2014/main" xmlns="" id="{7B058A09-01A1-4910-A22E-172E6B5F615A}"/>
              </a:ext>
            </a:extLst>
          </p:cNvPr>
          <p:cNvSpPr txBox="1"/>
          <p:nvPr/>
        </p:nvSpPr>
        <p:spPr>
          <a:xfrm>
            <a:off x="4926627" y="4720699"/>
            <a:ext cx="2338743" cy="523220"/>
          </a:xfrm>
          <a:prstGeom prst="rect">
            <a:avLst/>
          </a:prstGeom>
          <a:noFill/>
          <a:ln>
            <a:noFill/>
            <a:prstDash val="sysDash"/>
          </a:ln>
        </p:spPr>
        <p:txBody>
          <a:bodyPr wrap="square" rtlCol="0">
            <a:spAutoFit/>
          </a:bodyPr>
          <a:lstStyle/>
          <a:p>
            <a:pPr algn="ctr"/>
            <a:r>
              <a:rPr lang="en-US" sz="2800" u="sng" dirty="0">
                <a:solidFill>
                  <a:schemeClr val="accent5">
                    <a:lumMod val="75000"/>
                  </a:schemeClr>
                </a:solidFill>
                <a:hlinkClick r:id="rId4"/>
              </a:rPr>
              <a:t>Editing File </a:t>
            </a:r>
            <a:endParaRPr lang="en-US" sz="2800" u="sng" dirty="0">
              <a:solidFill>
                <a:schemeClr val="accent5">
                  <a:lumMod val="75000"/>
                </a:schemeClr>
              </a:solidFill>
            </a:endParaRPr>
          </a:p>
        </p:txBody>
      </p:sp>
      <p:sp>
        <p:nvSpPr>
          <p:cNvPr id="3" name="AutoShape 2" descr="https://mail.google.com/mail/u/0/?ui=2&amp;ik=c99fa0b050&amp;view=fimg&amp;th=15ee8b92b0110c05&amp;attid=0.1.1&amp;disp=emb&amp;attbid=ANGjdJ8eiXo8W8QW4DU3t3sdOf9QhsfwIWfRR8vUqmg3ktvy5gpT6xOt-tjjb3QqSWvcPNdCBS7MKM_Ok2earQjkEAkaxluAIXl_K0TCmJE4oOXm-lJ2060c6a0Ew4c&amp;sz=w1576-h1398&amp;ats=1507143010290&amp;rm=15ee8b92b0110c05&amp;zw&amp;atsh=1">
            <a:extLst>
              <a:ext uri="{FF2B5EF4-FFF2-40B4-BE49-F238E27FC236}">
                <a16:creationId xmlns:a16="http://schemas.microsoft.com/office/drawing/2014/main" xmlns="" id="{2FF0453A-566C-44FF-8747-E21D19657D8E}"/>
              </a:ext>
            </a:extLst>
          </p:cNvPr>
          <p:cNvSpPr>
            <a:spLocks noChangeAspect="1" noChangeArrowheads="1"/>
          </p:cNvSpPr>
          <p:nvPr/>
        </p:nvSpPr>
        <p:spPr bwMode="auto">
          <a:xfrm>
            <a:off x="2343150" y="100013"/>
            <a:ext cx="7505700" cy="6657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xmlns="" id="{66540622-7D11-4BB5-B4B5-D9D60AD25377}"/>
              </a:ext>
            </a:extLst>
          </p:cNvPr>
          <p:cNvPicPr>
            <a:picLocks noChangeAspect="1"/>
          </p:cNvPicPr>
          <p:nvPr/>
        </p:nvPicPr>
        <p:blipFill>
          <a:blip r:embed="rId5"/>
          <a:stretch>
            <a:fillRect/>
          </a:stretch>
        </p:blipFill>
        <p:spPr>
          <a:xfrm rot="166424">
            <a:off x="7523257" y="2459331"/>
            <a:ext cx="1566939" cy="1388839"/>
          </a:xfrm>
          <a:prstGeom prst="rect">
            <a:avLst/>
          </a:prstGeom>
        </p:spPr>
      </p:pic>
      <p:cxnSp>
        <p:nvCxnSpPr>
          <p:cNvPr id="6" name="Straight Connector 5">
            <a:extLst>
              <a:ext uri="{FF2B5EF4-FFF2-40B4-BE49-F238E27FC236}">
                <a16:creationId xmlns:a16="http://schemas.microsoft.com/office/drawing/2014/main" xmlns="" id="{187074DD-87E6-47E2-8D66-8C294443ABAC}"/>
              </a:ext>
            </a:extLst>
          </p:cNvPr>
          <p:cNvCxnSpPr/>
          <p:nvPr/>
        </p:nvCxnSpPr>
        <p:spPr>
          <a:xfrm>
            <a:off x="1762539" y="3885270"/>
            <a:ext cx="8984621" cy="0"/>
          </a:xfrm>
          <a:prstGeom prst="line">
            <a:avLst/>
          </a:prstGeom>
          <a:ln w="57150">
            <a:solidFill>
              <a:schemeClr val="accent2"/>
            </a:solidFill>
          </a:ln>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xmlns="" id="{D78A3197-437E-42E8-BD1F-C226F81AC103}"/>
              </a:ext>
            </a:extLst>
          </p:cNvPr>
          <p:cNvSpPr/>
          <p:nvPr/>
        </p:nvSpPr>
        <p:spPr>
          <a:xfrm>
            <a:off x="7265370" y="6011799"/>
            <a:ext cx="4816647" cy="646331"/>
          </a:xfrm>
          <a:prstGeom prst="rect">
            <a:avLst/>
          </a:prstGeom>
        </p:spPr>
        <p:txBody>
          <a:bodyPr wrap="square">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داهم الإنسان أمر عظيم لا يستطيعه ، أو يصعب عليه القيام به .</a:t>
            </a:r>
            <a:endParaRPr lang="en-US" sz="2800" dirty="0">
              <a:solidFill>
                <a:schemeClr val="accent6">
                  <a:lumMod val="50000"/>
                </a:schemeClr>
              </a:solidFill>
            </a:endParaRPr>
          </a:p>
        </p:txBody>
      </p:sp>
      <p:pic>
        <p:nvPicPr>
          <p:cNvPr id="9" name="Picture 8">
            <a:extLst>
              <a:ext uri="{FF2B5EF4-FFF2-40B4-BE49-F238E27FC236}">
                <a16:creationId xmlns:a16="http://schemas.microsoft.com/office/drawing/2014/main" xmlns="" id="{A8BF91CB-ED92-414E-AF4C-9098E9A4B2C6}"/>
              </a:ext>
            </a:extLst>
          </p:cNvPr>
          <p:cNvPicPr>
            <a:picLocks noChangeAspect="1"/>
          </p:cNvPicPr>
          <p:nvPr/>
        </p:nvPicPr>
        <p:blipFill>
          <a:blip r:embed="rId6"/>
          <a:stretch>
            <a:fillRect/>
          </a:stretch>
        </p:blipFill>
        <p:spPr>
          <a:xfrm>
            <a:off x="3765954" y="302611"/>
            <a:ext cx="3668503" cy="3535729"/>
          </a:xfrm>
          <a:prstGeom prst="rect">
            <a:avLst/>
          </a:prstGeom>
        </p:spPr>
      </p:pic>
      <p:pic>
        <p:nvPicPr>
          <p:cNvPr id="11" name="Picture 10">
            <a:extLst>
              <a:ext uri="{FF2B5EF4-FFF2-40B4-BE49-F238E27FC236}">
                <a16:creationId xmlns:a16="http://schemas.microsoft.com/office/drawing/2014/main" xmlns="" id="{EB028634-0419-4555-8C05-A8662DC51D04}"/>
              </a:ext>
            </a:extLst>
          </p:cNvPr>
          <p:cNvPicPr>
            <a:picLocks noChangeAspect="1"/>
          </p:cNvPicPr>
          <p:nvPr/>
        </p:nvPicPr>
        <p:blipFill>
          <a:blip r:embed="rId7"/>
          <a:stretch>
            <a:fillRect/>
          </a:stretch>
        </p:blipFill>
        <p:spPr>
          <a:xfrm>
            <a:off x="5675381" y="2755330"/>
            <a:ext cx="177208" cy="177208"/>
          </a:xfrm>
          <a:prstGeom prst="rect">
            <a:avLst/>
          </a:prstGeom>
        </p:spPr>
      </p:pic>
      <p:pic>
        <p:nvPicPr>
          <p:cNvPr id="13" name="Picture 12">
            <a:extLst>
              <a:ext uri="{FF2B5EF4-FFF2-40B4-BE49-F238E27FC236}">
                <a16:creationId xmlns:a16="http://schemas.microsoft.com/office/drawing/2014/main" xmlns="" id="{1B1F51F7-BAB0-473A-9F53-5E35AB50C252}"/>
              </a:ext>
            </a:extLst>
          </p:cNvPr>
          <p:cNvPicPr>
            <a:picLocks noChangeAspect="1"/>
          </p:cNvPicPr>
          <p:nvPr/>
        </p:nvPicPr>
        <p:blipFill>
          <a:blip r:embed="rId8"/>
          <a:stretch>
            <a:fillRect/>
          </a:stretch>
        </p:blipFill>
        <p:spPr>
          <a:xfrm>
            <a:off x="5450541" y="2887520"/>
            <a:ext cx="208707" cy="208707"/>
          </a:xfrm>
          <a:prstGeom prst="rect">
            <a:avLst/>
          </a:prstGeom>
        </p:spPr>
      </p:pic>
      <p:pic>
        <p:nvPicPr>
          <p:cNvPr id="17" name="Picture 16">
            <a:extLst>
              <a:ext uri="{FF2B5EF4-FFF2-40B4-BE49-F238E27FC236}">
                <a16:creationId xmlns:a16="http://schemas.microsoft.com/office/drawing/2014/main" xmlns="" id="{96B7F3CF-DFCB-4F4C-A8E4-A6CD56D1F1A0}"/>
              </a:ext>
            </a:extLst>
          </p:cNvPr>
          <p:cNvPicPr>
            <a:picLocks noChangeAspect="1"/>
          </p:cNvPicPr>
          <p:nvPr/>
        </p:nvPicPr>
        <p:blipFill>
          <a:blip r:embed="rId8"/>
          <a:stretch>
            <a:fillRect/>
          </a:stretch>
        </p:blipFill>
        <p:spPr>
          <a:xfrm flipH="1" flipV="1">
            <a:off x="5918792" y="2742821"/>
            <a:ext cx="177208" cy="177208"/>
          </a:xfrm>
          <a:prstGeom prst="rect">
            <a:avLst/>
          </a:prstGeom>
        </p:spPr>
      </p:pic>
    </p:spTree>
    <p:extLst>
      <p:ext uri="{BB962C8B-B14F-4D97-AF65-F5344CB8AC3E}">
        <p14:creationId xmlns:p14="http://schemas.microsoft.com/office/powerpoint/2010/main" val="347298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richu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77" y="1833935"/>
            <a:ext cx="4053666" cy="292792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M-TEC\Desktop\trichuris-trichiura-life-cycle.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4398513" y="1686153"/>
            <a:ext cx="3743930" cy="3665751"/>
          </a:xfrm>
          <a:prstGeom prst="rect">
            <a:avLst/>
          </a:prstGeom>
        </p:spPr>
      </p:pic>
      <p:pic>
        <p:nvPicPr>
          <p:cNvPr id="4" name="Picture 2" descr="C:\Users\M-TEC\Desktop\mm.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02113" y="1645840"/>
            <a:ext cx="3734043" cy="345399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0488723" y="1393766"/>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600" b="1" dirty="0">
                <a:solidFill>
                  <a:srgbClr val="FF0000"/>
                </a:solidFill>
                <a:latin typeface="Calibri Light" panose="020F0302020204030204" pitchFamily="34" charset="0"/>
                <a:cs typeface="Calibri Light" panose="020F0302020204030204" pitchFamily="34" charset="0"/>
              </a:rPr>
              <a:t>Infective stage is </a:t>
            </a:r>
            <a:r>
              <a:rPr lang="en-US" altLang="en-US" sz="1600" b="1" dirty="0" err="1">
                <a:solidFill>
                  <a:srgbClr val="FF0000"/>
                </a:solidFill>
                <a:latin typeface="Calibri Light" panose="020F0302020204030204" pitchFamily="34" charset="0"/>
                <a:cs typeface="Calibri Light" panose="020F0302020204030204" pitchFamily="34" charset="0"/>
              </a:rPr>
              <a:t>embryonated</a:t>
            </a:r>
            <a:r>
              <a:rPr lang="en-US" altLang="en-US" sz="1600" b="1" dirty="0">
                <a:solidFill>
                  <a:srgbClr val="FF0000"/>
                </a:solidFill>
                <a:latin typeface="Calibri Light" panose="020F0302020204030204" pitchFamily="34" charset="0"/>
                <a:cs typeface="Calibri Light" panose="020F0302020204030204" pitchFamily="34" charset="0"/>
              </a:rPr>
              <a:t> egg</a:t>
            </a:r>
          </a:p>
        </p:txBody>
      </p:sp>
      <p:sp>
        <p:nvSpPr>
          <p:cNvPr id="6" name="TextBox 2">
            <a:extLst>
              <a:ext uri="{FF2B5EF4-FFF2-40B4-BE49-F238E27FC236}">
                <a16:creationId xmlns:a16="http://schemas.microsoft.com/office/drawing/2014/main" xmlns="" id="{88207A33-9256-40A5-BADB-C2EEFE248A61}"/>
              </a:ext>
            </a:extLst>
          </p:cNvPr>
          <p:cNvSpPr txBox="1"/>
          <p:nvPr/>
        </p:nvSpPr>
        <p:spPr>
          <a:xfrm>
            <a:off x="10356273" y="5099830"/>
            <a:ext cx="1552575" cy="584775"/>
          </a:xfrm>
          <a:prstGeom prst="rect">
            <a:avLst/>
          </a:prstGeom>
          <a:noFill/>
        </p:spPr>
        <p:txBody>
          <a:bodyPr>
            <a:spAutoFit/>
          </a:bodyPr>
          <a:lstStyle/>
          <a:p>
            <a:pPr eaLnBrk="1" hangingPunct="1">
              <a:defRPr/>
            </a:pPr>
            <a:r>
              <a:rPr lang="en-US" sz="1600" b="1" dirty="0">
                <a:latin typeface="Calibri Light" panose="020F0302020204030204" pitchFamily="34" charset="0"/>
                <a:cs typeface="Calibri Light" panose="020F0302020204030204" pitchFamily="34" charset="0"/>
              </a:rPr>
              <a:t>Diagnostic stage is egg in stool</a:t>
            </a:r>
          </a:p>
        </p:txBody>
      </p:sp>
      <p:sp>
        <p:nvSpPr>
          <p:cNvPr id="7" name="Title 1"/>
          <p:cNvSpPr txBox="1">
            <a:spLocks noChangeArrowheads="1"/>
          </p:cNvSpPr>
          <p:nvPr/>
        </p:nvSpPr>
        <p:spPr>
          <a:xfrm>
            <a:off x="1547819" y="469986"/>
            <a:ext cx="5508762" cy="786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chemeClr val="accent1">
                    <a:lumMod val="50000"/>
                  </a:schemeClr>
                </a:solidFill>
              </a:rPr>
              <a:t>2-Trichuris </a:t>
            </a:r>
            <a:r>
              <a:rPr lang="en-US" altLang="en-US" sz="2400" b="1" dirty="0" err="1">
                <a:solidFill>
                  <a:schemeClr val="accent1">
                    <a:lumMod val="50000"/>
                  </a:schemeClr>
                </a:solidFill>
              </a:rPr>
              <a:t>trichiura</a:t>
            </a:r>
            <a:r>
              <a:rPr lang="en-US" altLang="en-US" sz="2400" b="1" dirty="0">
                <a:solidFill>
                  <a:schemeClr val="accent1">
                    <a:lumMod val="50000"/>
                  </a:schemeClr>
                </a:solidFill>
              </a:rPr>
              <a:t> (Whipworm)</a:t>
            </a:r>
            <a:endParaRPr lang="en-US" altLang="en-US" dirty="0"/>
          </a:p>
        </p:txBody>
      </p:sp>
      <p:cxnSp>
        <p:nvCxnSpPr>
          <p:cNvPr id="9"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2">
            <a:extLst>
              <a:ext uri="{FF2B5EF4-FFF2-40B4-BE49-F238E27FC236}">
                <a16:creationId xmlns:a16="http://schemas.microsoft.com/office/drawing/2014/main" xmlns="" id="{CAF79385-28A3-4A0B-A555-6E149360095E}"/>
              </a:ext>
            </a:extLst>
          </p:cNvPr>
          <p:cNvCxnSpPr>
            <a:endCxn id="7" idx="2"/>
          </p:cNvCxnSpPr>
          <p:nvPr/>
        </p:nvCxnSpPr>
        <p:spPr>
          <a:xfrm flipV="1">
            <a:off x="4290573" y="1256146"/>
            <a:ext cx="11627"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2">
            <a:extLst>
              <a:ext uri="{FF2B5EF4-FFF2-40B4-BE49-F238E27FC236}">
                <a16:creationId xmlns:a16="http://schemas.microsoft.com/office/drawing/2014/main" xmlns="" id="{CAF79385-28A3-4A0B-A555-6E149360095E}"/>
              </a:ext>
            </a:extLst>
          </p:cNvPr>
          <p:cNvCxnSpPr/>
          <p:nvPr/>
        </p:nvCxnSpPr>
        <p:spPr>
          <a:xfrm flipH="1" flipV="1">
            <a:off x="8234509" y="1256146"/>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9711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1"/>
          <p:cNvGraphicFramePr>
            <a:graphicFrameLocks noGrp="1"/>
          </p:cNvGraphicFramePr>
          <p:nvPr>
            <p:extLst>
              <p:ext uri="{D42A27DB-BD31-4B8C-83A1-F6EECF244321}">
                <p14:modId xmlns:p14="http://schemas.microsoft.com/office/powerpoint/2010/main" val="3455463609"/>
              </p:ext>
            </p:extLst>
          </p:nvPr>
        </p:nvGraphicFramePr>
        <p:xfrm>
          <a:off x="293914" y="178053"/>
          <a:ext cx="11604172" cy="5558302"/>
        </p:xfrm>
        <a:graphic>
          <a:graphicData uri="http://schemas.openxmlformats.org/drawingml/2006/table">
            <a:tbl>
              <a:tblPr firstRow="1" bandRow="1">
                <a:tableStyleId>{5940675A-B579-460E-94D1-54222C63F5DA}</a:tableStyleId>
              </a:tblPr>
              <a:tblGrid>
                <a:gridCol w="1128486">
                  <a:extLst>
                    <a:ext uri="{9D8B030D-6E8A-4147-A177-3AD203B41FA5}">
                      <a16:colId xmlns:a16="http://schemas.microsoft.com/office/drawing/2014/main" xmlns="" val="20000"/>
                    </a:ext>
                  </a:extLst>
                </a:gridCol>
                <a:gridCol w="10475686">
                  <a:extLst>
                    <a:ext uri="{9D8B030D-6E8A-4147-A177-3AD203B41FA5}">
                      <a16:colId xmlns:a16="http://schemas.microsoft.com/office/drawing/2014/main" xmlns="" val="20001"/>
                    </a:ext>
                  </a:extLst>
                </a:gridCol>
              </a:tblGrid>
              <a:tr h="271990">
                <a:tc gridSpan="2">
                  <a:txBody>
                    <a:bodyPr/>
                    <a:lstStyle/>
                    <a:p>
                      <a:pPr algn="ctr"/>
                      <a:r>
                        <a:rPr lang="en-US" dirty="0"/>
                        <a:t>2-Trichuris </a:t>
                      </a:r>
                      <a:r>
                        <a:rPr lang="en-US" dirty="0" err="1"/>
                        <a:t>trichiura</a:t>
                      </a:r>
                      <a:r>
                        <a:rPr lang="en-US" dirty="0"/>
                        <a:t> (Whipworm)</a:t>
                      </a:r>
                    </a:p>
                  </a:txBody>
                  <a:tcPr anchor="ct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10000"/>
                  </a:ext>
                </a:extLst>
              </a:tr>
              <a:tr h="1495945">
                <a:tc>
                  <a:txBody>
                    <a:bodyPr/>
                    <a:lstStyle/>
                    <a:p>
                      <a:pPr algn="ctr"/>
                      <a:r>
                        <a:rPr lang="en-US" sz="1600" b="1" dirty="0"/>
                        <a:t>General </a:t>
                      </a:r>
                    </a:p>
                  </a:txBody>
                  <a:tcPr anchor="ctr">
                    <a:solidFill>
                      <a:schemeClr val="accent1">
                        <a:lumMod val="20000"/>
                        <a:lumOff val="80000"/>
                      </a:schemeClr>
                    </a:solidFill>
                  </a:tcPr>
                </a:tc>
                <a:tc>
                  <a:txBody>
                    <a:bodyPr/>
                    <a:lstStyle/>
                    <a:p>
                      <a:pPr marL="285750" indent="-285750">
                        <a:buFont typeface="Arial" panose="020B0604020202020204" pitchFamily="34" charset="0"/>
                        <a:buChar char="•"/>
                      </a:pPr>
                      <a:r>
                        <a:rPr lang="en-US" dirty="0"/>
                        <a:t> World wide ,common in poor sanitation.</a:t>
                      </a:r>
                    </a:p>
                    <a:p>
                      <a:pPr marL="285750" indent="-285750">
                        <a:buFont typeface="Arial" panose="020B0604020202020204" pitchFamily="34" charset="0"/>
                        <a:buChar char="•"/>
                      </a:pPr>
                      <a:r>
                        <a:rPr lang="en-US" dirty="0">
                          <a:solidFill>
                            <a:srgbClr val="FF0000"/>
                          </a:solidFill>
                        </a:rPr>
                        <a:t>Infect only human</a:t>
                      </a:r>
                    </a:p>
                    <a:p>
                      <a:pPr marL="285750" indent="-285750">
                        <a:buFont typeface="Arial" panose="020B0604020202020204" pitchFamily="34" charset="0"/>
                        <a:buChar char="•"/>
                      </a:pPr>
                      <a:r>
                        <a:rPr lang="en-US" dirty="0"/>
                        <a:t>It </a:t>
                      </a:r>
                      <a:r>
                        <a:rPr lang="en-US" u="sng" dirty="0"/>
                        <a:t>coexists with </a:t>
                      </a:r>
                      <a:r>
                        <a:rPr lang="en-US" u="sng" dirty="0" err="1"/>
                        <a:t>Ascaris</a:t>
                      </a:r>
                      <a:r>
                        <a:rPr lang="en-US" u="sng" dirty="0"/>
                        <a:t> </a:t>
                      </a:r>
                      <a:r>
                        <a:rPr lang="en-US" dirty="0"/>
                        <a:t>because of similar requirement( </a:t>
                      </a:r>
                      <a:r>
                        <a:rPr lang="en-US" dirty="0">
                          <a:solidFill>
                            <a:srgbClr val="FF0000"/>
                          </a:solidFill>
                        </a:rPr>
                        <a:t>the eggs to be </a:t>
                      </a:r>
                      <a:r>
                        <a:rPr lang="en-US" dirty="0" err="1">
                          <a:solidFill>
                            <a:srgbClr val="FF0000"/>
                          </a:solidFill>
                        </a:rPr>
                        <a:t>embryonated</a:t>
                      </a:r>
                      <a:r>
                        <a:rPr lang="en-US" dirty="0">
                          <a:solidFill>
                            <a:srgbClr val="FF0000"/>
                          </a:solidFill>
                        </a:rPr>
                        <a:t> egg infective stage it needs to be 3 weeks in the soil</a:t>
                      </a:r>
                      <a:r>
                        <a:rPr lang="en-US" dirty="0"/>
                        <a:t>). </a:t>
                      </a:r>
                    </a:p>
                    <a:p>
                      <a:pPr marL="285750" indent="-285750">
                        <a:buFont typeface="Arial" panose="020B0604020202020204" pitchFamily="34" charset="0"/>
                        <a:buChar char="•"/>
                      </a:pPr>
                      <a:r>
                        <a:rPr lang="en-US" dirty="0"/>
                        <a:t>Adult live in </a:t>
                      </a:r>
                      <a:r>
                        <a:rPr lang="en-US" b="1" dirty="0">
                          <a:solidFill>
                            <a:srgbClr val="FF0000"/>
                          </a:solidFill>
                        </a:rPr>
                        <a:t>large intestine </a:t>
                      </a:r>
                      <a:r>
                        <a:rPr lang="en-US" dirty="0"/>
                        <a:t>especially caecum and appendix –in   heavy infection the whole length of large intestine affected.</a:t>
                      </a:r>
                    </a:p>
                    <a:p>
                      <a:pPr marL="285750" indent="-285750">
                        <a:buFont typeface="Arial" panose="020B0604020202020204" pitchFamily="34" charset="0"/>
                        <a:buChar char="•"/>
                      </a:pPr>
                      <a:r>
                        <a:rPr lang="en-US" dirty="0"/>
                        <a:t> Male and female worm have narrow  anterior portion penetrate the intestinal mucosa </a:t>
                      </a:r>
                    </a:p>
                  </a:txBody>
                  <a:tcPr anchor="ctr">
                    <a:solidFill>
                      <a:schemeClr val="bg1"/>
                    </a:solidFill>
                  </a:tcPr>
                </a:tc>
                <a:extLst>
                  <a:ext uri="{0D108BD9-81ED-4DB2-BD59-A6C34878D82A}">
                    <a16:rowId xmlns:a16="http://schemas.microsoft.com/office/drawing/2014/main" xmlns="" val="10001"/>
                  </a:ext>
                </a:extLst>
              </a:tr>
              <a:tr h="793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accent5">
                              <a:lumMod val="25000"/>
                            </a:schemeClr>
                          </a:solidFill>
                        </a:rPr>
                        <a:t>Pathology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7030A0"/>
                          </a:solidFill>
                        </a:rPr>
                        <a:t>Symptoms</a:t>
                      </a:r>
                      <a:r>
                        <a:rPr lang="en-US" sz="1600" b="1" dirty="0">
                          <a:solidFill>
                            <a:schemeClr val="accent5">
                              <a:lumMod val="25000"/>
                            </a:schemeClr>
                          </a:solidFill>
                        </a:rPr>
                        <a:t>  </a:t>
                      </a:r>
                    </a:p>
                    <a:p>
                      <a:pPr algn="ctr"/>
                      <a:endParaRPr lang="en-US" sz="1600" b="1" dirty="0"/>
                    </a:p>
                  </a:txBody>
                  <a:tcPr anchor="ctr">
                    <a:solidFill>
                      <a:schemeClr val="accent1">
                        <a:lumMod val="20000"/>
                        <a:lumOff val="80000"/>
                      </a:schemeClr>
                    </a:solidFill>
                  </a:tcPr>
                </a:tc>
                <a:tc>
                  <a:txBody>
                    <a:bodyPr/>
                    <a:lstStyle/>
                    <a:p>
                      <a:pPr marL="285750" indent="-285750" eaLnBrk="1" hangingPunct="1">
                        <a:lnSpc>
                          <a:spcPct val="90000"/>
                        </a:lnSpc>
                        <a:buFont typeface="Arial" panose="020B0604020202020204" pitchFamily="34" charset="0"/>
                        <a:buChar char="•"/>
                        <a:defRPr/>
                      </a:pPr>
                      <a:r>
                        <a:rPr lang="en-US" sz="1800" b="1" dirty="0">
                          <a:solidFill>
                            <a:srgbClr val="FF0000"/>
                          </a:solidFill>
                        </a:rPr>
                        <a:t>light infection</a:t>
                      </a:r>
                      <a:r>
                        <a:rPr lang="en-US" sz="1800" dirty="0">
                          <a:solidFill>
                            <a:srgbClr val="FF0000"/>
                          </a:solidFill>
                        </a:rPr>
                        <a:t> </a:t>
                      </a:r>
                      <a:r>
                        <a:rPr lang="en-US" sz="1800" dirty="0">
                          <a:solidFill>
                            <a:schemeClr val="accent5">
                              <a:lumMod val="25000"/>
                            </a:schemeClr>
                          </a:solidFill>
                        </a:rPr>
                        <a:t>: asymptomatic</a:t>
                      </a:r>
                    </a:p>
                    <a:p>
                      <a:pPr marL="285750" indent="-285750" eaLnBrk="1" hangingPunct="1">
                        <a:lnSpc>
                          <a:spcPct val="90000"/>
                        </a:lnSpc>
                        <a:buFont typeface="Arial" panose="020B0604020202020204" pitchFamily="34" charset="0"/>
                        <a:buChar char="•"/>
                        <a:defRPr/>
                      </a:pPr>
                      <a:r>
                        <a:rPr lang="en-US" sz="1800" b="1" dirty="0">
                          <a:solidFill>
                            <a:srgbClr val="FF0000"/>
                          </a:solidFill>
                        </a:rPr>
                        <a:t>heavy infection</a:t>
                      </a:r>
                      <a:r>
                        <a:rPr lang="en-US" sz="1800" dirty="0">
                          <a:solidFill>
                            <a:srgbClr val="FF0000"/>
                          </a:solidFill>
                        </a:rPr>
                        <a:t>  </a:t>
                      </a:r>
                      <a:r>
                        <a:rPr lang="en-US" sz="1800" dirty="0">
                          <a:solidFill>
                            <a:schemeClr val="accent5">
                              <a:lumMod val="25000"/>
                            </a:schemeClr>
                          </a:solidFill>
                        </a:rPr>
                        <a:t>:abdominal pain ,bloody diarrhea</a:t>
                      </a:r>
                    </a:p>
                    <a:p>
                      <a:pPr marL="285750" indent="-285750" eaLnBrk="1" hangingPunct="1">
                        <a:lnSpc>
                          <a:spcPct val="90000"/>
                        </a:lnSpc>
                        <a:buFont typeface="Arial" panose="020B0604020202020204" pitchFamily="34" charset="0"/>
                        <a:buChar char="•"/>
                        <a:defRPr/>
                      </a:pPr>
                      <a:r>
                        <a:rPr lang="en-US" sz="1800" dirty="0">
                          <a:solidFill>
                            <a:schemeClr val="accent5">
                              <a:lumMod val="25000"/>
                            </a:schemeClr>
                          </a:solidFill>
                        </a:rPr>
                        <a:t> </a:t>
                      </a:r>
                      <a:r>
                        <a:rPr lang="en-US" sz="1800" b="1" dirty="0">
                          <a:solidFill>
                            <a:srgbClr val="FF0000"/>
                          </a:solidFill>
                        </a:rPr>
                        <a:t>Rectal prolapsed</a:t>
                      </a:r>
                      <a:r>
                        <a:rPr lang="en-US" sz="1800" dirty="0">
                          <a:solidFill>
                            <a:srgbClr val="FF0000"/>
                          </a:solidFill>
                        </a:rPr>
                        <a:t> </a:t>
                      </a:r>
                      <a:r>
                        <a:rPr lang="en-US" sz="1600" kern="1200" dirty="0">
                          <a:solidFill>
                            <a:schemeClr val="accent1">
                              <a:lumMod val="75000"/>
                            </a:schemeClr>
                          </a:solidFill>
                          <a:latin typeface="+mn-lt"/>
                          <a:ea typeface="+mn-ea"/>
                          <a:cs typeface="+mn-cs"/>
                        </a:rPr>
                        <a:t>why? because it live in the large intestine </a:t>
                      </a:r>
                      <a:r>
                        <a:rPr lang="en-US" sz="1800" dirty="0">
                          <a:solidFill>
                            <a:schemeClr val="accent5">
                              <a:lumMod val="25000"/>
                            </a:schemeClr>
                          </a:solidFill>
                        </a:rPr>
                        <a:t>in children is a common complication.</a:t>
                      </a:r>
                    </a:p>
                  </a:txBody>
                  <a:tcPr anchor="ctr">
                    <a:solidFill>
                      <a:schemeClr val="bg1"/>
                    </a:solidFill>
                  </a:tcPr>
                </a:tc>
                <a:extLst>
                  <a:ext uri="{0D108BD9-81ED-4DB2-BD59-A6C34878D82A}">
                    <a16:rowId xmlns:a16="http://schemas.microsoft.com/office/drawing/2014/main" xmlns="" val="10002"/>
                  </a:ext>
                </a:extLst>
              </a:tr>
              <a:tr h="1484977">
                <a:tc>
                  <a:txBody>
                    <a:bodyPr/>
                    <a:lstStyle/>
                    <a:p>
                      <a:pPr algn="ctr"/>
                      <a:r>
                        <a:rPr lang="en-US" sz="1600" b="1" dirty="0">
                          <a:solidFill>
                            <a:schemeClr val="accent5">
                              <a:lumMod val="25000"/>
                            </a:schemeClr>
                          </a:solidFill>
                        </a:rPr>
                        <a:t>Diagnosis</a:t>
                      </a:r>
                      <a:endParaRPr lang="en-US" sz="1600" b="1" dirty="0"/>
                    </a:p>
                  </a:txBody>
                  <a:tcPr anchor="ctr">
                    <a:solidFill>
                      <a:schemeClr val="accent1">
                        <a:lumMod val="20000"/>
                        <a:lumOff val="80000"/>
                      </a:schemeClr>
                    </a:solidFill>
                  </a:tcPr>
                </a:tc>
                <a:tc>
                  <a:txBody>
                    <a:bodyPr/>
                    <a:lstStyle/>
                    <a:p>
                      <a:pPr eaLnBrk="1" hangingPunct="1">
                        <a:lnSpc>
                          <a:spcPct val="90000"/>
                        </a:lnSpc>
                        <a:defRPr/>
                      </a:pPr>
                      <a:r>
                        <a:rPr lang="en-US" sz="1800" dirty="0">
                          <a:solidFill>
                            <a:srgbClr val="FF0000"/>
                          </a:solidFill>
                        </a:rPr>
                        <a:t>egg in stool </a:t>
                      </a:r>
                      <a:r>
                        <a:rPr lang="en-US" sz="1800" dirty="0">
                          <a:solidFill>
                            <a:schemeClr val="accent5">
                              <a:lumMod val="25000"/>
                            </a:schemeClr>
                          </a:solidFill>
                        </a:rPr>
                        <a:t>characterized by its barrel  shape with mucoid plugs at each pole .</a:t>
                      </a:r>
                    </a:p>
                  </a:txBody>
                  <a:tcPr anchor="ctr">
                    <a:solidFill>
                      <a:schemeClr val="bg1"/>
                    </a:solidFill>
                  </a:tcPr>
                </a:tc>
                <a:extLst>
                  <a:ext uri="{0D108BD9-81ED-4DB2-BD59-A6C34878D82A}">
                    <a16:rowId xmlns:a16="http://schemas.microsoft.com/office/drawing/2014/main" xmlns="" val="10003"/>
                  </a:ext>
                </a:extLst>
              </a:tr>
              <a:tr h="629085">
                <a:tc>
                  <a:txBody>
                    <a:bodyPr/>
                    <a:lstStyle/>
                    <a:p>
                      <a:pPr algn="ctr"/>
                      <a:r>
                        <a:rPr lang="en-US" sz="1600" b="1" dirty="0">
                          <a:solidFill>
                            <a:schemeClr val="accent5">
                              <a:lumMod val="25000"/>
                            </a:schemeClr>
                          </a:solidFill>
                        </a:rPr>
                        <a:t> Treatment </a:t>
                      </a:r>
                      <a:endParaRPr lang="en-US" sz="1600" b="1" dirty="0"/>
                    </a:p>
                  </a:txBody>
                  <a:tcPr anchor="ctr">
                    <a:solidFill>
                      <a:schemeClr val="accent1">
                        <a:lumMod val="20000"/>
                        <a:lumOff val="80000"/>
                      </a:schemeClr>
                    </a:solidFill>
                  </a:tcPr>
                </a:tc>
                <a:tc>
                  <a:txBody>
                    <a:bodyPr/>
                    <a:lstStyle/>
                    <a:p>
                      <a:r>
                        <a:rPr lang="en-US" sz="1800" dirty="0" err="1">
                          <a:solidFill>
                            <a:srgbClr val="FF0000"/>
                          </a:solidFill>
                        </a:rPr>
                        <a:t>Albendazole</a:t>
                      </a:r>
                      <a:r>
                        <a:rPr lang="en-US" sz="1800" dirty="0">
                          <a:solidFill>
                            <a:srgbClr val="FF0000"/>
                          </a:solidFill>
                        </a:rPr>
                        <a:t>. </a:t>
                      </a:r>
                      <a:r>
                        <a:rPr lang="en-US" sz="1600" kern="1200" dirty="0">
                          <a:solidFill>
                            <a:schemeClr val="accent1">
                              <a:lumMod val="75000"/>
                            </a:schemeClr>
                          </a:solidFill>
                          <a:latin typeface="+mn-lt"/>
                          <a:ea typeface="+mn-ea"/>
                          <a:cs typeface="+mn-cs"/>
                        </a:rPr>
                        <a:t>(for all helminths)</a:t>
                      </a:r>
                    </a:p>
                  </a:txBody>
                  <a:tcPr anchor="ctr">
                    <a:solidFill>
                      <a:schemeClr val="bg1"/>
                    </a:solidFill>
                  </a:tcPr>
                </a:tc>
                <a:extLst>
                  <a:ext uri="{0D108BD9-81ED-4DB2-BD59-A6C34878D82A}">
                    <a16:rowId xmlns:a16="http://schemas.microsoft.com/office/drawing/2014/main" xmlns="" val="1211195032"/>
                  </a:ext>
                </a:extLst>
              </a:tr>
            </a:tbl>
          </a:graphicData>
        </a:graphic>
      </p:graphicFrame>
      <p:pic>
        <p:nvPicPr>
          <p:cNvPr id="10" name="Picture 6" descr="http://www.path.cam.ac.uk/~schisto/Pictures/Eggs/Other_helminth_eggs/Trichuris.egg"/>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9977443" y="3648724"/>
            <a:ext cx="1920643" cy="14437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1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a:xfrm>
            <a:off x="2454720" y="91284"/>
            <a:ext cx="7227881" cy="786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t> </a:t>
            </a:r>
            <a:r>
              <a:rPr lang="en-US" altLang="en-US" sz="2400" b="1" dirty="0">
                <a:solidFill>
                  <a:schemeClr val="accent1">
                    <a:lumMod val="50000"/>
                  </a:schemeClr>
                </a:solidFill>
              </a:rPr>
              <a:t>Hook worms </a:t>
            </a:r>
            <a:r>
              <a:rPr lang="en-US" altLang="en-US" sz="1600" dirty="0">
                <a:solidFill>
                  <a:schemeClr val="accent1">
                    <a:lumMod val="75000"/>
                  </a:schemeClr>
                </a:solidFill>
                <a:latin typeface="+mn-lt"/>
                <a:ea typeface="+mn-ea"/>
                <a:cs typeface="+mn-cs"/>
              </a:rPr>
              <a:t>(just remember this short name )</a:t>
            </a:r>
          </a:p>
          <a:p>
            <a:pPr algn="ctr"/>
            <a:r>
              <a:rPr lang="en-US" altLang="en-US" sz="2400" b="1" dirty="0">
                <a:solidFill>
                  <a:schemeClr val="accent1">
                    <a:lumMod val="50000"/>
                  </a:schemeClr>
                </a:solidFill>
              </a:rPr>
              <a:t>   </a:t>
            </a:r>
            <a:r>
              <a:rPr lang="en-US" altLang="en-US" sz="2400" b="1" dirty="0" err="1">
                <a:solidFill>
                  <a:schemeClr val="accent1">
                    <a:lumMod val="50000"/>
                  </a:schemeClr>
                </a:solidFill>
              </a:rPr>
              <a:t>Ancylostoma</a:t>
            </a:r>
            <a:r>
              <a:rPr lang="en-US" altLang="en-US" sz="2400" b="1" dirty="0">
                <a:solidFill>
                  <a:schemeClr val="accent1">
                    <a:lumMod val="50000"/>
                  </a:schemeClr>
                </a:solidFill>
              </a:rPr>
              <a:t> </a:t>
            </a:r>
            <a:r>
              <a:rPr lang="en-US" altLang="en-US" sz="2400" b="1" dirty="0" err="1">
                <a:solidFill>
                  <a:schemeClr val="accent1">
                    <a:lumMod val="50000"/>
                  </a:schemeClr>
                </a:solidFill>
              </a:rPr>
              <a:t>dudenale</a:t>
            </a:r>
            <a:r>
              <a:rPr lang="en-US" altLang="en-US" sz="2400" b="1" dirty="0">
                <a:solidFill>
                  <a:schemeClr val="accent1">
                    <a:lumMod val="50000"/>
                  </a:schemeClr>
                </a:solidFill>
              </a:rPr>
              <a:t> </a:t>
            </a:r>
            <a:r>
              <a:rPr lang="en-US" altLang="en-US" sz="1600" dirty="0">
                <a:solidFill>
                  <a:schemeClr val="accent1">
                    <a:lumMod val="75000"/>
                  </a:schemeClr>
                </a:solidFill>
                <a:latin typeface="+mn-lt"/>
                <a:ea typeface="+mn-ea"/>
                <a:cs typeface="+mn-cs"/>
              </a:rPr>
              <a:t>(in the middle east) </a:t>
            </a:r>
            <a:r>
              <a:rPr lang="en-US" altLang="en-US" sz="2400" b="1" dirty="0">
                <a:solidFill>
                  <a:schemeClr val="accent1">
                    <a:lumMod val="50000"/>
                  </a:schemeClr>
                </a:solidFill>
              </a:rPr>
              <a:t>&amp;</a:t>
            </a:r>
            <a:r>
              <a:rPr lang="en-US" altLang="en-US" sz="2400" b="1" dirty="0" err="1">
                <a:solidFill>
                  <a:schemeClr val="accent1">
                    <a:lumMod val="50000"/>
                  </a:schemeClr>
                </a:solidFill>
              </a:rPr>
              <a:t>Necator</a:t>
            </a:r>
            <a:r>
              <a:rPr lang="en-US" altLang="en-US" sz="2400" b="1" dirty="0">
                <a:solidFill>
                  <a:schemeClr val="accent1">
                    <a:lumMod val="50000"/>
                  </a:schemeClr>
                </a:solidFill>
              </a:rPr>
              <a:t> </a:t>
            </a:r>
            <a:r>
              <a:rPr lang="en-US" altLang="en-US" sz="2400" b="1" dirty="0" err="1">
                <a:solidFill>
                  <a:schemeClr val="accent1">
                    <a:lumMod val="50000"/>
                  </a:schemeClr>
                </a:solidFill>
              </a:rPr>
              <a:t>americanus</a:t>
            </a:r>
            <a:r>
              <a:rPr lang="en-US" altLang="en-US" sz="1600" dirty="0">
                <a:solidFill>
                  <a:schemeClr val="accent1">
                    <a:lumMod val="75000"/>
                  </a:schemeClr>
                </a:solidFill>
                <a:latin typeface="+mn-lt"/>
                <a:ea typeface="+mn-ea"/>
                <a:cs typeface="+mn-cs"/>
              </a:rPr>
              <a:t>( in US)</a:t>
            </a:r>
          </a:p>
          <a:p>
            <a:endParaRPr lang="en-US" altLang="en-US" b="1" dirty="0"/>
          </a:p>
        </p:txBody>
      </p:sp>
      <p:cxnSp>
        <p:nvCxnSpPr>
          <p:cNvPr id="9"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2">
            <a:extLst>
              <a:ext uri="{FF2B5EF4-FFF2-40B4-BE49-F238E27FC236}">
                <a16:creationId xmlns:a16="http://schemas.microsoft.com/office/drawing/2014/main" xmlns="" id="{CAF79385-28A3-4A0B-A555-6E149360095E}"/>
              </a:ext>
            </a:extLst>
          </p:cNvPr>
          <p:cNvCxnSpPr/>
          <p:nvPr/>
        </p:nvCxnSpPr>
        <p:spPr>
          <a:xfrm flipH="1" flipV="1">
            <a:off x="3375771" y="1284902"/>
            <a:ext cx="3225" cy="422096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2">
            <a:extLst>
              <a:ext uri="{FF2B5EF4-FFF2-40B4-BE49-F238E27FC236}">
                <a16:creationId xmlns:a16="http://schemas.microsoft.com/office/drawing/2014/main" xmlns="" id="{CAF79385-28A3-4A0B-A555-6E149360095E}"/>
              </a:ext>
            </a:extLst>
          </p:cNvPr>
          <p:cNvCxnSpPr/>
          <p:nvPr/>
        </p:nvCxnSpPr>
        <p:spPr>
          <a:xfrm flipV="1">
            <a:off x="7920564" y="1270998"/>
            <a:ext cx="24161" cy="39464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4" descr="hookworlm"/>
          <p:cNvPicPr>
            <a:picLocks noChangeAspect="1" noChangeArrowheads="1"/>
          </p:cNvPicPr>
          <p:nvPr/>
        </p:nvPicPr>
        <p:blipFill rotWithShape="1">
          <a:blip r:embed="rId2">
            <a:extLst>
              <a:ext uri="{28A0092B-C50C-407E-A947-70E740481C1C}">
                <a14:useLocalDpi xmlns:a14="http://schemas.microsoft.com/office/drawing/2010/main" val="0"/>
              </a:ext>
            </a:extLst>
          </a:blip>
          <a:srcRect b="12155"/>
          <a:stretch/>
        </p:blipFill>
        <p:spPr bwMode="auto">
          <a:xfrm>
            <a:off x="161253" y="1904857"/>
            <a:ext cx="3109490" cy="30957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amerm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3595" y="1736612"/>
            <a:ext cx="3221345" cy="32639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
            <a:extLst>
              <a:ext uri="{FF2B5EF4-FFF2-40B4-BE49-F238E27FC236}">
                <a16:creationId xmlns:a16="http://schemas.microsoft.com/office/drawing/2014/main" xmlns="" id="{AA643368-1181-445C-82E5-152EE3D80758}"/>
              </a:ext>
            </a:extLst>
          </p:cNvPr>
          <p:cNvSpPr/>
          <p:nvPr/>
        </p:nvSpPr>
        <p:spPr>
          <a:xfrm>
            <a:off x="506412" y="5505867"/>
            <a:ext cx="10541115" cy="369332"/>
          </a:xfrm>
          <a:prstGeom prst="rect">
            <a:avLst/>
          </a:prstGeom>
        </p:spPr>
        <p:txBody>
          <a:bodyPr wrap="square">
            <a:spAutoFit/>
          </a:bodyPr>
          <a:lstStyle/>
          <a:p>
            <a:pPr eaLnBrk="1" hangingPunct="1">
              <a:defRPr/>
            </a:pPr>
            <a:r>
              <a:rPr lang="en-US" dirty="0">
                <a:solidFill>
                  <a:schemeClr val="accent5">
                    <a:lumMod val="25000"/>
                  </a:schemeClr>
                </a:solidFill>
              </a:rPr>
              <a:t>Its buccal capsule (mouth) lined with hard hooks, triangular </a:t>
            </a:r>
            <a:r>
              <a:rPr lang="en-US" b="1" dirty="0">
                <a:solidFill>
                  <a:schemeClr val="accent5">
                    <a:lumMod val="25000"/>
                  </a:schemeClr>
                </a:solidFill>
              </a:rPr>
              <a:t>cutting plates</a:t>
            </a:r>
            <a:r>
              <a:rPr lang="en-US" dirty="0">
                <a:solidFill>
                  <a:schemeClr val="accent5">
                    <a:lumMod val="25000"/>
                  </a:schemeClr>
                </a:solidFill>
              </a:rPr>
              <a:t> and </a:t>
            </a:r>
            <a:r>
              <a:rPr lang="en-US" b="1" dirty="0">
                <a:solidFill>
                  <a:srgbClr val="FF0000"/>
                </a:solidFill>
              </a:rPr>
              <a:t>anticoagulant glands</a:t>
            </a:r>
            <a:r>
              <a:rPr lang="en-US" dirty="0">
                <a:solidFill>
                  <a:srgbClr val="FF0000"/>
                </a:solidFill>
              </a:rPr>
              <a:t>.</a:t>
            </a:r>
          </a:p>
        </p:txBody>
      </p:sp>
      <p:pic>
        <p:nvPicPr>
          <p:cNvPr id="16" name="Picture 5" descr="C:\Users\M-TEC\Desktop\h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40" y="1752045"/>
            <a:ext cx="1086886" cy="324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M-TEC\Desktop\Hookworm_LifeCycle.gif"/>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989025" y="1752046"/>
            <a:ext cx="4018066" cy="33369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5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1"/>
          <p:cNvGraphicFramePr>
            <a:graphicFrameLocks noGrp="1"/>
          </p:cNvGraphicFramePr>
          <p:nvPr>
            <p:extLst>
              <p:ext uri="{D42A27DB-BD31-4B8C-83A1-F6EECF244321}">
                <p14:modId xmlns:p14="http://schemas.microsoft.com/office/powerpoint/2010/main" val="3251653348"/>
              </p:ext>
            </p:extLst>
          </p:nvPr>
        </p:nvGraphicFramePr>
        <p:xfrm>
          <a:off x="96253" y="110677"/>
          <a:ext cx="11801833" cy="6388527"/>
        </p:xfrm>
        <a:graphic>
          <a:graphicData uri="http://schemas.openxmlformats.org/drawingml/2006/table">
            <a:tbl>
              <a:tblPr firstRow="1" bandRow="1">
                <a:tableStyleId>{5940675A-B579-460E-94D1-54222C63F5DA}</a:tableStyleId>
              </a:tblPr>
              <a:tblGrid>
                <a:gridCol w="1141704">
                  <a:extLst>
                    <a:ext uri="{9D8B030D-6E8A-4147-A177-3AD203B41FA5}">
                      <a16:colId xmlns:a16="http://schemas.microsoft.com/office/drawing/2014/main" xmlns="" val="20000"/>
                    </a:ext>
                  </a:extLst>
                </a:gridCol>
                <a:gridCol w="4384638">
                  <a:extLst>
                    <a:ext uri="{9D8B030D-6E8A-4147-A177-3AD203B41FA5}">
                      <a16:colId xmlns:a16="http://schemas.microsoft.com/office/drawing/2014/main" xmlns="" val="20001"/>
                    </a:ext>
                  </a:extLst>
                </a:gridCol>
                <a:gridCol w="6275491">
                  <a:extLst>
                    <a:ext uri="{9D8B030D-6E8A-4147-A177-3AD203B41FA5}">
                      <a16:colId xmlns:a16="http://schemas.microsoft.com/office/drawing/2014/main" xmlns="" val="357176652"/>
                    </a:ext>
                  </a:extLst>
                </a:gridCol>
              </a:tblGrid>
              <a:tr h="319316">
                <a:tc gridSpan="3">
                  <a:txBody>
                    <a:bodyPr/>
                    <a:lstStyle/>
                    <a:p>
                      <a:pPr algn="ctr" eaLnBrk="1" hangingPunct="1">
                        <a:spcBef>
                          <a:spcPct val="20000"/>
                        </a:spcBef>
                        <a:buClr>
                          <a:schemeClr val="folHlink"/>
                        </a:buClr>
                        <a:buSzPct val="60000"/>
                        <a:buFont typeface="Wingdings" pitchFamily="2" charset="2"/>
                        <a:buNone/>
                        <a:defRPr/>
                      </a:pPr>
                      <a:r>
                        <a:rPr lang="en-US" sz="1600" dirty="0">
                          <a:latin typeface="+mn-lt"/>
                        </a:rPr>
                        <a:t> </a:t>
                      </a:r>
                      <a:r>
                        <a:rPr lang="en-US" sz="1600" b="1" dirty="0">
                          <a:solidFill>
                            <a:schemeClr val="tx1"/>
                          </a:solidFill>
                          <a:latin typeface="+mn-lt"/>
                        </a:rPr>
                        <a:t>Hook worms </a:t>
                      </a:r>
                      <a:r>
                        <a:rPr lang="en-US" sz="1600" b="1" baseline="0" dirty="0">
                          <a:solidFill>
                            <a:schemeClr val="tx1"/>
                          </a:solidFill>
                          <a:latin typeface="+mn-lt"/>
                        </a:rPr>
                        <a:t>   </a:t>
                      </a:r>
                      <a:r>
                        <a:rPr lang="en-US" sz="1600" dirty="0" err="1">
                          <a:latin typeface="+mn-lt"/>
                        </a:rPr>
                        <a:t>Ancylostoma</a:t>
                      </a:r>
                      <a:r>
                        <a:rPr lang="en-US" sz="1600" dirty="0">
                          <a:latin typeface="+mn-lt"/>
                        </a:rPr>
                        <a:t> </a:t>
                      </a:r>
                      <a:r>
                        <a:rPr lang="en-US" sz="1600" dirty="0" err="1">
                          <a:latin typeface="+mn-lt"/>
                        </a:rPr>
                        <a:t>dudenale</a:t>
                      </a:r>
                      <a:r>
                        <a:rPr lang="en-US" sz="1600" dirty="0">
                          <a:latin typeface="+mn-lt"/>
                        </a:rPr>
                        <a:t> &amp;</a:t>
                      </a:r>
                      <a:r>
                        <a:rPr lang="en-US" sz="1600" dirty="0" err="1">
                          <a:latin typeface="+mn-lt"/>
                        </a:rPr>
                        <a:t>Necator</a:t>
                      </a:r>
                      <a:r>
                        <a:rPr lang="en-US" sz="1600" dirty="0">
                          <a:latin typeface="+mn-lt"/>
                        </a:rPr>
                        <a:t> </a:t>
                      </a:r>
                      <a:r>
                        <a:rPr lang="en-US" sz="1600" dirty="0" err="1">
                          <a:latin typeface="+mn-lt"/>
                        </a:rPr>
                        <a:t>americanus</a:t>
                      </a:r>
                      <a:endParaRPr lang="en-GB" sz="1600" dirty="0">
                        <a:latin typeface="+mn-lt"/>
                      </a:endParaRPr>
                    </a:p>
                  </a:txBody>
                  <a:tcP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2128431">
                <a:tc>
                  <a:txBody>
                    <a:bodyPr/>
                    <a:lstStyle/>
                    <a:p>
                      <a:pPr algn="ctr"/>
                      <a:r>
                        <a:rPr lang="en-US" sz="1400" b="1" dirty="0">
                          <a:latin typeface="+mn-lt"/>
                        </a:rPr>
                        <a:t>General </a:t>
                      </a:r>
                    </a:p>
                  </a:txBody>
                  <a:tcPr anchor="ctr">
                    <a:solidFill>
                      <a:schemeClr val="accent1">
                        <a:lumMod val="20000"/>
                        <a:lumOff val="80000"/>
                      </a:schemeClr>
                    </a:solidFill>
                  </a:tcPr>
                </a:tc>
                <a:tc gridSpan="2">
                  <a:txBody>
                    <a:bodyPr/>
                    <a:lstStyle/>
                    <a:p>
                      <a:pPr marL="285750" indent="-285750" eaLnBrk="1" hangingPunct="1">
                        <a:spcBef>
                          <a:spcPct val="0"/>
                        </a:spcBef>
                        <a:buClrTx/>
                        <a:buSzTx/>
                        <a:buFont typeface="Arial" panose="020B0604020202020204" pitchFamily="34" charset="0"/>
                        <a:buChar char="•"/>
                      </a:pPr>
                      <a:r>
                        <a:rPr lang="en-US" altLang="en-US" sz="1600" kern="1200" dirty="0">
                          <a:solidFill>
                            <a:schemeClr val="accent1">
                              <a:lumMod val="75000"/>
                            </a:schemeClr>
                          </a:solidFill>
                          <a:latin typeface="+mn-lt"/>
                          <a:ea typeface="+mn-ea"/>
                          <a:cs typeface="+mn-cs"/>
                        </a:rPr>
                        <a:t>Needs </a:t>
                      </a:r>
                      <a:r>
                        <a:rPr lang="en-US" altLang="en-US" sz="1600" kern="1200" dirty="0">
                          <a:solidFill>
                            <a:srgbClr val="FF0000"/>
                          </a:solidFill>
                          <a:latin typeface="+mn-lt"/>
                          <a:ea typeface="+mn-ea"/>
                          <a:cs typeface="+mn-cs"/>
                        </a:rPr>
                        <a:t>soil </a:t>
                      </a:r>
                      <a:r>
                        <a:rPr lang="en-US" altLang="en-US" sz="1600" kern="1200" dirty="0">
                          <a:solidFill>
                            <a:schemeClr val="accent1">
                              <a:lumMod val="75000"/>
                            </a:schemeClr>
                          </a:solidFill>
                          <a:latin typeface="+mn-lt"/>
                          <a:ea typeface="+mn-ea"/>
                          <a:cs typeface="+mn-cs"/>
                        </a:rPr>
                        <a:t>such as the previous but the difference</a:t>
                      </a:r>
                      <a:r>
                        <a:rPr lang="en-US" altLang="en-US" sz="1600" kern="1200" baseline="0" dirty="0">
                          <a:solidFill>
                            <a:schemeClr val="accent1">
                              <a:lumMod val="75000"/>
                            </a:schemeClr>
                          </a:solidFill>
                          <a:latin typeface="+mn-lt"/>
                          <a:ea typeface="+mn-ea"/>
                          <a:cs typeface="+mn-cs"/>
                        </a:rPr>
                        <a:t> </a:t>
                      </a:r>
                      <a:r>
                        <a:rPr lang="en-US" altLang="en-US" sz="1600" kern="1200" dirty="0">
                          <a:solidFill>
                            <a:schemeClr val="accent1">
                              <a:lumMod val="75000"/>
                            </a:schemeClr>
                          </a:solidFill>
                          <a:latin typeface="+mn-lt"/>
                          <a:ea typeface="+mn-ea"/>
                          <a:cs typeface="+mn-cs"/>
                        </a:rPr>
                        <a:t> is we eat </a:t>
                      </a:r>
                      <a:r>
                        <a:rPr lang="en-US" altLang="en-US" sz="1600" kern="1200" dirty="0" err="1">
                          <a:solidFill>
                            <a:schemeClr val="accent1">
                              <a:lumMod val="75000"/>
                            </a:schemeClr>
                          </a:solidFill>
                          <a:latin typeface="+mn-lt"/>
                          <a:ea typeface="+mn-ea"/>
                          <a:cs typeface="+mn-cs"/>
                        </a:rPr>
                        <a:t>ascaris</a:t>
                      </a:r>
                      <a:r>
                        <a:rPr lang="en-US" altLang="en-US" sz="1600" kern="1200" dirty="0">
                          <a:solidFill>
                            <a:schemeClr val="accent1">
                              <a:lumMod val="75000"/>
                            </a:schemeClr>
                          </a:solidFill>
                          <a:latin typeface="+mn-lt"/>
                          <a:ea typeface="+mn-ea"/>
                          <a:cs typeface="+mn-cs"/>
                        </a:rPr>
                        <a:t> and and whipworm but hook worm inter to the circulation by barefoot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dirty="0">
                          <a:solidFill>
                            <a:schemeClr val="accent5">
                              <a:lumMod val="25000"/>
                            </a:schemeClr>
                          </a:solidFill>
                          <a:latin typeface="Arial" pitchFamily="34" charset="0"/>
                          <a:cs typeface="Arial" pitchFamily="34" charset="0"/>
                        </a:rPr>
                        <a:t>Buccal cavity attached to intestinal mucosa</a:t>
                      </a:r>
                      <a:endParaRPr lang="en-US" altLang="en-US" sz="1600" kern="1200" dirty="0">
                        <a:solidFill>
                          <a:schemeClr val="accent1">
                            <a:lumMod val="75000"/>
                          </a:schemeClr>
                        </a:solidFill>
                        <a:latin typeface="+mn-lt"/>
                        <a:ea typeface="+mn-ea"/>
                        <a:cs typeface="+mn-cs"/>
                      </a:endParaRPr>
                    </a:p>
                    <a:p>
                      <a:pPr marL="285750" indent="-285750" eaLnBrk="1" hangingPunct="1">
                        <a:spcBef>
                          <a:spcPct val="0"/>
                        </a:spcBef>
                        <a:buClrTx/>
                        <a:buSzTx/>
                        <a:buFont typeface="Arial" panose="020B0604020202020204" pitchFamily="34" charset="0"/>
                        <a:buChar char="•"/>
                      </a:pPr>
                      <a:r>
                        <a:rPr lang="en-US" altLang="en-US" sz="1600" u="none" dirty="0">
                          <a:solidFill>
                            <a:schemeClr val="tx1"/>
                          </a:solidFill>
                          <a:effectLst/>
                          <a:latin typeface="+mn-lt"/>
                        </a:rPr>
                        <a:t>There are no specific symptoms or signs of hookworm infection, but they give rise to a combination of intestinal</a:t>
                      </a:r>
                      <a:r>
                        <a:rPr lang="en-US" altLang="en-US" sz="1600" u="none" baseline="0" dirty="0">
                          <a:solidFill>
                            <a:schemeClr val="tx1"/>
                          </a:solidFill>
                          <a:effectLst/>
                          <a:latin typeface="+mn-lt"/>
                        </a:rPr>
                        <a:t> </a:t>
                      </a:r>
                      <a:r>
                        <a:rPr lang="en-US" altLang="en-US" sz="1600" b="1" u="none" baseline="0" dirty="0">
                          <a:solidFill>
                            <a:schemeClr val="tx1"/>
                          </a:solidFill>
                          <a:effectLst/>
                          <a:latin typeface="+mn-lt"/>
                        </a:rPr>
                        <a:t>inflammation</a:t>
                      </a:r>
                      <a:r>
                        <a:rPr lang="en-US" altLang="en-US" sz="1600" u="none" baseline="0" dirty="0">
                          <a:solidFill>
                            <a:schemeClr val="tx1"/>
                          </a:solidFill>
                          <a:effectLst/>
                          <a:latin typeface="+mn-lt"/>
                        </a:rPr>
                        <a:t> </a:t>
                      </a:r>
                      <a:r>
                        <a:rPr lang="en-US" altLang="en-US" sz="1600" u="none" dirty="0">
                          <a:solidFill>
                            <a:schemeClr val="tx1"/>
                          </a:solidFill>
                          <a:effectLst/>
                          <a:latin typeface="+mn-lt"/>
                        </a:rPr>
                        <a:t> and progressive </a:t>
                      </a:r>
                      <a:r>
                        <a:rPr lang="en-US" altLang="en-US" sz="1600" b="1" u="none" kern="1200" baseline="0" dirty="0">
                          <a:solidFill>
                            <a:srgbClr val="FF0000"/>
                          </a:solidFill>
                          <a:effectLst/>
                          <a:latin typeface="+mn-lt"/>
                          <a:ea typeface="+mn-ea"/>
                          <a:cs typeface="+mn-cs"/>
                        </a:rPr>
                        <a:t>iron-deficiency anemia </a:t>
                      </a:r>
                      <a:r>
                        <a:rPr lang="en-US" altLang="en-US" sz="1600" u="none" dirty="0">
                          <a:solidFill>
                            <a:srgbClr val="FF0000"/>
                          </a:solidFill>
                          <a:effectLst/>
                          <a:latin typeface="+mn-lt"/>
                        </a:rPr>
                        <a:t> </a:t>
                      </a:r>
                      <a:r>
                        <a:rPr lang="en-US" altLang="en-US" sz="1600" u="none" dirty="0">
                          <a:solidFill>
                            <a:schemeClr val="tx1"/>
                          </a:solidFill>
                          <a:effectLst/>
                          <a:latin typeface="+mn-lt"/>
                        </a:rPr>
                        <a:t>and </a:t>
                      </a:r>
                      <a:r>
                        <a:rPr lang="en-US" altLang="en-US" sz="1600" b="1" u="none" dirty="0">
                          <a:solidFill>
                            <a:schemeClr val="tx1"/>
                          </a:solidFill>
                          <a:effectLst/>
                          <a:latin typeface="+mn-lt"/>
                        </a:rPr>
                        <a:t>protein deficiency</a:t>
                      </a:r>
                      <a:r>
                        <a:rPr lang="en-US" altLang="en-US" sz="1600" b="1" u="none" baseline="0" dirty="0">
                          <a:solidFill>
                            <a:schemeClr val="tx1"/>
                          </a:solidFill>
                          <a:effectLst/>
                          <a:latin typeface="+mn-lt"/>
                        </a:rPr>
                        <a:t>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1600" dirty="0">
                          <a:solidFill>
                            <a:srgbClr val="FF0000"/>
                          </a:solidFill>
                          <a:latin typeface="Calibri" panose="020F0502020204030204" pitchFamily="34" charset="0"/>
                          <a:cs typeface="Calibri" panose="020F0502020204030204" pitchFamily="34" charset="0"/>
                        </a:rPr>
                        <a:t>Filariform Larval (</a:t>
                      </a:r>
                      <a:r>
                        <a:rPr lang="en-US" altLang="en-US" sz="1600" b="1" dirty="0">
                          <a:solidFill>
                            <a:srgbClr val="FF0000"/>
                          </a:solidFill>
                          <a:latin typeface="Calibri" panose="020F0502020204030204" pitchFamily="34" charset="0"/>
                          <a:cs typeface="Calibri" panose="020F0502020204030204" pitchFamily="34" charset="0"/>
                        </a:rPr>
                        <a:t>infective stage</a:t>
                      </a:r>
                      <a:r>
                        <a:rPr lang="en-US" altLang="en-US" sz="1600" dirty="0">
                          <a:solidFill>
                            <a:srgbClr val="FF0000"/>
                          </a:solidFill>
                          <a:latin typeface="Calibri" panose="020F0502020204030204" pitchFamily="34" charset="0"/>
                          <a:cs typeface="Calibri" panose="020F0502020204030204" pitchFamily="34" charset="0"/>
                        </a:rPr>
                        <a:t>)</a:t>
                      </a:r>
                      <a:r>
                        <a:rPr lang="en-US" altLang="en-US" sz="1600" dirty="0">
                          <a:solidFill>
                            <a:srgbClr val="252525"/>
                          </a:solidFill>
                          <a:latin typeface="Calibri" panose="020F0502020204030204" pitchFamily="34" charset="0"/>
                          <a:cs typeface="Calibri" panose="020F0502020204030204" pitchFamily="34" charset="0"/>
                        </a:rPr>
                        <a:t> invasion of the </a:t>
                      </a:r>
                      <a:r>
                        <a:rPr lang="en-US" altLang="en-US" sz="1600" dirty="0">
                          <a:solidFill>
                            <a:srgbClr val="FF0000"/>
                          </a:solidFill>
                          <a:latin typeface="Calibri" panose="020F0502020204030204" pitchFamily="34" charset="0"/>
                          <a:cs typeface="Calibri" panose="020F0502020204030204" pitchFamily="34" charset="0"/>
                        </a:rPr>
                        <a:t>skin</a:t>
                      </a:r>
                      <a:r>
                        <a:rPr lang="en-US" altLang="en-US" sz="1600" dirty="0">
                          <a:solidFill>
                            <a:srgbClr val="252525"/>
                          </a:solidFill>
                          <a:latin typeface="Calibri" panose="020F0502020204030204" pitchFamily="34" charset="0"/>
                          <a:cs typeface="Calibri" panose="020F0502020204030204" pitchFamily="34" charset="0"/>
                        </a:rPr>
                        <a:t>  can produce a skin disease called </a:t>
                      </a:r>
                      <a:r>
                        <a:rPr lang="en-US" altLang="en-US" sz="1600" dirty="0">
                          <a:solidFill>
                            <a:srgbClr val="FF0000"/>
                          </a:solidFill>
                          <a:latin typeface="Calibri" panose="020F0502020204030204" pitchFamily="34" charset="0"/>
                          <a:cs typeface="Calibri" panose="020F0502020204030204" pitchFamily="34" charset="0"/>
                        </a:rPr>
                        <a:t>cutaneous larva </a:t>
                      </a:r>
                      <a:r>
                        <a:rPr lang="en-US" altLang="en-US" sz="1600" dirty="0" err="1">
                          <a:solidFill>
                            <a:srgbClr val="FF0000"/>
                          </a:solidFill>
                          <a:latin typeface="Calibri" panose="020F0502020204030204" pitchFamily="34" charset="0"/>
                          <a:cs typeface="Calibri" panose="020F0502020204030204" pitchFamily="34" charset="0"/>
                        </a:rPr>
                        <a:t>migrans</a:t>
                      </a:r>
                      <a:r>
                        <a:rPr lang="en-US" altLang="en-US" sz="1600" dirty="0">
                          <a:solidFill>
                            <a:srgbClr val="252525"/>
                          </a:solidFill>
                          <a:latin typeface="Calibri" panose="020F0502020204030204" pitchFamily="34" charset="0"/>
                          <a:cs typeface="Calibri" panose="020F0502020204030204" pitchFamily="34" charset="0"/>
                        </a:rPr>
                        <a:t> also known as creeping eruption, this</a:t>
                      </a:r>
                      <a:r>
                        <a:rPr lang="en-US" altLang="en-US" sz="1600" dirty="0">
                          <a:latin typeface="Calibri" panose="020F0502020204030204" pitchFamily="34" charset="0"/>
                          <a:cs typeface="Calibri" panose="020F0502020204030204" pitchFamily="34" charset="0"/>
                        </a:rPr>
                        <a:t> is commonly caused by walking   </a:t>
                      </a:r>
                      <a:r>
                        <a:rPr lang="en-US" altLang="en-US" sz="1600" dirty="0">
                          <a:solidFill>
                            <a:srgbClr val="FF0000"/>
                          </a:solidFill>
                          <a:latin typeface="Calibri" panose="020F0502020204030204" pitchFamily="34" charset="0"/>
                          <a:cs typeface="Calibri" panose="020F0502020204030204" pitchFamily="34" charset="0"/>
                        </a:rPr>
                        <a:t>barefoot</a:t>
                      </a:r>
                      <a:r>
                        <a:rPr lang="en-US" altLang="en-US" sz="1600" dirty="0">
                          <a:latin typeface="Calibri" panose="020F0502020204030204" pitchFamily="34" charset="0"/>
                          <a:cs typeface="Calibri" panose="020F0502020204030204" pitchFamily="34" charset="0"/>
                        </a:rPr>
                        <a:t> through areas contaminated with fecal matter.  Larva migrate through the </a:t>
                      </a:r>
                      <a:r>
                        <a:rPr lang="en-US" altLang="en-US" sz="1600" dirty="0">
                          <a:solidFill>
                            <a:srgbClr val="FF0000"/>
                          </a:solidFill>
                          <a:latin typeface="Calibri" panose="020F0502020204030204" pitchFamily="34" charset="0"/>
                          <a:cs typeface="Calibri" panose="020F0502020204030204" pitchFamily="34" charset="0"/>
                        </a:rPr>
                        <a:t>vascular system</a:t>
                      </a:r>
                      <a:r>
                        <a:rPr lang="en-US" altLang="en-US" sz="1600" dirty="0">
                          <a:latin typeface="Calibri" panose="020F0502020204030204" pitchFamily="34" charset="0"/>
                          <a:cs typeface="Calibri" panose="020F0502020204030204" pitchFamily="34" charset="0"/>
                        </a:rPr>
                        <a:t> to the </a:t>
                      </a:r>
                      <a:r>
                        <a:rPr lang="en-US" altLang="en-US" sz="1600" dirty="0">
                          <a:solidFill>
                            <a:srgbClr val="FF0000"/>
                          </a:solidFill>
                          <a:latin typeface="Calibri" panose="020F0502020204030204" pitchFamily="34" charset="0"/>
                          <a:cs typeface="Calibri" panose="020F0502020204030204" pitchFamily="34" charset="0"/>
                        </a:rPr>
                        <a:t>lungs</a:t>
                      </a:r>
                      <a:r>
                        <a:rPr lang="en-US" altLang="en-US" sz="1600" dirty="0">
                          <a:latin typeface="Calibri" panose="020F0502020204030204" pitchFamily="34" charset="0"/>
                          <a:cs typeface="Calibri" panose="020F0502020204030204" pitchFamily="34" charset="0"/>
                        </a:rPr>
                        <a:t>, and from there up the </a:t>
                      </a:r>
                      <a:r>
                        <a:rPr lang="en-US" altLang="en-US" sz="1600" dirty="0">
                          <a:solidFill>
                            <a:srgbClr val="FF0000"/>
                          </a:solidFill>
                          <a:latin typeface="Calibri" panose="020F0502020204030204" pitchFamily="34" charset="0"/>
                          <a:cs typeface="Calibri" panose="020F0502020204030204" pitchFamily="34" charset="0"/>
                        </a:rPr>
                        <a:t>trachea</a:t>
                      </a:r>
                      <a:r>
                        <a:rPr lang="en-US" altLang="en-US" sz="1600" dirty="0">
                          <a:latin typeface="Calibri" panose="020F0502020204030204" pitchFamily="34" charset="0"/>
                          <a:cs typeface="Calibri" panose="020F0502020204030204" pitchFamily="34" charset="0"/>
                        </a:rPr>
                        <a:t>, and are swallowed. They then pass down the </a:t>
                      </a:r>
                      <a:r>
                        <a:rPr lang="en-US" altLang="en-US" sz="1600" dirty="0">
                          <a:solidFill>
                            <a:srgbClr val="FF0000"/>
                          </a:solidFill>
                          <a:latin typeface="Calibri" panose="020F0502020204030204" pitchFamily="34" charset="0"/>
                          <a:cs typeface="Calibri" panose="020F0502020204030204" pitchFamily="34" charset="0"/>
                        </a:rPr>
                        <a:t>esophagus</a:t>
                      </a:r>
                      <a:r>
                        <a:rPr lang="en-US" altLang="en-US" sz="1600" dirty="0">
                          <a:latin typeface="Calibri" panose="020F0502020204030204" pitchFamily="34" charset="0"/>
                          <a:cs typeface="Calibri" panose="020F0502020204030204" pitchFamily="34" charset="0"/>
                        </a:rPr>
                        <a:t> and enter the digestive system, finishing their journey in the </a:t>
                      </a:r>
                      <a:r>
                        <a:rPr lang="en-US" altLang="en-US" sz="1600" dirty="0">
                          <a:solidFill>
                            <a:srgbClr val="FF0000"/>
                          </a:solidFill>
                          <a:latin typeface="Calibri" panose="020F0502020204030204" pitchFamily="34" charset="0"/>
                          <a:cs typeface="Calibri" panose="020F0502020204030204" pitchFamily="34" charset="0"/>
                        </a:rPr>
                        <a:t>small</a:t>
                      </a:r>
                      <a:r>
                        <a:rPr lang="en-US" altLang="en-US" sz="1600" dirty="0">
                          <a:latin typeface="Calibri" panose="020F0502020204030204" pitchFamily="34" charset="0"/>
                          <a:cs typeface="Calibri" panose="020F0502020204030204" pitchFamily="34" charset="0"/>
                        </a:rPr>
                        <a:t> </a:t>
                      </a:r>
                      <a:r>
                        <a:rPr lang="en-US" altLang="en-US" sz="1600" dirty="0">
                          <a:solidFill>
                            <a:srgbClr val="FF0000"/>
                          </a:solidFill>
                          <a:latin typeface="Calibri" panose="020F0502020204030204" pitchFamily="34" charset="0"/>
                          <a:cs typeface="Calibri" panose="020F0502020204030204" pitchFamily="34" charset="0"/>
                        </a:rPr>
                        <a:t>intestine</a:t>
                      </a:r>
                      <a:r>
                        <a:rPr lang="en-US" altLang="en-US" sz="1600" dirty="0">
                          <a:latin typeface="Calibri" panose="020F0502020204030204" pitchFamily="34" charset="0"/>
                          <a:cs typeface="Calibri" panose="020F0502020204030204" pitchFamily="34" charset="0"/>
                        </a:rPr>
                        <a:t> </a:t>
                      </a:r>
                      <a:r>
                        <a:rPr lang="en-US" altLang="en-US" sz="1600" dirty="0">
                          <a:solidFill>
                            <a:srgbClr val="FF0000"/>
                          </a:solidFill>
                          <a:latin typeface="Calibri" panose="020F0502020204030204" pitchFamily="34" charset="0"/>
                          <a:cs typeface="Calibri" panose="020F0502020204030204" pitchFamily="34" charset="0"/>
                        </a:rPr>
                        <a:t>where the larvae mature </a:t>
                      </a:r>
                      <a:r>
                        <a:rPr lang="en-US" altLang="en-US" sz="1600" dirty="0">
                          <a:latin typeface="Calibri" panose="020F0502020204030204" pitchFamily="34" charset="0"/>
                          <a:cs typeface="Calibri" panose="020F0502020204030204" pitchFamily="34" charset="0"/>
                        </a:rPr>
                        <a:t>into adult worms. They mate inside the host, females laying up to 30,000 </a:t>
                      </a:r>
                      <a:r>
                        <a:rPr lang="en-US" altLang="en-US" sz="1600" dirty="0">
                          <a:solidFill>
                            <a:srgbClr val="FF0000"/>
                          </a:solidFill>
                          <a:latin typeface="Calibri" panose="020F0502020204030204" pitchFamily="34" charset="0"/>
                          <a:cs typeface="Calibri" panose="020F0502020204030204" pitchFamily="34" charset="0"/>
                        </a:rPr>
                        <a:t>eggs </a:t>
                      </a:r>
                      <a:r>
                        <a:rPr lang="en-US" altLang="en-US" sz="1600" dirty="0">
                          <a:latin typeface="Calibri" panose="020F0502020204030204" pitchFamily="34" charset="0"/>
                          <a:cs typeface="Calibri" panose="020F0502020204030204" pitchFamily="34" charset="0"/>
                        </a:rPr>
                        <a:t>per day , </a:t>
                      </a:r>
                      <a:r>
                        <a:rPr lang="en-US" altLang="en-US" sz="1600" dirty="0">
                          <a:solidFill>
                            <a:srgbClr val="FF0000"/>
                          </a:solidFill>
                          <a:latin typeface="Calibri" panose="020F0502020204030204" pitchFamily="34" charset="0"/>
                          <a:cs typeface="Calibri" panose="020F0502020204030204" pitchFamily="34" charset="0"/>
                        </a:rPr>
                        <a:t>which pass out in feces </a:t>
                      </a:r>
                      <a:r>
                        <a:rPr lang="en-US" altLang="en-US" sz="1600" dirty="0">
                          <a:latin typeface="Calibri" panose="020F0502020204030204" pitchFamily="34" charset="0"/>
                          <a:cs typeface="Calibri" panose="020F0502020204030204" pitchFamily="34" charset="0"/>
                        </a:rPr>
                        <a:t>(</a:t>
                      </a:r>
                      <a:r>
                        <a:rPr lang="en-US" altLang="en-US" sz="1600" b="1" dirty="0">
                          <a:solidFill>
                            <a:srgbClr val="FF0000"/>
                          </a:solidFill>
                          <a:latin typeface="Calibri" panose="020F0502020204030204" pitchFamily="34" charset="0"/>
                          <a:cs typeface="Calibri" panose="020F0502020204030204" pitchFamily="34" charset="0"/>
                        </a:rPr>
                        <a:t>diagnostic stage</a:t>
                      </a:r>
                      <a:r>
                        <a:rPr lang="en-US" altLang="en-US" sz="1600" dirty="0">
                          <a:latin typeface="Calibri" panose="020F0502020204030204" pitchFamily="34" charset="0"/>
                          <a:cs typeface="Calibri" panose="020F0502020204030204" pitchFamily="34" charset="0"/>
                        </a:rPr>
                        <a:t>). The eggs need to be in soil for about one week to become </a:t>
                      </a:r>
                      <a:r>
                        <a:rPr lang="en-US" altLang="en-US" sz="1600" dirty="0">
                          <a:solidFill>
                            <a:srgbClr val="FF0000"/>
                          </a:solidFill>
                          <a:latin typeface="Calibri" panose="020F0502020204030204" pitchFamily="34" charset="0"/>
                          <a:cs typeface="Calibri" panose="020F0502020204030204" pitchFamily="34" charset="0"/>
                        </a:rPr>
                        <a:t>FILARIFORM LARVA </a:t>
                      </a:r>
                      <a:endParaRPr lang="en-US" altLang="en-US" sz="1600" dirty="0">
                        <a:latin typeface="Calibri" panose="020F0502020204030204" pitchFamily="34" charset="0"/>
                        <a:cs typeface="Calibri" panose="020F0502020204030204" pitchFamily="34"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10001"/>
                  </a:ext>
                </a:extLst>
              </a:tr>
              <a:tr h="1944922">
                <a:tc>
                  <a:txBody>
                    <a:bodyPr/>
                    <a:lstStyle/>
                    <a:p>
                      <a:pPr algn="ctr"/>
                      <a:r>
                        <a:rPr lang="en-US" sz="1400" b="1" dirty="0">
                          <a:latin typeface="+mn-lt"/>
                        </a:rPr>
                        <a:t>Pathology&amp; clinical picture</a:t>
                      </a:r>
                    </a:p>
                  </a:txBody>
                  <a:tcPr anchor="ctr">
                    <a:solidFill>
                      <a:schemeClr val="accent1">
                        <a:lumMod val="20000"/>
                        <a:lumOff val="80000"/>
                      </a:schemeClr>
                    </a:solidFill>
                  </a:tcPr>
                </a:tc>
                <a:tc>
                  <a:txBody>
                    <a:bodyPr/>
                    <a:lstStyle/>
                    <a:p>
                      <a:pPr marL="285750" indent="-285750" eaLnBrk="1" hangingPunct="1">
                        <a:buFontTx/>
                        <a:buChar char="-"/>
                        <a:defRPr/>
                      </a:pPr>
                      <a:r>
                        <a:rPr lang="en-US" sz="1600" b="1" dirty="0">
                          <a:latin typeface="+mn-lt"/>
                        </a:rPr>
                        <a:t>larvae: </a:t>
                      </a:r>
                    </a:p>
                    <a:p>
                      <a:pPr marL="285750" indent="-285750" eaLnBrk="1" hangingPunct="1">
                        <a:buFont typeface="Arial" panose="020B0604020202020204" pitchFamily="34" charset="0"/>
                        <a:buChar char="•"/>
                        <a:defRPr/>
                      </a:pPr>
                      <a:r>
                        <a:rPr lang="en-US" sz="1600" b="1" dirty="0">
                          <a:solidFill>
                            <a:schemeClr val="tx1"/>
                          </a:solidFill>
                          <a:latin typeface="+mn-lt"/>
                        </a:rPr>
                        <a:t>At the site of entry </a:t>
                      </a:r>
                      <a:r>
                        <a:rPr lang="en-US" sz="1600" dirty="0">
                          <a:latin typeface="+mn-lt"/>
                        </a:rPr>
                        <a:t>of larvae intense itching(ground itch) and dermatitis.</a:t>
                      </a:r>
                    </a:p>
                    <a:p>
                      <a:pPr marL="285750" indent="-285750" eaLnBrk="1" hangingPunct="1">
                        <a:buFont typeface="Arial" panose="020B0604020202020204" pitchFamily="34" charset="0"/>
                        <a:buChar char="•"/>
                        <a:defRPr/>
                      </a:pPr>
                      <a:r>
                        <a:rPr lang="en-US" sz="1600" b="1" dirty="0">
                          <a:solidFill>
                            <a:schemeClr val="tx1"/>
                          </a:solidFill>
                          <a:latin typeface="+mn-lt"/>
                        </a:rPr>
                        <a:t>Migration phase:</a:t>
                      </a:r>
                    </a:p>
                    <a:p>
                      <a:pPr marL="0" indent="0" eaLnBrk="1" hangingPunct="1">
                        <a:buFontTx/>
                        <a:buNone/>
                        <a:defRPr/>
                      </a:pPr>
                      <a:r>
                        <a:rPr lang="en-US" sz="1600" dirty="0">
                          <a:latin typeface="+mn-lt"/>
                        </a:rPr>
                        <a:t>  cough with bloody sputum   pneumonitis and bronchitis but less sever than </a:t>
                      </a:r>
                      <a:r>
                        <a:rPr lang="en-US" sz="1600" dirty="0" err="1">
                          <a:latin typeface="+mn-lt"/>
                        </a:rPr>
                        <a:t>Ascaris</a:t>
                      </a:r>
                      <a:r>
                        <a:rPr lang="en-US" sz="1600" dirty="0">
                          <a:latin typeface="+mn-lt"/>
                        </a:rPr>
                        <a:t> ,eosinophilia </a:t>
                      </a:r>
                      <a:r>
                        <a:rPr lang="en-US" sz="1600" dirty="0" err="1">
                          <a:latin typeface="+mn-lt"/>
                        </a:rPr>
                        <a:t>urticaria</a:t>
                      </a:r>
                      <a:r>
                        <a:rPr lang="en-US" sz="1600" dirty="0">
                          <a:latin typeface="+mn-lt"/>
                        </a:rPr>
                        <a:t>. </a:t>
                      </a:r>
                    </a:p>
                    <a:p>
                      <a:pPr eaLnBrk="1" hangingPunct="1">
                        <a:defRPr/>
                      </a:pPr>
                      <a:endParaRPr lang="en-US" sz="1600" dirty="0">
                        <a:latin typeface="+mn-lt"/>
                      </a:endParaRPr>
                    </a:p>
                  </a:txBody>
                  <a:tcPr>
                    <a:solidFill>
                      <a:schemeClr val="bg1"/>
                    </a:solidFill>
                  </a:tcPr>
                </a:tc>
                <a:tc>
                  <a:txBody>
                    <a:bodyPr/>
                    <a:lstStyle/>
                    <a:p>
                      <a:pPr marL="285750" indent="-285750" eaLnBrk="1" hangingPunct="1">
                        <a:buFontTx/>
                        <a:buChar char="-"/>
                        <a:defRPr/>
                      </a:pPr>
                      <a:r>
                        <a:rPr lang="en-US" sz="1600" b="1" u="none" dirty="0">
                          <a:solidFill>
                            <a:schemeClr val="tx1"/>
                          </a:solidFill>
                          <a:effectLst/>
                          <a:latin typeface="+mn-lt"/>
                          <a:cs typeface="Arial" pitchFamily="34" charset="0"/>
                        </a:rPr>
                        <a:t>Adult worm:  </a:t>
                      </a:r>
                    </a:p>
                    <a:p>
                      <a:pPr marL="285750" indent="-285750" eaLnBrk="1" hangingPunct="1">
                        <a:buFont typeface="Arial" panose="020B0604020202020204" pitchFamily="34" charset="0"/>
                        <a:buChar char="•"/>
                        <a:defRPr/>
                      </a:pPr>
                      <a:r>
                        <a:rPr lang="en-US" sz="1600" u="none" dirty="0">
                          <a:solidFill>
                            <a:schemeClr val="tx1"/>
                          </a:solidFill>
                          <a:effectLst/>
                          <a:latin typeface="+mn-lt"/>
                          <a:cs typeface="Arial" pitchFamily="34" charset="0"/>
                        </a:rPr>
                        <a:t>low worm burden (INFECTION): </a:t>
                      </a:r>
                      <a:r>
                        <a:rPr lang="en-US" sz="1600" b="1" u="none" dirty="0">
                          <a:solidFill>
                            <a:schemeClr val="tx1"/>
                          </a:solidFill>
                          <a:effectLst/>
                          <a:latin typeface="+mn-lt"/>
                          <a:cs typeface="Arial" pitchFamily="34" charset="0"/>
                        </a:rPr>
                        <a:t>no</a:t>
                      </a:r>
                      <a:r>
                        <a:rPr lang="en-US" sz="1600" u="none" dirty="0">
                          <a:solidFill>
                            <a:schemeClr val="tx1"/>
                          </a:solidFill>
                          <a:effectLst/>
                          <a:latin typeface="+mn-lt"/>
                          <a:cs typeface="Arial" pitchFamily="34" charset="0"/>
                        </a:rPr>
                        <a:t> symptoms.</a:t>
                      </a:r>
                    </a:p>
                    <a:p>
                      <a:pPr marL="285750" indent="-285750" eaLnBrk="1" hangingPunct="1">
                        <a:buFont typeface="Arial" panose="020B0604020202020204" pitchFamily="34" charset="0"/>
                        <a:buChar char="•"/>
                        <a:defRPr/>
                      </a:pPr>
                      <a:r>
                        <a:rPr lang="en-US" sz="1600" u="none" dirty="0">
                          <a:solidFill>
                            <a:schemeClr val="tx1"/>
                          </a:solidFill>
                          <a:effectLst/>
                          <a:latin typeface="+mn-lt"/>
                          <a:cs typeface="Arial" pitchFamily="34" charset="0"/>
                        </a:rPr>
                        <a:t>Moderate to heavy burden: </a:t>
                      </a:r>
                    </a:p>
                    <a:p>
                      <a:pPr marL="0" indent="0" eaLnBrk="1" hangingPunct="1">
                        <a:buFontTx/>
                        <a:buNone/>
                        <a:defRPr/>
                      </a:pPr>
                      <a:r>
                        <a:rPr lang="en-US" sz="1600" u="none" dirty="0">
                          <a:solidFill>
                            <a:schemeClr val="tx1"/>
                          </a:solidFill>
                          <a:effectLst/>
                          <a:latin typeface="+mn-lt"/>
                          <a:cs typeface="Arial" pitchFamily="34" charset="0"/>
                        </a:rPr>
                        <a:t>Epigastric pain, vomiting , hemorrhagic enteritis.</a:t>
                      </a:r>
                    </a:p>
                    <a:p>
                      <a:pPr marL="0" indent="0" eaLnBrk="1" hangingPunct="1">
                        <a:buFontTx/>
                        <a:buNone/>
                        <a:defRPr/>
                      </a:pPr>
                      <a:r>
                        <a:rPr lang="en-US" sz="1600" u="none" dirty="0">
                          <a:solidFill>
                            <a:schemeClr val="tx1"/>
                          </a:solidFill>
                          <a:effectLst/>
                          <a:latin typeface="+mn-lt"/>
                          <a:cs typeface="Arial" pitchFamily="34" charset="0"/>
                        </a:rPr>
                        <a:t>P</a:t>
                      </a:r>
                      <a:r>
                        <a:rPr lang="en-US" sz="1600" u="none" dirty="0">
                          <a:solidFill>
                            <a:schemeClr val="tx1"/>
                          </a:solidFill>
                          <a:effectLst/>
                          <a:latin typeface="+mn-lt"/>
                        </a:rPr>
                        <a:t>rotein loss: hypo-</a:t>
                      </a:r>
                      <a:r>
                        <a:rPr lang="en-US" sz="1600" u="none" dirty="0" err="1">
                          <a:solidFill>
                            <a:schemeClr val="tx1"/>
                          </a:solidFill>
                          <a:effectLst/>
                          <a:latin typeface="+mn-lt"/>
                        </a:rPr>
                        <a:t>proteinaemia</a:t>
                      </a:r>
                      <a:r>
                        <a:rPr lang="en-US" sz="1600" u="none" dirty="0">
                          <a:solidFill>
                            <a:schemeClr val="tx1"/>
                          </a:solidFill>
                          <a:effectLst/>
                          <a:latin typeface="+mn-lt"/>
                        </a:rPr>
                        <a:t> edema.</a:t>
                      </a:r>
                    </a:p>
                    <a:p>
                      <a:pPr marL="0" indent="0" eaLnBrk="1" hangingPunct="1">
                        <a:buFontTx/>
                        <a:buNone/>
                        <a:defRPr/>
                      </a:pPr>
                      <a:r>
                        <a:rPr lang="en-US" sz="1600" b="0" i="1" u="none" dirty="0">
                          <a:solidFill>
                            <a:schemeClr val="tx1"/>
                          </a:solidFill>
                          <a:effectLst/>
                          <a:latin typeface="+mn-lt"/>
                        </a:rPr>
                        <a:t>Anemia</a:t>
                      </a:r>
                      <a:r>
                        <a:rPr lang="en-US" sz="1600" b="0" u="none" dirty="0">
                          <a:solidFill>
                            <a:schemeClr val="tx1"/>
                          </a:solidFill>
                          <a:effectLst/>
                          <a:latin typeface="+mn-lt"/>
                        </a:rPr>
                        <a:t>: </a:t>
                      </a:r>
                      <a:r>
                        <a:rPr lang="en-US" sz="1600" u="none" dirty="0">
                          <a:solidFill>
                            <a:schemeClr val="tx1"/>
                          </a:solidFill>
                          <a:effectLst/>
                          <a:latin typeface="+mn-lt"/>
                        </a:rPr>
                        <a:t>due to withdrawal of blood by   parasites and hemorrhage from punctured    sites lead to </a:t>
                      </a:r>
                      <a:r>
                        <a:rPr lang="en-US" sz="1600" b="1" u="none" dirty="0">
                          <a:solidFill>
                            <a:srgbClr val="FF0000"/>
                          </a:solidFill>
                          <a:effectLst/>
                          <a:latin typeface="+mn-lt"/>
                        </a:rPr>
                        <a:t>sever anemia</a:t>
                      </a:r>
                      <a:r>
                        <a:rPr lang="en-US" sz="1600" u="none" dirty="0">
                          <a:solidFill>
                            <a:srgbClr val="FF0000"/>
                          </a:solidFill>
                          <a:effectLst/>
                          <a:latin typeface="+mn-lt"/>
                        </a:rPr>
                        <a:t> =  </a:t>
                      </a:r>
                      <a:r>
                        <a:rPr lang="en-US" sz="1600" b="1" u="none" dirty="0">
                          <a:solidFill>
                            <a:srgbClr val="FF0000"/>
                          </a:solidFill>
                          <a:effectLst/>
                          <a:latin typeface="+mn-lt"/>
                        </a:rPr>
                        <a:t>microcytic    hypo chromic anemia or </a:t>
                      </a:r>
                      <a:r>
                        <a:rPr lang="en-US" altLang="en-US" sz="1600" kern="1200" dirty="0">
                          <a:solidFill>
                            <a:schemeClr val="accent1">
                              <a:lumMod val="75000"/>
                            </a:schemeClr>
                          </a:solidFill>
                          <a:latin typeface="+mn-lt"/>
                          <a:ea typeface="+mn-ea"/>
                          <a:cs typeface="+mn-cs"/>
                        </a:rPr>
                        <a:t>iron-deficiency anemia </a:t>
                      </a:r>
                      <a:endParaRPr lang="en-US" sz="1600" kern="1200" dirty="0">
                        <a:solidFill>
                          <a:schemeClr val="accent1">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xmlns="" val="10002"/>
                  </a:ext>
                </a:extLst>
              </a:tr>
              <a:tr h="551545">
                <a:tc>
                  <a:txBody>
                    <a:bodyPr/>
                    <a:lstStyle/>
                    <a:p>
                      <a:pPr algn="ctr"/>
                      <a:r>
                        <a:rPr lang="en-US" sz="1400" b="1" dirty="0">
                          <a:latin typeface="+mn-lt"/>
                        </a:rPr>
                        <a:t> Diagnosis</a:t>
                      </a:r>
                    </a:p>
                  </a:txBody>
                  <a:tcPr anchor="ctr">
                    <a:solidFill>
                      <a:schemeClr val="accent1">
                        <a:lumMod val="20000"/>
                        <a:lumOff val="80000"/>
                      </a:schemeClr>
                    </a:solidFill>
                  </a:tcPr>
                </a:tc>
                <a:tc gridSpan="2">
                  <a:txBody>
                    <a:bodyPr/>
                    <a:lstStyle/>
                    <a:p>
                      <a:pPr eaLnBrk="1" hangingPunct="1">
                        <a:defRPr/>
                      </a:pPr>
                      <a:r>
                        <a:rPr lang="en-US" sz="1600" u="none" dirty="0">
                          <a:solidFill>
                            <a:srgbClr val="FF0000"/>
                          </a:solidFill>
                          <a:effectLst/>
                          <a:latin typeface="+mn-lt"/>
                        </a:rPr>
                        <a:t>Eggs in stools</a:t>
                      </a:r>
                      <a:r>
                        <a:rPr lang="en-US" sz="1600" u="none" dirty="0">
                          <a:solidFill>
                            <a:schemeClr val="tx1"/>
                          </a:solidFill>
                          <a:effectLst/>
                          <a:latin typeface="+mn-lt"/>
                        </a:rPr>
                        <a:t>.;</a:t>
                      </a:r>
                    </a:p>
                    <a:p>
                      <a:pPr eaLnBrk="1" hangingPunct="1">
                        <a:buFont typeface="Wingdings" panose="05000000000000000000" pitchFamily="2" charset="2"/>
                        <a:buNone/>
                        <a:defRPr/>
                      </a:pPr>
                      <a:r>
                        <a:rPr lang="en-US" sz="1600" u="none" dirty="0">
                          <a:solidFill>
                            <a:schemeClr val="tx1"/>
                          </a:solidFill>
                          <a:effectLst/>
                          <a:latin typeface="+mn-lt"/>
                        </a:rPr>
                        <a:t>    -occult blood (+)</a:t>
                      </a:r>
                    </a:p>
                  </a:txBody>
                  <a:tcP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658287">
                <a:tc>
                  <a:txBody>
                    <a:bodyPr/>
                    <a:lstStyle/>
                    <a:p>
                      <a:pPr algn="ctr"/>
                      <a:r>
                        <a:rPr lang="en-US" sz="1400" b="1" dirty="0">
                          <a:latin typeface="+mn-lt"/>
                        </a:rPr>
                        <a:t>Treatment</a:t>
                      </a:r>
                    </a:p>
                  </a:txBody>
                  <a:tcPr anchor="ctr">
                    <a:solidFill>
                      <a:schemeClr val="accent1">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u="none" dirty="0" err="1">
                          <a:solidFill>
                            <a:schemeClr val="tx1"/>
                          </a:solidFill>
                          <a:effectLst/>
                          <a:latin typeface="+mn-lt"/>
                        </a:rPr>
                        <a:t>Albendazol</a:t>
                      </a:r>
                      <a:r>
                        <a:rPr lang="en-US" sz="1600" u="none" dirty="0">
                          <a:solidFill>
                            <a:schemeClr val="tx1"/>
                          </a:solidFill>
                          <a:effectLst/>
                          <a:latin typeface="+mn-lt"/>
                        </a:rPr>
                        <a:t>, </a:t>
                      </a:r>
                      <a:r>
                        <a:rPr lang="en-US" sz="1600" u="none" dirty="0" err="1">
                          <a:solidFill>
                            <a:schemeClr val="tx1"/>
                          </a:solidFill>
                          <a:effectLst/>
                          <a:latin typeface="+mn-lt"/>
                        </a:rPr>
                        <a:t>Mebendazole</a:t>
                      </a:r>
                      <a:endParaRPr lang="en-US" sz="1600" u="none" dirty="0">
                        <a:solidFill>
                          <a:schemeClr val="tx1"/>
                        </a:solidFill>
                        <a:effectLst/>
                        <a:latin typeface="+mn-lt"/>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1211195032"/>
                  </a:ext>
                </a:extLst>
              </a:tr>
            </a:tbl>
          </a:graphicData>
        </a:graphic>
      </p:graphicFrame>
      <p:pic>
        <p:nvPicPr>
          <p:cNvPr id="9" name="Picture 4" descr="hoo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8162" y="5252112"/>
            <a:ext cx="1799924" cy="1247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85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41550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1"/>
          <p:cNvGraphicFramePr>
            <a:graphicFrameLocks noGrp="1"/>
          </p:cNvGraphicFramePr>
          <p:nvPr>
            <p:extLst>
              <p:ext uri="{D42A27DB-BD31-4B8C-83A1-F6EECF244321}">
                <p14:modId xmlns:p14="http://schemas.microsoft.com/office/powerpoint/2010/main" val="3830914532"/>
              </p:ext>
            </p:extLst>
          </p:nvPr>
        </p:nvGraphicFramePr>
        <p:xfrm>
          <a:off x="261980" y="221808"/>
          <a:ext cx="11668040" cy="6041065"/>
        </p:xfrm>
        <a:graphic>
          <a:graphicData uri="http://schemas.openxmlformats.org/drawingml/2006/table">
            <a:tbl>
              <a:tblPr firstRow="1" bandRow="1">
                <a:tableStyleId>{5940675A-B579-460E-94D1-54222C63F5DA}</a:tableStyleId>
              </a:tblPr>
              <a:tblGrid>
                <a:gridCol w="935870">
                  <a:extLst>
                    <a:ext uri="{9D8B030D-6E8A-4147-A177-3AD203B41FA5}">
                      <a16:colId xmlns:a16="http://schemas.microsoft.com/office/drawing/2014/main" xmlns="" val="20000"/>
                    </a:ext>
                  </a:extLst>
                </a:gridCol>
                <a:gridCol w="2979043">
                  <a:extLst>
                    <a:ext uri="{9D8B030D-6E8A-4147-A177-3AD203B41FA5}">
                      <a16:colId xmlns:a16="http://schemas.microsoft.com/office/drawing/2014/main" xmlns="" val="20001"/>
                    </a:ext>
                  </a:extLst>
                </a:gridCol>
                <a:gridCol w="2122347">
                  <a:extLst>
                    <a:ext uri="{9D8B030D-6E8A-4147-A177-3AD203B41FA5}">
                      <a16:colId xmlns:a16="http://schemas.microsoft.com/office/drawing/2014/main" xmlns="" val="429652233"/>
                    </a:ext>
                  </a:extLst>
                </a:gridCol>
                <a:gridCol w="959969">
                  <a:extLst>
                    <a:ext uri="{9D8B030D-6E8A-4147-A177-3AD203B41FA5}">
                      <a16:colId xmlns:a16="http://schemas.microsoft.com/office/drawing/2014/main" xmlns="" val="1690307943"/>
                    </a:ext>
                  </a:extLst>
                </a:gridCol>
                <a:gridCol w="4670811">
                  <a:extLst>
                    <a:ext uri="{9D8B030D-6E8A-4147-A177-3AD203B41FA5}">
                      <a16:colId xmlns:a16="http://schemas.microsoft.com/office/drawing/2014/main" xmlns="" val="1080745500"/>
                    </a:ext>
                  </a:extLst>
                </a:gridCol>
              </a:tblGrid>
              <a:tr h="311365">
                <a:tc gridSpan="5">
                  <a:txBody>
                    <a:bodyPr/>
                    <a:lstStyle/>
                    <a:p>
                      <a:pPr algn="ctr"/>
                      <a:r>
                        <a:rPr lang="en-US" sz="1400" b="1" dirty="0" err="1"/>
                        <a:t>Strongyloides</a:t>
                      </a:r>
                      <a:r>
                        <a:rPr lang="en-US" sz="1400" b="1" dirty="0"/>
                        <a:t> </a:t>
                      </a:r>
                      <a:r>
                        <a:rPr lang="en-US" sz="1400" b="1" dirty="0" err="1"/>
                        <a:t>stercoralis</a:t>
                      </a:r>
                      <a:endParaRPr lang="en-US" sz="1400" b="1" dirty="0"/>
                    </a:p>
                  </a:txBody>
                  <a:tcPr anchor="ct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94535">
                <a:tc>
                  <a:txBody>
                    <a:bodyPr/>
                    <a:lstStyle/>
                    <a:p>
                      <a:pPr algn="ctr"/>
                      <a:r>
                        <a:rPr lang="en-US" sz="1600" b="1" dirty="0"/>
                        <a:t>General </a:t>
                      </a:r>
                    </a:p>
                  </a:txBody>
                  <a:tcPr anchor="ctr">
                    <a:solidFill>
                      <a:schemeClr val="accent1">
                        <a:lumMod val="20000"/>
                        <a:lumOff val="80000"/>
                      </a:schemeClr>
                    </a:solidFill>
                  </a:tcPr>
                </a:tc>
                <a:tc gridSpan="4">
                  <a:txBody>
                    <a:bodyPr/>
                    <a:lstStyle/>
                    <a:p>
                      <a:pPr marL="285750" indent="-285750">
                        <a:buFont typeface="Arial" panose="020B0604020202020204" pitchFamily="34" charset="0"/>
                        <a:buChar char="•"/>
                      </a:pPr>
                      <a:r>
                        <a:rPr lang="en-US" sz="1400" dirty="0"/>
                        <a:t> </a:t>
                      </a:r>
                      <a:r>
                        <a:rPr lang="en-US" sz="1400" dirty="0">
                          <a:solidFill>
                            <a:srgbClr val="7030A0"/>
                          </a:solidFill>
                        </a:rPr>
                        <a:t>World wide ,common in poor sanitation</a:t>
                      </a:r>
                      <a:r>
                        <a:rPr lang="en-US" sz="1400" dirty="0"/>
                        <a:t>.</a:t>
                      </a:r>
                    </a:p>
                    <a:p>
                      <a:pPr marL="285750" indent="-285750" eaLnBrk="1" hangingPunct="1">
                        <a:lnSpc>
                          <a:spcPct val="90000"/>
                        </a:lnSpc>
                        <a:buFont typeface="Arial" panose="020B0604020202020204" pitchFamily="34" charset="0"/>
                        <a:buChar char="•"/>
                        <a:defRPr/>
                      </a:pPr>
                      <a:r>
                        <a:rPr lang="en-US" sz="1400" dirty="0"/>
                        <a:t>Widely distributed in tropical  area at Asia, Africa &amp; South America .</a:t>
                      </a:r>
                    </a:p>
                    <a:p>
                      <a:pPr marL="285750" indent="-285750" eaLnBrk="1" hangingPunct="1">
                        <a:lnSpc>
                          <a:spcPct val="90000"/>
                        </a:lnSpc>
                        <a:buFont typeface="Arial" panose="020B0604020202020204" pitchFamily="34" charset="0"/>
                        <a:buChar char="•"/>
                        <a:defRPr/>
                      </a:pPr>
                      <a:r>
                        <a:rPr lang="en-US" sz="1400" dirty="0">
                          <a:solidFill>
                            <a:srgbClr val="FF0000"/>
                          </a:solidFill>
                        </a:rPr>
                        <a:t>fatal</a:t>
                      </a:r>
                      <a:r>
                        <a:rPr lang="en-US" sz="1400" dirty="0"/>
                        <a:t>  dissemination  in </a:t>
                      </a:r>
                      <a:r>
                        <a:rPr lang="en-US" sz="1400" dirty="0">
                          <a:solidFill>
                            <a:srgbClr val="FF0000"/>
                          </a:solidFill>
                        </a:rPr>
                        <a:t>immuno-compromised host. </a:t>
                      </a:r>
                      <a:r>
                        <a:rPr lang="en-US" sz="1600" kern="1200" dirty="0">
                          <a:solidFill>
                            <a:schemeClr val="accent1">
                              <a:lumMod val="75000"/>
                            </a:schemeClr>
                          </a:solidFill>
                          <a:latin typeface="+mn-lt"/>
                          <a:ea typeface="+mn-ea"/>
                          <a:cs typeface="+mn-cs"/>
                        </a:rPr>
                        <a:t>Epically HIV patient </a:t>
                      </a:r>
                    </a:p>
                    <a:p>
                      <a:pPr marL="285750" indent="-285750" eaLnBrk="1" hangingPunct="1">
                        <a:lnSpc>
                          <a:spcPct val="90000"/>
                        </a:lnSpc>
                        <a:buFont typeface="Arial" panose="020B0604020202020204" pitchFamily="34" charset="0"/>
                        <a:buChar char="•"/>
                        <a:defRPr/>
                      </a:pPr>
                      <a:r>
                        <a:rPr lang="en-US" sz="1400" dirty="0"/>
                        <a:t> It is </a:t>
                      </a:r>
                      <a:r>
                        <a:rPr lang="en-US" sz="1400" dirty="0">
                          <a:solidFill>
                            <a:srgbClr val="FF0000"/>
                          </a:solidFill>
                        </a:rPr>
                        <a:t>smallest pathogenic </a:t>
                      </a:r>
                      <a:r>
                        <a:rPr lang="en-US" sz="1400" dirty="0"/>
                        <a:t>nematodes   ± 2.5mm.</a:t>
                      </a:r>
                    </a:p>
                    <a:p>
                      <a:pPr marL="285750" indent="-285750" eaLnBrk="1" hangingPunct="1">
                        <a:lnSpc>
                          <a:spcPct val="90000"/>
                        </a:lnSpc>
                        <a:buFont typeface="Arial" panose="020B0604020202020204" pitchFamily="34" charset="0"/>
                        <a:buChar char="•"/>
                        <a:defRPr/>
                      </a:pPr>
                      <a:r>
                        <a:rPr lang="en-US" sz="1400" dirty="0"/>
                        <a:t>adult live in mucous membrane of duodenum jejunum rarely mucous membrane of bronchus.</a:t>
                      </a:r>
                    </a:p>
                    <a:p>
                      <a:pPr marL="285750" indent="-285750" eaLnBrk="1" hangingPunct="1">
                        <a:lnSpc>
                          <a:spcPct val="90000"/>
                        </a:lnSpc>
                        <a:buFont typeface="Arial" panose="020B0604020202020204" pitchFamily="34" charset="0"/>
                        <a:buChar char="•"/>
                        <a:defRPr/>
                      </a:pPr>
                      <a:r>
                        <a:rPr lang="en-US" sz="1400" b="1" dirty="0">
                          <a:solidFill>
                            <a:srgbClr val="FF0000"/>
                          </a:solidFill>
                        </a:rPr>
                        <a:t>AUTOINFECTION</a:t>
                      </a:r>
                      <a:r>
                        <a:rPr lang="en-US" sz="1400" dirty="0">
                          <a:solidFill>
                            <a:srgbClr val="FF0000"/>
                          </a:solidFill>
                        </a:rPr>
                        <a:t> IS VERY IMPORTANT CRITERIA </a:t>
                      </a:r>
                      <a:r>
                        <a:rPr lang="en-US" sz="1400" dirty="0"/>
                        <a:t>.</a:t>
                      </a:r>
                    </a:p>
                    <a:p>
                      <a:pPr marL="285750" indent="-285750" eaLnBrk="1" hangingPunct="1">
                        <a:lnSpc>
                          <a:spcPct val="90000"/>
                        </a:lnSpc>
                        <a:buFont typeface="Arial" panose="020B0604020202020204" pitchFamily="34" charset="0"/>
                        <a:buChar char="•"/>
                        <a:defRPr/>
                      </a:pPr>
                      <a:r>
                        <a:rPr lang="en-US" sz="1600" kern="1200" dirty="0">
                          <a:solidFill>
                            <a:schemeClr val="accent1">
                              <a:lumMod val="75000"/>
                            </a:schemeClr>
                          </a:solidFill>
                          <a:latin typeface="+mn-lt"/>
                          <a:ea typeface="+mn-ea"/>
                          <a:cs typeface="+mn-cs"/>
                        </a:rPr>
                        <a:t>There is external and enteral autoinfection </a:t>
                      </a: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8956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400" b="1" dirty="0"/>
                        <a:t>life cycle</a:t>
                      </a:r>
                      <a:endParaRPr lang="en-US" sz="1400" b="1" dirty="0"/>
                    </a:p>
                  </a:txBody>
                  <a:tcPr anchor="ctr">
                    <a:solidFill>
                      <a:srgbClr val="EBF5D7"/>
                    </a:solidFill>
                  </a:tcPr>
                </a:tc>
                <a:tc gridSpan="4">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en-US" sz="1400" dirty="0"/>
                        <a:t>The parasite shows 3 different modes of development:</a:t>
                      </a:r>
                    </a:p>
                  </a:txBody>
                  <a:tcPr anchor="ctr">
                    <a:solidFill>
                      <a:srgbClr val="EBF5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79348">
                <a:tc vMerge="1">
                  <a:txBody>
                    <a:bodyPr/>
                    <a:lstStyle/>
                    <a:p>
                      <a:endParaRPr lang="en-US"/>
                    </a:p>
                  </a:txBody>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en-US" sz="1400" b="1" dirty="0"/>
                        <a:t>1-Direct development</a:t>
                      </a:r>
                      <a:r>
                        <a:rPr lang="en-US" altLang="en-US" sz="1400" dirty="0"/>
                        <a:t>:  The </a:t>
                      </a:r>
                      <a:r>
                        <a:rPr lang="en-US" altLang="en-US" sz="1400" dirty="0" err="1"/>
                        <a:t>rhabiditiform</a:t>
                      </a:r>
                      <a:r>
                        <a:rPr lang="en-US" altLang="en-US" sz="1400" dirty="0"/>
                        <a:t> larva pass from stool and become directly a Filariform larva if the environment of the soil is suitable.</a:t>
                      </a:r>
                    </a:p>
                    <a:p>
                      <a:pPr eaLnBrk="1" hangingPunct="1">
                        <a:lnSpc>
                          <a:spcPct val="90000"/>
                        </a:lnSpc>
                        <a:defRPr/>
                      </a:pPr>
                      <a:endParaRPr lang="en-US" sz="1400" dirty="0"/>
                    </a:p>
                  </a:txBody>
                  <a:tcPr anchor="ctr">
                    <a:solidFill>
                      <a:schemeClr val="bg1"/>
                    </a:solidFill>
                  </a:tcPr>
                </a:tc>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en-US" sz="1400" b="1" dirty="0"/>
                        <a:t>2-Indirect development </a:t>
                      </a:r>
                      <a:r>
                        <a:rPr lang="en-US" altLang="en-US" sz="1400" dirty="0"/>
                        <a:t>: in external environment Rh. larva  becomes free living adults, produce eggs ,</a:t>
                      </a:r>
                      <a:r>
                        <a:rPr lang="en-US" altLang="en-US" sz="1400" b="1" dirty="0" err="1">
                          <a:solidFill>
                            <a:srgbClr val="FF0000"/>
                          </a:solidFill>
                        </a:rPr>
                        <a:t>rhabiditiform</a:t>
                      </a:r>
                      <a:r>
                        <a:rPr lang="en-US" altLang="en-US" sz="1400" b="1" dirty="0">
                          <a:solidFill>
                            <a:srgbClr val="FF0000"/>
                          </a:solidFill>
                        </a:rPr>
                        <a:t> larva </a:t>
                      </a:r>
                      <a:r>
                        <a:rPr lang="en-US" altLang="en-US" sz="1400" b="1" dirty="0">
                          <a:solidFill>
                            <a:schemeClr val="accent1">
                              <a:lumMod val="75000"/>
                            </a:schemeClr>
                          </a:solidFill>
                        </a:rPr>
                        <a:t>(diagnostic stage) </a:t>
                      </a:r>
                      <a:r>
                        <a:rPr lang="en-US" altLang="en-US" sz="1400" dirty="0"/>
                        <a:t>and </a:t>
                      </a:r>
                      <a:r>
                        <a:rPr lang="en-US" altLang="en-US" sz="1400" b="1" dirty="0">
                          <a:solidFill>
                            <a:srgbClr val="FF0000"/>
                          </a:solidFill>
                        </a:rPr>
                        <a:t>Filariform larva (Infective stage).</a:t>
                      </a:r>
                    </a:p>
                    <a:p>
                      <a:pPr eaLnBrk="1" hangingPunct="1">
                        <a:lnSpc>
                          <a:spcPct val="90000"/>
                        </a:lnSpc>
                        <a:defRPr/>
                      </a:pPr>
                      <a:endParaRPr lang="en-US" sz="1400" dirty="0"/>
                    </a:p>
                  </a:txBody>
                  <a:tcPr anchor="ctr">
                    <a:solidFill>
                      <a:schemeClr val="bg1"/>
                    </a:solidFill>
                  </a:tcPr>
                </a:tc>
                <a:tc hMerge="1">
                  <a:txBody>
                    <a:bodyPr/>
                    <a:lstStyle/>
                    <a:p>
                      <a:endParaRPr lang="en-US"/>
                    </a:p>
                  </a:txBody>
                  <a:tcPr/>
                </a:tc>
                <a:tc>
                  <a:txBody>
                    <a:bodyPr/>
                    <a:lstStyle/>
                    <a:p>
                      <a:pPr>
                        <a:defRPr/>
                      </a:pPr>
                      <a:r>
                        <a:rPr lang="en-US" altLang="en-US" sz="1400" b="1" dirty="0">
                          <a:solidFill>
                            <a:srgbClr val="FF0000"/>
                          </a:solidFill>
                        </a:rPr>
                        <a:t>3-AUTOINFECTION</a:t>
                      </a:r>
                      <a:r>
                        <a:rPr lang="en-US" altLang="en-US" sz="1400" dirty="0">
                          <a:solidFill>
                            <a:srgbClr val="FF0000"/>
                          </a:solidFill>
                        </a:rPr>
                        <a:t>:  </a:t>
                      </a:r>
                      <a:r>
                        <a:rPr lang="en-US" altLang="en-US" sz="1400" dirty="0"/>
                        <a:t>mainly in </a:t>
                      </a:r>
                      <a:r>
                        <a:rPr lang="en-US" altLang="en-US" sz="1400" b="1" dirty="0">
                          <a:solidFill>
                            <a:srgbClr val="FF0000"/>
                          </a:solidFill>
                        </a:rPr>
                        <a:t>immunocompromised patients</a:t>
                      </a:r>
                      <a:r>
                        <a:rPr lang="en-US" altLang="en-US" sz="1400" b="1" baseline="0" dirty="0">
                          <a:solidFill>
                            <a:srgbClr val="FF0000"/>
                          </a:solidFill>
                        </a:rPr>
                        <a:t> </a:t>
                      </a:r>
                      <a:r>
                        <a:rPr lang="en-US" altLang="en-US" sz="1400" b="1" dirty="0">
                          <a:solidFill>
                            <a:srgbClr val="FF0000"/>
                          </a:solidFill>
                        </a:rPr>
                        <a:t>Internal</a:t>
                      </a:r>
                      <a:r>
                        <a:rPr lang="en-US" altLang="en-US" sz="1400" dirty="0"/>
                        <a:t> :when the </a:t>
                      </a:r>
                      <a:r>
                        <a:rPr lang="en-US" altLang="en-US" sz="1400" dirty="0" err="1"/>
                        <a:t>rhabiditiform</a:t>
                      </a:r>
                      <a:r>
                        <a:rPr lang="en-US" altLang="en-US" sz="1400" dirty="0"/>
                        <a:t> larva become a </a:t>
                      </a:r>
                      <a:r>
                        <a:rPr lang="en-US" altLang="en-US" sz="1400" dirty="0" err="1"/>
                        <a:t>filariform</a:t>
                      </a:r>
                      <a:r>
                        <a:rPr lang="en-US" altLang="en-US" sz="1400" dirty="0"/>
                        <a:t> larva in the intestine and penetrate the intestine </a:t>
                      </a:r>
                      <a:r>
                        <a:rPr lang="en-US" altLang="en-US" sz="1400" baseline="0" dirty="0"/>
                        <a:t> </a:t>
                      </a:r>
                    </a:p>
                    <a:p>
                      <a:pPr>
                        <a:defRPr/>
                      </a:pPr>
                      <a:r>
                        <a:rPr lang="en-US" altLang="en-US" sz="1400" b="1" dirty="0">
                          <a:solidFill>
                            <a:srgbClr val="FF0000"/>
                          </a:solidFill>
                        </a:rPr>
                        <a:t>External</a:t>
                      </a:r>
                      <a:r>
                        <a:rPr lang="en-US" altLang="en-US" sz="1400" dirty="0">
                          <a:solidFill>
                            <a:srgbClr val="FF0000"/>
                          </a:solidFill>
                        </a:rPr>
                        <a:t> </a:t>
                      </a:r>
                      <a:r>
                        <a:rPr lang="en-US" altLang="en-US" sz="1400" dirty="0"/>
                        <a:t>: fecal contamination of skin –Rh larva  &gt; </a:t>
                      </a:r>
                      <a:r>
                        <a:rPr lang="en-US" altLang="en-US" sz="1400" dirty="0" err="1"/>
                        <a:t>filariform</a:t>
                      </a:r>
                      <a:r>
                        <a:rPr lang="en-US" altLang="en-US" sz="1400" dirty="0"/>
                        <a:t> penetrates the skin</a:t>
                      </a:r>
                    </a:p>
                    <a:p>
                      <a:pPr eaLnBrk="1" hangingPunct="1">
                        <a:lnSpc>
                          <a:spcPct val="90000"/>
                        </a:lnSpc>
                        <a:defRPr/>
                      </a:pPr>
                      <a:endParaRPr lang="en-US" sz="1400" dirty="0"/>
                    </a:p>
                  </a:txBody>
                  <a:tcPr anchor="ctr">
                    <a:solidFill>
                      <a:schemeClr val="bg1"/>
                    </a:solidFill>
                  </a:tcPr>
                </a:tc>
                <a:extLst>
                  <a:ext uri="{0D108BD9-81ED-4DB2-BD59-A6C34878D82A}">
                    <a16:rowId xmlns:a16="http://schemas.microsoft.com/office/drawing/2014/main" xmlns="" val="1820570507"/>
                  </a:ext>
                </a:extLst>
              </a:tr>
              <a:tr h="1401144">
                <a:tc>
                  <a:txBody>
                    <a:bodyPr/>
                    <a:lstStyle/>
                    <a:p>
                      <a:pPr algn="ctr"/>
                      <a:r>
                        <a:rPr lang="en-US" sz="1400" b="1" dirty="0"/>
                        <a:t>Pathology and clinical picture</a:t>
                      </a:r>
                    </a:p>
                  </a:txBody>
                  <a:tcPr anchor="ctr">
                    <a:solidFill>
                      <a:schemeClr val="accent1">
                        <a:lumMod val="20000"/>
                        <a:lumOff val="80000"/>
                      </a:schemeClr>
                    </a:solidFill>
                  </a:tcPr>
                </a:tc>
                <a:tc gridSpan="4">
                  <a:txBody>
                    <a:bodyPr/>
                    <a:lstStyle/>
                    <a:p>
                      <a:pPr marL="285750" indent="-285750" eaLnBrk="1" hangingPunct="1">
                        <a:buFont typeface="Arial" panose="020B0604020202020204" pitchFamily="34" charset="0"/>
                        <a:buChar char="•"/>
                        <a:defRPr/>
                      </a:pPr>
                      <a:r>
                        <a:rPr lang="en-US" sz="1400" b="1" dirty="0" err="1"/>
                        <a:t>Cuteneous</a:t>
                      </a:r>
                      <a:r>
                        <a:rPr lang="en-US" sz="1400" dirty="0"/>
                        <a:t> little reaction on penetration.</a:t>
                      </a:r>
                    </a:p>
                    <a:p>
                      <a:pPr marL="0" indent="0" eaLnBrk="1" hangingPunct="1">
                        <a:buFont typeface="Arial" panose="020B0604020202020204" pitchFamily="34" charset="0"/>
                        <a:buNone/>
                        <a:defRPr/>
                      </a:pPr>
                      <a:r>
                        <a:rPr lang="en-US" sz="1400" dirty="0"/>
                        <a:t> sever dermatitis at perianal region in case of external autoinfection.</a:t>
                      </a:r>
                    </a:p>
                    <a:p>
                      <a:pPr marL="285750" indent="-285750" eaLnBrk="1" hangingPunct="1">
                        <a:buFont typeface="Arial" panose="020B0604020202020204" pitchFamily="34" charset="0"/>
                        <a:buChar char="•"/>
                        <a:defRPr/>
                      </a:pPr>
                      <a:r>
                        <a:rPr lang="en-US" sz="1400" b="1" dirty="0"/>
                        <a:t>Migration</a:t>
                      </a:r>
                      <a:r>
                        <a:rPr lang="en-US" sz="1400" dirty="0"/>
                        <a:t> :pneumonitis during larval migration. .</a:t>
                      </a:r>
                    </a:p>
                    <a:p>
                      <a:pPr marL="285750" indent="-285750" eaLnBrk="1" hangingPunct="1">
                        <a:buFont typeface="Arial" panose="020B0604020202020204" pitchFamily="34" charset="0"/>
                        <a:buChar char="•"/>
                        <a:defRPr/>
                      </a:pPr>
                      <a:r>
                        <a:rPr lang="en-US" sz="1400" b="1" dirty="0"/>
                        <a:t>Intestina</a:t>
                      </a:r>
                      <a:r>
                        <a:rPr lang="en-US" sz="1400" dirty="0"/>
                        <a:t>l: inflammation of upper intestinal mucosa, diarrhea, upper abdominal pain in the epigastria  colicky in nature.</a:t>
                      </a:r>
                    </a:p>
                    <a:p>
                      <a:pPr marL="285750" indent="-285750" eaLnBrk="1" hangingPunct="1">
                        <a:buFont typeface="Arial" panose="020B0604020202020204" pitchFamily="34" charset="0"/>
                        <a:buChar char="•"/>
                        <a:defRPr/>
                      </a:pPr>
                      <a:r>
                        <a:rPr lang="en-US" sz="1400" b="1" dirty="0"/>
                        <a:t>Disseminated </a:t>
                      </a:r>
                      <a:r>
                        <a:rPr lang="en-US" sz="1400" b="1" dirty="0" err="1"/>
                        <a:t>strongyloidiasis</a:t>
                      </a:r>
                      <a:r>
                        <a:rPr lang="en-US" sz="1400" b="1" dirty="0"/>
                        <a:t> </a:t>
                      </a:r>
                      <a:r>
                        <a:rPr lang="en-US" sz="1400" dirty="0"/>
                        <a:t>: in patient with immunodeficiency ,uncontrolled diarrhea –</a:t>
                      </a:r>
                      <a:r>
                        <a:rPr lang="en-US" sz="1400" dirty="0" err="1"/>
                        <a:t>granulomatus</a:t>
                      </a:r>
                      <a:r>
                        <a:rPr lang="en-US" sz="1400" dirty="0"/>
                        <a:t> changes –necrosis--perforation—peritonitis</a:t>
                      </a:r>
                    </a:p>
                    <a:p>
                      <a:pPr marL="285750" indent="-285750" eaLnBrk="1" hangingPunct="1">
                        <a:buFont typeface="Arial" panose="020B0604020202020204" pitchFamily="34" charset="0"/>
                        <a:buChar char="•"/>
                        <a:defRPr/>
                      </a:pPr>
                      <a:r>
                        <a:rPr lang="en-US" sz="1400" dirty="0"/>
                        <a:t>death.</a:t>
                      </a: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964015">
                <a:tc>
                  <a:txBody>
                    <a:bodyPr/>
                    <a:lstStyle/>
                    <a:p>
                      <a:pPr algn="ctr"/>
                      <a:r>
                        <a:rPr lang="en-US" sz="1400" b="1" dirty="0"/>
                        <a:t>Diagnosis</a:t>
                      </a:r>
                    </a:p>
                  </a:txBody>
                  <a:tcPr anchor="ctr">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1" dirty="0">
                          <a:solidFill>
                            <a:srgbClr val="FF0000"/>
                          </a:solidFill>
                        </a:rPr>
                        <a:t>NO EGG IN DIAGNOSIS</a:t>
                      </a:r>
                      <a:r>
                        <a:rPr lang="ar-SA" sz="1400" dirty="0"/>
                        <a:t> </a:t>
                      </a:r>
                      <a:endParaRPr lang="en-US" sz="1400" dirty="0"/>
                    </a:p>
                    <a:p>
                      <a:pPr eaLnBrk="1" hangingPunct="1">
                        <a:buFont typeface="Wingdings" panose="05000000000000000000" pitchFamily="2" charset="2"/>
                        <a:buNone/>
                        <a:defRPr/>
                      </a:pPr>
                      <a:r>
                        <a:rPr lang="en-US" sz="1400" dirty="0" err="1"/>
                        <a:t>rhabditiform</a:t>
                      </a:r>
                      <a:r>
                        <a:rPr lang="en-US" sz="1400" dirty="0"/>
                        <a:t> larvae diagnostic stage in</a:t>
                      </a:r>
                      <a:r>
                        <a:rPr lang="ar-SA" sz="1400" dirty="0"/>
                        <a:t>:</a:t>
                      </a:r>
                      <a:endParaRPr lang="en-US" sz="1400" dirty="0"/>
                    </a:p>
                    <a:p>
                      <a:pPr eaLnBrk="1" hangingPunct="1">
                        <a:buFont typeface="Wingdings" panose="05000000000000000000" pitchFamily="2" charset="2"/>
                        <a:buNone/>
                        <a:defRPr/>
                      </a:pPr>
                      <a:r>
                        <a:rPr lang="en-US" sz="1400" dirty="0"/>
                        <a:t>    -Stool examination </a:t>
                      </a:r>
                    </a:p>
                    <a:p>
                      <a:pPr eaLnBrk="1" hangingPunct="1">
                        <a:buFont typeface="Wingdings" panose="05000000000000000000" pitchFamily="2" charset="2"/>
                        <a:buNone/>
                        <a:defRPr/>
                      </a:pPr>
                      <a:r>
                        <a:rPr lang="en-US" sz="1400" dirty="0"/>
                        <a:t>   </a:t>
                      </a:r>
                      <a:r>
                        <a:rPr lang="ar-SA" sz="1400" dirty="0"/>
                        <a:t> </a:t>
                      </a:r>
                      <a:r>
                        <a:rPr lang="en-US" sz="1400" dirty="0"/>
                        <a:t> -Duodenal aspirate</a:t>
                      </a:r>
                      <a:endParaRPr lang="ar-SA" sz="1400" dirty="0"/>
                    </a:p>
                  </a:txBody>
                  <a:tcPr anchor="ctr">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Treatment</a:t>
                      </a:r>
                    </a:p>
                  </a:txBody>
                  <a:tcPr anchor="ctr">
                    <a:solidFill>
                      <a:srgbClr val="EBF5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Albandazole</a:t>
                      </a:r>
                      <a:r>
                        <a:rPr lang="en-US" sz="1600" dirty="0"/>
                        <a:t>, </a:t>
                      </a:r>
                      <a:r>
                        <a:rPr lang="en-US" sz="1600" dirty="0" err="1"/>
                        <a:t>Mebendazole</a:t>
                      </a:r>
                      <a:endParaRPr lang="en-US" sz="1600" dirty="0"/>
                    </a:p>
                    <a:p>
                      <a:endParaRPr lang="en-US" sz="1600" dirty="0"/>
                    </a:p>
                  </a:txBody>
                  <a:tcPr anchor="ctr">
                    <a:solidFill>
                      <a:schemeClr val="bg1"/>
                    </a:solidFill>
                  </a:tcPr>
                </a:tc>
                <a:extLst>
                  <a:ext uri="{0D108BD9-81ED-4DB2-BD59-A6C34878D82A}">
                    <a16:rowId xmlns:a16="http://schemas.microsoft.com/office/drawing/2014/main" xmlns="" val="1211195032"/>
                  </a:ext>
                </a:extLst>
              </a:tr>
            </a:tbl>
          </a:graphicData>
        </a:graphic>
      </p:graphicFrame>
      <p:pic>
        <p:nvPicPr>
          <p:cNvPr id="7" name="Picture 1028" descr="Strongyloides%20rhabditi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863" y="5303554"/>
            <a:ext cx="1199149" cy="95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80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a:xfrm>
            <a:off x="102226" y="180137"/>
            <a:ext cx="5508762" cy="786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chemeClr val="accent1">
                    <a:lumMod val="50000"/>
                  </a:schemeClr>
                </a:solidFill>
              </a:rPr>
              <a:t>2- </a:t>
            </a:r>
            <a:r>
              <a:rPr lang="en-US" sz="2400" b="1" dirty="0" err="1">
                <a:solidFill>
                  <a:schemeClr val="accent1">
                    <a:lumMod val="50000"/>
                  </a:schemeClr>
                </a:solidFill>
              </a:rPr>
              <a:t>Strongyloides</a:t>
            </a:r>
            <a:r>
              <a:rPr lang="en-US" sz="2400" b="1" dirty="0"/>
              <a:t> </a:t>
            </a:r>
            <a:r>
              <a:rPr lang="en-US" sz="2400" b="1" dirty="0" err="1">
                <a:solidFill>
                  <a:schemeClr val="accent1">
                    <a:lumMod val="50000"/>
                  </a:schemeClr>
                </a:solidFill>
              </a:rPr>
              <a:t>stercoralis</a:t>
            </a:r>
            <a:r>
              <a:rPr lang="en-US" altLang="en-US" sz="2400" b="1" dirty="0">
                <a:solidFill>
                  <a:schemeClr val="accent1">
                    <a:lumMod val="50000"/>
                  </a:schemeClr>
                </a:solidFill>
              </a:rPr>
              <a:t> </a:t>
            </a:r>
            <a:endParaRPr lang="en-US" altLang="en-US" dirty="0"/>
          </a:p>
        </p:txBody>
      </p:sp>
      <p:cxnSp>
        <p:nvCxnSpPr>
          <p:cNvPr id="9" name="Straight Connector 2">
            <a:extLst>
              <a:ext uri="{FF2B5EF4-FFF2-40B4-BE49-F238E27FC236}">
                <a16:creationId xmlns:a16="http://schemas.microsoft.com/office/drawing/2014/main" xmlns="" id="{CAF79385-28A3-4A0B-A555-6E149360095E}"/>
              </a:ext>
            </a:extLst>
          </p:cNvPr>
          <p:cNvCxnSpPr/>
          <p:nvPr/>
        </p:nvCxnSpPr>
        <p:spPr>
          <a:xfrm>
            <a:off x="0" y="6518175"/>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2">
            <a:extLst>
              <a:ext uri="{FF2B5EF4-FFF2-40B4-BE49-F238E27FC236}">
                <a16:creationId xmlns:a16="http://schemas.microsoft.com/office/drawing/2014/main" xmlns="" id="{CAF79385-28A3-4A0B-A555-6E149360095E}"/>
              </a:ext>
            </a:extLst>
          </p:cNvPr>
          <p:cNvCxnSpPr/>
          <p:nvPr/>
        </p:nvCxnSpPr>
        <p:spPr>
          <a:xfrm flipH="1" flipV="1">
            <a:off x="5643709" y="1313656"/>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39" y="1819654"/>
            <a:ext cx="5135721" cy="404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nts and Settings\Dr.Mona\Desktop\s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374" y="1471492"/>
            <a:ext cx="6063320" cy="4395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354" y="5823456"/>
            <a:ext cx="5540506" cy="738664"/>
          </a:xfrm>
          <a:prstGeom prst="rect">
            <a:avLst/>
          </a:prstGeom>
          <a:noFill/>
        </p:spPr>
        <p:txBody>
          <a:bodyPr wrap="square" rtlCol="0">
            <a:spAutoFit/>
          </a:bodyPr>
          <a:lstStyle/>
          <a:p>
            <a:r>
              <a:rPr lang="en-US" sz="1400" dirty="0">
                <a:solidFill>
                  <a:schemeClr val="accent1">
                    <a:lumMod val="75000"/>
                  </a:schemeClr>
                </a:solidFill>
              </a:rPr>
              <a:t>Direct : </a:t>
            </a:r>
            <a:r>
              <a:rPr lang="en-US" sz="1400" dirty="0" err="1">
                <a:solidFill>
                  <a:schemeClr val="accent1">
                    <a:lumMod val="75000"/>
                  </a:schemeClr>
                </a:solidFill>
              </a:rPr>
              <a:t>Rhabditiform</a:t>
            </a:r>
            <a:r>
              <a:rPr lang="en-US" sz="1400" dirty="0">
                <a:solidFill>
                  <a:schemeClr val="accent1">
                    <a:lumMod val="75000"/>
                  </a:schemeClr>
                </a:solidFill>
              </a:rPr>
              <a:t> larva in the stool→ developed directly to adult male &amp; female→ eggs →</a:t>
            </a:r>
            <a:r>
              <a:rPr lang="en-US" sz="1400" dirty="0" err="1">
                <a:solidFill>
                  <a:schemeClr val="accent1">
                    <a:lumMod val="75000"/>
                  </a:schemeClr>
                </a:solidFill>
              </a:rPr>
              <a:t>rabidityform</a:t>
            </a:r>
            <a:r>
              <a:rPr lang="en-US" sz="1400" dirty="0">
                <a:solidFill>
                  <a:schemeClr val="accent1">
                    <a:lumMod val="75000"/>
                  </a:schemeClr>
                </a:solidFill>
              </a:rPr>
              <a:t> larva →filariform larva (infective stage) →penetrate the skin </a:t>
            </a:r>
          </a:p>
        </p:txBody>
      </p:sp>
    </p:spTree>
    <p:extLst>
      <p:ext uri="{BB962C8B-B14F-4D97-AF65-F5344CB8AC3E}">
        <p14:creationId xmlns:p14="http://schemas.microsoft.com/office/powerpoint/2010/main" val="381107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 name="مجموعة 1"/>
          <p:cNvGrpSpPr/>
          <p:nvPr/>
        </p:nvGrpSpPr>
        <p:grpSpPr>
          <a:xfrm>
            <a:off x="1001028" y="672547"/>
            <a:ext cx="10462660" cy="5410200"/>
            <a:chOff x="0" y="838200"/>
            <a:chExt cx="9148485" cy="5410200"/>
          </a:xfrm>
        </p:grpSpPr>
        <p:grpSp>
          <p:nvGrpSpPr>
            <p:cNvPr id="4" name="Group 136"/>
            <p:cNvGrpSpPr>
              <a:grpSpLocks/>
            </p:cNvGrpSpPr>
            <p:nvPr/>
          </p:nvGrpSpPr>
          <p:grpSpPr bwMode="auto">
            <a:xfrm>
              <a:off x="0" y="838200"/>
              <a:ext cx="9148485" cy="5410200"/>
              <a:chOff x="-3" y="-3"/>
              <a:chExt cx="6120" cy="5456"/>
            </a:xfrm>
          </p:grpSpPr>
          <p:grpSp>
            <p:nvGrpSpPr>
              <p:cNvPr id="5" name="Group 134"/>
              <p:cNvGrpSpPr>
                <a:grpSpLocks/>
              </p:cNvGrpSpPr>
              <p:nvPr/>
            </p:nvGrpSpPr>
            <p:grpSpPr bwMode="auto">
              <a:xfrm>
                <a:off x="0" y="0"/>
                <a:ext cx="6117" cy="5450"/>
                <a:chOff x="0" y="0"/>
                <a:chExt cx="6117" cy="5450"/>
              </a:xfrm>
            </p:grpSpPr>
            <p:grpSp>
              <p:nvGrpSpPr>
                <p:cNvPr id="7" name="Group 51"/>
                <p:cNvGrpSpPr>
                  <a:grpSpLocks/>
                </p:cNvGrpSpPr>
                <p:nvPr/>
              </p:nvGrpSpPr>
              <p:grpSpPr bwMode="auto">
                <a:xfrm>
                  <a:off x="0" y="0"/>
                  <a:ext cx="1060" cy="1460"/>
                  <a:chOff x="0" y="0"/>
                  <a:chExt cx="1060" cy="1460"/>
                </a:xfrm>
              </p:grpSpPr>
              <p:grpSp>
                <p:nvGrpSpPr>
                  <p:cNvPr id="135" name="Group 4"/>
                  <p:cNvGrpSpPr>
                    <a:grpSpLocks/>
                  </p:cNvGrpSpPr>
                  <p:nvPr/>
                </p:nvGrpSpPr>
                <p:grpSpPr bwMode="auto">
                  <a:xfrm>
                    <a:off x="44" y="0"/>
                    <a:ext cx="974" cy="1134"/>
                    <a:chOff x="1" y="0"/>
                    <a:chExt cx="974" cy="1134"/>
                  </a:xfrm>
                </p:grpSpPr>
                <p:sp>
                  <p:nvSpPr>
                    <p:cNvPr id="137" name="Rectangle 2"/>
                    <p:cNvSpPr>
                      <a:spLocks noChangeArrowheads="1"/>
                    </p:cNvSpPr>
                    <p:nvPr/>
                  </p:nvSpPr>
                  <p:spPr bwMode="auto">
                    <a:xfrm>
                      <a:off x="1" y="0"/>
                      <a:ext cx="97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cs typeface="Arial" panose="020B0604020202020204" pitchFamily="34" charset="0"/>
                        </a:rPr>
                        <a:t> </a:t>
                      </a:r>
                    </a:p>
                    <a:p>
                      <a:pPr>
                        <a:spcBef>
                          <a:spcPct val="0"/>
                        </a:spcBef>
                        <a:buClrTx/>
                        <a:buSzTx/>
                        <a:buFontTx/>
                        <a:buNone/>
                      </a:pPr>
                      <a:endParaRPr lang="en-US" altLang="en-US" sz="1400">
                        <a:latin typeface="+mn-lt"/>
                      </a:endParaRPr>
                    </a:p>
                  </p:txBody>
                </p:sp>
                <p:sp>
                  <p:nvSpPr>
                    <p:cNvPr id="138" name="Rectangle 3"/>
                    <p:cNvSpPr>
                      <a:spLocks noChangeArrowheads="1"/>
                    </p:cNvSpPr>
                    <p:nvPr/>
                  </p:nvSpPr>
                  <p:spPr bwMode="auto">
                    <a:xfrm>
                      <a:off x="1" y="482"/>
                      <a:ext cx="974"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en-US" altLang="en-US" sz="1400">
                        <a:latin typeface="+mn-lt"/>
                        <a:cs typeface="Arial" panose="020B0604020202020204" pitchFamily="34" charset="0"/>
                      </a:endParaRPr>
                    </a:p>
                    <a:p>
                      <a:pPr eaLnBrk="1" hangingPunct="1">
                        <a:spcBef>
                          <a:spcPct val="0"/>
                        </a:spcBef>
                        <a:buClrTx/>
                        <a:buSzTx/>
                        <a:buFontTx/>
                        <a:buNone/>
                      </a:pPr>
                      <a:endParaRPr lang="en-US" altLang="en-US" sz="1400">
                        <a:latin typeface="+mn-lt"/>
                        <a:cs typeface="Arial" panose="020B0604020202020204" pitchFamily="34" charset="0"/>
                      </a:endParaRPr>
                    </a:p>
                    <a:p>
                      <a:pPr>
                        <a:spcBef>
                          <a:spcPct val="0"/>
                        </a:spcBef>
                        <a:buClrTx/>
                        <a:buSzTx/>
                        <a:buFontTx/>
                        <a:buNone/>
                      </a:pPr>
                      <a:endParaRPr lang="en-US" altLang="en-US" sz="1400">
                        <a:latin typeface="+mn-lt"/>
                      </a:endParaRPr>
                    </a:p>
                  </p:txBody>
                </p:sp>
              </p:grpSp>
              <p:sp>
                <p:nvSpPr>
                  <p:cNvPr id="136" name="Rectangle 50"/>
                  <p:cNvSpPr>
                    <a:spLocks noChangeArrowheads="1"/>
                  </p:cNvSpPr>
                  <p:nvPr/>
                </p:nvSpPr>
                <p:spPr bwMode="auto">
                  <a:xfrm>
                    <a:off x="0" y="0"/>
                    <a:ext cx="1060"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8" name="Group 53"/>
                <p:cNvGrpSpPr>
                  <a:grpSpLocks/>
                </p:cNvGrpSpPr>
                <p:nvPr/>
              </p:nvGrpSpPr>
              <p:grpSpPr bwMode="auto">
                <a:xfrm>
                  <a:off x="1060" y="0"/>
                  <a:ext cx="936" cy="1460"/>
                  <a:chOff x="1060" y="0"/>
                  <a:chExt cx="936" cy="1460"/>
                </a:xfrm>
              </p:grpSpPr>
              <p:sp>
                <p:nvSpPr>
                  <p:cNvPr id="133" name="Rectangle 5"/>
                  <p:cNvSpPr>
                    <a:spLocks noChangeArrowheads="1"/>
                  </p:cNvSpPr>
                  <p:nvPr/>
                </p:nvSpPr>
                <p:spPr bwMode="auto">
                  <a:xfrm>
                    <a:off x="1103" y="0"/>
                    <a:ext cx="850"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solidFill>
                          <a:srgbClr val="FF0000"/>
                        </a:solidFill>
                        <a:latin typeface="+mn-lt"/>
                      </a:rPr>
                      <a:t> </a:t>
                    </a:r>
                  </a:p>
                  <a:p>
                    <a:pPr>
                      <a:spcBef>
                        <a:spcPct val="0"/>
                      </a:spcBef>
                      <a:buClrTx/>
                      <a:buSzTx/>
                      <a:buFontTx/>
                      <a:buNone/>
                    </a:pPr>
                    <a:endParaRPr lang="en-US" altLang="en-US" sz="1400" dirty="0">
                      <a:solidFill>
                        <a:srgbClr val="FF0000"/>
                      </a:solidFill>
                      <a:latin typeface="+mn-lt"/>
                    </a:endParaRPr>
                  </a:p>
                  <a:p>
                    <a:pPr>
                      <a:spcBef>
                        <a:spcPct val="0"/>
                      </a:spcBef>
                      <a:buClrTx/>
                      <a:buSzTx/>
                      <a:buFontTx/>
                      <a:buNone/>
                    </a:pPr>
                    <a:r>
                      <a:rPr lang="en-US" altLang="en-US" sz="1400" dirty="0">
                        <a:solidFill>
                          <a:srgbClr val="FF0000"/>
                        </a:solidFill>
                        <a:latin typeface="+mn-lt"/>
                      </a:rPr>
                      <a:t>DISEASE</a:t>
                    </a:r>
                  </a:p>
                  <a:p>
                    <a:pPr>
                      <a:spcBef>
                        <a:spcPct val="0"/>
                      </a:spcBef>
                      <a:buClrTx/>
                      <a:buSzTx/>
                      <a:buFontTx/>
                      <a:buNone/>
                    </a:pPr>
                    <a:endParaRPr lang="en-US" altLang="en-US" sz="1400" dirty="0">
                      <a:solidFill>
                        <a:schemeClr val="accent2"/>
                      </a:solidFill>
                      <a:latin typeface="+mn-lt"/>
                    </a:endParaRPr>
                  </a:p>
                </p:txBody>
              </p:sp>
              <p:sp>
                <p:nvSpPr>
                  <p:cNvPr id="134" name="Rectangle 52"/>
                  <p:cNvSpPr>
                    <a:spLocks noChangeArrowheads="1"/>
                  </p:cNvSpPr>
                  <p:nvPr/>
                </p:nvSpPr>
                <p:spPr bwMode="auto">
                  <a:xfrm>
                    <a:off x="1060" y="0"/>
                    <a:ext cx="936"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9" name="Group 55"/>
                <p:cNvGrpSpPr>
                  <a:grpSpLocks/>
                </p:cNvGrpSpPr>
                <p:nvPr/>
              </p:nvGrpSpPr>
              <p:grpSpPr bwMode="auto">
                <a:xfrm>
                  <a:off x="1996" y="0"/>
                  <a:ext cx="993" cy="1460"/>
                  <a:chOff x="1996" y="0"/>
                  <a:chExt cx="993" cy="1460"/>
                </a:xfrm>
              </p:grpSpPr>
              <p:sp>
                <p:nvSpPr>
                  <p:cNvPr id="131" name="Rectangle 6"/>
                  <p:cNvSpPr>
                    <a:spLocks noChangeArrowheads="1"/>
                  </p:cNvSpPr>
                  <p:nvPr/>
                </p:nvSpPr>
                <p:spPr bwMode="auto">
                  <a:xfrm>
                    <a:off x="2039" y="0"/>
                    <a:ext cx="907"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6023"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en-US" altLang="en-US" sz="1400" dirty="0">
                      <a:latin typeface="+mn-lt"/>
                      <a:cs typeface="Arial" panose="020B0604020202020204" pitchFamily="34" charset="0"/>
                    </a:endParaRPr>
                  </a:p>
                  <a:p>
                    <a:pPr eaLnBrk="1" hangingPunct="1">
                      <a:spcBef>
                        <a:spcPct val="0"/>
                      </a:spcBef>
                      <a:buClrTx/>
                      <a:buSzTx/>
                      <a:buFontTx/>
                      <a:buNone/>
                    </a:pPr>
                    <a:endParaRPr lang="en-US" altLang="en-US" sz="1400" dirty="0">
                      <a:latin typeface="+mn-lt"/>
                      <a:cs typeface="Arial" panose="020B0604020202020204" pitchFamily="34" charset="0"/>
                    </a:endParaRPr>
                  </a:p>
                  <a:p>
                    <a:pPr eaLnBrk="1" hangingPunct="1">
                      <a:spcBef>
                        <a:spcPct val="0"/>
                      </a:spcBef>
                      <a:buClrTx/>
                      <a:buSzTx/>
                      <a:buFontTx/>
                      <a:buNone/>
                    </a:pPr>
                    <a:r>
                      <a:rPr lang="en-US" altLang="en-US" sz="1400" dirty="0">
                        <a:latin typeface="+mn-lt"/>
                        <a:cs typeface="Arial" panose="020B0604020202020204" pitchFamily="34" charset="0"/>
                      </a:rPr>
                      <a:t>TRANSMISSION</a:t>
                    </a:r>
                  </a:p>
                  <a:p>
                    <a:pPr>
                      <a:spcBef>
                        <a:spcPct val="0"/>
                      </a:spcBef>
                      <a:buClrTx/>
                      <a:buSzTx/>
                      <a:buFontTx/>
                      <a:buNone/>
                    </a:pPr>
                    <a:r>
                      <a:rPr lang="en-US" altLang="en-US" sz="1400" dirty="0">
                        <a:latin typeface="+mn-lt"/>
                      </a:rPr>
                      <a:t>OF INFECTION</a:t>
                    </a:r>
                  </a:p>
                  <a:p>
                    <a:pPr>
                      <a:spcBef>
                        <a:spcPct val="0"/>
                      </a:spcBef>
                      <a:buClrTx/>
                      <a:buSzTx/>
                      <a:buFontTx/>
                      <a:buNone/>
                    </a:pPr>
                    <a:endParaRPr lang="en-US" altLang="en-US" sz="1400" dirty="0">
                      <a:latin typeface="+mn-lt"/>
                    </a:endParaRPr>
                  </a:p>
                </p:txBody>
              </p:sp>
              <p:sp>
                <p:nvSpPr>
                  <p:cNvPr id="132" name="Rectangle 54"/>
                  <p:cNvSpPr>
                    <a:spLocks noChangeArrowheads="1"/>
                  </p:cNvSpPr>
                  <p:nvPr/>
                </p:nvSpPr>
                <p:spPr bwMode="auto">
                  <a:xfrm>
                    <a:off x="1996" y="0"/>
                    <a:ext cx="993"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0" name="Group 57"/>
                <p:cNvGrpSpPr>
                  <a:grpSpLocks/>
                </p:cNvGrpSpPr>
                <p:nvPr/>
              </p:nvGrpSpPr>
              <p:grpSpPr bwMode="auto">
                <a:xfrm>
                  <a:off x="2989" y="0"/>
                  <a:ext cx="823" cy="1460"/>
                  <a:chOff x="2989" y="0"/>
                  <a:chExt cx="823" cy="1460"/>
                </a:xfrm>
              </p:grpSpPr>
              <p:sp>
                <p:nvSpPr>
                  <p:cNvPr id="129" name="Rectangle 7"/>
                  <p:cNvSpPr>
                    <a:spLocks noChangeArrowheads="1"/>
                  </p:cNvSpPr>
                  <p:nvPr/>
                </p:nvSpPr>
                <p:spPr bwMode="auto">
                  <a:xfrm>
                    <a:off x="3032" y="0"/>
                    <a:ext cx="737"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en-US" altLang="en-US" sz="1400" dirty="0">
                      <a:latin typeface="+mn-lt"/>
                    </a:endParaRPr>
                  </a:p>
                  <a:p>
                    <a:pPr eaLnBrk="1" hangingPunct="1">
                      <a:spcBef>
                        <a:spcPct val="0"/>
                      </a:spcBef>
                      <a:buClrTx/>
                      <a:buSzTx/>
                      <a:buFontTx/>
                      <a:buNone/>
                    </a:pPr>
                    <a:endParaRPr lang="en-US" altLang="en-US" sz="1400" dirty="0">
                      <a:latin typeface="+mn-lt"/>
                    </a:endParaRPr>
                  </a:p>
                  <a:p>
                    <a:pPr eaLnBrk="1" hangingPunct="1">
                      <a:spcBef>
                        <a:spcPct val="0"/>
                      </a:spcBef>
                      <a:buClrTx/>
                      <a:buSzTx/>
                      <a:buFontTx/>
                      <a:buNone/>
                    </a:pPr>
                    <a:r>
                      <a:rPr lang="en-US" altLang="en-US" sz="1400" dirty="0">
                        <a:latin typeface="+mn-lt"/>
                      </a:rPr>
                      <a:t>LOCATION OF ADULT</a:t>
                    </a:r>
                  </a:p>
                  <a:p>
                    <a:pPr>
                      <a:spcBef>
                        <a:spcPct val="0"/>
                      </a:spcBef>
                      <a:buClrTx/>
                      <a:buSzTx/>
                      <a:buFontTx/>
                      <a:buNone/>
                    </a:pPr>
                    <a:r>
                      <a:rPr lang="en-US" altLang="en-US" sz="1400" dirty="0">
                        <a:latin typeface="+mn-lt"/>
                      </a:rPr>
                      <a:t>IN HUMANS</a:t>
                    </a:r>
                  </a:p>
                  <a:p>
                    <a:pPr>
                      <a:spcBef>
                        <a:spcPct val="0"/>
                      </a:spcBef>
                      <a:buClrTx/>
                      <a:buSzTx/>
                      <a:buFontTx/>
                      <a:buNone/>
                    </a:pPr>
                    <a:endParaRPr lang="en-US" altLang="en-US" sz="1400" dirty="0">
                      <a:latin typeface="+mn-lt"/>
                    </a:endParaRPr>
                  </a:p>
                </p:txBody>
              </p:sp>
              <p:sp>
                <p:nvSpPr>
                  <p:cNvPr id="130" name="Rectangle 56"/>
                  <p:cNvSpPr>
                    <a:spLocks noChangeArrowheads="1"/>
                  </p:cNvSpPr>
                  <p:nvPr/>
                </p:nvSpPr>
                <p:spPr bwMode="auto">
                  <a:xfrm>
                    <a:off x="2989" y="0"/>
                    <a:ext cx="823"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1" name="Group 59"/>
                <p:cNvGrpSpPr>
                  <a:grpSpLocks/>
                </p:cNvGrpSpPr>
                <p:nvPr/>
              </p:nvGrpSpPr>
              <p:grpSpPr bwMode="auto">
                <a:xfrm>
                  <a:off x="3812" y="0"/>
                  <a:ext cx="710" cy="1460"/>
                  <a:chOff x="3812" y="0"/>
                  <a:chExt cx="710" cy="1460"/>
                </a:xfrm>
              </p:grpSpPr>
              <p:sp>
                <p:nvSpPr>
                  <p:cNvPr id="127" name="Rectangle 8"/>
                  <p:cNvSpPr>
                    <a:spLocks noChangeArrowheads="1"/>
                  </p:cNvSpPr>
                  <p:nvPr/>
                </p:nvSpPr>
                <p:spPr bwMode="auto">
                  <a:xfrm>
                    <a:off x="3855" y="0"/>
                    <a:ext cx="624"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en-US" altLang="en-US" sz="1400" dirty="0">
                      <a:latin typeface="+mn-lt"/>
                    </a:endParaRPr>
                  </a:p>
                  <a:p>
                    <a:pPr eaLnBrk="1" hangingPunct="1">
                      <a:spcBef>
                        <a:spcPct val="0"/>
                      </a:spcBef>
                      <a:buClrTx/>
                      <a:buSzTx/>
                      <a:buFontTx/>
                      <a:buNone/>
                    </a:pPr>
                    <a:endParaRPr lang="en-US" altLang="en-US" sz="1400" dirty="0">
                      <a:latin typeface="+mn-lt"/>
                    </a:endParaRPr>
                  </a:p>
                  <a:p>
                    <a:pPr eaLnBrk="1" hangingPunct="1">
                      <a:spcBef>
                        <a:spcPct val="0"/>
                      </a:spcBef>
                      <a:buClrTx/>
                      <a:buSzTx/>
                      <a:buFontTx/>
                      <a:buNone/>
                    </a:pPr>
                    <a:r>
                      <a:rPr lang="en-US" altLang="en-US" sz="1400" dirty="0">
                        <a:latin typeface="+mn-lt"/>
                      </a:rPr>
                      <a:t>LOCATION</a:t>
                    </a:r>
                  </a:p>
                  <a:p>
                    <a:pPr>
                      <a:spcBef>
                        <a:spcPct val="0"/>
                      </a:spcBef>
                      <a:buClrTx/>
                      <a:buSzTx/>
                      <a:buFontTx/>
                      <a:buNone/>
                    </a:pPr>
                    <a:r>
                      <a:rPr lang="en-US" altLang="en-US" sz="1400" dirty="0">
                        <a:latin typeface="+mn-lt"/>
                      </a:rPr>
                      <a:t> OF LARVA</a:t>
                    </a:r>
                  </a:p>
                  <a:p>
                    <a:pPr>
                      <a:spcBef>
                        <a:spcPct val="0"/>
                      </a:spcBef>
                      <a:buClrTx/>
                      <a:buSzTx/>
                      <a:buFontTx/>
                      <a:buNone/>
                    </a:pPr>
                    <a:r>
                      <a:rPr lang="en-US" altLang="en-US" sz="1400" dirty="0">
                        <a:latin typeface="+mn-lt"/>
                      </a:rPr>
                      <a:t>IN HUMANS</a:t>
                    </a:r>
                  </a:p>
                  <a:p>
                    <a:pPr>
                      <a:spcBef>
                        <a:spcPct val="0"/>
                      </a:spcBef>
                      <a:buClrTx/>
                      <a:buSzTx/>
                      <a:buFontTx/>
                      <a:buNone/>
                    </a:pPr>
                    <a:endParaRPr lang="en-US" altLang="en-US" sz="1400" dirty="0">
                      <a:latin typeface="+mn-lt"/>
                    </a:endParaRPr>
                  </a:p>
                </p:txBody>
              </p:sp>
              <p:sp>
                <p:nvSpPr>
                  <p:cNvPr id="128" name="Rectangle 58"/>
                  <p:cNvSpPr>
                    <a:spLocks noChangeArrowheads="1"/>
                  </p:cNvSpPr>
                  <p:nvPr/>
                </p:nvSpPr>
                <p:spPr bwMode="auto">
                  <a:xfrm>
                    <a:off x="3812" y="0"/>
                    <a:ext cx="710"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2" name="Group 61"/>
                <p:cNvGrpSpPr>
                  <a:grpSpLocks/>
                </p:cNvGrpSpPr>
                <p:nvPr/>
              </p:nvGrpSpPr>
              <p:grpSpPr bwMode="auto">
                <a:xfrm>
                  <a:off x="4522" y="0"/>
                  <a:ext cx="823" cy="1460"/>
                  <a:chOff x="4522" y="0"/>
                  <a:chExt cx="823" cy="1460"/>
                </a:xfrm>
              </p:grpSpPr>
              <p:sp>
                <p:nvSpPr>
                  <p:cNvPr id="125" name="Rectangle 9"/>
                  <p:cNvSpPr>
                    <a:spLocks noChangeArrowheads="1"/>
                  </p:cNvSpPr>
                  <p:nvPr/>
                </p:nvSpPr>
                <p:spPr bwMode="auto">
                  <a:xfrm>
                    <a:off x="4565" y="0"/>
                    <a:ext cx="737"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endParaRPr lang="en-US" altLang="en-US" sz="1400" dirty="0">
                      <a:latin typeface="+mn-lt"/>
                    </a:endParaRPr>
                  </a:p>
                  <a:p>
                    <a:pPr algn="ctr" eaLnBrk="1" hangingPunct="1">
                      <a:spcBef>
                        <a:spcPct val="0"/>
                      </a:spcBef>
                      <a:buClrTx/>
                      <a:buSzTx/>
                      <a:buFontTx/>
                      <a:buNone/>
                    </a:pPr>
                    <a:endParaRPr lang="en-US" altLang="en-US" sz="1400" dirty="0">
                      <a:latin typeface="+mn-lt"/>
                    </a:endParaRPr>
                  </a:p>
                  <a:p>
                    <a:pPr algn="ctr" eaLnBrk="1" hangingPunct="1">
                      <a:spcBef>
                        <a:spcPct val="0"/>
                      </a:spcBef>
                      <a:buClrTx/>
                      <a:buSzTx/>
                      <a:buFontTx/>
                      <a:buNone/>
                    </a:pPr>
                    <a:r>
                      <a:rPr lang="en-US" altLang="en-US" sz="1400" dirty="0">
                        <a:latin typeface="+mn-lt"/>
                      </a:rPr>
                      <a:t>CLINICAL</a:t>
                    </a:r>
                    <a:br>
                      <a:rPr lang="en-US" altLang="en-US" sz="1400" dirty="0">
                        <a:latin typeface="+mn-lt"/>
                      </a:rPr>
                    </a:br>
                    <a:r>
                      <a:rPr lang="en-US" altLang="en-US" sz="1400" dirty="0">
                        <a:latin typeface="+mn-lt"/>
                      </a:rPr>
                      <a:t>PICTURE</a:t>
                    </a:r>
                  </a:p>
                  <a:p>
                    <a:pPr algn="ctr">
                      <a:spcBef>
                        <a:spcPct val="0"/>
                      </a:spcBef>
                      <a:buClrTx/>
                      <a:buSzTx/>
                      <a:buFontTx/>
                      <a:buNone/>
                    </a:pPr>
                    <a:endParaRPr lang="en-US" altLang="en-US" sz="1400" dirty="0">
                      <a:latin typeface="+mn-lt"/>
                    </a:endParaRPr>
                  </a:p>
                </p:txBody>
              </p:sp>
              <p:sp>
                <p:nvSpPr>
                  <p:cNvPr id="126" name="Rectangle 60"/>
                  <p:cNvSpPr>
                    <a:spLocks noChangeArrowheads="1"/>
                  </p:cNvSpPr>
                  <p:nvPr/>
                </p:nvSpPr>
                <p:spPr bwMode="auto">
                  <a:xfrm>
                    <a:off x="4522" y="0"/>
                    <a:ext cx="823" cy="146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21" name="Group 12"/>
                <p:cNvGrpSpPr>
                  <a:grpSpLocks/>
                </p:cNvGrpSpPr>
                <p:nvPr/>
              </p:nvGrpSpPr>
              <p:grpSpPr bwMode="auto">
                <a:xfrm>
                  <a:off x="5435" y="347"/>
                  <a:ext cx="682" cy="767"/>
                  <a:chOff x="47" y="5583"/>
                  <a:chExt cx="682" cy="767"/>
                </a:xfrm>
              </p:grpSpPr>
              <p:sp>
                <p:nvSpPr>
                  <p:cNvPr id="123" name="Rectangle 10"/>
                  <p:cNvSpPr>
                    <a:spLocks noChangeArrowheads="1"/>
                  </p:cNvSpPr>
                  <p:nvPr/>
                </p:nvSpPr>
                <p:spPr bwMode="auto">
                  <a:xfrm>
                    <a:off x="51" y="5583"/>
                    <a:ext cx="67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47572"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cs typeface="Arial" panose="020B0604020202020204" pitchFamily="34" charset="0"/>
                      </a:rPr>
                      <a:t>LAB.</a:t>
                    </a:r>
                  </a:p>
                  <a:p>
                    <a:pPr>
                      <a:spcBef>
                        <a:spcPct val="0"/>
                      </a:spcBef>
                      <a:buClrTx/>
                      <a:buSzTx/>
                      <a:buFontTx/>
                      <a:buNone/>
                    </a:pPr>
                    <a:endParaRPr lang="en-US" altLang="en-US" sz="1400" dirty="0">
                      <a:latin typeface="+mn-lt"/>
                    </a:endParaRPr>
                  </a:p>
                </p:txBody>
              </p:sp>
              <p:sp>
                <p:nvSpPr>
                  <p:cNvPr id="124" name="Rectangle 11"/>
                  <p:cNvSpPr>
                    <a:spLocks noChangeArrowheads="1"/>
                  </p:cNvSpPr>
                  <p:nvPr/>
                </p:nvSpPr>
                <p:spPr bwMode="auto">
                  <a:xfrm>
                    <a:off x="47" y="5698"/>
                    <a:ext cx="679"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47572"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en-US" altLang="en-US" sz="1400" dirty="0">
                      <a:latin typeface="+mn-lt"/>
                      <a:cs typeface="Arial" panose="020B0604020202020204" pitchFamily="34" charset="0"/>
                    </a:endParaRPr>
                  </a:p>
                  <a:p>
                    <a:pPr>
                      <a:spcBef>
                        <a:spcPct val="0"/>
                      </a:spcBef>
                      <a:buClrTx/>
                      <a:buSzTx/>
                      <a:buFontTx/>
                      <a:buNone/>
                    </a:pPr>
                    <a:r>
                      <a:rPr lang="en-US" altLang="en-US" sz="1400" dirty="0">
                        <a:latin typeface="+mn-lt"/>
                        <a:cs typeface="Arial" panose="020B0604020202020204" pitchFamily="34" charset="0"/>
                      </a:rPr>
                      <a:t>DIAGNOSIS</a:t>
                    </a:r>
                  </a:p>
                  <a:p>
                    <a:pPr>
                      <a:spcBef>
                        <a:spcPct val="0"/>
                      </a:spcBef>
                      <a:buClrTx/>
                      <a:buSzTx/>
                      <a:buFontTx/>
                      <a:buNone/>
                    </a:pPr>
                    <a:endParaRPr lang="en-US" altLang="en-US" sz="1400" dirty="0">
                      <a:latin typeface="+mn-lt"/>
                    </a:endParaRPr>
                  </a:p>
                </p:txBody>
              </p:sp>
            </p:grpSp>
            <p:grpSp>
              <p:nvGrpSpPr>
                <p:cNvPr id="14" name="Group 65"/>
                <p:cNvGrpSpPr>
                  <a:grpSpLocks/>
                </p:cNvGrpSpPr>
                <p:nvPr/>
              </p:nvGrpSpPr>
              <p:grpSpPr bwMode="auto">
                <a:xfrm>
                  <a:off x="0" y="1460"/>
                  <a:ext cx="1060" cy="690"/>
                  <a:chOff x="0" y="1460"/>
                  <a:chExt cx="1060" cy="690"/>
                </a:xfrm>
              </p:grpSpPr>
              <p:sp>
                <p:nvSpPr>
                  <p:cNvPr id="119" name="Rectangle 13"/>
                  <p:cNvSpPr>
                    <a:spLocks noChangeArrowheads="1"/>
                  </p:cNvSpPr>
                  <p:nvPr/>
                </p:nvSpPr>
                <p:spPr bwMode="auto">
                  <a:xfrm>
                    <a:off x="43" y="1460"/>
                    <a:ext cx="97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i="1">
                        <a:latin typeface="+mn-lt"/>
                      </a:rPr>
                      <a:t>Taenia saginata</a:t>
                    </a:r>
                    <a:endParaRPr lang="en-US" altLang="en-US" sz="1400">
                      <a:latin typeface="+mn-lt"/>
                    </a:endParaRPr>
                  </a:p>
                  <a:p>
                    <a:pPr>
                      <a:spcBef>
                        <a:spcPct val="0"/>
                      </a:spcBef>
                      <a:buClrTx/>
                      <a:buSzTx/>
                      <a:buFontTx/>
                      <a:buNone/>
                    </a:pPr>
                    <a:endParaRPr lang="en-US" altLang="en-US" sz="1400">
                      <a:latin typeface="+mn-lt"/>
                    </a:endParaRPr>
                  </a:p>
                </p:txBody>
              </p:sp>
              <p:sp>
                <p:nvSpPr>
                  <p:cNvPr id="120" name="Rectangle 64"/>
                  <p:cNvSpPr>
                    <a:spLocks noChangeArrowheads="1"/>
                  </p:cNvSpPr>
                  <p:nvPr/>
                </p:nvSpPr>
                <p:spPr bwMode="auto">
                  <a:xfrm>
                    <a:off x="0" y="1460"/>
                    <a:ext cx="106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5" name="Group 67"/>
                <p:cNvGrpSpPr>
                  <a:grpSpLocks/>
                </p:cNvGrpSpPr>
                <p:nvPr/>
              </p:nvGrpSpPr>
              <p:grpSpPr bwMode="auto">
                <a:xfrm>
                  <a:off x="1060" y="1460"/>
                  <a:ext cx="936" cy="690"/>
                  <a:chOff x="1060" y="1460"/>
                  <a:chExt cx="936" cy="690"/>
                </a:xfrm>
              </p:grpSpPr>
              <p:sp>
                <p:nvSpPr>
                  <p:cNvPr id="117" name="Rectangle 14"/>
                  <p:cNvSpPr>
                    <a:spLocks noChangeArrowheads="1"/>
                  </p:cNvSpPr>
                  <p:nvPr/>
                </p:nvSpPr>
                <p:spPr bwMode="auto">
                  <a:xfrm>
                    <a:off x="1103" y="1460"/>
                    <a:ext cx="850"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solidFill>
                          <a:srgbClr val="FF0000"/>
                        </a:solidFill>
                        <a:latin typeface="+mn-lt"/>
                      </a:rPr>
                      <a:t>taeniasis</a:t>
                    </a:r>
                  </a:p>
                  <a:p>
                    <a:pPr>
                      <a:spcBef>
                        <a:spcPct val="0"/>
                      </a:spcBef>
                      <a:buClrTx/>
                      <a:buSzTx/>
                      <a:buFontTx/>
                      <a:buNone/>
                    </a:pPr>
                    <a:endParaRPr lang="en-US" altLang="en-US" sz="1400">
                      <a:solidFill>
                        <a:srgbClr val="FF0000"/>
                      </a:solidFill>
                      <a:latin typeface="+mn-lt"/>
                    </a:endParaRPr>
                  </a:p>
                </p:txBody>
              </p:sp>
              <p:sp>
                <p:nvSpPr>
                  <p:cNvPr id="118" name="Rectangle 66"/>
                  <p:cNvSpPr>
                    <a:spLocks noChangeArrowheads="1"/>
                  </p:cNvSpPr>
                  <p:nvPr/>
                </p:nvSpPr>
                <p:spPr bwMode="auto">
                  <a:xfrm>
                    <a:off x="1060" y="1460"/>
                    <a:ext cx="936"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6" name="Group 69"/>
                <p:cNvGrpSpPr>
                  <a:grpSpLocks/>
                </p:cNvGrpSpPr>
                <p:nvPr/>
              </p:nvGrpSpPr>
              <p:grpSpPr bwMode="auto">
                <a:xfrm>
                  <a:off x="1996" y="1460"/>
                  <a:ext cx="993" cy="690"/>
                  <a:chOff x="1996" y="1460"/>
                  <a:chExt cx="993" cy="690"/>
                </a:xfrm>
              </p:grpSpPr>
              <p:sp>
                <p:nvSpPr>
                  <p:cNvPr id="115" name="Rectangle 15"/>
                  <p:cNvSpPr>
                    <a:spLocks noChangeArrowheads="1"/>
                  </p:cNvSpPr>
                  <p:nvPr/>
                </p:nvSpPr>
                <p:spPr bwMode="auto">
                  <a:xfrm>
                    <a:off x="2039" y="1460"/>
                    <a:ext cx="90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ingestion of larva in undercooked </a:t>
                    </a:r>
                  </a:p>
                  <a:p>
                    <a:pPr>
                      <a:spcBef>
                        <a:spcPct val="0"/>
                      </a:spcBef>
                      <a:buClrTx/>
                      <a:buSzTx/>
                      <a:buFontTx/>
                      <a:buNone/>
                    </a:pPr>
                    <a:r>
                      <a:rPr lang="en-US" altLang="en-US" sz="1400">
                        <a:latin typeface="+mn-lt"/>
                      </a:rPr>
                      <a:t>beef</a:t>
                    </a:r>
                  </a:p>
                  <a:p>
                    <a:pPr>
                      <a:spcBef>
                        <a:spcPct val="0"/>
                      </a:spcBef>
                      <a:buClrTx/>
                      <a:buSzTx/>
                      <a:buFontTx/>
                      <a:buNone/>
                    </a:pPr>
                    <a:endParaRPr lang="en-US" altLang="en-US" sz="1400">
                      <a:latin typeface="+mn-lt"/>
                    </a:endParaRPr>
                  </a:p>
                </p:txBody>
              </p:sp>
              <p:sp>
                <p:nvSpPr>
                  <p:cNvPr id="116" name="Rectangle 68"/>
                  <p:cNvSpPr>
                    <a:spLocks noChangeArrowheads="1"/>
                  </p:cNvSpPr>
                  <p:nvPr/>
                </p:nvSpPr>
                <p:spPr bwMode="auto">
                  <a:xfrm>
                    <a:off x="1996" y="1460"/>
                    <a:ext cx="99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7" name="Group 71"/>
                <p:cNvGrpSpPr>
                  <a:grpSpLocks/>
                </p:cNvGrpSpPr>
                <p:nvPr/>
              </p:nvGrpSpPr>
              <p:grpSpPr bwMode="auto">
                <a:xfrm>
                  <a:off x="2989" y="1460"/>
                  <a:ext cx="823" cy="690"/>
                  <a:chOff x="2989" y="1460"/>
                  <a:chExt cx="823" cy="690"/>
                </a:xfrm>
              </p:grpSpPr>
              <p:sp>
                <p:nvSpPr>
                  <p:cNvPr id="113" name="Rectangle 16"/>
                  <p:cNvSpPr>
                    <a:spLocks noChangeArrowheads="1"/>
                  </p:cNvSpPr>
                  <p:nvPr/>
                </p:nvSpPr>
                <p:spPr bwMode="auto">
                  <a:xfrm>
                    <a:off x="3032" y="1460"/>
                    <a:ext cx="7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Small</a:t>
                    </a:r>
                  </a:p>
                  <a:p>
                    <a:pPr>
                      <a:spcBef>
                        <a:spcPct val="0"/>
                      </a:spcBef>
                      <a:buClrTx/>
                      <a:buSzTx/>
                      <a:buFontTx/>
                      <a:buNone/>
                    </a:pPr>
                    <a:r>
                      <a:rPr lang="en-US" altLang="en-US" sz="1400" dirty="0">
                        <a:latin typeface="+mn-lt"/>
                      </a:rPr>
                      <a:t>Intestine</a:t>
                    </a:r>
                  </a:p>
                  <a:p>
                    <a:pPr>
                      <a:spcBef>
                        <a:spcPct val="0"/>
                      </a:spcBef>
                      <a:buClrTx/>
                      <a:buSzTx/>
                      <a:buFontTx/>
                      <a:buNone/>
                    </a:pPr>
                    <a:endParaRPr lang="en-US" altLang="en-US" sz="1400" dirty="0">
                      <a:latin typeface="+mn-lt"/>
                    </a:endParaRPr>
                  </a:p>
                </p:txBody>
              </p:sp>
              <p:sp>
                <p:nvSpPr>
                  <p:cNvPr id="114" name="Rectangle 70"/>
                  <p:cNvSpPr>
                    <a:spLocks noChangeArrowheads="1"/>
                  </p:cNvSpPr>
                  <p:nvPr/>
                </p:nvSpPr>
                <p:spPr bwMode="auto">
                  <a:xfrm>
                    <a:off x="2989" y="1460"/>
                    <a:ext cx="82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8" name="Group 73"/>
                <p:cNvGrpSpPr>
                  <a:grpSpLocks/>
                </p:cNvGrpSpPr>
                <p:nvPr/>
              </p:nvGrpSpPr>
              <p:grpSpPr bwMode="auto">
                <a:xfrm>
                  <a:off x="3812" y="1460"/>
                  <a:ext cx="710" cy="690"/>
                  <a:chOff x="3812" y="1460"/>
                  <a:chExt cx="710" cy="690"/>
                </a:xfrm>
              </p:grpSpPr>
              <p:sp>
                <p:nvSpPr>
                  <p:cNvPr id="111" name="Rectangle 17"/>
                  <p:cNvSpPr>
                    <a:spLocks noChangeArrowheads="1"/>
                  </p:cNvSpPr>
                  <p:nvPr/>
                </p:nvSpPr>
                <p:spPr bwMode="auto">
                  <a:xfrm>
                    <a:off x="3855" y="1460"/>
                    <a:ext cx="62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not present</a:t>
                    </a:r>
                  </a:p>
                  <a:p>
                    <a:pPr>
                      <a:spcBef>
                        <a:spcPct val="0"/>
                      </a:spcBef>
                      <a:buClrTx/>
                      <a:buSzTx/>
                      <a:buFontTx/>
                      <a:buNone/>
                    </a:pPr>
                    <a:endParaRPr lang="en-US" altLang="en-US" sz="1400" dirty="0">
                      <a:latin typeface="+mn-lt"/>
                    </a:endParaRPr>
                  </a:p>
                </p:txBody>
              </p:sp>
              <p:sp>
                <p:nvSpPr>
                  <p:cNvPr id="112" name="Rectangle 72"/>
                  <p:cNvSpPr>
                    <a:spLocks noChangeArrowheads="1"/>
                  </p:cNvSpPr>
                  <p:nvPr/>
                </p:nvSpPr>
                <p:spPr bwMode="auto">
                  <a:xfrm>
                    <a:off x="3812" y="1460"/>
                    <a:ext cx="71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19" name="Group 75"/>
                <p:cNvGrpSpPr>
                  <a:grpSpLocks/>
                </p:cNvGrpSpPr>
                <p:nvPr/>
              </p:nvGrpSpPr>
              <p:grpSpPr bwMode="auto">
                <a:xfrm>
                  <a:off x="4522" y="1460"/>
                  <a:ext cx="823" cy="690"/>
                  <a:chOff x="4522" y="1460"/>
                  <a:chExt cx="823" cy="690"/>
                </a:xfrm>
              </p:grpSpPr>
              <p:sp>
                <p:nvSpPr>
                  <p:cNvPr id="109" name="Rectangle 18"/>
                  <p:cNvSpPr>
                    <a:spLocks noChangeArrowheads="1"/>
                  </p:cNvSpPr>
                  <p:nvPr/>
                </p:nvSpPr>
                <p:spPr bwMode="auto">
                  <a:xfrm>
                    <a:off x="4565" y="1460"/>
                    <a:ext cx="7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vague digestive disturbances</a:t>
                    </a:r>
                  </a:p>
                  <a:p>
                    <a:pPr>
                      <a:spcBef>
                        <a:spcPct val="0"/>
                      </a:spcBef>
                      <a:buClrTx/>
                      <a:buSzTx/>
                      <a:buFontTx/>
                      <a:buNone/>
                    </a:pPr>
                    <a:endParaRPr lang="en-US" altLang="en-US" sz="1400">
                      <a:latin typeface="+mn-lt"/>
                    </a:endParaRPr>
                  </a:p>
                </p:txBody>
              </p:sp>
              <p:sp>
                <p:nvSpPr>
                  <p:cNvPr id="110" name="Rectangle 74"/>
                  <p:cNvSpPr>
                    <a:spLocks noChangeArrowheads="1"/>
                  </p:cNvSpPr>
                  <p:nvPr/>
                </p:nvSpPr>
                <p:spPr bwMode="auto">
                  <a:xfrm>
                    <a:off x="4522" y="1460"/>
                    <a:ext cx="82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0" name="Group 77"/>
                <p:cNvGrpSpPr>
                  <a:grpSpLocks/>
                </p:cNvGrpSpPr>
                <p:nvPr/>
              </p:nvGrpSpPr>
              <p:grpSpPr bwMode="auto">
                <a:xfrm>
                  <a:off x="5345" y="1460"/>
                  <a:ext cx="766" cy="690"/>
                  <a:chOff x="5345" y="1460"/>
                  <a:chExt cx="766" cy="690"/>
                </a:xfrm>
              </p:grpSpPr>
              <p:sp>
                <p:nvSpPr>
                  <p:cNvPr id="107" name="Rectangle 19"/>
                  <p:cNvSpPr>
                    <a:spLocks noChangeArrowheads="1"/>
                  </p:cNvSpPr>
                  <p:nvPr/>
                </p:nvSpPr>
                <p:spPr bwMode="auto">
                  <a:xfrm>
                    <a:off x="5388" y="1460"/>
                    <a:ext cx="680"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eggs or</a:t>
                    </a:r>
                  </a:p>
                  <a:p>
                    <a:pPr>
                      <a:spcBef>
                        <a:spcPct val="0"/>
                      </a:spcBef>
                      <a:buClrTx/>
                      <a:buSzTx/>
                      <a:buFontTx/>
                      <a:buNone/>
                    </a:pPr>
                    <a:r>
                      <a:rPr lang="en-US" altLang="en-US" sz="1400">
                        <a:latin typeface="+mn-lt"/>
                      </a:rPr>
                      <a:t>proglottids</a:t>
                    </a:r>
                  </a:p>
                  <a:p>
                    <a:pPr>
                      <a:spcBef>
                        <a:spcPct val="0"/>
                      </a:spcBef>
                      <a:buClrTx/>
                      <a:buSzTx/>
                      <a:buFontTx/>
                      <a:buNone/>
                    </a:pPr>
                    <a:r>
                      <a:rPr lang="en-US" altLang="en-US" sz="1400">
                        <a:latin typeface="+mn-lt"/>
                      </a:rPr>
                      <a:t>in stools</a:t>
                    </a:r>
                  </a:p>
                  <a:p>
                    <a:pPr>
                      <a:spcBef>
                        <a:spcPct val="0"/>
                      </a:spcBef>
                      <a:buClrTx/>
                      <a:buSzTx/>
                      <a:buFontTx/>
                      <a:buNone/>
                    </a:pPr>
                    <a:endParaRPr lang="en-US" altLang="en-US" sz="1400">
                      <a:latin typeface="+mn-lt"/>
                    </a:endParaRPr>
                  </a:p>
                </p:txBody>
              </p:sp>
              <p:sp>
                <p:nvSpPr>
                  <p:cNvPr id="108" name="Rectangle 76"/>
                  <p:cNvSpPr>
                    <a:spLocks noChangeArrowheads="1"/>
                  </p:cNvSpPr>
                  <p:nvPr/>
                </p:nvSpPr>
                <p:spPr bwMode="auto">
                  <a:xfrm>
                    <a:off x="5345" y="1460"/>
                    <a:ext cx="766"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1" name="Group 79"/>
                <p:cNvGrpSpPr>
                  <a:grpSpLocks/>
                </p:cNvGrpSpPr>
                <p:nvPr/>
              </p:nvGrpSpPr>
              <p:grpSpPr bwMode="auto">
                <a:xfrm>
                  <a:off x="0" y="2150"/>
                  <a:ext cx="1060" cy="1036"/>
                  <a:chOff x="0" y="2150"/>
                  <a:chExt cx="1060" cy="1036"/>
                </a:xfrm>
              </p:grpSpPr>
              <p:grpSp>
                <p:nvGrpSpPr>
                  <p:cNvPr id="103" name="Group 22"/>
                  <p:cNvGrpSpPr>
                    <a:grpSpLocks/>
                  </p:cNvGrpSpPr>
                  <p:nvPr/>
                </p:nvGrpSpPr>
                <p:grpSpPr bwMode="auto">
                  <a:xfrm>
                    <a:off x="44" y="2152"/>
                    <a:ext cx="974" cy="1034"/>
                    <a:chOff x="1" y="9955"/>
                    <a:chExt cx="974" cy="1034"/>
                  </a:xfrm>
                </p:grpSpPr>
                <p:sp>
                  <p:nvSpPr>
                    <p:cNvPr id="105" name="Rectangle 20"/>
                    <p:cNvSpPr>
                      <a:spLocks noChangeArrowheads="1"/>
                    </p:cNvSpPr>
                    <p:nvPr/>
                  </p:nvSpPr>
                  <p:spPr bwMode="auto">
                    <a:xfrm>
                      <a:off x="1" y="9955"/>
                      <a:ext cx="973"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i="1">
                          <a:latin typeface="+mn-lt"/>
                          <a:cs typeface="Arial" panose="020B0604020202020204" pitchFamily="34" charset="0"/>
                        </a:rPr>
                        <a:t>Taenia solium-  </a:t>
                      </a:r>
                    </a:p>
                    <a:p>
                      <a:pPr>
                        <a:spcBef>
                          <a:spcPct val="0"/>
                        </a:spcBef>
                        <a:buClrTx/>
                        <a:buSzTx/>
                        <a:buFontTx/>
                        <a:buNone/>
                      </a:pPr>
                      <a:endParaRPr lang="en-US" altLang="en-US" sz="1400">
                        <a:latin typeface="+mn-lt"/>
                      </a:endParaRPr>
                    </a:p>
                  </p:txBody>
                </p:sp>
                <p:sp>
                  <p:nvSpPr>
                    <p:cNvPr id="106" name="Rectangle 21"/>
                    <p:cNvSpPr>
                      <a:spLocks noChangeArrowheads="1"/>
                    </p:cNvSpPr>
                    <p:nvPr/>
                  </p:nvSpPr>
                  <p:spPr bwMode="auto">
                    <a:xfrm>
                      <a:off x="1" y="10337"/>
                      <a:ext cx="974" cy="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ctr" eaLnBrk="1" hangingPunct="1">
                        <a:spcBef>
                          <a:spcPct val="0"/>
                        </a:spcBef>
                        <a:buClrTx/>
                        <a:buSzTx/>
                        <a:buFontTx/>
                        <a:buNone/>
                      </a:pPr>
                      <a:endParaRPr lang="en-US" altLang="en-US" sz="1400" i="1">
                        <a:latin typeface="+mn-lt"/>
                        <a:cs typeface="Arial" panose="020B0604020202020204" pitchFamily="34" charset="0"/>
                      </a:endParaRPr>
                    </a:p>
                    <a:p>
                      <a:pPr algn="ctr">
                        <a:spcBef>
                          <a:spcPct val="0"/>
                        </a:spcBef>
                        <a:buClrTx/>
                        <a:buSzTx/>
                        <a:buFontTx/>
                        <a:buNone/>
                      </a:pPr>
                      <a:r>
                        <a:rPr lang="en-US" altLang="en-US" sz="1400" u="sng">
                          <a:latin typeface="+mn-lt"/>
                          <a:cs typeface="Arial" panose="020B0604020202020204" pitchFamily="34" charset="0"/>
                        </a:rPr>
                        <a:t>ADULT</a:t>
                      </a:r>
                      <a:endParaRPr lang="en-US" altLang="en-US" sz="1400" i="1">
                        <a:latin typeface="+mn-lt"/>
                        <a:cs typeface="Arial" panose="020B0604020202020204" pitchFamily="34" charset="0"/>
                      </a:endParaRPr>
                    </a:p>
                    <a:p>
                      <a:pPr algn="ctr">
                        <a:spcBef>
                          <a:spcPct val="0"/>
                        </a:spcBef>
                        <a:buClrTx/>
                        <a:buSzTx/>
                        <a:buFontTx/>
                        <a:buNone/>
                      </a:pPr>
                      <a:endParaRPr lang="en-US" altLang="en-US" sz="1400">
                        <a:latin typeface="+mn-lt"/>
                      </a:endParaRPr>
                    </a:p>
                  </p:txBody>
                </p:sp>
              </p:grpSp>
              <p:sp>
                <p:nvSpPr>
                  <p:cNvPr id="104" name="Rectangle 78"/>
                  <p:cNvSpPr>
                    <a:spLocks noChangeArrowheads="1"/>
                  </p:cNvSpPr>
                  <p:nvPr/>
                </p:nvSpPr>
                <p:spPr bwMode="auto">
                  <a:xfrm>
                    <a:off x="0" y="2150"/>
                    <a:ext cx="1060"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2" name="Group 81"/>
                <p:cNvGrpSpPr>
                  <a:grpSpLocks/>
                </p:cNvGrpSpPr>
                <p:nvPr/>
              </p:nvGrpSpPr>
              <p:grpSpPr bwMode="auto">
                <a:xfrm>
                  <a:off x="1060" y="2150"/>
                  <a:ext cx="936" cy="922"/>
                  <a:chOff x="1060" y="2150"/>
                  <a:chExt cx="936" cy="922"/>
                </a:xfrm>
              </p:grpSpPr>
              <p:sp>
                <p:nvSpPr>
                  <p:cNvPr id="101" name="Rectangle 23"/>
                  <p:cNvSpPr>
                    <a:spLocks noChangeArrowheads="1"/>
                  </p:cNvSpPr>
                  <p:nvPr/>
                </p:nvSpPr>
                <p:spPr bwMode="auto">
                  <a:xfrm>
                    <a:off x="1103" y="2150"/>
                    <a:ext cx="85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solidFill>
                          <a:srgbClr val="FF0000"/>
                        </a:solidFill>
                        <a:latin typeface="+mn-lt"/>
                      </a:rPr>
                      <a:t>taeniasis</a:t>
                    </a:r>
                  </a:p>
                  <a:p>
                    <a:pPr>
                      <a:spcBef>
                        <a:spcPct val="0"/>
                      </a:spcBef>
                      <a:buClrTx/>
                      <a:buSzTx/>
                      <a:buFontTx/>
                      <a:buNone/>
                    </a:pPr>
                    <a:r>
                      <a:rPr lang="en-US" altLang="en-US" sz="1400">
                        <a:solidFill>
                          <a:srgbClr val="FF0000"/>
                        </a:solidFill>
                        <a:latin typeface="+mn-lt"/>
                      </a:rPr>
                      <a:t> </a:t>
                    </a:r>
                  </a:p>
                  <a:p>
                    <a:pPr>
                      <a:spcBef>
                        <a:spcPct val="0"/>
                      </a:spcBef>
                      <a:buClrTx/>
                      <a:buSzTx/>
                      <a:buFontTx/>
                      <a:buNone/>
                    </a:pPr>
                    <a:endParaRPr lang="en-US" altLang="en-US" sz="1400">
                      <a:solidFill>
                        <a:srgbClr val="FF0000"/>
                      </a:solidFill>
                      <a:latin typeface="+mn-lt"/>
                    </a:endParaRPr>
                  </a:p>
                </p:txBody>
              </p:sp>
              <p:sp>
                <p:nvSpPr>
                  <p:cNvPr id="102" name="Rectangle 80"/>
                  <p:cNvSpPr>
                    <a:spLocks noChangeArrowheads="1"/>
                  </p:cNvSpPr>
                  <p:nvPr/>
                </p:nvSpPr>
                <p:spPr bwMode="auto">
                  <a:xfrm>
                    <a:off x="1060" y="2150"/>
                    <a:ext cx="936"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3" name="Group 83"/>
                <p:cNvGrpSpPr>
                  <a:grpSpLocks/>
                </p:cNvGrpSpPr>
                <p:nvPr/>
              </p:nvGrpSpPr>
              <p:grpSpPr bwMode="auto">
                <a:xfrm>
                  <a:off x="1996" y="2150"/>
                  <a:ext cx="993" cy="922"/>
                  <a:chOff x="1996" y="2150"/>
                  <a:chExt cx="993" cy="922"/>
                </a:xfrm>
              </p:grpSpPr>
              <p:sp>
                <p:nvSpPr>
                  <p:cNvPr id="99" name="Rectangle 24"/>
                  <p:cNvSpPr>
                    <a:spLocks noChangeArrowheads="1"/>
                  </p:cNvSpPr>
                  <p:nvPr/>
                </p:nvSpPr>
                <p:spPr bwMode="auto">
                  <a:xfrm>
                    <a:off x="2039" y="2150"/>
                    <a:ext cx="907"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ingestion of larva in undercooked </a:t>
                    </a:r>
                  </a:p>
                  <a:p>
                    <a:pPr>
                      <a:spcBef>
                        <a:spcPct val="0"/>
                      </a:spcBef>
                      <a:buClrTx/>
                      <a:buSzTx/>
                      <a:buFontTx/>
                      <a:buNone/>
                    </a:pPr>
                    <a:r>
                      <a:rPr lang="en-US" altLang="en-US" sz="1400" dirty="0">
                        <a:latin typeface="+mn-lt"/>
                      </a:rPr>
                      <a:t>pork</a:t>
                    </a:r>
                  </a:p>
                  <a:p>
                    <a:pPr>
                      <a:spcBef>
                        <a:spcPct val="0"/>
                      </a:spcBef>
                      <a:buClrTx/>
                      <a:buSzTx/>
                      <a:buFontTx/>
                      <a:buNone/>
                    </a:pPr>
                    <a:endParaRPr lang="en-US" altLang="en-US" sz="1400" dirty="0">
                      <a:latin typeface="+mn-lt"/>
                    </a:endParaRPr>
                  </a:p>
                </p:txBody>
              </p:sp>
              <p:sp>
                <p:nvSpPr>
                  <p:cNvPr id="100" name="Rectangle 82"/>
                  <p:cNvSpPr>
                    <a:spLocks noChangeArrowheads="1"/>
                  </p:cNvSpPr>
                  <p:nvPr/>
                </p:nvSpPr>
                <p:spPr bwMode="auto">
                  <a:xfrm>
                    <a:off x="1996" y="2150"/>
                    <a:ext cx="993"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4" name="Group 85"/>
                <p:cNvGrpSpPr>
                  <a:grpSpLocks/>
                </p:cNvGrpSpPr>
                <p:nvPr/>
              </p:nvGrpSpPr>
              <p:grpSpPr bwMode="auto">
                <a:xfrm>
                  <a:off x="2989" y="2150"/>
                  <a:ext cx="823" cy="922"/>
                  <a:chOff x="2989" y="2150"/>
                  <a:chExt cx="823" cy="922"/>
                </a:xfrm>
              </p:grpSpPr>
              <p:sp>
                <p:nvSpPr>
                  <p:cNvPr id="97" name="Rectangle 25"/>
                  <p:cNvSpPr>
                    <a:spLocks noChangeArrowheads="1"/>
                  </p:cNvSpPr>
                  <p:nvPr/>
                </p:nvSpPr>
                <p:spPr bwMode="auto">
                  <a:xfrm>
                    <a:off x="3032" y="2150"/>
                    <a:ext cx="737"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Small</a:t>
                    </a:r>
                  </a:p>
                  <a:p>
                    <a:pPr>
                      <a:spcBef>
                        <a:spcPct val="0"/>
                      </a:spcBef>
                      <a:buClrTx/>
                      <a:buSzTx/>
                      <a:buFontTx/>
                      <a:buNone/>
                    </a:pPr>
                    <a:r>
                      <a:rPr lang="en-US" altLang="en-US" sz="1400" dirty="0">
                        <a:latin typeface="+mn-lt"/>
                      </a:rPr>
                      <a:t>Intestine</a:t>
                    </a:r>
                  </a:p>
                  <a:p>
                    <a:pPr>
                      <a:spcBef>
                        <a:spcPct val="0"/>
                      </a:spcBef>
                      <a:buClrTx/>
                      <a:buSzTx/>
                      <a:buFontTx/>
                      <a:buNone/>
                    </a:pPr>
                    <a:endParaRPr lang="en-US" altLang="en-US" sz="1400" dirty="0">
                      <a:latin typeface="+mn-lt"/>
                    </a:endParaRPr>
                  </a:p>
                </p:txBody>
              </p:sp>
              <p:sp>
                <p:nvSpPr>
                  <p:cNvPr id="98" name="Rectangle 84"/>
                  <p:cNvSpPr>
                    <a:spLocks noChangeArrowheads="1"/>
                  </p:cNvSpPr>
                  <p:nvPr/>
                </p:nvSpPr>
                <p:spPr bwMode="auto">
                  <a:xfrm>
                    <a:off x="2989" y="2150"/>
                    <a:ext cx="823"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5" name="Group 87"/>
                <p:cNvGrpSpPr>
                  <a:grpSpLocks/>
                </p:cNvGrpSpPr>
                <p:nvPr/>
              </p:nvGrpSpPr>
              <p:grpSpPr bwMode="auto">
                <a:xfrm>
                  <a:off x="3812" y="2150"/>
                  <a:ext cx="710" cy="922"/>
                  <a:chOff x="3812" y="2150"/>
                  <a:chExt cx="710" cy="922"/>
                </a:xfrm>
              </p:grpSpPr>
              <p:sp>
                <p:nvSpPr>
                  <p:cNvPr id="95" name="Rectangle 26"/>
                  <p:cNvSpPr>
                    <a:spLocks noChangeArrowheads="1"/>
                  </p:cNvSpPr>
                  <p:nvPr/>
                </p:nvSpPr>
                <p:spPr bwMode="auto">
                  <a:xfrm>
                    <a:off x="3855" y="2150"/>
                    <a:ext cx="624"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not present</a:t>
                    </a:r>
                  </a:p>
                  <a:p>
                    <a:pPr>
                      <a:spcBef>
                        <a:spcPct val="0"/>
                      </a:spcBef>
                      <a:buClrTx/>
                      <a:buSzTx/>
                      <a:buFontTx/>
                      <a:buNone/>
                    </a:pPr>
                    <a:endParaRPr lang="en-US" altLang="en-US" sz="1400">
                      <a:latin typeface="+mn-lt"/>
                    </a:endParaRPr>
                  </a:p>
                </p:txBody>
              </p:sp>
              <p:sp>
                <p:nvSpPr>
                  <p:cNvPr id="96" name="Rectangle 86"/>
                  <p:cNvSpPr>
                    <a:spLocks noChangeArrowheads="1"/>
                  </p:cNvSpPr>
                  <p:nvPr/>
                </p:nvSpPr>
                <p:spPr bwMode="auto">
                  <a:xfrm>
                    <a:off x="3812" y="2150"/>
                    <a:ext cx="710"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6" name="Group 89"/>
                <p:cNvGrpSpPr>
                  <a:grpSpLocks/>
                </p:cNvGrpSpPr>
                <p:nvPr/>
              </p:nvGrpSpPr>
              <p:grpSpPr bwMode="auto">
                <a:xfrm>
                  <a:off x="4522" y="2150"/>
                  <a:ext cx="823" cy="922"/>
                  <a:chOff x="4522" y="2150"/>
                  <a:chExt cx="823" cy="922"/>
                </a:xfrm>
              </p:grpSpPr>
              <p:sp>
                <p:nvSpPr>
                  <p:cNvPr id="93" name="Rectangle 27"/>
                  <p:cNvSpPr>
                    <a:spLocks noChangeArrowheads="1"/>
                  </p:cNvSpPr>
                  <p:nvPr/>
                </p:nvSpPr>
                <p:spPr bwMode="auto">
                  <a:xfrm>
                    <a:off x="4565" y="2150"/>
                    <a:ext cx="737"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vague digestive disturbances</a:t>
                    </a:r>
                  </a:p>
                  <a:p>
                    <a:pPr>
                      <a:spcBef>
                        <a:spcPct val="0"/>
                      </a:spcBef>
                      <a:buClrTx/>
                      <a:buSzTx/>
                      <a:buFontTx/>
                      <a:buNone/>
                    </a:pPr>
                    <a:endParaRPr lang="en-US" altLang="en-US" sz="1400">
                      <a:latin typeface="+mn-lt"/>
                    </a:endParaRPr>
                  </a:p>
                </p:txBody>
              </p:sp>
              <p:sp>
                <p:nvSpPr>
                  <p:cNvPr id="94" name="Rectangle 88"/>
                  <p:cNvSpPr>
                    <a:spLocks noChangeArrowheads="1"/>
                  </p:cNvSpPr>
                  <p:nvPr/>
                </p:nvSpPr>
                <p:spPr bwMode="auto">
                  <a:xfrm>
                    <a:off x="4522" y="2150"/>
                    <a:ext cx="823"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7" name="Group 91"/>
                <p:cNvGrpSpPr>
                  <a:grpSpLocks/>
                </p:cNvGrpSpPr>
                <p:nvPr/>
              </p:nvGrpSpPr>
              <p:grpSpPr bwMode="auto">
                <a:xfrm>
                  <a:off x="5345" y="2150"/>
                  <a:ext cx="766" cy="922"/>
                  <a:chOff x="5345" y="2150"/>
                  <a:chExt cx="766" cy="922"/>
                </a:xfrm>
              </p:grpSpPr>
              <p:sp>
                <p:nvSpPr>
                  <p:cNvPr id="91" name="Rectangle 28"/>
                  <p:cNvSpPr>
                    <a:spLocks noChangeArrowheads="1"/>
                  </p:cNvSpPr>
                  <p:nvPr/>
                </p:nvSpPr>
                <p:spPr bwMode="auto">
                  <a:xfrm>
                    <a:off x="5388" y="2150"/>
                    <a:ext cx="680"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eggs or</a:t>
                    </a:r>
                  </a:p>
                  <a:p>
                    <a:pPr>
                      <a:spcBef>
                        <a:spcPct val="0"/>
                      </a:spcBef>
                      <a:buClrTx/>
                      <a:buSzTx/>
                      <a:buFontTx/>
                      <a:buNone/>
                    </a:pPr>
                    <a:r>
                      <a:rPr lang="en-US" altLang="en-US" sz="1400" dirty="0" err="1">
                        <a:latin typeface="+mn-lt"/>
                      </a:rPr>
                      <a:t>proglottids</a:t>
                    </a:r>
                    <a:endParaRPr lang="en-US" altLang="en-US" sz="1400" dirty="0">
                      <a:latin typeface="+mn-lt"/>
                    </a:endParaRPr>
                  </a:p>
                  <a:p>
                    <a:pPr>
                      <a:spcBef>
                        <a:spcPct val="0"/>
                      </a:spcBef>
                      <a:buClrTx/>
                      <a:buSzTx/>
                      <a:buFontTx/>
                      <a:buNone/>
                    </a:pPr>
                    <a:r>
                      <a:rPr lang="en-US" altLang="en-US" sz="1400" dirty="0">
                        <a:latin typeface="+mn-lt"/>
                      </a:rPr>
                      <a:t>in stools</a:t>
                    </a:r>
                  </a:p>
                  <a:p>
                    <a:pPr>
                      <a:spcBef>
                        <a:spcPct val="0"/>
                      </a:spcBef>
                      <a:buClrTx/>
                      <a:buSzTx/>
                      <a:buFontTx/>
                      <a:buNone/>
                    </a:pPr>
                    <a:endParaRPr lang="en-US" altLang="en-US" sz="1400" dirty="0">
                      <a:latin typeface="+mn-lt"/>
                    </a:endParaRPr>
                  </a:p>
                </p:txBody>
              </p:sp>
              <p:sp>
                <p:nvSpPr>
                  <p:cNvPr id="92" name="Rectangle 90"/>
                  <p:cNvSpPr>
                    <a:spLocks noChangeArrowheads="1"/>
                  </p:cNvSpPr>
                  <p:nvPr/>
                </p:nvSpPr>
                <p:spPr bwMode="auto">
                  <a:xfrm>
                    <a:off x="5345" y="2150"/>
                    <a:ext cx="766" cy="92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8" name="Group 93"/>
                <p:cNvGrpSpPr>
                  <a:grpSpLocks/>
                </p:cNvGrpSpPr>
                <p:nvPr/>
              </p:nvGrpSpPr>
              <p:grpSpPr bwMode="auto">
                <a:xfrm>
                  <a:off x="0" y="3072"/>
                  <a:ext cx="1060" cy="1092"/>
                  <a:chOff x="0" y="3072"/>
                  <a:chExt cx="1060" cy="1092"/>
                </a:xfrm>
              </p:grpSpPr>
              <p:sp>
                <p:nvSpPr>
                  <p:cNvPr id="89" name="Rectangle 29"/>
                  <p:cNvSpPr>
                    <a:spLocks noChangeArrowheads="1"/>
                  </p:cNvSpPr>
                  <p:nvPr/>
                </p:nvSpPr>
                <p:spPr bwMode="auto">
                  <a:xfrm>
                    <a:off x="43" y="3072"/>
                    <a:ext cx="974"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i="1" dirty="0" err="1">
                        <a:latin typeface="+mn-lt"/>
                      </a:rPr>
                      <a:t>Taenia</a:t>
                    </a:r>
                    <a:r>
                      <a:rPr lang="en-US" altLang="en-US" sz="1400" i="1" dirty="0">
                        <a:latin typeface="+mn-lt"/>
                      </a:rPr>
                      <a:t> </a:t>
                    </a:r>
                    <a:r>
                      <a:rPr lang="en-US" altLang="en-US" sz="1400" i="1" dirty="0" err="1">
                        <a:latin typeface="+mn-lt"/>
                      </a:rPr>
                      <a:t>solium</a:t>
                    </a:r>
                    <a:r>
                      <a:rPr lang="en-US" altLang="en-US" sz="1400" i="1" dirty="0">
                        <a:latin typeface="+mn-lt"/>
                      </a:rPr>
                      <a:t>-</a:t>
                    </a:r>
                    <a:endParaRPr lang="en-US" altLang="en-US" sz="1400" dirty="0">
                      <a:latin typeface="+mn-lt"/>
                    </a:endParaRPr>
                  </a:p>
                  <a:p>
                    <a:pPr>
                      <a:spcBef>
                        <a:spcPct val="0"/>
                      </a:spcBef>
                      <a:buClrTx/>
                      <a:buSzTx/>
                      <a:buFontTx/>
                      <a:buNone/>
                    </a:pPr>
                    <a:r>
                      <a:rPr lang="en-US" altLang="en-US" sz="1400" u="sng" dirty="0">
                        <a:latin typeface="+mn-lt"/>
                      </a:rPr>
                      <a:t>LARVA</a:t>
                    </a:r>
                    <a:endParaRPr lang="en-US" altLang="en-US" sz="1400" dirty="0">
                      <a:latin typeface="+mn-lt"/>
                    </a:endParaRPr>
                  </a:p>
                  <a:p>
                    <a:pPr>
                      <a:spcBef>
                        <a:spcPct val="0"/>
                      </a:spcBef>
                      <a:buClrTx/>
                      <a:buSzTx/>
                      <a:buFontTx/>
                      <a:buNone/>
                    </a:pPr>
                    <a:r>
                      <a:rPr lang="en-US" altLang="en-US" sz="1400" dirty="0">
                        <a:latin typeface="+mn-lt"/>
                      </a:rPr>
                      <a:t>(</a:t>
                    </a:r>
                    <a:r>
                      <a:rPr lang="en-US" altLang="en-US" sz="1400" dirty="0" err="1">
                        <a:latin typeface="+mn-lt"/>
                      </a:rPr>
                      <a:t>cysticercus</a:t>
                    </a:r>
                    <a:r>
                      <a:rPr lang="en-US" altLang="en-US" sz="1400" dirty="0">
                        <a:latin typeface="+mn-lt"/>
                      </a:rPr>
                      <a:t> </a:t>
                    </a:r>
                    <a:r>
                      <a:rPr lang="en-US" altLang="en-US" sz="1400" dirty="0" err="1">
                        <a:latin typeface="+mn-lt"/>
                      </a:rPr>
                      <a:t>cellulosae</a:t>
                    </a:r>
                    <a:r>
                      <a:rPr lang="en-US" altLang="en-US" sz="1400" i="1" dirty="0">
                        <a:latin typeface="+mn-lt"/>
                      </a:rPr>
                      <a:t>)</a:t>
                    </a:r>
                    <a:endParaRPr lang="en-US" altLang="en-US" sz="1400" dirty="0">
                      <a:latin typeface="+mn-lt"/>
                    </a:endParaRPr>
                  </a:p>
                  <a:p>
                    <a:pPr>
                      <a:spcBef>
                        <a:spcPct val="0"/>
                      </a:spcBef>
                      <a:buClrTx/>
                      <a:buSzTx/>
                      <a:buFontTx/>
                      <a:buNone/>
                    </a:pPr>
                    <a:endParaRPr lang="en-US" altLang="en-US" sz="1400" dirty="0">
                      <a:latin typeface="+mn-lt"/>
                    </a:endParaRPr>
                  </a:p>
                </p:txBody>
              </p:sp>
              <p:sp>
                <p:nvSpPr>
                  <p:cNvPr id="90" name="Rectangle 92"/>
                  <p:cNvSpPr>
                    <a:spLocks noChangeArrowheads="1"/>
                  </p:cNvSpPr>
                  <p:nvPr/>
                </p:nvSpPr>
                <p:spPr bwMode="auto">
                  <a:xfrm>
                    <a:off x="0" y="3072"/>
                    <a:ext cx="1060"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29" name="Group 95"/>
                <p:cNvGrpSpPr>
                  <a:grpSpLocks/>
                </p:cNvGrpSpPr>
                <p:nvPr/>
              </p:nvGrpSpPr>
              <p:grpSpPr bwMode="auto">
                <a:xfrm>
                  <a:off x="1060" y="3072"/>
                  <a:ext cx="936" cy="1092"/>
                  <a:chOff x="1060" y="3072"/>
                  <a:chExt cx="936" cy="1092"/>
                </a:xfrm>
              </p:grpSpPr>
              <p:sp>
                <p:nvSpPr>
                  <p:cNvPr id="87" name="Rectangle 30"/>
                  <p:cNvSpPr>
                    <a:spLocks noChangeArrowheads="1"/>
                  </p:cNvSpPr>
                  <p:nvPr/>
                </p:nvSpPr>
                <p:spPr bwMode="auto">
                  <a:xfrm>
                    <a:off x="1103" y="3072"/>
                    <a:ext cx="850"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solidFill>
                          <a:srgbClr val="008000"/>
                        </a:solidFill>
                        <a:latin typeface="+mn-lt"/>
                      </a:rPr>
                      <a:t> </a:t>
                    </a:r>
                  </a:p>
                  <a:p>
                    <a:pPr>
                      <a:spcBef>
                        <a:spcPct val="0"/>
                      </a:spcBef>
                      <a:buClrTx/>
                      <a:buSzTx/>
                      <a:buFontTx/>
                      <a:buNone/>
                    </a:pPr>
                    <a:r>
                      <a:rPr lang="en-US" altLang="en-US" sz="1400">
                        <a:solidFill>
                          <a:srgbClr val="FF0000"/>
                        </a:solidFill>
                        <a:latin typeface="+mn-lt"/>
                      </a:rPr>
                      <a:t>Cysticercosis</a:t>
                    </a:r>
                  </a:p>
                  <a:p>
                    <a:pPr>
                      <a:spcBef>
                        <a:spcPct val="0"/>
                      </a:spcBef>
                      <a:buClrTx/>
                      <a:buSzTx/>
                      <a:buFontTx/>
                      <a:buNone/>
                    </a:pPr>
                    <a:endParaRPr lang="en-US" altLang="en-US" sz="1400">
                      <a:solidFill>
                        <a:srgbClr val="FF0000"/>
                      </a:solidFill>
                      <a:latin typeface="+mn-lt"/>
                    </a:endParaRPr>
                  </a:p>
                </p:txBody>
              </p:sp>
              <p:sp>
                <p:nvSpPr>
                  <p:cNvPr id="88" name="Rectangle 94"/>
                  <p:cNvSpPr>
                    <a:spLocks noChangeArrowheads="1"/>
                  </p:cNvSpPr>
                  <p:nvPr/>
                </p:nvSpPr>
                <p:spPr bwMode="auto">
                  <a:xfrm>
                    <a:off x="1060" y="3072"/>
                    <a:ext cx="936"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0" name="Group 97"/>
                <p:cNvGrpSpPr>
                  <a:grpSpLocks/>
                </p:cNvGrpSpPr>
                <p:nvPr/>
              </p:nvGrpSpPr>
              <p:grpSpPr bwMode="auto">
                <a:xfrm>
                  <a:off x="1996" y="3072"/>
                  <a:ext cx="993" cy="1092"/>
                  <a:chOff x="1996" y="3072"/>
                  <a:chExt cx="993" cy="1092"/>
                </a:xfrm>
              </p:grpSpPr>
              <p:sp>
                <p:nvSpPr>
                  <p:cNvPr id="85" name="Rectangle 31"/>
                  <p:cNvSpPr>
                    <a:spLocks noChangeArrowheads="1"/>
                  </p:cNvSpPr>
                  <p:nvPr/>
                </p:nvSpPr>
                <p:spPr bwMode="auto">
                  <a:xfrm>
                    <a:off x="2039" y="3072"/>
                    <a:ext cx="907"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 </a:t>
                    </a:r>
                  </a:p>
                  <a:p>
                    <a:pPr>
                      <a:spcBef>
                        <a:spcPct val="0"/>
                      </a:spcBef>
                      <a:buClrTx/>
                      <a:buSzTx/>
                      <a:buFontTx/>
                      <a:buNone/>
                    </a:pPr>
                    <a:r>
                      <a:rPr lang="en-US" altLang="en-US" sz="1400">
                        <a:latin typeface="+mn-lt"/>
                      </a:rPr>
                      <a:t>ingestion of egg</a:t>
                    </a:r>
                  </a:p>
                  <a:p>
                    <a:pPr>
                      <a:spcBef>
                        <a:spcPct val="0"/>
                      </a:spcBef>
                      <a:buClrTx/>
                      <a:buSzTx/>
                      <a:buFontTx/>
                      <a:buNone/>
                    </a:pPr>
                    <a:r>
                      <a:rPr lang="en-US" altLang="en-US" sz="1400">
                        <a:latin typeface="+mn-lt"/>
                      </a:rPr>
                      <a:t> </a:t>
                    </a:r>
                  </a:p>
                  <a:p>
                    <a:pPr>
                      <a:spcBef>
                        <a:spcPct val="0"/>
                      </a:spcBef>
                      <a:buClrTx/>
                      <a:buSzTx/>
                      <a:buFontTx/>
                      <a:buNone/>
                    </a:pPr>
                    <a:endParaRPr lang="en-US" altLang="en-US" sz="1400">
                      <a:latin typeface="+mn-lt"/>
                    </a:endParaRPr>
                  </a:p>
                </p:txBody>
              </p:sp>
              <p:sp>
                <p:nvSpPr>
                  <p:cNvPr id="86" name="Rectangle 96"/>
                  <p:cNvSpPr>
                    <a:spLocks noChangeArrowheads="1"/>
                  </p:cNvSpPr>
                  <p:nvPr/>
                </p:nvSpPr>
                <p:spPr bwMode="auto">
                  <a:xfrm>
                    <a:off x="1996" y="3072"/>
                    <a:ext cx="993"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1" name="Group 99"/>
                <p:cNvGrpSpPr>
                  <a:grpSpLocks/>
                </p:cNvGrpSpPr>
                <p:nvPr/>
              </p:nvGrpSpPr>
              <p:grpSpPr bwMode="auto">
                <a:xfrm>
                  <a:off x="2989" y="3072"/>
                  <a:ext cx="826" cy="1092"/>
                  <a:chOff x="2989" y="3072"/>
                  <a:chExt cx="826" cy="1092"/>
                </a:xfrm>
              </p:grpSpPr>
              <p:sp>
                <p:nvSpPr>
                  <p:cNvPr id="83" name="Rectangle 32"/>
                  <p:cNvSpPr>
                    <a:spLocks noChangeArrowheads="1"/>
                  </p:cNvSpPr>
                  <p:nvPr/>
                </p:nvSpPr>
                <p:spPr bwMode="auto">
                  <a:xfrm>
                    <a:off x="3032" y="3072"/>
                    <a:ext cx="783"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not present (except in</a:t>
                    </a:r>
                  </a:p>
                  <a:p>
                    <a:pPr>
                      <a:spcBef>
                        <a:spcPct val="0"/>
                      </a:spcBef>
                      <a:buClrTx/>
                      <a:buSzTx/>
                      <a:buFontTx/>
                      <a:buNone/>
                    </a:pPr>
                    <a:r>
                      <a:rPr lang="en-US" altLang="en-US" sz="1400" dirty="0">
                        <a:latin typeface="+mn-lt"/>
                      </a:rPr>
                      <a:t>autoinfection:</a:t>
                    </a:r>
                  </a:p>
                  <a:p>
                    <a:pPr>
                      <a:spcBef>
                        <a:spcPct val="0"/>
                      </a:spcBef>
                      <a:buClrTx/>
                      <a:buSzTx/>
                      <a:buFontTx/>
                      <a:buNone/>
                    </a:pPr>
                    <a:r>
                      <a:rPr lang="en-US" altLang="en-US" sz="1400" dirty="0">
                        <a:latin typeface="+mn-lt"/>
                      </a:rPr>
                      <a:t>,small intestine)</a:t>
                    </a:r>
                  </a:p>
                  <a:p>
                    <a:pPr>
                      <a:spcBef>
                        <a:spcPct val="0"/>
                      </a:spcBef>
                      <a:buClrTx/>
                      <a:buSzTx/>
                      <a:buFontTx/>
                      <a:buNone/>
                    </a:pPr>
                    <a:endParaRPr lang="en-US" altLang="en-US" sz="1400" dirty="0">
                      <a:latin typeface="+mn-lt"/>
                    </a:endParaRPr>
                  </a:p>
                </p:txBody>
              </p:sp>
              <p:sp>
                <p:nvSpPr>
                  <p:cNvPr id="84" name="Rectangle 98"/>
                  <p:cNvSpPr>
                    <a:spLocks noChangeArrowheads="1"/>
                  </p:cNvSpPr>
                  <p:nvPr/>
                </p:nvSpPr>
                <p:spPr bwMode="auto">
                  <a:xfrm>
                    <a:off x="2989" y="3072"/>
                    <a:ext cx="823"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2" name="Group 101"/>
                <p:cNvGrpSpPr>
                  <a:grpSpLocks/>
                </p:cNvGrpSpPr>
                <p:nvPr/>
              </p:nvGrpSpPr>
              <p:grpSpPr bwMode="auto">
                <a:xfrm>
                  <a:off x="3812" y="3072"/>
                  <a:ext cx="710" cy="1092"/>
                  <a:chOff x="3812" y="3072"/>
                  <a:chExt cx="710" cy="1092"/>
                </a:xfrm>
              </p:grpSpPr>
              <p:sp>
                <p:nvSpPr>
                  <p:cNvPr id="81" name="Rectangle 33"/>
                  <p:cNvSpPr>
                    <a:spLocks noChangeArrowheads="1"/>
                  </p:cNvSpPr>
                  <p:nvPr/>
                </p:nvSpPr>
                <p:spPr bwMode="auto">
                  <a:xfrm>
                    <a:off x="3855" y="3072"/>
                    <a:ext cx="624"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sub-cutaneous</a:t>
                    </a:r>
                  </a:p>
                  <a:p>
                    <a:pPr>
                      <a:spcBef>
                        <a:spcPct val="0"/>
                      </a:spcBef>
                      <a:buClrTx/>
                      <a:buSzTx/>
                      <a:buFontTx/>
                      <a:buNone/>
                    </a:pPr>
                    <a:r>
                      <a:rPr lang="en-US" altLang="en-US" sz="1400" dirty="0">
                        <a:latin typeface="+mn-lt"/>
                      </a:rPr>
                      <a:t>muscles </a:t>
                    </a:r>
                  </a:p>
                  <a:p>
                    <a:pPr>
                      <a:spcBef>
                        <a:spcPct val="0"/>
                      </a:spcBef>
                      <a:buClrTx/>
                      <a:buSzTx/>
                      <a:buFontTx/>
                      <a:buNone/>
                    </a:pPr>
                    <a:r>
                      <a:rPr lang="en-US" altLang="en-US" sz="1400" dirty="0" err="1">
                        <a:latin typeface="+mn-lt"/>
                      </a:rPr>
                      <a:t>brain,eyes</a:t>
                    </a:r>
                    <a:endParaRPr lang="en-US" altLang="en-US" sz="1400" dirty="0">
                      <a:latin typeface="+mn-lt"/>
                    </a:endParaRPr>
                  </a:p>
                  <a:p>
                    <a:pPr>
                      <a:spcBef>
                        <a:spcPct val="0"/>
                      </a:spcBef>
                      <a:buClrTx/>
                      <a:buSzTx/>
                      <a:buFontTx/>
                      <a:buNone/>
                    </a:pPr>
                    <a:endParaRPr lang="en-US" altLang="en-US" sz="1400" dirty="0">
                      <a:latin typeface="+mn-lt"/>
                    </a:endParaRPr>
                  </a:p>
                </p:txBody>
              </p:sp>
              <p:sp>
                <p:nvSpPr>
                  <p:cNvPr id="82" name="Rectangle 100"/>
                  <p:cNvSpPr>
                    <a:spLocks noChangeArrowheads="1"/>
                  </p:cNvSpPr>
                  <p:nvPr/>
                </p:nvSpPr>
                <p:spPr bwMode="auto">
                  <a:xfrm>
                    <a:off x="3812" y="3072"/>
                    <a:ext cx="710"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3" name="Group 103"/>
                <p:cNvGrpSpPr>
                  <a:grpSpLocks/>
                </p:cNvGrpSpPr>
                <p:nvPr/>
              </p:nvGrpSpPr>
              <p:grpSpPr bwMode="auto">
                <a:xfrm>
                  <a:off x="4519" y="3072"/>
                  <a:ext cx="826" cy="1092"/>
                  <a:chOff x="4519" y="3072"/>
                  <a:chExt cx="826" cy="1092"/>
                </a:xfrm>
              </p:grpSpPr>
              <p:sp>
                <p:nvSpPr>
                  <p:cNvPr id="79" name="Rectangle 34"/>
                  <p:cNvSpPr>
                    <a:spLocks noChangeArrowheads="1"/>
                  </p:cNvSpPr>
                  <p:nvPr/>
                </p:nvSpPr>
                <p:spPr bwMode="auto">
                  <a:xfrm>
                    <a:off x="4519" y="3072"/>
                    <a:ext cx="823"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depending on</a:t>
                    </a:r>
                  </a:p>
                  <a:p>
                    <a:pPr>
                      <a:spcBef>
                        <a:spcPct val="0"/>
                      </a:spcBef>
                      <a:buClrTx/>
                      <a:buSzTx/>
                      <a:buFontTx/>
                      <a:buNone/>
                    </a:pPr>
                    <a:r>
                      <a:rPr lang="en-US" altLang="en-US" sz="1400" dirty="0">
                        <a:latin typeface="+mn-lt"/>
                      </a:rPr>
                      <a:t>locality:</a:t>
                    </a:r>
                  </a:p>
                  <a:p>
                    <a:pPr>
                      <a:spcBef>
                        <a:spcPct val="0"/>
                      </a:spcBef>
                      <a:buClrTx/>
                      <a:buSzTx/>
                      <a:buFontTx/>
                      <a:buNone/>
                    </a:pPr>
                    <a:r>
                      <a:rPr lang="en-US" altLang="en-US" sz="1400" dirty="0">
                        <a:latin typeface="+mn-lt"/>
                      </a:rPr>
                      <a:t>from none to</a:t>
                    </a:r>
                  </a:p>
                  <a:p>
                    <a:pPr>
                      <a:spcBef>
                        <a:spcPct val="0"/>
                      </a:spcBef>
                      <a:buClrTx/>
                      <a:buSzTx/>
                      <a:buFontTx/>
                      <a:buNone/>
                    </a:pPr>
                    <a:r>
                      <a:rPr lang="en-US" altLang="en-US" sz="1400" dirty="0">
                        <a:latin typeface="+mn-lt"/>
                      </a:rPr>
                      <a:t>epilepsy</a:t>
                    </a:r>
                  </a:p>
                  <a:p>
                    <a:pPr>
                      <a:spcBef>
                        <a:spcPct val="0"/>
                      </a:spcBef>
                      <a:buClrTx/>
                      <a:buSzTx/>
                      <a:buFontTx/>
                      <a:buNone/>
                    </a:pPr>
                    <a:endParaRPr lang="en-US" altLang="en-US" sz="1400" dirty="0">
                      <a:latin typeface="+mn-lt"/>
                    </a:endParaRPr>
                  </a:p>
                </p:txBody>
              </p:sp>
              <p:sp>
                <p:nvSpPr>
                  <p:cNvPr id="80" name="Rectangle 102"/>
                  <p:cNvSpPr>
                    <a:spLocks noChangeArrowheads="1"/>
                  </p:cNvSpPr>
                  <p:nvPr/>
                </p:nvSpPr>
                <p:spPr bwMode="auto">
                  <a:xfrm>
                    <a:off x="4522" y="3072"/>
                    <a:ext cx="823"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4" name="Group 105"/>
                <p:cNvGrpSpPr>
                  <a:grpSpLocks/>
                </p:cNvGrpSpPr>
                <p:nvPr/>
              </p:nvGrpSpPr>
              <p:grpSpPr bwMode="auto">
                <a:xfrm>
                  <a:off x="5345" y="3072"/>
                  <a:ext cx="766" cy="1092"/>
                  <a:chOff x="5345" y="3072"/>
                  <a:chExt cx="766" cy="1092"/>
                </a:xfrm>
              </p:grpSpPr>
              <p:sp>
                <p:nvSpPr>
                  <p:cNvPr id="77" name="Rectangle 35"/>
                  <p:cNvSpPr>
                    <a:spLocks noChangeArrowheads="1"/>
                  </p:cNvSpPr>
                  <p:nvPr/>
                </p:nvSpPr>
                <p:spPr bwMode="auto">
                  <a:xfrm>
                    <a:off x="5388" y="3072"/>
                    <a:ext cx="680"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X -ray, CT, MRI</a:t>
                    </a:r>
                  </a:p>
                  <a:p>
                    <a:pPr>
                      <a:spcBef>
                        <a:spcPct val="0"/>
                      </a:spcBef>
                      <a:buClrTx/>
                      <a:buSzTx/>
                      <a:buFontTx/>
                      <a:buNone/>
                    </a:pPr>
                    <a:r>
                      <a:rPr lang="en-US" altLang="en-US" sz="1400" dirty="0">
                        <a:latin typeface="+mn-lt"/>
                      </a:rPr>
                      <a:t>Serology</a:t>
                    </a:r>
                  </a:p>
                  <a:p>
                    <a:pPr>
                      <a:spcBef>
                        <a:spcPct val="0"/>
                      </a:spcBef>
                      <a:buClrTx/>
                      <a:buSzTx/>
                      <a:buFontTx/>
                      <a:buNone/>
                    </a:pPr>
                    <a:r>
                      <a:rPr lang="en-US" altLang="en-US" sz="1400" dirty="0">
                        <a:latin typeface="+mn-lt"/>
                      </a:rPr>
                      <a:t> </a:t>
                    </a:r>
                  </a:p>
                  <a:p>
                    <a:pPr>
                      <a:spcBef>
                        <a:spcPct val="0"/>
                      </a:spcBef>
                      <a:buClrTx/>
                      <a:buSzTx/>
                      <a:buFontTx/>
                      <a:buNone/>
                    </a:pPr>
                    <a:r>
                      <a:rPr lang="en-US" altLang="en-US" sz="1400" dirty="0">
                        <a:latin typeface="+mn-lt"/>
                      </a:rPr>
                      <a:t> </a:t>
                    </a:r>
                  </a:p>
                  <a:p>
                    <a:pPr>
                      <a:spcBef>
                        <a:spcPct val="0"/>
                      </a:spcBef>
                      <a:buClrTx/>
                      <a:buSzTx/>
                      <a:buFontTx/>
                      <a:buNone/>
                    </a:pPr>
                    <a:endParaRPr lang="en-US" altLang="en-US" sz="1400" dirty="0">
                      <a:latin typeface="+mn-lt"/>
                    </a:endParaRPr>
                  </a:p>
                </p:txBody>
              </p:sp>
              <p:sp>
                <p:nvSpPr>
                  <p:cNvPr id="78" name="Rectangle 104"/>
                  <p:cNvSpPr>
                    <a:spLocks noChangeArrowheads="1"/>
                  </p:cNvSpPr>
                  <p:nvPr/>
                </p:nvSpPr>
                <p:spPr bwMode="auto">
                  <a:xfrm>
                    <a:off x="5345" y="3072"/>
                    <a:ext cx="766" cy="109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5" name="Group 107"/>
                <p:cNvGrpSpPr>
                  <a:grpSpLocks/>
                </p:cNvGrpSpPr>
                <p:nvPr/>
              </p:nvGrpSpPr>
              <p:grpSpPr bwMode="auto">
                <a:xfrm>
                  <a:off x="0" y="4164"/>
                  <a:ext cx="1060" cy="596"/>
                  <a:chOff x="0" y="4164"/>
                  <a:chExt cx="1060" cy="596"/>
                </a:xfrm>
              </p:grpSpPr>
              <p:sp>
                <p:nvSpPr>
                  <p:cNvPr id="75" name="Rectangle 36"/>
                  <p:cNvSpPr>
                    <a:spLocks noChangeArrowheads="1"/>
                  </p:cNvSpPr>
                  <p:nvPr/>
                </p:nvSpPr>
                <p:spPr bwMode="auto">
                  <a:xfrm>
                    <a:off x="43" y="4164"/>
                    <a:ext cx="97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i="1">
                        <a:latin typeface="+mn-lt"/>
                      </a:rPr>
                      <a:t>Hymenolepis nana</a:t>
                    </a:r>
                    <a:endParaRPr lang="en-US" altLang="en-US" sz="1400">
                      <a:latin typeface="+mn-lt"/>
                    </a:endParaRPr>
                  </a:p>
                  <a:p>
                    <a:pPr>
                      <a:spcBef>
                        <a:spcPct val="0"/>
                      </a:spcBef>
                      <a:buClrTx/>
                      <a:buSzTx/>
                      <a:buFontTx/>
                      <a:buNone/>
                    </a:pPr>
                    <a:endParaRPr lang="en-US" altLang="en-US" sz="1400">
                      <a:latin typeface="+mn-lt"/>
                    </a:endParaRPr>
                  </a:p>
                </p:txBody>
              </p:sp>
              <p:sp>
                <p:nvSpPr>
                  <p:cNvPr id="76" name="Rectangle 106"/>
                  <p:cNvSpPr>
                    <a:spLocks noChangeArrowheads="1"/>
                  </p:cNvSpPr>
                  <p:nvPr/>
                </p:nvSpPr>
                <p:spPr bwMode="auto">
                  <a:xfrm>
                    <a:off x="0" y="4164"/>
                    <a:ext cx="1060"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6" name="Group 109"/>
                <p:cNvGrpSpPr>
                  <a:grpSpLocks/>
                </p:cNvGrpSpPr>
                <p:nvPr/>
              </p:nvGrpSpPr>
              <p:grpSpPr bwMode="auto">
                <a:xfrm>
                  <a:off x="1060" y="4164"/>
                  <a:ext cx="936" cy="596"/>
                  <a:chOff x="1060" y="4164"/>
                  <a:chExt cx="936" cy="596"/>
                </a:xfrm>
              </p:grpSpPr>
              <p:sp>
                <p:nvSpPr>
                  <p:cNvPr id="73" name="Rectangle 37"/>
                  <p:cNvSpPr>
                    <a:spLocks noChangeArrowheads="1"/>
                  </p:cNvSpPr>
                  <p:nvPr/>
                </p:nvSpPr>
                <p:spPr bwMode="auto">
                  <a:xfrm>
                    <a:off x="1103" y="4164"/>
                    <a:ext cx="85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err="1">
                        <a:solidFill>
                          <a:srgbClr val="FF0000"/>
                        </a:solidFill>
                        <a:latin typeface="+mn-lt"/>
                      </a:rPr>
                      <a:t>hymenolepiais</a:t>
                    </a:r>
                    <a:endParaRPr lang="en-US" altLang="en-US" sz="1400" dirty="0">
                      <a:solidFill>
                        <a:srgbClr val="FF0000"/>
                      </a:solidFill>
                      <a:latin typeface="+mn-lt"/>
                    </a:endParaRPr>
                  </a:p>
                  <a:p>
                    <a:pPr>
                      <a:spcBef>
                        <a:spcPct val="0"/>
                      </a:spcBef>
                      <a:buClrTx/>
                      <a:buSzTx/>
                      <a:buFontTx/>
                      <a:buNone/>
                    </a:pPr>
                    <a:endParaRPr lang="en-US" altLang="en-US" sz="1400" dirty="0">
                      <a:solidFill>
                        <a:srgbClr val="FF0000"/>
                      </a:solidFill>
                      <a:latin typeface="+mn-lt"/>
                    </a:endParaRPr>
                  </a:p>
                </p:txBody>
              </p:sp>
              <p:sp>
                <p:nvSpPr>
                  <p:cNvPr id="74" name="Rectangle 108"/>
                  <p:cNvSpPr>
                    <a:spLocks noChangeArrowheads="1"/>
                  </p:cNvSpPr>
                  <p:nvPr/>
                </p:nvSpPr>
                <p:spPr bwMode="auto">
                  <a:xfrm>
                    <a:off x="1060" y="4164"/>
                    <a:ext cx="936"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7" name="Group 111"/>
                <p:cNvGrpSpPr>
                  <a:grpSpLocks/>
                </p:cNvGrpSpPr>
                <p:nvPr/>
              </p:nvGrpSpPr>
              <p:grpSpPr bwMode="auto">
                <a:xfrm>
                  <a:off x="1996" y="4164"/>
                  <a:ext cx="993" cy="596"/>
                  <a:chOff x="1996" y="4164"/>
                  <a:chExt cx="993" cy="596"/>
                </a:xfrm>
              </p:grpSpPr>
              <p:sp>
                <p:nvSpPr>
                  <p:cNvPr id="71" name="Rectangle 38"/>
                  <p:cNvSpPr>
                    <a:spLocks noChangeArrowheads="1"/>
                  </p:cNvSpPr>
                  <p:nvPr/>
                </p:nvSpPr>
                <p:spPr bwMode="auto">
                  <a:xfrm>
                    <a:off x="2039" y="4164"/>
                    <a:ext cx="90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ingestion of egg</a:t>
                    </a:r>
                  </a:p>
                  <a:p>
                    <a:pPr>
                      <a:spcBef>
                        <a:spcPct val="0"/>
                      </a:spcBef>
                      <a:buClrTx/>
                      <a:buSzTx/>
                      <a:buFontTx/>
                      <a:buNone/>
                    </a:pPr>
                    <a:endParaRPr lang="en-US" altLang="en-US" sz="1400">
                      <a:latin typeface="+mn-lt"/>
                    </a:endParaRPr>
                  </a:p>
                </p:txBody>
              </p:sp>
              <p:sp>
                <p:nvSpPr>
                  <p:cNvPr id="72" name="Rectangle 110"/>
                  <p:cNvSpPr>
                    <a:spLocks noChangeArrowheads="1"/>
                  </p:cNvSpPr>
                  <p:nvPr/>
                </p:nvSpPr>
                <p:spPr bwMode="auto">
                  <a:xfrm>
                    <a:off x="1996" y="4164"/>
                    <a:ext cx="993"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8" name="Group 113"/>
                <p:cNvGrpSpPr>
                  <a:grpSpLocks/>
                </p:cNvGrpSpPr>
                <p:nvPr/>
              </p:nvGrpSpPr>
              <p:grpSpPr bwMode="auto">
                <a:xfrm>
                  <a:off x="2989" y="4164"/>
                  <a:ext cx="823" cy="596"/>
                  <a:chOff x="2989" y="4164"/>
                  <a:chExt cx="823" cy="596"/>
                </a:xfrm>
              </p:grpSpPr>
              <p:sp>
                <p:nvSpPr>
                  <p:cNvPr id="69" name="Rectangle 39"/>
                  <p:cNvSpPr>
                    <a:spLocks noChangeArrowheads="1"/>
                  </p:cNvSpPr>
                  <p:nvPr/>
                </p:nvSpPr>
                <p:spPr bwMode="auto">
                  <a:xfrm>
                    <a:off x="3032" y="4164"/>
                    <a:ext cx="73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Small</a:t>
                    </a:r>
                  </a:p>
                  <a:p>
                    <a:pPr>
                      <a:spcBef>
                        <a:spcPct val="0"/>
                      </a:spcBef>
                      <a:buClrTx/>
                      <a:buSzTx/>
                      <a:buFontTx/>
                      <a:buNone/>
                    </a:pPr>
                    <a:r>
                      <a:rPr lang="en-US" altLang="en-US" sz="1400" dirty="0">
                        <a:latin typeface="+mn-lt"/>
                      </a:rPr>
                      <a:t>Intestine</a:t>
                    </a:r>
                  </a:p>
                  <a:p>
                    <a:pPr>
                      <a:spcBef>
                        <a:spcPct val="0"/>
                      </a:spcBef>
                      <a:buClrTx/>
                      <a:buSzTx/>
                      <a:buFontTx/>
                      <a:buNone/>
                    </a:pPr>
                    <a:endParaRPr lang="en-US" altLang="en-US" sz="1400" dirty="0">
                      <a:latin typeface="+mn-lt"/>
                    </a:endParaRPr>
                  </a:p>
                </p:txBody>
              </p:sp>
              <p:sp>
                <p:nvSpPr>
                  <p:cNvPr id="70" name="Rectangle 112"/>
                  <p:cNvSpPr>
                    <a:spLocks noChangeArrowheads="1"/>
                  </p:cNvSpPr>
                  <p:nvPr/>
                </p:nvSpPr>
                <p:spPr bwMode="auto">
                  <a:xfrm>
                    <a:off x="2989" y="4164"/>
                    <a:ext cx="823"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39" name="Group 115"/>
                <p:cNvGrpSpPr>
                  <a:grpSpLocks/>
                </p:cNvGrpSpPr>
                <p:nvPr/>
              </p:nvGrpSpPr>
              <p:grpSpPr bwMode="auto">
                <a:xfrm>
                  <a:off x="3812" y="4164"/>
                  <a:ext cx="710" cy="596"/>
                  <a:chOff x="3812" y="4164"/>
                  <a:chExt cx="710" cy="596"/>
                </a:xfrm>
              </p:grpSpPr>
              <p:sp>
                <p:nvSpPr>
                  <p:cNvPr id="67" name="Rectangle 40"/>
                  <p:cNvSpPr>
                    <a:spLocks noChangeArrowheads="1"/>
                  </p:cNvSpPr>
                  <p:nvPr/>
                </p:nvSpPr>
                <p:spPr bwMode="auto">
                  <a:xfrm>
                    <a:off x="3855" y="4164"/>
                    <a:ext cx="624"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Intestinal</a:t>
                    </a:r>
                  </a:p>
                  <a:p>
                    <a:pPr>
                      <a:spcBef>
                        <a:spcPct val="0"/>
                      </a:spcBef>
                      <a:buClrTx/>
                      <a:buSzTx/>
                      <a:buFontTx/>
                      <a:buNone/>
                    </a:pPr>
                    <a:r>
                      <a:rPr lang="en-US" altLang="en-US" sz="1400">
                        <a:latin typeface="+mn-lt"/>
                      </a:rPr>
                      <a:t>Villi</a:t>
                    </a:r>
                  </a:p>
                  <a:p>
                    <a:pPr>
                      <a:spcBef>
                        <a:spcPct val="0"/>
                      </a:spcBef>
                      <a:buClrTx/>
                      <a:buSzTx/>
                      <a:buFontTx/>
                      <a:buNone/>
                    </a:pPr>
                    <a:endParaRPr lang="en-US" altLang="en-US" sz="1400">
                      <a:latin typeface="+mn-lt"/>
                    </a:endParaRPr>
                  </a:p>
                </p:txBody>
              </p:sp>
              <p:sp>
                <p:nvSpPr>
                  <p:cNvPr id="68" name="Rectangle 114"/>
                  <p:cNvSpPr>
                    <a:spLocks noChangeArrowheads="1"/>
                  </p:cNvSpPr>
                  <p:nvPr/>
                </p:nvSpPr>
                <p:spPr bwMode="auto">
                  <a:xfrm>
                    <a:off x="3812" y="4164"/>
                    <a:ext cx="710"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0" name="Group 117"/>
                <p:cNvGrpSpPr>
                  <a:grpSpLocks/>
                </p:cNvGrpSpPr>
                <p:nvPr/>
              </p:nvGrpSpPr>
              <p:grpSpPr bwMode="auto">
                <a:xfrm>
                  <a:off x="4522" y="4164"/>
                  <a:ext cx="823" cy="596"/>
                  <a:chOff x="4522" y="4164"/>
                  <a:chExt cx="823" cy="596"/>
                </a:xfrm>
              </p:grpSpPr>
              <p:sp>
                <p:nvSpPr>
                  <p:cNvPr id="65" name="Rectangle 41"/>
                  <p:cNvSpPr>
                    <a:spLocks noChangeArrowheads="1"/>
                  </p:cNvSpPr>
                  <p:nvPr/>
                </p:nvSpPr>
                <p:spPr bwMode="auto">
                  <a:xfrm>
                    <a:off x="4565" y="4164"/>
                    <a:ext cx="737"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Enteritis</a:t>
                    </a:r>
                  </a:p>
                  <a:p>
                    <a:pPr>
                      <a:spcBef>
                        <a:spcPct val="0"/>
                      </a:spcBef>
                      <a:buClrTx/>
                      <a:buSzTx/>
                      <a:buFontTx/>
                      <a:buNone/>
                    </a:pPr>
                    <a:r>
                      <a:rPr lang="en-US" altLang="en-US" sz="1400" dirty="0" err="1">
                        <a:latin typeface="+mn-lt"/>
                      </a:rPr>
                      <a:t>diarrhoea</a:t>
                    </a:r>
                    <a:endParaRPr lang="en-US" altLang="en-US" sz="1400" dirty="0">
                      <a:latin typeface="+mn-lt"/>
                    </a:endParaRPr>
                  </a:p>
                  <a:p>
                    <a:pPr>
                      <a:spcBef>
                        <a:spcPct val="0"/>
                      </a:spcBef>
                      <a:buClrTx/>
                      <a:buSzTx/>
                      <a:buFontTx/>
                      <a:buNone/>
                    </a:pPr>
                    <a:endParaRPr lang="en-US" altLang="en-US" sz="1400" dirty="0">
                      <a:latin typeface="+mn-lt"/>
                    </a:endParaRPr>
                  </a:p>
                </p:txBody>
              </p:sp>
              <p:sp>
                <p:nvSpPr>
                  <p:cNvPr id="66" name="Rectangle 116"/>
                  <p:cNvSpPr>
                    <a:spLocks noChangeArrowheads="1"/>
                  </p:cNvSpPr>
                  <p:nvPr/>
                </p:nvSpPr>
                <p:spPr bwMode="auto">
                  <a:xfrm>
                    <a:off x="4522" y="4164"/>
                    <a:ext cx="823"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1" name="Group 119"/>
                <p:cNvGrpSpPr>
                  <a:grpSpLocks/>
                </p:cNvGrpSpPr>
                <p:nvPr/>
              </p:nvGrpSpPr>
              <p:grpSpPr bwMode="auto">
                <a:xfrm>
                  <a:off x="5345" y="4164"/>
                  <a:ext cx="766" cy="596"/>
                  <a:chOff x="5345" y="4164"/>
                  <a:chExt cx="766" cy="596"/>
                </a:xfrm>
              </p:grpSpPr>
              <p:sp>
                <p:nvSpPr>
                  <p:cNvPr id="63" name="Rectangle 42"/>
                  <p:cNvSpPr>
                    <a:spLocks noChangeArrowheads="1"/>
                  </p:cNvSpPr>
                  <p:nvPr/>
                </p:nvSpPr>
                <p:spPr bwMode="auto">
                  <a:xfrm>
                    <a:off x="5388" y="4164"/>
                    <a:ext cx="68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eggs in </a:t>
                    </a:r>
                  </a:p>
                  <a:p>
                    <a:pPr>
                      <a:spcBef>
                        <a:spcPct val="0"/>
                      </a:spcBef>
                      <a:buClrTx/>
                      <a:buSzTx/>
                      <a:buFontTx/>
                      <a:buNone/>
                    </a:pPr>
                    <a:r>
                      <a:rPr lang="en-US" altLang="en-US" sz="1400" dirty="0">
                        <a:latin typeface="+mn-lt"/>
                      </a:rPr>
                      <a:t>stools</a:t>
                    </a:r>
                  </a:p>
                  <a:p>
                    <a:pPr>
                      <a:spcBef>
                        <a:spcPct val="0"/>
                      </a:spcBef>
                      <a:buClrTx/>
                      <a:buSzTx/>
                      <a:buFontTx/>
                      <a:buNone/>
                    </a:pPr>
                    <a:endParaRPr lang="en-US" altLang="en-US" sz="1400" dirty="0">
                      <a:latin typeface="+mn-lt"/>
                    </a:endParaRPr>
                  </a:p>
                </p:txBody>
              </p:sp>
              <p:sp>
                <p:nvSpPr>
                  <p:cNvPr id="64" name="Rectangle 118"/>
                  <p:cNvSpPr>
                    <a:spLocks noChangeArrowheads="1"/>
                  </p:cNvSpPr>
                  <p:nvPr/>
                </p:nvSpPr>
                <p:spPr bwMode="auto">
                  <a:xfrm>
                    <a:off x="5345" y="4164"/>
                    <a:ext cx="766" cy="596"/>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2" name="Group 121"/>
                <p:cNvGrpSpPr>
                  <a:grpSpLocks/>
                </p:cNvGrpSpPr>
                <p:nvPr/>
              </p:nvGrpSpPr>
              <p:grpSpPr bwMode="auto">
                <a:xfrm>
                  <a:off x="0" y="4760"/>
                  <a:ext cx="1060" cy="690"/>
                  <a:chOff x="0" y="4760"/>
                  <a:chExt cx="1060" cy="690"/>
                </a:xfrm>
              </p:grpSpPr>
              <p:sp>
                <p:nvSpPr>
                  <p:cNvPr id="61" name="Rectangle 43"/>
                  <p:cNvSpPr>
                    <a:spLocks noChangeArrowheads="1"/>
                  </p:cNvSpPr>
                  <p:nvPr/>
                </p:nvSpPr>
                <p:spPr bwMode="auto">
                  <a:xfrm>
                    <a:off x="43" y="4760"/>
                    <a:ext cx="97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i="1" dirty="0" err="1">
                        <a:latin typeface="+mn-lt"/>
                      </a:rPr>
                      <a:t>Echinochoccus</a:t>
                    </a:r>
                    <a:r>
                      <a:rPr lang="en-US" altLang="en-US" sz="1400" i="1" dirty="0">
                        <a:latin typeface="+mn-lt"/>
                      </a:rPr>
                      <a:t> </a:t>
                    </a:r>
                    <a:endParaRPr lang="en-US" altLang="en-US" sz="1400" dirty="0">
                      <a:latin typeface="+mn-lt"/>
                    </a:endParaRPr>
                  </a:p>
                  <a:p>
                    <a:pPr>
                      <a:spcBef>
                        <a:spcPct val="0"/>
                      </a:spcBef>
                      <a:buClrTx/>
                      <a:buSzTx/>
                      <a:buFontTx/>
                      <a:buNone/>
                    </a:pPr>
                    <a:r>
                      <a:rPr lang="en-US" altLang="en-US" sz="1400" i="1" dirty="0">
                        <a:latin typeface="+mn-lt"/>
                      </a:rPr>
                      <a:t> </a:t>
                    </a:r>
                    <a:r>
                      <a:rPr lang="en-US" altLang="en-US" sz="1400" i="1" dirty="0" err="1">
                        <a:latin typeface="+mn-lt"/>
                      </a:rPr>
                      <a:t>granulosus</a:t>
                    </a:r>
                    <a:endParaRPr lang="en-US" altLang="en-US" sz="1400" dirty="0">
                      <a:latin typeface="+mn-lt"/>
                    </a:endParaRPr>
                  </a:p>
                  <a:p>
                    <a:pPr>
                      <a:spcBef>
                        <a:spcPct val="0"/>
                      </a:spcBef>
                      <a:buClrTx/>
                      <a:buSzTx/>
                      <a:buFontTx/>
                      <a:buNone/>
                    </a:pPr>
                    <a:endParaRPr lang="en-US" altLang="en-US" sz="1400" dirty="0">
                      <a:latin typeface="+mn-lt"/>
                    </a:endParaRPr>
                  </a:p>
                </p:txBody>
              </p:sp>
              <p:sp>
                <p:nvSpPr>
                  <p:cNvPr id="62" name="Rectangle 120"/>
                  <p:cNvSpPr>
                    <a:spLocks noChangeArrowheads="1"/>
                  </p:cNvSpPr>
                  <p:nvPr/>
                </p:nvSpPr>
                <p:spPr bwMode="auto">
                  <a:xfrm>
                    <a:off x="0" y="4760"/>
                    <a:ext cx="106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3" name="Group 123"/>
                <p:cNvGrpSpPr>
                  <a:grpSpLocks/>
                </p:cNvGrpSpPr>
                <p:nvPr/>
              </p:nvGrpSpPr>
              <p:grpSpPr bwMode="auto">
                <a:xfrm>
                  <a:off x="1060" y="4760"/>
                  <a:ext cx="936" cy="690"/>
                  <a:chOff x="1060" y="4760"/>
                  <a:chExt cx="936" cy="690"/>
                </a:xfrm>
              </p:grpSpPr>
              <p:sp>
                <p:nvSpPr>
                  <p:cNvPr id="59" name="Rectangle 44"/>
                  <p:cNvSpPr>
                    <a:spLocks noChangeArrowheads="1"/>
                  </p:cNvSpPr>
                  <p:nvPr/>
                </p:nvSpPr>
                <p:spPr bwMode="auto">
                  <a:xfrm>
                    <a:off x="1103" y="4760"/>
                    <a:ext cx="850"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solidFill>
                          <a:srgbClr val="FF0000"/>
                        </a:solidFill>
                        <a:latin typeface="+mn-lt"/>
                      </a:rPr>
                      <a:t>hydatid disease</a:t>
                    </a:r>
                  </a:p>
                  <a:p>
                    <a:pPr>
                      <a:spcBef>
                        <a:spcPct val="0"/>
                      </a:spcBef>
                      <a:buClrTx/>
                      <a:buSzTx/>
                      <a:buFontTx/>
                      <a:buNone/>
                    </a:pPr>
                    <a:endParaRPr lang="en-US" altLang="en-US" sz="1400" dirty="0">
                      <a:latin typeface="+mn-lt"/>
                    </a:endParaRPr>
                  </a:p>
                </p:txBody>
              </p:sp>
              <p:sp>
                <p:nvSpPr>
                  <p:cNvPr id="60" name="Rectangle 122"/>
                  <p:cNvSpPr>
                    <a:spLocks noChangeArrowheads="1"/>
                  </p:cNvSpPr>
                  <p:nvPr/>
                </p:nvSpPr>
                <p:spPr bwMode="auto">
                  <a:xfrm>
                    <a:off x="1060" y="4760"/>
                    <a:ext cx="936"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4" name="Group 125"/>
                <p:cNvGrpSpPr>
                  <a:grpSpLocks/>
                </p:cNvGrpSpPr>
                <p:nvPr/>
              </p:nvGrpSpPr>
              <p:grpSpPr bwMode="auto">
                <a:xfrm>
                  <a:off x="1996" y="4760"/>
                  <a:ext cx="993" cy="690"/>
                  <a:chOff x="1996" y="4760"/>
                  <a:chExt cx="993" cy="690"/>
                </a:xfrm>
              </p:grpSpPr>
              <p:sp>
                <p:nvSpPr>
                  <p:cNvPr id="57" name="Rectangle 45"/>
                  <p:cNvSpPr>
                    <a:spLocks noChangeArrowheads="1"/>
                  </p:cNvSpPr>
                  <p:nvPr/>
                </p:nvSpPr>
                <p:spPr bwMode="auto">
                  <a:xfrm>
                    <a:off x="2039" y="4760"/>
                    <a:ext cx="90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ingestion of egg</a:t>
                    </a:r>
                  </a:p>
                  <a:p>
                    <a:pPr>
                      <a:spcBef>
                        <a:spcPct val="0"/>
                      </a:spcBef>
                      <a:buClrTx/>
                      <a:buSzTx/>
                      <a:buFontTx/>
                      <a:buNone/>
                    </a:pPr>
                    <a:endParaRPr lang="en-US" altLang="en-US" sz="1400">
                      <a:latin typeface="+mn-lt"/>
                    </a:endParaRPr>
                  </a:p>
                </p:txBody>
              </p:sp>
              <p:sp>
                <p:nvSpPr>
                  <p:cNvPr id="58" name="Rectangle 124"/>
                  <p:cNvSpPr>
                    <a:spLocks noChangeArrowheads="1"/>
                  </p:cNvSpPr>
                  <p:nvPr/>
                </p:nvSpPr>
                <p:spPr bwMode="auto">
                  <a:xfrm>
                    <a:off x="1996" y="4760"/>
                    <a:ext cx="99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5" name="Group 127"/>
                <p:cNvGrpSpPr>
                  <a:grpSpLocks/>
                </p:cNvGrpSpPr>
                <p:nvPr/>
              </p:nvGrpSpPr>
              <p:grpSpPr bwMode="auto">
                <a:xfrm>
                  <a:off x="2989" y="4760"/>
                  <a:ext cx="823" cy="690"/>
                  <a:chOff x="2989" y="4760"/>
                  <a:chExt cx="823" cy="690"/>
                </a:xfrm>
              </p:grpSpPr>
              <p:sp>
                <p:nvSpPr>
                  <p:cNvPr id="55" name="Rectangle 46"/>
                  <p:cNvSpPr>
                    <a:spLocks noChangeArrowheads="1"/>
                  </p:cNvSpPr>
                  <p:nvPr/>
                </p:nvSpPr>
                <p:spPr bwMode="auto">
                  <a:xfrm>
                    <a:off x="3032" y="4760"/>
                    <a:ext cx="7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a:latin typeface="+mn-lt"/>
                      </a:rPr>
                      <a:t>not present</a:t>
                    </a:r>
                  </a:p>
                  <a:p>
                    <a:pPr>
                      <a:spcBef>
                        <a:spcPct val="0"/>
                      </a:spcBef>
                      <a:buClrTx/>
                      <a:buSzTx/>
                      <a:buFontTx/>
                      <a:buNone/>
                    </a:pPr>
                    <a:endParaRPr lang="en-US" altLang="en-US" sz="1400">
                      <a:latin typeface="+mn-lt"/>
                    </a:endParaRPr>
                  </a:p>
                </p:txBody>
              </p:sp>
              <p:sp>
                <p:nvSpPr>
                  <p:cNvPr id="56" name="Rectangle 126"/>
                  <p:cNvSpPr>
                    <a:spLocks noChangeArrowheads="1"/>
                  </p:cNvSpPr>
                  <p:nvPr/>
                </p:nvSpPr>
                <p:spPr bwMode="auto">
                  <a:xfrm>
                    <a:off x="2989" y="4760"/>
                    <a:ext cx="82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6" name="Group 129"/>
                <p:cNvGrpSpPr>
                  <a:grpSpLocks/>
                </p:cNvGrpSpPr>
                <p:nvPr/>
              </p:nvGrpSpPr>
              <p:grpSpPr bwMode="auto">
                <a:xfrm>
                  <a:off x="3812" y="4760"/>
                  <a:ext cx="710" cy="690"/>
                  <a:chOff x="3812" y="4760"/>
                  <a:chExt cx="710" cy="690"/>
                </a:xfrm>
              </p:grpSpPr>
              <p:sp>
                <p:nvSpPr>
                  <p:cNvPr id="53" name="Rectangle 47"/>
                  <p:cNvSpPr>
                    <a:spLocks noChangeArrowheads="1"/>
                  </p:cNvSpPr>
                  <p:nvPr/>
                </p:nvSpPr>
                <p:spPr bwMode="auto">
                  <a:xfrm>
                    <a:off x="3855" y="4760"/>
                    <a:ext cx="624"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Liver, lungs,</a:t>
                    </a:r>
                  </a:p>
                  <a:p>
                    <a:pPr>
                      <a:spcBef>
                        <a:spcPct val="0"/>
                      </a:spcBef>
                      <a:buClrTx/>
                      <a:buSzTx/>
                      <a:buFontTx/>
                      <a:buNone/>
                    </a:pPr>
                    <a:r>
                      <a:rPr lang="en-US" altLang="en-US" sz="1400" dirty="0">
                        <a:latin typeface="+mn-lt"/>
                      </a:rPr>
                      <a:t>Bones </a:t>
                    </a:r>
                    <a:r>
                      <a:rPr lang="en-US" altLang="en-US" sz="1400" dirty="0" err="1">
                        <a:latin typeface="+mn-lt"/>
                      </a:rPr>
                      <a:t>etc</a:t>
                    </a:r>
                    <a:endParaRPr lang="en-US" altLang="en-US" sz="1400" dirty="0">
                      <a:latin typeface="+mn-lt"/>
                    </a:endParaRPr>
                  </a:p>
                  <a:p>
                    <a:pPr>
                      <a:spcBef>
                        <a:spcPct val="0"/>
                      </a:spcBef>
                      <a:buClrTx/>
                      <a:buSzTx/>
                      <a:buFontTx/>
                      <a:buNone/>
                    </a:pPr>
                    <a:endParaRPr lang="en-US" altLang="en-US" sz="1400" dirty="0">
                      <a:latin typeface="+mn-lt"/>
                    </a:endParaRPr>
                  </a:p>
                </p:txBody>
              </p:sp>
              <p:sp>
                <p:nvSpPr>
                  <p:cNvPr id="54" name="Rectangle 128"/>
                  <p:cNvSpPr>
                    <a:spLocks noChangeArrowheads="1"/>
                  </p:cNvSpPr>
                  <p:nvPr/>
                </p:nvSpPr>
                <p:spPr bwMode="auto">
                  <a:xfrm>
                    <a:off x="3812" y="4760"/>
                    <a:ext cx="710"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7" name="Group 131"/>
                <p:cNvGrpSpPr>
                  <a:grpSpLocks/>
                </p:cNvGrpSpPr>
                <p:nvPr/>
              </p:nvGrpSpPr>
              <p:grpSpPr bwMode="auto">
                <a:xfrm>
                  <a:off x="4522" y="4760"/>
                  <a:ext cx="823" cy="690"/>
                  <a:chOff x="4522" y="4760"/>
                  <a:chExt cx="823" cy="690"/>
                </a:xfrm>
              </p:grpSpPr>
              <p:sp>
                <p:nvSpPr>
                  <p:cNvPr id="51" name="Rectangle 48"/>
                  <p:cNvSpPr>
                    <a:spLocks noChangeArrowheads="1"/>
                  </p:cNvSpPr>
                  <p:nvPr/>
                </p:nvSpPr>
                <p:spPr bwMode="auto">
                  <a:xfrm>
                    <a:off x="4565" y="4760"/>
                    <a:ext cx="737"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rPr>
                      <a:t>depending on</a:t>
                    </a:r>
                  </a:p>
                  <a:p>
                    <a:pPr>
                      <a:spcBef>
                        <a:spcPct val="0"/>
                      </a:spcBef>
                      <a:buClrTx/>
                      <a:buSzTx/>
                      <a:buFontTx/>
                      <a:buNone/>
                    </a:pPr>
                    <a:r>
                      <a:rPr lang="en-US" altLang="en-US" sz="1400" dirty="0">
                        <a:latin typeface="+mn-lt"/>
                      </a:rPr>
                      <a:t>locality</a:t>
                    </a:r>
                  </a:p>
                  <a:p>
                    <a:pPr>
                      <a:spcBef>
                        <a:spcPct val="0"/>
                      </a:spcBef>
                      <a:buClrTx/>
                      <a:buSzTx/>
                      <a:buFontTx/>
                      <a:buNone/>
                    </a:pPr>
                    <a:endParaRPr lang="en-US" altLang="en-US" sz="1400" dirty="0">
                      <a:latin typeface="+mn-lt"/>
                    </a:endParaRPr>
                  </a:p>
                </p:txBody>
              </p:sp>
              <p:sp>
                <p:nvSpPr>
                  <p:cNvPr id="52" name="Rectangle 130"/>
                  <p:cNvSpPr>
                    <a:spLocks noChangeArrowheads="1"/>
                  </p:cNvSpPr>
                  <p:nvPr/>
                </p:nvSpPr>
                <p:spPr bwMode="auto">
                  <a:xfrm>
                    <a:off x="4522" y="4760"/>
                    <a:ext cx="823"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nvGrpSpPr>
                <p:cNvPr id="48" name="Group 133"/>
                <p:cNvGrpSpPr>
                  <a:grpSpLocks/>
                </p:cNvGrpSpPr>
                <p:nvPr/>
              </p:nvGrpSpPr>
              <p:grpSpPr bwMode="auto">
                <a:xfrm>
                  <a:off x="5345" y="4760"/>
                  <a:ext cx="766" cy="690"/>
                  <a:chOff x="5345" y="4760"/>
                  <a:chExt cx="766" cy="690"/>
                </a:xfrm>
              </p:grpSpPr>
              <p:sp>
                <p:nvSpPr>
                  <p:cNvPr id="49" name="Rectangle 49"/>
                  <p:cNvSpPr>
                    <a:spLocks noChangeArrowheads="1"/>
                  </p:cNvSpPr>
                  <p:nvPr/>
                </p:nvSpPr>
                <p:spPr bwMode="auto">
                  <a:xfrm>
                    <a:off x="5388" y="4760"/>
                    <a:ext cx="680"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68241" bIns="0"/>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a:latin typeface="+mn-lt"/>
                        <a:cs typeface="Arial" panose="020B0604020202020204" pitchFamily="34" charset="0"/>
                      </a:rPr>
                      <a:t>X-</a:t>
                    </a:r>
                    <a:r>
                      <a:rPr lang="en-US" altLang="en-US" sz="1400" dirty="0" err="1">
                        <a:latin typeface="+mn-lt"/>
                        <a:cs typeface="Arial" panose="020B0604020202020204" pitchFamily="34" charset="0"/>
                      </a:rPr>
                      <a:t>ray,CT,US</a:t>
                    </a:r>
                    <a:r>
                      <a:rPr lang="en-US" altLang="en-US" sz="1400" dirty="0">
                        <a:latin typeface="+mn-lt"/>
                        <a:cs typeface="Arial" panose="020B0604020202020204" pitchFamily="34" charset="0"/>
                      </a:rPr>
                      <a:t> </a:t>
                    </a:r>
                  </a:p>
                  <a:p>
                    <a:pPr>
                      <a:spcBef>
                        <a:spcPct val="0"/>
                      </a:spcBef>
                      <a:buClrTx/>
                      <a:buSzTx/>
                      <a:buFontTx/>
                      <a:buNone/>
                    </a:pPr>
                    <a:r>
                      <a:rPr lang="en-US" altLang="en-US" sz="1400" dirty="0">
                        <a:latin typeface="+mn-lt"/>
                      </a:rPr>
                      <a:t>Serology</a:t>
                    </a:r>
                  </a:p>
                  <a:p>
                    <a:pPr>
                      <a:spcBef>
                        <a:spcPct val="0"/>
                      </a:spcBef>
                      <a:buClrTx/>
                      <a:buSzTx/>
                      <a:buFontTx/>
                      <a:buNone/>
                    </a:pPr>
                    <a:r>
                      <a:rPr lang="en-US" altLang="en-US" sz="1400" dirty="0">
                        <a:latin typeface="+mn-lt"/>
                      </a:rPr>
                      <a:t>Hydatid sand</a:t>
                    </a:r>
                  </a:p>
                  <a:p>
                    <a:pPr>
                      <a:spcBef>
                        <a:spcPct val="0"/>
                      </a:spcBef>
                      <a:buClrTx/>
                      <a:buSzTx/>
                      <a:buFontTx/>
                      <a:buNone/>
                    </a:pPr>
                    <a:endParaRPr lang="en-US" altLang="en-US" sz="1400" dirty="0">
                      <a:latin typeface="+mn-lt"/>
                    </a:endParaRPr>
                  </a:p>
                </p:txBody>
              </p:sp>
              <p:sp>
                <p:nvSpPr>
                  <p:cNvPr id="50" name="Rectangle 132"/>
                  <p:cNvSpPr>
                    <a:spLocks noChangeArrowheads="1"/>
                  </p:cNvSpPr>
                  <p:nvPr/>
                </p:nvSpPr>
                <p:spPr bwMode="auto">
                  <a:xfrm>
                    <a:off x="5345" y="4760"/>
                    <a:ext cx="766" cy="690"/>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grpSp>
          <p:sp>
            <p:nvSpPr>
              <p:cNvPr id="6" name="Rectangle 135"/>
              <p:cNvSpPr>
                <a:spLocks noChangeArrowheads="1"/>
              </p:cNvSpPr>
              <p:nvPr/>
            </p:nvSpPr>
            <p:spPr bwMode="auto">
              <a:xfrm>
                <a:off x="-3" y="-3"/>
                <a:ext cx="6117" cy="545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endParaRPr lang="ar-SA" altLang="en-US" sz="1400">
                  <a:latin typeface="+mn-lt"/>
                </a:endParaRPr>
              </a:p>
            </p:txBody>
          </p:sp>
        </p:grpSp>
        <p:sp>
          <p:nvSpPr>
            <p:cNvPr id="139" name="Text Box 137"/>
            <p:cNvSpPr txBox="1">
              <a:spLocks noChangeArrowheads="1"/>
            </p:cNvSpPr>
            <p:nvPr/>
          </p:nvSpPr>
          <p:spPr bwMode="auto">
            <a:xfrm>
              <a:off x="0" y="1371600"/>
              <a:ext cx="137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en-US" altLang="en-US" sz="1400">
                  <a:latin typeface="+mn-lt"/>
                </a:rPr>
                <a:t>TAPEWORM</a:t>
              </a:r>
            </a:p>
          </p:txBody>
        </p:sp>
      </p:grpSp>
      <p:sp>
        <p:nvSpPr>
          <p:cNvPr id="140" name="Text Box 138"/>
          <p:cNvSpPr txBox="1">
            <a:spLocks noChangeArrowheads="1"/>
          </p:cNvSpPr>
          <p:nvPr/>
        </p:nvSpPr>
        <p:spPr bwMode="auto">
          <a:xfrm>
            <a:off x="738607" y="123114"/>
            <a:ext cx="685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en-US" altLang="en-US" sz="2400" b="1" dirty="0">
                <a:solidFill>
                  <a:schemeClr val="accent1">
                    <a:lumMod val="50000"/>
                  </a:schemeClr>
                </a:solidFill>
                <a:latin typeface="+mj-lt"/>
                <a:ea typeface="+mj-ea"/>
                <a:cs typeface="+mj-cs"/>
              </a:rPr>
              <a:t>Common Tapeworm Infections </a:t>
            </a:r>
          </a:p>
        </p:txBody>
      </p:sp>
    </p:spTree>
    <p:extLst>
      <p:ext uri="{BB962C8B-B14F-4D97-AF65-F5344CB8AC3E}">
        <p14:creationId xmlns:p14="http://schemas.microsoft.com/office/powerpoint/2010/main" val="253775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a:xfrm>
            <a:off x="1326438" y="478158"/>
            <a:ext cx="5508762" cy="7861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chemeClr val="accent1">
                    <a:lumMod val="50000"/>
                  </a:schemeClr>
                </a:solidFill>
              </a:rPr>
              <a:t>Taenia</a:t>
            </a:r>
            <a:r>
              <a:rPr lang="en-US" altLang="en-US" sz="2400" b="1" dirty="0">
                <a:solidFill>
                  <a:schemeClr val="accent1">
                    <a:lumMod val="50000"/>
                  </a:schemeClr>
                </a:solidFill>
              </a:rPr>
              <a:t> </a:t>
            </a:r>
            <a:r>
              <a:rPr lang="en-US" altLang="en-US" sz="2400" b="1" dirty="0" err="1">
                <a:solidFill>
                  <a:schemeClr val="accent1">
                    <a:lumMod val="50000"/>
                  </a:schemeClr>
                </a:solidFill>
              </a:rPr>
              <a:t>saginata</a:t>
            </a:r>
            <a:endParaRPr lang="en-US" altLang="en-US" sz="2400" b="1" dirty="0">
              <a:solidFill>
                <a:schemeClr val="accent1">
                  <a:lumMod val="50000"/>
                </a:schemeClr>
              </a:solidFill>
            </a:endParaRPr>
          </a:p>
        </p:txBody>
      </p:sp>
      <p:cxnSp>
        <p:nvCxnSpPr>
          <p:cNvPr id="9" name="Straight Connector 2">
            <a:extLst>
              <a:ext uri="{FF2B5EF4-FFF2-40B4-BE49-F238E27FC236}">
                <a16:creationId xmlns:a16="http://schemas.microsoft.com/office/drawing/2014/main" xmlns="" id="{CAF79385-28A3-4A0B-A555-6E149360095E}"/>
              </a:ext>
            </a:extLst>
          </p:cNvPr>
          <p:cNvCxnSpPr/>
          <p:nvPr/>
        </p:nvCxnSpPr>
        <p:spPr>
          <a:xfrm>
            <a:off x="0" y="639850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2">
            <a:extLst>
              <a:ext uri="{FF2B5EF4-FFF2-40B4-BE49-F238E27FC236}">
                <a16:creationId xmlns:a16="http://schemas.microsoft.com/office/drawing/2014/main" xmlns="" id="{CAF79385-28A3-4A0B-A555-6E149360095E}"/>
              </a:ext>
            </a:extLst>
          </p:cNvPr>
          <p:cNvCxnSpPr/>
          <p:nvPr/>
        </p:nvCxnSpPr>
        <p:spPr>
          <a:xfrm flipV="1">
            <a:off x="4108480" y="1638545"/>
            <a:ext cx="11627"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2">
            <a:extLst>
              <a:ext uri="{FF2B5EF4-FFF2-40B4-BE49-F238E27FC236}">
                <a16:creationId xmlns:a16="http://schemas.microsoft.com/office/drawing/2014/main" xmlns="" id="{CAF79385-28A3-4A0B-A555-6E149360095E}"/>
              </a:ext>
            </a:extLst>
          </p:cNvPr>
          <p:cNvCxnSpPr/>
          <p:nvPr/>
        </p:nvCxnSpPr>
        <p:spPr>
          <a:xfrm flipH="1" flipV="1">
            <a:off x="8413929" y="1638545"/>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4" descr="Taenia_saginat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77" y="2247235"/>
            <a:ext cx="3759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Taenia_sagina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664" y="2247235"/>
            <a:ext cx="4044644"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Taenia_saginataH_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9554" y="4146710"/>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ta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9554" y="1093073"/>
            <a:ext cx="20161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7613" y="852385"/>
            <a:ext cx="6709719" cy="646331"/>
          </a:xfrm>
          <a:prstGeom prst="rect">
            <a:avLst/>
          </a:prstGeom>
          <a:noFill/>
        </p:spPr>
        <p:txBody>
          <a:bodyPr wrap="square" rtlCol="0">
            <a:spAutoFit/>
          </a:bodyPr>
          <a:lstStyle/>
          <a:p>
            <a:r>
              <a:rPr lang="en-US" dirty="0">
                <a:solidFill>
                  <a:schemeClr val="accent1">
                    <a:lumMod val="75000"/>
                  </a:schemeClr>
                </a:solidFill>
              </a:rPr>
              <a:t>Very long but it cut into pieces in the stool while the head is inside the body and regenerate it self and increase its length </a:t>
            </a:r>
          </a:p>
        </p:txBody>
      </p:sp>
    </p:spTree>
    <p:extLst>
      <p:ext uri="{BB962C8B-B14F-4D97-AF65-F5344CB8AC3E}">
        <p14:creationId xmlns:p14="http://schemas.microsoft.com/office/powerpoint/2010/main" val="404913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420372"/>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8" name="Table 1"/>
          <p:cNvGraphicFramePr>
            <a:graphicFrameLocks noGrp="1"/>
          </p:cNvGraphicFramePr>
          <p:nvPr>
            <p:extLst>
              <p:ext uri="{D42A27DB-BD31-4B8C-83A1-F6EECF244321}">
                <p14:modId xmlns:p14="http://schemas.microsoft.com/office/powerpoint/2010/main" val="1973724771"/>
              </p:ext>
            </p:extLst>
          </p:nvPr>
        </p:nvGraphicFramePr>
        <p:xfrm>
          <a:off x="293914" y="178054"/>
          <a:ext cx="11604172" cy="3383280"/>
        </p:xfrm>
        <a:graphic>
          <a:graphicData uri="http://schemas.openxmlformats.org/drawingml/2006/table">
            <a:tbl>
              <a:tblPr firstRow="1" bandRow="1">
                <a:tableStyleId>{5940675A-B579-460E-94D1-54222C63F5DA}</a:tableStyleId>
              </a:tblPr>
              <a:tblGrid>
                <a:gridCol w="1861457">
                  <a:extLst>
                    <a:ext uri="{9D8B030D-6E8A-4147-A177-3AD203B41FA5}">
                      <a16:colId xmlns:a16="http://schemas.microsoft.com/office/drawing/2014/main" xmlns="" val="20000"/>
                    </a:ext>
                  </a:extLst>
                </a:gridCol>
                <a:gridCol w="9742715">
                  <a:extLst>
                    <a:ext uri="{9D8B030D-6E8A-4147-A177-3AD203B41FA5}">
                      <a16:colId xmlns:a16="http://schemas.microsoft.com/office/drawing/2014/main" xmlns="" val="20001"/>
                    </a:ext>
                  </a:extLst>
                </a:gridCol>
              </a:tblGrid>
              <a:tr h="321105">
                <a:tc gridSpan="2">
                  <a:txBody>
                    <a:bodyPr/>
                    <a:lstStyle/>
                    <a:p>
                      <a:pPr algn="ctr"/>
                      <a:r>
                        <a:rPr lang="en-US" altLang="en-US" u="none" dirty="0" err="1"/>
                        <a:t>Taenia</a:t>
                      </a:r>
                      <a:r>
                        <a:rPr lang="en-US" altLang="en-US" u="none" dirty="0"/>
                        <a:t> </a:t>
                      </a:r>
                      <a:r>
                        <a:rPr lang="en-US" altLang="en-US" u="none" dirty="0" err="1"/>
                        <a:t>saginata</a:t>
                      </a:r>
                      <a:endParaRPr lang="en-US" u="none" dirty="0"/>
                    </a:p>
                  </a:txBody>
                  <a:tcP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10000"/>
                  </a:ext>
                </a:extLst>
              </a:tr>
              <a:tr h="2006903">
                <a:tc>
                  <a:txBody>
                    <a:bodyPr/>
                    <a:lstStyle/>
                    <a:p>
                      <a:r>
                        <a:rPr lang="en-US" sz="1600" b="0" dirty="0"/>
                        <a:t>General </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US" sz="1600" b="0" u="none" dirty="0">
                          <a:solidFill>
                            <a:schemeClr val="accent1">
                              <a:lumMod val="75000"/>
                            </a:schemeClr>
                          </a:solidFill>
                        </a:rPr>
                        <a:t> one of the </a:t>
                      </a:r>
                      <a:r>
                        <a:rPr lang="en-US" sz="1600" b="0" u="none" dirty="0" err="1">
                          <a:solidFill>
                            <a:schemeClr val="accent1">
                              <a:lumMod val="75000"/>
                            </a:schemeClr>
                          </a:solidFill>
                        </a:rPr>
                        <a:t>cestodes</a:t>
                      </a:r>
                      <a:r>
                        <a:rPr lang="en-US" sz="1600" b="0" u="none" baseline="0" dirty="0">
                          <a:solidFill>
                            <a:schemeClr val="accent1">
                              <a:lumMod val="75000"/>
                            </a:schemeClr>
                          </a:solidFill>
                        </a:rPr>
                        <a:t> </a:t>
                      </a:r>
                      <a:endParaRPr lang="en-US" sz="1600" b="0" u="none" dirty="0">
                        <a:solidFill>
                          <a:schemeClr val="accent1">
                            <a:lumMod val="75000"/>
                          </a:schemeClr>
                        </a:solidFill>
                      </a:endParaRPr>
                    </a:p>
                    <a:p>
                      <a:pPr marL="285750" indent="-285750">
                        <a:buFont typeface="Arial" panose="020B0604020202020204" pitchFamily="34" charset="0"/>
                        <a:buChar char="•"/>
                      </a:pPr>
                      <a:r>
                        <a:rPr lang="en-US" altLang="en-US" sz="1600" b="0" u="none" dirty="0"/>
                        <a:t>Is an obligatory parasite of man ,the adult worm live in the</a:t>
                      </a:r>
                      <a:r>
                        <a:rPr lang="en-US" altLang="en-US" sz="1600" b="0" u="none" baseline="0" dirty="0"/>
                        <a:t> </a:t>
                      </a:r>
                      <a:r>
                        <a:rPr lang="en-US" altLang="en-US" sz="1600" b="0" u="none" dirty="0">
                          <a:solidFill>
                            <a:srgbClr val="FF0000"/>
                          </a:solidFill>
                        </a:rPr>
                        <a:t>SMALL INTESTINE </a:t>
                      </a:r>
                      <a:r>
                        <a:rPr lang="en-US" altLang="en-US" sz="1600" b="0" u="none" dirty="0"/>
                        <a:t>. </a:t>
                      </a:r>
                    </a:p>
                    <a:p>
                      <a:pPr marL="285750" indent="-285750">
                        <a:buFont typeface="Arial" panose="020B0604020202020204" pitchFamily="34" charset="0"/>
                        <a:buChar char="•"/>
                      </a:pPr>
                      <a:r>
                        <a:rPr lang="en-US" altLang="en-US" sz="1600" b="0" u="none" dirty="0">
                          <a:solidFill>
                            <a:schemeClr val="tx1"/>
                          </a:solidFill>
                        </a:rPr>
                        <a:t>CATTLE</a:t>
                      </a:r>
                      <a:r>
                        <a:rPr lang="en-US" altLang="en-US" sz="1600" b="0" u="none" dirty="0"/>
                        <a:t> become infected by ingesting grass   contaminated with </a:t>
                      </a:r>
                      <a:r>
                        <a:rPr lang="en-US" altLang="en-US" sz="1600" b="1" u="none" dirty="0">
                          <a:solidFill>
                            <a:srgbClr val="FF0000"/>
                          </a:solidFill>
                        </a:rPr>
                        <a:t>eggs or gravid segments </a:t>
                      </a:r>
                      <a:r>
                        <a:rPr lang="en-US" altLang="en-US" sz="1600" b="1" u="none" dirty="0">
                          <a:solidFill>
                            <a:schemeClr val="accent1">
                              <a:lumMod val="75000"/>
                            </a:schemeClr>
                          </a:solidFill>
                        </a:rPr>
                        <a:t>(</a:t>
                      </a:r>
                      <a:r>
                        <a:rPr lang="en-US" altLang="en-US" sz="1600" kern="1200" dirty="0">
                          <a:solidFill>
                            <a:schemeClr val="accent1">
                              <a:lumMod val="75000"/>
                            </a:schemeClr>
                          </a:solidFill>
                          <a:latin typeface="+mn-lt"/>
                          <a:ea typeface="+mn-ea"/>
                          <a:cs typeface="+mn-cs"/>
                        </a:rPr>
                        <a:t>womb filled with eggs) </a:t>
                      </a:r>
                      <a:r>
                        <a:rPr lang="en-US" altLang="en-US" sz="1600" b="0" u="none" dirty="0"/>
                        <a:t>which passed from human </a:t>
                      </a:r>
                      <a:r>
                        <a:rPr lang="en-US" altLang="en-US" sz="1600" b="0" u="none" dirty="0" err="1"/>
                        <a:t>faeces</a:t>
                      </a:r>
                      <a:r>
                        <a:rPr lang="en-US" altLang="en-US" sz="1600" b="0" u="none" dirty="0"/>
                        <a:t>. In the cattle the </a:t>
                      </a:r>
                      <a:r>
                        <a:rPr lang="en-US" altLang="en-US" sz="1600" b="0" u="none" dirty="0" err="1"/>
                        <a:t>onchosphere</a:t>
                      </a:r>
                      <a:r>
                        <a:rPr lang="en-US" altLang="en-US" sz="1600" b="0" u="none" dirty="0"/>
                        <a:t> hatches out go to circulation and transformed to </a:t>
                      </a:r>
                      <a:r>
                        <a:rPr lang="en-US" altLang="en-US" sz="1600" b="0" u="none" dirty="0" err="1"/>
                        <a:t>cysticercus</a:t>
                      </a:r>
                      <a:r>
                        <a:rPr lang="en-US" altLang="en-US" sz="1600" b="0" u="none" dirty="0"/>
                        <a:t> stage in the </a:t>
                      </a:r>
                      <a:r>
                        <a:rPr lang="en-US" altLang="en-US" sz="1600" b="0" u="none" dirty="0">
                          <a:solidFill>
                            <a:srgbClr val="FF0000"/>
                          </a:solidFill>
                        </a:rPr>
                        <a:t>muscle</a:t>
                      </a:r>
                      <a:r>
                        <a:rPr lang="en-US" altLang="en-US" sz="1600" b="0" u="none" dirty="0"/>
                        <a:t> </a:t>
                      </a:r>
                      <a:r>
                        <a:rPr lang="en-US" altLang="en-US" sz="1600" b="0" u="none" dirty="0">
                          <a:solidFill>
                            <a:schemeClr val="tx1"/>
                          </a:solidFill>
                        </a:rPr>
                        <a:t>known as</a:t>
                      </a:r>
                      <a:r>
                        <a:rPr lang="en-US" altLang="en-US" sz="1600" b="0" u="none" baseline="0" dirty="0">
                          <a:solidFill>
                            <a:schemeClr val="tx1"/>
                          </a:solidFill>
                        </a:rPr>
                        <a:t> </a:t>
                      </a:r>
                      <a:r>
                        <a:rPr lang="en-US" altLang="en-US" sz="1600" b="0" u="none" dirty="0">
                          <a:solidFill>
                            <a:srgbClr val="FF0000"/>
                          </a:solidFill>
                        </a:rPr>
                        <a:t>CYSTICERCUS BOVIS.</a:t>
                      </a:r>
                    </a:p>
                    <a:p>
                      <a:pPr marL="285750" indent="-285750">
                        <a:buFont typeface="Arial" panose="020B0604020202020204" pitchFamily="34" charset="0"/>
                        <a:buChar char="•"/>
                      </a:pPr>
                      <a:r>
                        <a:rPr lang="en-US" altLang="en-US" sz="1600" b="0" u="none" dirty="0"/>
                        <a:t>Man become infected by </a:t>
                      </a:r>
                      <a:r>
                        <a:rPr lang="en-US" altLang="en-US" sz="1600" b="1" u="none" dirty="0">
                          <a:solidFill>
                            <a:srgbClr val="FF0000"/>
                          </a:solidFill>
                        </a:rPr>
                        <a:t>eating undercooked or improperly cooked beef  </a:t>
                      </a:r>
                      <a:r>
                        <a:rPr lang="en-US" altLang="en-US" sz="1600" b="0" u="none" dirty="0">
                          <a:solidFill>
                            <a:schemeClr val="accent1">
                              <a:lumMod val="75000"/>
                            </a:schemeClr>
                          </a:solidFill>
                        </a:rPr>
                        <a:t>which contain cyst </a:t>
                      </a:r>
                      <a:r>
                        <a:rPr lang="en-US" altLang="en-US" sz="1600" b="0" u="none" dirty="0"/>
                        <a:t>, the adult worm lives  in </a:t>
                      </a:r>
                      <a:r>
                        <a:rPr lang="en-US" altLang="en-US" sz="1600" b="0" u="none" dirty="0">
                          <a:solidFill>
                            <a:srgbClr val="FF0000"/>
                          </a:solidFill>
                        </a:rPr>
                        <a:t>small intestine </a:t>
                      </a:r>
                      <a:r>
                        <a:rPr lang="en-US" altLang="en-US" sz="1600" b="0" u="none" dirty="0"/>
                        <a:t>of man </a:t>
                      </a:r>
                      <a:r>
                        <a:rPr lang="en-US" altLang="en-US" sz="1600" b="0" u="none" dirty="0">
                          <a:solidFill>
                            <a:srgbClr val="FF0000"/>
                          </a:solidFill>
                        </a:rPr>
                        <a:t>passing  eggs and gravid </a:t>
                      </a:r>
                      <a:r>
                        <a:rPr lang="en-US" altLang="en-US" sz="1600" b="0" u="none" dirty="0" err="1">
                          <a:solidFill>
                            <a:srgbClr val="FF0000"/>
                          </a:solidFill>
                        </a:rPr>
                        <a:t>proglottids</a:t>
                      </a:r>
                      <a:r>
                        <a:rPr lang="en-US" altLang="en-US" sz="1600" b="0" u="none" dirty="0">
                          <a:solidFill>
                            <a:srgbClr val="FF0000"/>
                          </a:solidFill>
                        </a:rPr>
                        <a:t> to the environment</a:t>
                      </a:r>
                      <a:r>
                        <a:rPr lang="en-US" altLang="en-US" sz="1600" b="0" u="none" dirty="0"/>
                        <a:t>. </a:t>
                      </a:r>
                      <a:r>
                        <a:rPr lang="en-US" altLang="en-US" sz="1600" b="0" u="none" kern="1200" dirty="0">
                          <a:solidFill>
                            <a:schemeClr val="accent1">
                              <a:lumMod val="75000"/>
                            </a:schemeClr>
                          </a:solidFill>
                          <a:latin typeface="+mn-lt"/>
                          <a:ea typeface="+mn-ea"/>
                          <a:cs typeface="+mn-cs"/>
                        </a:rPr>
                        <a:t>Eating the eggs only does not cause infection</a:t>
                      </a:r>
                      <a:r>
                        <a:rPr lang="en-US" altLang="en-US" sz="1600" b="0" u="none" kern="1200" baseline="0" dirty="0">
                          <a:solidFill>
                            <a:schemeClr val="accent1">
                              <a:lumMod val="75000"/>
                            </a:schemeClr>
                          </a:solidFill>
                          <a:latin typeface="+mn-lt"/>
                          <a:ea typeface="+mn-ea"/>
                          <a:cs typeface="+mn-cs"/>
                        </a:rPr>
                        <a:t> in </a:t>
                      </a:r>
                      <a:r>
                        <a:rPr lang="en-US" altLang="en-US" sz="1600" b="0" u="none" kern="1200" baseline="0" dirty="0" err="1">
                          <a:solidFill>
                            <a:schemeClr val="accent1">
                              <a:lumMod val="75000"/>
                            </a:schemeClr>
                          </a:solidFill>
                          <a:latin typeface="+mn-lt"/>
                          <a:ea typeface="+mn-ea"/>
                          <a:cs typeface="+mn-cs"/>
                        </a:rPr>
                        <a:t>taenia</a:t>
                      </a:r>
                      <a:r>
                        <a:rPr lang="en-US" altLang="en-US" sz="1600" b="0" u="none" kern="1200" baseline="0" dirty="0">
                          <a:solidFill>
                            <a:schemeClr val="accent1">
                              <a:lumMod val="75000"/>
                            </a:schemeClr>
                          </a:solidFill>
                          <a:latin typeface="+mn-lt"/>
                          <a:ea typeface="+mn-ea"/>
                          <a:cs typeface="+mn-cs"/>
                        </a:rPr>
                        <a:t> </a:t>
                      </a:r>
                      <a:r>
                        <a:rPr lang="en-US" altLang="en-US" sz="1600" b="0" u="none" kern="1200" baseline="0" dirty="0" err="1">
                          <a:solidFill>
                            <a:schemeClr val="accent1">
                              <a:lumMod val="75000"/>
                            </a:schemeClr>
                          </a:solidFill>
                          <a:latin typeface="+mn-lt"/>
                          <a:ea typeface="+mn-ea"/>
                          <a:cs typeface="+mn-cs"/>
                        </a:rPr>
                        <a:t>saginata</a:t>
                      </a:r>
                      <a:r>
                        <a:rPr lang="en-US" altLang="en-US" sz="1600" b="0" u="none" kern="1200" baseline="0" dirty="0">
                          <a:solidFill>
                            <a:schemeClr val="accent1">
                              <a:lumMod val="75000"/>
                            </a:schemeClr>
                          </a:solidFill>
                          <a:latin typeface="+mn-lt"/>
                          <a:ea typeface="+mn-ea"/>
                          <a:cs typeface="+mn-cs"/>
                        </a:rPr>
                        <a:t> only eating undercooked meat containing cyst another type in Europe called </a:t>
                      </a:r>
                      <a:r>
                        <a:rPr lang="en-US" altLang="en-US" sz="1600" b="0" u="none" kern="1200" baseline="0" dirty="0" err="1">
                          <a:solidFill>
                            <a:schemeClr val="accent1">
                              <a:lumMod val="75000"/>
                            </a:schemeClr>
                          </a:solidFill>
                          <a:latin typeface="+mn-lt"/>
                          <a:ea typeface="+mn-ea"/>
                          <a:cs typeface="+mn-cs"/>
                        </a:rPr>
                        <a:t>taenia</a:t>
                      </a:r>
                      <a:r>
                        <a:rPr lang="en-US" altLang="en-US" sz="1600" b="0" u="none" kern="1200" baseline="0" dirty="0">
                          <a:solidFill>
                            <a:schemeClr val="accent1">
                              <a:lumMod val="75000"/>
                            </a:schemeClr>
                          </a:solidFill>
                          <a:latin typeface="+mn-lt"/>
                          <a:ea typeface="+mn-ea"/>
                          <a:cs typeface="+mn-cs"/>
                        </a:rPr>
                        <a:t> </a:t>
                      </a:r>
                      <a:r>
                        <a:rPr lang="en-US" altLang="en-US" sz="1600" b="0" u="none" kern="1200" baseline="0" dirty="0" err="1">
                          <a:solidFill>
                            <a:schemeClr val="accent1">
                              <a:lumMod val="75000"/>
                            </a:schemeClr>
                          </a:solidFill>
                          <a:latin typeface="+mn-lt"/>
                          <a:ea typeface="+mn-ea"/>
                          <a:cs typeface="+mn-cs"/>
                        </a:rPr>
                        <a:t>solium</a:t>
                      </a:r>
                      <a:r>
                        <a:rPr lang="en-US" altLang="en-US" sz="1600" b="0" u="none" kern="1200" baseline="0" dirty="0">
                          <a:solidFill>
                            <a:schemeClr val="accent1">
                              <a:lumMod val="75000"/>
                            </a:schemeClr>
                          </a:solidFill>
                          <a:latin typeface="+mn-lt"/>
                          <a:ea typeface="+mn-ea"/>
                          <a:cs typeface="+mn-cs"/>
                        </a:rPr>
                        <a:t> causes infection by eggs and their will be cyst in the human body and it may radiate to </a:t>
                      </a:r>
                      <a:r>
                        <a:rPr lang="en-US" altLang="en-US" sz="1600" b="1" u="none" kern="1200" baseline="0" dirty="0">
                          <a:solidFill>
                            <a:srgbClr val="FF0000"/>
                          </a:solidFill>
                          <a:latin typeface="+mn-lt"/>
                          <a:ea typeface="+mn-ea"/>
                          <a:cs typeface="+mn-cs"/>
                        </a:rPr>
                        <a:t>lung or liver or brain </a:t>
                      </a:r>
                      <a:r>
                        <a:rPr lang="en-US" altLang="en-US" sz="1600" b="0" u="none" kern="1200" baseline="0" dirty="0">
                          <a:solidFill>
                            <a:schemeClr val="accent1">
                              <a:lumMod val="75000"/>
                            </a:schemeClr>
                          </a:solidFill>
                          <a:latin typeface="+mn-lt"/>
                          <a:ea typeface="+mn-ea"/>
                          <a:cs typeface="+mn-cs"/>
                        </a:rPr>
                        <a:t>and it is dangerous as well the </a:t>
                      </a:r>
                      <a:r>
                        <a:rPr lang="en-US" altLang="en-US" sz="1600" b="0" u="none" kern="1200" baseline="0" dirty="0">
                          <a:solidFill>
                            <a:srgbClr val="FF0000"/>
                          </a:solidFill>
                          <a:latin typeface="+mn-lt"/>
                          <a:ea typeface="+mn-ea"/>
                          <a:cs typeface="+mn-cs"/>
                        </a:rPr>
                        <a:t>pig</a:t>
                      </a:r>
                      <a:r>
                        <a:rPr lang="en-US" altLang="en-US" sz="1600" b="0" u="none" kern="1200" baseline="0" dirty="0">
                          <a:solidFill>
                            <a:schemeClr val="accent1">
                              <a:lumMod val="75000"/>
                            </a:schemeClr>
                          </a:solidFill>
                          <a:latin typeface="+mn-lt"/>
                          <a:ea typeface="+mn-ea"/>
                          <a:cs typeface="+mn-cs"/>
                        </a:rPr>
                        <a:t> when eat eggs of </a:t>
                      </a:r>
                      <a:r>
                        <a:rPr lang="en-US" altLang="en-US" sz="1600" b="0" u="none" kern="1200" baseline="0" dirty="0" err="1">
                          <a:solidFill>
                            <a:srgbClr val="FF0000"/>
                          </a:solidFill>
                          <a:latin typeface="+mn-lt"/>
                          <a:ea typeface="+mn-ea"/>
                          <a:cs typeface="+mn-cs"/>
                        </a:rPr>
                        <a:t>taenia</a:t>
                      </a:r>
                      <a:r>
                        <a:rPr lang="en-US" altLang="en-US" sz="1600" b="0" u="none" kern="1200" baseline="0" dirty="0">
                          <a:solidFill>
                            <a:srgbClr val="FF0000"/>
                          </a:solidFill>
                          <a:latin typeface="+mn-lt"/>
                          <a:ea typeface="+mn-ea"/>
                          <a:cs typeface="+mn-cs"/>
                        </a:rPr>
                        <a:t> </a:t>
                      </a:r>
                      <a:r>
                        <a:rPr lang="en-US" altLang="en-US" sz="1600" b="0" u="none" kern="1200" baseline="0" dirty="0" err="1">
                          <a:solidFill>
                            <a:srgbClr val="FF0000"/>
                          </a:solidFill>
                          <a:latin typeface="+mn-lt"/>
                          <a:ea typeface="+mn-ea"/>
                          <a:cs typeface="+mn-cs"/>
                        </a:rPr>
                        <a:t>solium</a:t>
                      </a:r>
                      <a:r>
                        <a:rPr lang="en-US" altLang="en-US" sz="1600" b="0" u="none" kern="1200" baseline="0" dirty="0">
                          <a:solidFill>
                            <a:srgbClr val="FF0000"/>
                          </a:solidFill>
                          <a:latin typeface="+mn-lt"/>
                          <a:ea typeface="+mn-ea"/>
                          <a:cs typeface="+mn-cs"/>
                        </a:rPr>
                        <a:t> </a:t>
                      </a:r>
                      <a:r>
                        <a:rPr lang="en-US" altLang="en-US" sz="1600" b="0" u="none" kern="1200" baseline="0" dirty="0">
                          <a:solidFill>
                            <a:schemeClr val="accent1">
                              <a:lumMod val="75000"/>
                            </a:schemeClr>
                          </a:solidFill>
                          <a:latin typeface="+mn-lt"/>
                          <a:ea typeface="+mn-ea"/>
                          <a:cs typeface="+mn-cs"/>
                        </a:rPr>
                        <a:t>will have cyst </a:t>
                      </a:r>
                      <a:endParaRPr lang="en-US" altLang="en-US" sz="1600" b="0" u="none" kern="1200" dirty="0">
                        <a:solidFill>
                          <a:schemeClr val="accent1">
                            <a:lumMod val="75000"/>
                          </a:schemeClr>
                        </a:solidFill>
                        <a:latin typeface="+mn-lt"/>
                        <a:ea typeface="+mn-ea"/>
                        <a:cs typeface="+mn-cs"/>
                      </a:endParaRPr>
                    </a:p>
                    <a:p>
                      <a:pPr marL="342900" indent="-342900">
                        <a:buFont typeface="Arial" panose="020B0604020202020204" pitchFamily="34" charset="0"/>
                        <a:buChar char="•"/>
                      </a:pPr>
                      <a:r>
                        <a:rPr lang="en-US" altLang="en-US" sz="1600" b="0" u="none" dirty="0"/>
                        <a:t>The majority of cases are Asymptomatic ,some patients have vague intestinal discomfort ,vomiting and diarrhea.  </a:t>
                      </a:r>
                    </a:p>
                  </a:txBody>
                  <a:tcPr>
                    <a:solidFill>
                      <a:schemeClr val="bg1"/>
                    </a:solidFill>
                  </a:tcPr>
                </a:tc>
                <a:extLst>
                  <a:ext uri="{0D108BD9-81ED-4DB2-BD59-A6C34878D82A}">
                    <a16:rowId xmlns:a16="http://schemas.microsoft.com/office/drawing/2014/main" xmlns="" val="10001"/>
                  </a:ext>
                </a:extLst>
              </a:tr>
            </a:tbl>
          </a:graphicData>
        </a:graphic>
      </p:graphicFrame>
      <p:pic>
        <p:nvPicPr>
          <p:cNvPr id="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8866" y="3561334"/>
            <a:ext cx="3204234" cy="257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492574" y="4403356"/>
            <a:ext cx="191943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50000"/>
              </a:spcBef>
              <a:buClrTx/>
              <a:buSzTx/>
              <a:buFontTx/>
              <a:buNone/>
            </a:pPr>
            <a:r>
              <a:rPr lang="en-US" altLang="en-US" sz="1800" b="1" dirty="0">
                <a:latin typeface="+mj-lt"/>
              </a:rPr>
              <a:t>Life cycle of </a:t>
            </a:r>
          </a:p>
          <a:p>
            <a:pPr eaLnBrk="1" hangingPunct="1">
              <a:spcBef>
                <a:spcPct val="50000"/>
              </a:spcBef>
              <a:buClrTx/>
              <a:buSzTx/>
              <a:buFontTx/>
              <a:buNone/>
            </a:pPr>
            <a:r>
              <a:rPr lang="en-US" altLang="en-US" sz="1800" b="1" dirty="0" err="1">
                <a:latin typeface="+mj-lt"/>
              </a:rPr>
              <a:t>Taenia</a:t>
            </a:r>
            <a:r>
              <a:rPr lang="en-US" altLang="en-US" sz="1800" b="1" dirty="0">
                <a:latin typeface="+mj-lt"/>
              </a:rPr>
              <a:t> </a:t>
            </a:r>
            <a:r>
              <a:rPr lang="en-US" altLang="en-US" sz="1800" b="1" dirty="0" err="1">
                <a:latin typeface="+mj-lt"/>
              </a:rPr>
              <a:t>saginata</a:t>
            </a:r>
            <a:r>
              <a:rPr lang="en-US" altLang="en-US" sz="1800" b="1" dirty="0">
                <a:latin typeface="+mj-lt"/>
              </a:rPr>
              <a:t> </a:t>
            </a:r>
          </a:p>
        </p:txBody>
      </p:sp>
      <p:pic>
        <p:nvPicPr>
          <p:cNvPr id="7" name="Picture 2" descr="C:\Users\M-TEC\Desktop\INF_taenia_life_cycle1.gif"/>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863028" y="3769536"/>
            <a:ext cx="3195129" cy="2571118"/>
          </a:xfrm>
          <a:prstGeom prst="rect">
            <a:avLst/>
          </a:prstGeom>
        </p:spPr>
      </p:pic>
    </p:spTree>
    <p:extLst>
      <p:ext uri="{BB962C8B-B14F-4D97-AF65-F5344CB8AC3E}">
        <p14:creationId xmlns:p14="http://schemas.microsoft.com/office/powerpoint/2010/main" val="93646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Connector 2">
            <a:extLst>
              <a:ext uri="{FF2B5EF4-FFF2-40B4-BE49-F238E27FC236}">
                <a16:creationId xmlns:a16="http://schemas.microsoft.com/office/drawing/2014/main" xmlns="" id="{CAF79385-28A3-4A0B-A555-6E149360095E}"/>
              </a:ext>
            </a:extLst>
          </p:cNvPr>
          <p:cNvCxnSpPr/>
          <p:nvPr/>
        </p:nvCxnSpPr>
        <p:spPr>
          <a:xfrm flipH="1" flipV="1">
            <a:off x="4065166" y="1313656"/>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7" name="Picture 1026" descr="hnan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10" y="1193018"/>
            <a:ext cx="3909656" cy="464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TEC\Desktop\H_nana_LifeCyc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6083" y="1497279"/>
            <a:ext cx="3778739" cy="4401844"/>
          </a:xfrm>
          <a:prstGeom prst="rect">
            <a:avLst/>
          </a:prstGeom>
          <a:noFill/>
        </p:spPr>
      </p:pic>
      <p:cxnSp>
        <p:nvCxnSpPr>
          <p:cNvPr id="9" name="Straight Connector 2">
            <a:extLst>
              <a:ext uri="{FF2B5EF4-FFF2-40B4-BE49-F238E27FC236}">
                <a16:creationId xmlns:a16="http://schemas.microsoft.com/office/drawing/2014/main" xmlns="" id="{CAF79385-28A3-4A0B-A555-6E149360095E}"/>
              </a:ext>
            </a:extLst>
          </p:cNvPr>
          <p:cNvCxnSpPr/>
          <p:nvPr/>
        </p:nvCxnSpPr>
        <p:spPr>
          <a:xfrm flipH="1" flipV="1">
            <a:off x="8208841" y="1250670"/>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itle 1"/>
          <p:cNvSpPr txBox="1">
            <a:spLocks noChangeArrowheads="1"/>
          </p:cNvSpPr>
          <p:nvPr/>
        </p:nvSpPr>
        <p:spPr>
          <a:xfrm>
            <a:off x="250256" y="232813"/>
            <a:ext cx="7387681" cy="65935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chemeClr val="accent1">
                    <a:lumMod val="50000"/>
                  </a:schemeClr>
                </a:solidFill>
              </a:rPr>
              <a:t>Hymenolepis</a:t>
            </a:r>
            <a:r>
              <a:rPr lang="en-US" altLang="en-US" sz="2400" b="1" dirty="0">
                <a:solidFill>
                  <a:schemeClr val="accent1">
                    <a:lumMod val="50000"/>
                  </a:schemeClr>
                </a:solidFill>
              </a:rPr>
              <a:t> nana </a:t>
            </a:r>
            <a:r>
              <a:rPr lang="en-US" altLang="en-US" sz="1600" dirty="0">
                <a:solidFill>
                  <a:schemeClr val="accent1">
                    <a:lumMod val="75000"/>
                  </a:schemeClr>
                </a:solidFill>
                <a:latin typeface="+mn-lt"/>
                <a:ea typeface="+mn-ea"/>
                <a:cs typeface="+mn-cs"/>
              </a:rPr>
              <a:t>( you should know </a:t>
            </a:r>
            <a:r>
              <a:rPr lang="en-US" altLang="en-US" sz="1600" b="1" u="sng" dirty="0">
                <a:solidFill>
                  <a:schemeClr val="accent1">
                    <a:lumMod val="75000"/>
                  </a:schemeClr>
                </a:solidFill>
                <a:latin typeface="+mn-lt"/>
                <a:ea typeface="+mn-ea"/>
                <a:cs typeface="+mn-cs"/>
              </a:rPr>
              <a:t>ONLY</a:t>
            </a:r>
            <a:r>
              <a:rPr lang="en-US" altLang="en-US" sz="1600" dirty="0">
                <a:solidFill>
                  <a:schemeClr val="accent1">
                    <a:lumMod val="75000"/>
                  </a:schemeClr>
                </a:solidFill>
                <a:latin typeface="+mn-lt"/>
                <a:ea typeface="+mn-ea"/>
                <a:cs typeface="+mn-cs"/>
              </a:rPr>
              <a:t> that it is one of the </a:t>
            </a:r>
            <a:r>
              <a:rPr lang="en-US" altLang="en-US" sz="1600" dirty="0" err="1">
                <a:solidFill>
                  <a:schemeClr val="accent1">
                    <a:lumMod val="75000"/>
                  </a:schemeClr>
                </a:solidFill>
                <a:latin typeface="+mn-lt"/>
                <a:ea typeface="+mn-ea"/>
                <a:cs typeface="+mn-cs"/>
              </a:rPr>
              <a:t>cestodes</a:t>
            </a:r>
            <a:r>
              <a:rPr lang="en-US" altLang="en-US" sz="1600" dirty="0">
                <a:solidFill>
                  <a:schemeClr val="accent1">
                    <a:lumMod val="75000"/>
                  </a:schemeClr>
                </a:solidFill>
                <a:latin typeface="+mn-lt"/>
                <a:ea typeface="+mn-ea"/>
                <a:cs typeface="+mn-cs"/>
              </a:rPr>
              <a:t> and infect human and rates)   </a:t>
            </a:r>
          </a:p>
        </p:txBody>
      </p:sp>
      <p:pic>
        <p:nvPicPr>
          <p:cNvPr id="11" name="Picture 2" descr="H_nana_egg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2213" y="2722163"/>
            <a:ext cx="1952078" cy="195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H_nana_adult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2861" y="1231219"/>
            <a:ext cx="2143305" cy="173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Artifact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227" y="4096955"/>
            <a:ext cx="1862488" cy="18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733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OBJECTIVES:</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621527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ontent Placeholder 2"/>
          <p:cNvSpPr txBox="1">
            <a:spLocks/>
          </p:cNvSpPr>
          <p:nvPr/>
        </p:nvSpPr>
        <p:spPr>
          <a:xfrm>
            <a:off x="495751" y="129037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Name the 3 main groups of parasitic Helminths and their characteristic morphological features.</a:t>
            </a:r>
          </a:p>
          <a:p>
            <a:r>
              <a:rPr lang="en-US" sz="2000" dirty="0"/>
              <a:t>Know the 5 common examples of Nematodes with their scientific and common names.</a:t>
            </a:r>
          </a:p>
          <a:p>
            <a:r>
              <a:rPr lang="en-US" sz="2000" dirty="0"/>
              <a:t>Describe the life cycle of these 5 examples of Nematodes with pathology, diagnosis and treatment.</a:t>
            </a:r>
          </a:p>
          <a:p>
            <a:r>
              <a:rPr lang="en-US" sz="2000" dirty="0"/>
              <a:t>Describe the life cycle of </a:t>
            </a:r>
            <a:r>
              <a:rPr lang="en-US" sz="2000" dirty="0" err="1"/>
              <a:t>Taenia</a:t>
            </a:r>
            <a:r>
              <a:rPr lang="en-US" sz="2000" dirty="0"/>
              <a:t> </a:t>
            </a:r>
            <a:r>
              <a:rPr lang="en-US" sz="2000" dirty="0" err="1"/>
              <a:t>saginata</a:t>
            </a:r>
            <a:r>
              <a:rPr lang="en-US" sz="2000" dirty="0"/>
              <a:t> and T. </a:t>
            </a:r>
            <a:r>
              <a:rPr lang="en-US" sz="2000" dirty="0" err="1"/>
              <a:t>solium</a:t>
            </a:r>
            <a:r>
              <a:rPr lang="en-US" sz="2000" dirty="0"/>
              <a:t> and </a:t>
            </a:r>
            <a:r>
              <a:rPr lang="en-US" sz="2000" dirty="0" err="1"/>
              <a:t>Hymenolepis</a:t>
            </a:r>
            <a:r>
              <a:rPr lang="en-US" sz="2000" dirty="0"/>
              <a:t> nana</a:t>
            </a:r>
          </a:p>
          <a:p>
            <a:r>
              <a:rPr lang="en-US" sz="2000" dirty="0"/>
              <a:t>Describe the life cycle </a:t>
            </a:r>
            <a:r>
              <a:rPr lang="en-US" sz="2000" dirty="0" err="1"/>
              <a:t>Echinococcus</a:t>
            </a:r>
            <a:r>
              <a:rPr lang="en-US" sz="2000" dirty="0"/>
              <a:t> </a:t>
            </a:r>
            <a:r>
              <a:rPr lang="en-US" sz="2000" dirty="0" err="1"/>
              <a:t>granulosus</a:t>
            </a:r>
            <a:r>
              <a:rPr lang="en-US" sz="2000" dirty="0"/>
              <a:t> and diagnosis</a:t>
            </a:r>
          </a:p>
          <a:p>
            <a:r>
              <a:rPr lang="en-US" sz="2000" dirty="0"/>
              <a:t> Know treatment of Tapeworms.</a:t>
            </a:r>
          </a:p>
          <a:p>
            <a:pPr marL="0" indent="0">
              <a:buFont typeface="Arial" panose="020B0604020202020204" pitchFamily="34" charset="0"/>
              <a:buNone/>
            </a:pPr>
            <a:r>
              <a:rPr lang="en-US" sz="2000" dirty="0"/>
              <a:t> </a:t>
            </a:r>
          </a:p>
          <a:p>
            <a:pPr marL="0" indent="0">
              <a:buFont typeface="Arial" panose="020B0604020202020204" pitchFamily="34" charset="0"/>
              <a:buNone/>
            </a:pPr>
            <a:r>
              <a:rPr lang="en-US" sz="2000" dirty="0"/>
              <a:t> </a:t>
            </a:r>
          </a:p>
        </p:txBody>
      </p:sp>
    </p:spTree>
    <p:extLst>
      <p:ext uri="{BB962C8B-B14F-4D97-AF65-F5344CB8AC3E}">
        <p14:creationId xmlns:p14="http://schemas.microsoft.com/office/powerpoint/2010/main" val="426571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itle 1"/>
          <p:cNvSpPr txBox="1">
            <a:spLocks noChangeArrowheads="1"/>
          </p:cNvSpPr>
          <p:nvPr/>
        </p:nvSpPr>
        <p:spPr>
          <a:xfrm>
            <a:off x="221381" y="441194"/>
            <a:ext cx="8626341" cy="547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chemeClr val="accent1">
                    <a:lumMod val="50000"/>
                  </a:schemeClr>
                </a:solidFill>
              </a:rPr>
              <a:t>Echinococcus</a:t>
            </a:r>
            <a:r>
              <a:rPr lang="en-US" altLang="en-US" sz="2400" b="1" dirty="0">
                <a:solidFill>
                  <a:schemeClr val="accent1">
                    <a:lumMod val="50000"/>
                  </a:schemeClr>
                </a:solidFill>
              </a:rPr>
              <a:t> </a:t>
            </a:r>
            <a:r>
              <a:rPr lang="en-US" altLang="en-US" sz="2400" b="1" dirty="0" err="1">
                <a:solidFill>
                  <a:schemeClr val="accent1">
                    <a:lumMod val="50000"/>
                  </a:schemeClr>
                </a:solidFill>
              </a:rPr>
              <a:t>granulousus</a:t>
            </a:r>
            <a:endParaRPr lang="en-US" altLang="en-US" sz="2400" b="1" dirty="0">
              <a:solidFill>
                <a:schemeClr val="accent1">
                  <a:lumMod val="50000"/>
                </a:schemeClr>
              </a:solidFill>
            </a:endParaRPr>
          </a:p>
        </p:txBody>
      </p:sp>
      <p:pic>
        <p:nvPicPr>
          <p:cNvPr id="7" name="Picture 2" descr="C:\Users\M-TEC\Desktop\eg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4318" y="1855358"/>
            <a:ext cx="5501848" cy="3604659"/>
          </a:xfrm>
          <a:prstGeom prst="rect">
            <a:avLst/>
          </a:prstGeom>
          <a:noFill/>
        </p:spPr>
      </p:pic>
      <p:pic>
        <p:nvPicPr>
          <p:cNvPr id="8" name="Picture 1026" descr="EG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4409" y="1439285"/>
            <a:ext cx="3526991" cy="431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7"/>
          <p:cNvSpPr>
            <a:spLocks noChangeArrowheads="1"/>
          </p:cNvSpPr>
          <p:nvPr/>
        </p:nvSpPr>
        <p:spPr bwMode="auto">
          <a:xfrm>
            <a:off x="7775765" y="628982"/>
            <a:ext cx="2279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600" dirty="0">
                <a:latin typeface="+mn-lt"/>
              </a:rPr>
              <a:t>Location of hydatid cyst</a:t>
            </a:r>
          </a:p>
          <a:p>
            <a:pPr eaLnBrk="1" hangingPunct="1">
              <a:spcBef>
                <a:spcPct val="0"/>
              </a:spcBef>
              <a:buClrTx/>
              <a:buSzTx/>
              <a:buFontTx/>
              <a:buNone/>
            </a:pPr>
            <a:r>
              <a:rPr lang="en-US" altLang="en-US" sz="1600" dirty="0">
                <a:latin typeface="+mn-lt"/>
              </a:rPr>
              <a:t> </a:t>
            </a:r>
            <a:r>
              <a:rPr lang="en-US" altLang="en-US" sz="1600" i="1" dirty="0" err="1">
                <a:latin typeface="+mn-lt"/>
              </a:rPr>
              <a:t>Echinococcus</a:t>
            </a:r>
            <a:r>
              <a:rPr lang="en-US" altLang="en-US" sz="1600" i="1" dirty="0">
                <a:latin typeface="+mn-lt"/>
              </a:rPr>
              <a:t> </a:t>
            </a:r>
            <a:r>
              <a:rPr lang="en-US" altLang="en-US" sz="1600" i="1" dirty="0" err="1">
                <a:latin typeface="+mn-lt"/>
              </a:rPr>
              <a:t>granulosus</a:t>
            </a:r>
            <a:endParaRPr lang="en-US" altLang="en-US" sz="1600" i="1" dirty="0">
              <a:latin typeface="+mn-lt"/>
            </a:endParaRPr>
          </a:p>
        </p:txBody>
      </p:sp>
      <p:cxnSp>
        <p:nvCxnSpPr>
          <p:cNvPr id="10" name="Straight Connector 2">
            <a:extLst>
              <a:ext uri="{FF2B5EF4-FFF2-40B4-BE49-F238E27FC236}">
                <a16:creationId xmlns:a16="http://schemas.microsoft.com/office/drawing/2014/main" xmlns="" id="{CAF79385-28A3-4A0B-A555-6E149360095E}"/>
              </a:ext>
            </a:extLst>
          </p:cNvPr>
          <p:cNvCxnSpPr/>
          <p:nvPr/>
        </p:nvCxnSpPr>
        <p:spPr>
          <a:xfrm flipH="1" flipV="1">
            <a:off x="6716925" y="1313656"/>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3416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4"/>
          <p:cNvSpPr>
            <a:spLocks noChangeArrowheads="1"/>
          </p:cNvSpPr>
          <p:nvPr/>
        </p:nvSpPr>
        <p:spPr bwMode="auto">
          <a:xfrm>
            <a:off x="112713" y="5038725"/>
            <a:ext cx="8728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spcBef>
                <a:spcPct val="0"/>
              </a:spcBef>
              <a:buClrTx/>
              <a:buSzTx/>
              <a:buFontTx/>
              <a:buNone/>
            </a:pPr>
            <a:r>
              <a:rPr lang="en-US" altLang="en-US" sz="1800">
                <a:latin typeface="+mn-lt"/>
              </a:rPr>
              <a:t>.</a:t>
            </a:r>
          </a:p>
        </p:txBody>
      </p:sp>
      <p:sp>
        <p:nvSpPr>
          <p:cNvPr id="10" name="Title 1"/>
          <p:cNvSpPr txBox="1">
            <a:spLocks noChangeArrowheads="1"/>
          </p:cNvSpPr>
          <p:nvPr/>
        </p:nvSpPr>
        <p:spPr>
          <a:xfrm>
            <a:off x="221381" y="441194"/>
            <a:ext cx="8626341" cy="5470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chemeClr val="accent1">
                    <a:lumMod val="50000"/>
                  </a:schemeClr>
                </a:solidFill>
              </a:rPr>
              <a:t>Echinococcus</a:t>
            </a:r>
            <a:r>
              <a:rPr lang="en-US" altLang="en-US" sz="2400" b="1" dirty="0">
                <a:solidFill>
                  <a:schemeClr val="accent1">
                    <a:lumMod val="50000"/>
                  </a:schemeClr>
                </a:solidFill>
              </a:rPr>
              <a:t> </a:t>
            </a:r>
            <a:r>
              <a:rPr lang="en-US" altLang="en-US" sz="2400" b="1" dirty="0" err="1">
                <a:solidFill>
                  <a:schemeClr val="accent1">
                    <a:lumMod val="50000"/>
                  </a:schemeClr>
                </a:solidFill>
              </a:rPr>
              <a:t>granulousus</a:t>
            </a:r>
            <a:r>
              <a:rPr lang="en-US" altLang="en-US" sz="2400" b="1" dirty="0">
                <a:solidFill>
                  <a:schemeClr val="accent1">
                    <a:lumMod val="50000"/>
                  </a:schemeClr>
                </a:solidFill>
              </a:rPr>
              <a:t> </a:t>
            </a:r>
            <a:r>
              <a:rPr lang="en-US" altLang="en-US" sz="2400" b="1" dirty="0">
                <a:solidFill>
                  <a:schemeClr val="accent1">
                    <a:lumMod val="75000"/>
                  </a:schemeClr>
                </a:solidFill>
              </a:rPr>
              <a:t>dog &amp; sheep </a:t>
            </a:r>
            <a:r>
              <a:rPr lang="en-US" altLang="en-US" sz="2400" b="1" dirty="0">
                <a:solidFill>
                  <a:srgbClr val="FF0000"/>
                </a:solidFill>
              </a:rPr>
              <a:t>(important) </a:t>
            </a:r>
          </a:p>
        </p:txBody>
      </p:sp>
      <p:sp>
        <p:nvSpPr>
          <p:cNvPr id="9" name="Rectangle 8">
            <a:extLst>
              <a:ext uri="{FF2B5EF4-FFF2-40B4-BE49-F238E27FC236}">
                <a16:creationId xmlns:a16="http://schemas.microsoft.com/office/drawing/2014/main" xmlns="" id="{9AB17CCF-FBF5-4150-959E-A72B7FCCFECE}"/>
              </a:ext>
            </a:extLst>
          </p:cNvPr>
          <p:cNvSpPr/>
          <p:nvPr/>
        </p:nvSpPr>
        <p:spPr>
          <a:xfrm>
            <a:off x="544857" y="1873147"/>
            <a:ext cx="10606359" cy="1323439"/>
          </a:xfrm>
          <a:prstGeom prst="rect">
            <a:avLst/>
          </a:prstGeom>
        </p:spPr>
        <p:txBody>
          <a:bodyPr wrap="square">
            <a:spAutoFit/>
          </a:bodyPr>
          <a:lstStyle/>
          <a:p>
            <a:pPr marL="285750" indent="-285750">
              <a:buFont typeface="Arial" panose="020B0604020202020204" pitchFamily="34" charset="0"/>
              <a:buChar char="•"/>
              <a:defRPr/>
            </a:pPr>
            <a:r>
              <a:rPr lang="en-US" sz="2000" dirty="0"/>
              <a:t>E. </a:t>
            </a:r>
            <a:r>
              <a:rPr lang="en-US" sz="2000" dirty="0" err="1"/>
              <a:t>granulosus</a:t>
            </a:r>
            <a:r>
              <a:rPr lang="en-US" sz="2000" dirty="0"/>
              <a:t> requires two host types, a definitive host and an intermediate host. </a:t>
            </a:r>
          </a:p>
          <a:p>
            <a:pPr marL="285750" indent="-285750">
              <a:buFont typeface="Arial" panose="020B0604020202020204" pitchFamily="34" charset="0"/>
              <a:buChar char="•"/>
              <a:defRPr/>
            </a:pPr>
            <a:r>
              <a:rPr lang="en-US" sz="2000" dirty="0"/>
              <a:t>the </a:t>
            </a:r>
            <a:r>
              <a:rPr lang="en-US" sz="2000" dirty="0">
                <a:solidFill>
                  <a:srgbClr val="FF0000"/>
                </a:solidFill>
              </a:rPr>
              <a:t>definitive host of this parasite are dogs</a:t>
            </a:r>
          </a:p>
          <a:p>
            <a:pPr marL="285750" indent="-285750">
              <a:buFont typeface="Arial" panose="020B0604020202020204" pitchFamily="34" charset="0"/>
              <a:buChar char="•"/>
              <a:defRPr/>
            </a:pPr>
            <a:r>
              <a:rPr lang="en-US" sz="2000" dirty="0"/>
              <a:t>The </a:t>
            </a:r>
            <a:r>
              <a:rPr lang="en-US" sz="2000" dirty="0">
                <a:solidFill>
                  <a:srgbClr val="FF0000"/>
                </a:solidFill>
              </a:rPr>
              <a:t>intermediate host are most commonly sheep</a:t>
            </a:r>
            <a:r>
              <a:rPr lang="en-US" sz="2000" dirty="0"/>
              <a:t>, </a:t>
            </a:r>
            <a:r>
              <a:rPr lang="en-US" sz="2000" dirty="0">
                <a:solidFill>
                  <a:srgbClr val="FF0000"/>
                </a:solidFill>
              </a:rPr>
              <a:t>cattle, pigs, goats, and camels and also Humans  </a:t>
            </a:r>
            <a:r>
              <a:rPr lang="en-US" sz="2000" dirty="0"/>
              <a:t>.</a:t>
            </a:r>
          </a:p>
        </p:txBody>
      </p:sp>
      <p:sp>
        <p:nvSpPr>
          <p:cNvPr id="11" name="Rectangle 2">
            <a:extLst>
              <a:ext uri="{FF2B5EF4-FFF2-40B4-BE49-F238E27FC236}">
                <a16:creationId xmlns:a16="http://schemas.microsoft.com/office/drawing/2014/main" xmlns="" id="{E2EEA95A-69BE-4256-859A-4DDE49D9351B}"/>
              </a:ext>
            </a:extLst>
          </p:cNvPr>
          <p:cNvSpPr>
            <a:spLocks noChangeArrowheads="1"/>
          </p:cNvSpPr>
          <p:nvPr/>
        </p:nvSpPr>
        <p:spPr bwMode="auto">
          <a:xfrm>
            <a:off x="544856" y="2738963"/>
            <a:ext cx="112531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000" dirty="0">
                <a:latin typeface="+mn-lt"/>
              </a:rPr>
              <a:t>E. </a:t>
            </a:r>
            <a:r>
              <a:rPr lang="en-US" altLang="en-US" sz="2000" dirty="0" err="1">
                <a:latin typeface="+mn-lt"/>
              </a:rPr>
              <a:t>Granulosus</a:t>
            </a:r>
            <a:r>
              <a:rPr lang="en-US" altLang="en-US" sz="2000" dirty="0">
                <a:latin typeface="+mn-lt"/>
              </a:rPr>
              <a:t> </a:t>
            </a:r>
            <a:r>
              <a:rPr lang="en-US" altLang="en-US" sz="2000" dirty="0" err="1">
                <a:latin typeface="+mn-lt"/>
              </a:rPr>
              <a:t>cyct</a:t>
            </a:r>
            <a:r>
              <a:rPr lang="en-US" altLang="en-US" sz="2000" dirty="0">
                <a:latin typeface="+mn-lt"/>
              </a:rPr>
              <a:t>  is ingested and attaches to the mucosa of the intestines in the definitive host and there the parasite will grow into the adult stages</a:t>
            </a:r>
          </a:p>
        </p:txBody>
      </p:sp>
      <p:sp>
        <p:nvSpPr>
          <p:cNvPr id="12" name="Rectangle 3">
            <a:extLst>
              <a:ext uri="{FF2B5EF4-FFF2-40B4-BE49-F238E27FC236}">
                <a16:creationId xmlns:a16="http://schemas.microsoft.com/office/drawing/2014/main" xmlns="" id="{992C05AF-499C-4C59-914C-56C3FB349CC6}"/>
              </a:ext>
            </a:extLst>
          </p:cNvPr>
          <p:cNvSpPr>
            <a:spLocks noChangeArrowheads="1"/>
          </p:cNvSpPr>
          <p:nvPr/>
        </p:nvSpPr>
        <p:spPr bwMode="auto">
          <a:xfrm>
            <a:off x="544855" y="3361104"/>
            <a:ext cx="11253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000" dirty="0">
                <a:latin typeface="+mn-lt"/>
              </a:rPr>
              <a:t>DOG become infected by eating </a:t>
            </a:r>
            <a:r>
              <a:rPr lang="en-US" altLang="en-US" sz="2000" dirty="0" err="1">
                <a:latin typeface="+mn-lt"/>
              </a:rPr>
              <a:t>sheep,cattle</a:t>
            </a:r>
            <a:r>
              <a:rPr lang="en-US" altLang="en-US" sz="2000" dirty="0">
                <a:latin typeface="+mn-lt"/>
              </a:rPr>
              <a:t> muscle having </a:t>
            </a:r>
            <a:r>
              <a:rPr lang="en-US" altLang="en-US" sz="2000" dirty="0" err="1">
                <a:latin typeface="+mn-lt"/>
              </a:rPr>
              <a:t>hydated</a:t>
            </a:r>
            <a:r>
              <a:rPr lang="en-US" altLang="en-US" sz="2000" dirty="0">
                <a:latin typeface="+mn-lt"/>
              </a:rPr>
              <a:t> </a:t>
            </a:r>
            <a:r>
              <a:rPr lang="en-US" altLang="en-US" sz="2000" dirty="0" err="1">
                <a:latin typeface="+mn-lt"/>
              </a:rPr>
              <a:t>cyct</a:t>
            </a:r>
            <a:r>
              <a:rPr lang="en-US" altLang="en-US" sz="2000" dirty="0">
                <a:latin typeface="+mn-lt"/>
              </a:rPr>
              <a:t>  which become in the intestine of the DOG as an adult and start releasing  eggs  witch excreted in the faces .</a:t>
            </a:r>
          </a:p>
        </p:txBody>
      </p:sp>
      <p:sp>
        <p:nvSpPr>
          <p:cNvPr id="13" name="Rectangle 5">
            <a:extLst>
              <a:ext uri="{FF2B5EF4-FFF2-40B4-BE49-F238E27FC236}">
                <a16:creationId xmlns:a16="http://schemas.microsoft.com/office/drawing/2014/main" xmlns="" id="{F7109201-06B9-40F5-8D92-F2FACF05A192}"/>
              </a:ext>
            </a:extLst>
          </p:cNvPr>
          <p:cNvSpPr>
            <a:spLocks noChangeArrowheads="1"/>
          </p:cNvSpPr>
          <p:nvPr/>
        </p:nvSpPr>
        <p:spPr bwMode="auto">
          <a:xfrm>
            <a:off x="544855" y="3949703"/>
            <a:ext cx="1125313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000" dirty="0">
                <a:latin typeface="+mn-lt"/>
              </a:rPr>
              <a:t>Human become infected by ingestion of </a:t>
            </a:r>
            <a:r>
              <a:rPr lang="en-US" altLang="en-US" sz="2000" dirty="0" err="1">
                <a:latin typeface="+mn-lt"/>
              </a:rPr>
              <a:t>Echinococcus</a:t>
            </a:r>
            <a:r>
              <a:rPr lang="en-US" altLang="en-US" sz="2000" dirty="0">
                <a:latin typeface="+mn-lt"/>
              </a:rPr>
              <a:t> </a:t>
            </a:r>
            <a:r>
              <a:rPr lang="en-US" altLang="en-US" sz="2000" dirty="0" err="1">
                <a:latin typeface="+mn-lt"/>
              </a:rPr>
              <a:t>Granulosus</a:t>
            </a:r>
            <a:r>
              <a:rPr lang="en-US" altLang="en-US" sz="2000" dirty="0">
                <a:latin typeface="+mn-lt"/>
              </a:rPr>
              <a:t>  eggs, usually by hand-to-mouth contact with infected dog feces. The ingested eggs migrate to the various body tissues, and produce hydatid cysts. The life cycle is terminated at this point Symptoms vary, depending on the location of the cyst in tissues. </a:t>
            </a:r>
            <a:r>
              <a:rPr lang="en-US" altLang="en-US" sz="2000" dirty="0">
                <a:solidFill>
                  <a:srgbClr val="FF0000"/>
                </a:solidFill>
                <a:latin typeface="+mn-lt"/>
              </a:rPr>
              <a:t>Although cysts may form in many areas of the body, the lung and the liver </a:t>
            </a:r>
            <a:r>
              <a:rPr lang="en-US" altLang="en-US" sz="2000" dirty="0">
                <a:latin typeface="+mn-lt"/>
              </a:rPr>
              <a:t>are most commonly affected. </a:t>
            </a:r>
            <a:r>
              <a:rPr lang="en-US" altLang="en-US" sz="2000" dirty="0">
                <a:solidFill>
                  <a:srgbClr val="FF0000"/>
                </a:solidFill>
                <a:latin typeface="+mn-lt"/>
              </a:rPr>
              <a:t>One serious complication of hydatid cyst disease is the risk of anaphylactic shock</a:t>
            </a:r>
            <a:r>
              <a:rPr lang="en-US" altLang="en-US" sz="2000" dirty="0">
                <a:latin typeface="+mn-lt"/>
              </a:rPr>
              <a:t>, </a:t>
            </a:r>
            <a:r>
              <a:rPr lang="en-US" altLang="en-US" sz="2000" dirty="0">
                <a:solidFill>
                  <a:srgbClr val="FF0000"/>
                </a:solidFill>
                <a:latin typeface="+mn-lt"/>
              </a:rPr>
              <a:t>following rupture of the cyst</a:t>
            </a:r>
            <a:r>
              <a:rPr lang="en-US" altLang="en-US" sz="2000" dirty="0">
                <a:latin typeface="+mn-lt"/>
              </a:rPr>
              <a:t>.</a:t>
            </a:r>
          </a:p>
        </p:txBody>
      </p:sp>
      <p:sp>
        <p:nvSpPr>
          <p:cNvPr id="2" name="TextBox 1"/>
          <p:cNvSpPr txBox="1"/>
          <p:nvPr/>
        </p:nvSpPr>
        <p:spPr>
          <a:xfrm>
            <a:off x="544857" y="864783"/>
            <a:ext cx="10678886" cy="1323439"/>
          </a:xfrm>
          <a:prstGeom prst="rect">
            <a:avLst/>
          </a:prstGeom>
          <a:noFill/>
        </p:spPr>
        <p:txBody>
          <a:bodyPr wrap="square" rtlCol="0">
            <a:spAutoFit/>
          </a:bodyPr>
          <a:lstStyle/>
          <a:p>
            <a:r>
              <a:rPr lang="en-US" sz="1600" dirty="0">
                <a:solidFill>
                  <a:schemeClr val="accent1">
                    <a:lumMod val="75000"/>
                  </a:schemeClr>
                </a:solidFill>
              </a:rPr>
              <a:t>Dog have adult worm→ produce </a:t>
            </a:r>
            <a:r>
              <a:rPr lang="en-US" sz="1600" dirty="0" err="1">
                <a:solidFill>
                  <a:schemeClr val="accent1">
                    <a:lumMod val="75000"/>
                  </a:schemeClr>
                </a:solidFill>
              </a:rPr>
              <a:t>eggs→if</a:t>
            </a:r>
            <a:r>
              <a:rPr lang="en-US" sz="1600" dirty="0">
                <a:solidFill>
                  <a:schemeClr val="accent1">
                    <a:lumMod val="75000"/>
                  </a:schemeClr>
                </a:solidFill>
              </a:rPr>
              <a:t> human or sheep eat a contaminated food(or grass) with the stool of the dog which have eggs →</a:t>
            </a:r>
            <a:r>
              <a:rPr lang="en-US" altLang="en-US" sz="1600" dirty="0">
                <a:solidFill>
                  <a:schemeClr val="accent1">
                    <a:lumMod val="75000"/>
                  </a:schemeClr>
                </a:solidFill>
              </a:rPr>
              <a:t> </a:t>
            </a:r>
            <a:r>
              <a:rPr lang="en-US" altLang="en-US" sz="1600" dirty="0" err="1">
                <a:solidFill>
                  <a:schemeClr val="accent1">
                    <a:lumMod val="75000"/>
                  </a:schemeClr>
                </a:solidFill>
              </a:rPr>
              <a:t>hydated</a:t>
            </a:r>
            <a:r>
              <a:rPr lang="en-US" altLang="en-US" sz="1600" dirty="0">
                <a:solidFill>
                  <a:schemeClr val="accent1">
                    <a:lumMod val="75000"/>
                  </a:schemeClr>
                </a:solidFill>
              </a:rPr>
              <a:t> </a:t>
            </a:r>
            <a:r>
              <a:rPr lang="en-US" altLang="en-US" sz="1600" dirty="0" err="1">
                <a:solidFill>
                  <a:schemeClr val="accent1">
                    <a:lumMod val="75000"/>
                  </a:schemeClr>
                </a:solidFill>
              </a:rPr>
              <a:t>cyct</a:t>
            </a:r>
            <a:endParaRPr lang="en-US" altLang="en-US" sz="1600" dirty="0">
              <a:solidFill>
                <a:schemeClr val="accent1">
                  <a:lumMod val="75000"/>
                </a:schemeClr>
              </a:solidFill>
            </a:endParaRPr>
          </a:p>
          <a:p>
            <a:r>
              <a:rPr lang="en-US" altLang="en-US" sz="1600" dirty="0">
                <a:solidFill>
                  <a:schemeClr val="accent1">
                    <a:lumMod val="75000"/>
                  </a:schemeClr>
                </a:solidFill>
              </a:rPr>
              <a:t>If the dog eat the lamb meat (which have </a:t>
            </a:r>
            <a:r>
              <a:rPr lang="en-US" altLang="en-US" sz="1600" dirty="0" err="1">
                <a:solidFill>
                  <a:schemeClr val="accent1">
                    <a:lumMod val="75000"/>
                  </a:schemeClr>
                </a:solidFill>
              </a:rPr>
              <a:t>hydated</a:t>
            </a:r>
            <a:r>
              <a:rPr lang="en-US" altLang="en-US" sz="1600" dirty="0">
                <a:solidFill>
                  <a:schemeClr val="accent1">
                    <a:lumMod val="75000"/>
                  </a:schemeClr>
                </a:solidFill>
              </a:rPr>
              <a:t> cyst) →adult stage parasite </a:t>
            </a:r>
          </a:p>
          <a:p>
            <a:r>
              <a:rPr lang="en-US" altLang="en-US" sz="1600" dirty="0">
                <a:solidFill>
                  <a:schemeClr val="accent1">
                    <a:lumMod val="75000"/>
                  </a:schemeClr>
                </a:solidFill>
              </a:rPr>
              <a:t>If the human eat the lamb meat (which have </a:t>
            </a:r>
            <a:r>
              <a:rPr lang="en-US" altLang="en-US" sz="1600" dirty="0" err="1">
                <a:solidFill>
                  <a:schemeClr val="accent1">
                    <a:lumMod val="75000"/>
                  </a:schemeClr>
                </a:solidFill>
              </a:rPr>
              <a:t>hydated</a:t>
            </a:r>
            <a:r>
              <a:rPr lang="en-US" altLang="en-US" sz="1600" dirty="0">
                <a:solidFill>
                  <a:schemeClr val="accent1">
                    <a:lumMod val="75000"/>
                  </a:schemeClr>
                </a:solidFill>
              </a:rPr>
              <a:t> cyst) → nothing will happen because human infected only by eating eggs </a:t>
            </a:r>
          </a:p>
          <a:p>
            <a:endParaRPr lang="en-US" sz="1600" dirty="0">
              <a:solidFill>
                <a:schemeClr val="accent1">
                  <a:lumMod val="75000"/>
                </a:schemeClr>
              </a:solidFill>
            </a:endParaRPr>
          </a:p>
        </p:txBody>
      </p:sp>
      <p:sp>
        <p:nvSpPr>
          <p:cNvPr id="4" name="TextBox 3">
            <a:extLst>
              <a:ext uri="{FF2B5EF4-FFF2-40B4-BE49-F238E27FC236}">
                <a16:creationId xmlns:a16="http://schemas.microsoft.com/office/drawing/2014/main" xmlns="" id="{C64CD89D-DE00-4822-A3BA-CEFB569198AD}"/>
              </a:ext>
            </a:extLst>
          </p:cNvPr>
          <p:cNvSpPr txBox="1"/>
          <p:nvPr/>
        </p:nvSpPr>
        <p:spPr>
          <a:xfrm>
            <a:off x="10856022" y="132712"/>
            <a:ext cx="2671955" cy="369332"/>
          </a:xfrm>
          <a:prstGeom prst="rect">
            <a:avLst/>
          </a:prstGeom>
          <a:noFill/>
        </p:spPr>
        <p:txBody>
          <a:bodyPr wrap="square" rtlCol="0">
            <a:spAutoFit/>
          </a:bodyPr>
          <a:lstStyle/>
          <a:p>
            <a:r>
              <a:rPr lang="en-US" dirty="0">
                <a:solidFill>
                  <a:srgbClr val="7030A0"/>
                </a:solidFill>
              </a:rPr>
              <a:t>Only female</a:t>
            </a:r>
          </a:p>
        </p:txBody>
      </p:sp>
    </p:spTree>
    <p:extLst>
      <p:ext uri="{BB962C8B-B14F-4D97-AF65-F5344CB8AC3E}">
        <p14:creationId xmlns:p14="http://schemas.microsoft.com/office/powerpoint/2010/main" val="419167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3075"/>
          <p:cNvSpPr>
            <a:spLocks noChangeArrowheads="1"/>
          </p:cNvSpPr>
          <p:nvPr/>
        </p:nvSpPr>
        <p:spPr bwMode="auto">
          <a:xfrm>
            <a:off x="488031" y="155135"/>
            <a:ext cx="5056120" cy="1147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nSpc>
                <a:spcPct val="90000"/>
              </a:lnSpc>
              <a:spcBef>
                <a:spcPct val="0"/>
              </a:spcBef>
              <a:buClrTx/>
              <a:buSzTx/>
              <a:buNone/>
            </a:pPr>
            <a:r>
              <a:rPr lang="en-US" altLang="en-US" sz="2400" b="1" dirty="0">
                <a:solidFill>
                  <a:schemeClr val="accent1">
                    <a:lumMod val="50000"/>
                  </a:schemeClr>
                </a:solidFill>
                <a:latin typeface="+mj-lt"/>
                <a:ea typeface="+mj-ea"/>
                <a:cs typeface="+mj-cs"/>
              </a:rPr>
              <a:t>Hydatid cyst</a:t>
            </a:r>
          </a:p>
        </p:txBody>
      </p:sp>
      <p:pic>
        <p:nvPicPr>
          <p:cNvPr id="5" name="Picture 1027" descr="hydatidli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067" y="1371351"/>
            <a:ext cx="2643388" cy="19909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6" descr="hydatidbrai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3067" y="3426295"/>
            <a:ext cx="2643388" cy="24031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957" y="1337361"/>
            <a:ext cx="2652283" cy="21891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ydatid_cyst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785" y="3618159"/>
            <a:ext cx="2750628" cy="217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074" descr="E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743" y="1151515"/>
            <a:ext cx="3051796" cy="237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ydatid_cyst_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37743" y="3618159"/>
            <a:ext cx="2971800" cy="22574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2">
            <a:extLst>
              <a:ext uri="{FF2B5EF4-FFF2-40B4-BE49-F238E27FC236}">
                <a16:creationId xmlns:a16="http://schemas.microsoft.com/office/drawing/2014/main" xmlns="" id="{CAF79385-28A3-4A0B-A555-6E149360095E}"/>
              </a:ext>
            </a:extLst>
          </p:cNvPr>
          <p:cNvCxnSpPr/>
          <p:nvPr/>
        </p:nvCxnSpPr>
        <p:spPr>
          <a:xfrm flipH="1" flipV="1">
            <a:off x="6716925" y="1313656"/>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2">
            <a:extLst>
              <a:ext uri="{FF2B5EF4-FFF2-40B4-BE49-F238E27FC236}">
                <a16:creationId xmlns:a16="http://schemas.microsoft.com/office/drawing/2014/main" xmlns="" id="{CAF79385-28A3-4A0B-A555-6E149360095E}"/>
              </a:ext>
            </a:extLst>
          </p:cNvPr>
          <p:cNvCxnSpPr/>
          <p:nvPr/>
        </p:nvCxnSpPr>
        <p:spPr>
          <a:xfrm flipH="1" flipV="1">
            <a:off x="3276863" y="1302562"/>
            <a:ext cx="1" cy="476909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48898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 name="Table 1"/>
          <p:cNvGraphicFramePr>
            <a:graphicFrameLocks noGrp="1"/>
          </p:cNvGraphicFramePr>
          <p:nvPr>
            <p:extLst>
              <p:ext uri="{D42A27DB-BD31-4B8C-83A1-F6EECF244321}">
                <p14:modId xmlns:p14="http://schemas.microsoft.com/office/powerpoint/2010/main" val="860487575"/>
              </p:ext>
            </p:extLst>
          </p:nvPr>
        </p:nvGraphicFramePr>
        <p:xfrm>
          <a:off x="293914" y="656354"/>
          <a:ext cx="11604172" cy="5511229"/>
        </p:xfrm>
        <a:graphic>
          <a:graphicData uri="http://schemas.openxmlformats.org/drawingml/2006/table">
            <a:tbl>
              <a:tblPr firstRow="1" bandRow="1">
                <a:tableStyleId>{5940675A-B579-460E-94D1-54222C63F5DA}</a:tableStyleId>
              </a:tblPr>
              <a:tblGrid>
                <a:gridCol w="1063247">
                  <a:extLst>
                    <a:ext uri="{9D8B030D-6E8A-4147-A177-3AD203B41FA5}">
                      <a16:colId xmlns:a16="http://schemas.microsoft.com/office/drawing/2014/main" xmlns="" val="20000"/>
                    </a:ext>
                  </a:extLst>
                </a:gridCol>
                <a:gridCol w="10540925">
                  <a:extLst>
                    <a:ext uri="{9D8B030D-6E8A-4147-A177-3AD203B41FA5}">
                      <a16:colId xmlns:a16="http://schemas.microsoft.com/office/drawing/2014/main" xmlns="" val="20001"/>
                    </a:ext>
                  </a:extLst>
                </a:gridCol>
              </a:tblGrid>
              <a:tr h="378831">
                <a:tc gridSpan="2">
                  <a:txBody>
                    <a:bodyPr/>
                    <a:lstStyle/>
                    <a:p>
                      <a:pPr algn="ctr"/>
                      <a:r>
                        <a:rPr lang="en-US" altLang="en-US" u="none" dirty="0"/>
                        <a:t>Hydatid cyst</a:t>
                      </a:r>
                    </a:p>
                  </a:txBody>
                  <a:tcP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10000"/>
                  </a:ext>
                </a:extLst>
              </a:tr>
              <a:tr h="1310417">
                <a:tc>
                  <a:txBody>
                    <a:bodyPr/>
                    <a:lstStyle/>
                    <a:p>
                      <a:pPr algn="ctr"/>
                      <a:r>
                        <a:rPr lang="en-US" sz="1600" b="0" dirty="0"/>
                        <a:t>General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 </a:t>
                      </a:r>
                      <a:r>
                        <a:rPr lang="en-US" sz="1600" dirty="0">
                          <a:solidFill>
                            <a:srgbClr val="7030A0"/>
                          </a:solidFill>
                        </a:rPr>
                        <a:t>Only female</a:t>
                      </a:r>
                    </a:p>
                    <a:p>
                      <a:pPr algn="ctr"/>
                      <a:endParaRPr lang="en-US" sz="1600" b="0" dirty="0"/>
                    </a:p>
                  </a:txBody>
                  <a:tcPr anchor="ctr">
                    <a:solidFill>
                      <a:schemeClr val="accent1">
                        <a:lumMod val="20000"/>
                        <a:lumOff val="80000"/>
                      </a:schemeClr>
                    </a:solidFill>
                  </a:tcPr>
                </a:tc>
                <a:tc>
                  <a:txBody>
                    <a:bodyPr/>
                    <a:lstStyle/>
                    <a:p>
                      <a:pPr marL="285750" indent="-285750">
                        <a:buFont typeface="Arial" panose="020B0604020202020204" pitchFamily="34" charset="0"/>
                        <a:buChar char="•"/>
                      </a:pPr>
                      <a:r>
                        <a:rPr lang="en-US" sz="1600" b="0" u="none" dirty="0"/>
                        <a:t>hydatid cyst, which may reach </a:t>
                      </a:r>
                      <a:r>
                        <a:rPr lang="en-US" sz="1600" b="0" u="none" dirty="0" err="1">
                          <a:solidFill>
                            <a:srgbClr val="FF0000"/>
                          </a:solidFill>
                        </a:rPr>
                        <a:t>larg</a:t>
                      </a:r>
                      <a:r>
                        <a:rPr lang="en-US" sz="1600" b="0" u="none" dirty="0">
                          <a:solidFill>
                            <a:srgbClr val="FF0000"/>
                          </a:solidFill>
                        </a:rPr>
                        <a:t>  size </a:t>
                      </a:r>
                      <a:r>
                        <a:rPr lang="en-US" sz="1600" b="0" u="none" dirty="0"/>
                        <a:t>, has laminated outer layer, and an inner layer of germinal tissues from which the daughter cysts and brood capsules (smaller cysts containing several developing inverted </a:t>
                      </a:r>
                      <a:r>
                        <a:rPr lang="en-US" sz="1600" b="0" u="none" dirty="0" err="1"/>
                        <a:t>scolices</a:t>
                      </a:r>
                      <a:r>
                        <a:rPr lang="en-US" sz="1600" b="0" u="none" dirty="0"/>
                        <a:t>) bud. The cyst also contains loose pieces of germinal tissue and </a:t>
                      </a:r>
                      <a:r>
                        <a:rPr lang="en-US" sz="1600" b="0" u="none" dirty="0" err="1"/>
                        <a:t>scolices</a:t>
                      </a:r>
                      <a:r>
                        <a:rPr lang="en-US" sz="1600" b="0" u="none" dirty="0"/>
                        <a:t>. This is known as hydatid sand. </a:t>
                      </a:r>
                      <a:r>
                        <a:rPr lang="en-US" sz="1600" b="0" u="none" dirty="0">
                          <a:solidFill>
                            <a:srgbClr val="FF0000"/>
                          </a:solidFill>
                        </a:rPr>
                        <a:t>In addition, there is a great deal of fluid inside the cyst</a:t>
                      </a:r>
                    </a:p>
                  </a:txBody>
                  <a:tcPr>
                    <a:solidFill>
                      <a:schemeClr val="bg1"/>
                    </a:solidFill>
                  </a:tcPr>
                </a:tc>
                <a:extLst>
                  <a:ext uri="{0D108BD9-81ED-4DB2-BD59-A6C34878D82A}">
                    <a16:rowId xmlns:a16="http://schemas.microsoft.com/office/drawing/2014/main" xmlns="" val="10001"/>
                  </a:ext>
                </a:extLst>
              </a:tr>
              <a:tr h="347261">
                <a:tc>
                  <a:txBody>
                    <a:bodyPr/>
                    <a:lstStyle/>
                    <a:p>
                      <a:pPr algn="ctr"/>
                      <a:r>
                        <a:rPr lang="en-US" sz="1600" b="0" dirty="0">
                          <a:solidFill>
                            <a:schemeClr val="accent5">
                              <a:lumMod val="25000"/>
                            </a:schemeClr>
                          </a:solidFill>
                        </a:rPr>
                        <a:t>Diagnosis</a:t>
                      </a:r>
                      <a:endParaRPr lang="en-US" sz="1600" b="0" dirty="0"/>
                    </a:p>
                  </a:txBody>
                  <a:tcPr anchor="ctr">
                    <a:solidFill>
                      <a:schemeClr val="accent1">
                        <a:lumMod val="20000"/>
                        <a:lumOff val="80000"/>
                      </a:schemeClr>
                    </a:solidFill>
                  </a:tcPr>
                </a:tc>
                <a:tc>
                  <a:txBody>
                    <a:bodyPr/>
                    <a:lstStyle/>
                    <a:p>
                      <a:pPr eaLnBrk="1" hangingPunct="1">
                        <a:buClrTx/>
                        <a:buFont typeface="Arial" panose="020B0604020202020204" pitchFamily="34" charset="0"/>
                        <a:buChar char="•"/>
                      </a:pPr>
                      <a:r>
                        <a:rPr lang="en-US" altLang="en-US" sz="1600" b="1" u="sng" dirty="0">
                          <a:latin typeface="Calibri" panose="020F0502020204030204" pitchFamily="34" charset="0"/>
                          <a:cs typeface="Calibri" panose="020F0502020204030204" pitchFamily="34" charset="0"/>
                        </a:rPr>
                        <a:t>Radiological examination</a:t>
                      </a:r>
                      <a:r>
                        <a:rPr lang="en-US" altLang="en-US" sz="1600" dirty="0">
                          <a:latin typeface="Calibri" panose="020F0502020204030204" pitchFamily="34" charset="0"/>
                          <a:cs typeface="Calibri" panose="020F0502020204030204" pitchFamily="34" charset="0"/>
                        </a:rPr>
                        <a:t>: computed tomography (CT), magnetic resonance imaging (MRI) revealed  a cystic swelling with smooth outline. </a:t>
                      </a:r>
                    </a:p>
                    <a:p>
                      <a:pPr eaLnBrk="1" hangingPunct="1">
                        <a:buClrTx/>
                        <a:buFont typeface="Arial" panose="020B0604020202020204" pitchFamily="34" charset="0"/>
                        <a:buChar char="•"/>
                      </a:pPr>
                      <a:r>
                        <a:rPr lang="en-US" altLang="en-US" sz="1600" b="1" u="sng" dirty="0">
                          <a:latin typeface="Calibri" panose="020F0502020204030204" pitchFamily="34" charset="0"/>
                          <a:cs typeface="Calibri" panose="020F0502020204030204" pitchFamily="34" charset="0"/>
                        </a:rPr>
                        <a:t>Serological examination</a:t>
                      </a:r>
                      <a:r>
                        <a:rPr lang="en-US" altLang="en-US" sz="1600" dirty="0">
                          <a:latin typeface="Calibri" panose="020F0502020204030204" pitchFamily="34" charset="0"/>
                          <a:cs typeface="Calibri" panose="020F0502020204030204" pitchFamily="34" charset="0"/>
                        </a:rPr>
                        <a:t>: to detect specific antibodies </a:t>
                      </a:r>
                      <a:r>
                        <a:rPr lang="en-US" altLang="en-US" sz="1600" dirty="0">
                          <a:solidFill>
                            <a:srgbClr val="FF0000"/>
                          </a:solidFill>
                          <a:latin typeface="Calibri" panose="020F0502020204030204" pitchFamily="34" charset="0"/>
                          <a:cs typeface="Calibri" panose="020F0502020204030204" pitchFamily="34" charset="0"/>
                        </a:rPr>
                        <a:t>ELIZA</a:t>
                      </a:r>
                      <a:r>
                        <a:rPr lang="en-US" altLang="en-US" sz="1600" dirty="0">
                          <a:latin typeface="Calibri" panose="020F0502020204030204" pitchFamily="34" charset="0"/>
                          <a:cs typeface="Calibri" panose="020F0502020204030204" pitchFamily="34" charset="0"/>
                        </a:rPr>
                        <a:t>,CFT.</a:t>
                      </a:r>
                    </a:p>
                    <a:p>
                      <a:pPr eaLnBrk="1" hangingPunct="1">
                        <a:buClrTx/>
                        <a:buFont typeface="Arial" panose="020B0604020202020204" pitchFamily="34" charset="0"/>
                        <a:buChar char="•"/>
                      </a:pPr>
                      <a:r>
                        <a:rPr lang="en-US" altLang="en-US" sz="1600" b="1" u="sng" dirty="0" err="1">
                          <a:latin typeface="Calibri" panose="020F0502020204030204" pitchFamily="34" charset="0"/>
                          <a:cs typeface="Calibri" panose="020F0502020204030204" pitchFamily="34" charset="0"/>
                        </a:rPr>
                        <a:t>Casoni`s</a:t>
                      </a:r>
                      <a:r>
                        <a:rPr lang="en-US" altLang="en-US" sz="1600" b="1" u="sng" dirty="0">
                          <a:latin typeface="Calibri" panose="020F0502020204030204" pitchFamily="34" charset="0"/>
                          <a:cs typeface="Calibri" panose="020F0502020204030204" pitchFamily="34" charset="0"/>
                        </a:rPr>
                        <a:t> test:</a:t>
                      </a:r>
                      <a:r>
                        <a:rPr lang="en-US" altLang="en-US" sz="1600" u="sng" dirty="0">
                          <a:latin typeface="Calibri" panose="020F0502020204030204" pitchFamily="34" charset="0"/>
                          <a:cs typeface="Calibri" panose="020F0502020204030204" pitchFamily="34" charset="0"/>
                        </a:rPr>
                        <a:t> </a:t>
                      </a:r>
                      <a:r>
                        <a:rPr lang="en-US" altLang="en-US" sz="1600" dirty="0">
                          <a:latin typeface="Calibri" panose="020F0502020204030204" pitchFamily="34" charset="0"/>
                          <a:cs typeface="Calibri" panose="020F0502020204030204" pitchFamily="34" charset="0"/>
                        </a:rPr>
                        <a:t>it is an intradermal test used to detect immediate hypersensitivity  in hydatid disease.</a:t>
                      </a:r>
                    </a:p>
                    <a:p>
                      <a:pPr eaLnBrk="1" hangingPunct="1">
                        <a:buClrTx/>
                        <a:buFont typeface="Arial" panose="020B0604020202020204" pitchFamily="34" charset="0"/>
                        <a:buChar char="•"/>
                      </a:pPr>
                      <a:r>
                        <a:rPr lang="en-US" altLang="en-US" sz="1600" b="1" u="sng" dirty="0">
                          <a:latin typeface="Calibri" panose="020F0502020204030204" pitchFamily="34" charset="0"/>
                          <a:cs typeface="Calibri" panose="020F0502020204030204" pitchFamily="34" charset="0"/>
                        </a:rPr>
                        <a:t>Microscopical examination: </a:t>
                      </a:r>
                    </a:p>
                    <a:p>
                      <a:pPr eaLnBrk="1" hangingPunct="1">
                        <a:buClrTx/>
                        <a:buFont typeface="Arial" panose="020B0604020202020204" pitchFamily="34" charset="0"/>
                        <a:buChar char="•"/>
                      </a:pPr>
                      <a:r>
                        <a:rPr lang="en-US" altLang="en-US" sz="1600" dirty="0">
                          <a:latin typeface="Calibri" panose="020F0502020204030204" pitchFamily="34" charset="0"/>
                          <a:cs typeface="Calibri" panose="020F0502020204030204" pitchFamily="34" charset="0"/>
                        </a:rPr>
                        <a:t>Hydatid fluid may be withdrawn by the fine needle aspiration and examined under the microscope for </a:t>
                      </a:r>
                      <a:r>
                        <a:rPr lang="en-US" altLang="en-US" sz="1600" dirty="0" err="1">
                          <a:latin typeface="Calibri" panose="020F0502020204030204" pitchFamily="34" charset="0"/>
                          <a:cs typeface="Calibri" panose="020F0502020204030204" pitchFamily="34" charset="0"/>
                        </a:rPr>
                        <a:t>scolices</a:t>
                      </a:r>
                      <a:r>
                        <a:rPr lang="en-US" altLang="en-US" sz="1600" dirty="0">
                          <a:latin typeface="Calibri" panose="020F0502020204030204" pitchFamily="34" charset="0"/>
                          <a:cs typeface="Calibri" panose="020F0502020204030204" pitchFamily="34" charset="0"/>
                        </a:rPr>
                        <a:t> or </a:t>
                      </a:r>
                      <a:r>
                        <a:rPr lang="en-US" altLang="en-US" sz="1600" dirty="0" err="1">
                          <a:latin typeface="Calibri" panose="020F0502020204030204" pitchFamily="34" charset="0"/>
                          <a:cs typeface="Calibri" panose="020F0502020204030204" pitchFamily="34" charset="0"/>
                        </a:rPr>
                        <a:t>hooklets</a:t>
                      </a:r>
                      <a:r>
                        <a:rPr lang="en-US" altLang="en-US" sz="1600" b="1" dirty="0" err="1">
                          <a:latin typeface="Calibri" panose="020F0502020204030204" pitchFamily="34" charset="0"/>
                          <a:cs typeface="Calibri" panose="020F0502020204030204" pitchFamily="34" charset="0"/>
                        </a:rPr>
                        <a:t>.</a:t>
                      </a:r>
                      <a:r>
                        <a:rPr lang="en-US" altLang="en-US" sz="1600" b="1" dirty="0" err="1">
                          <a:solidFill>
                            <a:srgbClr val="FF0000"/>
                          </a:solidFill>
                          <a:latin typeface="Calibri" panose="020F0502020204030204" pitchFamily="34" charset="0"/>
                          <a:cs typeface="Calibri" panose="020F0502020204030204" pitchFamily="34" charset="0"/>
                        </a:rPr>
                        <a:t>THIS</a:t>
                      </a:r>
                      <a:r>
                        <a:rPr lang="en-US" altLang="en-US" sz="1600" b="1" dirty="0">
                          <a:solidFill>
                            <a:srgbClr val="FF0000"/>
                          </a:solidFill>
                          <a:latin typeface="Calibri" panose="020F0502020204030204" pitchFamily="34" charset="0"/>
                          <a:cs typeface="Calibri" panose="020F0502020204030204" pitchFamily="34" charset="0"/>
                        </a:rPr>
                        <a:t> IS DANGEROUS PROCEDURE.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600" dirty="0"/>
                        <a:t>hydatid sand </a:t>
                      </a:r>
                      <a:endParaRPr lang="en-US" altLang="en-US" sz="1600" b="1" dirty="0">
                        <a:solidFill>
                          <a:srgbClr val="FF0000"/>
                        </a:solidFill>
                        <a:latin typeface="Calibri" panose="020F0502020204030204" pitchFamily="34" charset="0"/>
                        <a:cs typeface="Calibri" panose="020F0502020204030204" pitchFamily="34" charset="0"/>
                      </a:endParaRPr>
                    </a:p>
                    <a:p>
                      <a:pPr eaLnBrk="1" hangingPunct="1">
                        <a:buClrTx/>
                        <a:buFont typeface="Arial" panose="020B0604020202020204" pitchFamily="34" charset="0"/>
                        <a:buChar char="•"/>
                      </a:pPr>
                      <a:r>
                        <a:rPr lang="en-US" altLang="en-US" sz="1800" kern="1200" dirty="0">
                          <a:solidFill>
                            <a:schemeClr val="accent1">
                              <a:lumMod val="75000"/>
                            </a:schemeClr>
                          </a:solidFill>
                          <a:latin typeface="+mn-lt"/>
                          <a:ea typeface="+mn-ea"/>
                          <a:cs typeface="+mn-cs"/>
                        </a:rPr>
                        <a:t>Usually Radiological examination &amp; Serological examination</a:t>
                      </a:r>
                    </a:p>
                  </a:txBody>
                  <a:tcPr>
                    <a:solidFill>
                      <a:schemeClr val="bg1"/>
                    </a:solidFill>
                  </a:tcPr>
                </a:tc>
                <a:extLst>
                  <a:ext uri="{0D108BD9-81ED-4DB2-BD59-A6C34878D82A}">
                    <a16:rowId xmlns:a16="http://schemas.microsoft.com/office/drawing/2014/main" xmlns="" val="10003"/>
                  </a:ext>
                </a:extLst>
              </a:tr>
              <a:tr h="34726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5">
                              <a:lumMod val="25000"/>
                            </a:schemeClr>
                          </a:solidFill>
                        </a:rPr>
                        <a:t> </a:t>
                      </a:r>
                      <a:r>
                        <a:rPr lang="en-US" altLang="en-US" sz="1600" b="1" dirty="0"/>
                        <a:t>Treatment of Tapeworms</a:t>
                      </a:r>
                    </a:p>
                  </a:txBody>
                  <a:tcPr>
                    <a:solidFill>
                      <a:srgbClr val="DAF3ED"/>
                    </a:solidFill>
                  </a:tcPr>
                </a:tc>
                <a:tc hMerge="1">
                  <a:txBody>
                    <a:bodyPr/>
                    <a:lstStyle/>
                    <a:p>
                      <a:endParaRPr lang="en-US" sz="1600" b="0" dirty="0"/>
                    </a:p>
                  </a:txBody>
                  <a:tcPr>
                    <a:solidFill>
                      <a:schemeClr val="bg1"/>
                    </a:solidFill>
                  </a:tcPr>
                </a:tc>
                <a:extLst>
                  <a:ext uri="{0D108BD9-81ED-4DB2-BD59-A6C34878D82A}">
                    <a16:rowId xmlns:a16="http://schemas.microsoft.com/office/drawing/2014/main" xmlns="" val="1211195032"/>
                  </a:ext>
                </a:extLst>
              </a:tr>
              <a:tr h="347261">
                <a:tc gridSpan="2">
                  <a:txBody>
                    <a:bodyPr/>
                    <a:lstStyle/>
                    <a:p>
                      <a:pPr marL="285750" indent="-285750">
                        <a:buFont typeface="Arial" panose="020B0604020202020204" pitchFamily="34" charset="0"/>
                        <a:buChar char="•"/>
                      </a:pPr>
                      <a:r>
                        <a:rPr lang="en-US" altLang="en-US" b="1" dirty="0"/>
                        <a:t>Intestinal stages: </a:t>
                      </a:r>
                      <a:r>
                        <a:rPr lang="en-US" altLang="en-US" b="1" dirty="0" err="1"/>
                        <a:t>Praziquantel</a:t>
                      </a:r>
                      <a:endParaRPr lang="en-US" altLang="en-US" b="1" dirty="0"/>
                    </a:p>
                    <a:p>
                      <a:pPr marL="285750" indent="-285750">
                        <a:buFont typeface="Arial" panose="020B0604020202020204" pitchFamily="34" charset="0"/>
                        <a:buChar char="•"/>
                      </a:pPr>
                      <a:r>
                        <a:rPr lang="en-US" altLang="en-US" b="1" dirty="0"/>
                        <a:t>Tissue stages ( Hydatid , </a:t>
                      </a:r>
                      <a:r>
                        <a:rPr lang="en-US" altLang="en-US" b="1" dirty="0" err="1"/>
                        <a:t>cysticersosis</a:t>
                      </a:r>
                      <a:r>
                        <a:rPr lang="en-US" altLang="en-US" b="1" dirty="0"/>
                        <a:t>):</a:t>
                      </a:r>
                    </a:p>
                    <a:p>
                      <a:pPr marL="0" indent="0">
                        <a:buFont typeface="Arial" panose="020B0604020202020204" pitchFamily="34" charset="0"/>
                        <a:buNone/>
                      </a:pPr>
                      <a:r>
                        <a:rPr lang="en-US" altLang="en-US" b="1" dirty="0"/>
                        <a:t>- Depends on clinical condition : Surgical and/or </a:t>
                      </a:r>
                      <a:r>
                        <a:rPr lang="en-US" altLang="en-US" b="1" dirty="0" err="1"/>
                        <a:t>Albendazole</a:t>
                      </a:r>
                      <a:r>
                        <a:rPr lang="en-US" altLang="en-US" b="1" dirty="0"/>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600" b="1" dirty="0"/>
                    </a:p>
                  </a:txBody>
                  <a:tcPr>
                    <a:solidFill>
                      <a:schemeClr val="bg1"/>
                    </a:solidFill>
                  </a:tcPr>
                </a:tc>
                <a:tc hMerge="1">
                  <a:txBody>
                    <a:bodyPr/>
                    <a:lstStyle/>
                    <a:p>
                      <a:endParaRPr lang="en-US"/>
                    </a:p>
                  </a:txBody>
                  <a:tcPr/>
                </a:tc>
                <a:extLst>
                  <a:ext uri="{0D108BD9-81ED-4DB2-BD59-A6C34878D82A}">
                    <a16:rowId xmlns:a16="http://schemas.microsoft.com/office/drawing/2014/main" xmlns="" val="209212304"/>
                  </a:ext>
                </a:extLst>
              </a:tr>
            </a:tbl>
          </a:graphicData>
        </a:graphic>
      </p:graphicFrame>
    </p:spTree>
    <p:extLst>
      <p:ext uri="{BB962C8B-B14F-4D97-AF65-F5344CB8AC3E}">
        <p14:creationId xmlns:p14="http://schemas.microsoft.com/office/powerpoint/2010/main" val="1448541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ECF1-EA38-4ADE-9F15-F50376B82A29}"/>
              </a:ext>
            </a:extLst>
          </p:cNvPr>
          <p:cNvSpPr txBox="1">
            <a:spLocks/>
          </p:cNvSpPr>
          <p:nvPr/>
        </p:nvSpPr>
        <p:spPr>
          <a:xfrm>
            <a:off x="145774" y="272360"/>
            <a:ext cx="10515600" cy="7215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QUIZ:</a:t>
            </a:r>
          </a:p>
        </p:txBody>
      </p:sp>
      <p:cxnSp>
        <p:nvCxnSpPr>
          <p:cNvPr id="3" name="Straight Connector 2">
            <a:extLst>
              <a:ext uri="{FF2B5EF4-FFF2-40B4-BE49-F238E27FC236}">
                <a16:creationId xmlns:a16="http://schemas.microsoft.com/office/drawing/2014/main" xmlns="" id="{FE55C56B-4DF9-4635-A485-2EFE8956C9DD}"/>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xmlns="" id="{4C33D49E-72FE-4A93-AD47-592232B6376E}"/>
              </a:ext>
            </a:extLst>
          </p:cNvPr>
          <p:cNvSpPr txBox="1"/>
          <p:nvPr/>
        </p:nvSpPr>
        <p:spPr>
          <a:xfrm>
            <a:off x="145774" y="993913"/>
            <a:ext cx="12192000" cy="5940088"/>
          </a:xfrm>
          <a:prstGeom prst="rect">
            <a:avLst/>
          </a:prstGeom>
          <a:noFill/>
        </p:spPr>
        <p:txBody>
          <a:bodyPr wrap="square" rtlCol="0">
            <a:spAutoFit/>
          </a:bodyPr>
          <a:lstStyle/>
          <a:p>
            <a:pPr marL="342900" indent="-342900">
              <a:buAutoNum type="arabicPeriod"/>
            </a:pPr>
            <a:r>
              <a:rPr lang="en-US" sz="1600" dirty="0"/>
              <a:t>Loeffler syndrome is caused by :</a:t>
            </a:r>
          </a:p>
          <a:p>
            <a:pPr marL="342900" indent="-342900" algn="ctr">
              <a:buAutoNum type="alphaLcParenR"/>
            </a:pPr>
            <a:r>
              <a:rPr lang="en-US" sz="1600" dirty="0" err="1"/>
              <a:t>Ascaris</a:t>
            </a:r>
            <a:r>
              <a:rPr lang="en-US" sz="1600" dirty="0"/>
              <a:t> larva             b) </a:t>
            </a:r>
            <a:r>
              <a:rPr lang="en-US" sz="1600" dirty="0" err="1"/>
              <a:t>Entebius</a:t>
            </a:r>
            <a:r>
              <a:rPr lang="en-US" sz="1600" dirty="0"/>
              <a:t> larva             c) </a:t>
            </a:r>
            <a:r>
              <a:rPr lang="en-US" sz="1600" dirty="0" err="1"/>
              <a:t>Trichuris</a:t>
            </a:r>
            <a:r>
              <a:rPr lang="en-US" sz="1600" dirty="0"/>
              <a:t> </a:t>
            </a:r>
            <a:r>
              <a:rPr lang="en-US" sz="1600" dirty="0" err="1"/>
              <a:t>trichiura</a:t>
            </a:r>
            <a:endParaRPr lang="en-US" sz="1600" dirty="0"/>
          </a:p>
          <a:p>
            <a:pPr algn="ctr"/>
            <a:endParaRPr lang="en-US" sz="1600" dirty="0"/>
          </a:p>
          <a:p>
            <a:pPr marL="342900" indent="-342900">
              <a:buAutoNum type="arabicPeriod" startAt="2"/>
            </a:pPr>
            <a:r>
              <a:rPr lang="en-US" sz="1600" dirty="0"/>
              <a:t>Cellulose adhesive tape is used to diagnose which of the following?</a:t>
            </a:r>
          </a:p>
          <a:p>
            <a:pPr marL="342900" indent="-342900" algn="ctr">
              <a:buAutoNum type="alphaLcParenR"/>
            </a:pPr>
            <a:r>
              <a:rPr lang="en-US" sz="1600" dirty="0" err="1"/>
              <a:t>Ascaris</a:t>
            </a:r>
            <a:r>
              <a:rPr lang="en-US" sz="1600" dirty="0"/>
              <a:t>  </a:t>
            </a:r>
            <a:r>
              <a:rPr lang="en-US" sz="1600" dirty="0" err="1"/>
              <a:t>lumbricoides</a:t>
            </a:r>
            <a:r>
              <a:rPr lang="en-US" sz="1600" dirty="0"/>
              <a:t>           b) </a:t>
            </a:r>
            <a:r>
              <a:rPr lang="en-US" sz="1600" dirty="0" err="1"/>
              <a:t>Enterobius</a:t>
            </a:r>
            <a:r>
              <a:rPr lang="en-US" sz="1600" dirty="0"/>
              <a:t> </a:t>
            </a:r>
            <a:r>
              <a:rPr lang="en-US" sz="1600" dirty="0" err="1"/>
              <a:t>vermicularis</a:t>
            </a:r>
            <a:r>
              <a:rPr lang="en-US" sz="1600" dirty="0"/>
              <a:t>        c)  </a:t>
            </a:r>
            <a:r>
              <a:rPr lang="en-US" sz="1600" dirty="0" err="1"/>
              <a:t>Trichuris</a:t>
            </a:r>
            <a:r>
              <a:rPr lang="en-US" sz="1600" dirty="0"/>
              <a:t> </a:t>
            </a:r>
            <a:r>
              <a:rPr lang="en-US" sz="1600" dirty="0" err="1"/>
              <a:t>Trichiura</a:t>
            </a:r>
            <a:endParaRPr lang="en-US" sz="1600" dirty="0"/>
          </a:p>
          <a:p>
            <a:pPr algn="ctr"/>
            <a:r>
              <a:rPr lang="en-US" sz="1600" dirty="0"/>
              <a:t> </a:t>
            </a:r>
          </a:p>
          <a:p>
            <a:pPr marL="342900" indent="-342900">
              <a:buAutoNum type="arabicPeriod" startAt="3"/>
            </a:pPr>
            <a:r>
              <a:rPr lang="en-US" sz="1600" dirty="0"/>
              <a:t>Which of the following can give rise iron deficiency anemia?</a:t>
            </a:r>
          </a:p>
          <a:p>
            <a:pPr marL="342900" indent="-342900" algn="ctr">
              <a:buAutoNum type="alphaLcParenR"/>
            </a:pPr>
            <a:r>
              <a:rPr lang="en-US" sz="1600" dirty="0"/>
              <a:t>Hookworm       b) round worm        c) whip worm</a:t>
            </a:r>
          </a:p>
          <a:p>
            <a:pPr algn="ctr"/>
            <a:endParaRPr lang="en-US" sz="1600" dirty="0"/>
          </a:p>
          <a:p>
            <a:pPr marL="342900" indent="-342900">
              <a:buAutoNum type="arabicPeriod" startAt="4"/>
            </a:pPr>
            <a:r>
              <a:rPr lang="en-US" sz="1600" dirty="0"/>
              <a:t>We diagnose </a:t>
            </a:r>
            <a:r>
              <a:rPr lang="en-US" sz="1600" dirty="0" err="1"/>
              <a:t>Ascaris</a:t>
            </a:r>
            <a:r>
              <a:rPr lang="en-US" sz="1600" dirty="0"/>
              <a:t> </a:t>
            </a:r>
            <a:r>
              <a:rPr lang="en-US" sz="1600" dirty="0" err="1"/>
              <a:t>Lumbricoides</a:t>
            </a:r>
            <a:r>
              <a:rPr lang="en-US" sz="1600" dirty="0"/>
              <a:t> by finding ….…. In stool analysis.</a:t>
            </a:r>
          </a:p>
          <a:p>
            <a:pPr marL="342900" indent="-342900" algn="ctr">
              <a:buAutoNum type="alphaLcParenR"/>
            </a:pPr>
            <a:r>
              <a:rPr lang="en-US" sz="1600" dirty="0" err="1"/>
              <a:t>Emberyonic</a:t>
            </a:r>
            <a:r>
              <a:rPr lang="en-US" sz="1600" dirty="0"/>
              <a:t> egg          b) Larva             C) unfertilized egg</a:t>
            </a:r>
          </a:p>
          <a:p>
            <a:pPr algn="ctr"/>
            <a:r>
              <a:rPr lang="en-US" sz="1600" dirty="0"/>
              <a:t> </a:t>
            </a:r>
          </a:p>
          <a:p>
            <a:pPr marL="342900" indent="-342900">
              <a:buAutoNum type="arabicPeriod" startAt="5"/>
            </a:pPr>
            <a:r>
              <a:rPr lang="en-US" sz="1600" dirty="0" err="1"/>
              <a:t>Wich</a:t>
            </a:r>
            <a:r>
              <a:rPr lang="en-US" sz="1600" dirty="0"/>
              <a:t> of the following Nematodes is fatal for pts. On chemotherapy?</a:t>
            </a:r>
          </a:p>
          <a:p>
            <a:pPr marL="342900" indent="-342900" algn="ctr">
              <a:buAutoNum type="alphaLcParenR"/>
            </a:pPr>
            <a:r>
              <a:rPr lang="en-US" sz="1600" dirty="0" err="1"/>
              <a:t>Ascaris</a:t>
            </a:r>
            <a:r>
              <a:rPr lang="en-US" sz="1600" dirty="0"/>
              <a:t>            b)  </a:t>
            </a:r>
            <a:r>
              <a:rPr lang="en-US" sz="1600" dirty="0" err="1"/>
              <a:t>Enterobius</a:t>
            </a:r>
            <a:r>
              <a:rPr lang="en-US" sz="1600" dirty="0"/>
              <a:t>             c) </a:t>
            </a:r>
            <a:r>
              <a:rPr lang="en-US" sz="1600" dirty="0" err="1"/>
              <a:t>Strongyloids</a:t>
            </a:r>
            <a:r>
              <a:rPr lang="en-US" sz="1600" dirty="0"/>
              <a:t> </a:t>
            </a:r>
          </a:p>
          <a:p>
            <a:pPr algn="ctr"/>
            <a:endParaRPr lang="en-US" sz="1600" dirty="0"/>
          </a:p>
          <a:p>
            <a:pPr marL="342900" indent="-342900">
              <a:buAutoNum type="arabicPeriod" startAt="6"/>
            </a:pPr>
            <a:r>
              <a:rPr lang="en-US" sz="1600" dirty="0"/>
              <a:t>What do you expect to see in stool analysis of pt. with </a:t>
            </a:r>
            <a:r>
              <a:rPr lang="en-US" sz="1600" dirty="0" err="1"/>
              <a:t>strogyloids</a:t>
            </a:r>
            <a:r>
              <a:rPr lang="en-US" sz="1600" dirty="0"/>
              <a:t>?</a:t>
            </a:r>
          </a:p>
          <a:p>
            <a:pPr marL="342900" indent="-342900" algn="ctr">
              <a:buAutoNum type="alphaLcParenR"/>
            </a:pPr>
            <a:r>
              <a:rPr lang="en-US" sz="1600" dirty="0"/>
              <a:t>Eggs             b) </a:t>
            </a:r>
            <a:r>
              <a:rPr lang="en-US" sz="1600" dirty="0" err="1"/>
              <a:t>Rhabditiform</a:t>
            </a:r>
            <a:r>
              <a:rPr lang="en-US" sz="1600" dirty="0"/>
              <a:t> larva           c) Filariform larva</a:t>
            </a:r>
          </a:p>
          <a:p>
            <a:pPr algn="ctr"/>
            <a:endParaRPr lang="en-US" sz="1600" dirty="0"/>
          </a:p>
          <a:p>
            <a:r>
              <a:rPr lang="en-US" sz="1600" dirty="0"/>
              <a:t>7.    Cattle develops </a:t>
            </a:r>
            <a:r>
              <a:rPr lang="en-US" sz="1600" dirty="0" err="1"/>
              <a:t>Cycticercus</a:t>
            </a:r>
            <a:r>
              <a:rPr lang="en-US" sz="1600" dirty="0"/>
              <a:t> </a:t>
            </a:r>
            <a:r>
              <a:rPr lang="en-US" sz="1600" dirty="0" err="1"/>
              <a:t>Bovis</a:t>
            </a:r>
            <a:r>
              <a:rPr lang="en-US" sz="1600" dirty="0"/>
              <a:t> I their muscle by ingesting which of the following ?</a:t>
            </a:r>
          </a:p>
          <a:p>
            <a:pPr marL="342900" indent="-342900" algn="ctr">
              <a:buAutoNum type="alphaLcParenR"/>
            </a:pPr>
            <a:r>
              <a:rPr lang="en-US" sz="1600" dirty="0" err="1"/>
              <a:t>Taenia</a:t>
            </a:r>
            <a:r>
              <a:rPr lang="en-US" sz="1600" dirty="0"/>
              <a:t> </a:t>
            </a:r>
            <a:r>
              <a:rPr lang="en-US" sz="1600" dirty="0" err="1"/>
              <a:t>Saginata</a:t>
            </a:r>
            <a:r>
              <a:rPr lang="en-US" sz="1600" dirty="0"/>
              <a:t>              b)  </a:t>
            </a:r>
            <a:r>
              <a:rPr lang="en-US" sz="1600" dirty="0" err="1"/>
              <a:t>Taenia</a:t>
            </a:r>
            <a:r>
              <a:rPr lang="en-US" sz="1600" dirty="0"/>
              <a:t> </a:t>
            </a:r>
            <a:r>
              <a:rPr lang="en-US" sz="1600" dirty="0" err="1"/>
              <a:t>Solium</a:t>
            </a:r>
            <a:r>
              <a:rPr lang="en-US" sz="1600" dirty="0"/>
              <a:t>         c) </a:t>
            </a:r>
            <a:r>
              <a:rPr lang="en-US" sz="1600" dirty="0" err="1"/>
              <a:t>Hymenolepis</a:t>
            </a:r>
            <a:r>
              <a:rPr lang="en-US" sz="1600" dirty="0"/>
              <a:t> nana</a:t>
            </a:r>
          </a:p>
          <a:p>
            <a:pPr algn="ctr"/>
            <a:r>
              <a:rPr lang="en-US" sz="1600" dirty="0"/>
              <a:t> </a:t>
            </a:r>
          </a:p>
          <a:p>
            <a:pPr marL="342900" indent="-342900">
              <a:buAutoNum type="arabicPeriod" startAt="8"/>
            </a:pPr>
            <a:r>
              <a:rPr lang="en-US" sz="1600" dirty="0"/>
              <a:t>Human can get </a:t>
            </a:r>
            <a:r>
              <a:rPr lang="en-US" sz="1600" dirty="0" err="1"/>
              <a:t>hydatidosis</a:t>
            </a:r>
            <a:r>
              <a:rPr lang="en-US" sz="1600" dirty="0"/>
              <a:t> by ingesting which of the following?</a:t>
            </a:r>
          </a:p>
          <a:p>
            <a:pPr algn="ctr"/>
            <a:r>
              <a:rPr lang="en-US" sz="1600" dirty="0"/>
              <a:t>a)  </a:t>
            </a:r>
            <a:r>
              <a:rPr lang="en-US" sz="1600" dirty="0" err="1"/>
              <a:t>Taenia</a:t>
            </a:r>
            <a:r>
              <a:rPr lang="en-US" sz="1600" dirty="0"/>
              <a:t> </a:t>
            </a:r>
            <a:r>
              <a:rPr lang="en-US" sz="1600" dirty="0" err="1"/>
              <a:t>Saginata</a:t>
            </a:r>
            <a:r>
              <a:rPr lang="en-US" sz="1600" dirty="0"/>
              <a:t>           b)  </a:t>
            </a:r>
            <a:r>
              <a:rPr lang="en-US" sz="1600" dirty="0" err="1"/>
              <a:t>Taenia</a:t>
            </a:r>
            <a:r>
              <a:rPr lang="en-US" sz="1600" dirty="0"/>
              <a:t> </a:t>
            </a:r>
            <a:r>
              <a:rPr lang="en-US" sz="1600" dirty="0" err="1"/>
              <a:t>Solium</a:t>
            </a:r>
            <a:r>
              <a:rPr lang="en-US" sz="1600" dirty="0"/>
              <a:t>             c) </a:t>
            </a:r>
            <a:r>
              <a:rPr lang="en-US" sz="1600" dirty="0" err="1"/>
              <a:t>Echinococcus</a:t>
            </a:r>
            <a:r>
              <a:rPr lang="en-US" sz="1600" dirty="0"/>
              <a:t> </a:t>
            </a:r>
            <a:r>
              <a:rPr lang="en-US" sz="1600" dirty="0" err="1"/>
              <a:t>granulousus</a:t>
            </a:r>
            <a:r>
              <a:rPr lang="en-US" sz="1600" dirty="0"/>
              <a:t>  </a:t>
            </a:r>
          </a:p>
        </p:txBody>
      </p:sp>
      <p:sp>
        <p:nvSpPr>
          <p:cNvPr id="5" name="TextBox 4">
            <a:extLst>
              <a:ext uri="{FF2B5EF4-FFF2-40B4-BE49-F238E27FC236}">
                <a16:creationId xmlns:a16="http://schemas.microsoft.com/office/drawing/2014/main" xmlns="" id="{6812A2A5-F046-420C-AB82-0E53101C0199}"/>
              </a:ext>
            </a:extLst>
          </p:cNvPr>
          <p:cNvSpPr txBox="1"/>
          <p:nvPr/>
        </p:nvSpPr>
        <p:spPr>
          <a:xfrm rot="5400000">
            <a:off x="10626437" y="5403274"/>
            <a:ext cx="831273" cy="1815882"/>
          </a:xfrm>
          <a:prstGeom prst="rect">
            <a:avLst/>
          </a:prstGeom>
          <a:noFill/>
          <a:ln w="28575">
            <a:solidFill>
              <a:schemeClr val="bg1">
                <a:lumMod val="65000"/>
              </a:schemeClr>
            </a:solidFill>
            <a:prstDash val="dash"/>
          </a:ln>
        </p:spPr>
        <p:txBody>
          <a:bodyPr wrap="square" rtlCol="0">
            <a:spAutoFit/>
          </a:bodyPr>
          <a:lstStyle/>
          <a:p>
            <a:pPr marL="342900" indent="-342900">
              <a:buAutoNum type="arabicPeriod"/>
            </a:pPr>
            <a:r>
              <a:rPr lang="en-US" sz="1400" dirty="0">
                <a:solidFill>
                  <a:schemeClr val="bg1">
                    <a:lumMod val="50000"/>
                  </a:schemeClr>
                </a:solidFill>
              </a:rPr>
              <a:t>A</a:t>
            </a:r>
          </a:p>
          <a:p>
            <a:pPr marL="342900" indent="-342900">
              <a:buAutoNum type="arabicPeriod"/>
            </a:pPr>
            <a:r>
              <a:rPr lang="en-US" sz="1400" dirty="0">
                <a:solidFill>
                  <a:schemeClr val="bg1">
                    <a:lumMod val="50000"/>
                  </a:schemeClr>
                </a:solidFill>
              </a:rPr>
              <a:t>B</a:t>
            </a:r>
          </a:p>
          <a:p>
            <a:pPr marL="342900" indent="-342900">
              <a:buAutoNum type="arabicPeriod"/>
            </a:pPr>
            <a:r>
              <a:rPr lang="en-US" sz="1400" dirty="0">
                <a:solidFill>
                  <a:schemeClr val="bg1">
                    <a:lumMod val="50000"/>
                  </a:schemeClr>
                </a:solidFill>
              </a:rPr>
              <a:t>A</a:t>
            </a:r>
          </a:p>
          <a:p>
            <a:pPr marL="342900" indent="-342900">
              <a:buAutoNum type="arabicPeriod"/>
            </a:pPr>
            <a:r>
              <a:rPr lang="en-US" sz="1400" dirty="0">
                <a:solidFill>
                  <a:schemeClr val="bg1">
                    <a:lumMod val="50000"/>
                  </a:schemeClr>
                </a:solidFill>
              </a:rPr>
              <a:t>C</a:t>
            </a:r>
          </a:p>
          <a:p>
            <a:pPr marL="342900" indent="-342900">
              <a:buAutoNum type="arabicPeriod"/>
            </a:pPr>
            <a:r>
              <a:rPr lang="en-US" sz="1400" dirty="0">
                <a:solidFill>
                  <a:schemeClr val="bg1">
                    <a:lumMod val="50000"/>
                  </a:schemeClr>
                </a:solidFill>
              </a:rPr>
              <a:t>C</a:t>
            </a:r>
          </a:p>
          <a:p>
            <a:pPr marL="342900" indent="-342900">
              <a:buAutoNum type="arabicPeriod"/>
            </a:pPr>
            <a:r>
              <a:rPr lang="en-US" sz="1400" dirty="0">
                <a:solidFill>
                  <a:schemeClr val="bg1">
                    <a:lumMod val="50000"/>
                  </a:schemeClr>
                </a:solidFill>
              </a:rPr>
              <a:t>B</a:t>
            </a:r>
          </a:p>
          <a:p>
            <a:pPr marL="342900" indent="-342900">
              <a:buAutoNum type="arabicPeriod"/>
            </a:pPr>
            <a:r>
              <a:rPr lang="en-US" sz="1400" dirty="0">
                <a:solidFill>
                  <a:schemeClr val="bg1">
                    <a:lumMod val="50000"/>
                  </a:schemeClr>
                </a:solidFill>
              </a:rPr>
              <a:t>A</a:t>
            </a:r>
          </a:p>
          <a:p>
            <a:pPr marL="342900" indent="-342900">
              <a:buAutoNum type="arabicPeriod"/>
            </a:pPr>
            <a:r>
              <a:rPr lang="en-US" sz="1400" dirty="0">
                <a:solidFill>
                  <a:schemeClr val="bg1">
                    <a:lumMod val="50000"/>
                  </a:schemeClr>
                </a:solidFill>
              </a:rPr>
              <a:t>C</a:t>
            </a:r>
          </a:p>
        </p:txBody>
      </p:sp>
    </p:spTree>
    <p:extLst>
      <p:ext uri="{BB962C8B-B14F-4D97-AF65-F5344CB8AC3E}">
        <p14:creationId xmlns:p14="http://schemas.microsoft.com/office/powerpoint/2010/main" val="403738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4">
            <a:extLst>
              <a:ext uri="{FF2B5EF4-FFF2-40B4-BE49-F238E27FC236}">
                <a16:creationId xmlns:a16="http://schemas.microsoft.com/office/drawing/2014/main" xmlns="" id="{47F693EE-2CB1-427B-BDEF-485BC7C154E7}"/>
              </a:ext>
            </a:extLst>
          </p:cNvPr>
          <p:cNvGraphicFramePr>
            <a:graphicFrameLocks noGrp="1"/>
          </p:cNvGraphicFramePr>
          <p:nvPr>
            <p:extLst>
              <p:ext uri="{D42A27DB-BD31-4B8C-83A1-F6EECF244321}">
                <p14:modId xmlns:p14="http://schemas.microsoft.com/office/powerpoint/2010/main" val="1977240365"/>
              </p:ext>
            </p:extLst>
          </p:nvPr>
        </p:nvGraphicFramePr>
        <p:xfrm>
          <a:off x="133286" y="1144557"/>
          <a:ext cx="12046223" cy="5441076"/>
        </p:xfrm>
        <a:graphic>
          <a:graphicData uri="http://schemas.openxmlformats.org/drawingml/2006/table">
            <a:tbl>
              <a:tblPr firstRow="1" bandRow="1">
                <a:tableStyleId>{5C22544A-7EE6-4342-B048-85BDC9FD1C3A}</a:tableStyleId>
              </a:tblPr>
              <a:tblGrid>
                <a:gridCol w="1720889">
                  <a:extLst>
                    <a:ext uri="{9D8B030D-6E8A-4147-A177-3AD203B41FA5}">
                      <a16:colId xmlns:a16="http://schemas.microsoft.com/office/drawing/2014/main" xmlns="" val="20000"/>
                    </a:ext>
                  </a:extLst>
                </a:gridCol>
                <a:gridCol w="1720889">
                  <a:extLst>
                    <a:ext uri="{9D8B030D-6E8A-4147-A177-3AD203B41FA5}">
                      <a16:colId xmlns:a16="http://schemas.microsoft.com/office/drawing/2014/main" xmlns="" val="20001"/>
                    </a:ext>
                  </a:extLst>
                </a:gridCol>
                <a:gridCol w="1720889">
                  <a:extLst>
                    <a:ext uri="{9D8B030D-6E8A-4147-A177-3AD203B41FA5}">
                      <a16:colId xmlns:a16="http://schemas.microsoft.com/office/drawing/2014/main" xmlns="" val="20002"/>
                    </a:ext>
                  </a:extLst>
                </a:gridCol>
                <a:gridCol w="1720889">
                  <a:extLst>
                    <a:ext uri="{9D8B030D-6E8A-4147-A177-3AD203B41FA5}">
                      <a16:colId xmlns:a16="http://schemas.microsoft.com/office/drawing/2014/main" xmlns="" val="20003"/>
                    </a:ext>
                  </a:extLst>
                </a:gridCol>
                <a:gridCol w="1720889">
                  <a:extLst>
                    <a:ext uri="{9D8B030D-6E8A-4147-A177-3AD203B41FA5}">
                      <a16:colId xmlns:a16="http://schemas.microsoft.com/office/drawing/2014/main" xmlns="" val="20004"/>
                    </a:ext>
                  </a:extLst>
                </a:gridCol>
                <a:gridCol w="1720889">
                  <a:extLst>
                    <a:ext uri="{9D8B030D-6E8A-4147-A177-3AD203B41FA5}">
                      <a16:colId xmlns:a16="http://schemas.microsoft.com/office/drawing/2014/main" xmlns="" val="20005"/>
                    </a:ext>
                  </a:extLst>
                </a:gridCol>
                <a:gridCol w="1720889">
                  <a:extLst>
                    <a:ext uri="{9D8B030D-6E8A-4147-A177-3AD203B41FA5}">
                      <a16:colId xmlns:a16="http://schemas.microsoft.com/office/drawing/2014/main" xmlns="" val="20006"/>
                    </a:ext>
                  </a:extLst>
                </a:gridCol>
              </a:tblGrid>
              <a:tr h="676620">
                <a:tc>
                  <a:txBody>
                    <a:bodyPr/>
                    <a:lstStyle/>
                    <a:p>
                      <a:r>
                        <a:rPr lang="en-US" sz="1600" dirty="0" err="1"/>
                        <a:t>Helminths</a:t>
                      </a:r>
                      <a:endParaRPr lang="en-US" sz="1600" dirty="0"/>
                    </a:p>
                  </a:txBody>
                  <a:tcPr/>
                </a:tc>
                <a:tc>
                  <a:txBody>
                    <a:bodyPr/>
                    <a:lstStyle/>
                    <a:p>
                      <a:r>
                        <a:rPr lang="en-US" sz="1600" dirty="0"/>
                        <a:t>Group</a:t>
                      </a:r>
                      <a:r>
                        <a:rPr lang="en-US" sz="1600" baseline="0" dirty="0"/>
                        <a:t> commonly infected </a:t>
                      </a:r>
                      <a:endParaRPr lang="en-US" sz="1600" dirty="0"/>
                    </a:p>
                  </a:txBody>
                  <a:tcPr/>
                </a:tc>
                <a:tc>
                  <a:txBody>
                    <a:bodyPr/>
                    <a:lstStyle/>
                    <a:p>
                      <a:r>
                        <a:rPr lang="en-US" sz="1600" dirty="0"/>
                        <a:t>location</a:t>
                      </a:r>
                    </a:p>
                  </a:txBody>
                  <a:tcPr/>
                </a:tc>
                <a:tc>
                  <a:txBody>
                    <a:bodyPr/>
                    <a:lstStyle/>
                    <a:p>
                      <a:r>
                        <a:rPr lang="en-US" sz="1600" dirty="0"/>
                        <a:t>Method of infection</a:t>
                      </a:r>
                    </a:p>
                  </a:txBody>
                  <a:tcPr/>
                </a:tc>
                <a:tc>
                  <a:txBody>
                    <a:bodyPr/>
                    <a:lstStyle/>
                    <a:p>
                      <a:r>
                        <a:rPr lang="en-US" sz="1600" dirty="0"/>
                        <a:t>Diagnosis method</a:t>
                      </a:r>
                    </a:p>
                  </a:txBody>
                  <a:tcPr/>
                </a:tc>
                <a:tc>
                  <a:txBody>
                    <a:bodyPr/>
                    <a:lstStyle/>
                    <a:p>
                      <a:r>
                        <a:rPr lang="en-US" sz="1600" dirty="0"/>
                        <a:t>Clinical signs </a:t>
                      </a:r>
                    </a:p>
                  </a:txBody>
                  <a:tcPr/>
                </a:tc>
                <a:tc>
                  <a:txBody>
                    <a:bodyPr/>
                    <a:lstStyle/>
                    <a:p>
                      <a:r>
                        <a:rPr lang="en-US" sz="1600" dirty="0"/>
                        <a:t>Extra</a:t>
                      </a:r>
                      <a:r>
                        <a:rPr lang="en-US" sz="1600" baseline="0" dirty="0"/>
                        <a:t> </a:t>
                      </a:r>
                      <a:endParaRPr lang="en-US" sz="1600" dirty="0"/>
                    </a:p>
                  </a:txBody>
                  <a:tcPr/>
                </a:tc>
                <a:extLst>
                  <a:ext uri="{0D108BD9-81ED-4DB2-BD59-A6C34878D82A}">
                    <a16:rowId xmlns:a16="http://schemas.microsoft.com/office/drawing/2014/main" xmlns="" val="10000"/>
                  </a:ext>
                </a:extLst>
              </a:tr>
              <a:tr h="1122306">
                <a:tc>
                  <a:txBody>
                    <a:bodyPr/>
                    <a:lstStyle/>
                    <a:p>
                      <a:r>
                        <a:rPr lang="en-US" sz="1600" dirty="0" err="1"/>
                        <a:t>Enterobuis</a:t>
                      </a:r>
                      <a:r>
                        <a:rPr lang="en-US" sz="1600" dirty="0"/>
                        <a:t> </a:t>
                      </a:r>
                      <a:r>
                        <a:rPr lang="en-US" sz="1600" dirty="0" err="1"/>
                        <a:t>Vermicularis</a:t>
                      </a:r>
                      <a:endParaRPr lang="en-US" sz="1600" dirty="0"/>
                    </a:p>
                  </a:txBody>
                  <a:tcPr/>
                </a:tc>
                <a:tc>
                  <a:txBody>
                    <a:bodyPr/>
                    <a:lstStyle/>
                    <a:p>
                      <a:r>
                        <a:rPr lang="en-US" sz="1600" dirty="0"/>
                        <a:t>In tempered region </a:t>
                      </a:r>
                    </a:p>
                    <a:p>
                      <a:r>
                        <a:rPr lang="en-US" sz="1600" dirty="0"/>
                        <a:t>Mostly kids </a:t>
                      </a:r>
                    </a:p>
                  </a:txBody>
                  <a:tcPr/>
                </a:tc>
                <a:tc>
                  <a:txBody>
                    <a:bodyPr/>
                    <a:lstStyle/>
                    <a:p>
                      <a:r>
                        <a:rPr lang="en-US" sz="1600" dirty="0"/>
                        <a:t>Large intestine</a:t>
                      </a:r>
                    </a:p>
                    <a:p>
                      <a:r>
                        <a:rPr lang="en-US" sz="1600" dirty="0"/>
                        <a:t>Lumen</a:t>
                      </a:r>
                      <a:r>
                        <a:rPr lang="en-US" sz="1600" baseline="0" dirty="0"/>
                        <a:t> of cecum</a:t>
                      </a:r>
                      <a:endParaRPr lang="en-US" sz="1600" dirty="0"/>
                    </a:p>
                  </a:txBody>
                  <a:tcPr/>
                </a:tc>
                <a:tc>
                  <a:txBody>
                    <a:bodyPr/>
                    <a:lstStyle/>
                    <a:p>
                      <a:r>
                        <a:rPr lang="en-US" sz="1600" dirty="0"/>
                        <a:t>Fecal oral </a:t>
                      </a:r>
                    </a:p>
                    <a:p>
                      <a:r>
                        <a:rPr lang="en-US" sz="1600" dirty="0"/>
                        <a:t>Autoinfection through fingers</a:t>
                      </a:r>
                    </a:p>
                  </a:txBody>
                  <a:tcPr/>
                </a:tc>
                <a:tc>
                  <a:txBody>
                    <a:bodyPr/>
                    <a:lstStyle/>
                    <a:p>
                      <a:r>
                        <a:rPr lang="en-US" sz="1600" dirty="0"/>
                        <a:t>Cellulos</a:t>
                      </a:r>
                      <a:r>
                        <a:rPr lang="en-US" sz="1600" baseline="0" dirty="0"/>
                        <a:t>e adhesive tape </a:t>
                      </a:r>
                      <a:endParaRPr lang="en-US" sz="1600" dirty="0"/>
                    </a:p>
                  </a:txBody>
                  <a:tcPr/>
                </a:tc>
                <a:tc>
                  <a:txBody>
                    <a:bodyPr/>
                    <a:lstStyle/>
                    <a:p>
                      <a:r>
                        <a:rPr lang="en-US" sz="1600" dirty="0"/>
                        <a:t>Pruritus</a:t>
                      </a:r>
                      <a:r>
                        <a:rPr lang="en-US" sz="1600" baseline="0" dirty="0"/>
                        <a:t> </a:t>
                      </a:r>
                      <a:r>
                        <a:rPr lang="en-US" sz="1600" baseline="0" dirty="0" err="1"/>
                        <a:t>ani</a:t>
                      </a:r>
                      <a:r>
                        <a:rPr lang="en-US" sz="1600" baseline="0" dirty="0"/>
                        <a:t> </a:t>
                      </a:r>
                    </a:p>
                    <a:p>
                      <a:r>
                        <a:rPr lang="en-US" sz="1600" baseline="0" dirty="0"/>
                        <a:t>Emotional disturbances </a:t>
                      </a:r>
                    </a:p>
                    <a:p>
                      <a:r>
                        <a:rPr lang="en-US" sz="1600" baseline="0" dirty="0"/>
                        <a:t>enuresis</a:t>
                      </a:r>
                      <a:endParaRPr lang="en-US" sz="1600" dirty="0"/>
                    </a:p>
                  </a:txBody>
                  <a:tcPr/>
                </a:tc>
                <a:tc>
                  <a:txBody>
                    <a:bodyPr/>
                    <a:lstStyle/>
                    <a:p>
                      <a:r>
                        <a:rPr lang="en-US" sz="1600" dirty="0"/>
                        <a:t>Females lay their eggs</a:t>
                      </a:r>
                      <a:r>
                        <a:rPr lang="en-US" sz="1600" baseline="0" dirty="0"/>
                        <a:t> on anal skin</a:t>
                      </a:r>
                      <a:endParaRPr lang="en-US" sz="1600" dirty="0"/>
                    </a:p>
                  </a:txBody>
                  <a:tcPr/>
                </a:tc>
                <a:extLst>
                  <a:ext uri="{0D108BD9-81ED-4DB2-BD59-A6C34878D82A}">
                    <a16:rowId xmlns:a16="http://schemas.microsoft.com/office/drawing/2014/main" xmlns="" val="10001"/>
                  </a:ext>
                </a:extLst>
              </a:tr>
              <a:tr h="865779">
                <a:tc>
                  <a:txBody>
                    <a:bodyPr/>
                    <a:lstStyle/>
                    <a:p>
                      <a:r>
                        <a:rPr lang="en-US" sz="1600" dirty="0" err="1"/>
                        <a:t>Ascaris</a:t>
                      </a:r>
                      <a:r>
                        <a:rPr lang="en-US" sz="1600" baseline="0" dirty="0"/>
                        <a:t> </a:t>
                      </a:r>
                      <a:r>
                        <a:rPr lang="en-US" sz="1600" baseline="0" dirty="0" err="1"/>
                        <a:t>Lumbricoides</a:t>
                      </a:r>
                      <a:endParaRPr lang="en-US" sz="1600" dirty="0"/>
                    </a:p>
                  </a:txBody>
                  <a:tcPr/>
                </a:tc>
                <a:tc>
                  <a:txBody>
                    <a:bodyPr/>
                    <a:lstStyle/>
                    <a:p>
                      <a:r>
                        <a:rPr lang="en-US" sz="1600" dirty="0"/>
                        <a:t>Humans are the only host</a:t>
                      </a:r>
                    </a:p>
                  </a:txBody>
                  <a:tcPr/>
                </a:tc>
                <a:tc>
                  <a:txBody>
                    <a:bodyPr/>
                    <a:lstStyle/>
                    <a:p>
                      <a:r>
                        <a:rPr lang="en-US" sz="1600" dirty="0"/>
                        <a:t>Small intestine</a:t>
                      </a:r>
                    </a:p>
                  </a:txBody>
                  <a:tcPr/>
                </a:tc>
                <a:tc>
                  <a:txBody>
                    <a:bodyPr/>
                    <a:lstStyle/>
                    <a:p>
                      <a:r>
                        <a:rPr lang="en-US" sz="1600" dirty="0"/>
                        <a:t>Through</a:t>
                      </a:r>
                      <a:r>
                        <a:rPr lang="en-US" sz="1600" baseline="0" dirty="0"/>
                        <a:t> </a:t>
                      </a:r>
                      <a:r>
                        <a:rPr lang="en-US" sz="1600" baseline="0" dirty="0" err="1"/>
                        <a:t>embryonated</a:t>
                      </a:r>
                      <a:r>
                        <a:rPr lang="en-US" sz="1600" baseline="0" dirty="0"/>
                        <a:t> eggs</a:t>
                      </a:r>
                      <a:endParaRPr lang="en-US" sz="1600" dirty="0"/>
                    </a:p>
                  </a:txBody>
                  <a:tcPr/>
                </a:tc>
                <a:tc>
                  <a:txBody>
                    <a:bodyPr/>
                    <a:lstStyle/>
                    <a:p>
                      <a:r>
                        <a:rPr lang="en-US" sz="1600" dirty="0"/>
                        <a:t>Unfertilized eggs</a:t>
                      </a:r>
                    </a:p>
                  </a:txBody>
                  <a:tcPr/>
                </a:tc>
                <a:tc>
                  <a:txBody>
                    <a:bodyPr/>
                    <a:lstStyle/>
                    <a:p>
                      <a:r>
                        <a:rPr lang="en-US" sz="1600" dirty="0"/>
                        <a:t>Feed</a:t>
                      </a:r>
                      <a:r>
                        <a:rPr lang="en-US" sz="1600" baseline="0" dirty="0"/>
                        <a:t> on semi digested food &gt;&gt; malabsorption</a:t>
                      </a:r>
                      <a:endParaRPr lang="en-US" sz="1600" dirty="0"/>
                    </a:p>
                  </a:txBody>
                  <a:tcPr/>
                </a:tc>
                <a:tc>
                  <a:txBody>
                    <a:bodyPr/>
                    <a:lstStyle/>
                    <a:p>
                      <a:r>
                        <a:rPr lang="en-US" sz="1600" dirty="0"/>
                        <a:t>Must have soil to thrive </a:t>
                      </a:r>
                    </a:p>
                  </a:txBody>
                  <a:tcPr/>
                </a:tc>
                <a:extLst>
                  <a:ext uri="{0D108BD9-81ED-4DB2-BD59-A6C34878D82A}">
                    <a16:rowId xmlns:a16="http://schemas.microsoft.com/office/drawing/2014/main" xmlns="" val="10003"/>
                  </a:ext>
                </a:extLst>
              </a:tr>
              <a:tr h="636179">
                <a:tc>
                  <a:txBody>
                    <a:bodyPr/>
                    <a:lstStyle/>
                    <a:p>
                      <a:r>
                        <a:rPr lang="en-US" sz="1600" dirty="0" err="1"/>
                        <a:t>Trichururis</a:t>
                      </a:r>
                      <a:r>
                        <a:rPr lang="en-US" sz="1600" dirty="0"/>
                        <a:t> </a:t>
                      </a:r>
                      <a:r>
                        <a:rPr lang="en-US" sz="1600" dirty="0" err="1"/>
                        <a:t>truchiura</a:t>
                      </a:r>
                      <a:endParaRPr lang="en-US" sz="1600" dirty="0"/>
                    </a:p>
                  </a:txBody>
                  <a:tcPr/>
                </a:tc>
                <a:tc>
                  <a:txBody>
                    <a:bodyPr/>
                    <a:lstStyle/>
                    <a:p>
                      <a:r>
                        <a:rPr lang="en-US" sz="1600" dirty="0"/>
                        <a:t>--</a:t>
                      </a:r>
                    </a:p>
                  </a:txBody>
                  <a:tcPr/>
                </a:tc>
                <a:tc>
                  <a:txBody>
                    <a:bodyPr/>
                    <a:lstStyle/>
                    <a:p>
                      <a:r>
                        <a:rPr lang="en-US" sz="1600" dirty="0"/>
                        <a:t>Large intestine, cecum, appendix</a:t>
                      </a:r>
                    </a:p>
                  </a:txBody>
                  <a:tcPr/>
                </a:tc>
                <a:tc>
                  <a:txBody>
                    <a:bodyPr/>
                    <a:lstStyle/>
                    <a:p>
                      <a:r>
                        <a:rPr lang="en-US" sz="1600" dirty="0" err="1"/>
                        <a:t>Embryonated</a:t>
                      </a:r>
                      <a:r>
                        <a:rPr lang="en-US" sz="1600" dirty="0"/>
                        <a:t> eggs</a:t>
                      </a:r>
                    </a:p>
                  </a:txBody>
                  <a:tcPr/>
                </a:tc>
                <a:tc>
                  <a:txBody>
                    <a:bodyPr/>
                    <a:lstStyle/>
                    <a:p>
                      <a:r>
                        <a:rPr lang="en-US" sz="1600" dirty="0"/>
                        <a:t>Eggs in stool</a:t>
                      </a:r>
                    </a:p>
                  </a:txBody>
                  <a:tcPr/>
                </a:tc>
                <a:tc>
                  <a:txBody>
                    <a:bodyPr/>
                    <a:lstStyle/>
                    <a:p>
                      <a:r>
                        <a:rPr lang="en-US" sz="1600" dirty="0"/>
                        <a:t>--</a:t>
                      </a:r>
                    </a:p>
                  </a:txBody>
                  <a:tcPr/>
                </a:tc>
                <a:tc>
                  <a:txBody>
                    <a:bodyPr/>
                    <a:lstStyle/>
                    <a:p>
                      <a:r>
                        <a:rPr lang="en-US" sz="1600" dirty="0"/>
                        <a:t>Need soil to be fertilized</a:t>
                      </a:r>
                    </a:p>
                  </a:txBody>
                  <a:tcPr/>
                </a:tc>
                <a:extLst>
                  <a:ext uri="{0D108BD9-81ED-4DB2-BD59-A6C34878D82A}">
                    <a16:rowId xmlns:a16="http://schemas.microsoft.com/office/drawing/2014/main" xmlns="" val="10004"/>
                  </a:ext>
                </a:extLst>
              </a:tr>
              <a:tr h="1017886">
                <a:tc>
                  <a:txBody>
                    <a:bodyPr/>
                    <a:lstStyle/>
                    <a:p>
                      <a:r>
                        <a:rPr lang="en-US" sz="1600" dirty="0"/>
                        <a:t>Hookworm</a:t>
                      </a:r>
                    </a:p>
                  </a:txBody>
                  <a:tcPr/>
                </a:tc>
                <a:tc>
                  <a:txBody>
                    <a:bodyPr/>
                    <a:lstStyle/>
                    <a:p>
                      <a:r>
                        <a:rPr lang="en-US" sz="1600" dirty="0"/>
                        <a:t>--</a:t>
                      </a:r>
                    </a:p>
                  </a:txBody>
                  <a:tcPr/>
                </a:tc>
                <a:tc>
                  <a:txBody>
                    <a:bodyPr/>
                    <a:lstStyle/>
                    <a:p>
                      <a:r>
                        <a:rPr lang="en-US" sz="1600" dirty="0"/>
                        <a:t>Invades</a:t>
                      </a:r>
                      <a:r>
                        <a:rPr lang="en-US" sz="1600" baseline="0" dirty="0"/>
                        <a:t> the skin</a:t>
                      </a:r>
                      <a:endParaRPr lang="en-US" sz="1600" dirty="0"/>
                    </a:p>
                  </a:txBody>
                  <a:tcPr/>
                </a:tc>
                <a:tc>
                  <a:txBody>
                    <a:bodyPr/>
                    <a:lstStyle/>
                    <a:p>
                      <a:r>
                        <a:rPr lang="en-US" sz="1600" dirty="0" err="1"/>
                        <a:t>Filariform</a:t>
                      </a:r>
                      <a:r>
                        <a:rPr lang="en-US" sz="1600" dirty="0"/>
                        <a:t> larva</a:t>
                      </a:r>
                    </a:p>
                    <a:p>
                      <a:r>
                        <a:rPr lang="en-US" sz="1600" dirty="0"/>
                        <a:t>Walking barefoot</a:t>
                      </a:r>
                    </a:p>
                  </a:txBody>
                  <a:tcPr/>
                </a:tc>
                <a:tc>
                  <a:txBody>
                    <a:bodyPr/>
                    <a:lstStyle/>
                    <a:p>
                      <a:r>
                        <a:rPr lang="en-US" sz="1600" dirty="0"/>
                        <a:t>Eggs in stool</a:t>
                      </a:r>
                    </a:p>
                  </a:txBody>
                  <a:tcPr/>
                </a:tc>
                <a:tc>
                  <a:txBody>
                    <a:bodyPr/>
                    <a:lstStyle/>
                    <a:p>
                      <a:r>
                        <a:rPr lang="en-US" sz="1400" dirty="0"/>
                        <a:t>Iron deficiency anemia</a:t>
                      </a:r>
                      <a:r>
                        <a:rPr lang="en-US" sz="1400" baseline="0" dirty="0"/>
                        <a:t> </a:t>
                      </a:r>
                    </a:p>
                    <a:p>
                      <a:r>
                        <a:rPr lang="en-US" sz="1400" baseline="0" dirty="0" err="1"/>
                        <a:t>Micocytic</a:t>
                      </a:r>
                      <a:r>
                        <a:rPr lang="en-US" sz="1400" baseline="0" dirty="0"/>
                        <a:t> hypochromic anemia</a:t>
                      </a:r>
                      <a:endParaRPr lang="en-US" sz="1400" dirty="0"/>
                    </a:p>
                  </a:txBody>
                  <a:tcPr/>
                </a:tc>
                <a:tc>
                  <a:txBody>
                    <a:bodyPr/>
                    <a:lstStyle/>
                    <a:p>
                      <a:r>
                        <a:rPr lang="en-US" sz="1600" dirty="0"/>
                        <a:t>Has cutting</a:t>
                      </a:r>
                      <a:r>
                        <a:rPr lang="en-US" sz="1600" baseline="0" dirty="0"/>
                        <a:t> plates and anticoagulant glands</a:t>
                      </a:r>
                      <a:endParaRPr lang="en-US" sz="1600" dirty="0"/>
                    </a:p>
                  </a:txBody>
                  <a:tcPr/>
                </a:tc>
                <a:extLst>
                  <a:ext uri="{0D108BD9-81ED-4DB2-BD59-A6C34878D82A}">
                    <a16:rowId xmlns:a16="http://schemas.microsoft.com/office/drawing/2014/main" xmlns="" val="10005"/>
                  </a:ext>
                </a:extLst>
              </a:tr>
              <a:tr h="1122306">
                <a:tc>
                  <a:txBody>
                    <a:bodyPr/>
                    <a:lstStyle/>
                    <a:p>
                      <a:r>
                        <a:rPr lang="en-US" sz="1600" dirty="0" err="1"/>
                        <a:t>Strogyloides</a:t>
                      </a:r>
                      <a:r>
                        <a:rPr lang="en-US" sz="1600" baseline="0" dirty="0"/>
                        <a:t> </a:t>
                      </a:r>
                      <a:r>
                        <a:rPr lang="en-US" sz="1600" baseline="0" dirty="0" err="1"/>
                        <a:t>Sterocoralis</a:t>
                      </a:r>
                      <a:endParaRPr lang="en-US" sz="1600" dirty="0"/>
                    </a:p>
                  </a:txBody>
                  <a:tcPr/>
                </a:tc>
                <a:tc>
                  <a:txBody>
                    <a:bodyPr/>
                    <a:lstStyle/>
                    <a:p>
                      <a:r>
                        <a:rPr lang="en-US" sz="1600" dirty="0" err="1"/>
                        <a:t>Immunocompro-mised</a:t>
                      </a:r>
                      <a:r>
                        <a:rPr lang="en-US" sz="1600" dirty="0"/>
                        <a:t> patients </a:t>
                      </a:r>
                    </a:p>
                    <a:p>
                      <a:r>
                        <a:rPr lang="en-US" sz="1600" dirty="0"/>
                        <a:t>Asia, Africa,</a:t>
                      </a:r>
                      <a:r>
                        <a:rPr lang="en-US" sz="1600" baseline="0" dirty="0"/>
                        <a:t> and S America</a:t>
                      </a:r>
                      <a:endParaRPr lang="en-US" sz="1600" dirty="0"/>
                    </a:p>
                  </a:txBody>
                  <a:tcPr/>
                </a:tc>
                <a:tc>
                  <a:txBody>
                    <a:bodyPr/>
                    <a:lstStyle/>
                    <a:p>
                      <a:r>
                        <a:rPr lang="en-US" sz="1600" dirty="0"/>
                        <a:t>--</a:t>
                      </a:r>
                    </a:p>
                  </a:txBody>
                  <a:tcPr/>
                </a:tc>
                <a:tc>
                  <a:txBody>
                    <a:bodyPr/>
                    <a:lstStyle/>
                    <a:p>
                      <a:r>
                        <a:rPr lang="en-US" sz="1600" dirty="0" err="1"/>
                        <a:t>Flariform</a:t>
                      </a:r>
                      <a:r>
                        <a:rPr lang="en-US" sz="1600" dirty="0"/>
                        <a:t> larva</a:t>
                      </a:r>
                    </a:p>
                    <a:p>
                      <a:r>
                        <a:rPr lang="en-US" sz="1600" baseline="0" dirty="0"/>
                        <a:t>autoinfection </a:t>
                      </a:r>
                      <a:endParaRPr lang="en-US" sz="1600" dirty="0"/>
                    </a:p>
                  </a:txBody>
                  <a:tcPr/>
                </a:tc>
                <a:tc>
                  <a:txBody>
                    <a:bodyPr/>
                    <a:lstStyle/>
                    <a:p>
                      <a:r>
                        <a:rPr lang="en-US" sz="1600" dirty="0"/>
                        <a:t>Rh.</a:t>
                      </a:r>
                      <a:r>
                        <a:rPr lang="en-US" sz="1600" baseline="0" dirty="0"/>
                        <a:t> Larva </a:t>
                      </a:r>
                    </a:p>
                    <a:p>
                      <a:r>
                        <a:rPr lang="en-US" sz="1600" baseline="0" dirty="0"/>
                        <a:t>No eggs </a:t>
                      </a:r>
                      <a:endParaRPr lang="en-US" sz="1600" dirty="0"/>
                    </a:p>
                  </a:txBody>
                  <a:tcPr/>
                </a:tc>
                <a:tc>
                  <a:txBody>
                    <a:bodyPr/>
                    <a:lstStyle/>
                    <a:p>
                      <a:r>
                        <a:rPr lang="en-US" sz="1600" dirty="0"/>
                        <a:t>--</a:t>
                      </a:r>
                    </a:p>
                  </a:txBody>
                  <a:tcPr/>
                </a:tc>
                <a:tc>
                  <a:txBody>
                    <a:bodyPr/>
                    <a:lstStyle/>
                    <a:p>
                      <a:r>
                        <a:rPr lang="en-US" sz="1600" dirty="0"/>
                        <a:t>--</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039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774" y="272360"/>
            <a:ext cx="10515600" cy="721553"/>
          </a:xfrm>
        </p:spPr>
        <p:txBody>
          <a:bodyPr>
            <a:normAutofit/>
          </a:bodyPr>
          <a:lstStyle/>
          <a:p>
            <a:r>
              <a:rPr lang="en-US" dirty="0">
                <a:ln w="0"/>
                <a:solidFill>
                  <a:schemeClr val="accent1">
                    <a:lumMod val="50000"/>
                  </a:schemeClr>
                </a:solidFill>
                <a:effectLst>
                  <a:outerShdw blurRad="38100" dist="19050" dir="2700000" algn="tl" rotWithShape="0">
                    <a:schemeClr val="dk1">
                      <a:alpha val="40000"/>
                    </a:schemeClr>
                  </a:outerShdw>
                </a:effectLst>
                <a:ea typeface="+mn-ea"/>
                <a:cs typeface="+mn-cs"/>
              </a:rPr>
              <a:t>SUMMARY:</a:t>
            </a:r>
          </a:p>
        </p:txBody>
      </p:sp>
      <p:cxnSp>
        <p:nvCxnSpPr>
          <p:cNvPr id="4" name="Straight Connector 3">
            <a:extLst>
              <a:ext uri="{FF2B5EF4-FFF2-40B4-BE49-F238E27FC236}">
                <a16:creationId xmlns:a16="http://schemas.microsoft.com/office/drawing/2014/main" xmlns="" id="{35DFF2FF-55CA-4668-BE8F-94BD5946A2EA}"/>
              </a:ext>
            </a:extLst>
          </p:cNvPr>
          <p:cNvCxnSpPr/>
          <p:nvPr/>
        </p:nvCxnSpPr>
        <p:spPr>
          <a:xfrm>
            <a:off x="0" y="99391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6" name="Table 5">
            <a:extLst>
              <a:ext uri="{FF2B5EF4-FFF2-40B4-BE49-F238E27FC236}">
                <a16:creationId xmlns:a16="http://schemas.microsoft.com/office/drawing/2014/main" xmlns="" id="{2902A5E9-717A-4C45-B886-B094B08DF335}"/>
              </a:ext>
            </a:extLst>
          </p:cNvPr>
          <p:cNvGraphicFramePr>
            <a:graphicFrameLocks noGrp="1"/>
          </p:cNvGraphicFramePr>
          <p:nvPr>
            <p:extLst>
              <p:ext uri="{D42A27DB-BD31-4B8C-83A1-F6EECF244321}">
                <p14:modId xmlns:p14="http://schemas.microsoft.com/office/powerpoint/2010/main" val="1536805568"/>
              </p:ext>
            </p:extLst>
          </p:nvPr>
        </p:nvGraphicFramePr>
        <p:xfrm>
          <a:off x="72888" y="1201368"/>
          <a:ext cx="12046223" cy="4754880"/>
        </p:xfrm>
        <a:graphic>
          <a:graphicData uri="http://schemas.openxmlformats.org/drawingml/2006/table">
            <a:tbl>
              <a:tblPr firstRow="1" bandRow="1">
                <a:tableStyleId>{5C22544A-7EE6-4342-B048-85BDC9FD1C3A}</a:tableStyleId>
              </a:tblPr>
              <a:tblGrid>
                <a:gridCol w="1720889">
                  <a:extLst>
                    <a:ext uri="{9D8B030D-6E8A-4147-A177-3AD203B41FA5}">
                      <a16:colId xmlns:a16="http://schemas.microsoft.com/office/drawing/2014/main" xmlns="" val="20000"/>
                    </a:ext>
                  </a:extLst>
                </a:gridCol>
                <a:gridCol w="1720889">
                  <a:extLst>
                    <a:ext uri="{9D8B030D-6E8A-4147-A177-3AD203B41FA5}">
                      <a16:colId xmlns:a16="http://schemas.microsoft.com/office/drawing/2014/main" xmlns="" val="20001"/>
                    </a:ext>
                  </a:extLst>
                </a:gridCol>
                <a:gridCol w="1720889">
                  <a:extLst>
                    <a:ext uri="{9D8B030D-6E8A-4147-A177-3AD203B41FA5}">
                      <a16:colId xmlns:a16="http://schemas.microsoft.com/office/drawing/2014/main" xmlns="" val="20002"/>
                    </a:ext>
                  </a:extLst>
                </a:gridCol>
                <a:gridCol w="1720889">
                  <a:extLst>
                    <a:ext uri="{9D8B030D-6E8A-4147-A177-3AD203B41FA5}">
                      <a16:colId xmlns:a16="http://schemas.microsoft.com/office/drawing/2014/main" xmlns="" val="20003"/>
                    </a:ext>
                  </a:extLst>
                </a:gridCol>
                <a:gridCol w="1720889">
                  <a:extLst>
                    <a:ext uri="{9D8B030D-6E8A-4147-A177-3AD203B41FA5}">
                      <a16:colId xmlns:a16="http://schemas.microsoft.com/office/drawing/2014/main" xmlns="" val="20004"/>
                    </a:ext>
                  </a:extLst>
                </a:gridCol>
                <a:gridCol w="1720889">
                  <a:extLst>
                    <a:ext uri="{9D8B030D-6E8A-4147-A177-3AD203B41FA5}">
                      <a16:colId xmlns:a16="http://schemas.microsoft.com/office/drawing/2014/main" xmlns="" val="20005"/>
                    </a:ext>
                  </a:extLst>
                </a:gridCol>
                <a:gridCol w="1720889">
                  <a:extLst>
                    <a:ext uri="{9D8B030D-6E8A-4147-A177-3AD203B41FA5}">
                      <a16:colId xmlns:a16="http://schemas.microsoft.com/office/drawing/2014/main" xmlns="" val="20006"/>
                    </a:ext>
                  </a:extLst>
                </a:gridCol>
              </a:tblGrid>
              <a:tr h="484872">
                <a:tc>
                  <a:txBody>
                    <a:bodyPr/>
                    <a:lstStyle/>
                    <a:p>
                      <a:r>
                        <a:rPr lang="en-US" dirty="0"/>
                        <a:t>Tapeworms</a:t>
                      </a:r>
                    </a:p>
                  </a:txBody>
                  <a:tcPr/>
                </a:tc>
                <a:tc>
                  <a:txBody>
                    <a:bodyPr/>
                    <a:lstStyle/>
                    <a:p>
                      <a:r>
                        <a:rPr lang="en-US" dirty="0"/>
                        <a:t>location</a:t>
                      </a:r>
                    </a:p>
                  </a:txBody>
                  <a:tcPr/>
                </a:tc>
                <a:tc>
                  <a:txBody>
                    <a:bodyPr/>
                    <a:lstStyle/>
                    <a:p>
                      <a:r>
                        <a:rPr lang="en-US" dirty="0"/>
                        <a:t>Method</a:t>
                      </a:r>
                      <a:r>
                        <a:rPr lang="en-US" baseline="0" dirty="0"/>
                        <a:t> of transmission </a:t>
                      </a:r>
                      <a:endParaRPr lang="en-US" dirty="0"/>
                    </a:p>
                  </a:txBody>
                  <a:tcPr/>
                </a:tc>
                <a:tc>
                  <a:txBody>
                    <a:bodyPr/>
                    <a:lstStyle/>
                    <a:p>
                      <a:r>
                        <a:rPr lang="en-US" dirty="0"/>
                        <a:t>Infective</a:t>
                      </a:r>
                      <a:r>
                        <a:rPr lang="en-US" baseline="0" dirty="0"/>
                        <a:t> organism</a:t>
                      </a:r>
                      <a:endParaRPr lang="en-US" dirty="0"/>
                    </a:p>
                  </a:txBody>
                  <a:tcPr/>
                </a:tc>
                <a:tc>
                  <a:txBody>
                    <a:bodyPr/>
                    <a:lstStyle/>
                    <a:p>
                      <a:r>
                        <a:rPr lang="en-US" dirty="0"/>
                        <a:t>Diagnostic</a:t>
                      </a:r>
                      <a:r>
                        <a:rPr lang="en-US" baseline="0" dirty="0"/>
                        <a:t> organism</a:t>
                      </a:r>
                      <a:endParaRPr lang="en-US" dirty="0"/>
                    </a:p>
                  </a:txBody>
                  <a:tcPr/>
                </a:tc>
                <a:tc>
                  <a:txBody>
                    <a:bodyPr/>
                    <a:lstStyle/>
                    <a:p>
                      <a:r>
                        <a:rPr lang="en-US" dirty="0"/>
                        <a:t>diagnosis</a:t>
                      </a:r>
                    </a:p>
                  </a:txBody>
                  <a:tcPr/>
                </a:tc>
                <a:tc>
                  <a:txBody>
                    <a:bodyPr/>
                    <a:lstStyle/>
                    <a:p>
                      <a:r>
                        <a:rPr lang="en-US" dirty="0"/>
                        <a:t>treatment</a:t>
                      </a:r>
                    </a:p>
                  </a:txBody>
                  <a:tcPr/>
                </a:tc>
                <a:extLst>
                  <a:ext uri="{0D108BD9-81ED-4DB2-BD59-A6C34878D82A}">
                    <a16:rowId xmlns:a16="http://schemas.microsoft.com/office/drawing/2014/main" xmlns="" val="10000"/>
                  </a:ext>
                </a:extLst>
              </a:tr>
              <a:tr h="1108279">
                <a:tc>
                  <a:txBody>
                    <a:bodyPr/>
                    <a:lstStyle/>
                    <a:p>
                      <a:r>
                        <a:rPr lang="en-US" dirty="0" err="1"/>
                        <a:t>Taenia</a:t>
                      </a:r>
                      <a:r>
                        <a:rPr lang="en-US" dirty="0"/>
                        <a:t> </a:t>
                      </a:r>
                      <a:r>
                        <a:rPr lang="en-US" dirty="0" err="1"/>
                        <a:t>saginata</a:t>
                      </a:r>
                      <a:endParaRPr lang="en-US" dirty="0"/>
                    </a:p>
                  </a:txBody>
                  <a:tcPr/>
                </a:tc>
                <a:tc>
                  <a:txBody>
                    <a:bodyPr/>
                    <a:lstStyle/>
                    <a:p>
                      <a:r>
                        <a:rPr lang="en-US" dirty="0"/>
                        <a:t>Small intestine</a:t>
                      </a:r>
                    </a:p>
                  </a:txBody>
                  <a:tcPr/>
                </a:tc>
                <a:tc>
                  <a:txBody>
                    <a:bodyPr/>
                    <a:lstStyle/>
                    <a:p>
                      <a:r>
                        <a:rPr lang="en-US" dirty="0"/>
                        <a:t>Cattle: infected grass</a:t>
                      </a:r>
                    </a:p>
                    <a:p>
                      <a:r>
                        <a:rPr lang="en-US" dirty="0"/>
                        <a:t>Humans: undercooked meat</a:t>
                      </a:r>
                    </a:p>
                  </a:txBody>
                  <a:tcPr/>
                </a:tc>
                <a:tc>
                  <a:txBody>
                    <a:bodyPr/>
                    <a:lstStyle/>
                    <a:p>
                      <a:r>
                        <a:rPr lang="en-US" dirty="0" err="1"/>
                        <a:t>Cysticerci</a:t>
                      </a:r>
                      <a:r>
                        <a:rPr lang="en-US" dirty="0"/>
                        <a:t> in muscle</a:t>
                      </a:r>
                    </a:p>
                  </a:txBody>
                  <a:tcPr/>
                </a:tc>
                <a:tc>
                  <a:txBody>
                    <a:bodyPr/>
                    <a:lstStyle/>
                    <a:p>
                      <a:r>
                        <a:rPr lang="en-US" dirty="0"/>
                        <a:t>Eggs or</a:t>
                      </a:r>
                      <a:r>
                        <a:rPr lang="en-US" baseline="0" dirty="0"/>
                        <a:t> gravid </a:t>
                      </a:r>
                      <a:r>
                        <a:rPr lang="en-US" baseline="0" dirty="0" err="1"/>
                        <a:t>proglottidis</a:t>
                      </a:r>
                      <a:endParaRPr lang="en-US" dirty="0"/>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xmlns="" val="10001"/>
                  </a:ext>
                </a:extLst>
              </a:tr>
              <a:tr h="827162">
                <a:tc>
                  <a:txBody>
                    <a:bodyPr/>
                    <a:lstStyle/>
                    <a:p>
                      <a:r>
                        <a:rPr lang="en-US" dirty="0" err="1"/>
                        <a:t>Taenia</a:t>
                      </a:r>
                      <a:r>
                        <a:rPr lang="en-US" dirty="0"/>
                        <a:t> </a:t>
                      </a:r>
                      <a:r>
                        <a:rPr lang="en-US" dirty="0" err="1"/>
                        <a:t>Solium</a:t>
                      </a:r>
                      <a:endParaRPr lang="en-US" dirty="0"/>
                    </a:p>
                  </a:txBody>
                  <a:tcPr/>
                </a:tc>
                <a:tc>
                  <a:txBody>
                    <a:bodyPr/>
                    <a:lstStyle/>
                    <a:p>
                      <a:r>
                        <a:rPr lang="en-US" dirty="0"/>
                        <a:t>Liver,</a:t>
                      </a:r>
                      <a:r>
                        <a:rPr lang="en-US" baseline="0" dirty="0"/>
                        <a:t> brain, lungs</a:t>
                      </a:r>
                      <a:endParaRPr lang="en-US" dirty="0"/>
                    </a:p>
                  </a:txBody>
                  <a:tcPr/>
                </a:tc>
                <a:tc>
                  <a:txBody>
                    <a:bodyPr/>
                    <a:lstStyle/>
                    <a:p>
                      <a:r>
                        <a:rPr lang="en-US" dirty="0"/>
                        <a:t>Eating</a:t>
                      </a:r>
                      <a:r>
                        <a:rPr lang="en-US" baseline="0" dirty="0"/>
                        <a:t> undercooked pork</a:t>
                      </a: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xmlns="" val="10002"/>
                  </a:ext>
                </a:extLst>
              </a:tr>
              <a:tr h="1316081">
                <a:tc>
                  <a:txBody>
                    <a:bodyPr/>
                    <a:lstStyle/>
                    <a:p>
                      <a:r>
                        <a:rPr lang="en-US" dirty="0" err="1"/>
                        <a:t>Echinochoccus</a:t>
                      </a:r>
                      <a:r>
                        <a:rPr lang="en-US" baseline="0" dirty="0"/>
                        <a:t> </a:t>
                      </a:r>
                      <a:r>
                        <a:rPr lang="en-US" baseline="0" dirty="0" err="1"/>
                        <a:t>granulosus</a:t>
                      </a:r>
                      <a:endParaRPr lang="en-US" dirty="0"/>
                    </a:p>
                  </a:txBody>
                  <a:tcPr/>
                </a:tc>
                <a:tc>
                  <a:txBody>
                    <a:bodyPr/>
                    <a:lstStyle/>
                    <a:p>
                      <a:r>
                        <a:rPr lang="en-US" dirty="0"/>
                        <a:t>--</a:t>
                      </a:r>
                    </a:p>
                  </a:txBody>
                  <a:tcPr/>
                </a:tc>
                <a:tc>
                  <a:txBody>
                    <a:bodyPr/>
                    <a:lstStyle/>
                    <a:p>
                      <a:r>
                        <a:rPr lang="en-US" dirty="0"/>
                        <a:t>Infected</a:t>
                      </a:r>
                      <a:r>
                        <a:rPr lang="en-US" baseline="0" dirty="0"/>
                        <a:t> sheep eaten by dog which spreads it to humans</a:t>
                      </a:r>
                      <a:endParaRPr lang="en-US" dirty="0"/>
                    </a:p>
                  </a:txBody>
                  <a:tcPr/>
                </a:tc>
                <a:tc>
                  <a:txBody>
                    <a:bodyPr/>
                    <a:lstStyle/>
                    <a:p>
                      <a:r>
                        <a:rPr lang="en-US" dirty="0"/>
                        <a:t>--</a:t>
                      </a:r>
                    </a:p>
                  </a:txBody>
                  <a:tcPr/>
                </a:tc>
                <a:tc>
                  <a:txBody>
                    <a:bodyPr/>
                    <a:lstStyle/>
                    <a:p>
                      <a:r>
                        <a:rPr lang="en-US" dirty="0"/>
                        <a:t>--</a:t>
                      </a:r>
                    </a:p>
                  </a:txBody>
                  <a:tcPr/>
                </a:tc>
                <a:tc>
                  <a:txBody>
                    <a:bodyPr/>
                    <a:lstStyle/>
                    <a:p>
                      <a:r>
                        <a:rPr lang="en-US" dirty="0"/>
                        <a:t>Radiology, serology,</a:t>
                      </a:r>
                      <a:r>
                        <a:rPr lang="en-US" baseline="0" dirty="0"/>
                        <a:t> </a:t>
                      </a:r>
                      <a:r>
                        <a:rPr lang="en-US" baseline="0" dirty="0" err="1"/>
                        <a:t>casoni’s</a:t>
                      </a:r>
                      <a:r>
                        <a:rPr lang="en-US" baseline="0" dirty="0"/>
                        <a:t> test, and microscopically (dangerous!)</a:t>
                      </a:r>
                      <a:endParaRPr lang="en-US" dirty="0"/>
                    </a:p>
                  </a:txBody>
                  <a:tcPr/>
                </a:tc>
                <a:tc>
                  <a:txBody>
                    <a:bodyPr/>
                    <a:lstStyle/>
                    <a:p>
                      <a:r>
                        <a:rPr lang="en-US" dirty="0"/>
                        <a:t>Intestine: </a:t>
                      </a:r>
                      <a:r>
                        <a:rPr lang="en-US" dirty="0" err="1"/>
                        <a:t>praziquantel</a:t>
                      </a:r>
                      <a:endParaRPr lang="en-US" dirty="0"/>
                    </a:p>
                    <a:p>
                      <a:r>
                        <a:rPr lang="en-US" dirty="0"/>
                        <a:t>Tissue: surgery</a:t>
                      </a:r>
                      <a:r>
                        <a:rPr lang="en-US" baseline="0" dirty="0"/>
                        <a:t> and </a:t>
                      </a:r>
                      <a:r>
                        <a:rPr lang="en-US" baseline="0" dirty="0" err="1"/>
                        <a:t>albendazole</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663752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0E3CE32-B711-4660-A5D4-F37E46BA91F8}"/>
              </a:ext>
            </a:extLst>
          </p:cNvPr>
          <p:cNvSpPr/>
          <p:nvPr/>
        </p:nvSpPr>
        <p:spPr>
          <a:xfrm>
            <a:off x="0" y="0"/>
            <a:ext cx="1350498" cy="685800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C6773A7-36C9-4525-99BD-59F681A8FF44}"/>
              </a:ext>
            </a:extLst>
          </p:cNvPr>
          <p:cNvSpPr/>
          <p:nvPr/>
        </p:nvSpPr>
        <p:spPr>
          <a:xfrm>
            <a:off x="1518361" y="312261"/>
            <a:ext cx="10573407" cy="646331"/>
          </a:xfrm>
          <a:prstGeom prst="rect">
            <a:avLst/>
          </a:prstGeom>
          <a:noFill/>
        </p:spPr>
        <p:txBody>
          <a:bodyPr wrap="none" lIns="91440" tIns="45720" rIns="91440" bIns="45720">
            <a:spAutoFit/>
          </a:bodyPr>
          <a:lstStyle/>
          <a:p>
            <a:pPr algn="ctr"/>
            <a:r>
              <a:rPr lang="en-US" sz="3600" b="0" cap="none" spc="0" dirty="0">
                <a:ln w="0"/>
                <a:solidFill>
                  <a:schemeClr val="accent1">
                    <a:lumMod val="50000"/>
                  </a:schemeClr>
                </a:solidFill>
                <a:effectLst>
                  <a:outerShdw blurRad="38100" dist="19050" dir="2700000" algn="tl" rotWithShape="0">
                    <a:schemeClr val="dk1">
                      <a:alpha val="40000"/>
                    </a:schemeClr>
                  </a:outerShdw>
                </a:effectLst>
                <a:latin typeface="+mj-lt"/>
              </a:rPr>
              <a:t>THANK YOU FOR CHECKING OUR WORK, BEST OF LUCK!</a:t>
            </a:r>
          </a:p>
        </p:txBody>
      </p:sp>
      <p:sp>
        <p:nvSpPr>
          <p:cNvPr id="2" name="Rectangle 1">
            <a:extLst>
              <a:ext uri="{FF2B5EF4-FFF2-40B4-BE49-F238E27FC236}">
                <a16:creationId xmlns:a16="http://schemas.microsoft.com/office/drawing/2014/main" xmlns="" id="{A8F01675-6040-4A6D-99FE-0AA0F5DAFDEF}"/>
              </a:ext>
            </a:extLst>
          </p:cNvPr>
          <p:cNvSpPr/>
          <p:nvPr/>
        </p:nvSpPr>
        <p:spPr>
          <a:xfrm>
            <a:off x="6457071" y="1839913"/>
            <a:ext cx="2242602" cy="707886"/>
          </a:xfrm>
          <a:prstGeom prst="rect">
            <a:avLst/>
          </a:prstGeom>
          <a:noFill/>
        </p:spPr>
        <p:txBody>
          <a:bodyPr wrap="none" lIns="91440" tIns="45720" rIns="91440" bIns="45720">
            <a:spAutoFit/>
          </a:bodyPr>
          <a:lstStyle/>
          <a:p>
            <a:r>
              <a:rPr lang="en-US" sz="2000" b="0" cap="none" spc="0" dirty="0">
                <a:ln w="0"/>
                <a:solidFill>
                  <a:schemeClr val="tx1"/>
                </a:solidFill>
                <a:effectLst>
                  <a:outerShdw blurRad="38100" dist="19050" dir="2700000" algn="tl" rotWithShape="0">
                    <a:schemeClr val="dk1">
                      <a:alpha val="40000"/>
                    </a:schemeClr>
                  </a:outerShdw>
                </a:effectLst>
              </a:rPr>
              <a:t>Hamad </a:t>
            </a:r>
            <a:r>
              <a:rPr lang="en-US" sz="2000" dirty="0" err="1">
                <a:ln w="0"/>
                <a:effectLst>
                  <a:outerShdw blurRad="38100" dist="19050" dir="2700000" algn="tl" rotWithShape="0">
                    <a:schemeClr val="dk1">
                      <a:alpha val="40000"/>
                    </a:schemeClr>
                  </a:outerShdw>
                </a:effectLst>
              </a:rPr>
              <a:t>A</a:t>
            </a:r>
            <a:r>
              <a:rPr lang="en-US" sz="2000" b="0" cap="none" spc="0" dirty="0" err="1">
                <a:ln w="0"/>
                <a:solidFill>
                  <a:schemeClr val="tx1"/>
                </a:solidFill>
                <a:effectLst>
                  <a:outerShdw blurRad="38100" dist="19050" dir="2700000" algn="tl" rotWithShape="0">
                    <a:schemeClr val="dk1">
                      <a:alpha val="40000"/>
                    </a:schemeClr>
                  </a:outerShdw>
                </a:effectLst>
              </a:rPr>
              <a:t>lkhudhairy</a:t>
            </a:r>
            <a:endParaRPr lang="en-US" sz="2000" b="0" cap="none" spc="0" dirty="0">
              <a:ln w="0"/>
              <a:solidFill>
                <a:schemeClr val="tx1"/>
              </a:solidFill>
              <a:effectLst>
                <a:outerShdw blurRad="38100" dist="19050" dir="2700000" algn="tl" rotWithShape="0">
                  <a:schemeClr val="dk1">
                    <a:alpha val="40000"/>
                  </a:schemeClr>
                </a:outerShdw>
              </a:effectLst>
            </a:endParaRPr>
          </a:p>
          <a:p>
            <a:endParaRPr lang="en-US" sz="2000" dirty="0">
              <a:ln w="0"/>
              <a:effectLst>
                <a:outerShdw blurRad="38100" dist="19050" dir="2700000" algn="tl" rotWithShape="0">
                  <a:schemeClr val="dk1">
                    <a:alpha val="40000"/>
                  </a:schemeClr>
                </a:outerShdw>
              </a:effectLst>
            </a:endParaRPr>
          </a:p>
        </p:txBody>
      </p:sp>
      <p:pic>
        <p:nvPicPr>
          <p:cNvPr id="4" name="Picture 3">
            <a:extLst>
              <a:ext uri="{FF2B5EF4-FFF2-40B4-BE49-F238E27FC236}">
                <a16:creationId xmlns:a16="http://schemas.microsoft.com/office/drawing/2014/main" xmlns="" id="{B55F4791-DE2D-4B12-AC47-BFD39E91BB57}"/>
              </a:ext>
            </a:extLst>
          </p:cNvPr>
          <p:cNvPicPr>
            <a:picLocks noChangeAspect="1"/>
          </p:cNvPicPr>
          <p:nvPr/>
        </p:nvPicPr>
        <p:blipFill>
          <a:blip r:embed="rId2"/>
          <a:stretch>
            <a:fillRect/>
          </a:stretch>
        </p:blipFill>
        <p:spPr>
          <a:xfrm>
            <a:off x="5534212" y="1578539"/>
            <a:ext cx="922859" cy="922859"/>
          </a:xfrm>
          <a:prstGeom prst="rect">
            <a:avLst/>
          </a:prstGeom>
        </p:spPr>
      </p:pic>
      <p:pic>
        <p:nvPicPr>
          <p:cNvPr id="8" name="Picture 7">
            <a:extLst>
              <a:ext uri="{FF2B5EF4-FFF2-40B4-BE49-F238E27FC236}">
                <a16:creationId xmlns:a16="http://schemas.microsoft.com/office/drawing/2014/main" xmlns="" id="{D6C75346-F189-4E4C-A939-92A07120B093}"/>
              </a:ext>
            </a:extLst>
          </p:cNvPr>
          <p:cNvPicPr>
            <a:picLocks noChangeAspect="1"/>
          </p:cNvPicPr>
          <p:nvPr/>
        </p:nvPicPr>
        <p:blipFill>
          <a:blip r:embed="rId3"/>
          <a:stretch>
            <a:fillRect/>
          </a:stretch>
        </p:blipFill>
        <p:spPr>
          <a:xfrm>
            <a:off x="8860155" y="1578539"/>
            <a:ext cx="948739" cy="922859"/>
          </a:xfrm>
          <a:prstGeom prst="rect">
            <a:avLst/>
          </a:prstGeom>
        </p:spPr>
      </p:pic>
      <p:sp>
        <p:nvSpPr>
          <p:cNvPr id="11" name="Rectangle 10">
            <a:extLst>
              <a:ext uri="{FF2B5EF4-FFF2-40B4-BE49-F238E27FC236}">
                <a16:creationId xmlns:a16="http://schemas.microsoft.com/office/drawing/2014/main" xmlns="" id="{559D053C-0EB8-4C09-8864-6393CBE05011}"/>
              </a:ext>
            </a:extLst>
          </p:cNvPr>
          <p:cNvSpPr/>
          <p:nvPr/>
        </p:nvSpPr>
        <p:spPr>
          <a:xfrm>
            <a:off x="9771576" y="1839913"/>
            <a:ext cx="1939249" cy="1938992"/>
          </a:xfrm>
          <a:prstGeom prst="rect">
            <a:avLst/>
          </a:prstGeom>
        </p:spPr>
        <p:txBody>
          <a:bodyPr wrap="none">
            <a:spAutoFit/>
          </a:bodyPr>
          <a:lstStyle/>
          <a:p>
            <a:r>
              <a:rPr lang="en-US" sz="2000" dirty="0" err="1">
                <a:ln w="0"/>
                <a:effectLst>
                  <a:outerShdw blurRad="38100" dist="19050" dir="2700000" algn="tl" rotWithShape="0">
                    <a:schemeClr val="dk1">
                      <a:alpha val="40000"/>
                    </a:schemeClr>
                  </a:outerShdw>
                </a:effectLst>
              </a:rPr>
              <a:t>Shrooq</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Alsomali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Safa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Alosaimi</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Wejdan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Alzaid</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Leen</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Altamimi</a:t>
            </a:r>
            <a:endParaRPr lang="en-US" sz="2000" dirty="0">
              <a:ln w="0"/>
              <a:effectLst>
                <a:outerShdw blurRad="38100" dist="19050" dir="2700000" algn="tl" rotWithShape="0">
                  <a:schemeClr val="dk1">
                    <a:alpha val="40000"/>
                  </a:schemeClr>
                </a:outerShdw>
              </a:effectLst>
            </a:endParaRPr>
          </a:p>
          <a:p>
            <a:r>
              <a:rPr lang="en-US" sz="2000" dirty="0">
                <a:ln w="0"/>
                <a:effectLst>
                  <a:outerShdw blurRad="38100" dist="19050" dir="2700000" algn="tl" rotWithShape="0">
                    <a:schemeClr val="dk1">
                      <a:alpha val="40000"/>
                    </a:schemeClr>
                  </a:outerShdw>
                </a:effectLst>
              </a:rPr>
              <a:t>Najd </a:t>
            </a:r>
            <a:r>
              <a:rPr lang="en-US" sz="2000" dirty="0" err="1">
                <a:ln w="0"/>
                <a:effectLst>
                  <a:outerShdw blurRad="38100" dist="19050" dir="2700000" algn="tl" rotWithShape="0">
                    <a:schemeClr val="dk1">
                      <a:alpha val="40000"/>
                    </a:schemeClr>
                  </a:outerShdw>
                </a:effectLst>
              </a:rPr>
              <a:t>Altheeb</a:t>
            </a:r>
            <a:endParaRPr lang="en-US" sz="2000" dirty="0">
              <a:ln w="0"/>
              <a:effectLst>
                <a:outerShdw blurRad="38100" dist="19050" dir="2700000" algn="tl" rotWithShape="0">
                  <a:schemeClr val="dk1">
                    <a:alpha val="40000"/>
                  </a:schemeClr>
                </a:outerShdw>
              </a:effectLst>
            </a:endParaRPr>
          </a:p>
          <a:p>
            <a:r>
              <a:rPr lang="en-US" sz="2000" dirty="0" err="1">
                <a:ln w="0"/>
                <a:effectLst>
                  <a:outerShdw blurRad="38100" dist="19050" dir="2700000" algn="tl" rotWithShape="0">
                    <a:schemeClr val="dk1">
                      <a:alpha val="40000"/>
                    </a:schemeClr>
                  </a:outerShdw>
                </a:effectLst>
              </a:rPr>
              <a:t>Jumana</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alghtani</a:t>
            </a:r>
            <a:r>
              <a:rPr lang="en-US" sz="2000" dirty="0">
                <a:ln w="0"/>
                <a:effectLst>
                  <a:outerShdw blurRad="38100" dist="19050" dir="2700000" algn="tl" rotWithShape="0">
                    <a:schemeClr val="dk1">
                      <a:alpha val="40000"/>
                    </a:schemeClr>
                  </a:outerShdw>
                </a:effectLst>
              </a:rPr>
              <a:t> </a:t>
            </a:r>
          </a:p>
        </p:txBody>
      </p:sp>
      <p:sp>
        <p:nvSpPr>
          <p:cNvPr id="14" name="TextBox 13">
            <a:extLst>
              <a:ext uri="{FF2B5EF4-FFF2-40B4-BE49-F238E27FC236}">
                <a16:creationId xmlns:a16="http://schemas.microsoft.com/office/drawing/2014/main" xmlns="" id="{EC64F9FF-CDE9-4490-90EE-7738BF6D2BDA}"/>
              </a:ext>
            </a:extLst>
          </p:cNvPr>
          <p:cNvSpPr txBox="1"/>
          <p:nvPr/>
        </p:nvSpPr>
        <p:spPr>
          <a:xfrm>
            <a:off x="1332201" y="5761103"/>
            <a:ext cx="2110154" cy="369332"/>
          </a:xfrm>
          <a:prstGeom prst="rect">
            <a:avLst/>
          </a:prstGeom>
          <a:noFill/>
        </p:spPr>
        <p:txBody>
          <a:bodyPr wrap="square" rtlCol="0">
            <a:spAutoFit/>
          </a:bodyPr>
          <a:lstStyle/>
          <a:p>
            <a:r>
              <a:rPr lang="en-US" b="1" dirty="0"/>
              <a:t>Doctors slides</a:t>
            </a:r>
          </a:p>
        </p:txBody>
      </p:sp>
      <p:pic>
        <p:nvPicPr>
          <p:cNvPr id="12" name="Picture 11">
            <a:extLst>
              <a:ext uri="{FF2B5EF4-FFF2-40B4-BE49-F238E27FC236}">
                <a16:creationId xmlns:a16="http://schemas.microsoft.com/office/drawing/2014/main" xmlns="" id="{26BFC639-C571-412D-ADCE-431CF9324057}"/>
              </a:ext>
            </a:extLst>
          </p:cNvPr>
          <p:cNvPicPr>
            <a:picLocks noChangeAspect="1"/>
          </p:cNvPicPr>
          <p:nvPr/>
        </p:nvPicPr>
        <p:blipFill>
          <a:blip r:embed="rId4"/>
          <a:stretch>
            <a:fillRect/>
          </a:stretch>
        </p:blipFill>
        <p:spPr>
          <a:xfrm>
            <a:off x="94427" y="5410814"/>
            <a:ext cx="1069911" cy="1042996"/>
          </a:xfrm>
          <a:prstGeom prst="rect">
            <a:avLst/>
          </a:prstGeom>
        </p:spPr>
      </p:pic>
      <p:pic>
        <p:nvPicPr>
          <p:cNvPr id="16" name="Picture 15">
            <a:extLst>
              <a:ext uri="{FF2B5EF4-FFF2-40B4-BE49-F238E27FC236}">
                <a16:creationId xmlns:a16="http://schemas.microsoft.com/office/drawing/2014/main" xmlns="" id="{03988073-9541-48B4-B7D0-4234038E9B64}"/>
              </a:ext>
            </a:extLst>
          </p:cNvPr>
          <p:cNvPicPr>
            <a:picLocks noChangeAspect="1"/>
          </p:cNvPicPr>
          <p:nvPr/>
        </p:nvPicPr>
        <p:blipFill>
          <a:blip r:embed="rId5"/>
          <a:stretch>
            <a:fillRect/>
          </a:stretch>
        </p:blipFill>
        <p:spPr>
          <a:xfrm>
            <a:off x="285236" y="4112195"/>
            <a:ext cx="879102" cy="932305"/>
          </a:xfrm>
          <a:prstGeom prst="rect">
            <a:avLst/>
          </a:prstGeom>
        </p:spPr>
      </p:pic>
      <p:pic>
        <p:nvPicPr>
          <p:cNvPr id="18" name="Picture 17">
            <a:extLst>
              <a:ext uri="{FF2B5EF4-FFF2-40B4-BE49-F238E27FC236}">
                <a16:creationId xmlns:a16="http://schemas.microsoft.com/office/drawing/2014/main" xmlns="" id="{E030F191-3DE2-46CE-AC24-DF79F3FBB1DF}"/>
              </a:ext>
            </a:extLst>
          </p:cNvPr>
          <p:cNvPicPr>
            <a:picLocks noChangeAspect="1"/>
          </p:cNvPicPr>
          <p:nvPr/>
        </p:nvPicPr>
        <p:blipFill>
          <a:blip r:embed="rId6"/>
          <a:stretch>
            <a:fillRect/>
          </a:stretch>
        </p:blipFill>
        <p:spPr>
          <a:xfrm>
            <a:off x="215097" y="2813577"/>
            <a:ext cx="932305" cy="932305"/>
          </a:xfrm>
          <a:prstGeom prst="rect">
            <a:avLst/>
          </a:prstGeom>
        </p:spPr>
      </p:pic>
      <p:pic>
        <p:nvPicPr>
          <p:cNvPr id="20" name="Picture 19">
            <a:extLst>
              <a:ext uri="{FF2B5EF4-FFF2-40B4-BE49-F238E27FC236}">
                <a16:creationId xmlns:a16="http://schemas.microsoft.com/office/drawing/2014/main" xmlns="" id="{DD5CA474-47C4-434F-858C-9C6CD740FED9}"/>
              </a:ext>
            </a:extLst>
          </p:cNvPr>
          <p:cNvPicPr>
            <a:picLocks noChangeAspect="1"/>
          </p:cNvPicPr>
          <p:nvPr/>
        </p:nvPicPr>
        <p:blipFill>
          <a:blip r:embed="rId7"/>
          <a:stretch>
            <a:fillRect/>
          </a:stretch>
        </p:blipFill>
        <p:spPr>
          <a:xfrm>
            <a:off x="215097" y="1427884"/>
            <a:ext cx="1019380" cy="1019380"/>
          </a:xfrm>
          <a:prstGeom prst="rect">
            <a:avLst/>
          </a:prstGeom>
        </p:spPr>
      </p:pic>
    </p:spTree>
    <p:extLst>
      <p:ext uri="{BB962C8B-B14F-4D97-AF65-F5344CB8AC3E}">
        <p14:creationId xmlns:p14="http://schemas.microsoft.com/office/powerpoint/2010/main" val="103342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مجموعة 126"/>
          <p:cNvGrpSpPr/>
          <p:nvPr/>
        </p:nvGrpSpPr>
        <p:grpSpPr>
          <a:xfrm>
            <a:off x="-184727" y="1143866"/>
            <a:ext cx="12376727" cy="5899485"/>
            <a:chOff x="-249382" y="792863"/>
            <a:chExt cx="12376727" cy="5899485"/>
          </a:xfrm>
        </p:grpSpPr>
        <p:grpSp>
          <p:nvGrpSpPr>
            <p:cNvPr id="115" name="مجموعة 114"/>
            <p:cNvGrpSpPr/>
            <p:nvPr/>
          </p:nvGrpSpPr>
          <p:grpSpPr>
            <a:xfrm>
              <a:off x="-249382" y="792863"/>
              <a:ext cx="12376727" cy="5899485"/>
              <a:chOff x="0" y="183262"/>
              <a:chExt cx="12192000" cy="5899485"/>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مستطيل مستدير الزوايا 4"/>
              <p:cNvSpPr/>
              <p:nvPr/>
            </p:nvSpPr>
            <p:spPr>
              <a:xfrm>
                <a:off x="8882313" y="394544"/>
                <a:ext cx="1845966" cy="664143"/>
              </a:xfrm>
              <a:prstGeom prst="roundRect">
                <a:avLst/>
              </a:prstGeom>
              <a:solidFill>
                <a:schemeClr val="accent1">
                  <a:lumMod val="60000"/>
                  <a:lumOff val="4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dirty="0">
                    <a:solidFill>
                      <a:schemeClr val="tx1">
                        <a:lumMod val="85000"/>
                        <a:lumOff val="15000"/>
                      </a:schemeClr>
                    </a:solidFill>
                  </a:rPr>
                  <a:t>HELMINTHS</a:t>
                </a:r>
                <a:endParaRPr lang="en-US" sz="1600" b="1" dirty="0">
                  <a:solidFill>
                    <a:schemeClr val="tx1">
                      <a:lumMod val="85000"/>
                      <a:lumOff val="15000"/>
                    </a:schemeClr>
                  </a:solidFill>
                  <a:cs typeface="Arial" pitchFamily="34" charset="0"/>
                </a:endParaRPr>
              </a:p>
            </p:txBody>
          </p:sp>
          <p:sp>
            <p:nvSpPr>
              <p:cNvPr id="8" name="مستطيل مستدير الزوايا 7"/>
              <p:cNvSpPr/>
              <p:nvPr/>
            </p:nvSpPr>
            <p:spPr>
              <a:xfrm>
                <a:off x="2233237" y="401609"/>
                <a:ext cx="1884164" cy="664143"/>
              </a:xfrm>
              <a:prstGeom prst="roundRect">
                <a:avLst/>
              </a:prstGeom>
              <a:solidFill>
                <a:schemeClr val="accent1">
                  <a:lumMod val="60000"/>
                  <a:lumOff val="4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600" dirty="0">
                  <a:solidFill>
                    <a:schemeClr val="tx1">
                      <a:lumMod val="85000"/>
                      <a:lumOff val="15000"/>
                    </a:schemeClr>
                  </a:solidFill>
                </a:endParaRPr>
              </a:p>
              <a:p>
                <a:pPr lvl="0" algn="ctr" eaLnBrk="0" fontAlgn="base" hangingPunct="0">
                  <a:spcBef>
                    <a:spcPct val="0"/>
                  </a:spcBef>
                  <a:spcAft>
                    <a:spcPct val="0"/>
                  </a:spcAft>
                </a:pPr>
                <a:r>
                  <a:rPr lang="en-US" sz="1600" dirty="0">
                    <a:solidFill>
                      <a:schemeClr val="tx1">
                        <a:lumMod val="85000"/>
                        <a:lumOff val="15000"/>
                      </a:schemeClr>
                    </a:solidFill>
                  </a:rPr>
                  <a:t>PROTOZOA </a:t>
                </a:r>
                <a:endParaRPr lang="en-US" sz="1600" b="1" dirty="0">
                  <a:solidFill>
                    <a:schemeClr val="tx1">
                      <a:lumMod val="85000"/>
                      <a:lumOff val="15000"/>
                    </a:schemeClr>
                  </a:solidFill>
                  <a:cs typeface="Arial" pitchFamily="34" charset="0"/>
                </a:endParaRPr>
              </a:p>
              <a:p>
                <a:pPr algn="ctr"/>
                <a:endParaRPr lang="en-US" sz="1600" dirty="0">
                  <a:solidFill>
                    <a:schemeClr val="tx1">
                      <a:lumMod val="85000"/>
                      <a:lumOff val="15000"/>
                    </a:schemeClr>
                  </a:solidFill>
                </a:endParaRPr>
              </a:p>
            </p:txBody>
          </p:sp>
          <p:sp>
            <p:nvSpPr>
              <p:cNvPr id="9" name="مستطيل مستدير الزوايا 8"/>
              <p:cNvSpPr/>
              <p:nvPr/>
            </p:nvSpPr>
            <p:spPr>
              <a:xfrm>
                <a:off x="4928440" y="3333446"/>
                <a:ext cx="1684795" cy="873692"/>
              </a:xfrm>
              <a:prstGeom prst="roundRect">
                <a:avLst>
                  <a:gd name="adj" fmla="val 5745"/>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eaLnBrk="0" fontAlgn="base" hangingPunct="0">
                  <a:spcBef>
                    <a:spcPct val="0"/>
                  </a:spcBef>
                  <a:spcAft>
                    <a:spcPct val="0"/>
                  </a:spcAft>
                </a:pPr>
                <a:r>
                  <a:rPr lang="en-US" sz="1600" b="1" dirty="0">
                    <a:solidFill>
                      <a:schemeClr val="tx1">
                        <a:lumMod val="85000"/>
                        <a:lumOff val="15000"/>
                      </a:schemeClr>
                    </a:solidFill>
                  </a:rPr>
                  <a:t>4- </a:t>
                </a:r>
                <a:r>
                  <a:rPr lang="en-US" sz="1600" b="1" dirty="0" err="1">
                    <a:solidFill>
                      <a:schemeClr val="tx1">
                        <a:lumMod val="85000"/>
                        <a:lumOff val="15000"/>
                      </a:schemeClr>
                    </a:solidFill>
                  </a:rPr>
                  <a:t>Apicomplexa</a:t>
                </a:r>
                <a:r>
                  <a:rPr lang="en-US" sz="1600" b="1" dirty="0">
                    <a:solidFill>
                      <a:schemeClr val="tx1">
                        <a:lumMod val="85000"/>
                        <a:lumOff val="15000"/>
                      </a:schemeClr>
                    </a:solidFill>
                  </a:rPr>
                  <a:t> </a:t>
                </a:r>
                <a:r>
                  <a:rPr lang="en-US" sz="1400" dirty="0">
                    <a:solidFill>
                      <a:schemeClr val="tx1">
                        <a:lumMod val="85000"/>
                        <a:lumOff val="15000"/>
                      </a:schemeClr>
                    </a:solidFill>
                  </a:rPr>
                  <a:t>(</a:t>
                </a:r>
                <a:r>
                  <a:rPr lang="en-US" sz="1400" dirty="0" err="1">
                    <a:solidFill>
                      <a:schemeClr val="tx1">
                        <a:lumMod val="85000"/>
                        <a:lumOff val="15000"/>
                      </a:schemeClr>
                    </a:solidFill>
                  </a:rPr>
                  <a:t>Sporozoa</a:t>
                </a:r>
                <a:r>
                  <a:rPr lang="en-US" sz="1400" dirty="0">
                    <a:solidFill>
                      <a:schemeClr val="tx1">
                        <a:lumMod val="85000"/>
                        <a:lumOff val="15000"/>
                      </a:schemeClr>
                    </a:solidFill>
                  </a:rPr>
                  <a:t>):</a:t>
                </a:r>
              </a:p>
              <a:p>
                <a:pPr lvl="0" algn="ctr" eaLnBrk="0" fontAlgn="base" hangingPunct="0">
                  <a:spcBef>
                    <a:spcPct val="0"/>
                  </a:spcBef>
                  <a:spcAft>
                    <a:spcPct val="0"/>
                  </a:spcAft>
                </a:pPr>
                <a:r>
                  <a:rPr lang="en-US" sz="1400" dirty="0">
                    <a:solidFill>
                      <a:schemeClr val="tx1">
                        <a:lumMod val="85000"/>
                        <a:lumOff val="15000"/>
                      </a:schemeClr>
                    </a:solidFill>
                  </a:rPr>
                  <a:t>tissue parasites </a:t>
                </a:r>
                <a:r>
                  <a:rPr lang="en-US" sz="1600" dirty="0">
                    <a:solidFill>
                      <a:schemeClr val="accent1">
                        <a:lumMod val="75000"/>
                      </a:schemeClr>
                    </a:solidFill>
                  </a:rPr>
                  <a:t>(malaria parasite)</a:t>
                </a:r>
              </a:p>
            </p:txBody>
          </p:sp>
          <p:sp>
            <p:nvSpPr>
              <p:cNvPr id="11" name="مستطيل مستدير الزوايا 10"/>
              <p:cNvSpPr/>
              <p:nvPr/>
            </p:nvSpPr>
            <p:spPr>
              <a:xfrm>
                <a:off x="10368055" y="3063940"/>
                <a:ext cx="1648454" cy="1636080"/>
              </a:xfrm>
              <a:prstGeom prst="roundRect">
                <a:avLst>
                  <a:gd name="adj" fmla="val 5959"/>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fontAlgn="base">
                  <a:spcBef>
                    <a:spcPct val="0"/>
                  </a:spcBef>
                  <a:spcAft>
                    <a:spcPct val="0"/>
                  </a:spcAft>
                </a:pPr>
                <a:r>
                  <a:rPr lang="en-US" sz="1600" b="1" dirty="0">
                    <a:solidFill>
                      <a:schemeClr val="tx1">
                        <a:lumMod val="85000"/>
                        <a:lumOff val="15000"/>
                      </a:schemeClr>
                    </a:solidFill>
                  </a:rPr>
                  <a:t>Round worms </a:t>
                </a:r>
                <a:r>
                  <a:rPr lang="en-US" sz="1600" dirty="0">
                    <a:solidFill>
                      <a:schemeClr val="tx1">
                        <a:lumMod val="85000"/>
                        <a:lumOff val="15000"/>
                      </a:schemeClr>
                    </a:solidFill>
                  </a:rPr>
                  <a:t>(Nematodes):</a:t>
                </a:r>
              </a:p>
              <a:p>
                <a:pPr lvl="0" fontAlgn="base">
                  <a:spcBef>
                    <a:spcPct val="0"/>
                  </a:spcBef>
                  <a:spcAft>
                    <a:spcPct val="0"/>
                  </a:spcAft>
                </a:pPr>
                <a:r>
                  <a:rPr lang="en-US" sz="1600" dirty="0">
                    <a:solidFill>
                      <a:schemeClr val="tx1">
                        <a:lumMod val="85000"/>
                        <a:lumOff val="15000"/>
                      </a:schemeClr>
                    </a:solidFill>
                  </a:rPr>
                  <a:t>- elongated</a:t>
                </a:r>
              </a:p>
              <a:p>
                <a:pPr lvl="0" fontAlgn="base">
                  <a:spcBef>
                    <a:spcPct val="0"/>
                  </a:spcBef>
                  <a:spcAft>
                    <a:spcPct val="0"/>
                  </a:spcAft>
                </a:pPr>
                <a:r>
                  <a:rPr lang="en-US" sz="1600" dirty="0">
                    <a:solidFill>
                      <a:schemeClr val="tx1">
                        <a:lumMod val="85000"/>
                        <a:lumOff val="15000"/>
                      </a:schemeClr>
                    </a:solidFill>
                  </a:rPr>
                  <a:t>- Cylindrical</a:t>
                </a:r>
              </a:p>
              <a:p>
                <a:pPr lvl="0" eaLnBrk="0" fontAlgn="base" hangingPunct="0">
                  <a:spcBef>
                    <a:spcPct val="0"/>
                  </a:spcBef>
                  <a:spcAft>
                    <a:spcPct val="0"/>
                  </a:spcAft>
                </a:pPr>
                <a:r>
                  <a:rPr lang="en-US" sz="1600" dirty="0">
                    <a:solidFill>
                      <a:schemeClr val="tx1">
                        <a:lumMod val="85000"/>
                        <a:lumOff val="15000"/>
                      </a:schemeClr>
                    </a:solidFill>
                  </a:rPr>
                  <a:t>- unsegmented</a:t>
                </a:r>
              </a:p>
            </p:txBody>
          </p:sp>
          <p:sp>
            <p:nvSpPr>
              <p:cNvPr id="12" name="مستطيل مستدير الزوايا 11"/>
              <p:cNvSpPr/>
              <p:nvPr/>
            </p:nvSpPr>
            <p:spPr>
              <a:xfrm>
                <a:off x="1782307" y="1642135"/>
                <a:ext cx="2786027" cy="664143"/>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marL="285750" lvl="0" indent="-285750" fontAlgn="base">
                  <a:spcBef>
                    <a:spcPct val="0"/>
                  </a:spcBef>
                  <a:spcAft>
                    <a:spcPct val="0"/>
                  </a:spcAft>
                  <a:buFont typeface="Arial" panose="020B0604020202020204" pitchFamily="34" charset="0"/>
                  <a:buChar char="•"/>
                </a:pPr>
                <a:r>
                  <a:rPr lang="en-US" sz="1600" dirty="0">
                    <a:solidFill>
                      <a:schemeClr val="tx1">
                        <a:lumMod val="85000"/>
                        <a:lumOff val="15000"/>
                      </a:schemeClr>
                    </a:solidFill>
                  </a:rPr>
                  <a:t>Unicellular </a:t>
                </a:r>
              </a:p>
              <a:p>
                <a:pPr marL="285750" lvl="0" indent="-285750" eaLnBrk="0" fontAlgn="base" hangingPunct="0">
                  <a:spcBef>
                    <a:spcPct val="0"/>
                  </a:spcBef>
                  <a:spcAft>
                    <a:spcPct val="0"/>
                  </a:spcAft>
                  <a:buFont typeface="Arial" panose="020B0604020202020204" pitchFamily="34" charset="0"/>
                  <a:buChar char="•"/>
                </a:pPr>
                <a:r>
                  <a:rPr lang="en-US" sz="1600" dirty="0">
                    <a:solidFill>
                      <a:schemeClr val="tx1">
                        <a:lumMod val="85000"/>
                        <a:lumOff val="15000"/>
                      </a:schemeClr>
                    </a:solidFill>
                  </a:rPr>
                  <a:t>Single cell for all functions</a:t>
                </a:r>
                <a:endParaRPr lang="en-US" sz="1600" dirty="0">
                  <a:solidFill>
                    <a:schemeClr val="tx1">
                      <a:lumMod val="85000"/>
                      <a:lumOff val="15000"/>
                    </a:schemeClr>
                  </a:solidFill>
                  <a:cs typeface="Arial" pitchFamily="34" charset="0"/>
                </a:endParaRPr>
              </a:p>
            </p:txBody>
          </p:sp>
          <p:sp>
            <p:nvSpPr>
              <p:cNvPr id="13" name="مستطيل مستدير الزوايا 12"/>
              <p:cNvSpPr/>
              <p:nvPr/>
            </p:nvSpPr>
            <p:spPr>
              <a:xfrm>
                <a:off x="8712411" y="1610418"/>
                <a:ext cx="2185770" cy="1024606"/>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marL="285750" lvl="0" indent="-285750" fontAlgn="base">
                  <a:spcBef>
                    <a:spcPct val="0"/>
                  </a:spcBef>
                  <a:spcAft>
                    <a:spcPct val="0"/>
                  </a:spcAft>
                  <a:buFont typeface="Arial" panose="020B0604020202020204" pitchFamily="34" charset="0"/>
                  <a:buChar char="•"/>
                </a:pPr>
                <a:r>
                  <a:rPr lang="en-US" sz="1600" dirty="0">
                    <a:solidFill>
                      <a:srgbClr val="FF0000"/>
                    </a:solidFill>
                  </a:rPr>
                  <a:t>Multicellular</a:t>
                </a:r>
                <a:r>
                  <a:rPr lang="en-US" sz="1600" dirty="0">
                    <a:solidFill>
                      <a:schemeClr val="tx1">
                        <a:lumMod val="85000"/>
                        <a:lumOff val="15000"/>
                      </a:schemeClr>
                    </a:solidFill>
                  </a:rPr>
                  <a:t> </a:t>
                </a:r>
                <a:r>
                  <a:rPr lang="en-US" sz="1600" dirty="0">
                    <a:solidFill>
                      <a:schemeClr val="accent1">
                        <a:lumMod val="75000"/>
                      </a:schemeClr>
                    </a:solidFill>
                  </a:rPr>
                  <a:t>(have special cells forms each system)</a:t>
                </a:r>
              </a:p>
              <a:p>
                <a:pPr marL="285750" lvl="0" indent="-285750" eaLnBrk="0" fontAlgn="base" hangingPunct="0">
                  <a:spcBef>
                    <a:spcPct val="0"/>
                  </a:spcBef>
                  <a:spcAft>
                    <a:spcPct val="0"/>
                  </a:spcAft>
                  <a:buFont typeface="Arial" panose="020B0604020202020204" pitchFamily="34" charset="0"/>
                  <a:buChar char="•"/>
                </a:pPr>
                <a:r>
                  <a:rPr lang="en-US" sz="1600" dirty="0">
                    <a:solidFill>
                      <a:schemeClr val="tx1">
                        <a:lumMod val="85000"/>
                        <a:lumOff val="15000"/>
                      </a:schemeClr>
                    </a:solidFill>
                  </a:rPr>
                  <a:t>Specialized cells </a:t>
                </a:r>
                <a:endParaRPr lang="en-US" sz="1600" dirty="0">
                  <a:solidFill>
                    <a:schemeClr val="tx1">
                      <a:lumMod val="85000"/>
                      <a:lumOff val="15000"/>
                    </a:schemeClr>
                  </a:solidFill>
                  <a:cs typeface="Arial" pitchFamily="34" charset="0"/>
                </a:endParaRPr>
              </a:p>
            </p:txBody>
          </p:sp>
          <p:sp>
            <p:nvSpPr>
              <p:cNvPr id="14" name="مستطيل مستدير الزوايا 13"/>
              <p:cNvSpPr/>
              <p:nvPr/>
            </p:nvSpPr>
            <p:spPr>
              <a:xfrm>
                <a:off x="3463636" y="3329713"/>
                <a:ext cx="1307536" cy="877425"/>
              </a:xfrm>
              <a:prstGeom prst="roundRect">
                <a:avLst>
                  <a:gd name="adj" fmla="val 8964"/>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a:r>
                  <a:rPr lang="en-US" sz="1600" b="1" dirty="0">
                    <a:solidFill>
                      <a:schemeClr val="tx1">
                        <a:lumMod val="85000"/>
                        <a:lumOff val="15000"/>
                      </a:schemeClr>
                    </a:solidFill>
                  </a:rPr>
                  <a:t>3- Ciliates: </a:t>
                </a:r>
                <a:r>
                  <a:rPr lang="en-US" sz="1400" dirty="0">
                    <a:solidFill>
                      <a:schemeClr val="tx1">
                        <a:lumMod val="85000"/>
                        <a:lumOff val="15000"/>
                      </a:schemeClr>
                    </a:solidFill>
                  </a:rPr>
                  <a:t>move by cilia  </a:t>
                </a:r>
              </a:p>
            </p:txBody>
          </p:sp>
          <p:sp>
            <p:nvSpPr>
              <p:cNvPr id="15" name="مستطيل مستدير الزوايا 14"/>
              <p:cNvSpPr/>
              <p:nvPr/>
            </p:nvSpPr>
            <p:spPr>
              <a:xfrm>
                <a:off x="1948873" y="3340638"/>
                <a:ext cx="1330694" cy="837442"/>
              </a:xfrm>
              <a:prstGeom prst="roundRect">
                <a:avLst>
                  <a:gd name="adj" fmla="val 12255"/>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a:r>
                  <a:rPr lang="en-US" sz="1600" b="1" dirty="0">
                    <a:solidFill>
                      <a:schemeClr val="tx1">
                        <a:lumMod val="85000"/>
                        <a:lumOff val="15000"/>
                      </a:schemeClr>
                    </a:solidFill>
                  </a:rPr>
                  <a:t>2- Flagellate:</a:t>
                </a:r>
              </a:p>
              <a:p>
                <a:pPr lvl="0" algn="ctr"/>
                <a:r>
                  <a:rPr lang="en-US" sz="1400" dirty="0">
                    <a:solidFill>
                      <a:schemeClr val="tx1">
                        <a:lumMod val="85000"/>
                        <a:lumOff val="15000"/>
                      </a:schemeClr>
                    </a:solidFill>
                  </a:rPr>
                  <a:t>move by flagella.</a:t>
                </a:r>
              </a:p>
            </p:txBody>
          </p:sp>
          <p:sp>
            <p:nvSpPr>
              <p:cNvPr id="16" name="مستطيل مستدير الزوايا 15"/>
              <p:cNvSpPr/>
              <p:nvPr/>
            </p:nvSpPr>
            <p:spPr>
              <a:xfrm>
                <a:off x="323272" y="3336476"/>
                <a:ext cx="1365803" cy="785826"/>
              </a:xfrm>
              <a:prstGeom prst="roundRect">
                <a:avLst>
                  <a:gd name="adj" fmla="val 7264"/>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0" algn="ctr"/>
                <a:r>
                  <a:rPr lang="en-US" sz="1600" b="1" dirty="0">
                    <a:solidFill>
                      <a:schemeClr val="tx1">
                        <a:lumMod val="85000"/>
                        <a:lumOff val="15000"/>
                      </a:schemeClr>
                    </a:solidFill>
                  </a:rPr>
                  <a:t>1- </a:t>
                </a:r>
                <a:r>
                  <a:rPr lang="en-US" sz="1600" b="1" dirty="0" err="1">
                    <a:solidFill>
                      <a:schemeClr val="tx1">
                        <a:lumMod val="85000"/>
                        <a:lumOff val="15000"/>
                      </a:schemeClr>
                    </a:solidFill>
                  </a:rPr>
                  <a:t>Aoebae</a:t>
                </a:r>
                <a:r>
                  <a:rPr lang="en-US" sz="1600" b="1" dirty="0">
                    <a:solidFill>
                      <a:schemeClr val="tx1">
                        <a:lumMod val="85000"/>
                        <a:lumOff val="15000"/>
                      </a:schemeClr>
                    </a:solidFill>
                  </a:rPr>
                  <a:t>:</a:t>
                </a:r>
              </a:p>
              <a:p>
                <a:pPr lvl="0" algn="ctr"/>
                <a:r>
                  <a:rPr lang="en-US" sz="1400" dirty="0">
                    <a:solidFill>
                      <a:schemeClr val="tx1">
                        <a:lumMod val="85000"/>
                        <a:lumOff val="15000"/>
                      </a:schemeClr>
                    </a:solidFill>
                  </a:rPr>
                  <a:t> move by pseudopodia.</a:t>
                </a:r>
              </a:p>
            </p:txBody>
          </p:sp>
          <p:sp>
            <p:nvSpPr>
              <p:cNvPr id="6" name="قوس كبير أيمن 5"/>
              <p:cNvSpPr/>
              <p:nvPr/>
            </p:nvSpPr>
            <p:spPr>
              <a:xfrm rot="16200000">
                <a:off x="6394210" y="-3035628"/>
                <a:ext cx="151323" cy="6589103"/>
              </a:xfrm>
              <a:prstGeom prst="rightBrace">
                <a:avLst>
                  <a:gd name="adj1" fmla="val 8333"/>
                  <a:gd name="adj2" fmla="val 491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tx1">
                      <a:lumMod val="85000"/>
                      <a:lumOff val="15000"/>
                    </a:schemeClr>
                  </a:solidFill>
                </a:endParaRPr>
              </a:p>
            </p:txBody>
          </p:sp>
          <p:cxnSp>
            <p:nvCxnSpPr>
              <p:cNvPr id="18" name="رابط مستقيم 17"/>
              <p:cNvCxnSpPr>
                <a:stCxn id="5" idx="2"/>
                <a:endCxn id="13" idx="0"/>
              </p:cNvCxnSpPr>
              <p:nvPr/>
            </p:nvCxnSpPr>
            <p:spPr>
              <a:xfrm>
                <a:off x="9805296" y="1058687"/>
                <a:ext cx="0" cy="551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رابط مستقيم 18"/>
              <p:cNvCxnSpPr>
                <a:stCxn id="8" idx="2"/>
                <a:endCxn id="12" idx="0"/>
              </p:cNvCxnSpPr>
              <p:nvPr/>
            </p:nvCxnSpPr>
            <p:spPr>
              <a:xfrm>
                <a:off x="3175319" y="1065752"/>
                <a:ext cx="2" cy="576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رابط بشكل مرفق 20"/>
              <p:cNvCxnSpPr>
                <a:stCxn id="13" idx="2"/>
                <a:endCxn id="11" idx="0"/>
              </p:cNvCxnSpPr>
              <p:nvPr/>
            </p:nvCxnSpPr>
            <p:spPr>
              <a:xfrm rot="16200000" flipH="1">
                <a:off x="10284332" y="2155988"/>
                <a:ext cx="428916" cy="13869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رابط بشكل مرفق 21"/>
              <p:cNvCxnSpPr>
                <a:stCxn id="13" idx="2"/>
                <a:endCxn id="61" idx="0"/>
              </p:cNvCxnSpPr>
              <p:nvPr/>
            </p:nvCxnSpPr>
            <p:spPr>
              <a:xfrm rot="5400000">
                <a:off x="8981285" y="2228159"/>
                <a:ext cx="417147" cy="12308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رابط بشكل مرفق 24"/>
              <p:cNvCxnSpPr>
                <a:stCxn id="12" idx="2"/>
                <a:endCxn id="9" idx="0"/>
              </p:cNvCxnSpPr>
              <p:nvPr/>
            </p:nvCxnSpPr>
            <p:spPr>
              <a:xfrm rot="16200000" flipH="1">
                <a:off x="3959495" y="1522104"/>
                <a:ext cx="1027168" cy="25955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رابط بشكل مرفق 27"/>
              <p:cNvCxnSpPr>
                <a:stCxn id="12" idx="2"/>
                <a:endCxn id="14" idx="0"/>
              </p:cNvCxnSpPr>
              <p:nvPr/>
            </p:nvCxnSpPr>
            <p:spPr>
              <a:xfrm rot="16200000" flipH="1">
                <a:off x="3134645" y="2346953"/>
                <a:ext cx="1023435" cy="9420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رابط بشكل مرفق 30"/>
              <p:cNvCxnSpPr>
                <a:stCxn id="12" idx="2"/>
                <a:endCxn id="15" idx="0"/>
              </p:cNvCxnSpPr>
              <p:nvPr/>
            </p:nvCxnSpPr>
            <p:spPr>
              <a:xfrm rot="5400000">
                <a:off x="2377591" y="2542908"/>
                <a:ext cx="1034360" cy="56110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رابط بشكل مرفق 33"/>
              <p:cNvCxnSpPr>
                <a:stCxn id="12" idx="2"/>
                <a:endCxn id="16" idx="0"/>
              </p:cNvCxnSpPr>
              <p:nvPr/>
            </p:nvCxnSpPr>
            <p:spPr>
              <a:xfrm rot="5400000">
                <a:off x="1575649" y="1736804"/>
                <a:ext cx="1030198" cy="21691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مستطيل مستدير الزوايا 53"/>
              <p:cNvSpPr/>
              <p:nvPr/>
            </p:nvSpPr>
            <p:spPr>
              <a:xfrm>
                <a:off x="8611367" y="3674080"/>
                <a:ext cx="1288801" cy="806828"/>
              </a:xfrm>
              <a:prstGeom prst="roundRect">
                <a:avLst>
                  <a:gd name="adj" fmla="val 4004"/>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lvl="0" algn="ctr" eaLnBrk="0" fontAlgn="base" hangingPunct="0">
                  <a:spcBef>
                    <a:spcPct val="0"/>
                  </a:spcBef>
                  <a:spcAft>
                    <a:spcPct val="0"/>
                  </a:spcAft>
                </a:pPr>
                <a:r>
                  <a:rPr lang="en-US" sz="1600" dirty="0">
                    <a:solidFill>
                      <a:schemeClr val="tx1">
                        <a:lumMod val="85000"/>
                        <a:lumOff val="15000"/>
                      </a:schemeClr>
                    </a:solidFill>
                  </a:rPr>
                  <a:t> </a:t>
                </a:r>
                <a:r>
                  <a:rPr lang="en-US" sz="1600" b="1" dirty="0" err="1">
                    <a:solidFill>
                      <a:schemeClr val="tx1">
                        <a:lumMod val="85000"/>
                        <a:lumOff val="15000"/>
                      </a:schemeClr>
                    </a:solidFill>
                  </a:rPr>
                  <a:t>Cestodes</a:t>
                </a:r>
                <a:r>
                  <a:rPr lang="en-US" sz="1600" b="1" dirty="0">
                    <a:solidFill>
                      <a:schemeClr val="tx1">
                        <a:lumMod val="85000"/>
                        <a:lumOff val="15000"/>
                      </a:schemeClr>
                    </a:solidFill>
                  </a:rPr>
                  <a:t>:</a:t>
                </a:r>
              </a:p>
              <a:p>
                <a:pPr lvl="0" eaLnBrk="0" fontAlgn="base" hangingPunct="0">
                  <a:spcBef>
                    <a:spcPct val="0"/>
                  </a:spcBef>
                  <a:spcAft>
                    <a:spcPct val="0"/>
                  </a:spcAft>
                </a:pPr>
                <a:r>
                  <a:rPr lang="en-US" sz="1400" dirty="0">
                    <a:solidFill>
                      <a:schemeClr val="tx1">
                        <a:lumMod val="85000"/>
                        <a:lumOff val="15000"/>
                      </a:schemeClr>
                    </a:solidFill>
                  </a:rPr>
                  <a:t>-  tape-like</a:t>
                </a:r>
              </a:p>
              <a:p>
                <a:pPr lvl="0" algn="ctr" eaLnBrk="0" fontAlgn="base" hangingPunct="0">
                  <a:spcBef>
                    <a:spcPct val="0"/>
                  </a:spcBef>
                  <a:spcAft>
                    <a:spcPct val="0"/>
                  </a:spcAft>
                </a:pPr>
                <a:r>
                  <a:rPr lang="en-US" sz="1400" dirty="0">
                    <a:solidFill>
                      <a:schemeClr val="tx1">
                        <a:lumMod val="85000"/>
                        <a:lumOff val="15000"/>
                      </a:schemeClr>
                    </a:solidFill>
                  </a:rPr>
                  <a:t>- segmented</a:t>
                </a:r>
                <a:r>
                  <a:rPr lang="en-US" sz="1600" dirty="0">
                    <a:solidFill>
                      <a:schemeClr val="tx1">
                        <a:lumMod val="85000"/>
                        <a:lumOff val="15000"/>
                      </a:schemeClr>
                    </a:solidFill>
                  </a:rPr>
                  <a:t>.</a:t>
                </a:r>
                <a:endParaRPr lang="en-US" sz="1600" dirty="0">
                  <a:solidFill>
                    <a:schemeClr val="tx1">
                      <a:lumMod val="85000"/>
                      <a:lumOff val="15000"/>
                    </a:schemeClr>
                  </a:solidFill>
                  <a:cs typeface="Arial" pitchFamily="34" charset="0"/>
                </a:endParaRPr>
              </a:p>
            </p:txBody>
          </p:sp>
          <p:sp>
            <p:nvSpPr>
              <p:cNvPr id="55" name="مستطيل مستدير الزوايا 54"/>
              <p:cNvSpPr/>
              <p:nvPr/>
            </p:nvSpPr>
            <p:spPr>
              <a:xfrm>
                <a:off x="7148886" y="3648577"/>
                <a:ext cx="1462481" cy="857833"/>
              </a:xfrm>
              <a:prstGeom prst="roundRect">
                <a:avLst>
                  <a:gd name="adj" fmla="val 5983"/>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lvl="0" eaLnBrk="0" fontAlgn="base" hangingPunct="0">
                  <a:spcBef>
                    <a:spcPct val="0"/>
                  </a:spcBef>
                  <a:spcAft>
                    <a:spcPct val="0"/>
                  </a:spcAft>
                </a:pPr>
                <a:r>
                  <a:rPr lang="en-US" sz="1600" b="1" dirty="0">
                    <a:solidFill>
                      <a:schemeClr val="tx1">
                        <a:lumMod val="85000"/>
                        <a:lumOff val="15000"/>
                      </a:schemeClr>
                    </a:solidFill>
                  </a:rPr>
                  <a:t> Trematodes</a:t>
                </a:r>
                <a:r>
                  <a:rPr lang="en-US" sz="1600" dirty="0">
                    <a:solidFill>
                      <a:schemeClr val="tx1">
                        <a:lumMod val="85000"/>
                        <a:lumOff val="15000"/>
                      </a:schemeClr>
                    </a:solidFill>
                  </a:rPr>
                  <a:t>: </a:t>
                </a:r>
              </a:p>
              <a:p>
                <a:pPr lvl="0" eaLnBrk="0" fontAlgn="base" hangingPunct="0">
                  <a:spcBef>
                    <a:spcPct val="0"/>
                  </a:spcBef>
                  <a:spcAft>
                    <a:spcPct val="0"/>
                  </a:spcAft>
                </a:pPr>
                <a:r>
                  <a:rPr lang="en-US" sz="1600" dirty="0">
                    <a:solidFill>
                      <a:schemeClr val="tx1">
                        <a:lumMod val="85000"/>
                        <a:lumOff val="15000"/>
                      </a:schemeClr>
                    </a:solidFill>
                  </a:rPr>
                  <a:t>-   </a:t>
                </a:r>
                <a:r>
                  <a:rPr lang="en-US" sz="1400" dirty="0">
                    <a:solidFill>
                      <a:schemeClr val="tx1">
                        <a:lumMod val="85000"/>
                        <a:lumOff val="15000"/>
                      </a:schemeClr>
                    </a:solidFill>
                  </a:rPr>
                  <a:t>leaf-like</a:t>
                </a:r>
              </a:p>
              <a:p>
                <a:pPr lvl="0" algn="ctr" eaLnBrk="0" fontAlgn="base" hangingPunct="0">
                  <a:spcBef>
                    <a:spcPct val="0"/>
                  </a:spcBef>
                  <a:spcAft>
                    <a:spcPct val="0"/>
                  </a:spcAft>
                </a:pPr>
                <a:r>
                  <a:rPr lang="en-US" sz="1400" dirty="0">
                    <a:solidFill>
                      <a:schemeClr val="tx1">
                        <a:lumMod val="85000"/>
                        <a:lumOff val="15000"/>
                      </a:schemeClr>
                    </a:solidFill>
                  </a:rPr>
                  <a:t>- unsegmented</a:t>
                </a:r>
                <a:r>
                  <a:rPr lang="en-US" sz="1600" dirty="0">
                    <a:solidFill>
                      <a:schemeClr val="tx1">
                        <a:lumMod val="85000"/>
                        <a:lumOff val="15000"/>
                      </a:schemeClr>
                    </a:solidFill>
                  </a:rPr>
                  <a:t>.</a:t>
                </a:r>
              </a:p>
            </p:txBody>
          </p:sp>
          <p:sp>
            <p:nvSpPr>
              <p:cNvPr id="61" name="مستطيل مستدير الزوايا 60"/>
              <p:cNvSpPr/>
              <p:nvPr/>
            </p:nvSpPr>
            <p:spPr>
              <a:xfrm>
                <a:off x="7148886" y="3052171"/>
                <a:ext cx="2851068" cy="1723027"/>
              </a:xfrm>
              <a:prstGeom prst="roundRect">
                <a:avLst>
                  <a:gd name="adj" fmla="val 5959"/>
                </a:avLst>
              </a:prstGeom>
              <a:noFill/>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fontAlgn="base">
                  <a:spcBef>
                    <a:spcPct val="0"/>
                  </a:spcBef>
                  <a:spcAft>
                    <a:spcPct val="0"/>
                  </a:spcAft>
                </a:pPr>
                <a:r>
                  <a:rPr lang="en-US" sz="1600" b="1" dirty="0">
                    <a:solidFill>
                      <a:schemeClr val="tx1">
                        <a:lumMod val="85000"/>
                        <a:lumOff val="15000"/>
                      </a:schemeClr>
                    </a:solidFill>
                  </a:rPr>
                  <a:t>Flat worms</a:t>
                </a:r>
              </a:p>
              <a:p>
                <a:pPr algn="ctr" fontAlgn="base">
                  <a:spcBef>
                    <a:spcPct val="0"/>
                  </a:spcBef>
                  <a:spcAft>
                    <a:spcPct val="0"/>
                  </a:spcAft>
                </a:pPr>
                <a:endParaRPr lang="en-US" sz="1600" b="1" dirty="0">
                  <a:solidFill>
                    <a:schemeClr val="tx1">
                      <a:lumMod val="85000"/>
                      <a:lumOff val="15000"/>
                    </a:schemeClr>
                  </a:solidFill>
                </a:endParaRPr>
              </a:p>
              <a:p>
                <a:pPr algn="ctr" fontAlgn="base">
                  <a:spcBef>
                    <a:spcPct val="0"/>
                  </a:spcBef>
                  <a:spcAft>
                    <a:spcPct val="0"/>
                  </a:spcAft>
                </a:pPr>
                <a:endParaRPr lang="en-US" sz="1600" b="1" dirty="0">
                  <a:solidFill>
                    <a:schemeClr val="tx1">
                      <a:lumMod val="85000"/>
                      <a:lumOff val="15000"/>
                    </a:schemeClr>
                  </a:solidFill>
                </a:endParaRPr>
              </a:p>
              <a:p>
                <a:pPr algn="ctr" fontAlgn="base">
                  <a:spcBef>
                    <a:spcPct val="0"/>
                  </a:spcBef>
                  <a:spcAft>
                    <a:spcPct val="0"/>
                  </a:spcAft>
                </a:pPr>
                <a:endParaRPr lang="en-US" sz="1600" b="1" dirty="0">
                  <a:solidFill>
                    <a:schemeClr val="tx1">
                      <a:lumMod val="85000"/>
                      <a:lumOff val="15000"/>
                    </a:schemeClr>
                  </a:solidFill>
                </a:endParaRPr>
              </a:p>
              <a:p>
                <a:pPr algn="ctr" fontAlgn="base">
                  <a:spcBef>
                    <a:spcPct val="0"/>
                  </a:spcBef>
                  <a:spcAft>
                    <a:spcPct val="0"/>
                  </a:spcAft>
                </a:pPr>
                <a:endParaRPr lang="en-US" sz="1600" b="1" dirty="0">
                  <a:solidFill>
                    <a:schemeClr val="tx1">
                      <a:lumMod val="85000"/>
                      <a:lumOff val="15000"/>
                    </a:schemeClr>
                  </a:solidFill>
                </a:endParaRPr>
              </a:p>
              <a:p>
                <a:pPr algn="ctr" fontAlgn="base">
                  <a:spcBef>
                    <a:spcPct val="0"/>
                  </a:spcBef>
                  <a:spcAft>
                    <a:spcPct val="0"/>
                  </a:spcAft>
                </a:pPr>
                <a:endParaRPr lang="en-US" sz="1600" b="1" dirty="0">
                  <a:solidFill>
                    <a:schemeClr val="tx1">
                      <a:lumMod val="85000"/>
                      <a:lumOff val="15000"/>
                    </a:schemeClr>
                  </a:solidFill>
                </a:endParaRPr>
              </a:p>
            </p:txBody>
          </p:sp>
        </p:grpSp>
        <p:cxnSp>
          <p:nvCxnSpPr>
            <p:cNvPr id="121" name="رابط كسهم مستقيم 120"/>
            <p:cNvCxnSpPr>
              <a:endCxn id="54" idx="0"/>
            </p:cNvCxnSpPr>
            <p:nvPr/>
          </p:nvCxnSpPr>
          <p:spPr>
            <a:xfrm>
              <a:off x="8492460" y="4013108"/>
              <a:ext cx="654164" cy="270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رابط كسهم مستقيم 121"/>
            <p:cNvCxnSpPr>
              <a:endCxn id="55" idx="0"/>
            </p:cNvCxnSpPr>
            <p:nvPr/>
          </p:nvCxnSpPr>
          <p:spPr>
            <a:xfrm flipH="1">
              <a:off x="7750140" y="4013108"/>
              <a:ext cx="580039" cy="245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5028803" y="632303"/>
            <a:ext cx="2540572" cy="485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Parasitology </a:t>
            </a:r>
          </a:p>
        </p:txBody>
      </p:sp>
    </p:spTree>
    <p:extLst>
      <p:ext uri="{BB962C8B-B14F-4D97-AF65-F5344CB8AC3E}">
        <p14:creationId xmlns:p14="http://schemas.microsoft.com/office/powerpoint/2010/main" val="112245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1"/>
          <p:cNvGraphicFramePr>
            <a:graphicFrameLocks noGrp="1"/>
          </p:cNvGraphicFramePr>
          <p:nvPr>
            <p:extLst>
              <p:ext uri="{D42A27DB-BD31-4B8C-83A1-F6EECF244321}">
                <p14:modId xmlns:p14="http://schemas.microsoft.com/office/powerpoint/2010/main" val="1785729199"/>
              </p:ext>
            </p:extLst>
          </p:nvPr>
        </p:nvGraphicFramePr>
        <p:xfrm>
          <a:off x="266700" y="214999"/>
          <a:ext cx="11631386" cy="4259057"/>
        </p:xfrm>
        <a:graphic>
          <a:graphicData uri="http://schemas.openxmlformats.org/drawingml/2006/table">
            <a:tbl>
              <a:tblPr firstRow="1" bandRow="1">
                <a:tableStyleId>{5940675A-B579-460E-94D1-54222C63F5DA}</a:tableStyleId>
              </a:tblPr>
              <a:tblGrid>
                <a:gridCol w="1689100">
                  <a:extLst>
                    <a:ext uri="{9D8B030D-6E8A-4147-A177-3AD203B41FA5}">
                      <a16:colId xmlns:a16="http://schemas.microsoft.com/office/drawing/2014/main" xmlns="" val="20000"/>
                    </a:ext>
                  </a:extLst>
                </a:gridCol>
                <a:gridCol w="9942286">
                  <a:extLst>
                    <a:ext uri="{9D8B030D-6E8A-4147-A177-3AD203B41FA5}">
                      <a16:colId xmlns:a16="http://schemas.microsoft.com/office/drawing/2014/main" xmlns="" val="20001"/>
                    </a:ext>
                  </a:extLst>
                </a:gridCol>
              </a:tblGrid>
              <a:tr h="360699">
                <a:tc gridSpan="2">
                  <a:txBody>
                    <a:bodyPr/>
                    <a:lstStyle/>
                    <a:p>
                      <a:pPr algn="ctr"/>
                      <a:r>
                        <a:rPr lang="en-US" sz="1800" b="1" dirty="0">
                          <a:solidFill>
                            <a:schemeClr val="accent5">
                              <a:lumMod val="25000"/>
                            </a:schemeClr>
                          </a:solidFill>
                        </a:rPr>
                        <a:t>Nematodes</a:t>
                      </a:r>
                      <a:endParaRPr lang="en-US" dirty="0"/>
                    </a:p>
                  </a:txBody>
                  <a:tcP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extLst>
                  <a:ext uri="{0D108BD9-81ED-4DB2-BD59-A6C34878D82A}">
                    <a16:rowId xmlns:a16="http://schemas.microsoft.com/office/drawing/2014/main" xmlns="" val="10000"/>
                  </a:ext>
                </a:extLst>
              </a:tr>
              <a:tr h="1241537">
                <a:tc>
                  <a:txBody>
                    <a:bodyPr/>
                    <a:lstStyle/>
                    <a:p>
                      <a:pPr algn="ctr"/>
                      <a:r>
                        <a:rPr lang="en-US" b="1" dirty="0">
                          <a:solidFill>
                            <a:schemeClr val="accent5">
                              <a:lumMod val="25000"/>
                            </a:schemeClr>
                          </a:solidFill>
                        </a:rPr>
                        <a:t>General features</a:t>
                      </a:r>
                      <a:endParaRPr lang="en-US" b="1" dirty="0"/>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accent1">
                        <a:lumMod val="20000"/>
                        <a:lumOff val="80000"/>
                      </a:schemeClr>
                    </a:solidFill>
                  </a:tcPr>
                </a:tc>
                <a:tc>
                  <a:txBody>
                    <a:bodyPr/>
                    <a:lstStyle/>
                    <a:p>
                      <a:pPr marL="285750" indent="-285750" algn="l">
                        <a:buFont typeface="Arial" panose="020B0604020202020204" pitchFamily="34" charset="0"/>
                        <a:buChar char="•"/>
                      </a:pPr>
                      <a:r>
                        <a:rPr lang="en-US" sz="1800" kern="1200" dirty="0">
                          <a:solidFill>
                            <a:srgbClr val="FF0000"/>
                          </a:solidFill>
                          <a:latin typeface="+mn-lt"/>
                          <a:ea typeface="+mn-ea"/>
                          <a:cs typeface="+mn-cs"/>
                        </a:rPr>
                        <a:t>Multicellular </a:t>
                      </a:r>
                    </a:p>
                    <a:p>
                      <a:pPr marL="285750" indent="-285750" algn="l">
                        <a:buFont typeface="Arial" panose="020B0604020202020204" pitchFamily="34" charset="0"/>
                        <a:buChar char="•"/>
                      </a:pPr>
                      <a:r>
                        <a:rPr lang="en-US" sz="1800" kern="1200" dirty="0">
                          <a:solidFill>
                            <a:schemeClr val="tx1"/>
                          </a:solidFill>
                          <a:latin typeface="+mn-lt"/>
                          <a:ea typeface="+mn-ea"/>
                          <a:cs typeface="+mn-cs"/>
                        </a:rPr>
                        <a:t>Elongated worm, cylindrical, unsegmented and tapering at both ends.</a:t>
                      </a:r>
                    </a:p>
                    <a:p>
                      <a:pPr marL="285750" indent="-285750" algn="l">
                        <a:buFont typeface="Arial" panose="020B0604020202020204" pitchFamily="34" charset="0"/>
                        <a:buChar char="•"/>
                      </a:pPr>
                      <a:r>
                        <a:rPr lang="en-US" sz="1800" kern="1200" dirty="0">
                          <a:solidFill>
                            <a:schemeClr val="tx1"/>
                          </a:solidFill>
                          <a:latin typeface="+mn-lt"/>
                          <a:ea typeface="+mn-ea"/>
                          <a:cs typeface="+mn-cs"/>
                        </a:rPr>
                        <a:t> Variable in size, measure &lt;1 cm to  about 100cm.</a:t>
                      </a:r>
                    </a:p>
                    <a:p>
                      <a:pPr marL="285750" indent="-285750" algn="l">
                        <a:buFont typeface="Arial" panose="020B0604020202020204" pitchFamily="34" charset="0"/>
                        <a:buChar char="•"/>
                      </a:pPr>
                      <a:r>
                        <a:rPr lang="en-US" sz="1800" kern="1200" dirty="0">
                          <a:solidFill>
                            <a:schemeClr val="tx1"/>
                          </a:solidFill>
                          <a:latin typeface="+mn-lt"/>
                          <a:ea typeface="+mn-ea"/>
                          <a:cs typeface="+mn-cs"/>
                        </a:rPr>
                        <a:t> Sex separate and male is smaller than female</a:t>
                      </a:r>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10001"/>
                  </a:ext>
                </a:extLst>
              </a:tr>
              <a:tr h="901747">
                <a:tc>
                  <a:txBody>
                    <a:bodyPr/>
                    <a:lstStyle/>
                    <a:p>
                      <a:pPr algn="ctr"/>
                      <a:r>
                        <a:rPr lang="en-US" sz="1800" b="1" dirty="0">
                          <a:solidFill>
                            <a:schemeClr val="accent5">
                              <a:lumMod val="25000"/>
                            </a:schemeClr>
                          </a:solidFill>
                        </a:rPr>
                        <a:t>Location in the human body </a:t>
                      </a:r>
                      <a:endParaRPr lang="en-US" b="1" dirty="0"/>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accent1">
                        <a:lumMod val="20000"/>
                        <a:lumOff val="80000"/>
                      </a:schemeClr>
                    </a:solidFill>
                  </a:tcPr>
                </a:tc>
                <a:tc>
                  <a:txBody>
                    <a:bodyPr/>
                    <a:lstStyle/>
                    <a:p>
                      <a:pPr marL="342900" indent="-342900" algn="l">
                        <a:buFont typeface="+mj-lt"/>
                        <a:buAutoNum type="arabicPeriod"/>
                      </a:pPr>
                      <a:r>
                        <a:rPr lang="en-US" dirty="0">
                          <a:solidFill>
                            <a:srgbClr val="FF0000"/>
                          </a:solidFill>
                        </a:rPr>
                        <a:t>Intestinal nematodes</a:t>
                      </a:r>
                    </a:p>
                    <a:p>
                      <a:pPr marL="342900" indent="-342900" algn="l">
                        <a:buFont typeface="+mj-lt"/>
                        <a:buAutoNum type="arabicPeriod"/>
                      </a:pPr>
                      <a:r>
                        <a:rPr lang="en-US" dirty="0"/>
                        <a:t>Tissue nematodes </a:t>
                      </a:r>
                    </a:p>
                    <a:p>
                      <a:pPr algn="l"/>
                      <a:endParaRPr lang="en-US" dirty="0"/>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10002"/>
                  </a:ext>
                </a:extLst>
              </a:tr>
              <a:tr h="17133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0" dirty="0">
                          <a:solidFill>
                            <a:schemeClr val="accent5">
                              <a:lumMod val="25000"/>
                            </a:schemeClr>
                          </a:solidFill>
                          <a:latin typeface="+mn-lt"/>
                          <a:cs typeface="+mn-cs"/>
                        </a:rPr>
                        <a:t>Common</a:t>
                      </a:r>
                      <a:r>
                        <a:rPr lang="en-US" sz="1800" b="1" kern="0" baseline="0" dirty="0">
                          <a:solidFill>
                            <a:schemeClr val="accent5">
                              <a:lumMod val="25000"/>
                            </a:schemeClr>
                          </a:solidFill>
                          <a:latin typeface="+mn-lt"/>
                          <a:cs typeface="+mn-cs"/>
                        </a:rPr>
                        <a:t> </a:t>
                      </a:r>
                      <a:r>
                        <a:rPr lang="en-US" sz="1800" b="1" kern="0" dirty="0">
                          <a:solidFill>
                            <a:schemeClr val="accent5">
                              <a:lumMod val="25000"/>
                            </a:schemeClr>
                          </a:solidFill>
                          <a:latin typeface="+mn-lt"/>
                          <a:cs typeface="+mn-cs"/>
                        </a:rPr>
                        <a:t>intestinal infections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0" dirty="0">
                          <a:solidFill>
                            <a:srgbClr val="FF0000"/>
                          </a:solidFill>
                          <a:latin typeface="+mn-lt"/>
                          <a:cs typeface="+mn-cs"/>
                        </a:rPr>
                        <a:t>All are </a:t>
                      </a:r>
                      <a:r>
                        <a:rPr lang="en-US" sz="1200" b="1" kern="0" dirty="0" err="1">
                          <a:solidFill>
                            <a:srgbClr val="FF0000"/>
                          </a:solidFill>
                          <a:latin typeface="+mn-lt"/>
                          <a:cs typeface="+mn-cs"/>
                        </a:rPr>
                        <a:t>imprtant</a:t>
                      </a:r>
                      <a:endParaRPr lang="en-US" sz="1200" b="1" kern="0" dirty="0">
                        <a:solidFill>
                          <a:srgbClr val="FF0000"/>
                        </a:solidFill>
                        <a:latin typeface="+mn-lt"/>
                        <a:cs typeface="+mn-cs"/>
                      </a:endParaRPr>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accent1">
                        <a:lumMod val="20000"/>
                        <a:lumOff val="80000"/>
                      </a:schemeClr>
                    </a:solidFill>
                  </a:tcPr>
                </a:tc>
                <a:tc>
                  <a:txBody>
                    <a:bodyPr/>
                    <a:lstStyle/>
                    <a:p>
                      <a:pPr marL="342900" indent="-342900" algn="l">
                        <a:buFont typeface="+mj-lt"/>
                        <a:buAutoNum type="arabicPeriod"/>
                      </a:pPr>
                      <a:r>
                        <a:rPr lang="en-US" dirty="0" err="1">
                          <a:solidFill>
                            <a:srgbClr val="FF0000"/>
                          </a:solidFill>
                        </a:rPr>
                        <a:t>Enterobius</a:t>
                      </a:r>
                      <a:r>
                        <a:rPr lang="en-US" dirty="0">
                          <a:solidFill>
                            <a:srgbClr val="FF0000"/>
                          </a:solidFill>
                        </a:rPr>
                        <a:t> (</a:t>
                      </a:r>
                      <a:r>
                        <a:rPr lang="en-US" dirty="0" err="1">
                          <a:solidFill>
                            <a:srgbClr val="FF0000"/>
                          </a:solidFill>
                        </a:rPr>
                        <a:t>Oxyuris</a:t>
                      </a:r>
                      <a:r>
                        <a:rPr lang="en-US" dirty="0">
                          <a:solidFill>
                            <a:srgbClr val="FF0000"/>
                          </a:solidFill>
                        </a:rPr>
                        <a:t>) </a:t>
                      </a:r>
                      <a:r>
                        <a:rPr lang="en-US" dirty="0" err="1">
                          <a:solidFill>
                            <a:srgbClr val="FF0000"/>
                          </a:solidFill>
                        </a:rPr>
                        <a:t>vermicularis</a:t>
                      </a:r>
                      <a:r>
                        <a:rPr lang="en-US" dirty="0">
                          <a:solidFill>
                            <a:srgbClr val="FF0000"/>
                          </a:solidFill>
                        </a:rPr>
                        <a:t> ** (</a:t>
                      </a:r>
                      <a:r>
                        <a:rPr lang="en-US" dirty="0" err="1">
                          <a:solidFill>
                            <a:srgbClr val="FF0000"/>
                          </a:solidFill>
                        </a:rPr>
                        <a:t>Pinworm,seatworm,threadworm</a:t>
                      </a:r>
                      <a:r>
                        <a:rPr lang="en-US" dirty="0">
                          <a:solidFill>
                            <a:srgbClr val="FF0000"/>
                          </a:solidFill>
                        </a:rPr>
                        <a:t>)</a:t>
                      </a:r>
                    </a:p>
                    <a:p>
                      <a:pPr marL="342900" indent="-342900" algn="l">
                        <a:buFont typeface="+mj-lt"/>
                        <a:buAutoNum type="arabicPeriod"/>
                      </a:pPr>
                      <a:r>
                        <a:rPr lang="en-US" dirty="0" err="1"/>
                        <a:t>Trichuris</a:t>
                      </a:r>
                      <a:r>
                        <a:rPr lang="en-US" dirty="0"/>
                        <a:t> </a:t>
                      </a:r>
                      <a:r>
                        <a:rPr lang="en-US" dirty="0" err="1"/>
                        <a:t>trichiura</a:t>
                      </a:r>
                      <a:r>
                        <a:rPr lang="en-US" dirty="0"/>
                        <a:t> (whipworm)</a:t>
                      </a:r>
                    </a:p>
                    <a:p>
                      <a:pPr marL="342900" indent="-342900" algn="l">
                        <a:buFont typeface="+mj-lt"/>
                        <a:buAutoNum type="arabicPeriod"/>
                      </a:pPr>
                      <a:r>
                        <a:rPr lang="en-US" dirty="0" err="1"/>
                        <a:t>Ascaris</a:t>
                      </a:r>
                      <a:r>
                        <a:rPr lang="en-US" dirty="0"/>
                        <a:t> </a:t>
                      </a:r>
                      <a:r>
                        <a:rPr lang="en-US" dirty="0" err="1"/>
                        <a:t>lumbricoides</a:t>
                      </a:r>
                      <a:r>
                        <a:rPr lang="en-US" dirty="0"/>
                        <a:t> (roundworm)</a:t>
                      </a:r>
                    </a:p>
                    <a:p>
                      <a:pPr marL="342900" indent="-342900" algn="l">
                        <a:buFont typeface="+mj-lt"/>
                        <a:buAutoNum type="arabicPeriod"/>
                      </a:pPr>
                      <a:r>
                        <a:rPr lang="en-US" dirty="0" err="1"/>
                        <a:t>Ancylostoma</a:t>
                      </a:r>
                      <a:r>
                        <a:rPr lang="en-US" dirty="0"/>
                        <a:t> </a:t>
                      </a:r>
                      <a:r>
                        <a:rPr lang="en-US" dirty="0" err="1"/>
                        <a:t>duodenale</a:t>
                      </a:r>
                      <a:r>
                        <a:rPr lang="en-US" dirty="0"/>
                        <a:t> &amp; </a:t>
                      </a:r>
                      <a:r>
                        <a:rPr lang="en-US" dirty="0" err="1"/>
                        <a:t>Necator</a:t>
                      </a:r>
                      <a:r>
                        <a:rPr lang="en-US" dirty="0"/>
                        <a:t> </a:t>
                      </a:r>
                      <a:r>
                        <a:rPr lang="en-US" dirty="0" err="1"/>
                        <a:t>americanus</a:t>
                      </a:r>
                      <a:r>
                        <a:rPr lang="en-US" dirty="0"/>
                        <a:t> (hookworms)</a:t>
                      </a:r>
                    </a:p>
                    <a:p>
                      <a:pPr marL="342900" indent="-342900" algn="l">
                        <a:buFont typeface="+mj-lt"/>
                        <a:buAutoNum type="arabicPeriod"/>
                      </a:pPr>
                      <a:r>
                        <a:rPr lang="en-US" dirty="0" err="1"/>
                        <a:t>Strongyloides</a:t>
                      </a:r>
                      <a:r>
                        <a:rPr lang="en-US" dirty="0"/>
                        <a:t> </a:t>
                      </a:r>
                      <a:r>
                        <a:rPr lang="en-US" dirty="0" err="1"/>
                        <a:t>stercoralis</a:t>
                      </a:r>
                      <a:r>
                        <a:rPr lang="en-US" dirty="0">
                          <a:solidFill>
                            <a:srgbClr val="FF0000"/>
                          </a:solidFill>
                        </a:rPr>
                        <a:t>****</a:t>
                      </a:r>
                    </a:p>
                    <a:p>
                      <a:pPr algn="l"/>
                      <a:endParaRPr lang="en-US" dirty="0"/>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solidFill>
                      <a:schemeClr val="bg1"/>
                    </a:solidFill>
                  </a:tcPr>
                </a:tc>
                <a:extLst>
                  <a:ext uri="{0D108BD9-81ED-4DB2-BD59-A6C34878D82A}">
                    <a16:rowId xmlns:a16="http://schemas.microsoft.com/office/drawing/2014/main" xmlns="" val="10003"/>
                  </a:ext>
                </a:extLst>
              </a:tr>
            </a:tbl>
          </a:graphicData>
        </a:graphic>
      </p:graphicFrame>
      <p:pic>
        <p:nvPicPr>
          <p:cNvPr id="5" name="Picture 5"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396" y="4564861"/>
            <a:ext cx="2089726" cy="144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06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101220"/>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Table 1"/>
          <p:cNvGraphicFramePr>
            <a:graphicFrameLocks noGrp="1"/>
          </p:cNvGraphicFramePr>
          <p:nvPr>
            <p:extLst>
              <p:ext uri="{D42A27DB-BD31-4B8C-83A1-F6EECF244321}">
                <p14:modId xmlns:p14="http://schemas.microsoft.com/office/powerpoint/2010/main" val="2226825381"/>
              </p:ext>
            </p:extLst>
          </p:nvPr>
        </p:nvGraphicFramePr>
        <p:xfrm>
          <a:off x="288224" y="828723"/>
          <a:ext cx="11395776" cy="4297680"/>
        </p:xfrm>
        <a:graphic>
          <a:graphicData uri="http://schemas.openxmlformats.org/drawingml/2006/table">
            <a:tbl>
              <a:tblPr firstRow="1" bandRow="1">
                <a:tableStyleId>{5940675A-B579-460E-94D1-54222C63F5DA}</a:tableStyleId>
              </a:tblPr>
              <a:tblGrid>
                <a:gridCol w="9779412">
                  <a:extLst>
                    <a:ext uri="{9D8B030D-6E8A-4147-A177-3AD203B41FA5}">
                      <a16:colId xmlns:a16="http://schemas.microsoft.com/office/drawing/2014/main" xmlns="" val="20001"/>
                    </a:ext>
                  </a:extLst>
                </a:gridCol>
                <a:gridCol w="1616364">
                  <a:extLst>
                    <a:ext uri="{9D8B030D-6E8A-4147-A177-3AD203B41FA5}">
                      <a16:colId xmlns:a16="http://schemas.microsoft.com/office/drawing/2014/main" xmlns="" val="3658435078"/>
                    </a:ext>
                  </a:extLst>
                </a:gridCol>
              </a:tblGrid>
              <a:tr h="563641">
                <a:tc gridSpan="2">
                  <a:txBody>
                    <a:bodyPr/>
                    <a:lstStyle/>
                    <a:p>
                      <a:pPr algn="ctr"/>
                      <a:r>
                        <a:rPr lang="en-US" sz="1600" b="1" dirty="0"/>
                        <a:t>1-Enterobius </a:t>
                      </a:r>
                      <a:r>
                        <a:rPr lang="en-US" sz="1600" b="1" dirty="0" err="1"/>
                        <a:t>vermicularis</a:t>
                      </a:r>
                      <a:r>
                        <a:rPr lang="en-US" sz="1600" b="1" dirty="0"/>
                        <a:t>  </a:t>
                      </a:r>
                      <a:r>
                        <a:rPr lang="en-US" sz="1600" dirty="0"/>
                        <a:t>(THREAD WORM) - </a:t>
                      </a:r>
                      <a:r>
                        <a:rPr lang="en-US" sz="1600" dirty="0" err="1">
                          <a:solidFill>
                            <a:srgbClr val="7030A0"/>
                          </a:solidFill>
                        </a:rPr>
                        <a:t>Enterobiais</a:t>
                      </a:r>
                      <a:endParaRPr lang="ar-SA" sz="1600" dirty="0"/>
                    </a:p>
                    <a:p>
                      <a:pPr algn="ctr"/>
                      <a:r>
                        <a:rPr lang="en-US" sz="1600" baseline="0" dirty="0">
                          <a:solidFill>
                            <a:schemeClr val="accent6">
                              <a:lumMod val="50000"/>
                            </a:schemeClr>
                          </a:solidFill>
                        </a:rPr>
                        <a:t> </a:t>
                      </a:r>
                      <a:r>
                        <a:rPr lang="en-US" sz="1600" dirty="0">
                          <a:solidFill>
                            <a:schemeClr val="accent6">
                              <a:lumMod val="50000"/>
                            </a:schemeClr>
                          </a:solidFill>
                        </a:rPr>
                        <a:t>(Common names: Pin worm, seat worm)</a:t>
                      </a:r>
                    </a:p>
                  </a:txBody>
                  <a:tcP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314923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accent1">
                              <a:lumMod val="75000"/>
                            </a:schemeClr>
                          </a:solidFill>
                          <a:latin typeface="+mn-lt"/>
                          <a:ea typeface="+mn-ea"/>
                          <a:cs typeface="+mn-cs"/>
                        </a:rPr>
                        <a:t>it is a very small parasite</a:t>
                      </a:r>
                      <a:endParaRPr lang="en-US" sz="2000" b="0" kern="120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dirty="0">
                          <a:solidFill>
                            <a:srgbClr val="FF0000"/>
                          </a:solidFill>
                          <a:latin typeface="+mn-lt"/>
                          <a:ea typeface="+mn-ea"/>
                          <a:cs typeface="+mn-cs"/>
                        </a:rPr>
                        <a:t>Found all over the world but more common in temperate regions, infects only human.</a:t>
                      </a:r>
                    </a:p>
                    <a:p>
                      <a:pPr marL="285750" indent="-285750">
                        <a:buFont typeface="Arial" panose="020B0604020202020204" pitchFamily="34" charset="0"/>
                        <a:buChar char="•"/>
                      </a:pPr>
                      <a:r>
                        <a:rPr lang="en-US" sz="2000" b="0" dirty="0">
                          <a:solidFill>
                            <a:srgbClr val="FF0000"/>
                          </a:solidFill>
                        </a:rPr>
                        <a:t>Children are more often evolved</a:t>
                      </a:r>
                      <a:r>
                        <a:rPr lang="en-US" sz="2000" b="0" dirty="0"/>
                        <a:t> than adults , it tends to occur in </a:t>
                      </a:r>
                      <a:r>
                        <a:rPr lang="en-US" sz="2000" b="1" dirty="0"/>
                        <a:t>groups living together </a:t>
                      </a:r>
                      <a:r>
                        <a:rPr lang="en-US" sz="2000" b="0" dirty="0"/>
                        <a:t>such as families , army camps or nursery.</a:t>
                      </a:r>
                    </a:p>
                    <a:p>
                      <a:pPr marL="285750" indent="-285750">
                        <a:buFont typeface="Arial" panose="020B0604020202020204" pitchFamily="34" charset="0"/>
                        <a:buChar char="•"/>
                      </a:pPr>
                      <a:r>
                        <a:rPr lang="en-US" sz="2000" b="0" dirty="0"/>
                        <a:t>Adult worms are mainly </a:t>
                      </a:r>
                      <a:r>
                        <a:rPr lang="en-US" sz="2000" b="0" dirty="0">
                          <a:solidFill>
                            <a:srgbClr val="FF0000"/>
                          </a:solidFill>
                        </a:rPr>
                        <a:t>located  in lumen of cecum and the female migrate to rectum to deposits her eggs on perianal skin.</a:t>
                      </a:r>
                    </a:p>
                    <a:p>
                      <a:pPr marL="285750" indent="-285750">
                        <a:buFont typeface="Arial" panose="020B0604020202020204" pitchFamily="34" charset="0"/>
                        <a:buChar char="•"/>
                      </a:pPr>
                      <a:r>
                        <a:rPr lang="en-US" sz="2000" b="0" dirty="0">
                          <a:solidFill>
                            <a:srgbClr val="FF0000"/>
                          </a:solidFill>
                        </a:rPr>
                        <a:t>Adult worms live in the large intestine.</a:t>
                      </a:r>
                    </a:p>
                    <a:p>
                      <a:pPr marL="285750" indent="-285750">
                        <a:buFont typeface="Arial" panose="020B0604020202020204" pitchFamily="34" charset="0"/>
                        <a:buChar char="•"/>
                      </a:pPr>
                      <a:r>
                        <a:rPr lang="en-US" sz="2000" b="0" dirty="0"/>
                        <a:t>Direct human to human infection occurs mainly by swallowing the eggs . </a:t>
                      </a:r>
                      <a:r>
                        <a:rPr lang="en-US" sz="2000" kern="1200" baseline="0" dirty="0">
                          <a:solidFill>
                            <a:schemeClr val="accent1">
                              <a:lumMod val="75000"/>
                            </a:schemeClr>
                          </a:solidFill>
                          <a:latin typeface="+mn-lt"/>
                          <a:ea typeface="+mn-ea"/>
                          <a:cs typeface="+mn-cs"/>
                        </a:rPr>
                        <a:t>when a child touch the anal part the eggs will be on his hand and it will spread by touch someone's hand. </a:t>
                      </a:r>
                      <a:r>
                        <a:rPr lang="en-US" sz="2000" b="0" dirty="0"/>
                        <a:t>In addition ,</a:t>
                      </a:r>
                      <a:r>
                        <a:rPr lang="en-US" sz="2000" b="1" dirty="0">
                          <a:solidFill>
                            <a:srgbClr val="FF0000"/>
                          </a:solidFill>
                        </a:rPr>
                        <a:t>autoinfection</a:t>
                      </a:r>
                      <a:r>
                        <a:rPr lang="en-US" sz="2000" b="0" dirty="0"/>
                        <a:t> occurs by contamination of the fingers.</a:t>
                      </a:r>
                    </a:p>
                    <a:p>
                      <a:pPr marL="285750" indent="-285750">
                        <a:buFont typeface="Arial" panose="020B0604020202020204" pitchFamily="34" charset="0"/>
                        <a:buChar char="•"/>
                      </a:pPr>
                      <a:r>
                        <a:rPr lang="en-US" sz="2000" b="0" dirty="0">
                          <a:solidFill>
                            <a:schemeClr val="tx1"/>
                          </a:solidFill>
                        </a:rPr>
                        <a:t>It can be seen by naked eye as white thread ± 1cm.</a:t>
                      </a:r>
                    </a:p>
                    <a:p>
                      <a:pPr lvl="1" eaLnBrk="1" hangingPunct="1">
                        <a:defRPr/>
                      </a:pPr>
                      <a:r>
                        <a:rPr lang="en-US" sz="1600" b="0" dirty="0">
                          <a:solidFill>
                            <a:schemeClr val="tx1"/>
                          </a:solidFill>
                        </a:rPr>
                        <a:t> </a:t>
                      </a:r>
                      <a:r>
                        <a:rPr lang="en-US" sz="1800" b="0" dirty="0">
                          <a:solidFill>
                            <a:schemeClr val="tx1"/>
                          </a:solidFill>
                        </a:rPr>
                        <a:t>Male is smaller than female ± 0.5cm, with coiled end.</a:t>
                      </a:r>
                    </a:p>
                  </a:txBody>
                  <a:tcPr anchor="ct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a:lnL w="12700" cap="flat" cmpd="sng" algn="ctr">
                      <a:solidFill>
                        <a:schemeClr val="accent5">
                          <a:lumMod val="60000"/>
                          <a:lumOff val="40000"/>
                        </a:schemeClr>
                      </a:solidFill>
                      <a:prstDash val="dash"/>
                      <a:round/>
                      <a:headEnd type="none" w="med" len="med"/>
                      <a:tailEnd type="none" w="med" len="med"/>
                    </a:lnL>
                    <a:lnR w="12700" cap="flat" cmpd="sng" algn="ctr">
                      <a:solidFill>
                        <a:schemeClr val="accent5">
                          <a:lumMod val="60000"/>
                          <a:lumOff val="40000"/>
                        </a:schemeClr>
                      </a:solidFill>
                      <a:prstDash val="dash"/>
                      <a:round/>
                      <a:headEnd type="none" w="med" len="med"/>
                      <a:tailEnd type="none" w="med" len="med"/>
                    </a:lnR>
                    <a:lnT w="12700" cap="flat" cmpd="sng" algn="ctr">
                      <a:solidFill>
                        <a:schemeClr val="accent5">
                          <a:lumMod val="60000"/>
                          <a:lumOff val="40000"/>
                        </a:schemeClr>
                      </a:solidFill>
                      <a:prstDash val="dash"/>
                      <a:round/>
                      <a:headEnd type="none" w="med" len="med"/>
                      <a:tailEnd type="none" w="med" len="med"/>
                    </a:lnT>
                    <a:lnB w="12700" cap="flat" cmpd="sng" algn="ctr">
                      <a:solidFill>
                        <a:schemeClr val="accent5">
                          <a:lumMod val="60000"/>
                          <a:lumOff val="40000"/>
                        </a:schemeClr>
                      </a:solidFill>
                      <a:prstDash val="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pic>
        <p:nvPicPr>
          <p:cNvPr id="5" name="Picture 1029" descr="pin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989" y="1371855"/>
            <a:ext cx="1623011" cy="31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0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
          <p:cNvGraphicFramePr>
            <a:graphicFrameLocks noGrp="1"/>
          </p:cNvGraphicFramePr>
          <p:nvPr>
            <p:extLst>
              <p:ext uri="{D42A27DB-BD31-4B8C-83A1-F6EECF244321}">
                <p14:modId xmlns:p14="http://schemas.microsoft.com/office/powerpoint/2010/main" val="3630854795"/>
              </p:ext>
            </p:extLst>
          </p:nvPr>
        </p:nvGraphicFramePr>
        <p:xfrm>
          <a:off x="180424" y="195740"/>
          <a:ext cx="11831152" cy="5869614"/>
        </p:xfrm>
        <a:graphic>
          <a:graphicData uri="http://schemas.openxmlformats.org/drawingml/2006/table">
            <a:tbl>
              <a:tblPr firstRow="1" bandRow="1">
                <a:tableStyleId>{5940675A-B579-460E-94D1-54222C63F5DA}</a:tableStyleId>
              </a:tblPr>
              <a:tblGrid>
                <a:gridCol w="534276">
                  <a:extLst>
                    <a:ext uri="{9D8B030D-6E8A-4147-A177-3AD203B41FA5}">
                      <a16:colId xmlns:a16="http://schemas.microsoft.com/office/drawing/2014/main" xmlns="" val="20000"/>
                    </a:ext>
                  </a:extLst>
                </a:gridCol>
                <a:gridCol w="6617035">
                  <a:extLst>
                    <a:ext uri="{9D8B030D-6E8A-4147-A177-3AD203B41FA5}">
                      <a16:colId xmlns:a16="http://schemas.microsoft.com/office/drawing/2014/main" xmlns="" val="20001"/>
                    </a:ext>
                  </a:extLst>
                </a:gridCol>
                <a:gridCol w="1821501">
                  <a:extLst>
                    <a:ext uri="{9D8B030D-6E8A-4147-A177-3AD203B41FA5}">
                      <a16:colId xmlns:a16="http://schemas.microsoft.com/office/drawing/2014/main" xmlns="" val="3248014393"/>
                    </a:ext>
                  </a:extLst>
                </a:gridCol>
                <a:gridCol w="2858340">
                  <a:extLst>
                    <a:ext uri="{9D8B030D-6E8A-4147-A177-3AD203B41FA5}">
                      <a16:colId xmlns:a16="http://schemas.microsoft.com/office/drawing/2014/main" xmlns="" val="2325339007"/>
                    </a:ext>
                  </a:extLst>
                </a:gridCol>
              </a:tblGrid>
              <a:tr h="329186">
                <a:tc gridSpan="4">
                  <a:txBody>
                    <a:bodyPr/>
                    <a:lstStyle/>
                    <a:p>
                      <a:pPr marL="0" algn="ctr" defTabSz="914400" rtl="0" eaLnBrk="1" latinLnBrk="0" hangingPunct="1"/>
                      <a:r>
                        <a:rPr lang="en-US" sz="1600" b="1" kern="1200" dirty="0" err="1">
                          <a:solidFill>
                            <a:schemeClr val="accent5">
                              <a:lumMod val="25000"/>
                            </a:schemeClr>
                          </a:solidFill>
                          <a:latin typeface="+mn-lt"/>
                          <a:ea typeface="+mn-ea"/>
                          <a:cs typeface="+mn-cs"/>
                        </a:rPr>
                        <a:t>Enterobius</a:t>
                      </a:r>
                      <a:r>
                        <a:rPr lang="en-US" sz="1600" b="1" kern="1200" dirty="0">
                          <a:solidFill>
                            <a:schemeClr val="accent5">
                              <a:lumMod val="25000"/>
                            </a:schemeClr>
                          </a:solidFill>
                          <a:latin typeface="+mn-lt"/>
                          <a:ea typeface="+mn-ea"/>
                          <a:cs typeface="+mn-cs"/>
                        </a:rPr>
                        <a:t> </a:t>
                      </a:r>
                      <a:r>
                        <a:rPr lang="en-US" sz="1600" b="1" kern="1200" dirty="0" err="1">
                          <a:solidFill>
                            <a:schemeClr val="accent5">
                              <a:lumMod val="25000"/>
                            </a:schemeClr>
                          </a:solidFill>
                          <a:latin typeface="+mn-lt"/>
                          <a:ea typeface="+mn-ea"/>
                          <a:cs typeface="+mn-cs"/>
                        </a:rPr>
                        <a:t>vermicularis</a:t>
                      </a:r>
                      <a:r>
                        <a:rPr lang="en-US" sz="1600" b="1" kern="1200" dirty="0">
                          <a:solidFill>
                            <a:schemeClr val="accent5">
                              <a:lumMod val="25000"/>
                            </a:schemeClr>
                          </a:solidFill>
                          <a:latin typeface="+mn-lt"/>
                          <a:ea typeface="+mn-ea"/>
                          <a:cs typeface="+mn-cs"/>
                        </a:rPr>
                        <a:t>       (</a:t>
                      </a:r>
                      <a:r>
                        <a:rPr lang="en-US" sz="1600" b="1" kern="1200" dirty="0" err="1">
                          <a:solidFill>
                            <a:schemeClr val="accent5">
                              <a:lumMod val="25000"/>
                            </a:schemeClr>
                          </a:solidFill>
                          <a:latin typeface="+mn-lt"/>
                          <a:ea typeface="+mn-ea"/>
                          <a:cs typeface="+mn-cs"/>
                        </a:rPr>
                        <a:t>Oxyuris</a:t>
                      </a:r>
                      <a:r>
                        <a:rPr lang="en-US" sz="1600" b="1" kern="1200" dirty="0">
                          <a:solidFill>
                            <a:schemeClr val="accent5">
                              <a:lumMod val="25000"/>
                            </a:schemeClr>
                          </a:solidFill>
                          <a:latin typeface="+mn-lt"/>
                          <a:ea typeface="+mn-ea"/>
                          <a:cs typeface="+mn-cs"/>
                        </a:rPr>
                        <a:t>)</a:t>
                      </a:r>
                    </a:p>
                  </a:txBody>
                  <a:tcP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521638">
                <a:tc>
                  <a:txBody>
                    <a:bodyPr/>
                    <a:lstStyle/>
                    <a:p>
                      <a:pPr algn="ctr"/>
                      <a:r>
                        <a:rPr lang="en-US" sz="1400" b="1" dirty="0"/>
                        <a:t>Pathology</a:t>
                      </a:r>
                    </a:p>
                  </a:txBody>
                  <a:tcPr vert="vert270" anchor="ctr">
                    <a:lnR w="9525"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Majority of infections are  asymptomatic</a:t>
                      </a:r>
                    </a:p>
                    <a:p>
                      <a:pPr marL="285750" indent="-285750" algn="l">
                        <a:buFont typeface="Arial" panose="020B0604020202020204" pitchFamily="34" charset="0"/>
                        <a:buChar char="•"/>
                      </a:pPr>
                      <a:r>
                        <a:rPr lang="en-US" sz="1600" dirty="0"/>
                        <a:t>Main clinical presentation pruritus and which can be very troublesome and occurs more often during the night, persistent itching may lead to inflammation and secondary bacterial infection of the peri-anal region.</a:t>
                      </a:r>
                    </a:p>
                    <a:p>
                      <a:pPr marL="285750" indent="-285750" algn="l">
                        <a:buFont typeface="Arial" panose="020B0604020202020204" pitchFamily="34" charset="0"/>
                        <a:buChar char="•"/>
                      </a:pPr>
                      <a:r>
                        <a:rPr lang="en-US" sz="1600" dirty="0"/>
                        <a:t>Infected children may suffer from emotional disturbance </a:t>
                      </a:r>
                      <a:r>
                        <a:rPr lang="en-US" sz="1600" kern="1200" dirty="0">
                          <a:solidFill>
                            <a:schemeClr val="accent1">
                              <a:lumMod val="75000"/>
                            </a:schemeClr>
                          </a:solidFill>
                          <a:latin typeface="+mn-lt"/>
                          <a:ea typeface="+mn-ea"/>
                          <a:cs typeface="+mn-cs"/>
                        </a:rPr>
                        <a:t>because of lack of sleep </a:t>
                      </a:r>
                      <a:r>
                        <a:rPr lang="en-US" sz="1600" dirty="0"/>
                        <a:t> ,insomnia ,anorexia , loss of weight and loss of concentration  and enuresis. </a:t>
                      </a:r>
                      <a:r>
                        <a:rPr lang="en-US" sz="1600" kern="1200" dirty="0">
                          <a:solidFill>
                            <a:schemeClr val="accent1">
                              <a:lumMod val="75000"/>
                            </a:schemeClr>
                          </a:solidFill>
                          <a:latin typeface="+mn-lt"/>
                          <a:ea typeface="+mn-ea"/>
                          <a:cs typeface="+mn-cs"/>
                        </a:rPr>
                        <a:t>Also involuntary urination and the</a:t>
                      </a:r>
                      <a:r>
                        <a:rPr lang="en-US" sz="1600" kern="1200" baseline="0" dirty="0">
                          <a:solidFill>
                            <a:schemeClr val="accent1">
                              <a:lumMod val="75000"/>
                            </a:schemeClr>
                          </a:solidFill>
                          <a:latin typeface="+mn-lt"/>
                          <a:ea typeface="+mn-ea"/>
                          <a:cs typeface="+mn-cs"/>
                        </a:rPr>
                        <a:t> eggs </a:t>
                      </a:r>
                      <a:endParaRPr lang="en-US" sz="1600" kern="1200" dirty="0">
                        <a:solidFill>
                          <a:schemeClr val="accent1">
                            <a:lumMod val="75000"/>
                          </a:schemeClr>
                        </a:solidFill>
                        <a:latin typeface="+mn-lt"/>
                        <a:ea typeface="+mn-ea"/>
                        <a:cs typeface="+mn-cs"/>
                      </a:endParaRPr>
                    </a:p>
                    <a:p>
                      <a:pPr marL="285750" indent="-285750" algn="l">
                        <a:buFont typeface="Arial" panose="020B0604020202020204" pitchFamily="34" charset="0"/>
                        <a:buChar char="•"/>
                      </a:pPr>
                      <a:r>
                        <a:rPr lang="en-US" sz="1600" dirty="0"/>
                        <a:t>Ectopic </a:t>
                      </a:r>
                      <a:r>
                        <a:rPr lang="en-US" sz="1600" dirty="0" err="1"/>
                        <a:t>enterobiasis</a:t>
                      </a:r>
                      <a:r>
                        <a:rPr lang="en-US" sz="1600" dirty="0"/>
                        <a:t> occurs in infected </a:t>
                      </a:r>
                      <a:r>
                        <a:rPr lang="en-US" sz="1600" dirty="0">
                          <a:solidFill>
                            <a:srgbClr val="FF0000"/>
                          </a:solidFill>
                        </a:rPr>
                        <a:t>adult  female when invade vulva and vagina</a:t>
                      </a:r>
                      <a:r>
                        <a:rPr lang="en-US" sz="1600" dirty="0"/>
                        <a:t> result in </a:t>
                      </a:r>
                      <a:r>
                        <a:rPr lang="en-US" sz="1600" b="1" dirty="0" err="1"/>
                        <a:t>valvo-vagintis</a:t>
                      </a:r>
                      <a:r>
                        <a:rPr lang="en-US" sz="1600" b="1" dirty="0"/>
                        <a:t>, </a:t>
                      </a:r>
                      <a:r>
                        <a:rPr lang="en-US" sz="1600" b="1" dirty="0" err="1"/>
                        <a:t>salpingitis</a:t>
                      </a:r>
                      <a:r>
                        <a:rPr lang="en-US" sz="1600" b="1" dirty="0"/>
                        <a:t> </a:t>
                      </a:r>
                      <a:r>
                        <a:rPr lang="en-US" sz="1600" dirty="0"/>
                        <a:t>, also  adult worm can lodged in the lumen of appendix cause appendicitis.</a:t>
                      </a:r>
                    </a:p>
                  </a:txBody>
                  <a:tcPr anchor="ctr">
                    <a:lnL w="9525"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gridSpan="2">
                  <a:txBody>
                    <a:bodyPr/>
                    <a:lstStyle/>
                    <a:p>
                      <a:endParaRPr lang="en-US" dirty="0"/>
                    </a:p>
                  </a:txBody>
                  <a:tcPr anchor="ctr">
                    <a:lnL w="6350" cap="flat" cmpd="sng" algn="ctr">
                      <a:solidFill>
                        <a:schemeClr val="bg1"/>
                      </a:solidFill>
                      <a:prstDash val="solid"/>
                      <a:round/>
                      <a:headEnd type="none" w="med" len="med"/>
                      <a:tailEnd type="none" w="med" len="med"/>
                    </a:lnL>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10001"/>
                  </a:ext>
                </a:extLst>
              </a:tr>
              <a:tr h="2221306">
                <a:tc>
                  <a:txBody>
                    <a:bodyPr/>
                    <a:lstStyle/>
                    <a:p>
                      <a:pPr algn="ctr"/>
                      <a:r>
                        <a:rPr lang="en-US" sz="1400" b="1" dirty="0"/>
                        <a:t>DIAGNOSIS</a:t>
                      </a:r>
                    </a:p>
                  </a:txBody>
                  <a:tcPr vert="vert270" anchor="ctr">
                    <a:solidFill>
                      <a:schemeClr val="accent1">
                        <a:lumMod val="20000"/>
                        <a:lumOff val="80000"/>
                      </a:schemeClr>
                    </a:solidFill>
                  </a:tcPr>
                </a:tc>
                <a:tc gridSpan="2">
                  <a:txBody>
                    <a:bodyPr/>
                    <a:lstStyle/>
                    <a:p>
                      <a:r>
                        <a:rPr lang="en-US" sz="1600" dirty="0"/>
                        <a:t>Unlike other intestinal Nematodes</a:t>
                      </a:r>
                      <a:r>
                        <a:rPr lang="en-US" sz="1600" b="0" dirty="0">
                          <a:solidFill>
                            <a:srgbClr val="FF0000"/>
                          </a:solidFill>
                        </a:rPr>
                        <a:t>, the eggs are not usually found in feces </a:t>
                      </a:r>
                      <a:r>
                        <a:rPr lang="en-US" sz="1600" dirty="0"/>
                        <a:t>.The best method is to look for them around the anus by taking an anal swab or by using </a:t>
                      </a:r>
                      <a:r>
                        <a:rPr lang="en-US" sz="1600" b="0" dirty="0">
                          <a:solidFill>
                            <a:srgbClr val="FF0000"/>
                          </a:solidFill>
                        </a:rPr>
                        <a:t>CELLULOSE ADHESIVE TAPE</a:t>
                      </a:r>
                      <a:r>
                        <a:rPr lang="en-US" sz="1600" dirty="0"/>
                        <a:t>,    the examination should be done before defecation or bathing. </a:t>
                      </a:r>
                    </a:p>
                  </a:txBody>
                  <a:tcPr anchor="ctr">
                    <a:lnR w="6350" cap="flat" cmpd="sng" algn="ctr">
                      <a:solidFill>
                        <a:schemeClr val="bg1"/>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a:endParaRPr lang="en-US" sz="1600" dirty="0"/>
                    </a:p>
                  </a:txBody>
                  <a:tcPr anchor="ctr">
                    <a:lnL w="6350" cap="flat" cmpd="sng" algn="ctr">
                      <a:solidFill>
                        <a:schemeClr val="bg1"/>
                      </a:solidFill>
                      <a:prstDash val="solid"/>
                      <a:round/>
                      <a:headEnd type="none" w="med" len="med"/>
                      <a:tailEnd type="none" w="med" len="med"/>
                    </a:lnL>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83188">
                <a:tc>
                  <a:txBody>
                    <a:bodyPr/>
                    <a:lstStyle/>
                    <a:p>
                      <a:pPr algn="ctr"/>
                      <a:r>
                        <a:rPr lang="en-US" sz="1400" b="1" dirty="0" err="1"/>
                        <a:t>Treatm</a:t>
                      </a:r>
                      <a:endParaRPr lang="ar-SA" sz="1400" b="1" dirty="0"/>
                    </a:p>
                    <a:p>
                      <a:pPr algn="ctr"/>
                      <a:r>
                        <a:rPr lang="ar-SA" sz="1400" b="1" dirty="0"/>
                        <a:t>-</a:t>
                      </a:r>
                      <a:r>
                        <a:rPr lang="en-US" sz="1400" b="1" dirty="0" err="1"/>
                        <a:t>ent</a:t>
                      </a:r>
                      <a:endParaRPr lang="en-US" sz="1400" b="1" dirty="0"/>
                    </a:p>
                  </a:txBody>
                  <a:tcPr vert="vert270" anchor="ctr">
                    <a:solidFill>
                      <a:schemeClr val="accent1">
                        <a:lumMod val="20000"/>
                        <a:lumOff val="80000"/>
                      </a:schemeClr>
                    </a:solidFill>
                  </a:tcPr>
                </a:tc>
                <a:tc gridSpan="3">
                  <a:txBody>
                    <a:bodyPr/>
                    <a:lstStyle/>
                    <a:p>
                      <a:r>
                        <a:rPr lang="en-US" sz="1600" dirty="0" err="1"/>
                        <a:t>Albandazole</a:t>
                      </a:r>
                      <a:r>
                        <a:rPr lang="en-US" sz="1600" dirty="0"/>
                        <a:t> , Mebendazole for whole family </a:t>
                      </a:r>
                      <a:r>
                        <a:rPr lang="en-US" sz="1600" kern="1200" dirty="0">
                          <a:solidFill>
                            <a:schemeClr val="accent1">
                              <a:lumMod val="75000"/>
                            </a:schemeClr>
                          </a:solidFill>
                          <a:latin typeface="+mn-lt"/>
                          <a:ea typeface="+mn-ea"/>
                          <a:cs typeface="+mn-cs"/>
                        </a:rPr>
                        <a:t>(it is not important but you can memorize </a:t>
                      </a:r>
                      <a:r>
                        <a:rPr lang="en-US" sz="1600" kern="1200" dirty="0" err="1">
                          <a:solidFill>
                            <a:schemeClr val="accent1">
                              <a:lumMod val="75000"/>
                            </a:schemeClr>
                          </a:solidFill>
                          <a:latin typeface="+mn-lt"/>
                          <a:ea typeface="+mn-ea"/>
                          <a:cs typeface="+mn-cs"/>
                        </a:rPr>
                        <a:t>albandazol</a:t>
                      </a:r>
                      <a:r>
                        <a:rPr lang="en-US" sz="1600" kern="1200" dirty="0">
                          <a:solidFill>
                            <a:schemeClr val="accent1">
                              <a:lumMod val="75000"/>
                            </a:schemeClr>
                          </a:solidFill>
                          <a:latin typeface="+mn-lt"/>
                          <a:ea typeface="+mn-ea"/>
                          <a:cs typeface="+mn-cs"/>
                        </a:rPr>
                        <a:t> for all ) </a:t>
                      </a:r>
                    </a:p>
                  </a:txBody>
                  <a:tcPr anchor="ctr">
                    <a:lnT w="9525" cap="flat" cmpd="sng" algn="ctr">
                      <a:solidFill>
                        <a:schemeClr val="tx1">
                          <a:lumMod val="65000"/>
                          <a:lumOff val="35000"/>
                        </a:schemeClr>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bl>
          </a:graphicData>
        </a:graphic>
      </p:graphicFrame>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293763"/>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2" descr="C:\Users\M-TEC\Desktop\ev1.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9600886" y="569596"/>
            <a:ext cx="2364724" cy="2444425"/>
          </a:xfrm>
          <a:prstGeom prst="rect">
            <a:avLst/>
          </a:prstGeom>
        </p:spPr>
      </p:pic>
      <p:pic>
        <p:nvPicPr>
          <p:cNvPr id="6" name="Picture 3" descr="C:\Users\M-TEC\Desktop\Pinworm.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34443" y="540779"/>
            <a:ext cx="2266443" cy="24476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0575" t="65965" r="4858" b="6516"/>
          <a:stretch/>
        </p:blipFill>
        <p:spPr bwMode="auto">
          <a:xfrm>
            <a:off x="9506009" y="3124708"/>
            <a:ext cx="2376742" cy="2031929"/>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2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5" name="Table 1"/>
          <p:cNvGraphicFramePr>
            <a:graphicFrameLocks noGrp="1"/>
          </p:cNvGraphicFramePr>
          <p:nvPr>
            <p:extLst>
              <p:ext uri="{D42A27DB-BD31-4B8C-83A1-F6EECF244321}">
                <p14:modId xmlns:p14="http://schemas.microsoft.com/office/powerpoint/2010/main" val="2130776170"/>
              </p:ext>
            </p:extLst>
          </p:nvPr>
        </p:nvGraphicFramePr>
        <p:xfrm>
          <a:off x="293914" y="178054"/>
          <a:ext cx="11669486" cy="5295180"/>
        </p:xfrm>
        <a:graphic>
          <a:graphicData uri="http://schemas.openxmlformats.org/drawingml/2006/table">
            <a:tbl>
              <a:tblPr firstRow="1" bandRow="1">
                <a:tableStyleId>{5940675A-B579-460E-94D1-54222C63F5DA}</a:tableStyleId>
              </a:tblPr>
              <a:tblGrid>
                <a:gridCol w="874486">
                  <a:extLst>
                    <a:ext uri="{9D8B030D-6E8A-4147-A177-3AD203B41FA5}">
                      <a16:colId xmlns:a16="http://schemas.microsoft.com/office/drawing/2014/main" xmlns="" val="20000"/>
                    </a:ext>
                  </a:extLst>
                </a:gridCol>
                <a:gridCol w="6076950">
                  <a:extLst>
                    <a:ext uri="{9D8B030D-6E8A-4147-A177-3AD203B41FA5}">
                      <a16:colId xmlns:a16="http://schemas.microsoft.com/office/drawing/2014/main" xmlns="" val="20001"/>
                    </a:ext>
                  </a:extLst>
                </a:gridCol>
                <a:gridCol w="4718050">
                  <a:extLst>
                    <a:ext uri="{9D8B030D-6E8A-4147-A177-3AD203B41FA5}">
                      <a16:colId xmlns:a16="http://schemas.microsoft.com/office/drawing/2014/main" xmlns="" val="296388080"/>
                    </a:ext>
                  </a:extLst>
                </a:gridCol>
              </a:tblGrid>
              <a:tr h="429101">
                <a:tc gridSpan="3">
                  <a:txBody>
                    <a:bodyPr/>
                    <a:lstStyle/>
                    <a:p>
                      <a:pPr algn="ctr" eaLnBrk="1" hangingPunct="1">
                        <a:spcBef>
                          <a:spcPct val="20000"/>
                        </a:spcBef>
                        <a:buClr>
                          <a:schemeClr val="folHlink"/>
                        </a:buClr>
                        <a:buSzPct val="60000"/>
                        <a:buFont typeface="Wingdings" pitchFamily="2" charset="2"/>
                        <a:buNone/>
                        <a:defRPr/>
                      </a:pPr>
                      <a:r>
                        <a:rPr lang="en-US" sz="1600" b="1" kern="1200" dirty="0" err="1">
                          <a:solidFill>
                            <a:schemeClr val="tx1"/>
                          </a:solidFill>
                          <a:latin typeface="+mn-lt"/>
                          <a:ea typeface="+mn-ea"/>
                          <a:cs typeface="+mn-cs"/>
                        </a:rPr>
                        <a:t>Ascaris</a:t>
                      </a:r>
                      <a:r>
                        <a:rPr lang="en-US" sz="1600" b="1" kern="1200" dirty="0">
                          <a:solidFill>
                            <a:schemeClr val="tx1"/>
                          </a:solidFill>
                          <a:latin typeface="+mn-lt"/>
                          <a:ea typeface="+mn-ea"/>
                          <a:cs typeface="+mn-cs"/>
                        </a:rPr>
                        <a:t> </a:t>
                      </a:r>
                      <a:r>
                        <a:rPr lang="en-US" sz="1600" b="1" kern="1200" dirty="0" err="1">
                          <a:solidFill>
                            <a:schemeClr val="tx1"/>
                          </a:solidFill>
                          <a:latin typeface="+mn-lt"/>
                          <a:ea typeface="+mn-ea"/>
                          <a:cs typeface="+mn-cs"/>
                        </a:rPr>
                        <a:t>lumbricoides</a:t>
                      </a:r>
                      <a:r>
                        <a:rPr lang="en-US" sz="1600" b="1" kern="1200" dirty="0">
                          <a:solidFill>
                            <a:schemeClr val="tx1"/>
                          </a:solidFill>
                          <a:latin typeface="+mn-lt"/>
                          <a:ea typeface="+mn-ea"/>
                          <a:cs typeface="+mn-cs"/>
                        </a:rPr>
                        <a:t> (roundworm)</a:t>
                      </a:r>
                    </a:p>
                  </a:txBody>
                  <a:tcPr>
                    <a:solidFill>
                      <a:schemeClr val="accent4">
                        <a:lumMod val="20000"/>
                        <a:lumOff val="80000"/>
                      </a:schemeClr>
                    </a:solidFill>
                  </a:tcPr>
                </a:tc>
                <a:tc hMerge="1">
                  <a:txBody>
                    <a:bodyPr/>
                    <a:lstStyle/>
                    <a:p>
                      <a:pPr marL="0" lvl="0" indent="0" algn="ctr" defTabSz="914400" rtl="0" eaLnBrk="1" latinLnBrk="0" hangingPunct="1">
                        <a:buFont typeface="Arial" charset="0"/>
                        <a:buNone/>
                        <a:defRPr/>
                      </a:pPr>
                      <a:endParaRPr lang="en-US" sz="1600" b="1" kern="1200" dirty="0">
                        <a:solidFill>
                          <a:schemeClr val="tx1"/>
                        </a:solidFill>
                        <a:latin typeface="+mn-lt"/>
                        <a:ea typeface="+mn-ea"/>
                        <a:cs typeface="+mn-cs"/>
                      </a:endParaRPr>
                    </a:p>
                  </a:txBody>
                  <a:tcP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1316238">
                <a:tc>
                  <a:txBody>
                    <a:bodyPr/>
                    <a:lstStyle/>
                    <a:p>
                      <a:pPr marL="0" algn="ctr" defTabSz="914400" rtl="0" eaLnBrk="1" latinLnBrk="0" hangingPunct="1">
                        <a:spcBef>
                          <a:spcPct val="20000"/>
                        </a:spcBef>
                        <a:buClr>
                          <a:schemeClr val="folHlink"/>
                        </a:buClr>
                        <a:buSzPct val="60000"/>
                        <a:buFont typeface="Wingdings" pitchFamily="2" charset="2"/>
                        <a:buNone/>
                        <a:defRPr/>
                      </a:pPr>
                      <a:r>
                        <a:rPr lang="en-US" sz="1600" b="1" kern="1200" dirty="0">
                          <a:solidFill>
                            <a:schemeClr val="tx1"/>
                          </a:solidFill>
                          <a:latin typeface="+mn-lt"/>
                          <a:ea typeface="+mn-ea"/>
                          <a:cs typeface="+mn-cs"/>
                        </a:rPr>
                        <a:t>General </a:t>
                      </a:r>
                    </a:p>
                  </a:txBody>
                  <a:tcPr anchor="ctr">
                    <a:solidFill>
                      <a:schemeClr val="accent1">
                        <a:lumMod val="20000"/>
                        <a:lumOff val="80000"/>
                      </a:schemeClr>
                    </a:solidFill>
                  </a:tcPr>
                </a:tc>
                <a:tc>
                  <a:txBody>
                    <a:bodyPr/>
                    <a:lstStyle/>
                    <a:p>
                      <a:pPr marL="285750" indent="-285750">
                        <a:buFont typeface="Arial" panose="020B0604020202020204" pitchFamily="34" charset="0"/>
                        <a:buChar char="•"/>
                      </a:pPr>
                      <a:r>
                        <a:rPr lang="en-US" sz="1600" kern="1200" dirty="0">
                          <a:solidFill>
                            <a:schemeClr val="accent1">
                              <a:lumMod val="75000"/>
                            </a:schemeClr>
                          </a:solidFill>
                          <a:latin typeface="+mn-lt"/>
                          <a:ea typeface="+mn-ea"/>
                          <a:cs typeface="+mn-cs"/>
                        </a:rPr>
                        <a:t>Look like spaghetti</a:t>
                      </a:r>
                    </a:p>
                    <a:p>
                      <a:pPr marL="285750" indent="-285750">
                        <a:buFont typeface="Arial" panose="020B0604020202020204" pitchFamily="34" charset="0"/>
                        <a:buChar char="•"/>
                      </a:pPr>
                      <a:r>
                        <a:rPr lang="en-US" sz="1600" dirty="0"/>
                        <a:t>he commonest human helminthes infection all over the world.</a:t>
                      </a:r>
                    </a:p>
                    <a:p>
                      <a:pPr marL="285750" indent="-285750">
                        <a:buFont typeface="Arial" panose="020B0604020202020204" pitchFamily="34" charset="0"/>
                        <a:buChar char="•"/>
                      </a:pPr>
                      <a:r>
                        <a:rPr lang="en-US" altLang="en-US" sz="1600" kern="1200" dirty="0">
                          <a:solidFill>
                            <a:srgbClr val="FF0000"/>
                          </a:solidFill>
                          <a:latin typeface="+mn-lt"/>
                          <a:ea typeface="+mn-ea"/>
                          <a:cs typeface="+mn-cs"/>
                        </a:rPr>
                        <a:t>HUMAN</a:t>
                      </a:r>
                      <a:r>
                        <a:rPr lang="en-US" altLang="en-US" sz="1600" kern="1200" dirty="0">
                          <a:solidFill>
                            <a:schemeClr val="tx1"/>
                          </a:solidFill>
                          <a:latin typeface="+mn-lt"/>
                          <a:ea typeface="+mn-ea"/>
                          <a:cs typeface="+mn-cs"/>
                        </a:rPr>
                        <a:t> is the only definitive host. </a:t>
                      </a:r>
                      <a:r>
                        <a:rPr lang="en-US" altLang="en-US" sz="1600" kern="1200" dirty="0">
                          <a:solidFill>
                            <a:schemeClr val="accent1">
                              <a:lumMod val="75000"/>
                            </a:schemeClr>
                          </a:solidFill>
                          <a:latin typeface="+mn-lt"/>
                          <a:ea typeface="+mn-ea"/>
                          <a:cs typeface="+mn-cs"/>
                        </a:rPr>
                        <a:t>(live as adult )</a:t>
                      </a:r>
                      <a:endParaRPr lang="en-US" sz="1600" kern="1200" dirty="0">
                        <a:solidFill>
                          <a:schemeClr val="accent1">
                            <a:lumMod val="75000"/>
                          </a:schemeClr>
                        </a:solidFill>
                        <a:latin typeface="+mn-lt"/>
                        <a:ea typeface="+mn-ea"/>
                        <a:cs typeface="+mn-cs"/>
                      </a:endParaRPr>
                    </a:p>
                    <a:p>
                      <a:pPr eaLnBrk="1" hangingPunct="1">
                        <a:buFont typeface="Wingdings" panose="05000000000000000000" pitchFamily="2" charset="2"/>
                        <a:buNone/>
                      </a:pPr>
                      <a:r>
                        <a:rPr lang="en-US" altLang="en-US" sz="1600" dirty="0"/>
                        <a:t>The largest intestinal NEMATODE of human , which is normally located in  </a:t>
                      </a:r>
                      <a:r>
                        <a:rPr lang="en-US" altLang="en-US" sz="1600" b="1" u="sng" dirty="0">
                          <a:solidFill>
                            <a:srgbClr val="FF0000"/>
                          </a:solidFill>
                        </a:rPr>
                        <a:t>the small intestine.</a:t>
                      </a:r>
                    </a:p>
                  </a:txBody>
                  <a:tcPr>
                    <a:lnR w="12700" cap="flat" cmpd="sng" algn="ctr">
                      <a:solidFill>
                        <a:schemeClr val="bg1"/>
                      </a:solidFill>
                      <a:prstDash val="solid"/>
                      <a:round/>
                      <a:headEnd type="none" w="med" len="med"/>
                      <a:tailEnd type="none" w="med" len="med"/>
                    </a:lnR>
                    <a:solidFill>
                      <a:schemeClr val="bg1"/>
                    </a:solidFill>
                  </a:tcPr>
                </a:tc>
                <a:tc>
                  <a:txBody>
                    <a:bodyPr/>
                    <a:lstStyle/>
                    <a:p>
                      <a:pPr marL="285750" indent="-285750">
                        <a:buFont typeface="Arial" panose="020B0604020202020204" pitchFamily="34" charset="0"/>
                        <a:buChar char="•"/>
                      </a:pPr>
                      <a:r>
                        <a:rPr lang="en-US" sz="1600" dirty="0"/>
                        <a:t>Found in jejunum and upper part of ileum.</a:t>
                      </a:r>
                    </a:p>
                    <a:p>
                      <a:pPr marL="285750" indent="-285750">
                        <a:buFont typeface="Arial" panose="020B0604020202020204" pitchFamily="34" charset="0"/>
                        <a:buChar char="•"/>
                      </a:pPr>
                      <a:r>
                        <a:rPr lang="en-US" sz="1600" dirty="0"/>
                        <a:t>Female ± 20 cm longer than male ± 10 cm</a:t>
                      </a:r>
                    </a:p>
                    <a:p>
                      <a:pPr marL="285750" indent="-285750">
                        <a:buFont typeface="Arial" panose="020B0604020202020204" pitchFamily="34" charset="0"/>
                        <a:buChar char="•"/>
                      </a:pPr>
                      <a:r>
                        <a:rPr lang="en-US" sz="1600" dirty="0"/>
                        <a:t>Feed on semi digested food. </a:t>
                      </a:r>
                      <a:r>
                        <a:rPr lang="en-US" sz="1600" kern="1200" dirty="0">
                          <a:solidFill>
                            <a:schemeClr val="accent1">
                              <a:lumMod val="75000"/>
                            </a:schemeClr>
                          </a:solidFill>
                          <a:latin typeface="+mn-lt"/>
                          <a:ea typeface="+mn-ea"/>
                          <a:cs typeface="+mn-cs"/>
                        </a:rPr>
                        <a:t>Causes malnutrition</a:t>
                      </a:r>
                      <a:r>
                        <a:rPr lang="en-US" sz="1600" kern="1200" baseline="0" dirty="0">
                          <a:solidFill>
                            <a:schemeClr val="accent1">
                              <a:lumMod val="75000"/>
                            </a:schemeClr>
                          </a:solidFill>
                          <a:latin typeface="+mn-lt"/>
                          <a:ea typeface="+mn-ea"/>
                          <a:cs typeface="+mn-cs"/>
                        </a:rPr>
                        <a:t>  </a:t>
                      </a:r>
                      <a:endParaRPr lang="en-US" sz="1600" kern="1200" dirty="0">
                        <a:solidFill>
                          <a:schemeClr val="accent1">
                            <a:lumMod val="75000"/>
                          </a:schemeClr>
                        </a:solidFill>
                        <a:latin typeface="+mn-lt"/>
                        <a:ea typeface="+mn-ea"/>
                        <a:cs typeface="+mn-cs"/>
                      </a:endParaRPr>
                    </a:p>
                    <a:p>
                      <a:pPr marL="285750" indent="-285750">
                        <a:buFont typeface="Arial" panose="020B0604020202020204" pitchFamily="34" charset="0"/>
                        <a:buChar char="•"/>
                      </a:pPr>
                      <a:r>
                        <a:rPr lang="en-US" sz="1600" kern="1200" dirty="0">
                          <a:solidFill>
                            <a:srgbClr val="FF0000"/>
                          </a:solidFill>
                          <a:latin typeface="+mn-lt"/>
                          <a:ea typeface="+mn-ea"/>
                          <a:cs typeface="+mn-cs"/>
                        </a:rPr>
                        <a:t>Needs soil area to</a:t>
                      </a:r>
                      <a:r>
                        <a:rPr lang="en-US" sz="1600" kern="1200" baseline="0" dirty="0">
                          <a:solidFill>
                            <a:srgbClr val="FF0000"/>
                          </a:solidFill>
                          <a:latin typeface="+mn-lt"/>
                          <a:ea typeface="+mn-ea"/>
                          <a:cs typeface="+mn-cs"/>
                        </a:rPr>
                        <a:t> be in the infective stage </a:t>
                      </a:r>
                      <a:endParaRPr lang="en-US" sz="1600" kern="1200" dirty="0">
                        <a:solidFill>
                          <a:srgbClr val="FF0000"/>
                        </a:solidFill>
                        <a:latin typeface="+mn-lt"/>
                        <a:ea typeface="+mn-ea"/>
                        <a:cs typeface="+mn-cs"/>
                      </a:endParaRPr>
                    </a:p>
                    <a:p>
                      <a:endParaRPr lang="en-US" sz="1600"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xmlns="" val="10001"/>
                  </a:ext>
                </a:extLst>
              </a:tr>
              <a:tr h="3549841">
                <a:tc>
                  <a:txBody>
                    <a:bodyPr/>
                    <a:lstStyle/>
                    <a:p>
                      <a:pPr marL="0" algn="ctr" defTabSz="914400" rtl="0" eaLnBrk="1" latinLnBrk="0" hangingPunct="1">
                        <a:spcBef>
                          <a:spcPct val="20000"/>
                        </a:spcBef>
                        <a:buClr>
                          <a:schemeClr val="folHlink"/>
                        </a:buClr>
                        <a:buSzPct val="60000"/>
                        <a:buFont typeface="Wingdings" pitchFamily="2" charset="2"/>
                        <a:buNone/>
                        <a:defRPr/>
                      </a:pPr>
                      <a:r>
                        <a:rPr lang="en-US" sz="1600" b="1" kern="1200" dirty="0">
                          <a:solidFill>
                            <a:schemeClr val="tx1"/>
                          </a:solidFill>
                          <a:latin typeface="+mn-lt"/>
                          <a:ea typeface="+mn-ea"/>
                          <a:cs typeface="+mn-cs"/>
                        </a:rPr>
                        <a:t>LIFE </a:t>
                      </a:r>
                      <a:r>
                        <a:rPr lang="ar-SA" sz="1600" b="1" kern="1200" dirty="0">
                          <a:solidFill>
                            <a:schemeClr val="tx1"/>
                          </a:solidFill>
                          <a:latin typeface="+mn-lt"/>
                          <a:ea typeface="+mn-ea"/>
                          <a:cs typeface="+mn-cs"/>
                        </a:rPr>
                        <a:t>–</a:t>
                      </a:r>
                      <a:r>
                        <a:rPr lang="en-US" sz="1600" b="1" kern="1200" dirty="0">
                          <a:solidFill>
                            <a:schemeClr val="tx1"/>
                          </a:solidFill>
                          <a:latin typeface="+mn-lt"/>
                          <a:ea typeface="+mn-ea"/>
                          <a:cs typeface="+mn-cs"/>
                        </a:rPr>
                        <a:t>CYCLE </a:t>
                      </a:r>
                      <a:r>
                        <a:rPr lang="en-US" sz="1600" b="1" kern="1200" dirty="0">
                          <a:solidFill>
                            <a:srgbClr val="7030A0"/>
                          </a:solidFill>
                          <a:latin typeface="+mn-lt"/>
                          <a:ea typeface="+mn-ea"/>
                          <a:cs typeface="+mn-cs"/>
                        </a:rPr>
                        <a:t>only in female</a:t>
                      </a:r>
                    </a:p>
                    <a:p>
                      <a:pPr marL="0" algn="ctr" defTabSz="914400" rtl="0" eaLnBrk="1" latinLnBrk="0" hangingPunct="1">
                        <a:spcBef>
                          <a:spcPct val="20000"/>
                        </a:spcBef>
                        <a:buClr>
                          <a:schemeClr val="folHlink"/>
                        </a:buClr>
                        <a:buSzPct val="60000"/>
                        <a:buFont typeface="Wingdings" pitchFamily="2" charset="2"/>
                        <a:buNone/>
                        <a:defRPr/>
                      </a:pPr>
                      <a:endParaRPr lang="en-US" sz="1600" b="1" kern="1200" dirty="0">
                        <a:solidFill>
                          <a:schemeClr val="tx1"/>
                        </a:solidFill>
                        <a:latin typeface="+mn-lt"/>
                        <a:ea typeface="+mn-ea"/>
                        <a:cs typeface="+mn-cs"/>
                      </a:endParaRPr>
                    </a:p>
                  </a:txBody>
                  <a:tcPr anchor="ctr">
                    <a:solidFill>
                      <a:schemeClr val="accent1">
                        <a:lumMod val="20000"/>
                        <a:lumOff val="80000"/>
                      </a:schemeClr>
                    </a:solidFill>
                  </a:tcPr>
                </a:tc>
                <a:tc>
                  <a:txBody>
                    <a:bodyPr/>
                    <a:lstStyle/>
                    <a:p>
                      <a:r>
                        <a:rPr lang="en-US" altLang="en-US" sz="1600" dirty="0">
                          <a:latin typeface="Calibri" panose="020F0502020204030204" pitchFamily="34" charset="0"/>
                          <a:cs typeface="Calibri" panose="020F0502020204030204" pitchFamily="34" charset="0"/>
                        </a:rPr>
                        <a:t>It infect only human when man ingest an </a:t>
                      </a:r>
                      <a:r>
                        <a:rPr lang="en-US" altLang="en-US" sz="1600" b="1" u="sng" dirty="0">
                          <a:solidFill>
                            <a:srgbClr val="FF0000"/>
                          </a:solidFill>
                          <a:latin typeface="Calibri" panose="020F0502020204030204" pitchFamily="34" charset="0"/>
                          <a:cs typeface="Calibri" panose="020F0502020204030204" pitchFamily="34" charset="0"/>
                        </a:rPr>
                        <a:t>fertilized egg </a:t>
                      </a:r>
                      <a:r>
                        <a:rPr lang="en-US" altLang="en-US" sz="1600" dirty="0">
                          <a:latin typeface="Calibri" panose="020F0502020204030204" pitchFamily="34" charset="0"/>
                          <a:cs typeface="Calibri" panose="020F0502020204030204" pitchFamily="34" charset="0"/>
                        </a:rPr>
                        <a:t>contaminated with food or water, egg shell is dissolved by digestive juices and a </a:t>
                      </a:r>
                      <a:r>
                        <a:rPr lang="en-US" altLang="en-US" sz="1600" b="1" u="sng" dirty="0">
                          <a:solidFill>
                            <a:srgbClr val="FF0000"/>
                          </a:solidFill>
                          <a:latin typeface="Calibri" panose="020F0502020204030204" pitchFamily="34" charset="0"/>
                          <a:cs typeface="Calibri" panose="020F0502020204030204" pitchFamily="34" charset="0"/>
                        </a:rPr>
                        <a:t>Larva</a:t>
                      </a:r>
                      <a:r>
                        <a:rPr lang="en-US" altLang="en-US" sz="1600" dirty="0">
                          <a:latin typeface="Calibri" panose="020F0502020204030204" pitchFamily="34" charset="0"/>
                          <a:cs typeface="Calibri" panose="020F0502020204030204" pitchFamily="34" charset="0"/>
                        </a:rPr>
                        <a:t>  penetrate the wall of the </a:t>
                      </a:r>
                      <a:r>
                        <a:rPr lang="en-US" altLang="en-US" sz="1600" b="1" u="sng" dirty="0">
                          <a:solidFill>
                            <a:schemeClr val="tx2"/>
                          </a:solidFill>
                          <a:latin typeface="Calibri" panose="020F0502020204030204" pitchFamily="34" charset="0"/>
                          <a:cs typeface="Calibri" panose="020F0502020204030204" pitchFamily="34" charset="0"/>
                        </a:rPr>
                        <a:t>duodenum</a:t>
                      </a:r>
                      <a:r>
                        <a:rPr lang="en-US" altLang="en-US" sz="1600" dirty="0">
                          <a:latin typeface="Calibri" panose="020F0502020204030204" pitchFamily="34" charset="0"/>
                          <a:cs typeface="Calibri" panose="020F0502020204030204" pitchFamily="34" charset="0"/>
                        </a:rPr>
                        <a:t>  to the portal circulation  for (3dayes) and  then from right heart into  the pulmonary circulation and stay in the </a:t>
                      </a:r>
                      <a:r>
                        <a:rPr lang="en-US" altLang="en-US" sz="1600" b="1" u="sng" dirty="0">
                          <a:solidFill>
                            <a:schemeClr val="tx2"/>
                          </a:solidFill>
                          <a:latin typeface="Calibri" panose="020F0502020204030204" pitchFamily="34" charset="0"/>
                          <a:cs typeface="Calibri" panose="020F0502020204030204" pitchFamily="34" charset="0"/>
                        </a:rPr>
                        <a:t>alveoli </a:t>
                      </a:r>
                      <a:r>
                        <a:rPr lang="en-US" altLang="en-US" sz="1600" dirty="0">
                          <a:latin typeface="Calibri" panose="020F0502020204030204" pitchFamily="34" charset="0"/>
                          <a:cs typeface="Calibri" panose="020F0502020204030204" pitchFamily="34" charset="0"/>
                        </a:rPr>
                        <a:t>,where it grow and molts for (3weeks), then </a:t>
                      </a:r>
                      <a:r>
                        <a:rPr lang="en-US" altLang="en-US" sz="1600" b="1" u="sng" dirty="0">
                          <a:solidFill>
                            <a:srgbClr val="C00000"/>
                          </a:solidFill>
                          <a:latin typeface="Calibri" panose="020F0502020204030204" pitchFamily="34" charset="0"/>
                          <a:cs typeface="Calibri" panose="020F0502020204030204" pitchFamily="34" charset="0"/>
                        </a:rPr>
                        <a:t>Larva </a:t>
                      </a:r>
                      <a:r>
                        <a:rPr lang="en-US" altLang="en-US" sz="1600" dirty="0">
                          <a:latin typeface="Calibri" panose="020F0502020204030204" pitchFamily="34" charset="0"/>
                          <a:cs typeface="Calibri" panose="020F0502020204030204" pitchFamily="34" charset="0"/>
                        </a:rPr>
                        <a:t> crawl up bronchi, </a:t>
                      </a:r>
                      <a:r>
                        <a:rPr lang="en-US" altLang="en-US" sz="1600" dirty="0" err="1">
                          <a:latin typeface="Calibri" panose="020F0502020204030204" pitchFamily="34" charset="0"/>
                          <a:cs typeface="Calibri" panose="020F0502020204030204" pitchFamily="34" charset="0"/>
                        </a:rPr>
                        <a:t>trachea,larynex</a:t>
                      </a:r>
                      <a:r>
                        <a:rPr lang="en-US" altLang="en-US" sz="1600" dirty="0">
                          <a:latin typeface="Calibri" panose="020F0502020204030204" pitchFamily="34" charset="0"/>
                          <a:cs typeface="Calibri" panose="020F0502020204030204" pitchFamily="34" charset="0"/>
                        </a:rPr>
                        <a:t> and pharynx and be </a:t>
                      </a:r>
                      <a:r>
                        <a:rPr lang="en-US" altLang="en-US" sz="1600" b="1" u="sng" dirty="0">
                          <a:latin typeface="Calibri" panose="020F0502020204030204" pitchFamily="34" charset="0"/>
                          <a:cs typeface="Calibri" panose="020F0502020204030204" pitchFamily="34" charset="0"/>
                        </a:rPr>
                        <a:t>coughed up </a:t>
                      </a:r>
                      <a:r>
                        <a:rPr lang="en-US" altLang="en-US" sz="1600" dirty="0">
                          <a:latin typeface="Calibri" panose="020F0502020204030204" pitchFamily="34" charset="0"/>
                          <a:cs typeface="Calibri" panose="020F0502020204030204" pitchFamily="34" charset="0"/>
                        </a:rPr>
                        <a:t>, then swallowed ,returned to the </a:t>
                      </a:r>
                      <a:r>
                        <a:rPr lang="en-US" altLang="en-US" sz="1600" b="1" u="sng" dirty="0">
                          <a:solidFill>
                            <a:srgbClr val="FF0000"/>
                          </a:solidFill>
                          <a:latin typeface="Calibri" panose="020F0502020204030204" pitchFamily="34" charset="0"/>
                          <a:cs typeface="Calibri" panose="020F0502020204030204" pitchFamily="34" charset="0"/>
                        </a:rPr>
                        <a:t>small intestine </a:t>
                      </a:r>
                      <a:r>
                        <a:rPr lang="en-US" altLang="en-US" sz="1600" dirty="0">
                          <a:latin typeface="Calibri" panose="020F0502020204030204" pitchFamily="34" charset="0"/>
                          <a:cs typeface="Calibri" panose="020F0502020204030204" pitchFamily="34" charset="0"/>
                        </a:rPr>
                        <a:t>where it mature to adults male &amp;female ,fertilization take place producing eggs which pass in stool.</a:t>
                      </a:r>
                    </a:p>
                    <a:p>
                      <a:r>
                        <a:rPr lang="en-US" sz="1600" kern="1200" dirty="0">
                          <a:solidFill>
                            <a:srgbClr val="FF0000"/>
                          </a:solidFill>
                          <a:latin typeface="+mn-lt"/>
                          <a:ea typeface="+mn-ea"/>
                          <a:cs typeface="+mn-cs"/>
                        </a:rPr>
                        <a:t>Unfertilized</a:t>
                      </a:r>
                      <a:r>
                        <a:rPr lang="en-US" sz="1600" kern="1200" baseline="0" dirty="0">
                          <a:solidFill>
                            <a:srgbClr val="FF0000"/>
                          </a:solidFill>
                          <a:latin typeface="+mn-lt"/>
                          <a:ea typeface="+mn-ea"/>
                          <a:cs typeface="+mn-cs"/>
                        </a:rPr>
                        <a:t> eggs in the stool </a:t>
                      </a:r>
                      <a:r>
                        <a:rPr lang="en-US" sz="1600" kern="1200" dirty="0">
                          <a:solidFill>
                            <a:schemeClr val="accent1">
                              <a:lumMod val="75000"/>
                            </a:schemeClr>
                          </a:solidFill>
                          <a:latin typeface="+mn-lt"/>
                          <a:ea typeface="+mn-ea"/>
                          <a:cs typeface="+mn-cs"/>
                        </a:rPr>
                        <a:t>→soil area →</a:t>
                      </a:r>
                      <a:r>
                        <a:rPr lang="en-US" sz="1600" kern="1200" dirty="0" err="1">
                          <a:solidFill>
                            <a:srgbClr val="FF0000"/>
                          </a:solidFill>
                          <a:latin typeface="+mn-lt"/>
                          <a:ea typeface="+mn-ea"/>
                          <a:cs typeface="+mn-cs"/>
                        </a:rPr>
                        <a:t>embryonated</a:t>
                      </a:r>
                      <a:r>
                        <a:rPr lang="en-US" sz="1600" kern="1200" dirty="0">
                          <a:solidFill>
                            <a:srgbClr val="FF0000"/>
                          </a:solidFill>
                          <a:latin typeface="+mn-lt"/>
                          <a:ea typeface="+mn-ea"/>
                          <a:cs typeface="+mn-cs"/>
                        </a:rPr>
                        <a:t> egg</a:t>
                      </a:r>
                      <a:r>
                        <a:rPr lang="en-US" sz="1600" kern="1200" dirty="0">
                          <a:solidFill>
                            <a:schemeClr val="accent1">
                              <a:lumMod val="75000"/>
                            </a:schemeClr>
                          </a:solidFill>
                          <a:latin typeface="+mn-lt"/>
                          <a:ea typeface="+mn-ea"/>
                          <a:cs typeface="+mn-cs"/>
                        </a:rPr>
                        <a:t> →Mouth →stomach → small intestine</a:t>
                      </a:r>
                      <a:r>
                        <a:rPr lang="en-US" sz="1600" kern="1200" dirty="0">
                          <a:solidFill>
                            <a:srgbClr val="FF0000"/>
                          </a:solidFill>
                          <a:latin typeface="+mn-lt"/>
                          <a:ea typeface="+mn-ea"/>
                          <a:cs typeface="+mn-cs"/>
                        </a:rPr>
                        <a:t> </a:t>
                      </a:r>
                      <a:r>
                        <a:rPr lang="en-US" sz="1600" kern="1200" dirty="0">
                          <a:solidFill>
                            <a:schemeClr val="accent1">
                              <a:lumMod val="75000"/>
                            </a:schemeClr>
                          </a:solidFill>
                          <a:latin typeface="+mn-lt"/>
                          <a:ea typeface="+mn-ea"/>
                          <a:cs typeface="+mn-cs"/>
                        </a:rPr>
                        <a:t>→</a:t>
                      </a:r>
                      <a:r>
                        <a:rPr lang="en-US" sz="1600" kern="1200" dirty="0">
                          <a:solidFill>
                            <a:srgbClr val="FF0000"/>
                          </a:solidFill>
                          <a:latin typeface="+mn-lt"/>
                          <a:ea typeface="+mn-ea"/>
                          <a:cs typeface="+mn-cs"/>
                        </a:rPr>
                        <a:t>larva</a:t>
                      </a:r>
                      <a:r>
                        <a:rPr lang="en-US" sz="1600" kern="1200" dirty="0">
                          <a:solidFill>
                            <a:schemeClr val="accent1">
                              <a:lumMod val="75000"/>
                            </a:schemeClr>
                          </a:solidFill>
                          <a:latin typeface="+mn-lt"/>
                          <a:ea typeface="+mn-ea"/>
                          <a:cs typeface="+mn-cs"/>
                        </a:rPr>
                        <a:t> → </a:t>
                      </a:r>
                      <a:r>
                        <a:rPr lang="en-US" sz="1600" kern="1200" dirty="0" err="1">
                          <a:solidFill>
                            <a:schemeClr val="accent1">
                              <a:lumMod val="75000"/>
                            </a:schemeClr>
                          </a:solidFill>
                          <a:latin typeface="+mn-lt"/>
                          <a:ea typeface="+mn-ea"/>
                          <a:cs typeface="+mn-cs"/>
                        </a:rPr>
                        <a:t>circulation→lung→mature</a:t>
                      </a:r>
                      <a:r>
                        <a:rPr lang="en-US" sz="1600" kern="1200" dirty="0">
                          <a:solidFill>
                            <a:schemeClr val="accent1">
                              <a:lumMod val="75000"/>
                            </a:schemeClr>
                          </a:solidFill>
                          <a:latin typeface="+mn-lt"/>
                          <a:ea typeface="+mn-ea"/>
                          <a:cs typeface="+mn-cs"/>
                        </a:rPr>
                        <a:t> rich with</a:t>
                      </a:r>
                      <a:r>
                        <a:rPr lang="en-US" sz="1600" kern="1200" baseline="0" dirty="0">
                          <a:solidFill>
                            <a:schemeClr val="accent1">
                              <a:lumMod val="75000"/>
                            </a:schemeClr>
                          </a:solidFill>
                          <a:latin typeface="+mn-lt"/>
                          <a:ea typeface="+mn-ea"/>
                          <a:cs typeface="+mn-cs"/>
                        </a:rPr>
                        <a:t> O2 </a:t>
                      </a:r>
                      <a:r>
                        <a:rPr lang="en-US" sz="1600" kern="1200" dirty="0">
                          <a:solidFill>
                            <a:schemeClr val="accent1">
                              <a:lumMod val="75000"/>
                            </a:schemeClr>
                          </a:solidFill>
                          <a:latin typeface="+mn-lt"/>
                          <a:ea typeface="+mn-ea"/>
                          <a:cs typeface="+mn-cs"/>
                        </a:rPr>
                        <a:t>→pharynx →</a:t>
                      </a:r>
                      <a:r>
                        <a:rPr lang="en-US" sz="1600" kern="1200">
                          <a:solidFill>
                            <a:schemeClr val="accent1">
                              <a:lumMod val="75000"/>
                            </a:schemeClr>
                          </a:solidFill>
                          <a:latin typeface="+mn-lt"/>
                          <a:ea typeface="+mn-ea"/>
                          <a:cs typeface="+mn-cs"/>
                        </a:rPr>
                        <a:t>coughed up →swallowed→intestine→adult and mature male &amp;female   </a:t>
                      </a:r>
                      <a:endParaRPr lang="en-US" sz="1600" kern="1200" dirty="0">
                        <a:solidFill>
                          <a:schemeClr val="accent1">
                            <a:lumMod val="75000"/>
                          </a:schemeClr>
                        </a:solidFill>
                        <a:latin typeface="+mn-lt"/>
                        <a:ea typeface="+mn-ea"/>
                        <a:cs typeface="+mn-cs"/>
                      </a:endParaRPr>
                    </a:p>
                  </a:txBody>
                  <a:tcPr anchor="ctr">
                    <a:lnR w="12700" cap="flat" cmpd="sng" algn="ctr">
                      <a:solidFill>
                        <a:schemeClr val="bg1"/>
                      </a:solidFill>
                      <a:prstDash val="solid"/>
                      <a:round/>
                      <a:headEnd type="none" w="med" len="med"/>
                      <a:tailEnd type="none" w="med" len="med"/>
                    </a:lnR>
                    <a:solidFill>
                      <a:schemeClr val="bg1"/>
                    </a:solidFill>
                  </a:tcPr>
                </a:tc>
                <a:tc>
                  <a:txBody>
                    <a:bodyPr/>
                    <a:lstStyle/>
                    <a:p>
                      <a:endParaRPr lang="en-US" dirty="0"/>
                    </a:p>
                  </a:txBody>
                  <a:tcPr>
                    <a:lnL w="12700"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xmlns="" val="10002"/>
                  </a:ext>
                </a:extLst>
              </a:tr>
            </a:tbl>
          </a:graphicData>
        </a:graphic>
      </p:graphicFrame>
      <p:pic>
        <p:nvPicPr>
          <p:cNvPr id="6" name="Picture 4" descr="Ascarisalumb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794" y="5527488"/>
            <a:ext cx="1712140" cy="12384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p:cNvSpPr txBox="1">
            <a:spLocks noChangeArrowheads="1"/>
          </p:cNvSpPr>
          <p:nvPr/>
        </p:nvSpPr>
        <p:spPr bwMode="auto">
          <a:xfrm>
            <a:off x="7201562" y="1946554"/>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b="1" dirty="0">
                <a:solidFill>
                  <a:srgbClr val="FF0000"/>
                </a:solidFill>
                <a:latin typeface="+mn-lt"/>
              </a:rPr>
              <a:t>Infective stage is </a:t>
            </a:r>
            <a:r>
              <a:rPr lang="en-US" altLang="en-US" sz="1400" b="1" dirty="0" err="1">
                <a:solidFill>
                  <a:srgbClr val="FF0000"/>
                </a:solidFill>
                <a:latin typeface="+mn-lt"/>
              </a:rPr>
              <a:t>embryonated</a:t>
            </a:r>
            <a:r>
              <a:rPr lang="en-US" altLang="en-US" sz="1400" b="1" dirty="0">
                <a:solidFill>
                  <a:srgbClr val="FF0000"/>
                </a:solidFill>
                <a:latin typeface="+mn-lt"/>
              </a:rPr>
              <a:t> egg</a:t>
            </a:r>
          </a:p>
        </p:txBody>
      </p:sp>
      <p:sp>
        <p:nvSpPr>
          <p:cNvPr id="13" name="TextBox 2">
            <a:extLst>
              <a:ext uri="{FF2B5EF4-FFF2-40B4-BE49-F238E27FC236}">
                <a16:creationId xmlns:a16="http://schemas.microsoft.com/office/drawing/2014/main" xmlns="" id="{83971E86-4E22-41BE-9A02-5D8D89B7B92A}"/>
              </a:ext>
            </a:extLst>
          </p:cNvPr>
          <p:cNvSpPr txBox="1"/>
          <p:nvPr/>
        </p:nvSpPr>
        <p:spPr>
          <a:xfrm>
            <a:off x="7234560" y="3853064"/>
            <a:ext cx="1581150" cy="523220"/>
          </a:xfrm>
          <a:prstGeom prst="rect">
            <a:avLst/>
          </a:prstGeom>
          <a:noFill/>
        </p:spPr>
        <p:txBody>
          <a:bodyPr wrap="square">
            <a:spAutoFit/>
          </a:bodyPr>
          <a:lstStyle/>
          <a:p>
            <a:pPr eaLnBrk="1" hangingPunct="1">
              <a:defRPr/>
            </a:pPr>
            <a:r>
              <a:rPr lang="en-US" sz="1400" b="1" dirty="0">
                <a:solidFill>
                  <a:srgbClr val="FF0000"/>
                </a:solidFill>
                <a:cs typeface="Times New Roman" panose="02020603050405020304" pitchFamily="18" charset="0"/>
              </a:rPr>
              <a:t>Diagnostic stage is  </a:t>
            </a:r>
            <a:r>
              <a:rPr lang="en-US" sz="1400" b="1" u="sng" dirty="0">
                <a:solidFill>
                  <a:srgbClr val="FF0000"/>
                </a:solidFill>
                <a:cs typeface="Times New Roman" panose="02020603050405020304" pitchFamily="18" charset="0"/>
              </a:rPr>
              <a:t>un</a:t>
            </a:r>
            <a:r>
              <a:rPr lang="en-US" sz="1400" b="1" dirty="0">
                <a:solidFill>
                  <a:srgbClr val="FF0000"/>
                </a:solidFill>
                <a:cs typeface="Times New Roman" panose="02020603050405020304" pitchFamily="18" charset="0"/>
              </a:rPr>
              <a:t>fertilized egg </a:t>
            </a:r>
          </a:p>
        </p:txBody>
      </p:sp>
      <p:pic>
        <p:nvPicPr>
          <p:cNvPr id="14" name="Picture 1029" descr="1Ascaris_adult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61745" y="5527489"/>
            <a:ext cx="1581648" cy="12552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xmlns="" id="{C8950F16-BB1B-4C72-85EF-1AEBC93E92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56325" y="2018306"/>
            <a:ext cx="3155530" cy="322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41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a:extLst>
              <a:ext uri="{FF2B5EF4-FFF2-40B4-BE49-F238E27FC236}">
                <a16:creationId xmlns:a16="http://schemas.microsoft.com/office/drawing/2014/main" xmlns="" id="{CAF79385-28A3-4A0B-A555-6E149360095E}"/>
              </a:ext>
            </a:extLst>
          </p:cNvPr>
          <p:cNvCxnSpPr/>
          <p:nvPr/>
        </p:nvCxnSpPr>
        <p:spPr>
          <a:xfrm>
            <a:off x="0" y="6082747"/>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descr="C:\Documents and Settings\Dr.Mona\Desktop\as 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2810" y="1050268"/>
            <a:ext cx="6061682" cy="4184170"/>
          </a:xfrm>
          <a:prstGeom prst="rect">
            <a:avLst/>
          </a:prstGeom>
          <a:noFill/>
        </p:spPr>
      </p:pic>
      <p:sp>
        <p:nvSpPr>
          <p:cNvPr id="4" name="Title 1"/>
          <p:cNvSpPr txBox="1">
            <a:spLocks noChangeArrowheads="1"/>
          </p:cNvSpPr>
          <p:nvPr/>
        </p:nvSpPr>
        <p:spPr>
          <a:xfrm>
            <a:off x="1427748" y="202131"/>
            <a:ext cx="4668252" cy="4812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err="1">
                <a:solidFill>
                  <a:schemeClr val="tx2"/>
                </a:solidFill>
              </a:rPr>
              <a:t>Ascaris</a:t>
            </a:r>
            <a:r>
              <a:rPr lang="en-US" altLang="en-US" sz="2400" b="1" dirty="0">
                <a:solidFill>
                  <a:schemeClr val="tx2"/>
                </a:solidFill>
              </a:rPr>
              <a:t> </a:t>
            </a:r>
            <a:r>
              <a:rPr lang="en-US" altLang="en-US" sz="2400" b="1" dirty="0" err="1">
                <a:solidFill>
                  <a:schemeClr val="tx2"/>
                </a:solidFill>
              </a:rPr>
              <a:t>lumbricoides</a:t>
            </a:r>
            <a:r>
              <a:rPr lang="en-US" altLang="en-US" sz="2400" b="1" dirty="0">
                <a:solidFill>
                  <a:schemeClr val="tx2"/>
                </a:solidFill>
              </a:rPr>
              <a:t> life cycle</a:t>
            </a:r>
            <a:r>
              <a:rPr lang="en-US" altLang="en-US" dirty="0"/>
              <a:t/>
            </a:r>
            <a:br>
              <a:rPr lang="en-US" altLang="en-US" dirty="0"/>
            </a:br>
            <a:endParaRPr lang="en-US" altLang="en-US" dirty="0"/>
          </a:p>
        </p:txBody>
      </p:sp>
      <p:pic>
        <p:nvPicPr>
          <p:cNvPr id="5" name="Picture 2" descr="1Ascaris_egg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221" y="3589411"/>
            <a:ext cx="2208197" cy="2208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1Ascaris_unferilized-fertilized-eg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196" y="566946"/>
            <a:ext cx="4115271" cy="22888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scaris eg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702" y="3657542"/>
            <a:ext cx="2188680" cy="2208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8312727" y="153953"/>
            <a:ext cx="1214494" cy="34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r" rtl="1" eaLnBrk="1" hangingPunct="1">
              <a:spcBef>
                <a:spcPct val="50000"/>
              </a:spcBef>
              <a:buClrTx/>
              <a:buSzTx/>
              <a:buFontTx/>
              <a:buNone/>
            </a:pPr>
            <a:r>
              <a:rPr lang="en-US" altLang="en-US" sz="1600" b="1">
                <a:latin typeface="Calibri Light" panose="020F0302020204030204" pitchFamily="34" charset="0"/>
                <a:cs typeface="Calibri Light" panose="020F0302020204030204" pitchFamily="34" charset="0"/>
              </a:rPr>
              <a:t>Ascaris eggs</a:t>
            </a:r>
            <a:r>
              <a:rPr lang="en-US" altLang="en-US" sz="1600">
                <a:latin typeface="Calibri Light" panose="020F0302020204030204" pitchFamily="34" charset="0"/>
                <a:cs typeface="Calibri Light" panose="020F0302020204030204" pitchFamily="34" charset="0"/>
              </a:rPr>
              <a:t> </a:t>
            </a:r>
          </a:p>
        </p:txBody>
      </p:sp>
      <p:sp>
        <p:nvSpPr>
          <p:cNvPr id="12" name="Text Box 5"/>
          <p:cNvSpPr txBox="1">
            <a:spLocks noChangeArrowheads="1"/>
          </p:cNvSpPr>
          <p:nvPr/>
        </p:nvSpPr>
        <p:spPr bwMode="auto">
          <a:xfrm>
            <a:off x="9081410" y="3142353"/>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r" rtl="1" eaLnBrk="1" hangingPunct="1">
              <a:spcBef>
                <a:spcPct val="50000"/>
              </a:spcBef>
              <a:buClrTx/>
              <a:buSzTx/>
              <a:buFontTx/>
              <a:buNone/>
            </a:pPr>
            <a:r>
              <a:rPr lang="en-US" altLang="en-US" sz="1600" b="1" dirty="0" err="1">
                <a:latin typeface="Calibri Light" panose="020F0302020204030204" pitchFamily="34" charset="0"/>
                <a:cs typeface="Calibri Light" panose="020F0302020204030204" pitchFamily="34" charset="0"/>
              </a:rPr>
              <a:t>Ascaris</a:t>
            </a:r>
            <a:r>
              <a:rPr lang="en-US" altLang="en-US" sz="1600" b="1" dirty="0">
                <a:latin typeface="Calibri Light" panose="020F0302020204030204" pitchFamily="34" charset="0"/>
                <a:cs typeface="Calibri Light" panose="020F0302020204030204" pitchFamily="34" charset="0"/>
              </a:rPr>
              <a:t> larva emerging from egg </a:t>
            </a:r>
            <a:endParaRPr lang="en-US" altLang="en-US" sz="1600" dirty="0">
              <a:latin typeface="Calibri Light" panose="020F0302020204030204" pitchFamily="34" charset="0"/>
              <a:cs typeface="Calibri Light" panose="020F0302020204030204" pitchFamily="34" charset="0"/>
            </a:endParaRPr>
          </a:p>
        </p:txBody>
      </p:sp>
      <p:sp>
        <p:nvSpPr>
          <p:cNvPr id="13" name="Text Box 7"/>
          <p:cNvSpPr txBox="1">
            <a:spLocks noChangeArrowheads="1"/>
          </p:cNvSpPr>
          <p:nvPr/>
        </p:nvSpPr>
        <p:spPr bwMode="auto">
          <a:xfrm>
            <a:off x="7161196" y="3004636"/>
            <a:ext cx="15216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algn="r" rtl="1" eaLnBrk="1" hangingPunct="1">
              <a:spcBef>
                <a:spcPct val="50000"/>
              </a:spcBef>
              <a:buClrTx/>
              <a:buSzTx/>
              <a:buFontTx/>
              <a:buNone/>
            </a:pPr>
            <a:r>
              <a:rPr lang="en-US" altLang="en-US" sz="1600" b="1" dirty="0" err="1">
                <a:latin typeface="Calibri Light" panose="020F0302020204030204" pitchFamily="34" charset="0"/>
                <a:cs typeface="Calibri Light" panose="020F0302020204030204" pitchFamily="34" charset="0"/>
              </a:rPr>
              <a:t>Ascaris</a:t>
            </a:r>
            <a:r>
              <a:rPr lang="en-US" altLang="en-US" sz="1600" b="1" dirty="0">
                <a:latin typeface="Calibri Light" panose="020F0302020204030204" pitchFamily="34" charset="0"/>
                <a:cs typeface="Calibri Light" panose="020F0302020204030204" pitchFamily="34" charset="0"/>
              </a:rPr>
              <a:t> egg (</a:t>
            </a:r>
            <a:r>
              <a:rPr lang="en-US" altLang="en-US" sz="1600" b="1" dirty="0" err="1">
                <a:latin typeface="Calibri Light" panose="020F0302020204030204" pitchFamily="34" charset="0"/>
                <a:cs typeface="Calibri Light" panose="020F0302020204030204" pitchFamily="34" charset="0"/>
              </a:rPr>
              <a:t>embryonated</a:t>
            </a:r>
            <a:r>
              <a:rPr lang="en-US" altLang="en-US" sz="1600" b="1" dirty="0">
                <a:latin typeface="Calibri Light" panose="020F0302020204030204" pitchFamily="34" charset="0"/>
                <a:cs typeface="Calibri Light" panose="020F0302020204030204" pitchFamily="34" charset="0"/>
              </a:rPr>
              <a:t>)</a:t>
            </a:r>
            <a:endParaRPr lang="en-US" altLang="en-US" sz="1600" dirty="0">
              <a:latin typeface="Calibri Light" panose="020F0302020204030204" pitchFamily="34" charset="0"/>
              <a:cs typeface="Calibri Light" panose="020F0302020204030204" pitchFamily="34" charset="0"/>
            </a:endParaRPr>
          </a:p>
        </p:txBody>
      </p:sp>
      <p:cxnSp>
        <p:nvCxnSpPr>
          <p:cNvPr id="14" name="Straight Connector 2">
            <a:extLst>
              <a:ext uri="{FF2B5EF4-FFF2-40B4-BE49-F238E27FC236}">
                <a16:creationId xmlns:a16="http://schemas.microsoft.com/office/drawing/2014/main" xmlns="" id="{CAF79385-28A3-4A0B-A555-6E149360095E}"/>
              </a:ext>
            </a:extLst>
          </p:cNvPr>
          <p:cNvCxnSpPr/>
          <p:nvPr/>
        </p:nvCxnSpPr>
        <p:spPr>
          <a:xfrm flipH="1" flipV="1">
            <a:off x="6520873" y="332509"/>
            <a:ext cx="11967" cy="575024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42580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201998503"/>
              </p:ext>
            </p:extLst>
          </p:nvPr>
        </p:nvGraphicFramePr>
        <p:xfrm>
          <a:off x="259774" y="161462"/>
          <a:ext cx="11172168" cy="6159862"/>
        </p:xfrm>
        <a:graphic>
          <a:graphicData uri="http://schemas.openxmlformats.org/drawingml/2006/table">
            <a:tbl>
              <a:tblPr firstRow="1" bandRow="1">
                <a:tableStyleId>{5940675A-B579-460E-94D1-54222C63F5DA}</a:tableStyleId>
              </a:tblPr>
              <a:tblGrid>
                <a:gridCol w="4404590">
                  <a:extLst>
                    <a:ext uri="{9D8B030D-6E8A-4147-A177-3AD203B41FA5}">
                      <a16:colId xmlns:a16="http://schemas.microsoft.com/office/drawing/2014/main" xmlns="" val="1553224649"/>
                    </a:ext>
                  </a:extLst>
                </a:gridCol>
                <a:gridCol w="1025436">
                  <a:extLst>
                    <a:ext uri="{9D8B030D-6E8A-4147-A177-3AD203B41FA5}">
                      <a16:colId xmlns:a16="http://schemas.microsoft.com/office/drawing/2014/main" xmlns="" val="1122427397"/>
                    </a:ext>
                  </a:extLst>
                </a:gridCol>
                <a:gridCol w="233680">
                  <a:extLst>
                    <a:ext uri="{9D8B030D-6E8A-4147-A177-3AD203B41FA5}">
                      <a16:colId xmlns:a16="http://schemas.microsoft.com/office/drawing/2014/main" xmlns="" val="251182606"/>
                    </a:ext>
                  </a:extLst>
                </a:gridCol>
                <a:gridCol w="5508462">
                  <a:extLst>
                    <a:ext uri="{9D8B030D-6E8A-4147-A177-3AD203B41FA5}">
                      <a16:colId xmlns:a16="http://schemas.microsoft.com/office/drawing/2014/main" xmlns="" val="442923813"/>
                    </a:ext>
                  </a:extLst>
                </a:gridCol>
              </a:tblGrid>
              <a:tr h="33703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Pathogenicity </a:t>
                      </a:r>
                      <a:r>
                        <a:rPr lang="en-US" sz="1400" b="1" kern="1200" dirty="0">
                          <a:solidFill>
                            <a:srgbClr val="7030A0"/>
                          </a:solidFill>
                          <a:latin typeface="+mn-lt"/>
                          <a:ea typeface="+mn-ea"/>
                          <a:cs typeface="+mn-cs"/>
                        </a:rPr>
                        <a:t>female only</a:t>
                      </a:r>
                      <a:endParaRPr lang="en-US" sz="1600" b="1" kern="1200" dirty="0">
                        <a:solidFill>
                          <a:srgbClr val="7030A0"/>
                        </a:solidFill>
                        <a:latin typeface="+mn-lt"/>
                        <a:ea typeface="+mn-ea"/>
                        <a:cs typeface="+mn-cs"/>
                      </a:endParaRP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EBF5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162090431"/>
                  </a:ext>
                </a:extLst>
              </a:tr>
              <a:tr h="1315905">
                <a:tc gridSpan="2">
                  <a:txBody>
                    <a:bodyPr/>
                    <a:lstStyle/>
                    <a:p>
                      <a:pPr marL="0" indent="0">
                        <a:buNone/>
                      </a:pPr>
                      <a:r>
                        <a:rPr lang="en-US" altLang="en-US" sz="1600" dirty="0">
                          <a:latin typeface="Calibri" panose="020F0502020204030204" pitchFamily="34" charset="0"/>
                          <a:cs typeface="Calibri" panose="020F0502020204030204" pitchFamily="34" charset="0"/>
                        </a:rPr>
                        <a:t>1-Migrating LARVA :</a:t>
                      </a:r>
                    </a:p>
                    <a:p>
                      <a:pPr marL="0" indent="0">
                        <a:buNone/>
                      </a:pPr>
                      <a:r>
                        <a:rPr lang="en-US" altLang="en-US" sz="1600" dirty="0">
                          <a:solidFill>
                            <a:srgbClr val="FF0000"/>
                          </a:solidFill>
                          <a:latin typeface="Calibri" panose="020F0502020204030204" pitchFamily="34" charset="0"/>
                          <a:cs typeface="Calibri" panose="020F0502020204030204" pitchFamily="34" charset="0"/>
                        </a:rPr>
                        <a:t>Ascaris pneumonia</a:t>
                      </a:r>
                      <a:r>
                        <a:rPr lang="en-US" altLang="en-US" sz="1600" dirty="0">
                          <a:latin typeface="Calibri" panose="020F0502020204030204" pitchFamily="34" charset="0"/>
                          <a:cs typeface="Calibri" panose="020F0502020204030204" pitchFamily="34" charset="0"/>
                        </a:rPr>
                        <a:t> (</a:t>
                      </a:r>
                      <a:r>
                        <a:rPr lang="en-US" altLang="en-US" sz="1600" dirty="0" err="1">
                          <a:latin typeface="Calibri" panose="020F0502020204030204" pitchFamily="34" charset="0"/>
                          <a:cs typeface="Calibri" panose="020F0502020204030204" pitchFamily="34" charset="0"/>
                        </a:rPr>
                        <a:t>Loeffler”s</a:t>
                      </a:r>
                      <a:r>
                        <a:rPr lang="en-US" altLang="en-US" sz="1600" dirty="0">
                          <a:latin typeface="Calibri" panose="020F0502020204030204" pitchFamily="34" charset="0"/>
                          <a:cs typeface="Calibri" panose="020F0502020204030204" pitchFamily="34" charset="0"/>
                        </a:rPr>
                        <a:t> syndrome) , some times LARVA reach aberrant sites like brain ,heart or spinal cord  can cause unusual disturbance.</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indent="0">
                        <a:buNone/>
                      </a:pPr>
                      <a:r>
                        <a:rPr lang="en-US" altLang="en-US" sz="1600" dirty="0">
                          <a:latin typeface="Calibri" panose="020F0502020204030204" pitchFamily="34" charset="0"/>
                          <a:cs typeface="Calibri" panose="020F0502020204030204" pitchFamily="34" charset="0"/>
                        </a:rPr>
                        <a:t>2-Adult WORM: </a:t>
                      </a:r>
                    </a:p>
                    <a:p>
                      <a:pPr marL="0" indent="0">
                        <a:buNone/>
                      </a:pPr>
                      <a:r>
                        <a:rPr lang="en-US" altLang="en-US" sz="1600" dirty="0">
                          <a:latin typeface="Calibri" panose="020F0502020204030204" pitchFamily="34" charset="0"/>
                          <a:cs typeface="Calibri" panose="020F0502020204030204" pitchFamily="34" charset="0"/>
                        </a:rPr>
                        <a:t>The worm consumes proteins and vitamins from host’s diet and leads to </a:t>
                      </a:r>
                      <a:r>
                        <a:rPr lang="en-US" altLang="en-US" sz="1600" dirty="0">
                          <a:solidFill>
                            <a:srgbClr val="FF0000"/>
                          </a:solidFill>
                          <a:latin typeface="Calibri" panose="020F0502020204030204" pitchFamily="34" charset="0"/>
                          <a:cs typeface="Calibri" panose="020F0502020204030204" pitchFamily="34" charset="0"/>
                        </a:rPr>
                        <a:t>malnutrition</a:t>
                      </a:r>
                      <a:r>
                        <a:rPr lang="en-US" altLang="en-US" sz="1600" dirty="0">
                          <a:latin typeface="Calibri" panose="020F0502020204030204" pitchFamily="34" charset="0"/>
                          <a:cs typeface="Calibri" panose="020F0502020204030204" pitchFamily="34" charset="0"/>
                        </a:rPr>
                        <a:t>. </a:t>
                      </a:r>
                      <a:r>
                        <a:rPr lang="en-US" altLang="en-US" sz="1600" kern="1200" dirty="0">
                          <a:solidFill>
                            <a:schemeClr val="accent1">
                              <a:lumMod val="75000"/>
                            </a:schemeClr>
                          </a:solidFill>
                          <a:latin typeface="+mn-lt"/>
                          <a:ea typeface="+mn-ea"/>
                          <a:cs typeface="+mn-cs"/>
                        </a:rPr>
                        <a:t>Because it use semi digested food</a:t>
                      </a:r>
                    </a:p>
                    <a:p>
                      <a:pPr marL="0" indent="0">
                        <a:buNone/>
                      </a:pPr>
                      <a:r>
                        <a:rPr lang="en-US" altLang="en-US" sz="1600" dirty="0">
                          <a:latin typeface="Calibri" panose="020F0502020204030204" pitchFamily="34" charset="0"/>
                          <a:cs typeface="Calibri" panose="020F0502020204030204" pitchFamily="34" charset="0"/>
                        </a:rPr>
                        <a:t>Can cause </a:t>
                      </a:r>
                      <a:r>
                        <a:rPr lang="en-US" altLang="en-US" sz="1600" dirty="0">
                          <a:solidFill>
                            <a:srgbClr val="FF0000"/>
                          </a:solidFill>
                          <a:latin typeface="Calibri" panose="020F0502020204030204" pitchFamily="34" charset="0"/>
                          <a:cs typeface="Calibri" panose="020F0502020204030204" pitchFamily="34" charset="0"/>
                        </a:rPr>
                        <a:t>intussusception</a:t>
                      </a:r>
                      <a:r>
                        <a:rPr lang="ar-SA" altLang="en-US" sz="1600" dirty="0">
                          <a:latin typeface="Calibri" panose="020F0502020204030204" pitchFamily="34" charset="0"/>
                          <a:cs typeface="Calibri" panose="020F0502020204030204" pitchFamily="34" charset="0"/>
                        </a:rPr>
                        <a:t> </a:t>
                      </a:r>
                      <a:r>
                        <a:rPr lang="en-US" altLang="en-US" sz="1600" kern="1200" dirty="0">
                          <a:solidFill>
                            <a:schemeClr val="accent1">
                              <a:lumMod val="75000"/>
                            </a:schemeClr>
                          </a:solidFill>
                          <a:latin typeface="+mn-lt"/>
                          <a:ea typeface="+mn-ea"/>
                          <a:cs typeface="+mn-cs"/>
                        </a:rPr>
                        <a:t>(block to the intestine due to movement of the worms and it is an emergency case) </a:t>
                      </a:r>
                      <a:r>
                        <a:rPr lang="en-US" altLang="en-US" sz="1600" dirty="0">
                          <a:latin typeface="Calibri" panose="020F0502020204030204" pitchFamily="34" charset="0"/>
                          <a:cs typeface="Calibri" panose="020F0502020204030204" pitchFamily="34" charset="0"/>
                        </a:rPr>
                        <a:t>, intestinal ulcers and  in massive infection can cause intestinal obstruction. </a:t>
                      </a:r>
                      <a:endParaRPr lang="ar-SA" altLang="en-US" sz="1600" dirty="0">
                        <a:latin typeface="Calibri" panose="020F0502020204030204" pitchFamily="34" charset="0"/>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2995268339"/>
                  </a:ext>
                </a:extLst>
              </a:tr>
              <a:tr h="35981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mn-lt"/>
                          <a:ea typeface="+mn-ea"/>
                          <a:cs typeface="+mn-cs"/>
                        </a:rPr>
                        <a:t>Pathology:</a:t>
                      </a:r>
                      <a:r>
                        <a:rPr lang="ar-SA" sz="1600" b="1" kern="1200" dirty="0">
                          <a:solidFill>
                            <a:schemeClr val="tx1"/>
                          </a:solidFill>
                          <a:latin typeface="+mn-lt"/>
                          <a:ea typeface="+mn-ea"/>
                          <a:cs typeface="+mn-cs"/>
                        </a:rPr>
                        <a:t> </a:t>
                      </a:r>
                      <a:endParaRPr lang="en-US" sz="1600" b="1" kern="1200" dirty="0">
                        <a:solidFill>
                          <a:schemeClr val="tx1"/>
                        </a:solidFill>
                        <a:latin typeface="+mn-lt"/>
                        <a:ea typeface="+mn-ea"/>
                        <a:cs typeface="+mn-cs"/>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EBF5D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84261988"/>
                  </a:ext>
                </a:extLst>
              </a:tr>
              <a:tr h="984843">
                <a:tc gridSpan="2">
                  <a:txBody>
                    <a:bodyPr/>
                    <a:lstStyle/>
                    <a:p>
                      <a:pPr eaLnBrk="1" hangingPunct="1">
                        <a:lnSpc>
                          <a:spcPct val="90000"/>
                        </a:lnSpc>
                        <a:buFont typeface="Wingdings" panose="05000000000000000000" pitchFamily="2" charset="2"/>
                        <a:buNone/>
                        <a:defRPr/>
                      </a:pPr>
                      <a:r>
                        <a:rPr lang="en-US" sz="1600" b="1" i="0" u="none" dirty="0">
                          <a:solidFill>
                            <a:srgbClr val="FF0000"/>
                          </a:solidFill>
                        </a:rPr>
                        <a:t>1-Adult worm</a:t>
                      </a:r>
                      <a:r>
                        <a:rPr lang="en-US" sz="1600" i="0" u="none" dirty="0">
                          <a:solidFill>
                            <a:srgbClr val="FF0000"/>
                          </a:solidFill>
                        </a:rPr>
                        <a:t>: (small intestine</a:t>
                      </a:r>
                      <a:r>
                        <a:rPr lang="en-US" sz="1600" i="1" u="sng" dirty="0">
                          <a:solidFill>
                            <a:srgbClr val="FF0000"/>
                          </a:solidFill>
                        </a:rPr>
                        <a:t>)</a:t>
                      </a:r>
                    </a:p>
                    <a:p>
                      <a:pPr marL="285750" indent="-285750" eaLnBrk="1" hangingPunct="1">
                        <a:lnSpc>
                          <a:spcPct val="90000"/>
                        </a:lnSpc>
                        <a:buFont typeface="Arial" panose="020B0604020202020204" pitchFamily="34" charset="0"/>
                        <a:buChar char="•"/>
                        <a:defRPr/>
                      </a:pPr>
                      <a:r>
                        <a:rPr lang="en-US" sz="1600" b="1" dirty="0">
                          <a:solidFill>
                            <a:schemeClr val="tx1"/>
                          </a:solidFill>
                        </a:rPr>
                        <a:t>Light infection</a:t>
                      </a:r>
                      <a:r>
                        <a:rPr lang="en-US" sz="1600" dirty="0">
                          <a:solidFill>
                            <a:schemeClr val="tx1"/>
                          </a:solidFill>
                        </a:rPr>
                        <a:t>   : asymptomatic.           </a:t>
                      </a:r>
                      <a:r>
                        <a:rPr lang="ar-SA" sz="1600" dirty="0">
                          <a:solidFill>
                            <a:schemeClr val="tx1"/>
                          </a:solidFill>
                        </a:rPr>
                        <a:t>  </a:t>
                      </a:r>
                      <a:endParaRPr lang="en-US" sz="1600" dirty="0">
                        <a:solidFill>
                          <a:schemeClr val="tx1"/>
                        </a:solidFill>
                      </a:endParaRPr>
                    </a:p>
                    <a:p>
                      <a:pPr marL="285750" indent="-285750" eaLnBrk="1" hangingPunct="1">
                        <a:lnSpc>
                          <a:spcPct val="90000"/>
                        </a:lnSpc>
                        <a:buFont typeface="Arial" panose="020B0604020202020204" pitchFamily="34" charset="0"/>
                        <a:buChar char="•"/>
                        <a:defRPr/>
                      </a:pPr>
                      <a:r>
                        <a:rPr lang="en-US" sz="1600" b="1" dirty="0">
                          <a:solidFill>
                            <a:schemeClr val="tx1"/>
                          </a:solidFill>
                        </a:rPr>
                        <a:t>Heavy infection</a:t>
                      </a:r>
                      <a:r>
                        <a:rPr lang="en-US" sz="1600" dirty="0">
                          <a:solidFill>
                            <a:schemeClr val="tx1"/>
                          </a:solidFill>
                        </a:rPr>
                        <a:t> : intestinal obstruction </a:t>
                      </a:r>
                    </a:p>
                    <a:p>
                      <a:pPr marL="285750" indent="-285750" eaLnBrk="1" hangingPunct="1">
                        <a:lnSpc>
                          <a:spcPct val="90000"/>
                        </a:lnSpc>
                        <a:buFont typeface="Arial" panose="020B0604020202020204" pitchFamily="34" charset="0"/>
                        <a:buChar char="•"/>
                        <a:defRPr/>
                      </a:pPr>
                      <a:r>
                        <a:rPr lang="en-US" sz="1600" b="1" dirty="0">
                          <a:solidFill>
                            <a:schemeClr val="tx1"/>
                          </a:solidFill>
                        </a:rPr>
                        <a:t>Migrating adult</a:t>
                      </a:r>
                      <a:r>
                        <a:rPr lang="en-US" sz="1600" dirty="0">
                          <a:solidFill>
                            <a:schemeClr val="tx1"/>
                          </a:solidFill>
                        </a:rPr>
                        <a:t>  : to bile duct -jaundice </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eaLnBrk="1" hangingPunct="1">
                        <a:lnSpc>
                          <a:spcPct val="90000"/>
                        </a:lnSpc>
                        <a:defRPr/>
                      </a:pPr>
                      <a:r>
                        <a:rPr lang="en-US" sz="1600" dirty="0">
                          <a:solidFill>
                            <a:schemeClr val="accent5">
                              <a:lumMod val="25000"/>
                            </a:schemeClr>
                          </a:solidFill>
                        </a:rPr>
                        <a:t> </a:t>
                      </a:r>
                      <a:r>
                        <a:rPr lang="en-US" sz="1600" b="1" i="0" u="none" dirty="0">
                          <a:solidFill>
                            <a:srgbClr val="FF0000"/>
                          </a:solidFill>
                        </a:rPr>
                        <a:t>2-Larvae</a:t>
                      </a:r>
                      <a:r>
                        <a:rPr lang="en-US" sz="1600" b="1" i="1" u="sng" dirty="0">
                          <a:solidFill>
                            <a:srgbClr val="FF0000"/>
                          </a:solidFill>
                        </a:rPr>
                        <a:t>:</a:t>
                      </a:r>
                      <a:r>
                        <a:rPr lang="en-US" sz="1600" b="1" i="1" dirty="0">
                          <a:solidFill>
                            <a:srgbClr val="FF0000"/>
                          </a:solidFill>
                        </a:rPr>
                        <a:t> </a:t>
                      </a:r>
                      <a:r>
                        <a:rPr lang="en-US" sz="1600" b="0" i="0" dirty="0">
                          <a:solidFill>
                            <a:schemeClr val="tx1"/>
                          </a:solidFill>
                        </a:rPr>
                        <a:t>in lung  </a:t>
                      </a:r>
                      <a:r>
                        <a:rPr lang="en-US" sz="1600" b="1" dirty="0">
                          <a:solidFill>
                            <a:schemeClr val="tx1"/>
                          </a:solidFill>
                        </a:rPr>
                        <a:t>Loeffler`s syndrome  </a:t>
                      </a:r>
                      <a:endParaRPr lang="en-US" sz="1600" dirty="0">
                        <a:solidFill>
                          <a:schemeClr val="tx1"/>
                        </a:solidFill>
                      </a:endParaRPr>
                    </a:p>
                    <a:p>
                      <a:pPr eaLnBrk="1" hangingPunct="1">
                        <a:lnSpc>
                          <a:spcPct val="90000"/>
                        </a:lnSpc>
                        <a:buFont typeface="Wingdings" panose="05000000000000000000" pitchFamily="2" charset="2"/>
                        <a:buNone/>
                        <a:defRPr/>
                      </a:pPr>
                      <a:r>
                        <a:rPr lang="en-US" sz="1600" dirty="0">
                          <a:solidFill>
                            <a:schemeClr val="tx1"/>
                          </a:solidFill>
                        </a:rPr>
                        <a:t>Pneumonitis and </a:t>
                      </a:r>
                      <a:r>
                        <a:rPr lang="en-US" sz="1600" dirty="0" err="1">
                          <a:solidFill>
                            <a:schemeClr val="tx1"/>
                          </a:solidFill>
                        </a:rPr>
                        <a:t>broncho</a:t>
                      </a:r>
                      <a:r>
                        <a:rPr lang="en-US" sz="1600" dirty="0">
                          <a:solidFill>
                            <a:schemeClr val="tx1"/>
                          </a:solidFill>
                        </a:rPr>
                        <a:t>-spasm, cough with bloody sputum                        </a:t>
                      </a:r>
                    </a:p>
                    <a:p>
                      <a:pPr eaLnBrk="1" hangingPunct="1">
                        <a:lnSpc>
                          <a:spcPct val="90000"/>
                        </a:lnSpc>
                        <a:buFont typeface="Wingdings" panose="05000000000000000000" pitchFamily="2" charset="2"/>
                        <a:buNone/>
                        <a:defRPr/>
                      </a:pPr>
                      <a:r>
                        <a:rPr lang="en-US" sz="1600" dirty="0">
                          <a:solidFill>
                            <a:schemeClr val="tx1"/>
                          </a:solidFill>
                        </a:rPr>
                        <a:t>Eosinophilia, </a:t>
                      </a:r>
                      <a:r>
                        <a:rPr lang="en-US" sz="1600" dirty="0" err="1">
                          <a:solidFill>
                            <a:schemeClr val="tx1"/>
                          </a:solidFill>
                        </a:rPr>
                        <a:t>urticaria</a:t>
                      </a:r>
                      <a:endParaRPr lang="en-US" sz="1600" dirty="0">
                        <a:solidFill>
                          <a:schemeClr val="tx1"/>
                        </a:solidFill>
                      </a:endParaRPr>
                    </a:p>
                  </a:txBody>
                  <a:tcPr>
                    <a:lnL w="9525" cap="flat" cmpd="sng" algn="ctr">
                      <a:solidFill>
                        <a:schemeClr val="bg1">
                          <a:lumMod val="9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15956641"/>
                  </a:ext>
                </a:extLst>
              </a:tr>
              <a:tr h="1717217">
                <a:tc gridSpan="4">
                  <a:txBody>
                    <a:bodyPr/>
                    <a:lstStyle/>
                    <a:p>
                      <a:pPr marL="285750" indent="-285750" eaLnBrk="1" hangingPunct="1">
                        <a:lnSpc>
                          <a:spcPct val="90000"/>
                        </a:lnSpc>
                        <a:buFont typeface="Arial" panose="020B0604020202020204" pitchFamily="34" charset="0"/>
                        <a:buChar char="•"/>
                        <a:defRPr/>
                      </a:pPr>
                      <a:endParaRPr lang="en-US" sz="1600" dirty="0">
                        <a:solidFill>
                          <a:schemeClr val="accent5">
                            <a:lumMod val="25000"/>
                          </a:schemeClr>
                        </a:solidFill>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eaLnBrk="1" hangingPunct="1">
                        <a:lnSpc>
                          <a:spcPct val="90000"/>
                        </a:lnSpc>
                        <a:buFont typeface="Wingdings" panose="05000000000000000000" pitchFamily="2" charset="2"/>
                        <a:buNone/>
                        <a:defRPr/>
                      </a:pPr>
                      <a:endParaRPr lang="en-US" sz="1600" dirty="0">
                        <a:solidFill>
                          <a:schemeClr val="accent5">
                            <a:lumMod val="25000"/>
                          </a:schemeClr>
                        </a:solidFill>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xmlns="" val="3824384054"/>
                  </a:ext>
                </a:extLst>
              </a:tr>
              <a:tr h="380212">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600" b="1" dirty="0">
                          <a:solidFill>
                            <a:schemeClr val="accent5">
                              <a:lumMod val="25000"/>
                            </a:schemeClr>
                          </a:solidFill>
                        </a:rPr>
                        <a:t>Diagnosis</a:t>
                      </a:r>
                      <a:r>
                        <a:rPr lang="ar-SA" sz="1600" b="1" dirty="0">
                          <a:solidFill>
                            <a:schemeClr val="accent5">
                              <a:lumMod val="25000"/>
                            </a:schemeClr>
                          </a:solidFill>
                        </a:rPr>
                        <a:t>                      </a:t>
                      </a:r>
                      <a:endParaRPr lang="en-US" sz="1600" b="1" kern="1200" dirty="0">
                        <a:solidFill>
                          <a:schemeClr val="tx1"/>
                        </a:solidFill>
                        <a:latin typeface="+mn-lt"/>
                        <a:ea typeface="+mn-ea"/>
                        <a:cs typeface="+mn-cs"/>
                      </a:endParaRP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EBF5D7"/>
                    </a:solidFill>
                  </a:tcPr>
                </a:tc>
                <a:tc rowSpan="2" gridSpan="2">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600" b="1" kern="1200" dirty="0">
                        <a:solidFill>
                          <a:schemeClr val="tx1"/>
                        </a:solidFill>
                        <a:latin typeface="+mn-lt"/>
                        <a:ea typeface="+mn-ea"/>
                        <a:cs typeface="+mn-cs"/>
                      </a:endParaRP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rowSpan="2" hMerge="1">
                  <a:txBody>
                    <a:bodyPr/>
                    <a:lstStyle/>
                    <a:p>
                      <a:pPr eaLnBrk="1" hangingPunct="1">
                        <a:lnSpc>
                          <a:spcPct val="90000"/>
                        </a:lnSpc>
                        <a:buFont typeface="Wingdings" panose="05000000000000000000" pitchFamily="2" charset="2"/>
                        <a:buNone/>
                        <a:defRPr/>
                      </a:pPr>
                      <a:endParaRPr lang="en-US" sz="1600" dirty="0">
                        <a:solidFill>
                          <a:schemeClr val="accent5">
                            <a:lumMod val="25000"/>
                          </a:schemeClr>
                        </a:solidFill>
                      </a:endParaRP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1600" b="1" dirty="0">
                          <a:solidFill>
                            <a:schemeClr val="accent5">
                              <a:lumMod val="25000"/>
                            </a:schemeClr>
                          </a:solidFill>
                        </a:rPr>
                        <a:t>Treatment</a:t>
                      </a:r>
                      <a:endParaRPr lang="en-US" sz="1600" dirty="0"/>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EBF5D7"/>
                    </a:solidFill>
                  </a:tcPr>
                </a:tc>
                <a:extLst>
                  <a:ext uri="{0D108BD9-81ED-4DB2-BD59-A6C34878D82A}">
                    <a16:rowId xmlns:a16="http://schemas.microsoft.com/office/drawing/2014/main" xmlns="" val="4096717629"/>
                  </a:ext>
                </a:extLst>
              </a:tr>
              <a:tr h="826266">
                <a:tc>
                  <a:txBody>
                    <a:bodyPr/>
                    <a:lstStyle/>
                    <a:p>
                      <a:r>
                        <a:rPr lang="en-US" sz="1600" dirty="0">
                          <a:solidFill>
                            <a:srgbClr val="FF0000"/>
                          </a:solidFill>
                        </a:rPr>
                        <a:t> -eggs in stool.</a:t>
                      </a:r>
                      <a:r>
                        <a:rPr lang="en-US" sz="1600" dirty="0"/>
                        <a:t> </a:t>
                      </a:r>
                      <a:r>
                        <a:rPr lang="en-US" sz="1600" kern="1200" dirty="0">
                          <a:solidFill>
                            <a:schemeClr val="accent1">
                              <a:lumMod val="75000"/>
                            </a:schemeClr>
                          </a:solidFill>
                          <a:latin typeface="+mn-lt"/>
                          <a:ea typeface="+mn-ea"/>
                          <a:cs typeface="+mn-cs"/>
                        </a:rPr>
                        <a:t>(unfertilized)</a:t>
                      </a:r>
                    </a:p>
                    <a:p>
                      <a:r>
                        <a:rPr lang="en-US" sz="1600" dirty="0">
                          <a:solidFill>
                            <a:srgbClr val="FF0000"/>
                          </a:solidFill>
                        </a:rPr>
                        <a:t>  -larvae in sputum.  </a:t>
                      </a:r>
                      <a:endParaRPr lang="ar-SA" sz="1600" dirty="0">
                        <a:solidFill>
                          <a:srgbClr val="FF0000"/>
                        </a:solidFill>
                      </a:endParaRPr>
                    </a:p>
                    <a:p>
                      <a:r>
                        <a:rPr lang="en-US" sz="1600" dirty="0">
                          <a:solidFill>
                            <a:srgbClr val="FF0000"/>
                          </a:solidFill>
                        </a:rPr>
                        <a:t>-adult may pass with stool.</a:t>
                      </a:r>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gridSpan="2" vMerge="1">
                  <a:txBody>
                    <a:bodyPr/>
                    <a:lstStyle/>
                    <a:p>
                      <a:endParaRPr lang="en-US" sz="1600" dirty="0"/>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tc hMerge="1"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chemeClr val="tx1"/>
                          </a:solidFill>
                        </a:rPr>
                        <a:t>Albendazole</a:t>
                      </a:r>
                      <a:r>
                        <a:rPr lang="en-US" sz="1600" b="1" dirty="0">
                          <a:solidFill>
                            <a:schemeClr val="tx1"/>
                          </a:solidFill>
                        </a:rPr>
                        <a:t> , </a:t>
                      </a:r>
                      <a:r>
                        <a:rPr lang="en-US" sz="1600" b="0" dirty="0" err="1">
                          <a:solidFill>
                            <a:schemeClr val="tx1"/>
                          </a:solidFill>
                        </a:rPr>
                        <a:t>Mebendazole</a:t>
                      </a:r>
                      <a:endParaRPr lang="en-US" sz="1600" b="0" dirty="0">
                        <a:solidFill>
                          <a:schemeClr val="tx1"/>
                        </a:solidFill>
                      </a:endParaRPr>
                    </a:p>
                    <a:p>
                      <a:endParaRPr lang="en-US" sz="1600" dirty="0"/>
                    </a:p>
                  </a:txBody>
                  <a:tcP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635322675"/>
                  </a:ext>
                </a:extLst>
              </a:tr>
            </a:tbl>
          </a:graphicData>
        </a:graphic>
      </p:graphicFrame>
      <p:pic>
        <p:nvPicPr>
          <p:cNvPr id="4" name="Picture 4" descr="http://www.path.cam.ac.uk/~schisto/Pictures/Nematode_pics/Hookworms/H.larvae_ski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a:xfrm flipV="1">
            <a:off x="362141" y="3429568"/>
            <a:ext cx="2066715" cy="1608492"/>
          </a:xfrm>
          <a:prstGeom prst="rect">
            <a:avLst/>
          </a:prstGeom>
        </p:spPr>
      </p:pic>
      <p:pic>
        <p:nvPicPr>
          <p:cNvPr id="5" name="Picture 7" descr="http://www.path.cam.ac.uk/~schisto/Pictures/Nematode_pics/Hookworms/Ancylostoma_skin"/>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a:xfrm flipV="1">
            <a:off x="2586173" y="3429568"/>
            <a:ext cx="1961432" cy="1585503"/>
          </a:xfrm>
          <a:prstGeom prst="rect">
            <a:avLst/>
          </a:prstGeom>
        </p:spPr>
      </p:pic>
      <p:pic>
        <p:nvPicPr>
          <p:cNvPr id="6" name="Picture 4" descr="ascaris larval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508398" y="3429568"/>
            <a:ext cx="1877600" cy="16853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a:extLst>
              <a:ext uri="{FF2B5EF4-FFF2-40B4-BE49-F238E27FC236}">
                <a16:creationId xmlns:a16="http://schemas.microsoft.com/office/drawing/2014/main" xmlns="" id="{725B477E-5EC7-49E5-B791-977E7F68B117}"/>
              </a:ext>
            </a:extLst>
          </p:cNvPr>
          <p:cNvSpPr txBox="1">
            <a:spLocks noChangeArrowheads="1"/>
          </p:cNvSpPr>
          <p:nvPr/>
        </p:nvSpPr>
        <p:spPr bwMode="auto">
          <a:xfrm>
            <a:off x="4818008" y="3429568"/>
            <a:ext cx="1640696" cy="1061829"/>
          </a:xfrm>
          <a:prstGeom prst="rect">
            <a:avLst/>
          </a:prstGeom>
          <a:noFill/>
          <a:ln w="9525">
            <a:noFill/>
            <a:miter lim="800000"/>
            <a:headEnd/>
            <a:tailEnd/>
          </a:ln>
        </p:spPr>
        <p:txBody>
          <a:bodyPr wrap="square">
            <a:spAutoFit/>
          </a:bodyPr>
          <a:lstStyle/>
          <a:p>
            <a:pPr eaLnBrk="1" hangingPunct="1">
              <a:spcBef>
                <a:spcPct val="50000"/>
              </a:spcBef>
              <a:defRPr/>
            </a:pPr>
            <a:r>
              <a:rPr lang="en-US" sz="1400" b="1" dirty="0" err="1">
                <a:solidFill>
                  <a:schemeClr val="accent5">
                    <a:lumMod val="25000"/>
                  </a:schemeClr>
                </a:solidFill>
                <a:latin typeface="+mj-lt"/>
                <a:cs typeface="Arial" pitchFamily="34" charset="0"/>
              </a:rPr>
              <a:t>Loeffler`s</a:t>
            </a:r>
            <a:r>
              <a:rPr lang="en-US" sz="1400" b="1" dirty="0">
                <a:solidFill>
                  <a:schemeClr val="accent5">
                    <a:lumMod val="25000"/>
                  </a:schemeClr>
                </a:solidFill>
                <a:latin typeface="+mj-lt"/>
                <a:cs typeface="Arial" pitchFamily="34" charset="0"/>
              </a:rPr>
              <a:t> syndrome:  Larvae in lung</a:t>
            </a:r>
          </a:p>
          <a:p>
            <a:pPr eaLnBrk="1" hangingPunct="1">
              <a:spcBef>
                <a:spcPct val="50000"/>
              </a:spcBef>
              <a:defRPr/>
            </a:pPr>
            <a:r>
              <a:rPr lang="en-US" sz="1400" dirty="0" smtClean="0">
                <a:solidFill>
                  <a:schemeClr val="accent5">
                    <a:lumMod val="25000"/>
                  </a:schemeClr>
                </a:solidFill>
                <a:latin typeface="+mj-lt"/>
                <a:cs typeface="Arial" pitchFamily="34" charset="0"/>
              </a:rPr>
              <a:t>pneumonia, </a:t>
            </a:r>
            <a:r>
              <a:rPr lang="en-US" sz="1400" dirty="0">
                <a:solidFill>
                  <a:schemeClr val="accent5">
                    <a:lumMod val="25000"/>
                  </a:schemeClr>
                </a:solidFill>
                <a:latin typeface="+mj-lt"/>
                <a:cs typeface="Arial" pitchFamily="34" charset="0"/>
              </a:rPr>
              <a:t>cough ,bloody sputum   </a:t>
            </a:r>
          </a:p>
        </p:txBody>
      </p:sp>
      <p:sp>
        <p:nvSpPr>
          <p:cNvPr id="8" name="Rectangle 8"/>
          <p:cNvSpPr>
            <a:spLocks noChangeArrowheads="1"/>
          </p:cNvSpPr>
          <p:nvPr/>
        </p:nvSpPr>
        <p:spPr bwMode="auto">
          <a:xfrm>
            <a:off x="8418858" y="3346342"/>
            <a:ext cx="16006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cs typeface="Times New Roman" panose="02020603050405020304" pitchFamily="18"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cs typeface="Times New Roman" panose="02020603050405020304" pitchFamily="18"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5pPr>
            <a:lvl6pPr marL="25146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6pPr>
            <a:lvl7pPr marL="29718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7pPr>
            <a:lvl8pPr marL="34290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8pPr>
            <a:lvl9pPr marL="38862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cs typeface="Times New Roman" panose="02020603050405020304" pitchFamily="18" charset="0"/>
              </a:defRPr>
            </a:lvl9pPr>
          </a:lstStyle>
          <a:p>
            <a:pPr eaLnBrk="1" hangingPunct="1">
              <a:spcBef>
                <a:spcPct val="0"/>
              </a:spcBef>
              <a:buClrTx/>
              <a:buSzTx/>
              <a:buFontTx/>
              <a:buNone/>
            </a:pPr>
            <a:r>
              <a:rPr lang="en-US" altLang="en-US" sz="1400" dirty="0" err="1">
                <a:latin typeface="+mj-lt"/>
                <a:cs typeface="Arial" panose="020B0604020202020204" pitchFamily="34" charset="0"/>
              </a:rPr>
              <a:t>Ascaris</a:t>
            </a:r>
            <a:r>
              <a:rPr lang="en-US" altLang="en-US" sz="1400" dirty="0">
                <a:latin typeface="+mj-lt"/>
                <a:cs typeface="Arial" panose="020B0604020202020204" pitchFamily="34" charset="0"/>
              </a:rPr>
              <a:t> larva in lung</a:t>
            </a:r>
            <a:endParaRPr lang="en-GB" altLang="en-US" sz="1400" dirty="0">
              <a:latin typeface="+mj-lt"/>
              <a:cs typeface="Arial" panose="020B0604020202020204" pitchFamily="34" charset="0"/>
            </a:endParaRPr>
          </a:p>
        </p:txBody>
      </p:sp>
      <p:cxnSp>
        <p:nvCxnSpPr>
          <p:cNvPr id="9" name="Straight Connector 2">
            <a:extLst>
              <a:ext uri="{FF2B5EF4-FFF2-40B4-BE49-F238E27FC236}">
                <a16:creationId xmlns:a16="http://schemas.microsoft.com/office/drawing/2014/main" xmlns="" id="{CAF79385-28A3-4A0B-A555-6E149360095E}"/>
              </a:ext>
            </a:extLst>
          </p:cNvPr>
          <p:cNvCxnSpPr/>
          <p:nvPr/>
        </p:nvCxnSpPr>
        <p:spPr>
          <a:xfrm>
            <a:off x="0" y="6459264"/>
            <a:ext cx="121920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0" name="Picture 1028" descr="ascaris_egg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622" y="5114920"/>
            <a:ext cx="1225034" cy="11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102438"/>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2301</TotalTime>
  <Words>2869</Words>
  <Application>Microsoft Macintosh PowerPoint</Application>
  <PresentationFormat>Widescreen</PresentationFormat>
  <Paragraphs>464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Wingdings</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MICROBIOLOGY</dc:title>
  <dc:creator>kobe</dc:creator>
  <cp:lastModifiedBy>شوق</cp:lastModifiedBy>
  <cp:revision>132</cp:revision>
  <dcterms:created xsi:type="dcterms:W3CDTF">2016-09-30T08:16:06Z</dcterms:created>
  <dcterms:modified xsi:type="dcterms:W3CDTF">2017-12-08T19:13:56Z</dcterms:modified>
</cp:coreProperties>
</file>