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3"/>
  </p:notesMasterIdLst>
  <p:sldIdLst>
    <p:sldId id="262" r:id="rId2"/>
    <p:sldId id="259" r:id="rId3"/>
    <p:sldId id="257" r:id="rId4"/>
    <p:sldId id="302" r:id="rId5"/>
    <p:sldId id="303" r:id="rId6"/>
    <p:sldId id="273" r:id="rId7"/>
    <p:sldId id="276" r:id="rId8"/>
    <p:sldId id="277" r:id="rId9"/>
    <p:sldId id="304" r:id="rId10"/>
    <p:sldId id="279" r:id="rId11"/>
    <p:sldId id="282" r:id="rId12"/>
    <p:sldId id="305" r:id="rId13"/>
    <p:sldId id="287" r:id="rId14"/>
    <p:sldId id="306" r:id="rId15"/>
    <p:sldId id="307" r:id="rId16"/>
    <p:sldId id="295" r:id="rId17"/>
    <p:sldId id="298" r:id="rId18"/>
    <p:sldId id="309" r:id="rId19"/>
    <p:sldId id="261" r:id="rId20"/>
    <p:sldId id="310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DDDD"/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4" autoAdjust="0"/>
    <p:restoredTop sz="93867" autoAdjust="0"/>
  </p:normalViewPr>
  <p:slideViewPr>
    <p:cSldViewPr snapToGrid="0">
      <p:cViewPr>
        <p:scale>
          <a:sx n="108" d="100"/>
          <a:sy n="108" d="100"/>
        </p:scale>
        <p:origin x="624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12/8/17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12/8/17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0zRUawfvoXG_BGXBh6f9W2NeRSSfW6Q_zW9VhGQtK_Q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s://en.wikipedia.org/wiki/AI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xmlns="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57A4952-C7BB-4B44-8C85-34B8EAA20AAA}"/>
              </a:ext>
            </a:extLst>
          </p:cNvPr>
          <p:cNvSpPr/>
          <p:nvPr/>
        </p:nvSpPr>
        <p:spPr>
          <a:xfrm>
            <a:off x="2605710" y="4038395"/>
            <a:ext cx="10263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Intestinal Protozoa  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xmlns="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xmlns="" id="{5D9A9952-7B1F-471A-82C6-F81050AEC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03835"/>
              </p:ext>
            </p:extLst>
          </p:nvPr>
        </p:nvGraphicFramePr>
        <p:xfrm>
          <a:off x="5956302" y="1028930"/>
          <a:ext cx="6235698" cy="477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3" imgW="4142857" imgH="5219048" progId="Paint.Picture">
                  <p:embed/>
                </p:oleObj>
              </mc:Choice>
              <mc:Fallback>
                <p:oleObj name="Bitmap Image" r:id="rId3" imgW="4142857" imgH="5219048" progId="Paint.Picture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xmlns="" id="{5D9A9952-7B1F-471A-82C6-F81050AEC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2" y="1028930"/>
                        <a:ext cx="6235698" cy="4774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F807C3F-47DE-46ED-8D34-2E3E0FD511B1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521A209-DE08-4D16-8ED8-EFDFCC5FD93A}"/>
              </a:ext>
            </a:extLst>
          </p:cNvPr>
          <p:cNvSpPr txBox="1">
            <a:spLocks/>
          </p:cNvSpPr>
          <p:nvPr/>
        </p:nvSpPr>
        <p:spPr>
          <a:xfrm>
            <a:off x="596188" y="254369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Entamoeba Histolytica</a:t>
            </a:r>
          </a:p>
        </p:txBody>
      </p:sp>
      <p:pic>
        <p:nvPicPr>
          <p:cNvPr id="5" name="Picture 3" descr="C:\Documents and Settings\Dr.Mona\Desktop\ent 1.gif">
            <a:extLst>
              <a:ext uri="{FF2B5EF4-FFF2-40B4-BE49-F238E27FC236}">
                <a16:creationId xmlns:a16="http://schemas.microsoft.com/office/drawing/2014/main" xmlns="" id="{B100E072-B9AF-4865-8F27-E395A9AE9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1297" r="425" b="1666"/>
          <a:stretch/>
        </p:blipFill>
        <p:spPr bwMode="auto">
          <a:xfrm>
            <a:off x="136933" y="1166195"/>
            <a:ext cx="5726050" cy="46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989" y="6082747"/>
            <a:ext cx="870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Entameba</a:t>
            </a:r>
            <a:r>
              <a:rPr lang="en-US" b="1" dirty="0">
                <a:solidFill>
                  <a:srgbClr val="FF0000"/>
                </a:solidFill>
              </a:rPr>
              <a:t>: infective and diagnostic stage are cyst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is highly infectious even if you eat 1 cyst it will affect you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3397" y="6144303"/>
            <a:ext cx="552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Asymptomatic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colonisation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 High immunity individuals , protect himself and affect others by spread the infection </a:t>
            </a:r>
          </a:p>
        </p:txBody>
      </p:sp>
    </p:spTree>
    <p:extLst>
      <p:ext uri="{BB962C8B-B14F-4D97-AF65-F5344CB8AC3E}">
        <p14:creationId xmlns:p14="http://schemas.microsoft.com/office/powerpoint/2010/main" val="384169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5E1E3321-2FE3-4B1B-AE81-E62C8525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56" y="990600"/>
            <a:ext cx="9208052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Mode of infection (</a:t>
            </a:r>
            <a:r>
              <a:rPr lang="en-US" altLang="ar-SA" sz="1800" dirty="0" err="1">
                <a:solidFill>
                  <a:srgbClr val="000000"/>
                </a:solidFill>
                <a:latin typeface="+mn-lt"/>
              </a:rPr>
              <a:t>faecal</a:t>
            </a: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-oral route)</a:t>
            </a:r>
            <a:endParaRPr lang="en-US" altLang="ar-SA" sz="1800" dirty="0">
              <a:solidFill>
                <a:srgbClr val="01FFFF"/>
              </a:solidFill>
              <a:latin typeface="+mn-lt"/>
            </a:endParaRPr>
          </a:p>
          <a:p>
            <a:pPr marL="641350" lvl="2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Water, food</a:t>
            </a:r>
          </a:p>
          <a:p>
            <a:pPr marL="641350" lvl="2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Flies can act as vector.</a:t>
            </a:r>
            <a:r>
              <a:rPr lang="en-US" altLang="ar-SA" sz="1800" dirty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641350" lvl="2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Can be sexually transmitted </a:t>
            </a:r>
            <a:r>
              <a:rPr lang="en-US" altLang="ar-SA" sz="1800" dirty="0">
                <a:latin typeface="+mn-lt"/>
              </a:rPr>
              <a:t>pe</a:t>
            </a: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rson to person contacts (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cancel this point ! Because it is very very rare)</a:t>
            </a:r>
          </a:p>
          <a:p>
            <a:pPr marL="641350" lvl="2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Not a zoonosis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611BDD5-DAA4-4A8E-A112-4B4513C1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56" y="2940050"/>
            <a:ext cx="11113052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The infective dose can be as little as </a:t>
            </a:r>
            <a:r>
              <a:rPr lang="en-US" altLang="ar-SA" sz="1800" b="1" dirty="0">
                <a:solidFill>
                  <a:srgbClr val="FF0000"/>
                </a:solidFill>
                <a:latin typeface="+mn-lt"/>
              </a:rPr>
              <a:t>1 cyst</a:t>
            </a:r>
            <a:r>
              <a:rPr lang="en-US" altLang="ar-SA" sz="1800" dirty="0">
                <a:latin typeface="+mn-lt"/>
              </a:rPr>
              <a:t>.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The incubation period can be from few </a:t>
            </a:r>
            <a:r>
              <a:rPr lang="en-US" altLang="ar-SA" sz="1800" b="1" dirty="0">
                <a:latin typeface="+mn-lt"/>
              </a:rPr>
              <a:t>days</a:t>
            </a:r>
            <a:r>
              <a:rPr lang="en-US" altLang="ar-SA" sz="1800" dirty="0">
                <a:latin typeface="+mn-lt"/>
              </a:rPr>
              <a:t> to few </a:t>
            </a:r>
            <a:r>
              <a:rPr lang="en-US" altLang="ar-SA" sz="1800" b="1" dirty="0">
                <a:latin typeface="+mn-lt"/>
              </a:rPr>
              <a:t>weeks</a:t>
            </a:r>
            <a:r>
              <a:rPr lang="en-US" altLang="ar-SA" sz="1800" dirty="0">
                <a:latin typeface="+mn-lt"/>
              </a:rPr>
              <a:t> depending on the infective dose. If the TROPHOZOITE is ingested it is disintegrates in the stomach without producing infection.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Excystation occurs in the lower region of the small intestine and then production of 8 small amoebae which enter the large intestine and may: </a:t>
            </a:r>
            <a:r>
              <a:rPr lang="en-US" altLang="ar-SA" sz="1800" b="1" dirty="0">
                <a:solidFill>
                  <a:srgbClr val="FF0000"/>
                </a:solidFill>
                <a:latin typeface="+mn-lt"/>
              </a:rPr>
              <a:t>(1) invade the tissue, (2) live in the lumen of </a:t>
            </a:r>
            <a:r>
              <a:rPr lang="en-US" altLang="ar-SA" sz="1800" b="1" u="sng" dirty="0">
                <a:solidFill>
                  <a:srgbClr val="FF0000"/>
                </a:solidFill>
                <a:latin typeface="+mn-lt"/>
              </a:rPr>
              <a:t>large intestine </a:t>
            </a:r>
            <a:r>
              <a:rPr lang="en-US" altLang="ar-SA" sz="1800" b="1" dirty="0">
                <a:solidFill>
                  <a:srgbClr val="FF0000"/>
                </a:solidFill>
                <a:latin typeface="+mn-lt"/>
              </a:rPr>
              <a:t>without invasion, or (3) encyst  (become a cysts and pass in the stool).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Only the Cysts can survive in the environment  for weeks at appropriate temperature and humidity after excreted from stool of infected patients.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Tenia </a:t>
            </a:r>
            <a:r>
              <a:rPr lang="en-US" altLang="ar-SA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solium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can make cyst in liver, lung , brain and muscle  AND ameba can make 1- intestinal disease : intestinal ulcers in the large intestine 2-extraintestinal disease: radiate to liver, lung and brain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3423EBE-EE52-4845-A52A-27ACBE16EBAF}"/>
              </a:ext>
            </a:extLst>
          </p:cNvPr>
          <p:cNvSpPr txBox="1">
            <a:spLocks/>
          </p:cNvSpPr>
          <p:nvPr/>
        </p:nvSpPr>
        <p:spPr>
          <a:xfrm>
            <a:off x="546656" y="252482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Entamoeba Histolytica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5EEF232-37E8-4197-9C9B-FC96D8DB29DC}"/>
              </a:ext>
            </a:extLst>
          </p:cNvPr>
          <p:cNvCxnSpPr/>
          <p:nvPr/>
        </p:nvCxnSpPr>
        <p:spPr>
          <a:xfrm>
            <a:off x="0" y="644156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3423EBE-EE52-4845-A52A-27ACBE16EBAF}"/>
              </a:ext>
            </a:extLst>
          </p:cNvPr>
          <p:cNvSpPr txBox="1">
            <a:spLocks/>
          </p:cNvSpPr>
          <p:nvPr/>
        </p:nvSpPr>
        <p:spPr>
          <a:xfrm>
            <a:off x="241300" y="216039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Entamoeba Histolytica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5EEF232-37E8-4197-9C9B-FC96D8DB29DC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0CC399B-F03C-4514-8471-5C3AFB69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979488"/>
            <a:ext cx="6184900" cy="46628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ar-SA" sz="1800" b="1" u="sng" dirty="0" err="1">
                <a:latin typeface="+mn-lt"/>
              </a:rPr>
              <a:t>Intsetinal</a:t>
            </a:r>
            <a:r>
              <a:rPr lang="en-US" altLang="ar-SA" sz="1800" b="1" u="sng" dirty="0">
                <a:latin typeface="+mn-lt"/>
              </a:rPr>
              <a:t> amoebiasis (Acute amoebic </a:t>
            </a:r>
            <a:r>
              <a:rPr lang="en-US" altLang="ar-SA" sz="1800" b="1" u="sng" dirty="0" err="1">
                <a:latin typeface="+mn-lt"/>
              </a:rPr>
              <a:t>dysentry</a:t>
            </a:r>
            <a:r>
              <a:rPr lang="en-US" altLang="ar-SA" sz="1800" b="1" u="sng" dirty="0">
                <a:latin typeface="+mn-lt"/>
              </a:rPr>
              <a:t>) :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Trophozoite has  the ability  to hydrolyze host tissues with their active enzymes present on the surface membrane of the trophozoite, also trophozoite has the ability to</a:t>
            </a:r>
            <a:r>
              <a:rPr lang="en-US" altLang="ar-SA" sz="1800" b="1" dirty="0">
                <a:solidFill>
                  <a:srgbClr val="FF0000"/>
                </a:solidFill>
                <a:latin typeface="+mn-lt"/>
              </a:rPr>
              <a:t> ingest blood cells</a:t>
            </a:r>
            <a:r>
              <a:rPr lang="en-US" altLang="ar-SA" sz="1800" dirty="0">
                <a:latin typeface="+mn-lt"/>
              </a:rPr>
              <a:t>. 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=Invasion+ anemia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The presenting symptom is diarrhea which is accompanied by blood, mucus  and sometimes tenesmus 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(difficulty in passing stool)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As a complication, </a:t>
            </a: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severe intestinal hemorrhage </a:t>
            </a:r>
            <a:r>
              <a:rPr lang="en-US" altLang="ar-SA" sz="1800" dirty="0">
                <a:latin typeface="+mn-lt"/>
              </a:rPr>
              <a:t>or rarely </a:t>
            </a: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perforation</a:t>
            </a:r>
            <a:r>
              <a:rPr lang="en-US" altLang="ar-SA" sz="1800" dirty="0">
                <a:latin typeface="+mn-lt"/>
              </a:rPr>
              <a:t> may occur, lesions are found in cecum, appendix or colon.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They may heal. If perforation of the colon occurs, this may lead to </a:t>
            </a: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peritonitis</a:t>
            </a:r>
            <a:r>
              <a:rPr lang="en-US" altLang="ar-SA" sz="1800" dirty="0">
                <a:latin typeface="+mn-lt"/>
              </a:rPr>
              <a:t> that can lead to death.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 err="1">
                <a:solidFill>
                  <a:srgbClr val="FF0000"/>
                </a:solidFill>
                <a:latin typeface="+mn-lt"/>
              </a:rPr>
              <a:t>Amoeboma</a:t>
            </a: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: Granulomatous mass  obstructing the bowel.</a:t>
            </a:r>
          </a:p>
        </p:txBody>
      </p:sp>
      <p:pic>
        <p:nvPicPr>
          <p:cNvPr id="8" name="صورة 1">
            <a:extLst>
              <a:ext uri="{FF2B5EF4-FFF2-40B4-BE49-F238E27FC236}">
                <a16:creationId xmlns:a16="http://schemas.microsoft.com/office/drawing/2014/main" xmlns="" id="{23BA8B8D-D284-464C-AEE9-FB9092D5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76413"/>
            <a:ext cx="51308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3">
            <a:extLst>
              <a:ext uri="{FF2B5EF4-FFF2-40B4-BE49-F238E27FC236}">
                <a16:creationId xmlns:a16="http://schemas.microsoft.com/office/drawing/2014/main" xmlns="" id="{44CF0B35-4EB5-48B4-87F7-59E855019362}"/>
              </a:ext>
            </a:extLst>
          </p:cNvPr>
          <p:cNvSpPr txBox="1"/>
          <p:nvPr/>
        </p:nvSpPr>
        <p:spPr>
          <a:xfrm>
            <a:off x="7913689" y="216039"/>
            <a:ext cx="3133725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Only on the female slides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h5">
            <a:extLst>
              <a:ext uri="{FF2B5EF4-FFF2-40B4-BE49-F238E27FC236}">
                <a16:creationId xmlns:a16="http://schemas.microsoft.com/office/drawing/2014/main" xmlns="" id="{EC6B2F0D-1F41-4DBF-8885-F36D53833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7911" r="7911" b="1551"/>
          <a:stretch/>
        </p:blipFill>
        <p:spPr bwMode="auto">
          <a:xfrm>
            <a:off x="6635751" y="1168400"/>
            <a:ext cx="5321299" cy="52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eh5">
            <a:extLst>
              <a:ext uri="{FF2B5EF4-FFF2-40B4-BE49-F238E27FC236}">
                <a16:creationId xmlns:a16="http://schemas.microsoft.com/office/drawing/2014/main" xmlns="" id="{268C0EDF-0E3A-468C-83CD-5F52D119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168400"/>
            <a:ext cx="5587999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411F901-1CC2-47C7-B78C-9B52D6FACED7}"/>
              </a:ext>
            </a:extLst>
          </p:cNvPr>
          <p:cNvSpPr txBox="1">
            <a:spLocks/>
          </p:cNvSpPr>
          <p:nvPr/>
        </p:nvSpPr>
        <p:spPr>
          <a:xfrm>
            <a:off x="635000" y="393839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PATHOLOGY: Intestinal amoebiasis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C6721C8-FAA0-4F3A-9C8B-C7256CB6C09D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706739FB-CAB2-4746-9A60-195362DD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1" y="906884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 u="sng" dirty="0">
                <a:latin typeface="+mn-lt"/>
              </a:rPr>
              <a:t>Complications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688" y="6227180"/>
            <a:ext cx="964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large intestine the ameba may cause ulcers or deep ulcers and form a sinus </a:t>
            </a:r>
          </a:p>
        </p:txBody>
      </p:sp>
    </p:spTree>
    <p:extLst>
      <p:ext uri="{BB962C8B-B14F-4D97-AF65-F5344CB8AC3E}">
        <p14:creationId xmlns:p14="http://schemas.microsoft.com/office/powerpoint/2010/main" val="363630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411F901-1CC2-47C7-B78C-9B52D6FACED7}"/>
              </a:ext>
            </a:extLst>
          </p:cNvPr>
          <p:cNvSpPr txBox="1">
            <a:spLocks/>
          </p:cNvSpPr>
          <p:nvPr/>
        </p:nvSpPr>
        <p:spPr>
          <a:xfrm>
            <a:off x="634999" y="296797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PATHOLOGY: Intestinal amoebiasis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Flask shape ulcer in large intestine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C6721C8-FAA0-4F3A-9C8B-C7256CB6C09D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4" descr="EH-colitis">
            <a:extLst>
              <a:ext uri="{FF2B5EF4-FFF2-40B4-BE49-F238E27FC236}">
                <a16:creationId xmlns:a16="http://schemas.microsoft.com/office/drawing/2014/main" xmlns="" id="{F27CBBB5-2CF9-4E5B-B99B-C432866F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38" y="1104900"/>
            <a:ext cx="5249062" cy="25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CEFA90D-9E2D-436C-A710-C584B743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085292"/>
            <a:ext cx="3025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Entamoeba histolytica</a:t>
            </a:r>
          </a:p>
        </p:txBody>
      </p:sp>
      <p:pic>
        <p:nvPicPr>
          <p:cNvPr id="11" name="Picture 4" descr="EH-ulcer">
            <a:extLst>
              <a:ext uri="{FF2B5EF4-FFF2-40B4-BE49-F238E27FC236}">
                <a16:creationId xmlns:a16="http://schemas.microsoft.com/office/drawing/2014/main" xmlns="" id="{CEC0495F-8ECE-482D-A02E-88FAC7FC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8" y="1104901"/>
            <a:ext cx="5337962" cy="25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nthist-HE-int">
            <a:extLst>
              <a:ext uri="{FF2B5EF4-FFF2-40B4-BE49-F238E27FC236}">
                <a16:creationId xmlns:a16="http://schemas.microsoft.com/office/drawing/2014/main" xmlns="" id="{923FAFE2-252A-4DCD-998A-123C0566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9"/>
          <a:stretch/>
        </p:blipFill>
        <p:spPr bwMode="auto">
          <a:xfrm>
            <a:off x="758038" y="3724021"/>
            <a:ext cx="5337962" cy="221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02FBC61-5095-4D15-B0BE-1F838563E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2241"/>
          <a:stretch/>
        </p:blipFill>
        <p:spPr bwMode="auto">
          <a:xfrm rot="5400000">
            <a:off x="7916820" y="2020375"/>
            <a:ext cx="1924916" cy="52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535374D-8A2D-4999-8D2E-E9770907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48" y="5557376"/>
            <a:ext cx="56197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ar-SA" sz="1600" i="1" dirty="0">
                <a:latin typeface="+mn-lt"/>
              </a:rPr>
              <a:t>E. Histolytica </a:t>
            </a:r>
            <a:r>
              <a:rPr lang="en-US" altLang="ar-SA" sz="1600" dirty="0">
                <a:latin typeface="+mn-lt"/>
              </a:rPr>
              <a:t>in mucosa.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ar-SA" sz="1600" dirty="0">
                <a:latin typeface="+mn-lt"/>
              </a:rPr>
              <a:t>Numerous trophozoites can be seen with ingested erythrocytes.</a:t>
            </a:r>
          </a:p>
        </p:txBody>
      </p:sp>
    </p:spTree>
    <p:extLst>
      <p:ext uri="{BB962C8B-B14F-4D97-AF65-F5344CB8AC3E}">
        <p14:creationId xmlns:p14="http://schemas.microsoft.com/office/powerpoint/2010/main" val="227463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H2">
            <a:extLst>
              <a:ext uri="{FF2B5EF4-FFF2-40B4-BE49-F238E27FC236}">
                <a16:creationId xmlns:a16="http://schemas.microsoft.com/office/drawing/2014/main" xmlns="" id="{5C3F9D1A-66AB-41F6-AD48-85165968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1028013"/>
            <a:ext cx="5711689" cy="41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411F901-1CC2-47C7-B78C-9B52D6FACED7}"/>
              </a:ext>
            </a:extLst>
          </p:cNvPr>
          <p:cNvSpPr txBox="1">
            <a:spLocks/>
          </p:cNvSpPr>
          <p:nvPr/>
        </p:nvSpPr>
        <p:spPr>
          <a:xfrm>
            <a:off x="634999" y="296797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PATHOLOGY: Extra-Intestinal amoebiasis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C6721C8-FAA0-4F3A-9C8B-C7256CB6C09D}"/>
              </a:ext>
            </a:extLst>
          </p:cNvPr>
          <p:cNvCxnSpPr/>
          <p:nvPr/>
        </p:nvCxnSpPr>
        <p:spPr>
          <a:xfrm>
            <a:off x="0" y="623321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5" descr="Anchovy Sauce (Balayan) - MONIKA">
            <a:extLst>
              <a:ext uri="{FF2B5EF4-FFF2-40B4-BE49-F238E27FC236}">
                <a16:creationId xmlns:a16="http://schemas.microsoft.com/office/drawing/2014/main" xmlns="" id="{2C552A12-5468-499E-A2F6-B38857A0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" y="4162134"/>
            <a:ext cx="1245706" cy="16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jremes-troche01.jpg">
            <a:extLst>
              <a:ext uri="{FF2B5EF4-FFF2-40B4-BE49-F238E27FC236}">
                <a16:creationId xmlns:a16="http://schemas.microsoft.com/office/drawing/2014/main" xmlns="" id="{87E16487-B27C-4AC8-BE23-C506C637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9" y="1028013"/>
            <a:ext cx="5711689" cy="25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248C509-3BB0-4BF4-99F4-B3AEFC1E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32" y="3651696"/>
            <a:ext cx="57116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 dirty="0">
                <a:latin typeface="+mn-lt"/>
              </a:rPr>
              <a:t>A 30-year-old male experienced diarrhea for two weeks with fever of 39° C, nausea, vomiting, malaise and </a:t>
            </a:r>
            <a:r>
              <a:rPr lang="en-US" altLang="ar-SA" sz="1800" u="sng" dirty="0">
                <a:latin typeface="+mn-lt"/>
              </a:rPr>
              <a:t>right upper abdominal pain (</a:t>
            </a:r>
            <a:r>
              <a:rPr lang="en-US" altLang="ar-SA" sz="18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liver</a:t>
            </a:r>
            <a:r>
              <a:rPr lang="en-US" altLang="ar-SA" sz="1800" u="sng" dirty="0">
                <a:latin typeface="+mn-lt"/>
              </a:rPr>
              <a:t>) </a:t>
            </a:r>
            <a:r>
              <a:rPr lang="en-US" altLang="ar-SA" sz="1800" dirty="0">
                <a:latin typeface="+mn-lt"/>
              </a:rPr>
              <a:t>. Physical examination revealed hepatomegaly (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increase in size</a:t>
            </a:r>
            <a:r>
              <a:rPr lang="en-US" altLang="ar-SA" sz="1800" dirty="0">
                <a:latin typeface="+mn-lt"/>
              </a:rPr>
              <a:t>) 6 cm below the right costal margin. CT scan showed a single hypodense mass in the </a:t>
            </a:r>
            <a:r>
              <a:rPr lang="en-US" altLang="ar-SA" sz="1800" dirty="0" err="1">
                <a:latin typeface="+mn-lt"/>
              </a:rPr>
              <a:t>rigth</a:t>
            </a:r>
            <a:r>
              <a:rPr lang="en-US" altLang="ar-SA" sz="1800" dirty="0">
                <a:latin typeface="+mn-lt"/>
              </a:rPr>
              <a:t> lobe of 7.8 x 5.2 cm, round, with well defined borders. Serology was  positive for </a:t>
            </a:r>
            <a:r>
              <a:rPr lang="en-US" altLang="ar-SA" sz="1800" dirty="0" err="1">
                <a:latin typeface="+mn-lt"/>
              </a:rPr>
              <a:t>Enamoeba</a:t>
            </a:r>
            <a:r>
              <a:rPr lang="en-US" altLang="ar-SA" sz="1800" dirty="0">
                <a:latin typeface="+mn-lt"/>
              </a:rPr>
              <a:t>  histolytica  at 1/512.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 dirty="0">
                <a:latin typeface="+mn-lt"/>
              </a:rPr>
              <a:t>Amebic liver abscess was diagnosed. </a:t>
            </a:r>
            <a:br>
              <a:rPr lang="en-US" altLang="ar-SA" sz="1800" dirty="0">
                <a:latin typeface="+mn-lt"/>
              </a:rPr>
            </a:br>
            <a:endParaRPr lang="ar-SA" altLang="ar-S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16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7F8043-5794-4773-AE36-9CCA145D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42" y="543339"/>
            <a:ext cx="10235006" cy="30481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B48F300-A27F-4F60-AC92-FB31F90A419C}"/>
              </a:ext>
            </a:extLst>
          </p:cNvPr>
          <p:cNvSpPr txBox="1">
            <a:spLocks/>
          </p:cNvSpPr>
          <p:nvPr/>
        </p:nvSpPr>
        <p:spPr>
          <a:xfrm>
            <a:off x="698863" y="127029"/>
            <a:ext cx="10601928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Amoebiasis: Entamoeba histolytica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212144-56C6-4904-859A-BDB34E0FEDBD}"/>
              </a:ext>
            </a:extLst>
          </p:cNvPr>
          <p:cNvSpPr txBox="1"/>
          <p:nvPr/>
        </p:nvSpPr>
        <p:spPr>
          <a:xfrm>
            <a:off x="1767597" y="1523417"/>
            <a:ext cx="185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Clinical Outcome: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94A4782-C145-4D80-BECF-92002A75B1BA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6A75A44-2126-4370-8085-354EB0CAD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01867"/>
              </p:ext>
            </p:extLst>
          </p:nvPr>
        </p:nvGraphicFramePr>
        <p:xfrm>
          <a:off x="734390" y="3406250"/>
          <a:ext cx="10386666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950">
                  <a:extLst>
                    <a:ext uri="{9D8B030D-6E8A-4147-A177-3AD203B41FA5}">
                      <a16:colId xmlns:a16="http://schemas.microsoft.com/office/drawing/2014/main" xmlns="" val="1997281063"/>
                    </a:ext>
                  </a:extLst>
                </a:gridCol>
                <a:gridCol w="4069247">
                  <a:extLst>
                    <a:ext uri="{9D8B030D-6E8A-4147-A177-3AD203B41FA5}">
                      <a16:colId xmlns:a16="http://schemas.microsoft.com/office/drawing/2014/main" xmlns="" val="413476089"/>
                    </a:ext>
                  </a:extLst>
                </a:gridCol>
                <a:gridCol w="4005469">
                  <a:extLst>
                    <a:ext uri="{9D8B030D-6E8A-4147-A177-3AD203B41FA5}">
                      <a16:colId xmlns:a16="http://schemas.microsoft.com/office/drawing/2014/main" xmlns="" val="172012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/>
                        <a:t>Main drugs for treatment: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Laboratory Diagnosis  of Amoebiasis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645028"/>
                  </a:ext>
                </a:extLst>
              </a:tr>
              <a:tr h="430181">
                <a:tc>
                  <a:txBody>
                    <a:bodyPr/>
                    <a:lstStyle/>
                    <a:p>
                      <a:r>
                        <a:rPr lang="en-US" altLang="ar-SA" sz="1800" i="1" dirty="0"/>
                        <a:t>Intestinal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1" indent="-1793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1800" dirty="0">
                          <a:solidFill>
                            <a:srgbClr val="0070C0"/>
                          </a:solidFill>
                        </a:rPr>
                        <a:t>Asymptomatic (cysts only): diloxanide </a:t>
                      </a:r>
                      <a:r>
                        <a:rPr lang="en-US" altLang="ar-SA" sz="1800" dirty="0" err="1">
                          <a:solidFill>
                            <a:srgbClr val="0070C0"/>
                          </a:solidFill>
                        </a:rPr>
                        <a:t>furoate</a:t>
                      </a:r>
                      <a:r>
                        <a:rPr lang="en-US" altLang="ar-SA" sz="1800" dirty="0">
                          <a:solidFill>
                            <a:srgbClr val="0070C0"/>
                          </a:solidFill>
                        </a:rPr>
                        <a:t> (furamide)</a:t>
                      </a:r>
                    </a:p>
                    <a:p>
                      <a:pPr marL="179388" lvl="1" indent="-1793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ar-SA" sz="1800" dirty="0"/>
                        <a:t>Symptomatic (</a:t>
                      </a:r>
                      <a:r>
                        <a:rPr lang="en-US" altLang="ar-SA" sz="1800" b="1" dirty="0">
                          <a:solidFill>
                            <a:srgbClr val="FF0000"/>
                          </a:solidFill>
                        </a:rPr>
                        <a:t>cysts and trophozoites</a:t>
                      </a:r>
                      <a:r>
                        <a:rPr lang="en-US" altLang="ar-SA" sz="1800" dirty="0"/>
                        <a:t>): </a:t>
                      </a:r>
                      <a:r>
                        <a:rPr lang="en-US" altLang="ar-SA" sz="1800" b="1" dirty="0">
                          <a:solidFill>
                            <a:srgbClr val="FF0000"/>
                          </a:solidFill>
                        </a:rPr>
                        <a:t>metronidazole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dirty="0"/>
                        <a:t>Stools examination : </a:t>
                      </a:r>
                    </a:p>
                    <a:p>
                      <a:pPr marL="268288" lvl="2" indent="-268288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Wet mount (cysts and trophozoites)</a:t>
                      </a:r>
                    </a:p>
                    <a:p>
                      <a:pPr marL="268288" lvl="2" indent="-268288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Concentration methods (only cysts)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dirty="0"/>
                        <a:t>Serology (mainly for invasive infections):  IHA , ELISA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48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ar-SA" sz="1800" i="1" dirty="0"/>
                        <a:t>Extra-intestinal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ar-SA" sz="1800" b="1" dirty="0">
                          <a:solidFill>
                            <a:srgbClr val="FF0000"/>
                          </a:solidFill>
                        </a:rPr>
                        <a:t>Metronidazole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lvl="1" indent="-268288">
                        <a:defRPr/>
                      </a:pPr>
                      <a:r>
                        <a:rPr lang="en-US" sz="1800" dirty="0"/>
                        <a:t>Serology: IHA , ELISA</a:t>
                      </a:r>
                    </a:p>
                    <a:p>
                      <a:pPr marL="268288" lvl="1" indent="-268288">
                        <a:defRPr/>
                      </a:pPr>
                      <a:r>
                        <a:rPr lang="en-US" sz="1800" dirty="0"/>
                        <a:t>Microscopy of tissues or fluids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also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xray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5953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7175" y="2056138"/>
            <a:ext cx="1508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Carrier: Remain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good health but produce cysts in the stool </a:t>
            </a:r>
          </a:p>
        </p:txBody>
      </p:sp>
    </p:spTree>
    <p:extLst>
      <p:ext uri="{BB962C8B-B14F-4D97-AF65-F5344CB8AC3E}">
        <p14:creationId xmlns:p14="http://schemas.microsoft.com/office/powerpoint/2010/main" val="363404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rptolc">
            <a:extLst>
              <a:ext uri="{FF2B5EF4-FFF2-40B4-BE49-F238E27FC236}">
                <a16:creationId xmlns:a16="http://schemas.microsoft.com/office/drawing/2014/main" xmlns="" id="{83F7A1AB-CE2F-403A-8C7D-6328C6F7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13" y="944216"/>
            <a:ext cx="4545702" cy="49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1BFA8C5E-03B7-44C6-AA33-44284F2922A7}"/>
              </a:ext>
            </a:extLst>
          </p:cNvPr>
          <p:cNvSpPr/>
          <p:nvPr/>
        </p:nvSpPr>
        <p:spPr>
          <a:xfrm>
            <a:off x="219919" y="944216"/>
            <a:ext cx="61537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Usually nit pathogenic but turned to be in immunocompromised patients epically AIDS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Infection is caused by ingestion </a:t>
            </a:r>
            <a:r>
              <a:rPr lang="en-US" dirty="0"/>
              <a:t>of sporulated oocysts transmitted by the </a:t>
            </a:r>
            <a:r>
              <a:rPr lang="en-US" b="1" dirty="0" err="1">
                <a:solidFill>
                  <a:srgbClr val="FF0000"/>
                </a:solidFill>
              </a:rPr>
              <a:t>faecal</a:t>
            </a:r>
            <a:r>
              <a:rPr lang="en-US" b="1" dirty="0">
                <a:solidFill>
                  <a:srgbClr val="FF0000"/>
                </a:solidFill>
              </a:rPr>
              <a:t>-oral rout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ar-SA" dirty="0"/>
              <a:t>Infection is generally self-limiting in immunocompetent people. </a:t>
            </a:r>
            <a:r>
              <a:rPr lang="en-US" altLang="ar-SA" dirty="0">
                <a:solidFill>
                  <a:srgbClr val="FF0000"/>
                </a:solidFill>
              </a:rPr>
              <a:t>In immunocompromised patients, such as those with </a:t>
            </a:r>
            <a:r>
              <a:rPr lang="en-US" altLang="ar-SA" b="1" dirty="0">
                <a:solidFill>
                  <a:srgbClr val="FF0000"/>
                </a:solidFill>
                <a:hlinkClick r:id="rId3" tooltip="AIDS"/>
              </a:rPr>
              <a:t>AIDS</a:t>
            </a:r>
            <a:r>
              <a:rPr lang="en-US" altLang="ar-SA" dirty="0">
                <a:solidFill>
                  <a:srgbClr val="FF0000"/>
                </a:solidFill>
              </a:rPr>
              <a:t> </a:t>
            </a:r>
            <a:r>
              <a:rPr lang="en-US" altLang="ar-SA" dirty="0"/>
              <a:t>or those undergoing immunosuppressive therapy, infection may not be self-limiting, leading to dehydration and, in severe cases, </a:t>
            </a:r>
            <a:r>
              <a:rPr lang="en-US" altLang="ar-SA" dirty="0">
                <a:solidFill>
                  <a:srgbClr val="FF0000"/>
                </a:solidFill>
              </a:rPr>
              <a:t>death</a:t>
            </a:r>
            <a:r>
              <a:rPr lang="en-US" altLang="ar-SA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ar-SA" dirty="0"/>
          </a:p>
          <a:p>
            <a:pPr>
              <a:defRPr/>
            </a:pPr>
            <a:r>
              <a:rPr lang="en-US" altLang="ar-SA" b="1" dirty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ar-SA" dirty="0"/>
              <a:t>The most effective way to prevent the spread of C. parvum is to avoid contact with contaminated </a:t>
            </a:r>
            <a:r>
              <a:rPr lang="en-GB" altLang="ar-SA" dirty="0" err="1"/>
              <a:t>feces</a:t>
            </a:r>
            <a:r>
              <a:rPr lang="en-GB" altLang="ar-SA" dirty="0"/>
              <a:t>. Avoiding this contact, especially with young children, Hygiene is the most effective way to combat this difficult-to-prevent parasite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u="sng" dirty="0">
                <a:solidFill>
                  <a:srgbClr val="FF0000"/>
                </a:solidFill>
              </a:rPr>
              <a:t>Self-limited</a:t>
            </a:r>
            <a:r>
              <a:rPr lang="en-US" altLang="ar-SA" dirty="0">
                <a:solidFill>
                  <a:srgbClr val="FF0000"/>
                </a:solidFill>
              </a:rPr>
              <a:t> in immunocompetent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dirty="0"/>
              <a:t>In AIDS patients: </a:t>
            </a:r>
            <a:r>
              <a:rPr lang="en-US" altLang="ar-SA" u="sng" dirty="0" err="1"/>
              <a:t>paromomycin</a:t>
            </a:r>
            <a:r>
              <a:rPr lang="en-US" altLang="ar-S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b="1" dirty="0">
                <a:solidFill>
                  <a:srgbClr val="FF0000"/>
                </a:solidFill>
              </a:rPr>
              <a:t>STAIN :</a:t>
            </a:r>
            <a:r>
              <a:rPr lang="en-US" altLang="ar-SA" b="1" dirty="0"/>
              <a:t> </a:t>
            </a:r>
            <a:r>
              <a:rPr lang="en-US" altLang="ar-SA" b="1" dirty="0" err="1">
                <a:solidFill>
                  <a:srgbClr val="FF0000"/>
                </a:solidFill>
              </a:rPr>
              <a:t>ziehl-neelsen</a:t>
            </a:r>
            <a:r>
              <a:rPr lang="en-US" altLang="ar-SA" b="1" dirty="0">
                <a:solidFill>
                  <a:srgbClr val="FF0000"/>
                </a:solidFill>
              </a:rPr>
              <a:t> stain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0FFDE56-4059-4AFB-946D-5F7EB3F4F78D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3E06EEA-863F-4143-86F5-DD6C39AE5BFB}"/>
              </a:ext>
            </a:extLst>
          </p:cNvPr>
          <p:cNvSpPr txBox="1">
            <a:spLocks/>
          </p:cNvSpPr>
          <p:nvPr/>
        </p:nvSpPr>
        <p:spPr>
          <a:xfrm>
            <a:off x="617882" y="229873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Cryptosporidium Parvum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6AAAF71C-4A53-4F8F-9E0D-FF29FAB99908}"/>
              </a:ext>
            </a:extLst>
          </p:cNvPr>
          <p:cNvSpPr/>
          <p:nvPr/>
        </p:nvSpPr>
        <p:spPr>
          <a:xfrm>
            <a:off x="6096000" y="1258957"/>
            <a:ext cx="277674" cy="19745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F5C31-9A95-4663-9E02-F6769EB3C4B5}"/>
              </a:ext>
            </a:extLst>
          </p:cNvPr>
          <p:cNvSpPr txBox="1"/>
          <p:nvPr/>
        </p:nvSpPr>
        <p:spPr>
          <a:xfrm>
            <a:off x="6480313" y="2033518"/>
            <a:ext cx="79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Female only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4D62F8F3-6C9B-4DBA-AB74-117BA1E63F70}"/>
              </a:ext>
            </a:extLst>
          </p:cNvPr>
          <p:cNvSpPr/>
          <p:nvPr/>
        </p:nvSpPr>
        <p:spPr>
          <a:xfrm>
            <a:off x="6132031" y="3683892"/>
            <a:ext cx="277674" cy="15242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6122D8-1644-44F8-9596-C0F01EF1D2C5}"/>
              </a:ext>
            </a:extLst>
          </p:cNvPr>
          <p:cNvSpPr txBox="1"/>
          <p:nvPr/>
        </p:nvSpPr>
        <p:spPr>
          <a:xfrm>
            <a:off x="6522766" y="4268833"/>
            <a:ext cx="79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Female only</a:t>
            </a:r>
          </a:p>
        </p:txBody>
      </p:sp>
    </p:spTree>
    <p:extLst>
      <p:ext uri="{BB962C8B-B14F-4D97-AF65-F5344CB8AC3E}">
        <p14:creationId xmlns:p14="http://schemas.microsoft.com/office/powerpoint/2010/main" val="24261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0FFDE56-4059-4AFB-946D-5F7EB3F4F78D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3E06EEA-863F-4143-86F5-DD6C39AE5BFB}"/>
              </a:ext>
            </a:extLst>
          </p:cNvPr>
          <p:cNvSpPr txBox="1">
            <a:spLocks/>
          </p:cNvSpPr>
          <p:nvPr/>
        </p:nvSpPr>
        <p:spPr>
          <a:xfrm>
            <a:off x="276159" y="587030"/>
            <a:ext cx="11623193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Cryptosporidium Parvum: Diagnosis</a:t>
            </a:r>
          </a:p>
        </p:txBody>
      </p:sp>
      <p:pic>
        <p:nvPicPr>
          <p:cNvPr id="7" name="Picture 2" descr="crypto_acidfast">
            <a:extLst>
              <a:ext uri="{FF2B5EF4-FFF2-40B4-BE49-F238E27FC236}">
                <a16:creationId xmlns:a16="http://schemas.microsoft.com/office/drawing/2014/main" xmlns="" id="{16A14023-511E-4916-A30E-4005DB20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9" y="1561925"/>
            <a:ext cx="35290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rypto_safranin">
            <a:extLst>
              <a:ext uri="{FF2B5EF4-FFF2-40B4-BE49-F238E27FC236}">
                <a16:creationId xmlns:a16="http://schemas.microsoft.com/office/drawing/2014/main" xmlns="" id="{89739BE1-9ED7-401D-93E0-5F184AD8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23" y="1561924"/>
            <a:ext cx="35290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0B945183-1E3F-4961-9D40-C250A7D2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522" y="5521150"/>
            <a:ext cx="3817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en-US" altLang="ar-SA" sz="1800" i="1" dirty="0">
                <a:latin typeface="+mn-lt"/>
                <a:cs typeface="Arial" panose="020B0604020202020204" pitchFamily="34" charset="0"/>
              </a:rPr>
              <a:t>Cryptosporidium</a:t>
            </a:r>
            <a:r>
              <a:rPr lang="en-US" altLang="ar-SA" sz="1800" b="1" dirty="0">
                <a:latin typeface="+mn-lt"/>
                <a:cs typeface="Arial" panose="020B0604020202020204" pitchFamily="34" charset="0"/>
              </a:rPr>
              <a:t>, safranin </a:t>
            </a:r>
            <a:r>
              <a:rPr lang="en-US" altLang="ar-SA" sz="1800" b="1" dirty="0" err="1">
                <a:latin typeface="+mn-lt"/>
                <a:cs typeface="Arial" panose="020B0604020202020204" pitchFamily="34" charset="0"/>
              </a:rPr>
              <a:t>ziehl-neelsen</a:t>
            </a:r>
            <a:endParaRPr lang="en-US" altLang="ar-SA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BF99AC46-D034-4B8B-A55F-0DE62AE8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46" y="55227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800" i="1" dirty="0">
                <a:latin typeface="+mn-lt"/>
                <a:cs typeface="Arial" panose="020B0604020202020204" pitchFamily="34" charset="0"/>
              </a:rPr>
              <a:t>Cryptosporidium </a:t>
            </a:r>
            <a:r>
              <a:rPr lang="en-US" altLang="ar-SA" sz="1800" i="1" dirty="0" err="1">
                <a:latin typeface="+mn-lt"/>
                <a:cs typeface="Arial" panose="020B0604020202020204" pitchFamily="34" charset="0"/>
              </a:rPr>
              <a:t>oocyt</a:t>
            </a:r>
            <a:r>
              <a:rPr lang="en-US" altLang="ar-SA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ar-SA" sz="1800" i="1">
                <a:latin typeface="+mn-lt"/>
                <a:cs typeface="Arial" panose="020B0604020202020204" pitchFamily="34" charset="0"/>
              </a:rPr>
              <a:t>in </a:t>
            </a:r>
            <a:r>
              <a:rPr lang="en-US" altLang="ar-SA" sz="1800" i="1" smtClean="0">
                <a:latin typeface="+mn-lt"/>
                <a:cs typeface="Arial" panose="020B0604020202020204" pitchFamily="34" charset="0"/>
              </a:rPr>
              <a:t>feces </a:t>
            </a:r>
            <a:r>
              <a:rPr lang="en-US" altLang="ar-SA" sz="1800" i="1" dirty="0">
                <a:latin typeface="+mn-lt"/>
                <a:cs typeface="Arial" panose="020B0604020202020204" pitchFamily="34" charset="0"/>
              </a:rPr>
              <a:t>by</a:t>
            </a:r>
            <a:r>
              <a:rPr lang="en-US" altLang="ar-SA" sz="1800" b="1" dirty="0">
                <a:latin typeface="+mn-lt"/>
                <a:cs typeface="Arial" panose="020B0604020202020204" pitchFamily="34" charset="0"/>
              </a:rPr>
              <a:t> acid-fast stain</a:t>
            </a:r>
          </a:p>
        </p:txBody>
      </p:sp>
      <p:pic>
        <p:nvPicPr>
          <p:cNvPr id="11" name="Picture 4" descr="cryptgiardFA">
            <a:extLst>
              <a:ext uri="{FF2B5EF4-FFF2-40B4-BE49-F238E27FC236}">
                <a16:creationId xmlns:a16="http://schemas.microsoft.com/office/drawing/2014/main" xmlns="" id="{388C3F20-75A2-47ED-A77C-279DAF21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60" y="1577491"/>
            <a:ext cx="3529013" cy="39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F6F5463E-C9A4-4029-86C3-9CE9DF3CE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210" y="5565327"/>
            <a:ext cx="2774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 dirty="0">
                <a:latin typeface="+mn-lt"/>
              </a:rPr>
              <a:t>Crypto-</a:t>
            </a:r>
            <a:r>
              <a:rPr lang="en-US" altLang="ar-SA" sz="1800" dirty="0" err="1">
                <a:latin typeface="+mn-lt"/>
              </a:rPr>
              <a:t>Gardia</a:t>
            </a:r>
            <a:r>
              <a:rPr lang="en-US" altLang="ar-SA" sz="1800" dirty="0">
                <a:latin typeface="+mn-lt"/>
              </a:rPr>
              <a:t> FAT</a:t>
            </a:r>
          </a:p>
        </p:txBody>
      </p:sp>
    </p:spTree>
    <p:extLst>
      <p:ext uri="{BB962C8B-B14F-4D97-AF65-F5344CB8AC3E}">
        <p14:creationId xmlns:p14="http://schemas.microsoft.com/office/powerpoint/2010/main" val="294913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809" y="11292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285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28706FB-6023-4A1D-9838-85835C7C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3670"/>
              </p:ext>
            </p:extLst>
          </p:nvPr>
        </p:nvGraphicFramePr>
        <p:xfrm>
          <a:off x="77369" y="732845"/>
          <a:ext cx="12037261" cy="5913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3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7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9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23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Protozoa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Life cycle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Pathogenesis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Symptoms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Investigation and treatment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Giardia Lamblia</a:t>
                      </a:r>
                    </a:p>
                    <a:p>
                      <a:r>
                        <a:rPr lang="en-US" sz="1400" dirty="0"/>
                        <a:t>(Unicellular, move by flagella)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Ingested food contaminated with cysts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(infective stage=cyst)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resists harsh environments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(causes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pathogenesis=trophozoites)</a:t>
                      </a: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(Diagnostic stage=Cyst+Trophozoites)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Asymptomatic or symptomatic (typical or Atypical)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Typical: IP 1-2 </a:t>
                      </a:r>
                      <a:r>
                        <a:rPr lang="en-US" sz="1400" dirty="0" err="1"/>
                        <a:t>wks</a:t>
                      </a:r>
                      <a:r>
                        <a:rPr lang="en-US" sz="1400" dirty="0"/>
                        <a:t> followed by diarrhea ,vomiting &amp;flatulence for about 6 </a:t>
                      </a:r>
                      <a:r>
                        <a:rPr lang="en-US" sz="1400" dirty="0" err="1"/>
                        <a:t>wks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Atypical: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Severe </a:t>
                      </a:r>
                      <a:r>
                        <a:rPr lang="en-US" sz="1400" dirty="0" err="1"/>
                        <a:t>diarrhoea</a:t>
                      </a:r>
                      <a:r>
                        <a:rPr lang="en-US" sz="1400" dirty="0"/>
                        <a:t> , malabsorption especially in children and cholecystitis.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Metronidazole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Entamoeba:</a:t>
                      </a:r>
                    </a:p>
                    <a:p>
                      <a:r>
                        <a:rPr lang="en-US" sz="1400" dirty="0"/>
                        <a:t>(Unicellular, move by pseudopodia)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1- E.histolytica (pathogenic)</a:t>
                      </a:r>
                    </a:p>
                    <a:p>
                      <a:r>
                        <a:rPr lang="en-US" sz="1400" dirty="0"/>
                        <a:t>+ 5 other nonpathogenic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Waterborne infection</a:t>
                      </a:r>
                    </a:p>
                    <a:p>
                      <a:r>
                        <a:rPr lang="en-US" sz="1400" dirty="0"/>
                        <a:t>-The infective dose can be as little as 1 cyst. </a:t>
                      </a:r>
                    </a:p>
                    <a:p>
                      <a:r>
                        <a:rPr lang="en-US" sz="1400" dirty="0"/>
                        <a:t>-Fecal&gt;Oral</a:t>
                      </a:r>
                      <a:r>
                        <a:rPr lang="en-US" sz="1400" baseline="0" dirty="0"/>
                        <a:t> route 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(infective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stage=Cyst) resists harsh environments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(replicative stage=Trophozoites)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(Diagnostic stage=Cyst)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Excystation</a:t>
                      </a:r>
                      <a:r>
                        <a:rPr lang="en-US" sz="1400" baseline="0" dirty="0"/>
                        <a:t> in lower small intestines &gt; production of amoebe in large intestine which will: </a:t>
                      </a:r>
                    </a:p>
                    <a:p>
                      <a:r>
                        <a:rPr lang="en-US" sz="1400" baseline="0" dirty="0"/>
                        <a:t>1-Invade tissue (extra-intestinal)</a:t>
                      </a:r>
                    </a:p>
                    <a:p>
                      <a:r>
                        <a:rPr lang="en-US" sz="1400" baseline="0" dirty="0"/>
                        <a:t>2-Live in lumen of Large intestines</a:t>
                      </a:r>
                    </a:p>
                    <a:p>
                      <a:r>
                        <a:rPr lang="en-US" sz="1400" baseline="0" dirty="0"/>
                        <a:t>3-Encyst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Symptomatic:</a:t>
                      </a:r>
                    </a:p>
                    <a:p>
                      <a:r>
                        <a:rPr lang="en-US" sz="1400" dirty="0"/>
                        <a:t>-Intestinal amoebiasis</a:t>
                      </a:r>
                    </a:p>
                    <a:p>
                      <a:r>
                        <a:rPr lang="en-US" sz="1400" dirty="0"/>
                        <a:t>-Extra-intestinal</a:t>
                      </a:r>
                      <a:r>
                        <a:rPr lang="en-US" sz="1400" baseline="0" dirty="0"/>
                        <a:t> amoebiasis (liver, lung, brain)</a:t>
                      </a:r>
                    </a:p>
                    <a:p>
                      <a:r>
                        <a:rPr lang="en-US" sz="1400" baseline="0" dirty="0"/>
                        <a:t>Asymptomatic: Carrier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-diarrhea</a:t>
                      </a:r>
                      <a:r>
                        <a:rPr lang="en-US" sz="1400" baseline="0" dirty="0"/>
                        <a:t> with blood, Mucus and sometimes Tenesmus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Complication:</a:t>
                      </a:r>
                    </a:p>
                    <a:p>
                      <a:r>
                        <a:rPr lang="en-US" sz="1400" baseline="0" dirty="0"/>
                        <a:t>-Severe intestinal hemorrhage or perforation</a:t>
                      </a:r>
                    </a:p>
                    <a:p>
                      <a:r>
                        <a:rPr lang="en-US" sz="1400" baseline="0" dirty="0"/>
                        <a:t>-lesions in cecum , appendix, Colon&gt;can lead to peritonitis</a:t>
                      </a:r>
                    </a:p>
                    <a:p>
                      <a:r>
                        <a:rPr lang="en-US" sz="1400" baseline="0" dirty="0"/>
                        <a:t>-Granulomatous mass obstructing the bowel</a:t>
                      </a:r>
                    </a:p>
                    <a:p>
                      <a:r>
                        <a:rPr lang="en-US" sz="1400" baseline="0" dirty="0"/>
                        <a:t>-Ulcer and fistulas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-intestinal: </a:t>
                      </a:r>
                    </a:p>
                    <a:p>
                      <a:r>
                        <a:rPr lang="en-US" sz="1400" dirty="0"/>
                        <a:t>Stool</a:t>
                      </a:r>
                      <a:r>
                        <a:rPr lang="en-US" sz="1400" baseline="0" dirty="0"/>
                        <a:t> examination, Serology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-Extra-intestinal:</a:t>
                      </a:r>
                    </a:p>
                    <a:p>
                      <a:r>
                        <a:rPr lang="en-US" sz="1400" baseline="0" dirty="0"/>
                        <a:t>Serology, microscopy of </a:t>
                      </a:r>
                      <a:r>
                        <a:rPr lang="en-US" sz="1400" baseline="0" dirty="0" err="1"/>
                        <a:t>tssues</a:t>
                      </a:r>
                      <a:r>
                        <a:rPr lang="en-US" sz="1400" baseline="0" dirty="0"/>
                        <a:t> or fluids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Drugs:</a:t>
                      </a:r>
                    </a:p>
                    <a:p>
                      <a:r>
                        <a:rPr lang="en-US" sz="1400" baseline="0" dirty="0"/>
                        <a:t>-Symptomatic intestinal+ extra-intestinal: </a:t>
                      </a:r>
                      <a:r>
                        <a:rPr lang="en-US" sz="1400" b="1" baseline="0" dirty="0"/>
                        <a:t>Metronidazole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Cryptosporidium </a:t>
                      </a:r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Parvum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Ingestion</a:t>
                      </a:r>
                      <a:r>
                        <a:rPr lang="en-US" sz="1400" baseline="0" dirty="0"/>
                        <a:t> of oocysts by fecal-oral route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Nonpathogenic in immunocompetent,</a:t>
                      </a:r>
                      <a:r>
                        <a:rPr lang="en-US" sz="1400" baseline="0" dirty="0"/>
                        <a:t> only in 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immunocompromised (AIDS)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infection may not be self- limiting, leading to dehydration and, in severe cases, death </a:t>
                      </a:r>
                    </a:p>
                    <a:p>
                      <a:r>
                        <a:rPr lang="en-US" sz="1400" dirty="0"/>
                        <a:t>(in immunocompromised)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993913"/>
            <a:ext cx="10515600" cy="5221353"/>
          </a:xfrm>
        </p:spPr>
        <p:txBody>
          <a:bodyPr>
            <a:normAutofit/>
          </a:bodyPr>
          <a:lstStyle/>
          <a:p>
            <a:r>
              <a:rPr lang="en-US" sz="2000" dirty="0"/>
              <a:t>Know morphology of cysts and </a:t>
            </a:r>
            <a:r>
              <a:rPr lang="en-US" sz="2000" dirty="0" err="1"/>
              <a:t>trophozoits</a:t>
            </a:r>
            <a:r>
              <a:rPr lang="en-US" sz="2000" dirty="0"/>
              <a:t> of </a:t>
            </a:r>
            <a:r>
              <a:rPr lang="en-US" sz="2000" dirty="0" err="1"/>
              <a:t>Giadia</a:t>
            </a:r>
            <a:r>
              <a:rPr lang="en-US" sz="2000" dirty="0"/>
              <a:t> lamblia parasites</a:t>
            </a:r>
          </a:p>
          <a:p>
            <a:r>
              <a:rPr lang="en-US" sz="2000" dirty="0"/>
              <a:t>Describe life cycle of Giardia parasites</a:t>
            </a:r>
          </a:p>
          <a:p>
            <a:r>
              <a:rPr lang="en-US" sz="2000" dirty="0"/>
              <a:t>Describe Giardia </a:t>
            </a:r>
            <a:r>
              <a:rPr lang="en-US" sz="2000" dirty="0" err="1"/>
              <a:t>trophozoits</a:t>
            </a:r>
            <a:r>
              <a:rPr lang="en-US" sz="2000" dirty="0"/>
              <a:t> in tissue sections</a:t>
            </a:r>
          </a:p>
          <a:p>
            <a:r>
              <a:rPr lang="en-US" sz="2000" dirty="0"/>
              <a:t>Discuss the clinical picture of Giardia parasites (Typical and Atypical).</a:t>
            </a:r>
          </a:p>
          <a:p>
            <a:r>
              <a:rPr lang="en-US" sz="2000" dirty="0"/>
              <a:t>How to diagnose </a:t>
            </a:r>
            <a:r>
              <a:rPr lang="en-US" sz="2000" dirty="0" err="1"/>
              <a:t>Giadia</a:t>
            </a:r>
            <a:r>
              <a:rPr lang="en-US" sz="2000" dirty="0"/>
              <a:t> in the labs</a:t>
            </a:r>
          </a:p>
          <a:p>
            <a:r>
              <a:rPr lang="en-US" sz="2000" dirty="0"/>
              <a:t>Know the chemotherapy against Giardia parasites.</a:t>
            </a:r>
          </a:p>
          <a:p>
            <a:r>
              <a:rPr lang="en-US" sz="2000" dirty="0"/>
              <a:t>Summarize general features of Intestinal </a:t>
            </a:r>
            <a:r>
              <a:rPr lang="en-US" sz="2000" dirty="0" err="1"/>
              <a:t>Entamoebae</a:t>
            </a:r>
            <a:r>
              <a:rPr lang="en-US" sz="2000" dirty="0"/>
              <a:t>.</a:t>
            </a:r>
          </a:p>
          <a:p>
            <a:r>
              <a:rPr lang="en-US" sz="2000" dirty="0"/>
              <a:t>Know the six types of </a:t>
            </a:r>
            <a:r>
              <a:rPr lang="en-US" sz="2000" dirty="0" err="1"/>
              <a:t>Entamoebae</a:t>
            </a:r>
            <a:r>
              <a:rPr lang="en-US" sz="2000" dirty="0"/>
              <a:t>.</a:t>
            </a:r>
          </a:p>
          <a:p>
            <a:r>
              <a:rPr lang="en-US" sz="2000" dirty="0"/>
              <a:t>Compare between E. histolytica and E. </a:t>
            </a:r>
            <a:r>
              <a:rPr lang="en-US" sz="2000" dirty="0" err="1"/>
              <a:t>dispar</a:t>
            </a:r>
            <a:r>
              <a:rPr lang="en-US" sz="2000" dirty="0"/>
              <a:t>.</a:t>
            </a:r>
          </a:p>
          <a:p>
            <a:r>
              <a:rPr lang="en-US" sz="2000" dirty="0"/>
              <a:t>Describe Life cycle of E. histolytica</a:t>
            </a:r>
          </a:p>
          <a:p>
            <a:r>
              <a:rPr lang="en-US" sz="2000" dirty="0"/>
              <a:t>Discuss Pathology of E. histolytica (intestinal and extra-intestinal).</a:t>
            </a:r>
          </a:p>
          <a:p>
            <a:r>
              <a:rPr lang="en-US" sz="2000" dirty="0"/>
              <a:t>Diagnosis and treatment of Amoebae</a:t>
            </a:r>
          </a:p>
          <a:p>
            <a:r>
              <a:rPr lang="en-US" sz="2000" dirty="0"/>
              <a:t>Life cycle of Cryptosporidium and diagnosis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ADC25F-84D6-4B80-9D2D-A670D96C4276}"/>
              </a:ext>
            </a:extLst>
          </p:cNvPr>
          <p:cNvSpPr txBox="1"/>
          <p:nvPr/>
        </p:nvSpPr>
        <p:spPr>
          <a:xfrm>
            <a:off x="291548" y="1351075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Which of the following protozoa is self-limiting?</a:t>
            </a:r>
          </a:p>
          <a:p>
            <a:pPr marL="342900" indent="-342900" algn="ctr">
              <a:buAutoNum type="alphaLcParenR"/>
            </a:pPr>
            <a:r>
              <a:rPr lang="en-US" dirty="0"/>
              <a:t>Giardia Lamblia               b) Entamoeba Histolytica             c)  Cryptosporidium </a:t>
            </a:r>
            <a:r>
              <a:rPr lang="en-US" dirty="0" err="1"/>
              <a:t>pavum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The infectious stage of giardia lamblia is:</a:t>
            </a:r>
          </a:p>
          <a:p>
            <a:pPr marL="342900" indent="-342900" algn="ctr">
              <a:buAutoNum type="alphaLcParenR"/>
            </a:pPr>
            <a:r>
              <a:rPr lang="en-US" dirty="0"/>
              <a:t>Cyst                 b) Trophozoite              d)  both</a:t>
            </a:r>
          </a:p>
          <a:p>
            <a:endParaRPr lang="en-US" dirty="0"/>
          </a:p>
          <a:p>
            <a:r>
              <a:rPr lang="en-US" dirty="0"/>
              <a:t>3. What is the best stain used for cryptosporidium diagnosis?</a:t>
            </a:r>
          </a:p>
          <a:p>
            <a:pPr algn="ctr"/>
            <a:r>
              <a:rPr lang="en-US" dirty="0"/>
              <a:t>a) H&amp;E stain                b) Zeihl-neelsen             c) silver stain</a:t>
            </a:r>
          </a:p>
          <a:p>
            <a:endParaRPr lang="en-US" dirty="0"/>
          </a:p>
          <a:p>
            <a:r>
              <a:rPr lang="en-US" dirty="0"/>
              <a:t>4. Atypical symptom of giardiasis is:</a:t>
            </a:r>
          </a:p>
          <a:p>
            <a:pPr marL="342900" indent="-342900" algn="ctr">
              <a:buAutoNum type="alphaLcParenR"/>
            </a:pPr>
            <a:r>
              <a:rPr lang="en-US" dirty="0"/>
              <a:t>Diarrhea                b) Malabsorption               c) Vomiting           </a:t>
            </a:r>
          </a:p>
          <a:p>
            <a:pPr algn="ctr"/>
            <a:endParaRPr lang="en-US" dirty="0"/>
          </a:p>
          <a:p>
            <a:r>
              <a:rPr lang="en-US" dirty="0"/>
              <a:t>5. Which of the following species of Entamoeba is pathogenic?</a:t>
            </a:r>
          </a:p>
          <a:p>
            <a:pPr marL="342900" indent="-342900" algn="ctr">
              <a:buAutoNum type="alphaLcParenR"/>
            </a:pPr>
            <a:r>
              <a:rPr lang="en-US" dirty="0"/>
              <a:t>E. histolytica                      b)  E. </a:t>
            </a:r>
            <a:r>
              <a:rPr lang="en-US" dirty="0" err="1"/>
              <a:t>dispar</a:t>
            </a:r>
            <a:r>
              <a:rPr lang="en-US" dirty="0"/>
              <a:t>                    c) E. </a:t>
            </a:r>
            <a:r>
              <a:rPr lang="en-US" dirty="0" err="1"/>
              <a:t>gingiralis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6. Which of the following forms of E. histolytica can cause infection when ingested?</a:t>
            </a:r>
          </a:p>
          <a:p>
            <a:pPr algn="ctr"/>
            <a:r>
              <a:rPr lang="en-US" dirty="0"/>
              <a:t>a) Cyst                b) Trophozoite               c) Both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ECA3BF-C703-4F17-8F29-2F9D09BC2044}"/>
              </a:ext>
            </a:extLst>
          </p:cNvPr>
          <p:cNvSpPr txBox="1"/>
          <p:nvPr/>
        </p:nvSpPr>
        <p:spPr>
          <a:xfrm rot="5400000">
            <a:off x="10628244" y="5449374"/>
            <a:ext cx="622852" cy="166199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0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20940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Alosaimi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Jawaher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Abanumy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Altamimi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Amal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Alshaibi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Jumana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Group 49">
            <a:extLst>
              <a:ext uri="{FF2B5EF4-FFF2-40B4-BE49-F238E27FC236}">
                <a16:creationId xmlns:a16="http://schemas.microsoft.com/office/drawing/2014/main" xmlns="" id="{DED6186E-B69E-4493-85B2-819C55282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92731"/>
              </p:ext>
            </p:extLst>
          </p:nvPr>
        </p:nvGraphicFramePr>
        <p:xfrm>
          <a:off x="1913834" y="1562254"/>
          <a:ext cx="8402983" cy="3100815"/>
        </p:xfrm>
        <a:graphic>
          <a:graphicData uri="http://schemas.openxmlformats.org/drawingml/2006/table">
            <a:tbl>
              <a:tblPr/>
              <a:tblGrid>
                <a:gridCol w="416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2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PROTOZOA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HELMINTHS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Unicellular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Multicellular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1)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Amoebae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move by pseudopodia.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2)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Flagellates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move by flagella.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3)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Ciliates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move by cilia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4)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Apicomplexa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Sporozoa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tissue parasites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Round worms (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Nematodes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- elongated, cylindrical, unsegmented.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Flat worms 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Trematodes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leaf-like, unsegmented.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Cestodes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tape-like, segmented.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8E313189-0220-4750-8843-AE066555AE37}"/>
              </a:ext>
            </a:extLst>
          </p:cNvPr>
          <p:cNvSpPr txBox="1">
            <a:spLocks/>
          </p:cNvSpPr>
          <p:nvPr/>
        </p:nvSpPr>
        <p:spPr>
          <a:xfrm>
            <a:off x="1913834" y="538794"/>
            <a:ext cx="8562561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Classification  Of Parasites</a:t>
            </a:r>
          </a:p>
        </p:txBody>
      </p:sp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962BB4-654E-4955-A6E3-E207AC0BF792}"/>
              </a:ext>
            </a:extLst>
          </p:cNvPr>
          <p:cNvSpPr txBox="1"/>
          <p:nvPr/>
        </p:nvSpPr>
        <p:spPr>
          <a:xfrm>
            <a:off x="5374103" y="543723"/>
            <a:ext cx="10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 stages:</a:t>
            </a:r>
          </a:p>
        </p:txBody>
      </p:sp>
      <p:pic>
        <p:nvPicPr>
          <p:cNvPr id="2050" name="Picture 2" descr="Image result for giardia lamblia cartoon">
            <a:extLst>
              <a:ext uri="{FF2B5EF4-FFF2-40B4-BE49-F238E27FC236}">
                <a16:creationId xmlns:a16="http://schemas.microsoft.com/office/drawing/2014/main" xmlns="" id="{8D96B332-BD57-4AB9-92F3-13DDE81F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91" y="1394897"/>
            <a:ext cx="1694656" cy="15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BB3C18D5-0A99-46FB-841D-962689FB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1" y="902184"/>
            <a:ext cx="2219005" cy="18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55C167-D47F-452B-AC87-494D253E6225}"/>
              </a:ext>
            </a:extLst>
          </p:cNvPr>
          <p:cNvSpPr txBox="1"/>
          <p:nvPr/>
        </p:nvSpPr>
        <p:spPr>
          <a:xfrm>
            <a:off x="6348875" y="923417"/>
            <a:ext cx="4480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TROPHOZITE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Die in the stomach because of high acidity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Replicative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nuclei &amp; adhesive disc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 flagella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BF41FF-F4BA-4C3B-84F4-5BF8F24C2E12}"/>
              </a:ext>
            </a:extLst>
          </p:cNvPr>
          <p:cNvSpPr txBox="1"/>
          <p:nvPr/>
        </p:nvSpPr>
        <p:spPr>
          <a:xfrm>
            <a:off x="2590057" y="868850"/>
            <a:ext cx="202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Infective stage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why? Because it can resist the acidity of the stomach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Multi-nucleated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9DFCEF5-9471-4B5E-A41F-DDC7A285C363}"/>
              </a:ext>
            </a:extLst>
          </p:cNvPr>
          <p:cNvGrpSpPr/>
          <p:nvPr/>
        </p:nvGrpSpPr>
        <p:grpSpPr>
          <a:xfrm>
            <a:off x="5038079" y="1189493"/>
            <a:ext cx="1207663" cy="945175"/>
            <a:chOff x="7002059" y="485484"/>
            <a:chExt cx="889611" cy="945175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xmlns="" id="{C1982E97-BADE-4AEE-9F08-DE7E01B40F3F}"/>
                </a:ext>
              </a:extLst>
            </p:cNvPr>
            <p:cNvSpPr/>
            <p:nvPr/>
          </p:nvSpPr>
          <p:spPr>
            <a:xfrm>
              <a:off x="7076661" y="485484"/>
              <a:ext cx="815009" cy="44258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BE576E3A-5FFF-4611-9EE4-7B928D2708F5}"/>
                </a:ext>
              </a:extLst>
            </p:cNvPr>
            <p:cNvSpPr/>
            <p:nvPr/>
          </p:nvSpPr>
          <p:spPr>
            <a:xfrm rot="10800000">
              <a:off x="7002059" y="988076"/>
              <a:ext cx="815009" cy="44258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26DADC1B-8D41-4DFE-B63F-95B3A784FADB}"/>
              </a:ext>
            </a:extLst>
          </p:cNvPr>
          <p:cNvSpPr txBox="1">
            <a:spLocks/>
          </p:cNvSpPr>
          <p:nvPr/>
        </p:nvSpPr>
        <p:spPr>
          <a:xfrm>
            <a:off x="325825" y="78987"/>
            <a:ext cx="11014723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Giardia Lamblia</a:t>
            </a:r>
          </a:p>
        </p:txBody>
      </p:sp>
      <p:pic>
        <p:nvPicPr>
          <p:cNvPr id="28" name="Picture 2" descr="giard6">
            <a:extLst>
              <a:ext uri="{FF2B5EF4-FFF2-40B4-BE49-F238E27FC236}">
                <a16:creationId xmlns:a16="http://schemas.microsoft.com/office/drawing/2014/main" xmlns="" id="{398A3B1B-0209-4F00-9E9C-0CDDE2DE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8" y="3309898"/>
            <a:ext cx="2151118" cy="243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giard1">
            <a:extLst>
              <a:ext uri="{FF2B5EF4-FFF2-40B4-BE49-F238E27FC236}">
                <a16:creationId xmlns:a16="http://schemas.microsoft.com/office/drawing/2014/main" xmlns="" id="{88DAA0EA-8402-4A58-8216-9D2C22D4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29" y="3273015"/>
            <a:ext cx="1615662" cy="214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E64B033-D542-4410-874C-56E2851A006C}"/>
              </a:ext>
            </a:extLst>
          </p:cNvPr>
          <p:cNvGrpSpPr/>
          <p:nvPr/>
        </p:nvGrpSpPr>
        <p:grpSpPr>
          <a:xfrm>
            <a:off x="6335681" y="3273015"/>
            <a:ext cx="2430632" cy="2820008"/>
            <a:chOff x="5358805" y="3769444"/>
            <a:chExt cx="2810494" cy="2229072"/>
          </a:xfrm>
        </p:grpSpPr>
        <p:pic>
          <p:nvPicPr>
            <p:cNvPr id="31" name="Picture 3" descr="giardia">
              <a:extLst>
                <a:ext uri="{FF2B5EF4-FFF2-40B4-BE49-F238E27FC236}">
                  <a16:creationId xmlns:a16="http://schemas.microsoft.com/office/drawing/2014/main" xmlns="" id="{BE70098E-5633-4233-AE2D-55D11644CC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" t="1832" r="1402" b="1684"/>
            <a:stretch/>
          </p:blipFill>
          <p:spPr bwMode="auto">
            <a:xfrm>
              <a:off x="5642421" y="3769444"/>
              <a:ext cx="2407106" cy="1698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xmlns="" id="{DB421A5D-BD0C-437F-8184-67EFDAC5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8805" y="5438968"/>
              <a:ext cx="2810494" cy="55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ar-SA" sz="2000" i="1" dirty="0">
                  <a:latin typeface="+mn-lt"/>
                </a:rPr>
                <a:t>Giardia</a:t>
              </a:r>
              <a:r>
                <a:rPr lang="en-US" altLang="ar-SA" sz="2000" dirty="0">
                  <a:latin typeface="+mn-lt"/>
                </a:rPr>
                <a:t>  trophozoites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ar-SA" sz="2000" dirty="0">
                  <a:latin typeface="+mn-lt"/>
                </a:rPr>
                <a:t>(SEM)</a:t>
              </a:r>
            </a:p>
          </p:txBody>
        </p:sp>
      </p:grpSp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34CAF53F-182E-4797-8CEE-74FB0E27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491" y="5384552"/>
            <a:ext cx="2811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i="1" dirty="0">
                <a:latin typeface="+mn-lt"/>
              </a:rPr>
              <a:t>Giardia </a:t>
            </a:r>
            <a:r>
              <a:rPr lang="en-US" altLang="ar-SA" sz="2000" dirty="0">
                <a:latin typeface="+mn-lt"/>
              </a:rPr>
              <a:t> trophozoites (light microscope)</a:t>
            </a:r>
          </a:p>
        </p:txBody>
      </p:sp>
      <p:pic>
        <p:nvPicPr>
          <p:cNvPr id="36" name="Picture 2" descr="C:\Documents and Settings\Dr.Mona\Desktop\gl1.jpg">
            <a:extLst>
              <a:ext uri="{FF2B5EF4-FFF2-40B4-BE49-F238E27FC236}">
                <a16:creationId xmlns:a16="http://schemas.microsoft.com/office/drawing/2014/main" xmlns="" id="{50A401FD-D9D8-42BF-830A-12CF69E4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8391" y="3273016"/>
            <a:ext cx="1615661" cy="2149341"/>
          </a:xfrm>
          <a:prstGeom prst="rect">
            <a:avLst/>
          </a:prstGeom>
          <a:noFill/>
        </p:spPr>
      </p:pic>
      <p:pic>
        <p:nvPicPr>
          <p:cNvPr id="37" name="Picture 3" descr="C:\Documents and Settings\Dr.Mona\Desktop\gl2.jpg">
            <a:extLst>
              <a:ext uri="{FF2B5EF4-FFF2-40B4-BE49-F238E27FC236}">
                <a16:creationId xmlns:a16="http://schemas.microsoft.com/office/drawing/2014/main" xmlns="" id="{932445FA-FD31-418F-8FE4-45BA40FF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1578" y="3314122"/>
            <a:ext cx="2321422" cy="2441218"/>
          </a:xfrm>
          <a:prstGeom prst="rect">
            <a:avLst/>
          </a:prstGeom>
          <a:noFill/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BB5346A7-5C1D-485E-BAC5-1B33D2FC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59" y="5712070"/>
            <a:ext cx="4058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ar-SA" sz="2000" i="1" dirty="0">
                <a:latin typeface="+mn-lt"/>
              </a:rPr>
              <a:t>Giardia</a:t>
            </a:r>
            <a:r>
              <a:rPr lang="en-US" altLang="ar-SA" sz="2000" dirty="0">
                <a:latin typeface="+mn-lt"/>
              </a:rPr>
              <a:t> cyst (light microscope)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7311" y="2840186"/>
            <a:ext cx="440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Diagnostic stage : both cyst and </a:t>
            </a:r>
            <a:r>
              <a:rPr lang="en-US" b="1" dirty="0" err="1">
                <a:solidFill>
                  <a:srgbClr val="FF0000"/>
                </a:solidFill>
              </a:rPr>
              <a:t>trophozite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46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2E6A21-F838-4B4F-AA69-1F84988CA49F}"/>
              </a:ext>
            </a:extLst>
          </p:cNvPr>
          <p:cNvSpPr txBox="1">
            <a:spLocks/>
          </p:cNvSpPr>
          <p:nvPr/>
        </p:nvSpPr>
        <p:spPr>
          <a:xfrm>
            <a:off x="395252" y="49349"/>
            <a:ext cx="11401496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Giardia Lamblia Life Cycle</a:t>
            </a:r>
          </a:p>
        </p:txBody>
      </p:sp>
      <p:pic>
        <p:nvPicPr>
          <p:cNvPr id="8" name="Picture 1026" descr="Giardia_LifeCycle">
            <a:extLst>
              <a:ext uri="{FF2B5EF4-FFF2-40B4-BE49-F238E27FC236}">
                <a16:creationId xmlns:a16="http://schemas.microsoft.com/office/drawing/2014/main" xmlns="" id="{E47419B7-4D77-4100-8DEE-4FCD5000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8" y="904466"/>
            <a:ext cx="5359505" cy="50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xmlns="" id="{28DA6B03-38BD-4346-8D82-573889E0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0" y="775252"/>
            <a:ext cx="5078412" cy="37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2">
            <a:extLst>
              <a:ext uri="{FF2B5EF4-FFF2-40B4-BE49-F238E27FC236}">
                <a16:creationId xmlns:a16="http://schemas.microsoft.com/office/drawing/2014/main" xmlns="" id="{2D8755FC-0480-457F-84FC-21EF3907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91" y="4790661"/>
            <a:ext cx="3677130" cy="122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3">
            <a:extLst>
              <a:ext uri="{FF2B5EF4-FFF2-40B4-BE49-F238E27FC236}">
                <a16:creationId xmlns:a16="http://schemas.microsoft.com/office/drawing/2014/main" xmlns="" id="{2FBC56D8-4328-470D-A4BC-CDA98EDE9EF4}"/>
              </a:ext>
            </a:extLst>
          </p:cNvPr>
          <p:cNvSpPr txBox="1"/>
          <p:nvPr/>
        </p:nvSpPr>
        <p:spPr>
          <a:xfrm>
            <a:off x="7889945" y="500441"/>
            <a:ext cx="3133725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Only on the female slides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52" y="6203092"/>
            <a:ext cx="1107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Ingestion of food containing cyst →intestine→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trophozoite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→ comes out in the stool cyst 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trophozite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→ only cyst can live in outside environment </a:t>
            </a:r>
          </a:p>
        </p:txBody>
      </p:sp>
    </p:spTree>
    <p:extLst>
      <p:ext uri="{BB962C8B-B14F-4D97-AF65-F5344CB8AC3E}">
        <p14:creationId xmlns:p14="http://schemas.microsoft.com/office/powerpoint/2010/main" val="68031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5F4726C-3BF3-4ACF-B50F-957466BFD6C3}"/>
              </a:ext>
            </a:extLst>
          </p:cNvPr>
          <p:cNvSpPr txBox="1">
            <a:spLocks/>
          </p:cNvSpPr>
          <p:nvPr/>
        </p:nvSpPr>
        <p:spPr>
          <a:xfrm>
            <a:off x="557248" y="216744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Giardiasis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4A35D3-FC11-4D35-9178-F5838CC08DBA}"/>
              </a:ext>
            </a:extLst>
          </p:cNvPr>
          <p:cNvSpPr/>
          <p:nvPr/>
        </p:nvSpPr>
        <p:spPr>
          <a:xfrm>
            <a:off x="557248" y="991305"/>
            <a:ext cx="11401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Clinical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parasite mostly asymptomatic or can produce a wide range of gastrointestinal symptoms especially in children.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Symptomatic Infections: </a:t>
            </a:r>
          </a:p>
          <a:p>
            <a:pPr marL="622300" indent="-285750">
              <a:buFont typeface="Calibri" panose="020F0502020204030204" pitchFamily="34" charset="0"/>
              <a:buChar char="‒"/>
            </a:pPr>
            <a:r>
              <a:rPr lang="en-GB" u="sng" dirty="0">
                <a:solidFill>
                  <a:srgbClr val="FF0000"/>
                </a:solidFill>
              </a:rPr>
              <a:t>Typical</a:t>
            </a:r>
            <a:r>
              <a:rPr lang="en-GB" dirty="0">
                <a:solidFill>
                  <a:srgbClr val="FF0000"/>
                </a:solidFill>
              </a:rPr>
              <a:t>  picture: IP 1-2 </a:t>
            </a:r>
            <a:r>
              <a:rPr lang="en-GB" dirty="0" err="1">
                <a:solidFill>
                  <a:srgbClr val="FF0000"/>
                </a:solidFill>
              </a:rPr>
              <a:t>wks</a:t>
            </a:r>
            <a:r>
              <a:rPr lang="en-GB" dirty="0">
                <a:solidFill>
                  <a:srgbClr val="FF0000"/>
                </a:solidFill>
              </a:rPr>
              <a:t> followed by </a:t>
            </a:r>
            <a:r>
              <a:rPr lang="en-GB" dirty="0" err="1">
                <a:solidFill>
                  <a:srgbClr val="FF0000"/>
                </a:solidFill>
              </a:rPr>
              <a:t>diarrhea</a:t>
            </a:r>
            <a:r>
              <a:rPr lang="en-GB" dirty="0">
                <a:solidFill>
                  <a:srgbClr val="FF0000"/>
                </a:solidFill>
              </a:rPr>
              <a:t>, vomiting &amp; flatulence for about 6 </a:t>
            </a:r>
            <a:r>
              <a:rPr lang="en-GB" dirty="0" err="1">
                <a:solidFill>
                  <a:srgbClr val="FF0000"/>
                </a:solidFill>
              </a:rPr>
              <a:t>wks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marL="622300" indent="-285750">
              <a:buFont typeface="Calibri" panose="020F0502020204030204" pitchFamily="34" charset="0"/>
              <a:buChar char="‒"/>
            </a:pPr>
            <a:r>
              <a:rPr lang="en-GB" u="sng" dirty="0">
                <a:solidFill>
                  <a:srgbClr val="FF0000"/>
                </a:solidFill>
              </a:rPr>
              <a:t>Atypical</a:t>
            </a:r>
            <a:r>
              <a:rPr lang="en-GB" dirty="0">
                <a:solidFill>
                  <a:srgbClr val="FF0000"/>
                </a:solidFill>
              </a:rPr>
              <a:t>: Severe </a:t>
            </a:r>
            <a:r>
              <a:rPr lang="en-GB" dirty="0" err="1">
                <a:solidFill>
                  <a:srgbClr val="FF0000"/>
                </a:solidFill>
              </a:rPr>
              <a:t>diarrhea</a:t>
            </a:r>
            <a:r>
              <a:rPr lang="en-GB" dirty="0">
                <a:solidFill>
                  <a:srgbClr val="FF0000"/>
                </a:solidFill>
              </a:rPr>
              <a:t>, malabsorption (especially in children) and cholecystitis.  </a:t>
            </a:r>
          </a:p>
          <a:p>
            <a:endParaRPr lang="en-GB" b="1" dirty="0"/>
          </a:p>
          <a:p>
            <a:r>
              <a:rPr lang="en-GB" b="1" dirty="0"/>
              <a:t>Laboratory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Stools examination:</a:t>
            </a:r>
          </a:p>
          <a:p>
            <a:pPr marL="622300" indent="-285750">
              <a:buFont typeface="Calibri" panose="020F0502020204030204" pitchFamily="34" charset="0"/>
              <a:buChar char="‒"/>
            </a:pPr>
            <a:r>
              <a:rPr lang="en-GB" dirty="0">
                <a:solidFill>
                  <a:srgbClr val="FF0000"/>
                </a:solidFill>
              </a:rPr>
              <a:t>Microscopy for cysts or </a:t>
            </a:r>
            <a:r>
              <a:rPr lang="en-GB" dirty="0" err="1">
                <a:solidFill>
                  <a:srgbClr val="FF0000"/>
                </a:solidFill>
              </a:rPr>
              <a:t>trophozoits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why? Because diagnostic stage are both</a:t>
            </a:r>
          </a:p>
          <a:p>
            <a:pPr marL="622300" indent="-285750">
              <a:buFont typeface="Calibri" panose="020F0502020204030204" pitchFamily="34" charset="0"/>
              <a:buChar char="‒"/>
            </a:pPr>
            <a:r>
              <a:rPr lang="en-GB" dirty="0">
                <a:solidFill>
                  <a:srgbClr val="FF0000"/>
                </a:solidFill>
              </a:rPr>
              <a:t>Detection of Giardia antigens in stools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Examination of duodenal contents: </a:t>
            </a:r>
            <a:r>
              <a:rPr lang="en-GB" dirty="0" err="1"/>
              <a:t>trophozoites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because the pathogenesis and inflammation due to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trophozoid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but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infective stage is cyst </a:t>
            </a:r>
          </a:p>
          <a:p>
            <a:endParaRPr lang="en-GB" dirty="0"/>
          </a:p>
          <a:p>
            <a:r>
              <a:rPr lang="en-GB" b="1" dirty="0"/>
              <a:t>Chemotherapy </a:t>
            </a:r>
          </a:p>
          <a:p>
            <a:r>
              <a:rPr lang="en-GB" dirty="0"/>
              <a:t>Drug of choice: </a:t>
            </a:r>
            <a:r>
              <a:rPr lang="en-GB" b="1" dirty="0">
                <a:solidFill>
                  <a:srgbClr val="FF0000"/>
                </a:solidFill>
              </a:rPr>
              <a:t>Metronidazole </a:t>
            </a:r>
          </a:p>
        </p:txBody>
      </p:sp>
      <p:pic>
        <p:nvPicPr>
          <p:cNvPr id="8" name="Picture 2" descr="ginteint">
            <a:extLst>
              <a:ext uri="{FF2B5EF4-FFF2-40B4-BE49-F238E27FC236}">
                <a16:creationId xmlns:a16="http://schemas.microsoft.com/office/drawing/2014/main" xmlns="" id="{C277C91D-4FD6-4D0A-89F9-EF8E5067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33" y="3544356"/>
            <a:ext cx="3716350" cy="19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C0D3C0E-69FB-48D6-8F64-0C89728D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556" y="5528141"/>
            <a:ext cx="5941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ar-SA" sz="1600" i="1" dirty="0">
                <a:latin typeface="+mn-lt"/>
              </a:rPr>
              <a:t>Giardia  trophozoites  in tissue  section Seen by  duodenal aspirate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8959993-EB93-4B1E-B271-D52A3DA561A9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0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EH3">
            <a:extLst>
              <a:ext uri="{FF2B5EF4-FFF2-40B4-BE49-F238E27FC236}">
                <a16:creationId xmlns:a16="http://schemas.microsoft.com/office/drawing/2014/main" xmlns="" id="{5A2B4880-8734-4A8A-9230-B04281E4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4" y="647853"/>
            <a:ext cx="10709887" cy="53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D9551C-BB34-4B00-BC0A-134E10798932}"/>
              </a:ext>
            </a:extLst>
          </p:cNvPr>
          <p:cNvSpPr txBox="1">
            <a:spLocks/>
          </p:cNvSpPr>
          <p:nvPr/>
        </p:nvSpPr>
        <p:spPr>
          <a:xfrm>
            <a:off x="557248" y="216745"/>
            <a:ext cx="11239500" cy="55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Intestinal Amoebae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FE0A140-5FF9-4E33-A730-F2A0F71EE2A2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4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xmlns="" id="{B9B1A7D2-BD3C-49F8-A801-932B7D5C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6" y="795234"/>
            <a:ext cx="11367924" cy="54476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endParaRPr lang="en-US" altLang="ar-SA" sz="1800" dirty="0">
              <a:latin typeface="+mn-lt"/>
            </a:endParaRP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Ameba is protozoa, unicellular and it can move by pseudopodia </a:t>
            </a:r>
          </a:p>
          <a:p>
            <a:pPr marL="285750" indent="-285750"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500 million people are infected. 100,000 deaths per year. Worldwide distribution but is seen more often in tropical countries with poor sanitary conditions. </a:t>
            </a: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It is a waterborne infection</a:t>
            </a:r>
            <a:r>
              <a:rPr lang="en-US" altLang="ar-SA" sz="1800" dirty="0">
                <a:latin typeface="+mn-lt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</a:pPr>
            <a:r>
              <a:rPr lang="en-US" altLang="ar-SA" sz="1800" dirty="0">
                <a:latin typeface="+mn-lt"/>
              </a:rPr>
              <a:t>There are 6 species of </a:t>
            </a:r>
            <a:r>
              <a:rPr lang="en-US" altLang="ar-SA" sz="1800" i="1" dirty="0">
                <a:latin typeface="+mn-lt"/>
              </a:rPr>
              <a:t>Entamoeba: </a:t>
            </a:r>
            <a:r>
              <a:rPr lang="en-US" altLang="ar-SA" sz="1800" i="1" dirty="0">
                <a:solidFill>
                  <a:srgbClr val="FF0000"/>
                </a:solidFill>
                <a:latin typeface="+mn-lt"/>
              </a:rPr>
              <a:t>(important)</a:t>
            </a: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AutoNum type="arabicPeriod"/>
            </a:pPr>
            <a:r>
              <a:rPr lang="en-US" altLang="ar-SA" sz="1800" b="1" u="sng" dirty="0" err="1">
                <a:latin typeface="+mn-lt"/>
              </a:rPr>
              <a:t>E.histolytic</a:t>
            </a:r>
            <a:endParaRPr lang="en-US" altLang="ar-SA" sz="1800" b="1" u="sng" dirty="0">
              <a:latin typeface="+mn-lt"/>
            </a:endParaRP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Tx/>
              <a:buAutoNum type="arabicPeriod"/>
            </a:pPr>
            <a:r>
              <a:rPr lang="en-US" altLang="ar-SA" sz="1800" b="1" dirty="0" err="1">
                <a:latin typeface="+mn-lt"/>
              </a:rPr>
              <a:t>E.dispar</a:t>
            </a:r>
            <a:endParaRPr lang="en-US" altLang="ar-SA" sz="1800" b="1" dirty="0">
              <a:latin typeface="+mn-lt"/>
            </a:endParaRP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Tx/>
              <a:buAutoNum type="arabicPeriod"/>
            </a:pPr>
            <a:r>
              <a:rPr lang="en-US" altLang="ar-SA" sz="1800" b="1" dirty="0" err="1">
                <a:latin typeface="+mn-lt"/>
              </a:rPr>
              <a:t>E.hartmanni</a:t>
            </a:r>
            <a:r>
              <a:rPr lang="en-US" altLang="ar-SA" sz="1800" b="1" dirty="0">
                <a:latin typeface="+mn-lt"/>
              </a:rPr>
              <a:t>  </a:t>
            </a: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Tx/>
              <a:buAutoNum type="arabicPeriod"/>
            </a:pPr>
            <a:r>
              <a:rPr lang="en-US" altLang="ar-SA" sz="1800" b="1" dirty="0">
                <a:latin typeface="+mn-lt"/>
              </a:rPr>
              <a:t>E.coli </a:t>
            </a: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Tx/>
              <a:buAutoNum type="arabicPeriod"/>
            </a:pPr>
            <a:r>
              <a:rPr lang="en-US" altLang="ar-SA" sz="1800" b="1" dirty="0" err="1">
                <a:latin typeface="+mn-lt"/>
              </a:rPr>
              <a:t>E.gingivalis</a:t>
            </a:r>
            <a:r>
              <a:rPr lang="en-US" altLang="ar-SA" sz="1800" b="1" dirty="0">
                <a:latin typeface="+mn-lt"/>
              </a:rPr>
              <a:t>  </a:t>
            </a:r>
            <a:endParaRPr lang="en-US" altLang="ar-SA" sz="1800" dirty="0">
              <a:latin typeface="+mn-lt"/>
            </a:endParaRPr>
          </a:p>
          <a:p>
            <a:pPr marL="719138" indent="-3429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FontTx/>
              <a:buAutoNum type="arabicPeriod"/>
            </a:pPr>
            <a:r>
              <a:rPr lang="en-US" altLang="ar-SA" sz="1800" b="1" dirty="0" err="1">
                <a:latin typeface="+mn-lt"/>
              </a:rPr>
              <a:t>E.polecki</a:t>
            </a:r>
            <a:endParaRPr lang="en-US" altLang="ar-SA" sz="18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881F66-5959-4EB9-83D4-7DEE0ACB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526" y="3598266"/>
            <a:ext cx="7264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u="sng" dirty="0"/>
              <a:t>E. </a:t>
            </a:r>
            <a:r>
              <a:rPr lang="en-US" u="sng" dirty="0" err="1"/>
              <a:t>dispar</a:t>
            </a:r>
            <a:r>
              <a:rPr lang="en-US" u="sng" dirty="0"/>
              <a:t> :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The nonpathogenic, non invasive form.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9EC4367-E077-4762-B6BA-CD291919099C}"/>
              </a:ext>
            </a:extLst>
          </p:cNvPr>
          <p:cNvSpPr/>
          <p:nvPr/>
        </p:nvSpPr>
        <p:spPr>
          <a:xfrm>
            <a:off x="3631526" y="2962211"/>
            <a:ext cx="607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Entamoeba histolytica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Amoebae that are </a:t>
            </a:r>
            <a:r>
              <a:rPr lang="en-US" b="1" dirty="0">
                <a:solidFill>
                  <a:srgbClr val="FF0000"/>
                </a:solidFill>
              </a:rPr>
              <a:t>pathogenic</a:t>
            </a:r>
            <a:r>
              <a:rPr lang="en-US" dirty="0">
                <a:solidFill>
                  <a:srgbClr val="FF0000"/>
                </a:solidFill>
              </a:rPr>
              <a:t> and invasive.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6BA8566-5EA0-4475-98C9-233E21049255}"/>
              </a:ext>
            </a:extLst>
          </p:cNvPr>
          <p:cNvCxnSpPr/>
          <p:nvPr/>
        </p:nvCxnSpPr>
        <p:spPr>
          <a:xfrm>
            <a:off x="2402591" y="3203183"/>
            <a:ext cx="104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9214600-A4AF-4049-816F-3D626C659F34}"/>
              </a:ext>
            </a:extLst>
          </p:cNvPr>
          <p:cNvCxnSpPr/>
          <p:nvPr/>
        </p:nvCxnSpPr>
        <p:spPr>
          <a:xfrm>
            <a:off x="2082110" y="3774294"/>
            <a:ext cx="1380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89F8E211-2214-42FF-81C8-76C12813FD7C}"/>
              </a:ext>
            </a:extLst>
          </p:cNvPr>
          <p:cNvSpPr/>
          <p:nvPr/>
        </p:nvSpPr>
        <p:spPr>
          <a:xfrm>
            <a:off x="8061669" y="3279059"/>
            <a:ext cx="336761" cy="87127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01FD852-3C9A-472C-AAF5-A49379D9D37F}"/>
              </a:ext>
            </a:extLst>
          </p:cNvPr>
          <p:cNvSpPr/>
          <p:nvPr/>
        </p:nvSpPr>
        <p:spPr>
          <a:xfrm>
            <a:off x="8528770" y="3391528"/>
            <a:ext cx="3543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2 amoebae can’t be distinguish by microscopic observation.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3494B64A-85A9-4E11-B00A-B59A01962935}"/>
              </a:ext>
            </a:extLst>
          </p:cNvPr>
          <p:cNvSpPr txBox="1">
            <a:spLocks/>
          </p:cNvSpPr>
          <p:nvPr/>
        </p:nvSpPr>
        <p:spPr>
          <a:xfrm>
            <a:off x="519988" y="356043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Entamoeba Histolytica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DBFB207-02CB-4AF9-ABAE-8CC3CA1DCB21}"/>
              </a:ext>
            </a:extLst>
          </p:cNvPr>
          <p:cNvCxnSpPr/>
          <p:nvPr/>
        </p:nvCxnSpPr>
        <p:spPr>
          <a:xfrm>
            <a:off x="0" y="624287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nta3">
            <a:extLst>
              <a:ext uri="{FF2B5EF4-FFF2-40B4-BE49-F238E27FC236}">
                <a16:creationId xmlns:a16="http://schemas.microsoft.com/office/drawing/2014/main" xmlns="" id="{6D73E7C6-8183-485F-8B09-BA8FE254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61" y="2539685"/>
            <a:ext cx="2843214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nta4">
            <a:extLst>
              <a:ext uri="{FF2B5EF4-FFF2-40B4-BE49-F238E27FC236}">
                <a16:creationId xmlns:a16="http://schemas.microsoft.com/office/drawing/2014/main" xmlns="" id="{225FC40A-CFC7-4201-A2B2-DBFA3BC7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97" y="2779397"/>
            <a:ext cx="218640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3A61EC5-E62C-4164-BD7B-FAE70E81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378875"/>
            <a:ext cx="508239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ar-SA" sz="1800" b="1" dirty="0">
                <a:solidFill>
                  <a:srgbClr val="000000"/>
                </a:solidFill>
                <a:latin typeface="+mn-lt"/>
              </a:rPr>
              <a:t>Trophozoite: </a:t>
            </a:r>
          </a:p>
          <a:p>
            <a:pPr marL="342900" indent="-342900">
              <a:spcBef>
                <a:spcPts val="0"/>
              </a:spcBef>
            </a:pP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vegetative stage</a:t>
            </a: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, </a:t>
            </a:r>
          </a:p>
          <a:p>
            <a:pPr marL="342900" indent="-342900">
              <a:spcBef>
                <a:spcPts val="0"/>
              </a:spcBef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must encyst to survive in the environment. </a:t>
            </a:r>
          </a:p>
          <a:p>
            <a:pPr marL="342900" indent="-342900">
              <a:spcBef>
                <a:spcPts val="0"/>
              </a:spcBef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It is a fragile structure.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D40B9433-3C9E-4BC3-83DA-FABC9E22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43" y="1378875"/>
            <a:ext cx="508239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ar-SA" sz="1800" b="1" dirty="0">
                <a:solidFill>
                  <a:srgbClr val="000000"/>
                </a:solidFill>
                <a:latin typeface="+mn-lt"/>
              </a:rPr>
              <a:t>Cyst: </a:t>
            </a:r>
          </a:p>
          <a:p>
            <a:pPr marL="342900" indent="-342900">
              <a:spcBef>
                <a:spcPts val="0"/>
              </a:spcBef>
            </a:pPr>
            <a:r>
              <a:rPr lang="en-US" altLang="ar-SA" sz="1800" dirty="0">
                <a:solidFill>
                  <a:srgbClr val="FF0000"/>
                </a:solidFill>
                <a:latin typeface="+mn-lt"/>
              </a:rPr>
              <a:t>infective stage</a:t>
            </a: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ar-SA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diagnostic as well  </a:t>
            </a:r>
          </a:p>
          <a:p>
            <a:pPr marL="342900" indent="-342900">
              <a:spcBef>
                <a:spcPts val="0"/>
              </a:spcBef>
            </a:pPr>
            <a:r>
              <a:rPr lang="en-US" altLang="ar-SA" sz="1800" dirty="0">
                <a:solidFill>
                  <a:srgbClr val="000000"/>
                </a:solidFill>
                <a:latin typeface="+mn-lt"/>
              </a:rPr>
              <a:t>Resist the harsh conditions of the environment.</a:t>
            </a:r>
          </a:p>
        </p:txBody>
      </p:sp>
      <p:pic>
        <p:nvPicPr>
          <p:cNvPr id="9" name="Picture 4" descr="E_histol_cyst_drawG_sm">
            <a:extLst>
              <a:ext uri="{FF2B5EF4-FFF2-40B4-BE49-F238E27FC236}">
                <a16:creationId xmlns:a16="http://schemas.microsoft.com/office/drawing/2014/main" xmlns="" id="{0F9F2FDC-D9D9-411B-9C33-CC3B6856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33" y="2905844"/>
            <a:ext cx="2313131" cy="23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_histol_troph_B">
            <a:extLst>
              <a:ext uri="{FF2B5EF4-FFF2-40B4-BE49-F238E27FC236}">
                <a16:creationId xmlns:a16="http://schemas.microsoft.com/office/drawing/2014/main" xmlns="" id="{8971AEF2-FFBD-4A5D-B121-F9A74A96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36" y="2897139"/>
            <a:ext cx="1512516" cy="20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E_histol_troph_E">
            <a:extLst>
              <a:ext uri="{FF2B5EF4-FFF2-40B4-BE49-F238E27FC236}">
                <a16:creationId xmlns:a16="http://schemas.microsoft.com/office/drawing/2014/main" xmlns="" id="{FDF1FB29-C0CB-4787-94BB-952DDD3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7" y="2825260"/>
            <a:ext cx="1642216" cy="211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F807C3F-47DE-46ED-8D34-2E3E0FD511B1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521A209-DE08-4D16-8ED8-EFDFCC5FD93A}"/>
              </a:ext>
            </a:extLst>
          </p:cNvPr>
          <p:cNvSpPr txBox="1">
            <a:spLocks/>
          </p:cNvSpPr>
          <p:nvPr/>
        </p:nvSpPr>
        <p:spPr>
          <a:xfrm>
            <a:off x="519988" y="356043"/>
            <a:ext cx="11239500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Entamoeba Histolytica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CA80D1-92E9-4672-B082-B0676A570CF9}"/>
              </a:ext>
            </a:extLst>
          </p:cNvPr>
          <p:cNvSpPr/>
          <p:nvPr/>
        </p:nvSpPr>
        <p:spPr>
          <a:xfrm>
            <a:off x="181767" y="1282700"/>
            <a:ext cx="6079885" cy="419640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D8B81F-B39C-436C-A1B2-EB28A7404AD9}"/>
              </a:ext>
            </a:extLst>
          </p:cNvPr>
          <p:cNvSpPr/>
          <p:nvPr/>
        </p:nvSpPr>
        <p:spPr>
          <a:xfrm>
            <a:off x="6360497" y="1282700"/>
            <a:ext cx="5649737" cy="419640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1636</Words>
  <Application>Microsoft Macintosh PowerPoint</Application>
  <PresentationFormat>Widescreen</PresentationFormat>
  <Paragraphs>258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Office Theme</vt:lpstr>
      <vt:lpstr>Bitmap Image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83</cp:revision>
  <dcterms:created xsi:type="dcterms:W3CDTF">2016-09-30T08:16:06Z</dcterms:created>
  <dcterms:modified xsi:type="dcterms:W3CDTF">2017-12-08T16:53:56Z</dcterms:modified>
</cp:coreProperties>
</file>