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4"/>
  </p:notesMasterIdLst>
  <p:sldIdLst>
    <p:sldId id="270" r:id="rId2"/>
    <p:sldId id="275" r:id="rId3"/>
    <p:sldId id="257" r:id="rId4"/>
    <p:sldId id="264" r:id="rId5"/>
    <p:sldId id="265" r:id="rId6"/>
    <p:sldId id="266" r:id="rId7"/>
    <p:sldId id="267" r:id="rId8"/>
    <p:sldId id="268" r:id="rId9"/>
    <p:sldId id="274" r:id="rId10"/>
    <p:sldId id="273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" initials="حم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DDDD"/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8301" autoAdjust="0"/>
  </p:normalViewPr>
  <p:slideViewPr>
    <p:cSldViewPr snapToGrid="0">
      <p:cViewPr varScale="1">
        <p:scale>
          <a:sx n="67" d="100"/>
          <a:sy n="67" d="100"/>
        </p:scale>
        <p:origin x="58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6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7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cs.google.com/presentation/d/10zRUawfvoXG_BGXBh6f9W2NeRSSfW6Q_zW9VhGQtK_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folders/1z5btge3-EZI_KnN4bQ9TwyQxruTP227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3122677" y="4040938"/>
            <a:ext cx="6264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  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Salmonella &amp;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shigella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57" y="2536094"/>
            <a:ext cx="1525574" cy="13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" y="0"/>
            <a:ext cx="5406465" cy="7540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4663140"/>
            <a:ext cx="6710083" cy="2060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7588" y="2229887"/>
            <a:ext cx="5365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VERY </a:t>
            </a:r>
            <a:r>
              <a:rPr lang="en-US" sz="2800" dirty="0" err="1">
                <a:solidFill>
                  <a:srgbClr val="FF0000"/>
                </a:solidFill>
              </a:rPr>
              <a:t>VERY</a:t>
            </a:r>
            <a:r>
              <a:rPr lang="en-US" sz="2800" dirty="0">
                <a:solidFill>
                  <a:srgbClr val="FF0000"/>
                </a:solidFill>
              </a:rPr>
              <a:t>  IMPORTANT</a:t>
            </a:r>
          </a:p>
          <a:p>
            <a:r>
              <a:rPr lang="en-US" sz="2800" dirty="0"/>
              <a:t>You can find it </a:t>
            </a:r>
            <a:r>
              <a:rPr lang="en-US" sz="2800" dirty="0">
                <a:hlinkClick r:id="rId4"/>
              </a:rPr>
              <a:t>HERE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2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10091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8983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35988A-1BF4-42AD-99C0-8A2DEB1A62A1}"/>
              </a:ext>
            </a:extLst>
          </p:cNvPr>
          <p:cNvSpPr txBox="1"/>
          <p:nvPr/>
        </p:nvSpPr>
        <p:spPr>
          <a:xfrm>
            <a:off x="10341736" y="6362163"/>
            <a:ext cx="285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>
                <a:solidFill>
                  <a:schemeClr val="bg1">
                    <a:lumMod val="50000"/>
                  </a:schemeClr>
                </a:solidFill>
              </a:rPr>
              <a:t>Answers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 :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1-A 2-C 3-B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1" y="1031631"/>
            <a:ext cx="116761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1.Salmonella is a motile bacteria, while </a:t>
            </a:r>
            <a:r>
              <a:rPr lang="en-US" dirty="0" err="1"/>
              <a:t>Shigella</a:t>
            </a:r>
            <a:r>
              <a:rPr lang="en-US" dirty="0"/>
              <a:t> is a non-motile bacteria: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A) True B) False</a:t>
            </a:r>
          </a:p>
          <a:p>
            <a:endParaRPr lang="en-US" dirty="0"/>
          </a:p>
          <a:p>
            <a:r>
              <a:rPr lang="en-US" dirty="0"/>
              <a:t> 2.A patient diagnosed with Enteric fever, which subspecies you’re supposed to see in his biopsy?</a:t>
            </a:r>
          </a:p>
          <a:p>
            <a:endParaRPr lang="en-US" dirty="0"/>
          </a:p>
          <a:p>
            <a:r>
              <a:rPr lang="en-US" dirty="0"/>
              <a:t> A) Salmonella </a:t>
            </a:r>
            <a:r>
              <a:rPr lang="en-US" dirty="0" err="1"/>
              <a:t>enterica</a:t>
            </a:r>
            <a:endParaRPr lang="en-US" dirty="0"/>
          </a:p>
          <a:p>
            <a:r>
              <a:rPr lang="en-US" dirty="0"/>
              <a:t> B) </a:t>
            </a:r>
            <a:r>
              <a:rPr lang="en-US" dirty="0" err="1"/>
              <a:t>Shigella</a:t>
            </a:r>
            <a:r>
              <a:rPr lang="en-US" dirty="0"/>
              <a:t> </a:t>
            </a:r>
            <a:r>
              <a:rPr lang="en-US" dirty="0" err="1"/>
              <a:t>dysenteriae</a:t>
            </a:r>
            <a:r>
              <a:rPr lang="en-US" dirty="0"/>
              <a:t> </a:t>
            </a:r>
          </a:p>
          <a:p>
            <a:r>
              <a:rPr lang="en-US" dirty="0"/>
              <a:t> C) Salmonella </a:t>
            </a:r>
            <a:r>
              <a:rPr lang="en-US" dirty="0" err="1"/>
              <a:t>typhi</a:t>
            </a:r>
            <a:r>
              <a:rPr lang="en-US" dirty="0"/>
              <a:t> and </a:t>
            </a:r>
            <a:r>
              <a:rPr lang="en-US" dirty="0" err="1"/>
              <a:t>paratyphi</a:t>
            </a:r>
            <a:endParaRPr lang="en-US" dirty="0"/>
          </a:p>
          <a:p>
            <a:r>
              <a:rPr lang="en-US" dirty="0"/>
              <a:t> D) </a:t>
            </a:r>
            <a:r>
              <a:rPr lang="en-US" dirty="0" err="1"/>
              <a:t>Shigella</a:t>
            </a:r>
            <a:r>
              <a:rPr lang="en-US" dirty="0"/>
              <a:t> </a:t>
            </a:r>
            <a:r>
              <a:rPr lang="en-US" dirty="0" err="1"/>
              <a:t>sonnei</a:t>
            </a:r>
            <a:endParaRPr lang="en-US" dirty="0"/>
          </a:p>
          <a:p>
            <a:endParaRPr lang="en-US" dirty="0"/>
          </a:p>
          <a:p>
            <a:r>
              <a:rPr lang="en-US" dirty="0"/>
              <a:t> 3. </a:t>
            </a:r>
            <a:r>
              <a:rPr lang="en-US" dirty="0" err="1"/>
              <a:t>Acoording</a:t>
            </a:r>
            <a:r>
              <a:rPr lang="en-US" dirty="0"/>
              <a:t> to the patient in Q.2, which one of theses symptoms will be present in his case?</a:t>
            </a:r>
          </a:p>
          <a:p>
            <a:endParaRPr lang="en-US" dirty="0"/>
          </a:p>
          <a:p>
            <a:r>
              <a:rPr lang="en-US" dirty="0"/>
              <a:t> A) Watery diarrhea</a:t>
            </a:r>
          </a:p>
          <a:p>
            <a:r>
              <a:rPr lang="en-US" dirty="0"/>
              <a:t> B) Prolong fever</a:t>
            </a:r>
          </a:p>
          <a:p>
            <a:r>
              <a:rPr lang="en-US" dirty="0"/>
              <a:t> C) Bacillary </a:t>
            </a:r>
            <a:r>
              <a:rPr lang="en-US" dirty="0" err="1"/>
              <a:t>dysentry</a:t>
            </a:r>
            <a:endParaRPr lang="en-US" dirty="0"/>
          </a:p>
          <a:p>
            <a:r>
              <a:rPr lang="en-US" dirty="0"/>
              <a:t> D) </a:t>
            </a:r>
            <a:r>
              <a:rPr lang="en-US" dirty="0" err="1"/>
              <a:t>Tenesmus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9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3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Nawaf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alkhudhairy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Majed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alzain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Talal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alhuqayl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876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Shatha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Alghaihb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D6FB-DE6D-421F-A7AD-BF7EDD11461C}"/>
              </a:ext>
            </a:extLst>
          </p:cNvPr>
          <p:cNvSpPr txBox="1">
            <a:spLocks/>
          </p:cNvSpPr>
          <p:nvPr/>
        </p:nvSpPr>
        <p:spPr>
          <a:xfrm>
            <a:off x="145774" y="100910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2E2237-8630-4110-96E7-287A218A8B5B}"/>
              </a:ext>
            </a:extLst>
          </p:cNvPr>
          <p:cNvSpPr txBox="1">
            <a:spLocks/>
          </p:cNvSpPr>
          <p:nvPr/>
        </p:nvSpPr>
        <p:spPr>
          <a:xfrm>
            <a:off x="145774" y="194019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21603D-077C-47D8-A16F-078607BA8FBB}"/>
              </a:ext>
            </a:extLst>
          </p:cNvPr>
          <p:cNvSpPr txBox="1">
            <a:spLocks/>
          </p:cNvSpPr>
          <p:nvPr/>
        </p:nvSpPr>
        <p:spPr>
          <a:xfrm>
            <a:off x="298174" y="1127263"/>
            <a:ext cx="11893826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r" rtl="1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r" rtl="1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r" rtl="1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 2"/>
              <a:buNone/>
            </a:pPr>
            <a:r>
              <a:rPr lang="en-US" dirty="0"/>
              <a:t>1-Develop an algorithm using biochemical tests to </a:t>
            </a:r>
          </a:p>
          <a:p>
            <a:pPr algn="l">
              <a:buFont typeface="Wingdings 2"/>
              <a:buNone/>
            </a:pPr>
            <a:r>
              <a:rPr lang="en-US" dirty="0"/>
              <a:t>identify and classify </a:t>
            </a:r>
            <a:r>
              <a:rPr lang="en-US" i="1" dirty="0"/>
              <a:t>Salmonella</a:t>
            </a:r>
            <a:r>
              <a:rPr lang="en-US" dirty="0"/>
              <a:t> and </a:t>
            </a:r>
            <a:r>
              <a:rPr lang="en-US" i="1" dirty="0"/>
              <a:t>Shigella</a:t>
            </a:r>
          </a:p>
          <a:p>
            <a:pPr algn="l">
              <a:buFont typeface="Wingdings 2"/>
              <a:buNone/>
            </a:pPr>
            <a:r>
              <a:rPr lang="en-US" dirty="0"/>
              <a:t>2- Describe the antigenic structures and virulence factors of </a:t>
            </a:r>
            <a:r>
              <a:rPr lang="en-US" i="1" dirty="0"/>
              <a:t>Salmonella</a:t>
            </a:r>
            <a:r>
              <a:rPr lang="en-US" dirty="0"/>
              <a:t> and </a:t>
            </a:r>
            <a:r>
              <a:rPr lang="en-US" i="1" dirty="0"/>
              <a:t>Shigella</a:t>
            </a:r>
          </a:p>
          <a:p>
            <a:pPr algn="l">
              <a:buFont typeface="Wingdings 2"/>
              <a:buNone/>
            </a:pPr>
            <a:r>
              <a:rPr lang="en-US" dirty="0"/>
              <a:t>3- Compare the pathogenesis of various species of </a:t>
            </a:r>
            <a:r>
              <a:rPr lang="en-US" i="1" dirty="0"/>
              <a:t>Salmonella</a:t>
            </a:r>
            <a:r>
              <a:rPr lang="en-US" dirty="0"/>
              <a:t> and </a:t>
            </a:r>
            <a:r>
              <a:rPr lang="en-US" i="1" dirty="0"/>
              <a:t>Shigella</a:t>
            </a:r>
          </a:p>
          <a:p>
            <a:pPr algn="l">
              <a:buFont typeface="Wingdings 2"/>
              <a:buNone/>
            </a:pPr>
            <a:r>
              <a:rPr lang="en-US" dirty="0"/>
              <a:t>4-Describe the clinical features and risk factors for the infection with the two organisms</a:t>
            </a:r>
          </a:p>
          <a:p>
            <a:pPr algn="l">
              <a:buFont typeface="Wingdings 2"/>
              <a:buNone/>
            </a:pPr>
            <a:r>
              <a:rPr lang="en-US" dirty="0"/>
              <a:t>5- Describe the general concepts for the management of gastroenteritis caused by both organisms.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94C470-97E2-4FD6-B330-36E8A33E988B}"/>
              </a:ext>
            </a:extLst>
          </p:cNvPr>
          <p:cNvCxnSpPr/>
          <p:nvPr/>
        </p:nvCxnSpPr>
        <p:spPr>
          <a:xfrm>
            <a:off x="0" y="642037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1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05350"/>
              </p:ext>
            </p:extLst>
          </p:nvPr>
        </p:nvGraphicFramePr>
        <p:xfrm>
          <a:off x="232606" y="651671"/>
          <a:ext cx="11726787" cy="58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17">
                  <a:extLst>
                    <a:ext uri="{9D8B030D-6E8A-4147-A177-3AD203B41FA5}">
                      <a16:colId xmlns:a16="http://schemas.microsoft.com/office/drawing/2014/main" val="1323372772"/>
                    </a:ext>
                  </a:extLst>
                </a:gridCol>
                <a:gridCol w="10400970">
                  <a:extLst>
                    <a:ext uri="{9D8B030D-6E8A-4147-A177-3AD203B41FA5}">
                      <a16:colId xmlns:a16="http://schemas.microsoft.com/office/drawing/2014/main" val="3679817453"/>
                    </a:ext>
                  </a:extLst>
                </a:gridCol>
              </a:tblGrid>
              <a:tr h="70561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Gram negative facultative anaerobic bacilli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Non lactose fermenting colonies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Motile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</a:rPr>
                        <a:t>highest during the rainy season in tropical climates and during the warmer months in temperate climates.</a:t>
                      </a:r>
                      <a:endParaRPr lang="en-US" sz="18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11586"/>
                  </a:ext>
                </a:extLst>
              </a:tr>
              <a:tr h="136223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Classification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Has two species: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S.enterica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(six subspecies I, II, III, IV, V, VI) 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S.borgori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(rare) </a:t>
                      </a:r>
                    </a:p>
                    <a:p>
                      <a:pPr marL="0" lvl="0" indent="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doctor note: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S.Non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typhe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Cold blooded animal, birds, rodents, turtles, snake and fish”</a:t>
                      </a:r>
                    </a:p>
                    <a:p>
                      <a:pPr marL="0" lvl="0" indent="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doctor note: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S.Typhe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: human transmission”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50848"/>
                  </a:ext>
                </a:extLst>
              </a:tr>
              <a:tr h="1221415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/>
                        <a:t>Virulence</a:t>
                      </a:r>
                      <a:r>
                        <a:rPr lang="en-US" sz="1600" b="1" baseline="0" dirty="0"/>
                        <a:t> factors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Fimbria for adherence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reason for bacteremia )</a:t>
                      </a:r>
                      <a:endParaRPr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Enterotoxin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Endocytosis: SPI 1 T3SS  /  TLR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Replication in microphage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71491"/>
                  </a:ext>
                </a:extLst>
              </a:tr>
              <a:tr h="1617659">
                <a:tc>
                  <a:txBody>
                    <a:bodyPr/>
                    <a:lstStyle/>
                    <a:p>
                      <a:r>
                        <a:rPr lang="en-US" sz="1600" b="1" dirty="0"/>
                        <a:t>Antigenic structures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O. somatic antigen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H. </a:t>
                      </a:r>
                      <a:r>
                        <a:rPr lang="en-US" sz="18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flagellar</a:t>
                      </a: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antigen ( motile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en-US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K. capsular antigen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IE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V=virulent) </a:t>
                      </a:r>
                      <a:r>
                        <a:rPr lang="en-US" b="0" dirty="0">
                          <a:solidFill>
                            <a:srgbClr val="7030A0"/>
                          </a:solidFill>
                        </a:rPr>
                        <a:t>surface polysaccharide antigen </a:t>
                      </a:r>
                      <a:r>
                        <a:rPr lang="en-IE" sz="18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Salmonella serotype typhi (virulence) </a:t>
                      </a:r>
                      <a:r>
                        <a:rPr lang="en-US" b="0" dirty="0">
                          <a:solidFill>
                            <a:srgbClr val="7030A0"/>
                          </a:solidFill>
                        </a:rPr>
                        <a:t>prevents phagocytosis &amp; allow intracellular survival</a:t>
                      </a:r>
                      <a:endParaRPr lang="en-IE" sz="18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Antigen (Heat – stable) is lipopolysaccharide in the outer membrane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A,B,C1,C2,D,E</a:t>
                      </a:r>
                      <a:endParaRPr lang="en-IE" sz="18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H-antigen (Heat labile)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314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606" y="90641"/>
            <a:ext cx="408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Salmonella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2" descr="http://bacterioweb.univ-fcomte.fr/cours_dcem1/Images/059.jpg">
            <a:extLst>
              <a:ext uri="{FF2B5EF4-FFF2-40B4-BE49-F238E27FC236}">
                <a16:creationId xmlns:a16="http://schemas.microsoft.com/office/drawing/2014/main" id="{D9BFDC6A-E4FC-44C4-BD61-689D4E80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7" y="3429000"/>
            <a:ext cx="1647774" cy="9460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B50B3-E743-4DF1-9AF5-8F4171680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65" y="651671"/>
            <a:ext cx="1234828" cy="675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1A46A-05F7-4D83-8A61-B2BFEB08A38A}"/>
              </a:ext>
            </a:extLst>
          </p:cNvPr>
          <p:cNvSpPr txBox="1"/>
          <p:nvPr/>
        </p:nvSpPr>
        <p:spPr>
          <a:xfrm>
            <a:off x="2589526" y="12136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Have flagella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03697"/>
              </p:ext>
            </p:extLst>
          </p:nvPr>
        </p:nvGraphicFramePr>
        <p:xfrm>
          <a:off x="515815" y="463060"/>
          <a:ext cx="4522970" cy="200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970">
                  <a:extLst>
                    <a:ext uri="{9D8B030D-6E8A-4147-A177-3AD203B41FA5}">
                      <a16:colId xmlns:a16="http://schemas.microsoft.com/office/drawing/2014/main" val="3679817453"/>
                    </a:ext>
                  </a:extLst>
                </a:gridCol>
              </a:tblGrid>
              <a:tr h="345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76380"/>
                  </a:ext>
                </a:extLst>
              </a:tr>
              <a:tr h="1664510"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endParaRPr lang="en-IE" sz="1600" dirty="0">
                        <a:solidFill>
                          <a:schemeClr val="tx1"/>
                        </a:solidFill>
                        <a:cs typeface="Calibri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Acute gastroenteritis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Typhoid fever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typhoidal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bacteremia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 state following Salmonella infection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1158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90560"/>
              </p:ext>
            </p:extLst>
          </p:nvPr>
        </p:nvGraphicFramePr>
        <p:xfrm>
          <a:off x="7340784" y="463060"/>
          <a:ext cx="4522970" cy="199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970">
                  <a:extLst>
                    <a:ext uri="{9D8B030D-6E8A-4147-A177-3AD203B41FA5}">
                      <a16:colId xmlns:a16="http://schemas.microsoft.com/office/drawing/2014/main" val="3679817453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76380"/>
                  </a:ext>
                </a:extLst>
              </a:tr>
              <a:tr h="1664510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food and milk contaminated with human or animal excreta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Salmonella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paratyphi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the source is human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115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CC34C-D552-487F-94A8-444D376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97366"/>
              </p:ext>
            </p:extLst>
          </p:nvPr>
        </p:nvGraphicFramePr>
        <p:xfrm>
          <a:off x="0" y="2921222"/>
          <a:ext cx="121920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292404492"/>
                    </a:ext>
                  </a:extLst>
                </a:gridCol>
              </a:tblGrid>
              <a:tr h="235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Gastroenteritis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1912"/>
                  </a:ext>
                </a:extLst>
              </a:tr>
              <a:tr h="1042059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Food poisoning through contaminated food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enterica subsp. Enterica </a:t>
                      </a:r>
                      <a:r>
                        <a:rPr lang="en-US" b="0" i="0" dirty="0">
                          <a:solidFill>
                            <a:srgbClr val="7030A0"/>
                          </a:solidFill>
                        </a:rPr>
                        <a:t>the common cause</a:t>
                      </a:r>
                      <a:endParaRPr lang="en-US" sz="1800" b="0" i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poultry </a:t>
                      </a:r>
                      <a:r>
                        <a:rPr lang="ar-SA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الدواجن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milk, egg  &amp; egg products and handling pets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Infective dose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bacteria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 needs large number of bacteria to start the disease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 8 – 36 hrs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IP 12-48</a:t>
                      </a:r>
                      <a:r>
                        <a:rPr lang="en-US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n-US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fever, chills, watery diarrhea and abdominal pain,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self limiting in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immunocompetent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sickle cell, hemolytic disorder and ulcerative colitis, elderly or very young patient the infection may be very severe. Require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treatment.</a:t>
                      </a:r>
                      <a:r>
                        <a:rPr lang="ar-SA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May cause septicemia or meningitis in the young patient 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Patient At high risk for dissemination</a:t>
                      </a:r>
                      <a:r>
                        <a:rPr lang="ar-SA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ar-SA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antimicrobial indicated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4060A-D63F-4D3D-861A-CBDAC30104D4}"/>
              </a:ext>
            </a:extLst>
          </p:cNvPr>
          <p:cNvCxnSpPr/>
          <p:nvPr/>
        </p:nvCxnSpPr>
        <p:spPr>
          <a:xfrm>
            <a:off x="0" y="642037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6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42037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6CC34C-D552-487F-94A8-444D376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04357"/>
              </p:ext>
            </p:extLst>
          </p:nvPr>
        </p:nvGraphicFramePr>
        <p:xfrm>
          <a:off x="213442" y="129791"/>
          <a:ext cx="11765115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5115">
                  <a:extLst>
                    <a:ext uri="{9D8B030D-6E8A-4147-A177-3AD203B41FA5}">
                      <a16:colId xmlns:a16="http://schemas.microsoft.com/office/drawing/2014/main" val="3292404492"/>
                    </a:ext>
                  </a:extLst>
                </a:gridCol>
              </a:tblGrid>
              <a:tr h="235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Enteric fever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(Typhoid fever)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1912"/>
                  </a:ext>
                </a:extLst>
              </a:tr>
              <a:tr h="104205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Prolonged fever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Bacteremia 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Involvement of the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reticulo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endothelial system (liver, spleen, intestines and mesentery)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to multiple organs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Ingestion of contaminated food by infected or carrier individual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Caused by Salmonella serotype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typhi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or S.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paratyphi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A, B and C (less severe)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Common in tropical , subtropical countries, and travelers to these countries due to inappropriate sewage disposal and poor sanitation.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  :  9 – 14 days.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5869" y="34062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2060"/>
              </a:buClr>
            </a:pPr>
            <a:r>
              <a:rPr lang="en-US" b="1" i="1" dirty="0">
                <a:solidFill>
                  <a:srgbClr val="FF0000"/>
                </a:solidFill>
                <a:cs typeface="Calibri" pitchFamily="34" charset="0"/>
              </a:rPr>
              <a:t>First week: </a:t>
            </a:r>
          </a:p>
          <a:p>
            <a:pPr marL="34290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fever, malaise, anorexia, myalgia and a continuous dull frontal headache then</a:t>
            </a:r>
          </a:p>
          <a:p>
            <a:pPr marL="34290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Patient develops constipation</a:t>
            </a:r>
          </a:p>
          <a:p>
            <a:pPr marL="34290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Mesenteric lymph node </a:t>
            </a:r>
            <a:r>
              <a:rPr lang="en-US" dirty="0">
                <a:solidFill>
                  <a:schemeClr val="dk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dk1"/>
                </a:solidFill>
              </a:rPr>
              <a:t> blood stream liver, spleen and bone  marrow</a:t>
            </a:r>
          </a:p>
          <a:p>
            <a:pPr marL="34290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Engulfment of Salmonella by mononuclear phagocytes </a:t>
            </a:r>
            <a:r>
              <a:rPr lang="en-US" dirty="0">
                <a:solidFill>
                  <a:srgbClr val="0070C0"/>
                </a:solidFill>
              </a:rPr>
              <a:t>(multiply intercellularly)</a:t>
            </a:r>
          </a:p>
          <a:p>
            <a:pPr marL="34290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Bacteria Released into the blood stream again that can lead to high fever (blood culture positive)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1869" y="35580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cs typeface="Calibri" pitchFamily="34" charset="0"/>
              </a:rPr>
              <a:t>Second and third week:</a:t>
            </a:r>
          </a:p>
          <a:p>
            <a:pPr marL="342900" lvl="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Sustained fever, prolonged bacteremia</a:t>
            </a:r>
          </a:p>
          <a:p>
            <a:pPr marL="342900" lvl="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Invade gallbladder and payer's patches</a:t>
            </a:r>
          </a:p>
          <a:p>
            <a:pPr marL="342900" lvl="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Rose spots 2nd week of fever</a:t>
            </a:r>
          </a:p>
          <a:p>
            <a:pPr marL="342900" lvl="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 err="1">
                <a:solidFill>
                  <a:schemeClr val="dk1"/>
                </a:solidFill>
              </a:rPr>
              <a:t>Billiary</a:t>
            </a:r>
            <a:r>
              <a:rPr lang="en-US" dirty="0">
                <a:solidFill>
                  <a:schemeClr val="dk1"/>
                </a:solidFill>
              </a:rPr>
              <a:t> tract </a:t>
            </a:r>
            <a:r>
              <a:rPr lang="en-US" dirty="0">
                <a:solidFill>
                  <a:schemeClr val="dk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dk1"/>
                </a:solidFill>
              </a:rPr>
              <a:t>GIT</a:t>
            </a:r>
          </a:p>
          <a:p>
            <a:pPr marL="342900" lvl="0" indent="-342900">
              <a:buClr>
                <a:srgbClr val="002060"/>
              </a:buClr>
              <a:buFont typeface="Arial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Organism isolated from stool </a:t>
            </a:r>
            <a:r>
              <a:rPr lang="en-US" dirty="0">
                <a:solidFill>
                  <a:srgbClr val="0070C0"/>
                </a:solidFill>
              </a:rPr>
              <a:t>in large number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6874" y="3301575"/>
            <a:ext cx="272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Stages are important </a:t>
            </a:r>
          </a:p>
        </p:txBody>
      </p:sp>
    </p:spTree>
    <p:extLst>
      <p:ext uri="{BB962C8B-B14F-4D97-AF65-F5344CB8AC3E}">
        <p14:creationId xmlns:p14="http://schemas.microsoft.com/office/powerpoint/2010/main" val="30735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4028"/>
              </p:ext>
            </p:extLst>
          </p:nvPr>
        </p:nvGraphicFramePr>
        <p:xfrm>
          <a:off x="171187" y="795068"/>
          <a:ext cx="11702143" cy="1553384"/>
        </p:xfrm>
        <a:graphic>
          <a:graphicData uri="http://schemas.openxmlformats.org/drawingml/2006/table">
            <a:tbl>
              <a:tblPr firstRow="1" bandRow="1"/>
              <a:tblGrid>
                <a:gridCol w="1170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76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Necrotizing cholecystitis</a:t>
                      </a:r>
                    </a:p>
                    <a:p>
                      <a:pPr marL="342900" lvl="0" indent="-34290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Bowel hemorrhage and perforation</a:t>
                      </a:r>
                    </a:p>
                    <a:p>
                      <a:pPr marL="342900" lvl="0" indent="-34290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 and thrombophlebitis</a:t>
                      </a:r>
                    </a:p>
                    <a:p>
                      <a:pPr marL="342900" lvl="0" indent="-34290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Meningitis, osteomyelitis, endocarditis and abscesses.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04666"/>
              </p:ext>
            </p:extLst>
          </p:nvPr>
        </p:nvGraphicFramePr>
        <p:xfrm>
          <a:off x="171187" y="2947852"/>
          <a:ext cx="11702143" cy="2895600"/>
        </p:xfrm>
        <a:graphic>
          <a:graphicData uri="http://schemas.openxmlformats.org/drawingml/2006/table">
            <a:tbl>
              <a:tblPr firstRow="1" bandRow="1"/>
              <a:tblGrid>
                <a:gridCol w="1170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ANTIBIOTIC &amp; MANAGEMENT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76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Enteric fever: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Ceftriaxone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Ciprofloxacin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Trimelhoprim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Sulfamethoxazole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</a:p>
                    <a:p>
                      <a:pPr marL="800100" lvl="1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Azithromycin or Ceftriaxone from patients from India and SE Asia due to resistance of strains. Ciprofloxacin from patients from other areas.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Salmonella gastroenteritis:</a:t>
                      </a:r>
                    </a:p>
                    <a:p>
                      <a:pPr marL="742950" lvl="1" indent="-285750" algn="l" defTabSz="914400" rtl="0" eaLnBrk="1" latinLnBrk="0" hangingPunct="1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uncomplicated cases require fluid and electrolyte replacement only.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8566" y="795068"/>
            <a:ext cx="339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effect any organ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678373-4A49-4798-B523-45D3A13EAD8B}"/>
              </a:ext>
            </a:extLst>
          </p:cNvPr>
          <p:cNvCxnSpPr/>
          <p:nvPr/>
        </p:nvCxnSpPr>
        <p:spPr>
          <a:xfrm>
            <a:off x="0" y="642037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9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15993"/>
              </p:ext>
            </p:extLst>
          </p:nvPr>
        </p:nvGraphicFramePr>
        <p:xfrm>
          <a:off x="0" y="531874"/>
          <a:ext cx="12192000" cy="6255892"/>
        </p:xfrm>
        <a:graphic>
          <a:graphicData uri="http://schemas.openxmlformats.org/drawingml/2006/table">
            <a:tbl>
              <a:tblPr firstRow="1" bandRow="1"/>
              <a:tblGrid>
                <a:gridCol w="195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0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INFECTION</a:t>
                      </a:r>
                      <a:b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lactose fermenter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 negative bacteria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 bacillary dysentery ( blood, mucus and pus in the stool)</a:t>
                      </a: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S.sonnei most predominant in USA ( fever, watery diarrhea) 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pork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 adult ( man who have sex with man)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S.flexneri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2nd most common </a:t>
                      </a:r>
                      <a:r>
                        <a:rPr lang="en-US" b="0" dirty="0">
                          <a:solidFill>
                            <a:srgbClr val="7030A0"/>
                          </a:solidFill>
                        </a:rPr>
                        <a:t>developing countries</a:t>
                      </a:r>
                      <a:r>
                        <a:rPr lang="en-US" sz="18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homosexual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 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S. </a:t>
                      </a:r>
                      <a:r>
                        <a:rPr lang="en-US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dysenteriae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 most common </a:t>
                      </a:r>
                      <a:endParaRPr lang="en-US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dysenteriae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boydii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most common isolates in developing countries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dysenteriae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1 associated with morbidity and mortality.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Very serious infection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is the only reservoir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ANTIGENIC STRUCTURE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4 species and 4 major O antigen groups: </a:t>
                      </a:r>
                      <a:r>
                        <a:rPr lang="en-US" sz="1800" b="1" i="0" u="none" dirty="0" err="1">
                          <a:solidFill>
                            <a:srgbClr val="7030A0"/>
                          </a:solidFill>
                        </a:rPr>
                        <a:t>S.dysenteriae</a:t>
                      </a:r>
                      <a:r>
                        <a:rPr lang="en-US" sz="1800" b="1" i="0" u="none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en-US" sz="1800" b="1" i="0" u="none" dirty="0" err="1">
                          <a:solidFill>
                            <a:srgbClr val="7030A0"/>
                          </a:solidFill>
                        </a:rPr>
                        <a:t>S.flexneri</a:t>
                      </a:r>
                      <a:r>
                        <a:rPr lang="en-US" sz="1800" b="1" i="0" u="none" dirty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en-US" sz="1800" b="1" i="0" u="none" dirty="0" err="1">
                          <a:solidFill>
                            <a:srgbClr val="7030A0"/>
                          </a:solidFill>
                        </a:rPr>
                        <a:t>S.boydii</a:t>
                      </a:r>
                      <a:r>
                        <a:rPr lang="en-US" sz="1800" b="1" i="0" u="none" dirty="0">
                          <a:solidFill>
                            <a:srgbClr val="7030A0"/>
                          </a:solidFill>
                        </a:rPr>
                        <a:t> &amp; </a:t>
                      </a:r>
                      <a:r>
                        <a:rPr lang="en-US" sz="1800" b="1" i="0" u="none" dirty="0" err="1">
                          <a:solidFill>
                            <a:srgbClr val="7030A0"/>
                          </a:solidFill>
                        </a:rPr>
                        <a:t>S.sonnei</a:t>
                      </a:r>
                      <a:r>
                        <a:rPr lang="en-US" sz="1800" b="1" i="0" u="none"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en-US" sz="1800" i="0" u="non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have O antigens some serotype has K antigen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heat labile removed by boiling)</a:t>
                      </a: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Shigella are non motile, lack H antigen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to person through fecal –oral route </a:t>
                      </a: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Flies, fingers </a:t>
                      </a:r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( have a role in spread).</a:t>
                      </a:r>
                      <a:endParaRPr lang="en-US" sz="1800" b="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and water</a:t>
                      </a:r>
                    </a:p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 children in daycare, people in crowded area and anal oral sex in developed countries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infective dose &lt; 200 bacilli ( can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transmitted easily unlike salmonella </a:t>
                      </a:r>
                      <a:r>
                        <a:rPr lang="ar-SA" sz="18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More serious and virulent than salmonella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Penetrate epithelial cells leads to local inflammation, shedding of intestinal lining and  ulcer formation.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Usually not go deep so no bacteremia due to rarely invading the blood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SYMPTOMS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fever, chill, abdominal cramp and pain accompanied by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tenesmus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bloody stool with mucus &amp; WBC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 :  24 -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48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/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984" y="114273"/>
            <a:ext cx="2440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Shigella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18356"/>
              </p:ext>
            </p:extLst>
          </p:nvPr>
        </p:nvGraphicFramePr>
        <p:xfrm>
          <a:off x="117079" y="445476"/>
          <a:ext cx="11674001" cy="1585661"/>
        </p:xfrm>
        <a:graphic>
          <a:graphicData uri="http://schemas.openxmlformats.org/drawingml/2006/table">
            <a:tbl>
              <a:tblPr firstRow="1" bandRow="1"/>
              <a:tblGrid>
                <a:gridCol w="1167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76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lead to rectal prolapsed in children</a:t>
                      </a:r>
                    </a:p>
                    <a:p>
                      <a:pPr marL="342900" lvl="0" indent="-34290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Complication ileus, obstruction dilatation and toxic mega colon </a:t>
                      </a:r>
                    </a:p>
                    <a:p>
                      <a:pPr marL="342900" lvl="0" indent="-342900" algn="l" rtl="0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Bacteremia in 4 % of severely ill patient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Seizures, HUS (hemolytic uremic syndrome)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2315"/>
              </p:ext>
            </p:extLst>
          </p:nvPr>
        </p:nvGraphicFramePr>
        <p:xfrm>
          <a:off x="117079" y="4447127"/>
          <a:ext cx="11674000" cy="1478825"/>
        </p:xfrm>
        <a:graphic>
          <a:graphicData uri="http://schemas.openxmlformats.org/drawingml/2006/table">
            <a:tbl>
              <a:tblPr firstRow="1" bandRow="1"/>
              <a:tblGrid>
                <a:gridCol w="116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76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indicated if symptoms were severe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used to reduce duration of illness</a:t>
                      </a:r>
                    </a:p>
                    <a:p>
                      <a:pPr marL="342900" lvl="0" indent="-342900" algn="l" defTabSz="914400" rtl="0" eaLnBrk="1" latinLnBrk="0" hangingPunct="1">
                        <a:buClr>
                          <a:srgbClr val="002060"/>
                        </a:buClr>
                        <a:buFont typeface="Arial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Antimicrobial agents depending on susceptibility testing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Ampicillin  or IV Ceftriaxone  or oral  TMP-SMX or Ciprofloxacin or doxycycline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13677"/>
              </p:ext>
            </p:extLst>
          </p:nvPr>
        </p:nvGraphicFramePr>
        <p:xfrm>
          <a:off x="117079" y="2191386"/>
          <a:ext cx="11674001" cy="2124318"/>
        </p:xfrm>
        <a:graphic>
          <a:graphicData uri="http://schemas.openxmlformats.org/drawingml/2006/table">
            <a:tbl>
              <a:tblPr firstRow="1" bandRow="1"/>
              <a:tblGrid>
                <a:gridCol w="1167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 diagnosis of Salmonella &amp; Shigella in stool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2291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 are Gram negative bacilli</a:t>
                      </a:r>
                    </a:p>
                    <a:p>
                      <a:pPr marL="4229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 in selective media </a:t>
                      </a:r>
                      <a:r>
                        <a:rPr lang="en-US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selenite enrichment broth media MAC, SS and XLD,HEA BS0)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2291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Biochemical tests</a:t>
                      </a:r>
                    </a:p>
                    <a:p>
                      <a:pPr marL="42291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Motility test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229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Serology for serotypes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</a:rPr>
                        <a:t>Sero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-grouping based on O and H antigen</a:t>
                      </a:r>
                    </a:p>
                    <a:p>
                      <a:pPr marL="59436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1-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sereny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test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D494D7-4FC0-4CE4-9C54-68E010DDEF15}"/>
              </a:ext>
            </a:extLst>
          </p:cNvPr>
          <p:cNvCxnSpPr/>
          <p:nvPr/>
        </p:nvCxnSpPr>
        <p:spPr>
          <a:xfrm>
            <a:off x="0" y="611263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2333-98A0-45D4-A27B-58487674353F}"/>
              </a:ext>
            </a:extLst>
          </p:cNvPr>
          <p:cNvSpPr/>
          <p:nvPr/>
        </p:nvSpPr>
        <p:spPr>
          <a:xfrm>
            <a:off x="117079" y="6150914"/>
            <a:ext cx="12499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Why do we need a selective media ?</a:t>
            </a:r>
          </a:p>
          <a:p>
            <a:pPr algn="l" rtl="0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Because if we culture the stool directly will show large number of different kind of bacteria and we wont be able to detect the salmonella and shigella</a:t>
            </a:r>
          </a:p>
        </p:txBody>
      </p:sp>
    </p:spTree>
    <p:extLst>
      <p:ext uri="{BB962C8B-B14F-4D97-AF65-F5344CB8AC3E}">
        <p14:creationId xmlns:p14="http://schemas.microsoft.com/office/powerpoint/2010/main" val="125820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3D9084-809A-4932-AB8A-4EB335856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241488"/>
              </p:ext>
            </p:extLst>
          </p:nvPr>
        </p:nvGraphicFramePr>
        <p:xfrm>
          <a:off x="126611" y="580347"/>
          <a:ext cx="6246054" cy="613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SALMONELLA SPECIES AND SUBSPECIES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NO. OF SEROTYPES WITHIN SUBSPECIES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USUAL HABITAT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enterica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subsp. 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enterica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(I)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1504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Warm-blooded animals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S. </a:t>
                      </a:r>
                      <a:r>
                        <a:rPr lang="en-US" sz="1600" dirty="0" err="1">
                          <a:effectLst/>
                        </a:rPr>
                        <a:t>enterica</a:t>
                      </a:r>
                      <a:r>
                        <a:rPr lang="en-US" sz="1600" dirty="0">
                          <a:effectLst/>
                        </a:rPr>
                        <a:t> subsp. </a:t>
                      </a:r>
                      <a:r>
                        <a:rPr lang="en-US" sz="1600" dirty="0" err="1">
                          <a:effectLst/>
                        </a:rPr>
                        <a:t>salmae</a:t>
                      </a:r>
                      <a:r>
                        <a:rPr lang="en-US" sz="1600" dirty="0">
                          <a:effectLst/>
                        </a:rPr>
                        <a:t>(II)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502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S. </a:t>
                      </a:r>
                      <a:r>
                        <a:rPr lang="en-US" sz="1600" dirty="0" err="1">
                          <a:effectLst/>
                        </a:rPr>
                        <a:t>enterica</a:t>
                      </a:r>
                      <a:r>
                        <a:rPr lang="en-US" sz="1600" dirty="0">
                          <a:effectLst/>
                        </a:rPr>
                        <a:t> subsp. </a:t>
                      </a:r>
                      <a:r>
                        <a:rPr lang="en-US" sz="1600" dirty="0" err="1">
                          <a:effectLst/>
                        </a:rPr>
                        <a:t>arizonae</a:t>
                      </a:r>
                      <a:r>
                        <a:rPr lang="en-US" sz="1600" dirty="0">
                          <a:effectLst/>
                        </a:rPr>
                        <a:t> (</a:t>
                      </a:r>
                      <a:r>
                        <a:rPr lang="en-US" sz="1600" dirty="0" err="1">
                          <a:effectLst/>
                        </a:rPr>
                        <a:t>IIIa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95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S. </a:t>
                      </a:r>
                      <a:r>
                        <a:rPr lang="en-US" sz="1600" dirty="0" err="1">
                          <a:effectLst/>
                        </a:rPr>
                        <a:t>enterica</a:t>
                      </a:r>
                      <a:r>
                        <a:rPr lang="en-US" sz="1600" dirty="0">
                          <a:effectLst/>
                        </a:rPr>
                        <a:t> subsp. </a:t>
                      </a:r>
                      <a:r>
                        <a:rPr lang="en-US" sz="1600" dirty="0" err="1">
                          <a:effectLst/>
                        </a:rPr>
                        <a:t>diarizonae</a:t>
                      </a:r>
                      <a:r>
                        <a:rPr lang="en-US" sz="1600" dirty="0">
                          <a:effectLst/>
                        </a:rPr>
                        <a:t> (</a:t>
                      </a:r>
                      <a:r>
                        <a:rPr lang="en-US" sz="1600" dirty="0" err="1">
                          <a:effectLst/>
                        </a:rPr>
                        <a:t>IIIb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333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S. enterica subsp. houtenae (IV)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72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S. enterica subsp. indica(VI)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bongori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(V)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Cold-blooded animals and the environment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</a:rPr>
                        <a:t>2541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57A567-2612-492B-9709-90781EF194E7}"/>
              </a:ext>
            </a:extLst>
          </p:cNvPr>
          <p:cNvSpPr txBox="1"/>
          <p:nvPr/>
        </p:nvSpPr>
        <p:spPr>
          <a:xfrm>
            <a:off x="126609" y="211015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Only in male’s slides: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62519-51C9-47A0-AA78-32564125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920" y="13802"/>
            <a:ext cx="2425080" cy="18653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2" descr="http://content2.eol.org/content/2009/11/25/03/68829_large.jpg">
            <a:extLst>
              <a:ext uri="{FF2B5EF4-FFF2-40B4-BE49-F238E27FC236}">
                <a16:creationId xmlns:a16="http://schemas.microsoft.com/office/drawing/2014/main" id="{AD5FE832-2E48-44DC-A6A9-E7F4FC3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5320" y="4599208"/>
            <a:ext cx="2626680" cy="224498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58580F-7489-4AAC-8761-59D9961F60D0}"/>
              </a:ext>
            </a:extLst>
          </p:cNvPr>
          <p:cNvSpPr txBox="1">
            <a:spLocks/>
          </p:cNvSpPr>
          <p:nvPr/>
        </p:nvSpPr>
        <p:spPr>
          <a:xfrm>
            <a:off x="9766920" y="4221658"/>
            <a:ext cx="268062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DYSENTRY STOOL: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2" descr="نتيجة بحث الصور عن ‪shigella culture‬‏">
            <a:extLst>
              <a:ext uri="{FF2B5EF4-FFF2-40B4-BE49-F238E27FC236}">
                <a16:creationId xmlns:a16="http://schemas.microsoft.com/office/drawing/2014/main" id="{F538A175-A903-4FEE-84A2-5E110442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00" y="2068998"/>
            <a:ext cx="2462100" cy="210197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948FD1-C0A8-427B-9528-2832A5B765D2}"/>
              </a:ext>
            </a:extLst>
          </p:cNvPr>
          <p:cNvSpPr txBox="1">
            <a:spLocks/>
          </p:cNvSpPr>
          <p:nvPr/>
        </p:nvSpPr>
        <p:spPr>
          <a:xfrm>
            <a:off x="6548511" y="4221658"/>
            <a:ext cx="31813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BIOCHEMICAL TESTS:</a:t>
            </a:r>
          </a:p>
        </p:txBody>
      </p:sp>
      <p:pic>
        <p:nvPicPr>
          <p:cNvPr id="11" name="Picture 2" descr="نتيجة بحث الصور عن ‪shigella &amp; salmonella serology‬‏">
            <a:extLst>
              <a:ext uri="{FF2B5EF4-FFF2-40B4-BE49-F238E27FC236}">
                <a16:creationId xmlns:a16="http://schemas.microsoft.com/office/drawing/2014/main" id="{0951EDDC-976B-43C5-8E89-0B0DEA0D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09" y="4599208"/>
            <a:ext cx="3084766" cy="2244989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نتيجة بحث الصور عن ‪shigella &amp; salmonella serology‬‏">
            <a:extLst>
              <a:ext uri="{FF2B5EF4-FFF2-40B4-BE49-F238E27FC236}">
                <a16:creationId xmlns:a16="http://schemas.microsoft.com/office/drawing/2014/main" id="{44A534C5-272C-4B1A-89E6-E6E11327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16" y="77639"/>
            <a:ext cx="3376152" cy="412226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6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1271</Words>
  <Application>Microsoft Office PowerPoint</Application>
  <PresentationFormat>Widescreen</PresentationFormat>
  <Paragraphs>198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Source Sans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abdulaziz abdullah</cp:lastModifiedBy>
  <cp:revision>106</cp:revision>
  <dcterms:created xsi:type="dcterms:W3CDTF">2016-09-30T08:16:06Z</dcterms:created>
  <dcterms:modified xsi:type="dcterms:W3CDTF">2017-12-09T16:15:08Z</dcterms:modified>
</cp:coreProperties>
</file>