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3.xml" ContentType="application/inkml+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4"/>
  </p:notesMasterIdLst>
  <p:sldIdLst>
    <p:sldId id="263" r:id="rId2"/>
    <p:sldId id="259" r:id="rId3"/>
    <p:sldId id="257" r:id="rId4"/>
    <p:sldId id="265" r:id="rId5"/>
    <p:sldId id="264" r:id="rId6"/>
    <p:sldId id="273" r:id="rId7"/>
    <p:sldId id="274" r:id="rId8"/>
    <p:sldId id="275" r:id="rId9"/>
    <p:sldId id="277" r:id="rId10"/>
    <p:sldId id="261" r:id="rId11"/>
    <p:sldId id="270" r:id="rId12"/>
    <p:sldId id="25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حمد" initials="حمد"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AB"/>
    <a:srgbClr val="003300"/>
    <a:srgbClr val="DDDDDD"/>
    <a:srgbClr val="FF9933"/>
    <a:srgbClr val="FF9966"/>
    <a:srgbClr val="FF7C80"/>
    <a:srgbClr val="CC00FF"/>
    <a:srgbClr val="008000"/>
    <a:srgbClr val="0000CC"/>
    <a:srgbClr val="4141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41" autoAdjust="0"/>
    <p:restoredTop sz="95645"/>
  </p:normalViewPr>
  <p:slideViewPr>
    <p:cSldViewPr snapToGrid="0">
      <p:cViewPr>
        <p:scale>
          <a:sx n="114" d="100"/>
          <a:sy n="114" d="100"/>
        </p:scale>
        <p:origin x="520"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65217" units="1/cm"/>
          <inkml:channelProperty channel="Y" name="resolution" value="55.6701" units="1/cm"/>
          <inkml:channelProperty channel="T" name="resolution" value="1" units="1/dev"/>
        </inkml:channelProperties>
      </inkml:inkSource>
      <inkml:timestamp xml:id="ts0" timeString="2017-12-10T12:53:18.164"/>
    </inkml:context>
    <inkml:brush xml:id="br0">
      <inkml:brushProperty name="width" value="0.35" units="cm"/>
      <inkml:brushProperty name="height" value="0.7" units="cm"/>
      <inkml:brushProperty name="color" value="#FFFF00"/>
      <inkml:brushProperty name="tip" value="rectangle"/>
      <inkml:brushProperty name="rasterOp" value="maskPen"/>
      <inkml:brushProperty name="fitToCurve" value="1"/>
    </inkml:brush>
  </inkml:definitions>
  <inkml:trace contextRef="#ctx0" brushRef="#br0">0 0 0,'24'24'110,"1"-24"-110,-1 0 15,0 0 1,24 0-16,-23 0 31,23 24-31,-24-24 16,0 0-1,1 0-15,-1 0 16,0 0 0,0 0-1,0 0-15,0 0 32,1 0-1,-1 0 0,0 0 16,0 0-16,0 0-15,1 0-1,-1 0 1,0 0 0,0 0 15,0 24-15,1-24 15,-1 0-16,0 0 17,0 0 15,-24 24-32,24-24 1,1 0-1,23 0 1,-24 0 15,0 0-15,0 0 15,1 0-31,-1 0 31,0 0-15,0 0 0,0 0-16,1 0 31,23 0-15,-24 0 15,0 0-31,1 0 15,-1 0 1,0 0 31,0 0-31,0 0-1,1 0 16,-1 0-15,0 0 31,0 0-31,0 0-1,25 0 16,-25 0-31,24 0 32,-24 0-17,1 0 1,-1 0 0,0 0-16,0 0 31,0 0-31,1 0 15,-1 0 1,24 0 0,1 0 15,-1 0-15,0 0-1,-24 0 1,25 0-1,-25 0 1,24 0 0,-23 0-1,23 0 1,-24 0 0,0 0-1,25 0 1,-25 0-1,24 0 1,-23 0 0,-1 0-16,0 0 15,0 0 1,0 0 0,0 0-1,1 0-15,23 0 16,-24 0-16,25 0 31,-25 0-31,24 0 16,-24 0-1,25 0-15,-1 0 16,-24 0 0,25 0-1,-25 0-15,0 0 16,0 0-1,0 0-15,25 0 16,-25 0 0,0 0-1,0 0-15,1 0 32,-1 0-32,24 0 15,-24 0 1,1 0-16,-1 0 15,0 0-15,0 0 16,25 0 0,-25 0-16,24 0 15,-24 0 1,25 0 0,-25 0-16,0 0 15,24 0 1,-23 0-16,-1 0 15,0 0 1,24 0 0,-23 0-1,23 0 1,-24 0 0,0 0-1,1 0 16,-1 0-31,0 0 16,0 0 0,0 0-16,0 0 15,25 0 17,-25 0-32,24 0 31,-23 0-31,-1 0 15,24 0 1,1 0 0,-25 0-16,0 0 15,24 0 1,-23 0-16,-1 0 31,24 0-31,-24 0 16,0 0-16,25 0 15,-25 0 1,-24-24-16,24 24 16,0 0-1,25 0-15,-25 0 16,0 0 0,0-24-1,1 24-15,-1 0 16,24 0-1,-24 0 17,1 0-17,23 0 1,-24 0 0,0 0-16,0 0 15,25 0 1,-25 0-16,24 0 31,-23 0-31,23 0 16,-24 0-16,25 0 15,-1 0 1,-24 0 0,25 0-1,-25 0-15,0 0 16,0 0-1,0 0-15,0 0 16,25 0-16,-25 0 16,24 0-1,-23 0 17,-1 0-17,0 0 1,0 0-1,0 0-15,1 0 16,-1 0 0,0 0-1,0 0 1,0 0-16,25 0 16,-25 0-16,-24 24 15,24-24 1,24 0-16,-23 0 15,-1 0 1,24 0-16,-24 0 16,1 0-1,23 0 1,-24 0-16,25 0 16,-1 0-1,0 0-15,1 0 31,-1 0-31,-24 0 16,25 0-16,-25 0 16,0 0-1,0 0-15,25 0 16,-25 0 0,24-24-16,-24 24 15,1 0 1,-1 0-16,24 0 15,-24 0-15,1 0 16,-1 0 0,0 0-16,0 0 31,0 0 0,0 0-15,1 0-1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65217" units="1/cm"/>
          <inkml:channelProperty channel="Y" name="resolution" value="55.6701" units="1/cm"/>
          <inkml:channelProperty channel="T" name="resolution" value="1" units="1/dev"/>
        </inkml:channelProperties>
      </inkml:inkSource>
      <inkml:timestamp xml:id="ts0" timeString="2017-12-10T12:53:23.250"/>
    </inkml:context>
    <inkml:brush xml:id="br0">
      <inkml:brushProperty name="width" value="0.35" units="cm"/>
      <inkml:brushProperty name="height" value="0.7" units="cm"/>
      <inkml:brushProperty name="color" value="#FFFF00"/>
      <inkml:brushProperty name="tip" value="rectangle"/>
      <inkml:brushProperty name="rasterOp" value="maskPen"/>
      <inkml:brushProperty name="fitToCurve" value="1"/>
    </inkml:brush>
  </inkml:definitions>
  <inkml:trace contextRef="#ctx0" brushRef="#br0">9217 196 0,'-49'24'172,"1"-24"-157,24 0 1,-1 0-16,-23 0 16,0 0-16,-1 0 15,1 24 1,24-24-16,-49 0 16,25 0-1,-1 0-15,1 0 16,24 24-1,0-24-15,-1 0 16,-23 0-16,24 0 16,-25 0-1,25 0-15,0 0 16,0 0 0,0 0-16,-25 0 15,1 0 1,0 0-16,-1 0 15,1 0-15,-1 0 16,1 0 0,24 0-16,-25 24 15,-71-24 1,71 0-16,1 0 16,-1 0-16,-23 0 15,23 0 1,1 0-16,0 0 15,-1 0 1,1 0 0,0 0-1,-1 0-15,25 0 16,-24 0 0,23 0-16,1 0 15,-24 0 1,24 0-1,-1 0-15,1 0 16,0 0 0,0 0-16,0 0 15,-25 0-15,25 0 16,-24 0 0,-1 0-16,25 0 15,0 0 1,0 0-16,-25 0 15,25 0 1,-24 0-16,24 0 16,24-24-16,-49 24 15,25 0 1,-24 0-16,23 0 16,1-24-1,0 24 1,-24 0-1,24 0-15,-1 0 16,1 0-16,24-24 16,-24 24-1,0 0-15,0 0 16,-25 0 0,1 0-16,-1 0 15,1-24-15,24 24 16,-25 0-1,1-25 1,24 25 0,-24 0-16,23 0 15,1 0 1,0 0-16,0-24 16,0 24-16,-1 0 15,1 0 1,0 0-16,0 0 15,0 0 1,-1 0 0,-23 0-1,24 0-15,0 0 16,-25 0-16,25 0 31,-24 0-31,24 0 16,-25 0-1,1 0-15,-1 0 16,25 0 0,-24 0-16,24 0 15,-1 0 1,1 0-16,-24 0 16,24 0-16,-25 0 15,25 0 1,0 0-16,-24 0 15,-1 0 1,25 0-16,-24 0 16,23 0-16,-23 0 15,0 0 1,23 0 0,-23 24-1,0-24-15,-1 0 16,1 0-16,0 25 15,-1-25 1,25 0-16,0 0 16,-25 0-1,1 0-15,24 0 16,-25 0 0,1 0-16,0 0 15,23 0 1,1 0-16,0 0 15,-24 0 1,24 0-16,-1 0 16,1 0-16,0 0 31,0 0-15,-25 0-1,25 0-15,0 0 16,-24 0-16,-1 0 31,25 0-31,-24 0 16,-1 0-1,1 0-15,24 0 16,0 24 0,-1-24-16,1 0 15,-24 0 1,24 0-16,-1 0 15,1 0-15,0 0 32,0 0-32,0 0 31,-1 0-31,1 0 16,0 0-16,0 0 31,0 0-16,-1 0 1,1 0 0,0 0-1,0 0-15,0 0 16,0 0 0,-1 0-1,1 0-15,-24-24 16,24 24-1,-1 0-15,1-25 16,0 25 0,-24 0-16,23 0 15,-23 0-15,24 0 16,-25 0 0,25 0-1,0 0 1,0 0-16,-24-24 15,23 24 1,-23 0 0,24 0-16,0 0 15,-25 0 1,25 0-16,0 0 16,0 0-1,-25 0-15,1 0 16,24 0-1,-1 0-15,1 0 16,0 0 0,0 0-16,0 0 15,0 0-15,-1 0 16,1 0 0,0 0-16,0 0 31,0 0-16,-1 0 1,1 0 0,0 0-16,0 0 15,24-24 1,-24 24-16,-25 0 16,25-24-1,0 24-15,-25 0 16,25 0-1,-24 0 1,24 0-16,-25 0 16,1 0-1,0 0-15,-1 0 32,1 0-32,-1 0 15,1 0 1,0 0-16,23 0 15,-23 0 1,24 0-16,-24 0 16,23 0-1,1 0 1,-24 0-16,24 0 16,-1 0-1,1 0 1,-24 0-1,24 0-15,-1 0 16,1 0-16,0 0 31,-24 0-31,23 0 16,1-24 0,0 24-16,0 0 31,24-25 0,-24 25-15,0 0 31,24-24 78,-25 24-125,-23-24 15,24 24 1,0 0 15,-1 0-15,1 0 15,0 0 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65217" units="1/cm"/>
          <inkml:channelProperty channel="Y" name="resolution" value="55.6701" units="1/cm"/>
          <inkml:channelProperty channel="T" name="resolution" value="1" units="1/dev"/>
        </inkml:channelProperties>
      </inkml:inkSource>
      <inkml:timestamp xml:id="ts0" timeString="2017-12-10T12:56:28.551"/>
    </inkml:context>
    <inkml:brush xml:id="br0">
      <inkml:brushProperty name="width" value="0.35" units="cm"/>
      <inkml:brushProperty name="height" value="0.7" units="cm"/>
      <inkml:brushProperty name="color" value="#FFFF00"/>
      <inkml:brushProperty name="tip" value="rectangle"/>
      <inkml:brushProperty name="rasterOp" value="maskPen"/>
      <inkml:brushProperty name="fitToCurve" value="1"/>
    </inkml:brush>
  </inkml:definitions>
  <inkml:trace contextRef="#ctx0" brushRef="#br0">2032 253 0,'0'-24'219,"-24"24"-204,-1 0 1,1 0-16,0 0 16,0-24-1,0 24-15,-1 0 31,25-25-31,-24 25 16,0 0-16,0 0 16,0-24-1,-1 24-15,1 0 32,0 0-17,0 0-15,0 0 16,-1-24-1,-23 24 1,24 0 15,0 0-15,0 0-16,-1 0 16,1-24 15,0 24-16,0 0 1,0-24-16,-1 24 16,1 0-1,-24-24-15,24 24 16,-25 0 0,25 0-1,0-25-15,-25 25 16,25 0-1,0 0 1,0 0 0,0 0-16,-25 0 15,25 0-15,0 0 16,0 0 0,0 0-1,-1 0 1,-23 0-16,24 0 15,0 0 1,-1 0-16,-23 0 16,24 0-16,-25 0 15,25-24 1,0 24-16,0 0 16,0 0-1,0 0-15,-1 0 16,1 0-1,0 0-15,0 0 16,0 0 0,-1 0-1,1 0 1,0 0 0,0 0 15,0 0-16,-1 0 1,1 0 0,0 0 15,0 0-15,0 0 77,-25 0-77,25 0 0,0 0-1,0 0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53F11-2F7E-4D2D-99FA-663E58A892B7}" type="datetimeFigureOut">
              <a:rPr lang="en-US" smtClean="0"/>
              <a:t>12/10/17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13042D-4D00-4C37-9F90-B8D89016A983}" type="slidenum">
              <a:rPr lang="en-US" smtClean="0"/>
              <a:t>‹#›</a:t>
            </a:fld>
            <a:endParaRPr lang="en-US" dirty="0"/>
          </a:p>
        </p:txBody>
      </p:sp>
    </p:spTree>
    <p:extLst>
      <p:ext uri="{BB962C8B-B14F-4D97-AF65-F5344CB8AC3E}">
        <p14:creationId xmlns:p14="http://schemas.microsoft.com/office/powerpoint/2010/main" val="4097812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2413042D-4D00-4C37-9F90-B8D89016A983}" type="slidenum">
              <a:rPr lang="en-US" smtClean="0"/>
              <a:t>3</a:t>
            </a:fld>
            <a:endParaRPr lang="en-US" dirty="0"/>
          </a:p>
        </p:txBody>
      </p:sp>
    </p:spTree>
    <p:extLst>
      <p:ext uri="{BB962C8B-B14F-4D97-AF65-F5344CB8AC3E}">
        <p14:creationId xmlns:p14="http://schemas.microsoft.com/office/powerpoint/2010/main" val="3828860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Found in males slides </a:t>
            </a:r>
            <a:endParaRPr lang="en-US" dirty="0"/>
          </a:p>
        </p:txBody>
      </p:sp>
      <p:sp>
        <p:nvSpPr>
          <p:cNvPr id="4" name="Slide Number Placeholder 3"/>
          <p:cNvSpPr>
            <a:spLocks noGrp="1"/>
          </p:cNvSpPr>
          <p:nvPr>
            <p:ph type="sldNum" sz="quarter" idx="10"/>
          </p:nvPr>
        </p:nvSpPr>
        <p:spPr/>
        <p:txBody>
          <a:bodyPr/>
          <a:lstStyle/>
          <a:p>
            <a:fld id="{2413042D-4D00-4C37-9F90-B8D89016A983}" type="slidenum">
              <a:rPr lang="en-US" smtClean="0"/>
              <a:t>5</a:t>
            </a:fld>
            <a:endParaRPr lang="en-US" dirty="0"/>
          </a:p>
        </p:txBody>
      </p:sp>
    </p:spTree>
    <p:extLst>
      <p:ext uri="{BB962C8B-B14F-4D97-AF65-F5344CB8AC3E}">
        <p14:creationId xmlns:p14="http://schemas.microsoft.com/office/powerpoint/2010/main" val="103974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561D7A-3006-44A0-A53D-F6F0E840F888}" type="slidenum">
              <a:rPr lang="en-US" smtClean="0"/>
              <a:t>6</a:t>
            </a:fld>
            <a:endParaRPr lang="en-US" dirty="0"/>
          </a:p>
        </p:txBody>
      </p:sp>
    </p:spTree>
    <p:extLst>
      <p:ext uri="{BB962C8B-B14F-4D97-AF65-F5344CB8AC3E}">
        <p14:creationId xmlns:p14="http://schemas.microsoft.com/office/powerpoint/2010/main" val="1020715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1561D7A-3006-44A0-A53D-F6F0E840F888}" type="slidenum">
              <a:rPr lang="en-US" smtClean="0"/>
              <a:t>7</a:t>
            </a:fld>
            <a:endParaRPr lang="en-US" dirty="0"/>
          </a:p>
        </p:txBody>
      </p:sp>
    </p:spTree>
    <p:extLst>
      <p:ext uri="{BB962C8B-B14F-4D97-AF65-F5344CB8AC3E}">
        <p14:creationId xmlns:p14="http://schemas.microsoft.com/office/powerpoint/2010/main" val="3941750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F1561D7A-3006-44A0-A53D-F6F0E840F888}" type="slidenum">
              <a:rPr lang="en-US" smtClean="0"/>
              <a:t>8</a:t>
            </a:fld>
            <a:endParaRPr lang="en-US" dirty="0"/>
          </a:p>
        </p:txBody>
      </p:sp>
    </p:spTree>
    <p:extLst>
      <p:ext uri="{BB962C8B-B14F-4D97-AF65-F5344CB8AC3E}">
        <p14:creationId xmlns:p14="http://schemas.microsoft.com/office/powerpoint/2010/main" val="1276503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Found in males slides </a:t>
            </a:r>
            <a:endParaRPr lang="ar-SA" dirty="0"/>
          </a:p>
        </p:txBody>
      </p:sp>
      <p:sp>
        <p:nvSpPr>
          <p:cNvPr id="4" name="Slide Number Placeholder 3"/>
          <p:cNvSpPr>
            <a:spLocks noGrp="1"/>
          </p:cNvSpPr>
          <p:nvPr>
            <p:ph type="sldNum" sz="quarter" idx="10"/>
          </p:nvPr>
        </p:nvSpPr>
        <p:spPr/>
        <p:txBody>
          <a:bodyPr/>
          <a:lstStyle/>
          <a:p>
            <a:fld id="{2413042D-4D00-4C37-9F90-B8D89016A983}" type="slidenum">
              <a:rPr lang="en-US" smtClean="0"/>
              <a:t>9</a:t>
            </a:fld>
            <a:endParaRPr lang="en-US" dirty="0"/>
          </a:p>
        </p:txBody>
      </p:sp>
    </p:spTree>
    <p:extLst>
      <p:ext uri="{BB962C8B-B14F-4D97-AF65-F5344CB8AC3E}">
        <p14:creationId xmlns:p14="http://schemas.microsoft.com/office/powerpoint/2010/main" val="188721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2EE487-FEE8-4C03-953F-42506F9386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2B6A8F0-6253-4EE4-A557-FC39DC0119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CC8541C-2C30-471E-9DDB-80EECFC229BE}"/>
              </a:ext>
            </a:extLst>
          </p:cNvPr>
          <p:cNvSpPr>
            <a:spLocks noGrp="1"/>
          </p:cNvSpPr>
          <p:nvPr>
            <p:ph type="dt" sz="half" idx="10"/>
          </p:nvPr>
        </p:nvSpPr>
        <p:spPr/>
        <p:txBody>
          <a:bodyPr/>
          <a:lstStyle/>
          <a:p>
            <a:fld id="{9334D819-9F07-4261-B09B-9E467E5D9002}" type="datetimeFigureOut">
              <a:rPr lang="en-US" smtClean="0"/>
              <a:pPr/>
              <a:t>12/10/17</a:t>
            </a:fld>
            <a:endParaRPr lang="en-US" dirty="0"/>
          </a:p>
        </p:txBody>
      </p:sp>
      <p:sp>
        <p:nvSpPr>
          <p:cNvPr id="5" name="Footer Placeholder 4">
            <a:extLst>
              <a:ext uri="{FF2B5EF4-FFF2-40B4-BE49-F238E27FC236}">
                <a16:creationId xmlns:a16="http://schemas.microsoft.com/office/drawing/2014/main" xmlns="" id="{E2F48E2C-A2C5-42D2-8872-C99D6A5291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F9B46A7-D117-4B5B-9F28-95E9D8A91380}"/>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24854319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3A6E4D-E6EF-4B15-A091-B0BD235A44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10DEB8A-2104-4EE0-8565-0198596A81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EFF9C7-0729-4082-BE5D-28B8A87A2262}"/>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5" name="Footer Placeholder 4">
            <a:extLst>
              <a:ext uri="{FF2B5EF4-FFF2-40B4-BE49-F238E27FC236}">
                <a16:creationId xmlns:a16="http://schemas.microsoft.com/office/drawing/2014/main" xmlns="" id="{FF215C5D-F5F0-4612-8ADC-59101C584D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AB2F012-EDB7-45E0-8394-18DE282070F8}"/>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60173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BD7806-12FE-4F5F-BE59-54192E70FF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CFCEB49-3958-4CCA-A779-72A895C659C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59CE333-D839-46AE-9654-9647AE3DBA9A}"/>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5" name="Footer Placeholder 4">
            <a:extLst>
              <a:ext uri="{FF2B5EF4-FFF2-40B4-BE49-F238E27FC236}">
                <a16:creationId xmlns:a16="http://schemas.microsoft.com/office/drawing/2014/main" xmlns="" id="{716F5AFA-E4C2-4079-8F72-8A765193F7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A4A8892-A083-4571-BFA4-5643F6D258EB}"/>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36083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A3078F-F1B2-4556-9170-2D0CBAB9AE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9848954-6A81-41C6-A04F-A59E18EC156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A68C377-B7C2-4062-882B-02408DF0F7DB}"/>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5" name="Footer Placeholder 4">
            <a:extLst>
              <a:ext uri="{FF2B5EF4-FFF2-40B4-BE49-F238E27FC236}">
                <a16:creationId xmlns:a16="http://schemas.microsoft.com/office/drawing/2014/main" xmlns="" id="{CC17D246-1AF0-42C8-AC02-B3A80B6C39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AC1977DE-E876-4219-BF44-33E4AF342DA8}"/>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05408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CB5754-CF6C-4A4D-8865-BF1E126F3F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2ADEE2A-B077-4A8F-AA82-A0F999FF1A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67C7CC5-FDEC-4B47-82FC-41889ABFAA49}"/>
              </a:ext>
            </a:extLst>
          </p:cNvPr>
          <p:cNvSpPr>
            <a:spLocks noGrp="1"/>
          </p:cNvSpPr>
          <p:nvPr>
            <p:ph type="dt" sz="half" idx="10"/>
          </p:nvPr>
        </p:nvSpPr>
        <p:spPr/>
        <p:txBody>
          <a:bodyPr/>
          <a:lstStyle/>
          <a:p>
            <a:fld id="{9334D819-9F07-4261-B09B-9E467E5D9002}" type="datetimeFigureOut">
              <a:rPr lang="en-US" smtClean="0"/>
              <a:pPr/>
              <a:t>12/10/17</a:t>
            </a:fld>
            <a:endParaRPr lang="en-US" dirty="0"/>
          </a:p>
        </p:txBody>
      </p:sp>
      <p:sp>
        <p:nvSpPr>
          <p:cNvPr id="5" name="Footer Placeholder 4">
            <a:extLst>
              <a:ext uri="{FF2B5EF4-FFF2-40B4-BE49-F238E27FC236}">
                <a16:creationId xmlns:a16="http://schemas.microsoft.com/office/drawing/2014/main" xmlns="" id="{3998731A-F93A-41CD-B48F-90988BCD05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4EE6D0F7-3918-41A4-908D-C5C1CD1569B5}"/>
              </a:ext>
            </a:extLst>
          </p:cNvPr>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375446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0C500-7B41-484B-9508-147EAF436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5E55293-0C27-4D0B-9605-B1AB2B9D79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3572FE5-6F6B-4DD1-8C77-85660AA2EF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F98DC7E-8FA3-4F95-88DA-089562931E12}"/>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6" name="Footer Placeholder 5">
            <a:extLst>
              <a:ext uri="{FF2B5EF4-FFF2-40B4-BE49-F238E27FC236}">
                <a16:creationId xmlns:a16="http://schemas.microsoft.com/office/drawing/2014/main" xmlns="" id="{58405659-F190-440D-AAE6-858681CFB7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30CE518-90FB-4424-A29C-1F1ABE1E7709}"/>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75112406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1E64CE-6E7A-48E1-8FDC-4561158F36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2337A48-8B3D-4E20-A352-17EDC11EEB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545464C-48C6-4AB2-94A3-B43B6317CC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699FC64-ED77-4BD0-B5B4-5904903CC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E484209-D9C2-4E6F-A710-9FE61D48B7F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F7E3A0F-82A1-4936-8747-5EB21579D9E2}"/>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8" name="Footer Placeholder 7">
            <a:extLst>
              <a:ext uri="{FF2B5EF4-FFF2-40B4-BE49-F238E27FC236}">
                <a16:creationId xmlns:a16="http://schemas.microsoft.com/office/drawing/2014/main" xmlns="" id="{67984429-231A-4AD2-B98B-046B3C8718C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18968F1-D2B3-4B52-B356-1FBC241F5C9B}"/>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412071258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5E0EC1-4611-4C6B-AA47-DC250E99B7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7B5D828-283B-49BB-9194-815807C7E0BC}"/>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4" name="Footer Placeholder 3">
            <a:extLst>
              <a:ext uri="{FF2B5EF4-FFF2-40B4-BE49-F238E27FC236}">
                <a16:creationId xmlns:a16="http://schemas.microsoft.com/office/drawing/2014/main" xmlns="" id="{D0656FD7-81EF-463E-994C-DE056CD3D6F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DA7CD922-202A-4BBF-8FA2-E2D05EB390F5}"/>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679164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1107F77-8396-45B6-B6B3-809EA18E9C14}"/>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3" name="Footer Placeholder 2">
            <a:extLst>
              <a:ext uri="{FF2B5EF4-FFF2-40B4-BE49-F238E27FC236}">
                <a16:creationId xmlns:a16="http://schemas.microsoft.com/office/drawing/2014/main" xmlns="" id="{3D229076-B574-4DF7-8DFF-32D18D39EB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64D1499A-276A-490F-9190-AA8F9A2E2C98}"/>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09773192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EA9F48-3660-4094-8436-BB4E3A3688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87EBEA1-BD5E-47CA-BFA7-7A66A0E26B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33C3659-89B9-4078-8CCF-5FEB4862F9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58CAA12-1BF5-4C7A-9AD1-3790C1873AFB}"/>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6" name="Footer Placeholder 5">
            <a:extLst>
              <a:ext uri="{FF2B5EF4-FFF2-40B4-BE49-F238E27FC236}">
                <a16:creationId xmlns:a16="http://schemas.microsoft.com/office/drawing/2014/main" xmlns="" id="{71097DCA-EE76-480B-A505-E609EA073A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EC9F6E70-8175-4083-B4C5-C5ACE81246EB}"/>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44235863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7FECA7-99F7-4118-BEC8-3094599D0F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BC12C78-5570-4841-B60D-EEEE3BE2E2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DC79E6C1-F09F-4468-92D5-A13719AA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F1D4862-EB00-4D9C-8F6D-9EE1147E4DD8}"/>
              </a:ext>
            </a:extLst>
          </p:cNvPr>
          <p:cNvSpPr>
            <a:spLocks noGrp="1"/>
          </p:cNvSpPr>
          <p:nvPr>
            <p:ph type="dt" sz="half" idx="10"/>
          </p:nvPr>
        </p:nvSpPr>
        <p:spPr/>
        <p:txBody>
          <a:bodyPr/>
          <a:lstStyle/>
          <a:p>
            <a:fld id="{9334D819-9F07-4261-B09B-9E467E5D9002}" type="datetimeFigureOut">
              <a:rPr lang="en-US" smtClean="0"/>
              <a:t>12/10/17</a:t>
            </a:fld>
            <a:endParaRPr lang="en-US" dirty="0"/>
          </a:p>
        </p:txBody>
      </p:sp>
      <p:sp>
        <p:nvSpPr>
          <p:cNvPr id="6" name="Footer Placeholder 5">
            <a:extLst>
              <a:ext uri="{FF2B5EF4-FFF2-40B4-BE49-F238E27FC236}">
                <a16:creationId xmlns:a16="http://schemas.microsoft.com/office/drawing/2014/main" xmlns="" id="{8E90C2FC-B6DB-467C-9B60-C6B4ECEA661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53B23FB9-8BCA-4ADA-8921-319629CDC3B9}"/>
              </a:ext>
            </a:extLst>
          </p:cNvPr>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8025220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8C749B0-1043-41C6-80D9-F3CF73F699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2E2C3B7-5A8A-4EB3-9593-0739A6BAF9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3C5636-6F99-4292-AC2F-3D7B1375E5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4D819-9F07-4261-B09B-9E467E5D9002}" type="datetimeFigureOut">
              <a:rPr lang="en-US" smtClean="0"/>
              <a:pPr/>
              <a:t>12/10/17</a:t>
            </a:fld>
            <a:endParaRPr lang="en-US" dirty="0"/>
          </a:p>
        </p:txBody>
      </p:sp>
      <p:sp>
        <p:nvSpPr>
          <p:cNvPr id="5" name="Footer Placeholder 4">
            <a:extLst>
              <a:ext uri="{FF2B5EF4-FFF2-40B4-BE49-F238E27FC236}">
                <a16:creationId xmlns:a16="http://schemas.microsoft.com/office/drawing/2014/main" xmlns="" id="{22995796-9304-4B1A-9FDD-9B423E16D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AA3E1AA1-8F8A-48FD-B621-9DC60152C8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27489083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docs.google.com/presentation/d/10zRUawfvoXG_BGXBh6f9W2NeRSSfW6Q_zW9VhGQtK_Q" TargetMode="External"/><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4" Type="http://schemas.openxmlformats.org/officeDocument/2006/relationships/image" Target="../media/image7.emf"/><Relationship Id="rId5" Type="http://schemas.openxmlformats.org/officeDocument/2006/relationships/customXml" Target="../ink/ink2.xml"/><Relationship Id="rId6" Type="http://schemas.openxmlformats.org/officeDocument/2006/relationships/image" Target="../media/image8.em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customXml" Target="../ink/ink3.xml"/><Relationship Id="rId4" Type="http://schemas.openxmlformats.org/officeDocument/2006/relationships/image" Target="../media/image11.emf"/><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xmlns="" id="{DFFECE9C-A2FE-4C10-B189-FC1599107CB5}"/>
              </a:ext>
            </a:extLst>
          </p:cNvPr>
          <p:cNvPicPr>
            <a:picLocks noChangeAspect="1"/>
          </p:cNvPicPr>
          <p:nvPr/>
        </p:nvPicPr>
        <p:blipFill>
          <a:blip r:embed="rId2"/>
          <a:stretch>
            <a:fillRect/>
          </a:stretch>
        </p:blipFill>
        <p:spPr>
          <a:xfrm>
            <a:off x="9302320" y="6154"/>
            <a:ext cx="2889680" cy="1643319"/>
          </a:xfrm>
          <a:prstGeom prst="rect">
            <a:avLst/>
          </a:prstGeom>
        </p:spPr>
      </p:pic>
      <p:pic>
        <p:nvPicPr>
          <p:cNvPr id="25" name="صورة 2">
            <a:extLst>
              <a:ext uri="{FF2B5EF4-FFF2-40B4-BE49-F238E27FC236}">
                <a16:creationId xmlns:a16="http://schemas.microsoft.com/office/drawing/2014/main" xmlns="" id="{456DF3F2-9714-4DE6-AF9B-FE175EC1CA2B}"/>
              </a:ext>
            </a:extLst>
          </p:cNvPr>
          <p:cNvPicPr>
            <a:picLocks noChangeAspect="1"/>
          </p:cNvPicPr>
          <p:nvPr/>
        </p:nvPicPr>
        <p:blipFill>
          <a:blip r:embed="rId3"/>
          <a:stretch>
            <a:fillRect/>
          </a:stretch>
        </p:blipFill>
        <p:spPr>
          <a:xfrm>
            <a:off x="0" y="-134101"/>
            <a:ext cx="2057400" cy="1783574"/>
          </a:xfrm>
          <a:prstGeom prst="rect">
            <a:avLst/>
          </a:prstGeom>
        </p:spPr>
      </p:pic>
      <p:sp>
        <p:nvSpPr>
          <p:cNvPr id="26" name="Rectangle 25">
            <a:extLst>
              <a:ext uri="{FF2B5EF4-FFF2-40B4-BE49-F238E27FC236}">
                <a16:creationId xmlns:a16="http://schemas.microsoft.com/office/drawing/2014/main" xmlns="" id="{657A4952-C7BB-4B44-8C85-34B8EAA20AAA}"/>
              </a:ext>
            </a:extLst>
          </p:cNvPr>
          <p:cNvSpPr/>
          <p:nvPr/>
        </p:nvSpPr>
        <p:spPr>
          <a:xfrm>
            <a:off x="3576548" y="4040938"/>
            <a:ext cx="4684488" cy="646331"/>
          </a:xfrm>
          <a:prstGeom prst="rect">
            <a:avLst/>
          </a:prstGeom>
          <a:noFill/>
        </p:spPr>
        <p:txBody>
          <a:bodyPr wrap="none" lIns="91440" tIns="45720" rIns="91440" bIns="45720">
            <a:spAutoFit/>
          </a:bodyPr>
          <a:lstStyle/>
          <a:p>
            <a:pPr algn="ctr"/>
            <a:r>
              <a:rPr lang="en-US" sz="3600" dirty="0">
                <a:ln w="0"/>
                <a:effectLst>
                  <a:outerShdw blurRad="38100" dist="19050" dir="2700000" algn="tl" rotWithShape="0">
                    <a:schemeClr val="dk1">
                      <a:alpha val="40000"/>
                    </a:schemeClr>
                  </a:outerShdw>
                </a:effectLst>
              </a:rPr>
              <a:t>LECTURE: Vibrio cholera</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2" name="TextBox 1">
            <a:extLst>
              <a:ext uri="{FF2B5EF4-FFF2-40B4-BE49-F238E27FC236}">
                <a16:creationId xmlns:a16="http://schemas.microsoft.com/office/drawing/2014/main" xmlns="" id="{434EE7AC-43A8-4FFC-B43D-0EF274A12D56}"/>
              </a:ext>
            </a:extLst>
          </p:cNvPr>
          <p:cNvSpPr txBox="1"/>
          <p:nvPr/>
        </p:nvSpPr>
        <p:spPr>
          <a:xfrm>
            <a:off x="109983" y="5350079"/>
            <a:ext cx="2348120" cy="1323439"/>
          </a:xfrm>
          <a:prstGeom prst="rect">
            <a:avLst/>
          </a:prstGeom>
          <a:noFill/>
          <a:ln>
            <a:solidFill>
              <a:schemeClr val="bg1">
                <a:lumMod val="50000"/>
              </a:schemeClr>
            </a:solidFill>
            <a:prstDash val="sysDash"/>
          </a:ln>
        </p:spPr>
        <p:txBody>
          <a:bodyPr wrap="square" rtlCol="0">
            <a:spAutoFit/>
          </a:bodyPr>
          <a:lstStyle/>
          <a:p>
            <a:pPr indent="-342900">
              <a:buSzPct val="96000"/>
              <a:buFont typeface="Arial" panose="020B0604020202020204" pitchFamily="34" charset="0"/>
              <a:buChar char="•"/>
            </a:pPr>
            <a:r>
              <a:rPr lang="en-US" sz="2000" dirty="0">
                <a:solidFill>
                  <a:srgbClr val="FF0000"/>
                </a:solidFill>
              </a:rPr>
              <a:t>Important</a:t>
            </a:r>
          </a:p>
          <a:p>
            <a:pPr indent="-342900">
              <a:buSzPct val="96000"/>
              <a:buFont typeface="Arial" panose="020B0604020202020204" pitchFamily="34" charset="0"/>
              <a:buChar char="•"/>
            </a:pPr>
            <a:r>
              <a:rPr lang="en-US" sz="2000" dirty="0">
                <a:solidFill>
                  <a:schemeClr val="accent1">
                    <a:lumMod val="75000"/>
                  </a:schemeClr>
                </a:solidFill>
              </a:rPr>
              <a:t>Doctor’s notes </a:t>
            </a:r>
          </a:p>
          <a:p>
            <a:pPr indent="-342900">
              <a:buSzPct val="96000"/>
              <a:buFont typeface="Arial" panose="020B0604020202020204" pitchFamily="34" charset="0"/>
              <a:buChar char="•"/>
            </a:pPr>
            <a:r>
              <a:rPr lang="en-US" sz="2000" dirty="0">
                <a:solidFill>
                  <a:schemeClr val="bg1">
                    <a:lumMod val="50000"/>
                  </a:schemeClr>
                </a:solidFill>
              </a:rPr>
              <a:t>Extra explanation</a:t>
            </a:r>
          </a:p>
          <a:p>
            <a:pPr indent="-342900">
              <a:buSzPct val="96000"/>
              <a:buFont typeface="Arial" panose="020B0604020202020204" pitchFamily="34" charset="0"/>
              <a:buChar char="•"/>
            </a:pPr>
            <a:r>
              <a:rPr lang="en-US" sz="2000" b="1" dirty="0">
                <a:solidFill>
                  <a:srgbClr val="7030A0"/>
                </a:solidFill>
              </a:rPr>
              <a:t>Only F </a:t>
            </a:r>
            <a:r>
              <a:rPr lang="en-US" sz="2000" dirty="0">
                <a:solidFill>
                  <a:schemeClr val="bg1">
                    <a:lumMod val="50000"/>
                  </a:schemeClr>
                </a:solidFill>
              </a:rPr>
              <a:t>or </a:t>
            </a:r>
            <a:r>
              <a:rPr lang="en-US" sz="2000" b="1" dirty="0">
                <a:solidFill>
                  <a:schemeClr val="accent5">
                    <a:lumMod val="75000"/>
                  </a:schemeClr>
                </a:solidFill>
              </a:rPr>
              <a:t>only M</a:t>
            </a:r>
          </a:p>
        </p:txBody>
      </p:sp>
      <p:sp>
        <p:nvSpPr>
          <p:cNvPr id="7" name="TextBox 6">
            <a:extLst>
              <a:ext uri="{FF2B5EF4-FFF2-40B4-BE49-F238E27FC236}">
                <a16:creationId xmlns:a16="http://schemas.microsoft.com/office/drawing/2014/main" xmlns="" id="{7B058A09-01A1-4910-A22E-172E6B5F615A}"/>
              </a:ext>
            </a:extLst>
          </p:cNvPr>
          <p:cNvSpPr txBox="1"/>
          <p:nvPr/>
        </p:nvSpPr>
        <p:spPr>
          <a:xfrm>
            <a:off x="4926627" y="4720699"/>
            <a:ext cx="2338743" cy="523220"/>
          </a:xfrm>
          <a:prstGeom prst="rect">
            <a:avLst/>
          </a:prstGeom>
          <a:noFill/>
          <a:ln>
            <a:noFill/>
            <a:prstDash val="sysDash"/>
          </a:ln>
        </p:spPr>
        <p:txBody>
          <a:bodyPr wrap="square" rtlCol="0">
            <a:spAutoFit/>
          </a:bodyPr>
          <a:lstStyle/>
          <a:p>
            <a:pPr algn="ctr"/>
            <a:r>
              <a:rPr lang="en-US" sz="2800" u="sng" dirty="0">
                <a:solidFill>
                  <a:schemeClr val="accent5">
                    <a:lumMod val="75000"/>
                  </a:schemeClr>
                </a:solidFill>
                <a:hlinkClick r:id="rId4"/>
              </a:rPr>
              <a:t>Editing File </a:t>
            </a:r>
            <a:endParaRPr lang="en-US" sz="2800" u="sng" dirty="0">
              <a:solidFill>
                <a:schemeClr val="accent5">
                  <a:lumMod val="75000"/>
                </a:schemeClr>
              </a:solidFill>
            </a:endParaRPr>
          </a:p>
        </p:txBody>
      </p:sp>
      <p:sp>
        <p:nvSpPr>
          <p:cNvPr id="3" name="AutoShape 2" descr="https://mail.google.com/mail/u/0/?ui=2&amp;ik=c99fa0b050&amp;view=fimg&amp;th=15ee8b92b0110c05&amp;attid=0.1.1&amp;disp=emb&amp;attbid=ANGjdJ8eiXo8W8QW4DU3t3sdOf9QhsfwIWfRR8vUqmg3ktvy5gpT6xOt-tjjb3QqSWvcPNdCBS7MKM_Ok2earQjkEAkaxluAIXl_K0TCmJE4oOXm-lJ2060c6a0Ew4c&amp;sz=w1576-h1398&amp;ats=1507143010290&amp;rm=15ee8b92b0110c05&amp;zw&amp;atsh=1">
            <a:extLst>
              <a:ext uri="{FF2B5EF4-FFF2-40B4-BE49-F238E27FC236}">
                <a16:creationId xmlns:a16="http://schemas.microsoft.com/office/drawing/2014/main" xmlns="" id="{2FF0453A-566C-44FF-8747-E21D19657D8E}"/>
              </a:ext>
            </a:extLst>
          </p:cNvPr>
          <p:cNvSpPr>
            <a:spLocks noChangeAspect="1" noChangeArrowheads="1"/>
          </p:cNvSpPr>
          <p:nvPr/>
        </p:nvSpPr>
        <p:spPr bwMode="auto">
          <a:xfrm>
            <a:off x="2343150" y="100013"/>
            <a:ext cx="7505700" cy="66579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a:extLst>
              <a:ext uri="{FF2B5EF4-FFF2-40B4-BE49-F238E27FC236}">
                <a16:creationId xmlns:a16="http://schemas.microsoft.com/office/drawing/2014/main" xmlns="" id="{66540622-7D11-4BB5-B4B5-D9D60AD25377}"/>
              </a:ext>
            </a:extLst>
          </p:cNvPr>
          <p:cNvPicPr>
            <a:picLocks noChangeAspect="1"/>
          </p:cNvPicPr>
          <p:nvPr/>
        </p:nvPicPr>
        <p:blipFill>
          <a:blip r:embed="rId5"/>
          <a:stretch>
            <a:fillRect/>
          </a:stretch>
        </p:blipFill>
        <p:spPr>
          <a:xfrm rot="166424">
            <a:off x="7523257" y="2459331"/>
            <a:ext cx="1566939" cy="1388839"/>
          </a:xfrm>
          <a:prstGeom prst="rect">
            <a:avLst/>
          </a:prstGeom>
        </p:spPr>
      </p:pic>
      <p:cxnSp>
        <p:nvCxnSpPr>
          <p:cNvPr id="6" name="Straight Connector 5">
            <a:extLst>
              <a:ext uri="{FF2B5EF4-FFF2-40B4-BE49-F238E27FC236}">
                <a16:creationId xmlns:a16="http://schemas.microsoft.com/office/drawing/2014/main" xmlns="" id="{187074DD-87E6-47E2-8D66-8C294443ABAC}"/>
              </a:ext>
            </a:extLst>
          </p:cNvPr>
          <p:cNvCxnSpPr/>
          <p:nvPr/>
        </p:nvCxnSpPr>
        <p:spPr>
          <a:xfrm>
            <a:off x="1762539" y="3885270"/>
            <a:ext cx="8984621" cy="0"/>
          </a:xfrm>
          <a:prstGeom prst="line">
            <a:avLst/>
          </a:prstGeom>
          <a:ln w="57150">
            <a:solidFill>
              <a:schemeClr val="accent2"/>
            </a:solidFill>
          </a:ln>
        </p:spPr>
        <p:style>
          <a:lnRef idx="3">
            <a:schemeClr val="accent1"/>
          </a:lnRef>
          <a:fillRef idx="0">
            <a:schemeClr val="accent1"/>
          </a:fillRef>
          <a:effectRef idx="2">
            <a:schemeClr val="accent1"/>
          </a:effectRef>
          <a:fontRef idx="minor">
            <a:schemeClr val="tx1"/>
          </a:fontRef>
        </p:style>
      </p:cxnSp>
      <p:sp>
        <p:nvSpPr>
          <p:cNvPr id="4" name="Rectangle 3">
            <a:extLst>
              <a:ext uri="{FF2B5EF4-FFF2-40B4-BE49-F238E27FC236}">
                <a16:creationId xmlns:a16="http://schemas.microsoft.com/office/drawing/2014/main" xmlns="" id="{D78A3197-437E-42E8-BD1F-C226F81AC103}"/>
              </a:ext>
            </a:extLst>
          </p:cNvPr>
          <p:cNvSpPr/>
          <p:nvPr/>
        </p:nvSpPr>
        <p:spPr>
          <a:xfrm>
            <a:off x="7265370" y="6011799"/>
            <a:ext cx="4816647" cy="646331"/>
          </a:xfrm>
          <a:prstGeom prst="rect">
            <a:avLst/>
          </a:prstGeom>
        </p:spPr>
        <p:txBody>
          <a:bodyPr wrap="square">
            <a:spAutoFit/>
          </a:bodyPr>
          <a:lstStyle/>
          <a:p>
            <a:pPr algn="r"/>
            <a:r>
              <a:rPr lang="ar-SA" u="sng" dirty="0">
                <a:solidFill>
                  <a:schemeClr val="accent1"/>
                </a:solidFill>
              </a:rPr>
              <a:t>"</a:t>
            </a:r>
            <a:r>
              <a:rPr lang="ar-SA" b="1" u="sng" dirty="0">
                <a:solidFill>
                  <a:schemeClr val="accent1"/>
                </a:solidFill>
              </a:rPr>
              <a:t>لا حول ولا قوة إلا بالله العلي العظيم</a:t>
            </a:r>
            <a:r>
              <a:rPr lang="ar-SA" b="1" dirty="0">
                <a:solidFill>
                  <a:schemeClr val="accent1"/>
                </a:solidFill>
              </a:rPr>
              <a:t>" </a:t>
            </a:r>
            <a:r>
              <a:rPr lang="ar-SA" b="1" dirty="0"/>
              <a:t>وتقال هذه الجملة إذا داهم الإنسان أمر عظيم لا يستطيعه ، أو يصعب عليه القيام به .</a:t>
            </a:r>
            <a:endParaRPr lang="en-US" sz="2800" dirty="0">
              <a:solidFill>
                <a:schemeClr val="accent6">
                  <a:lumMod val="50000"/>
                </a:schemeClr>
              </a:solidFill>
            </a:endParaRPr>
          </a:p>
        </p:txBody>
      </p:sp>
      <p:pic>
        <p:nvPicPr>
          <p:cNvPr id="9" name="Picture 8">
            <a:extLst>
              <a:ext uri="{FF2B5EF4-FFF2-40B4-BE49-F238E27FC236}">
                <a16:creationId xmlns:a16="http://schemas.microsoft.com/office/drawing/2014/main" xmlns="" id="{A8BF91CB-ED92-414E-AF4C-9098E9A4B2C6}"/>
              </a:ext>
            </a:extLst>
          </p:cNvPr>
          <p:cNvPicPr>
            <a:picLocks noChangeAspect="1"/>
          </p:cNvPicPr>
          <p:nvPr/>
        </p:nvPicPr>
        <p:blipFill>
          <a:blip r:embed="rId6"/>
          <a:stretch>
            <a:fillRect/>
          </a:stretch>
        </p:blipFill>
        <p:spPr>
          <a:xfrm>
            <a:off x="3765954" y="302611"/>
            <a:ext cx="3668503" cy="3535729"/>
          </a:xfrm>
          <a:prstGeom prst="rect">
            <a:avLst/>
          </a:prstGeom>
        </p:spPr>
      </p:pic>
      <p:pic>
        <p:nvPicPr>
          <p:cNvPr id="11" name="Picture 10">
            <a:extLst>
              <a:ext uri="{FF2B5EF4-FFF2-40B4-BE49-F238E27FC236}">
                <a16:creationId xmlns:a16="http://schemas.microsoft.com/office/drawing/2014/main" xmlns="" id="{EB028634-0419-4555-8C05-A8662DC51D04}"/>
              </a:ext>
            </a:extLst>
          </p:cNvPr>
          <p:cNvPicPr>
            <a:picLocks noChangeAspect="1"/>
          </p:cNvPicPr>
          <p:nvPr/>
        </p:nvPicPr>
        <p:blipFill>
          <a:blip r:embed="rId7"/>
          <a:stretch>
            <a:fillRect/>
          </a:stretch>
        </p:blipFill>
        <p:spPr>
          <a:xfrm>
            <a:off x="5675381" y="2755330"/>
            <a:ext cx="177208" cy="177208"/>
          </a:xfrm>
          <a:prstGeom prst="rect">
            <a:avLst/>
          </a:prstGeom>
        </p:spPr>
      </p:pic>
      <p:pic>
        <p:nvPicPr>
          <p:cNvPr id="13" name="Picture 12">
            <a:extLst>
              <a:ext uri="{FF2B5EF4-FFF2-40B4-BE49-F238E27FC236}">
                <a16:creationId xmlns:a16="http://schemas.microsoft.com/office/drawing/2014/main" xmlns="" id="{1B1F51F7-BAB0-473A-9F53-5E35AB50C252}"/>
              </a:ext>
            </a:extLst>
          </p:cNvPr>
          <p:cNvPicPr>
            <a:picLocks noChangeAspect="1"/>
          </p:cNvPicPr>
          <p:nvPr/>
        </p:nvPicPr>
        <p:blipFill>
          <a:blip r:embed="rId8"/>
          <a:stretch>
            <a:fillRect/>
          </a:stretch>
        </p:blipFill>
        <p:spPr>
          <a:xfrm>
            <a:off x="5450541" y="2887520"/>
            <a:ext cx="208707" cy="208707"/>
          </a:xfrm>
          <a:prstGeom prst="rect">
            <a:avLst/>
          </a:prstGeom>
        </p:spPr>
      </p:pic>
      <p:pic>
        <p:nvPicPr>
          <p:cNvPr id="17" name="Picture 16">
            <a:extLst>
              <a:ext uri="{FF2B5EF4-FFF2-40B4-BE49-F238E27FC236}">
                <a16:creationId xmlns:a16="http://schemas.microsoft.com/office/drawing/2014/main" xmlns="" id="{96B7F3CF-DFCB-4F4C-A8E4-A6CD56D1F1A0}"/>
              </a:ext>
            </a:extLst>
          </p:cNvPr>
          <p:cNvPicPr>
            <a:picLocks noChangeAspect="1"/>
          </p:cNvPicPr>
          <p:nvPr/>
        </p:nvPicPr>
        <p:blipFill>
          <a:blip r:embed="rId8"/>
          <a:stretch>
            <a:fillRect/>
          </a:stretch>
        </p:blipFill>
        <p:spPr>
          <a:xfrm flipH="1" flipV="1">
            <a:off x="5918792" y="2742821"/>
            <a:ext cx="177208" cy="177208"/>
          </a:xfrm>
          <a:prstGeom prst="rect">
            <a:avLst/>
          </a:prstGeom>
        </p:spPr>
      </p:pic>
      <p:sp>
        <p:nvSpPr>
          <p:cNvPr id="8" name="TextBox 7">
            <a:extLst>
              <a:ext uri="{FF2B5EF4-FFF2-40B4-BE49-F238E27FC236}">
                <a16:creationId xmlns:a16="http://schemas.microsoft.com/office/drawing/2014/main" xmlns="" id="{17F6DEE2-2FA5-429F-A84F-B394F173A5B4}"/>
              </a:ext>
            </a:extLst>
          </p:cNvPr>
          <p:cNvSpPr txBox="1"/>
          <p:nvPr/>
        </p:nvSpPr>
        <p:spPr>
          <a:xfrm>
            <a:off x="2883876" y="5333885"/>
            <a:ext cx="6964973" cy="400110"/>
          </a:xfrm>
          <a:prstGeom prst="rect">
            <a:avLst/>
          </a:prstGeom>
          <a:solidFill>
            <a:srgbClr val="FFABAB"/>
          </a:solidFill>
        </p:spPr>
        <p:txBody>
          <a:bodyPr wrap="square" rtlCol="0">
            <a:spAutoFit/>
          </a:bodyPr>
          <a:lstStyle/>
          <a:p>
            <a:pPr algn="r"/>
            <a:r>
              <a:rPr lang="ar-SA" sz="2000" b="1" dirty="0">
                <a:solidFill>
                  <a:srgbClr val="FF0000"/>
                </a:solidFill>
              </a:rPr>
              <a:t>هذه النسخة معتمدة على محاضرة الدكتور + الأشياء المهمة من محاضرة الدكتورة </a:t>
            </a:r>
            <a:endParaRPr lang="en-US" sz="2000" b="1" dirty="0">
              <a:solidFill>
                <a:srgbClr val="FF0000"/>
              </a:solidFill>
            </a:endParaRPr>
          </a:p>
        </p:txBody>
      </p:sp>
    </p:spTree>
    <p:extLst>
      <p:ext uri="{BB962C8B-B14F-4D97-AF65-F5344CB8AC3E}">
        <p14:creationId xmlns:p14="http://schemas.microsoft.com/office/powerpoint/2010/main" val="3472981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774" y="272360"/>
            <a:ext cx="10515600" cy="721553"/>
          </a:xfrm>
        </p:spPr>
        <p:txBody>
          <a:bodyPr>
            <a:normAutofit/>
          </a:bodyPr>
          <a:lstStyle/>
          <a:p>
            <a:r>
              <a:rPr lang="en-US" dirty="0">
                <a:ln w="0"/>
                <a:solidFill>
                  <a:schemeClr val="accent1">
                    <a:lumMod val="50000"/>
                  </a:schemeClr>
                </a:solidFill>
                <a:effectLst>
                  <a:outerShdw blurRad="38100" dist="19050" dir="2700000" algn="tl" rotWithShape="0">
                    <a:schemeClr val="dk1">
                      <a:alpha val="40000"/>
                    </a:schemeClr>
                  </a:outerShdw>
                </a:effectLst>
                <a:ea typeface="+mn-ea"/>
                <a:cs typeface="+mn-cs"/>
              </a:rPr>
              <a:t>SUMMARY:</a:t>
            </a:r>
          </a:p>
        </p:txBody>
      </p:sp>
      <p:cxnSp>
        <p:nvCxnSpPr>
          <p:cNvPr id="4" name="Straight Connector 3">
            <a:extLst>
              <a:ext uri="{FF2B5EF4-FFF2-40B4-BE49-F238E27FC236}">
                <a16:creationId xmlns:a16="http://schemas.microsoft.com/office/drawing/2014/main" xmlns="" id="{35DFF2FF-55CA-4668-BE8F-94BD5946A2EA}"/>
              </a:ext>
            </a:extLst>
          </p:cNvPr>
          <p:cNvCxnSpPr/>
          <p:nvPr/>
        </p:nvCxnSpPr>
        <p:spPr>
          <a:xfrm>
            <a:off x="0" y="908188"/>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3" name="Table 2"/>
          <p:cNvGraphicFramePr>
            <a:graphicFrameLocks noGrp="1"/>
          </p:cNvGraphicFramePr>
          <p:nvPr>
            <p:extLst>
              <p:ext uri="{D42A27DB-BD31-4B8C-83A1-F6EECF244321}">
                <p14:modId xmlns:p14="http://schemas.microsoft.com/office/powerpoint/2010/main" val="4205389881"/>
              </p:ext>
            </p:extLst>
          </p:nvPr>
        </p:nvGraphicFramePr>
        <p:xfrm>
          <a:off x="145774" y="1541427"/>
          <a:ext cx="11741426" cy="3775145"/>
        </p:xfrm>
        <a:graphic>
          <a:graphicData uri="http://schemas.openxmlformats.org/drawingml/2006/table">
            <a:tbl>
              <a:tblPr firstRow="1" bandRow="1">
                <a:tableStyleId>{5C22544A-7EE6-4342-B048-85BDC9FD1C3A}</a:tableStyleId>
              </a:tblPr>
              <a:tblGrid>
                <a:gridCol w="11741426">
                  <a:extLst>
                    <a:ext uri="{9D8B030D-6E8A-4147-A177-3AD203B41FA5}">
                      <a16:colId xmlns:a16="http://schemas.microsoft.com/office/drawing/2014/main" xmlns="" val="20000"/>
                    </a:ext>
                  </a:extLst>
                </a:gridCol>
              </a:tblGrid>
              <a:tr h="3775145">
                <a:tc>
                  <a:txBody>
                    <a:bodyPr/>
                    <a:lstStyle/>
                    <a:p>
                      <a:pPr marL="285750" indent="-285750">
                        <a:buFont typeface="Arial" charset="0"/>
                        <a:buChar char="•"/>
                      </a:pPr>
                      <a:r>
                        <a:rPr lang="en-SG" sz="1800" b="0" dirty="0">
                          <a:solidFill>
                            <a:schemeClr val="tx1"/>
                          </a:solidFill>
                        </a:rPr>
                        <a:t>Cholera is a life-threatening intestinal infection that </a:t>
                      </a:r>
                      <a:r>
                        <a:rPr lang="en-SG" sz="1800" b="1" dirty="0">
                          <a:solidFill>
                            <a:srgbClr val="FF0000"/>
                          </a:solidFill>
                        </a:rPr>
                        <a:t>causes severe secretory </a:t>
                      </a:r>
                      <a:r>
                        <a:rPr lang="en-SG" sz="1800" b="1" dirty="0" err="1">
                          <a:solidFill>
                            <a:srgbClr val="FF0000"/>
                          </a:solidFill>
                        </a:rPr>
                        <a:t>diarrhea</a:t>
                      </a:r>
                      <a:r>
                        <a:rPr lang="en-SG" sz="1800" b="1" dirty="0">
                          <a:solidFill>
                            <a:srgbClr val="FF0000"/>
                          </a:solidFill>
                        </a:rPr>
                        <a:t>.</a:t>
                      </a:r>
                    </a:p>
                    <a:p>
                      <a:pPr marL="285750" indent="-285750">
                        <a:buFont typeface="Arial" charset="0"/>
                        <a:buChar char="•"/>
                      </a:pPr>
                      <a:r>
                        <a:rPr lang="en-SG" sz="1800" b="0" dirty="0">
                          <a:solidFill>
                            <a:schemeClr val="tx1"/>
                          </a:solidFill>
                        </a:rPr>
                        <a:t>Caused by </a:t>
                      </a:r>
                      <a:r>
                        <a:rPr lang="en-SG" sz="1800" b="1" dirty="0">
                          <a:solidFill>
                            <a:srgbClr val="FF0000"/>
                          </a:solidFill>
                        </a:rPr>
                        <a:t>vibrio cholera </a:t>
                      </a:r>
                      <a:r>
                        <a:rPr lang="en-SG" sz="1800" b="0" dirty="0">
                          <a:solidFill>
                            <a:schemeClr val="tx1"/>
                          </a:solidFill>
                        </a:rPr>
                        <a:t>which is a comma- shaped </a:t>
                      </a:r>
                      <a:r>
                        <a:rPr lang="en-SG" sz="1800" b="0" dirty="0">
                          <a:solidFill>
                            <a:srgbClr val="FF0000"/>
                          </a:solidFill>
                        </a:rPr>
                        <a:t>gram-negative rods.</a:t>
                      </a:r>
                    </a:p>
                    <a:p>
                      <a:pPr marL="285750" indent="-285750">
                        <a:buFont typeface="Arial" charset="0"/>
                        <a:buChar char="•"/>
                      </a:pPr>
                      <a:r>
                        <a:rPr lang="en-SG" sz="1800" b="0" dirty="0">
                          <a:solidFill>
                            <a:schemeClr val="tx1"/>
                          </a:solidFill>
                        </a:rPr>
                        <a:t> Produce a </a:t>
                      </a:r>
                      <a:r>
                        <a:rPr lang="en-SG" sz="1800" b="1" dirty="0">
                          <a:solidFill>
                            <a:srgbClr val="FF0000"/>
                          </a:solidFill>
                        </a:rPr>
                        <a:t>non-invasive enterotoxin </a:t>
                      </a:r>
                      <a:r>
                        <a:rPr lang="en-SG" sz="1800" b="0" dirty="0">
                          <a:solidFill>
                            <a:schemeClr val="tx1"/>
                          </a:solidFill>
                        </a:rPr>
                        <a:t>(a non-invasive diarrheal disease) </a:t>
                      </a:r>
                      <a:r>
                        <a:rPr lang="en-SG" sz="1800" b="0" dirty="0">
                          <a:solidFill>
                            <a:srgbClr val="FF0000"/>
                          </a:solidFill>
                        </a:rPr>
                        <a:t>which leads to outbreak and epidemic.</a:t>
                      </a:r>
                    </a:p>
                    <a:p>
                      <a:r>
                        <a:rPr lang="en-SG" sz="1800" b="0" dirty="0">
                          <a:solidFill>
                            <a:srgbClr val="FF0000"/>
                          </a:solidFill>
                        </a:rPr>
                        <a:t>It is a Water-borne illness caused by ingesting of water/food</a:t>
                      </a:r>
                      <a:r>
                        <a:rPr lang="en-SG" sz="1800" b="0" dirty="0">
                          <a:solidFill>
                            <a:schemeClr val="accent1">
                              <a:lumMod val="50000"/>
                            </a:schemeClr>
                          </a:solidFill>
                        </a:rPr>
                        <a:t>.  ( during war , hurricanes , </a:t>
                      </a:r>
                      <a:r>
                        <a:rPr lang="en-SG" sz="1800" b="0" dirty="0" err="1">
                          <a:solidFill>
                            <a:schemeClr val="accent1">
                              <a:lumMod val="50000"/>
                            </a:schemeClr>
                          </a:solidFill>
                        </a:rPr>
                        <a:t>etc</a:t>
                      </a:r>
                      <a:r>
                        <a:rPr lang="en-SG" sz="1800" b="0" dirty="0">
                          <a:solidFill>
                            <a:schemeClr val="accent1">
                              <a:lumMod val="50000"/>
                            </a:schemeClr>
                          </a:solidFill>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Has </a:t>
                      </a:r>
                      <a:r>
                        <a:rPr kumimoji="0" lang="en-US" sz="1800" b="0" i="0" u="none" strike="noStrike" kern="1200" cap="none" spc="0" normalizeH="0" baseline="0" noProof="0" dirty="0">
                          <a:ln>
                            <a:noFill/>
                          </a:ln>
                          <a:solidFill>
                            <a:srgbClr val="FF0000"/>
                          </a:solidFill>
                          <a:effectLst/>
                          <a:uLnTx/>
                          <a:uFillTx/>
                          <a:latin typeface="+mn-lt"/>
                          <a:ea typeface="+mn-ea"/>
                          <a:cs typeface="+mn-cs"/>
                        </a:rPr>
                        <a:t>high infectious dose </a:t>
                      </a:r>
                      <a:r>
                        <a:rPr kumimoji="0" lang="en-US" sz="1800" b="0" i="0" u="none" strike="noStrike" kern="1200" cap="none" spc="0" normalizeH="0" baseline="0" noProof="0" dirty="0">
                          <a:ln>
                            <a:noFill/>
                          </a:ln>
                          <a:solidFill>
                            <a:prstClr val="black"/>
                          </a:solidFill>
                          <a:effectLst/>
                          <a:uLnTx/>
                          <a:uFillTx/>
                          <a:latin typeface="+mn-lt"/>
                          <a:ea typeface="+mn-ea"/>
                          <a:cs typeface="+mn-cs"/>
                        </a:rPr>
                        <a:t>NOT like </a:t>
                      </a:r>
                      <a:r>
                        <a:rPr kumimoji="0" lang="en-US" sz="1800" b="0" i="0" u="none" strike="noStrike" kern="1200" cap="none" spc="0" normalizeH="0" baseline="0" noProof="0" dirty="0" err="1">
                          <a:ln>
                            <a:noFill/>
                          </a:ln>
                          <a:solidFill>
                            <a:srgbClr val="FF0000"/>
                          </a:solidFill>
                          <a:effectLst/>
                          <a:uLnTx/>
                          <a:uFillTx/>
                          <a:latin typeface="+mn-lt"/>
                          <a:ea typeface="+mn-ea"/>
                          <a:cs typeface="+mn-cs"/>
                        </a:rPr>
                        <a:t>Shigella</a:t>
                      </a:r>
                      <a:r>
                        <a:rPr kumimoji="0" lang="en-US" sz="1800" b="0" i="0" u="none" strike="noStrike" kern="1200" cap="none" spc="0" normalizeH="0" baseline="0" noProof="0" dirty="0">
                          <a:ln>
                            <a:noFill/>
                          </a:ln>
                          <a:solidFill>
                            <a:srgbClr val="FF0000"/>
                          </a:solidFill>
                          <a:effectLst/>
                          <a:uLnTx/>
                          <a:uFillTx/>
                          <a:latin typeface="+mn-lt"/>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Infectious dose </a:t>
                      </a:r>
                      <a:r>
                        <a:rPr kumimoji="0" lang="en-US" sz="1800" b="0" i="0" u="none" strike="noStrike" kern="1200" cap="none" spc="0" normalizeH="0" baseline="0" noProof="0" dirty="0">
                          <a:ln>
                            <a:noFill/>
                          </a:ln>
                          <a:solidFill>
                            <a:srgbClr val="FF0000"/>
                          </a:solidFill>
                          <a:effectLst/>
                          <a:uLnTx/>
                          <a:uFillTx/>
                          <a:latin typeface="+mn-lt"/>
                          <a:ea typeface="+mn-ea"/>
                          <a:cs typeface="+mn-cs"/>
                        </a:rPr>
                        <a:t>10</a:t>
                      </a:r>
                      <a:r>
                        <a:rPr kumimoji="0" lang="en-US" sz="1800" b="0" i="0" u="none" strike="noStrike" kern="1200" cap="none" spc="0" normalizeH="0" baseline="30000" noProof="0" dirty="0">
                          <a:ln>
                            <a:noFill/>
                          </a:ln>
                          <a:solidFill>
                            <a:srgbClr val="FF0000"/>
                          </a:solidFill>
                          <a:effectLst/>
                          <a:uLnTx/>
                          <a:uFillTx/>
                          <a:latin typeface="+mn-lt"/>
                          <a:ea typeface="+mn-ea"/>
                          <a:cs typeface="+mn-cs"/>
                        </a:rPr>
                        <a:t>6</a:t>
                      </a:r>
                      <a:r>
                        <a:rPr kumimoji="0" lang="en-US" sz="1800" b="0" i="0" u="none" strike="noStrike" kern="1200" cap="none" spc="0" normalizeH="0" baseline="0" noProof="0" dirty="0">
                          <a:ln>
                            <a:noFill/>
                          </a:ln>
                          <a:solidFill>
                            <a:srgbClr val="FF0000"/>
                          </a:solidFill>
                          <a:effectLst/>
                          <a:uLnTx/>
                          <a:uFillTx/>
                          <a:latin typeface="+mn-lt"/>
                          <a:ea typeface="+mn-ea"/>
                          <a:cs typeface="+mn-cs"/>
                        </a:rPr>
                        <a:t>-10</a:t>
                      </a:r>
                      <a:r>
                        <a:rPr kumimoji="0" lang="en-US" sz="1800" b="0" i="0" u="none" strike="noStrike" kern="1200" cap="none" spc="0" normalizeH="0" baseline="30000" noProof="0" dirty="0">
                          <a:ln>
                            <a:noFill/>
                          </a:ln>
                          <a:solidFill>
                            <a:srgbClr val="FF0000"/>
                          </a:solidFill>
                          <a:effectLst/>
                          <a:uLnTx/>
                          <a:uFillTx/>
                          <a:latin typeface="+mn-lt"/>
                          <a:ea typeface="+mn-ea"/>
                          <a:cs typeface="+mn-cs"/>
                        </a:rPr>
                        <a:t>11</a:t>
                      </a:r>
                      <a:r>
                        <a:rPr kumimoji="0" lang="en-US" sz="1800" b="0" i="0" u="none" strike="noStrike" kern="1200" cap="none" spc="0" normalizeH="0" baseline="0" noProof="0" dirty="0">
                          <a:ln>
                            <a:noFill/>
                          </a:ln>
                          <a:solidFill>
                            <a:prstClr val="black"/>
                          </a:solidFill>
                          <a:effectLst/>
                          <a:uLnTx/>
                          <a:uFillTx/>
                          <a:latin typeface="+mn-lt"/>
                          <a:ea typeface="+mn-ea"/>
                          <a:cs typeface="+mn-cs"/>
                        </a:rPr>
                        <a:t> colony-forming units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Symptoms : vomiting , cramps , diarrhea ( rice water stool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Culture on </a:t>
                      </a:r>
                      <a:r>
                        <a:rPr kumimoji="0" lang="en-US" sz="1800" b="0" i="0" u="none" strike="noStrike" kern="1200" cap="none" spc="0" normalizeH="0" baseline="0" noProof="0" dirty="0">
                          <a:ln>
                            <a:noFill/>
                          </a:ln>
                          <a:solidFill>
                            <a:srgbClr val="FF0000"/>
                          </a:solidFill>
                          <a:effectLst/>
                          <a:uLnTx/>
                          <a:uFillTx/>
                          <a:latin typeface="+mn-lt"/>
                          <a:ea typeface="+mn-ea"/>
                          <a:cs typeface="+mn-cs"/>
                        </a:rPr>
                        <a:t>thiosulfate citrate bile sucrose (TCBS) agar-yellow colonies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Treatment : </a:t>
                      </a:r>
                      <a:r>
                        <a:rPr kumimoji="0" lang="en-US" sz="1800" b="0" i="0" u="none" strike="noStrike" kern="1200" cap="none" spc="0" normalizeH="0" baseline="0" noProof="0" dirty="0">
                          <a:ln>
                            <a:noFill/>
                          </a:ln>
                          <a:solidFill>
                            <a:srgbClr val="FF0000"/>
                          </a:solidFill>
                          <a:effectLst/>
                          <a:uLnTx/>
                          <a:uFillTx/>
                          <a:latin typeface="+mn-lt"/>
                          <a:ea typeface="+mn-ea"/>
                          <a:cs typeface="+mn-cs"/>
                        </a:rPr>
                        <a:t>Basically rehydration and antimicrobial therapy.</a:t>
                      </a:r>
                    </a:p>
                    <a:p>
                      <a:pPr marL="285750" marR="0" lvl="0" indent="-285750" algn="l" defTabSz="914400" rtl="0" eaLnBrk="1" fontAlgn="auto" latinLnBrk="0" hangingPunct="1">
                        <a:lnSpc>
                          <a:spcPct val="90000"/>
                        </a:lnSpc>
                        <a:spcBef>
                          <a:spcPts val="1000"/>
                        </a:spcBef>
                        <a:spcAft>
                          <a:spcPts val="0"/>
                        </a:spcAft>
                        <a:buClrTx/>
                        <a:buSzTx/>
                        <a:buFont typeface="Arial"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Antibiotics</a:t>
                      </a:r>
                      <a:r>
                        <a:rPr kumimoji="0" lang="en-US" sz="1800" b="0" i="0" u="none" strike="noStrike" kern="1200" cap="none" spc="0" normalizeH="0" baseline="0" noProof="0" dirty="0">
                          <a:ln>
                            <a:noFill/>
                          </a:ln>
                          <a:solidFill>
                            <a:srgbClr val="FF0000"/>
                          </a:solidFill>
                          <a:effectLst/>
                          <a:uLnTx/>
                          <a:uFillTx/>
                          <a:latin typeface="+mn-lt"/>
                          <a:ea typeface="+mn-ea"/>
                          <a:cs typeface="+mn-cs"/>
                        </a:rPr>
                        <a:t> : Azithromycin</a:t>
                      </a:r>
                      <a:r>
                        <a:rPr kumimoji="0" lang="en-US" sz="1800" b="0" i="0" u="none" strike="noStrike" kern="1200" cap="none" spc="0" normalizeH="0" baseline="0" noProof="0" dirty="0">
                          <a:ln>
                            <a:noFill/>
                          </a:ln>
                          <a:solidFill>
                            <a:prstClr val="black"/>
                          </a:solidFill>
                          <a:effectLst/>
                          <a:uLnTx/>
                          <a:uFillTx/>
                          <a:latin typeface="+mn-lt"/>
                          <a:ea typeface="+mn-ea"/>
                          <a:cs typeface="+mn-cs"/>
                        </a:rPr>
                        <a:t> single-dose is often the preferred therapy especially </a:t>
                      </a:r>
                      <a:r>
                        <a:rPr kumimoji="0" lang="en-US" sz="1800" b="0" i="0" u="none" strike="noStrike" kern="1200" cap="none" spc="0" normalizeH="0" baseline="0" noProof="0" dirty="0">
                          <a:ln>
                            <a:noFill/>
                          </a:ln>
                          <a:solidFill>
                            <a:srgbClr val="FF0000"/>
                          </a:solidFill>
                          <a:effectLst/>
                          <a:uLnTx/>
                          <a:uFillTx/>
                          <a:latin typeface="+mn-lt"/>
                          <a:ea typeface="+mn-ea"/>
                          <a:cs typeface="+mn-cs"/>
                        </a:rPr>
                        <a:t>in children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a:ln>
                            <a:noFill/>
                          </a:ln>
                          <a:solidFill>
                            <a:srgbClr val="FF0000"/>
                          </a:solidFill>
                          <a:effectLst/>
                          <a:uLnTx/>
                          <a:uFillTx/>
                          <a:latin typeface="+mn-lt"/>
                          <a:ea typeface="+mn-ea"/>
                          <a:cs typeface="+mn-cs"/>
                        </a:rPr>
                        <a:t>Or Ciprofloxacin Or Tetracycline, Doxycycline</a:t>
                      </a:r>
                    </a:p>
                    <a:p>
                      <a:pPr marL="285750" marR="0" lvl="0" indent="-285750" algn="l" defTabSz="914400" rtl="0" eaLnBrk="1" fontAlgn="auto" latinLnBrk="0" hangingPunct="1">
                        <a:lnSpc>
                          <a:spcPct val="90000"/>
                        </a:lnSpc>
                        <a:spcBef>
                          <a:spcPts val="1000"/>
                        </a:spcBef>
                        <a:spcAft>
                          <a:spcPts val="0"/>
                        </a:spcAft>
                        <a:buClrTx/>
                        <a:buSzTx/>
                        <a:buFont typeface="Arial" charset="0"/>
                        <a:buChar char="•"/>
                        <a:tabLst/>
                        <a:defRPr/>
                      </a:pPr>
                      <a:r>
                        <a:rPr kumimoji="0" lang="en-US" sz="1800" b="0" i="0" u="none" strike="noStrike" kern="1200" cap="none" spc="0" normalizeH="0" baseline="0" noProof="0" dirty="0">
                          <a:ln>
                            <a:noFill/>
                          </a:ln>
                          <a:solidFill>
                            <a:schemeClr val="tx1"/>
                          </a:solidFill>
                          <a:effectLst/>
                          <a:uLnTx/>
                          <a:uFillTx/>
                          <a:latin typeface="+mn-lt"/>
                          <a:ea typeface="+mn-ea"/>
                          <a:cs typeface="+mn-cs"/>
                        </a:rPr>
                        <a:t>Prevention : sanitation</a:t>
                      </a:r>
                      <a:endParaRPr kumimoji="0" lang="en-US" sz="1800" b="0" i="0" u="none" strike="noStrike" kern="1200" cap="none" spc="0" normalizeH="0" baseline="0" noProof="0" dirty="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390395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774" y="100910"/>
            <a:ext cx="10515600" cy="721553"/>
          </a:xfrm>
        </p:spPr>
        <p:txBody>
          <a:bodyPr>
            <a:normAutofit/>
          </a:bodyPr>
          <a:lstStyle/>
          <a:p>
            <a:r>
              <a:rPr lang="en-US" dirty="0">
                <a:ln w="0"/>
                <a:solidFill>
                  <a:schemeClr val="accent1">
                    <a:lumMod val="50000"/>
                  </a:schemeClr>
                </a:solidFill>
                <a:effectLst>
                  <a:outerShdw blurRad="38100" dist="19050" dir="2700000" algn="tl" rotWithShape="0">
                    <a:schemeClr val="dk1">
                      <a:alpha val="40000"/>
                    </a:schemeClr>
                  </a:outerShdw>
                </a:effectLst>
                <a:ea typeface="+mn-ea"/>
                <a:cs typeface="+mn-cs"/>
              </a:rPr>
              <a:t>QUIZ:</a:t>
            </a:r>
          </a:p>
        </p:txBody>
      </p:sp>
      <p:cxnSp>
        <p:nvCxnSpPr>
          <p:cNvPr id="4" name="Straight Connector 3">
            <a:extLst>
              <a:ext uri="{FF2B5EF4-FFF2-40B4-BE49-F238E27FC236}">
                <a16:creationId xmlns:a16="http://schemas.microsoft.com/office/drawing/2014/main" xmlns="" id="{35DFF2FF-55CA-4668-BE8F-94BD5946A2EA}"/>
              </a:ext>
            </a:extLst>
          </p:cNvPr>
          <p:cNvCxnSpPr/>
          <p:nvPr/>
        </p:nvCxnSpPr>
        <p:spPr>
          <a:xfrm>
            <a:off x="0" y="898378"/>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Box 4">
            <a:extLst>
              <a:ext uri="{FF2B5EF4-FFF2-40B4-BE49-F238E27FC236}">
                <a16:creationId xmlns:a16="http://schemas.microsoft.com/office/drawing/2014/main" xmlns="" id="{6535988A-1BF4-42AD-99C0-8A2DEB1A62A1}"/>
              </a:ext>
            </a:extLst>
          </p:cNvPr>
          <p:cNvSpPr txBox="1"/>
          <p:nvPr/>
        </p:nvSpPr>
        <p:spPr>
          <a:xfrm>
            <a:off x="10341736" y="6362163"/>
            <a:ext cx="2859109" cy="707886"/>
          </a:xfrm>
          <a:prstGeom prst="rect">
            <a:avLst/>
          </a:prstGeom>
          <a:noFill/>
        </p:spPr>
        <p:txBody>
          <a:bodyPr wrap="square" rtlCol="0">
            <a:spAutoFit/>
          </a:bodyPr>
          <a:lstStyle/>
          <a:p>
            <a:r>
              <a:rPr lang="pl-PL" sz="1100" dirty="0">
                <a:solidFill>
                  <a:schemeClr val="bg1">
                    <a:lumMod val="50000"/>
                  </a:schemeClr>
                </a:solidFill>
              </a:rPr>
              <a:t>Answers :</a:t>
            </a:r>
            <a:br>
              <a:rPr lang="pl-PL" sz="1100" dirty="0">
                <a:solidFill>
                  <a:schemeClr val="bg1">
                    <a:lumMod val="50000"/>
                  </a:schemeClr>
                </a:solidFill>
              </a:rPr>
            </a:br>
            <a:r>
              <a:rPr lang="en-SG" sz="1100" dirty="0">
                <a:solidFill>
                  <a:schemeClr val="bg1">
                    <a:lumMod val="50000"/>
                  </a:schemeClr>
                </a:solidFill>
              </a:rPr>
              <a:t>1-B , 2-A , 3-A</a:t>
            </a:r>
            <a:endParaRPr lang="pl-PL" sz="1100" dirty="0">
              <a:solidFill>
                <a:schemeClr val="bg1">
                  <a:lumMod val="50000"/>
                </a:schemeClr>
              </a:solidFill>
            </a:endParaRPr>
          </a:p>
          <a:p>
            <a:endParaRPr lang="en-US" dirty="0"/>
          </a:p>
        </p:txBody>
      </p:sp>
      <p:sp>
        <p:nvSpPr>
          <p:cNvPr id="3" name="Rectangle 2"/>
          <p:cNvSpPr/>
          <p:nvPr/>
        </p:nvSpPr>
        <p:spPr>
          <a:xfrm>
            <a:off x="0" y="993913"/>
            <a:ext cx="8695113" cy="5139869"/>
          </a:xfrm>
          <a:prstGeom prst="rect">
            <a:avLst/>
          </a:prstGeom>
        </p:spPr>
        <p:txBody>
          <a:bodyPr wrap="square">
            <a:spAutoFit/>
          </a:bodyPr>
          <a:lstStyle/>
          <a:p>
            <a:r>
              <a:rPr lang="en-SG" dirty="0"/>
              <a:t>1.Which of the following is NOT correct about cholera?</a:t>
            </a:r>
          </a:p>
          <a:p>
            <a:r>
              <a:rPr lang="en-SG" dirty="0"/>
              <a:t>A)Gram –ve bacilli </a:t>
            </a:r>
          </a:p>
          <a:p>
            <a:r>
              <a:rPr lang="en-SG" dirty="0"/>
              <a:t>B)Oxidase +ve and urease –ve </a:t>
            </a:r>
          </a:p>
          <a:p>
            <a:r>
              <a:rPr lang="en-SG" dirty="0"/>
              <a:t>C)Has a single polar flagellum </a:t>
            </a:r>
          </a:p>
          <a:p>
            <a:r>
              <a:rPr lang="en-SG" dirty="0"/>
              <a:t>D) not invasive</a:t>
            </a:r>
          </a:p>
          <a:p>
            <a:endParaRPr lang="en-SG" dirty="0"/>
          </a:p>
          <a:p>
            <a:r>
              <a:rPr lang="en-SG" sz="2000" dirty="0"/>
              <a:t>2.Which of the following media is used to confirm diagnosis of cholera?</a:t>
            </a:r>
          </a:p>
          <a:p>
            <a:r>
              <a:rPr lang="en-SG" sz="2000" dirty="0"/>
              <a:t>A)TCBS agar</a:t>
            </a:r>
          </a:p>
          <a:p>
            <a:r>
              <a:rPr lang="en-SG" sz="2000" dirty="0"/>
              <a:t>B)Blood agar </a:t>
            </a:r>
          </a:p>
          <a:p>
            <a:r>
              <a:rPr lang="en-SG" sz="2000" dirty="0"/>
              <a:t>C)LJ agar</a:t>
            </a:r>
          </a:p>
          <a:p>
            <a:r>
              <a:rPr lang="en-SG" sz="2000" dirty="0"/>
              <a:t>D)Chocolate agar</a:t>
            </a:r>
          </a:p>
          <a:p>
            <a:endParaRPr lang="en-SG" sz="2000" dirty="0">
              <a:effectLst/>
            </a:endParaRPr>
          </a:p>
          <a:p>
            <a:r>
              <a:rPr lang="en-SG" sz="2000" dirty="0"/>
              <a:t>3.What is the time for incubation:</a:t>
            </a:r>
          </a:p>
          <a:p>
            <a:r>
              <a:rPr lang="en-SG" sz="2000" dirty="0"/>
              <a:t>A)1-3 days </a:t>
            </a:r>
          </a:p>
          <a:p>
            <a:r>
              <a:rPr lang="en-SG" sz="2000" dirty="0"/>
              <a:t>B) 2-5 days </a:t>
            </a:r>
          </a:p>
          <a:p>
            <a:r>
              <a:rPr lang="en-SG" sz="2000" dirty="0"/>
              <a:t>C) 3-8 days </a:t>
            </a:r>
          </a:p>
          <a:p>
            <a:r>
              <a:rPr lang="en-SG" sz="2000" dirty="0"/>
              <a:t>D) 18 hours – several hours</a:t>
            </a:r>
            <a:endParaRPr lang="en-US" sz="2000" dirty="0">
              <a:effectLst/>
            </a:endParaRPr>
          </a:p>
        </p:txBody>
      </p:sp>
    </p:spTree>
    <p:extLst>
      <p:ext uri="{BB962C8B-B14F-4D97-AF65-F5344CB8AC3E}">
        <p14:creationId xmlns:p14="http://schemas.microsoft.com/office/powerpoint/2010/main" val="2004877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90E3CE32-B711-4660-A5D4-F37E46BA91F8}"/>
              </a:ext>
            </a:extLst>
          </p:cNvPr>
          <p:cNvSpPr/>
          <p:nvPr/>
        </p:nvSpPr>
        <p:spPr>
          <a:xfrm>
            <a:off x="0" y="0"/>
            <a:ext cx="1350498" cy="68580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2C6773A7-36C9-4525-99BD-59F681A8FF44}"/>
              </a:ext>
            </a:extLst>
          </p:cNvPr>
          <p:cNvSpPr/>
          <p:nvPr/>
        </p:nvSpPr>
        <p:spPr>
          <a:xfrm>
            <a:off x="1518361" y="312261"/>
            <a:ext cx="10573407" cy="646331"/>
          </a:xfrm>
          <a:prstGeom prst="rect">
            <a:avLst/>
          </a:prstGeom>
          <a:noFill/>
        </p:spPr>
        <p:txBody>
          <a:bodyPr wrap="none" lIns="91440" tIns="45720" rIns="91440" bIns="45720">
            <a:spAutoFit/>
          </a:bodyPr>
          <a:lstStyle/>
          <a:p>
            <a:pPr algn="ctr"/>
            <a:r>
              <a:rPr lang="en-US" sz="3600" b="0" cap="none" spc="0" dirty="0">
                <a:ln w="0"/>
                <a:solidFill>
                  <a:schemeClr val="accent1">
                    <a:lumMod val="50000"/>
                  </a:schemeClr>
                </a:solidFill>
                <a:effectLst>
                  <a:outerShdw blurRad="38100" dist="19050" dir="2700000" algn="tl" rotWithShape="0">
                    <a:schemeClr val="dk1">
                      <a:alpha val="40000"/>
                    </a:schemeClr>
                  </a:outerShdw>
                </a:effectLst>
                <a:latin typeface="+mj-lt"/>
              </a:rPr>
              <a:t>THANK YOU FOR CHECKING OUR WORK, BEST OF LUCK!</a:t>
            </a:r>
          </a:p>
        </p:txBody>
      </p:sp>
      <p:sp>
        <p:nvSpPr>
          <p:cNvPr id="2" name="Rectangle 1">
            <a:extLst>
              <a:ext uri="{FF2B5EF4-FFF2-40B4-BE49-F238E27FC236}">
                <a16:creationId xmlns:a16="http://schemas.microsoft.com/office/drawing/2014/main" xmlns="" id="{A8F01675-6040-4A6D-99FE-0AA0F5DAFDEF}"/>
              </a:ext>
            </a:extLst>
          </p:cNvPr>
          <p:cNvSpPr/>
          <p:nvPr/>
        </p:nvSpPr>
        <p:spPr>
          <a:xfrm>
            <a:off x="6457071" y="1839913"/>
            <a:ext cx="2216697" cy="1323439"/>
          </a:xfrm>
          <a:prstGeom prst="rect">
            <a:avLst/>
          </a:prstGeom>
          <a:noFill/>
        </p:spPr>
        <p:txBody>
          <a:bodyPr wrap="none" lIns="91440" tIns="45720" rIns="91440" bIns="45720">
            <a:spAutoFit/>
          </a:bodyPr>
          <a:lstStyle/>
          <a:p>
            <a:r>
              <a:rPr lang="en-US" sz="2000" dirty="0">
                <a:ln w="0"/>
                <a:effectLst>
                  <a:outerShdw blurRad="38100" dist="19050" dir="2700000" algn="tl" rotWithShape="0">
                    <a:schemeClr val="dk1">
                      <a:alpha val="40000"/>
                    </a:schemeClr>
                  </a:outerShdw>
                </a:effectLst>
              </a:rPr>
              <a:t>Hamad </a:t>
            </a:r>
            <a:r>
              <a:rPr lang="en-US" sz="2000" dirty="0" err="1">
                <a:ln w="0"/>
                <a:effectLst>
                  <a:outerShdw blurRad="38100" dist="19050" dir="2700000" algn="tl" rotWithShape="0">
                    <a:schemeClr val="dk1">
                      <a:alpha val="40000"/>
                    </a:schemeClr>
                  </a:outerShdw>
                </a:effectLst>
              </a:rPr>
              <a:t>alkhudhairy</a:t>
            </a:r>
            <a:endParaRPr lang="en-US" sz="2000" b="0" cap="none" spc="0" dirty="0">
              <a:ln w="0"/>
              <a:solidFill>
                <a:schemeClr val="tx1"/>
              </a:solidFill>
              <a:effectLst>
                <a:outerShdw blurRad="38100" dist="19050" dir="2700000" algn="tl" rotWithShape="0">
                  <a:schemeClr val="dk1">
                    <a:alpha val="40000"/>
                  </a:schemeClr>
                </a:outerShdw>
              </a:effectLst>
            </a:endParaRPr>
          </a:p>
          <a:p>
            <a:r>
              <a:rPr lang="en-US" sz="2000" b="0" cap="none" spc="0" dirty="0">
                <a:ln w="0"/>
                <a:solidFill>
                  <a:schemeClr val="tx1"/>
                </a:solidFill>
                <a:effectLst>
                  <a:outerShdw blurRad="38100" dist="19050" dir="2700000" algn="tl" rotWithShape="0">
                    <a:schemeClr val="dk1">
                      <a:alpha val="40000"/>
                    </a:schemeClr>
                  </a:outerShdw>
                </a:effectLst>
              </a:rPr>
              <a:t>Saud Alshenaifi</a:t>
            </a:r>
          </a:p>
          <a:p>
            <a:r>
              <a:rPr lang="en-US" sz="2000" dirty="0">
                <a:ln w="0"/>
                <a:effectLst>
                  <a:outerShdw blurRad="38100" dist="19050" dir="2700000" algn="tl" rotWithShape="0">
                    <a:schemeClr val="dk1">
                      <a:alpha val="40000"/>
                    </a:schemeClr>
                  </a:outerShdw>
                </a:effectLst>
              </a:rPr>
              <a:t>Yousef Aljebrin </a:t>
            </a:r>
            <a:endParaRPr lang="en-US" sz="2000" b="0" cap="none" spc="0" dirty="0">
              <a:ln w="0"/>
              <a:solidFill>
                <a:schemeClr val="tx1"/>
              </a:solidFill>
              <a:effectLst>
                <a:outerShdw blurRad="38100" dist="19050" dir="2700000" algn="tl" rotWithShape="0">
                  <a:schemeClr val="dk1">
                    <a:alpha val="40000"/>
                  </a:schemeClr>
                </a:outerShdw>
              </a:effectLst>
            </a:endParaRPr>
          </a:p>
          <a:p>
            <a:endParaRPr lang="en-US" sz="2000" dirty="0">
              <a:ln w="0"/>
              <a:effectLst>
                <a:outerShdw blurRad="38100" dist="19050" dir="2700000" algn="tl" rotWithShape="0">
                  <a:schemeClr val="dk1">
                    <a:alpha val="40000"/>
                  </a:schemeClr>
                </a:outerShdw>
              </a:effectLst>
            </a:endParaRPr>
          </a:p>
        </p:txBody>
      </p:sp>
      <p:pic>
        <p:nvPicPr>
          <p:cNvPr id="4" name="Picture 3">
            <a:extLst>
              <a:ext uri="{FF2B5EF4-FFF2-40B4-BE49-F238E27FC236}">
                <a16:creationId xmlns:a16="http://schemas.microsoft.com/office/drawing/2014/main" xmlns="" id="{B55F4791-DE2D-4B12-AC47-BFD39E91BB57}"/>
              </a:ext>
            </a:extLst>
          </p:cNvPr>
          <p:cNvPicPr>
            <a:picLocks noChangeAspect="1"/>
          </p:cNvPicPr>
          <p:nvPr/>
        </p:nvPicPr>
        <p:blipFill>
          <a:blip r:embed="rId2"/>
          <a:stretch>
            <a:fillRect/>
          </a:stretch>
        </p:blipFill>
        <p:spPr>
          <a:xfrm>
            <a:off x="5534212" y="1578539"/>
            <a:ext cx="922859" cy="922859"/>
          </a:xfrm>
          <a:prstGeom prst="rect">
            <a:avLst/>
          </a:prstGeom>
        </p:spPr>
      </p:pic>
      <p:pic>
        <p:nvPicPr>
          <p:cNvPr id="8" name="Picture 7">
            <a:extLst>
              <a:ext uri="{FF2B5EF4-FFF2-40B4-BE49-F238E27FC236}">
                <a16:creationId xmlns:a16="http://schemas.microsoft.com/office/drawing/2014/main" xmlns="" id="{D6C75346-F189-4E4C-A939-92A07120B093}"/>
              </a:ext>
            </a:extLst>
          </p:cNvPr>
          <p:cNvPicPr>
            <a:picLocks noChangeAspect="1"/>
          </p:cNvPicPr>
          <p:nvPr/>
        </p:nvPicPr>
        <p:blipFill>
          <a:blip r:embed="rId3"/>
          <a:stretch>
            <a:fillRect/>
          </a:stretch>
        </p:blipFill>
        <p:spPr>
          <a:xfrm>
            <a:off x="8860155" y="1578539"/>
            <a:ext cx="948739" cy="922859"/>
          </a:xfrm>
          <a:prstGeom prst="rect">
            <a:avLst/>
          </a:prstGeom>
        </p:spPr>
      </p:pic>
      <p:sp>
        <p:nvSpPr>
          <p:cNvPr id="14" name="TextBox 13">
            <a:extLst>
              <a:ext uri="{FF2B5EF4-FFF2-40B4-BE49-F238E27FC236}">
                <a16:creationId xmlns:a16="http://schemas.microsoft.com/office/drawing/2014/main" xmlns="" id="{EC64F9FF-CDE9-4490-90EE-7738BF6D2BDA}"/>
              </a:ext>
            </a:extLst>
          </p:cNvPr>
          <p:cNvSpPr txBox="1"/>
          <p:nvPr/>
        </p:nvSpPr>
        <p:spPr>
          <a:xfrm>
            <a:off x="1332201" y="5761103"/>
            <a:ext cx="2110154" cy="369332"/>
          </a:xfrm>
          <a:prstGeom prst="rect">
            <a:avLst/>
          </a:prstGeom>
          <a:noFill/>
        </p:spPr>
        <p:txBody>
          <a:bodyPr wrap="square" rtlCol="0">
            <a:spAutoFit/>
          </a:bodyPr>
          <a:lstStyle/>
          <a:p>
            <a:r>
              <a:rPr lang="en-US" b="1" dirty="0"/>
              <a:t>Doctors slides</a:t>
            </a:r>
          </a:p>
        </p:txBody>
      </p:sp>
      <p:pic>
        <p:nvPicPr>
          <p:cNvPr id="12" name="Picture 11">
            <a:extLst>
              <a:ext uri="{FF2B5EF4-FFF2-40B4-BE49-F238E27FC236}">
                <a16:creationId xmlns:a16="http://schemas.microsoft.com/office/drawing/2014/main" xmlns="" id="{26BFC639-C571-412D-ADCE-431CF9324057}"/>
              </a:ext>
            </a:extLst>
          </p:cNvPr>
          <p:cNvPicPr>
            <a:picLocks noChangeAspect="1"/>
          </p:cNvPicPr>
          <p:nvPr/>
        </p:nvPicPr>
        <p:blipFill>
          <a:blip r:embed="rId4"/>
          <a:stretch>
            <a:fillRect/>
          </a:stretch>
        </p:blipFill>
        <p:spPr>
          <a:xfrm>
            <a:off x="94427" y="5410814"/>
            <a:ext cx="1069911" cy="1042996"/>
          </a:xfrm>
          <a:prstGeom prst="rect">
            <a:avLst/>
          </a:prstGeom>
        </p:spPr>
      </p:pic>
      <p:pic>
        <p:nvPicPr>
          <p:cNvPr id="16" name="Picture 15">
            <a:extLst>
              <a:ext uri="{FF2B5EF4-FFF2-40B4-BE49-F238E27FC236}">
                <a16:creationId xmlns:a16="http://schemas.microsoft.com/office/drawing/2014/main" xmlns="" id="{03988073-9541-48B4-B7D0-4234038E9B64}"/>
              </a:ext>
            </a:extLst>
          </p:cNvPr>
          <p:cNvPicPr>
            <a:picLocks noChangeAspect="1"/>
          </p:cNvPicPr>
          <p:nvPr/>
        </p:nvPicPr>
        <p:blipFill>
          <a:blip r:embed="rId5"/>
          <a:stretch>
            <a:fillRect/>
          </a:stretch>
        </p:blipFill>
        <p:spPr>
          <a:xfrm>
            <a:off x="285236" y="4112195"/>
            <a:ext cx="879102" cy="932305"/>
          </a:xfrm>
          <a:prstGeom prst="rect">
            <a:avLst/>
          </a:prstGeom>
        </p:spPr>
      </p:pic>
      <p:pic>
        <p:nvPicPr>
          <p:cNvPr id="18" name="Picture 17">
            <a:extLst>
              <a:ext uri="{FF2B5EF4-FFF2-40B4-BE49-F238E27FC236}">
                <a16:creationId xmlns:a16="http://schemas.microsoft.com/office/drawing/2014/main" xmlns="" id="{E030F191-3DE2-46CE-AC24-DF79F3FBB1DF}"/>
              </a:ext>
            </a:extLst>
          </p:cNvPr>
          <p:cNvPicPr>
            <a:picLocks noChangeAspect="1"/>
          </p:cNvPicPr>
          <p:nvPr/>
        </p:nvPicPr>
        <p:blipFill>
          <a:blip r:embed="rId6"/>
          <a:stretch>
            <a:fillRect/>
          </a:stretch>
        </p:blipFill>
        <p:spPr>
          <a:xfrm>
            <a:off x="215097" y="2813577"/>
            <a:ext cx="932305" cy="932305"/>
          </a:xfrm>
          <a:prstGeom prst="rect">
            <a:avLst/>
          </a:prstGeom>
        </p:spPr>
      </p:pic>
      <p:pic>
        <p:nvPicPr>
          <p:cNvPr id="20" name="Picture 19">
            <a:extLst>
              <a:ext uri="{FF2B5EF4-FFF2-40B4-BE49-F238E27FC236}">
                <a16:creationId xmlns:a16="http://schemas.microsoft.com/office/drawing/2014/main" xmlns="" id="{DD5CA474-47C4-434F-858C-9C6CD740FED9}"/>
              </a:ext>
            </a:extLst>
          </p:cNvPr>
          <p:cNvPicPr>
            <a:picLocks noChangeAspect="1"/>
          </p:cNvPicPr>
          <p:nvPr/>
        </p:nvPicPr>
        <p:blipFill>
          <a:blip r:embed="rId7"/>
          <a:stretch>
            <a:fillRect/>
          </a:stretch>
        </p:blipFill>
        <p:spPr>
          <a:xfrm>
            <a:off x="215097" y="1427884"/>
            <a:ext cx="1019380" cy="1019380"/>
          </a:xfrm>
          <a:prstGeom prst="rect">
            <a:avLst/>
          </a:prstGeom>
        </p:spPr>
      </p:pic>
      <p:sp>
        <p:nvSpPr>
          <p:cNvPr id="13" name="Rectangle 12">
            <a:extLst>
              <a:ext uri="{FF2B5EF4-FFF2-40B4-BE49-F238E27FC236}">
                <a16:creationId xmlns:a16="http://schemas.microsoft.com/office/drawing/2014/main" xmlns="" id="{AF88C116-9067-49B6-973E-68166CF073D8}"/>
              </a:ext>
            </a:extLst>
          </p:cNvPr>
          <p:cNvSpPr/>
          <p:nvPr/>
        </p:nvSpPr>
        <p:spPr>
          <a:xfrm>
            <a:off x="9862674" y="1936508"/>
            <a:ext cx="1876539" cy="1015663"/>
          </a:xfrm>
          <a:prstGeom prst="rect">
            <a:avLst/>
          </a:prstGeom>
          <a:noFill/>
        </p:spPr>
        <p:txBody>
          <a:bodyPr wrap="none" lIns="91440" tIns="45720" rIns="91440" bIns="45720">
            <a:spAutoFit/>
          </a:bodyPr>
          <a:lstStyle/>
          <a:p>
            <a:r>
              <a:rPr lang="en-US" sz="2000" dirty="0" err="1">
                <a:ln w="0"/>
                <a:effectLst>
                  <a:outerShdw blurRad="38100" dist="19050" dir="2700000" algn="tl" rotWithShape="0">
                    <a:schemeClr val="dk1">
                      <a:alpha val="40000"/>
                    </a:schemeClr>
                  </a:outerShdw>
                </a:effectLst>
              </a:rPr>
              <a:t>Shrooq</a:t>
            </a:r>
            <a:r>
              <a:rPr lang="en-US" sz="2000" dirty="0">
                <a:ln w="0"/>
                <a:effectLst>
                  <a:outerShdw blurRad="38100" dist="19050" dir="2700000" algn="tl" rotWithShape="0">
                    <a:schemeClr val="dk1">
                      <a:alpha val="40000"/>
                    </a:schemeClr>
                  </a:outerShdw>
                </a:effectLst>
              </a:rPr>
              <a:t> </a:t>
            </a:r>
            <a:r>
              <a:rPr lang="en-US" sz="2000" dirty="0" err="1">
                <a:ln w="0"/>
                <a:effectLst>
                  <a:outerShdw blurRad="38100" dist="19050" dir="2700000" algn="tl" rotWithShape="0">
                    <a:schemeClr val="dk1">
                      <a:alpha val="40000"/>
                    </a:schemeClr>
                  </a:outerShdw>
                </a:effectLst>
              </a:rPr>
              <a:t>Alsomali</a:t>
            </a:r>
            <a:endParaRPr lang="en-US" sz="2000" dirty="0">
              <a:ln w="0"/>
              <a:effectLst>
                <a:outerShdw blurRad="38100" dist="19050" dir="2700000" algn="tl" rotWithShape="0">
                  <a:schemeClr val="dk1">
                    <a:alpha val="40000"/>
                  </a:schemeClr>
                </a:outerShdw>
              </a:effectLst>
            </a:endParaRPr>
          </a:p>
          <a:p>
            <a:r>
              <a:rPr lang="en-US" sz="2000" dirty="0" err="1">
                <a:ln w="0"/>
                <a:effectLst>
                  <a:outerShdw blurRad="38100" dist="19050" dir="2700000" algn="tl" rotWithShape="0">
                    <a:schemeClr val="dk1">
                      <a:alpha val="40000"/>
                    </a:schemeClr>
                  </a:outerShdw>
                </a:effectLst>
              </a:rPr>
              <a:t>Heba</a:t>
            </a:r>
            <a:r>
              <a:rPr lang="en-US" sz="2000" dirty="0">
                <a:ln w="0"/>
                <a:effectLst>
                  <a:outerShdw blurRad="38100" dist="19050" dir="2700000" algn="tl" rotWithShape="0">
                    <a:schemeClr val="dk1">
                      <a:alpha val="40000"/>
                    </a:schemeClr>
                  </a:outerShdw>
                </a:effectLst>
              </a:rPr>
              <a:t> </a:t>
            </a:r>
            <a:r>
              <a:rPr lang="en-US" sz="2000" dirty="0" err="1">
                <a:ln w="0"/>
                <a:effectLst>
                  <a:outerShdw blurRad="38100" dist="19050" dir="2700000" algn="tl" rotWithShape="0">
                    <a:schemeClr val="dk1">
                      <a:alpha val="40000"/>
                    </a:schemeClr>
                  </a:outerShdw>
                </a:effectLst>
              </a:rPr>
              <a:t>Alnasser</a:t>
            </a:r>
            <a:r>
              <a:rPr lang="en-US" sz="2000" dirty="0">
                <a:ln w="0"/>
                <a:effectLst>
                  <a:outerShdw blurRad="38100" dist="19050" dir="2700000" algn="tl" rotWithShape="0">
                    <a:schemeClr val="dk1">
                      <a:alpha val="40000"/>
                    </a:schemeClr>
                  </a:outerShdw>
                </a:effectLst>
              </a:rPr>
              <a:t> </a:t>
            </a:r>
          </a:p>
          <a:p>
            <a:r>
              <a:rPr lang="en-US" sz="2000" dirty="0" err="1">
                <a:ln w="0"/>
                <a:effectLst>
                  <a:outerShdw blurRad="38100" dist="19050" dir="2700000" algn="tl" rotWithShape="0">
                    <a:schemeClr val="dk1">
                      <a:alpha val="40000"/>
                    </a:schemeClr>
                  </a:outerShdw>
                </a:effectLst>
              </a:rPr>
              <a:t>Ohoud</a:t>
            </a:r>
            <a:r>
              <a:rPr lang="en-US" sz="2000">
                <a:ln w="0"/>
                <a:effectLst>
                  <a:outerShdw blurRad="38100" dist="19050" dir="2700000" algn="tl" rotWithShape="0">
                    <a:schemeClr val="dk1">
                      <a:alpha val="40000"/>
                    </a:schemeClr>
                  </a:outerShdw>
                </a:effectLst>
              </a:rPr>
              <a:t> Abdullah</a:t>
            </a:r>
            <a:endParaRPr lang="en-US" sz="20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33421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5774" y="272360"/>
            <a:ext cx="10515600" cy="721553"/>
          </a:xfrm>
        </p:spPr>
        <p:txBody>
          <a:bodyPr>
            <a:normAutofit/>
          </a:bodyPr>
          <a:lstStyle/>
          <a:p>
            <a:r>
              <a:rPr lang="en-US" dirty="0">
                <a:ln w="0"/>
                <a:solidFill>
                  <a:schemeClr val="accent1">
                    <a:lumMod val="50000"/>
                  </a:schemeClr>
                </a:solidFill>
                <a:effectLst>
                  <a:outerShdw blurRad="38100" dist="19050" dir="2700000" algn="tl" rotWithShape="0">
                    <a:schemeClr val="dk1">
                      <a:alpha val="40000"/>
                    </a:schemeClr>
                  </a:outerShdw>
                </a:effectLst>
                <a:ea typeface="+mn-ea"/>
                <a:cs typeface="+mn-cs"/>
              </a:rPr>
              <a:t>OBJECTIVES:</a:t>
            </a:r>
          </a:p>
        </p:txBody>
      </p:sp>
      <p:sp>
        <p:nvSpPr>
          <p:cNvPr id="3" name="Content Placeholder 2"/>
          <p:cNvSpPr>
            <a:spLocks noGrp="1"/>
          </p:cNvSpPr>
          <p:nvPr>
            <p:ph idx="4294967295"/>
          </p:nvPr>
        </p:nvSpPr>
        <p:spPr>
          <a:xfrm>
            <a:off x="371061" y="1348546"/>
            <a:ext cx="10515600" cy="4351338"/>
          </a:xfrm>
        </p:spPr>
        <p:txBody>
          <a:bodyPr>
            <a:normAutofit/>
          </a:bodyPr>
          <a:lstStyle/>
          <a:p>
            <a:pPr indent="-342900"/>
            <a:r>
              <a:rPr lang="en-US" sz="2000" dirty="0"/>
              <a:t>Know the epidemiology of cholera and history of cholera Know the microbiological characteristic of cholera</a:t>
            </a:r>
          </a:p>
          <a:p>
            <a:pPr indent="-342900"/>
            <a:r>
              <a:rPr lang="en-US" sz="2000" dirty="0"/>
              <a:t>Describe the pathogeneses of cholera </a:t>
            </a:r>
          </a:p>
          <a:p>
            <a:pPr indent="-342900"/>
            <a:r>
              <a:rPr lang="en-US" sz="2000" dirty="0"/>
              <a:t>Describe the clinical features of cholera </a:t>
            </a:r>
          </a:p>
          <a:p>
            <a:pPr indent="-342900"/>
            <a:r>
              <a:rPr lang="en-US" sz="2000" dirty="0"/>
              <a:t>Describe the methods for laboratory diagnosis</a:t>
            </a:r>
          </a:p>
          <a:p>
            <a:pPr indent="-342900"/>
            <a:r>
              <a:rPr lang="en-US" sz="2000" dirty="0"/>
              <a:t>Know the management of cholera and control of outbreak </a:t>
            </a:r>
          </a:p>
          <a:p>
            <a:pPr marL="0" indent="0">
              <a:buNone/>
            </a:pPr>
            <a:endParaRPr lang="en-US" sz="2000" dirty="0"/>
          </a:p>
        </p:txBody>
      </p:sp>
      <p:cxnSp>
        <p:nvCxnSpPr>
          <p:cNvPr id="4" name="Straight Connector 3">
            <a:extLst>
              <a:ext uri="{FF2B5EF4-FFF2-40B4-BE49-F238E27FC236}">
                <a16:creationId xmlns:a16="http://schemas.microsoft.com/office/drawing/2014/main" xmlns="" id="{35DFF2FF-55CA-4668-BE8F-94BD5946A2EA}"/>
              </a:ext>
            </a:extLst>
          </p:cNvPr>
          <p:cNvCxnSpPr/>
          <p:nvPr/>
        </p:nvCxnSpPr>
        <p:spPr>
          <a:xfrm>
            <a:off x="0" y="6215270"/>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65715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xmlns="" id="{CAF79385-28A3-4A0B-A555-6E149360095E}"/>
              </a:ext>
            </a:extLst>
          </p:cNvPr>
          <p:cNvCxnSpPr/>
          <p:nvPr/>
        </p:nvCxnSpPr>
        <p:spPr>
          <a:xfrm>
            <a:off x="0" y="6159174"/>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5" name="Table 4"/>
          <p:cNvGraphicFramePr>
            <a:graphicFrameLocks noGrp="1"/>
          </p:cNvGraphicFramePr>
          <p:nvPr>
            <p:extLst>
              <p:ext uri="{D42A27DB-BD31-4B8C-83A1-F6EECF244321}">
                <p14:modId xmlns:p14="http://schemas.microsoft.com/office/powerpoint/2010/main" val="876375670"/>
              </p:ext>
            </p:extLst>
          </p:nvPr>
        </p:nvGraphicFramePr>
        <p:xfrm>
          <a:off x="155210" y="511385"/>
          <a:ext cx="11716847" cy="5564760"/>
        </p:xfrm>
        <a:graphic>
          <a:graphicData uri="http://schemas.openxmlformats.org/drawingml/2006/table">
            <a:tbl>
              <a:tblPr firstRow="1" bandRow="1">
                <a:tableStyleId>{5C22544A-7EE6-4342-B048-85BDC9FD1C3A}</a:tableStyleId>
              </a:tblPr>
              <a:tblGrid>
                <a:gridCol w="1378168">
                  <a:extLst>
                    <a:ext uri="{9D8B030D-6E8A-4147-A177-3AD203B41FA5}">
                      <a16:colId xmlns:a16="http://schemas.microsoft.com/office/drawing/2014/main" xmlns="" val="1323372772"/>
                    </a:ext>
                  </a:extLst>
                </a:gridCol>
                <a:gridCol w="10338679">
                  <a:extLst>
                    <a:ext uri="{9D8B030D-6E8A-4147-A177-3AD203B41FA5}">
                      <a16:colId xmlns:a16="http://schemas.microsoft.com/office/drawing/2014/main" xmlns="" val="3679817453"/>
                    </a:ext>
                  </a:extLst>
                </a:gridCol>
              </a:tblGrid>
              <a:tr h="1620933">
                <a:tc>
                  <a:txBody>
                    <a:bodyPr/>
                    <a:lstStyle/>
                    <a:p>
                      <a:r>
                        <a:rPr lang="en-US" sz="1600" b="1" kern="1200" dirty="0">
                          <a:solidFill>
                            <a:schemeClr val="tx1"/>
                          </a:solidFill>
                          <a:latin typeface="+mn-lt"/>
                          <a:ea typeface="+mn-ea"/>
                          <a:cs typeface="+mn-cs"/>
                        </a:rPr>
                        <a:t>Overview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buFont typeface="Arial" panose="020B0604020202020204" pitchFamily="34" charset="0"/>
                        <a:buChar char="•"/>
                      </a:pPr>
                      <a:r>
                        <a:rPr lang="en-SG" sz="1800" b="0" dirty="0">
                          <a:solidFill>
                            <a:schemeClr val="tx1"/>
                          </a:solidFill>
                        </a:rPr>
                        <a:t>Cholera is a life-threatening intestinal infection (</a:t>
                      </a:r>
                      <a:r>
                        <a:rPr lang="en-US" altLang="ar-SA" sz="1800" b="1" dirty="0">
                          <a:solidFill>
                            <a:srgbClr val="669900"/>
                          </a:solidFill>
                        </a:rPr>
                        <a:t>small intestine)</a:t>
                      </a:r>
                      <a:r>
                        <a:rPr lang="en-SG" sz="1800" b="0" dirty="0">
                          <a:solidFill>
                            <a:schemeClr val="tx1"/>
                          </a:solidFill>
                        </a:rPr>
                        <a:t> that </a:t>
                      </a:r>
                      <a:r>
                        <a:rPr lang="en-SG" sz="1800" b="1" dirty="0">
                          <a:solidFill>
                            <a:srgbClr val="FF0000"/>
                          </a:solidFill>
                        </a:rPr>
                        <a:t>causes severe secretory diarrhea.</a:t>
                      </a:r>
                    </a:p>
                    <a:p>
                      <a:pPr marL="285750" indent="-285750">
                        <a:buFont typeface="Arial" panose="020B0604020202020204" pitchFamily="34" charset="0"/>
                        <a:buChar char="•"/>
                      </a:pPr>
                      <a:r>
                        <a:rPr lang="en-SG" sz="1800" b="0" dirty="0">
                          <a:solidFill>
                            <a:schemeClr val="tx1"/>
                          </a:solidFill>
                        </a:rPr>
                        <a:t>Caused by </a:t>
                      </a:r>
                      <a:r>
                        <a:rPr lang="en-SG" sz="1800" b="1" dirty="0">
                          <a:solidFill>
                            <a:srgbClr val="FF0000"/>
                          </a:solidFill>
                        </a:rPr>
                        <a:t>vibrio cholera </a:t>
                      </a:r>
                      <a:r>
                        <a:rPr lang="en-SG" sz="1800" b="0" dirty="0">
                          <a:solidFill>
                            <a:schemeClr val="tx1"/>
                          </a:solidFill>
                        </a:rPr>
                        <a:t>which is a comma- shaped </a:t>
                      </a:r>
                      <a:r>
                        <a:rPr lang="en-SG" sz="1800" b="0" dirty="0">
                          <a:solidFill>
                            <a:srgbClr val="FF0000"/>
                          </a:solidFill>
                        </a:rPr>
                        <a:t>gram-negative rods.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1800" b="0" dirty="0">
                          <a:solidFill>
                            <a:schemeClr val="tx1"/>
                          </a:solidFill>
                        </a:rPr>
                        <a:t> Produce a </a:t>
                      </a:r>
                      <a:r>
                        <a:rPr lang="en-SG" sz="1800" b="1" dirty="0">
                          <a:solidFill>
                            <a:srgbClr val="FF0000"/>
                          </a:solidFill>
                        </a:rPr>
                        <a:t>non-invasive enterotoxin </a:t>
                      </a:r>
                      <a:r>
                        <a:rPr lang="en-SG" sz="1800" b="0" dirty="0">
                          <a:solidFill>
                            <a:schemeClr val="tx1"/>
                          </a:solidFill>
                        </a:rPr>
                        <a:t>(a non-invasive diarrheal disease) </a:t>
                      </a:r>
                      <a:r>
                        <a:rPr lang="en-SG" sz="1800" b="0" dirty="0">
                          <a:solidFill>
                            <a:srgbClr val="FF0000"/>
                          </a:solidFill>
                        </a:rPr>
                        <a:t>which leads to outbreak and epidemic.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1800" b="0" dirty="0">
                          <a:solidFill>
                            <a:srgbClr val="FF0000"/>
                          </a:solidFill>
                        </a:rPr>
                        <a:t>It is a Water-borne illness caused by ingesting of water/food, </a:t>
                      </a:r>
                      <a:r>
                        <a:rPr lang="en-US" altLang="ar-SA" sz="1600" b="0" dirty="0">
                          <a:solidFill>
                            <a:srgbClr val="FF0000"/>
                          </a:solidFill>
                        </a:rPr>
                        <a:t>Grows in salt and fresh water</a:t>
                      </a:r>
                      <a:r>
                        <a:rPr lang="en-SG" sz="1800" b="0" dirty="0">
                          <a:solidFill>
                            <a:schemeClr val="accent1">
                              <a:lumMod val="50000"/>
                            </a:schemeClr>
                          </a:solidFill>
                        </a:rPr>
                        <a:t>.</a:t>
                      </a:r>
                      <a:r>
                        <a:rPr lang="en-SG" sz="1400" b="0" dirty="0">
                          <a:solidFill>
                            <a:schemeClr val="accent1">
                              <a:lumMod val="50000"/>
                            </a:schemeClr>
                          </a:solidFill>
                        </a:rPr>
                        <a:t>( during war ,</a:t>
                      </a:r>
                      <a:r>
                        <a:rPr lang="en-SG" sz="1400" b="0" dirty="0" err="1">
                          <a:solidFill>
                            <a:schemeClr val="accent1">
                              <a:lumMod val="50000"/>
                            </a:schemeClr>
                          </a:solidFill>
                        </a:rPr>
                        <a:t>hurricanes,etc</a:t>
                      </a:r>
                      <a:r>
                        <a:rPr lang="en-SG" sz="1400" b="0" dirty="0">
                          <a:solidFill>
                            <a:schemeClr val="accent1">
                              <a:lumMod val="50000"/>
                            </a:schemeClr>
                          </a:solidFill>
                        </a:rPr>
                        <a:t>)</a:t>
                      </a:r>
                      <a:endParaRPr lang="en-SG" sz="1800" b="0" dirty="0">
                        <a:solidFill>
                          <a:schemeClr val="accent1">
                            <a:lumMod val="5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52611586"/>
                  </a:ext>
                </a:extLst>
              </a:tr>
              <a:tr h="853123">
                <a:tc>
                  <a:txBody>
                    <a:bodyPr/>
                    <a:lstStyle/>
                    <a:p>
                      <a:r>
                        <a:rPr lang="en-US" sz="1600" b="1" dirty="0"/>
                        <a:t>Discovery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342900" indent="-342900" algn="l">
                        <a:buFont typeface="Arial" panose="020B0604020202020204" pitchFamily="34" charset="0"/>
                        <a:buChar char="•"/>
                      </a:pPr>
                      <a:r>
                        <a:rPr lang="en-US" sz="1800" b="1" dirty="0"/>
                        <a:t>John Snow </a:t>
                      </a:r>
                      <a:r>
                        <a:rPr lang="en-US" sz="1800" dirty="0"/>
                        <a:t>discovered an outbreak in </a:t>
                      </a:r>
                      <a:r>
                        <a:rPr lang="en-US" sz="1800" b="1" dirty="0"/>
                        <a:t>London 1854</a:t>
                      </a:r>
                    </a:p>
                    <a:p>
                      <a:pPr marL="342900" indent="-342900" algn="l">
                        <a:buFont typeface="Arial" panose="020B0604020202020204" pitchFamily="34" charset="0"/>
                        <a:buChar char="•"/>
                      </a:pPr>
                      <a:r>
                        <a:rPr lang="en-US" sz="1800" dirty="0"/>
                        <a:t>It was related to </a:t>
                      </a:r>
                      <a:r>
                        <a:rPr lang="en-US" sz="1800" b="1" dirty="0"/>
                        <a:t>broad street pump </a:t>
                      </a:r>
                      <a:r>
                        <a:rPr lang="en-US" sz="1800" dirty="0"/>
                        <a:t>sewage contamination.</a:t>
                      </a:r>
                    </a:p>
                    <a:p>
                      <a:pPr marL="342900" indent="-342900" algn="l">
                        <a:buFont typeface="Arial" panose="020B0604020202020204" pitchFamily="34" charset="0"/>
                        <a:buChar char="•"/>
                      </a:pPr>
                      <a:r>
                        <a:rPr lang="en-US" sz="1800" dirty="0"/>
                        <a:t>Removal of the pump handle </a:t>
                      </a:r>
                      <a:r>
                        <a:rPr lang="en-US" sz="1800" dirty="0">
                          <a:sym typeface="Wingdings" panose="05000000000000000000" pitchFamily="2" charset="2"/>
                        </a:rPr>
                        <a:t></a:t>
                      </a:r>
                      <a:r>
                        <a:rPr lang="en-US" sz="1800" dirty="0"/>
                        <a:t> end of the outbreak.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587250848"/>
                  </a:ext>
                </a:extLst>
              </a:tr>
              <a:tr h="2132807">
                <a:tc>
                  <a:txBody>
                    <a:bodyPr/>
                    <a:lstStyle/>
                    <a:p>
                      <a:r>
                        <a:rPr lang="en-US" sz="1600" b="1" dirty="0"/>
                        <a:t>Epidemiology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indent="-285750" algn="l">
                        <a:buFont typeface="Arial" panose="020B0604020202020204" pitchFamily="34" charset="0"/>
                        <a:buChar char="•"/>
                      </a:pPr>
                      <a:r>
                        <a:rPr lang="en-SG" sz="1800" dirty="0">
                          <a:solidFill>
                            <a:srgbClr val="FF0000"/>
                          </a:solidFill>
                        </a:rPr>
                        <a:t>V. cholera </a:t>
                      </a:r>
                      <a:r>
                        <a:rPr lang="en-SG" sz="1800" dirty="0" smtClean="0">
                          <a:solidFill>
                            <a:srgbClr val="FF0000"/>
                          </a:solidFill>
                        </a:rPr>
                        <a:t>O1 (</a:t>
                      </a:r>
                      <a:r>
                        <a:rPr lang="en-SG" sz="1800" baseline="0" dirty="0" smtClean="0">
                          <a:solidFill>
                            <a:srgbClr val="FF0000"/>
                          </a:solidFill>
                        </a:rPr>
                        <a:t> till now)</a:t>
                      </a:r>
                      <a:r>
                        <a:rPr lang="en-SG" sz="1800" dirty="0" smtClean="0">
                          <a:solidFill>
                            <a:srgbClr val="FF0000"/>
                          </a:solidFill>
                        </a:rPr>
                        <a:t> </a:t>
                      </a:r>
                      <a:r>
                        <a:rPr lang="en-SG" sz="1800" dirty="0">
                          <a:solidFill>
                            <a:srgbClr val="FF0000"/>
                          </a:solidFill>
                        </a:rPr>
                        <a:t>and </a:t>
                      </a:r>
                      <a:r>
                        <a:rPr lang="en-SG" sz="1800" dirty="0" smtClean="0">
                          <a:solidFill>
                            <a:srgbClr val="FF0000"/>
                          </a:solidFill>
                        </a:rPr>
                        <a:t>O139 (</a:t>
                      </a:r>
                      <a:r>
                        <a:rPr lang="en-SG" sz="1800" baseline="0" dirty="0" smtClean="0">
                          <a:solidFill>
                            <a:srgbClr val="FF0000"/>
                          </a:solidFill>
                        </a:rPr>
                        <a:t> in </a:t>
                      </a:r>
                      <a:r>
                        <a:rPr lang="en-SG" sz="1800" baseline="0" dirty="0" err="1" smtClean="0">
                          <a:solidFill>
                            <a:srgbClr val="FF0000"/>
                          </a:solidFill>
                        </a:rPr>
                        <a:t>asia</a:t>
                      </a:r>
                      <a:r>
                        <a:rPr lang="en-SG" sz="1800" baseline="0" dirty="0" smtClean="0">
                          <a:solidFill>
                            <a:srgbClr val="FF0000"/>
                          </a:solidFill>
                        </a:rPr>
                        <a:t> only )</a:t>
                      </a:r>
                      <a:r>
                        <a:rPr lang="en-SG" sz="1800" dirty="0" smtClean="0">
                          <a:solidFill>
                            <a:srgbClr val="FF0000"/>
                          </a:solidFill>
                        </a:rPr>
                        <a:t> </a:t>
                      </a:r>
                      <a:r>
                        <a:rPr lang="en-SG" sz="1800" dirty="0">
                          <a:solidFill>
                            <a:srgbClr val="FF0000"/>
                          </a:solidFill>
                        </a:rPr>
                        <a:t>serogroup</a:t>
                      </a:r>
                      <a:r>
                        <a:rPr lang="en-SG" sz="1000" dirty="0">
                          <a:solidFill>
                            <a:srgbClr val="FF0000"/>
                          </a:solidFill>
                        </a:rPr>
                        <a:t>1</a:t>
                      </a:r>
                      <a:r>
                        <a:rPr lang="en-SG" sz="1800" dirty="0">
                          <a:solidFill>
                            <a:srgbClr val="FF0000"/>
                          </a:solidFill>
                        </a:rPr>
                        <a:t> </a:t>
                      </a:r>
                      <a:r>
                        <a:rPr lang="en-SG" sz="1800" dirty="0"/>
                        <a:t>organisms are the causes of epidemic cholera.</a:t>
                      </a:r>
                      <a:r>
                        <a:rPr lang="ar-SA" sz="1800" dirty="0"/>
                        <a:t> </a:t>
                      </a:r>
                      <a:r>
                        <a:rPr lang="en-SG" sz="1800" dirty="0"/>
                        <a:t>Seven major outbreaks.</a:t>
                      </a:r>
                      <a:endParaRPr lang="ar-SA" sz="1800" dirty="0"/>
                    </a:p>
                    <a:p>
                      <a:pPr marL="285750" indent="-285750" algn="l">
                        <a:buFont typeface="Arial" panose="020B0604020202020204" pitchFamily="34" charset="0"/>
                        <a:buChar char="•"/>
                      </a:pPr>
                      <a:r>
                        <a:rPr lang="en-SG" sz="1800" dirty="0"/>
                        <a:t>Each year 3-5 millions cases result in 100,000 deaths.</a:t>
                      </a:r>
                      <a:endParaRPr lang="ar-SA" sz="1800" dirty="0"/>
                    </a:p>
                    <a:p>
                      <a:pPr marL="285750" indent="-285750" algn="l">
                        <a:buFont typeface="Arial" panose="020B0604020202020204" pitchFamily="34" charset="0"/>
                        <a:buChar char="•"/>
                      </a:pPr>
                      <a:r>
                        <a:rPr lang="en-SG" sz="1800" dirty="0"/>
                        <a:t>A major epidemic disease.</a:t>
                      </a:r>
                      <a:endParaRPr lang="ar-SA" sz="1800" dirty="0"/>
                    </a:p>
                    <a:p>
                      <a:pPr marL="285750" indent="-285750" algn="l">
                        <a:buFont typeface="Arial" panose="020B0604020202020204" pitchFamily="34" charset="0"/>
                        <a:buChar char="•"/>
                      </a:pPr>
                      <a:r>
                        <a:rPr lang="en-SG" sz="1800" dirty="0"/>
                        <a:t> Common in India, Sub-Saharan Africa &amp; Southern Asia but Very rare in industrialized countries.</a:t>
                      </a:r>
                      <a:endParaRPr lang="ar-SA" sz="1800" dirty="0"/>
                    </a:p>
                    <a:p>
                      <a:pPr marL="285750" indent="-285750" algn="l">
                        <a:buFont typeface="Arial" panose="020B0604020202020204" pitchFamily="34" charset="0"/>
                        <a:buChar char="•"/>
                      </a:pPr>
                      <a:r>
                        <a:rPr lang="en-SG" sz="1800" dirty="0"/>
                        <a:t> It is a leading cause of death in Africa.</a:t>
                      </a:r>
                      <a:endParaRPr lang="ar-SA" sz="1800" dirty="0"/>
                    </a:p>
                    <a:p>
                      <a:pPr marL="285750" indent="-285750" algn="l">
                        <a:buFont typeface="Arial" panose="020B0604020202020204" pitchFamily="34" charset="0"/>
                        <a:buChar char="•"/>
                      </a:pPr>
                      <a:r>
                        <a:rPr lang="en-SG" sz="1800" dirty="0"/>
                        <a:t>Endemic in areas of poor sanitation (India and Bangladesh)(Endemic in &gt; 50 countries).</a:t>
                      </a:r>
                      <a:endParaRPr lang="ar-SA" sz="1800" dirty="0"/>
                    </a:p>
                    <a:p>
                      <a:pPr marL="285750" indent="-285750" algn="l">
                        <a:buFont typeface="Arial" panose="020B0604020202020204" pitchFamily="34" charset="0"/>
                        <a:buChar char="•"/>
                      </a:pPr>
                      <a:r>
                        <a:rPr lang="en-SG" sz="1800" dirty="0"/>
                        <a:t>In 2016 in Haiti after Hurricane Matthew, in South Soudan and Yemen and many other African countries</a:t>
                      </a:r>
                      <a:endParaRPr lang="en-US" sz="1800"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323771491"/>
                  </a:ext>
                </a:extLst>
              </a:tr>
              <a:tr h="687960">
                <a:tc>
                  <a:txBody>
                    <a:bodyPr/>
                    <a:lstStyle/>
                    <a:p>
                      <a:r>
                        <a:rPr lang="en-US" sz="1600" b="1" dirty="0"/>
                        <a:t>Risk factors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1800" dirty="0">
                          <a:solidFill>
                            <a:srgbClr val="FF0000"/>
                          </a:solidFill>
                        </a:rPr>
                        <a:t>People with low gastric acid are more susceptible </a:t>
                      </a:r>
                      <a:r>
                        <a:rPr lang="en-SG" sz="1800" dirty="0"/>
                        <a:t>(Children and Elderly).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SG" sz="1800" dirty="0"/>
                        <a:t>O blood type (O&gt;&gt; B &gt; A &gt; AB).</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662831400"/>
                  </a:ext>
                </a:extLst>
              </a:tr>
            </a:tbl>
          </a:graphicData>
        </a:graphic>
      </p:graphicFrame>
      <p:sp>
        <p:nvSpPr>
          <p:cNvPr id="6" name="TextBox 5"/>
          <p:cNvSpPr txBox="1"/>
          <p:nvPr/>
        </p:nvSpPr>
        <p:spPr>
          <a:xfrm>
            <a:off x="319943" y="54280"/>
            <a:ext cx="4085112" cy="461665"/>
          </a:xfrm>
          <a:prstGeom prst="rect">
            <a:avLst/>
          </a:prstGeom>
          <a:noFill/>
        </p:spPr>
        <p:txBody>
          <a:bodyPr wrap="square" rtlCol="0">
            <a:spAutoFit/>
          </a:bodyPr>
          <a:lstStyle/>
          <a:p>
            <a:pPr marL="285750" indent="-285750">
              <a:buFont typeface="Arial" charset="0"/>
              <a:buChar char="•"/>
            </a:pPr>
            <a:r>
              <a:rPr lang="en-US" sz="2400" b="1" dirty="0">
                <a:solidFill>
                  <a:schemeClr val="accent1">
                    <a:lumMod val="50000"/>
                  </a:schemeClr>
                </a:solidFill>
                <a:latin typeface="+mj-lt"/>
              </a:rPr>
              <a:t>Vibrio cholera</a:t>
            </a:r>
            <a:endParaRPr lang="en-US" sz="2400" b="1" dirty="0">
              <a:solidFill>
                <a:schemeClr val="accent1">
                  <a:lumMod val="75000"/>
                </a:schemeClr>
              </a:solidFill>
              <a:latin typeface="+mj-lt"/>
            </a:endParaRPr>
          </a:p>
        </p:txBody>
      </p:sp>
      <p:sp>
        <p:nvSpPr>
          <p:cNvPr id="2" name="TextBox 1">
            <a:extLst>
              <a:ext uri="{FF2B5EF4-FFF2-40B4-BE49-F238E27FC236}">
                <a16:creationId xmlns:a16="http://schemas.microsoft.com/office/drawing/2014/main" xmlns="" id="{9A8A1331-8CF1-4FD5-854C-5165B56F800F}"/>
              </a:ext>
            </a:extLst>
          </p:cNvPr>
          <p:cNvSpPr txBox="1"/>
          <p:nvPr/>
        </p:nvSpPr>
        <p:spPr>
          <a:xfrm>
            <a:off x="7498079" y="2205445"/>
            <a:ext cx="4373977" cy="769441"/>
          </a:xfrm>
          <a:prstGeom prst="rect">
            <a:avLst/>
          </a:prstGeom>
          <a:noFill/>
        </p:spPr>
        <p:txBody>
          <a:bodyPr wrap="square" rtlCol="0">
            <a:spAutoFit/>
          </a:bodyPr>
          <a:lstStyle/>
          <a:p>
            <a:pPr algn="r"/>
            <a:r>
              <a:rPr lang="ar-SA" sz="1100" dirty="0">
                <a:solidFill>
                  <a:schemeClr val="accent2">
                    <a:lumMod val="75000"/>
                  </a:schemeClr>
                </a:solidFill>
                <a:cs typeface="+mj-cs"/>
              </a:rPr>
              <a:t>اكتشف وباء الكوليرا بعد ان لاحظ ان كل المرضى كان عندهم شي مشترك وهي انهم شربوا من نفس صنبور المويه الملوثه الموجود بي برود ستريت في لندن فقرر انه يسكر الصنبور ووقف إنتشار المرض,إنتشار المرض كان بسبب سوء تصريف المويه فأختلط مويه الشرب مع المجاري وانتشرت بشكل سريع في لندن</a:t>
            </a:r>
            <a:r>
              <a:rPr lang="en-SG" sz="1100" dirty="0">
                <a:solidFill>
                  <a:schemeClr val="accent2">
                    <a:lumMod val="75000"/>
                  </a:schemeClr>
                </a:solidFill>
                <a:cs typeface="+mj-cs"/>
              </a:rPr>
              <a:t> </a:t>
            </a:r>
          </a:p>
        </p:txBody>
      </p:sp>
      <p:sp>
        <p:nvSpPr>
          <p:cNvPr id="4" name="TextBox 3">
            <a:extLst>
              <a:ext uri="{FF2B5EF4-FFF2-40B4-BE49-F238E27FC236}">
                <a16:creationId xmlns:a16="http://schemas.microsoft.com/office/drawing/2014/main" xmlns="" id="{34CBE2BB-45F1-40F7-B870-361F2FBBA761}"/>
              </a:ext>
            </a:extLst>
          </p:cNvPr>
          <p:cNvSpPr txBox="1"/>
          <p:nvPr/>
        </p:nvSpPr>
        <p:spPr>
          <a:xfrm>
            <a:off x="0" y="6447990"/>
            <a:ext cx="9372600" cy="276999"/>
          </a:xfrm>
          <a:prstGeom prst="rect">
            <a:avLst/>
          </a:prstGeom>
          <a:noFill/>
        </p:spPr>
        <p:txBody>
          <a:bodyPr wrap="square" rtlCol="0">
            <a:spAutoFit/>
          </a:bodyPr>
          <a:lstStyle/>
          <a:p>
            <a:r>
              <a:rPr lang="en-SG" sz="900" dirty="0">
                <a:solidFill>
                  <a:srgbClr val="FF0000"/>
                </a:solidFill>
              </a:rPr>
              <a:t>1</a:t>
            </a:r>
            <a:r>
              <a:rPr lang="en-SG" sz="1200" dirty="0"/>
              <a:t>O1 Serotype are divided into 2 types: 1)classic 2) El-tor .  </a:t>
            </a:r>
            <a:r>
              <a:rPr lang="en-SG" sz="1200" dirty="0">
                <a:solidFill>
                  <a:srgbClr val="FF0000"/>
                </a:solidFill>
              </a:rPr>
              <a:t>O139 Serotype : can cause outbreak</a:t>
            </a:r>
          </a:p>
        </p:txBody>
      </p:sp>
      <p:sp>
        <p:nvSpPr>
          <p:cNvPr id="7" name="Rectangle 6">
            <a:extLst>
              <a:ext uri="{FF2B5EF4-FFF2-40B4-BE49-F238E27FC236}">
                <a16:creationId xmlns:a16="http://schemas.microsoft.com/office/drawing/2014/main" xmlns="" id="{7D043BBA-6F53-4DBC-AB78-21E2C86C7B06}"/>
              </a:ext>
            </a:extLst>
          </p:cNvPr>
          <p:cNvSpPr/>
          <p:nvPr/>
        </p:nvSpPr>
        <p:spPr>
          <a:xfrm>
            <a:off x="0" y="6218944"/>
            <a:ext cx="8308145" cy="307777"/>
          </a:xfrm>
          <a:prstGeom prst="rect">
            <a:avLst/>
          </a:prstGeom>
        </p:spPr>
        <p:txBody>
          <a:bodyPr wrap="square">
            <a:spAutoFit/>
          </a:bodyPr>
          <a:lstStyle/>
          <a:p>
            <a:r>
              <a:rPr lang="en-US" altLang="ar-SA" sz="1400" b="1" dirty="0">
                <a:solidFill>
                  <a:srgbClr val="669900"/>
                </a:solidFill>
              </a:rPr>
              <a:t>( only O1+O139cause cholerae and the only serotype produce toxin)</a:t>
            </a:r>
            <a:endParaRPr lang="ar-SA" sz="1400" dirty="0"/>
          </a:p>
        </p:txBody>
      </p:sp>
    </p:spTree>
    <p:extLst>
      <p:ext uri="{BB962C8B-B14F-4D97-AF65-F5344CB8AC3E}">
        <p14:creationId xmlns:p14="http://schemas.microsoft.com/office/powerpoint/2010/main" val="112245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4D6CC34C-D552-487F-94A8-444D376ED95D}"/>
              </a:ext>
            </a:extLst>
          </p:cNvPr>
          <p:cNvGraphicFramePr>
            <a:graphicFrameLocks noGrp="1"/>
          </p:cNvGraphicFramePr>
          <p:nvPr>
            <p:extLst>
              <p:ext uri="{D42A27DB-BD31-4B8C-83A1-F6EECF244321}">
                <p14:modId xmlns:p14="http://schemas.microsoft.com/office/powerpoint/2010/main" val="3812991792"/>
              </p:ext>
            </p:extLst>
          </p:nvPr>
        </p:nvGraphicFramePr>
        <p:xfrm>
          <a:off x="220057" y="284815"/>
          <a:ext cx="11765115" cy="2468880"/>
        </p:xfrm>
        <a:graphic>
          <a:graphicData uri="http://schemas.openxmlformats.org/drawingml/2006/table">
            <a:tbl>
              <a:tblPr firstRow="1" bandRow="1">
                <a:tableStyleId>{5940675A-B579-460E-94D1-54222C63F5DA}</a:tableStyleId>
              </a:tblPr>
              <a:tblGrid>
                <a:gridCol w="11765115">
                  <a:extLst>
                    <a:ext uri="{9D8B030D-6E8A-4147-A177-3AD203B41FA5}">
                      <a16:colId xmlns:a16="http://schemas.microsoft.com/office/drawing/2014/main" xmlns="" val="3292404492"/>
                    </a:ext>
                  </a:extLst>
                </a:gridCol>
              </a:tblGrid>
              <a:tr h="235304">
                <a:tc>
                  <a:txBody>
                    <a:bodyPr/>
                    <a:lstStyle/>
                    <a:p>
                      <a:pPr marL="0" marR="0" lvl="0" indent="0" algn="ctr" defTabSz="914400" rtl="0" eaLnBrk="1" fontAlgn="auto" latinLnBrk="0" hangingPunct="1">
                        <a:lnSpc>
                          <a:spcPct val="100000"/>
                        </a:lnSpc>
                        <a:spcBef>
                          <a:spcPts val="0"/>
                        </a:spcBef>
                        <a:spcAft>
                          <a:spcPts val="0"/>
                        </a:spcAft>
                        <a:buClrTx/>
                        <a:buSzTx/>
                        <a:buFont typeface="Courier New" charset="0"/>
                        <a:buNone/>
                        <a:tabLst/>
                        <a:defRPr/>
                      </a:pPr>
                      <a:r>
                        <a:rPr lang="en-US" sz="1800" b="1" kern="1200" dirty="0">
                          <a:solidFill>
                            <a:schemeClr val="tx1"/>
                          </a:solidFill>
                          <a:latin typeface="+mn-lt"/>
                          <a:ea typeface="+mn-ea"/>
                          <a:cs typeface="+mn-cs"/>
                        </a:rPr>
                        <a:t>Transmission </a:t>
                      </a:r>
                    </a:p>
                  </a:txBody>
                  <a:tcPr>
                    <a:solidFill>
                      <a:schemeClr val="accent3">
                        <a:lumMod val="20000"/>
                        <a:lumOff val="80000"/>
                      </a:schemeClr>
                    </a:solidFill>
                  </a:tcPr>
                </a:tc>
                <a:extLst>
                  <a:ext uri="{0D108BD9-81ED-4DB2-BD59-A6C34878D82A}">
                    <a16:rowId xmlns:a16="http://schemas.microsoft.com/office/drawing/2014/main" xmlns="" val="3534411912"/>
                  </a:ext>
                </a:extLst>
              </a:tr>
              <a:tr h="1042059">
                <a:tc>
                  <a:txBody>
                    <a:bodyPr/>
                    <a:lstStyle/>
                    <a:p>
                      <a:pPr marL="285750" indent="-285750">
                        <a:buFont typeface="Arial" panose="020B0604020202020204" pitchFamily="34" charset="0"/>
                        <a:buChar char="•"/>
                      </a:pPr>
                      <a:r>
                        <a:rPr lang="en-SG" sz="1600" dirty="0"/>
                        <a:t>Transmitted by </a:t>
                      </a:r>
                      <a:r>
                        <a:rPr lang="en-SG" sz="1600" dirty="0" err="1">
                          <a:solidFill>
                            <a:srgbClr val="FF0000"/>
                          </a:solidFill>
                        </a:rPr>
                        <a:t>fecal</a:t>
                      </a:r>
                      <a:r>
                        <a:rPr lang="en-SG" sz="1600" dirty="0">
                          <a:solidFill>
                            <a:srgbClr val="FF0000"/>
                          </a:solidFill>
                        </a:rPr>
                        <a:t>-oral route </a:t>
                      </a:r>
                      <a:r>
                        <a:rPr lang="en-SG" sz="1600" dirty="0"/>
                        <a:t>(Strictly Human transmitted) → </a:t>
                      </a:r>
                      <a:r>
                        <a:rPr lang="en-SG" sz="1600" dirty="0">
                          <a:solidFill>
                            <a:schemeClr val="accent1">
                              <a:lumMod val="50000"/>
                            </a:schemeClr>
                          </a:solidFill>
                        </a:rPr>
                        <a:t>Resulting diarrhea makes it easy for bacteria to spread in unsanitary conditions causing epidemics.</a:t>
                      </a:r>
                    </a:p>
                    <a:p>
                      <a:pPr marL="285750" indent="-285750">
                        <a:buFont typeface="Arial" panose="020B0604020202020204" pitchFamily="34" charset="0"/>
                        <a:buChar char="•"/>
                      </a:pPr>
                      <a:r>
                        <a:rPr lang="en-SG" sz="1600" dirty="0"/>
                        <a:t>Common in summer grows in brackish estuaries and coastal seawaters, often in close association with copepods or other zooplankton. </a:t>
                      </a:r>
                    </a:p>
                    <a:p>
                      <a:pPr marL="285750" indent="-285750">
                        <a:buFont typeface="Arial" panose="020B0604020202020204" pitchFamily="34" charset="0"/>
                        <a:buChar char="•"/>
                      </a:pPr>
                      <a:r>
                        <a:rPr lang="en-SG" sz="1600" dirty="0"/>
                        <a:t>Sewage or infected person contaminate water supply.</a:t>
                      </a:r>
                    </a:p>
                    <a:p>
                      <a:pPr marL="285750" indent="-285750">
                        <a:buFont typeface="Arial" panose="020B0604020202020204" pitchFamily="34" charset="0"/>
                        <a:buChar char="•"/>
                      </a:pPr>
                      <a:r>
                        <a:rPr lang="ar-SA" sz="1600" dirty="0"/>
                        <a:t>​</a:t>
                      </a:r>
                      <a:r>
                        <a:rPr lang="en-US" sz="1600" dirty="0"/>
                        <a:t>Undercooked-shellfish.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 Children, elderly and people with less gastric acidity are at higher risk then others.</a:t>
                      </a:r>
                    </a:p>
                    <a:p>
                      <a:endParaRPr lang="en-US" dirty="0"/>
                    </a:p>
                    <a:p>
                      <a:endParaRPr lang="en-US" sz="180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xmlns=""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52940424"/>
              </p:ext>
            </p:extLst>
          </p:nvPr>
        </p:nvGraphicFramePr>
        <p:xfrm>
          <a:off x="239486" y="2946854"/>
          <a:ext cx="11702143" cy="1981200"/>
        </p:xfrm>
        <a:graphic>
          <a:graphicData uri="http://schemas.openxmlformats.org/drawingml/2006/table">
            <a:tbl>
              <a:tblPr firstRow="1" bandRow="1">
                <a:tableStyleId>{5940675A-B579-460E-94D1-54222C63F5DA}</a:tableStyleId>
              </a:tblPr>
              <a:tblGrid>
                <a:gridCol w="11702143">
                  <a:extLst>
                    <a:ext uri="{9D8B030D-6E8A-4147-A177-3AD203B41FA5}">
                      <a16:colId xmlns:a16="http://schemas.microsoft.com/office/drawing/2014/main" xmlns="" val="20000"/>
                    </a:ext>
                  </a:extLst>
                </a:gridCol>
              </a:tblGrid>
              <a:tr h="235304">
                <a:tc>
                  <a:txBody>
                    <a:bodyPr/>
                    <a:lstStyle/>
                    <a:p>
                      <a:pPr marL="0" marR="0" lvl="0" indent="0" algn="ctr" defTabSz="914400" rtl="0" eaLnBrk="1" fontAlgn="auto" latinLnBrk="0" hangingPunct="1">
                        <a:lnSpc>
                          <a:spcPct val="100000"/>
                        </a:lnSpc>
                        <a:spcBef>
                          <a:spcPts val="0"/>
                        </a:spcBef>
                        <a:spcAft>
                          <a:spcPts val="0"/>
                        </a:spcAft>
                        <a:buClrTx/>
                        <a:buSzTx/>
                        <a:buFont typeface="Courier New" charset="0"/>
                        <a:buNone/>
                        <a:tabLst/>
                        <a:defRPr/>
                      </a:pPr>
                      <a:r>
                        <a:rPr lang="en-US" sz="1800" b="1" kern="1200" dirty="0">
                          <a:solidFill>
                            <a:schemeClr val="tx1"/>
                          </a:solidFill>
                          <a:latin typeface="+mn-lt"/>
                          <a:ea typeface="+mn-ea"/>
                          <a:cs typeface="+mn-cs"/>
                        </a:rPr>
                        <a:t>Infectivity </a:t>
                      </a:r>
                      <a:endParaRPr lang="en-US" sz="1800" kern="1200" dirty="0">
                        <a:solidFill>
                          <a:schemeClr val="tx1"/>
                        </a:solidFill>
                        <a:latin typeface="+mn-lt"/>
                        <a:ea typeface="+mn-ea"/>
                        <a:cs typeface="+mn-cs"/>
                      </a:endParaRPr>
                    </a:p>
                  </a:txBody>
                  <a:tcPr>
                    <a:solidFill>
                      <a:schemeClr val="accent3">
                        <a:lumMod val="20000"/>
                        <a:lumOff val="80000"/>
                      </a:schemeClr>
                    </a:solidFill>
                  </a:tcPr>
                </a:tc>
                <a:extLst>
                  <a:ext uri="{0D108BD9-81ED-4DB2-BD59-A6C34878D82A}">
                    <a16:rowId xmlns:a16="http://schemas.microsoft.com/office/drawing/2014/main" xmlns="" val="10000"/>
                  </a:ext>
                </a:extLst>
              </a:tr>
              <a:tr h="1042059">
                <a:tc>
                  <a:txBody>
                    <a:bodyPr/>
                    <a:lstStyle/>
                    <a:p>
                      <a:pPr marL="285750" indent="-285750">
                        <a:buFont typeface="Arial" panose="020B0604020202020204" pitchFamily="34" charset="0"/>
                        <a:buChar char="•"/>
                      </a:pPr>
                      <a:r>
                        <a:rPr lang="en-US" sz="1600" dirty="0"/>
                        <a:t>Period of infectivity during acute stage till recovery ( end one to three wks)</a:t>
                      </a:r>
                    </a:p>
                    <a:p>
                      <a:pPr marL="285750" indent="-285750">
                        <a:buFont typeface="Arial" panose="020B0604020202020204" pitchFamily="34" charset="0"/>
                        <a:buChar char="•"/>
                      </a:pPr>
                      <a:r>
                        <a:rPr lang="en-US" sz="1600" dirty="0"/>
                        <a:t>Infected person can produce up to 20 L of 10</a:t>
                      </a:r>
                      <a:r>
                        <a:rPr lang="en-US" sz="1600" baseline="30000" dirty="0"/>
                        <a:t>9</a:t>
                      </a:r>
                      <a:r>
                        <a:rPr lang="en-US" sz="1600" dirty="0"/>
                        <a:t> CFU/ml /day</a:t>
                      </a:r>
                    </a:p>
                    <a:p>
                      <a:pPr marL="285750" indent="-285750">
                        <a:buFont typeface="Arial" panose="020B0604020202020204" pitchFamily="34" charset="0"/>
                        <a:buChar char="•"/>
                      </a:pPr>
                      <a:r>
                        <a:rPr lang="en-US" sz="1600" dirty="0"/>
                        <a:t>Has </a:t>
                      </a:r>
                      <a:r>
                        <a:rPr lang="en-US" sz="1600" dirty="0">
                          <a:solidFill>
                            <a:srgbClr val="FF0000"/>
                          </a:solidFill>
                        </a:rPr>
                        <a:t>high infectious dose </a:t>
                      </a:r>
                      <a:r>
                        <a:rPr lang="en-US" sz="1600" dirty="0"/>
                        <a:t>NOT like </a:t>
                      </a:r>
                      <a:r>
                        <a:rPr lang="en-US" sz="1600" dirty="0">
                          <a:solidFill>
                            <a:srgbClr val="FF0000"/>
                          </a:solidFill>
                        </a:rPr>
                        <a:t>Shigella </a:t>
                      </a:r>
                    </a:p>
                    <a:p>
                      <a:pPr marL="285750" indent="-285750">
                        <a:buFont typeface="Arial" panose="020B0604020202020204" pitchFamily="34" charset="0"/>
                        <a:buChar char="•"/>
                      </a:pPr>
                      <a:r>
                        <a:rPr lang="en-US" sz="1600" dirty="0"/>
                        <a:t>Infectious dose </a:t>
                      </a:r>
                      <a:r>
                        <a:rPr lang="en-US" sz="1600" dirty="0">
                          <a:solidFill>
                            <a:srgbClr val="FF0000"/>
                          </a:solidFill>
                        </a:rPr>
                        <a:t>10</a:t>
                      </a:r>
                      <a:r>
                        <a:rPr lang="en-US" sz="1600" baseline="30000" dirty="0">
                          <a:solidFill>
                            <a:srgbClr val="FF0000"/>
                          </a:solidFill>
                        </a:rPr>
                        <a:t>6</a:t>
                      </a:r>
                      <a:r>
                        <a:rPr lang="en-US" sz="1600" dirty="0">
                          <a:solidFill>
                            <a:srgbClr val="FF0000"/>
                          </a:solidFill>
                        </a:rPr>
                        <a:t>-10</a:t>
                      </a:r>
                      <a:r>
                        <a:rPr lang="en-US" sz="1600" baseline="30000" dirty="0">
                          <a:solidFill>
                            <a:srgbClr val="FF0000"/>
                          </a:solidFill>
                        </a:rPr>
                        <a:t>11</a:t>
                      </a:r>
                      <a:r>
                        <a:rPr lang="en-US" sz="1600" dirty="0"/>
                        <a:t> colony-forming units</a:t>
                      </a:r>
                    </a:p>
                    <a:p>
                      <a:pPr lvl="1"/>
                      <a:r>
                        <a:rPr lang="en-US" sz="1600" dirty="0">
                          <a:solidFill>
                            <a:srgbClr val="FF0000"/>
                          </a:solidFill>
                        </a:rPr>
                        <a:t>Due to harsh environment of the intestine i.e. temperature and stomach acidity and Bile salts, organic acids in the intestine</a:t>
                      </a:r>
                    </a:p>
                    <a:p>
                      <a:pPr marL="342900" indent="-342900" algn="l" defTabSz="914400" rtl="0" eaLnBrk="1" latinLnBrk="0" hangingPunct="1">
                        <a:buFont typeface="Courier New" charset="0"/>
                        <a:buChar char="o"/>
                      </a:pPr>
                      <a:endParaRPr lang="en-US" sz="2000" kern="1200" dirty="0">
                        <a:solidFill>
                          <a:srgbClr val="FF0000"/>
                        </a:solidFill>
                        <a:latin typeface="+mn-lt"/>
                        <a:ea typeface="+mn-ea"/>
                        <a:cs typeface="+mn-cs"/>
                      </a:endParaRPr>
                    </a:p>
                  </a:txBody>
                  <a:tcPr/>
                </a:tc>
                <a:extLst>
                  <a:ext uri="{0D108BD9-81ED-4DB2-BD59-A6C34878D82A}">
                    <a16:rowId xmlns:a16="http://schemas.microsoft.com/office/drawing/2014/main" xmlns="" val="10001"/>
                  </a:ext>
                </a:extLst>
              </a:tr>
            </a:tbl>
          </a:graphicData>
        </a:graphic>
      </p:graphicFrame>
      <p:cxnSp>
        <p:nvCxnSpPr>
          <p:cNvPr id="4" name="Straight Connector 3">
            <a:extLst>
              <a:ext uri="{FF2B5EF4-FFF2-40B4-BE49-F238E27FC236}">
                <a16:creationId xmlns:a16="http://schemas.microsoft.com/office/drawing/2014/main" xmlns="" id="{CAF79385-28A3-4A0B-A555-6E149360095E}"/>
              </a:ext>
            </a:extLst>
          </p:cNvPr>
          <p:cNvCxnSpPr/>
          <p:nvPr/>
        </p:nvCxnSpPr>
        <p:spPr>
          <a:xfrm>
            <a:off x="-15909" y="592800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Arrow: Curved Right 4">
            <a:extLst>
              <a:ext uri="{FF2B5EF4-FFF2-40B4-BE49-F238E27FC236}">
                <a16:creationId xmlns:a16="http://schemas.microsoft.com/office/drawing/2014/main" xmlns="" id="{6FD8CDA4-84F0-4102-B82F-FA209A31134F}"/>
              </a:ext>
            </a:extLst>
          </p:cNvPr>
          <p:cNvSpPr/>
          <p:nvPr/>
        </p:nvSpPr>
        <p:spPr>
          <a:xfrm>
            <a:off x="377455" y="3937454"/>
            <a:ext cx="233916" cy="547576"/>
          </a:xfrm>
          <a:prstGeom prst="curvedRightArrow">
            <a:avLst>
              <a:gd name="adj1" fmla="val 25000"/>
              <a:gd name="adj2" fmla="val 50000"/>
              <a:gd name="adj3" fmla="val 9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chemeClr val="tx1"/>
              </a:solidFill>
            </a:endParaRPr>
          </a:p>
        </p:txBody>
      </p:sp>
      <p:sp>
        <p:nvSpPr>
          <p:cNvPr id="7" name="TextBox 6">
            <a:extLst>
              <a:ext uri="{FF2B5EF4-FFF2-40B4-BE49-F238E27FC236}">
                <a16:creationId xmlns:a16="http://schemas.microsoft.com/office/drawing/2014/main" xmlns="" id="{E105AA4B-97E7-414B-9899-1541AC2F5619}"/>
              </a:ext>
            </a:extLst>
          </p:cNvPr>
          <p:cNvSpPr txBox="1"/>
          <p:nvPr/>
        </p:nvSpPr>
        <p:spPr>
          <a:xfrm>
            <a:off x="489857" y="5083629"/>
            <a:ext cx="5649686" cy="1323439"/>
          </a:xfrm>
          <a:prstGeom prst="rect">
            <a:avLst/>
          </a:prstGeom>
          <a:noFill/>
        </p:spPr>
        <p:txBody>
          <a:bodyPr wrap="square" rtlCol="0">
            <a:spAutoFit/>
          </a:bodyPr>
          <a:lstStyle/>
          <a:p>
            <a:r>
              <a:rPr lang="en-US" b="1" dirty="0">
                <a:solidFill>
                  <a:schemeClr val="accent1">
                    <a:lumMod val="50000"/>
                  </a:schemeClr>
                </a:solidFill>
              </a:rPr>
              <a:t>Pathogenesis:</a:t>
            </a:r>
          </a:p>
          <a:p>
            <a:r>
              <a:rPr lang="en-SG" sz="1600" dirty="0">
                <a:solidFill>
                  <a:srgbClr val="FF0000"/>
                </a:solidFill>
              </a:rPr>
              <a:t>Vibrio cholerae uses toxin-coregulated pili (TCP) </a:t>
            </a:r>
            <a:r>
              <a:rPr lang="en-SG" sz="1600" dirty="0"/>
              <a:t>to colonize the human intestine.</a:t>
            </a:r>
          </a:p>
          <a:p>
            <a:endParaRPr lang="en-US" sz="1200" dirty="0">
              <a:solidFill>
                <a:srgbClr val="FF0000"/>
              </a:solidFill>
            </a:endParaRPr>
          </a:p>
          <a:p>
            <a:endParaRPr lang="en-SG" dirty="0"/>
          </a:p>
        </p:txBody>
      </p:sp>
      <p:sp>
        <p:nvSpPr>
          <p:cNvPr id="8" name="TextBox 7">
            <a:extLst>
              <a:ext uri="{FF2B5EF4-FFF2-40B4-BE49-F238E27FC236}">
                <a16:creationId xmlns:a16="http://schemas.microsoft.com/office/drawing/2014/main" xmlns="" id="{B9BB859D-C54A-4A65-95B0-847DB46211C7}"/>
              </a:ext>
            </a:extLst>
          </p:cNvPr>
          <p:cNvSpPr txBox="1"/>
          <p:nvPr/>
        </p:nvSpPr>
        <p:spPr>
          <a:xfrm>
            <a:off x="348342" y="6012669"/>
            <a:ext cx="11947072" cy="861774"/>
          </a:xfrm>
          <a:prstGeom prst="rect">
            <a:avLst/>
          </a:prstGeom>
          <a:noFill/>
        </p:spPr>
        <p:txBody>
          <a:bodyPr wrap="square" rtlCol="0">
            <a:spAutoFit/>
          </a:bodyPr>
          <a:lstStyle/>
          <a:p>
            <a:r>
              <a:rPr lang="en-SG" sz="1600" dirty="0">
                <a:solidFill>
                  <a:schemeClr val="accent1">
                    <a:lumMod val="50000"/>
                  </a:schemeClr>
                </a:solidFill>
              </a:rPr>
              <a:t>Produce Enterotoxin THEN THIS WILL ACTIVATES cAMP then it will affects chloride channels and then this chloride goes to lumen then sodium follow chloride creating an osmotic gradient so water goes and secretes a large amount of watery diarrhea.</a:t>
            </a:r>
          </a:p>
          <a:p>
            <a:endParaRPr lang="en-SG" dirty="0"/>
          </a:p>
        </p:txBody>
      </p:sp>
      <p:sp>
        <p:nvSpPr>
          <p:cNvPr id="9" name="Arrow: Curved Right 8">
            <a:extLst>
              <a:ext uri="{FF2B5EF4-FFF2-40B4-BE49-F238E27FC236}">
                <a16:creationId xmlns:a16="http://schemas.microsoft.com/office/drawing/2014/main" xmlns="" id="{190CA0A0-48D6-49A0-87BA-D3765AA58448}"/>
              </a:ext>
            </a:extLst>
          </p:cNvPr>
          <p:cNvSpPr/>
          <p:nvPr/>
        </p:nvSpPr>
        <p:spPr>
          <a:xfrm>
            <a:off x="74429" y="5218991"/>
            <a:ext cx="273913" cy="1052714"/>
          </a:xfrm>
          <a:prstGeom prst="curvedRightArrow">
            <a:avLst>
              <a:gd name="adj1" fmla="val 25000"/>
              <a:gd name="adj2" fmla="val 50000"/>
              <a:gd name="adj3" fmla="val 98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solidFill>
                <a:schemeClr val="tx1"/>
              </a:solidFill>
            </a:endParaRPr>
          </a:p>
        </p:txBody>
      </p:sp>
    </p:spTree>
    <p:extLst>
      <p:ext uri="{BB962C8B-B14F-4D97-AF65-F5344CB8AC3E}">
        <p14:creationId xmlns:p14="http://schemas.microsoft.com/office/powerpoint/2010/main" val="30735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xmlns="" id="{CAF79385-28A3-4A0B-A555-6E149360095E}"/>
              </a:ext>
            </a:extLst>
          </p:cNvPr>
          <p:cNvCxnSpPr/>
          <p:nvPr/>
        </p:nvCxnSpPr>
        <p:spPr>
          <a:xfrm>
            <a:off x="0" y="637802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TextBox 8">
            <a:extLst>
              <a:ext uri="{FF2B5EF4-FFF2-40B4-BE49-F238E27FC236}">
                <a16:creationId xmlns:a16="http://schemas.microsoft.com/office/drawing/2014/main" xmlns="" id="{48869C1B-9B43-49FF-8887-D21919C2841E}"/>
              </a:ext>
            </a:extLst>
          </p:cNvPr>
          <p:cNvSpPr txBox="1"/>
          <p:nvPr/>
        </p:nvSpPr>
        <p:spPr>
          <a:xfrm>
            <a:off x="430618" y="393405"/>
            <a:ext cx="8263216" cy="1809726"/>
          </a:xfrm>
          <a:prstGeom prst="rect">
            <a:avLst/>
          </a:prstGeom>
          <a:noFill/>
        </p:spPr>
        <p:txBody>
          <a:bodyPr wrap="square" rtlCol="0">
            <a:spAutoFit/>
          </a:bodyPr>
          <a:lstStyle/>
          <a:p>
            <a:pPr>
              <a:lnSpc>
                <a:spcPct val="90000"/>
              </a:lnSpc>
              <a:spcBef>
                <a:spcPct val="0"/>
              </a:spcBef>
            </a:pPr>
            <a:r>
              <a:rPr lang="en-US" sz="2400" dirty="0">
                <a:ln w="0"/>
                <a:solidFill>
                  <a:schemeClr val="accent1">
                    <a:lumMod val="50000"/>
                  </a:schemeClr>
                </a:solidFill>
                <a:effectLst>
                  <a:outerShdw blurRad="38100" dist="19050" dir="2700000" algn="tl" rotWithShape="0">
                    <a:schemeClr val="dk1">
                      <a:alpha val="40000"/>
                    </a:schemeClr>
                  </a:outerShdw>
                </a:effectLst>
                <a:latin typeface="+mj-lt"/>
              </a:rPr>
              <a:t>Clinical manifestation:</a:t>
            </a:r>
          </a:p>
          <a:p>
            <a:pPr marL="285750" indent="-285750">
              <a:buFont typeface="Arial" panose="020B0604020202020204" pitchFamily="34" charset="0"/>
              <a:buChar char="•"/>
            </a:pPr>
            <a:r>
              <a:rPr lang="en-US" dirty="0"/>
              <a:t>Incubation period: Ranges from a few hours to 5 days </a:t>
            </a:r>
            <a:r>
              <a:rPr lang="en-US" dirty="0">
                <a:solidFill>
                  <a:srgbClr val="FF0000"/>
                </a:solidFill>
              </a:rPr>
              <a:t>(range 1-3 days).</a:t>
            </a:r>
          </a:p>
          <a:p>
            <a:pPr marL="285750" indent="-285750">
              <a:buFont typeface="Arial" panose="020B0604020202020204" pitchFamily="34" charset="0"/>
              <a:buChar char="•"/>
            </a:pPr>
            <a:r>
              <a:rPr lang="en-US" dirty="0"/>
              <a:t>Depending on </a:t>
            </a:r>
            <a:r>
              <a:rPr lang="en-US" dirty="0">
                <a:solidFill>
                  <a:srgbClr val="FF0000"/>
                </a:solidFill>
              </a:rPr>
              <a:t>gastric acidity </a:t>
            </a:r>
            <a:r>
              <a:rPr lang="en-US" dirty="0"/>
              <a:t>and </a:t>
            </a:r>
            <a:r>
              <a:rPr lang="en-US" dirty="0">
                <a:solidFill>
                  <a:srgbClr val="FF0000"/>
                </a:solidFill>
              </a:rPr>
              <a:t>initial infectious dose</a:t>
            </a:r>
          </a:p>
          <a:p>
            <a:pPr marL="285750" indent="-285750">
              <a:buFont typeface="Arial" panose="020B0604020202020204" pitchFamily="34" charset="0"/>
              <a:buChar char="•"/>
            </a:pPr>
            <a:r>
              <a:rPr lang="en-US" dirty="0">
                <a:solidFill>
                  <a:srgbClr val="FF0000"/>
                </a:solidFill>
              </a:rPr>
              <a:t>75% are asymptomatic </a:t>
            </a:r>
          </a:p>
          <a:p>
            <a:endParaRPr lang="en-US" dirty="0"/>
          </a:p>
          <a:p>
            <a:endParaRPr lang="en-SG" dirty="0"/>
          </a:p>
        </p:txBody>
      </p:sp>
      <p:graphicFrame>
        <p:nvGraphicFramePr>
          <p:cNvPr id="10" name="Table 9">
            <a:extLst>
              <a:ext uri="{FF2B5EF4-FFF2-40B4-BE49-F238E27FC236}">
                <a16:creationId xmlns:a16="http://schemas.microsoft.com/office/drawing/2014/main" xmlns="" id="{D4F0D5FE-15B1-45D2-BE61-F48BECB9051E}"/>
              </a:ext>
            </a:extLst>
          </p:cNvPr>
          <p:cNvGraphicFramePr>
            <a:graphicFrameLocks noGrp="1"/>
          </p:cNvGraphicFramePr>
          <p:nvPr>
            <p:extLst>
              <p:ext uri="{D42A27DB-BD31-4B8C-83A1-F6EECF244321}">
                <p14:modId xmlns:p14="http://schemas.microsoft.com/office/powerpoint/2010/main" val="437713995"/>
              </p:ext>
            </p:extLst>
          </p:nvPr>
        </p:nvGraphicFramePr>
        <p:xfrm>
          <a:off x="1108444" y="1743740"/>
          <a:ext cx="10871790" cy="4252923"/>
        </p:xfrm>
        <a:graphic>
          <a:graphicData uri="http://schemas.openxmlformats.org/drawingml/2006/table">
            <a:tbl>
              <a:tblPr/>
              <a:tblGrid>
                <a:gridCol w="5435895">
                  <a:extLst>
                    <a:ext uri="{9D8B030D-6E8A-4147-A177-3AD203B41FA5}">
                      <a16:colId xmlns:a16="http://schemas.microsoft.com/office/drawing/2014/main" xmlns="" val="3463582017"/>
                    </a:ext>
                  </a:extLst>
                </a:gridCol>
                <a:gridCol w="5435895">
                  <a:extLst>
                    <a:ext uri="{9D8B030D-6E8A-4147-A177-3AD203B41FA5}">
                      <a16:colId xmlns:a16="http://schemas.microsoft.com/office/drawing/2014/main" xmlns="" val="2533941970"/>
                    </a:ext>
                  </a:extLst>
                </a:gridCol>
              </a:tblGrid>
              <a:tr h="450820">
                <a:tc>
                  <a:txBody>
                    <a:bodyPr/>
                    <a:lstStyle/>
                    <a:p>
                      <a:r>
                        <a:rPr lang="en-SG" dirty="0">
                          <a:solidFill>
                            <a:schemeClr val="tx1"/>
                          </a:solidFill>
                        </a:rPr>
                        <a:t>Mild disease (20%)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SG" dirty="0"/>
                        <a:t>Severe symptoms (2-5% ) </a:t>
                      </a:r>
                      <a:r>
                        <a:rPr lang="en-SG" dirty="0">
                          <a:solidFill>
                            <a:schemeClr val="tx1"/>
                          </a:solidFill>
                        </a:rPr>
                        <a:t>Cholera Gravis </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645150956"/>
                  </a:ext>
                </a:extLst>
              </a:tr>
              <a:tr h="2483965">
                <a:tc>
                  <a:txBody>
                    <a:bodyPr/>
                    <a:lstStyle/>
                    <a:p>
                      <a:r>
                        <a:rPr lang="en-SG" sz="1800" dirty="0"/>
                        <a:t>● </a:t>
                      </a:r>
                      <a:r>
                        <a:rPr lang="en-SG" sz="1800" dirty="0">
                          <a:solidFill>
                            <a:srgbClr val="FF0000"/>
                          </a:solidFill>
                        </a:rPr>
                        <a:t>Vomiting</a:t>
                      </a:r>
                    </a:p>
                    <a:p>
                      <a:r>
                        <a:rPr lang="en-SG" sz="1800" dirty="0"/>
                        <a:t> ● </a:t>
                      </a:r>
                      <a:r>
                        <a:rPr lang="en-SG" sz="1800" dirty="0">
                          <a:solidFill>
                            <a:srgbClr val="FF0000"/>
                          </a:solidFill>
                        </a:rPr>
                        <a:t>Cramps</a:t>
                      </a:r>
                    </a:p>
                    <a:p>
                      <a:r>
                        <a:rPr lang="en-SG" sz="1800" dirty="0"/>
                        <a:t> ● </a:t>
                      </a:r>
                      <a:r>
                        <a:rPr lang="en-SG" sz="1800" dirty="0">
                          <a:solidFill>
                            <a:srgbClr val="FF0000"/>
                          </a:solidFill>
                        </a:rPr>
                        <a:t>Watery diarrhea </a:t>
                      </a:r>
                      <a:r>
                        <a:rPr lang="en-SG" sz="1800" dirty="0"/>
                        <a:t>(1 L/hour), consisting of: </a:t>
                      </a:r>
                      <a:r>
                        <a:rPr lang="en-SG" sz="1800" dirty="0">
                          <a:solidFill>
                            <a:srgbClr val="FF0000"/>
                          </a:solidFill>
                        </a:rPr>
                        <a:t>➔ flecks of white mucus (rice water stool) </a:t>
                      </a:r>
                      <a:r>
                        <a:rPr lang="en-SG" sz="1800" dirty="0"/>
                        <a:t>with a fishy odor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anose="020B0604020202020204" pitchFamily="34" charset="0"/>
                        <a:buChar char="•"/>
                      </a:pPr>
                      <a:r>
                        <a:rPr lang="en-SG" sz="1800" dirty="0">
                          <a:solidFill>
                            <a:srgbClr val="FF0000"/>
                          </a:solidFill>
                        </a:rPr>
                        <a:t>Rapid loss of body fluids(6L/H) </a:t>
                      </a:r>
                      <a:r>
                        <a:rPr lang="en-SG" sz="1800" dirty="0"/>
                        <a:t>→ hypovolemic shock</a:t>
                      </a:r>
                      <a:r>
                        <a:rPr lang="en-SG" sz="1800" dirty="0">
                          <a:solidFill>
                            <a:schemeClr val="accent1"/>
                          </a:solidFill>
                        </a:rPr>
                        <a:t>(</a:t>
                      </a:r>
                      <a:r>
                        <a:rPr lang="en-SG" sz="1600" kern="1200" dirty="0">
                          <a:solidFill>
                            <a:schemeClr val="accent1">
                              <a:lumMod val="75000"/>
                            </a:schemeClr>
                          </a:solidFill>
                          <a:latin typeface="+mn-lt"/>
                          <a:ea typeface="+mn-ea"/>
                          <a:cs typeface="+mn-cs"/>
                        </a:rPr>
                        <a:t>Severe metabolic acidosis due to inadequate O) </a:t>
                      </a:r>
                      <a:r>
                        <a:rPr lang="en-SG" sz="1800" dirty="0"/>
                        <a:t>and electrolytes imbalance</a:t>
                      </a:r>
                      <a:r>
                        <a:rPr lang="en-SG" sz="1800" dirty="0">
                          <a:solidFill>
                            <a:schemeClr val="tx1"/>
                          </a:solidFill>
                        </a:rPr>
                        <a:t>(</a:t>
                      </a:r>
                      <a:r>
                        <a:rPr lang="en-SG" sz="1600" kern="1200" dirty="0">
                          <a:solidFill>
                            <a:schemeClr val="tx1"/>
                          </a:solidFill>
                          <a:latin typeface="+mn-lt"/>
                          <a:ea typeface="+mn-ea"/>
                          <a:cs typeface="+mn-cs"/>
                        </a:rPr>
                        <a:t>↓ Ca ++ and K can lead to ileus, muscle pain and spasm, and even tetany) </a:t>
                      </a:r>
                      <a:r>
                        <a:rPr lang="en-SG" sz="1800" dirty="0"/>
                        <a:t>→ multi organ failure </a:t>
                      </a:r>
                      <a:r>
                        <a:rPr lang="en-SG" sz="1600" kern="1200" dirty="0">
                          <a:solidFill>
                            <a:schemeClr val="accent1">
                              <a:lumMod val="75000"/>
                            </a:schemeClr>
                          </a:solidFill>
                          <a:latin typeface="+mn-lt"/>
                          <a:ea typeface="+mn-ea"/>
                          <a:cs typeface="+mn-cs"/>
                        </a:rPr>
                        <a:t>(Cardiac and renal).</a:t>
                      </a:r>
                    </a:p>
                    <a:p>
                      <a:pPr marL="285750" indent="-285750">
                        <a:buFont typeface="Arial" panose="020B0604020202020204" pitchFamily="34" charset="0"/>
                        <a:buChar char="•"/>
                      </a:pPr>
                      <a:r>
                        <a:rPr lang="en-SG" sz="1800" dirty="0"/>
                        <a:t>  Sunken eyes , and ↓skin turgor ( tenting) , cold and clammy .</a:t>
                      </a:r>
                    </a:p>
                    <a:p>
                      <a:pPr marL="285750" indent="-285750">
                        <a:buFont typeface="Arial" panose="020B0604020202020204" pitchFamily="34" charset="0"/>
                        <a:buChar char="•"/>
                      </a:pPr>
                      <a:r>
                        <a:rPr lang="en-SG" sz="1800" dirty="0"/>
                        <a:t> Anuric and lactic acidosis ( Kussmual breathing ).</a:t>
                      </a:r>
                    </a:p>
                    <a:p>
                      <a:pPr marL="285750" indent="-285750">
                        <a:buFont typeface="Arial" panose="020B0604020202020204" pitchFamily="34" charset="0"/>
                        <a:buChar char="•"/>
                      </a:pPr>
                      <a:r>
                        <a:rPr lang="en-SG" sz="1800" dirty="0"/>
                        <a:t> Hypoglycemia leads to seizure or comma.</a:t>
                      </a:r>
                    </a:p>
                    <a:p>
                      <a:pPr marL="285750" indent="-285750">
                        <a:buFont typeface="Arial" panose="020B0604020202020204" pitchFamily="34" charset="0"/>
                        <a:buChar char="•"/>
                      </a:pPr>
                      <a:r>
                        <a:rPr lang="en-SG" sz="1800" dirty="0"/>
                        <a:t>  </a:t>
                      </a:r>
                      <a:r>
                        <a:rPr lang="en-SG" sz="1800" dirty="0">
                          <a:solidFill>
                            <a:srgbClr val="FF0000"/>
                          </a:solidFill>
                        </a:rPr>
                        <a:t>Cardiac and Renal failure</a:t>
                      </a:r>
                      <a:r>
                        <a:rPr lang="en-SG" sz="1800" dirty="0"/>
                        <a:t>. </a:t>
                      </a:r>
                    </a:p>
                    <a:p>
                      <a:pPr marL="285750" indent="-285750">
                        <a:buFont typeface="Arial" panose="020B0604020202020204" pitchFamily="34" charset="0"/>
                        <a:buChar char="•"/>
                      </a:pPr>
                      <a:r>
                        <a:rPr lang="en-SG" sz="1800" dirty="0"/>
                        <a:t> Aspiration pneumonia </a:t>
                      </a:r>
                      <a:r>
                        <a:rPr lang="en-SG" sz="1600" dirty="0">
                          <a:solidFill>
                            <a:schemeClr val="accent1">
                              <a:lumMod val="75000"/>
                            </a:schemeClr>
                          </a:solidFill>
                        </a:rPr>
                        <a:t>(from vomiting).</a:t>
                      </a:r>
                      <a:endParaRPr lang="en-SG" sz="1800" dirty="0">
                        <a:solidFill>
                          <a:schemeClr val="accent1">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56542583"/>
                  </a:ext>
                </a:extLst>
              </a:tr>
              <a:tr h="693143">
                <a:tc>
                  <a:txBody>
                    <a:bodyPr/>
                    <a:lstStyle/>
                    <a:p>
                      <a:r>
                        <a:rPr lang="en-SG" dirty="0"/>
                        <a:t>Without treatment, death in 18 hours-several days.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r>
                        <a:rPr lang="en-SG" sz="1600" dirty="0"/>
                        <a:t>● </a:t>
                      </a:r>
                      <a:r>
                        <a:rPr lang="en-SG" sz="1600" dirty="0">
                          <a:solidFill>
                            <a:srgbClr val="FF0000"/>
                          </a:solidFill>
                        </a:rPr>
                        <a:t>Mortality 50-60% without treatment within 12 hours or less</a:t>
                      </a:r>
                    </a:p>
                    <a:p>
                      <a:r>
                        <a:rPr lang="en-SG" sz="1600" dirty="0"/>
                        <a:t> ● Mortality &lt;1% with rehydration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19457729"/>
                  </a:ext>
                </a:extLst>
              </a:tr>
            </a:tbl>
          </a:graphicData>
        </a:graphic>
      </p:graphicFrame>
      <p:graphicFrame>
        <p:nvGraphicFramePr>
          <p:cNvPr id="11" name="Table 10">
            <a:extLst>
              <a:ext uri="{FF2B5EF4-FFF2-40B4-BE49-F238E27FC236}">
                <a16:creationId xmlns:a16="http://schemas.microsoft.com/office/drawing/2014/main" xmlns="" id="{8122D5AE-B88C-42EC-A630-34F995DB2CB7}"/>
              </a:ext>
            </a:extLst>
          </p:cNvPr>
          <p:cNvGraphicFramePr>
            <a:graphicFrameLocks noGrp="1"/>
          </p:cNvGraphicFramePr>
          <p:nvPr>
            <p:extLst>
              <p:ext uri="{D42A27DB-BD31-4B8C-83A1-F6EECF244321}">
                <p14:modId xmlns:p14="http://schemas.microsoft.com/office/powerpoint/2010/main" val="136735806"/>
              </p:ext>
            </p:extLst>
          </p:nvPr>
        </p:nvGraphicFramePr>
        <p:xfrm>
          <a:off x="124933" y="5295568"/>
          <a:ext cx="983511" cy="701095"/>
        </p:xfrm>
        <a:graphic>
          <a:graphicData uri="http://schemas.openxmlformats.org/drawingml/2006/table">
            <a:tbl>
              <a:tblPr/>
              <a:tblGrid>
                <a:gridCol w="983511">
                  <a:extLst>
                    <a:ext uri="{9D8B030D-6E8A-4147-A177-3AD203B41FA5}">
                      <a16:colId xmlns:a16="http://schemas.microsoft.com/office/drawing/2014/main" xmlns="" val="219524684"/>
                    </a:ext>
                  </a:extLst>
                </a:gridCol>
              </a:tblGrid>
              <a:tr h="701095">
                <a:tc>
                  <a:txBody>
                    <a:bodyPr/>
                    <a:lstStyle/>
                    <a:p>
                      <a:r>
                        <a:rPr lang="en-US" sz="1600" dirty="0"/>
                        <a:t>Prognosis</a:t>
                      </a:r>
                      <a:endParaRPr lang="en-SG"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xmlns="" val="3913124303"/>
                  </a:ext>
                </a:extLst>
              </a:tr>
            </a:tbl>
          </a:graphicData>
        </a:graphic>
      </p:graphicFrame>
      <mc:AlternateContent xmlns:mc="http://schemas.openxmlformats.org/markup-compatibility/2006" xmlns:p14="http://schemas.microsoft.com/office/powerpoint/2010/main">
        <mc:Choice Requires="p14">
          <p:contentPart p14:bwMode="auto" r:id="rId3">
            <p14:nvContentPartPr>
              <p14:cNvPr id="2" name="Ink 1"/>
              <p14:cNvContentPartPr/>
              <p14:nvPr/>
            </p14:nvContentPartPr>
            <p14:xfrm>
              <a:off x="9100371" y="2917474"/>
              <a:ext cx="2534760" cy="50400"/>
            </p14:xfrm>
          </p:contentPart>
        </mc:Choice>
        <mc:Fallback xmlns="">
          <p:pic>
            <p:nvPicPr>
              <p:cNvPr id="2" name="Ink 1"/>
              <p:cNvPicPr/>
              <p:nvPr/>
            </p:nvPicPr>
            <p:blipFill>
              <a:blip r:embed="rId4"/>
              <a:stretch>
                <a:fillRect/>
              </a:stretch>
            </p:blipFill>
            <p:spPr>
              <a:xfrm>
                <a:off x="9037371" y="2791474"/>
                <a:ext cx="2660760" cy="3024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Ink 2"/>
              <p14:cNvContentPartPr/>
              <p14:nvPr/>
            </p14:nvContentPartPr>
            <p14:xfrm>
              <a:off x="6940731" y="3116914"/>
              <a:ext cx="3318480" cy="105480"/>
            </p14:xfrm>
          </p:contentPart>
        </mc:Choice>
        <mc:Fallback xmlns="">
          <p:pic>
            <p:nvPicPr>
              <p:cNvPr id="3" name="Ink 2"/>
              <p:cNvPicPr/>
              <p:nvPr/>
            </p:nvPicPr>
            <p:blipFill>
              <a:blip r:embed="rId6"/>
              <a:stretch>
                <a:fillRect/>
              </a:stretch>
            </p:blipFill>
            <p:spPr>
              <a:xfrm>
                <a:off x="6877731" y="2990914"/>
                <a:ext cx="3444480" cy="357480"/>
              </a:xfrm>
              <a:prstGeom prst="rect">
                <a:avLst/>
              </a:prstGeom>
            </p:spPr>
          </p:pic>
        </mc:Fallback>
      </mc:AlternateContent>
    </p:spTree>
    <p:extLst>
      <p:ext uri="{BB962C8B-B14F-4D97-AF65-F5344CB8AC3E}">
        <p14:creationId xmlns:p14="http://schemas.microsoft.com/office/powerpoint/2010/main" val="1838161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46" y="-124691"/>
            <a:ext cx="2608118" cy="1325563"/>
          </a:xfrm>
        </p:spPr>
        <p:txBody>
          <a:bodyPr>
            <a:normAutofit/>
          </a:bodyPr>
          <a:lstStyle/>
          <a:p>
            <a:pPr marL="342900" indent="-342900" algn="ctr">
              <a:buFont typeface="Arial" charset="0"/>
              <a:buChar char="•"/>
            </a:pPr>
            <a:r>
              <a:rPr lang="en-US" sz="2400" dirty="0">
                <a:solidFill>
                  <a:schemeClr val="accent1">
                    <a:lumMod val="50000"/>
                  </a:schemeClr>
                </a:solidFill>
                <a:ea typeface="+mn-ea"/>
                <a:cs typeface="+mn-cs"/>
              </a:rPr>
              <a:t>Diagnosis</a:t>
            </a:r>
            <a:endParaRPr lang="ar-SA" sz="2400" dirty="0">
              <a:solidFill>
                <a:schemeClr val="accent1">
                  <a:lumMod val="50000"/>
                </a:schemeClr>
              </a:solidFill>
              <a:ea typeface="+mn-ea"/>
              <a:cs typeface="+mn-cs"/>
            </a:endParaRPr>
          </a:p>
        </p:txBody>
      </p:sp>
      <p:sp>
        <p:nvSpPr>
          <p:cNvPr id="3" name="Content Placeholder 2"/>
          <p:cNvSpPr>
            <a:spLocks noGrp="1"/>
          </p:cNvSpPr>
          <p:nvPr>
            <p:ph idx="1"/>
          </p:nvPr>
        </p:nvSpPr>
        <p:spPr>
          <a:xfrm>
            <a:off x="688910" y="1037545"/>
            <a:ext cx="10515600" cy="4486275"/>
          </a:xfrm>
        </p:spPr>
        <p:txBody>
          <a:bodyPr>
            <a:noAutofit/>
          </a:bodyPr>
          <a:lstStyle/>
          <a:p>
            <a:pPr marL="0" indent="0">
              <a:buNone/>
            </a:pPr>
            <a:endParaRPr lang="en-US" altLang="en-US" sz="2200" dirty="0"/>
          </a:p>
          <a:p>
            <a:endParaRPr lang="en-US" altLang="en-US" sz="2200" dirty="0"/>
          </a:p>
          <a:p>
            <a:endParaRPr lang="en-US" altLang="en-US" sz="2200" dirty="0"/>
          </a:p>
          <a:p>
            <a:pPr marL="0" indent="0">
              <a:buNone/>
            </a:pPr>
            <a:endParaRPr lang="en-US" sz="2200" dirty="0"/>
          </a:p>
        </p:txBody>
      </p:sp>
      <p:graphicFrame>
        <p:nvGraphicFramePr>
          <p:cNvPr id="4" name="Table 3"/>
          <p:cNvGraphicFramePr>
            <a:graphicFrameLocks noGrp="1"/>
          </p:cNvGraphicFramePr>
          <p:nvPr>
            <p:extLst>
              <p:ext uri="{D42A27DB-BD31-4B8C-83A1-F6EECF244321}">
                <p14:modId xmlns:p14="http://schemas.microsoft.com/office/powerpoint/2010/main" val="3943520722"/>
              </p:ext>
            </p:extLst>
          </p:nvPr>
        </p:nvGraphicFramePr>
        <p:xfrm>
          <a:off x="360246" y="1005945"/>
          <a:ext cx="11172928" cy="4019403"/>
        </p:xfrm>
        <a:graphic>
          <a:graphicData uri="http://schemas.openxmlformats.org/drawingml/2006/table">
            <a:tbl>
              <a:tblPr firstRow="1" bandRow="1">
                <a:tableStyleId>{5C22544A-7EE6-4342-B048-85BDC9FD1C3A}</a:tableStyleId>
              </a:tblPr>
              <a:tblGrid>
                <a:gridCol w="11172928">
                  <a:extLst>
                    <a:ext uri="{9D8B030D-6E8A-4147-A177-3AD203B41FA5}">
                      <a16:colId xmlns:a16="http://schemas.microsoft.com/office/drawing/2014/main" xmlns="" val="20000"/>
                    </a:ext>
                  </a:extLst>
                </a:gridCol>
              </a:tblGrid>
              <a:tr h="4019403">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Suspect in sever diarrhea with dehydration.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Other non-invasive bacterial, ETEC and  viral  gastroenteritis might have similar presentation.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Complete history and physical examination.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Insert central line for IV fluid, collect blood for basic routine tests ( chemistry and hematology).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Send stool for smear and culture on special media.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Culture not routinely performed, you have to request 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Dark field microscopy (shooting stars)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Gram stain (</a:t>
                      </a:r>
                      <a:r>
                        <a:rPr kumimoji="0" lang="en-US" sz="1800" b="0" i="0" u="none" strike="noStrike" kern="1200" cap="none" spc="0" normalizeH="0" baseline="0" noProof="0" dirty="0">
                          <a:ln>
                            <a:noFill/>
                          </a:ln>
                          <a:solidFill>
                            <a:srgbClr val="FF0000"/>
                          </a:solidFill>
                          <a:effectLst/>
                          <a:uLnTx/>
                          <a:uFillTx/>
                          <a:latin typeface="+mn-lt"/>
                          <a:ea typeface="+mn-ea"/>
                          <a:cs typeface="+mn-cs"/>
                        </a:rPr>
                        <a:t>curve Gram Negative bacilli</a:t>
                      </a:r>
                      <a:r>
                        <a:rPr kumimoji="0" lang="en-US" sz="1800" b="0" i="0" u="none" strike="noStrike" kern="1200" cap="none" spc="0" normalizeH="0" baseline="0" noProof="0" dirty="0">
                          <a:ln>
                            <a:noFill/>
                          </a:ln>
                          <a:solidFill>
                            <a:prstClr val="black"/>
                          </a:solidFill>
                          <a:effectLst/>
                          <a:uLnTx/>
                          <a:uFillTx/>
                          <a:latin typeface="+mn-lt"/>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Culture on </a:t>
                      </a:r>
                      <a:r>
                        <a:rPr kumimoji="0" lang="en-US" sz="1800" b="0" i="0" u="none" strike="noStrike" kern="1200" cap="none" spc="0" normalizeH="0" baseline="0" noProof="0" dirty="0">
                          <a:ln>
                            <a:noFill/>
                          </a:ln>
                          <a:solidFill>
                            <a:srgbClr val="FF0000"/>
                          </a:solidFill>
                          <a:effectLst/>
                          <a:uLnTx/>
                          <a:uFillTx/>
                          <a:latin typeface="+mn-lt"/>
                          <a:ea typeface="+mn-ea"/>
                          <a:cs typeface="+mn-cs"/>
                        </a:rPr>
                        <a:t>thiosulfate citrate bile sucrose (TCBS) agar-yellow colonies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Recovery of organisms can be enhanced by enrichment of stool in alkaline peptone water. (60-100%)</a:t>
                      </a:r>
                    </a:p>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0000"/>
                  </a:ext>
                </a:extLst>
              </a:tr>
            </a:tbl>
          </a:graphicData>
        </a:graphic>
      </p:graphicFrame>
      <p:cxnSp>
        <p:nvCxnSpPr>
          <p:cNvPr id="5" name="Straight Connector 4">
            <a:extLst>
              <a:ext uri="{FF2B5EF4-FFF2-40B4-BE49-F238E27FC236}">
                <a16:creationId xmlns:a16="http://schemas.microsoft.com/office/drawing/2014/main" xmlns="" id="{E8B985E4-72C2-4958-9621-9BA072398069}"/>
              </a:ext>
            </a:extLst>
          </p:cNvPr>
          <p:cNvCxnSpPr/>
          <p:nvPr/>
        </p:nvCxnSpPr>
        <p:spPr>
          <a:xfrm>
            <a:off x="0" y="637802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24138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14" y="13140"/>
            <a:ext cx="10515600" cy="1325563"/>
          </a:xfrm>
        </p:spPr>
        <p:txBody>
          <a:bodyPr/>
          <a:lstStyle/>
          <a:p>
            <a:r>
              <a:rPr lang="en-US" sz="2800" b="1" dirty="0">
                <a:solidFill>
                  <a:schemeClr val="accent1">
                    <a:lumMod val="50000"/>
                  </a:schemeClr>
                </a:solidFill>
                <a:ea typeface="+mn-ea"/>
                <a:cs typeface="+mn-cs"/>
              </a:rPr>
              <a:t>Microbiology</a:t>
            </a:r>
            <a:endParaRPr lang="ar-SA" sz="2800" b="1" dirty="0">
              <a:solidFill>
                <a:schemeClr val="accent1">
                  <a:lumMod val="50000"/>
                </a:schemeClr>
              </a:solidFill>
              <a:ea typeface="+mn-ea"/>
              <a:cs typeface="+mn-cs"/>
            </a:endParaRPr>
          </a:p>
        </p:txBody>
      </p:sp>
      <p:sp>
        <p:nvSpPr>
          <p:cNvPr id="3" name="Content Placeholder 2"/>
          <p:cNvSpPr>
            <a:spLocks noGrp="1"/>
          </p:cNvSpPr>
          <p:nvPr>
            <p:ph idx="1"/>
          </p:nvPr>
        </p:nvSpPr>
        <p:spPr>
          <a:xfrm>
            <a:off x="324256" y="931080"/>
            <a:ext cx="10515600" cy="4351338"/>
          </a:xfrm>
        </p:spPr>
        <p:txBody>
          <a:bodyPr>
            <a:normAutofit/>
          </a:bodyPr>
          <a:lstStyle/>
          <a:p>
            <a:r>
              <a:rPr lang="en-US" sz="2200" dirty="0">
                <a:solidFill>
                  <a:srgbClr val="FF0000"/>
                </a:solidFill>
              </a:rPr>
              <a:t>Vibrio cholera is highly motile, gram-negative rods . </a:t>
            </a:r>
          </a:p>
          <a:p>
            <a:r>
              <a:rPr lang="en-US" sz="2200" dirty="0"/>
              <a:t> curved or comma-shaped rods with a single polar flagellum.</a:t>
            </a:r>
          </a:p>
          <a:p>
            <a:endParaRPr lang="ar-SA" dirty="0"/>
          </a:p>
        </p:txBody>
      </p:sp>
      <p:pic>
        <p:nvPicPr>
          <p:cNvPr id="4" name="Picture 2" descr="Image result for TCBS">
            <a:extLst>
              <a:ext uri="{FF2B5EF4-FFF2-40B4-BE49-F238E27FC236}">
                <a16:creationId xmlns:a16="http://schemas.microsoft.com/office/drawing/2014/main" xmlns="" id="{775173EC-6766-46B0-A5A0-F90282E837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60435" y="294963"/>
            <a:ext cx="3107309" cy="306132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vibrio comma">
            <a:extLst>
              <a:ext uri="{FF2B5EF4-FFF2-40B4-BE49-F238E27FC236}">
                <a16:creationId xmlns:a16="http://schemas.microsoft.com/office/drawing/2014/main" xmlns="" id="{AF9B8F17-DAAE-44A5-8CE8-08FAC0FF4DA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0435" y="3356288"/>
            <a:ext cx="3107309" cy="28440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xmlns="" id="{C1BED065-833D-4F9F-BC42-84CCFBF654E7}"/>
              </a:ext>
            </a:extLst>
          </p:cNvPr>
          <p:cNvGraphicFramePr>
            <a:graphicFrameLocks noGrp="1"/>
          </p:cNvGraphicFramePr>
          <p:nvPr>
            <p:extLst>
              <p:ext uri="{D42A27DB-BD31-4B8C-83A1-F6EECF244321}">
                <p14:modId xmlns:p14="http://schemas.microsoft.com/office/powerpoint/2010/main" val="2632750856"/>
              </p:ext>
            </p:extLst>
          </p:nvPr>
        </p:nvGraphicFramePr>
        <p:xfrm>
          <a:off x="324256" y="2011680"/>
          <a:ext cx="3416558" cy="2834640"/>
        </p:xfrm>
        <a:graphic>
          <a:graphicData uri="http://schemas.openxmlformats.org/drawingml/2006/table">
            <a:tbl>
              <a:tblPr firstRow="1" bandRow="1">
                <a:tableStyleId>{5C22544A-7EE6-4342-B048-85BDC9FD1C3A}</a:tableStyleId>
              </a:tblPr>
              <a:tblGrid>
                <a:gridCol w="1180266">
                  <a:extLst>
                    <a:ext uri="{9D8B030D-6E8A-4147-A177-3AD203B41FA5}">
                      <a16:colId xmlns:a16="http://schemas.microsoft.com/office/drawing/2014/main" xmlns="" val="20000"/>
                    </a:ext>
                  </a:extLst>
                </a:gridCol>
                <a:gridCol w="1118146">
                  <a:extLst>
                    <a:ext uri="{9D8B030D-6E8A-4147-A177-3AD203B41FA5}">
                      <a16:colId xmlns:a16="http://schemas.microsoft.com/office/drawing/2014/main" xmlns="" val="20001"/>
                    </a:ext>
                  </a:extLst>
                </a:gridCol>
                <a:gridCol w="1118146">
                  <a:extLst>
                    <a:ext uri="{9D8B030D-6E8A-4147-A177-3AD203B41FA5}">
                      <a16:colId xmlns:a16="http://schemas.microsoft.com/office/drawing/2014/main" xmlns="" val="20002"/>
                    </a:ext>
                  </a:extLst>
                </a:gridCol>
              </a:tblGrid>
              <a:tr h="597401">
                <a:tc>
                  <a:txBody>
                    <a:bodyPr/>
                    <a:lstStyle/>
                    <a:p>
                      <a:pPr algn="ctr"/>
                      <a:r>
                        <a:rPr lang="en-US" dirty="0"/>
                        <a:t>Biotype O 1 antigen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Serotype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Antigen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41372">
                <a:tc rowSpan="3">
                  <a:txBody>
                    <a:bodyPr/>
                    <a:lstStyle/>
                    <a:p>
                      <a:pPr algn="ctr"/>
                      <a:r>
                        <a:rPr lang="en-US" dirty="0"/>
                        <a:t>Classical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Ogawa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41372">
                <a:tc vMerge="1">
                  <a:txBody>
                    <a:bodyPr/>
                    <a:lstStyle/>
                    <a:p>
                      <a:endParaRPr lang="en-US" dirty="0"/>
                    </a:p>
                  </a:txBody>
                  <a:tcPr/>
                </a:tc>
                <a:tc>
                  <a:txBody>
                    <a:bodyPr/>
                    <a:lstStyle/>
                    <a:p>
                      <a:pPr algn="ctr"/>
                      <a:r>
                        <a:rPr lang="en-US" dirty="0"/>
                        <a:t>Inaba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41372">
                <a:tc vMerge="1">
                  <a:txBody>
                    <a:bodyPr/>
                    <a:lstStyle/>
                    <a:p>
                      <a:endParaRPr lang="en-US" dirty="0"/>
                    </a:p>
                  </a:txBody>
                  <a:tcPr/>
                </a:tc>
                <a:tc>
                  <a:txBody>
                    <a:bodyPr/>
                    <a:lstStyle/>
                    <a:p>
                      <a:pPr algn="ctr"/>
                      <a:r>
                        <a:rPr lang="en-US" dirty="0"/>
                        <a:t>Hikojima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41372">
                <a:tc rowSpan="3">
                  <a:txBody>
                    <a:bodyPr/>
                    <a:lstStyle/>
                    <a:p>
                      <a:pPr algn="ctr"/>
                      <a:r>
                        <a:rPr lang="en-US" dirty="0"/>
                        <a:t>El 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Ogawa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41372">
                <a:tc vMerge="1">
                  <a:txBody>
                    <a:bodyPr/>
                    <a:lstStyle/>
                    <a:p>
                      <a:endParaRPr lang="en-US" dirty="0"/>
                    </a:p>
                  </a:txBody>
                  <a:tcPr/>
                </a:tc>
                <a:tc>
                  <a:txBody>
                    <a:bodyPr/>
                    <a:lstStyle/>
                    <a:p>
                      <a:pPr algn="ctr"/>
                      <a:r>
                        <a:rPr lang="en-US" dirty="0"/>
                        <a:t>Inaba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41372">
                <a:tc vMerge="1">
                  <a:txBody>
                    <a:bodyPr/>
                    <a:lstStyle/>
                    <a:p>
                      <a:endParaRPr lang="en-US" dirty="0"/>
                    </a:p>
                  </a:txBody>
                  <a:tcPr/>
                </a:tc>
                <a:tc>
                  <a:txBody>
                    <a:bodyPr/>
                    <a:lstStyle/>
                    <a:p>
                      <a:pPr algn="ctr"/>
                      <a:r>
                        <a:rPr lang="en-US" dirty="0"/>
                        <a:t>Hikojima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A,B,C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graphicFrame>
        <p:nvGraphicFramePr>
          <p:cNvPr id="7" name="Table 6">
            <a:extLst>
              <a:ext uri="{FF2B5EF4-FFF2-40B4-BE49-F238E27FC236}">
                <a16:creationId xmlns:a16="http://schemas.microsoft.com/office/drawing/2014/main" xmlns="" id="{F1D375EE-5067-4B65-B77A-C6918646F708}"/>
              </a:ext>
            </a:extLst>
          </p:cNvPr>
          <p:cNvGraphicFramePr>
            <a:graphicFrameLocks noGrp="1"/>
          </p:cNvGraphicFramePr>
          <p:nvPr>
            <p:extLst>
              <p:ext uri="{D42A27DB-BD31-4B8C-83A1-F6EECF244321}">
                <p14:modId xmlns:p14="http://schemas.microsoft.com/office/powerpoint/2010/main" val="1419255766"/>
              </p:ext>
            </p:extLst>
          </p:nvPr>
        </p:nvGraphicFramePr>
        <p:xfrm>
          <a:off x="3915888" y="2011680"/>
          <a:ext cx="4088629" cy="1786597"/>
        </p:xfrm>
        <a:graphic>
          <a:graphicData uri="http://schemas.openxmlformats.org/drawingml/2006/table">
            <a:tbl>
              <a:tblPr firstRow="1" bandRow="1">
                <a:tableStyleId>{5C22544A-7EE6-4342-B048-85BDC9FD1C3A}</a:tableStyleId>
              </a:tblPr>
              <a:tblGrid>
                <a:gridCol w="4088629">
                  <a:extLst>
                    <a:ext uri="{9D8B030D-6E8A-4147-A177-3AD203B41FA5}">
                      <a16:colId xmlns:a16="http://schemas.microsoft.com/office/drawing/2014/main" xmlns="" val="20000"/>
                    </a:ext>
                  </a:extLst>
                </a:gridCol>
              </a:tblGrid>
              <a:tr h="777667">
                <a:tc>
                  <a:txBody>
                    <a:bodyPr/>
                    <a:lstStyle/>
                    <a:p>
                      <a:r>
                        <a:rPr lang="en-US" dirty="0"/>
                        <a:t>O 139  serogroup   appeared</a:t>
                      </a:r>
                      <a:r>
                        <a:rPr lang="en-US" baseline="0" dirty="0"/>
                        <a:t> in Bangladesh 1992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1008930">
                <a:tc>
                  <a:txBody>
                    <a:bodyPr/>
                    <a:lstStyle/>
                    <a:p>
                      <a:r>
                        <a:rPr lang="en-US" dirty="0"/>
                        <a:t>Has poly saccharide capsule but does</a:t>
                      </a:r>
                      <a:r>
                        <a:rPr lang="en-US" baseline="0" dirty="0"/>
                        <a:t> not have  O1 antigen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8" name="Table 7">
            <a:extLst>
              <a:ext uri="{FF2B5EF4-FFF2-40B4-BE49-F238E27FC236}">
                <a16:creationId xmlns:a16="http://schemas.microsoft.com/office/drawing/2014/main" xmlns="" id="{C285D44A-2BBF-4A18-BCD4-2CE1E100AB1D}"/>
              </a:ext>
            </a:extLst>
          </p:cNvPr>
          <p:cNvGraphicFramePr>
            <a:graphicFrameLocks noGrp="1"/>
          </p:cNvGraphicFramePr>
          <p:nvPr>
            <p:extLst>
              <p:ext uri="{D42A27DB-BD31-4B8C-83A1-F6EECF244321}">
                <p14:modId xmlns:p14="http://schemas.microsoft.com/office/powerpoint/2010/main" val="2329342432"/>
              </p:ext>
            </p:extLst>
          </p:nvPr>
        </p:nvGraphicFramePr>
        <p:xfrm>
          <a:off x="324256" y="5016377"/>
          <a:ext cx="6768753" cy="1005840"/>
        </p:xfrm>
        <a:graphic>
          <a:graphicData uri="http://schemas.openxmlformats.org/drawingml/2006/table">
            <a:tbl>
              <a:tblPr firstRow="1" bandRow="1">
                <a:tableStyleId>{5C22544A-7EE6-4342-B048-85BDC9FD1C3A}</a:tableStyleId>
              </a:tblPr>
              <a:tblGrid>
                <a:gridCol w="6768753">
                  <a:extLst>
                    <a:ext uri="{9D8B030D-6E8A-4147-A177-3AD203B41FA5}">
                      <a16:colId xmlns:a16="http://schemas.microsoft.com/office/drawing/2014/main" xmlns="" val="20000"/>
                    </a:ext>
                  </a:extLst>
                </a:gridCol>
              </a:tblGrid>
              <a:tr h="0">
                <a:tc>
                  <a:txBody>
                    <a:bodyPr/>
                    <a:lstStyle/>
                    <a:p>
                      <a:r>
                        <a:rPr lang="en-US" dirty="0"/>
                        <a:t>Non-O1, Non-O139 Serogroup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468052">
                <a:tc>
                  <a:txBody>
                    <a:bodyPr/>
                    <a:lstStyle/>
                    <a:p>
                      <a:r>
                        <a:rPr lang="en-US" dirty="0"/>
                        <a:t>Most are CT (cholera toxin) negative and are not associated with epidemic disease.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cxnSp>
        <p:nvCxnSpPr>
          <p:cNvPr id="9" name="Straight Connector 8">
            <a:extLst>
              <a:ext uri="{FF2B5EF4-FFF2-40B4-BE49-F238E27FC236}">
                <a16:creationId xmlns:a16="http://schemas.microsoft.com/office/drawing/2014/main" xmlns="" id="{748D6A31-F41B-4A73-8902-9F37317A5DDE}"/>
              </a:ext>
            </a:extLst>
          </p:cNvPr>
          <p:cNvCxnSpPr/>
          <p:nvPr/>
        </p:nvCxnSpPr>
        <p:spPr>
          <a:xfrm>
            <a:off x="0" y="637802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156766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590" y="0"/>
            <a:ext cx="2788227" cy="1325563"/>
          </a:xfrm>
        </p:spPr>
        <p:txBody>
          <a:bodyPr>
            <a:normAutofit/>
          </a:bodyPr>
          <a:lstStyle/>
          <a:p>
            <a:pPr marL="342900" indent="-342900" algn="ctr">
              <a:buFont typeface="Arial" charset="0"/>
              <a:buChar char="•"/>
            </a:pPr>
            <a:r>
              <a:rPr lang="en-US" sz="2400" dirty="0">
                <a:solidFill>
                  <a:schemeClr val="accent1">
                    <a:lumMod val="50000"/>
                  </a:schemeClr>
                </a:solidFill>
              </a:rPr>
              <a:t>Treatment</a:t>
            </a:r>
            <a:endParaRPr lang="ar-SA" sz="2400" dirty="0">
              <a:solidFill>
                <a:schemeClr val="accent1">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8033047"/>
              </p:ext>
            </p:extLst>
          </p:nvPr>
        </p:nvGraphicFramePr>
        <p:xfrm>
          <a:off x="273628" y="1069848"/>
          <a:ext cx="5604164" cy="4718304"/>
        </p:xfrm>
        <a:graphic>
          <a:graphicData uri="http://schemas.openxmlformats.org/drawingml/2006/table">
            <a:tbl>
              <a:tblPr firstRow="1" bandRow="1">
                <a:tableStyleId>{5C22544A-7EE6-4342-B048-85BDC9FD1C3A}</a:tableStyleId>
              </a:tblPr>
              <a:tblGrid>
                <a:gridCol w="5604164">
                  <a:extLst>
                    <a:ext uri="{9D8B030D-6E8A-4147-A177-3AD203B41FA5}">
                      <a16:colId xmlns:a16="http://schemas.microsoft.com/office/drawing/2014/main" xmlns="" val="20000"/>
                    </a:ext>
                  </a:extLst>
                </a:gridCol>
              </a:tblGrid>
              <a:tr h="370840">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0000"/>
                          </a:solidFill>
                          <a:effectLst/>
                          <a:uLnTx/>
                          <a:uFillTx/>
                          <a:latin typeface="+mn-lt"/>
                          <a:ea typeface="+mn-ea"/>
                          <a:cs typeface="+mn-cs"/>
                        </a:rPr>
                        <a:t>Basically rehydration and antimicrobial therapy.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Rehydration should be started immediately before confirming the diagnosis.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Either oral rehydration if the patient can tolerate it ( not vomiting or start IV rehydration.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Decrease mortality from 50% to 1 %.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Give 1.5 time the amount lost.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Start when 10% of total body weight lost.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Patients recovered within 3-6 days.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FF0000"/>
                          </a:solidFill>
                          <a:effectLst/>
                          <a:uLnTx/>
                          <a:uFillTx/>
                          <a:latin typeface="+mn-lt"/>
                          <a:ea typeface="+mn-ea"/>
                          <a:cs typeface="+mn-cs"/>
                        </a:rPr>
                        <a:t>Oral Rehydration Salt (ORS) </a:t>
                      </a:r>
                      <a:r>
                        <a:rPr kumimoji="0" lang="en-US" sz="1800" b="0" i="0" u="none" strike="noStrike" kern="1200" cap="none" spc="0" normalizeH="0" baseline="0" noProof="0" dirty="0">
                          <a:ln>
                            <a:noFill/>
                          </a:ln>
                          <a:solidFill>
                            <a:schemeClr val="tx1"/>
                          </a:solidFill>
                          <a:effectLst/>
                          <a:uLnTx/>
                          <a:uFillTx/>
                          <a:latin typeface="+mn-lt"/>
                          <a:ea typeface="+mn-ea"/>
                          <a:cs typeface="+mn-cs"/>
                        </a:rPr>
                        <a:t>by WHO and UNICEF </a:t>
                      </a:r>
                      <a:r>
                        <a:rPr kumimoji="0" lang="en-US" sz="1800" b="0" i="0" u="none" strike="noStrike" kern="1200" cap="none" spc="0" normalizeH="0" baseline="0" noProof="0" dirty="0">
                          <a:ln>
                            <a:noFill/>
                          </a:ln>
                          <a:solidFill>
                            <a:srgbClr val="FF0000"/>
                          </a:solidFill>
                          <a:effectLst/>
                          <a:uLnTx/>
                          <a:uFillTx/>
                          <a:latin typeface="+mn-lt"/>
                          <a:ea typeface="+mn-ea"/>
                          <a:cs typeface="+mn-cs"/>
                        </a:rPr>
                        <a:t>( in mild cases )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One pack in 1 liter contain </a:t>
                      </a:r>
                      <a:r>
                        <a:rPr kumimoji="0" lang="en-US" sz="1800" b="0" i="0" u="none" strike="noStrike" kern="1200" cap="none" spc="0" normalizeH="0" baseline="0" noProof="0" dirty="0" err="1">
                          <a:ln>
                            <a:noFill/>
                          </a:ln>
                          <a:solidFill>
                            <a:prstClr val="black"/>
                          </a:solidFill>
                          <a:effectLst/>
                          <a:uLnTx/>
                          <a:uFillTx/>
                          <a:latin typeface="+mn-lt"/>
                          <a:ea typeface="+mn-ea"/>
                          <a:cs typeface="+mn-cs"/>
                        </a:rPr>
                        <a:t>NaCl</a:t>
                      </a: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kumimoji="0" lang="en-US" sz="1800" b="0" i="0" u="none" strike="noStrike" kern="1200" cap="none" spc="0" normalizeH="0" baseline="0" noProof="0" dirty="0" err="1">
                          <a:ln>
                            <a:noFill/>
                          </a:ln>
                          <a:solidFill>
                            <a:prstClr val="black"/>
                          </a:solidFill>
                          <a:effectLst/>
                          <a:uLnTx/>
                          <a:uFillTx/>
                          <a:latin typeface="+mn-lt"/>
                          <a:ea typeface="+mn-ea"/>
                          <a:cs typeface="+mn-cs"/>
                        </a:rPr>
                        <a:t>KCl</a:t>
                      </a:r>
                      <a:r>
                        <a:rPr kumimoji="0" lang="en-US" sz="1800" b="0" i="0" u="none" strike="noStrike" kern="1200" cap="none" spc="0" normalizeH="0" baseline="0" noProof="0" dirty="0">
                          <a:ln>
                            <a:noFill/>
                          </a:ln>
                          <a:solidFill>
                            <a:prstClr val="black"/>
                          </a:solidFill>
                          <a:effectLst/>
                          <a:uLnTx/>
                          <a:uFillTx/>
                          <a:latin typeface="+mn-lt"/>
                          <a:ea typeface="+mn-ea"/>
                          <a:cs typeface="+mn-cs"/>
                        </a:rPr>
                        <a:t>, NaHCO3, glucose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IV use either Ringer’s lactate, Saline or Sugar and water</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66585566"/>
              </p:ext>
            </p:extLst>
          </p:nvPr>
        </p:nvGraphicFramePr>
        <p:xfrm>
          <a:off x="6203229" y="1069848"/>
          <a:ext cx="5293591" cy="1579880"/>
        </p:xfrm>
        <a:graphic>
          <a:graphicData uri="http://schemas.openxmlformats.org/drawingml/2006/table">
            <a:tbl>
              <a:tblPr firstRow="1" bandRow="1">
                <a:tableStyleId>{5C22544A-7EE6-4342-B048-85BDC9FD1C3A}</a:tableStyleId>
              </a:tblPr>
              <a:tblGrid>
                <a:gridCol w="5293591">
                  <a:extLst>
                    <a:ext uri="{9D8B030D-6E8A-4147-A177-3AD203B41FA5}">
                      <a16:colId xmlns:a16="http://schemas.microsoft.com/office/drawing/2014/main" xmlns="" val="20000"/>
                    </a:ext>
                  </a:extLst>
                </a:gridCol>
              </a:tblGrid>
              <a:tr h="1046499">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Reduce the recovery time to 2-3 days. Decrease infectivity.</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FF0000"/>
                          </a:solidFill>
                          <a:effectLst/>
                          <a:uLnTx/>
                          <a:uFillTx/>
                          <a:latin typeface="+mn-lt"/>
                          <a:ea typeface="+mn-ea"/>
                          <a:cs typeface="+mn-cs"/>
                        </a:rPr>
                        <a:t>Azithromycin</a:t>
                      </a:r>
                      <a:r>
                        <a:rPr kumimoji="0" lang="en-US" sz="1800" b="0" i="0" u="none" strike="noStrike" kern="1200" cap="none" spc="0" normalizeH="0" baseline="0" noProof="0" dirty="0">
                          <a:ln>
                            <a:noFill/>
                          </a:ln>
                          <a:solidFill>
                            <a:prstClr val="black"/>
                          </a:solidFill>
                          <a:effectLst/>
                          <a:uLnTx/>
                          <a:uFillTx/>
                          <a:latin typeface="+mn-lt"/>
                          <a:ea typeface="+mn-ea"/>
                          <a:cs typeface="+mn-cs"/>
                        </a:rPr>
                        <a:t> single-dose is often the preferred therapy especially </a:t>
                      </a:r>
                      <a:r>
                        <a:rPr kumimoji="0" lang="en-US" sz="1800" b="0" i="0" u="none" strike="noStrike" kern="1200" cap="none" spc="0" normalizeH="0" baseline="0" noProof="0" dirty="0">
                          <a:ln>
                            <a:noFill/>
                          </a:ln>
                          <a:solidFill>
                            <a:srgbClr val="FF0000"/>
                          </a:solidFill>
                          <a:effectLst/>
                          <a:uLnTx/>
                          <a:uFillTx/>
                          <a:latin typeface="+mn-lt"/>
                          <a:ea typeface="+mn-ea"/>
                          <a:cs typeface="+mn-cs"/>
                        </a:rPr>
                        <a:t>in children</a:t>
                      </a:r>
                      <a:r>
                        <a:rPr kumimoji="0" lang="en-US" sz="1800" b="0" i="0" u="none" strike="noStrike" kern="1200" cap="none" spc="0" normalizeH="0" baseline="0" noProof="0" dirty="0">
                          <a:ln>
                            <a:noFill/>
                          </a:ln>
                          <a:solidFill>
                            <a:prstClr val="black"/>
                          </a:solidFill>
                          <a:effectLst/>
                          <a:uLnTx/>
                          <a:uFillTx/>
                          <a:latin typeface="+mn-lt"/>
                          <a:ea typeface="+mn-ea"/>
                          <a:cs typeface="+mn-cs"/>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srgbClr val="FF0000"/>
                          </a:solidFill>
                          <a:effectLst/>
                          <a:uLnTx/>
                          <a:uFillTx/>
                          <a:latin typeface="+mn-lt"/>
                          <a:ea typeface="+mn-ea"/>
                          <a:cs typeface="+mn-cs"/>
                        </a:rPr>
                        <a:t>Or Ciprofloxacin Or Tetracycline, Doxycycline</a:t>
                      </a:r>
                      <a:endParaRPr 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sp>
        <p:nvSpPr>
          <p:cNvPr id="6" name="Rectangle 5"/>
          <p:cNvSpPr/>
          <p:nvPr/>
        </p:nvSpPr>
        <p:spPr>
          <a:xfrm>
            <a:off x="6203229" y="468362"/>
            <a:ext cx="1800942" cy="461665"/>
          </a:xfrm>
          <a:prstGeom prst="rect">
            <a:avLst/>
          </a:prstGeom>
        </p:spPr>
        <p:txBody>
          <a:bodyPr wrap="none">
            <a:spAutoFit/>
          </a:bodyPr>
          <a:lstStyle/>
          <a:p>
            <a:pPr marL="285750" indent="-285750">
              <a:buFont typeface="Arial" charset="0"/>
              <a:buChar char="•"/>
            </a:pPr>
            <a:r>
              <a:rPr lang="en-US" sz="2400" dirty="0">
                <a:solidFill>
                  <a:schemeClr val="accent1">
                    <a:lumMod val="50000"/>
                  </a:schemeClr>
                </a:solidFill>
                <a:latin typeface="+mj-lt"/>
              </a:rPr>
              <a:t>Antibiotics</a:t>
            </a:r>
            <a:endParaRPr lang="en-US" sz="2400" dirty="0">
              <a:latin typeface="+mj-lt"/>
            </a:endParaRPr>
          </a:p>
        </p:txBody>
      </p:sp>
      <p:sp>
        <p:nvSpPr>
          <p:cNvPr id="7" name="Rectangle 6"/>
          <p:cNvSpPr/>
          <p:nvPr/>
        </p:nvSpPr>
        <p:spPr>
          <a:xfrm>
            <a:off x="6096000" y="3190861"/>
            <a:ext cx="4088876" cy="461665"/>
          </a:xfrm>
          <a:prstGeom prst="rect">
            <a:avLst/>
          </a:prstGeom>
        </p:spPr>
        <p:txBody>
          <a:bodyPr wrap="none">
            <a:spAutoFit/>
          </a:bodyPr>
          <a:lstStyle/>
          <a:p>
            <a:pPr marL="342900" indent="-342900">
              <a:buFont typeface="Arial" charset="0"/>
              <a:buChar char="•"/>
            </a:pPr>
            <a:r>
              <a:rPr lang="en-US" sz="2400" dirty="0">
                <a:solidFill>
                  <a:schemeClr val="accent1">
                    <a:lumMod val="50000"/>
                  </a:schemeClr>
                </a:solidFill>
                <a:latin typeface="+mj-lt"/>
              </a:rPr>
              <a:t>Can be a bioterrorism agents</a:t>
            </a:r>
          </a:p>
        </p:txBody>
      </p:sp>
      <p:graphicFrame>
        <p:nvGraphicFramePr>
          <p:cNvPr id="8" name="Table 7"/>
          <p:cNvGraphicFramePr>
            <a:graphicFrameLocks noGrp="1"/>
          </p:cNvGraphicFramePr>
          <p:nvPr>
            <p:extLst>
              <p:ext uri="{D42A27DB-BD31-4B8C-83A1-F6EECF244321}">
                <p14:modId xmlns:p14="http://schemas.microsoft.com/office/powerpoint/2010/main" val="1116630351"/>
              </p:ext>
            </p:extLst>
          </p:nvPr>
        </p:nvGraphicFramePr>
        <p:xfrm>
          <a:off x="6203229" y="3806952"/>
          <a:ext cx="5293591" cy="1981200"/>
        </p:xfrm>
        <a:graphic>
          <a:graphicData uri="http://schemas.openxmlformats.org/drawingml/2006/table">
            <a:tbl>
              <a:tblPr firstRow="1" bandRow="1">
                <a:tableStyleId>{5C22544A-7EE6-4342-B048-85BDC9FD1C3A}</a:tableStyleId>
              </a:tblPr>
              <a:tblGrid>
                <a:gridCol w="5293591">
                  <a:extLst>
                    <a:ext uri="{9D8B030D-6E8A-4147-A177-3AD203B41FA5}">
                      <a16:colId xmlns:a16="http://schemas.microsoft.com/office/drawing/2014/main" xmlns="" val="20000"/>
                    </a:ext>
                  </a:extLst>
                </a:gridCol>
              </a:tblGrid>
              <a:tr h="402552">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Ease of procurement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Simplicity of production in large quantities at minimal expense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Ease of dissemination with low technology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Silent dissemination</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cxnSp>
        <p:nvCxnSpPr>
          <p:cNvPr id="9" name="Straight Connector 8">
            <a:extLst>
              <a:ext uri="{FF2B5EF4-FFF2-40B4-BE49-F238E27FC236}">
                <a16:creationId xmlns:a16="http://schemas.microsoft.com/office/drawing/2014/main" xmlns="" id="{792B86C2-F0C7-4AFE-B3BE-633BB86F9FC5}"/>
              </a:ext>
            </a:extLst>
          </p:cNvPr>
          <p:cNvCxnSpPr/>
          <p:nvPr/>
        </p:nvCxnSpPr>
        <p:spPr>
          <a:xfrm>
            <a:off x="0" y="637802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53486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AFAFF-F77E-4F97-9A9E-107DE5A58A31}"/>
              </a:ext>
            </a:extLst>
          </p:cNvPr>
          <p:cNvSpPr>
            <a:spLocks noGrp="1"/>
          </p:cNvSpPr>
          <p:nvPr>
            <p:ph type="title"/>
          </p:nvPr>
        </p:nvSpPr>
        <p:spPr>
          <a:xfrm>
            <a:off x="-527698" y="-264463"/>
            <a:ext cx="3162300" cy="1325563"/>
          </a:xfrm>
        </p:spPr>
        <p:txBody>
          <a:bodyPr>
            <a:normAutofit/>
          </a:bodyPr>
          <a:lstStyle/>
          <a:p>
            <a:pPr marL="342900" indent="-342900" algn="ctr">
              <a:buFont typeface="Arial" charset="0"/>
              <a:buChar char="•"/>
            </a:pPr>
            <a:r>
              <a:rPr lang="en-US" sz="2400" dirty="0">
                <a:solidFill>
                  <a:schemeClr val="accent1">
                    <a:lumMod val="50000"/>
                  </a:schemeClr>
                </a:solidFill>
              </a:rPr>
              <a:t>Prevention</a:t>
            </a:r>
          </a:p>
        </p:txBody>
      </p:sp>
      <p:sp>
        <p:nvSpPr>
          <p:cNvPr id="3" name="Content Placeholder 2">
            <a:extLst>
              <a:ext uri="{FF2B5EF4-FFF2-40B4-BE49-F238E27FC236}">
                <a16:creationId xmlns:a16="http://schemas.microsoft.com/office/drawing/2014/main" xmlns="" id="{92BC64DA-80F1-4ECD-B1E7-7F1DD9436047}"/>
              </a:ext>
            </a:extLst>
          </p:cNvPr>
          <p:cNvSpPr>
            <a:spLocks noGrp="1"/>
          </p:cNvSpPr>
          <p:nvPr>
            <p:ph idx="1"/>
          </p:nvPr>
        </p:nvSpPr>
        <p:spPr>
          <a:xfrm>
            <a:off x="400439" y="690790"/>
            <a:ext cx="7950200" cy="4351338"/>
          </a:xfrm>
        </p:spPr>
        <p:txBody>
          <a:bodyPr/>
          <a:lstStyle/>
          <a:p>
            <a:pPr>
              <a:buFont typeface="Wingdings" panose="05000000000000000000" pitchFamily="2" charset="2"/>
              <a:buChar char="ü"/>
            </a:pPr>
            <a:r>
              <a:rPr lang="en-US" sz="1800" dirty="0">
                <a:solidFill>
                  <a:srgbClr val="FF0000"/>
                </a:solidFill>
              </a:rPr>
              <a:t>Wash your hand frequently </a:t>
            </a:r>
          </a:p>
          <a:p>
            <a:pPr>
              <a:buFont typeface="Wingdings" panose="05000000000000000000" pitchFamily="2" charset="2"/>
              <a:buChar char="ü"/>
            </a:pPr>
            <a:r>
              <a:rPr lang="en-US" sz="1800" dirty="0">
                <a:solidFill>
                  <a:srgbClr val="FF0000"/>
                </a:solidFill>
              </a:rPr>
              <a:t>Boil water and chlorination.</a:t>
            </a:r>
          </a:p>
          <a:p>
            <a:pPr>
              <a:buFont typeface="Wingdings" panose="05000000000000000000" pitchFamily="2" charset="2"/>
              <a:buChar char="ü"/>
            </a:pPr>
            <a:r>
              <a:rPr lang="en-US" sz="1800" dirty="0">
                <a:solidFill>
                  <a:srgbClr val="FF0000"/>
                </a:solidFill>
              </a:rPr>
              <a:t>Cook all types of food very well.</a:t>
            </a:r>
          </a:p>
          <a:p>
            <a:pPr>
              <a:buFont typeface="Wingdings" panose="05000000000000000000" pitchFamily="2" charset="2"/>
              <a:buChar char="ü"/>
            </a:pPr>
            <a:r>
              <a:rPr lang="en-US" sz="1800" dirty="0">
                <a:solidFill>
                  <a:srgbClr val="FF0000"/>
                </a:solidFill>
              </a:rPr>
              <a:t>Avoid salad, ice and iced food</a:t>
            </a:r>
          </a:p>
        </p:txBody>
      </p:sp>
      <p:sp>
        <p:nvSpPr>
          <p:cNvPr id="4" name="TextBox 3">
            <a:extLst>
              <a:ext uri="{FF2B5EF4-FFF2-40B4-BE49-F238E27FC236}">
                <a16:creationId xmlns:a16="http://schemas.microsoft.com/office/drawing/2014/main" xmlns="" id="{5ACFD410-B0FF-436D-94E1-8764884BFA21}"/>
              </a:ext>
            </a:extLst>
          </p:cNvPr>
          <p:cNvSpPr txBox="1"/>
          <p:nvPr/>
        </p:nvSpPr>
        <p:spPr>
          <a:xfrm>
            <a:off x="400439" y="2224313"/>
            <a:ext cx="4786604" cy="1096710"/>
          </a:xfrm>
          <a:prstGeom prst="rect">
            <a:avLst/>
          </a:prstGeom>
          <a:noFill/>
        </p:spPr>
        <p:txBody>
          <a:bodyPr wrap="square" rtlCol="0">
            <a:spAutoFit/>
          </a:bodyPr>
          <a:lstStyle/>
          <a:p>
            <a:pPr marL="285750" indent="-285750">
              <a:lnSpc>
                <a:spcPct val="90000"/>
              </a:lnSpc>
              <a:spcBef>
                <a:spcPts val="1000"/>
              </a:spcBef>
              <a:buFont typeface="Wingdings" panose="05000000000000000000" pitchFamily="2" charset="2"/>
              <a:buChar char="ü"/>
            </a:pPr>
            <a:r>
              <a:rPr lang="en-US" dirty="0">
                <a:solidFill>
                  <a:srgbClr val="FF0000"/>
                </a:solidFill>
              </a:rPr>
              <a:t>Water Sanitation</a:t>
            </a:r>
          </a:p>
          <a:p>
            <a:pPr marL="285750" indent="-285750">
              <a:lnSpc>
                <a:spcPct val="90000"/>
              </a:lnSpc>
              <a:spcBef>
                <a:spcPts val="1000"/>
              </a:spcBef>
              <a:buFont typeface="Wingdings" panose="05000000000000000000" pitchFamily="2" charset="2"/>
              <a:buChar char="ü"/>
            </a:pPr>
            <a:r>
              <a:rPr lang="en-US" dirty="0">
                <a:solidFill>
                  <a:srgbClr val="FF0000"/>
                </a:solidFill>
              </a:rPr>
              <a:t>Water treatment</a:t>
            </a:r>
          </a:p>
          <a:p>
            <a:pPr marL="285750" indent="-285750">
              <a:lnSpc>
                <a:spcPct val="90000"/>
              </a:lnSpc>
              <a:spcBef>
                <a:spcPts val="1000"/>
              </a:spcBef>
              <a:buFont typeface="Wingdings" panose="05000000000000000000" pitchFamily="2" charset="2"/>
              <a:buChar char="ü"/>
            </a:pPr>
            <a:r>
              <a:rPr lang="en-US" dirty="0"/>
              <a:t>Disrupt fecal-oral transmission if present</a:t>
            </a:r>
          </a:p>
        </p:txBody>
      </p:sp>
      <p:graphicFrame>
        <p:nvGraphicFramePr>
          <p:cNvPr id="5" name="Table 4">
            <a:extLst>
              <a:ext uri="{FF2B5EF4-FFF2-40B4-BE49-F238E27FC236}">
                <a16:creationId xmlns:a16="http://schemas.microsoft.com/office/drawing/2014/main" xmlns="" id="{926E4641-827F-4B38-A2B0-E649604C377E}"/>
              </a:ext>
            </a:extLst>
          </p:cNvPr>
          <p:cNvGraphicFramePr>
            <a:graphicFrameLocks noGrp="1"/>
          </p:cNvGraphicFramePr>
          <p:nvPr>
            <p:extLst>
              <p:ext uri="{D42A27DB-BD31-4B8C-83A1-F6EECF244321}">
                <p14:modId xmlns:p14="http://schemas.microsoft.com/office/powerpoint/2010/main" val="219156866"/>
              </p:ext>
            </p:extLst>
          </p:nvPr>
        </p:nvGraphicFramePr>
        <p:xfrm>
          <a:off x="400439" y="3536978"/>
          <a:ext cx="8268479" cy="2392680"/>
        </p:xfrm>
        <a:graphic>
          <a:graphicData uri="http://schemas.openxmlformats.org/drawingml/2006/table">
            <a:tbl>
              <a:tblPr firstRow="1" bandRow="1">
                <a:tableStyleId>{5C22544A-7EE6-4342-B048-85BDC9FD1C3A}</a:tableStyleId>
              </a:tblPr>
              <a:tblGrid>
                <a:gridCol w="1879199">
                  <a:extLst>
                    <a:ext uri="{9D8B030D-6E8A-4147-A177-3AD203B41FA5}">
                      <a16:colId xmlns:a16="http://schemas.microsoft.com/office/drawing/2014/main" xmlns="" val="20000"/>
                    </a:ext>
                  </a:extLst>
                </a:gridCol>
                <a:gridCol w="3006720">
                  <a:extLst>
                    <a:ext uri="{9D8B030D-6E8A-4147-A177-3AD203B41FA5}">
                      <a16:colId xmlns:a16="http://schemas.microsoft.com/office/drawing/2014/main" xmlns="" val="20001"/>
                    </a:ext>
                  </a:extLst>
                </a:gridCol>
                <a:gridCol w="3382560">
                  <a:extLst>
                    <a:ext uri="{9D8B030D-6E8A-4147-A177-3AD203B41FA5}">
                      <a16:colId xmlns:a16="http://schemas.microsoft.com/office/drawing/2014/main" xmlns="" val="20002"/>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Killed Whole-cell Vaccines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Live Attenuated Vaccines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lang="en-US" dirty="0"/>
                        <a:t>Adult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50% protection for 6 months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60% protection for 2 years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8440">
                <a:tc>
                  <a:txBody>
                    <a:bodyPr/>
                    <a:lstStyle/>
                    <a:p>
                      <a:r>
                        <a:rPr lang="en-US" dirty="0"/>
                        <a:t>children aged 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&lt; 25% protection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protection rapidly declines after 6 months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dirty="0"/>
                        <a:t>Doses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Multiple doses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 doses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0">
                <a:tc>
                  <a:txBody>
                    <a:bodyPr/>
                    <a:lstStyle/>
                    <a:p>
                      <a:r>
                        <a:rPr lang="en-US" dirty="0"/>
                        <a:t>Side</a:t>
                      </a:r>
                      <a:r>
                        <a:rPr lang="en-US" baseline="0" dirty="0"/>
                        <a:t> effects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Mild diarrhea, abdominal cramping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6" name="Rectangle 5"/>
          <p:cNvSpPr/>
          <p:nvPr/>
        </p:nvSpPr>
        <p:spPr>
          <a:xfrm>
            <a:off x="6096000" y="143058"/>
            <a:ext cx="2988382" cy="461665"/>
          </a:xfrm>
          <a:prstGeom prst="rect">
            <a:avLst/>
          </a:prstGeom>
        </p:spPr>
        <p:txBody>
          <a:bodyPr wrap="none">
            <a:spAutoFit/>
          </a:bodyPr>
          <a:lstStyle/>
          <a:p>
            <a:pPr marL="342900" indent="-342900">
              <a:buFont typeface="Arial" charset="0"/>
              <a:buChar char="•"/>
            </a:pPr>
            <a:r>
              <a:rPr lang="en-US" sz="2400" dirty="0">
                <a:solidFill>
                  <a:schemeClr val="accent1">
                    <a:lumMod val="50000"/>
                  </a:schemeClr>
                </a:solidFill>
                <a:latin typeface="+mj-lt"/>
              </a:rPr>
              <a:t>International Efforts</a:t>
            </a:r>
          </a:p>
        </p:txBody>
      </p:sp>
      <p:graphicFrame>
        <p:nvGraphicFramePr>
          <p:cNvPr id="7" name="Table 6"/>
          <p:cNvGraphicFramePr>
            <a:graphicFrameLocks noGrp="1"/>
          </p:cNvGraphicFramePr>
          <p:nvPr>
            <p:extLst>
              <p:ext uri="{D42A27DB-BD31-4B8C-83A1-F6EECF244321}">
                <p14:modId xmlns:p14="http://schemas.microsoft.com/office/powerpoint/2010/main" val="519000643"/>
              </p:ext>
            </p:extLst>
          </p:nvPr>
        </p:nvGraphicFramePr>
        <p:xfrm>
          <a:off x="6184900" y="615953"/>
          <a:ext cx="5606661" cy="2609088"/>
        </p:xfrm>
        <a:graphic>
          <a:graphicData uri="http://schemas.openxmlformats.org/drawingml/2006/table">
            <a:tbl>
              <a:tblPr firstRow="1" bandRow="1">
                <a:tableStyleId>{5C22544A-7EE6-4342-B048-85BDC9FD1C3A}</a:tableStyleId>
              </a:tblPr>
              <a:tblGrid>
                <a:gridCol w="5606661">
                  <a:extLst>
                    <a:ext uri="{9D8B030D-6E8A-4147-A177-3AD203B41FA5}">
                      <a16:colId xmlns:a16="http://schemas.microsoft.com/office/drawing/2014/main" xmlns="" val="20000"/>
                    </a:ext>
                  </a:extLst>
                </a:gridCol>
              </a:tblGrid>
              <a:tr h="2563345">
                <a:tc>
                  <a: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WHO: Global Task Force on Cholera Control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Reduce mortality and morbidity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Provide aid for social and economic consequences of Cholera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CDC</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U.N.: GEMS/Water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Global Water Quality Monitoring Project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Addresses global issues of water quality with monitoring stations on all continents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bl>
          </a:graphicData>
        </a:graphic>
      </p:graphicFrame>
      <p:sp>
        <p:nvSpPr>
          <p:cNvPr id="8" name="TextBox 7"/>
          <p:cNvSpPr txBox="1"/>
          <p:nvPr/>
        </p:nvSpPr>
        <p:spPr>
          <a:xfrm>
            <a:off x="9084382" y="189224"/>
            <a:ext cx="1890221" cy="369332"/>
          </a:xfrm>
          <a:prstGeom prst="rect">
            <a:avLst/>
          </a:prstGeom>
          <a:noFill/>
        </p:spPr>
        <p:txBody>
          <a:bodyPr wrap="square" rtlCol="0">
            <a:spAutoFit/>
          </a:bodyPr>
          <a:lstStyle/>
          <a:p>
            <a:r>
              <a:rPr lang="en-US" dirty="0">
                <a:solidFill>
                  <a:schemeClr val="bg1">
                    <a:lumMod val="50000"/>
                  </a:schemeClr>
                </a:solidFill>
              </a:rPr>
              <a:t>Not important </a:t>
            </a:r>
          </a:p>
        </p:txBody>
      </p:sp>
      <p:cxnSp>
        <p:nvCxnSpPr>
          <p:cNvPr id="9" name="Straight Connector 8">
            <a:extLst>
              <a:ext uri="{FF2B5EF4-FFF2-40B4-BE49-F238E27FC236}">
                <a16:creationId xmlns:a16="http://schemas.microsoft.com/office/drawing/2014/main" xmlns="" id="{909CD2EB-F9AC-4DE6-B02A-A5B1FCA61FBA}"/>
              </a:ext>
            </a:extLst>
          </p:cNvPr>
          <p:cNvCxnSpPr/>
          <p:nvPr/>
        </p:nvCxnSpPr>
        <p:spPr>
          <a:xfrm>
            <a:off x="0" y="6378022"/>
            <a:ext cx="12192000" cy="0"/>
          </a:xfrm>
          <a:prstGeom prst="line">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10" name="Ink 9"/>
              <p14:cNvContentPartPr/>
              <p14:nvPr/>
            </p14:nvContentPartPr>
            <p14:xfrm>
              <a:off x="5373291" y="5073086"/>
              <a:ext cx="731880" cy="91440"/>
            </p14:xfrm>
          </p:contentPart>
        </mc:Choice>
        <mc:Fallback xmlns="">
          <p:pic>
            <p:nvPicPr>
              <p:cNvPr id="10" name="Ink 9"/>
              <p:cNvPicPr/>
              <p:nvPr/>
            </p:nvPicPr>
            <p:blipFill>
              <a:blip r:embed="rId4"/>
              <a:stretch>
                <a:fillRect/>
              </a:stretch>
            </p:blipFill>
            <p:spPr>
              <a:xfrm>
                <a:off x="5310291" y="4947086"/>
                <a:ext cx="857880" cy="343440"/>
              </a:xfrm>
              <a:prstGeom prst="rect">
                <a:avLst/>
              </a:prstGeom>
            </p:spPr>
          </p:pic>
        </mc:Fallback>
      </mc:AlternateContent>
    </p:spTree>
    <p:extLst>
      <p:ext uri="{BB962C8B-B14F-4D97-AF65-F5344CB8AC3E}">
        <p14:creationId xmlns:p14="http://schemas.microsoft.com/office/powerpoint/2010/main" val="3086755370"/>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911</TotalTime>
  <Words>1502</Words>
  <Application>Microsoft Macintosh PowerPoint</Application>
  <PresentationFormat>Widescreen</PresentationFormat>
  <Paragraphs>207</Paragraphs>
  <Slides>12</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Calibri Light</vt:lpstr>
      <vt:lpstr>Courier New</vt:lpstr>
      <vt:lpstr>Times New Roman</vt:lpstr>
      <vt:lpstr>Wingdings</vt:lpstr>
      <vt:lpstr>Arial</vt:lpstr>
      <vt:lpstr>Office Theme</vt:lpstr>
      <vt:lpstr>PowerPoint Presentation</vt:lpstr>
      <vt:lpstr>OBJECTIVES:</vt:lpstr>
      <vt:lpstr>PowerPoint Presentation</vt:lpstr>
      <vt:lpstr>PowerPoint Presentation</vt:lpstr>
      <vt:lpstr>PowerPoint Presentation</vt:lpstr>
      <vt:lpstr>Diagnosis</vt:lpstr>
      <vt:lpstr>Microbiology</vt:lpstr>
      <vt:lpstr>Treatment</vt:lpstr>
      <vt:lpstr>Prevention</vt:lpstr>
      <vt:lpstr>SUMMARY:</vt:lpstr>
      <vt:lpstr>QUIZ:</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dc:title>
  <dc:creator>kobe</dc:creator>
  <cp:lastModifiedBy>حمد</cp:lastModifiedBy>
  <cp:revision>111</cp:revision>
  <dcterms:created xsi:type="dcterms:W3CDTF">2016-09-30T08:16:06Z</dcterms:created>
  <dcterms:modified xsi:type="dcterms:W3CDTF">2017-12-10T15:46:24Z</dcterms:modified>
</cp:coreProperties>
</file>