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6" r:id="rId1"/>
  </p:sldMasterIdLst>
  <p:notesMasterIdLst>
    <p:notesMasterId r:id="rId28"/>
  </p:notesMasterIdLst>
  <p:sldIdLst>
    <p:sldId id="301" r:id="rId2"/>
    <p:sldId id="259" r:id="rId3"/>
    <p:sldId id="264" r:id="rId4"/>
    <p:sldId id="282" r:id="rId5"/>
    <p:sldId id="277" r:id="rId6"/>
    <p:sldId id="278" r:id="rId7"/>
    <p:sldId id="267" r:id="rId8"/>
    <p:sldId id="269" r:id="rId9"/>
    <p:sldId id="271" r:id="rId10"/>
    <p:sldId id="280" r:id="rId11"/>
    <p:sldId id="284" r:id="rId12"/>
    <p:sldId id="285" r:id="rId13"/>
    <p:sldId id="286" r:id="rId14"/>
    <p:sldId id="287" r:id="rId15"/>
    <p:sldId id="288" r:id="rId16"/>
    <p:sldId id="289" r:id="rId17"/>
    <p:sldId id="290" r:id="rId18"/>
    <p:sldId id="291" r:id="rId19"/>
    <p:sldId id="292" r:id="rId20"/>
    <p:sldId id="302" r:id="rId21"/>
    <p:sldId id="294" r:id="rId22"/>
    <p:sldId id="303" r:id="rId23"/>
    <p:sldId id="296" r:id="rId24"/>
    <p:sldId id="297" r:id="rId25"/>
    <p:sldId id="299" r:id="rId26"/>
    <p:sldId id="25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a:srgbClr val="CC00FF"/>
    <a:srgbClr val="4D671B"/>
    <a:srgbClr val="003300"/>
    <a:srgbClr val="FF9933"/>
    <a:srgbClr val="FF9966"/>
    <a:srgbClr val="FF7C80"/>
    <a:srgbClr val="008000"/>
    <a:srgbClr val="0000CC"/>
    <a:srgbClr val="4141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72" autoAdjust="0"/>
    <p:restoredTop sz="87258" autoAdjust="0"/>
  </p:normalViewPr>
  <p:slideViewPr>
    <p:cSldViewPr snapToGrid="0">
      <p:cViewPr varScale="1">
        <p:scale>
          <a:sx n="62" d="100"/>
          <a:sy n="62" d="100"/>
        </p:scale>
        <p:origin x="208" y="8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microsoft.com/office/2015/10/relationships/revisionInfo" Target="revisionInfo.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EEB1D2-93D2-4F5E-8846-2EFAD9EB0F6D}"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C2C63431-DAEF-4E2A-B232-945ABF908419}">
      <dgm:prSet phldrT="[Text]" custT="1"/>
      <dgm:spPr/>
      <dgm:t>
        <a:bodyPr/>
        <a:lstStyle/>
        <a:p>
          <a:r>
            <a:rPr lang="en-US" sz="2000" kern="1200" dirty="0">
              <a:solidFill>
                <a:srgbClr val="FF0000"/>
              </a:solidFill>
              <a:latin typeface="Calibri" panose="020F0502020204030204"/>
              <a:ea typeface="+mn-ea"/>
              <a:cs typeface="+mn-cs"/>
            </a:rPr>
            <a:t>Salmonella </a:t>
          </a:r>
          <a:r>
            <a:rPr lang="en-US" sz="2000" b="1" u="sng" kern="1200" dirty="0">
              <a:solidFill>
                <a:srgbClr val="FF0000"/>
              </a:solidFill>
              <a:latin typeface="Calibri" panose="020F0502020204030204"/>
              <a:ea typeface="+mn-ea"/>
              <a:cs typeface="+mn-cs"/>
            </a:rPr>
            <a:t>enterica</a:t>
          </a:r>
          <a:r>
            <a:rPr lang="en-US" sz="2000" kern="1200" dirty="0">
              <a:solidFill>
                <a:srgbClr val="FF0000"/>
              </a:solidFill>
              <a:latin typeface="Calibri" panose="020F0502020204030204"/>
              <a:ea typeface="+mn-ea"/>
              <a:cs typeface="+mn-cs"/>
            </a:rPr>
            <a:t> is the common cause of food poisoning in Saudi Arabia</a:t>
          </a:r>
          <a:r>
            <a:rPr lang="en-US" sz="2000" kern="1200" dirty="0">
              <a:solidFill>
                <a:prstClr val="black"/>
              </a:solidFill>
              <a:latin typeface="Calibri" panose="020F0502020204030204"/>
              <a:ea typeface="+mn-ea"/>
              <a:cs typeface="+mn-cs"/>
            </a:rPr>
            <a:t>.</a:t>
          </a:r>
        </a:p>
      </dgm:t>
    </dgm:pt>
    <dgm:pt modelId="{5A882FC2-CDDE-4A48-9691-6F699A153AF9}" type="parTrans" cxnId="{6D46D90C-44A9-46CB-BAFB-E82ECC46824B}">
      <dgm:prSet/>
      <dgm:spPr/>
      <dgm:t>
        <a:bodyPr/>
        <a:lstStyle/>
        <a:p>
          <a:endParaRPr lang="en-US"/>
        </a:p>
      </dgm:t>
    </dgm:pt>
    <dgm:pt modelId="{634E5A97-D764-4266-80B3-87A079F2CA3B}" type="sibTrans" cxnId="{6D46D90C-44A9-46CB-BAFB-E82ECC46824B}">
      <dgm:prSet/>
      <dgm:spPr/>
      <dgm:t>
        <a:bodyPr/>
        <a:lstStyle/>
        <a:p>
          <a:endParaRPr lang="en-US"/>
        </a:p>
      </dgm:t>
    </dgm:pt>
    <dgm:pt modelId="{7EF9CBDF-B471-4D5E-BFB4-880FA5FCE16F}">
      <dgm:prSet phldrT="[Text]" custT="1"/>
      <dgm:spPr/>
      <dgm:t>
        <a:bodyPr/>
        <a:lstStyle/>
        <a:p>
          <a:r>
            <a:rPr lang="en-US" sz="2000" kern="1200" dirty="0">
              <a:solidFill>
                <a:srgbClr val="FF0000"/>
              </a:solidFill>
              <a:latin typeface="Calibri" panose="020F0502020204030204"/>
              <a:ea typeface="+mn-ea"/>
              <a:cs typeface="+mn-cs"/>
            </a:rPr>
            <a:t>Salmonella </a:t>
          </a:r>
          <a:r>
            <a:rPr lang="en-US" sz="2000" b="1" u="sng" kern="1200" dirty="0">
              <a:solidFill>
                <a:srgbClr val="FF0000"/>
              </a:solidFill>
              <a:latin typeface="Calibri" panose="020F0502020204030204"/>
              <a:ea typeface="+mn-ea"/>
              <a:cs typeface="+mn-cs"/>
            </a:rPr>
            <a:t>typhi</a:t>
          </a:r>
          <a:r>
            <a:rPr lang="en-US" sz="2000" kern="1200" dirty="0">
              <a:solidFill>
                <a:srgbClr val="FF0000"/>
              </a:solidFill>
              <a:latin typeface="Calibri" panose="020F0502020204030204"/>
              <a:ea typeface="+mn-ea"/>
              <a:cs typeface="+mn-cs"/>
            </a:rPr>
            <a:t> transmitted through human </a:t>
          </a:r>
          <a:r>
            <a:rPr lang="en-US" sz="2000" kern="1200" dirty="0" err="1">
              <a:solidFill>
                <a:srgbClr val="FF0000"/>
              </a:solidFill>
              <a:latin typeface="Calibri" panose="020F0502020204030204"/>
              <a:ea typeface="+mn-ea"/>
              <a:cs typeface="+mn-cs"/>
            </a:rPr>
            <a:t>faeces</a:t>
          </a:r>
          <a:endParaRPr lang="en-US" sz="2000" kern="1200" dirty="0">
            <a:solidFill>
              <a:srgbClr val="FF0000"/>
            </a:solidFill>
            <a:latin typeface="Calibri" panose="020F0502020204030204"/>
            <a:ea typeface="+mn-ea"/>
            <a:cs typeface="+mn-cs"/>
          </a:endParaRPr>
        </a:p>
      </dgm:t>
    </dgm:pt>
    <dgm:pt modelId="{86BC364A-8D93-4A12-9995-74D0FDF397E6}" type="parTrans" cxnId="{DB69CD99-D529-4085-82D0-2020BE95D582}">
      <dgm:prSet/>
      <dgm:spPr/>
      <dgm:t>
        <a:bodyPr/>
        <a:lstStyle/>
        <a:p>
          <a:endParaRPr lang="en-US"/>
        </a:p>
      </dgm:t>
    </dgm:pt>
    <dgm:pt modelId="{878098AA-C59F-42D7-80C0-02DFCDD2D19C}" type="sibTrans" cxnId="{DB69CD99-D529-4085-82D0-2020BE95D582}">
      <dgm:prSet/>
      <dgm:spPr/>
      <dgm:t>
        <a:bodyPr/>
        <a:lstStyle/>
        <a:p>
          <a:endParaRPr lang="en-US"/>
        </a:p>
      </dgm:t>
    </dgm:pt>
    <dgm:pt modelId="{3CC30DD5-BB0B-4E21-924D-DB2F03747848}">
      <dgm:prSet phldrT="[Text]" custT="1"/>
      <dgm:spPr/>
      <dgm:t>
        <a:bodyPr/>
        <a:lstStyle/>
        <a:p>
          <a:r>
            <a:rPr lang="en-US" sz="2000" b="0" kern="1200" dirty="0">
              <a:solidFill>
                <a:schemeClr val="bg1"/>
              </a:solidFill>
              <a:latin typeface="+mn-lt"/>
              <a:ea typeface="+mn-ea"/>
              <a:cs typeface="+mn-cs"/>
            </a:rPr>
            <a:t>salmonella</a:t>
          </a:r>
        </a:p>
      </dgm:t>
    </dgm:pt>
    <dgm:pt modelId="{634F5630-29D6-43D0-B2D6-FA6C01589F68}" type="sibTrans" cxnId="{3DF54CE7-7768-4F06-AC57-B4CCF381FB42}">
      <dgm:prSet/>
      <dgm:spPr/>
      <dgm:t>
        <a:bodyPr/>
        <a:lstStyle/>
        <a:p>
          <a:endParaRPr lang="en-US"/>
        </a:p>
      </dgm:t>
    </dgm:pt>
    <dgm:pt modelId="{77F2D76F-96BF-4DF9-B537-06D5ED6E7940}" type="parTrans" cxnId="{3DF54CE7-7768-4F06-AC57-B4CCF381FB42}">
      <dgm:prSet/>
      <dgm:spPr/>
      <dgm:t>
        <a:bodyPr/>
        <a:lstStyle/>
        <a:p>
          <a:endParaRPr lang="en-US"/>
        </a:p>
      </dgm:t>
    </dgm:pt>
    <dgm:pt modelId="{3AB33412-01D8-404F-B1C0-C965542F91D3}" type="pres">
      <dgm:prSet presAssocID="{57EEB1D2-93D2-4F5E-8846-2EFAD9EB0F6D}" presName="diagram" presStyleCnt="0">
        <dgm:presLayoutVars>
          <dgm:chPref val="1"/>
          <dgm:dir/>
          <dgm:animOne val="branch"/>
          <dgm:animLvl val="lvl"/>
          <dgm:resizeHandles/>
        </dgm:presLayoutVars>
      </dgm:prSet>
      <dgm:spPr/>
      <dgm:t>
        <a:bodyPr/>
        <a:lstStyle/>
        <a:p>
          <a:endParaRPr lang="en-US"/>
        </a:p>
      </dgm:t>
    </dgm:pt>
    <dgm:pt modelId="{EA2BDC6C-D49B-4286-B390-0FD02E3F7845}" type="pres">
      <dgm:prSet presAssocID="{3CC30DD5-BB0B-4E21-924D-DB2F03747848}" presName="root" presStyleCnt="0"/>
      <dgm:spPr/>
    </dgm:pt>
    <dgm:pt modelId="{15FABF5A-D463-4236-BB8B-EEE21E0B8493}" type="pres">
      <dgm:prSet presAssocID="{3CC30DD5-BB0B-4E21-924D-DB2F03747848}" presName="rootComposite" presStyleCnt="0"/>
      <dgm:spPr/>
    </dgm:pt>
    <dgm:pt modelId="{89C18C55-D092-4DE7-95EC-70D0DEC9C623}" type="pres">
      <dgm:prSet presAssocID="{3CC30DD5-BB0B-4E21-924D-DB2F03747848}" presName="rootText" presStyleLbl="node1" presStyleIdx="0" presStyleCnt="1" custScaleX="138673" custLinFactNeighborX="10021" custLinFactNeighborY="8426"/>
      <dgm:spPr/>
      <dgm:t>
        <a:bodyPr/>
        <a:lstStyle/>
        <a:p>
          <a:endParaRPr lang="en-US"/>
        </a:p>
      </dgm:t>
    </dgm:pt>
    <dgm:pt modelId="{EC94508C-044E-4771-B5B3-E7D7E325BB8E}" type="pres">
      <dgm:prSet presAssocID="{3CC30DD5-BB0B-4E21-924D-DB2F03747848}" presName="rootConnector" presStyleLbl="node1" presStyleIdx="0" presStyleCnt="1"/>
      <dgm:spPr/>
      <dgm:t>
        <a:bodyPr/>
        <a:lstStyle/>
        <a:p>
          <a:endParaRPr lang="en-US"/>
        </a:p>
      </dgm:t>
    </dgm:pt>
    <dgm:pt modelId="{CB4C4B5F-4972-43DF-8BC6-4820947C9936}" type="pres">
      <dgm:prSet presAssocID="{3CC30DD5-BB0B-4E21-924D-DB2F03747848}" presName="childShape" presStyleCnt="0"/>
      <dgm:spPr/>
    </dgm:pt>
    <dgm:pt modelId="{A82FC6EC-A893-4AA6-8FDE-158C97C61480}" type="pres">
      <dgm:prSet presAssocID="{5A882FC2-CDDE-4A48-9691-6F699A153AF9}" presName="Name13" presStyleLbl="parChTrans1D2" presStyleIdx="0" presStyleCnt="2"/>
      <dgm:spPr/>
      <dgm:t>
        <a:bodyPr/>
        <a:lstStyle/>
        <a:p>
          <a:endParaRPr lang="en-US"/>
        </a:p>
      </dgm:t>
    </dgm:pt>
    <dgm:pt modelId="{20EE6FAC-8C6B-487F-9C79-1F0C53216894}" type="pres">
      <dgm:prSet presAssocID="{C2C63431-DAEF-4E2A-B232-945ABF908419}" presName="childText" presStyleLbl="bgAcc1" presStyleIdx="0" presStyleCnt="2" custScaleX="161818">
        <dgm:presLayoutVars>
          <dgm:bulletEnabled val="1"/>
        </dgm:presLayoutVars>
      </dgm:prSet>
      <dgm:spPr/>
      <dgm:t>
        <a:bodyPr/>
        <a:lstStyle/>
        <a:p>
          <a:endParaRPr lang="en-US"/>
        </a:p>
      </dgm:t>
    </dgm:pt>
    <dgm:pt modelId="{568D9E52-70DC-41E8-9332-5B0FE08FA0B9}" type="pres">
      <dgm:prSet presAssocID="{86BC364A-8D93-4A12-9995-74D0FDF397E6}" presName="Name13" presStyleLbl="parChTrans1D2" presStyleIdx="1" presStyleCnt="2"/>
      <dgm:spPr/>
      <dgm:t>
        <a:bodyPr/>
        <a:lstStyle/>
        <a:p>
          <a:endParaRPr lang="en-US"/>
        </a:p>
      </dgm:t>
    </dgm:pt>
    <dgm:pt modelId="{1D45E617-D56A-44EB-AC6A-3C29FEA94B70}" type="pres">
      <dgm:prSet presAssocID="{7EF9CBDF-B471-4D5E-BFB4-880FA5FCE16F}" presName="childText" presStyleLbl="bgAcc1" presStyleIdx="1" presStyleCnt="2" custScaleX="166532">
        <dgm:presLayoutVars>
          <dgm:bulletEnabled val="1"/>
        </dgm:presLayoutVars>
      </dgm:prSet>
      <dgm:spPr/>
      <dgm:t>
        <a:bodyPr/>
        <a:lstStyle/>
        <a:p>
          <a:endParaRPr lang="en-US"/>
        </a:p>
      </dgm:t>
    </dgm:pt>
  </dgm:ptLst>
  <dgm:cxnLst>
    <dgm:cxn modelId="{B1919612-F41A-42F0-BA3A-C474709D3D04}" type="presOf" srcId="{3CC30DD5-BB0B-4E21-924D-DB2F03747848}" destId="{EC94508C-044E-4771-B5B3-E7D7E325BB8E}" srcOrd="1" destOrd="0" presId="urn:microsoft.com/office/officeart/2005/8/layout/hierarchy3"/>
    <dgm:cxn modelId="{DB69CD99-D529-4085-82D0-2020BE95D582}" srcId="{3CC30DD5-BB0B-4E21-924D-DB2F03747848}" destId="{7EF9CBDF-B471-4D5E-BFB4-880FA5FCE16F}" srcOrd="1" destOrd="0" parTransId="{86BC364A-8D93-4A12-9995-74D0FDF397E6}" sibTransId="{878098AA-C59F-42D7-80C0-02DFCDD2D19C}"/>
    <dgm:cxn modelId="{884A9412-4307-4FF7-945E-FD87BD92BC23}" type="presOf" srcId="{57EEB1D2-93D2-4F5E-8846-2EFAD9EB0F6D}" destId="{3AB33412-01D8-404F-B1C0-C965542F91D3}" srcOrd="0" destOrd="0" presId="urn:microsoft.com/office/officeart/2005/8/layout/hierarchy3"/>
    <dgm:cxn modelId="{EC860626-D405-41B3-AC9D-8543062D5AD1}" type="presOf" srcId="{7EF9CBDF-B471-4D5E-BFB4-880FA5FCE16F}" destId="{1D45E617-D56A-44EB-AC6A-3C29FEA94B70}" srcOrd="0" destOrd="0" presId="urn:microsoft.com/office/officeart/2005/8/layout/hierarchy3"/>
    <dgm:cxn modelId="{F0075B69-82D4-45C0-B1CF-DBF004818D65}" type="presOf" srcId="{C2C63431-DAEF-4E2A-B232-945ABF908419}" destId="{20EE6FAC-8C6B-487F-9C79-1F0C53216894}" srcOrd="0" destOrd="0" presId="urn:microsoft.com/office/officeart/2005/8/layout/hierarchy3"/>
    <dgm:cxn modelId="{3DF54CE7-7768-4F06-AC57-B4CCF381FB42}" srcId="{57EEB1D2-93D2-4F5E-8846-2EFAD9EB0F6D}" destId="{3CC30DD5-BB0B-4E21-924D-DB2F03747848}" srcOrd="0" destOrd="0" parTransId="{77F2D76F-96BF-4DF9-B537-06D5ED6E7940}" sibTransId="{634F5630-29D6-43D0-B2D6-FA6C01589F68}"/>
    <dgm:cxn modelId="{6D46D90C-44A9-46CB-BAFB-E82ECC46824B}" srcId="{3CC30DD5-BB0B-4E21-924D-DB2F03747848}" destId="{C2C63431-DAEF-4E2A-B232-945ABF908419}" srcOrd="0" destOrd="0" parTransId="{5A882FC2-CDDE-4A48-9691-6F699A153AF9}" sibTransId="{634E5A97-D764-4266-80B3-87A079F2CA3B}"/>
    <dgm:cxn modelId="{6C7F906C-07BA-4AD2-BFE9-A0A022CD85E9}" type="presOf" srcId="{3CC30DD5-BB0B-4E21-924D-DB2F03747848}" destId="{89C18C55-D092-4DE7-95EC-70D0DEC9C623}" srcOrd="0" destOrd="0" presId="urn:microsoft.com/office/officeart/2005/8/layout/hierarchy3"/>
    <dgm:cxn modelId="{3D264850-7D8B-4F8E-B63E-02BD40C62B7E}" type="presOf" srcId="{86BC364A-8D93-4A12-9995-74D0FDF397E6}" destId="{568D9E52-70DC-41E8-9332-5B0FE08FA0B9}" srcOrd="0" destOrd="0" presId="urn:microsoft.com/office/officeart/2005/8/layout/hierarchy3"/>
    <dgm:cxn modelId="{628EAEB0-20BE-4DDF-A36F-63B25A24A6C9}" type="presOf" srcId="{5A882FC2-CDDE-4A48-9691-6F699A153AF9}" destId="{A82FC6EC-A893-4AA6-8FDE-158C97C61480}" srcOrd="0" destOrd="0" presId="urn:microsoft.com/office/officeart/2005/8/layout/hierarchy3"/>
    <dgm:cxn modelId="{E74EAF72-0885-4116-86FA-ADCF5BE9DCE9}" type="presParOf" srcId="{3AB33412-01D8-404F-B1C0-C965542F91D3}" destId="{EA2BDC6C-D49B-4286-B390-0FD02E3F7845}" srcOrd="0" destOrd="0" presId="urn:microsoft.com/office/officeart/2005/8/layout/hierarchy3"/>
    <dgm:cxn modelId="{9A106987-AFAF-4265-898A-0E311B7E4EA2}" type="presParOf" srcId="{EA2BDC6C-D49B-4286-B390-0FD02E3F7845}" destId="{15FABF5A-D463-4236-BB8B-EEE21E0B8493}" srcOrd="0" destOrd="0" presId="urn:microsoft.com/office/officeart/2005/8/layout/hierarchy3"/>
    <dgm:cxn modelId="{B2145E66-9FF4-40A7-B447-1FE494EF3720}" type="presParOf" srcId="{15FABF5A-D463-4236-BB8B-EEE21E0B8493}" destId="{89C18C55-D092-4DE7-95EC-70D0DEC9C623}" srcOrd="0" destOrd="0" presId="urn:microsoft.com/office/officeart/2005/8/layout/hierarchy3"/>
    <dgm:cxn modelId="{08022D8B-2EF9-4E4C-97F2-1822F9D7AA87}" type="presParOf" srcId="{15FABF5A-D463-4236-BB8B-EEE21E0B8493}" destId="{EC94508C-044E-4771-B5B3-E7D7E325BB8E}" srcOrd="1" destOrd="0" presId="urn:microsoft.com/office/officeart/2005/8/layout/hierarchy3"/>
    <dgm:cxn modelId="{34171090-F3FC-4403-8F62-52E3C81A0570}" type="presParOf" srcId="{EA2BDC6C-D49B-4286-B390-0FD02E3F7845}" destId="{CB4C4B5F-4972-43DF-8BC6-4820947C9936}" srcOrd="1" destOrd="0" presId="urn:microsoft.com/office/officeart/2005/8/layout/hierarchy3"/>
    <dgm:cxn modelId="{4E832E32-4018-4C78-8F1C-7A94F19E3F25}" type="presParOf" srcId="{CB4C4B5F-4972-43DF-8BC6-4820947C9936}" destId="{A82FC6EC-A893-4AA6-8FDE-158C97C61480}" srcOrd="0" destOrd="0" presId="urn:microsoft.com/office/officeart/2005/8/layout/hierarchy3"/>
    <dgm:cxn modelId="{30E14667-4646-4C1F-8C97-9A085601B282}" type="presParOf" srcId="{CB4C4B5F-4972-43DF-8BC6-4820947C9936}" destId="{20EE6FAC-8C6B-487F-9C79-1F0C53216894}" srcOrd="1" destOrd="0" presId="urn:microsoft.com/office/officeart/2005/8/layout/hierarchy3"/>
    <dgm:cxn modelId="{FD175C58-1BA4-4971-BDDA-2A1D15A6C2F5}" type="presParOf" srcId="{CB4C4B5F-4972-43DF-8BC6-4820947C9936}" destId="{568D9E52-70DC-41E8-9332-5B0FE08FA0B9}" srcOrd="2" destOrd="0" presId="urn:microsoft.com/office/officeart/2005/8/layout/hierarchy3"/>
    <dgm:cxn modelId="{FBB0ABAC-A1FC-4A27-9D41-03511FEE8DA3}" type="presParOf" srcId="{CB4C4B5F-4972-43DF-8BC6-4820947C9936}" destId="{1D45E617-D56A-44EB-AC6A-3C29FEA94B70}"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EEB1D2-93D2-4F5E-8846-2EFAD9EB0F6D}"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C2C63431-DAEF-4E2A-B232-945ABF908419}">
      <dgm:prSet phldrT="[Text]" custT="1"/>
      <dgm:spPr/>
      <dgm:t>
        <a:bodyPr/>
        <a:lstStyle/>
        <a:p>
          <a:r>
            <a:rPr lang="en-US" sz="2000" kern="1200" dirty="0">
              <a:solidFill>
                <a:srgbClr val="FF0000"/>
              </a:solidFill>
            </a:rPr>
            <a:t>It causes local Gastrointestinal invasion and bacteremia less common in normal host.</a:t>
          </a:r>
          <a:endParaRPr lang="en-US" sz="2000" kern="1200" dirty="0">
            <a:solidFill>
              <a:srgbClr val="FF0000"/>
            </a:solidFill>
            <a:latin typeface="Calibri" panose="020F0502020204030204"/>
            <a:ea typeface="+mn-ea"/>
            <a:cs typeface="+mn-cs"/>
          </a:endParaRPr>
        </a:p>
      </dgm:t>
    </dgm:pt>
    <dgm:pt modelId="{5A882FC2-CDDE-4A48-9691-6F699A153AF9}" type="parTrans" cxnId="{6D46D90C-44A9-46CB-BAFB-E82ECC46824B}">
      <dgm:prSet/>
      <dgm:spPr/>
      <dgm:t>
        <a:bodyPr/>
        <a:lstStyle/>
        <a:p>
          <a:endParaRPr lang="en-US"/>
        </a:p>
      </dgm:t>
    </dgm:pt>
    <dgm:pt modelId="{634E5A97-D764-4266-80B3-87A079F2CA3B}" type="sibTrans" cxnId="{6D46D90C-44A9-46CB-BAFB-E82ECC46824B}">
      <dgm:prSet/>
      <dgm:spPr/>
      <dgm:t>
        <a:bodyPr/>
        <a:lstStyle/>
        <a:p>
          <a:endParaRPr lang="en-US"/>
        </a:p>
      </dgm:t>
    </dgm:pt>
    <dgm:pt modelId="{3CC30DD5-BB0B-4E21-924D-DB2F03747848}">
      <dgm:prSet phldrT="[Text]" custT="1"/>
      <dgm:spPr/>
      <dgm:t>
        <a:bodyPr/>
        <a:lstStyle/>
        <a:p>
          <a:r>
            <a:rPr lang="en-US" sz="2000" kern="1200" dirty="0">
              <a:solidFill>
                <a:schemeClr val="bg1"/>
              </a:solidFill>
              <a:latin typeface="+mn-lt"/>
              <a:ea typeface="+mn-ea"/>
              <a:cs typeface="+mn-cs"/>
            </a:rPr>
            <a:t>shigella</a:t>
          </a:r>
        </a:p>
      </dgm:t>
    </dgm:pt>
    <dgm:pt modelId="{634F5630-29D6-43D0-B2D6-FA6C01589F68}" type="sibTrans" cxnId="{3DF54CE7-7768-4F06-AC57-B4CCF381FB42}">
      <dgm:prSet/>
      <dgm:spPr/>
      <dgm:t>
        <a:bodyPr/>
        <a:lstStyle/>
        <a:p>
          <a:endParaRPr lang="en-US"/>
        </a:p>
      </dgm:t>
    </dgm:pt>
    <dgm:pt modelId="{77F2D76F-96BF-4DF9-B537-06D5ED6E7940}" type="parTrans" cxnId="{3DF54CE7-7768-4F06-AC57-B4CCF381FB42}">
      <dgm:prSet/>
      <dgm:spPr/>
      <dgm:t>
        <a:bodyPr/>
        <a:lstStyle/>
        <a:p>
          <a:endParaRPr lang="en-US"/>
        </a:p>
      </dgm:t>
    </dgm:pt>
    <dgm:pt modelId="{3AB33412-01D8-404F-B1C0-C965542F91D3}" type="pres">
      <dgm:prSet presAssocID="{57EEB1D2-93D2-4F5E-8846-2EFAD9EB0F6D}" presName="diagram" presStyleCnt="0">
        <dgm:presLayoutVars>
          <dgm:chPref val="1"/>
          <dgm:dir/>
          <dgm:animOne val="branch"/>
          <dgm:animLvl val="lvl"/>
          <dgm:resizeHandles/>
        </dgm:presLayoutVars>
      </dgm:prSet>
      <dgm:spPr/>
      <dgm:t>
        <a:bodyPr/>
        <a:lstStyle/>
        <a:p>
          <a:endParaRPr lang="en-US"/>
        </a:p>
      </dgm:t>
    </dgm:pt>
    <dgm:pt modelId="{EA2BDC6C-D49B-4286-B390-0FD02E3F7845}" type="pres">
      <dgm:prSet presAssocID="{3CC30DD5-BB0B-4E21-924D-DB2F03747848}" presName="root" presStyleCnt="0"/>
      <dgm:spPr/>
    </dgm:pt>
    <dgm:pt modelId="{15FABF5A-D463-4236-BB8B-EEE21E0B8493}" type="pres">
      <dgm:prSet presAssocID="{3CC30DD5-BB0B-4E21-924D-DB2F03747848}" presName="rootComposite" presStyleCnt="0"/>
      <dgm:spPr/>
    </dgm:pt>
    <dgm:pt modelId="{89C18C55-D092-4DE7-95EC-70D0DEC9C623}" type="pres">
      <dgm:prSet presAssocID="{3CC30DD5-BB0B-4E21-924D-DB2F03747848}" presName="rootText" presStyleLbl="node1" presStyleIdx="0" presStyleCnt="1" custScaleX="138673" custLinFactNeighborX="10021" custLinFactNeighborY="8426"/>
      <dgm:spPr/>
      <dgm:t>
        <a:bodyPr/>
        <a:lstStyle/>
        <a:p>
          <a:endParaRPr lang="en-US"/>
        </a:p>
      </dgm:t>
    </dgm:pt>
    <dgm:pt modelId="{EC94508C-044E-4771-B5B3-E7D7E325BB8E}" type="pres">
      <dgm:prSet presAssocID="{3CC30DD5-BB0B-4E21-924D-DB2F03747848}" presName="rootConnector" presStyleLbl="node1" presStyleIdx="0" presStyleCnt="1"/>
      <dgm:spPr/>
      <dgm:t>
        <a:bodyPr/>
        <a:lstStyle/>
        <a:p>
          <a:endParaRPr lang="en-US"/>
        </a:p>
      </dgm:t>
    </dgm:pt>
    <dgm:pt modelId="{CB4C4B5F-4972-43DF-8BC6-4820947C9936}" type="pres">
      <dgm:prSet presAssocID="{3CC30DD5-BB0B-4E21-924D-DB2F03747848}" presName="childShape" presStyleCnt="0"/>
      <dgm:spPr/>
    </dgm:pt>
    <dgm:pt modelId="{A82FC6EC-A893-4AA6-8FDE-158C97C61480}" type="pres">
      <dgm:prSet presAssocID="{5A882FC2-CDDE-4A48-9691-6F699A153AF9}" presName="Name13" presStyleLbl="parChTrans1D2" presStyleIdx="0" presStyleCnt="1"/>
      <dgm:spPr/>
      <dgm:t>
        <a:bodyPr/>
        <a:lstStyle/>
        <a:p>
          <a:endParaRPr lang="en-US"/>
        </a:p>
      </dgm:t>
    </dgm:pt>
    <dgm:pt modelId="{20EE6FAC-8C6B-487F-9C79-1F0C53216894}" type="pres">
      <dgm:prSet presAssocID="{C2C63431-DAEF-4E2A-B232-945ABF908419}" presName="childText" presStyleLbl="bgAcc1" presStyleIdx="0" presStyleCnt="1" custScaleX="161818">
        <dgm:presLayoutVars>
          <dgm:bulletEnabled val="1"/>
        </dgm:presLayoutVars>
      </dgm:prSet>
      <dgm:spPr/>
      <dgm:t>
        <a:bodyPr/>
        <a:lstStyle/>
        <a:p>
          <a:endParaRPr lang="en-US"/>
        </a:p>
      </dgm:t>
    </dgm:pt>
  </dgm:ptLst>
  <dgm:cxnLst>
    <dgm:cxn modelId="{628EAEB0-20BE-4DDF-A36F-63B25A24A6C9}" type="presOf" srcId="{5A882FC2-CDDE-4A48-9691-6F699A153AF9}" destId="{A82FC6EC-A893-4AA6-8FDE-158C97C61480}" srcOrd="0" destOrd="0" presId="urn:microsoft.com/office/officeart/2005/8/layout/hierarchy3"/>
    <dgm:cxn modelId="{3DF54CE7-7768-4F06-AC57-B4CCF381FB42}" srcId="{57EEB1D2-93D2-4F5E-8846-2EFAD9EB0F6D}" destId="{3CC30DD5-BB0B-4E21-924D-DB2F03747848}" srcOrd="0" destOrd="0" parTransId="{77F2D76F-96BF-4DF9-B537-06D5ED6E7940}" sibTransId="{634F5630-29D6-43D0-B2D6-FA6C01589F68}"/>
    <dgm:cxn modelId="{F0075B69-82D4-45C0-B1CF-DBF004818D65}" type="presOf" srcId="{C2C63431-DAEF-4E2A-B232-945ABF908419}" destId="{20EE6FAC-8C6B-487F-9C79-1F0C53216894}" srcOrd="0" destOrd="0" presId="urn:microsoft.com/office/officeart/2005/8/layout/hierarchy3"/>
    <dgm:cxn modelId="{6D46D90C-44A9-46CB-BAFB-E82ECC46824B}" srcId="{3CC30DD5-BB0B-4E21-924D-DB2F03747848}" destId="{C2C63431-DAEF-4E2A-B232-945ABF908419}" srcOrd="0" destOrd="0" parTransId="{5A882FC2-CDDE-4A48-9691-6F699A153AF9}" sibTransId="{634E5A97-D764-4266-80B3-87A079F2CA3B}"/>
    <dgm:cxn modelId="{884A9412-4307-4FF7-945E-FD87BD92BC23}" type="presOf" srcId="{57EEB1D2-93D2-4F5E-8846-2EFAD9EB0F6D}" destId="{3AB33412-01D8-404F-B1C0-C965542F91D3}" srcOrd="0" destOrd="0" presId="urn:microsoft.com/office/officeart/2005/8/layout/hierarchy3"/>
    <dgm:cxn modelId="{B1919612-F41A-42F0-BA3A-C474709D3D04}" type="presOf" srcId="{3CC30DD5-BB0B-4E21-924D-DB2F03747848}" destId="{EC94508C-044E-4771-B5B3-E7D7E325BB8E}" srcOrd="1" destOrd="0" presId="urn:microsoft.com/office/officeart/2005/8/layout/hierarchy3"/>
    <dgm:cxn modelId="{6C7F906C-07BA-4AD2-BFE9-A0A022CD85E9}" type="presOf" srcId="{3CC30DD5-BB0B-4E21-924D-DB2F03747848}" destId="{89C18C55-D092-4DE7-95EC-70D0DEC9C623}" srcOrd="0" destOrd="0" presId="urn:microsoft.com/office/officeart/2005/8/layout/hierarchy3"/>
    <dgm:cxn modelId="{E74EAF72-0885-4116-86FA-ADCF5BE9DCE9}" type="presParOf" srcId="{3AB33412-01D8-404F-B1C0-C965542F91D3}" destId="{EA2BDC6C-D49B-4286-B390-0FD02E3F7845}" srcOrd="0" destOrd="0" presId="urn:microsoft.com/office/officeart/2005/8/layout/hierarchy3"/>
    <dgm:cxn modelId="{9A106987-AFAF-4265-898A-0E311B7E4EA2}" type="presParOf" srcId="{EA2BDC6C-D49B-4286-B390-0FD02E3F7845}" destId="{15FABF5A-D463-4236-BB8B-EEE21E0B8493}" srcOrd="0" destOrd="0" presId="urn:microsoft.com/office/officeart/2005/8/layout/hierarchy3"/>
    <dgm:cxn modelId="{B2145E66-9FF4-40A7-B447-1FE494EF3720}" type="presParOf" srcId="{15FABF5A-D463-4236-BB8B-EEE21E0B8493}" destId="{89C18C55-D092-4DE7-95EC-70D0DEC9C623}" srcOrd="0" destOrd="0" presId="urn:microsoft.com/office/officeart/2005/8/layout/hierarchy3"/>
    <dgm:cxn modelId="{08022D8B-2EF9-4E4C-97F2-1822F9D7AA87}" type="presParOf" srcId="{15FABF5A-D463-4236-BB8B-EEE21E0B8493}" destId="{EC94508C-044E-4771-B5B3-E7D7E325BB8E}" srcOrd="1" destOrd="0" presId="urn:microsoft.com/office/officeart/2005/8/layout/hierarchy3"/>
    <dgm:cxn modelId="{34171090-F3FC-4403-8F62-52E3C81A0570}" type="presParOf" srcId="{EA2BDC6C-D49B-4286-B390-0FD02E3F7845}" destId="{CB4C4B5F-4972-43DF-8BC6-4820947C9936}" srcOrd="1" destOrd="0" presId="urn:microsoft.com/office/officeart/2005/8/layout/hierarchy3"/>
    <dgm:cxn modelId="{4E832E32-4018-4C78-8F1C-7A94F19E3F25}" type="presParOf" srcId="{CB4C4B5F-4972-43DF-8BC6-4820947C9936}" destId="{A82FC6EC-A893-4AA6-8FDE-158C97C61480}" srcOrd="0" destOrd="0" presId="urn:microsoft.com/office/officeart/2005/8/layout/hierarchy3"/>
    <dgm:cxn modelId="{30E14667-4646-4C1F-8C97-9A085601B282}" type="presParOf" srcId="{CB4C4B5F-4972-43DF-8BC6-4820947C9936}" destId="{20EE6FAC-8C6B-487F-9C79-1F0C53216894}" srcOrd="1" destOrd="0" presId="urn:microsoft.com/office/officeart/2005/8/layout/hierarchy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2D28908-B8EC-44A4-9455-478FF99FB582}" type="doc">
      <dgm:prSet loTypeId="urn:microsoft.com/office/officeart/2005/8/layout/orgChart1" loCatId="hierarchy" qsTypeId="urn:microsoft.com/office/officeart/2005/8/quickstyle/simple1" qsCatId="simple" csTypeId="urn:microsoft.com/office/officeart/2005/8/colors/colorful4" csCatId="colorful" phldr="1"/>
      <dgm:spPr/>
      <dgm:t>
        <a:bodyPr/>
        <a:lstStyle/>
        <a:p>
          <a:endParaRPr lang="en-US"/>
        </a:p>
      </dgm:t>
    </dgm:pt>
    <dgm:pt modelId="{4AA516D7-39AB-45DA-B54A-98362A18092D}">
      <dgm:prSet phldrT="[Text]" custT="1"/>
      <dgm:spPr/>
      <dgm:t>
        <a:bodyPr/>
        <a:lstStyle/>
        <a:p>
          <a:r>
            <a:rPr lang="en-US" sz="2000" kern="1200" dirty="0" err="1">
              <a:latin typeface="+mn-lt"/>
              <a:ea typeface="+mn-ea"/>
              <a:cs typeface="+mn-cs"/>
            </a:rPr>
            <a:t>E.Coli</a:t>
          </a:r>
          <a:r>
            <a:rPr lang="en-US" sz="2000" kern="1200" dirty="0">
              <a:latin typeface="+mn-lt"/>
              <a:ea typeface="+mn-ea"/>
              <a:cs typeface="+mn-cs"/>
            </a:rPr>
            <a:t> diarrhea </a:t>
          </a:r>
        </a:p>
      </dgm:t>
    </dgm:pt>
    <dgm:pt modelId="{46BF42E2-2B13-4A55-86B4-18DA0987700A}" type="parTrans" cxnId="{48321D5E-06E2-4511-907B-8975D565BDDD}">
      <dgm:prSet/>
      <dgm:spPr/>
      <dgm:t>
        <a:bodyPr/>
        <a:lstStyle/>
        <a:p>
          <a:endParaRPr lang="en-US"/>
        </a:p>
      </dgm:t>
    </dgm:pt>
    <dgm:pt modelId="{5B0DD795-07FB-4705-83D4-06C98DF184E6}" type="sibTrans" cxnId="{48321D5E-06E2-4511-907B-8975D565BDDD}">
      <dgm:prSet/>
      <dgm:spPr/>
      <dgm:t>
        <a:bodyPr/>
        <a:lstStyle/>
        <a:p>
          <a:endParaRPr lang="en-US"/>
        </a:p>
      </dgm:t>
    </dgm:pt>
    <dgm:pt modelId="{BCADADF6-8700-4DB9-92BE-3ABC75268C12}">
      <dgm:prSet phldrT="[Text]" custT="1"/>
      <dgm:spPr>
        <a:solidFill>
          <a:schemeClr val="accent5">
            <a:lumMod val="20000"/>
            <a:lumOff val="80000"/>
          </a:schemeClr>
        </a:solidFill>
      </dgm:spPr>
      <dgm:t>
        <a:bodyPr/>
        <a:lstStyle/>
        <a:p>
          <a:r>
            <a:rPr lang="en-US" sz="1700" dirty="0">
              <a:solidFill>
                <a:schemeClr val="tx1"/>
              </a:solidFill>
            </a:rPr>
            <a:t>Enterotoxigenic E.coli</a:t>
          </a:r>
        </a:p>
        <a:p>
          <a:r>
            <a:rPr lang="en-US" sz="1700" dirty="0">
              <a:solidFill>
                <a:schemeClr val="tx1"/>
              </a:solidFill>
            </a:rPr>
            <a:t>[ETEC]</a:t>
          </a:r>
        </a:p>
      </dgm:t>
    </dgm:pt>
    <dgm:pt modelId="{55D8CC63-EBA9-4C14-B0A8-FA93F5A17962}" type="parTrans" cxnId="{27DBDD2D-C397-4D1C-83B0-5BD7F1335119}">
      <dgm:prSet/>
      <dgm:spPr/>
      <dgm:t>
        <a:bodyPr/>
        <a:lstStyle/>
        <a:p>
          <a:endParaRPr lang="en-US"/>
        </a:p>
      </dgm:t>
    </dgm:pt>
    <dgm:pt modelId="{17318DFA-31D9-497C-9206-EC573128C92E}" type="sibTrans" cxnId="{27DBDD2D-C397-4D1C-83B0-5BD7F1335119}">
      <dgm:prSet/>
      <dgm:spPr/>
      <dgm:t>
        <a:bodyPr/>
        <a:lstStyle/>
        <a:p>
          <a:endParaRPr lang="en-US"/>
        </a:p>
      </dgm:t>
    </dgm:pt>
    <dgm:pt modelId="{CEA3244F-BC9A-4945-AE9F-47C0242DBABD}">
      <dgm:prSet phldrT="[Text]" custT="1"/>
      <dgm:spPr>
        <a:solidFill>
          <a:schemeClr val="accent5">
            <a:lumMod val="20000"/>
            <a:lumOff val="80000"/>
          </a:schemeClr>
        </a:solidFill>
      </dgm:spPr>
      <dgm:t>
        <a:bodyPr/>
        <a:lstStyle/>
        <a:p>
          <a:r>
            <a:rPr lang="en-US" sz="1700">
              <a:solidFill>
                <a:schemeClr val="tx1"/>
              </a:solidFill>
            </a:rPr>
            <a:t>Enterohemorrhagic E.coli</a:t>
          </a:r>
        </a:p>
        <a:p>
          <a:r>
            <a:rPr lang="en-US" sz="1700">
              <a:solidFill>
                <a:schemeClr val="tx1"/>
              </a:solidFill>
            </a:rPr>
            <a:t>[EHEC]</a:t>
          </a:r>
          <a:endParaRPr lang="en-US" sz="1700" dirty="0">
            <a:solidFill>
              <a:schemeClr val="tx1"/>
            </a:solidFill>
          </a:endParaRPr>
        </a:p>
      </dgm:t>
    </dgm:pt>
    <dgm:pt modelId="{CE7B04BB-F506-47B9-A932-734E33BD3BFE}" type="parTrans" cxnId="{40ADF7E9-3990-4780-BA3D-97958989E614}">
      <dgm:prSet/>
      <dgm:spPr/>
      <dgm:t>
        <a:bodyPr/>
        <a:lstStyle/>
        <a:p>
          <a:endParaRPr lang="en-US"/>
        </a:p>
      </dgm:t>
    </dgm:pt>
    <dgm:pt modelId="{40FBCF78-3842-4095-AEEE-A8ACC5FAC3FF}" type="sibTrans" cxnId="{40ADF7E9-3990-4780-BA3D-97958989E614}">
      <dgm:prSet/>
      <dgm:spPr/>
      <dgm:t>
        <a:bodyPr/>
        <a:lstStyle/>
        <a:p>
          <a:endParaRPr lang="en-US"/>
        </a:p>
      </dgm:t>
    </dgm:pt>
    <dgm:pt modelId="{C88CABE2-4127-48D2-BFDB-94B01A6AA5CA}">
      <dgm:prSet phldrT="[Text]" custT="1"/>
      <dgm:spPr>
        <a:solidFill>
          <a:schemeClr val="accent5">
            <a:lumMod val="20000"/>
            <a:lumOff val="80000"/>
          </a:schemeClr>
        </a:solidFill>
      </dgm:spPr>
      <dgm:t>
        <a:bodyPr/>
        <a:lstStyle/>
        <a:p>
          <a:r>
            <a:rPr lang="en-US" sz="1700" dirty="0" err="1">
              <a:solidFill>
                <a:srgbClr val="0070C0"/>
              </a:solidFill>
            </a:rPr>
            <a:t>Enteroadherent</a:t>
          </a:r>
          <a:r>
            <a:rPr lang="en-US" sz="1700" dirty="0">
              <a:solidFill>
                <a:schemeClr val="tx1"/>
              </a:solidFill>
            </a:rPr>
            <a:t>*  E.coli</a:t>
          </a:r>
        </a:p>
        <a:p>
          <a:r>
            <a:rPr lang="en-US" sz="1700" dirty="0">
              <a:solidFill>
                <a:schemeClr val="tx1"/>
              </a:solidFill>
            </a:rPr>
            <a:t>[EAEC]</a:t>
          </a:r>
        </a:p>
      </dgm:t>
    </dgm:pt>
    <dgm:pt modelId="{C5B4FD32-5C57-4579-B98C-6A1A61368363}" type="parTrans" cxnId="{11721ABD-83BA-43A3-836D-6DF81661ADCB}">
      <dgm:prSet/>
      <dgm:spPr/>
      <dgm:t>
        <a:bodyPr/>
        <a:lstStyle/>
        <a:p>
          <a:endParaRPr lang="en-US"/>
        </a:p>
      </dgm:t>
    </dgm:pt>
    <dgm:pt modelId="{60D1C40F-15A8-4089-A5EC-7DF8A4988E8F}" type="sibTrans" cxnId="{11721ABD-83BA-43A3-836D-6DF81661ADCB}">
      <dgm:prSet/>
      <dgm:spPr/>
      <dgm:t>
        <a:bodyPr/>
        <a:lstStyle/>
        <a:p>
          <a:endParaRPr lang="en-US"/>
        </a:p>
      </dgm:t>
    </dgm:pt>
    <dgm:pt modelId="{30A6D55B-DC6F-42F1-AC44-6EAC92117E27}">
      <dgm:prSet phldrT="[Text]" custT="1"/>
      <dgm:spPr>
        <a:solidFill>
          <a:schemeClr val="accent5">
            <a:lumMod val="20000"/>
            <a:lumOff val="80000"/>
          </a:schemeClr>
        </a:solidFill>
      </dgm:spPr>
      <dgm:t>
        <a:bodyPr/>
        <a:lstStyle/>
        <a:p>
          <a:r>
            <a:rPr lang="en-US" sz="1700" dirty="0">
              <a:solidFill>
                <a:schemeClr val="tx1"/>
              </a:solidFill>
            </a:rPr>
            <a:t>Enteropathogenic E.coli</a:t>
          </a:r>
        </a:p>
        <a:p>
          <a:r>
            <a:rPr lang="en-US" sz="1700" dirty="0">
              <a:solidFill>
                <a:schemeClr val="tx1"/>
              </a:solidFill>
            </a:rPr>
            <a:t>[EPEC]</a:t>
          </a:r>
        </a:p>
      </dgm:t>
    </dgm:pt>
    <dgm:pt modelId="{7C5F05F7-F283-4FF3-9EC4-83A3BF0A9E05}" type="parTrans" cxnId="{C9813A00-F54F-430B-9BA2-B3C903B3323F}">
      <dgm:prSet/>
      <dgm:spPr/>
      <dgm:t>
        <a:bodyPr/>
        <a:lstStyle/>
        <a:p>
          <a:endParaRPr lang="en-US"/>
        </a:p>
      </dgm:t>
    </dgm:pt>
    <dgm:pt modelId="{AA010BD4-8609-445A-A150-5E7CAA5284BD}" type="sibTrans" cxnId="{C9813A00-F54F-430B-9BA2-B3C903B3323F}">
      <dgm:prSet/>
      <dgm:spPr/>
      <dgm:t>
        <a:bodyPr/>
        <a:lstStyle/>
        <a:p>
          <a:endParaRPr lang="en-US"/>
        </a:p>
      </dgm:t>
    </dgm:pt>
    <dgm:pt modelId="{213D4C73-EA29-41CB-9EA7-D50ADD8B170B}">
      <dgm:prSet phldrT="[Text]" custT="1"/>
      <dgm:spPr>
        <a:solidFill>
          <a:schemeClr val="accent5">
            <a:lumMod val="20000"/>
            <a:lumOff val="80000"/>
          </a:schemeClr>
        </a:solidFill>
      </dgm:spPr>
      <dgm:t>
        <a:bodyPr/>
        <a:lstStyle/>
        <a:p>
          <a:r>
            <a:rPr lang="en-US" sz="1700" dirty="0" err="1">
              <a:solidFill>
                <a:schemeClr val="tx1"/>
              </a:solidFill>
            </a:rPr>
            <a:t>Enteroinvasive</a:t>
          </a:r>
          <a:r>
            <a:rPr lang="en-US" sz="1700" dirty="0">
              <a:solidFill>
                <a:schemeClr val="tx1"/>
              </a:solidFill>
            </a:rPr>
            <a:t> E.coli</a:t>
          </a:r>
        </a:p>
        <a:p>
          <a:r>
            <a:rPr lang="en-US" sz="1700" dirty="0">
              <a:solidFill>
                <a:schemeClr val="tx1"/>
              </a:solidFill>
            </a:rPr>
            <a:t>[EIEC] </a:t>
          </a:r>
        </a:p>
      </dgm:t>
    </dgm:pt>
    <dgm:pt modelId="{9D67B682-6FCC-4DD8-93F0-754D2672EA93}" type="parTrans" cxnId="{00128D57-6B8F-47C5-AC74-7AD3B2FFEBF1}">
      <dgm:prSet/>
      <dgm:spPr/>
      <dgm:t>
        <a:bodyPr/>
        <a:lstStyle/>
        <a:p>
          <a:endParaRPr lang="en-US"/>
        </a:p>
      </dgm:t>
    </dgm:pt>
    <dgm:pt modelId="{70593CD1-3ADF-4F17-9B25-F96F15F4DFAA}" type="sibTrans" cxnId="{00128D57-6B8F-47C5-AC74-7AD3B2FFEBF1}">
      <dgm:prSet/>
      <dgm:spPr/>
      <dgm:t>
        <a:bodyPr/>
        <a:lstStyle/>
        <a:p>
          <a:endParaRPr lang="en-US"/>
        </a:p>
      </dgm:t>
    </dgm:pt>
    <dgm:pt modelId="{02015419-7E50-4B11-91FD-594F847E48F4}" type="pres">
      <dgm:prSet presAssocID="{F2D28908-B8EC-44A4-9455-478FF99FB582}" presName="hierChild1" presStyleCnt="0">
        <dgm:presLayoutVars>
          <dgm:orgChart val="1"/>
          <dgm:chPref val="1"/>
          <dgm:dir/>
          <dgm:animOne val="branch"/>
          <dgm:animLvl val="lvl"/>
          <dgm:resizeHandles/>
        </dgm:presLayoutVars>
      </dgm:prSet>
      <dgm:spPr/>
      <dgm:t>
        <a:bodyPr/>
        <a:lstStyle/>
        <a:p>
          <a:endParaRPr lang="en-US"/>
        </a:p>
      </dgm:t>
    </dgm:pt>
    <dgm:pt modelId="{77161D09-95AE-4565-8FB2-48C1D249DCB6}" type="pres">
      <dgm:prSet presAssocID="{4AA516D7-39AB-45DA-B54A-98362A18092D}" presName="hierRoot1" presStyleCnt="0">
        <dgm:presLayoutVars>
          <dgm:hierBranch val="init"/>
        </dgm:presLayoutVars>
      </dgm:prSet>
      <dgm:spPr/>
    </dgm:pt>
    <dgm:pt modelId="{936E681F-C2FA-49E4-9499-E52D4310CA72}" type="pres">
      <dgm:prSet presAssocID="{4AA516D7-39AB-45DA-B54A-98362A18092D}" presName="rootComposite1" presStyleCnt="0"/>
      <dgm:spPr/>
    </dgm:pt>
    <dgm:pt modelId="{01A8A359-FE61-4DF5-81A6-ECDA907255D8}" type="pres">
      <dgm:prSet presAssocID="{4AA516D7-39AB-45DA-B54A-98362A18092D}" presName="rootText1" presStyleLbl="node0" presStyleIdx="0" presStyleCnt="1">
        <dgm:presLayoutVars>
          <dgm:chPref val="3"/>
        </dgm:presLayoutVars>
      </dgm:prSet>
      <dgm:spPr/>
      <dgm:t>
        <a:bodyPr/>
        <a:lstStyle/>
        <a:p>
          <a:endParaRPr lang="en-US"/>
        </a:p>
      </dgm:t>
    </dgm:pt>
    <dgm:pt modelId="{6784CBB8-9FDD-45AC-BC4F-6D7C55D0423C}" type="pres">
      <dgm:prSet presAssocID="{4AA516D7-39AB-45DA-B54A-98362A18092D}" presName="rootConnector1" presStyleLbl="node1" presStyleIdx="0" presStyleCnt="0"/>
      <dgm:spPr/>
      <dgm:t>
        <a:bodyPr/>
        <a:lstStyle/>
        <a:p>
          <a:endParaRPr lang="en-US"/>
        </a:p>
      </dgm:t>
    </dgm:pt>
    <dgm:pt modelId="{C9E6D3B1-DEC9-4ADB-A94E-C93E2FD31A0D}" type="pres">
      <dgm:prSet presAssocID="{4AA516D7-39AB-45DA-B54A-98362A18092D}" presName="hierChild2" presStyleCnt="0"/>
      <dgm:spPr/>
    </dgm:pt>
    <dgm:pt modelId="{4203DC3D-29DB-49BE-871A-79EF66EF7148}" type="pres">
      <dgm:prSet presAssocID="{55D8CC63-EBA9-4C14-B0A8-FA93F5A17962}" presName="Name37" presStyleLbl="parChTrans1D2" presStyleIdx="0" presStyleCnt="5"/>
      <dgm:spPr/>
      <dgm:t>
        <a:bodyPr/>
        <a:lstStyle/>
        <a:p>
          <a:endParaRPr lang="en-US"/>
        </a:p>
      </dgm:t>
    </dgm:pt>
    <dgm:pt modelId="{F9A91682-D305-4772-92BD-98E90559E998}" type="pres">
      <dgm:prSet presAssocID="{BCADADF6-8700-4DB9-92BE-3ABC75268C12}" presName="hierRoot2" presStyleCnt="0">
        <dgm:presLayoutVars>
          <dgm:hierBranch val="init"/>
        </dgm:presLayoutVars>
      </dgm:prSet>
      <dgm:spPr/>
    </dgm:pt>
    <dgm:pt modelId="{B5706780-89F6-4A60-B547-68FE5216DB62}" type="pres">
      <dgm:prSet presAssocID="{BCADADF6-8700-4DB9-92BE-3ABC75268C12}" presName="rootComposite" presStyleCnt="0"/>
      <dgm:spPr/>
    </dgm:pt>
    <dgm:pt modelId="{6DA615D7-B20D-4DAC-923D-EE5D70A42F5F}" type="pres">
      <dgm:prSet presAssocID="{BCADADF6-8700-4DB9-92BE-3ABC75268C12}" presName="rootText" presStyleLbl="node2" presStyleIdx="0" presStyleCnt="5">
        <dgm:presLayoutVars>
          <dgm:chPref val="3"/>
        </dgm:presLayoutVars>
      </dgm:prSet>
      <dgm:spPr/>
      <dgm:t>
        <a:bodyPr/>
        <a:lstStyle/>
        <a:p>
          <a:endParaRPr lang="en-US"/>
        </a:p>
      </dgm:t>
    </dgm:pt>
    <dgm:pt modelId="{D1FF01C5-3AD7-4DB2-88C7-F1BF75A7DDFE}" type="pres">
      <dgm:prSet presAssocID="{BCADADF6-8700-4DB9-92BE-3ABC75268C12}" presName="rootConnector" presStyleLbl="node2" presStyleIdx="0" presStyleCnt="5"/>
      <dgm:spPr/>
      <dgm:t>
        <a:bodyPr/>
        <a:lstStyle/>
        <a:p>
          <a:endParaRPr lang="en-US"/>
        </a:p>
      </dgm:t>
    </dgm:pt>
    <dgm:pt modelId="{F0CD1239-356B-4D82-A06F-FFB4866AEFB3}" type="pres">
      <dgm:prSet presAssocID="{BCADADF6-8700-4DB9-92BE-3ABC75268C12}" presName="hierChild4" presStyleCnt="0"/>
      <dgm:spPr/>
    </dgm:pt>
    <dgm:pt modelId="{24820625-BB0B-4C72-BE3C-BDF945344D45}" type="pres">
      <dgm:prSet presAssocID="{BCADADF6-8700-4DB9-92BE-3ABC75268C12}" presName="hierChild5" presStyleCnt="0"/>
      <dgm:spPr/>
    </dgm:pt>
    <dgm:pt modelId="{8BC59DEC-46A3-4F73-9516-35ABE2996B11}" type="pres">
      <dgm:prSet presAssocID="{7C5F05F7-F283-4FF3-9EC4-83A3BF0A9E05}" presName="Name37" presStyleLbl="parChTrans1D2" presStyleIdx="1" presStyleCnt="5"/>
      <dgm:spPr/>
      <dgm:t>
        <a:bodyPr/>
        <a:lstStyle/>
        <a:p>
          <a:endParaRPr lang="en-US"/>
        </a:p>
      </dgm:t>
    </dgm:pt>
    <dgm:pt modelId="{5691CCD6-084D-41FD-889D-648784DB96CE}" type="pres">
      <dgm:prSet presAssocID="{30A6D55B-DC6F-42F1-AC44-6EAC92117E27}" presName="hierRoot2" presStyleCnt="0">
        <dgm:presLayoutVars>
          <dgm:hierBranch val="init"/>
        </dgm:presLayoutVars>
      </dgm:prSet>
      <dgm:spPr/>
    </dgm:pt>
    <dgm:pt modelId="{9F312E7E-96E5-4154-9F78-513EE7E4B77B}" type="pres">
      <dgm:prSet presAssocID="{30A6D55B-DC6F-42F1-AC44-6EAC92117E27}" presName="rootComposite" presStyleCnt="0"/>
      <dgm:spPr/>
    </dgm:pt>
    <dgm:pt modelId="{4A1FEE30-443B-408A-9FE7-5C1B927DB719}" type="pres">
      <dgm:prSet presAssocID="{30A6D55B-DC6F-42F1-AC44-6EAC92117E27}" presName="rootText" presStyleLbl="node2" presStyleIdx="1" presStyleCnt="5" custScaleX="113368">
        <dgm:presLayoutVars>
          <dgm:chPref val="3"/>
        </dgm:presLayoutVars>
      </dgm:prSet>
      <dgm:spPr/>
      <dgm:t>
        <a:bodyPr/>
        <a:lstStyle/>
        <a:p>
          <a:endParaRPr lang="en-US"/>
        </a:p>
      </dgm:t>
    </dgm:pt>
    <dgm:pt modelId="{21BF225E-AF56-45BD-83C4-51B38DE9C0F2}" type="pres">
      <dgm:prSet presAssocID="{30A6D55B-DC6F-42F1-AC44-6EAC92117E27}" presName="rootConnector" presStyleLbl="node2" presStyleIdx="1" presStyleCnt="5"/>
      <dgm:spPr/>
      <dgm:t>
        <a:bodyPr/>
        <a:lstStyle/>
        <a:p>
          <a:endParaRPr lang="en-US"/>
        </a:p>
      </dgm:t>
    </dgm:pt>
    <dgm:pt modelId="{937A57F8-FF86-4084-8AF8-4882C68BCACB}" type="pres">
      <dgm:prSet presAssocID="{30A6D55B-DC6F-42F1-AC44-6EAC92117E27}" presName="hierChild4" presStyleCnt="0"/>
      <dgm:spPr/>
    </dgm:pt>
    <dgm:pt modelId="{287A8DD8-0532-48FD-9215-486517A31432}" type="pres">
      <dgm:prSet presAssocID="{30A6D55B-DC6F-42F1-AC44-6EAC92117E27}" presName="hierChild5" presStyleCnt="0"/>
      <dgm:spPr/>
    </dgm:pt>
    <dgm:pt modelId="{30497585-5994-4086-8937-1894BDA34B3D}" type="pres">
      <dgm:prSet presAssocID="{9D67B682-6FCC-4DD8-93F0-754D2672EA93}" presName="Name37" presStyleLbl="parChTrans1D2" presStyleIdx="2" presStyleCnt="5"/>
      <dgm:spPr/>
      <dgm:t>
        <a:bodyPr/>
        <a:lstStyle/>
        <a:p>
          <a:endParaRPr lang="en-US"/>
        </a:p>
      </dgm:t>
    </dgm:pt>
    <dgm:pt modelId="{4AD2F11E-7A85-45DC-AEE5-D9E4315E1126}" type="pres">
      <dgm:prSet presAssocID="{213D4C73-EA29-41CB-9EA7-D50ADD8B170B}" presName="hierRoot2" presStyleCnt="0">
        <dgm:presLayoutVars>
          <dgm:hierBranch val="init"/>
        </dgm:presLayoutVars>
      </dgm:prSet>
      <dgm:spPr/>
    </dgm:pt>
    <dgm:pt modelId="{CCC143B5-C834-4B82-BC48-B6BD5319D51F}" type="pres">
      <dgm:prSet presAssocID="{213D4C73-EA29-41CB-9EA7-D50ADD8B170B}" presName="rootComposite" presStyleCnt="0"/>
      <dgm:spPr/>
    </dgm:pt>
    <dgm:pt modelId="{5C7BCF93-5BFF-45A6-B6C5-ECEB27E3FD83}" type="pres">
      <dgm:prSet presAssocID="{213D4C73-EA29-41CB-9EA7-D50ADD8B170B}" presName="rootText" presStyleLbl="node2" presStyleIdx="2" presStyleCnt="5">
        <dgm:presLayoutVars>
          <dgm:chPref val="3"/>
        </dgm:presLayoutVars>
      </dgm:prSet>
      <dgm:spPr/>
      <dgm:t>
        <a:bodyPr/>
        <a:lstStyle/>
        <a:p>
          <a:endParaRPr lang="en-US"/>
        </a:p>
      </dgm:t>
    </dgm:pt>
    <dgm:pt modelId="{56AB9C1F-0DDF-48D4-B9CD-56EBBA066951}" type="pres">
      <dgm:prSet presAssocID="{213D4C73-EA29-41CB-9EA7-D50ADD8B170B}" presName="rootConnector" presStyleLbl="node2" presStyleIdx="2" presStyleCnt="5"/>
      <dgm:spPr/>
      <dgm:t>
        <a:bodyPr/>
        <a:lstStyle/>
        <a:p>
          <a:endParaRPr lang="en-US"/>
        </a:p>
      </dgm:t>
    </dgm:pt>
    <dgm:pt modelId="{5D55E609-954E-41C7-80A4-989A79182A1F}" type="pres">
      <dgm:prSet presAssocID="{213D4C73-EA29-41CB-9EA7-D50ADD8B170B}" presName="hierChild4" presStyleCnt="0"/>
      <dgm:spPr/>
    </dgm:pt>
    <dgm:pt modelId="{8A5A34B7-B6C8-4A59-9A9E-B52C50E2E35C}" type="pres">
      <dgm:prSet presAssocID="{213D4C73-EA29-41CB-9EA7-D50ADD8B170B}" presName="hierChild5" presStyleCnt="0"/>
      <dgm:spPr/>
    </dgm:pt>
    <dgm:pt modelId="{EC2D37DF-1C47-42C2-B149-8EAFC2779397}" type="pres">
      <dgm:prSet presAssocID="{CE7B04BB-F506-47B9-A932-734E33BD3BFE}" presName="Name37" presStyleLbl="parChTrans1D2" presStyleIdx="3" presStyleCnt="5"/>
      <dgm:spPr/>
      <dgm:t>
        <a:bodyPr/>
        <a:lstStyle/>
        <a:p>
          <a:endParaRPr lang="en-US"/>
        </a:p>
      </dgm:t>
    </dgm:pt>
    <dgm:pt modelId="{C9033900-F3DE-4285-9195-D7B6964DEDAE}" type="pres">
      <dgm:prSet presAssocID="{CEA3244F-BC9A-4945-AE9F-47C0242DBABD}" presName="hierRoot2" presStyleCnt="0">
        <dgm:presLayoutVars>
          <dgm:hierBranch val="init"/>
        </dgm:presLayoutVars>
      </dgm:prSet>
      <dgm:spPr/>
    </dgm:pt>
    <dgm:pt modelId="{C01FD8A1-4E37-4239-89B9-19368CF3294E}" type="pres">
      <dgm:prSet presAssocID="{CEA3244F-BC9A-4945-AE9F-47C0242DBABD}" presName="rootComposite" presStyleCnt="0"/>
      <dgm:spPr/>
    </dgm:pt>
    <dgm:pt modelId="{41564A55-8BA5-46C4-9F78-C2CEC34CE091}" type="pres">
      <dgm:prSet presAssocID="{CEA3244F-BC9A-4945-AE9F-47C0242DBABD}" presName="rootText" presStyleLbl="node2" presStyleIdx="3" presStyleCnt="5" custScaleX="121231">
        <dgm:presLayoutVars>
          <dgm:chPref val="3"/>
        </dgm:presLayoutVars>
      </dgm:prSet>
      <dgm:spPr/>
      <dgm:t>
        <a:bodyPr/>
        <a:lstStyle/>
        <a:p>
          <a:endParaRPr lang="en-US"/>
        </a:p>
      </dgm:t>
    </dgm:pt>
    <dgm:pt modelId="{CDE6C73C-94AA-4C2D-980B-1BB7949C5AEC}" type="pres">
      <dgm:prSet presAssocID="{CEA3244F-BC9A-4945-AE9F-47C0242DBABD}" presName="rootConnector" presStyleLbl="node2" presStyleIdx="3" presStyleCnt="5"/>
      <dgm:spPr/>
      <dgm:t>
        <a:bodyPr/>
        <a:lstStyle/>
        <a:p>
          <a:endParaRPr lang="en-US"/>
        </a:p>
      </dgm:t>
    </dgm:pt>
    <dgm:pt modelId="{3654D38A-EB78-4D74-9D5C-E2DCB6391491}" type="pres">
      <dgm:prSet presAssocID="{CEA3244F-BC9A-4945-AE9F-47C0242DBABD}" presName="hierChild4" presStyleCnt="0"/>
      <dgm:spPr/>
    </dgm:pt>
    <dgm:pt modelId="{49207832-92C8-4EDA-9B26-F6FC07651BAE}" type="pres">
      <dgm:prSet presAssocID="{CEA3244F-BC9A-4945-AE9F-47C0242DBABD}" presName="hierChild5" presStyleCnt="0"/>
      <dgm:spPr/>
    </dgm:pt>
    <dgm:pt modelId="{6DF3DA8E-4B7D-4ECA-BADD-E62BED260022}" type="pres">
      <dgm:prSet presAssocID="{C5B4FD32-5C57-4579-B98C-6A1A61368363}" presName="Name37" presStyleLbl="parChTrans1D2" presStyleIdx="4" presStyleCnt="5"/>
      <dgm:spPr/>
      <dgm:t>
        <a:bodyPr/>
        <a:lstStyle/>
        <a:p>
          <a:endParaRPr lang="en-US"/>
        </a:p>
      </dgm:t>
    </dgm:pt>
    <dgm:pt modelId="{9FE06F06-5F50-43C5-A75D-D473066FFAA1}" type="pres">
      <dgm:prSet presAssocID="{C88CABE2-4127-48D2-BFDB-94B01A6AA5CA}" presName="hierRoot2" presStyleCnt="0">
        <dgm:presLayoutVars>
          <dgm:hierBranch val="init"/>
        </dgm:presLayoutVars>
      </dgm:prSet>
      <dgm:spPr/>
    </dgm:pt>
    <dgm:pt modelId="{C449ED41-60A4-40F8-9751-F861CD0A3996}" type="pres">
      <dgm:prSet presAssocID="{C88CABE2-4127-48D2-BFDB-94B01A6AA5CA}" presName="rootComposite" presStyleCnt="0"/>
      <dgm:spPr/>
    </dgm:pt>
    <dgm:pt modelId="{9CF537F8-671E-43A7-BA29-1F5D39DB5D56}" type="pres">
      <dgm:prSet presAssocID="{C88CABE2-4127-48D2-BFDB-94B01A6AA5CA}" presName="rootText" presStyleLbl="node2" presStyleIdx="4" presStyleCnt="5" custScaleX="111935">
        <dgm:presLayoutVars>
          <dgm:chPref val="3"/>
        </dgm:presLayoutVars>
      </dgm:prSet>
      <dgm:spPr/>
      <dgm:t>
        <a:bodyPr/>
        <a:lstStyle/>
        <a:p>
          <a:endParaRPr lang="en-US"/>
        </a:p>
      </dgm:t>
    </dgm:pt>
    <dgm:pt modelId="{8470604E-8151-4D25-80DF-2C99C15B9B8B}" type="pres">
      <dgm:prSet presAssocID="{C88CABE2-4127-48D2-BFDB-94B01A6AA5CA}" presName="rootConnector" presStyleLbl="node2" presStyleIdx="4" presStyleCnt="5"/>
      <dgm:spPr/>
      <dgm:t>
        <a:bodyPr/>
        <a:lstStyle/>
        <a:p>
          <a:endParaRPr lang="en-US"/>
        </a:p>
      </dgm:t>
    </dgm:pt>
    <dgm:pt modelId="{524092B8-DD73-4144-8ECD-7B85CDB406DF}" type="pres">
      <dgm:prSet presAssocID="{C88CABE2-4127-48D2-BFDB-94B01A6AA5CA}" presName="hierChild4" presStyleCnt="0"/>
      <dgm:spPr/>
    </dgm:pt>
    <dgm:pt modelId="{5AED2267-82E0-4E7D-B72C-166954211CFE}" type="pres">
      <dgm:prSet presAssocID="{C88CABE2-4127-48D2-BFDB-94B01A6AA5CA}" presName="hierChild5" presStyleCnt="0"/>
      <dgm:spPr/>
    </dgm:pt>
    <dgm:pt modelId="{E11234E1-D285-4550-8DC7-51C43F26B703}" type="pres">
      <dgm:prSet presAssocID="{4AA516D7-39AB-45DA-B54A-98362A18092D}" presName="hierChild3" presStyleCnt="0"/>
      <dgm:spPr/>
    </dgm:pt>
  </dgm:ptLst>
  <dgm:cxnLst>
    <dgm:cxn modelId="{783B3B28-B14A-4A1E-984F-71C1F6A1FF5D}" type="presOf" srcId="{BCADADF6-8700-4DB9-92BE-3ABC75268C12}" destId="{D1FF01C5-3AD7-4DB2-88C7-F1BF75A7DDFE}" srcOrd="1" destOrd="0" presId="urn:microsoft.com/office/officeart/2005/8/layout/orgChart1"/>
    <dgm:cxn modelId="{C332F298-7418-47B2-ABE6-4BA221E09E91}" type="presOf" srcId="{CEA3244F-BC9A-4945-AE9F-47C0242DBABD}" destId="{CDE6C73C-94AA-4C2D-980B-1BB7949C5AEC}" srcOrd="1" destOrd="0" presId="urn:microsoft.com/office/officeart/2005/8/layout/orgChart1"/>
    <dgm:cxn modelId="{99886E63-6FC4-40E9-8F8D-F80D88FA4DA6}" type="presOf" srcId="{C88CABE2-4127-48D2-BFDB-94B01A6AA5CA}" destId="{8470604E-8151-4D25-80DF-2C99C15B9B8B}" srcOrd="1" destOrd="0" presId="urn:microsoft.com/office/officeart/2005/8/layout/orgChart1"/>
    <dgm:cxn modelId="{C938959C-9CE6-46BB-8A0B-EFCD6A416CE0}" type="presOf" srcId="{CEA3244F-BC9A-4945-AE9F-47C0242DBABD}" destId="{41564A55-8BA5-46C4-9F78-C2CEC34CE091}" srcOrd="0" destOrd="0" presId="urn:microsoft.com/office/officeart/2005/8/layout/orgChart1"/>
    <dgm:cxn modelId="{90FDC733-429B-4C3C-A38A-753915C48505}" type="presOf" srcId="{BCADADF6-8700-4DB9-92BE-3ABC75268C12}" destId="{6DA615D7-B20D-4DAC-923D-EE5D70A42F5F}" srcOrd="0" destOrd="0" presId="urn:microsoft.com/office/officeart/2005/8/layout/orgChart1"/>
    <dgm:cxn modelId="{F900DD07-55B8-48AA-959A-84EFD1943037}" type="presOf" srcId="{55D8CC63-EBA9-4C14-B0A8-FA93F5A17962}" destId="{4203DC3D-29DB-49BE-871A-79EF66EF7148}" srcOrd="0" destOrd="0" presId="urn:microsoft.com/office/officeart/2005/8/layout/orgChart1"/>
    <dgm:cxn modelId="{32B3E0B0-94EC-45B5-8B77-33F1CAD0E46E}" type="presOf" srcId="{213D4C73-EA29-41CB-9EA7-D50ADD8B170B}" destId="{5C7BCF93-5BFF-45A6-B6C5-ECEB27E3FD83}" srcOrd="0" destOrd="0" presId="urn:microsoft.com/office/officeart/2005/8/layout/orgChart1"/>
    <dgm:cxn modelId="{00128D57-6B8F-47C5-AC74-7AD3B2FFEBF1}" srcId="{4AA516D7-39AB-45DA-B54A-98362A18092D}" destId="{213D4C73-EA29-41CB-9EA7-D50ADD8B170B}" srcOrd="2" destOrd="0" parTransId="{9D67B682-6FCC-4DD8-93F0-754D2672EA93}" sibTransId="{70593CD1-3ADF-4F17-9B25-F96F15F4DFAA}"/>
    <dgm:cxn modelId="{AAD051C0-0053-4C78-8947-9B9425FDFC9E}" type="presOf" srcId="{213D4C73-EA29-41CB-9EA7-D50ADD8B170B}" destId="{56AB9C1F-0DDF-48D4-B9CD-56EBBA066951}" srcOrd="1" destOrd="0" presId="urn:microsoft.com/office/officeart/2005/8/layout/orgChart1"/>
    <dgm:cxn modelId="{6D9D3613-C158-4DF2-BD00-A167F0012DF8}" type="presOf" srcId="{9D67B682-6FCC-4DD8-93F0-754D2672EA93}" destId="{30497585-5994-4086-8937-1894BDA34B3D}" srcOrd="0" destOrd="0" presId="urn:microsoft.com/office/officeart/2005/8/layout/orgChart1"/>
    <dgm:cxn modelId="{105C34BD-4B3D-43DA-B2C6-C04E375DC52C}" type="presOf" srcId="{C88CABE2-4127-48D2-BFDB-94B01A6AA5CA}" destId="{9CF537F8-671E-43A7-BA29-1F5D39DB5D56}" srcOrd="0" destOrd="0" presId="urn:microsoft.com/office/officeart/2005/8/layout/orgChart1"/>
    <dgm:cxn modelId="{40ADF7E9-3990-4780-BA3D-97958989E614}" srcId="{4AA516D7-39AB-45DA-B54A-98362A18092D}" destId="{CEA3244F-BC9A-4945-AE9F-47C0242DBABD}" srcOrd="3" destOrd="0" parTransId="{CE7B04BB-F506-47B9-A932-734E33BD3BFE}" sibTransId="{40FBCF78-3842-4095-AEEE-A8ACC5FAC3FF}"/>
    <dgm:cxn modelId="{27DBDD2D-C397-4D1C-83B0-5BD7F1335119}" srcId="{4AA516D7-39AB-45DA-B54A-98362A18092D}" destId="{BCADADF6-8700-4DB9-92BE-3ABC75268C12}" srcOrd="0" destOrd="0" parTransId="{55D8CC63-EBA9-4C14-B0A8-FA93F5A17962}" sibTransId="{17318DFA-31D9-497C-9206-EC573128C92E}"/>
    <dgm:cxn modelId="{11721ABD-83BA-43A3-836D-6DF81661ADCB}" srcId="{4AA516D7-39AB-45DA-B54A-98362A18092D}" destId="{C88CABE2-4127-48D2-BFDB-94B01A6AA5CA}" srcOrd="4" destOrd="0" parTransId="{C5B4FD32-5C57-4579-B98C-6A1A61368363}" sibTransId="{60D1C40F-15A8-4089-A5EC-7DF8A4988E8F}"/>
    <dgm:cxn modelId="{A41F1C67-A1D8-47B4-8138-4EF70DC7C505}" type="presOf" srcId="{30A6D55B-DC6F-42F1-AC44-6EAC92117E27}" destId="{4A1FEE30-443B-408A-9FE7-5C1B927DB719}" srcOrd="0" destOrd="0" presId="urn:microsoft.com/office/officeart/2005/8/layout/orgChart1"/>
    <dgm:cxn modelId="{23F06140-830A-412A-8E4F-9A55517A10A9}" type="presOf" srcId="{F2D28908-B8EC-44A4-9455-478FF99FB582}" destId="{02015419-7E50-4B11-91FD-594F847E48F4}" srcOrd="0" destOrd="0" presId="urn:microsoft.com/office/officeart/2005/8/layout/orgChart1"/>
    <dgm:cxn modelId="{36C9AAE2-0510-4407-B884-1C266FD04B11}" type="presOf" srcId="{30A6D55B-DC6F-42F1-AC44-6EAC92117E27}" destId="{21BF225E-AF56-45BD-83C4-51B38DE9C0F2}" srcOrd="1" destOrd="0" presId="urn:microsoft.com/office/officeart/2005/8/layout/orgChart1"/>
    <dgm:cxn modelId="{99C11B1E-0DE9-44EB-A0BF-12F4D2225C1C}" type="presOf" srcId="{4AA516D7-39AB-45DA-B54A-98362A18092D}" destId="{6784CBB8-9FDD-45AC-BC4F-6D7C55D0423C}" srcOrd="1" destOrd="0" presId="urn:microsoft.com/office/officeart/2005/8/layout/orgChart1"/>
    <dgm:cxn modelId="{9B7B6995-5C55-4920-8C83-95CE1FEEE9DF}" type="presOf" srcId="{C5B4FD32-5C57-4579-B98C-6A1A61368363}" destId="{6DF3DA8E-4B7D-4ECA-BADD-E62BED260022}" srcOrd="0" destOrd="0" presId="urn:microsoft.com/office/officeart/2005/8/layout/orgChart1"/>
    <dgm:cxn modelId="{3158E9B3-7A2D-4D12-9E0D-3E4828C1D76C}" type="presOf" srcId="{4AA516D7-39AB-45DA-B54A-98362A18092D}" destId="{01A8A359-FE61-4DF5-81A6-ECDA907255D8}" srcOrd="0" destOrd="0" presId="urn:microsoft.com/office/officeart/2005/8/layout/orgChart1"/>
    <dgm:cxn modelId="{C9813A00-F54F-430B-9BA2-B3C903B3323F}" srcId="{4AA516D7-39AB-45DA-B54A-98362A18092D}" destId="{30A6D55B-DC6F-42F1-AC44-6EAC92117E27}" srcOrd="1" destOrd="0" parTransId="{7C5F05F7-F283-4FF3-9EC4-83A3BF0A9E05}" sibTransId="{AA010BD4-8609-445A-A150-5E7CAA5284BD}"/>
    <dgm:cxn modelId="{FC5897A1-D4AE-42A8-B678-8B43D2E6F22B}" type="presOf" srcId="{7C5F05F7-F283-4FF3-9EC4-83A3BF0A9E05}" destId="{8BC59DEC-46A3-4F73-9516-35ABE2996B11}" srcOrd="0" destOrd="0" presId="urn:microsoft.com/office/officeart/2005/8/layout/orgChart1"/>
    <dgm:cxn modelId="{26463325-BE72-47F8-989C-77D0400D9201}" type="presOf" srcId="{CE7B04BB-F506-47B9-A932-734E33BD3BFE}" destId="{EC2D37DF-1C47-42C2-B149-8EAFC2779397}" srcOrd="0" destOrd="0" presId="urn:microsoft.com/office/officeart/2005/8/layout/orgChart1"/>
    <dgm:cxn modelId="{48321D5E-06E2-4511-907B-8975D565BDDD}" srcId="{F2D28908-B8EC-44A4-9455-478FF99FB582}" destId="{4AA516D7-39AB-45DA-B54A-98362A18092D}" srcOrd="0" destOrd="0" parTransId="{46BF42E2-2B13-4A55-86B4-18DA0987700A}" sibTransId="{5B0DD795-07FB-4705-83D4-06C98DF184E6}"/>
    <dgm:cxn modelId="{17E19CFF-1A2A-4DE0-83FB-4096AA4CD18D}" type="presParOf" srcId="{02015419-7E50-4B11-91FD-594F847E48F4}" destId="{77161D09-95AE-4565-8FB2-48C1D249DCB6}" srcOrd="0" destOrd="0" presId="urn:microsoft.com/office/officeart/2005/8/layout/orgChart1"/>
    <dgm:cxn modelId="{AF188CBE-73C4-4847-AF3E-E996BB2F24ED}" type="presParOf" srcId="{77161D09-95AE-4565-8FB2-48C1D249DCB6}" destId="{936E681F-C2FA-49E4-9499-E52D4310CA72}" srcOrd="0" destOrd="0" presId="urn:microsoft.com/office/officeart/2005/8/layout/orgChart1"/>
    <dgm:cxn modelId="{AF15AFCC-3D86-4838-8385-715635B3FAF0}" type="presParOf" srcId="{936E681F-C2FA-49E4-9499-E52D4310CA72}" destId="{01A8A359-FE61-4DF5-81A6-ECDA907255D8}" srcOrd="0" destOrd="0" presId="urn:microsoft.com/office/officeart/2005/8/layout/orgChart1"/>
    <dgm:cxn modelId="{4125707C-C190-4DA3-B5A9-E8355F2C97BF}" type="presParOf" srcId="{936E681F-C2FA-49E4-9499-E52D4310CA72}" destId="{6784CBB8-9FDD-45AC-BC4F-6D7C55D0423C}" srcOrd="1" destOrd="0" presId="urn:microsoft.com/office/officeart/2005/8/layout/orgChart1"/>
    <dgm:cxn modelId="{566EB19D-701E-4EC6-BA8A-83A86D8CE965}" type="presParOf" srcId="{77161D09-95AE-4565-8FB2-48C1D249DCB6}" destId="{C9E6D3B1-DEC9-4ADB-A94E-C93E2FD31A0D}" srcOrd="1" destOrd="0" presId="urn:microsoft.com/office/officeart/2005/8/layout/orgChart1"/>
    <dgm:cxn modelId="{DAA3277F-01BE-4263-89A9-26F6EB8345FD}" type="presParOf" srcId="{C9E6D3B1-DEC9-4ADB-A94E-C93E2FD31A0D}" destId="{4203DC3D-29DB-49BE-871A-79EF66EF7148}" srcOrd="0" destOrd="0" presId="urn:microsoft.com/office/officeart/2005/8/layout/orgChart1"/>
    <dgm:cxn modelId="{51E68E63-2ECD-42ED-8625-6CBB4DFFD6AD}" type="presParOf" srcId="{C9E6D3B1-DEC9-4ADB-A94E-C93E2FD31A0D}" destId="{F9A91682-D305-4772-92BD-98E90559E998}" srcOrd="1" destOrd="0" presId="urn:microsoft.com/office/officeart/2005/8/layout/orgChart1"/>
    <dgm:cxn modelId="{40665991-3AA2-4727-BF1B-DED2DE78FC4C}" type="presParOf" srcId="{F9A91682-D305-4772-92BD-98E90559E998}" destId="{B5706780-89F6-4A60-B547-68FE5216DB62}" srcOrd="0" destOrd="0" presId="urn:microsoft.com/office/officeart/2005/8/layout/orgChart1"/>
    <dgm:cxn modelId="{E06BFA47-08B0-430D-8437-8771B0F98F95}" type="presParOf" srcId="{B5706780-89F6-4A60-B547-68FE5216DB62}" destId="{6DA615D7-B20D-4DAC-923D-EE5D70A42F5F}" srcOrd="0" destOrd="0" presId="urn:microsoft.com/office/officeart/2005/8/layout/orgChart1"/>
    <dgm:cxn modelId="{39E4FE6E-EBB2-4C55-8721-8A8F86332641}" type="presParOf" srcId="{B5706780-89F6-4A60-B547-68FE5216DB62}" destId="{D1FF01C5-3AD7-4DB2-88C7-F1BF75A7DDFE}" srcOrd="1" destOrd="0" presId="urn:microsoft.com/office/officeart/2005/8/layout/orgChart1"/>
    <dgm:cxn modelId="{1D85DFCC-ABAE-44E1-83FB-26721ED7B55E}" type="presParOf" srcId="{F9A91682-D305-4772-92BD-98E90559E998}" destId="{F0CD1239-356B-4D82-A06F-FFB4866AEFB3}" srcOrd="1" destOrd="0" presId="urn:microsoft.com/office/officeart/2005/8/layout/orgChart1"/>
    <dgm:cxn modelId="{F7B1FE3C-1ADC-4CCA-8694-C5F78D3FF4F0}" type="presParOf" srcId="{F9A91682-D305-4772-92BD-98E90559E998}" destId="{24820625-BB0B-4C72-BE3C-BDF945344D45}" srcOrd="2" destOrd="0" presId="urn:microsoft.com/office/officeart/2005/8/layout/orgChart1"/>
    <dgm:cxn modelId="{D27AF94B-9DD7-4468-A619-1984603F4814}" type="presParOf" srcId="{C9E6D3B1-DEC9-4ADB-A94E-C93E2FD31A0D}" destId="{8BC59DEC-46A3-4F73-9516-35ABE2996B11}" srcOrd="2" destOrd="0" presId="urn:microsoft.com/office/officeart/2005/8/layout/orgChart1"/>
    <dgm:cxn modelId="{3E294C36-B3C1-410D-B6D8-FB9A4B837002}" type="presParOf" srcId="{C9E6D3B1-DEC9-4ADB-A94E-C93E2FD31A0D}" destId="{5691CCD6-084D-41FD-889D-648784DB96CE}" srcOrd="3" destOrd="0" presId="urn:microsoft.com/office/officeart/2005/8/layout/orgChart1"/>
    <dgm:cxn modelId="{25CB905F-94E6-4A03-926C-9D2C9FCC42AF}" type="presParOf" srcId="{5691CCD6-084D-41FD-889D-648784DB96CE}" destId="{9F312E7E-96E5-4154-9F78-513EE7E4B77B}" srcOrd="0" destOrd="0" presId="urn:microsoft.com/office/officeart/2005/8/layout/orgChart1"/>
    <dgm:cxn modelId="{47E651A2-768A-489F-90AA-D4FA40A96F1E}" type="presParOf" srcId="{9F312E7E-96E5-4154-9F78-513EE7E4B77B}" destId="{4A1FEE30-443B-408A-9FE7-5C1B927DB719}" srcOrd="0" destOrd="0" presId="urn:microsoft.com/office/officeart/2005/8/layout/orgChart1"/>
    <dgm:cxn modelId="{A051A460-5D24-4D03-8F33-D0B8E5EB3FE9}" type="presParOf" srcId="{9F312E7E-96E5-4154-9F78-513EE7E4B77B}" destId="{21BF225E-AF56-45BD-83C4-51B38DE9C0F2}" srcOrd="1" destOrd="0" presId="urn:microsoft.com/office/officeart/2005/8/layout/orgChart1"/>
    <dgm:cxn modelId="{3BE4D2FF-1F08-4E58-8A69-DBA77ACBF597}" type="presParOf" srcId="{5691CCD6-084D-41FD-889D-648784DB96CE}" destId="{937A57F8-FF86-4084-8AF8-4882C68BCACB}" srcOrd="1" destOrd="0" presId="urn:microsoft.com/office/officeart/2005/8/layout/orgChart1"/>
    <dgm:cxn modelId="{1B6CCC30-CA55-419A-B16C-3ACF42EEBF2C}" type="presParOf" srcId="{5691CCD6-084D-41FD-889D-648784DB96CE}" destId="{287A8DD8-0532-48FD-9215-486517A31432}" srcOrd="2" destOrd="0" presId="urn:microsoft.com/office/officeart/2005/8/layout/orgChart1"/>
    <dgm:cxn modelId="{F48E14AA-424C-4320-B654-AF106EBB9DD6}" type="presParOf" srcId="{C9E6D3B1-DEC9-4ADB-A94E-C93E2FD31A0D}" destId="{30497585-5994-4086-8937-1894BDA34B3D}" srcOrd="4" destOrd="0" presId="urn:microsoft.com/office/officeart/2005/8/layout/orgChart1"/>
    <dgm:cxn modelId="{F9F89AEC-13F4-4760-BBBF-D076D3EFF0FB}" type="presParOf" srcId="{C9E6D3B1-DEC9-4ADB-A94E-C93E2FD31A0D}" destId="{4AD2F11E-7A85-45DC-AEE5-D9E4315E1126}" srcOrd="5" destOrd="0" presId="urn:microsoft.com/office/officeart/2005/8/layout/orgChart1"/>
    <dgm:cxn modelId="{713EB33B-7F96-4946-AE88-7656E65370BD}" type="presParOf" srcId="{4AD2F11E-7A85-45DC-AEE5-D9E4315E1126}" destId="{CCC143B5-C834-4B82-BC48-B6BD5319D51F}" srcOrd="0" destOrd="0" presId="urn:microsoft.com/office/officeart/2005/8/layout/orgChart1"/>
    <dgm:cxn modelId="{0CE3C1ED-77D7-4F86-972B-DA6A116C6DAF}" type="presParOf" srcId="{CCC143B5-C834-4B82-BC48-B6BD5319D51F}" destId="{5C7BCF93-5BFF-45A6-B6C5-ECEB27E3FD83}" srcOrd="0" destOrd="0" presId="urn:microsoft.com/office/officeart/2005/8/layout/orgChart1"/>
    <dgm:cxn modelId="{DA7EA35E-BBCB-4E58-9F9E-C0C81C98B78F}" type="presParOf" srcId="{CCC143B5-C834-4B82-BC48-B6BD5319D51F}" destId="{56AB9C1F-0DDF-48D4-B9CD-56EBBA066951}" srcOrd="1" destOrd="0" presId="urn:microsoft.com/office/officeart/2005/8/layout/orgChart1"/>
    <dgm:cxn modelId="{AC4680C3-3DBE-465F-B26D-FBD488423973}" type="presParOf" srcId="{4AD2F11E-7A85-45DC-AEE5-D9E4315E1126}" destId="{5D55E609-954E-41C7-80A4-989A79182A1F}" srcOrd="1" destOrd="0" presId="urn:microsoft.com/office/officeart/2005/8/layout/orgChart1"/>
    <dgm:cxn modelId="{3AA532C3-6464-4CE4-BC0C-1BA483511DBC}" type="presParOf" srcId="{4AD2F11E-7A85-45DC-AEE5-D9E4315E1126}" destId="{8A5A34B7-B6C8-4A59-9A9E-B52C50E2E35C}" srcOrd="2" destOrd="0" presId="urn:microsoft.com/office/officeart/2005/8/layout/orgChart1"/>
    <dgm:cxn modelId="{100F6B77-930E-4591-A01C-E6A8800BF95A}" type="presParOf" srcId="{C9E6D3B1-DEC9-4ADB-A94E-C93E2FD31A0D}" destId="{EC2D37DF-1C47-42C2-B149-8EAFC2779397}" srcOrd="6" destOrd="0" presId="urn:microsoft.com/office/officeart/2005/8/layout/orgChart1"/>
    <dgm:cxn modelId="{56CDCB6E-4DE1-4D4C-A17E-80034D827699}" type="presParOf" srcId="{C9E6D3B1-DEC9-4ADB-A94E-C93E2FD31A0D}" destId="{C9033900-F3DE-4285-9195-D7B6964DEDAE}" srcOrd="7" destOrd="0" presId="urn:microsoft.com/office/officeart/2005/8/layout/orgChart1"/>
    <dgm:cxn modelId="{63911E7B-5F8B-4492-B834-70A5FFE442A5}" type="presParOf" srcId="{C9033900-F3DE-4285-9195-D7B6964DEDAE}" destId="{C01FD8A1-4E37-4239-89B9-19368CF3294E}" srcOrd="0" destOrd="0" presId="urn:microsoft.com/office/officeart/2005/8/layout/orgChart1"/>
    <dgm:cxn modelId="{C536ECE1-0907-4557-A6FF-2E2696F3594F}" type="presParOf" srcId="{C01FD8A1-4E37-4239-89B9-19368CF3294E}" destId="{41564A55-8BA5-46C4-9F78-C2CEC34CE091}" srcOrd="0" destOrd="0" presId="urn:microsoft.com/office/officeart/2005/8/layout/orgChart1"/>
    <dgm:cxn modelId="{1BC59528-ED8A-4BB1-A855-0BA9177A6400}" type="presParOf" srcId="{C01FD8A1-4E37-4239-89B9-19368CF3294E}" destId="{CDE6C73C-94AA-4C2D-980B-1BB7949C5AEC}" srcOrd="1" destOrd="0" presId="urn:microsoft.com/office/officeart/2005/8/layout/orgChart1"/>
    <dgm:cxn modelId="{F5583FA9-E8A9-4AF6-AD76-57CF32EACF38}" type="presParOf" srcId="{C9033900-F3DE-4285-9195-D7B6964DEDAE}" destId="{3654D38A-EB78-4D74-9D5C-E2DCB6391491}" srcOrd="1" destOrd="0" presId="urn:microsoft.com/office/officeart/2005/8/layout/orgChart1"/>
    <dgm:cxn modelId="{DE6AABC9-19F7-49B0-A702-DB07CA6271D7}" type="presParOf" srcId="{C9033900-F3DE-4285-9195-D7B6964DEDAE}" destId="{49207832-92C8-4EDA-9B26-F6FC07651BAE}" srcOrd="2" destOrd="0" presId="urn:microsoft.com/office/officeart/2005/8/layout/orgChart1"/>
    <dgm:cxn modelId="{5732E6DA-8CED-4FA3-9282-87BD9E1A3039}" type="presParOf" srcId="{C9E6D3B1-DEC9-4ADB-A94E-C93E2FD31A0D}" destId="{6DF3DA8E-4B7D-4ECA-BADD-E62BED260022}" srcOrd="8" destOrd="0" presId="urn:microsoft.com/office/officeart/2005/8/layout/orgChart1"/>
    <dgm:cxn modelId="{D53E3E32-7CD0-44DD-A7A2-053BAB5E9552}" type="presParOf" srcId="{C9E6D3B1-DEC9-4ADB-A94E-C93E2FD31A0D}" destId="{9FE06F06-5F50-43C5-A75D-D473066FFAA1}" srcOrd="9" destOrd="0" presId="urn:microsoft.com/office/officeart/2005/8/layout/orgChart1"/>
    <dgm:cxn modelId="{69EC1F02-9C8F-47B3-8354-B1CBFD793F3F}" type="presParOf" srcId="{9FE06F06-5F50-43C5-A75D-D473066FFAA1}" destId="{C449ED41-60A4-40F8-9751-F861CD0A3996}" srcOrd="0" destOrd="0" presId="urn:microsoft.com/office/officeart/2005/8/layout/orgChart1"/>
    <dgm:cxn modelId="{C0C89C04-C94A-42FA-8BE9-ADAC61AB367F}" type="presParOf" srcId="{C449ED41-60A4-40F8-9751-F861CD0A3996}" destId="{9CF537F8-671E-43A7-BA29-1F5D39DB5D56}" srcOrd="0" destOrd="0" presId="urn:microsoft.com/office/officeart/2005/8/layout/orgChart1"/>
    <dgm:cxn modelId="{BD2E2FA4-5B5F-4DB6-9598-63369E542524}" type="presParOf" srcId="{C449ED41-60A4-40F8-9751-F861CD0A3996}" destId="{8470604E-8151-4D25-80DF-2C99C15B9B8B}" srcOrd="1" destOrd="0" presId="urn:microsoft.com/office/officeart/2005/8/layout/orgChart1"/>
    <dgm:cxn modelId="{81D57574-2D10-45A6-BF99-EFB3360A6338}" type="presParOf" srcId="{9FE06F06-5F50-43C5-A75D-D473066FFAA1}" destId="{524092B8-DD73-4144-8ECD-7B85CDB406DF}" srcOrd="1" destOrd="0" presId="urn:microsoft.com/office/officeart/2005/8/layout/orgChart1"/>
    <dgm:cxn modelId="{A451E45D-D4DE-41FE-B9A6-187F87E8539F}" type="presParOf" srcId="{9FE06F06-5F50-43C5-A75D-D473066FFAA1}" destId="{5AED2267-82E0-4E7D-B72C-166954211CFE}" srcOrd="2" destOrd="0" presId="urn:microsoft.com/office/officeart/2005/8/layout/orgChart1"/>
    <dgm:cxn modelId="{E8E4FA1A-5D6C-44C4-9FF6-673D5FB3FB0B}" type="presParOf" srcId="{77161D09-95AE-4565-8FB2-48C1D249DCB6}" destId="{E11234E1-D285-4550-8DC7-51C43F26B70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C18C55-D092-4DE7-95EC-70D0DEC9C623}">
      <dsp:nvSpPr>
        <dsp:cNvPr id="0" name=""/>
        <dsp:cNvSpPr/>
      </dsp:nvSpPr>
      <dsp:spPr>
        <a:xfrm>
          <a:off x="704395" y="111662"/>
          <a:ext cx="3560094" cy="128362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0" kern="1200" dirty="0">
              <a:solidFill>
                <a:schemeClr val="bg1"/>
              </a:solidFill>
              <a:latin typeface="+mn-lt"/>
              <a:ea typeface="+mn-ea"/>
              <a:cs typeface="+mn-cs"/>
            </a:rPr>
            <a:t>salmonella</a:t>
          </a:r>
        </a:p>
      </dsp:txBody>
      <dsp:txXfrm>
        <a:off x="741991" y="149258"/>
        <a:ext cx="3484902" cy="1208437"/>
      </dsp:txXfrm>
    </dsp:sp>
    <dsp:sp modelId="{A82FC6EC-A893-4AA6-8FDE-158C97C61480}">
      <dsp:nvSpPr>
        <dsp:cNvPr id="0" name=""/>
        <dsp:cNvSpPr/>
      </dsp:nvSpPr>
      <dsp:spPr>
        <a:xfrm>
          <a:off x="1060404" y="1395291"/>
          <a:ext cx="98744" cy="854563"/>
        </a:xfrm>
        <a:custGeom>
          <a:avLst/>
          <a:gdLst/>
          <a:ahLst/>
          <a:cxnLst/>
          <a:rect l="0" t="0" r="0" b="0"/>
          <a:pathLst>
            <a:path>
              <a:moveTo>
                <a:pt x="0" y="0"/>
              </a:moveTo>
              <a:lnTo>
                <a:pt x="0" y="854563"/>
              </a:lnTo>
              <a:lnTo>
                <a:pt x="98744" y="85456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0EE6FAC-8C6B-487F-9C79-1F0C53216894}">
      <dsp:nvSpPr>
        <dsp:cNvPr id="0" name=""/>
        <dsp:cNvSpPr/>
      </dsp:nvSpPr>
      <dsp:spPr>
        <a:xfrm>
          <a:off x="1159149" y="1608040"/>
          <a:ext cx="3323428" cy="128362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a:solidFill>
                <a:srgbClr val="FF0000"/>
              </a:solidFill>
              <a:latin typeface="Calibri" panose="020F0502020204030204"/>
              <a:ea typeface="+mn-ea"/>
              <a:cs typeface="+mn-cs"/>
            </a:rPr>
            <a:t>Salmonella </a:t>
          </a:r>
          <a:r>
            <a:rPr lang="en-US" sz="2000" b="1" u="sng" kern="1200" dirty="0">
              <a:solidFill>
                <a:srgbClr val="FF0000"/>
              </a:solidFill>
              <a:latin typeface="Calibri" panose="020F0502020204030204"/>
              <a:ea typeface="+mn-ea"/>
              <a:cs typeface="+mn-cs"/>
            </a:rPr>
            <a:t>enterica</a:t>
          </a:r>
          <a:r>
            <a:rPr lang="en-US" sz="2000" kern="1200" dirty="0">
              <a:solidFill>
                <a:srgbClr val="FF0000"/>
              </a:solidFill>
              <a:latin typeface="Calibri" panose="020F0502020204030204"/>
              <a:ea typeface="+mn-ea"/>
              <a:cs typeface="+mn-cs"/>
            </a:rPr>
            <a:t> is the common cause of food poisoning in Saudi Arabia</a:t>
          </a:r>
          <a:r>
            <a:rPr lang="en-US" sz="2000" kern="1200" dirty="0">
              <a:solidFill>
                <a:prstClr val="black"/>
              </a:solidFill>
              <a:latin typeface="Calibri" panose="020F0502020204030204"/>
              <a:ea typeface="+mn-ea"/>
              <a:cs typeface="+mn-cs"/>
            </a:rPr>
            <a:t>.</a:t>
          </a:r>
        </a:p>
      </dsp:txBody>
      <dsp:txXfrm>
        <a:off x="1196745" y="1645636"/>
        <a:ext cx="3248236" cy="1208437"/>
      </dsp:txXfrm>
    </dsp:sp>
    <dsp:sp modelId="{568D9E52-70DC-41E8-9332-5B0FE08FA0B9}">
      <dsp:nvSpPr>
        <dsp:cNvPr id="0" name=""/>
        <dsp:cNvSpPr/>
      </dsp:nvSpPr>
      <dsp:spPr>
        <a:xfrm>
          <a:off x="1060404" y="1395291"/>
          <a:ext cx="98744" cy="2459099"/>
        </a:xfrm>
        <a:custGeom>
          <a:avLst/>
          <a:gdLst/>
          <a:ahLst/>
          <a:cxnLst/>
          <a:rect l="0" t="0" r="0" b="0"/>
          <a:pathLst>
            <a:path>
              <a:moveTo>
                <a:pt x="0" y="0"/>
              </a:moveTo>
              <a:lnTo>
                <a:pt x="0" y="2459099"/>
              </a:lnTo>
              <a:lnTo>
                <a:pt x="98744" y="245909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D45E617-D56A-44EB-AC6A-3C29FEA94B70}">
      <dsp:nvSpPr>
        <dsp:cNvPr id="0" name=""/>
        <dsp:cNvSpPr/>
      </dsp:nvSpPr>
      <dsp:spPr>
        <a:xfrm>
          <a:off x="1159149" y="3212576"/>
          <a:ext cx="3420245" cy="128362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a:solidFill>
                <a:srgbClr val="FF0000"/>
              </a:solidFill>
              <a:latin typeface="Calibri" panose="020F0502020204030204"/>
              <a:ea typeface="+mn-ea"/>
              <a:cs typeface="+mn-cs"/>
            </a:rPr>
            <a:t>Salmonella </a:t>
          </a:r>
          <a:r>
            <a:rPr lang="en-US" sz="2000" b="1" u="sng" kern="1200" dirty="0">
              <a:solidFill>
                <a:srgbClr val="FF0000"/>
              </a:solidFill>
              <a:latin typeface="Calibri" panose="020F0502020204030204"/>
              <a:ea typeface="+mn-ea"/>
              <a:cs typeface="+mn-cs"/>
            </a:rPr>
            <a:t>typhi</a:t>
          </a:r>
          <a:r>
            <a:rPr lang="en-US" sz="2000" kern="1200" dirty="0">
              <a:solidFill>
                <a:srgbClr val="FF0000"/>
              </a:solidFill>
              <a:latin typeface="Calibri" panose="020F0502020204030204"/>
              <a:ea typeface="+mn-ea"/>
              <a:cs typeface="+mn-cs"/>
            </a:rPr>
            <a:t> transmitted through human </a:t>
          </a:r>
          <a:r>
            <a:rPr lang="en-US" sz="2000" kern="1200" dirty="0" err="1">
              <a:solidFill>
                <a:srgbClr val="FF0000"/>
              </a:solidFill>
              <a:latin typeface="Calibri" panose="020F0502020204030204"/>
              <a:ea typeface="+mn-ea"/>
              <a:cs typeface="+mn-cs"/>
            </a:rPr>
            <a:t>faeces</a:t>
          </a:r>
          <a:endParaRPr lang="en-US" sz="2000" kern="1200" dirty="0">
            <a:solidFill>
              <a:srgbClr val="FF0000"/>
            </a:solidFill>
            <a:latin typeface="Calibri" panose="020F0502020204030204"/>
            <a:ea typeface="+mn-ea"/>
            <a:cs typeface="+mn-cs"/>
          </a:endParaRPr>
        </a:p>
      </dsp:txBody>
      <dsp:txXfrm>
        <a:off x="1196745" y="3250172"/>
        <a:ext cx="3345053" cy="12084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C18C55-D092-4DE7-95EC-70D0DEC9C623}">
      <dsp:nvSpPr>
        <dsp:cNvPr id="0" name=""/>
        <dsp:cNvSpPr/>
      </dsp:nvSpPr>
      <dsp:spPr>
        <a:xfrm>
          <a:off x="702312" y="113615"/>
          <a:ext cx="3662200" cy="13204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a:solidFill>
                <a:schemeClr val="bg1"/>
              </a:solidFill>
              <a:latin typeface="+mn-lt"/>
              <a:ea typeface="+mn-ea"/>
              <a:cs typeface="+mn-cs"/>
            </a:rPr>
            <a:t>shigella</a:t>
          </a:r>
        </a:p>
      </dsp:txBody>
      <dsp:txXfrm>
        <a:off x="740986" y="152289"/>
        <a:ext cx="3584852" cy="1243096"/>
      </dsp:txXfrm>
    </dsp:sp>
    <dsp:sp modelId="{A82FC6EC-A893-4AA6-8FDE-158C97C61480}">
      <dsp:nvSpPr>
        <dsp:cNvPr id="0" name=""/>
        <dsp:cNvSpPr/>
      </dsp:nvSpPr>
      <dsp:spPr>
        <a:xfrm>
          <a:off x="1068532" y="1434060"/>
          <a:ext cx="101576" cy="879072"/>
        </a:xfrm>
        <a:custGeom>
          <a:avLst/>
          <a:gdLst/>
          <a:ahLst/>
          <a:cxnLst/>
          <a:rect l="0" t="0" r="0" b="0"/>
          <a:pathLst>
            <a:path>
              <a:moveTo>
                <a:pt x="0" y="0"/>
              </a:moveTo>
              <a:lnTo>
                <a:pt x="0" y="879072"/>
              </a:lnTo>
              <a:lnTo>
                <a:pt x="101576" y="87907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0EE6FAC-8C6B-487F-9C79-1F0C53216894}">
      <dsp:nvSpPr>
        <dsp:cNvPr id="0" name=""/>
        <dsp:cNvSpPr/>
      </dsp:nvSpPr>
      <dsp:spPr>
        <a:xfrm>
          <a:off x="1170109" y="1652910"/>
          <a:ext cx="3418747" cy="132044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a:solidFill>
                <a:srgbClr val="FF0000"/>
              </a:solidFill>
            </a:rPr>
            <a:t>It causes local Gastrointestinal invasion and bacteremia less common in normal host.</a:t>
          </a:r>
          <a:endParaRPr lang="en-US" sz="2000" kern="1200" dirty="0">
            <a:solidFill>
              <a:srgbClr val="FF0000"/>
            </a:solidFill>
            <a:latin typeface="Calibri" panose="020F0502020204030204"/>
            <a:ea typeface="+mn-ea"/>
            <a:cs typeface="+mn-cs"/>
          </a:endParaRPr>
        </a:p>
      </dsp:txBody>
      <dsp:txXfrm>
        <a:off x="1208783" y="1691584"/>
        <a:ext cx="3341399" cy="12430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F3DA8E-4B7D-4ECA-BADD-E62BED260022}">
      <dsp:nvSpPr>
        <dsp:cNvPr id="0" name=""/>
        <dsp:cNvSpPr/>
      </dsp:nvSpPr>
      <dsp:spPr>
        <a:xfrm>
          <a:off x="6096000" y="3464483"/>
          <a:ext cx="5007189" cy="405519"/>
        </a:xfrm>
        <a:custGeom>
          <a:avLst/>
          <a:gdLst/>
          <a:ahLst/>
          <a:cxnLst/>
          <a:rect l="0" t="0" r="0" b="0"/>
          <a:pathLst>
            <a:path>
              <a:moveTo>
                <a:pt x="0" y="0"/>
              </a:moveTo>
              <a:lnTo>
                <a:pt x="0" y="202759"/>
              </a:lnTo>
              <a:lnTo>
                <a:pt x="5007189" y="202759"/>
              </a:lnTo>
              <a:lnTo>
                <a:pt x="5007189" y="405519"/>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C2D37DF-1C47-42C2-B149-8EAFC2779397}">
      <dsp:nvSpPr>
        <dsp:cNvPr id="0" name=""/>
        <dsp:cNvSpPr/>
      </dsp:nvSpPr>
      <dsp:spPr>
        <a:xfrm>
          <a:off x="6096000" y="3464483"/>
          <a:ext cx="2350400" cy="405519"/>
        </a:xfrm>
        <a:custGeom>
          <a:avLst/>
          <a:gdLst/>
          <a:ahLst/>
          <a:cxnLst/>
          <a:rect l="0" t="0" r="0" b="0"/>
          <a:pathLst>
            <a:path>
              <a:moveTo>
                <a:pt x="0" y="0"/>
              </a:moveTo>
              <a:lnTo>
                <a:pt x="0" y="202759"/>
              </a:lnTo>
              <a:lnTo>
                <a:pt x="2350400" y="202759"/>
              </a:lnTo>
              <a:lnTo>
                <a:pt x="2350400" y="405519"/>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0497585-5994-4086-8937-1894BDA34B3D}">
      <dsp:nvSpPr>
        <dsp:cNvPr id="0" name=""/>
        <dsp:cNvSpPr/>
      </dsp:nvSpPr>
      <dsp:spPr>
        <a:xfrm>
          <a:off x="5904845" y="3464483"/>
          <a:ext cx="191154" cy="405519"/>
        </a:xfrm>
        <a:custGeom>
          <a:avLst/>
          <a:gdLst/>
          <a:ahLst/>
          <a:cxnLst/>
          <a:rect l="0" t="0" r="0" b="0"/>
          <a:pathLst>
            <a:path>
              <a:moveTo>
                <a:pt x="191154" y="0"/>
              </a:moveTo>
              <a:lnTo>
                <a:pt x="191154" y="202759"/>
              </a:lnTo>
              <a:lnTo>
                <a:pt x="0" y="202759"/>
              </a:lnTo>
              <a:lnTo>
                <a:pt x="0" y="405519"/>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BC59DEC-46A3-4F73-9516-35ABE2996B11}">
      <dsp:nvSpPr>
        <dsp:cNvPr id="0" name=""/>
        <dsp:cNvSpPr/>
      </dsp:nvSpPr>
      <dsp:spPr>
        <a:xfrm>
          <a:off x="3439210" y="3464483"/>
          <a:ext cx="2656789" cy="405519"/>
        </a:xfrm>
        <a:custGeom>
          <a:avLst/>
          <a:gdLst/>
          <a:ahLst/>
          <a:cxnLst/>
          <a:rect l="0" t="0" r="0" b="0"/>
          <a:pathLst>
            <a:path>
              <a:moveTo>
                <a:pt x="2656789" y="0"/>
              </a:moveTo>
              <a:lnTo>
                <a:pt x="2656789" y="202759"/>
              </a:lnTo>
              <a:lnTo>
                <a:pt x="0" y="202759"/>
              </a:lnTo>
              <a:lnTo>
                <a:pt x="0" y="405519"/>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203DC3D-29DB-49BE-871A-79EF66EF7148}">
      <dsp:nvSpPr>
        <dsp:cNvPr id="0" name=""/>
        <dsp:cNvSpPr/>
      </dsp:nvSpPr>
      <dsp:spPr>
        <a:xfrm>
          <a:off x="973575" y="3464483"/>
          <a:ext cx="5122424" cy="405519"/>
        </a:xfrm>
        <a:custGeom>
          <a:avLst/>
          <a:gdLst/>
          <a:ahLst/>
          <a:cxnLst/>
          <a:rect l="0" t="0" r="0" b="0"/>
          <a:pathLst>
            <a:path>
              <a:moveTo>
                <a:pt x="5122424" y="0"/>
              </a:moveTo>
              <a:lnTo>
                <a:pt x="5122424" y="202759"/>
              </a:lnTo>
              <a:lnTo>
                <a:pt x="0" y="202759"/>
              </a:lnTo>
              <a:lnTo>
                <a:pt x="0" y="405519"/>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A8A359-FE61-4DF5-81A6-ECDA907255D8}">
      <dsp:nvSpPr>
        <dsp:cNvPr id="0" name=""/>
        <dsp:cNvSpPr/>
      </dsp:nvSpPr>
      <dsp:spPr>
        <a:xfrm>
          <a:off x="5130477" y="2498960"/>
          <a:ext cx="1931044" cy="96552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err="1">
              <a:latin typeface="+mn-lt"/>
              <a:ea typeface="+mn-ea"/>
              <a:cs typeface="+mn-cs"/>
            </a:rPr>
            <a:t>E.Coli</a:t>
          </a:r>
          <a:r>
            <a:rPr lang="en-US" sz="2000" kern="1200" dirty="0">
              <a:latin typeface="+mn-lt"/>
              <a:ea typeface="+mn-ea"/>
              <a:cs typeface="+mn-cs"/>
            </a:rPr>
            <a:t> diarrhea </a:t>
          </a:r>
        </a:p>
      </dsp:txBody>
      <dsp:txXfrm>
        <a:off x="5130477" y="2498960"/>
        <a:ext cx="1931044" cy="965522"/>
      </dsp:txXfrm>
    </dsp:sp>
    <dsp:sp modelId="{6DA615D7-B20D-4DAC-923D-EE5D70A42F5F}">
      <dsp:nvSpPr>
        <dsp:cNvPr id="0" name=""/>
        <dsp:cNvSpPr/>
      </dsp:nvSpPr>
      <dsp:spPr>
        <a:xfrm>
          <a:off x="8052" y="3870002"/>
          <a:ext cx="1931044" cy="965522"/>
        </a:xfrm>
        <a:prstGeom prst="rect">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a:solidFill>
                <a:schemeClr val="tx1"/>
              </a:solidFill>
            </a:rPr>
            <a:t>Enterotoxigenic E.coli</a:t>
          </a:r>
        </a:p>
        <a:p>
          <a:pPr lvl="0" algn="ctr" defTabSz="755650">
            <a:lnSpc>
              <a:spcPct val="90000"/>
            </a:lnSpc>
            <a:spcBef>
              <a:spcPct val="0"/>
            </a:spcBef>
            <a:spcAft>
              <a:spcPct val="35000"/>
            </a:spcAft>
          </a:pPr>
          <a:r>
            <a:rPr lang="en-US" sz="1700" kern="1200" dirty="0">
              <a:solidFill>
                <a:schemeClr val="tx1"/>
              </a:solidFill>
            </a:rPr>
            <a:t>[ETEC]</a:t>
          </a:r>
        </a:p>
      </dsp:txBody>
      <dsp:txXfrm>
        <a:off x="8052" y="3870002"/>
        <a:ext cx="1931044" cy="965522"/>
      </dsp:txXfrm>
    </dsp:sp>
    <dsp:sp modelId="{4A1FEE30-443B-408A-9FE7-5C1B927DB719}">
      <dsp:nvSpPr>
        <dsp:cNvPr id="0" name=""/>
        <dsp:cNvSpPr/>
      </dsp:nvSpPr>
      <dsp:spPr>
        <a:xfrm>
          <a:off x="2344616" y="3870002"/>
          <a:ext cx="2189187" cy="965522"/>
        </a:xfrm>
        <a:prstGeom prst="rect">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a:solidFill>
                <a:schemeClr val="tx1"/>
              </a:solidFill>
            </a:rPr>
            <a:t>Enteropathogenic E.coli</a:t>
          </a:r>
        </a:p>
        <a:p>
          <a:pPr lvl="0" algn="ctr" defTabSz="755650">
            <a:lnSpc>
              <a:spcPct val="90000"/>
            </a:lnSpc>
            <a:spcBef>
              <a:spcPct val="0"/>
            </a:spcBef>
            <a:spcAft>
              <a:spcPct val="35000"/>
            </a:spcAft>
          </a:pPr>
          <a:r>
            <a:rPr lang="en-US" sz="1700" kern="1200" dirty="0">
              <a:solidFill>
                <a:schemeClr val="tx1"/>
              </a:solidFill>
            </a:rPr>
            <a:t>[EPEC]</a:t>
          </a:r>
        </a:p>
      </dsp:txBody>
      <dsp:txXfrm>
        <a:off x="2344616" y="3870002"/>
        <a:ext cx="2189187" cy="965522"/>
      </dsp:txXfrm>
    </dsp:sp>
    <dsp:sp modelId="{5C7BCF93-5BFF-45A6-B6C5-ECEB27E3FD83}">
      <dsp:nvSpPr>
        <dsp:cNvPr id="0" name=""/>
        <dsp:cNvSpPr/>
      </dsp:nvSpPr>
      <dsp:spPr>
        <a:xfrm>
          <a:off x="4939323" y="3870002"/>
          <a:ext cx="1931044" cy="965522"/>
        </a:xfrm>
        <a:prstGeom prst="rect">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err="1">
              <a:solidFill>
                <a:schemeClr val="tx1"/>
              </a:solidFill>
            </a:rPr>
            <a:t>Enteroinvasive</a:t>
          </a:r>
          <a:r>
            <a:rPr lang="en-US" sz="1700" kern="1200" dirty="0">
              <a:solidFill>
                <a:schemeClr val="tx1"/>
              </a:solidFill>
            </a:rPr>
            <a:t> E.coli</a:t>
          </a:r>
        </a:p>
        <a:p>
          <a:pPr lvl="0" algn="ctr" defTabSz="755650">
            <a:lnSpc>
              <a:spcPct val="90000"/>
            </a:lnSpc>
            <a:spcBef>
              <a:spcPct val="0"/>
            </a:spcBef>
            <a:spcAft>
              <a:spcPct val="35000"/>
            </a:spcAft>
          </a:pPr>
          <a:r>
            <a:rPr lang="en-US" sz="1700" kern="1200" dirty="0">
              <a:solidFill>
                <a:schemeClr val="tx1"/>
              </a:solidFill>
            </a:rPr>
            <a:t>[EIEC] </a:t>
          </a:r>
        </a:p>
      </dsp:txBody>
      <dsp:txXfrm>
        <a:off x="4939323" y="3870002"/>
        <a:ext cx="1931044" cy="965522"/>
      </dsp:txXfrm>
    </dsp:sp>
    <dsp:sp modelId="{41564A55-8BA5-46C4-9F78-C2CEC34CE091}">
      <dsp:nvSpPr>
        <dsp:cNvPr id="0" name=""/>
        <dsp:cNvSpPr/>
      </dsp:nvSpPr>
      <dsp:spPr>
        <a:xfrm>
          <a:off x="7275887" y="3870002"/>
          <a:ext cx="2341025" cy="965522"/>
        </a:xfrm>
        <a:prstGeom prst="rect">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a:solidFill>
                <a:schemeClr val="tx1"/>
              </a:solidFill>
            </a:rPr>
            <a:t>Enterohemorrhagic E.coli</a:t>
          </a:r>
        </a:p>
        <a:p>
          <a:pPr lvl="0" algn="ctr" defTabSz="755650">
            <a:lnSpc>
              <a:spcPct val="90000"/>
            </a:lnSpc>
            <a:spcBef>
              <a:spcPct val="0"/>
            </a:spcBef>
            <a:spcAft>
              <a:spcPct val="35000"/>
            </a:spcAft>
          </a:pPr>
          <a:r>
            <a:rPr lang="en-US" sz="1700" kern="1200">
              <a:solidFill>
                <a:schemeClr val="tx1"/>
              </a:solidFill>
            </a:rPr>
            <a:t>[EHEC]</a:t>
          </a:r>
          <a:endParaRPr lang="en-US" sz="1700" kern="1200" dirty="0">
            <a:solidFill>
              <a:schemeClr val="tx1"/>
            </a:solidFill>
          </a:endParaRPr>
        </a:p>
      </dsp:txBody>
      <dsp:txXfrm>
        <a:off x="7275887" y="3870002"/>
        <a:ext cx="2341025" cy="965522"/>
      </dsp:txXfrm>
    </dsp:sp>
    <dsp:sp modelId="{9CF537F8-671E-43A7-BA29-1F5D39DB5D56}">
      <dsp:nvSpPr>
        <dsp:cNvPr id="0" name=""/>
        <dsp:cNvSpPr/>
      </dsp:nvSpPr>
      <dsp:spPr>
        <a:xfrm>
          <a:off x="10022432" y="3870002"/>
          <a:ext cx="2161515" cy="965522"/>
        </a:xfrm>
        <a:prstGeom prst="rect">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err="1">
              <a:solidFill>
                <a:srgbClr val="0070C0"/>
              </a:solidFill>
            </a:rPr>
            <a:t>Enteroadherent</a:t>
          </a:r>
          <a:r>
            <a:rPr lang="en-US" sz="1700" kern="1200" dirty="0">
              <a:solidFill>
                <a:schemeClr val="tx1"/>
              </a:solidFill>
            </a:rPr>
            <a:t>*  E.coli</a:t>
          </a:r>
        </a:p>
        <a:p>
          <a:pPr lvl="0" algn="ctr" defTabSz="755650">
            <a:lnSpc>
              <a:spcPct val="90000"/>
            </a:lnSpc>
            <a:spcBef>
              <a:spcPct val="0"/>
            </a:spcBef>
            <a:spcAft>
              <a:spcPct val="35000"/>
            </a:spcAft>
          </a:pPr>
          <a:r>
            <a:rPr lang="en-US" sz="1700" kern="1200" dirty="0">
              <a:solidFill>
                <a:schemeClr val="tx1"/>
              </a:solidFill>
            </a:rPr>
            <a:t>[EAEC]</a:t>
          </a:r>
        </a:p>
      </dsp:txBody>
      <dsp:txXfrm>
        <a:off x="10022432" y="3870002"/>
        <a:ext cx="2161515" cy="96552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65217" units="1/cm"/>
          <inkml:channelProperty channel="Y" name="resolution" value="55.6701" units="1/cm"/>
          <inkml:channelProperty channel="T" name="resolution" value="1" units="1/dev"/>
        </inkml:channelProperties>
      </inkml:inkSource>
      <inkml:timestamp xml:id="ts0" timeString="2017-12-11T12:31:12.656"/>
    </inkml:context>
    <inkml:brush xml:id="br0">
      <inkml:brushProperty name="width" value="0.35" units="cm"/>
      <inkml:brushProperty name="height" value="0.7" units="cm"/>
      <inkml:brushProperty name="color" value="#FFFF00"/>
      <inkml:brushProperty name="tip" value="rectangle"/>
      <inkml:brushProperty name="rasterOp" value="maskPen"/>
      <inkml:brushProperty name="fitToCurve" value="1"/>
    </inkml:brush>
  </inkml:definitions>
  <inkml:trace contextRef="#ctx0" brushRef="#br0">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A53F11-2F7E-4D2D-99FA-663E58A892B7}" type="datetimeFigureOut">
              <a:rPr lang="en-US" smtClean="0"/>
              <a:t>12/11/17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13042D-4D00-4C37-9F90-B8D89016A983}" type="slidenum">
              <a:rPr lang="en-US" smtClean="0"/>
              <a:t>‹#›</a:t>
            </a:fld>
            <a:endParaRPr lang="en-US"/>
          </a:p>
        </p:txBody>
      </p:sp>
    </p:spTree>
    <p:extLst>
      <p:ext uri="{BB962C8B-B14F-4D97-AF65-F5344CB8AC3E}">
        <p14:creationId xmlns:p14="http://schemas.microsoft.com/office/powerpoint/2010/main" val="4097812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SA" dirty="0" smtClean="0"/>
              <a:t>1-</a:t>
            </a:r>
            <a:r>
              <a:rPr lang="ar-SA" baseline="0" dirty="0" smtClean="0"/>
              <a:t> </a:t>
            </a:r>
            <a:r>
              <a:rPr lang="ar-SA" dirty="0" smtClean="0"/>
              <a:t>النص</a:t>
            </a:r>
            <a:r>
              <a:rPr lang="ar-SA" baseline="0" dirty="0" smtClean="0"/>
              <a:t> المظلل بالأصفر مكرر مرتين</a:t>
            </a:r>
          </a:p>
          <a:p>
            <a:pPr algn="r" rtl="1"/>
            <a:r>
              <a:rPr lang="ar-SA" baseline="0" dirty="0" smtClean="0"/>
              <a:t>2- أرجوا إضافة النص الناقص من سلايد العيال رقم 5  أرسلت لكم صورة على الواتس</a:t>
            </a:r>
            <a:endParaRPr lang="ar-SA" dirty="0"/>
          </a:p>
        </p:txBody>
      </p:sp>
      <p:sp>
        <p:nvSpPr>
          <p:cNvPr id="4" name="Slide Number Placeholder 3"/>
          <p:cNvSpPr>
            <a:spLocks noGrp="1"/>
          </p:cNvSpPr>
          <p:nvPr>
            <p:ph type="sldNum" sz="quarter" idx="10"/>
          </p:nvPr>
        </p:nvSpPr>
        <p:spPr/>
        <p:txBody>
          <a:bodyPr/>
          <a:lstStyle/>
          <a:p>
            <a:fld id="{2413042D-4D00-4C37-9F90-B8D89016A983}" type="slidenum">
              <a:rPr lang="en-US" smtClean="0"/>
              <a:t>4</a:t>
            </a:fld>
            <a:endParaRPr lang="en-US"/>
          </a:p>
        </p:txBody>
      </p:sp>
    </p:spTree>
    <p:extLst>
      <p:ext uri="{BB962C8B-B14F-4D97-AF65-F5344CB8AC3E}">
        <p14:creationId xmlns:p14="http://schemas.microsoft.com/office/powerpoint/2010/main" val="2672267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13042D-4D00-4C37-9F90-B8D89016A983}" type="slidenum">
              <a:rPr lang="en-US" smtClean="0"/>
              <a:t>5</a:t>
            </a:fld>
            <a:endParaRPr lang="en-US"/>
          </a:p>
        </p:txBody>
      </p:sp>
    </p:spTree>
    <p:extLst>
      <p:ext uri="{BB962C8B-B14F-4D97-AF65-F5344CB8AC3E}">
        <p14:creationId xmlns:p14="http://schemas.microsoft.com/office/powerpoint/2010/main" val="3378141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SA" dirty="0" smtClean="0"/>
              <a:t>غيرنا اللون للأحمر مثل ما هي في سلايد الدكتور</a:t>
            </a:r>
            <a:endParaRPr lang="ar-SA" dirty="0"/>
          </a:p>
        </p:txBody>
      </p:sp>
      <p:sp>
        <p:nvSpPr>
          <p:cNvPr id="4" name="Slide Number Placeholder 3"/>
          <p:cNvSpPr>
            <a:spLocks noGrp="1"/>
          </p:cNvSpPr>
          <p:nvPr>
            <p:ph type="sldNum" sz="quarter" idx="10"/>
          </p:nvPr>
        </p:nvSpPr>
        <p:spPr/>
        <p:txBody>
          <a:bodyPr/>
          <a:lstStyle/>
          <a:p>
            <a:fld id="{2413042D-4D00-4C37-9F90-B8D89016A983}" type="slidenum">
              <a:rPr lang="en-US" smtClean="0"/>
              <a:t>7</a:t>
            </a:fld>
            <a:endParaRPr lang="en-US"/>
          </a:p>
        </p:txBody>
      </p:sp>
    </p:spTree>
    <p:extLst>
      <p:ext uri="{BB962C8B-B14F-4D97-AF65-F5344CB8AC3E}">
        <p14:creationId xmlns:p14="http://schemas.microsoft.com/office/powerpoint/2010/main" val="3116447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ar-SA" dirty="0" smtClean="0"/>
              <a:t>غيرنا اللون للأحمر مثل ما هي في سلايد الدكتور</a:t>
            </a:r>
          </a:p>
          <a:p>
            <a:endParaRPr lang="ar-SA" dirty="0"/>
          </a:p>
        </p:txBody>
      </p:sp>
      <p:sp>
        <p:nvSpPr>
          <p:cNvPr id="4" name="Slide Number Placeholder 3"/>
          <p:cNvSpPr>
            <a:spLocks noGrp="1"/>
          </p:cNvSpPr>
          <p:nvPr>
            <p:ph type="sldNum" sz="quarter" idx="10"/>
          </p:nvPr>
        </p:nvSpPr>
        <p:spPr/>
        <p:txBody>
          <a:bodyPr/>
          <a:lstStyle/>
          <a:p>
            <a:fld id="{2413042D-4D00-4C37-9F90-B8D89016A983}" type="slidenum">
              <a:rPr lang="en-US" smtClean="0"/>
              <a:t>10</a:t>
            </a:fld>
            <a:endParaRPr lang="en-US"/>
          </a:p>
        </p:txBody>
      </p:sp>
    </p:spTree>
    <p:extLst>
      <p:ext uri="{BB962C8B-B14F-4D97-AF65-F5344CB8AC3E}">
        <p14:creationId xmlns:p14="http://schemas.microsoft.com/office/powerpoint/2010/main" val="649191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found in Males slides</a:t>
            </a:r>
            <a:endParaRPr lang="ar-SA" dirty="0"/>
          </a:p>
        </p:txBody>
      </p:sp>
      <p:sp>
        <p:nvSpPr>
          <p:cNvPr id="4" name="Slide Number Placeholder 3"/>
          <p:cNvSpPr>
            <a:spLocks noGrp="1"/>
          </p:cNvSpPr>
          <p:nvPr>
            <p:ph type="sldNum" sz="quarter" idx="10"/>
          </p:nvPr>
        </p:nvSpPr>
        <p:spPr/>
        <p:txBody>
          <a:bodyPr/>
          <a:lstStyle/>
          <a:p>
            <a:fld id="{2413042D-4D00-4C37-9F90-B8D89016A983}" type="slidenum">
              <a:rPr lang="en-US" smtClean="0"/>
              <a:t>18</a:t>
            </a:fld>
            <a:endParaRPr lang="en-US"/>
          </a:p>
        </p:txBody>
      </p:sp>
    </p:spTree>
    <p:extLst>
      <p:ext uri="{BB962C8B-B14F-4D97-AF65-F5344CB8AC3E}">
        <p14:creationId xmlns:p14="http://schemas.microsoft.com/office/powerpoint/2010/main" val="4046530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13042D-4D00-4C37-9F90-B8D89016A983}" type="slidenum">
              <a:rPr lang="en-US" smtClean="0"/>
              <a:t>19</a:t>
            </a:fld>
            <a:endParaRPr lang="en-US"/>
          </a:p>
        </p:txBody>
      </p:sp>
    </p:spTree>
    <p:extLst>
      <p:ext uri="{BB962C8B-B14F-4D97-AF65-F5344CB8AC3E}">
        <p14:creationId xmlns:p14="http://schemas.microsoft.com/office/powerpoint/2010/main" val="982446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2EE487-FEE8-4C03-953F-42506F9386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22B6A8F0-6253-4EE4-A557-FC39DC0119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DCC8541C-2C30-471E-9DDB-80EECFC229BE}"/>
              </a:ext>
            </a:extLst>
          </p:cNvPr>
          <p:cNvSpPr>
            <a:spLocks noGrp="1"/>
          </p:cNvSpPr>
          <p:nvPr>
            <p:ph type="dt" sz="half" idx="10"/>
          </p:nvPr>
        </p:nvSpPr>
        <p:spPr/>
        <p:txBody>
          <a:bodyPr/>
          <a:lstStyle/>
          <a:p>
            <a:fld id="{9334D819-9F07-4261-B09B-9E467E5D9002}" type="datetimeFigureOut">
              <a:rPr lang="en-US" smtClean="0"/>
              <a:pPr/>
              <a:t>12/11/17</a:t>
            </a:fld>
            <a:endParaRPr lang="en-US" dirty="0"/>
          </a:p>
        </p:txBody>
      </p:sp>
      <p:sp>
        <p:nvSpPr>
          <p:cNvPr id="5" name="Footer Placeholder 4">
            <a:extLst>
              <a:ext uri="{FF2B5EF4-FFF2-40B4-BE49-F238E27FC236}">
                <a16:creationId xmlns:a16="http://schemas.microsoft.com/office/drawing/2014/main" xmlns="" id="{E2F48E2C-A2C5-42D2-8872-C99D6A52919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1F9B46A7-D117-4B5B-9F28-95E9D8A91380}"/>
              </a:ext>
            </a:extLst>
          </p:cNvPr>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24854319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3A6E4D-E6EF-4B15-A091-B0BD235A440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310DEB8A-2104-4EE0-8565-0198596A817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AEFF9C7-0729-4082-BE5D-28B8A87A2262}"/>
              </a:ext>
            </a:extLst>
          </p:cNvPr>
          <p:cNvSpPr>
            <a:spLocks noGrp="1"/>
          </p:cNvSpPr>
          <p:nvPr>
            <p:ph type="dt" sz="half" idx="10"/>
          </p:nvPr>
        </p:nvSpPr>
        <p:spPr/>
        <p:txBody>
          <a:bodyPr/>
          <a:lstStyle/>
          <a:p>
            <a:fld id="{9334D819-9F07-4261-B09B-9E467E5D9002}" type="datetimeFigureOut">
              <a:rPr lang="en-US" smtClean="0"/>
              <a:t>12/11/17</a:t>
            </a:fld>
            <a:endParaRPr lang="en-US" dirty="0"/>
          </a:p>
        </p:txBody>
      </p:sp>
      <p:sp>
        <p:nvSpPr>
          <p:cNvPr id="5" name="Footer Placeholder 4">
            <a:extLst>
              <a:ext uri="{FF2B5EF4-FFF2-40B4-BE49-F238E27FC236}">
                <a16:creationId xmlns:a16="http://schemas.microsoft.com/office/drawing/2014/main" xmlns="" id="{FF215C5D-F5F0-4612-8ADC-59101C584DB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EAB2F012-EDB7-45E0-8394-18DE282070F8}"/>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601736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1BBD7806-12FE-4F5F-BE59-54192E70FF1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ECFCEB49-3958-4CCA-A779-72A895C659C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59CE333-D839-46AE-9654-9647AE3DBA9A}"/>
              </a:ext>
            </a:extLst>
          </p:cNvPr>
          <p:cNvSpPr>
            <a:spLocks noGrp="1"/>
          </p:cNvSpPr>
          <p:nvPr>
            <p:ph type="dt" sz="half" idx="10"/>
          </p:nvPr>
        </p:nvSpPr>
        <p:spPr/>
        <p:txBody>
          <a:bodyPr/>
          <a:lstStyle/>
          <a:p>
            <a:fld id="{9334D819-9F07-4261-B09B-9E467E5D9002}" type="datetimeFigureOut">
              <a:rPr lang="en-US" smtClean="0"/>
              <a:t>12/11/17</a:t>
            </a:fld>
            <a:endParaRPr lang="en-US" dirty="0"/>
          </a:p>
        </p:txBody>
      </p:sp>
      <p:sp>
        <p:nvSpPr>
          <p:cNvPr id="5" name="Footer Placeholder 4">
            <a:extLst>
              <a:ext uri="{FF2B5EF4-FFF2-40B4-BE49-F238E27FC236}">
                <a16:creationId xmlns:a16="http://schemas.microsoft.com/office/drawing/2014/main" xmlns="" id="{716F5AFA-E4C2-4079-8F72-8A765193F74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FA4A8892-A083-4571-BFA4-5643F6D258EB}"/>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236083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A3078F-F1B2-4556-9170-2D0CBAB9AE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9848954-6A81-41C6-A04F-A59E18EC156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A68C377-B7C2-4062-882B-02408DF0F7DB}"/>
              </a:ext>
            </a:extLst>
          </p:cNvPr>
          <p:cNvSpPr>
            <a:spLocks noGrp="1"/>
          </p:cNvSpPr>
          <p:nvPr>
            <p:ph type="dt" sz="half" idx="10"/>
          </p:nvPr>
        </p:nvSpPr>
        <p:spPr/>
        <p:txBody>
          <a:bodyPr/>
          <a:lstStyle/>
          <a:p>
            <a:fld id="{9334D819-9F07-4261-B09B-9E467E5D9002}" type="datetimeFigureOut">
              <a:rPr lang="en-US" smtClean="0"/>
              <a:t>12/11/17</a:t>
            </a:fld>
            <a:endParaRPr lang="en-US" dirty="0"/>
          </a:p>
        </p:txBody>
      </p:sp>
      <p:sp>
        <p:nvSpPr>
          <p:cNvPr id="5" name="Footer Placeholder 4">
            <a:extLst>
              <a:ext uri="{FF2B5EF4-FFF2-40B4-BE49-F238E27FC236}">
                <a16:creationId xmlns:a16="http://schemas.microsoft.com/office/drawing/2014/main" xmlns="" id="{CC17D246-1AF0-42C8-AC02-B3A80B6C39D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AC1977DE-E876-4219-BF44-33E4AF342DA8}"/>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054084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CB5754-CF6C-4A4D-8865-BF1E126F3F3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A2ADEE2A-B077-4A8F-AA82-A0F999FF1A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867C7CC5-FDEC-4B47-82FC-41889ABFAA49}"/>
              </a:ext>
            </a:extLst>
          </p:cNvPr>
          <p:cNvSpPr>
            <a:spLocks noGrp="1"/>
          </p:cNvSpPr>
          <p:nvPr>
            <p:ph type="dt" sz="half" idx="10"/>
          </p:nvPr>
        </p:nvSpPr>
        <p:spPr/>
        <p:txBody>
          <a:bodyPr/>
          <a:lstStyle/>
          <a:p>
            <a:fld id="{9334D819-9F07-4261-B09B-9E467E5D9002}" type="datetimeFigureOut">
              <a:rPr lang="en-US" smtClean="0"/>
              <a:pPr/>
              <a:t>12/11/17</a:t>
            </a:fld>
            <a:endParaRPr lang="en-US" dirty="0"/>
          </a:p>
        </p:txBody>
      </p:sp>
      <p:sp>
        <p:nvSpPr>
          <p:cNvPr id="5" name="Footer Placeholder 4">
            <a:extLst>
              <a:ext uri="{FF2B5EF4-FFF2-40B4-BE49-F238E27FC236}">
                <a16:creationId xmlns:a16="http://schemas.microsoft.com/office/drawing/2014/main" xmlns="" id="{3998731A-F93A-41CD-B48F-90988BCD05E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4EE6D0F7-3918-41A4-908D-C5C1CD1569B5}"/>
              </a:ext>
            </a:extLst>
          </p:cNvPr>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3375446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E0C500-7B41-484B-9508-147EAF4363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5E55293-0C27-4D0B-9605-B1AB2B9D79C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F3572FE5-6F6B-4DD1-8C77-85660AA2EFC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8F98DC7E-8FA3-4F95-88DA-089562931E12}"/>
              </a:ext>
            </a:extLst>
          </p:cNvPr>
          <p:cNvSpPr>
            <a:spLocks noGrp="1"/>
          </p:cNvSpPr>
          <p:nvPr>
            <p:ph type="dt" sz="half" idx="10"/>
          </p:nvPr>
        </p:nvSpPr>
        <p:spPr/>
        <p:txBody>
          <a:bodyPr/>
          <a:lstStyle/>
          <a:p>
            <a:fld id="{9334D819-9F07-4261-B09B-9E467E5D9002}" type="datetimeFigureOut">
              <a:rPr lang="en-US" smtClean="0"/>
              <a:t>12/11/17</a:t>
            </a:fld>
            <a:endParaRPr lang="en-US" dirty="0"/>
          </a:p>
        </p:txBody>
      </p:sp>
      <p:sp>
        <p:nvSpPr>
          <p:cNvPr id="6" name="Footer Placeholder 5">
            <a:extLst>
              <a:ext uri="{FF2B5EF4-FFF2-40B4-BE49-F238E27FC236}">
                <a16:creationId xmlns:a16="http://schemas.microsoft.com/office/drawing/2014/main" xmlns="" id="{58405659-F190-440D-AAE6-858681CFB7C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730CE518-90FB-4424-A29C-1F1ABE1E7709}"/>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75112406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1E64CE-6E7A-48E1-8FDC-4561158F369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92337A48-8B3D-4E20-A352-17EDC11EEB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A545464C-48C6-4AB2-94A3-B43B6317CC0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F699FC64-ED77-4BD0-B5B4-5904903CC7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5E484209-D9C2-4E6F-A710-9FE61D48B7F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5F7E3A0F-82A1-4936-8747-5EB21579D9E2}"/>
              </a:ext>
            </a:extLst>
          </p:cNvPr>
          <p:cNvSpPr>
            <a:spLocks noGrp="1"/>
          </p:cNvSpPr>
          <p:nvPr>
            <p:ph type="dt" sz="half" idx="10"/>
          </p:nvPr>
        </p:nvSpPr>
        <p:spPr/>
        <p:txBody>
          <a:bodyPr/>
          <a:lstStyle/>
          <a:p>
            <a:fld id="{9334D819-9F07-4261-B09B-9E467E5D9002}" type="datetimeFigureOut">
              <a:rPr lang="en-US" smtClean="0"/>
              <a:t>12/11/17</a:t>
            </a:fld>
            <a:endParaRPr lang="en-US" dirty="0"/>
          </a:p>
        </p:txBody>
      </p:sp>
      <p:sp>
        <p:nvSpPr>
          <p:cNvPr id="8" name="Footer Placeholder 7">
            <a:extLst>
              <a:ext uri="{FF2B5EF4-FFF2-40B4-BE49-F238E27FC236}">
                <a16:creationId xmlns:a16="http://schemas.microsoft.com/office/drawing/2014/main" xmlns="" id="{67984429-231A-4AD2-B98B-046B3C8718C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618968F1-D2B3-4B52-B356-1FBC241F5C9B}"/>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412071258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5E0EC1-4611-4C6B-AA47-DC250E99B7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77B5D828-283B-49BB-9194-815807C7E0BC}"/>
              </a:ext>
            </a:extLst>
          </p:cNvPr>
          <p:cNvSpPr>
            <a:spLocks noGrp="1"/>
          </p:cNvSpPr>
          <p:nvPr>
            <p:ph type="dt" sz="half" idx="10"/>
          </p:nvPr>
        </p:nvSpPr>
        <p:spPr/>
        <p:txBody>
          <a:bodyPr/>
          <a:lstStyle/>
          <a:p>
            <a:fld id="{9334D819-9F07-4261-B09B-9E467E5D9002}" type="datetimeFigureOut">
              <a:rPr lang="en-US" smtClean="0"/>
              <a:t>12/11/17</a:t>
            </a:fld>
            <a:endParaRPr lang="en-US" dirty="0"/>
          </a:p>
        </p:txBody>
      </p:sp>
      <p:sp>
        <p:nvSpPr>
          <p:cNvPr id="4" name="Footer Placeholder 3">
            <a:extLst>
              <a:ext uri="{FF2B5EF4-FFF2-40B4-BE49-F238E27FC236}">
                <a16:creationId xmlns:a16="http://schemas.microsoft.com/office/drawing/2014/main" xmlns="" id="{D0656FD7-81EF-463E-994C-DE056CD3D6F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DA7CD922-202A-4BBF-8FA2-E2D05EB390F5}"/>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679164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1107F77-8396-45B6-B6B3-809EA18E9C14}"/>
              </a:ext>
            </a:extLst>
          </p:cNvPr>
          <p:cNvSpPr>
            <a:spLocks noGrp="1"/>
          </p:cNvSpPr>
          <p:nvPr>
            <p:ph type="dt" sz="half" idx="10"/>
          </p:nvPr>
        </p:nvSpPr>
        <p:spPr/>
        <p:txBody>
          <a:bodyPr/>
          <a:lstStyle/>
          <a:p>
            <a:fld id="{9334D819-9F07-4261-B09B-9E467E5D9002}" type="datetimeFigureOut">
              <a:rPr lang="en-US" smtClean="0"/>
              <a:t>12/11/17</a:t>
            </a:fld>
            <a:endParaRPr lang="en-US" dirty="0"/>
          </a:p>
        </p:txBody>
      </p:sp>
      <p:sp>
        <p:nvSpPr>
          <p:cNvPr id="3" name="Footer Placeholder 2">
            <a:extLst>
              <a:ext uri="{FF2B5EF4-FFF2-40B4-BE49-F238E27FC236}">
                <a16:creationId xmlns:a16="http://schemas.microsoft.com/office/drawing/2014/main" xmlns="" id="{3D229076-B574-4DF7-8DFF-32D18D39EBC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64D1499A-276A-490F-9190-AA8F9A2E2C98}"/>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097731922"/>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EA9F48-3660-4094-8436-BB4E3A3688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887EBEA1-BD5E-47CA-BFA7-7A66A0E26B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533C3659-89B9-4078-8CCF-5FEB4862F9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C58CAA12-1BF5-4C7A-9AD1-3790C1873AFB}"/>
              </a:ext>
            </a:extLst>
          </p:cNvPr>
          <p:cNvSpPr>
            <a:spLocks noGrp="1"/>
          </p:cNvSpPr>
          <p:nvPr>
            <p:ph type="dt" sz="half" idx="10"/>
          </p:nvPr>
        </p:nvSpPr>
        <p:spPr/>
        <p:txBody>
          <a:bodyPr/>
          <a:lstStyle/>
          <a:p>
            <a:fld id="{9334D819-9F07-4261-B09B-9E467E5D9002}" type="datetimeFigureOut">
              <a:rPr lang="en-US" smtClean="0"/>
              <a:t>12/11/17</a:t>
            </a:fld>
            <a:endParaRPr lang="en-US" dirty="0"/>
          </a:p>
        </p:txBody>
      </p:sp>
      <p:sp>
        <p:nvSpPr>
          <p:cNvPr id="6" name="Footer Placeholder 5">
            <a:extLst>
              <a:ext uri="{FF2B5EF4-FFF2-40B4-BE49-F238E27FC236}">
                <a16:creationId xmlns:a16="http://schemas.microsoft.com/office/drawing/2014/main" xmlns="" id="{71097DCA-EE76-480B-A505-E609EA073AE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EC9F6E70-8175-4083-B4C5-C5ACE81246EB}"/>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44235863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7FECA7-99F7-4118-BEC8-3094599D0F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4BC12C78-5570-4841-B60D-EEEE3BE2E2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DC79E6C1-F09F-4468-92D5-A13719AAA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BF1D4862-EB00-4D9C-8F6D-9EE1147E4DD8}"/>
              </a:ext>
            </a:extLst>
          </p:cNvPr>
          <p:cNvSpPr>
            <a:spLocks noGrp="1"/>
          </p:cNvSpPr>
          <p:nvPr>
            <p:ph type="dt" sz="half" idx="10"/>
          </p:nvPr>
        </p:nvSpPr>
        <p:spPr/>
        <p:txBody>
          <a:bodyPr/>
          <a:lstStyle/>
          <a:p>
            <a:fld id="{9334D819-9F07-4261-B09B-9E467E5D9002}" type="datetimeFigureOut">
              <a:rPr lang="en-US" smtClean="0"/>
              <a:t>12/11/17</a:t>
            </a:fld>
            <a:endParaRPr lang="en-US" dirty="0"/>
          </a:p>
        </p:txBody>
      </p:sp>
      <p:sp>
        <p:nvSpPr>
          <p:cNvPr id="6" name="Footer Placeholder 5">
            <a:extLst>
              <a:ext uri="{FF2B5EF4-FFF2-40B4-BE49-F238E27FC236}">
                <a16:creationId xmlns:a16="http://schemas.microsoft.com/office/drawing/2014/main" xmlns="" id="{8E90C2FC-B6DB-467C-9B60-C6B4ECEA661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53B23FB9-8BCA-4ADA-8921-319629CDC3B9}"/>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80252202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8C749B0-1043-41C6-80D9-F3CF73F699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A2E2C3B7-5A8A-4EB3-9593-0739A6BAF9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73C5636-6F99-4292-AC2F-3D7B1375E5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34D819-9F07-4261-B09B-9E467E5D9002}" type="datetimeFigureOut">
              <a:rPr lang="en-US" smtClean="0"/>
              <a:pPr/>
              <a:t>12/11/17</a:t>
            </a:fld>
            <a:endParaRPr lang="en-US" dirty="0"/>
          </a:p>
        </p:txBody>
      </p:sp>
      <p:sp>
        <p:nvSpPr>
          <p:cNvPr id="5" name="Footer Placeholder 4">
            <a:extLst>
              <a:ext uri="{FF2B5EF4-FFF2-40B4-BE49-F238E27FC236}">
                <a16:creationId xmlns:a16="http://schemas.microsoft.com/office/drawing/2014/main" xmlns="" id="{22995796-9304-4B1A-9FDD-9B423E16D6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xmlns="" id="{AA3E1AA1-8F8A-48FD-B621-9DC60152C8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3274890835"/>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hyperlink" Target="https://docs.google.com/presentation/d/10zRUawfvoXG_BGXBh6f9W2NeRSSfW6Q_zW9VhGQtK_Q" TargetMode="External"/><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diagramData" Target="../diagrams/data2.xml"/><Relationship Id="rId8" Type="http://schemas.openxmlformats.org/officeDocument/2006/relationships/diagramLayout" Target="../diagrams/layout2.xml"/><Relationship Id="rId9" Type="http://schemas.openxmlformats.org/officeDocument/2006/relationships/diagramQuickStyle" Target="../diagrams/quickStyle2.xml"/><Relationship Id="rId10" Type="http://schemas.openxmlformats.org/officeDocument/2006/relationships/diagramColors" Target="../diagrams/colors2.xml"/><Relationship Id="rId11" Type="http://schemas.microsoft.com/office/2007/relationships/diagramDrawing" Target="../diagrams/drawing2.xml"/><Relationship Id="rId1" Type="http://schemas.openxmlformats.org/officeDocument/2006/relationships/slideLayout" Target="../slideLayouts/slideLayout7.xml"/><Relationship Id="rId2"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7.xml"/><Relationship Id="rId2" Type="http://schemas.openxmlformats.org/officeDocument/2006/relationships/diagramData" Target="../diagrams/data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1" Type="http://schemas.openxmlformats.org/officeDocument/2006/relationships/hyperlink" Target="http://www.google.com/imgres?imgurl=http://www.netterimages.com/images/vpv/000/000/013/13634-0550x0475.jpg&amp;imgrefurl=http://www.netterimages.com/image/13634.htm&amp;usg=__aVr6XNiTkmxSY8Y6DtpELKXpleo=&amp;h=550&amp;w=475&amp;sz=88&amp;hl=en&amp;start=18&amp;zoom=1&amp;tbnid=CrQCk8qf1I0XNM:&amp;tbnh=133&amp;tbnw=115&amp;prev=/images?q=pseudomembranous+colitis&amp;hl=en&amp;safe=active&amp;gbv=2&amp;tbs=isch:1&amp;itbs=1" TargetMode="External"/><Relationship Id="rId12" Type="http://schemas.openxmlformats.org/officeDocument/2006/relationships/image" Target="../media/image17.jpeg"/><Relationship Id="rId13" Type="http://schemas.openxmlformats.org/officeDocument/2006/relationships/image" Target="../media/image18.png"/><Relationship Id="rId1" Type="http://schemas.openxmlformats.org/officeDocument/2006/relationships/slideLayout" Target="../slideLayouts/slideLayout7.xml"/><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image" Target="../media/image12.gif"/><Relationship Id="rId5" Type="http://schemas.openxmlformats.org/officeDocument/2006/relationships/image" Target="../media/image13.jpeg"/><Relationship Id="rId6" Type="http://schemas.openxmlformats.org/officeDocument/2006/relationships/image" Target="../media/image14.jpeg"/><Relationship Id="rId7" Type="http://schemas.openxmlformats.org/officeDocument/2006/relationships/hyperlink" Target="http://www.google.com/imgres?imgurl=http://upload.wikimedia.org/wikipedia/commons/0/0f/Clostridium_difficile_01.png&amp;imgrefurl=http://commons.wikimedia.org/wiki/File:Clostridium_difficile_01.png&amp;usg=__TZsgdATsbhfoq_gNi5E2Q2bffBw=&amp;h=299&amp;w=447&amp;sz=113&amp;hl=en&amp;start=5&amp;zoom=1&amp;tbnid=SdD2_7XPEywYzM:&amp;tbnh=85&amp;tbnw=127&amp;prev=/images?q=clostridium+difficile&amp;hl=en&amp;safe=active&amp;sa=G&amp;gbv=2&amp;tbs=isch:1&amp;itbs=1" TargetMode="External"/><Relationship Id="rId8" Type="http://schemas.openxmlformats.org/officeDocument/2006/relationships/image" Target="../media/image15.jpeg"/><Relationship Id="rId9" Type="http://schemas.openxmlformats.org/officeDocument/2006/relationships/hyperlink" Target="http://www.google.com/imgres?imgurl=http://www.pathconsultddx.com/images/S155986750670818X/gr1-sml.jpg&amp;imgrefurl=http://www.pathconsultddx.com/pathCon/diagnosis?pii=S1559-8675(06)70818-X&amp;usg=__GZcq-639gRMzzAbaXH4UHbL5mbA=&amp;h=351&amp;w=225&amp;sz=14&amp;hl=en&amp;start=9&amp;zoom=1&amp;tbnid=pKOwzT7m-DDTuM:&amp;tbnh=120&amp;tbnw=77&amp;prev=/images?q=pseudomembranous+colitis&amp;hl=en&amp;safe=active&amp;gbv=2&amp;tbs=isch:1&amp;itbs=1" TargetMode="External"/><Relationship Id="rId10" Type="http://schemas.openxmlformats.org/officeDocument/2006/relationships/image" Target="../media/image1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4.png"/><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ustomXml" Target="../ink/ink1.xml"/><Relationship Id="rId4" Type="http://schemas.openxmlformats.org/officeDocument/2006/relationships/image" Target="../media/image11.emf"/><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xmlns="" id="{DFFECE9C-A2FE-4C10-B189-FC1599107CB5}"/>
              </a:ext>
            </a:extLst>
          </p:cNvPr>
          <p:cNvPicPr>
            <a:picLocks noChangeAspect="1"/>
          </p:cNvPicPr>
          <p:nvPr/>
        </p:nvPicPr>
        <p:blipFill>
          <a:blip r:embed="rId2"/>
          <a:stretch>
            <a:fillRect/>
          </a:stretch>
        </p:blipFill>
        <p:spPr>
          <a:xfrm>
            <a:off x="9302320" y="6154"/>
            <a:ext cx="2889680" cy="1643319"/>
          </a:xfrm>
          <a:prstGeom prst="rect">
            <a:avLst/>
          </a:prstGeom>
        </p:spPr>
      </p:pic>
      <p:pic>
        <p:nvPicPr>
          <p:cNvPr id="25" name="صورة 2">
            <a:extLst>
              <a:ext uri="{FF2B5EF4-FFF2-40B4-BE49-F238E27FC236}">
                <a16:creationId xmlns:a16="http://schemas.microsoft.com/office/drawing/2014/main" xmlns="" id="{456DF3F2-9714-4DE6-AF9B-FE175EC1CA2B}"/>
              </a:ext>
            </a:extLst>
          </p:cNvPr>
          <p:cNvPicPr>
            <a:picLocks noChangeAspect="1"/>
          </p:cNvPicPr>
          <p:nvPr/>
        </p:nvPicPr>
        <p:blipFill>
          <a:blip r:embed="rId3"/>
          <a:stretch>
            <a:fillRect/>
          </a:stretch>
        </p:blipFill>
        <p:spPr>
          <a:xfrm>
            <a:off x="0" y="-134101"/>
            <a:ext cx="2057400" cy="1783574"/>
          </a:xfrm>
          <a:prstGeom prst="rect">
            <a:avLst/>
          </a:prstGeom>
        </p:spPr>
      </p:pic>
      <p:sp>
        <p:nvSpPr>
          <p:cNvPr id="26" name="Rectangle 25">
            <a:extLst>
              <a:ext uri="{FF2B5EF4-FFF2-40B4-BE49-F238E27FC236}">
                <a16:creationId xmlns:a16="http://schemas.microsoft.com/office/drawing/2014/main" xmlns="" id="{657A4952-C7BB-4B44-8C85-34B8EAA20AAA}"/>
              </a:ext>
            </a:extLst>
          </p:cNvPr>
          <p:cNvSpPr/>
          <p:nvPr/>
        </p:nvSpPr>
        <p:spPr>
          <a:xfrm>
            <a:off x="1847802" y="3944029"/>
            <a:ext cx="8496387" cy="1200329"/>
          </a:xfrm>
          <a:prstGeom prst="rect">
            <a:avLst/>
          </a:prstGeom>
          <a:noFill/>
        </p:spPr>
        <p:txBody>
          <a:bodyPr wrap="square" lIns="91440" tIns="45720" rIns="91440" bIns="45720">
            <a:spAutoFit/>
          </a:bodyPr>
          <a:lstStyle/>
          <a:p>
            <a:pPr algn="ctr"/>
            <a:r>
              <a:rPr lang="en-US" sz="3600" dirty="0">
                <a:ln w="0"/>
                <a:effectLst>
                  <a:outerShdw blurRad="38100" dist="19050" dir="2700000" algn="tl" rotWithShape="0">
                    <a:schemeClr val="dk1">
                      <a:alpha val="40000"/>
                    </a:schemeClr>
                  </a:outerShdw>
                </a:effectLst>
              </a:rPr>
              <a:t>LECTURE: normal flora Of The GIT And Introduction To Infectious Diarrhea</a:t>
            </a:r>
          </a:p>
        </p:txBody>
      </p:sp>
      <p:sp>
        <p:nvSpPr>
          <p:cNvPr id="2" name="TextBox 1">
            <a:extLst>
              <a:ext uri="{FF2B5EF4-FFF2-40B4-BE49-F238E27FC236}">
                <a16:creationId xmlns:a16="http://schemas.microsoft.com/office/drawing/2014/main" xmlns="" id="{434EE7AC-43A8-4FFC-B43D-0EF274A12D56}"/>
              </a:ext>
            </a:extLst>
          </p:cNvPr>
          <p:cNvSpPr txBox="1"/>
          <p:nvPr/>
        </p:nvSpPr>
        <p:spPr>
          <a:xfrm>
            <a:off x="109983" y="5350079"/>
            <a:ext cx="2348120" cy="1323439"/>
          </a:xfrm>
          <a:prstGeom prst="rect">
            <a:avLst/>
          </a:prstGeom>
          <a:noFill/>
          <a:ln>
            <a:solidFill>
              <a:schemeClr val="bg1">
                <a:lumMod val="50000"/>
              </a:schemeClr>
            </a:solidFill>
            <a:prstDash val="sysDash"/>
          </a:ln>
        </p:spPr>
        <p:txBody>
          <a:bodyPr wrap="square" rtlCol="0">
            <a:spAutoFit/>
          </a:bodyPr>
          <a:lstStyle/>
          <a:p>
            <a:pPr indent="-342900">
              <a:buSzPct val="96000"/>
              <a:buFont typeface="Arial" panose="020B0604020202020204" pitchFamily="34" charset="0"/>
              <a:buChar char="•"/>
            </a:pPr>
            <a:r>
              <a:rPr lang="en-US" sz="2000" dirty="0">
                <a:solidFill>
                  <a:srgbClr val="FF0000"/>
                </a:solidFill>
              </a:rPr>
              <a:t>Important</a:t>
            </a:r>
          </a:p>
          <a:p>
            <a:pPr indent="-342900">
              <a:buSzPct val="96000"/>
              <a:buFont typeface="Arial" panose="020B0604020202020204" pitchFamily="34" charset="0"/>
              <a:buChar char="•"/>
            </a:pPr>
            <a:r>
              <a:rPr lang="en-US" sz="2000" dirty="0">
                <a:solidFill>
                  <a:schemeClr val="accent1">
                    <a:lumMod val="75000"/>
                  </a:schemeClr>
                </a:solidFill>
              </a:rPr>
              <a:t>Doctor’s notes </a:t>
            </a:r>
          </a:p>
          <a:p>
            <a:pPr indent="-342900">
              <a:buSzPct val="96000"/>
              <a:buFont typeface="Arial" panose="020B0604020202020204" pitchFamily="34" charset="0"/>
              <a:buChar char="•"/>
            </a:pPr>
            <a:r>
              <a:rPr lang="en-US" sz="2000" dirty="0">
                <a:solidFill>
                  <a:schemeClr val="bg1">
                    <a:lumMod val="50000"/>
                  </a:schemeClr>
                </a:solidFill>
              </a:rPr>
              <a:t>Extra explanation</a:t>
            </a:r>
          </a:p>
          <a:p>
            <a:pPr indent="-342900">
              <a:buSzPct val="96000"/>
              <a:buFont typeface="Arial" panose="020B0604020202020204" pitchFamily="34" charset="0"/>
              <a:buChar char="•"/>
            </a:pPr>
            <a:r>
              <a:rPr lang="en-US" sz="2000" b="1" dirty="0">
                <a:solidFill>
                  <a:srgbClr val="7030A0"/>
                </a:solidFill>
              </a:rPr>
              <a:t>Only F </a:t>
            </a:r>
            <a:r>
              <a:rPr lang="en-US" sz="2000" dirty="0">
                <a:solidFill>
                  <a:schemeClr val="bg1">
                    <a:lumMod val="50000"/>
                  </a:schemeClr>
                </a:solidFill>
              </a:rPr>
              <a:t>or </a:t>
            </a:r>
            <a:r>
              <a:rPr lang="en-US" sz="2000" b="1" dirty="0">
                <a:solidFill>
                  <a:schemeClr val="accent5">
                    <a:lumMod val="75000"/>
                  </a:schemeClr>
                </a:solidFill>
              </a:rPr>
              <a:t>only M</a:t>
            </a:r>
          </a:p>
        </p:txBody>
      </p:sp>
      <p:sp>
        <p:nvSpPr>
          <p:cNvPr id="7" name="TextBox 6">
            <a:extLst>
              <a:ext uri="{FF2B5EF4-FFF2-40B4-BE49-F238E27FC236}">
                <a16:creationId xmlns:a16="http://schemas.microsoft.com/office/drawing/2014/main" xmlns="" id="{7B058A09-01A1-4910-A22E-172E6B5F615A}"/>
              </a:ext>
            </a:extLst>
          </p:cNvPr>
          <p:cNvSpPr txBox="1"/>
          <p:nvPr/>
        </p:nvSpPr>
        <p:spPr>
          <a:xfrm>
            <a:off x="4984105" y="5070414"/>
            <a:ext cx="2338743" cy="523220"/>
          </a:xfrm>
          <a:prstGeom prst="rect">
            <a:avLst/>
          </a:prstGeom>
          <a:noFill/>
          <a:ln>
            <a:noFill/>
            <a:prstDash val="sysDash"/>
          </a:ln>
        </p:spPr>
        <p:txBody>
          <a:bodyPr wrap="square" rtlCol="0">
            <a:spAutoFit/>
          </a:bodyPr>
          <a:lstStyle/>
          <a:p>
            <a:pPr algn="ctr"/>
            <a:r>
              <a:rPr lang="en-US" sz="2800" u="sng" dirty="0">
                <a:solidFill>
                  <a:schemeClr val="accent5">
                    <a:lumMod val="75000"/>
                  </a:schemeClr>
                </a:solidFill>
                <a:hlinkClick r:id="rId4"/>
              </a:rPr>
              <a:t>Editing File </a:t>
            </a:r>
            <a:endParaRPr lang="en-US" sz="2800" u="sng" dirty="0">
              <a:solidFill>
                <a:schemeClr val="accent5">
                  <a:lumMod val="75000"/>
                </a:schemeClr>
              </a:solidFill>
            </a:endParaRPr>
          </a:p>
        </p:txBody>
      </p:sp>
      <p:sp>
        <p:nvSpPr>
          <p:cNvPr id="3" name="AutoShape 2" descr="https://mail.google.com/mail/u/0/?ui=2&amp;ik=c99fa0b050&amp;view=fimg&amp;th=15ee8b92b0110c05&amp;attid=0.1.1&amp;disp=emb&amp;attbid=ANGjdJ8eiXo8W8QW4DU3t3sdOf9QhsfwIWfRR8vUqmg3ktvy5gpT6xOt-tjjb3QqSWvcPNdCBS7MKM_Ok2earQjkEAkaxluAIXl_K0TCmJE4oOXm-lJ2060c6a0Ew4c&amp;sz=w1576-h1398&amp;ats=1507143010290&amp;rm=15ee8b92b0110c05&amp;zw&amp;atsh=1">
            <a:extLst>
              <a:ext uri="{FF2B5EF4-FFF2-40B4-BE49-F238E27FC236}">
                <a16:creationId xmlns:a16="http://schemas.microsoft.com/office/drawing/2014/main" xmlns="" id="{2FF0453A-566C-44FF-8747-E21D19657D8E}"/>
              </a:ext>
            </a:extLst>
          </p:cNvPr>
          <p:cNvSpPr>
            <a:spLocks noChangeAspect="1" noChangeArrowheads="1"/>
          </p:cNvSpPr>
          <p:nvPr/>
        </p:nvSpPr>
        <p:spPr bwMode="auto">
          <a:xfrm>
            <a:off x="2343150" y="100013"/>
            <a:ext cx="7505700" cy="66579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5" name="Picture 4">
            <a:extLst>
              <a:ext uri="{FF2B5EF4-FFF2-40B4-BE49-F238E27FC236}">
                <a16:creationId xmlns:a16="http://schemas.microsoft.com/office/drawing/2014/main" xmlns="" id="{66540622-7D11-4BB5-B4B5-D9D60AD25377}"/>
              </a:ext>
            </a:extLst>
          </p:cNvPr>
          <p:cNvPicPr>
            <a:picLocks noChangeAspect="1"/>
          </p:cNvPicPr>
          <p:nvPr/>
        </p:nvPicPr>
        <p:blipFill>
          <a:blip r:embed="rId5"/>
          <a:stretch>
            <a:fillRect/>
          </a:stretch>
        </p:blipFill>
        <p:spPr>
          <a:xfrm rot="166424">
            <a:off x="7523257" y="2459331"/>
            <a:ext cx="1566939" cy="1388839"/>
          </a:xfrm>
          <a:prstGeom prst="rect">
            <a:avLst/>
          </a:prstGeom>
        </p:spPr>
      </p:pic>
      <p:cxnSp>
        <p:nvCxnSpPr>
          <p:cNvPr id="6" name="Straight Connector 5">
            <a:extLst>
              <a:ext uri="{FF2B5EF4-FFF2-40B4-BE49-F238E27FC236}">
                <a16:creationId xmlns:a16="http://schemas.microsoft.com/office/drawing/2014/main" xmlns="" id="{187074DD-87E6-47E2-8D66-8C294443ABAC}"/>
              </a:ext>
            </a:extLst>
          </p:cNvPr>
          <p:cNvCxnSpPr/>
          <p:nvPr/>
        </p:nvCxnSpPr>
        <p:spPr>
          <a:xfrm>
            <a:off x="1762539" y="3885270"/>
            <a:ext cx="8984621" cy="0"/>
          </a:xfrm>
          <a:prstGeom prst="line">
            <a:avLst/>
          </a:prstGeom>
          <a:ln w="57150">
            <a:solidFill>
              <a:schemeClr val="accent2"/>
            </a:solidFill>
          </a:ln>
        </p:spPr>
        <p:style>
          <a:lnRef idx="3">
            <a:schemeClr val="accent1"/>
          </a:lnRef>
          <a:fillRef idx="0">
            <a:schemeClr val="accent1"/>
          </a:fillRef>
          <a:effectRef idx="2">
            <a:schemeClr val="accent1"/>
          </a:effectRef>
          <a:fontRef idx="minor">
            <a:schemeClr val="tx1"/>
          </a:fontRef>
        </p:style>
      </p:cxnSp>
      <p:sp>
        <p:nvSpPr>
          <p:cNvPr id="4" name="Rectangle 3">
            <a:extLst>
              <a:ext uri="{FF2B5EF4-FFF2-40B4-BE49-F238E27FC236}">
                <a16:creationId xmlns:a16="http://schemas.microsoft.com/office/drawing/2014/main" xmlns="" id="{D78A3197-437E-42E8-BD1F-C226F81AC103}"/>
              </a:ext>
            </a:extLst>
          </p:cNvPr>
          <p:cNvSpPr/>
          <p:nvPr/>
        </p:nvSpPr>
        <p:spPr>
          <a:xfrm>
            <a:off x="7265370" y="6011799"/>
            <a:ext cx="4816647" cy="646331"/>
          </a:xfrm>
          <a:prstGeom prst="rect">
            <a:avLst/>
          </a:prstGeom>
        </p:spPr>
        <p:txBody>
          <a:bodyPr wrap="square">
            <a:spAutoFit/>
          </a:bodyPr>
          <a:lstStyle/>
          <a:p>
            <a:pPr algn="r"/>
            <a:r>
              <a:rPr lang="ar-SA" u="sng" dirty="0">
                <a:solidFill>
                  <a:schemeClr val="accent1"/>
                </a:solidFill>
              </a:rPr>
              <a:t>"</a:t>
            </a:r>
            <a:r>
              <a:rPr lang="ar-SA" b="1" u="sng" dirty="0">
                <a:solidFill>
                  <a:schemeClr val="accent1"/>
                </a:solidFill>
              </a:rPr>
              <a:t>لا حول ولا قوة إلا بالله العلي العظيم</a:t>
            </a:r>
            <a:r>
              <a:rPr lang="ar-SA" b="1" dirty="0">
                <a:solidFill>
                  <a:schemeClr val="accent1"/>
                </a:solidFill>
              </a:rPr>
              <a:t>" </a:t>
            </a:r>
            <a:r>
              <a:rPr lang="ar-SA" b="1" dirty="0"/>
              <a:t>وتقال هذه الجملة إذا داهم الإنسان أمر عظيم لا يستطيعه ، أو يصعب عليه القيام به .</a:t>
            </a:r>
            <a:endParaRPr lang="en-US" sz="2800" dirty="0">
              <a:solidFill>
                <a:schemeClr val="accent6">
                  <a:lumMod val="50000"/>
                </a:schemeClr>
              </a:solidFill>
            </a:endParaRPr>
          </a:p>
        </p:txBody>
      </p:sp>
      <p:pic>
        <p:nvPicPr>
          <p:cNvPr id="9" name="Picture 8">
            <a:extLst>
              <a:ext uri="{FF2B5EF4-FFF2-40B4-BE49-F238E27FC236}">
                <a16:creationId xmlns:a16="http://schemas.microsoft.com/office/drawing/2014/main" xmlns="" id="{A8BF91CB-ED92-414E-AF4C-9098E9A4B2C6}"/>
              </a:ext>
            </a:extLst>
          </p:cNvPr>
          <p:cNvPicPr>
            <a:picLocks noChangeAspect="1"/>
          </p:cNvPicPr>
          <p:nvPr/>
        </p:nvPicPr>
        <p:blipFill>
          <a:blip r:embed="rId6"/>
          <a:stretch>
            <a:fillRect/>
          </a:stretch>
        </p:blipFill>
        <p:spPr>
          <a:xfrm>
            <a:off x="3765954" y="302611"/>
            <a:ext cx="3668503" cy="3535729"/>
          </a:xfrm>
          <a:prstGeom prst="rect">
            <a:avLst/>
          </a:prstGeom>
        </p:spPr>
      </p:pic>
      <p:pic>
        <p:nvPicPr>
          <p:cNvPr id="11" name="Picture 10">
            <a:extLst>
              <a:ext uri="{FF2B5EF4-FFF2-40B4-BE49-F238E27FC236}">
                <a16:creationId xmlns:a16="http://schemas.microsoft.com/office/drawing/2014/main" xmlns="" id="{EB028634-0419-4555-8C05-A8662DC51D04}"/>
              </a:ext>
            </a:extLst>
          </p:cNvPr>
          <p:cNvPicPr>
            <a:picLocks noChangeAspect="1"/>
          </p:cNvPicPr>
          <p:nvPr/>
        </p:nvPicPr>
        <p:blipFill>
          <a:blip r:embed="rId7"/>
          <a:stretch>
            <a:fillRect/>
          </a:stretch>
        </p:blipFill>
        <p:spPr>
          <a:xfrm>
            <a:off x="5675381" y="2755330"/>
            <a:ext cx="177208" cy="177208"/>
          </a:xfrm>
          <a:prstGeom prst="rect">
            <a:avLst/>
          </a:prstGeom>
        </p:spPr>
      </p:pic>
      <p:pic>
        <p:nvPicPr>
          <p:cNvPr id="13" name="Picture 12">
            <a:extLst>
              <a:ext uri="{FF2B5EF4-FFF2-40B4-BE49-F238E27FC236}">
                <a16:creationId xmlns:a16="http://schemas.microsoft.com/office/drawing/2014/main" xmlns="" id="{1B1F51F7-BAB0-473A-9F53-5E35AB50C252}"/>
              </a:ext>
            </a:extLst>
          </p:cNvPr>
          <p:cNvPicPr>
            <a:picLocks noChangeAspect="1"/>
          </p:cNvPicPr>
          <p:nvPr/>
        </p:nvPicPr>
        <p:blipFill>
          <a:blip r:embed="rId8"/>
          <a:stretch>
            <a:fillRect/>
          </a:stretch>
        </p:blipFill>
        <p:spPr>
          <a:xfrm>
            <a:off x="5450541" y="2887520"/>
            <a:ext cx="208707" cy="208707"/>
          </a:xfrm>
          <a:prstGeom prst="rect">
            <a:avLst/>
          </a:prstGeom>
        </p:spPr>
      </p:pic>
      <p:pic>
        <p:nvPicPr>
          <p:cNvPr id="17" name="Picture 16">
            <a:extLst>
              <a:ext uri="{FF2B5EF4-FFF2-40B4-BE49-F238E27FC236}">
                <a16:creationId xmlns:a16="http://schemas.microsoft.com/office/drawing/2014/main" xmlns="" id="{96B7F3CF-DFCB-4F4C-A8E4-A6CD56D1F1A0}"/>
              </a:ext>
            </a:extLst>
          </p:cNvPr>
          <p:cNvPicPr>
            <a:picLocks noChangeAspect="1"/>
          </p:cNvPicPr>
          <p:nvPr/>
        </p:nvPicPr>
        <p:blipFill>
          <a:blip r:embed="rId8"/>
          <a:stretch>
            <a:fillRect/>
          </a:stretch>
        </p:blipFill>
        <p:spPr>
          <a:xfrm flipH="1" flipV="1">
            <a:off x="5918792" y="2742821"/>
            <a:ext cx="177208" cy="177208"/>
          </a:xfrm>
          <a:prstGeom prst="rect">
            <a:avLst/>
          </a:prstGeom>
        </p:spPr>
      </p:pic>
    </p:spTree>
    <p:extLst>
      <p:ext uri="{BB962C8B-B14F-4D97-AF65-F5344CB8AC3E}">
        <p14:creationId xmlns:p14="http://schemas.microsoft.com/office/powerpoint/2010/main" val="1121205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700B6E2B-0E1D-4E18-8D4C-AE8C479ACA46}"/>
              </a:ext>
            </a:extLst>
          </p:cNvPr>
          <p:cNvGraphicFramePr>
            <a:graphicFrameLocks noGrp="1"/>
          </p:cNvGraphicFramePr>
          <p:nvPr>
            <p:extLst>
              <p:ext uri="{D42A27DB-BD31-4B8C-83A1-F6EECF244321}">
                <p14:modId xmlns:p14="http://schemas.microsoft.com/office/powerpoint/2010/main" val="125963612"/>
              </p:ext>
            </p:extLst>
          </p:nvPr>
        </p:nvGraphicFramePr>
        <p:xfrm>
          <a:off x="482991" y="117939"/>
          <a:ext cx="11226018" cy="5985681"/>
        </p:xfrm>
        <a:graphic>
          <a:graphicData uri="http://schemas.openxmlformats.org/drawingml/2006/table">
            <a:tbl>
              <a:tblPr firstRow="1" bandRow="1">
                <a:tableStyleId>{5C22544A-7EE6-4342-B048-85BDC9FD1C3A}</a:tableStyleId>
              </a:tblPr>
              <a:tblGrid>
                <a:gridCol w="5613009">
                  <a:extLst>
                    <a:ext uri="{9D8B030D-6E8A-4147-A177-3AD203B41FA5}">
                      <a16:colId xmlns:a16="http://schemas.microsoft.com/office/drawing/2014/main" xmlns="" val="2639511314"/>
                    </a:ext>
                  </a:extLst>
                </a:gridCol>
                <a:gridCol w="5613009">
                  <a:extLst>
                    <a:ext uri="{9D8B030D-6E8A-4147-A177-3AD203B41FA5}">
                      <a16:colId xmlns:a16="http://schemas.microsoft.com/office/drawing/2014/main" xmlns="" val="945933921"/>
                    </a:ext>
                  </a:extLst>
                </a:gridCol>
              </a:tblGrid>
              <a:tr h="359268">
                <a:tc gridSpan="2">
                  <a:txBody>
                    <a:bodyPr/>
                    <a:lstStyle/>
                    <a:p>
                      <a:r>
                        <a:rPr lang="en-US" sz="2000" dirty="0">
                          <a:solidFill>
                            <a:schemeClr val="accent1">
                              <a:lumMod val="50000"/>
                            </a:schemeClr>
                          </a:solidFill>
                        </a:rPr>
                        <a:t>                                      Clinical Presentation and Pathogenic Mechanism </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xmlns="" val="4280973908"/>
                  </a:ext>
                </a:extLst>
              </a:tr>
              <a:tr h="7431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1-</a:t>
                      </a:r>
                      <a:r>
                        <a:rPr lang="en-US" sz="1800" b="1" dirty="0"/>
                        <a:t>Enterotoxin mediated: </a:t>
                      </a:r>
                      <a:r>
                        <a:rPr lang="en-US" sz="1800" dirty="0">
                          <a:solidFill>
                            <a:schemeClr val="accent1">
                              <a:lumMod val="75000"/>
                            </a:schemeClr>
                          </a:solidFill>
                        </a:rPr>
                        <a:t>Here the bacteria is dead but they already released their poison</a:t>
                      </a:r>
                      <a:endParaRPr lang="en-US" sz="1800" b="1" dirty="0">
                        <a:solidFill>
                          <a:schemeClr val="accent1">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none" dirty="0">
                          <a:solidFill>
                            <a:schemeClr val="tx1"/>
                          </a:solidFill>
                        </a:rPr>
                        <a:t>2-</a:t>
                      </a:r>
                      <a:r>
                        <a:rPr lang="en-US" sz="1800" b="1" u="none" dirty="0">
                          <a:solidFill>
                            <a:schemeClr val="tx1"/>
                          </a:solidFill>
                        </a:rPr>
                        <a:t>Invasive: </a:t>
                      </a:r>
                      <a:r>
                        <a:rPr lang="en-US" sz="1800" dirty="0">
                          <a:solidFill>
                            <a:schemeClr val="accent1">
                              <a:lumMod val="75000"/>
                            </a:schemeClr>
                          </a:solidFill>
                        </a:rPr>
                        <a:t>Here the bacteria are alive and the fight and release their poisons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3898765607"/>
                  </a:ext>
                </a:extLst>
              </a:tr>
              <a:tr h="4559941">
                <a:tc>
                  <a:txBody>
                    <a:bodyPr/>
                    <a:lstStyle/>
                    <a:p>
                      <a:pPr marL="285750" indent="-285750">
                        <a:buFont typeface="Arial" panose="020B0604020202020204" pitchFamily="34" charset="0"/>
                        <a:buChar char="•"/>
                      </a:pPr>
                      <a:r>
                        <a:rPr lang="en-US" sz="1800" dirty="0">
                          <a:solidFill>
                            <a:srgbClr val="FF0000"/>
                          </a:solidFill>
                        </a:rPr>
                        <a:t>Lack of pus in the stool (no gut invasion)</a:t>
                      </a:r>
                    </a:p>
                    <a:p>
                      <a:pPr marL="285750" indent="-285750">
                        <a:buFont typeface="Arial" panose="020B0604020202020204" pitchFamily="34" charset="0"/>
                        <a:buChar char="•"/>
                      </a:pPr>
                      <a:r>
                        <a:rPr lang="en-US" sz="1800" dirty="0">
                          <a:solidFill>
                            <a:srgbClr val="FF0000"/>
                          </a:solidFill>
                        </a:rPr>
                        <a:t>Lack of fever </a:t>
                      </a:r>
                      <a:r>
                        <a:rPr lang="en-US" sz="1800" dirty="0">
                          <a:solidFill>
                            <a:schemeClr val="accent1">
                              <a:lumMod val="75000"/>
                            </a:schemeClr>
                          </a:solidFill>
                        </a:rPr>
                        <a:t>(because no inflammation)</a:t>
                      </a:r>
                    </a:p>
                    <a:p>
                      <a:pPr marL="285750" indent="-285750">
                        <a:buFont typeface="Arial" panose="020B0604020202020204" pitchFamily="34" charset="0"/>
                        <a:buChar char="•"/>
                      </a:pPr>
                      <a:r>
                        <a:rPr lang="en-US" sz="1800" dirty="0">
                          <a:solidFill>
                            <a:srgbClr val="FF0000"/>
                          </a:solidFill>
                        </a:rPr>
                        <a:t>Rapid onset preformed toxin&lt;12 hour</a:t>
                      </a:r>
                    </a:p>
                    <a:p>
                      <a:pPr marL="285750" indent="-285750">
                        <a:buFont typeface="Arial" panose="020B0604020202020204" pitchFamily="34" charset="0"/>
                        <a:buChar char="•"/>
                      </a:pPr>
                      <a:r>
                        <a:rPr lang="en-US" sz="1800" dirty="0"/>
                        <a:t>Small intestine are affected</a:t>
                      </a:r>
                    </a:p>
                    <a:p>
                      <a:pPr marL="285750" indent="-285750">
                        <a:buFont typeface="Arial" panose="020B0604020202020204" pitchFamily="34" charset="0"/>
                        <a:buChar char="•"/>
                      </a:pPr>
                      <a:r>
                        <a:rPr lang="en-US" sz="1800" dirty="0">
                          <a:solidFill>
                            <a:srgbClr val="FF0000"/>
                          </a:solidFill>
                        </a:rPr>
                        <a:t>Vomiting ,non-bloody diarrhea, abdominal cramp</a:t>
                      </a:r>
                    </a:p>
                    <a:p>
                      <a:pPr marL="285750" indent="-285750">
                        <a:buFont typeface="Arial" panose="020B0604020202020204" pitchFamily="34" charset="0"/>
                        <a:buChar char="•"/>
                      </a:pPr>
                      <a:r>
                        <a:rPr lang="en-US" sz="1800" i="1" dirty="0">
                          <a:solidFill>
                            <a:srgbClr val="FF0000"/>
                          </a:solidFill>
                        </a:rPr>
                        <a:t>Vibrio cholerae, Staphylococcus aureus, Clostridium perfringens and</a:t>
                      </a:r>
                      <a:r>
                        <a:rPr lang="en-US" sz="1800" i="1" u="sng" dirty="0">
                          <a:solidFill>
                            <a:srgbClr val="FF0000"/>
                          </a:solidFill>
                        </a:rPr>
                        <a:t> </a:t>
                      </a:r>
                      <a:r>
                        <a:rPr lang="en-US" sz="1800" i="1" dirty="0">
                          <a:solidFill>
                            <a:srgbClr val="FF0000"/>
                          </a:solidFill>
                        </a:rPr>
                        <a:t>Bacillus cereus </a:t>
                      </a:r>
                    </a:p>
                    <a:p>
                      <a:pPr marL="0" indent="0">
                        <a:buFont typeface="Arial" panose="020B0604020202020204" pitchFamily="34" charset="0"/>
                        <a:buNone/>
                      </a:pPr>
                      <a:r>
                        <a:rPr lang="en-US" sz="1400" dirty="0">
                          <a:solidFill>
                            <a:schemeClr val="accent1">
                              <a:lumMod val="75000"/>
                            </a:schemeClr>
                          </a:solidFill>
                          <a:latin typeface="Calibri" charset="0"/>
                          <a:ea typeface="Calibri" charset="0"/>
                          <a:cs typeface="Calibri" charset="0"/>
                        </a:rPr>
                        <a:t>All of these produce toxin which usually affect the small intestine and cause some abdominal cramp, nausea, vomiting and watery diarrhea, there is no invasion</a:t>
                      </a:r>
                      <a:endParaRPr lang="en-US" sz="1400" i="1" dirty="0">
                        <a:solidFill>
                          <a:schemeClr val="accent1">
                            <a:lumMod val="75000"/>
                          </a:schemeClr>
                        </a:solidFill>
                      </a:endParaRPr>
                    </a:p>
                    <a:p>
                      <a:pPr marL="285750" indent="-285750">
                        <a:buFont typeface="Arial" panose="020B0604020202020204" pitchFamily="34" charset="0"/>
                        <a:buChar char="•"/>
                      </a:pPr>
                      <a:r>
                        <a:rPr lang="en-US" sz="1800" dirty="0"/>
                        <a:t>Other viral and some parasitic infection </a:t>
                      </a:r>
                      <a:r>
                        <a:rPr lang="en-US" sz="1400" dirty="0">
                          <a:solidFill>
                            <a:schemeClr val="accent1">
                              <a:lumMod val="75000"/>
                            </a:schemeClr>
                          </a:solidFill>
                          <a:latin typeface="Calibri" charset="0"/>
                          <a:ea typeface="Calibri" charset="0"/>
                          <a:cs typeface="Calibri" charset="0"/>
                        </a:rPr>
                        <a:t>can produce toxin</a:t>
                      </a:r>
                    </a:p>
                    <a:p>
                      <a:pPr marL="0" indent="0">
                        <a:buFont typeface="Arial" panose="020B0604020202020204" pitchFamily="34" charset="0"/>
                        <a:buNone/>
                      </a:pPr>
                      <a:r>
                        <a:rPr lang="en-US" sz="1400" dirty="0">
                          <a:solidFill>
                            <a:schemeClr val="accent1">
                              <a:lumMod val="75000"/>
                            </a:schemeClr>
                          </a:solidFill>
                          <a:latin typeface="Calibri" charset="0"/>
                          <a:ea typeface="Calibri" charset="0"/>
                          <a:cs typeface="Calibri" charset="0"/>
                        </a:rPr>
                        <a:t>but more common is via bacteria</a:t>
                      </a:r>
                      <a:r>
                        <a:rPr lang="en-US" sz="2400" dirty="0">
                          <a:solidFill>
                            <a:schemeClr val="accent1">
                              <a:lumMod val="75000"/>
                            </a:schemeClr>
                          </a:solidFill>
                        </a:rPr>
                        <a:t>.</a:t>
                      </a:r>
                      <a:endParaRPr lang="en-US" sz="1800" dirty="0">
                        <a:solidFill>
                          <a:schemeClr val="accent1">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US" sz="1800" dirty="0">
                          <a:solidFill>
                            <a:srgbClr val="FF0000"/>
                          </a:solidFill>
                        </a:rPr>
                        <a:t>Pus and blood in the stool</a:t>
                      </a:r>
                    </a:p>
                    <a:p>
                      <a:pPr marL="285750" indent="-285750">
                        <a:buFont typeface="Arial" panose="020B0604020202020204" pitchFamily="34" charset="0"/>
                        <a:buChar char="•"/>
                      </a:pPr>
                      <a:r>
                        <a:rPr lang="en-US" sz="1800" dirty="0">
                          <a:solidFill>
                            <a:srgbClr val="FF0000"/>
                          </a:solidFill>
                        </a:rPr>
                        <a:t>Fever due to inflammation</a:t>
                      </a:r>
                    </a:p>
                    <a:p>
                      <a:pPr marL="285750" indent="-285750">
                        <a:buFont typeface="Arial" panose="020B0604020202020204" pitchFamily="34" charset="0"/>
                        <a:buChar char="•"/>
                      </a:pPr>
                      <a:r>
                        <a:rPr lang="en-US" sz="1800" i="1" dirty="0" err="1">
                          <a:solidFill>
                            <a:srgbClr val="FF0000"/>
                          </a:solidFill>
                        </a:rPr>
                        <a:t>Shigella</a:t>
                      </a:r>
                      <a:r>
                        <a:rPr lang="en-US" sz="1800" i="1" dirty="0">
                          <a:solidFill>
                            <a:srgbClr val="FF0000"/>
                          </a:solidFill>
                        </a:rPr>
                        <a:t>, </a:t>
                      </a:r>
                      <a:r>
                        <a:rPr lang="en-US" sz="1800" dirty="0">
                          <a:solidFill>
                            <a:srgbClr val="FF0000"/>
                          </a:solidFill>
                        </a:rPr>
                        <a:t>and </a:t>
                      </a:r>
                      <a:r>
                        <a:rPr lang="en-US" sz="1800" i="1" dirty="0">
                          <a:solidFill>
                            <a:srgbClr val="FF0000"/>
                          </a:solidFill>
                        </a:rPr>
                        <a:t>Endameba histolytica (very important)</a:t>
                      </a:r>
                    </a:p>
                    <a:p>
                      <a:pPr marL="285750" indent="-285750">
                        <a:buFont typeface="Arial" panose="020B0604020202020204" pitchFamily="34" charset="0"/>
                        <a:buChar char="•"/>
                      </a:pPr>
                      <a:r>
                        <a:rPr lang="en-US" sz="1800" dirty="0">
                          <a:solidFill>
                            <a:schemeClr val="tx1"/>
                          </a:solidFill>
                        </a:rPr>
                        <a:t>Affect colonic mucosal surface of the bowel</a:t>
                      </a:r>
                    </a:p>
                    <a:p>
                      <a:pPr algn="l" rtl="0"/>
                      <a:r>
                        <a:rPr lang="en-US" sz="1400" dirty="0">
                          <a:solidFill>
                            <a:schemeClr val="accent1">
                              <a:lumMod val="75000"/>
                            </a:schemeClr>
                          </a:solidFill>
                          <a:latin typeface="Calibri" charset="0"/>
                          <a:ea typeface="Calibri" charset="0"/>
                          <a:cs typeface="Calibri" charset="0"/>
                        </a:rPr>
                        <a:t>invasive mechanism </a:t>
                      </a:r>
                      <a:r>
                        <a:rPr lang="en-US" sz="1400" dirty="0">
                          <a:solidFill>
                            <a:schemeClr val="accent1">
                              <a:lumMod val="75000"/>
                            </a:schemeClr>
                          </a:solidFill>
                          <a:latin typeface="Calibri" charset="0"/>
                          <a:ea typeface="Calibri" charset="0"/>
                          <a:cs typeface="Calibri" charset="0"/>
                          <a:sym typeface="Wingdings"/>
                        </a:rPr>
                        <a:t> large intestine is usually affected</a:t>
                      </a:r>
                    </a:p>
                    <a:p>
                      <a:pPr algn="l" rtl="0"/>
                      <a:r>
                        <a:rPr lang="en-US" sz="1400" dirty="0">
                          <a:solidFill>
                            <a:schemeClr val="accent1">
                              <a:lumMod val="75000"/>
                            </a:schemeClr>
                          </a:solidFill>
                          <a:latin typeface="Calibri" charset="0"/>
                          <a:ea typeface="Calibri" charset="0"/>
                          <a:cs typeface="Calibri" charset="0"/>
                        </a:rPr>
                        <a:t>For enterotoxin mechanism </a:t>
                      </a:r>
                      <a:r>
                        <a:rPr lang="en-US" sz="1400" dirty="0">
                          <a:solidFill>
                            <a:schemeClr val="accent1">
                              <a:lumMod val="75000"/>
                            </a:schemeClr>
                          </a:solidFill>
                          <a:latin typeface="Calibri" charset="0"/>
                          <a:ea typeface="Calibri" charset="0"/>
                          <a:cs typeface="Calibri" charset="0"/>
                          <a:sym typeface="Wingdings"/>
                        </a:rPr>
                        <a:t> small intestine is usually affected</a:t>
                      </a:r>
                    </a:p>
                    <a:p>
                      <a:pPr marL="285750" indent="-285750" algn="l" rtl="0">
                        <a:buFont typeface="Arial" panose="020B0604020202020204" pitchFamily="34" charset="0"/>
                        <a:buChar char="•"/>
                      </a:pPr>
                      <a:r>
                        <a:rPr lang="en-US" sz="1800" dirty="0">
                          <a:solidFill>
                            <a:schemeClr val="tx1"/>
                          </a:solidFill>
                        </a:rPr>
                        <a:t>Sometime </a:t>
                      </a:r>
                      <a:r>
                        <a:rPr lang="en-US" sz="1800" i="1" dirty="0" err="1">
                          <a:solidFill>
                            <a:srgbClr val="FF0000"/>
                          </a:solidFill>
                        </a:rPr>
                        <a:t>Solmonella</a:t>
                      </a:r>
                      <a:r>
                        <a:rPr lang="en-US" sz="1800" i="1" dirty="0">
                          <a:solidFill>
                            <a:srgbClr val="FF0000"/>
                          </a:solidFill>
                        </a:rPr>
                        <a:t> </a:t>
                      </a:r>
                      <a:r>
                        <a:rPr lang="en-US" sz="1800" dirty="0" err="1">
                          <a:solidFill>
                            <a:srgbClr val="FF0000"/>
                          </a:solidFill>
                        </a:rPr>
                        <a:t>spp</a:t>
                      </a:r>
                      <a:r>
                        <a:rPr lang="en-US" sz="1800" dirty="0">
                          <a:solidFill>
                            <a:schemeClr val="tx1"/>
                          </a:solidFill>
                        </a:rPr>
                        <a:t>, </a:t>
                      </a:r>
                      <a:r>
                        <a:rPr lang="en-US" sz="1800" i="1" dirty="0">
                          <a:solidFill>
                            <a:schemeClr val="tx1"/>
                          </a:solidFill>
                        </a:rPr>
                        <a:t>Campylobacter</a:t>
                      </a:r>
                      <a:r>
                        <a:rPr lang="en-US" sz="1800" dirty="0">
                          <a:solidFill>
                            <a:schemeClr val="tx1"/>
                          </a:solidFill>
                        </a:rPr>
                        <a:t>, some E-coli EHEC , </a:t>
                      </a:r>
                      <a:r>
                        <a:rPr lang="en-US" sz="1800" b="1" i="1" dirty="0">
                          <a:solidFill>
                            <a:srgbClr val="0070C0"/>
                          </a:solidFill>
                        </a:rPr>
                        <a:t>Yersinia</a:t>
                      </a:r>
                      <a:r>
                        <a:rPr lang="en-US" sz="1800" b="1" dirty="0">
                          <a:solidFill>
                            <a:srgbClr val="0070C0"/>
                          </a:solidFill>
                        </a:rPr>
                        <a:t> and </a:t>
                      </a:r>
                      <a:r>
                        <a:rPr lang="en-US" sz="1800" b="1" i="1" dirty="0">
                          <a:solidFill>
                            <a:srgbClr val="0070C0"/>
                          </a:solidFill>
                        </a:rPr>
                        <a:t>Clostridium difficile</a:t>
                      </a:r>
                      <a:endParaRPr lang="en-US" sz="1800" b="1" dirty="0">
                        <a:solidFill>
                          <a:srgbClr val="0070C0"/>
                        </a:solidFill>
                      </a:endParaRPr>
                    </a:p>
                    <a:p>
                      <a:pPr marL="285750" indent="-285750">
                        <a:buFont typeface="Arial" panose="020B0604020202020204" pitchFamily="34" charset="0"/>
                        <a:buChar char="•"/>
                      </a:pPr>
                      <a:r>
                        <a:rPr lang="en-US" sz="1800" dirty="0">
                          <a:solidFill>
                            <a:schemeClr val="tx1"/>
                          </a:solidFill>
                        </a:rPr>
                        <a:t>Extension to lymph nodes</a:t>
                      </a:r>
                    </a:p>
                    <a:p>
                      <a:pPr marL="285750" indent="-285750">
                        <a:buFont typeface="Arial" panose="020B0604020202020204" pitchFamily="34" charset="0"/>
                        <a:buChar char="•"/>
                      </a:pPr>
                      <a:r>
                        <a:rPr lang="en-US" sz="1800" dirty="0">
                          <a:solidFill>
                            <a:srgbClr val="FF0000"/>
                          </a:solidFill>
                        </a:rPr>
                        <a:t>Incubation period 1-3 days</a:t>
                      </a:r>
                    </a:p>
                    <a:p>
                      <a:pPr marL="285750" indent="-285750">
                        <a:buFont typeface="Arial" panose="020B0604020202020204" pitchFamily="34" charset="0"/>
                        <a:buChar char="•"/>
                      </a:pPr>
                      <a:r>
                        <a:rPr lang="en-US" sz="1800" i="1" dirty="0" err="1">
                          <a:solidFill>
                            <a:srgbClr val="FF0000"/>
                          </a:solidFill>
                        </a:rPr>
                        <a:t>E.histolytica</a:t>
                      </a:r>
                      <a:r>
                        <a:rPr lang="en-US" sz="1800" dirty="0">
                          <a:solidFill>
                            <a:srgbClr val="FF0000"/>
                          </a:solidFill>
                        </a:rPr>
                        <a:t> 1-3 </a:t>
                      </a:r>
                      <a:r>
                        <a:rPr lang="en-US" sz="1800" dirty="0" err="1">
                          <a:solidFill>
                            <a:srgbClr val="FF0000"/>
                          </a:solidFill>
                        </a:rPr>
                        <a:t>wk</a:t>
                      </a:r>
                      <a:endParaRPr lang="en-US" sz="1800" dirty="0">
                        <a:solidFill>
                          <a:srgbClr val="FF0000"/>
                        </a:solidFill>
                      </a:endParaRPr>
                    </a:p>
                    <a:p>
                      <a:pPr marL="285750" indent="-285750">
                        <a:buFont typeface="Arial" panose="020B0604020202020204" pitchFamily="34" charset="0"/>
                        <a:buChar char="•"/>
                      </a:pPr>
                      <a:r>
                        <a:rPr lang="en-US" sz="1800" dirty="0">
                          <a:solidFill>
                            <a:srgbClr val="FF0000"/>
                          </a:solidFill>
                        </a:rPr>
                        <a:t>Dysentery syndrome- gross blood and mucous with stool in small amounts after severe suprapubic pain , the pain is </a:t>
                      </a:r>
                      <a:r>
                        <a:rPr lang="en-US" sz="1800" dirty="0" err="1">
                          <a:solidFill>
                            <a:srgbClr val="FF0000"/>
                          </a:solidFill>
                        </a:rPr>
                        <a:t>releaved</a:t>
                      </a:r>
                      <a:r>
                        <a:rPr lang="en-US" sz="1800" dirty="0">
                          <a:solidFill>
                            <a:srgbClr val="FF0000"/>
                          </a:solidFill>
                        </a:rPr>
                        <a:t> after defection ends. (</a:t>
                      </a:r>
                      <a:r>
                        <a:rPr lang="ar-SA" sz="1800" dirty="0">
                          <a:solidFill>
                            <a:srgbClr val="FF0000"/>
                          </a:solidFill>
                        </a:rPr>
                        <a:t>ممكن نسألكم عنها في الاختبار</a:t>
                      </a:r>
                      <a:r>
                        <a:rPr lang="en-US" sz="1800" dirty="0">
                          <a:solidFill>
                            <a:srgbClr val="FF0000"/>
                          </a:solidFill>
                        </a:rPr>
                        <a:t>)</a:t>
                      </a:r>
                    </a:p>
                    <a:p>
                      <a:pPr marL="285750" indent="-285750">
                        <a:buFont typeface="Arial" panose="020B0604020202020204" pitchFamily="34" charset="0"/>
                        <a:buChar char="•"/>
                      </a:pPr>
                      <a:r>
                        <a:rPr lang="en-US" sz="1800" dirty="0">
                          <a:solidFill>
                            <a:schemeClr val="tx1"/>
                          </a:solidFill>
                        </a:rPr>
                        <a:t>EHEC bloody diarrhea </a:t>
                      </a:r>
                    </a:p>
                    <a:p>
                      <a:pPr marL="285750" indent="-285750">
                        <a:buFont typeface="Arial" panose="020B0604020202020204" pitchFamily="34" charset="0"/>
                        <a:buChar char="•"/>
                      </a:pPr>
                      <a:r>
                        <a:rPr lang="en-US" sz="1600" dirty="0">
                          <a:solidFill>
                            <a:schemeClr val="accent1">
                              <a:lumMod val="75000"/>
                            </a:schemeClr>
                          </a:solidFill>
                        </a:rPr>
                        <a:t>If the cause is shigella we call it bacillus dysentery And if the cause is ameba histolytica we call amebic dysentery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623204294"/>
                  </a:ext>
                </a:extLst>
              </a:tr>
            </a:tbl>
          </a:graphicData>
        </a:graphic>
      </p:graphicFrame>
      <p:cxnSp>
        <p:nvCxnSpPr>
          <p:cNvPr id="4" name="Straight Connector 3">
            <a:extLst>
              <a:ext uri="{FF2B5EF4-FFF2-40B4-BE49-F238E27FC236}">
                <a16:creationId xmlns:a16="http://schemas.microsoft.com/office/drawing/2014/main" xmlns="" id="{2A7EAB41-40FD-467B-B690-A94F7E021403}"/>
              </a:ext>
            </a:extLst>
          </p:cNvPr>
          <p:cNvCxnSpPr/>
          <p:nvPr/>
        </p:nvCxnSpPr>
        <p:spPr>
          <a:xfrm>
            <a:off x="0" y="6335965"/>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Rectangle 4">
            <a:extLst>
              <a:ext uri="{FF2B5EF4-FFF2-40B4-BE49-F238E27FC236}">
                <a16:creationId xmlns:a16="http://schemas.microsoft.com/office/drawing/2014/main" xmlns="" id="{F4031DCA-2F6D-47CA-892B-601396132839}"/>
              </a:ext>
            </a:extLst>
          </p:cNvPr>
          <p:cNvSpPr/>
          <p:nvPr/>
        </p:nvSpPr>
        <p:spPr>
          <a:xfrm>
            <a:off x="0" y="6400906"/>
            <a:ext cx="6096000" cy="341632"/>
          </a:xfrm>
          <a:prstGeom prst="rect">
            <a:avLst/>
          </a:prstGeom>
        </p:spPr>
        <p:txBody>
          <a:bodyPr>
            <a:spAutoFit/>
          </a:bodyPr>
          <a:lstStyle/>
          <a:p>
            <a:pPr>
              <a:lnSpc>
                <a:spcPct val="90000"/>
              </a:lnSpc>
            </a:pPr>
            <a:r>
              <a:rPr lang="en-US" dirty="0">
                <a:solidFill>
                  <a:schemeClr val="accent1">
                    <a:lumMod val="75000"/>
                  </a:schemeClr>
                </a:solidFill>
                <a:latin typeface="Calibri" charset="0"/>
                <a:ea typeface="Calibri" charset="0"/>
                <a:cs typeface="Calibri" charset="0"/>
              </a:rPr>
              <a:t>(the parasites have longer incubation periods than others).</a:t>
            </a:r>
          </a:p>
        </p:txBody>
      </p:sp>
    </p:spTree>
    <p:extLst>
      <p:ext uri="{BB962C8B-B14F-4D97-AF65-F5344CB8AC3E}">
        <p14:creationId xmlns:p14="http://schemas.microsoft.com/office/powerpoint/2010/main" val="2664103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xmlns="" id="{CAF79385-28A3-4A0B-A555-6E149360095E}"/>
              </a:ext>
            </a:extLst>
          </p:cNvPr>
          <p:cNvCxnSpPr/>
          <p:nvPr/>
        </p:nvCxnSpPr>
        <p:spPr>
          <a:xfrm>
            <a:off x="0" y="6462574"/>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aphicFrame>
        <p:nvGraphicFramePr>
          <p:cNvPr id="4" name="Table 3">
            <a:extLst>
              <a:ext uri="{FF2B5EF4-FFF2-40B4-BE49-F238E27FC236}">
                <a16:creationId xmlns:a16="http://schemas.microsoft.com/office/drawing/2014/main" xmlns="" id="{DA1023B9-2438-4B1C-B96B-DA8699E3F9C6}"/>
              </a:ext>
            </a:extLst>
          </p:cNvPr>
          <p:cNvGraphicFramePr>
            <a:graphicFrameLocks noGrp="1"/>
          </p:cNvGraphicFramePr>
          <p:nvPr>
            <p:extLst>
              <p:ext uri="{D42A27DB-BD31-4B8C-83A1-F6EECF244321}">
                <p14:modId xmlns:p14="http://schemas.microsoft.com/office/powerpoint/2010/main" val="2685090994"/>
              </p:ext>
            </p:extLst>
          </p:nvPr>
        </p:nvGraphicFramePr>
        <p:xfrm>
          <a:off x="0" y="652008"/>
          <a:ext cx="12192000" cy="5515765"/>
        </p:xfrm>
        <a:graphic>
          <a:graphicData uri="http://schemas.openxmlformats.org/drawingml/2006/table">
            <a:tbl>
              <a:tblPr firstRow="1" bandRow="1">
                <a:tableStyleId>{5C22544A-7EE6-4342-B048-85BDC9FD1C3A}</a:tableStyleId>
              </a:tblPr>
              <a:tblGrid>
                <a:gridCol w="2391508">
                  <a:extLst>
                    <a:ext uri="{9D8B030D-6E8A-4147-A177-3AD203B41FA5}">
                      <a16:colId xmlns:a16="http://schemas.microsoft.com/office/drawing/2014/main" xmlns="" val="421977273"/>
                    </a:ext>
                  </a:extLst>
                </a:gridCol>
                <a:gridCol w="3967089">
                  <a:extLst>
                    <a:ext uri="{9D8B030D-6E8A-4147-A177-3AD203B41FA5}">
                      <a16:colId xmlns:a16="http://schemas.microsoft.com/office/drawing/2014/main" xmlns="" val="418930196"/>
                    </a:ext>
                  </a:extLst>
                </a:gridCol>
                <a:gridCol w="5833403">
                  <a:extLst>
                    <a:ext uri="{9D8B030D-6E8A-4147-A177-3AD203B41FA5}">
                      <a16:colId xmlns:a16="http://schemas.microsoft.com/office/drawing/2014/main" xmlns="" val="2143892180"/>
                    </a:ext>
                  </a:extLst>
                </a:gridCol>
              </a:tblGrid>
              <a:tr h="308146">
                <a:tc>
                  <a:txBody>
                    <a:bodyPr/>
                    <a:lstStyle/>
                    <a:p>
                      <a:pPr algn="ctr"/>
                      <a:r>
                        <a:rPr lang="en-US" sz="1800" kern="1200" dirty="0">
                          <a:solidFill>
                            <a:schemeClr val="tx1"/>
                          </a:solidFill>
                          <a:latin typeface="+mn-lt"/>
                          <a:ea typeface="+mn-ea"/>
                          <a:cs typeface="+mn-cs"/>
                        </a:rPr>
                        <a:t>TOXIN TYPE</a:t>
                      </a:r>
                    </a:p>
                  </a:txBody>
                  <a:tcPr>
                    <a:solidFill>
                      <a:schemeClr val="accent5">
                        <a:lumMod val="40000"/>
                        <a:lumOff val="60000"/>
                      </a:schemeClr>
                    </a:solidFill>
                  </a:tcPr>
                </a:tc>
                <a:tc>
                  <a:txBody>
                    <a:bodyPr/>
                    <a:lstStyle/>
                    <a:p>
                      <a:pPr algn="ctr"/>
                      <a:r>
                        <a:rPr lang="en-US" sz="1800" kern="1200" dirty="0">
                          <a:solidFill>
                            <a:schemeClr val="tx1"/>
                          </a:solidFill>
                          <a:latin typeface="+mn-lt"/>
                          <a:ea typeface="+mn-ea"/>
                          <a:cs typeface="+mn-cs"/>
                        </a:rPr>
                        <a:t>TOXIN PRODUCING BACTERIA</a:t>
                      </a:r>
                    </a:p>
                  </a:txBody>
                  <a:tcPr>
                    <a:solidFill>
                      <a:schemeClr val="accent5">
                        <a:lumMod val="40000"/>
                        <a:lumOff val="60000"/>
                      </a:schemeClr>
                    </a:solidFill>
                  </a:tcPr>
                </a:tc>
                <a:tc>
                  <a:txBody>
                    <a:bodyPr/>
                    <a:lstStyle/>
                    <a:p>
                      <a:pPr algn="ctr"/>
                      <a:r>
                        <a:rPr lang="en-US" sz="1800" kern="1200" dirty="0">
                          <a:solidFill>
                            <a:schemeClr val="tx1"/>
                          </a:solidFill>
                          <a:latin typeface="+mn-lt"/>
                          <a:ea typeface="+mn-ea"/>
                          <a:cs typeface="+mn-cs"/>
                        </a:rPr>
                        <a:t>TOXIN NAME, IF RELEVANT</a:t>
                      </a:r>
                    </a:p>
                  </a:txBody>
                  <a:tcPr>
                    <a:solidFill>
                      <a:schemeClr val="accent5">
                        <a:lumMod val="40000"/>
                        <a:lumOff val="60000"/>
                      </a:schemeClr>
                    </a:solidFill>
                  </a:tcPr>
                </a:tc>
                <a:extLst>
                  <a:ext uri="{0D108BD9-81ED-4DB2-BD59-A6C34878D82A}">
                    <a16:rowId xmlns:a16="http://schemas.microsoft.com/office/drawing/2014/main" xmlns="" val="814037564"/>
                  </a:ext>
                </a:extLst>
              </a:tr>
              <a:tr h="302466">
                <a:tc rowSpan="3">
                  <a:txBody>
                    <a:bodyPr/>
                    <a:lstStyle/>
                    <a:p>
                      <a:pPr algn="l" fontAlgn="base"/>
                      <a:r>
                        <a:rPr lang="en-US" sz="1800" kern="1200" dirty="0">
                          <a:solidFill>
                            <a:schemeClr val="tx1"/>
                          </a:solidFill>
                          <a:latin typeface="+mn-lt"/>
                          <a:ea typeface="+mn-ea"/>
                          <a:cs typeface="+mn-cs"/>
                        </a:rPr>
                        <a:t>Neurotoxin</a:t>
                      </a:r>
                    </a:p>
                    <a:p>
                      <a:pPr algn="l" fontAlgn="base"/>
                      <a:r>
                        <a:rPr lang="en-US" sz="1800" kern="1200" dirty="0">
                          <a:solidFill>
                            <a:schemeClr val="tx1"/>
                          </a:solidFill>
                          <a:latin typeface="+mn-lt"/>
                          <a:ea typeface="+mn-ea"/>
                          <a:cs typeface="+mn-cs"/>
                        </a:rPr>
                        <a:t>Food poisoning </a:t>
                      </a:r>
                    </a:p>
                  </a:txBody>
                  <a:tcPr>
                    <a:solidFill>
                      <a:schemeClr val="accent1">
                        <a:lumMod val="20000"/>
                        <a:lumOff val="80000"/>
                      </a:schemeClr>
                    </a:solidFill>
                  </a:tcPr>
                </a:tc>
                <a:tc>
                  <a:txBody>
                    <a:bodyPr/>
                    <a:lstStyle/>
                    <a:p>
                      <a:r>
                        <a:rPr lang="en-US" sz="1800" kern="1200" dirty="0">
                          <a:solidFill>
                            <a:srgbClr val="FF0000"/>
                          </a:solidFill>
                          <a:latin typeface="+mn-lt"/>
                          <a:ea typeface="+mn-ea"/>
                          <a:cs typeface="+mn-cs"/>
                        </a:rPr>
                        <a:t>Staph aureus</a:t>
                      </a:r>
                    </a:p>
                  </a:txBody>
                  <a:tcPr>
                    <a:solidFill>
                      <a:schemeClr val="accent1">
                        <a:lumMod val="20000"/>
                        <a:lumOff val="80000"/>
                      </a:schemeClr>
                    </a:solidFill>
                  </a:tcPr>
                </a:tc>
                <a:tc>
                  <a:txBody>
                    <a:bodyPr/>
                    <a:lstStyle/>
                    <a:p>
                      <a:r>
                        <a:rPr lang="en-US" sz="1800" kern="1200" dirty="0">
                          <a:solidFill>
                            <a:schemeClr val="tx1"/>
                          </a:solidFill>
                          <a:latin typeface="+mn-lt"/>
                          <a:ea typeface="+mn-ea"/>
                          <a:cs typeface="+mn-cs"/>
                        </a:rPr>
                        <a:t>Enterotoxin B </a:t>
                      </a:r>
                    </a:p>
                  </a:txBody>
                  <a:tcPr>
                    <a:solidFill>
                      <a:schemeClr val="accent1">
                        <a:lumMod val="20000"/>
                        <a:lumOff val="80000"/>
                      </a:schemeClr>
                    </a:solidFill>
                  </a:tcPr>
                </a:tc>
                <a:extLst>
                  <a:ext uri="{0D108BD9-81ED-4DB2-BD59-A6C34878D82A}">
                    <a16:rowId xmlns:a16="http://schemas.microsoft.com/office/drawing/2014/main" xmlns="" val="985422005"/>
                  </a:ext>
                </a:extLst>
              </a:tr>
              <a:tr h="302466">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FF0000"/>
                          </a:solidFill>
                          <a:latin typeface="+mn-lt"/>
                          <a:ea typeface="+mn-ea"/>
                          <a:cs typeface="+mn-cs"/>
                        </a:rPr>
                        <a:t>Bacillus cereus</a:t>
                      </a:r>
                    </a:p>
                  </a:txBody>
                  <a:tcPr>
                    <a:solidFill>
                      <a:schemeClr val="accent1">
                        <a:lumMod val="20000"/>
                        <a:lumOff val="80000"/>
                      </a:schemeClr>
                    </a:solidFill>
                  </a:tcPr>
                </a:tc>
                <a:tc>
                  <a:txBody>
                    <a:bodyPr/>
                    <a:lstStyle/>
                    <a:p>
                      <a:r>
                        <a:rPr lang="en-US" sz="1800" kern="1200" dirty="0">
                          <a:solidFill>
                            <a:schemeClr val="tx1"/>
                          </a:solidFill>
                          <a:latin typeface="+mn-lt"/>
                          <a:ea typeface="+mn-ea"/>
                          <a:cs typeface="+mn-cs"/>
                        </a:rPr>
                        <a:t>Emetic toxin</a:t>
                      </a:r>
                    </a:p>
                  </a:txBody>
                  <a:tcPr>
                    <a:solidFill>
                      <a:schemeClr val="accent1">
                        <a:lumMod val="20000"/>
                        <a:lumOff val="80000"/>
                      </a:schemeClr>
                    </a:solidFill>
                  </a:tcPr>
                </a:tc>
                <a:extLst>
                  <a:ext uri="{0D108BD9-81ED-4DB2-BD59-A6C34878D82A}">
                    <a16:rowId xmlns:a16="http://schemas.microsoft.com/office/drawing/2014/main" xmlns="" val="2123113306"/>
                  </a:ext>
                </a:extLst>
              </a:tr>
              <a:tr h="302466">
                <a:tc vMerge="1">
                  <a:txBody>
                    <a:bodyPr/>
                    <a:lstStyle/>
                    <a:p>
                      <a:endParaRPr lang="en-US"/>
                    </a:p>
                  </a:txBody>
                  <a:tcPr/>
                </a:tc>
                <a:tc>
                  <a:txBody>
                    <a:bodyPr/>
                    <a:lstStyle/>
                    <a:p>
                      <a:r>
                        <a:rPr lang="en-US" sz="1800" kern="1200" dirty="0">
                          <a:solidFill>
                            <a:schemeClr val="tx1"/>
                          </a:solidFill>
                          <a:latin typeface="+mn-lt"/>
                          <a:ea typeface="+mn-ea"/>
                          <a:cs typeface="+mn-cs"/>
                        </a:rPr>
                        <a:t>Clostridium botulinum  </a:t>
                      </a:r>
                    </a:p>
                  </a:txBody>
                  <a:tcPr>
                    <a:solidFill>
                      <a:schemeClr val="accent1">
                        <a:lumMod val="20000"/>
                        <a:lumOff val="80000"/>
                      </a:schemeClr>
                    </a:solidFill>
                  </a:tcPr>
                </a:tc>
                <a:tc>
                  <a:txBody>
                    <a:bodyPr/>
                    <a:lstStyle/>
                    <a:p>
                      <a:r>
                        <a:rPr lang="en-US" sz="1800" kern="1200" dirty="0">
                          <a:solidFill>
                            <a:schemeClr val="tx1"/>
                          </a:solidFill>
                          <a:latin typeface="+mn-lt"/>
                          <a:ea typeface="+mn-ea"/>
                          <a:cs typeface="+mn-cs"/>
                        </a:rPr>
                        <a:t>Botulinum toxin</a:t>
                      </a:r>
                    </a:p>
                  </a:txBody>
                  <a:tcPr>
                    <a:solidFill>
                      <a:schemeClr val="accent1">
                        <a:lumMod val="20000"/>
                        <a:lumOff val="80000"/>
                      </a:schemeClr>
                    </a:solidFill>
                  </a:tcPr>
                </a:tc>
                <a:extLst>
                  <a:ext uri="{0D108BD9-81ED-4DB2-BD59-A6C34878D82A}">
                    <a16:rowId xmlns:a16="http://schemas.microsoft.com/office/drawing/2014/main" xmlns="" val="2806430143"/>
                  </a:ext>
                </a:extLst>
              </a:tr>
              <a:tr h="302466">
                <a:tc rowSpan="3">
                  <a:txBody>
                    <a:bodyPr/>
                    <a:lstStyle/>
                    <a:p>
                      <a:r>
                        <a:rPr lang="en-US" sz="1800" kern="1200" dirty="0">
                          <a:solidFill>
                            <a:schemeClr val="tx1"/>
                          </a:solidFill>
                          <a:latin typeface="+mn-lt"/>
                          <a:ea typeface="+mn-ea"/>
                          <a:cs typeface="+mn-cs"/>
                        </a:rPr>
                        <a:t>enterotoxin</a:t>
                      </a:r>
                    </a:p>
                  </a:txBody>
                  <a:tcPr>
                    <a:solidFill>
                      <a:schemeClr val="tx2">
                        <a:lumMod val="20000"/>
                        <a:lumOff val="80000"/>
                      </a:schemeClr>
                    </a:solidFill>
                  </a:tcPr>
                </a:tc>
                <a:tc>
                  <a:txBody>
                    <a:bodyPr/>
                    <a:lstStyle/>
                    <a:p>
                      <a:r>
                        <a:rPr lang="en-US" sz="1800" kern="1200" dirty="0">
                          <a:solidFill>
                            <a:schemeClr val="tx1"/>
                          </a:solidFill>
                          <a:latin typeface="+mn-lt"/>
                          <a:ea typeface="+mn-ea"/>
                          <a:cs typeface="+mn-cs"/>
                        </a:rPr>
                        <a:t>Vibrio cholerae </a:t>
                      </a:r>
                    </a:p>
                  </a:txBody>
                  <a:tcPr>
                    <a:solidFill>
                      <a:schemeClr val="tx2">
                        <a:lumMod val="20000"/>
                        <a:lumOff val="80000"/>
                      </a:schemeClr>
                    </a:solidFill>
                  </a:tcPr>
                </a:tc>
                <a:tc>
                  <a:txBody>
                    <a:bodyPr/>
                    <a:lstStyle/>
                    <a:p>
                      <a:r>
                        <a:rPr lang="en-US" sz="1800" kern="1200" dirty="0">
                          <a:solidFill>
                            <a:schemeClr val="tx1"/>
                          </a:solidFill>
                          <a:latin typeface="+mn-lt"/>
                          <a:ea typeface="+mn-ea"/>
                          <a:cs typeface="+mn-cs"/>
                        </a:rPr>
                        <a:t>Cholerae toxin </a:t>
                      </a:r>
                    </a:p>
                  </a:txBody>
                  <a:tcPr>
                    <a:solidFill>
                      <a:schemeClr val="tx2">
                        <a:lumMod val="20000"/>
                        <a:lumOff val="80000"/>
                      </a:schemeClr>
                    </a:solidFill>
                  </a:tcPr>
                </a:tc>
                <a:extLst>
                  <a:ext uri="{0D108BD9-81ED-4DB2-BD59-A6C34878D82A}">
                    <a16:rowId xmlns:a16="http://schemas.microsoft.com/office/drawing/2014/main" xmlns="" val="420917666"/>
                  </a:ext>
                </a:extLst>
              </a:tr>
              <a:tr h="388799">
                <a:tc vMerge="1">
                  <a:txBody>
                    <a:bodyPr/>
                    <a:lstStyle/>
                    <a:p>
                      <a:endParaRPr lang="en-US"/>
                    </a:p>
                  </a:txBody>
                  <a:tcPr/>
                </a:tc>
                <a:tc>
                  <a:txBody>
                    <a:bodyPr/>
                    <a:lstStyle/>
                    <a:p>
                      <a:r>
                        <a:rPr lang="en-US" sz="1800" kern="1200" dirty="0">
                          <a:solidFill>
                            <a:srgbClr val="FF0000"/>
                          </a:solidFill>
                          <a:latin typeface="+mn-lt"/>
                          <a:ea typeface="+mn-ea"/>
                          <a:cs typeface="+mn-cs"/>
                        </a:rPr>
                        <a:t>Enterotoxigenic  E.coli </a:t>
                      </a:r>
                    </a:p>
                  </a:txBody>
                  <a:tcPr>
                    <a:solidFill>
                      <a:schemeClr val="tx2">
                        <a:lumMod val="20000"/>
                        <a:lumOff val="80000"/>
                      </a:schemeClr>
                    </a:solidFill>
                  </a:tcPr>
                </a:tc>
                <a:tc>
                  <a:txBody>
                    <a:bodyPr/>
                    <a:lstStyle/>
                    <a:p>
                      <a:r>
                        <a:rPr lang="en-US" sz="1800" kern="1200" dirty="0">
                          <a:solidFill>
                            <a:schemeClr val="tx1"/>
                          </a:solidFill>
                          <a:latin typeface="+mn-lt"/>
                          <a:ea typeface="+mn-ea"/>
                          <a:cs typeface="+mn-cs"/>
                        </a:rPr>
                        <a:t>Heat-labile toxin, heat-stable toxin</a:t>
                      </a:r>
                    </a:p>
                  </a:txBody>
                  <a:tcPr>
                    <a:solidFill>
                      <a:schemeClr val="tx2">
                        <a:lumMod val="20000"/>
                        <a:lumOff val="80000"/>
                      </a:schemeClr>
                    </a:solidFill>
                  </a:tcPr>
                </a:tc>
                <a:extLst>
                  <a:ext uri="{0D108BD9-81ED-4DB2-BD59-A6C34878D82A}">
                    <a16:rowId xmlns:a16="http://schemas.microsoft.com/office/drawing/2014/main" xmlns="" val="1848882739"/>
                  </a:ext>
                </a:extLst>
              </a:tr>
              <a:tr h="302466">
                <a:tc vMerge="1">
                  <a:txBody>
                    <a:bodyPr/>
                    <a:lstStyle/>
                    <a:p>
                      <a:endParaRPr lang="en-US"/>
                    </a:p>
                  </a:txBody>
                  <a:tcPr/>
                </a:tc>
                <a:tc>
                  <a:txBody>
                    <a:bodyPr/>
                    <a:lstStyle/>
                    <a:p>
                      <a:r>
                        <a:rPr lang="en-US" sz="1800" kern="1200" dirty="0">
                          <a:solidFill>
                            <a:srgbClr val="FF0000"/>
                          </a:solidFill>
                          <a:latin typeface="+mn-lt"/>
                          <a:ea typeface="+mn-ea"/>
                          <a:cs typeface="+mn-cs"/>
                        </a:rPr>
                        <a:t>Clostridium perfringens </a:t>
                      </a:r>
                    </a:p>
                  </a:txBody>
                  <a:tcPr>
                    <a:solidFill>
                      <a:schemeClr val="tx2">
                        <a:lumMod val="20000"/>
                        <a:lumOff val="80000"/>
                      </a:schemeClr>
                    </a:solidFill>
                  </a:tcPr>
                </a:tc>
                <a:tc>
                  <a:txBody>
                    <a:bodyPr/>
                    <a:lstStyle/>
                    <a:p>
                      <a:r>
                        <a:rPr lang="en-US" sz="1800" kern="1200" dirty="0">
                          <a:solidFill>
                            <a:schemeClr val="tx1"/>
                          </a:solidFill>
                          <a:latin typeface="+mn-lt"/>
                          <a:ea typeface="+mn-ea"/>
                          <a:cs typeface="+mn-cs"/>
                        </a:rPr>
                        <a:t>Enterotoxin</a:t>
                      </a:r>
                    </a:p>
                  </a:txBody>
                  <a:tcPr>
                    <a:solidFill>
                      <a:schemeClr val="tx2">
                        <a:lumMod val="20000"/>
                        <a:lumOff val="80000"/>
                      </a:schemeClr>
                    </a:solidFill>
                  </a:tcPr>
                </a:tc>
                <a:extLst>
                  <a:ext uri="{0D108BD9-81ED-4DB2-BD59-A6C34878D82A}">
                    <a16:rowId xmlns:a16="http://schemas.microsoft.com/office/drawing/2014/main" xmlns="" val="978672455"/>
                  </a:ext>
                </a:extLst>
              </a:tr>
              <a:tr h="302466">
                <a:tc rowSpan="7">
                  <a:txBody>
                    <a:bodyPr/>
                    <a:lstStyle/>
                    <a:p>
                      <a:r>
                        <a:rPr lang="en-US" sz="1800" kern="1200" dirty="0">
                          <a:solidFill>
                            <a:schemeClr val="tx1"/>
                          </a:solidFill>
                          <a:latin typeface="+mn-lt"/>
                          <a:ea typeface="+mn-ea"/>
                          <a:cs typeface="+mn-cs"/>
                        </a:rPr>
                        <a:t>cytotoxin</a:t>
                      </a:r>
                    </a:p>
                  </a:txBody>
                  <a:tcPr>
                    <a:solidFill>
                      <a:schemeClr val="tx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FF0000"/>
                          </a:solidFill>
                          <a:latin typeface="+mn-lt"/>
                          <a:ea typeface="+mn-ea"/>
                          <a:cs typeface="+mn-cs"/>
                        </a:rPr>
                        <a:t>Shigella </a:t>
                      </a:r>
                      <a:r>
                        <a:rPr lang="en-US" sz="1800" kern="1200" dirty="0" err="1">
                          <a:solidFill>
                            <a:srgbClr val="FF0000"/>
                          </a:solidFill>
                          <a:latin typeface="+mn-lt"/>
                          <a:ea typeface="+mn-ea"/>
                          <a:cs typeface="+mn-cs"/>
                        </a:rPr>
                        <a:t>dysenteriae</a:t>
                      </a:r>
                      <a:r>
                        <a:rPr lang="en-US" sz="1800" kern="1200" dirty="0">
                          <a:solidFill>
                            <a:srgbClr val="FF0000"/>
                          </a:solidFill>
                          <a:latin typeface="+mn-lt"/>
                          <a:ea typeface="+mn-ea"/>
                          <a:cs typeface="+mn-cs"/>
                        </a:rPr>
                        <a:t> type I</a:t>
                      </a:r>
                    </a:p>
                  </a:txBody>
                  <a:tcPr>
                    <a:solidFill>
                      <a:schemeClr val="tx2">
                        <a:lumMod val="40000"/>
                        <a:lumOff val="60000"/>
                      </a:schemeClr>
                    </a:solidFill>
                  </a:tcPr>
                </a:tc>
                <a:tc>
                  <a:txBody>
                    <a:bodyPr/>
                    <a:lstStyle/>
                    <a:p>
                      <a:r>
                        <a:rPr lang="en-US" sz="1800" kern="1200" dirty="0">
                          <a:solidFill>
                            <a:schemeClr val="tx1"/>
                          </a:solidFill>
                          <a:latin typeface="+mn-lt"/>
                          <a:ea typeface="+mn-ea"/>
                          <a:cs typeface="+mn-cs"/>
                        </a:rPr>
                        <a:t>Shiga toxin</a:t>
                      </a:r>
                    </a:p>
                  </a:txBody>
                  <a:tcPr>
                    <a:solidFill>
                      <a:schemeClr val="tx2">
                        <a:lumMod val="40000"/>
                        <a:lumOff val="60000"/>
                      </a:schemeClr>
                    </a:solidFill>
                  </a:tcPr>
                </a:tc>
                <a:extLst>
                  <a:ext uri="{0D108BD9-81ED-4DB2-BD59-A6C34878D82A}">
                    <a16:rowId xmlns:a16="http://schemas.microsoft.com/office/drawing/2014/main" xmlns="" val="440752341"/>
                  </a:ext>
                </a:extLst>
              </a:tr>
              <a:tr h="650339">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latin typeface="+mn-lt"/>
                          <a:ea typeface="+mn-ea"/>
                          <a:cs typeface="+mn-cs"/>
                        </a:rPr>
                        <a:t>Enterohemorrhagic E. coli</a:t>
                      </a:r>
                    </a:p>
                  </a:txBody>
                  <a:tcPr>
                    <a:solidFill>
                      <a:schemeClr val="tx2">
                        <a:lumMod val="40000"/>
                        <a:lumOff val="60000"/>
                      </a:schemeClr>
                    </a:solidFill>
                  </a:tcPr>
                </a:tc>
                <a:tc>
                  <a:txBody>
                    <a:bodyPr/>
                    <a:lstStyle/>
                    <a:p>
                      <a:pPr algn="l" fontAlgn="base"/>
                      <a:r>
                        <a:rPr lang="en-US" sz="1800" kern="1200" dirty="0">
                          <a:solidFill>
                            <a:schemeClr val="tx1"/>
                          </a:solidFill>
                          <a:latin typeface="+mn-lt"/>
                          <a:ea typeface="+mn-ea"/>
                          <a:cs typeface="+mn-cs"/>
                        </a:rPr>
                        <a:t>Shiga toxins 1 and 2</a:t>
                      </a:r>
                    </a:p>
                    <a:p>
                      <a:pPr algn="l" fontAlgn="base"/>
                      <a:r>
                        <a:rPr lang="en-US" sz="1800" kern="1200" dirty="0" err="1">
                          <a:solidFill>
                            <a:schemeClr val="tx1"/>
                          </a:solidFill>
                          <a:latin typeface="+mn-lt"/>
                          <a:ea typeface="+mn-ea"/>
                          <a:cs typeface="+mn-cs"/>
                        </a:rPr>
                        <a:t>Globotriaosylceramide</a:t>
                      </a:r>
                      <a:r>
                        <a:rPr lang="en-US" sz="1800" kern="1200" dirty="0">
                          <a:solidFill>
                            <a:schemeClr val="tx1"/>
                          </a:solidFill>
                          <a:latin typeface="+mn-lt"/>
                          <a:ea typeface="+mn-ea"/>
                          <a:cs typeface="+mn-cs"/>
                        </a:rPr>
                        <a:t> (Gb3)  23 S r RNA in 60 Subunit </a:t>
                      </a:r>
                    </a:p>
                  </a:txBody>
                  <a:tcPr>
                    <a:solidFill>
                      <a:schemeClr val="tx2">
                        <a:lumMod val="40000"/>
                        <a:lumOff val="60000"/>
                      </a:schemeClr>
                    </a:solidFill>
                  </a:tcPr>
                </a:tc>
                <a:extLst>
                  <a:ext uri="{0D108BD9-81ED-4DB2-BD59-A6C34878D82A}">
                    <a16:rowId xmlns:a16="http://schemas.microsoft.com/office/drawing/2014/main" xmlns="" val="2390328657"/>
                  </a:ext>
                </a:extLst>
              </a:tr>
              <a:tr h="302466">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latin typeface="+mn-lt"/>
                          <a:ea typeface="+mn-ea"/>
                          <a:cs typeface="+mn-cs"/>
                        </a:rPr>
                        <a:t>Vibrio parahaemolyticus</a:t>
                      </a:r>
                    </a:p>
                  </a:txBody>
                  <a:tcPr>
                    <a:solidFill>
                      <a:schemeClr val="tx2">
                        <a:lumMod val="40000"/>
                        <a:lumOff val="60000"/>
                      </a:schemeClr>
                    </a:solidFill>
                  </a:tcPr>
                </a:tc>
                <a:tc>
                  <a:txBody>
                    <a:bodyPr/>
                    <a:lstStyle/>
                    <a:p>
                      <a:r>
                        <a:rPr lang="en-US" sz="1800" kern="1200" dirty="0">
                          <a:solidFill>
                            <a:schemeClr val="tx1"/>
                          </a:solidFill>
                          <a:latin typeface="+mn-lt"/>
                          <a:ea typeface="+mn-ea"/>
                          <a:cs typeface="+mn-cs"/>
                        </a:rPr>
                        <a:t>Thermostable direct hemolysin</a:t>
                      </a:r>
                    </a:p>
                  </a:txBody>
                  <a:tcPr>
                    <a:solidFill>
                      <a:schemeClr val="tx2">
                        <a:lumMod val="40000"/>
                        <a:lumOff val="60000"/>
                      </a:schemeClr>
                    </a:solidFill>
                  </a:tcPr>
                </a:tc>
                <a:extLst>
                  <a:ext uri="{0D108BD9-81ED-4DB2-BD59-A6C34878D82A}">
                    <a16:rowId xmlns:a16="http://schemas.microsoft.com/office/drawing/2014/main" xmlns="" val="896206108"/>
                  </a:ext>
                </a:extLst>
              </a:tr>
              <a:tr h="302466">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latin typeface="+mn-lt"/>
                          <a:ea typeface="+mn-ea"/>
                          <a:cs typeface="+mn-cs"/>
                        </a:rPr>
                        <a:t>Campylobacter </a:t>
                      </a:r>
                      <a:r>
                        <a:rPr lang="en-US" sz="1800" kern="1200" dirty="0" err="1">
                          <a:solidFill>
                            <a:schemeClr val="tx1"/>
                          </a:solidFill>
                          <a:latin typeface="+mn-lt"/>
                          <a:ea typeface="+mn-ea"/>
                          <a:cs typeface="+mn-cs"/>
                        </a:rPr>
                        <a:t>jejuni</a:t>
                      </a:r>
                      <a:endParaRPr lang="en-US" sz="1800" kern="1200" dirty="0">
                        <a:solidFill>
                          <a:schemeClr val="tx1"/>
                        </a:solidFill>
                        <a:latin typeface="+mn-lt"/>
                        <a:ea typeface="+mn-ea"/>
                        <a:cs typeface="+mn-cs"/>
                      </a:endParaRPr>
                    </a:p>
                  </a:txBody>
                  <a:tcPr>
                    <a:solidFill>
                      <a:schemeClr val="tx2">
                        <a:lumMod val="40000"/>
                        <a:lumOff val="60000"/>
                      </a:schemeClr>
                    </a:solidFill>
                  </a:tcPr>
                </a:tc>
                <a:tc>
                  <a:txBody>
                    <a:bodyPr/>
                    <a:lstStyle/>
                    <a:p>
                      <a:r>
                        <a:rPr lang="en-US" sz="1800" kern="1200" dirty="0" err="1">
                          <a:solidFill>
                            <a:schemeClr val="tx1"/>
                          </a:solidFill>
                          <a:latin typeface="+mn-lt"/>
                          <a:ea typeface="+mn-ea"/>
                          <a:cs typeface="+mn-cs"/>
                        </a:rPr>
                        <a:t>Cytolethal</a:t>
                      </a:r>
                      <a:r>
                        <a:rPr lang="en-US" sz="1800" kern="1200" dirty="0">
                          <a:solidFill>
                            <a:schemeClr val="tx1"/>
                          </a:solidFill>
                          <a:latin typeface="+mn-lt"/>
                          <a:ea typeface="+mn-ea"/>
                          <a:cs typeface="+mn-cs"/>
                        </a:rPr>
                        <a:t> distending toxin</a:t>
                      </a:r>
                    </a:p>
                  </a:txBody>
                  <a:tcPr>
                    <a:solidFill>
                      <a:schemeClr val="tx2">
                        <a:lumMod val="40000"/>
                        <a:lumOff val="60000"/>
                      </a:schemeClr>
                    </a:solidFill>
                  </a:tcPr>
                </a:tc>
                <a:extLst>
                  <a:ext uri="{0D108BD9-81ED-4DB2-BD59-A6C34878D82A}">
                    <a16:rowId xmlns:a16="http://schemas.microsoft.com/office/drawing/2014/main" xmlns="" val="1013466172"/>
                  </a:ext>
                </a:extLst>
              </a:tr>
              <a:tr h="302466">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latin typeface="+mn-lt"/>
                          <a:ea typeface="+mn-ea"/>
                          <a:cs typeface="+mn-cs"/>
                        </a:rPr>
                        <a:t>Clostridium difficile</a:t>
                      </a:r>
                    </a:p>
                  </a:txBody>
                  <a:tcPr>
                    <a:solidFill>
                      <a:schemeClr val="tx2">
                        <a:lumMod val="40000"/>
                        <a:lumOff val="60000"/>
                      </a:schemeClr>
                    </a:solidFill>
                  </a:tcPr>
                </a:tc>
                <a:tc>
                  <a:txBody>
                    <a:bodyPr/>
                    <a:lstStyle/>
                    <a:p>
                      <a:r>
                        <a:rPr lang="en-US" sz="1800" kern="1200" dirty="0">
                          <a:solidFill>
                            <a:schemeClr val="tx1"/>
                          </a:solidFill>
                          <a:latin typeface="+mn-lt"/>
                          <a:ea typeface="+mn-ea"/>
                          <a:cs typeface="+mn-cs"/>
                        </a:rPr>
                        <a:t>Toxin A and B</a:t>
                      </a:r>
                    </a:p>
                  </a:txBody>
                  <a:tcPr>
                    <a:solidFill>
                      <a:schemeClr val="tx2">
                        <a:lumMod val="40000"/>
                        <a:lumOff val="60000"/>
                      </a:schemeClr>
                    </a:solidFill>
                  </a:tcPr>
                </a:tc>
                <a:extLst>
                  <a:ext uri="{0D108BD9-81ED-4DB2-BD59-A6C34878D82A}">
                    <a16:rowId xmlns:a16="http://schemas.microsoft.com/office/drawing/2014/main" xmlns="" val="600216397"/>
                  </a:ext>
                </a:extLst>
              </a:tr>
              <a:tr h="302466">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FF0000"/>
                          </a:solidFill>
                          <a:latin typeface="+mn-lt"/>
                          <a:ea typeface="+mn-ea"/>
                          <a:cs typeface="+mn-cs"/>
                        </a:rPr>
                        <a:t>Clostridium perfringens</a:t>
                      </a:r>
                    </a:p>
                  </a:txBody>
                  <a:tcPr>
                    <a:solidFill>
                      <a:schemeClr val="tx2">
                        <a:lumMod val="40000"/>
                        <a:lumOff val="60000"/>
                      </a:schemeClr>
                    </a:solidFill>
                  </a:tcPr>
                </a:tc>
                <a:tc>
                  <a:txBody>
                    <a:bodyPr/>
                    <a:lstStyle/>
                    <a:p>
                      <a:r>
                        <a:rPr lang="el-GR" sz="1800" kern="1200" dirty="0">
                          <a:solidFill>
                            <a:schemeClr val="tx1"/>
                          </a:solidFill>
                          <a:latin typeface="+mn-lt"/>
                          <a:ea typeface="+mn-ea"/>
                          <a:cs typeface="+mn-cs"/>
                        </a:rPr>
                        <a:t>α</a:t>
                      </a:r>
                      <a:r>
                        <a:rPr lang="en-US" sz="1800" kern="1200" dirty="0">
                          <a:solidFill>
                            <a:schemeClr val="tx1"/>
                          </a:solidFill>
                          <a:latin typeface="+mn-lt"/>
                          <a:ea typeface="+mn-ea"/>
                          <a:cs typeface="+mn-cs"/>
                        </a:rPr>
                        <a:t>-toxin</a:t>
                      </a:r>
                    </a:p>
                  </a:txBody>
                  <a:tcPr>
                    <a:solidFill>
                      <a:schemeClr val="tx2">
                        <a:lumMod val="40000"/>
                        <a:lumOff val="60000"/>
                      </a:schemeClr>
                    </a:solidFill>
                  </a:tcPr>
                </a:tc>
                <a:extLst>
                  <a:ext uri="{0D108BD9-81ED-4DB2-BD59-A6C34878D82A}">
                    <a16:rowId xmlns:a16="http://schemas.microsoft.com/office/drawing/2014/main" xmlns="" val="948307502"/>
                  </a:ext>
                </a:extLst>
              </a:tr>
              <a:tr h="453267">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FF0000"/>
                          </a:solidFill>
                          <a:latin typeface="+mn-lt"/>
                          <a:ea typeface="+mn-ea"/>
                          <a:cs typeface="+mn-cs"/>
                        </a:rPr>
                        <a:t>E. histolytica</a:t>
                      </a:r>
                    </a:p>
                  </a:txBody>
                  <a:tcPr>
                    <a:solidFill>
                      <a:schemeClr val="tx2">
                        <a:lumMod val="40000"/>
                        <a:lumOff val="60000"/>
                      </a:schemeClr>
                    </a:solidFill>
                  </a:tcPr>
                </a:tc>
                <a:tc>
                  <a:txBody>
                    <a:bodyPr/>
                    <a:lstStyle/>
                    <a:p>
                      <a:r>
                        <a:rPr lang="en-US" sz="1800" kern="1200" dirty="0">
                          <a:solidFill>
                            <a:schemeClr val="tx1"/>
                          </a:solidFill>
                          <a:latin typeface="+mn-lt"/>
                          <a:ea typeface="+mn-ea"/>
                          <a:cs typeface="+mn-cs"/>
                        </a:rPr>
                        <a:t>Protozoal phospholipase A and pore-forming peptides</a:t>
                      </a:r>
                    </a:p>
                  </a:txBody>
                  <a:tcPr>
                    <a:solidFill>
                      <a:schemeClr val="tx2">
                        <a:lumMod val="40000"/>
                        <a:lumOff val="60000"/>
                      </a:schemeClr>
                    </a:solidFill>
                  </a:tcPr>
                </a:tc>
                <a:extLst>
                  <a:ext uri="{0D108BD9-81ED-4DB2-BD59-A6C34878D82A}">
                    <a16:rowId xmlns:a16="http://schemas.microsoft.com/office/drawing/2014/main" xmlns="" val="1933614154"/>
                  </a:ext>
                </a:extLst>
              </a:tr>
            </a:tbl>
          </a:graphicData>
        </a:graphic>
      </p:graphicFrame>
      <p:sp>
        <p:nvSpPr>
          <p:cNvPr id="5" name="TextBox 4">
            <a:extLst>
              <a:ext uri="{FF2B5EF4-FFF2-40B4-BE49-F238E27FC236}">
                <a16:creationId xmlns:a16="http://schemas.microsoft.com/office/drawing/2014/main" xmlns="" id="{B85F1343-8B85-48F6-8194-66BFA7F1F346}"/>
              </a:ext>
            </a:extLst>
          </p:cNvPr>
          <p:cNvSpPr txBox="1"/>
          <p:nvPr/>
        </p:nvSpPr>
        <p:spPr>
          <a:xfrm>
            <a:off x="10346458" y="18654"/>
            <a:ext cx="3905250" cy="338554"/>
          </a:xfrm>
          <a:prstGeom prst="rect">
            <a:avLst/>
          </a:prstGeom>
          <a:noFill/>
        </p:spPr>
        <p:txBody>
          <a:bodyPr wrap="square" rtlCol="0">
            <a:spAutoFit/>
          </a:bodyPr>
          <a:lstStyle/>
          <a:p>
            <a:r>
              <a:rPr lang="en-US" sz="1600" dirty="0">
                <a:solidFill>
                  <a:srgbClr val="0070C0"/>
                </a:solidFill>
              </a:rPr>
              <a:t>Only in Male’s slides </a:t>
            </a:r>
          </a:p>
        </p:txBody>
      </p:sp>
    </p:spTree>
    <p:extLst>
      <p:ext uri="{BB962C8B-B14F-4D97-AF65-F5344CB8AC3E}">
        <p14:creationId xmlns:p14="http://schemas.microsoft.com/office/powerpoint/2010/main" val="3135107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xmlns="" id="{CAF79385-28A3-4A0B-A555-6E149360095E}"/>
              </a:ext>
            </a:extLst>
          </p:cNvPr>
          <p:cNvCxnSpPr/>
          <p:nvPr/>
        </p:nvCxnSpPr>
        <p:spPr>
          <a:xfrm>
            <a:off x="0" y="6082747"/>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2" name="Picture 1">
            <a:extLst>
              <a:ext uri="{FF2B5EF4-FFF2-40B4-BE49-F238E27FC236}">
                <a16:creationId xmlns:a16="http://schemas.microsoft.com/office/drawing/2014/main" xmlns="" id="{D7C83E0B-A4C1-4B68-ABC1-5B0E3E020178}"/>
              </a:ext>
            </a:extLst>
          </p:cNvPr>
          <p:cNvPicPr>
            <a:picLocks noChangeAspect="1"/>
          </p:cNvPicPr>
          <p:nvPr/>
        </p:nvPicPr>
        <p:blipFill>
          <a:blip r:embed="rId2"/>
          <a:stretch>
            <a:fillRect/>
          </a:stretch>
        </p:blipFill>
        <p:spPr>
          <a:xfrm>
            <a:off x="2858743" y="261597"/>
            <a:ext cx="6474513" cy="485893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Rectangle 4">
            <a:extLst>
              <a:ext uri="{FF2B5EF4-FFF2-40B4-BE49-F238E27FC236}">
                <a16:creationId xmlns:a16="http://schemas.microsoft.com/office/drawing/2014/main" xmlns="" id="{EC2BBA35-0B4F-4084-9022-35B3CDD35717}"/>
              </a:ext>
            </a:extLst>
          </p:cNvPr>
          <p:cNvSpPr/>
          <p:nvPr/>
        </p:nvSpPr>
        <p:spPr>
          <a:xfrm>
            <a:off x="3237256" y="5278473"/>
            <a:ext cx="6096000" cy="707886"/>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A1-B5 protein enterotoxin that is exported out of the bacterial cell by a type II protein secretion system</a:t>
            </a:r>
          </a:p>
        </p:txBody>
      </p:sp>
      <p:sp>
        <p:nvSpPr>
          <p:cNvPr id="6" name="TextBox 5">
            <a:extLst>
              <a:ext uri="{FF2B5EF4-FFF2-40B4-BE49-F238E27FC236}">
                <a16:creationId xmlns:a16="http://schemas.microsoft.com/office/drawing/2014/main" xmlns="" id="{A6EF9D2D-E110-4100-A848-99BC54EC67F9}"/>
              </a:ext>
            </a:extLst>
          </p:cNvPr>
          <p:cNvSpPr txBox="1"/>
          <p:nvPr/>
        </p:nvSpPr>
        <p:spPr>
          <a:xfrm>
            <a:off x="10346458" y="18654"/>
            <a:ext cx="3905250" cy="338554"/>
          </a:xfrm>
          <a:prstGeom prst="rect">
            <a:avLst/>
          </a:prstGeom>
          <a:noFill/>
        </p:spPr>
        <p:txBody>
          <a:bodyPr wrap="square" rtlCol="0">
            <a:spAutoFit/>
          </a:bodyPr>
          <a:lstStyle/>
          <a:p>
            <a:r>
              <a:rPr lang="en-US" sz="1600" dirty="0">
                <a:solidFill>
                  <a:srgbClr val="0070C0"/>
                </a:solidFill>
              </a:rPr>
              <a:t>Only in Male’s slides </a:t>
            </a:r>
          </a:p>
        </p:txBody>
      </p:sp>
    </p:spTree>
    <p:extLst>
      <p:ext uri="{BB962C8B-B14F-4D97-AF65-F5344CB8AC3E}">
        <p14:creationId xmlns:p14="http://schemas.microsoft.com/office/powerpoint/2010/main" val="3648839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xmlns="" id="{CAF79385-28A3-4A0B-A555-6E149360095E}"/>
              </a:ext>
            </a:extLst>
          </p:cNvPr>
          <p:cNvCxnSpPr/>
          <p:nvPr/>
        </p:nvCxnSpPr>
        <p:spPr>
          <a:xfrm>
            <a:off x="0" y="6082747"/>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 name="TextBox 3">
            <a:extLst>
              <a:ext uri="{FF2B5EF4-FFF2-40B4-BE49-F238E27FC236}">
                <a16:creationId xmlns:a16="http://schemas.microsoft.com/office/drawing/2014/main" xmlns="" id="{F49E17AD-16F0-4349-8DCD-B08034A5C1AB}"/>
              </a:ext>
            </a:extLst>
          </p:cNvPr>
          <p:cNvSpPr txBox="1"/>
          <p:nvPr/>
        </p:nvSpPr>
        <p:spPr>
          <a:xfrm>
            <a:off x="-911842" y="313587"/>
            <a:ext cx="545989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99CB38">
                    <a:lumMod val="50000"/>
                  </a:srgbClr>
                </a:solidFill>
                <a:effectLst/>
                <a:uLnTx/>
                <a:uFillTx/>
                <a:latin typeface="Calibri Light" panose="020F0302020204030204"/>
                <a:ea typeface="+mn-ea"/>
                <a:cs typeface="+mn-cs"/>
              </a:rPr>
              <a:t>Shigella, salmonella</a:t>
            </a:r>
          </a:p>
        </p:txBody>
      </p:sp>
      <p:graphicFrame>
        <p:nvGraphicFramePr>
          <p:cNvPr id="5" name="Diagram 4">
            <a:extLst>
              <a:ext uri="{FF2B5EF4-FFF2-40B4-BE49-F238E27FC236}">
                <a16:creationId xmlns:a16="http://schemas.microsoft.com/office/drawing/2014/main" xmlns="" id="{8C5B9857-2046-491D-ADC8-479F606296BF}"/>
              </a:ext>
            </a:extLst>
          </p:cNvPr>
          <p:cNvGraphicFramePr/>
          <p:nvPr>
            <p:extLst>
              <p:ext uri="{D42A27DB-BD31-4B8C-83A1-F6EECF244321}">
                <p14:modId xmlns:p14="http://schemas.microsoft.com/office/powerpoint/2010/main" val="2410837792"/>
              </p:ext>
            </p:extLst>
          </p:nvPr>
        </p:nvGraphicFramePr>
        <p:xfrm>
          <a:off x="697546" y="1361115"/>
          <a:ext cx="5026525" cy="44997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3" name="Diagram 12">
            <a:extLst>
              <a:ext uri="{FF2B5EF4-FFF2-40B4-BE49-F238E27FC236}">
                <a16:creationId xmlns:a16="http://schemas.microsoft.com/office/drawing/2014/main" xmlns="" id="{BD547376-E694-40F4-8794-FB47A56CF990}"/>
              </a:ext>
            </a:extLst>
          </p:cNvPr>
          <p:cNvGraphicFramePr/>
          <p:nvPr>
            <p:extLst>
              <p:ext uri="{D42A27DB-BD31-4B8C-83A1-F6EECF244321}">
                <p14:modId xmlns:p14="http://schemas.microsoft.com/office/powerpoint/2010/main" val="982717066"/>
              </p:ext>
            </p:extLst>
          </p:nvPr>
        </p:nvGraphicFramePr>
        <p:xfrm>
          <a:off x="6096000" y="1361115"/>
          <a:ext cx="5026526" cy="297571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946693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F49E17AD-16F0-4349-8DCD-B08034A5C1AB}"/>
              </a:ext>
            </a:extLst>
          </p:cNvPr>
          <p:cNvSpPr txBox="1"/>
          <p:nvPr/>
        </p:nvSpPr>
        <p:spPr>
          <a:xfrm>
            <a:off x="158618" y="48480"/>
            <a:ext cx="5459895"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99CB38">
                    <a:lumMod val="50000"/>
                  </a:srgbClr>
                </a:solidFill>
                <a:effectLst/>
                <a:uLnTx/>
                <a:uFillTx/>
                <a:latin typeface="Calibri Light" panose="020F0302020204030204"/>
                <a:ea typeface="+mn-ea"/>
                <a:cs typeface="+mn-cs"/>
              </a:rPr>
              <a:t>Campylobacter</a:t>
            </a:r>
            <a:endParaRPr kumimoji="0" lang="en-US" sz="2400" b="1" i="0" u="none" strike="noStrike" kern="1200" cap="none" spc="0" normalizeH="0" baseline="0" noProof="0" dirty="0">
              <a:ln>
                <a:noFill/>
              </a:ln>
              <a:solidFill>
                <a:srgbClr val="99CB38">
                  <a:lumMod val="50000"/>
                </a:srgbClr>
              </a:solidFill>
              <a:effectLst/>
              <a:uLnTx/>
              <a:uFillTx/>
              <a:latin typeface="Calibri Light" panose="020F0302020204030204"/>
              <a:ea typeface="+mn-ea"/>
              <a:cs typeface="+mn-cs"/>
            </a:endParaRPr>
          </a:p>
        </p:txBody>
      </p:sp>
      <p:graphicFrame>
        <p:nvGraphicFramePr>
          <p:cNvPr id="6" name="Table 5">
            <a:extLst>
              <a:ext uri="{FF2B5EF4-FFF2-40B4-BE49-F238E27FC236}">
                <a16:creationId xmlns:a16="http://schemas.microsoft.com/office/drawing/2014/main" xmlns="" id="{566A7E95-9727-4988-995F-3EB5BBE6F07D}"/>
              </a:ext>
            </a:extLst>
          </p:cNvPr>
          <p:cNvGraphicFramePr>
            <a:graphicFrameLocks noGrp="1"/>
          </p:cNvGraphicFramePr>
          <p:nvPr>
            <p:extLst>
              <p:ext uri="{D42A27DB-BD31-4B8C-83A1-F6EECF244321}">
                <p14:modId xmlns:p14="http://schemas.microsoft.com/office/powerpoint/2010/main" val="2310557733"/>
              </p:ext>
            </p:extLst>
          </p:nvPr>
        </p:nvGraphicFramePr>
        <p:xfrm>
          <a:off x="158618" y="478246"/>
          <a:ext cx="11770786" cy="5796457"/>
        </p:xfrm>
        <a:graphic>
          <a:graphicData uri="http://schemas.openxmlformats.org/drawingml/2006/table">
            <a:tbl>
              <a:tblPr firstRow="1" bandRow="1">
                <a:tableStyleId>{5C22544A-7EE6-4342-B048-85BDC9FD1C3A}</a:tableStyleId>
              </a:tblPr>
              <a:tblGrid>
                <a:gridCol w="1763686">
                  <a:extLst>
                    <a:ext uri="{9D8B030D-6E8A-4147-A177-3AD203B41FA5}">
                      <a16:colId xmlns:a16="http://schemas.microsoft.com/office/drawing/2014/main" xmlns="" val="4201044581"/>
                    </a:ext>
                  </a:extLst>
                </a:gridCol>
                <a:gridCol w="10007100">
                  <a:extLst>
                    <a:ext uri="{9D8B030D-6E8A-4147-A177-3AD203B41FA5}">
                      <a16:colId xmlns:a16="http://schemas.microsoft.com/office/drawing/2014/main" xmlns="" val="2966160592"/>
                    </a:ext>
                  </a:extLst>
                </a:gridCol>
              </a:tblGrid>
              <a:tr h="816942">
                <a:tc>
                  <a:txBody>
                    <a:bodyPr/>
                    <a:lstStyle/>
                    <a:p>
                      <a:pPr marL="0" indent="0">
                        <a:buFont typeface="Arial" panose="020B0604020202020204" pitchFamily="34" charset="0"/>
                        <a:buNone/>
                      </a:pPr>
                      <a:endParaRPr lang="en-US" sz="1800" b="0" dirty="0">
                        <a:solidFill>
                          <a:srgbClr val="7030A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342900" indent="-342900">
                        <a:buFont typeface="Arial" panose="020B0604020202020204" pitchFamily="34" charset="0"/>
                        <a:buChar char="•"/>
                      </a:pPr>
                      <a:r>
                        <a:rPr lang="en-US" sz="1800" b="0" dirty="0">
                          <a:solidFill>
                            <a:srgbClr val="7030A0"/>
                          </a:solidFill>
                        </a:rPr>
                        <a:t>Gram negative curved ( spiral or s-shape ) bacilli .</a:t>
                      </a:r>
                    </a:p>
                    <a:p>
                      <a:pPr marL="342900" indent="-342900">
                        <a:buFont typeface="Arial" panose="020B0604020202020204" pitchFamily="34" charset="0"/>
                        <a:buChar char="•"/>
                      </a:pPr>
                      <a:r>
                        <a:rPr lang="en-US" sz="1800" b="0" dirty="0">
                          <a:solidFill>
                            <a:srgbClr val="7030A0"/>
                          </a:solidFill>
                        </a:rPr>
                        <a:t>world wide infection ,more common among children</a:t>
                      </a:r>
                    </a:p>
                    <a:p>
                      <a:pPr marL="342900" indent="-342900">
                        <a:buFont typeface="Arial" panose="020B0604020202020204" pitchFamily="34" charset="0"/>
                        <a:buChar char="•"/>
                      </a:pPr>
                      <a:r>
                        <a:rPr lang="en-US" sz="1800" b="0" dirty="0">
                          <a:solidFill>
                            <a:srgbClr val="7030A0"/>
                          </a:solidFill>
                        </a:rPr>
                        <a:t>Common species </a:t>
                      </a:r>
                      <a:r>
                        <a:rPr lang="en-US" sz="1800" b="0" dirty="0">
                          <a:solidFill>
                            <a:srgbClr val="FF0000"/>
                          </a:solidFill>
                        </a:rPr>
                        <a:t>: </a:t>
                      </a:r>
                      <a:r>
                        <a:rPr lang="en-US" sz="1800" b="0" i="1" dirty="0" err="1">
                          <a:solidFill>
                            <a:srgbClr val="FF0000"/>
                          </a:solidFill>
                        </a:rPr>
                        <a:t>C</a:t>
                      </a:r>
                      <a:r>
                        <a:rPr lang="en-US" sz="1800" b="0" i="1" dirty="0" err="1">
                          <a:solidFill>
                            <a:srgbClr val="7030A0"/>
                          </a:solidFill>
                        </a:rPr>
                        <a:t>.</a:t>
                      </a:r>
                      <a:r>
                        <a:rPr lang="en-US" sz="1800" b="0" i="1" dirty="0" err="1">
                          <a:solidFill>
                            <a:srgbClr val="FF0000"/>
                          </a:solidFill>
                        </a:rPr>
                        <a:t>jejuni</a:t>
                      </a:r>
                      <a:r>
                        <a:rPr lang="en-US" sz="1800" b="0" i="1" dirty="0">
                          <a:solidFill>
                            <a:srgbClr val="FF0000"/>
                          </a:solidFill>
                        </a:rPr>
                        <a:t> </a:t>
                      </a:r>
                      <a:r>
                        <a:rPr lang="en-US" sz="1800" b="0" i="1" dirty="0">
                          <a:solidFill>
                            <a:schemeClr val="accent1">
                              <a:lumMod val="75000"/>
                            </a:schemeClr>
                          </a:solidFill>
                        </a:rPr>
                        <a:t>(the most common)</a:t>
                      </a:r>
                      <a:r>
                        <a:rPr lang="en-US" sz="1800" b="0" i="1" dirty="0">
                          <a:solidFill>
                            <a:srgbClr val="7030A0"/>
                          </a:solidFill>
                        </a:rPr>
                        <a:t>, C. coli, C fetus</a:t>
                      </a:r>
                      <a:r>
                        <a:rPr lang="en-US" sz="1800" b="0" dirty="0">
                          <a:solidFill>
                            <a:srgbClr val="7030A0"/>
                          </a:solidFill>
                        </a:rPr>
                        <a:t>.</a:t>
                      </a:r>
                      <a:endParaRPr lang="en-US" sz="2000" dirty="0">
                        <a:solidFill>
                          <a:srgbClr val="7030A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578657971"/>
                  </a:ext>
                </a:extLst>
              </a:tr>
              <a:tr h="401497">
                <a:tc>
                  <a:txBody>
                    <a:bodyPr/>
                    <a:lstStyle/>
                    <a:p>
                      <a:pPr algn="l"/>
                      <a:r>
                        <a:rPr lang="en-US" sz="1800" b="0" kern="1200" dirty="0">
                          <a:solidFill>
                            <a:srgbClr val="FF0000"/>
                          </a:solidFill>
                        </a:rPr>
                        <a:t>Family</a:t>
                      </a:r>
                      <a:endParaRPr lang="en-US"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l"/>
                      <a:r>
                        <a:rPr lang="en-US" sz="1800" b="0" kern="1200" dirty="0" err="1">
                          <a:solidFill>
                            <a:srgbClr val="FF0000"/>
                          </a:solidFill>
                        </a:rPr>
                        <a:t>Campylobacraceae</a:t>
                      </a:r>
                      <a:r>
                        <a:rPr lang="en-US" sz="1800" b="0" kern="1200" dirty="0">
                          <a:solidFill>
                            <a:srgbClr val="FF0000"/>
                          </a:solidFill>
                        </a:rPr>
                        <a:t>   -Genus arcobacter</a:t>
                      </a:r>
                      <a:endParaRPr lang="en-US" sz="1800" b="0" kern="1200" dirty="0">
                        <a:solidFill>
                          <a:srgbClr val="FF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62900641"/>
                  </a:ext>
                </a:extLst>
              </a:tr>
              <a:tr h="3267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rgbClr val="FF0000"/>
                          </a:solidFill>
                        </a:rPr>
                        <a:t>Epidemiology: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buNone/>
                      </a:pPr>
                      <a:r>
                        <a:rPr lang="en-US" sz="1800" b="0" kern="1200" dirty="0">
                          <a:solidFill>
                            <a:srgbClr val="FF0000"/>
                          </a:solidFill>
                        </a:rPr>
                        <a:t>Source: poultry, birds,  dog , cat, →water, milk, meat, person to person can occur</a:t>
                      </a:r>
                      <a:endParaRPr lang="en-US" sz="1800" b="0" kern="1200" dirty="0">
                        <a:solidFill>
                          <a:srgbClr val="FF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206060555"/>
                  </a:ext>
                </a:extLst>
              </a:tr>
              <a:tr h="2042354">
                <a:tc>
                  <a:txBody>
                    <a:bodyPr/>
                    <a:lstStyle/>
                    <a:p>
                      <a:pPr algn="l"/>
                      <a:r>
                        <a:rPr lang="en-US" sz="1800" b="0" dirty="0">
                          <a:solidFill>
                            <a:schemeClr val="tx1"/>
                          </a:solidFill>
                        </a:rPr>
                        <a:t>Clinically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285750" indent="-285750">
                        <a:buFont typeface="Arial" panose="020B0604020202020204" pitchFamily="34" charset="0"/>
                        <a:buChar char="•"/>
                      </a:pPr>
                      <a:r>
                        <a:rPr lang="en-US" sz="1800" b="0" dirty="0">
                          <a:solidFill>
                            <a:schemeClr val="tx1"/>
                          </a:solidFill>
                        </a:rPr>
                        <a:t>IP: 2-6 days</a:t>
                      </a:r>
                    </a:p>
                    <a:p>
                      <a:pPr marL="342900" indent="-342900">
                        <a:buFont typeface="Arial" panose="020B0604020202020204" pitchFamily="34" charset="0"/>
                        <a:buChar char="•"/>
                      </a:pPr>
                      <a:r>
                        <a:rPr lang="en-US" sz="1800" b="0" dirty="0">
                          <a:solidFill>
                            <a:srgbClr val="7030A0"/>
                          </a:solidFill>
                        </a:rPr>
                        <a:t>Lower abdominal pain , watery or dysenteric diarrhea with pus and blood. fever in some patients,</a:t>
                      </a:r>
                      <a:r>
                        <a:rPr lang="en-US" sz="1800" b="0" dirty="0">
                          <a:solidFill>
                            <a:srgbClr val="0070C0"/>
                          </a:solidFill>
                        </a:rPr>
                        <a:t> </a:t>
                      </a:r>
                      <a:r>
                        <a:rPr lang="en-US" sz="1800" b="0" dirty="0">
                          <a:solidFill>
                            <a:srgbClr val="FF0000"/>
                          </a:solidFill>
                        </a:rPr>
                        <a:t>bloody diarrhea</a:t>
                      </a:r>
                      <a:r>
                        <a:rPr lang="en-US" sz="1800" b="0" dirty="0">
                          <a:solidFill>
                            <a:srgbClr val="0070C0"/>
                          </a:solidFill>
                        </a:rPr>
                        <a:t>, </a:t>
                      </a:r>
                      <a:r>
                        <a:rPr lang="en-US" sz="1800" b="0" dirty="0"/>
                        <a:t>Nausea and vomiting are rare</a:t>
                      </a:r>
                    </a:p>
                    <a:p>
                      <a:pPr marL="285750" indent="-285750">
                        <a:buFont typeface="Arial" panose="020B0604020202020204" pitchFamily="34" charset="0"/>
                        <a:buChar char="•"/>
                      </a:pPr>
                      <a:r>
                        <a:rPr lang="en-US" sz="1800" b="0" dirty="0">
                          <a:solidFill>
                            <a:schemeClr val="tx1"/>
                          </a:solidFill>
                        </a:rPr>
                        <a:t>Self limiting 2-6 Day</a:t>
                      </a:r>
                    </a:p>
                    <a:p>
                      <a:pPr marL="285750" indent="-285750">
                        <a:buFont typeface="Arial" panose="020B0604020202020204" pitchFamily="34" charset="0"/>
                        <a:buChar char="•"/>
                      </a:pPr>
                      <a:r>
                        <a:rPr lang="en-US" sz="1800" b="0" dirty="0">
                          <a:solidFill>
                            <a:schemeClr val="tx1"/>
                          </a:solidFill>
                        </a:rPr>
                        <a:t>Chronic carrier outbreaks uncommon.</a:t>
                      </a:r>
                    </a:p>
                    <a:p>
                      <a:pPr rtl="0"/>
                      <a:r>
                        <a:rPr lang="en-US" sz="1800" b="0" kern="1200" dirty="0">
                          <a:solidFill>
                            <a:schemeClr val="tx1"/>
                          </a:solidFill>
                          <a:latin typeface="+mn-lt"/>
                          <a:ea typeface="+mn-ea"/>
                          <a:cs typeface="+mn-cs"/>
                        </a:rPr>
                        <a:t>Complications: May lead to autoimmune disease like </a:t>
                      </a:r>
                      <a:r>
                        <a:rPr lang="en-US" sz="1800" b="0" kern="1200" dirty="0" err="1">
                          <a:solidFill>
                            <a:schemeClr val="tx1"/>
                          </a:solidFill>
                          <a:latin typeface="+mn-lt"/>
                          <a:ea typeface="+mn-ea"/>
                          <a:cs typeface="+mn-cs"/>
                        </a:rPr>
                        <a:t>Guillain</a:t>
                      </a:r>
                      <a:r>
                        <a:rPr lang="en-US" sz="1800" b="0" kern="1200" dirty="0">
                          <a:solidFill>
                            <a:schemeClr val="tx1"/>
                          </a:solidFill>
                          <a:latin typeface="+mn-lt"/>
                          <a:ea typeface="+mn-ea"/>
                          <a:cs typeface="+mn-cs"/>
                        </a:rPr>
                        <a:t>- Barrie’ syndrome</a:t>
                      </a:r>
                      <a:r>
                        <a:rPr lang="en-US" sz="1800" b="0" kern="1200" dirty="0">
                          <a:solidFill>
                            <a:schemeClr val="accent1">
                              <a:lumMod val="75000"/>
                            </a:schemeClr>
                          </a:solidFill>
                          <a:latin typeface="+mn-lt"/>
                          <a:ea typeface="+mn-ea"/>
                          <a:cs typeface="+mn-cs"/>
                        </a:rPr>
                        <a:t>*</a:t>
                      </a:r>
                      <a:r>
                        <a:rPr lang="en-US" sz="1800" b="0" kern="1200" dirty="0">
                          <a:solidFill>
                            <a:schemeClr val="tx1"/>
                          </a:solidFill>
                          <a:latin typeface="+mn-lt"/>
                          <a:ea typeface="+mn-ea"/>
                          <a:cs typeface="+mn-cs"/>
                        </a:rPr>
                        <a:t> </a:t>
                      </a:r>
                      <a:r>
                        <a:rPr lang="en-US" sz="1200" dirty="0">
                          <a:solidFill>
                            <a:schemeClr val="accent1">
                              <a:lumMod val="75000"/>
                            </a:schemeClr>
                          </a:solidFill>
                          <a:latin typeface="Calibri" charset="0"/>
                          <a:ea typeface="Calibri" charset="0"/>
                          <a:cs typeface="Calibri" charset="0"/>
                        </a:rPr>
                        <a:t>(neurologic disease characterize by paralysis)</a:t>
                      </a:r>
                      <a:r>
                        <a:rPr lang="en-US" sz="1200" dirty="0">
                          <a:solidFill>
                            <a:schemeClr val="accent1">
                              <a:lumMod val="75000"/>
                            </a:schemeClr>
                          </a:solidFill>
                        </a:rPr>
                        <a:t> </a:t>
                      </a:r>
                      <a:r>
                        <a:rPr lang="en-US" sz="1800" b="0" kern="1200" dirty="0">
                          <a:solidFill>
                            <a:schemeClr val="tx1"/>
                          </a:solidFill>
                          <a:latin typeface="+mn-lt"/>
                          <a:ea typeface="+mn-ea"/>
                          <a:cs typeface="+mn-cs"/>
                        </a:rPr>
                        <a:t>and extra-intestinal infections </a:t>
                      </a:r>
                      <a:r>
                        <a:rPr lang="en-US" sz="1800" b="0" kern="1200" dirty="0" err="1">
                          <a:solidFill>
                            <a:schemeClr val="tx1"/>
                          </a:solidFill>
                          <a:latin typeface="+mn-lt"/>
                          <a:ea typeface="+mn-ea"/>
                          <a:cs typeface="+mn-cs"/>
                        </a:rPr>
                        <a:t>eg</a:t>
                      </a:r>
                      <a:r>
                        <a:rPr lang="en-US" sz="1800" b="0" kern="1200" dirty="0">
                          <a:solidFill>
                            <a:schemeClr val="tx1"/>
                          </a:solidFill>
                          <a:latin typeface="+mn-lt"/>
                          <a:ea typeface="+mn-ea"/>
                          <a:cs typeface="+mn-cs"/>
                        </a:rPr>
                        <a:t>. Reactive arthritis ,bacteremia ,lung infection and </a:t>
                      </a:r>
                      <a:r>
                        <a:rPr lang="en-US" sz="1800" b="0" kern="1200" dirty="0">
                          <a:solidFill>
                            <a:srgbClr val="7030A0"/>
                          </a:solidFill>
                          <a:latin typeface="+mn-lt"/>
                          <a:ea typeface="+mn-ea"/>
                          <a:cs typeface="+mn-cs"/>
                        </a:rPr>
                        <a:t>others frequently preceded by </a:t>
                      </a:r>
                      <a:r>
                        <a:rPr lang="en-US" sz="1800" b="0" kern="1200" dirty="0" err="1">
                          <a:solidFill>
                            <a:srgbClr val="7030A0"/>
                          </a:solidFill>
                          <a:latin typeface="+mn-lt"/>
                          <a:ea typeface="+mn-ea"/>
                          <a:cs typeface="+mn-cs"/>
                        </a:rPr>
                        <a:t>C.jejuni</a:t>
                      </a:r>
                      <a:r>
                        <a:rPr lang="en-US" sz="1800" b="0" kern="1200" dirty="0">
                          <a:solidFill>
                            <a:srgbClr val="7030A0"/>
                          </a:solidFill>
                          <a:latin typeface="+mn-lt"/>
                          <a:ea typeface="+mn-ea"/>
                          <a:cs typeface="+mn-cs"/>
                        </a:rPr>
                        <a:t> infection.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5772576"/>
                  </a:ext>
                </a:extLst>
              </a:tr>
              <a:tr h="1132294">
                <a:tc>
                  <a:txBody>
                    <a:bodyPr/>
                    <a:lstStyle/>
                    <a:p>
                      <a:pPr algn="l"/>
                      <a:r>
                        <a:rPr lang="en-US" sz="1800" b="0" dirty="0"/>
                        <a:t>Laboratory diagnosis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chemeClr val="tx1"/>
                          </a:solidFill>
                        </a:rPr>
                        <a:t>Transport media </a:t>
                      </a:r>
                      <a:r>
                        <a:rPr lang="en-US" sz="1800" b="0" dirty="0">
                          <a:solidFill>
                            <a:srgbClr val="0070C0"/>
                          </a:solidFill>
                        </a:rPr>
                        <a:t>Cary Blair </a:t>
                      </a:r>
                      <a:r>
                        <a:rPr lang="en-US" sz="1400" dirty="0">
                          <a:solidFill>
                            <a:schemeClr val="accent1">
                              <a:lumMod val="75000"/>
                            </a:schemeClr>
                          </a:solidFill>
                          <a:latin typeface="Calibri" charset="0"/>
                          <a:ea typeface="Calibri" charset="0"/>
                          <a:cs typeface="Calibri" charset="0"/>
                        </a:rPr>
                        <a:t>Because it may die quickly if it does not transported to the lab</a:t>
                      </a:r>
                      <a:endParaRPr lang="en-US" sz="1400" b="0" dirty="0">
                        <a:solidFill>
                          <a:schemeClr val="accent1">
                            <a:lumMod val="75000"/>
                          </a:schemeClr>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rgbClr val="FF0000"/>
                          </a:solidFill>
                        </a:rPr>
                        <a:t>Culture on CAMPY BAP </a:t>
                      </a:r>
                      <a:r>
                        <a:rPr lang="en-US" sz="1800" b="0" dirty="0">
                          <a:solidFill>
                            <a:schemeClr val="tx1"/>
                          </a:solidFill>
                        </a:rPr>
                        <a:t>media contain antibiotics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chemeClr val="tx1"/>
                          </a:solidFill>
                        </a:rPr>
                        <a:t>Incubate in </a:t>
                      </a:r>
                      <a:r>
                        <a:rPr lang="en-US" sz="1800" b="0" dirty="0">
                          <a:solidFill>
                            <a:srgbClr val="7030A0"/>
                          </a:solidFill>
                        </a:rPr>
                        <a:t>microaerophilic atmosphere</a:t>
                      </a:r>
                      <a:r>
                        <a:rPr lang="en-US" sz="1800" b="0" dirty="0">
                          <a:solidFill>
                            <a:schemeClr val="tx1"/>
                          </a:solidFill>
                        </a:rPr>
                        <a:t> (5%)O</a:t>
                      </a:r>
                      <a:r>
                        <a:rPr lang="en-US" sz="1800" b="0" baseline="-25000" dirty="0">
                          <a:solidFill>
                            <a:schemeClr val="tx1"/>
                          </a:solidFill>
                        </a:rPr>
                        <a:t>2</a:t>
                      </a:r>
                      <a:r>
                        <a:rPr lang="en-US" sz="1800" b="0" dirty="0">
                          <a:solidFill>
                            <a:schemeClr val="tx1"/>
                          </a:solidFill>
                        </a:rPr>
                        <a:t> ,(10%)CO</a:t>
                      </a:r>
                      <a:r>
                        <a:rPr lang="en-US" sz="1800" b="0" baseline="-25000" dirty="0">
                          <a:solidFill>
                            <a:schemeClr val="tx1"/>
                          </a:solidFill>
                        </a:rPr>
                        <a:t>2</a:t>
                      </a:r>
                      <a:r>
                        <a:rPr lang="en-US" sz="1800" b="0" dirty="0">
                          <a:solidFill>
                            <a:schemeClr val="tx1"/>
                          </a:solidFill>
                        </a:rPr>
                        <a:t> ,(85%)N at </a:t>
                      </a:r>
                      <a:r>
                        <a:rPr lang="en-US" sz="1800" b="0" dirty="0">
                          <a:solidFill>
                            <a:srgbClr val="FF0000"/>
                          </a:solidFill>
                        </a:rPr>
                        <a:t>42°C </a:t>
                      </a:r>
                      <a:r>
                        <a:rPr lang="en-US" sz="1800" b="0" dirty="0">
                          <a:solidFill>
                            <a:schemeClr val="tx1"/>
                          </a:solidFill>
                        </a:rPr>
                        <a:t>except </a:t>
                      </a:r>
                      <a:r>
                        <a:rPr lang="en-US" sz="1800" b="0" i="1" dirty="0" err="1">
                          <a:solidFill>
                            <a:schemeClr val="tx1"/>
                          </a:solidFill>
                        </a:rPr>
                        <a:t>C.fetus</a:t>
                      </a:r>
                      <a:r>
                        <a:rPr lang="en-US" sz="1800" b="0" i="1" dirty="0">
                          <a:solidFill>
                            <a:schemeClr val="tx1"/>
                          </a:solidFill>
                        </a:rPr>
                        <a:t> </a:t>
                      </a:r>
                      <a:r>
                        <a:rPr lang="en-US" sz="1800" b="0" dirty="0">
                          <a:solidFill>
                            <a:schemeClr val="tx1"/>
                          </a:solidFill>
                        </a:rPr>
                        <a:t>37°C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t>Identification: </a:t>
                      </a:r>
                      <a:r>
                        <a:rPr lang="en-US" sz="1800" b="0" dirty="0">
                          <a:solidFill>
                            <a:schemeClr val="tx1"/>
                          </a:solidFill>
                        </a:rPr>
                        <a:t>Gram stain/culture biochemical/Serology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883398752"/>
                  </a:ext>
                </a:extLst>
              </a:tr>
              <a:tr h="571859">
                <a:tc>
                  <a:txBody>
                    <a:bodyPr/>
                    <a:lstStyle/>
                    <a:p>
                      <a:pPr algn="l"/>
                      <a:r>
                        <a:rPr lang="en-US" sz="1800" b="0" dirty="0"/>
                        <a:t>treatment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rgbClr val="7030A0"/>
                          </a:solidFill>
                        </a:rPr>
                        <a:t>Only severe cases </a:t>
                      </a:r>
                      <a:r>
                        <a:rPr lang="en-US" sz="1400" dirty="0">
                          <a:solidFill>
                            <a:schemeClr val="accent1">
                              <a:lumMod val="75000"/>
                            </a:schemeClr>
                          </a:solidFill>
                          <a:latin typeface="Calibri" charset="0"/>
                          <a:ea typeface="Calibri" charset="0"/>
                          <a:cs typeface="Calibri" charset="0"/>
                        </a:rPr>
                        <a:t>but usually is self limiting disease and no need for treatment</a:t>
                      </a:r>
                      <a:r>
                        <a:rPr lang="en-US" sz="1800" dirty="0">
                          <a:solidFill>
                            <a:srgbClr val="00B050"/>
                          </a:solidFill>
                          <a:latin typeface="Calibri" charset="0"/>
                          <a:ea typeface="Calibri" charset="0"/>
                          <a:cs typeface="Calibri" charset="0"/>
                        </a:rPr>
                        <a:t>.</a:t>
                      </a:r>
                      <a:endParaRPr lang="en-US" sz="1800" b="0" dirty="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t>Ciprofloxacin, Erythromycin or </a:t>
                      </a:r>
                      <a:r>
                        <a:rPr lang="en-US" sz="1800" b="0" dirty="0">
                          <a:solidFill>
                            <a:srgbClr val="0070C0"/>
                          </a:solidFill>
                        </a:rPr>
                        <a:t>Tetracycline</a:t>
                      </a:r>
                      <a:r>
                        <a:rPr lang="en-US" sz="1800" b="0"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100936900"/>
                  </a:ext>
                </a:extLst>
              </a:tr>
            </a:tbl>
          </a:graphicData>
        </a:graphic>
      </p:graphicFrame>
      <p:pic>
        <p:nvPicPr>
          <p:cNvPr id="7" name="Picture 6">
            <a:extLst>
              <a:ext uri="{FF2B5EF4-FFF2-40B4-BE49-F238E27FC236}">
                <a16:creationId xmlns:a16="http://schemas.microsoft.com/office/drawing/2014/main" xmlns="" id="{93EAB838-B9DB-48A1-9A08-70F28FF45530}"/>
              </a:ext>
            </a:extLst>
          </p:cNvPr>
          <p:cNvPicPr>
            <a:picLocks noChangeAspect="1"/>
          </p:cNvPicPr>
          <p:nvPr/>
        </p:nvPicPr>
        <p:blipFill>
          <a:blip r:embed="rId2"/>
          <a:stretch>
            <a:fillRect/>
          </a:stretch>
        </p:blipFill>
        <p:spPr>
          <a:xfrm>
            <a:off x="10044332" y="478246"/>
            <a:ext cx="1885072" cy="865675"/>
          </a:xfrm>
          <a:prstGeom prst="rect">
            <a:avLst/>
          </a:prstGeom>
        </p:spPr>
      </p:pic>
      <p:sp>
        <p:nvSpPr>
          <p:cNvPr id="8" name="مستطيل 1">
            <a:extLst>
              <a:ext uri="{FF2B5EF4-FFF2-40B4-BE49-F238E27FC236}">
                <a16:creationId xmlns:a16="http://schemas.microsoft.com/office/drawing/2014/main" xmlns="" id="{48D43476-471D-427E-B49D-34886BA9BA72}"/>
              </a:ext>
            </a:extLst>
          </p:cNvPr>
          <p:cNvSpPr/>
          <p:nvPr/>
        </p:nvSpPr>
        <p:spPr>
          <a:xfrm>
            <a:off x="158618" y="6274703"/>
            <a:ext cx="11671267" cy="523220"/>
          </a:xfrm>
          <a:prstGeom prst="rect">
            <a:avLst/>
          </a:prstGeom>
        </p:spPr>
        <p:txBody>
          <a:bodyPr wrap="square">
            <a:spAutoFit/>
          </a:bodyPr>
          <a:lstStyle/>
          <a:p>
            <a:pPr algn="l" rtl="0"/>
            <a:r>
              <a:rPr lang="en-US" sz="1400" dirty="0">
                <a:solidFill>
                  <a:schemeClr val="accent1">
                    <a:lumMod val="75000"/>
                  </a:schemeClr>
                </a:solidFill>
                <a:latin typeface="Calibri" charset="0"/>
                <a:ea typeface="Calibri" charset="0"/>
                <a:cs typeface="Calibri" charset="0"/>
              </a:rPr>
              <a:t>* The history is important, if we have patient who develop sudden paralysis after he had diarrhea we can think about Campylobacter, sure after excluding of other causes such as cardiovascular problems.</a:t>
            </a:r>
            <a:endParaRPr lang="ar-SA" sz="1400" dirty="0">
              <a:solidFill>
                <a:schemeClr val="accent1">
                  <a:lumMod val="75000"/>
                </a:schemeClr>
              </a:solidFill>
              <a:latin typeface="Calibri" charset="0"/>
              <a:ea typeface="Calibri" charset="0"/>
              <a:cs typeface="Calibri" charset="0"/>
            </a:endParaRPr>
          </a:p>
        </p:txBody>
      </p:sp>
    </p:spTree>
    <p:extLst>
      <p:ext uri="{BB962C8B-B14F-4D97-AF65-F5344CB8AC3E}">
        <p14:creationId xmlns:p14="http://schemas.microsoft.com/office/powerpoint/2010/main" val="33237616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xmlns="" id="{CAF79385-28A3-4A0B-A555-6E149360095E}"/>
              </a:ext>
            </a:extLst>
          </p:cNvPr>
          <p:cNvCxnSpPr/>
          <p:nvPr/>
        </p:nvCxnSpPr>
        <p:spPr>
          <a:xfrm>
            <a:off x="0" y="6082747"/>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 name="TextBox 1">
            <a:extLst>
              <a:ext uri="{FF2B5EF4-FFF2-40B4-BE49-F238E27FC236}">
                <a16:creationId xmlns:a16="http://schemas.microsoft.com/office/drawing/2014/main" xmlns="" id="{63E65A87-2C5F-4746-806A-C3D28B84393A}"/>
              </a:ext>
            </a:extLst>
          </p:cNvPr>
          <p:cNvSpPr txBox="1"/>
          <p:nvPr/>
        </p:nvSpPr>
        <p:spPr>
          <a:xfrm>
            <a:off x="176463" y="128921"/>
            <a:ext cx="6128084"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99CB38">
                    <a:lumMod val="50000"/>
                  </a:srgbClr>
                </a:solidFill>
                <a:effectLst/>
                <a:uLnTx/>
                <a:uFillTx/>
                <a:latin typeface="Calibri Light" panose="020F0302020204030204"/>
                <a:ea typeface="+mn-ea"/>
                <a:cs typeface="+mn-cs"/>
              </a:rPr>
              <a:t>E. coli</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5" name="TextBox 4">
            <a:extLst>
              <a:ext uri="{FF2B5EF4-FFF2-40B4-BE49-F238E27FC236}">
                <a16:creationId xmlns:a16="http://schemas.microsoft.com/office/drawing/2014/main" xmlns="" id="{F1674F47-E14C-4C41-82E4-CC6531F7C772}"/>
              </a:ext>
            </a:extLst>
          </p:cNvPr>
          <p:cNvSpPr txBox="1"/>
          <p:nvPr/>
        </p:nvSpPr>
        <p:spPr>
          <a:xfrm>
            <a:off x="176463" y="666995"/>
            <a:ext cx="11879549" cy="2215991"/>
          </a:xfrm>
          <a:prstGeom prst="rect">
            <a:avLst/>
          </a:prstGeom>
          <a:noFill/>
        </p:spPr>
        <p:txBody>
          <a:bodyPr wrap="square" rtlCol="0">
            <a:spAutoFit/>
          </a:bodyPr>
          <a:lstStyle/>
          <a:p>
            <a:pPr marL="342900" indent="-342900">
              <a:buFont typeface="Arial" panose="020B0604020202020204" pitchFamily="34" charset="0"/>
              <a:buChar char="•"/>
              <a:defRPr/>
            </a:pPr>
            <a:r>
              <a:rPr lang="en-US" dirty="0">
                <a:solidFill>
                  <a:schemeClr val="accent1">
                    <a:lumMod val="75000"/>
                  </a:schemeClr>
                </a:solidFill>
                <a:latin typeface="Calibri" charset="0"/>
                <a:ea typeface="Calibri" charset="0"/>
                <a:cs typeface="Calibri" charset="0"/>
              </a:rPr>
              <a:t>One of the most common normal flora, and not all of them can cause diarrhea</a:t>
            </a:r>
            <a:r>
              <a:rPr lang="en-US" sz="2000" dirty="0">
                <a:solidFill>
                  <a:srgbClr val="00B050"/>
                </a:solidFill>
                <a:latin typeface="Calibri" charset="0"/>
                <a:ea typeface="Calibri" charset="0"/>
                <a:cs typeface="Calibri" charset="0"/>
              </a:rPr>
              <a:t>, </a:t>
            </a:r>
            <a:r>
              <a:rPr lang="en-US" sz="2000" dirty="0">
                <a:solidFill>
                  <a:prstClr val="black"/>
                </a:solidFill>
                <a:latin typeface="Calibri" panose="020F0502020204030204"/>
              </a:rPr>
              <a:t>Only about 10 -15% of strains of E. coli associated with diarrhea, </a:t>
            </a:r>
            <a:r>
              <a:rPr lang="en-US" sz="2000" dirty="0">
                <a:solidFill>
                  <a:srgbClr val="7030A0"/>
                </a:solidFill>
                <a:latin typeface="Calibri" panose="020F0502020204030204"/>
              </a:rPr>
              <a:t>Other strains associated with extra-intestinal diseases( </a:t>
            </a:r>
            <a:r>
              <a:rPr lang="en-US" sz="2000" dirty="0" err="1">
                <a:solidFill>
                  <a:srgbClr val="7030A0"/>
                </a:solidFill>
                <a:latin typeface="Calibri" panose="020F0502020204030204"/>
              </a:rPr>
              <a:t>septicaemia</a:t>
            </a:r>
            <a:r>
              <a:rPr lang="en-US" sz="2000" dirty="0">
                <a:solidFill>
                  <a:srgbClr val="7030A0"/>
                </a:solidFill>
                <a:latin typeface="Calibri" panose="020F0502020204030204"/>
              </a:rPr>
              <a:t>, meningitis </a:t>
            </a:r>
            <a:r>
              <a:rPr lang="en-US" dirty="0">
                <a:solidFill>
                  <a:schemeClr val="accent1">
                    <a:lumMod val="75000"/>
                  </a:schemeClr>
                </a:solidFill>
                <a:latin typeface="Calibri" charset="0"/>
                <a:ea typeface="Calibri" charset="0"/>
                <a:cs typeface="Calibri" charset="0"/>
              </a:rPr>
              <a:t>in neonates</a:t>
            </a:r>
            <a:r>
              <a:rPr lang="en-US" sz="2000" dirty="0">
                <a:solidFill>
                  <a:srgbClr val="00B050"/>
                </a:solidFill>
                <a:latin typeface="Calibri" charset="0"/>
                <a:ea typeface="Calibri" charset="0"/>
                <a:cs typeface="Calibri" charset="0"/>
              </a:rPr>
              <a:t> </a:t>
            </a:r>
            <a:r>
              <a:rPr lang="en-US" sz="2000" dirty="0">
                <a:solidFill>
                  <a:srgbClr val="7030A0"/>
                </a:solidFill>
                <a:latin typeface="Calibri" panose="020F0502020204030204"/>
              </a:rPr>
              <a:t>&amp; UTI).</a:t>
            </a:r>
          </a:p>
          <a:p>
            <a:pPr marL="342900" lvl="0" indent="-342900">
              <a:buFont typeface="Arial" panose="020B0604020202020204" pitchFamily="34" charset="0"/>
              <a:buChar char="•"/>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Based on virulence factors, clinical manifestation, epidemiology and different O </a:t>
            </a:r>
            <a:r>
              <a:rPr lang="en-US" sz="1400" dirty="0">
                <a:solidFill>
                  <a:schemeClr val="accent1">
                    <a:lumMod val="75000"/>
                  </a:schemeClr>
                </a:solidFill>
                <a:latin typeface="Calibri" charset="0"/>
                <a:ea typeface="Calibri" charset="0"/>
                <a:cs typeface="Calibri" charset="0"/>
              </a:rPr>
              <a:t>(lipopolysaccharides antigen)</a:t>
            </a:r>
            <a:r>
              <a:rPr kumimoji="0" lang="en-US" sz="1400" b="0" i="0" u="none" strike="noStrike" kern="1200" cap="none" spc="0" normalizeH="0" baseline="0" noProof="0" dirty="0">
                <a:ln>
                  <a:noFill/>
                </a:ln>
                <a:solidFill>
                  <a:schemeClr val="accent1">
                    <a:lumMod val="75000"/>
                  </a:schemeClr>
                </a:solidFill>
                <a:effectLst/>
                <a:uLnTx/>
                <a:uFillTx/>
                <a:latin typeface="Calibri" panose="020F0502020204030204"/>
                <a:ea typeface="+mn-ea"/>
                <a:cs typeface="+mn-cs"/>
              </a:rPr>
              <a:t>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and H </a:t>
            </a:r>
            <a:r>
              <a:rPr lang="en-US" sz="1400" dirty="0">
                <a:solidFill>
                  <a:schemeClr val="accent1">
                    <a:lumMod val="75000"/>
                  </a:schemeClr>
                </a:solidFill>
                <a:latin typeface="Calibri" charset="0"/>
                <a:cs typeface="Calibri" charset="0"/>
              </a:rPr>
              <a:t>(flagella antigen)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serotype.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There are five major categories of diarrheagenic E.coli: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6" name="Diagram 5">
            <a:extLst>
              <a:ext uri="{FF2B5EF4-FFF2-40B4-BE49-F238E27FC236}">
                <a16:creationId xmlns:a16="http://schemas.microsoft.com/office/drawing/2014/main" xmlns="" id="{CC86BADA-65C6-4A96-90EE-A12279EACA6E}"/>
              </a:ext>
            </a:extLst>
          </p:cNvPr>
          <p:cNvGraphicFramePr/>
          <p:nvPr>
            <p:extLst>
              <p:ext uri="{D42A27DB-BD31-4B8C-83A1-F6EECF244321}">
                <p14:modId xmlns:p14="http://schemas.microsoft.com/office/powerpoint/2010/main" val="3214377864"/>
              </p:ext>
            </p:extLst>
          </p:nvPr>
        </p:nvGraphicFramePr>
        <p:xfrm>
          <a:off x="0" y="221254"/>
          <a:ext cx="12192000" cy="73344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xmlns="" id="{60F1A667-DADE-49E5-8CB0-95569B51DE00}"/>
              </a:ext>
            </a:extLst>
          </p:cNvPr>
          <p:cNvSpPr txBox="1"/>
          <p:nvPr/>
        </p:nvSpPr>
        <p:spPr>
          <a:xfrm>
            <a:off x="176463" y="6267414"/>
            <a:ext cx="479659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*also called </a:t>
            </a:r>
            <a:r>
              <a:rPr kumimoji="0" lang="en-US" sz="1800" b="0" i="0" u="none" strike="noStrike" kern="1200" cap="none" spc="0" normalizeH="0" baseline="0" noProof="0" dirty="0">
                <a:ln>
                  <a:noFill/>
                </a:ln>
                <a:solidFill>
                  <a:srgbClr val="7030A0"/>
                </a:solidFill>
                <a:effectLst/>
                <a:uLnTx/>
                <a:uFillTx/>
                <a:latin typeface="Calibri" panose="020F0502020204030204"/>
                <a:ea typeface="+mn-ea"/>
                <a:cs typeface="+mn-cs"/>
              </a:rPr>
              <a:t>enteroaggregative e coli </a:t>
            </a:r>
          </a:p>
        </p:txBody>
      </p:sp>
    </p:spTree>
    <p:extLst>
      <p:ext uri="{BB962C8B-B14F-4D97-AF65-F5344CB8AC3E}">
        <p14:creationId xmlns:p14="http://schemas.microsoft.com/office/powerpoint/2010/main" val="641552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xmlns="" id="{CAF79385-28A3-4A0B-A555-6E149360095E}"/>
              </a:ext>
            </a:extLst>
          </p:cNvPr>
          <p:cNvCxnSpPr/>
          <p:nvPr/>
        </p:nvCxnSpPr>
        <p:spPr>
          <a:xfrm>
            <a:off x="0" y="6082747"/>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aphicFrame>
        <p:nvGraphicFramePr>
          <p:cNvPr id="6" name="Table 5">
            <a:extLst>
              <a:ext uri="{FF2B5EF4-FFF2-40B4-BE49-F238E27FC236}">
                <a16:creationId xmlns:a16="http://schemas.microsoft.com/office/drawing/2014/main" xmlns="" id="{E85FDD2B-3DF7-4C1E-BBAA-2D93986E26B6}"/>
              </a:ext>
            </a:extLst>
          </p:cNvPr>
          <p:cNvGraphicFramePr>
            <a:graphicFrameLocks noGrp="1"/>
          </p:cNvGraphicFramePr>
          <p:nvPr>
            <p:extLst>
              <p:ext uri="{D42A27DB-BD31-4B8C-83A1-F6EECF244321}">
                <p14:modId xmlns:p14="http://schemas.microsoft.com/office/powerpoint/2010/main" val="1256740014"/>
              </p:ext>
            </p:extLst>
          </p:nvPr>
        </p:nvGraphicFramePr>
        <p:xfrm>
          <a:off x="314827" y="267291"/>
          <a:ext cx="11562346" cy="5368592"/>
        </p:xfrm>
        <a:graphic>
          <a:graphicData uri="http://schemas.openxmlformats.org/drawingml/2006/table">
            <a:tbl>
              <a:tblPr firstRow="1" bandRow="1">
                <a:tableStyleId>{5C22544A-7EE6-4342-B048-85BDC9FD1C3A}</a:tableStyleId>
              </a:tblPr>
              <a:tblGrid>
                <a:gridCol w="1536092">
                  <a:extLst>
                    <a:ext uri="{9D8B030D-6E8A-4147-A177-3AD203B41FA5}">
                      <a16:colId xmlns:a16="http://schemas.microsoft.com/office/drawing/2014/main" xmlns="" val="1835428348"/>
                    </a:ext>
                  </a:extLst>
                </a:gridCol>
                <a:gridCol w="5070964">
                  <a:extLst>
                    <a:ext uri="{9D8B030D-6E8A-4147-A177-3AD203B41FA5}">
                      <a16:colId xmlns:a16="http://schemas.microsoft.com/office/drawing/2014/main" xmlns="" val="480897397"/>
                    </a:ext>
                  </a:extLst>
                </a:gridCol>
                <a:gridCol w="4955290">
                  <a:extLst>
                    <a:ext uri="{9D8B030D-6E8A-4147-A177-3AD203B41FA5}">
                      <a16:colId xmlns:a16="http://schemas.microsoft.com/office/drawing/2014/main" xmlns="" val="1198581452"/>
                    </a:ext>
                  </a:extLst>
                </a:gridCol>
              </a:tblGrid>
              <a:tr h="464229">
                <a:tc>
                  <a:txBody>
                    <a:bodyPr/>
                    <a:lstStyle/>
                    <a:p>
                      <a:pPr marL="0" algn="ctr" defTabSz="914400" rtl="0" eaLnBrk="1" latinLnBrk="0" hangingPunct="1"/>
                      <a:endParaRPr lang="en-US" sz="2000" b="0" kern="1200" dirty="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rPr>
                        <a:t>Enterotoxigenic E.coli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err="1">
                          <a:solidFill>
                            <a:schemeClr val="tx1"/>
                          </a:solidFill>
                        </a:rPr>
                        <a:t>Enteroinvasive</a:t>
                      </a:r>
                      <a:r>
                        <a:rPr lang="en-US" b="1" dirty="0">
                          <a:solidFill>
                            <a:schemeClr val="tx1"/>
                          </a:solidFill>
                        </a:rPr>
                        <a:t> E.coli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xmlns="" val="2443962993"/>
                  </a:ext>
                </a:extLst>
              </a:tr>
              <a:tr h="1185832">
                <a:tc>
                  <a:txBody>
                    <a:bodyPr/>
                    <a:lstStyle/>
                    <a:p>
                      <a:pPr algn="l"/>
                      <a:r>
                        <a:rPr lang="en-US" sz="1600" b="0" dirty="0">
                          <a:solidFill>
                            <a:schemeClr val="tx1"/>
                          </a:solidFill>
                        </a:rPr>
                        <a:t>The diseases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latin typeface="+mn-lt"/>
                          <a:ea typeface="+mn-ea"/>
                          <a:cs typeface="+mn-cs"/>
                        </a:rPr>
                        <a:t>Major cause of </a:t>
                      </a:r>
                      <a:r>
                        <a:rPr lang="en-US" sz="1800" b="0" kern="1200" dirty="0">
                          <a:solidFill>
                            <a:srgbClr val="FF0000"/>
                          </a:solidFill>
                          <a:latin typeface="+mn-lt"/>
                          <a:ea typeface="+mn-ea"/>
                          <a:cs typeface="+mn-cs"/>
                        </a:rPr>
                        <a:t>traveler's diarrhea </a:t>
                      </a:r>
                      <a:r>
                        <a:rPr lang="en-US" sz="1800" b="0" kern="1200" dirty="0">
                          <a:solidFill>
                            <a:schemeClr val="tx1"/>
                          </a:solidFill>
                          <a:latin typeface="+mn-lt"/>
                          <a:ea typeface="+mn-ea"/>
                          <a:cs typeface="+mn-cs"/>
                        </a:rPr>
                        <a:t>in infant and adult in developing countries from contaminated food and water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0" dirty="0">
                          <a:latin typeface="+mn-lt"/>
                        </a:rPr>
                        <a:t>Produce </a:t>
                      </a:r>
                      <a:r>
                        <a:rPr lang="en-US" sz="1800" i="0" dirty="0">
                          <a:solidFill>
                            <a:srgbClr val="FF0000"/>
                          </a:solidFill>
                          <a:latin typeface="+mn-lt"/>
                        </a:rPr>
                        <a:t>dysentery</a:t>
                      </a:r>
                      <a:r>
                        <a:rPr lang="en-US" sz="1800" i="0" dirty="0">
                          <a:latin typeface="+mn-lt"/>
                        </a:rPr>
                        <a:t> (Penetration, invasion and distraction), </a:t>
                      </a:r>
                      <a:r>
                        <a:rPr lang="en-US" dirty="0">
                          <a:solidFill>
                            <a:srgbClr val="7030A0"/>
                          </a:solidFill>
                        </a:rPr>
                        <a:t>Common in children</a:t>
                      </a:r>
                      <a:endParaRPr lang="en-US" sz="1800" i="0" dirty="0">
                        <a:solidFill>
                          <a:srgbClr val="7030A0"/>
                        </a:solidFill>
                        <a:latin typeface="+mn-lt"/>
                      </a:endParaRPr>
                    </a:p>
                    <a:p>
                      <a:pPr algn="l"/>
                      <a:endParaRPr lang="en-US" sz="1800" b="0" i="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681922710"/>
                  </a:ext>
                </a:extLst>
              </a:tr>
              <a:tr h="394672">
                <a:tc>
                  <a:txBody>
                    <a:bodyPr/>
                    <a:lstStyle/>
                    <a:p>
                      <a:pPr algn="l"/>
                      <a:r>
                        <a:rPr lang="en-US" sz="1600" b="0" dirty="0">
                          <a:solidFill>
                            <a:schemeClr val="tx1"/>
                          </a:solidFill>
                        </a:rPr>
                        <a:t>Infective doses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algn="l" defTabSz="914400" rtl="0" eaLnBrk="1" latinLnBrk="0" hangingPunct="1"/>
                      <a:r>
                        <a:rPr lang="en-US" sz="1800" dirty="0">
                          <a:solidFill>
                            <a:srgbClr val="FF0000"/>
                          </a:solidFill>
                          <a:latin typeface="+mn-lt"/>
                        </a:rPr>
                        <a:t>High : 10</a:t>
                      </a:r>
                      <a:r>
                        <a:rPr lang="en-US" sz="1800" baseline="30000" dirty="0">
                          <a:solidFill>
                            <a:srgbClr val="FF0000"/>
                          </a:solidFill>
                          <a:latin typeface="+mn-lt"/>
                        </a:rPr>
                        <a:t>6</a:t>
                      </a:r>
                      <a:r>
                        <a:rPr lang="en-US" sz="1800" dirty="0">
                          <a:solidFill>
                            <a:srgbClr val="FF0000"/>
                          </a:solidFill>
                          <a:latin typeface="+mn-lt"/>
                        </a:rPr>
                        <a:t>-10</a:t>
                      </a:r>
                      <a:r>
                        <a:rPr lang="en-US" sz="1800" baseline="30000" dirty="0">
                          <a:solidFill>
                            <a:srgbClr val="FF0000"/>
                          </a:solidFill>
                          <a:latin typeface="+mn-lt"/>
                        </a:rPr>
                        <a:t>10</a:t>
                      </a:r>
                      <a:endParaRPr lang="en-US" sz="1800" b="0" kern="1200" dirty="0">
                        <a:solidFill>
                          <a:srgbClr val="FF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a:r>
                        <a:rPr lang="en-US" sz="1800" i="0" dirty="0">
                          <a:solidFill>
                            <a:srgbClr val="FF0000"/>
                          </a:solidFill>
                          <a:latin typeface="+mn-lt"/>
                        </a:rPr>
                        <a:t>10</a:t>
                      </a:r>
                      <a:r>
                        <a:rPr lang="en-US" sz="1800" i="0" baseline="30000" dirty="0">
                          <a:solidFill>
                            <a:srgbClr val="FF0000"/>
                          </a:solidFill>
                          <a:latin typeface="+mn-lt"/>
                        </a:rPr>
                        <a:t>6</a:t>
                      </a:r>
                      <a:endParaRPr lang="en-US" sz="1800" b="0" i="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4019903913"/>
                  </a:ext>
                </a:extLst>
              </a:tr>
              <a:tr h="712530">
                <a:tc>
                  <a:txBody>
                    <a:bodyPr/>
                    <a:lstStyle/>
                    <a:p>
                      <a:pPr algn="l"/>
                      <a:r>
                        <a:rPr lang="en-US" sz="1600" b="0" dirty="0">
                          <a:solidFill>
                            <a:schemeClr val="tx1"/>
                          </a:solidFill>
                        </a:rPr>
                        <a:t>Symptoms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algn="l" defTabSz="914400" rtl="0" eaLnBrk="1" latinLnBrk="0" hangingPunct="1"/>
                      <a:r>
                        <a:rPr lang="en-US" sz="1800" b="1" dirty="0">
                          <a:solidFill>
                            <a:srgbClr val="FF0000"/>
                          </a:solidFill>
                          <a:latin typeface="+mn-lt"/>
                        </a:rPr>
                        <a:t>watery diarrhea</a:t>
                      </a:r>
                      <a:r>
                        <a:rPr lang="en-US" sz="1800" dirty="0">
                          <a:solidFill>
                            <a:srgbClr val="FF0000"/>
                          </a:solidFill>
                          <a:latin typeface="+mn-lt"/>
                        </a:rPr>
                        <a:t>, abdominal cramps and some time vomiting</a:t>
                      </a:r>
                      <a:endParaRPr lang="en-US" sz="1800" b="0" kern="1200" dirty="0">
                        <a:solidFill>
                          <a:srgbClr val="FF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0" dirty="0">
                          <a:solidFill>
                            <a:srgbClr val="FF0000"/>
                          </a:solidFill>
                          <a:latin typeface="+mn-lt"/>
                        </a:rPr>
                        <a:t>Fever, severe abdominal cramps, malaise and watery diarrhea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938454186"/>
                  </a:ext>
                </a:extLst>
              </a:tr>
              <a:tr h="1428589">
                <a:tc>
                  <a:txBody>
                    <a:bodyPr/>
                    <a:lstStyle/>
                    <a:p>
                      <a:pPr algn="l"/>
                      <a:r>
                        <a:rPr lang="en-US" sz="1600" b="0" dirty="0">
                          <a:solidFill>
                            <a:schemeClr val="tx1"/>
                          </a:solidFill>
                        </a:rPr>
                        <a:t>toxins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mn-lt"/>
                        </a:rPr>
                        <a:t>Has heat-labile toxin (</a:t>
                      </a:r>
                      <a:r>
                        <a:rPr lang="en-US" sz="1800" dirty="0">
                          <a:solidFill>
                            <a:srgbClr val="FF0000"/>
                          </a:solidFill>
                          <a:latin typeface="+mn-lt"/>
                        </a:rPr>
                        <a:t>LT</a:t>
                      </a:r>
                      <a:r>
                        <a:rPr lang="en-US" sz="1800" dirty="0">
                          <a:latin typeface="+mn-lt"/>
                        </a:rPr>
                        <a:t>) and heat-stable toxin (</a:t>
                      </a:r>
                      <a:r>
                        <a:rPr lang="en-US" sz="1800" dirty="0">
                          <a:solidFill>
                            <a:srgbClr val="FF0000"/>
                          </a:solidFill>
                          <a:latin typeface="+mn-lt"/>
                        </a:rPr>
                        <a:t>ST</a:t>
                      </a:r>
                      <a:r>
                        <a:rPr lang="en-US" sz="1800" dirty="0">
                          <a:latin typeface="+mn-lt"/>
                        </a:rPr>
                        <a:t>) each has two fragment (A and B). </a:t>
                      </a:r>
                      <a:r>
                        <a:rPr lang="en-US" sz="1800" dirty="0">
                          <a:solidFill>
                            <a:srgbClr val="7030A0"/>
                          </a:solidFill>
                        </a:rPr>
                        <a:t>No invasion or inflammation</a:t>
                      </a:r>
                      <a:r>
                        <a:rPr lang="en-US" sz="1800" dirty="0"/>
                        <a:t>, </a:t>
                      </a:r>
                      <a:r>
                        <a:rPr lang="en-US" sz="1800" dirty="0">
                          <a:latin typeface="+mn-lt"/>
                        </a:rPr>
                        <a:t>LT leads to accumulation of CGMP, which lead to hyper secretion </a:t>
                      </a:r>
                      <a:r>
                        <a:rPr lang="en-US" sz="1800" dirty="0">
                          <a:solidFill>
                            <a:srgbClr val="7030A0"/>
                          </a:solidFill>
                        </a:rPr>
                        <a:t>of fluid with no cellular injury</a:t>
                      </a:r>
                      <a:endParaRPr lang="en-US" sz="1800" dirty="0">
                        <a:solidFill>
                          <a:srgbClr val="7030A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a:r>
                        <a:rPr lang="en-US" sz="1800" b="0" i="0" dirty="0">
                          <a:solidFill>
                            <a:schemeClr val="tx1"/>
                          </a:solidFill>
                          <a:latin typeface="+mn-lt"/>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4064891554"/>
                  </a:ext>
                </a:extLst>
              </a:tr>
              <a:tr h="182572">
                <a:tc>
                  <a:txBody>
                    <a:bodyPr/>
                    <a:lstStyle/>
                    <a:p>
                      <a:pPr algn="l"/>
                      <a:r>
                        <a:rPr lang="en-US" sz="1600" b="0" dirty="0">
                          <a:solidFill>
                            <a:schemeClr val="tx1"/>
                          </a:solidFill>
                        </a:rPr>
                        <a:t>diagnosis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mn-lt"/>
                        </a:rPr>
                        <a:t>No routine diagnostic method.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0" dirty="0">
                          <a:latin typeface="+mn-lt"/>
                        </a:rPr>
                        <a:t>Diagnosis </a:t>
                      </a:r>
                      <a:r>
                        <a:rPr lang="en-US" sz="1800" i="0" u="sng" dirty="0" err="1">
                          <a:latin typeface="+mn-lt"/>
                        </a:rPr>
                        <a:t>Sereny</a:t>
                      </a:r>
                      <a:r>
                        <a:rPr lang="en-US" sz="1800" i="0" u="sng" dirty="0">
                          <a:solidFill>
                            <a:schemeClr val="accent1">
                              <a:lumMod val="75000"/>
                            </a:schemeClr>
                          </a:solidFill>
                          <a:latin typeface="+mn-lt"/>
                        </a:rPr>
                        <a:t>*</a:t>
                      </a:r>
                      <a:r>
                        <a:rPr lang="en-US" sz="1800" i="0" u="sng" dirty="0">
                          <a:latin typeface="+mn-lt"/>
                        </a:rPr>
                        <a:t> </a:t>
                      </a:r>
                      <a:r>
                        <a:rPr lang="en-US" sz="1800" i="0" dirty="0">
                          <a:latin typeface="+mn-lt"/>
                        </a:rPr>
                        <a:t>test and DNA probes.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222436656"/>
                  </a:ext>
                </a:extLst>
              </a:tr>
              <a:tr h="782529">
                <a:tc>
                  <a:txBody>
                    <a:bodyPr/>
                    <a:lstStyle/>
                    <a:p>
                      <a:pPr algn="l"/>
                      <a:r>
                        <a:rPr lang="en-US" sz="1600" b="0" dirty="0">
                          <a:solidFill>
                            <a:schemeClr val="tx1"/>
                          </a:solidFill>
                        </a:rPr>
                        <a:t>Other info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algn="l" defTabSz="914400" rtl="0" eaLnBrk="1" latinLnBrk="0" hangingPunct="1"/>
                      <a:r>
                        <a:rPr lang="en-US" sz="1800" dirty="0">
                          <a:solidFill>
                            <a:srgbClr val="7030A0"/>
                          </a:solidFill>
                        </a:rPr>
                        <a:t>Self limiting </a:t>
                      </a:r>
                      <a:r>
                        <a:rPr lang="en-US" sz="1800" b="0" kern="1200" dirty="0">
                          <a:solidFill>
                            <a:schemeClr val="tx1"/>
                          </a:solidFill>
                          <a:latin typeface="+mn-lt"/>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l">
                        <a:buFont typeface="Wingdings" panose="05000000000000000000" pitchFamily="2" charset="2"/>
                        <a:buNone/>
                      </a:pPr>
                      <a:r>
                        <a:rPr lang="en-US" sz="1800" b="0" i="0" dirty="0">
                          <a:solidFill>
                            <a:schemeClr val="tx1"/>
                          </a:solidFill>
                          <a:latin typeface="+mn-lt"/>
                        </a:rPr>
                        <a:t>-</a:t>
                      </a:r>
                      <a:r>
                        <a:rPr lang="en-US" sz="1800" i="0" dirty="0">
                          <a:latin typeface="+mn-lt"/>
                        </a:rPr>
                        <a:t>Similar to </a:t>
                      </a:r>
                      <a:r>
                        <a:rPr lang="en-US" sz="1800" i="0" dirty="0">
                          <a:solidFill>
                            <a:srgbClr val="FF0000"/>
                          </a:solidFill>
                          <a:latin typeface="+mn-lt"/>
                        </a:rPr>
                        <a:t>Shigella </a:t>
                      </a:r>
                      <a:r>
                        <a:rPr lang="en-US" sz="1800" i="0" dirty="0" err="1">
                          <a:solidFill>
                            <a:srgbClr val="FF0000"/>
                          </a:solidFill>
                          <a:latin typeface="+mn-lt"/>
                        </a:rPr>
                        <a:t>spp</a:t>
                      </a:r>
                      <a:r>
                        <a:rPr lang="en-US" sz="1800" i="0" dirty="0">
                          <a:solidFill>
                            <a:srgbClr val="FF0000"/>
                          </a:solidFill>
                          <a:latin typeface="+mn-lt"/>
                        </a:rPr>
                        <a:t> </a:t>
                      </a:r>
                      <a:r>
                        <a:rPr lang="en-US" sz="1800" i="0" dirty="0">
                          <a:latin typeface="+mn-lt"/>
                        </a:rPr>
                        <a:t>(Non motile, LNF)</a:t>
                      </a:r>
                    </a:p>
                    <a:p>
                      <a:pPr marL="0" indent="0" algn="l">
                        <a:buFont typeface="Wingdings" panose="05000000000000000000" pitchFamily="2" charset="2"/>
                        <a:buNone/>
                      </a:pPr>
                      <a:r>
                        <a:rPr lang="en-US" sz="1800" i="0" dirty="0">
                          <a:latin typeface="+mn-lt"/>
                        </a:rPr>
                        <a:t>-</a:t>
                      </a:r>
                      <a:r>
                        <a:rPr lang="en-US" sz="1800" i="0" dirty="0" err="1">
                          <a:latin typeface="+mn-lt"/>
                        </a:rPr>
                        <a:t>transmition</a:t>
                      </a:r>
                      <a:r>
                        <a:rPr lang="en-US" sz="1800" i="0" dirty="0">
                          <a:latin typeface="+mn-lt"/>
                        </a:rPr>
                        <a:t>: Fecal oral route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2138964496"/>
                  </a:ext>
                </a:extLst>
              </a:tr>
            </a:tbl>
          </a:graphicData>
        </a:graphic>
      </p:graphicFrame>
      <p:sp>
        <p:nvSpPr>
          <p:cNvPr id="2" name="Rectangle 1">
            <a:extLst>
              <a:ext uri="{FF2B5EF4-FFF2-40B4-BE49-F238E27FC236}">
                <a16:creationId xmlns:a16="http://schemas.microsoft.com/office/drawing/2014/main" xmlns="" id="{21674D9C-AF05-48E5-9C27-1FBF4186A7FE}"/>
              </a:ext>
            </a:extLst>
          </p:cNvPr>
          <p:cNvSpPr/>
          <p:nvPr/>
        </p:nvSpPr>
        <p:spPr>
          <a:xfrm>
            <a:off x="-1" y="6089776"/>
            <a:ext cx="11877173" cy="523220"/>
          </a:xfrm>
          <a:prstGeom prst="rect">
            <a:avLst/>
          </a:prstGeom>
        </p:spPr>
        <p:txBody>
          <a:bodyPr wrap="square">
            <a:spAutoFit/>
          </a:bodyPr>
          <a:lstStyle/>
          <a:p>
            <a:r>
              <a:rPr lang="en-US" sz="1400" dirty="0">
                <a:solidFill>
                  <a:schemeClr val="accent1">
                    <a:lumMod val="75000"/>
                  </a:schemeClr>
                </a:solidFill>
                <a:latin typeface="Calibri" charset="0"/>
                <a:ea typeface="Calibri" charset="0"/>
                <a:cs typeface="Calibri" charset="0"/>
              </a:rPr>
              <a:t>*They take the bacteria or its toxin and they are inoculated into the eye of an animal, after a period of time , we will see that there is destruction of an animal’s eye. This indicate there is EIEC </a:t>
            </a:r>
            <a:endParaRPr lang="en-US" sz="1400" dirty="0">
              <a:solidFill>
                <a:schemeClr val="accent1">
                  <a:lumMod val="75000"/>
                </a:schemeClr>
              </a:solidFill>
            </a:endParaRPr>
          </a:p>
        </p:txBody>
      </p:sp>
    </p:spTree>
    <p:extLst>
      <p:ext uri="{BB962C8B-B14F-4D97-AF65-F5344CB8AC3E}">
        <p14:creationId xmlns:p14="http://schemas.microsoft.com/office/powerpoint/2010/main" val="2982033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xmlns="" id="{CAF79385-28A3-4A0B-A555-6E149360095E}"/>
              </a:ext>
            </a:extLst>
          </p:cNvPr>
          <p:cNvCxnSpPr/>
          <p:nvPr/>
        </p:nvCxnSpPr>
        <p:spPr>
          <a:xfrm>
            <a:off x="0" y="6082747"/>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aphicFrame>
        <p:nvGraphicFramePr>
          <p:cNvPr id="4" name="Table 3">
            <a:extLst>
              <a:ext uri="{FF2B5EF4-FFF2-40B4-BE49-F238E27FC236}">
                <a16:creationId xmlns:a16="http://schemas.microsoft.com/office/drawing/2014/main" xmlns="" id="{60CBF22E-E79E-4A2B-821C-0EBF03FCD9AA}"/>
              </a:ext>
            </a:extLst>
          </p:cNvPr>
          <p:cNvGraphicFramePr>
            <a:graphicFrameLocks noGrp="1"/>
          </p:cNvGraphicFramePr>
          <p:nvPr>
            <p:extLst>
              <p:ext uri="{D42A27DB-BD31-4B8C-83A1-F6EECF244321}">
                <p14:modId xmlns:p14="http://schemas.microsoft.com/office/powerpoint/2010/main" val="1991011430"/>
              </p:ext>
            </p:extLst>
          </p:nvPr>
        </p:nvGraphicFramePr>
        <p:xfrm>
          <a:off x="295189" y="206152"/>
          <a:ext cx="11535740" cy="5075238"/>
        </p:xfrm>
        <a:graphic>
          <a:graphicData uri="http://schemas.openxmlformats.org/drawingml/2006/table">
            <a:tbl>
              <a:tblPr firstRow="1" bandRow="1">
                <a:tableStyleId>{5C22544A-7EE6-4342-B048-85BDC9FD1C3A}</a:tableStyleId>
              </a:tblPr>
              <a:tblGrid>
                <a:gridCol w="1695755">
                  <a:extLst>
                    <a:ext uri="{9D8B030D-6E8A-4147-A177-3AD203B41FA5}">
                      <a16:colId xmlns:a16="http://schemas.microsoft.com/office/drawing/2014/main" xmlns="" val="1835428348"/>
                    </a:ext>
                  </a:extLst>
                </a:gridCol>
                <a:gridCol w="9839985">
                  <a:extLst>
                    <a:ext uri="{9D8B030D-6E8A-4147-A177-3AD203B41FA5}">
                      <a16:colId xmlns:a16="http://schemas.microsoft.com/office/drawing/2014/main" xmlns="" val="480897397"/>
                    </a:ext>
                  </a:extLst>
                </a:gridCol>
              </a:tblGrid>
              <a:tr h="62609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dirty="0" err="1">
                          <a:solidFill>
                            <a:srgbClr val="FF0000"/>
                          </a:solidFill>
                        </a:rPr>
                        <a:t>Enterohemrrhagic</a:t>
                      </a:r>
                      <a:r>
                        <a:rPr lang="en-US" sz="2000" b="0" dirty="0">
                          <a:solidFill>
                            <a:srgbClr val="FF0000"/>
                          </a:solidFill>
                        </a:rPr>
                        <a:t> E.coli ( very important)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accent1">
                              <a:lumMod val="75000"/>
                            </a:schemeClr>
                          </a:solidFill>
                          <a:latin typeface="Calibri" charset="0"/>
                          <a:ea typeface="Calibri" charset="0"/>
                          <a:cs typeface="Calibri" charset="0"/>
                        </a:rPr>
                        <a:t>The most dangerous one and most common one</a:t>
                      </a:r>
                      <a:endParaRPr lang="en-US" sz="1800" b="0" dirty="0">
                        <a:solidFill>
                          <a:schemeClr val="accent1">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pPr marL="0" algn="ctr" defTabSz="914400" rtl="0" eaLnBrk="1" latinLnBrk="0" hangingPunct="1"/>
                      <a:endParaRPr lang="en-US" sz="2000" b="0" kern="1200" dirty="0">
                        <a:solidFill>
                          <a:schemeClr val="tx1"/>
                        </a:solidFill>
                        <a:latin typeface="+mn-lt"/>
                        <a:ea typeface="+mn-ea"/>
                        <a:cs typeface="+mn-cs"/>
                      </a:endParaRPr>
                    </a:p>
                  </a:txBody>
                  <a:tcPr>
                    <a:solidFill>
                      <a:schemeClr val="accent5">
                        <a:lumMod val="40000"/>
                        <a:lumOff val="60000"/>
                      </a:schemeClr>
                    </a:solidFill>
                  </a:tcPr>
                </a:tc>
                <a:extLst>
                  <a:ext uri="{0D108BD9-81ED-4DB2-BD59-A6C34878D82A}">
                    <a16:rowId xmlns:a16="http://schemas.microsoft.com/office/drawing/2014/main" xmlns="" val="2443962993"/>
                  </a:ext>
                </a:extLst>
              </a:tr>
              <a:tr h="949139">
                <a:tc>
                  <a:txBody>
                    <a:bodyPr/>
                    <a:lstStyle/>
                    <a:p>
                      <a:r>
                        <a:rPr lang="en-US" b="0" dirty="0">
                          <a:solidFill>
                            <a:schemeClr val="tx1"/>
                          </a:solidFill>
                        </a:rPr>
                        <a:t>The diseases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latin typeface="+mn-lt"/>
                        </a:rPr>
                        <a:t>O157H7 and Non O157H7 </a:t>
                      </a:r>
                      <a:r>
                        <a:rPr lang="en-US" sz="1800" u="sng" dirty="0">
                          <a:latin typeface="+mn-lt"/>
                        </a:rPr>
                        <a:t>Hemorrhagic diarrhea</a:t>
                      </a:r>
                      <a:r>
                        <a:rPr lang="en-US" sz="1800" dirty="0">
                          <a:latin typeface="+mn-lt"/>
                        </a:rPr>
                        <a:t>, colitis and hemolytic uremic syndrome (HUS)=</a:t>
                      </a:r>
                      <a:r>
                        <a:rPr lang="en-US" sz="1800" dirty="0">
                          <a:solidFill>
                            <a:srgbClr val="FF0000"/>
                          </a:solidFill>
                          <a:latin typeface="+mn-lt"/>
                        </a:rPr>
                        <a:t>↓Platelet count, hemolytic anemia and kidney failure.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681922710"/>
                  </a:ext>
                </a:extLst>
              </a:tr>
              <a:tr h="434002">
                <a:tc>
                  <a:txBody>
                    <a:bodyPr/>
                    <a:lstStyle/>
                    <a:p>
                      <a:r>
                        <a:rPr lang="en-US" b="0" dirty="0">
                          <a:solidFill>
                            <a:schemeClr val="tx1"/>
                          </a:solidFill>
                        </a:rPr>
                        <a:t>Prevalence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mn-lt"/>
                        </a:rPr>
                        <a:t>Fetal disease  in young and elderly persons in nursing homes.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4019903913"/>
                  </a:ext>
                </a:extLst>
              </a:tr>
              <a:tr h="607162">
                <a:tc>
                  <a:txBody>
                    <a:bodyPr/>
                    <a:lstStyle/>
                    <a:p>
                      <a:r>
                        <a:rPr lang="en-US" b="0" dirty="0">
                          <a:solidFill>
                            <a:schemeClr val="tx1"/>
                          </a:solidFill>
                        </a:rPr>
                        <a:t>symptoms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algn="l" defTabSz="914400" rtl="0" eaLnBrk="1" latinLnBrk="0" hangingPunct="1"/>
                      <a:r>
                        <a:rPr lang="en-US" sz="1800" dirty="0">
                          <a:solidFill>
                            <a:srgbClr val="FF0000"/>
                          </a:solidFill>
                          <a:latin typeface="+mn-lt"/>
                        </a:rPr>
                        <a:t>Bloody diarrhea</a:t>
                      </a:r>
                      <a:r>
                        <a:rPr lang="en-US" sz="1800" dirty="0">
                          <a:latin typeface="+mn-lt"/>
                        </a:rPr>
                        <a:t>, low grade fever and stool has no leucocytes</a:t>
                      </a:r>
                      <a:endParaRPr lang="en-US" sz="18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938454186"/>
                  </a:ext>
                </a:extLst>
              </a:tr>
              <a:tr h="715880">
                <a:tc>
                  <a:txBody>
                    <a:bodyPr/>
                    <a:lstStyle/>
                    <a:p>
                      <a:r>
                        <a:rPr lang="en-US" b="0" dirty="0">
                          <a:solidFill>
                            <a:schemeClr val="tx1"/>
                          </a:solidFill>
                        </a:rPr>
                        <a:t>toxins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latin typeface="+mn-lt"/>
                        </a:rPr>
                        <a:t>Cytotoxin =</a:t>
                      </a:r>
                      <a:r>
                        <a:rPr lang="en-US" sz="1800" dirty="0" err="1">
                          <a:solidFill>
                            <a:srgbClr val="FF0000"/>
                          </a:solidFill>
                          <a:latin typeface="+mn-lt"/>
                        </a:rPr>
                        <a:t>vertoxin</a:t>
                      </a:r>
                      <a:r>
                        <a:rPr lang="en-US" sz="1800" dirty="0">
                          <a:solidFill>
                            <a:srgbClr val="FF0000"/>
                          </a:solidFill>
                          <a:latin typeface="+mn-lt"/>
                        </a:rPr>
                        <a:t> І and </a:t>
                      </a:r>
                      <a:r>
                        <a:rPr lang="en-US" sz="1800" dirty="0" err="1">
                          <a:solidFill>
                            <a:srgbClr val="FF0000"/>
                          </a:solidFill>
                          <a:latin typeface="+mn-lt"/>
                        </a:rPr>
                        <a:t>vertoxin</a:t>
                      </a:r>
                      <a:r>
                        <a:rPr lang="en-US" sz="1800" dirty="0">
                          <a:solidFill>
                            <a:srgbClr val="FF0000"/>
                          </a:solidFill>
                          <a:latin typeface="+mn-lt"/>
                        </a:rPr>
                        <a:t> ІІ  Similar to Stx</a:t>
                      </a:r>
                      <a:r>
                        <a:rPr lang="en-US" sz="1800" baseline="-25000" dirty="0">
                          <a:solidFill>
                            <a:srgbClr val="FF0000"/>
                          </a:solidFill>
                          <a:latin typeface="+mn-lt"/>
                        </a:rPr>
                        <a:t>1</a:t>
                      </a:r>
                      <a:r>
                        <a:rPr lang="en-US" sz="1800" dirty="0">
                          <a:solidFill>
                            <a:srgbClr val="FF0000"/>
                          </a:solidFill>
                          <a:latin typeface="+mn-lt"/>
                        </a:rPr>
                        <a:t> (</a:t>
                      </a:r>
                      <a:r>
                        <a:rPr lang="en-US" sz="1800" dirty="0" err="1">
                          <a:solidFill>
                            <a:srgbClr val="FF0000"/>
                          </a:solidFill>
                          <a:latin typeface="+mn-lt"/>
                        </a:rPr>
                        <a:t>shigotoxin</a:t>
                      </a:r>
                      <a:r>
                        <a:rPr lang="en-US" sz="1800" dirty="0">
                          <a:solidFill>
                            <a:srgbClr val="FF0000"/>
                          </a:solidFill>
                          <a:latin typeface="+mn-lt"/>
                        </a:rPr>
                        <a:t> I&amp;II).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4064891554"/>
                  </a:ext>
                </a:extLst>
              </a:tr>
              <a:tr h="784095">
                <a:tc>
                  <a:txBody>
                    <a:bodyPr/>
                    <a:lstStyle/>
                    <a:p>
                      <a:r>
                        <a:rPr lang="en-US" b="0" dirty="0">
                          <a:solidFill>
                            <a:schemeClr val="tx1"/>
                          </a:solidFill>
                        </a:rPr>
                        <a:t>Diagnosis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mn-lt"/>
                        </a:rPr>
                        <a:t>Diagnosis by culture on SMAC </a:t>
                      </a:r>
                      <a:r>
                        <a:rPr lang="en-US" sz="1800" i="1" dirty="0"/>
                        <a:t>(sorbitol MacConkey agar cefixime</a:t>
                      </a:r>
                      <a:r>
                        <a:rPr lang="en-US" sz="1800" dirty="0"/>
                        <a:t>)</a:t>
                      </a:r>
                      <a:r>
                        <a:rPr lang="en-US" sz="1800" dirty="0">
                          <a:latin typeface="+mn-lt"/>
                        </a:rPr>
                        <a:t>, MUG test , </a:t>
                      </a:r>
                      <a:r>
                        <a:rPr lang="en-US" sz="1800" dirty="0" err="1">
                          <a:latin typeface="+mn-lt"/>
                        </a:rPr>
                        <a:t>Vertoxin</a:t>
                      </a:r>
                      <a:r>
                        <a:rPr lang="en-US" sz="1800" dirty="0">
                          <a:latin typeface="+mn-lt"/>
                        </a:rPr>
                        <a:t> detection by immunological test or PCR.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222436656"/>
                  </a:ext>
                </a:extLst>
              </a:tr>
              <a:tr h="910662">
                <a:tc>
                  <a:txBody>
                    <a:bodyPr/>
                    <a:lstStyle/>
                    <a:p>
                      <a:r>
                        <a:rPr lang="en-US" b="0" dirty="0">
                          <a:solidFill>
                            <a:schemeClr val="tx1"/>
                          </a:solidFill>
                        </a:rPr>
                        <a:t>Other info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latin typeface="+mn-lt"/>
                          <a:ea typeface="+mn-ea"/>
                          <a:cs typeface="+mn-cs"/>
                        </a:rPr>
                        <a:t>-</a:t>
                      </a:r>
                      <a:r>
                        <a:rPr lang="en-US" sz="1800" dirty="0">
                          <a:solidFill>
                            <a:srgbClr val="FF0000"/>
                          </a:solidFill>
                          <a:latin typeface="+mn-lt"/>
                        </a:rPr>
                        <a:t>Undercooked hamburgers </a:t>
                      </a:r>
                      <a:r>
                        <a:rPr lang="en-US" sz="1400" dirty="0">
                          <a:solidFill>
                            <a:schemeClr val="accent1">
                              <a:lumMod val="75000"/>
                            </a:schemeClr>
                          </a:solidFill>
                          <a:latin typeface="Calibri" charset="0"/>
                          <a:ea typeface="Calibri" charset="0"/>
                          <a:cs typeface="Calibri" charset="0"/>
                        </a:rPr>
                        <a:t>it was known as hamburger’s disease</a:t>
                      </a:r>
                      <a:r>
                        <a:rPr lang="en-US" sz="1800" dirty="0">
                          <a:solidFill>
                            <a:srgbClr val="FF0000"/>
                          </a:solidFill>
                          <a:latin typeface="+mn-lt"/>
                        </a:rPr>
                        <a:t>, unpasteurized dairy products, apple cider, cookie dough happen to help the bacteria.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mn-lt"/>
                        </a:rPr>
                        <a:t>-E.coli other than 0157H7 can cause HUS.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2138964496"/>
                  </a:ext>
                </a:extLst>
              </a:tr>
            </a:tbl>
          </a:graphicData>
        </a:graphic>
      </p:graphicFrame>
    </p:spTree>
    <p:extLst>
      <p:ext uri="{BB962C8B-B14F-4D97-AF65-F5344CB8AC3E}">
        <p14:creationId xmlns:p14="http://schemas.microsoft.com/office/powerpoint/2010/main" val="18634927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xmlns="" id="{CAF79385-28A3-4A0B-A555-6E149360095E}"/>
              </a:ext>
            </a:extLst>
          </p:cNvPr>
          <p:cNvCxnSpPr/>
          <p:nvPr/>
        </p:nvCxnSpPr>
        <p:spPr>
          <a:xfrm>
            <a:off x="0" y="6082747"/>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 name="TextBox 1">
            <a:extLst>
              <a:ext uri="{FF2B5EF4-FFF2-40B4-BE49-F238E27FC236}">
                <a16:creationId xmlns:a16="http://schemas.microsoft.com/office/drawing/2014/main" xmlns="" id="{63E65A87-2C5F-4746-806A-C3D28B84393A}"/>
              </a:ext>
            </a:extLst>
          </p:cNvPr>
          <p:cNvSpPr txBox="1"/>
          <p:nvPr/>
        </p:nvSpPr>
        <p:spPr>
          <a:xfrm>
            <a:off x="3064042" y="545432"/>
            <a:ext cx="612808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graphicFrame>
        <p:nvGraphicFramePr>
          <p:cNvPr id="4" name="Table 3">
            <a:extLst>
              <a:ext uri="{FF2B5EF4-FFF2-40B4-BE49-F238E27FC236}">
                <a16:creationId xmlns:a16="http://schemas.microsoft.com/office/drawing/2014/main" xmlns="" id="{B752EB8F-13F9-43A8-9C0A-F7BF9BF6805B}"/>
              </a:ext>
            </a:extLst>
          </p:cNvPr>
          <p:cNvGraphicFramePr>
            <a:graphicFrameLocks noGrp="1"/>
          </p:cNvGraphicFramePr>
          <p:nvPr>
            <p:extLst>
              <p:ext uri="{D42A27DB-BD31-4B8C-83A1-F6EECF244321}">
                <p14:modId xmlns:p14="http://schemas.microsoft.com/office/powerpoint/2010/main" val="1615513271"/>
              </p:ext>
            </p:extLst>
          </p:nvPr>
        </p:nvGraphicFramePr>
        <p:xfrm>
          <a:off x="290764" y="545432"/>
          <a:ext cx="11610472" cy="4226265"/>
        </p:xfrm>
        <a:graphic>
          <a:graphicData uri="http://schemas.openxmlformats.org/drawingml/2006/table">
            <a:tbl>
              <a:tblPr firstRow="1" bandRow="1">
                <a:tableStyleId>{5C22544A-7EE6-4342-B048-85BDC9FD1C3A}</a:tableStyleId>
              </a:tblPr>
              <a:tblGrid>
                <a:gridCol w="1495833">
                  <a:extLst>
                    <a:ext uri="{9D8B030D-6E8A-4147-A177-3AD203B41FA5}">
                      <a16:colId xmlns:a16="http://schemas.microsoft.com/office/drawing/2014/main" xmlns="" val="1835428348"/>
                    </a:ext>
                  </a:extLst>
                </a:gridCol>
                <a:gridCol w="4566077">
                  <a:extLst>
                    <a:ext uri="{9D8B030D-6E8A-4147-A177-3AD203B41FA5}">
                      <a16:colId xmlns:a16="http://schemas.microsoft.com/office/drawing/2014/main" xmlns="" val="480897397"/>
                    </a:ext>
                  </a:extLst>
                </a:gridCol>
                <a:gridCol w="5548562">
                  <a:extLst>
                    <a:ext uri="{9D8B030D-6E8A-4147-A177-3AD203B41FA5}">
                      <a16:colId xmlns:a16="http://schemas.microsoft.com/office/drawing/2014/main" xmlns="" val="1198581452"/>
                    </a:ext>
                  </a:extLst>
                </a:gridCol>
              </a:tblGrid>
              <a:tr h="663709">
                <a:tc>
                  <a:txBody>
                    <a:bodyPr/>
                    <a:lstStyle/>
                    <a:p>
                      <a:pPr marL="0" algn="ctr" defTabSz="914400" rtl="0" eaLnBrk="1" latinLnBrk="0" hangingPunct="1"/>
                      <a:endParaRPr lang="en-US" sz="2000" b="0" kern="1200" dirty="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n-US" sz="2000" b="0" kern="1200" dirty="0" err="1">
                          <a:solidFill>
                            <a:schemeClr val="accent6">
                              <a:lumMod val="50000"/>
                            </a:schemeClr>
                          </a:solidFill>
                          <a:latin typeface="+mn-lt"/>
                          <a:ea typeface="+mn-ea"/>
                          <a:cs typeface="+mn-cs"/>
                        </a:rPr>
                        <a:t>Enteroadherent</a:t>
                      </a:r>
                      <a:r>
                        <a:rPr lang="en-US" sz="2000" b="0" kern="1200" dirty="0">
                          <a:solidFill>
                            <a:schemeClr val="tx1"/>
                          </a:solidFill>
                          <a:latin typeface="+mn-lt"/>
                          <a:ea typeface="+mn-ea"/>
                          <a:cs typeface="+mn-cs"/>
                        </a:rPr>
                        <a:t> E.coli</a:t>
                      </a:r>
                    </a:p>
                    <a:p>
                      <a:pPr marL="0" algn="ctr" defTabSz="914400" rtl="0" eaLnBrk="1" latinLnBrk="0" hangingPunct="1"/>
                      <a:r>
                        <a:rPr lang="en-US" sz="2000" b="0" dirty="0">
                          <a:solidFill>
                            <a:srgbClr val="7030A0"/>
                          </a:solidFill>
                          <a:effectLst/>
                        </a:rPr>
                        <a:t>Enteroaggregative </a:t>
                      </a:r>
                      <a:r>
                        <a:rPr lang="en-US" sz="2000" b="0" dirty="0" err="1">
                          <a:solidFill>
                            <a:srgbClr val="7030A0"/>
                          </a:solidFill>
                          <a:effectLst/>
                        </a:rPr>
                        <a:t>Ecoli</a:t>
                      </a:r>
                      <a:endParaRPr lang="en-US" sz="2000" b="0" kern="1200" dirty="0">
                        <a:solidFill>
                          <a:srgbClr val="7030A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rPr>
                        <a:t>Enteropathogenic  E.coli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xmlns="" val="2443962993"/>
                  </a:ext>
                </a:extLst>
              </a:tr>
              <a:tr h="1147785">
                <a:tc>
                  <a:txBody>
                    <a:bodyPr/>
                    <a:lstStyle/>
                    <a:p>
                      <a:r>
                        <a:rPr lang="en-US" b="0" dirty="0">
                          <a:solidFill>
                            <a:schemeClr val="tx1"/>
                          </a:solidFill>
                        </a:rPr>
                        <a:t>The diseases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mn-lt"/>
                        </a:rPr>
                        <a:t>Pediatric Diarrheal Disease.</a:t>
                      </a:r>
                    </a:p>
                    <a:p>
                      <a:pPr marL="0" algn="l" defTabSz="914400" rtl="0" eaLnBrk="1" latinLnBrk="0" hangingPunct="1"/>
                      <a:endParaRPr lang="en-US" sz="18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latin typeface="+mn-lt"/>
                        </a:rPr>
                        <a:t>Causes Infantile diarrhea </a:t>
                      </a:r>
                      <a:r>
                        <a:rPr lang="en-US" dirty="0"/>
                        <a:t>( bottle fed infants)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681922710"/>
                  </a:ext>
                </a:extLst>
              </a:tr>
              <a:tr h="734236">
                <a:tc>
                  <a:txBody>
                    <a:bodyPr/>
                    <a:lstStyle/>
                    <a:p>
                      <a:r>
                        <a:rPr lang="en-US" b="0" dirty="0">
                          <a:solidFill>
                            <a:schemeClr val="tx1"/>
                          </a:solidFill>
                        </a:rPr>
                        <a:t>symptoms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7030A0"/>
                          </a:solidFill>
                          <a:latin typeface="+mn-lt"/>
                        </a:rPr>
                        <a:t>Produce mucoid</a:t>
                      </a:r>
                      <a:r>
                        <a:rPr lang="en-US" sz="1800" b="1" dirty="0">
                          <a:latin typeface="+mn-lt"/>
                        </a:rPr>
                        <a:t>, Watery diarrhea</a:t>
                      </a:r>
                      <a:r>
                        <a:rPr lang="en-US" sz="1800" dirty="0">
                          <a:latin typeface="+mn-lt"/>
                        </a:rPr>
                        <a:t>, vomiting, dehydration and abdominal pain.</a:t>
                      </a:r>
                    </a:p>
                    <a:p>
                      <a:pPr marL="0" algn="l" defTabSz="914400" rtl="0" eaLnBrk="1" latinLnBrk="0" hangingPunct="1"/>
                      <a:endParaRPr lang="en-US" sz="18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mn-lt"/>
                        </a:rPr>
                        <a:t>Low grade fever, malaise, vomiting and </a:t>
                      </a:r>
                      <a:r>
                        <a:rPr lang="en-US" sz="1800" b="1" dirty="0">
                          <a:latin typeface="+mn-lt"/>
                        </a:rPr>
                        <a:t>watery diarrhea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3938454186"/>
                  </a:ext>
                </a:extLst>
              </a:tr>
              <a:tr h="1459315">
                <a:tc>
                  <a:txBody>
                    <a:bodyPr/>
                    <a:lstStyle/>
                    <a:p>
                      <a:r>
                        <a:rPr lang="en-US" b="0" dirty="0">
                          <a:solidFill>
                            <a:schemeClr val="tx1"/>
                          </a:solidFill>
                        </a:rPr>
                        <a:t>Other info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mn-lt"/>
                        </a:rPr>
                        <a:t>-produce Aggregative  stacked bricked </a:t>
                      </a:r>
                      <a:r>
                        <a:rPr lang="en-US" sz="1600" dirty="0">
                          <a:solidFill>
                            <a:schemeClr val="accent1">
                              <a:lumMod val="75000"/>
                            </a:schemeClr>
                          </a:solidFill>
                          <a:latin typeface="Calibri" charset="0"/>
                          <a:ea typeface="Calibri" charset="0"/>
                          <a:cs typeface="Calibri" charset="0"/>
                        </a:rPr>
                        <a:t>(like blocks), </a:t>
                      </a:r>
                      <a:r>
                        <a:rPr lang="en-US" sz="1800" dirty="0">
                          <a:latin typeface="+mn-lt"/>
                        </a:rPr>
                        <a:t>adherence to surface of intestinal epithelial cells.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mn-lt"/>
                        </a:rPr>
                        <a:t>-resolve after 2 weeks or more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mn-lt"/>
                        </a:rPr>
                        <a:t>-</a:t>
                      </a:r>
                      <a:r>
                        <a:rPr lang="en-US" sz="1800" b="1" dirty="0">
                          <a:latin typeface="+mn-lt"/>
                        </a:rPr>
                        <a:t>Outbreak in hospital nurseries and day-care centers</a:t>
                      </a:r>
                      <a:endParaRPr lang="en-US" sz="1800" b="1"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mn-lt"/>
                        </a:rPr>
                        <a:t>-</a:t>
                      </a:r>
                      <a:r>
                        <a:rPr lang="en-US" sz="1800" dirty="0">
                          <a:latin typeface="+mn-lt"/>
                        </a:rPr>
                        <a:t>Stool mucous but </a:t>
                      </a:r>
                      <a:r>
                        <a:rPr lang="en-US" sz="1800" dirty="0">
                          <a:solidFill>
                            <a:srgbClr val="FF0000"/>
                          </a:solidFill>
                          <a:latin typeface="+mn-lt"/>
                        </a:rPr>
                        <a:t>no blood</a:t>
                      </a:r>
                      <a:r>
                        <a:rPr lang="en-US" sz="1800" dirty="0">
                          <a:latin typeface="+mn-lt"/>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dirty="0">
                          <a:solidFill>
                            <a:srgbClr val="7030A0"/>
                          </a:solidFill>
                        </a:rPr>
                        <a:t>Disrupt microvilli and intestinal absorptive function</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138964496"/>
                  </a:ext>
                </a:extLst>
              </a:tr>
            </a:tbl>
          </a:graphicData>
        </a:graphic>
      </p:graphicFrame>
    </p:spTree>
    <p:extLst>
      <p:ext uri="{BB962C8B-B14F-4D97-AF65-F5344CB8AC3E}">
        <p14:creationId xmlns:p14="http://schemas.microsoft.com/office/powerpoint/2010/main" val="26670985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xmlns="" id="{CAF79385-28A3-4A0B-A555-6E149360095E}"/>
              </a:ext>
            </a:extLst>
          </p:cNvPr>
          <p:cNvCxnSpPr/>
          <p:nvPr/>
        </p:nvCxnSpPr>
        <p:spPr>
          <a:xfrm>
            <a:off x="-1" y="6589184"/>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aphicFrame>
        <p:nvGraphicFramePr>
          <p:cNvPr id="5" name="Table 4">
            <a:extLst>
              <a:ext uri="{FF2B5EF4-FFF2-40B4-BE49-F238E27FC236}">
                <a16:creationId xmlns:a16="http://schemas.microsoft.com/office/drawing/2014/main" xmlns="" id="{E4A50240-0B73-40FD-A9C8-6C9B59786B98}"/>
              </a:ext>
            </a:extLst>
          </p:cNvPr>
          <p:cNvGraphicFramePr>
            <a:graphicFrameLocks noGrp="1"/>
          </p:cNvGraphicFramePr>
          <p:nvPr>
            <p:extLst>
              <p:ext uri="{D42A27DB-BD31-4B8C-83A1-F6EECF244321}">
                <p14:modId xmlns:p14="http://schemas.microsoft.com/office/powerpoint/2010/main" val="1470470514"/>
              </p:ext>
            </p:extLst>
          </p:nvPr>
        </p:nvGraphicFramePr>
        <p:xfrm>
          <a:off x="682282" y="268805"/>
          <a:ext cx="10827435" cy="5416053"/>
        </p:xfrm>
        <a:graphic>
          <a:graphicData uri="http://schemas.openxmlformats.org/drawingml/2006/table">
            <a:tbl>
              <a:tblPr firstRow="1" bandRow="1">
                <a:tableStyleId>{5C22544A-7EE6-4342-B048-85BDC9FD1C3A}</a:tableStyleId>
              </a:tblPr>
              <a:tblGrid>
                <a:gridCol w="2239063">
                  <a:extLst>
                    <a:ext uri="{9D8B030D-6E8A-4147-A177-3AD203B41FA5}">
                      <a16:colId xmlns:a16="http://schemas.microsoft.com/office/drawing/2014/main" xmlns="" val="1835428348"/>
                    </a:ext>
                  </a:extLst>
                </a:gridCol>
                <a:gridCol w="8588372">
                  <a:extLst>
                    <a:ext uri="{9D8B030D-6E8A-4147-A177-3AD203B41FA5}">
                      <a16:colId xmlns:a16="http://schemas.microsoft.com/office/drawing/2014/main" xmlns="" val="1544509192"/>
                    </a:ext>
                  </a:extLst>
                </a:gridCol>
              </a:tblGrid>
              <a:tr h="515707">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latin typeface="+mn-lt"/>
                          <a:ea typeface="+mn-ea"/>
                          <a:cs typeface="+mn-cs"/>
                        </a:rPr>
                        <a:t>Yersinia</a:t>
                      </a:r>
                      <a:r>
                        <a:rPr lang="en-US" sz="1800" b="1" dirty="0">
                          <a:solidFill>
                            <a:schemeClr val="tx1"/>
                          </a:solidFill>
                        </a:rPr>
                        <a:t> </a:t>
                      </a:r>
                      <a:r>
                        <a:rPr lang="en-US" sz="1800" b="1" kern="1200" dirty="0">
                          <a:solidFill>
                            <a:schemeClr val="tx1"/>
                          </a:solidFill>
                          <a:latin typeface="+mn-lt"/>
                          <a:ea typeface="+mn-ea"/>
                          <a:cs typeface="+mn-cs"/>
                        </a:rPr>
                        <a:t>enterocolitica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xmlns="" val="2443962993"/>
                  </a:ext>
                </a:extLst>
              </a:tr>
              <a:tr h="674763">
                <a:tc>
                  <a:txBody>
                    <a:bodyPr/>
                    <a:lstStyle/>
                    <a:p>
                      <a:r>
                        <a:rPr lang="en-US" sz="1800" b="0" dirty="0">
                          <a:solidFill>
                            <a:schemeClr val="tx1"/>
                          </a:solidFill>
                          <a:latin typeface="+mn-lt"/>
                        </a:rPr>
                        <a:t>The diseases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rgbClr val="FF0000"/>
                          </a:solidFill>
                          <a:latin typeface="+mn-lt"/>
                        </a:rPr>
                        <a:t>Mesenteric lymphadenitis in children and septicemia in </a:t>
                      </a:r>
                      <a:r>
                        <a:rPr lang="en-US" sz="1800" b="0" dirty="0" err="1">
                          <a:solidFill>
                            <a:srgbClr val="FF0000"/>
                          </a:solidFill>
                          <a:latin typeface="+mn-lt"/>
                        </a:rPr>
                        <a:t>immunocompramised</a:t>
                      </a:r>
                      <a:r>
                        <a:rPr lang="en-US" sz="1800" b="0" dirty="0">
                          <a:solidFill>
                            <a:srgbClr val="FF0000"/>
                          </a:solidFill>
                          <a:latin typeface="+mn-lt"/>
                        </a:rPr>
                        <a:t> hosts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681922710"/>
                  </a:ext>
                </a:extLst>
              </a:tr>
              <a:tr h="674763">
                <a:tc>
                  <a:txBody>
                    <a:bodyPr/>
                    <a:lstStyle/>
                    <a:p>
                      <a:r>
                        <a:rPr lang="en-US" sz="1800" b="0" dirty="0">
                          <a:solidFill>
                            <a:schemeClr val="tx1"/>
                          </a:solidFill>
                          <a:latin typeface="+mn-lt"/>
                        </a:rPr>
                        <a:t>symptoms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rgbClr val="FF0000"/>
                          </a:solidFill>
                          <a:latin typeface="+mn-lt"/>
                        </a:rPr>
                        <a:t>Presented with enteritis, arthritis and erythema nodosum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accent1">
                              <a:lumMod val="75000"/>
                            </a:schemeClr>
                          </a:solidFill>
                          <a:latin typeface="Calibri" charset="0"/>
                          <a:ea typeface="Calibri" charset="0"/>
                          <a:cs typeface="Calibri" charset="0"/>
                        </a:rPr>
                        <a:t>Systemic manifestation not GIT only</a:t>
                      </a:r>
                      <a:endParaRPr lang="en-US" sz="1800" b="0" dirty="0">
                        <a:solidFill>
                          <a:schemeClr val="accent1">
                            <a:lumMod val="75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938454186"/>
                  </a:ext>
                </a:extLst>
              </a:tr>
              <a:tr h="958874">
                <a:tc>
                  <a:txBody>
                    <a:bodyPr/>
                    <a:lstStyle/>
                    <a:p>
                      <a:r>
                        <a:rPr lang="en-US" sz="1800" b="0" dirty="0">
                          <a:solidFill>
                            <a:schemeClr val="tx1"/>
                          </a:solidFill>
                        </a:rPr>
                        <a:t>Prevalence</a:t>
                      </a:r>
                      <a:endParaRPr lang="en-US" sz="1800"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mn-lt"/>
                        </a:rPr>
                        <a:t>Common in Europe, USA, Canada and cat, dog, swine (chitterlings)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354284111"/>
                  </a:ext>
                </a:extLst>
              </a:tr>
              <a:tr h="9588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rPr>
                        <a:t>Characteristics </a:t>
                      </a:r>
                    </a:p>
                    <a:p>
                      <a:endParaRPr lang="en-US" sz="1800"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mn-lt"/>
                        </a:rPr>
                        <a:t>Survive cold temperatures and  associated  with transfusion of packed red blood cells.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569459330"/>
                  </a:ext>
                </a:extLst>
              </a:tr>
              <a:tr h="472731">
                <a:tc>
                  <a:txBody>
                    <a:bodyPr/>
                    <a:lstStyle/>
                    <a:p>
                      <a:r>
                        <a:rPr lang="en-US" sz="1800" b="0" dirty="0">
                          <a:solidFill>
                            <a:schemeClr val="tx1"/>
                          </a:solidFill>
                          <a:latin typeface="+mn-lt"/>
                        </a:rPr>
                        <a:t>Diagnosis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mn-lt"/>
                        </a:rPr>
                        <a:t>Growth at 25°c-30°c media </a:t>
                      </a:r>
                      <a:r>
                        <a:rPr lang="en-US" sz="1800" b="0" u="sng" dirty="0" err="1">
                          <a:solidFill>
                            <a:schemeClr val="tx1"/>
                          </a:solidFill>
                          <a:latin typeface="+mn-lt"/>
                        </a:rPr>
                        <a:t>Cefsulodin-Igrasan-Novabiacin</a:t>
                      </a:r>
                      <a:r>
                        <a:rPr lang="en-US" sz="1800" b="0" dirty="0">
                          <a:solidFill>
                            <a:schemeClr val="tx1"/>
                          </a:solidFill>
                          <a:latin typeface="+mn-lt"/>
                        </a:rPr>
                        <a:t> (</a:t>
                      </a:r>
                      <a:r>
                        <a:rPr lang="en-US" sz="1800" b="0" dirty="0">
                          <a:solidFill>
                            <a:srgbClr val="FF0000"/>
                          </a:solidFill>
                          <a:latin typeface="+mn-lt"/>
                        </a:rPr>
                        <a:t>CIN</a:t>
                      </a:r>
                      <a:r>
                        <a:rPr lang="en-US" sz="1800" b="0" dirty="0">
                          <a:solidFill>
                            <a:schemeClr val="tx1"/>
                          </a:solidFill>
                          <a:latin typeface="+mn-lt"/>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3222436656"/>
                  </a:ext>
                </a:extLst>
              </a:tr>
              <a:tr h="1160341">
                <a:tc>
                  <a:txBody>
                    <a:bodyPr/>
                    <a:lstStyle/>
                    <a:p>
                      <a:r>
                        <a:rPr lang="en-US" sz="1800" b="0" dirty="0">
                          <a:solidFill>
                            <a:schemeClr val="tx1"/>
                          </a:solidFill>
                          <a:latin typeface="+mn-lt"/>
                        </a:rPr>
                        <a:t>Other info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mn-lt"/>
                        </a:rPr>
                        <a:t>Generalize infection in adult and children 1-5 </a:t>
                      </a:r>
                      <a:r>
                        <a:rPr lang="en-US" sz="1800" b="0" dirty="0" err="1">
                          <a:solidFill>
                            <a:schemeClr val="tx1"/>
                          </a:solidFill>
                          <a:latin typeface="+mn-lt"/>
                        </a:rPr>
                        <a:t>yrs</a:t>
                      </a:r>
                      <a:r>
                        <a:rPr lang="en-US" sz="1800" b="0" dirty="0">
                          <a:solidFill>
                            <a:schemeClr val="tx1"/>
                          </a:solidFill>
                          <a:latin typeface="+mn-lt"/>
                        </a:rPr>
                        <a:t> usually mild  but in old children adult mimic appendicitis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rgbClr val="FF0000"/>
                          </a:solidFill>
                          <a:latin typeface="+mn-lt"/>
                        </a:rPr>
                        <a:t>In </a:t>
                      </a:r>
                      <a:r>
                        <a:rPr lang="en-US" sz="1800" b="0" dirty="0" err="1">
                          <a:solidFill>
                            <a:srgbClr val="FF0000"/>
                          </a:solidFill>
                          <a:latin typeface="+mn-lt"/>
                        </a:rPr>
                        <a:t>saudi</a:t>
                      </a:r>
                      <a:r>
                        <a:rPr lang="en-US" sz="1800" b="0" baseline="0" dirty="0">
                          <a:solidFill>
                            <a:srgbClr val="FF0000"/>
                          </a:solidFill>
                          <a:latin typeface="+mn-lt"/>
                        </a:rPr>
                        <a:t> </a:t>
                      </a:r>
                      <a:r>
                        <a:rPr lang="en-US" sz="1800" b="0" baseline="0" dirty="0" err="1">
                          <a:solidFill>
                            <a:srgbClr val="FF0000"/>
                          </a:solidFill>
                          <a:latin typeface="+mn-lt"/>
                        </a:rPr>
                        <a:t>arabia</a:t>
                      </a:r>
                      <a:r>
                        <a:rPr lang="en-US" sz="1800" b="0" baseline="0" dirty="0">
                          <a:solidFill>
                            <a:srgbClr val="FF0000"/>
                          </a:solidFill>
                          <a:latin typeface="+mn-lt"/>
                        </a:rPr>
                        <a:t> it can be misdiagnosed with appendicitis </a:t>
                      </a:r>
                      <a:endParaRPr lang="en-US" sz="1800" b="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138964496"/>
                  </a:ext>
                </a:extLst>
              </a:tr>
            </a:tbl>
          </a:graphicData>
        </a:graphic>
      </p:graphicFrame>
    </p:spTree>
    <p:extLst>
      <p:ext uri="{BB962C8B-B14F-4D97-AF65-F5344CB8AC3E}">
        <p14:creationId xmlns:p14="http://schemas.microsoft.com/office/powerpoint/2010/main" val="3261195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5774" y="272360"/>
            <a:ext cx="10515600" cy="721553"/>
          </a:xfrm>
        </p:spPr>
        <p:txBody>
          <a:bodyPr>
            <a:normAutofit/>
          </a:bodyPr>
          <a:lstStyle/>
          <a:p>
            <a:r>
              <a:rPr lang="en-US" dirty="0">
                <a:ln w="0"/>
                <a:solidFill>
                  <a:schemeClr val="accent1">
                    <a:lumMod val="50000"/>
                  </a:schemeClr>
                </a:solidFill>
                <a:effectLst>
                  <a:outerShdw blurRad="38100" dist="19050" dir="2700000" algn="tl" rotWithShape="0">
                    <a:schemeClr val="dk1">
                      <a:alpha val="40000"/>
                    </a:schemeClr>
                  </a:outerShdw>
                </a:effectLst>
                <a:ea typeface="+mn-ea"/>
                <a:cs typeface="+mn-cs"/>
              </a:rPr>
              <a:t>OBJECTIVES:</a:t>
            </a:r>
          </a:p>
        </p:txBody>
      </p:sp>
      <p:sp>
        <p:nvSpPr>
          <p:cNvPr id="3" name="Content Placeholder 2"/>
          <p:cNvSpPr>
            <a:spLocks noGrp="1"/>
          </p:cNvSpPr>
          <p:nvPr>
            <p:ph idx="4294967295"/>
          </p:nvPr>
        </p:nvSpPr>
        <p:spPr>
          <a:xfrm>
            <a:off x="371061" y="1348546"/>
            <a:ext cx="10515600" cy="4351338"/>
          </a:xfrm>
        </p:spPr>
        <p:txBody>
          <a:bodyPr>
            <a:normAutofit/>
          </a:bodyPr>
          <a:lstStyle/>
          <a:p>
            <a:r>
              <a:rPr lang="en-US" sz="2000" b="1" dirty="0">
                <a:solidFill>
                  <a:srgbClr val="7030A0"/>
                </a:solidFill>
              </a:rPr>
              <a:t>Know common normal flora of the GIT</a:t>
            </a:r>
          </a:p>
          <a:p>
            <a:r>
              <a:rPr lang="en-US" sz="2000" b="1" dirty="0">
                <a:solidFill>
                  <a:srgbClr val="7030A0"/>
                </a:solidFill>
              </a:rPr>
              <a:t>Understand the role of GIT normal flora in diseases</a:t>
            </a:r>
          </a:p>
          <a:p>
            <a:r>
              <a:rPr lang="en-US" sz="2000" dirty="0"/>
              <a:t> Define and recognize the various types of acute diarrheal illness</a:t>
            </a:r>
          </a:p>
          <a:p>
            <a:r>
              <a:rPr lang="en-US" sz="2000" dirty="0"/>
              <a:t>Describe the epidemiology the host defenses in preventing the gastrointestinal infection</a:t>
            </a:r>
          </a:p>
          <a:p>
            <a:r>
              <a:rPr lang="en-US" sz="2000" dirty="0"/>
              <a:t>Explain pathogenesis by which </a:t>
            </a:r>
            <a:r>
              <a:rPr lang="en-US" sz="2000" i="1" dirty="0"/>
              <a:t>Escherichia coli</a:t>
            </a:r>
            <a:r>
              <a:rPr lang="en-US" sz="2000" dirty="0"/>
              <a:t> </a:t>
            </a:r>
            <a:r>
              <a:rPr lang="en-US" sz="2000" i="1" dirty="0"/>
              <a:t>campylobacter </a:t>
            </a:r>
            <a:r>
              <a:rPr lang="en-US" sz="2000" dirty="0"/>
              <a:t>and </a:t>
            </a:r>
            <a:r>
              <a:rPr lang="en-US" sz="2000" i="1" dirty="0" err="1"/>
              <a:t>yersinia</a:t>
            </a:r>
            <a:r>
              <a:rPr lang="en-US" sz="2000" i="1" dirty="0"/>
              <a:t>  </a:t>
            </a:r>
            <a:r>
              <a:rPr lang="en-US" sz="2000" dirty="0"/>
              <a:t>and their management</a:t>
            </a:r>
          </a:p>
          <a:p>
            <a:r>
              <a:rPr lang="en-US" sz="2000" dirty="0"/>
              <a:t>Discuss the microbiological methods used for diagnosis of each of the bacterial agents including microscopy, selective media for maximal recovery</a:t>
            </a:r>
          </a:p>
          <a:p>
            <a:r>
              <a:rPr lang="en-US" sz="2000" dirty="0"/>
              <a:t>Describe the pathogens, risk factors, clinical presentation and prevention of food  poisoning travelers and antibiotic associated diarrhea.</a:t>
            </a:r>
          </a:p>
          <a:p>
            <a:r>
              <a:rPr lang="en-US" sz="2000" b="1" dirty="0">
                <a:solidFill>
                  <a:srgbClr val="0070C0"/>
                </a:solidFill>
              </a:rPr>
              <a:t>Name  the etiological agents causing food poisoning and their clinical presentation </a:t>
            </a:r>
          </a:p>
        </p:txBody>
      </p:sp>
      <p:cxnSp>
        <p:nvCxnSpPr>
          <p:cNvPr id="4" name="Straight Connector 3">
            <a:extLst>
              <a:ext uri="{FF2B5EF4-FFF2-40B4-BE49-F238E27FC236}">
                <a16:creationId xmlns:a16="http://schemas.microsoft.com/office/drawing/2014/main" xmlns="" id="{35DFF2FF-55CA-4668-BE8F-94BD5946A2EA}"/>
              </a:ext>
            </a:extLst>
          </p:cNvPr>
          <p:cNvCxnSpPr/>
          <p:nvPr/>
        </p:nvCxnSpPr>
        <p:spPr>
          <a:xfrm>
            <a:off x="0" y="6215270"/>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42657158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2272EEC7-9A0B-4D70-BC64-4B2D5CF8C1E9}"/>
              </a:ext>
            </a:extLst>
          </p:cNvPr>
          <p:cNvGraphicFramePr>
            <a:graphicFrameLocks noGrp="1"/>
          </p:cNvGraphicFramePr>
          <p:nvPr>
            <p:extLst>
              <p:ext uri="{D42A27DB-BD31-4B8C-83A1-F6EECF244321}">
                <p14:modId xmlns:p14="http://schemas.microsoft.com/office/powerpoint/2010/main" val="65017753"/>
              </p:ext>
            </p:extLst>
          </p:nvPr>
        </p:nvGraphicFramePr>
        <p:xfrm>
          <a:off x="450168" y="182479"/>
          <a:ext cx="11071272" cy="5861214"/>
        </p:xfrm>
        <a:graphic>
          <a:graphicData uri="http://schemas.openxmlformats.org/drawingml/2006/table">
            <a:tbl>
              <a:tblPr firstRow="1" bandRow="1">
                <a:tableStyleId>{5C22544A-7EE6-4342-B048-85BDC9FD1C3A}</a:tableStyleId>
              </a:tblPr>
              <a:tblGrid>
                <a:gridCol w="2204081">
                  <a:extLst>
                    <a:ext uri="{9D8B030D-6E8A-4147-A177-3AD203B41FA5}">
                      <a16:colId xmlns:a16="http://schemas.microsoft.com/office/drawing/2014/main" xmlns="" val="908209909"/>
                    </a:ext>
                  </a:extLst>
                </a:gridCol>
                <a:gridCol w="8867191">
                  <a:extLst>
                    <a:ext uri="{9D8B030D-6E8A-4147-A177-3AD203B41FA5}">
                      <a16:colId xmlns:a16="http://schemas.microsoft.com/office/drawing/2014/main" xmlns="" val="257873271"/>
                    </a:ext>
                  </a:extLst>
                </a:gridCol>
              </a:tblGrid>
              <a:tr h="464668">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latin typeface="+mn-lt"/>
                          <a:ea typeface="+mn-ea"/>
                          <a:cs typeface="+mn-cs"/>
                        </a:rPr>
                        <a:t>Clostridium difficile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pPr marL="0" algn="ctr" defTabSz="914400" rtl="0" eaLnBrk="1" latinLnBrk="0" hangingPunct="1"/>
                      <a:endParaRPr lang="en-US" sz="2000" b="0" kern="1200" dirty="0">
                        <a:solidFill>
                          <a:schemeClr val="tx1"/>
                        </a:solidFill>
                        <a:latin typeface="+mn-lt"/>
                        <a:ea typeface="+mn-ea"/>
                        <a:cs typeface="+mn-cs"/>
                      </a:endParaRPr>
                    </a:p>
                  </a:txBody>
                  <a:tcPr>
                    <a:solidFill>
                      <a:schemeClr val="accent5">
                        <a:lumMod val="40000"/>
                        <a:lumOff val="60000"/>
                      </a:schemeClr>
                    </a:solidFill>
                  </a:tcPr>
                </a:tc>
                <a:extLst>
                  <a:ext uri="{0D108BD9-81ED-4DB2-BD59-A6C34878D82A}">
                    <a16:rowId xmlns:a16="http://schemas.microsoft.com/office/drawing/2014/main" xmlns="" val="2277958925"/>
                  </a:ext>
                </a:extLst>
              </a:tr>
              <a:tr h="774447">
                <a:tc>
                  <a:txBody>
                    <a:bodyPr/>
                    <a:lstStyle/>
                    <a:p>
                      <a:r>
                        <a:rPr lang="en-US" sz="1600" b="0" dirty="0">
                          <a:solidFill>
                            <a:schemeClr val="tx1"/>
                          </a:solidFill>
                          <a:latin typeface="+mn-lt"/>
                        </a:rPr>
                        <a:t>The diseases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accent1">
                              <a:lumMod val="75000"/>
                            </a:schemeClr>
                          </a:solidFill>
                          <a:latin typeface="Calibri" charset="0"/>
                          <a:ea typeface="Calibri" charset="0"/>
                          <a:cs typeface="Calibri" charset="0"/>
                        </a:rPr>
                        <a:t>The most common cause of </a:t>
                      </a:r>
                      <a:r>
                        <a:rPr lang="en-US" sz="1800" b="0" dirty="0">
                          <a:solidFill>
                            <a:srgbClr val="FF0000"/>
                          </a:solidFill>
                          <a:latin typeface="+mn-lt"/>
                        </a:rPr>
                        <a:t>Antibiotic associated diarrhea,</a:t>
                      </a:r>
                      <a:r>
                        <a:rPr lang="en-US" sz="1400" b="0" dirty="0">
                          <a:solidFill>
                            <a:srgbClr val="FF0000"/>
                          </a:solidFill>
                          <a:latin typeface="+mn-lt"/>
                        </a:rPr>
                        <a:t> </a:t>
                      </a:r>
                      <a:r>
                        <a:rPr lang="en-US" sz="1400" b="1" i="1" dirty="0"/>
                        <a:t>( </a:t>
                      </a:r>
                      <a:r>
                        <a:rPr lang="en-US" sz="1400" b="1" i="1" dirty="0">
                          <a:solidFill>
                            <a:srgbClr val="7030A0"/>
                          </a:solidFill>
                        </a:rPr>
                        <a:t>ampicillin, cephalosporins &amp; clindamycin </a:t>
                      </a:r>
                      <a:r>
                        <a:rPr lang="en-US" sz="1600" dirty="0">
                          <a:solidFill>
                            <a:srgbClr val="00B050"/>
                          </a:solidFill>
                          <a:latin typeface="Calibri" charset="0"/>
                          <a:ea typeface="Calibri" charset="0"/>
                          <a:cs typeface="Calibri" charset="0"/>
                          <a:sym typeface="Wingdings"/>
                        </a:rPr>
                        <a:t> </a:t>
                      </a:r>
                      <a:r>
                        <a:rPr lang="en-US" sz="1400" dirty="0">
                          <a:solidFill>
                            <a:schemeClr val="accent1">
                              <a:lumMod val="75000"/>
                            </a:schemeClr>
                          </a:solidFill>
                          <a:latin typeface="Calibri" charset="0"/>
                          <a:ea typeface="Calibri" charset="0"/>
                          <a:cs typeface="Calibri" charset="0"/>
                        </a:rPr>
                        <a:t>is</a:t>
                      </a:r>
                      <a:r>
                        <a:rPr lang="en-US" sz="1600" dirty="0">
                          <a:solidFill>
                            <a:srgbClr val="00B050"/>
                          </a:solidFill>
                          <a:latin typeface="Calibri" charset="0"/>
                          <a:ea typeface="Calibri" charset="0"/>
                          <a:cs typeface="Calibri" charset="0"/>
                        </a:rPr>
                        <a:t> </a:t>
                      </a:r>
                      <a:r>
                        <a:rPr lang="en-US" sz="1400" dirty="0">
                          <a:solidFill>
                            <a:schemeClr val="accent1">
                              <a:lumMod val="75000"/>
                            </a:schemeClr>
                          </a:solidFill>
                          <a:latin typeface="Calibri" charset="0"/>
                          <a:ea typeface="Calibri" charset="0"/>
                          <a:cs typeface="Calibri" charset="0"/>
                        </a:rPr>
                        <a:t>the most common one</a:t>
                      </a:r>
                      <a:r>
                        <a:rPr lang="en-US" sz="1200" b="1" i="1" dirty="0">
                          <a:solidFill>
                            <a:schemeClr val="accent1">
                              <a:lumMod val="75000"/>
                            </a:schemeClr>
                          </a:solidFill>
                        </a:rPr>
                        <a:t>). </a:t>
                      </a:r>
                      <a:r>
                        <a:rPr lang="en-US" sz="1400" b="1" dirty="0">
                          <a:solidFill>
                            <a:srgbClr val="7030A0"/>
                          </a:solidFill>
                        </a:rPr>
                        <a:t>Antibiotic use for the last 8 weeks ( community acquired</a:t>
                      </a:r>
                      <a:r>
                        <a:rPr lang="en-US" sz="1600" dirty="0">
                          <a:solidFill>
                            <a:srgbClr val="00B050"/>
                          </a:solidFill>
                          <a:latin typeface="Calibri" charset="0"/>
                          <a:ea typeface="Calibri" charset="0"/>
                          <a:cs typeface="Calibri" charset="0"/>
                        </a:rPr>
                        <a:t>= </a:t>
                      </a:r>
                      <a:r>
                        <a:rPr lang="en-US" sz="1400" dirty="0">
                          <a:solidFill>
                            <a:schemeClr val="accent1">
                              <a:lumMod val="75000"/>
                            </a:schemeClr>
                          </a:solidFill>
                          <a:latin typeface="Calibri" charset="0"/>
                          <a:ea typeface="Calibri" charset="0"/>
                          <a:cs typeface="Calibri" charset="0"/>
                        </a:rPr>
                        <a:t>outpatient</a:t>
                      </a:r>
                      <a:r>
                        <a:rPr lang="en-US" sz="1400" b="1" dirty="0"/>
                        <a:t>) </a:t>
                      </a:r>
                      <a:r>
                        <a:rPr lang="en-US" sz="1400" b="1" dirty="0">
                          <a:solidFill>
                            <a:srgbClr val="7030A0"/>
                          </a:solidFill>
                        </a:rPr>
                        <a:t>or hospital stay for at least 3 days ( hospital acquired</a:t>
                      </a:r>
                      <a:r>
                        <a:rPr lang="en-US" sz="1600" dirty="0">
                          <a:solidFill>
                            <a:srgbClr val="00B050"/>
                          </a:solidFill>
                          <a:latin typeface="Calibri" charset="0"/>
                          <a:ea typeface="Calibri" charset="0"/>
                          <a:cs typeface="Calibri" charset="0"/>
                        </a:rPr>
                        <a:t>=</a:t>
                      </a:r>
                      <a:r>
                        <a:rPr lang="en-US" sz="1400" dirty="0">
                          <a:solidFill>
                            <a:schemeClr val="accent1">
                              <a:lumMod val="75000"/>
                            </a:schemeClr>
                          </a:solidFill>
                          <a:latin typeface="Calibri" charset="0"/>
                          <a:ea typeface="Calibri" charset="0"/>
                          <a:cs typeface="Calibri" charset="0"/>
                        </a:rPr>
                        <a:t>inpatient</a:t>
                      </a:r>
                      <a:r>
                        <a:rPr lang="en-US" sz="1200" b="1" dirty="0">
                          <a:solidFill>
                            <a:schemeClr val="accent1">
                              <a:lumMod val="75000"/>
                            </a:schemeClr>
                          </a:solidFill>
                        </a:rPr>
                        <a:t>). </a:t>
                      </a:r>
                      <a:r>
                        <a:rPr lang="en-US" sz="1400" dirty="0">
                          <a:solidFill>
                            <a:schemeClr val="accent1">
                              <a:lumMod val="75000"/>
                            </a:schemeClr>
                          </a:solidFill>
                          <a:latin typeface="Calibri" charset="0"/>
                          <a:ea typeface="Calibri" charset="0"/>
                          <a:cs typeface="Calibri" charset="0"/>
                        </a:rPr>
                        <a:t>So the duration is very important</a:t>
                      </a:r>
                      <a:r>
                        <a:rPr lang="en-US" sz="1600" dirty="0">
                          <a:solidFill>
                            <a:srgbClr val="00B050"/>
                          </a:solidFill>
                          <a:latin typeface="Calibri" charset="0"/>
                          <a:ea typeface="Calibri" charset="0"/>
                          <a:cs typeface="Calibri" charset="0"/>
                        </a:rPr>
                        <a:t>. </a:t>
                      </a:r>
                      <a:endParaRPr lang="en-US" sz="2000" dirty="0">
                        <a:solidFill>
                          <a:srgbClr val="00B050"/>
                        </a:solidFill>
                        <a:latin typeface="Calibri" charset="0"/>
                        <a:ea typeface="Calibri" charset="0"/>
                        <a:cs typeface="Calibri"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599992330"/>
                  </a:ext>
                </a:extLst>
              </a:tr>
              <a:tr h="464668">
                <a:tc>
                  <a:txBody>
                    <a:bodyPr/>
                    <a:lstStyle/>
                    <a:p>
                      <a:r>
                        <a:rPr lang="en-US" sz="1600" b="0" dirty="0">
                          <a:solidFill>
                            <a:schemeClr val="tx1"/>
                          </a:solidFill>
                          <a:latin typeface="+mn-lt"/>
                        </a:rPr>
                        <a:t>Transmission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latin typeface="+mn-lt"/>
                        </a:rPr>
                        <a:t>Transmit from person to person via Fecal-Oral route.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626767810"/>
                  </a:ext>
                </a:extLst>
              </a:tr>
              <a:tr h="607983">
                <a:tc>
                  <a:txBody>
                    <a:bodyPr/>
                    <a:lstStyle/>
                    <a:p>
                      <a:r>
                        <a:rPr lang="en-US" sz="1600" b="0" dirty="0">
                          <a:solidFill>
                            <a:schemeClr val="tx1"/>
                          </a:solidFill>
                          <a:latin typeface="+mn-lt"/>
                        </a:rPr>
                        <a:t>symptoms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algn="l" defTabSz="914400" rtl="0" eaLnBrk="1" latinLnBrk="0" hangingPunct="1"/>
                      <a:r>
                        <a:rPr lang="en-US" sz="1800" b="0" dirty="0">
                          <a:latin typeface="+mn-lt"/>
                        </a:rPr>
                        <a:t>Patient Presents with fever, leukocytosis, abdominal pain and diarrhea</a:t>
                      </a:r>
                      <a:endParaRPr lang="en-US" sz="18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490474795"/>
                  </a:ext>
                </a:extLst>
              </a:tr>
              <a:tr h="863975">
                <a:tc>
                  <a:txBody>
                    <a:bodyPr/>
                    <a:lstStyle/>
                    <a:p>
                      <a:r>
                        <a:rPr lang="en-US" sz="1600" b="0" dirty="0">
                          <a:solidFill>
                            <a:schemeClr val="tx1"/>
                          </a:solidFill>
                          <a:latin typeface="+mn-lt"/>
                        </a:rPr>
                        <a:t>toxins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algn="l" defTabSz="914400" rtl="0" eaLnBrk="1" latinLnBrk="0" hangingPunct="1"/>
                      <a:r>
                        <a:rPr lang="en-US" sz="1800" b="0" dirty="0">
                          <a:latin typeface="+mn-lt"/>
                        </a:rPr>
                        <a:t>Produce </a:t>
                      </a:r>
                      <a:r>
                        <a:rPr lang="en-US" sz="1800" b="0" dirty="0">
                          <a:solidFill>
                            <a:srgbClr val="FF0000"/>
                          </a:solidFill>
                          <a:latin typeface="+mn-lt"/>
                        </a:rPr>
                        <a:t>toxin A </a:t>
                      </a:r>
                      <a:r>
                        <a:rPr lang="en-US" sz="1400" b="1" dirty="0">
                          <a:solidFill>
                            <a:srgbClr val="7030A0"/>
                          </a:solidFill>
                        </a:rPr>
                        <a:t>( </a:t>
                      </a:r>
                      <a:r>
                        <a:rPr lang="en-US" sz="1400" b="1" dirty="0" err="1">
                          <a:solidFill>
                            <a:srgbClr val="7030A0"/>
                          </a:solidFill>
                        </a:rPr>
                        <a:t>enterotoxic</a:t>
                      </a:r>
                      <a:r>
                        <a:rPr lang="en-US" sz="1400" b="1" dirty="0">
                          <a:solidFill>
                            <a:srgbClr val="7030A0"/>
                          </a:solidFill>
                        </a:rPr>
                        <a:t> &amp; cytotoxic effects ) </a:t>
                      </a:r>
                      <a:r>
                        <a:rPr lang="en-US" sz="1800" b="0" dirty="0">
                          <a:solidFill>
                            <a:srgbClr val="FF0000"/>
                          </a:solidFill>
                        </a:rPr>
                        <a:t>and B</a:t>
                      </a:r>
                      <a:r>
                        <a:rPr lang="en-US" sz="1400" b="0" dirty="0">
                          <a:solidFill>
                            <a:srgbClr val="7030A0"/>
                          </a:solidFill>
                        </a:rPr>
                        <a:t> </a:t>
                      </a:r>
                      <a:r>
                        <a:rPr lang="en-US" sz="1400" b="1" dirty="0">
                          <a:solidFill>
                            <a:srgbClr val="7030A0"/>
                          </a:solidFill>
                        </a:rPr>
                        <a:t>(cytotoxic </a:t>
                      </a:r>
                      <a:r>
                        <a:rPr lang="en-US" sz="1400" dirty="0">
                          <a:solidFill>
                            <a:schemeClr val="accent1">
                              <a:lumMod val="75000"/>
                            </a:schemeClr>
                          </a:solidFill>
                          <a:latin typeface="Calibri" charset="0"/>
                          <a:ea typeface="Calibri" charset="0"/>
                          <a:cs typeface="Calibri" charset="0"/>
                        </a:rPr>
                        <a:t>which more serious</a:t>
                      </a:r>
                      <a:r>
                        <a:rPr lang="en-US" sz="1400" b="1" dirty="0">
                          <a:solidFill>
                            <a:srgbClr val="7030A0"/>
                          </a:solidFill>
                        </a:rPr>
                        <a:t>) </a:t>
                      </a:r>
                      <a:r>
                        <a:rPr lang="en-US" sz="1800" b="0" dirty="0">
                          <a:latin typeface="+mn-lt"/>
                        </a:rPr>
                        <a:t>that can bind to surface epithelial cell receptors leading to inflammation mucosal injury and diarrhea</a:t>
                      </a:r>
                      <a:endParaRPr lang="en-US" sz="18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4010896696"/>
                  </a:ext>
                </a:extLst>
              </a:tr>
              <a:tr h="813169">
                <a:tc>
                  <a:txBody>
                    <a:bodyPr/>
                    <a:lstStyle/>
                    <a:p>
                      <a:r>
                        <a:rPr lang="en-US" sz="1600" b="0" dirty="0">
                          <a:solidFill>
                            <a:schemeClr val="tx1"/>
                          </a:solidFill>
                          <a:latin typeface="+mn-lt"/>
                        </a:rPr>
                        <a:t>Histological findings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algn="l" defTabSz="914400" rtl="0" eaLnBrk="1" latinLnBrk="0" hangingPunct="1"/>
                      <a:r>
                        <a:rPr lang="en-US" sz="1800" b="0" dirty="0" err="1">
                          <a:solidFill>
                            <a:srgbClr val="FF0000"/>
                          </a:solidFill>
                          <a:latin typeface="+mn-lt"/>
                        </a:rPr>
                        <a:t>Pseudomembrane</a:t>
                      </a:r>
                      <a:r>
                        <a:rPr lang="en-US" sz="1800" b="0" dirty="0">
                          <a:solidFill>
                            <a:srgbClr val="FF0000"/>
                          </a:solidFill>
                          <a:latin typeface="+mn-lt"/>
                        </a:rPr>
                        <a:t> </a:t>
                      </a:r>
                      <a:r>
                        <a:rPr lang="en-US" sz="1600" dirty="0">
                          <a:solidFill>
                            <a:schemeClr val="accent1">
                              <a:lumMod val="75000"/>
                            </a:schemeClr>
                          </a:solidFill>
                          <a:latin typeface="Calibri" charset="0"/>
                          <a:ea typeface="Calibri" charset="0"/>
                          <a:cs typeface="Calibri" charset="0"/>
                        </a:rPr>
                        <a:t>With endoscopy we can see it </a:t>
                      </a:r>
                      <a:r>
                        <a:rPr lang="en-US" sz="1800" b="0" dirty="0">
                          <a:solidFill>
                            <a:srgbClr val="FF0000"/>
                          </a:solidFill>
                          <a:latin typeface="+mn-lt"/>
                        </a:rPr>
                        <a:t>can result (neutrophils, fibrin, and cellular debris in the colonic mucosa) and toxic megacolon.</a:t>
                      </a:r>
                      <a:endParaRPr lang="en-US" sz="1800" b="0" kern="1200" dirty="0">
                        <a:solidFill>
                          <a:srgbClr val="FF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65775140"/>
                  </a:ext>
                </a:extLst>
              </a:tr>
              <a:tr h="464668">
                <a:tc>
                  <a:txBody>
                    <a:bodyPr/>
                    <a:lstStyle/>
                    <a:p>
                      <a:r>
                        <a:rPr lang="en-US" sz="1600" b="0" dirty="0">
                          <a:solidFill>
                            <a:schemeClr val="tx1"/>
                          </a:solidFill>
                          <a:latin typeface="+mn-lt"/>
                        </a:rPr>
                        <a:t>Diagnosis</a:t>
                      </a:r>
                      <a:r>
                        <a:rPr lang="en-US" sz="1600" b="0" dirty="0">
                          <a:solidFill>
                            <a:schemeClr val="accent1">
                              <a:lumMod val="75000"/>
                            </a:schemeClr>
                          </a:solidFill>
                          <a:latin typeface="+mn-lt"/>
                        </a:rPr>
                        <a:t>*</a:t>
                      </a:r>
                      <a:r>
                        <a:rPr lang="en-US" sz="1600" b="0" dirty="0">
                          <a:solidFill>
                            <a:schemeClr val="tx1"/>
                          </a:solidFill>
                          <a:latin typeface="+mn-lt"/>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direct toxin detection from stool by </a:t>
                      </a:r>
                      <a:r>
                        <a:rPr lang="en-US" sz="1800" dirty="0">
                          <a:solidFill>
                            <a:schemeClr val="tx1"/>
                          </a:solidFill>
                        </a:rPr>
                        <a:t>(EIA)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459176572"/>
                  </a:ext>
                </a:extLst>
              </a:tr>
              <a:tr h="464668">
                <a:tc>
                  <a:txBody>
                    <a:bodyPr/>
                    <a:lstStyle/>
                    <a:p>
                      <a:r>
                        <a:rPr lang="en-US" sz="1600" b="0" dirty="0">
                          <a:solidFill>
                            <a:schemeClr val="tx1"/>
                          </a:solidFill>
                          <a:latin typeface="+mn-lt"/>
                        </a:rPr>
                        <a:t>Treatment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FF0000"/>
                          </a:solidFill>
                          <a:latin typeface="+mn-lt"/>
                        </a:rPr>
                        <a:t>Metronidazole</a:t>
                      </a:r>
                      <a:r>
                        <a:rPr lang="en-US" sz="1800" b="0" dirty="0">
                          <a:solidFill>
                            <a:srgbClr val="FF0000"/>
                          </a:solidFill>
                          <a:latin typeface="+mn-lt"/>
                        </a:rPr>
                        <a:t> ± </a:t>
                      </a:r>
                      <a:r>
                        <a:rPr lang="en-US" sz="1100" b="0" dirty="0">
                          <a:solidFill>
                            <a:srgbClr val="7030A0"/>
                          </a:solidFill>
                          <a:latin typeface="+mn-lt"/>
                        </a:rPr>
                        <a:t>oral</a:t>
                      </a:r>
                      <a:r>
                        <a:rPr lang="en-US" sz="1800" b="0" dirty="0">
                          <a:solidFill>
                            <a:srgbClr val="FF0000"/>
                          </a:solidFill>
                          <a:latin typeface="+mn-lt"/>
                        </a:rPr>
                        <a:t> Vancomycin and supportive treatment.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28202529"/>
                  </a:ext>
                </a:extLst>
              </a:tr>
              <a:tr h="863975">
                <a:tc>
                  <a:txBody>
                    <a:bodyPr/>
                    <a:lstStyle/>
                    <a:p>
                      <a:r>
                        <a:rPr lang="en-US" sz="1600" b="0" dirty="0">
                          <a:solidFill>
                            <a:schemeClr val="tx1"/>
                          </a:solidFill>
                          <a:latin typeface="+mn-lt"/>
                        </a:rPr>
                        <a:t>Other info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indent="0">
                        <a:buFont typeface="Wingdings" panose="05000000000000000000" pitchFamily="2" charset="2"/>
                        <a:buNone/>
                      </a:pPr>
                      <a:r>
                        <a:rPr lang="en-US" sz="1800" b="0" dirty="0">
                          <a:latin typeface="+mn-lt"/>
                        </a:rPr>
                        <a:t>-Have been cultured from in animate hospital surfaces.</a:t>
                      </a:r>
                    </a:p>
                    <a:p>
                      <a:pPr marL="0" indent="0">
                        <a:buFont typeface="Wingdings" panose="05000000000000000000" pitchFamily="2" charset="2"/>
                        <a:buNone/>
                      </a:pPr>
                      <a:r>
                        <a:rPr lang="en-US" sz="1800" b="0" dirty="0">
                          <a:latin typeface="+mn-lt"/>
                        </a:rPr>
                        <a:t>-causes Disruption of the indigenous bacterial flora of the colon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146725239"/>
                  </a:ext>
                </a:extLst>
              </a:tr>
            </a:tbl>
          </a:graphicData>
        </a:graphic>
      </p:graphicFrame>
      <p:sp>
        <p:nvSpPr>
          <p:cNvPr id="4" name="مستطيل 1">
            <a:extLst>
              <a:ext uri="{FF2B5EF4-FFF2-40B4-BE49-F238E27FC236}">
                <a16:creationId xmlns:a16="http://schemas.microsoft.com/office/drawing/2014/main" xmlns="" id="{D1A615FF-9885-469E-A07C-F6C9DED053D0}"/>
              </a:ext>
            </a:extLst>
          </p:cNvPr>
          <p:cNvSpPr/>
          <p:nvPr/>
        </p:nvSpPr>
        <p:spPr>
          <a:xfrm>
            <a:off x="450167" y="6142868"/>
            <a:ext cx="10761783" cy="646331"/>
          </a:xfrm>
          <a:prstGeom prst="rect">
            <a:avLst/>
          </a:prstGeom>
        </p:spPr>
        <p:txBody>
          <a:bodyPr wrap="square">
            <a:spAutoFit/>
          </a:bodyPr>
          <a:lstStyle/>
          <a:p>
            <a:pPr algn="l" rtl="0"/>
            <a:r>
              <a:rPr lang="en-US" sz="1200" dirty="0">
                <a:solidFill>
                  <a:schemeClr val="accent1">
                    <a:lumMod val="75000"/>
                  </a:schemeClr>
                </a:solidFill>
                <a:latin typeface="Calibri" charset="0"/>
                <a:ea typeface="Calibri" charset="0"/>
                <a:cs typeface="Calibri" charset="0"/>
              </a:rPr>
              <a:t>*Once it is positive, we have two situations..</a:t>
            </a:r>
          </a:p>
          <a:p>
            <a:pPr marL="285750" indent="-285750" algn="l" rtl="0">
              <a:buFontTx/>
              <a:buChar char="-"/>
            </a:pPr>
            <a:r>
              <a:rPr lang="en-US" sz="1200" dirty="0">
                <a:solidFill>
                  <a:schemeClr val="accent1">
                    <a:lumMod val="75000"/>
                  </a:schemeClr>
                </a:solidFill>
                <a:latin typeface="Calibri" charset="0"/>
                <a:ea typeface="Calibri" charset="0"/>
                <a:cs typeface="Calibri" charset="0"/>
              </a:rPr>
              <a:t>If the patient has sever symptoms and with history of antibiotic in last 3 day this indicate Clostridium difficile infection</a:t>
            </a:r>
          </a:p>
          <a:p>
            <a:pPr marL="285750" indent="-285750" algn="l" rtl="0">
              <a:buFontTx/>
              <a:buChar char="-"/>
            </a:pPr>
            <a:r>
              <a:rPr lang="en-US" sz="1200" dirty="0">
                <a:solidFill>
                  <a:schemeClr val="accent1">
                    <a:lumMod val="75000"/>
                  </a:schemeClr>
                </a:solidFill>
                <a:latin typeface="Calibri" charset="0"/>
                <a:ea typeface="Calibri" charset="0"/>
                <a:cs typeface="Calibri" charset="0"/>
              </a:rPr>
              <a:t>-if the patient is asymptotic and does not have  a history of antibiotic this indicate that it is just colonies of this bacteria without infection.</a:t>
            </a:r>
            <a:endParaRPr lang="ar-SA" sz="1400" dirty="0">
              <a:solidFill>
                <a:schemeClr val="accent1">
                  <a:lumMod val="75000"/>
                </a:schemeClr>
              </a:solidFill>
            </a:endParaRPr>
          </a:p>
        </p:txBody>
      </p:sp>
    </p:spTree>
    <p:extLst>
      <p:ext uri="{BB962C8B-B14F-4D97-AF65-F5344CB8AC3E}">
        <p14:creationId xmlns:p14="http://schemas.microsoft.com/office/powerpoint/2010/main" val="22010189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xmlns="" id="{CAF79385-28A3-4A0B-A555-6E149360095E}"/>
              </a:ext>
            </a:extLst>
          </p:cNvPr>
          <p:cNvCxnSpPr/>
          <p:nvPr/>
        </p:nvCxnSpPr>
        <p:spPr>
          <a:xfrm>
            <a:off x="0" y="6082747"/>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 name="Rectangle 1">
            <a:extLst>
              <a:ext uri="{FF2B5EF4-FFF2-40B4-BE49-F238E27FC236}">
                <a16:creationId xmlns:a16="http://schemas.microsoft.com/office/drawing/2014/main" xmlns="" id="{4BEC7120-5BA3-40B6-AEBE-955AFB135A1D}"/>
              </a:ext>
            </a:extLst>
          </p:cNvPr>
          <p:cNvSpPr/>
          <p:nvPr/>
        </p:nvSpPr>
        <p:spPr>
          <a:xfrm>
            <a:off x="123257" y="154821"/>
            <a:ext cx="2649893" cy="461665"/>
          </a:xfrm>
          <a:prstGeom prst="rect">
            <a:avLst/>
          </a:prstGeom>
        </p:spPr>
        <p:txBody>
          <a:bodyPr wrap="none">
            <a:spAutoFit/>
          </a:bodyPr>
          <a:lstStyle/>
          <a:p>
            <a:r>
              <a:rPr lang="en-US" sz="2400" b="1" dirty="0">
                <a:solidFill>
                  <a:srgbClr val="99CB38">
                    <a:lumMod val="50000"/>
                  </a:srgbClr>
                </a:solidFill>
                <a:latin typeface="Calibri Light" panose="020F0302020204030204"/>
              </a:rPr>
              <a:t>Diagnostic approach</a:t>
            </a:r>
          </a:p>
        </p:txBody>
      </p:sp>
      <p:sp>
        <p:nvSpPr>
          <p:cNvPr id="5" name="Rectangle 4">
            <a:extLst>
              <a:ext uri="{FF2B5EF4-FFF2-40B4-BE49-F238E27FC236}">
                <a16:creationId xmlns:a16="http://schemas.microsoft.com/office/drawing/2014/main" xmlns="" id="{B42DC0F2-C2AA-4E73-AF53-2E3A9CB6340D}"/>
              </a:ext>
            </a:extLst>
          </p:cNvPr>
          <p:cNvSpPr/>
          <p:nvPr/>
        </p:nvSpPr>
        <p:spPr>
          <a:xfrm>
            <a:off x="123257" y="800895"/>
            <a:ext cx="4378405" cy="4924425"/>
          </a:xfrm>
          <a:prstGeom prst="rect">
            <a:avLst/>
          </a:prstGeom>
          <a:solidFill>
            <a:schemeClr val="accent1">
              <a:lumMod val="20000"/>
              <a:lumOff val="80000"/>
            </a:schemeClr>
          </a:solidFill>
        </p:spPr>
        <p:txBody>
          <a:bodyPr wrap="square">
            <a:spAutoFit/>
          </a:bodyPr>
          <a:lstStyle/>
          <a:p>
            <a:pPr marL="285750" indent="-285750">
              <a:buFont typeface="Arial" panose="020B0604020202020204" pitchFamily="34" charset="0"/>
              <a:buChar char="•"/>
            </a:pPr>
            <a:r>
              <a:rPr lang="en-US" sz="2000" dirty="0"/>
              <a:t>Duration:</a:t>
            </a:r>
          </a:p>
          <a:p>
            <a:pPr lvl="1"/>
            <a:r>
              <a:rPr lang="en-US" dirty="0"/>
              <a:t>Chronic vs acute</a:t>
            </a:r>
          </a:p>
          <a:p>
            <a:pPr marL="285750" indent="-285750">
              <a:buFont typeface="Arial" panose="020B0604020202020204" pitchFamily="34" charset="0"/>
              <a:buChar char="•"/>
            </a:pPr>
            <a:r>
              <a:rPr lang="en-US" sz="2000" dirty="0"/>
              <a:t>Symptoms:</a:t>
            </a:r>
          </a:p>
          <a:p>
            <a:pPr lvl="1"/>
            <a:r>
              <a:rPr lang="en-US" dirty="0"/>
              <a:t>Fever, bloody, weight loss and dehydration</a:t>
            </a:r>
          </a:p>
          <a:p>
            <a:pPr marL="342900" indent="-342900">
              <a:buFont typeface="Arial" panose="020B0604020202020204" pitchFamily="34" charset="0"/>
              <a:buChar char="•"/>
            </a:pPr>
            <a:r>
              <a:rPr lang="en-US" sz="2000" dirty="0"/>
              <a:t>Risk factors:</a:t>
            </a:r>
          </a:p>
          <a:p>
            <a:pPr lvl="1"/>
            <a:r>
              <a:rPr lang="en-US" dirty="0"/>
              <a:t>-Travel ,immunocompromised , diet, medications, outbreak</a:t>
            </a:r>
          </a:p>
          <a:p>
            <a:pPr lvl="1"/>
            <a:r>
              <a:rPr lang="en-US" dirty="0"/>
              <a:t>-Fever and blood do culture</a:t>
            </a:r>
          </a:p>
          <a:p>
            <a:pPr lvl="1"/>
            <a:r>
              <a:rPr lang="en-US" dirty="0"/>
              <a:t>-Watery no fever symptomatic treatment</a:t>
            </a:r>
          </a:p>
          <a:p>
            <a:pPr lvl="1"/>
            <a:r>
              <a:rPr lang="en-US" dirty="0"/>
              <a:t>-Hospital acquire think about </a:t>
            </a:r>
            <a:r>
              <a:rPr lang="en-US" i="1" dirty="0" err="1"/>
              <a:t>C.difficle</a:t>
            </a:r>
            <a:r>
              <a:rPr lang="en-US" i="1" dirty="0"/>
              <a:t> </a:t>
            </a:r>
          </a:p>
          <a:p>
            <a:pPr marL="285750" indent="-285750">
              <a:buFont typeface="Arial" panose="020B0604020202020204" pitchFamily="34" charset="0"/>
              <a:buChar char="•"/>
            </a:pPr>
            <a:r>
              <a:rPr lang="en-US" sz="2000" dirty="0"/>
              <a:t>Chronic diarrhea think about:</a:t>
            </a:r>
          </a:p>
          <a:p>
            <a:pPr lvl="1"/>
            <a:r>
              <a:rPr lang="en-US" dirty="0"/>
              <a:t>-Protozoa (giardia, crypto, </a:t>
            </a:r>
            <a:r>
              <a:rPr lang="en-US" dirty="0" err="1"/>
              <a:t>cyclo</a:t>
            </a:r>
            <a:r>
              <a:rPr lang="en-US" dirty="0"/>
              <a:t>, microsporidia, MAC) </a:t>
            </a:r>
          </a:p>
          <a:p>
            <a:pPr lvl="1"/>
            <a:r>
              <a:rPr lang="en-US" dirty="0"/>
              <a:t>-Other malabsorption, lactase deficiency  Or bacterial overgrowth </a:t>
            </a:r>
          </a:p>
        </p:txBody>
      </p:sp>
      <p:sp>
        <p:nvSpPr>
          <p:cNvPr id="10" name="TextBox 9">
            <a:extLst>
              <a:ext uri="{FF2B5EF4-FFF2-40B4-BE49-F238E27FC236}">
                <a16:creationId xmlns:a16="http://schemas.microsoft.com/office/drawing/2014/main" xmlns="" id="{A11D07EA-5EC3-486E-9751-3CF3BEAEFDE4}"/>
              </a:ext>
            </a:extLst>
          </p:cNvPr>
          <p:cNvSpPr txBox="1"/>
          <p:nvPr/>
        </p:nvSpPr>
        <p:spPr>
          <a:xfrm>
            <a:off x="4967273" y="154821"/>
            <a:ext cx="763604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99CB38">
                    <a:lumMod val="50000"/>
                  </a:srgbClr>
                </a:solidFill>
                <a:effectLst/>
                <a:uLnTx/>
                <a:uFillTx/>
                <a:latin typeface="Calibri Light" panose="020F0302020204030204"/>
                <a:ea typeface="+mn-ea"/>
                <a:cs typeface="+mn-cs"/>
              </a:rPr>
              <a:t>Lab diagnosis of diarrheal diseases due to bacterial causes </a:t>
            </a:r>
          </a:p>
        </p:txBody>
      </p:sp>
      <p:sp>
        <p:nvSpPr>
          <p:cNvPr id="11" name="Content Placeholder 1">
            <a:extLst>
              <a:ext uri="{FF2B5EF4-FFF2-40B4-BE49-F238E27FC236}">
                <a16:creationId xmlns:a16="http://schemas.microsoft.com/office/drawing/2014/main" xmlns="" id="{E044DB9D-E225-4D82-99D8-FE5F61170443}"/>
              </a:ext>
            </a:extLst>
          </p:cNvPr>
          <p:cNvSpPr txBox="1">
            <a:spLocks/>
          </p:cNvSpPr>
          <p:nvPr/>
        </p:nvSpPr>
        <p:spPr>
          <a:xfrm>
            <a:off x="4967273" y="903755"/>
            <a:ext cx="6694844" cy="2627235"/>
          </a:xfrm>
          <a:prstGeom prst="rect">
            <a:avLst/>
          </a:prstGeom>
          <a:solidFill>
            <a:schemeClr val="accent1">
              <a:lumMod val="20000"/>
              <a:lumOff val="80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t>Stool specimen</a:t>
            </a:r>
            <a:r>
              <a:rPr lang="en-US" sz="1800" dirty="0"/>
              <a:t>:</a:t>
            </a:r>
          </a:p>
          <a:p>
            <a:pPr marL="566737" lvl="1" indent="0">
              <a:buNone/>
            </a:pPr>
            <a:r>
              <a:rPr lang="en-US" sz="1800" dirty="0">
                <a:solidFill>
                  <a:srgbClr val="FF0000"/>
                </a:solidFill>
              </a:rPr>
              <a:t>Microscopy:</a:t>
            </a:r>
            <a:r>
              <a:rPr lang="en-US" sz="1800" dirty="0"/>
              <a:t> for the presence of polymorphs or blood </a:t>
            </a:r>
            <a:r>
              <a:rPr lang="en-US" sz="1800" b="1" u="sng" dirty="0"/>
              <a:t>may help </a:t>
            </a:r>
            <a:endParaRPr lang="en-US" sz="1800" dirty="0"/>
          </a:p>
          <a:p>
            <a:pPr marL="566737" lvl="1" indent="0">
              <a:buNone/>
            </a:pPr>
            <a:r>
              <a:rPr lang="en-US" sz="1800" dirty="0">
                <a:solidFill>
                  <a:srgbClr val="FF0000"/>
                </a:solidFill>
              </a:rPr>
              <a:t>Culture</a:t>
            </a:r>
            <a:r>
              <a:rPr lang="en-US" sz="1800" dirty="0"/>
              <a:t> :</a:t>
            </a:r>
          </a:p>
          <a:p>
            <a:pPr marL="1309687" lvl="2" indent="-285750">
              <a:buFont typeface="Wingdings" panose="05000000000000000000" pitchFamily="2" charset="2"/>
              <a:buChar char="ü"/>
            </a:pPr>
            <a:r>
              <a:rPr lang="en-US" sz="1800" dirty="0"/>
              <a:t>on selective media for </a:t>
            </a:r>
            <a:r>
              <a:rPr lang="en-US" sz="1800" i="1" dirty="0"/>
              <a:t>Salmonella, Shigella &amp; Campylobacter</a:t>
            </a:r>
            <a:r>
              <a:rPr lang="en-US" sz="1800" dirty="0"/>
              <a:t>. </a:t>
            </a:r>
            <a:r>
              <a:rPr lang="en-US" sz="1600" dirty="0">
                <a:solidFill>
                  <a:schemeClr val="accent1">
                    <a:lumMod val="75000"/>
                  </a:schemeClr>
                </a:solidFill>
                <a:latin typeface="Calibri" charset="0"/>
                <a:ea typeface="Calibri" charset="0"/>
                <a:cs typeface="Calibri" charset="0"/>
              </a:rPr>
              <a:t>(routinely in patient with diarrhea other bacteria if the doctor request them). </a:t>
            </a:r>
            <a:endParaRPr lang="en-US" sz="1600" dirty="0">
              <a:solidFill>
                <a:schemeClr val="accent1">
                  <a:lumMod val="75000"/>
                </a:schemeClr>
              </a:solidFill>
            </a:endParaRPr>
          </a:p>
          <a:p>
            <a:pPr marL="1309687" lvl="2" indent="-285750">
              <a:buFont typeface="Wingdings" panose="05000000000000000000" pitchFamily="2" charset="2"/>
              <a:buChar char="ü"/>
            </a:pPr>
            <a:r>
              <a:rPr lang="en-US" sz="1800" dirty="0"/>
              <a:t>Culture for </a:t>
            </a:r>
            <a:r>
              <a:rPr lang="en-US" sz="1800" i="1" dirty="0" err="1"/>
              <a:t>Vibreo</a:t>
            </a:r>
            <a:r>
              <a:rPr lang="en-US" sz="1800" i="1" dirty="0"/>
              <a:t> cholerae</a:t>
            </a:r>
            <a:r>
              <a:rPr lang="en-US" sz="1800" dirty="0"/>
              <a:t>, </a:t>
            </a:r>
            <a:r>
              <a:rPr lang="en-US" sz="1800" i="1" dirty="0"/>
              <a:t>EHEC</a:t>
            </a:r>
            <a:r>
              <a:rPr lang="en-US" sz="1800" dirty="0"/>
              <a:t> or </a:t>
            </a:r>
            <a:r>
              <a:rPr lang="en-US" sz="1800" i="1" dirty="0"/>
              <a:t>Yersinia</a:t>
            </a:r>
            <a:r>
              <a:rPr lang="en-US" sz="1800" dirty="0"/>
              <a:t> if suspected.</a:t>
            </a:r>
          </a:p>
          <a:p>
            <a:pPr marL="566737" lvl="1" indent="0">
              <a:buNone/>
            </a:pPr>
            <a:r>
              <a:rPr lang="en-US" sz="1800" dirty="0">
                <a:solidFill>
                  <a:srgbClr val="FF0000"/>
                </a:solidFill>
              </a:rPr>
              <a:t>Toxin assay</a:t>
            </a:r>
            <a:r>
              <a:rPr lang="en-US" sz="1800" dirty="0"/>
              <a:t>: if </a:t>
            </a:r>
            <a:r>
              <a:rPr lang="en-US" sz="1800" i="1" dirty="0" err="1"/>
              <a:t>C.difficile</a:t>
            </a:r>
            <a:r>
              <a:rPr lang="en-US" sz="1800" i="1" dirty="0"/>
              <a:t> </a:t>
            </a:r>
            <a:r>
              <a:rPr lang="en-US" sz="1800" dirty="0"/>
              <a:t>toxins is suspected.</a:t>
            </a:r>
          </a:p>
        </p:txBody>
      </p:sp>
    </p:spTree>
    <p:extLst>
      <p:ext uri="{BB962C8B-B14F-4D97-AF65-F5344CB8AC3E}">
        <p14:creationId xmlns:p14="http://schemas.microsoft.com/office/powerpoint/2010/main" val="15071116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xmlns="" id="{5D5080D4-4348-4A46-9ABB-0FF77DCA9274}"/>
              </a:ext>
            </a:extLst>
          </p:cNvPr>
          <p:cNvSpPr txBox="1">
            <a:spLocks noRot="1" noChangeArrowheads="1"/>
          </p:cNvSpPr>
          <p:nvPr/>
        </p:nvSpPr>
        <p:spPr bwMode="auto">
          <a:xfrm>
            <a:off x="170306" y="1967826"/>
            <a:ext cx="2328203" cy="362561"/>
          </a:xfrm>
          <a:prstGeom prst="rect">
            <a:avLst/>
          </a:prstGeom>
          <a:noFill/>
        </p:spPr>
        <p:txBody>
          <a:bodyPr vert="horz" wrap="square" lIns="91440" tIns="45720" rIns="91440" bIns="45720" numCol="1" rtlCol="0" anchor="b"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i="1" dirty="0">
                <a:latin typeface="+mn-lt"/>
                <a:cs typeface="Times New Roman" pitchFamily="18" charset="0"/>
              </a:rPr>
              <a:t>E.coli </a:t>
            </a:r>
          </a:p>
        </p:txBody>
      </p:sp>
      <p:pic>
        <p:nvPicPr>
          <p:cNvPr id="3" name="Picture 2">
            <a:extLst>
              <a:ext uri="{FF2B5EF4-FFF2-40B4-BE49-F238E27FC236}">
                <a16:creationId xmlns:a16="http://schemas.microsoft.com/office/drawing/2014/main" xmlns="" id="{C3F9AB58-9473-419D-8264-B31FB51F1D5F}"/>
              </a:ext>
            </a:extLst>
          </p:cNvPr>
          <p:cNvPicPr>
            <a:picLocks noChangeAspect="1"/>
          </p:cNvPicPr>
          <p:nvPr/>
        </p:nvPicPr>
        <p:blipFill>
          <a:blip r:embed="rId2"/>
          <a:stretch>
            <a:fillRect/>
          </a:stretch>
        </p:blipFill>
        <p:spPr>
          <a:xfrm>
            <a:off x="229508" y="301381"/>
            <a:ext cx="1880646" cy="1710299"/>
          </a:xfrm>
          <a:prstGeom prst="rect">
            <a:avLst/>
          </a:prstGeom>
        </p:spPr>
      </p:pic>
      <p:sp>
        <p:nvSpPr>
          <p:cNvPr id="4" name="Title 1">
            <a:extLst>
              <a:ext uri="{FF2B5EF4-FFF2-40B4-BE49-F238E27FC236}">
                <a16:creationId xmlns:a16="http://schemas.microsoft.com/office/drawing/2014/main" xmlns="" id="{774E4021-1402-412C-AAA1-9CD8BECC4BA8}"/>
              </a:ext>
            </a:extLst>
          </p:cNvPr>
          <p:cNvSpPr txBox="1">
            <a:spLocks/>
          </p:cNvSpPr>
          <p:nvPr/>
        </p:nvSpPr>
        <p:spPr>
          <a:xfrm>
            <a:off x="2222779" y="1588570"/>
            <a:ext cx="2035817" cy="1143000"/>
          </a:xfrm>
          <a:prstGeom prst="rect">
            <a:avLst/>
          </a:prstGeom>
        </p:spPr>
        <p:txBody>
          <a:bodyPr vert="horz" wrap="square" lIns="91440" tIns="45720" rIns="91440" bIns="45720" numCol="1" rtlCol="0" anchor="b" anchorCtr="0" compatLnSpc="1">
            <a:prstTxWarp prst="textNoShape">
              <a:avLst/>
            </a:prstTxWarp>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u="sng" dirty="0">
                <a:latin typeface="+mn-lt"/>
              </a:rPr>
              <a:t>2. </a:t>
            </a:r>
            <a:r>
              <a:rPr lang="en-US" sz="1600" dirty="0" err="1">
                <a:latin typeface="+mn-lt"/>
              </a:rPr>
              <a:t>Enteroinvasive</a:t>
            </a:r>
            <a:r>
              <a:rPr lang="en-US" sz="1600" i="1" dirty="0">
                <a:latin typeface="+mn-lt"/>
              </a:rPr>
              <a:t> E.coli ( EIEC)</a:t>
            </a:r>
            <a:r>
              <a:rPr lang="en-US" sz="1600" dirty="0">
                <a:latin typeface="+mn-lt"/>
              </a:rPr>
              <a:t/>
            </a:r>
            <a:br>
              <a:rPr lang="en-US" sz="1600" dirty="0">
                <a:latin typeface="+mn-lt"/>
              </a:rPr>
            </a:br>
            <a:endParaRPr lang="en-US" sz="1600" dirty="0">
              <a:latin typeface="+mn-lt"/>
            </a:endParaRPr>
          </a:p>
        </p:txBody>
      </p:sp>
      <p:pic>
        <p:nvPicPr>
          <p:cNvPr id="5" name="Picture 4">
            <a:extLst>
              <a:ext uri="{FF2B5EF4-FFF2-40B4-BE49-F238E27FC236}">
                <a16:creationId xmlns:a16="http://schemas.microsoft.com/office/drawing/2014/main" xmlns="" id="{2402991E-DB97-4C2F-A0C3-6AACE70CD264}"/>
              </a:ext>
            </a:extLst>
          </p:cNvPr>
          <p:cNvPicPr>
            <a:picLocks noChangeAspect="1"/>
          </p:cNvPicPr>
          <p:nvPr/>
        </p:nvPicPr>
        <p:blipFill>
          <a:blip r:embed="rId3"/>
          <a:stretch>
            <a:fillRect/>
          </a:stretch>
        </p:blipFill>
        <p:spPr>
          <a:xfrm>
            <a:off x="2259059" y="279454"/>
            <a:ext cx="1757958" cy="1710299"/>
          </a:xfrm>
          <a:prstGeom prst="rect">
            <a:avLst/>
          </a:prstGeom>
        </p:spPr>
      </p:pic>
      <p:pic>
        <p:nvPicPr>
          <p:cNvPr id="6" name="Picture 2" descr="http://www.bms.ed.ac.uk/research/others/smaciver/Bacter2.gif">
            <a:extLst>
              <a:ext uri="{FF2B5EF4-FFF2-40B4-BE49-F238E27FC236}">
                <a16:creationId xmlns:a16="http://schemas.microsoft.com/office/drawing/2014/main" xmlns="" id="{5BC8C875-31F7-4920-80D1-8B960F3F0538}"/>
              </a:ext>
            </a:extLst>
          </p:cNvPr>
          <p:cNvPicPr>
            <a:picLocks noChangeAspect="1" noChangeArrowheads="1"/>
          </p:cNvPicPr>
          <p:nvPr/>
        </p:nvPicPr>
        <p:blipFill>
          <a:blip r:embed="rId4" cstate="print"/>
          <a:srcRect/>
          <a:stretch>
            <a:fillRect/>
          </a:stretch>
        </p:blipFill>
        <p:spPr bwMode="auto">
          <a:xfrm>
            <a:off x="163719" y="2580781"/>
            <a:ext cx="4190679" cy="3468148"/>
          </a:xfrm>
          <a:prstGeom prst="rect">
            <a:avLst/>
          </a:prstGeom>
          <a:noFill/>
          <a:ln w="9525">
            <a:noFill/>
            <a:miter lim="800000"/>
            <a:headEnd/>
            <a:tailEnd/>
          </a:ln>
        </p:spPr>
      </p:pic>
      <p:pic>
        <p:nvPicPr>
          <p:cNvPr id="7" name="Picture 6" descr="http://www.nature.com/nri/journal/v4/n12/images/nri1499-f3.jpg">
            <a:extLst>
              <a:ext uri="{FF2B5EF4-FFF2-40B4-BE49-F238E27FC236}">
                <a16:creationId xmlns:a16="http://schemas.microsoft.com/office/drawing/2014/main" xmlns="" id="{0D968E44-729C-4D9D-A977-08CF3FE9B627}"/>
              </a:ext>
            </a:extLst>
          </p:cNvPr>
          <p:cNvPicPr>
            <a:picLocks noChangeAspect="1" noChangeArrowheads="1"/>
          </p:cNvPicPr>
          <p:nvPr/>
        </p:nvPicPr>
        <p:blipFill>
          <a:blip r:embed="rId5" cstate="print"/>
          <a:srcRect/>
          <a:stretch>
            <a:fillRect/>
          </a:stretch>
        </p:blipFill>
        <p:spPr bwMode="auto">
          <a:xfrm>
            <a:off x="4427916" y="3142926"/>
            <a:ext cx="2687433" cy="1960563"/>
          </a:xfrm>
          <a:prstGeom prst="rect">
            <a:avLst/>
          </a:prstGeom>
          <a:noFill/>
          <a:ln w="9525">
            <a:noFill/>
            <a:miter lim="800000"/>
            <a:headEnd/>
            <a:tailEnd/>
          </a:ln>
        </p:spPr>
      </p:pic>
      <p:sp>
        <p:nvSpPr>
          <p:cNvPr id="8" name="Title 1">
            <a:extLst>
              <a:ext uri="{FF2B5EF4-FFF2-40B4-BE49-F238E27FC236}">
                <a16:creationId xmlns:a16="http://schemas.microsoft.com/office/drawing/2014/main" xmlns="" id="{F3D22DB8-6354-418A-9D8D-77E3EE95D8E9}"/>
              </a:ext>
            </a:extLst>
          </p:cNvPr>
          <p:cNvSpPr txBox="1">
            <a:spLocks/>
          </p:cNvSpPr>
          <p:nvPr/>
        </p:nvSpPr>
        <p:spPr bwMode="auto">
          <a:xfrm>
            <a:off x="4679531" y="4943345"/>
            <a:ext cx="2382129" cy="1154392"/>
          </a:xfrm>
          <a:prstGeom prst="rect">
            <a:avLst/>
          </a:prstGeom>
          <a:noFill/>
        </p:spPr>
        <p:txBody>
          <a:bodyPr vert="horz" wrap="square" lIns="91440" tIns="45720" rIns="91440" bIns="45720" numCol="1" rtlCol="0" anchor="b"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i="1" dirty="0">
                <a:latin typeface="+mn-lt"/>
              </a:rPr>
              <a:t>Yersinia enterocolitica</a:t>
            </a:r>
          </a:p>
        </p:txBody>
      </p:sp>
      <p:sp>
        <p:nvSpPr>
          <p:cNvPr id="9" name="Title 1">
            <a:extLst>
              <a:ext uri="{FF2B5EF4-FFF2-40B4-BE49-F238E27FC236}">
                <a16:creationId xmlns:a16="http://schemas.microsoft.com/office/drawing/2014/main" xmlns="" id="{0CD3E9A5-B132-470A-916E-A077B836AA60}"/>
              </a:ext>
            </a:extLst>
          </p:cNvPr>
          <p:cNvSpPr txBox="1">
            <a:spLocks/>
          </p:cNvSpPr>
          <p:nvPr/>
        </p:nvSpPr>
        <p:spPr>
          <a:xfrm>
            <a:off x="4799148" y="2160070"/>
            <a:ext cx="4525024" cy="1143000"/>
          </a:xfrm>
          <a:prstGeom prst="rect">
            <a:avLst/>
          </a:prstGeom>
        </p:spPr>
        <p:txBody>
          <a:bodyPr vert="horz" wrap="square" lIns="91440" tIns="45720" rIns="91440" bIns="45720" numCol="1" rtlCol="0" anchor="b" anchorCtr="0" compatLnSpc="1">
            <a:prstTxWarp prst="textNoShape">
              <a:avLst/>
            </a:prstTxWarp>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i="1" dirty="0">
                <a:latin typeface="+mn-lt"/>
              </a:rPr>
              <a:t>Clostridium difficile</a:t>
            </a:r>
            <a:r>
              <a:rPr lang="en-US" sz="1600" dirty="0">
                <a:latin typeface="+mn-lt"/>
              </a:rPr>
              <a:t/>
            </a:r>
            <a:br>
              <a:rPr lang="en-US" sz="1600" dirty="0">
                <a:latin typeface="+mn-lt"/>
              </a:rPr>
            </a:br>
            <a:endParaRPr lang="en-US" sz="1600" dirty="0">
              <a:latin typeface="+mn-lt"/>
            </a:endParaRPr>
          </a:p>
        </p:txBody>
      </p:sp>
      <p:pic>
        <p:nvPicPr>
          <p:cNvPr id="10" name="Picture 2" descr="http://www.cdiff-support.co.uk/images/cDiffLarge.jpeg">
            <a:extLst>
              <a:ext uri="{FF2B5EF4-FFF2-40B4-BE49-F238E27FC236}">
                <a16:creationId xmlns:a16="http://schemas.microsoft.com/office/drawing/2014/main" xmlns="" id="{DDF0FF71-D2D0-469D-9905-AACF0C1066A2}"/>
              </a:ext>
            </a:extLst>
          </p:cNvPr>
          <p:cNvPicPr>
            <a:picLocks noChangeAspect="1" noChangeArrowheads="1"/>
          </p:cNvPicPr>
          <p:nvPr/>
        </p:nvPicPr>
        <p:blipFill>
          <a:blip r:embed="rId6" cstate="print"/>
          <a:srcRect/>
          <a:stretch>
            <a:fillRect/>
          </a:stretch>
        </p:blipFill>
        <p:spPr bwMode="auto">
          <a:xfrm>
            <a:off x="4557569" y="258531"/>
            <a:ext cx="2557780" cy="2123758"/>
          </a:xfrm>
          <a:prstGeom prst="rect">
            <a:avLst/>
          </a:prstGeom>
          <a:noFill/>
          <a:ln w="9525">
            <a:noFill/>
            <a:miter lim="800000"/>
            <a:headEnd/>
            <a:tailEnd/>
          </a:ln>
        </p:spPr>
      </p:pic>
      <p:sp>
        <p:nvSpPr>
          <p:cNvPr id="11" name="Title 1">
            <a:extLst>
              <a:ext uri="{FF2B5EF4-FFF2-40B4-BE49-F238E27FC236}">
                <a16:creationId xmlns:a16="http://schemas.microsoft.com/office/drawing/2014/main" xmlns="" id="{A8DBFEEC-C969-41DF-9C80-CF4086821940}"/>
              </a:ext>
            </a:extLst>
          </p:cNvPr>
          <p:cNvSpPr txBox="1">
            <a:spLocks/>
          </p:cNvSpPr>
          <p:nvPr/>
        </p:nvSpPr>
        <p:spPr bwMode="auto">
          <a:xfrm>
            <a:off x="8353501" y="4166843"/>
            <a:ext cx="8229600" cy="1143000"/>
          </a:xfrm>
          <a:prstGeom prst="rect">
            <a:avLst/>
          </a:prstGeom>
          <a:noFill/>
        </p:spPr>
        <p:txBody>
          <a:bodyPr vert="horz" wrap="square" lIns="91440" tIns="45720" rIns="91440" bIns="45720" numCol="1" rtlCol="0" anchor="b" anchorCtr="0" compatLnSpc="1">
            <a:prstTxWarp prst="textNoShape">
              <a:avLst/>
            </a:prstTxWarp>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i="1" dirty="0" err="1">
                <a:latin typeface="+mn-lt"/>
              </a:rPr>
              <a:t>C.difficile</a:t>
            </a:r>
            <a:r>
              <a:rPr lang="en-US" sz="1600" i="1" dirty="0">
                <a:latin typeface="+mn-lt"/>
              </a:rPr>
              <a:t> &amp; </a:t>
            </a:r>
            <a:r>
              <a:rPr lang="en-US" sz="1600" i="1" dirty="0" err="1">
                <a:latin typeface="+mn-lt"/>
              </a:rPr>
              <a:t>pseudomembraneous</a:t>
            </a:r>
            <a:r>
              <a:rPr lang="en-US" sz="1600" i="1" dirty="0">
                <a:latin typeface="+mn-lt"/>
              </a:rPr>
              <a:t> colitis</a:t>
            </a:r>
          </a:p>
        </p:txBody>
      </p:sp>
      <p:pic>
        <p:nvPicPr>
          <p:cNvPr id="12" name="Picture 4" descr="http://t2.gstatic.com/images?q=tbn:SdD2_7XPEywYzM:http://upload.wikimedia.org/wikipedia/commons/0/0f/Clostridium_difficile_01.png">
            <a:hlinkClick r:id="rId7"/>
            <a:extLst>
              <a:ext uri="{FF2B5EF4-FFF2-40B4-BE49-F238E27FC236}">
                <a16:creationId xmlns:a16="http://schemas.microsoft.com/office/drawing/2014/main" xmlns="" id="{A21E4246-57E8-4B32-B35E-C50F82644C60}"/>
              </a:ext>
            </a:extLst>
          </p:cNvPr>
          <p:cNvPicPr>
            <a:picLocks noChangeAspect="1" noChangeArrowheads="1"/>
          </p:cNvPicPr>
          <p:nvPr/>
        </p:nvPicPr>
        <p:blipFill>
          <a:blip r:embed="rId8" cstate="print"/>
          <a:srcRect/>
          <a:stretch>
            <a:fillRect/>
          </a:stretch>
        </p:blipFill>
        <p:spPr bwMode="auto">
          <a:xfrm>
            <a:off x="9864724" y="1320410"/>
            <a:ext cx="2231872" cy="1822516"/>
          </a:xfrm>
          <a:prstGeom prst="rect">
            <a:avLst/>
          </a:prstGeom>
          <a:noFill/>
          <a:ln w="9525">
            <a:noFill/>
            <a:miter lim="800000"/>
            <a:headEnd/>
            <a:tailEnd/>
          </a:ln>
        </p:spPr>
      </p:pic>
      <p:pic>
        <p:nvPicPr>
          <p:cNvPr id="13" name="Picture 8" descr="http://t0.gstatic.com/images?q=tbn:pKOwzT7m-DDTuM:http://www.pathconsultddx.com/images/S155986750670818X/gr1-sml.jpg">
            <a:hlinkClick r:id="rId9"/>
            <a:extLst>
              <a:ext uri="{FF2B5EF4-FFF2-40B4-BE49-F238E27FC236}">
                <a16:creationId xmlns:a16="http://schemas.microsoft.com/office/drawing/2014/main" xmlns="" id="{0B5EA164-DF9B-49E4-B7D4-E91419181349}"/>
              </a:ext>
            </a:extLst>
          </p:cNvPr>
          <p:cNvPicPr>
            <a:picLocks noChangeAspect="1" noChangeArrowheads="1"/>
          </p:cNvPicPr>
          <p:nvPr/>
        </p:nvPicPr>
        <p:blipFill>
          <a:blip r:embed="rId10" cstate="print"/>
          <a:srcRect/>
          <a:stretch>
            <a:fillRect/>
          </a:stretch>
        </p:blipFill>
        <p:spPr bwMode="auto">
          <a:xfrm>
            <a:off x="7959723" y="3165693"/>
            <a:ext cx="1809199" cy="1676400"/>
          </a:xfrm>
          <a:prstGeom prst="rect">
            <a:avLst/>
          </a:prstGeom>
          <a:noFill/>
          <a:ln w="9525">
            <a:noFill/>
            <a:miter lim="800000"/>
            <a:headEnd/>
            <a:tailEnd/>
          </a:ln>
        </p:spPr>
      </p:pic>
      <p:pic>
        <p:nvPicPr>
          <p:cNvPr id="14" name="Picture 10" descr="http://t2.gstatic.com/images?q=tbn:CrQCk8qf1I0XNM:http://www.netterimages.com/images/vpv/000/000/013/13634-0550x0475.jpg">
            <a:hlinkClick r:id="rId11"/>
            <a:extLst>
              <a:ext uri="{FF2B5EF4-FFF2-40B4-BE49-F238E27FC236}">
                <a16:creationId xmlns:a16="http://schemas.microsoft.com/office/drawing/2014/main" xmlns="" id="{1B8422B5-EC9C-4902-90AF-6E2FB8469EA0}"/>
              </a:ext>
            </a:extLst>
          </p:cNvPr>
          <p:cNvPicPr>
            <a:picLocks noChangeAspect="1" noChangeArrowheads="1"/>
          </p:cNvPicPr>
          <p:nvPr/>
        </p:nvPicPr>
        <p:blipFill>
          <a:blip r:embed="rId12" cstate="print"/>
          <a:srcRect/>
          <a:stretch>
            <a:fillRect/>
          </a:stretch>
        </p:blipFill>
        <p:spPr bwMode="auto">
          <a:xfrm>
            <a:off x="9864724" y="3114869"/>
            <a:ext cx="2231872" cy="1676400"/>
          </a:xfrm>
          <a:prstGeom prst="rect">
            <a:avLst/>
          </a:prstGeom>
          <a:noFill/>
          <a:ln w="9525">
            <a:noFill/>
            <a:miter lim="800000"/>
            <a:headEnd/>
            <a:tailEnd/>
          </a:ln>
        </p:spPr>
      </p:pic>
      <p:pic>
        <p:nvPicPr>
          <p:cNvPr id="15" name="Picture 14">
            <a:extLst>
              <a:ext uri="{FF2B5EF4-FFF2-40B4-BE49-F238E27FC236}">
                <a16:creationId xmlns:a16="http://schemas.microsoft.com/office/drawing/2014/main" xmlns="" id="{BFF5BDCC-A06C-4C83-8FFC-44B4B67D8994}"/>
              </a:ext>
            </a:extLst>
          </p:cNvPr>
          <p:cNvPicPr>
            <a:picLocks noChangeAspect="1"/>
          </p:cNvPicPr>
          <p:nvPr/>
        </p:nvPicPr>
        <p:blipFill>
          <a:blip r:embed="rId13"/>
          <a:stretch>
            <a:fillRect/>
          </a:stretch>
        </p:blipFill>
        <p:spPr>
          <a:xfrm>
            <a:off x="7959724" y="1296297"/>
            <a:ext cx="1905000" cy="1818572"/>
          </a:xfrm>
          <a:prstGeom prst="rect">
            <a:avLst/>
          </a:prstGeom>
        </p:spPr>
      </p:pic>
      <p:cxnSp>
        <p:nvCxnSpPr>
          <p:cNvPr id="16" name="Straight Connector 15">
            <a:extLst>
              <a:ext uri="{FF2B5EF4-FFF2-40B4-BE49-F238E27FC236}">
                <a16:creationId xmlns:a16="http://schemas.microsoft.com/office/drawing/2014/main" xmlns="" id="{3A31B796-B835-4F19-825B-24DDAC7DD17A}"/>
              </a:ext>
            </a:extLst>
          </p:cNvPr>
          <p:cNvCxnSpPr/>
          <p:nvPr/>
        </p:nvCxnSpPr>
        <p:spPr>
          <a:xfrm>
            <a:off x="0" y="6230231"/>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1052390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xmlns="" id="{052F2F00-C7FB-4C33-AAC4-750D43DF1A13}"/>
              </a:ext>
            </a:extLst>
          </p:cNvPr>
          <p:cNvGraphicFramePr>
            <a:graphicFrameLocks/>
          </p:cNvGraphicFramePr>
          <p:nvPr>
            <p:extLst>
              <p:ext uri="{D42A27DB-BD31-4B8C-83A1-F6EECF244321}">
                <p14:modId xmlns:p14="http://schemas.microsoft.com/office/powerpoint/2010/main" val="2677699277"/>
              </p:ext>
            </p:extLst>
          </p:nvPr>
        </p:nvGraphicFramePr>
        <p:xfrm>
          <a:off x="389205" y="599240"/>
          <a:ext cx="11591774" cy="1920058"/>
        </p:xfrm>
        <a:graphic>
          <a:graphicData uri="http://schemas.openxmlformats.org/drawingml/2006/table">
            <a:tbl>
              <a:tblPr firstRow="1" firstCol="1" bandRow="1"/>
              <a:tblGrid>
                <a:gridCol w="1931962">
                  <a:extLst>
                    <a:ext uri="{9D8B030D-6E8A-4147-A177-3AD203B41FA5}">
                      <a16:colId xmlns:a16="http://schemas.microsoft.com/office/drawing/2014/main" xmlns="" val="20000"/>
                    </a:ext>
                  </a:extLst>
                </a:gridCol>
                <a:gridCol w="1728598">
                  <a:extLst>
                    <a:ext uri="{9D8B030D-6E8A-4147-A177-3AD203B41FA5}">
                      <a16:colId xmlns:a16="http://schemas.microsoft.com/office/drawing/2014/main" xmlns="" val="20001"/>
                    </a:ext>
                  </a:extLst>
                </a:gridCol>
                <a:gridCol w="1220187">
                  <a:extLst>
                    <a:ext uri="{9D8B030D-6E8A-4147-A177-3AD203B41FA5}">
                      <a16:colId xmlns:a16="http://schemas.microsoft.com/office/drawing/2014/main" xmlns="" val="20002"/>
                    </a:ext>
                  </a:extLst>
                </a:gridCol>
                <a:gridCol w="1728598">
                  <a:extLst>
                    <a:ext uri="{9D8B030D-6E8A-4147-A177-3AD203B41FA5}">
                      <a16:colId xmlns:a16="http://schemas.microsoft.com/office/drawing/2014/main" xmlns="" val="20003"/>
                    </a:ext>
                  </a:extLst>
                </a:gridCol>
                <a:gridCol w="1931962">
                  <a:extLst>
                    <a:ext uri="{9D8B030D-6E8A-4147-A177-3AD203B41FA5}">
                      <a16:colId xmlns:a16="http://schemas.microsoft.com/office/drawing/2014/main" xmlns="" val="20004"/>
                    </a:ext>
                  </a:extLst>
                </a:gridCol>
                <a:gridCol w="1525232">
                  <a:extLst>
                    <a:ext uri="{9D8B030D-6E8A-4147-A177-3AD203B41FA5}">
                      <a16:colId xmlns:a16="http://schemas.microsoft.com/office/drawing/2014/main" xmlns="" val="20005"/>
                    </a:ext>
                  </a:extLst>
                </a:gridCol>
                <a:gridCol w="1525235">
                  <a:extLst>
                    <a:ext uri="{9D8B030D-6E8A-4147-A177-3AD203B41FA5}">
                      <a16:colId xmlns:a16="http://schemas.microsoft.com/office/drawing/2014/main" xmlns="" val="20006"/>
                    </a:ext>
                  </a:extLst>
                </a:gridCol>
              </a:tblGrid>
              <a:tr h="296957">
                <a:tc>
                  <a:txBody>
                    <a:bodyPr/>
                    <a:lstStyle/>
                    <a:p>
                      <a:pPr algn="ctr">
                        <a:lnSpc>
                          <a:spcPct val="115000"/>
                        </a:lnSpc>
                        <a:spcAft>
                          <a:spcPts val="0"/>
                        </a:spcAft>
                      </a:pPr>
                      <a:r>
                        <a:rPr lang="en-US" sz="1400" b="0" dirty="0">
                          <a:effectLst/>
                          <a:latin typeface="+mn-lt"/>
                          <a:ea typeface="Times New Roman"/>
                          <a:cs typeface="Times New Roman" panose="02020603050405020304" pitchFamily="18" charset="0"/>
                        </a:rPr>
                        <a:t>Type</a:t>
                      </a:r>
                      <a:endParaRPr lang="en-US" sz="1400" b="0" dirty="0">
                        <a:effectLst/>
                        <a:latin typeface="+mn-lt"/>
                        <a:ea typeface="Calibri"/>
                        <a:cs typeface="Times New Roman" panose="02020603050405020304" pitchFamily="18" charset="0"/>
                      </a:endParaRPr>
                    </a:p>
                  </a:txBody>
                  <a:tcPr marL="41042" marR="41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en-US" sz="1400" b="0" dirty="0">
                          <a:effectLst/>
                          <a:latin typeface="+mn-lt"/>
                          <a:ea typeface="Times New Roman"/>
                          <a:cs typeface="Times New Roman" panose="02020603050405020304" pitchFamily="18" charset="0"/>
                        </a:rPr>
                        <a:t>Organism</a:t>
                      </a:r>
                      <a:endParaRPr lang="en-US" sz="1400" b="0" dirty="0">
                        <a:effectLst/>
                        <a:latin typeface="+mn-lt"/>
                        <a:ea typeface="Calibri"/>
                        <a:cs typeface="Times New Roman" panose="02020603050405020304" pitchFamily="18" charset="0"/>
                      </a:endParaRPr>
                    </a:p>
                  </a:txBody>
                  <a:tcPr marL="41042" marR="41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en-US" sz="1400" b="0" dirty="0">
                          <a:effectLst/>
                          <a:latin typeface="+mn-lt"/>
                          <a:ea typeface="Times New Roman"/>
                          <a:cs typeface="Times New Roman" panose="02020603050405020304" pitchFamily="18" charset="0"/>
                        </a:rPr>
                        <a:t>Incubation </a:t>
                      </a:r>
                      <a:endParaRPr lang="en-US" sz="1400" b="0" dirty="0">
                        <a:effectLst/>
                        <a:latin typeface="+mn-lt"/>
                        <a:ea typeface="Calibri"/>
                        <a:cs typeface="Times New Roman" panose="02020603050405020304" pitchFamily="18" charset="0"/>
                      </a:endParaRPr>
                    </a:p>
                    <a:p>
                      <a:pPr algn="ctr">
                        <a:lnSpc>
                          <a:spcPct val="115000"/>
                        </a:lnSpc>
                        <a:spcAft>
                          <a:spcPts val="0"/>
                        </a:spcAft>
                      </a:pPr>
                      <a:r>
                        <a:rPr lang="en-US" sz="1400" b="0" dirty="0">
                          <a:effectLst/>
                          <a:latin typeface="+mn-lt"/>
                          <a:ea typeface="Times New Roman"/>
                          <a:cs typeface="Times New Roman" panose="02020603050405020304" pitchFamily="18" charset="0"/>
                        </a:rPr>
                        <a:t>Period </a:t>
                      </a:r>
                      <a:endParaRPr lang="en-US" sz="1400" b="0" dirty="0">
                        <a:effectLst/>
                        <a:latin typeface="+mn-lt"/>
                        <a:ea typeface="Calibri"/>
                        <a:cs typeface="Times New Roman" panose="02020603050405020304" pitchFamily="18" charset="0"/>
                      </a:endParaRPr>
                    </a:p>
                  </a:txBody>
                  <a:tcPr marL="41042" marR="41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en-US" sz="1400" b="0" dirty="0">
                          <a:effectLst/>
                          <a:latin typeface="+mn-lt"/>
                          <a:ea typeface="Times New Roman"/>
                          <a:cs typeface="Times New Roman" panose="02020603050405020304" pitchFamily="18" charset="0"/>
                        </a:rPr>
                        <a:t>Source</a:t>
                      </a:r>
                      <a:endParaRPr lang="en-US" sz="1400" b="0" dirty="0">
                        <a:effectLst/>
                        <a:latin typeface="+mn-lt"/>
                        <a:ea typeface="Calibri"/>
                        <a:cs typeface="Times New Roman" panose="02020603050405020304" pitchFamily="18" charset="0"/>
                      </a:endParaRPr>
                    </a:p>
                    <a:p>
                      <a:pPr algn="ctr">
                        <a:lnSpc>
                          <a:spcPct val="115000"/>
                        </a:lnSpc>
                        <a:spcAft>
                          <a:spcPts val="0"/>
                        </a:spcAft>
                      </a:pPr>
                      <a:r>
                        <a:rPr lang="en-US" sz="1400" b="0" dirty="0">
                          <a:effectLst/>
                          <a:latin typeface="+mn-lt"/>
                          <a:ea typeface="Times New Roman"/>
                          <a:cs typeface="Times New Roman" panose="02020603050405020304" pitchFamily="18" charset="0"/>
                        </a:rPr>
                        <a:t>Risk factors</a:t>
                      </a:r>
                      <a:endParaRPr lang="en-US" sz="1400" b="0" dirty="0">
                        <a:effectLst/>
                        <a:latin typeface="+mn-lt"/>
                        <a:ea typeface="Calibri"/>
                        <a:cs typeface="Times New Roman" panose="02020603050405020304" pitchFamily="18" charset="0"/>
                      </a:endParaRPr>
                    </a:p>
                  </a:txBody>
                  <a:tcPr marL="41042" marR="41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en-US" sz="1400" b="0" dirty="0">
                          <a:effectLst/>
                          <a:latin typeface="+mn-lt"/>
                          <a:ea typeface="Times New Roman"/>
                          <a:cs typeface="Times New Roman" panose="02020603050405020304" pitchFamily="18" charset="0"/>
                        </a:rPr>
                        <a:t>Clinical</a:t>
                      </a:r>
                      <a:endParaRPr lang="en-US" sz="1400" b="0" dirty="0">
                        <a:effectLst/>
                        <a:latin typeface="+mn-lt"/>
                        <a:ea typeface="Calibri"/>
                        <a:cs typeface="Times New Roman" panose="02020603050405020304" pitchFamily="18" charset="0"/>
                      </a:endParaRPr>
                    </a:p>
                  </a:txBody>
                  <a:tcPr marL="41042" marR="41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en-US" sz="1400" b="0" dirty="0">
                          <a:effectLst/>
                          <a:latin typeface="+mn-lt"/>
                          <a:ea typeface="Times New Roman"/>
                          <a:cs typeface="Times New Roman" panose="02020603050405020304" pitchFamily="18" charset="0"/>
                        </a:rPr>
                        <a:t>Diagnosis</a:t>
                      </a:r>
                      <a:endParaRPr lang="en-US" sz="1400" b="0" dirty="0">
                        <a:effectLst/>
                        <a:latin typeface="+mn-lt"/>
                        <a:ea typeface="Calibri"/>
                        <a:cs typeface="Times New Roman" panose="02020603050405020304" pitchFamily="18" charset="0"/>
                      </a:endParaRPr>
                    </a:p>
                  </a:txBody>
                  <a:tcPr marL="41042" marR="41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en-US" sz="1400" b="0" dirty="0">
                          <a:effectLst/>
                          <a:latin typeface="+mn-lt"/>
                          <a:ea typeface="Times New Roman"/>
                          <a:cs typeface="Times New Roman" panose="02020603050405020304" pitchFamily="18" charset="0"/>
                        </a:rPr>
                        <a:t>Treatment</a:t>
                      </a:r>
                      <a:endParaRPr lang="en-US" sz="1400" b="0" dirty="0">
                        <a:effectLst/>
                        <a:latin typeface="+mn-lt"/>
                        <a:ea typeface="Calibri"/>
                        <a:cs typeface="Times New Roman" panose="02020603050405020304" pitchFamily="18" charset="0"/>
                      </a:endParaRPr>
                    </a:p>
                  </a:txBody>
                  <a:tcPr marL="41042" marR="41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0"/>
                  </a:ext>
                </a:extLst>
              </a:tr>
              <a:tr h="541404">
                <a:tc rowSpan="3">
                  <a:txBody>
                    <a:bodyPr/>
                    <a:lstStyle/>
                    <a:p>
                      <a:pPr>
                        <a:lnSpc>
                          <a:spcPct val="115000"/>
                        </a:lnSpc>
                        <a:spcAft>
                          <a:spcPts val="0"/>
                        </a:spcAft>
                      </a:pPr>
                      <a:r>
                        <a:rPr lang="en-US" sz="1400" b="0" dirty="0">
                          <a:effectLst/>
                          <a:latin typeface="+mn-lt"/>
                          <a:ea typeface="Times New Roman"/>
                          <a:cs typeface="Times New Roman" panose="02020603050405020304" pitchFamily="18" charset="0"/>
                        </a:rPr>
                        <a:t>Infectious diarrhea </a:t>
                      </a:r>
                      <a:endParaRPr lang="en-US" sz="1400" b="0" dirty="0">
                        <a:effectLst/>
                        <a:latin typeface="+mn-lt"/>
                        <a:ea typeface="Calibri"/>
                        <a:cs typeface="Times New Roman" panose="02020603050405020304" pitchFamily="18" charset="0"/>
                      </a:endParaRPr>
                    </a:p>
                    <a:p>
                      <a:pPr>
                        <a:lnSpc>
                          <a:spcPct val="115000"/>
                        </a:lnSpc>
                        <a:spcAft>
                          <a:spcPts val="0"/>
                        </a:spcAft>
                      </a:pPr>
                      <a:r>
                        <a:rPr lang="en-US" sz="1400" b="0" dirty="0">
                          <a:effectLst/>
                          <a:latin typeface="+mn-lt"/>
                          <a:ea typeface="Times New Roman"/>
                          <a:cs typeface="Times New Roman" panose="02020603050405020304" pitchFamily="18" charset="0"/>
                        </a:rPr>
                        <a:t> </a:t>
                      </a:r>
                      <a:endParaRPr lang="en-US" sz="1400" b="0" dirty="0">
                        <a:effectLst/>
                        <a:latin typeface="+mn-lt"/>
                        <a:ea typeface="Calibri"/>
                        <a:cs typeface="Times New Roman" panose="02020603050405020304" pitchFamily="18" charset="0"/>
                      </a:endParaRPr>
                    </a:p>
                    <a:p>
                      <a:pPr>
                        <a:lnSpc>
                          <a:spcPct val="115000"/>
                        </a:lnSpc>
                        <a:spcAft>
                          <a:spcPts val="0"/>
                        </a:spcAft>
                      </a:pPr>
                      <a:r>
                        <a:rPr lang="en-US" sz="1400" b="0" dirty="0">
                          <a:effectLst/>
                          <a:latin typeface="+mn-lt"/>
                          <a:ea typeface="Times New Roman"/>
                          <a:cs typeface="Times New Roman" panose="02020603050405020304" pitchFamily="18" charset="0"/>
                        </a:rPr>
                        <a:t>Invasive</a:t>
                      </a:r>
                      <a:endParaRPr lang="en-US" sz="1400" b="0" dirty="0">
                        <a:effectLst/>
                        <a:latin typeface="+mn-lt"/>
                        <a:ea typeface="Calibri"/>
                        <a:cs typeface="Times New Roman" panose="02020603050405020304" pitchFamily="18" charset="0"/>
                      </a:endParaRPr>
                    </a:p>
                    <a:p>
                      <a:pPr>
                        <a:lnSpc>
                          <a:spcPct val="115000"/>
                        </a:lnSpc>
                        <a:spcAft>
                          <a:spcPts val="0"/>
                        </a:spcAft>
                      </a:pPr>
                      <a:r>
                        <a:rPr lang="en-US" sz="1400" b="0" dirty="0">
                          <a:effectLst/>
                          <a:latin typeface="+mn-lt"/>
                          <a:ea typeface="Times New Roman"/>
                          <a:cs typeface="Times New Roman" panose="02020603050405020304" pitchFamily="18" charset="0"/>
                        </a:rPr>
                        <a:t>Dysentery </a:t>
                      </a:r>
                      <a:endParaRPr lang="en-US" sz="1400" b="0" dirty="0">
                        <a:effectLst/>
                        <a:latin typeface="+mn-lt"/>
                        <a:ea typeface="Calibri"/>
                        <a:cs typeface="Times New Roman" panose="02020603050405020304" pitchFamily="18" charset="0"/>
                      </a:endParaRPr>
                    </a:p>
                    <a:p>
                      <a:pPr>
                        <a:lnSpc>
                          <a:spcPct val="115000"/>
                        </a:lnSpc>
                        <a:spcAft>
                          <a:spcPts val="0"/>
                        </a:spcAft>
                      </a:pPr>
                      <a:r>
                        <a:rPr lang="en-US" sz="1400" b="0" dirty="0" err="1">
                          <a:effectLst/>
                          <a:latin typeface="+mn-lt"/>
                          <a:ea typeface="Times New Roman"/>
                          <a:cs typeface="Times New Roman" panose="02020603050405020304" pitchFamily="18" charset="0"/>
                        </a:rPr>
                        <a:t>Blood+mucous</a:t>
                      </a:r>
                      <a:endParaRPr lang="en-US" sz="1400" b="0" dirty="0">
                        <a:effectLst/>
                        <a:latin typeface="+mn-lt"/>
                        <a:ea typeface="Calibri"/>
                        <a:cs typeface="Times New Roman" panose="02020603050405020304" pitchFamily="18" charset="0"/>
                      </a:endParaRPr>
                    </a:p>
                  </a:txBody>
                  <a:tcPr marL="41042" marR="41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US" sz="1400" b="0" dirty="0" err="1">
                          <a:effectLst/>
                          <a:latin typeface="+mn-lt"/>
                          <a:ea typeface="Calibri"/>
                          <a:cs typeface="Times New Roman" panose="02020603050405020304" pitchFamily="18" charset="0"/>
                        </a:rPr>
                        <a:t>Shigella</a:t>
                      </a:r>
                      <a:r>
                        <a:rPr lang="en-US" sz="1400" b="0" dirty="0">
                          <a:effectLst/>
                          <a:latin typeface="+mn-lt"/>
                          <a:ea typeface="Calibri"/>
                          <a:cs typeface="Times New Roman" panose="02020603050405020304" pitchFamily="18" charset="0"/>
                        </a:rPr>
                        <a:t> </a:t>
                      </a:r>
                    </a:p>
                    <a:p>
                      <a:pPr>
                        <a:lnSpc>
                          <a:spcPct val="115000"/>
                        </a:lnSpc>
                        <a:spcAft>
                          <a:spcPts val="0"/>
                        </a:spcAft>
                      </a:pPr>
                      <a:r>
                        <a:rPr lang="en-US" sz="1400" b="0" dirty="0">
                          <a:effectLst/>
                          <a:latin typeface="+mn-lt"/>
                          <a:ea typeface="Calibri"/>
                          <a:cs typeface="Times New Roman" panose="02020603050405020304" pitchFamily="18" charset="0"/>
                        </a:rPr>
                        <a:t>gram-negative rods</a:t>
                      </a:r>
                    </a:p>
                  </a:txBody>
                  <a:tcPr marL="41042" marR="41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nSpc>
                          <a:spcPct val="115000"/>
                        </a:lnSpc>
                        <a:spcAft>
                          <a:spcPts val="0"/>
                        </a:spcAft>
                      </a:pPr>
                      <a:r>
                        <a:rPr lang="en-US" sz="1400" b="0" dirty="0">
                          <a:effectLst/>
                          <a:latin typeface="+mn-lt"/>
                          <a:ea typeface="Calibri"/>
                          <a:cs typeface="Times New Roman" panose="02020603050405020304" pitchFamily="18" charset="0"/>
                        </a:rPr>
                        <a:t>1-3 Days</a:t>
                      </a:r>
                    </a:p>
                  </a:txBody>
                  <a:tcPr marL="41042" marR="41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nSpc>
                          <a:spcPct val="115000"/>
                        </a:lnSpc>
                        <a:spcAft>
                          <a:spcPts val="0"/>
                        </a:spcAft>
                      </a:pPr>
                      <a:r>
                        <a:rPr lang="en-US" sz="1400" b="0" dirty="0">
                          <a:solidFill>
                            <a:srgbClr val="FF0000"/>
                          </a:solidFill>
                          <a:effectLst/>
                          <a:latin typeface="+mn-lt"/>
                          <a:ea typeface="Calibri"/>
                          <a:cs typeface="Times New Roman" panose="02020603050405020304" pitchFamily="18" charset="0"/>
                        </a:rPr>
                        <a:t>Contaminated </a:t>
                      </a:r>
                    </a:p>
                    <a:p>
                      <a:pPr>
                        <a:lnSpc>
                          <a:spcPct val="115000"/>
                        </a:lnSpc>
                        <a:spcAft>
                          <a:spcPts val="0"/>
                        </a:spcAft>
                      </a:pPr>
                      <a:r>
                        <a:rPr lang="en-US" sz="1400" b="0" dirty="0">
                          <a:solidFill>
                            <a:srgbClr val="FF0000"/>
                          </a:solidFill>
                          <a:effectLst/>
                          <a:latin typeface="+mn-lt"/>
                          <a:ea typeface="Calibri"/>
                          <a:cs typeface="Times New Roman" panose="02020603050405020304" pitchFamily="18" charset="0"/>
                        </a:rPr>
                        <a:t>Food or water with human excreta</a:t>
                      </a:r>
                    </a:p>
                  </a:txBody>
                  <a:tcPr marL="41042" marR="41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3">
                  <a:txBody>
                    <a:bodyPr/>
                    <a:lstStyle/>
                    <a:p>
                      <a:pPr>
                        <a:lnSpc>
                          <a:spcPct val="115000"/>
                        </a:lnSpc>
                        <a:spcAft>
                          <a:spcPts val="0"/>
                        </a:spcAft>
                      </a:pPr>
                      <a:r>
                        <a:rPr lang="en-US" sz="1400" b="0" dirty="0">
                          <a:effectLst/>
                          <a:latin typeface="+mn-lt"/>
                          <a:ea typeface="Calibri"/>
                          <a:cs typeface="Times New Roman" panose="02020603050405020304" pitchFamily="18" charset="0"/>
                        </a:rPr>
                        <a:t>Small amount of stool with blood and mucous and lower abdominal pain ( trismus)</a:t>
                      </a:r>
                    </a:p>
                  </a:txBody>
                  <a:tcPr marL="41042" marR="41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US" sz="1400" b="0" dirty="0">
                          <a:effectLst/>
                          <a:latin typeface="+mn-lt"/>
                          <a:ea typeface="Calibri"/>
                          <a:cs typeface="Times New Roman" panose="02020603050405020304" pitchFamily="18" charset="0"/>
                        </a:rPr>
                        <a:t>Culture on selective media</a:t>
                      </a:r>
                    </a:p>
                  </a:txBody>
                  <a:tcPr marL="41042" marR="41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nSpc>
                          <a:spcPct val="115000"/>
                        </a:lnSpc>
                        <a:spcAft>
                          <a:spcPts val="0"/>
                        </a:spcAft>
                      </a:pPr>
                      <a:r>
                        <a:rPr lang="en-US" sz="1400" b="0" dirty="0">
                          <a:effectLst/>
                          <a:latin typeface="+mn-lt"/>
                          <a:ea typeface="Calibri"/>
                          <a:cs typeface="Times New Roman" panose="02020603050405020304" pitchFamily="18" charset="0"/>
                        </a:rPr>
                        <a:t>Ciprofloxacin</a:t>
                      </a:r>
                    </a:p>
                  </a:txBody>
                  <a:tcPr marL="41042" marR="41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360936">
                <a:tc vMerge="1">
                  <a:txBody>
                    <a:bodyPr/>
                    <a:lstStyle/>
                    <a:p>
                      <a:endParaRPr lang="en-US"/>
                    </a:p>
                  </a:txBody>
                  <a:tcPr/>
                </a:tc>
                <a:tc>
                  <a:txBody>
                    <a:bodyPr/>
                    <a:lstStyle/>
                    <a:p>
                      <a:pPr>
                        <a:lnSpc>
                          <a:spcPct val="115000"/>
                        </a:lnSpc>
                        <a:spcAft>
                          <a:spcPts val="0"/>
                        </a:spcAft>
                      </a:pPr>
                      <a:r>
                        <a:rPr lang="en-US" sz="1400" b="0" dirty="0">
                          <a:effectLst/>
                          <a:latin typeface="+mn-lt"/>
                          <a:ea typeface="Calibri"/>
                          <a:cs typeface="Times New Roman" panose="02020603050405020304" pitchFamily="18" charset="0"/>
                        </a:rPr>
                        <a:t>Entamoeba </a:t>
                      </a:r>
                      <a:r>
                        <a:rPr lang="en-US" sz="1400" b="0" dirty="0" err="1">
                          <a:effectLst/>
                          <a:latin typeface="+mn-lt"/>
                          <a:ea typeface="Calibri"/>
                          <a:cs typeface="Times New Roman" panose="02020603050405020304" pitchFamily="18" charset="0"/>
                        </a:rPr>
                        <a:t>histolytica</a:t>
                      </a:r>
                      <a:endParaRPr lang="en-US" sz="1400" b="0" dirty="0">
                        <a:effectLst/>
                        <a:latin typeface="+mn-lt"/>
                        <a:ea typeface="Calibri"/>
                        <a:cs typeface="Times New Roman" panose="02020603050405020304" pitchFamily="18" charset="0"/>
                      </a:endParaRPr>
                    </a:p>
                  </a:txBody>
                  <a:tcPr marL="41042" marR="41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nSpc>
                          <a:spcPct val="115000"/>
                        </a:lnSpc>
                        <a:spcAft>
                          <a:spcPts val="0"/>
                        </a:spcAft>
                      </a:pPr>
                      <a:r>
                        <a:rPr lang="en-US" sz="1400" b="0" dirty="0">
                          <a:effectLst/>
                          <a:latin typeface="+mn-lt"/>
                          <a:ea typeface="Calibri"/>
                          <a:cs typeface="Times New Roman" panose="02020603050405020304" pitchFamily="18" charset="0"/>
                        </a:rPr>
                        <a:t>1-3 </a:t>
                      </a:r>
                      <a:r>
                        <a:rPr lang="en-US" sz="1400" b="0" dirty="0" err="1">
                          <a:effectLst/>
                          <a:latin typeface="+mn-lt"/>
                          <a:ea typeface="Calibri"/>
                          <a:cs typeface="Times New Roman" panose="02020603050405020304" pitchFamily="18" charset="0"/>
                        </a:rPr>
                        <a:t>wks</a:t>
                      </a:r>
                      <a:endParaRPr lang="en-US" sz="1400" b="0" dirty="0">
                        <a:effectLst/>
                        <a:latin typeface="+mn-lt"/>
                        <a:ea typeface="Calibri"/>
                        <a:cs typeface="Times New Roman" panose="02020603050405020304" pitchFamily="18" charset="0"/>
                      </a:endParaRPr>
                    </a:p>
                  </a:txBody>
                  <a:tcPr marL="41042" marR="41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nSpc>
                          <a:spcPct val="115000"/>
                        </a:lnSpc>
                        <a:spcAft>
                          <a:spcPts val="0"/>
                        </a:spcAft>
                      </a:pPr>
                      <a:endParaRPr lang="en-US" sz="1400" dirty="0">
                        <a:solidFill>
                          <a:srgbClr val="FF0000"/>
                        </a:solidFill>
                        <a:effectLst/>
                        <a:latin typeface="Footlight MT Light" panose="0204060206030A020304" pitchFamily="18" charset="0"/>
                        <a:ea typeface="Calibri"/>
                        <a:cs typeface="Times New Roman" panose="02020603050405020304" pitchFamily="18" charset="0"/>
                      </a:endParaRPr>
                    </a:p>
                  </a:txBody>
                  <a:tcPr marL="41042" marR="4104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6">
                        <a:lumMod val="20000"/>
                        <a:lumOff val="80000"/>
                      </a:schemeClr>
                    </a:solidFill>
                  </a:tcPr>
                </a:tc>
                <a:tc vMerge="1">
                  <a:txBody>
                    <a:bodyPr/>
                    <a:lstStyle/>
                    <a:p>
                      <a:endParaRPr lang="en-US"/>
                    </a:p>
                  </a:txBody>
                  <a:tcPr/>
                </a:tc>
                <a:tc>
                  <a:txBody>
                    <a:bodyPr/>
                    <a:lstStyle/>
                    <a:p>
                      <a:pPr>
                        <a:lnSpc>
                          <a:spcPct val="115000"/>
                        </a:lnSpc>
                        <a:spcAft>
                          <a:spcPts val="0"/>
                        </a:spcAft>
                      </a:pPr>
                      <a:r>
                        <a:rPr lang="en-US" sz="1400" b="0" dirty="0">
                          <a:effectLst/>
                          <a:latin typeface="+mn-lt"/>
                          <a:ea typeface="Calibri"/>
                          <a:cs typeface="Times New Roman" panose="02020603050405020304" pitchFamily="18" charset="0"/>
                        </a:rPr>
                        <a:t>Microscopy</a:t>
                      </a:r>
                    </a:p>
                  </a:txBody>
                  <a:tcPr marL="41042" marR="41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nSpc>
                          <a:spcPct val="115000"/>
                        </a:lnSpc>
                        <a:spcAft>
                          <a:spcPts val="0"/>
                        </a:spcAft>
                      </a:pPr>
                      <a:r>
                        <a:rPr lang="en-US" sz="1400" b="0" dirty="0">
                          <a:effectLst/>
                          <a:latin typeface="+mn-lt"/>
                          <a:ea typeface="Calibri"/>
                          <a:cs typeface="Times New Roman" panose="02020603050405020304" pitchFamily="18" charset="0"/>
                        </a:rPr>
                        <a:t>Metronidazole</a:t>
                      </a:r>
                    </a:p>
                  </a:txBody>
                  <a:tcPr marL="41042" marR="41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541404">
                <a:tc vMerge="1">
                  <a:txBody>
                    <a:bodyPr/>
                    <a:lstStyle/>
                    <a:p>
                      <a:endParaRPr lang="en-US"/>
                    </a:p>
                  </a:txBody>
                  <a:tcPr/>
                </a:tc>
                <a:tc>
                  <a:txBody>
                    <a:bodyPr/>
                    <a:lstStyle/>
                    <a:p>
                      <a:pPr>
                        <a:lnSpc>
                          <a:spcPct val="115000"/>
                        </a:lnSpc>
                        <a:spcAft>
                          <a:spcPts val="0"/>
                        </a:spcAft>
                      </a:pPr>
                      <a:r>
                        <a:rPr lang="en-US" sz="1400" b="0" dirty="0">
                          <a:effectLst/>
                          <a:latin typeface="+mn-lt"/>
                          <a:ea typeface="Calibri"/>
                          <a:cs typeface="Times New Roman" panose="02020603050405020304" pitchFamily="18" charset="0"/>
                        </a:rPr>
                        <a:t>EIEC</a:t>
                      </a:r>
                    </a:p>
                    <a:p>
                      <a:pPr>
                        <a:lnSpc>
                          <a:spcPct val="115000"/>
                        </a:lnSpc>
                        <a:spcAft>
                          <a:spcPts val="0"/>
                        </a:spcAft>
                      </a:pPr>
                      <a:r>
                        <a:rPr lang="en-US" sz="1400" b="0" dirty="0">
                          <a:effectLst/>
                          <a:latin typeface="+mn-lt"/>
                          <a:ea typeface="Calibri"/>
                          <a:cs typeface="Times New Roman" panose="02020603050405020304" pitchFamily="18" charset="0"/>
                        </a:rPr>
                        <a:t>gram-negative rods</a:t>
                      </a:r>
                    </a:p>
                  </a:txBody>
                  <a:tcPr marL="41042" marR="41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nSpc>
                          <a:spcPct val="115000"/>
                        </a:lnSpc>
                        <a:spcAft>
                          <a:spcPts val="0"/>
                        </a:spcAft>
                      </a:pPr>
                      <a:r>
                        <a:rPr lang="en-US" sz="1400" b="0" dirty="0">
                          <a:effectLst/>
                          <a:latin typeface="+mn-lt"/>
                          <a:ea typeface="Calibri"/>
                          <a:cs typeface="Times New Roman" panose="02020603050405020304" pitchFamily="18" charset="0"/>
                        </a:rPr>
                        <a:t>1-3 Days</a:t>
                      </a:r>
                    </a:p>
                  </a:txBody>
                  <a:tcPr marL="41042" marR="41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nSpc>
                          <a:spcPct val="115000"/>
                        </a:lnSpc>
                        <a:spcAft>
                          <a:spcPts val="0"/>
                        </a:spcAft>
                      </a:pPr>
                      <a:endParaRPr lang="en-US" sz="1400" dirty="0">
                        <a:solidFill>
                          <a:srgbClr val="FF0000"/>
                        </a:solidFill>
                        <a:effectLst/>
                        <a:latin typeface="Footlight MT Light" panose="0204060206030A020304" pitchFamily="18" charset="0"/>
                        <a:ea typeface="Calibri"/>
                        <a:cs typeface="Times New Roman" panose="02020603050405020304" pitchFamily="18" charset="0"/>
                      </a:endParaRPr>
                    </a:p>
                  </a:txBody>
                  <a:tcPr marL="41042" marR="4104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6">
                        <a:lumMod val="20000"/>
                        <a:lumOff val="80000"/>
                      </a:schemeClr>
                    </a:solidFill>
                  </a:tcPr>
                </a:tc>
                <a:tc vMerge="1">
                  <a:txBody>
                    <a:bodyPr/>
                    <a:lstStyle/>
                    <a:p>
                      <a:endParaRPr lang="en-US"/>
                    </a:p>
                  </a:txBody>
                  <a:tcPr/>
                </a:tc>
                <a:tc>
                  <a:txBody>
                    <a:bodyPr/>
                    <a:lstStyle/>
                    <a:p>
                      <a:pPr>
                        <a:lnSpc>
                          <a:spcPct val="115000"/>
                        </a:lnSpc>
                        <a:spcAft>
                          <a:spcPts val="0"/>
                        </a:spcAft>
                      </a:pPr>
                      <a:r>
                        <a:rPr lang="en-US" sz="1400" b="0" dirty="0">
                          <a:effectLst/>
                          <a:latin typeface="+mn-lt"/>
                          <a:ea typeface="Calibri"/>
                          <a:cs typeface="Times New Roman" panose="02020603050405020304" pitchFamily="18" charset="0"/>
                        </a:rPr>
                        <a:t>Culture and toxin detection</a:t>
                      </a:r>
                    </a:p>
                  </a:txBody>
                  <a:tcPr marL="41042" marR="41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nSpc>
                          <a:spcPct val="115000"/>
                        </a:lnSpc>
                        <a:spcAft>
                          <a:spcPts val="0"/>
                        </a:spcAft>
                      </a:pPr>
                      <a:r>
                        <a:rPr lang="en-US" sz="1400" b="0" dirty="0">
                          <a:effectLst/>
                          <a:latin typeface="+mn-lt"/>
                          <a:ea typeface="Calibri"/>
                          <a:cs typeface="Times New Roman" panose="02020603050405020304" pitchFamily="18" charset="0"/>
                        </a:rPr>
                        <a:t> Ciprofloxacin </a:t>
                      </a:r>
                    </a:p>
                  </a:txBody>
                  <a:tcPr marL="41042" marR="41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bl>
          </a:graphicData>
        </a:graphic>
      </p:graphicFrame>
      <p:sp>
        <p:nvSpPr>
          <p:cNvPr id="2" name="TextBox 1">
            <a:extLst>
              <a:ext uri="{FF2B5EF4-FFF2-40B4-BE49-F238E27FC236}">
                <a16:creationId xmlns:a16="http://schemas.microsoft.com/office/drawing/2014/main" xmlns="" id="{6F6C7FFD-E29C-4FA2-912D-2AF413E5488A}"/>
              </a:ext>
            </a:extLst>
          </p:cNvPr>
          <p:cNvSpPr txBox="1"/>
          <p:nvPr/>
        </p:nvSpPr>
        <p:spPr>
          <a:xfrm>
            <a:off x="145614" y="76547"/>
            <a:ext cx="693018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99CB38">
                    <a:lumMod val="50000"/>
                  </a:srgbClr>
                </a:solidFill>
                <a:effectLst/>
                <a:uLnTx/>
                <a:uFillTx/>
                <a:latin typeface="Calibri Light" panose="020F0302020204030204"/>
                <a:ea typeface="+mn-ea"/>
                <a:cs typeface="+mn-cs"/>
              </a:rPr>
              <a:t>Recommended</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1" i="0" u="none" strike="noStrike" kern="1200" cap="none" spc="0" normalizeH="0" baseline="0" noProof="0" dirty="0">
                <a:ln>
                  <a:noFill/>
                </a:ln>
                <a:solidFill>
                  <a:srgbClr val="99CB38">
                    <a:lumMod val="50000"/>
                  </a:srgbClr>
                </a:solidFill>
                <a:effectLst/>
                <a:uLnTx/>
                <a:uFillTx/>
                <a:latin typeface="Calibri Light" panose="020F0302020204030204"/>
                <a:ea typeface="+mn-ea"/>
                <a:cs typeface="+mn-cs"/>
              </a:rPr>
              <a:t>from prof </a:t>
            </a:r>
            <a:r>
              <a:rPr kumimoji="0" lang="en-US" sz="2400" b="1" i="0" u="none" strike="noStrike" kern="1200" cap="none" spc="0" normalizeH="0" baseline="0" noProof="0" dirty="0" err="1">
                <a:ln>
                  <a:noFill/>
                </a:ln>
                <a:solidFill>
                  <a:srgbClr val="99CB38">
                    <a:lumMod val="50000"/>
                  </a:srgbClr>
                </a:solidFill>
                <a:effectLst/>
                <a:uLnTx/>
                <a:uFillTx/>
                <a:latin typeface="Calibri Light" panose="020F0302020204030204"/>
                <a:ea typeface="+mn-ea"/>
                <a:cs typeface="+mn-cs"/>
              </a:rPr>
              <a:t>ali</a:t>
            </a:r>
            <a:r>
              <a:rPr kumimoji="0" lang="en-US" sz="2400" b="1" i="0" u="none" strike="noStrike" kern="1200" cap="none" spc="0" normalizeH="0" baseline="0" noProof="0" dirty="0">
                <a:ln>
                  <a:noFill/>
                </a:ln>
                <a:solidFill>
                  <a:srgbClr val="99CB38">
                    <a:lumMod val="50000"/>
                  </a:srgbClr>
                </a:solidFill>
                <a:effectLst/>
                <a:uLnTx/>
                <a:uFillTx/>
                <a:latin typeface="Calibri Light" panose="020F0302020204030204"/>
                <a:ea typeface="+mn-ea"/>
                <a:cs typeface="+mn-cs"/>
              </a:rPr>
              <a:t>:</a:t>
            </a:r>
          </a:p>
        </p:txBody>
      </p:sp>
      <p:graphicFrame>
        <p:nvGraphicFramePr>
          <p:cNvPr id="5" name="Content Placeholder 3">
            <a:extLst>
              <a:ext uri="{FF2B5EF4-FFF2-40B4-BE49-F238E27FC236}">
                <a16:creationId xmlns:a16="http://schemas.microsoft.com/office/drawing/2014/main" xmlns="" id="{C268B269-8132-4D47-AC89-BCB071661A91}"/>
              </a:ext>
            </a:extLst>
          </p:cNvPr>
          <p:cNvGraphicFramePr>
            <a:graphicFrameLocks/>
          </p:cNvGraphicFramePr>
          <p:nvPr>
            <p:extLst>
              <p:ext uri="{D42A27DB-BD31-4B8C-83A1-F6EECF244321}">
                <p14:modId xmlns:p14="http://schemas.microsoft.com/office/powerpoint/2010/main" val="3451933112"/>
              </p:ext>
            </p:extLst>
          </p:nvPr>
        </p:nvGraphicFramePr>
        <p:xfrm>
          <a:off x="389205" y="2846384"/>
          <a:ext cx="11591776" cy="3613042"/>
        </p:xfrm>
        <a:graphic>
          <a:graphicData uri="http://schemas.openxmlformats.org/drawingml/2006/table">
            <a:tbl>
              <a:tblPr firstRow="1" firstCol="1" bandRow="1"/>
              <a:tblGrid>
                <a:gridCol w="1739472">
                  <a:extLst>
                    <a:ext uri="{9D8B030D-6E8A-4147-A177-3AD203B41FA5}">
                      <a16:colId xmlns:a16="http://schemas.microsoft.com/office/drawing/2014/main" xmlns="" val="20000"/>
                    </a:ext>
                  </a:extLst>
                </a:gridCol>
                <a:gridCol w="1263076">
                  <a:extLst>
                    <a:ext uri="{9D8B030D-6E8A-4147-A177-3AD203B41FA5}">
                      <a16:colId xmlns:a16="http://schemas.microsoft.com/office/drawing/2014/main" xmlns="" val="20001"/>
                    </a:ext>
                  </a:extLst>
                </a:gridCol>
                <a:gridCol w="1835062">
                  <a:extLst>
                    <a:ext uri="{9D8B030D-6E8A-4147-A177-3AD203B41FA5}">
                      <a16:colId xmlns:a16="http://schemas.microsoft.com/office/drawing/2014/main" xmlns="" val="20002"/>
                    </a:ext>
                  </a:extLst>
                </a:gridCol>
                <a:gridCol w="1971402">
                  <a:extLst>
                    <a:ext uri="{9D8B030D-6E8A-4147-A177-3AD203B41FA5}">
                      <a16:colId xmlns:a16="http://schemas.microsoft.com/office/drawing/2014/main" xmlns="" val="20003"/>
                    </a:ext>
                  </a:extLst>
                </a:gridCol>
                <a:gridCol w="1971402">
                  <a:extLst>
                    <a:ext uri="{9D8B030D-6E8A-4147-A177-3AD203B41FA5}">
                      <a16:colId xmlns:a16="http://schemas.microsoft.com/office/drawing/2014/main" xmlns="" val="20004"/>
                    </a:ext>
                  </a:extLst>
                </a:gridCol>
                <a:gridCol w="1405681">
                  <a:extLst>
                    <a:ext uri="{9D8B030D-6E8A-4147-A177-3AD203B41FA5}">
                      <a16:colId xmlns:a16="http://schemas.microsoft.com/office/drawing/2014/main" xmlns="" val="20005"/>
                    </a:ext>
                  </a:extLst>
                </a:gridCol>
                <a:gridCol w="1405681">
                  <a:extLst>
                    <a:ext uri="{9D8B030D-6E8A-4147-A177-3AD203B41FA5}">
                      <a16:colId xmlns:a16="http://schemas.microsoft.com/office/drawing/2014/main" xmlns="" val="20006"/>
                    </a:ext>
                  </a:extLst>
                </a:gridCol>
              </a:tblGrid>
              <a:tr h="61504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15000"/>
                        </a:lnSpc>
                        <a:spcAft>
                          <a:spcPts val="0"/>
                        </a:spcAft>
                      </a:pPr>
                      <a:r>
                        <a:rPr lang="en-US" sz="1400" b="1" dirty="0">
                          <a:effectLst/>
                          <a:latin typeface="+mn-lt"/>
                          <a:ea typeface="Times New Roman"/>
                          <a:cs typeface="Times New Roman"/>
                        </a:rPr>
                        <a:t>Type</a:t>
                      </a:r>
                      <a:endParaRPr lang="en-US" sz="1400" dirty="0">
                        <a:effectLst/>
                        <a:latin typeface="+mn-lt"/>
                        <a:ea typeface="Calibri"/>
                        <a:cs typeface="Arial"/>
                      </a:endParaRPr>
                    </a:p>
                  </a:txBody>
                  <a:tcPr marL="41042" marR="41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CB38">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15000"/>
                        </a:lnSpc>
                        <a:spcAft>
                          <a:spcPts val="0"/>
                        </a:spcAft>
                      </a:pPr>
                      <a:r>
                        <a:rPr lang="en-US" sz="1400" b="1" dirty="0">
                          <a:effectLst/>
                          <a:latin typeface="+mn-lt"/>
                          <a:ea typeface="Times New Roman"/>
                          <a:cs typeface="Times New Roman"/>
                        </a:rPr>
                        <a:t>Organism</a:t>
                      </a:r>
                      <a:endParaRPr lang="en-US" sz="1400" dirty="0">
                        <a:effectLst/>
                        <a:latin typeface="+mn-lt"/>
                        <a:ea typeface="Calibri"/>
                        <a:cs typeface="Arial"/>
                      </a:endParaRPr>
                    </a:p>
                  </a:txBody>
                  <a:tcPr marL="41042" marR="41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CB38">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15000"/>
                        </a:lnSpc>
                        <a:spcAft>
                          <a:spcPts val="0"/>
                        </a:spcAft>
                      </a:pPr>
                      <a:r>
                        <a:rPr lang="en-US" sz="1400" b="1" dirty="0">
                          <a:effectLst/>
                          <a:latin typeface="+mn-lt"/>
                          <a:ea typeface="Times New Roman"/>
                          <a:cs typeface="Times New Roman"/>
                        </a:rPr>
                        <a:t>Incubation </a:t>
                      </a:r>
                      <a:endParaRPr lang="en-US" sz="1400" dirty="0">
                        <a:effectLst/>
                        <a:latin typeface="+mn-lt"/>
                        <a:ea typeface="Calibri"/>
                        <a:cs typeface="Arial"/>
                      </a:endParaRPr>
                    </a:p>
                    <a:p>
                      <a:pPr>
                        <a:lnSpc>
                          <a:spcPct val="115000"/>
                        </a:lnSpc>
                        <a:spcAft>
                          <a:spcPts val="0"/>
                        </a:spcAft>
                      </a:pPr>
                      <a:r>
                        <a:rPr lang="en-US" sz="1400" b="1" dirty="0">
                          <a:effectLst/>
                          <a:latin typeface="+mn-lt"/>
                          <a:ea typeface="Times New Roman"/>
                          <a:cs typeface="Times New Roman"/>
                        </a:rPr>
                        <a:t>Period </a:t>
                      </a:r>
                      <a:endParaRPr lang="en-US" sz="1400" dirty="0">
                        <a:effectLst/>
                        <a:latin typeface="+mn-lt"/>
                        <a:ea typeface="Calibri"/>
                        <a:cs typeface="Arial"/>
                      </a:endParaRPr>
                    </a:p>
                  </a:txBody>
                  <a:tcPr marL="41042" marR="41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CB38">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15000"/>
                        </a:lnSpc>
                        <a:spcAft>
                          <a:spcPts val="0"/>
                        </a:spcAft>
                      </a:pPr>
                      <a:r>
                        <a:rPr lang="en-US" sz="1400" b="1" dirty="0">
                          <a:effectLst/>
                          <a:latin typeface="+mn-lt"/>
                          <a:ea typeface="Times New Roman"/>
                          <a:cs typeface="Times New Roman"/>
                        </a:rPr>
                        <a:t>Source</a:t>
                      </a:r>
                      <a:endParaRPr lang="en-US" sz="1400" dirty="0">
                        <a:effectLst/>
                        <a:latin typeface="+mn-lt"/>
                        <a:ea typeface="Calibri"/>
                        <a:cs typeface="Arial"/>
                      </a:endParaRPr>
                    </a:p>
                    <a:p>
                      <a:pPr>
                        <a:lnSpc>
                          <a:spcPct val="115000"/>
                        </a:lnSpc>
                        <a:spcAft>
                          <a:spcPts val="0"/>
                        </a:spcAft>
                      </a:pPr>
                      <a:r>
                        <a:rPr lang="en-US" sz="1400" b="1" dirty="0">
                          <a:effectLst/>
                          <a:latin typeface="+mn-lt"/>
                          <a:ea typeface="Times New Roman"/>
                          <a:cs typeface="Times New Roman"/>
                        </a:rPr>
                        <a:t>Risk factors</a:t>
                      </a:r>
                      <a:endParaRPr lang="en-US" sz="1400" dirty="0">
                        <a:effectLst/>
                        <a:latin typeface="+mn-lt"/>
                        <a:ea typeface="Calibri"/>
                        <a:cs typeface="Arial"/>
                      </a:endParaRPr>
                    </a:p>
                  </a:txBody>
                  <a:tcPr marL="41042" marR="41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CB38">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15000"/>
                        </a:lnSpc>
                        <a:spcAft>
                          <a:spcPts val="0"/>
                        </a:spcAft>
                      </a:pPr>
                      <a:r>
                        <a:rPr lang="en-US" sz="1400" b="1" dirty="0">
                          <a:effectLst/>
                          <a:latin typeface="+mn-lt"/>
                          <a:ea typeface="Times New Roman"/>
                          <a:cs typeface="Times New Roman"/>
                        </a:rPr>
                        <a:t>Clinical</a:t>
                      </a:r>
                      <a:endParaRPr lang="en-US" sz="1400" dirty="0">
                        <a:effectLst/>
                        <a:latin typeface="+mn-lt"/>
                        <a:ea typeface="Calibri"/>
                        <a:cs typeface="Arial"/>
                      </a:endParaRPr>
                    </a:p>
                  </a:txBody>
                  <a:tcPr marL="41042" marR="41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CB38">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15000"/>
                        </a:lnSpc>
                        <a:spcAft>
                          <a:spcPts val="0"/>
                        </a:spcAft>
                      </a:pPr>
                      <a:r>
                        <a:rPr lang="en-US" sz="1400" b="1" dirty="0">
                          <a:effectLst/>
                          <a:latin typeface="+mn-lt"/>
                          <a:ea typeface="Times New Roman"/>
                          <a:cs typeface="Times New Roman"/>
                        </a:rPr>
                        <a:t>Diagnosis</a:t>
                      </a:r>
                      <a:endParaRPr lang="en-US" sz="1400" dirty="0">
                        <a:effectLst/>
                        <a:latin typeface="+mn-lt"/>
                        <a:ea typeface="Calibri"/>
                        <a:cs typeface="Arial"/>
                      </a:endParaRPr>
                    </a:p>
                  </a:txBody>
                  <a:tcPr marL="41042" marR="41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CB38">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15000"/>
                        </a:lnSpc>
                        <a:spcAft>
                          <a:spcPts val="0"/>
                        </a:spcAft>
                      </a:pPr>
                      <a:r>
                        <a:rPr lang="en-US" sz="1400" b="1" dirty="0">
                          <a:effectLst/>
                          <a:latin typeface="+mn-lt"/>
                          <a:ea typeface="Times New Roman"/>
                          <a:cs typeface="Times New Roman"/>
                        </a:rPr>
                        <a:t>Treatment</a:t>
                      </a:r>
                      <a:endParaRPr lang="en-US" sz="1400" dirty="0">
                        <a:effectLst/>
                        <a:latin typeface="+mn-lt"/>
                        <a:ea typeface="Calibri"/>
                        <a:cs typeface="Arial"/>
                      </a:endParaRPr>
                    </a:p>
                  </a:txBody>
                  <a:tcPr marL="41042" marR="41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CB38">
                        <a:lumMod val="20000"/>
                        <a:lumOff val="80000"/>
                      </a:srgbClr>
                    </a:solidFill>
                  </a:tcPr>
                </a:tc>
                <a:extLst>
                  <a:ext uri="{0D108BD9-81ED-4DB2-BD59-A6C34878D82A}">
                    <a16:rowId xmlns:a16="http://schemas.microsoft.com/office/drawing/2014/main" xmlns="" val="10000"/>
                  </a:ext>
                </a:extLst>
              </a:tr>
              <a:tr h="533447">
                <a:tc row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15000"/>
                        </a:lnSpc>
                        <a:spcAft>
                          <a:spcPts val="0"/>
                        </a:spcAft>
                      </a:pPr>
                      <a:r>
                        <a:rPr lang="en-US" sz="1400" b="1" dirty="0">
                          <a:effectLst/>
                          <a:latin typeface="+mn-lt"/>
                          <a:ea typeface="Times New Roman"/>
                          <a:cs typeface="Times New Roman"/>
                        </a:rPr>
                        <a:t>Food Poisoning </a:t>
                      </a:r>
                      <a:endParaRPr lang="en-US" sz="1400" dirty="0">
                        <a:effectLst/>
                        <a:latin typeface="+mn-lt"/>
                        <a:ea typeface="Calibri"/>
                        <a:cs typeface="Arial"/>
                      </a:endParaRPr>
                    </a:p>
                    <a:p>
                      <a:pPr>
                        <a:lnSpc>
                          <a:spcPct val="115000"/>
                        </a:lnSpc>
                        <a:spcAft>
                          <a:spcPts val="0"/>
                        </a:spcAft>
                      </a:pPr>
                      <a:r>
                        <a:rPr lang="en-US" sz="1400" b="1" dirty="0">
                          <a:effectLst/>
                          <a:latin typeface="+mn-lt"/>
                          <a:ea typeface="Times New Roman"/>
                          <a:cs typeface="Times New Roman"/>
                        </a:rPr>
                        <a:t>Watery (preformed toxin)</a:t>
                      </a:r>
                      <a:endParaRPr lang="en-US" sz="1400" dirty="0">
                        <a:effectLst/>
                        <a:latin typeface="+mn-lt"/>
                        <a:ea typeface="Calibri"/>
                        <a:cs typeface="Arial"/>
                      </a:endParaRPr>
                    </a:p>
                  </a:txBody>
                  <a:tcPr marL="41042" marR="41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15000"/>
                        </a:lnSpc>
                        <a:spcAft>
                          <a:spcPts val="0"/>
                        </a:spcAft>
                      </a:pPr>
                      <a:r>
                        <a:rPr lang="en-US" sz="1400" b="1" dirty="0">
                          <a:effectLst/>
                          <a:latin typeface="+mn-lt"/>
                          <a:ea typeface="Calibri"/>
                          <a:cs typeface="Arial"/>
                        </a:rPr>
                        <a:t>Staphylococcus</a:t>
                      </a:r>
                      <a:endParaRPr lang="en-US" sz="1400" dirty="0">
                        <a:effectLst/>
                        <a:latin typeface="+mn-lt"/>
                        <a:ea typeface="Calibri"/>
                        <a:cs typeface="Arial"/>
                      </a:endParaRPr>
                    </a:p>
                    <a:p>
                      <a:pPr>
                        <a:lnSpc>
                          <a:spcPct val="115000"/>
                        </a:lnSpc>
                        <a:spcAft>
                          <a:spcPts val="0"/>
                        </a:spcAft>
                      </a:pPr>
                      <a:r>
                        <a:rPr lang="en-US" sz="1400" b="1" dirty="0">
                          <a:effectLst/>
                          <a:latin typeface="+mn-lt"/>
                          <a:ea typeface="Calibri"/>
                          <a:cs typeface="Arial"/>
                        </a:rPr>
                        <a:t>aureus</a:t>
                      </a:r>
                      <a:endParaRPr lang="en-US" sz="1400" dirty="0">
                        <a:effectLst/>
                        <a:latin typeface="+mn-lt"/>
                        <a:ea typeface="Calibri"/>
                        <a:cs typeface="Arial"/>
                      </a:endParaRPr>
                    </a:p>
                  </a:txBody>
                  <a:tcPr marL="41042" marR="41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EB3CF">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15000"/>
                        </a:lnSpc>
                        <a:spcAft>
                          <a:spcPts val="0"/>
                        </a:spcAft>
                      </a:pPr>
                      <a:r>
                        <a:rPr lang="en-US" sz="1400" dirty="0">
                          <a:effectLst/>
                          <a:latin typeface="+mn-lt"/>
                          <a:ea typeface="Calibri"/>
                          <a:cs typeface="Arial"/>
                        </a:rPr>
                        <a:t>1-6 hour</a:t>
                      </a:r>
                    </a:p>
                    <a:p>
                      <a:pPr>
                        <a:lnSpc>
                          <a:spcPct val="115000"/>
                        </a:lnSpc>
                        <a:spcAft>
                          <a:spcPts val="0"/>
                        </a:spcAft>
                      </a:pPr>
                      <a:r>
                        <a:rPr lang="en-US" sz="1400" dirty="0">
                          <a:effectLst/>
                          <a:latin typeface="+mn-lt"/>
                          <a:ea typeface="Calibri"/>
                          <a:cs typeface="Arial"/>
                        </a:rPr>
                        <a:t> </a:t>
                      </a:r>
                    </a:p>
                  </a:txBody>
                  <a:tcPr marL="41042" marR="41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15000"/>
                        </a:lnSpc>
                        <a:spcAft>
                          <a:spcPts val="0"/>
                        </a:spcAft>
                      </a:pPr>
                      <a:r>
                        <a:rPr lang="en-US" sz="1400" dirty="0">
                          <a:solidFill>
                            <a:srgbClr val="FF0000"/>
                          </a:solidFill>
                          <a:effectLst/>
                          <a:latin typeface="+mn-lt"/>
                          <a:ea typeface="Calibri"/>
                          <a:cs typeface="Arial"/>
                        </a:rPr>
                        <a:t>Contaminated food from human flora</a:t>
                      </a:r>
                    </a:p>
                  </a:txBody>
                  <a:tcPr marL="41042" marR="41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EB3CF">
                        <a:lumMod val="20000"/>
                        <a:lumOff val="80000"/>
                      </a:srgbClr>
                    </a:solidFill>
                  </a:tcPr>
                </a:tc>
                <a:tc row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15000"/>
                        </a:lnSpc>
                        <a:spcAft>
                          <a:spcPts val="0"/>
                        </a:spcAft>
                      </a:pPr>
                      <a:r>
                        <a:rPr lang="en-US" sz="1400" dirty="0">
                          <a:effectLst/>
                          <a:latin typeface="+mn-lt"/>
                          <a:ea typeface="Calibri"/>
                          <a:cs typeface="Arial"/>
                        </a:rPr>
                        <a:t>Vomiting then watery diarrhea </a:t>
                      </a:r>
                    </a:p>
                  </a:txBody>
                  <a:tcPr marL="41042" marR="41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row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15000"/>
                        </a:lnSpc>
                        <a:spcAft>
                          <a:spcPts val="0"/>
                        </a:spcAft>
                      </a:pPr>
                      <a:r>
                        <a:rPr lang="en-US" sz="1400" dirty="0">
                          <a:effectLst/>
                          <a:latin typeface="+mn-lt"/>
                          <a:ea typeface="Calibri"/>
                          <a:cs typeface="Arial"/>
                        </a:rPr>
                        <a:t>Culture and toxin detection</a:t>
                      </a:r>
                    </a:p>
                  </a:txBody>
                  <a:tcPr marL="41042" marR="41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EB3CF">
                        <a:lumMod val="20000"/>
                        <a:lumOff val="80000"/>
                      </a:srgbClr>
                    </a:solidFill>
                  </a:tcPr>
                </a:tc>
                <a:tc row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15000"/>
                        </a:lnSpc>
                        <a:spcAft>
                          <a:spcPts val="0"/>
                        </a:spcAft>
                      </a:pPr>
                      <a:r>
                        <a:rPr lang="en-US" sz="1400" dirty="0">
                          <a:effectLst/>
                          <a:latin typeface="+mn-lt"/>
                          <a:ea typeface="Calibri"/>
                          <a:cs typeface="Arial"/>
                        </a:rPr>
                        <a:t>Observation and supportive treatment</a:t>
                      </a:r>
                    </a:p>
                  </a:txBody>
                  <a:tcPr marL="41042" marR="41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10001"/>
                  </a:ext>
                </a:extLst>
              </a:tr>
              <a:tr h="473245">
                <a:tc vMerge="1">
                  <a:txBody>
                    <a:bodyPr/>
                    <a:lstStyle/>
                    <a:p>
                      <a:endParaRPr lang="en-US"/>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15000"/>
                        </a:lnSpc>
                        <a:spcAft>
                          <a:spcPts val="0"/>
                        </a:spcAft>
                      </a:pPr>
                      <a:r>
                        <a:rPr lang="en-US" sz="1400" b="1" dirty="0">
                          <a:effectLst/>
                          <a:latin typeface="+mn-lt"/>
                          <a:ea typeface="Calibri"/>
                          <a:cs typeface="Arial"/>
                        </a:rPr>
                        <a:t>Clostridium</a:t>
                      </a:r>
                      <a:endParaRPr lang="en-US" sz="1400" dirty="0">
                        <a:effectLst/>
                        <a:latin typeface="+mn-lt"/>
                        <a:ea typeface="Calibri"/>
                        <a:cs typeface="Arial"/>
                      </a:endParaRPr>
                    </a:p>
                    <a:p>
                      <a:pPr>
                        <a:lnSpc>
                          <a:spcPct val="115000"/>
                        </a:lnSpc>
                        <a:spcAft>
                          <a:spcPts val="0"/>
                        </a:spcAft>
                      </a:pPr>
                      <a:r>
                        <a:rPr lang="en-US" sz="1400" b="1" dirty="0">
                          <a:effectLst/>
                          <a:latin typeface="+mn-lt"/>
                          <a:ea typeface="Calibri"/>
                          <a:cs typeface="Arial"/>
                        </a:rPr>
                        <a:t>perfringens</a:t>
                      </a:r>
                      <a:endParaRPr lang="en-US" sz="1400" dirty="0">
                        <a:effectLst/>
                        <a:latin typeface="+mn-lt"/>
                        <a:ea typeface="Calibri"/>
                        <a:cs typeface="Arial"/>
                      </a:endParaRPr>
                    </a:p>
                  </a:txBody>
                  <a:tcPr marL="41042" marR="41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EB3CF">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15000"/>
                        </a:lnSpc>
                        <a:spcAft>
                          <a:spcPts val="0"/>
                        </a:spcAft>
                      </a:pPr>
                      <a:r>
                        <a:rPr lang="en-US" sz="1400" dirty="0">
                          <a:effectLst/>
                          <a:latin typeface="+mn-lt"/>
                          <a:ea typeface="Calibri"/>
                          <a:cs typeface="Arial"/>
                        </a:rPr>
                        <a:t>8 to 16 hours</a:t>
                      </a:r>
                    </a:p>
                  </a:txBody>
                  <a:tcPr marL="41042" marR="41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15000"/>
                        </a:lnSpc>
                        <a:spcAft>
                          <a:spcPts val="0"/>
                        </a:spcAft>
                      </a:pPr>
                      <a:r>
                        <a:rPr lang="en-US" sz="1400" dirty="0">
                          <a:solidFill>
                            <a:srgbClr val="FF0000"/>
                          </a:solidFill>
                          <a:effectLst/>
                          <a:latin typeface="+mn-lt"/>
                          <a:ea typeface="Calibri"/>
                          <a:cs typeface="Arial"/>
                        </a:rPr>
                        <a:t>Food contaminated with Soil</a:t>
                      </a:r>
                    </a:p>
                  </a:txBody>
                  <a:tcPr marL="41042" marR="41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EB3CF">
                        <a:lumMod val="20000"/>
                        <a:lumOff val="80000"/>
                      </a:srgbClr>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02"/>
                  </a:ext>
                </a:extLst>
              </a:tr>
              <a:tr h="946489">
                <a:tc vMerge="1">
                  <a:txBody>
                    <a:bodyPr/>
                    <a:lstStyle/>
                    <a:p>
                      <a:endParaRPr lang="en-US"/>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15000"/>
                        </a:lnSpc>
                        <a:spcAft>
                          <a:spcPts val="0"/>
                        </a:spcAft>
                      </a:pPr>
                      <a:r>
                        <a:rPr lang="en-US" sz="1400" b="1" dirty="0">
                          <a:effectLst/>
                          <a:latin typeface="+mn-lt"/>
                          <a:ea typeface="Calibri"/>
                          <a:cs typeface="Arial"/>
                        </a:rPr>
                        <a:t>bacillus cereus</a:t>
                      </a:r>
                      <a:endParaRPr lang="en-US" sz="1400" dirty="0">
                        <a:effectLst/>
                        <a:latin typeface="+mn-lt"/>
                        <a:ea typeface="Calibri"/>
                        <a:cs typeface="Arial"/>
                      </a:endParaRPr>
                    </a:p>
                    <a:p>
                      <a:pPr>
                        <a:lnSpc>
                          <a:spcPct val="115000"/>
                        </a:lnSpc>
                        <a:spcAft>
                          <a:spcPts val="0"/>
                        </a:spcAft>
                      </a:pPr>
                      <a:r>
                        <a:rPr lang="en-US" sz="1400" b="1" dirty="0">
                          <a:effectLst/>
                          <a:latin typeface="+mn-lt"/>
                          <a:ea typeface="Calibri"/>
                          <a:cs typeface="Arial"/>
                        </a:rPr>
                        <a:t>spore forming aerobic Gram </a:t>
                      </a:r>
                      <a:r>
                        <a:rPr lang="en-US" sz="1400" b="1" dirty="0" err="1">
                          <a:effectLst/>
                          <a:latin typeface="+mn-lt"/>
                          <a:ea typeface="Calibri"/>
                          <a:cs typeface="Arial"/>
                        </a:rPr>
                        <a:t>pos</a:t>
                      </a:r>
                      <a:r>
                        <a:rPr lang="en-US" sz="1400" b="1" dirty="0">
                          <a:effectLst/>
                          <a:latin typeface="+mn-lt"/>
                          <a:ea typeface="Calibri"/>
                          <a:cs typeface="Arial"/>
                        </a:rPr>
                        <a:t> bacilli</a:t>
                      </a:r>
                      <a:endParaRPr lang="en-US" sz="1400" dirty="0">
                        <a:effectLst/>
                        <a:latin typeface="+mn-lt"/>
                        <a:ea typeface="Calibri"/>
                        <a:cs typeface="Arial"/>
                      </a:endParaRPr>
                    </a:p>
                  </a:txBody>
                  <a:tcPr marL="41042" marR="41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EB3CF">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15000"/>
                        </a:lnSpc>
                        <a:spcAft>
                          <a:spcPts val="0"/>
                        </a:spcAft>
                      </a:pPr>
                      <a:r>
                        <a:rPr lang="en-US" sz="1400" dirty="0">
                          <a:effectLst/>
                          <a:latin typeface="+mn-lt"/>
                          <a:ea typeface="Calibri"/>
                          <a:cs typeface="Arial"/>
                        </a:rPr>
                        <a:t>8 to 16 hours</a:t>
                      </a:r>
                    </a:p>
                  </a:txBody>
                  <a:tcPr marL="41042" marR="41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15000"/>
                        </a:lnSpc>
                        <a:spcAft>
                          <a:spcPts val="0"/>
                        </a:spcAft>
                      </a:pPr>
                      <a:r>
                        <a:rPr lang="en-US" sz="1400" dirty="0">
                          <a:solidFill>
                            <a:srgbClr val="FF0000"/>
                          </a:solidFill>
                          <a:effectLst/>
                          <a:latin typeface="+mn-lt"/>
                          <a:ea typeface="Calibri"/>
                          <a:cs typeface="Arial"/>
                        </a:rPr>
                        <a:t>8 to 16 hours</a:t>
                      </a:r>
                    </a:p>
                  </a:txBody>
                  <a:tcPr marL="41042" marR="41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EB3CF">
                        <a:lumMod val="20000"/>
                        <a:lumOff val="80000"/>
                      </a:srgbClr>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03"/>
                  </a:ext>
                </a:extLst>
              </a:tr>
              <a:tr h="47324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15000"/>
                        </a:lnSpc>
                        <a:spcAft>
                          <a:spcPts val="0"/>
                        </a:spcAft>
                      </a:pPr>
                      <a:r>
                        <a:rPr lang="en-US" sz="1400" b="1" dirty="0">
                          <a:effectLst/>
                          <a:latin typeface="+mn-lt"/>
                          <a:ea typeface="Times New Roman"/>
                          <a:cs typeface="Times New Roman"/>
                        </a:rPr>
                        <a:t>Travelers</a:t>
                      </a:r>
                      <a:endParaRPr lang="en-US" sz="1400" dirty="0">
                        <a:effectLst/>
                        <a:latin typeface="+mn-lt"/>
                        <a:ea typeface="Calibri"/>
                        <a:cs typeface="Arial"/>
                      </a:endParaRPr>
                    </a:p>
                  </a:txBody>
                  <a:tcPr marL="41042" marR="41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15000"/>
                        </a:lnSpc>
                        <a:spcAft>
                          <a:spcPts val="0"/>
                        </a:spcAft>
                      </a:pPr>
                      <a:r>
                        <a:rPr lang="en-US" sz="1400" b="1" dirty="0">
                          <a:effectLst/>
                          <a:latin typeface="+mn-lt"/>
                          <a:ea typeface="Calibri"/>
                          <a:cs typeface="Arial"/>
                        </a:rPr>
                        <a:t>ETEC</a:t>
                      </a:r>
                      <a:endParaRPr lang="en-US" sz="1400" dirty="0">
                        <a:effectLst/>
                        <a:latin typeface="+mn-lt"/>
                        <a:ea typeface="Calibri"/>
                        <a:cs typeface="Arial"/>
                      </a:endParaRPr>
                    </a:p>
                  </a:txBody>
                  <a:tcPr marL="41042" marR="41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EB3CF">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15000"/>
                        </a:lnSpc>
                        <a:spcAft>
                          <a:spcPts val="0"/>
                        </a:spcAft>
                      </a:pPr>
                      <a:r>
                        <a:rPr lang="en-US" sz="1400" dirty="0">
                          <a:effectLst/>
                          <a:latin typeface="+mn-lt"/>
                          <a:ea typeface="Calibri"/>
                          <a:cs typeface="Arial"/>
                        </a:rPr>
                        <a:t>1-3 Days</a:t>
                      </a:r>
                    </a:p>
                  </a:txBody>
                  <a:tcPr marL="41042" marR="41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15000"/>
                        </a:lnSpc>
                        <a:spcAft>
                          <a:spcPts val="0"/>
                        </a:spcAft>
                      </a:pPr>
                      <a:r>
                        <a:rPr lang="en-US" sz="1400" dirty="0">
                          <a:solidFill>
                            <a:srgbClr val="FF0000"/>
                          </a:solidFill>
                          <a:effectLst/>
                          <a:latin typeface="+mn-lt"/>
                          <a:ea typeface="Calibri"/>
                          <a:cs typeface="Arial"/>
                        </a:rPr>
                        <a:t>Travel</a:t>
                      </a:r>
                    </a:p>
                  </a:txBody>
                  <a:tcPr marL="41042" marR="41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EB3CF">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15000"/>
                        </a:lnSpc>
                        <a:spcAft>
                          <a:spcPts val="0"/>
                        </a:spcAft>
                      </a:pPr>
                      <a:r>
                        <a:rPr lang="en-US" sz="1400" dirty="0">
                          <a:effectLst/>
                          <a:latin typeface="+mn-lt"/>
                          <a:ea typeface="Calibri"/>
                          <a:cs typeface="Arial"/>
                        </a:rPr>
                        <a:t>Watery diarrhea </a:t>
                      </a:r>
                    </a:p>
                  </a:txBody>
                  <a:tcPr marL="41042" marR="41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15000"/>
                        </a:lnSpc>
                        <a:spcAft>
                          <a:spcPts val="0"/>
                        </a:spcAft>
                      </a:pPr>
                      <a:r>
                        <a:rPr lang="en-US" sz="1400" dirty="0">
                          <a:effectLst/>
                          <a:latin typeface="+mn-lt"/>
                          <a:ea typeface="Calibri"/>
                          <a:cs typeface="Arial"/>
                        </a:rPr>
                        <a:t>Culture</a:t>
                      </a:r>
                    </a:p>
                    <a:p>
                      <a:pPr>
                        <a:lnSpc>
                          <a:spcPct val="115000"/>
                        </a:lnSpc>
                        <a:spcAft>
                          <a:spcPts val="0"/>
                        </a:spcAft>
                      </a:pPr>
                      <a:r>
                        <a:rPr lang="en-US" sz="1400" dirty="0">
                          <a:effectLst/>
                          <a:latin typeface="+mn-lt"/>
                          <a:ea typeface="Calibri"/>
                          <a:cs typeface="Arial"/>
                        </a:rPr>
                        <a:t>Toxin detection</a:t>
                      </a:r>
                    </a:p>
                  </a:txBody>
                  <a:tcPr marL="41042" marR="41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EB3CF">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15000"/>
                        </a:lnSpc>
                        <a:spcAft>
                          <a:spcPts val="0"/>
                        </a:spcAft>
                      </a:pPr>
                      <a:r>
                        <a:rPr lang="en-US" sz="1400" dirty="0">
                          <a:effectLst/>
                          <a:latin typeface="+mn-lt"/>
                          <a:ea typeface="Calibri"/>
                          <a:cs typeface="Arial"/>
                        </a:rPr>
                        <a:t>ciprofloxacin</a:t>
                      </a:r>
                    </a:p>
                  </a:txBody>
                  <a:tcPr marL="41042" marR="41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10004"/>
                  </a:ext>
                </a:extLst>
              </a:tr>
              <a:tr h="54487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15000"/>
                        </a:lnSpc>
                        <a:spcAft>
                          <a:spcPts val="0"/>
                        </a:spcAft>
                      </a:pPr>
                      <a:r>
                        <a:rPr lang="en-US" sz="1400" b="1" dirty="0">
                          <a:effectLst/>
                          <a:latin typeface="+mn-lt"/>
                          <a:ea typeface="Times New Roman"/>
                          <a:cs typeface="Times New Roman"/>
                        </a:rPr>
                        <a:t>Antibiotics Associated </a:t>
                      </a:r>
                      <a:endParaRPr lang="en-US" sz="1400" dirty="0">
                        <a:effectLst/>
                        <a:latin typeface="+mn-lt"/>
                        <a:ea typeface="Calibri"/>
                        <a:cs typeface="Arial"/>
                      </a:endParaRPr>
                    </a:p>
                  </a:txBody>
                  <a:tcPr marL="41042" marR="41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15000"/>
                        </a:lnSpc>
                        <a:spcAft>
                          <a:spcPts val="0"/>
                        </a:spcAft>
                      </a:pPr>
                      <a:r>
                        <a:rPr lang="en-US" sz="1400" b="1" dirty="0">
                          <a:effectLst/>
                          <a:latin typeface="+mn-lt"/>
                          <a:ea typeface="Calibri"/>
                          <a:cs typeface="Arial"/>
                        </a:rPr>
                        <a:t>Clostridium </a:t>
                      </a:r>
                      <a:endParaRPr lang="en-US" sz="1400" dirty="0">
                        <a:effectLst/>
                        <a:latin typeface="+mn-lt"/>
                        <a:ea typeface="Calibri"/>
                        <a:cs typeface="Arial"/>
                      </a:endParaRPr>
                    </a:p>
                    <a:p>
                      <a:pPr>
                        <a:lnSpc>
                          <a:spcPct val="115000"/>
                        </a:lnSpc>
                        <a:spcAft>
                          <a:spcPts val="0"/>
                        </a:spcAft>
                      </a:pPr>
                      <a:r>
                        <a:rPr lang="en-US" sz="1400" b="1" dirty="0">
                          <a:effectLst/>
                          <a:latin typeface="+mn-lt"/>
                          <a:ea typeface="Calibri"/>
                          <a:cs typeface="Arial"/>
                        </a:rPr>
                        <a:t>Difficile </a:t>
                      </a:r>
                      <a:endParaRPr lang="en-US" sz="1400" dirty="0">
                        <a:effectLst/>
                        <a:latin typeface="+mn-lt"/>
                        <a:ea typeface="Calibri"/>
                        <a:cs typeface="Arial"/>
                      </a:endParaRPr>
                    </a:p>
                  </a:txBody>
                  <a:tcPr marL="41042" marR="41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EB3CF">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15000"/>
                        </a:lnSpc>
                        <a:spcAft>
                          <a:spcPts val="0"/>
                        </a:spcAft>
                      </a:pPr>
                      <a:r>
                        <a:rPr lang="en-US" sz="1400" dirty="0">
                          <a:effectLst/>
                          <a:latin typeface="+mn-lt"/>
                          <a:ea typeface="Calibri"/>
                          <a:cs typeface="Arial"/>
                        </a:rPr>
                        <a:t>1-3 Days</a:t>
                      </a:r>
                    </a:p>
                  </a:txBody>
                  <a:tcPr marL="41042" marR="41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15000"/>
                        </a:lnSpc>
                        <a:spcAft>
                          <a:spcPts val="0"/>
                        </a:spcAft>
                      </a:pPr>
                      <a:r>
                        <a:rPr lang="en-US" sz="1400" dirty="0">
                          <a:solidFill>
                            <a:srgbClr val="FF0000"/>
                          </a:solidFill>
                          <a:effectLst/>
                          <a:latin typeface="+mn-lt"/>
                          <a:ea typeface="Calibri"/>
                          <a:cs typeface="Arial"/>
                        </a:rPr>
                        <a:t>Antibiotics  use</a:t>
                      </a:r>
                    </a:p>
                    <a:p>
                      <a:pPr>
                        <a:lnSpc>
                          <a:spcPct val="115000"/>
                        </a:lnSpc>
                        <a:spcAft>
                          <a:spcPts val="0"/>
                        </a:spcAft>
                      </a:pPr>
                      <a:r>
                        <a:rPr lang="en-US" sz="1400" dirty="0">
                          <a:solidFill>
                            <a:srgbClr val="FF0000"/>
                          </a:solidFill>
                          <a:effectLst/>
                          <a:latin typeface="+mn-lt"/>
                          <a:ea typeface="Calibri"/>
                          <a:cs typeface="Arial"/>
                        </a:rPr>
                        <a:t>patient</a:t>
                      </a:r>
                      <a:r>
                        <a:rPr lang="en-US" sz="1400" dirty="0">
                          <a:solidFill>
                            <a:srgbClr val="FF0000"/>
                          </a:solidFill>
                          <a:effectLst/>
                          <a:latin typeface="+mn-lt"/>
                          <a:ea typeface="Calibri"/>
                          <a:cs typeface="Arial"/>
                          <a:sym typeface="Wingdings"/>
                        </a:rPr>
                        <a:t></a:t>
                      </a:r>
                      <a:r>
                        <a:rPr lang="en-US" sz="1400" dirty="0">
                          <a:solidFill>
                            <a:srgbClr val="FF0000"/>
                          </a:solidFill>
                          <a:effectLst/>
                          <a:latin typeface="+mn-lt"/>
                          <a:ea typeface="Calibri"/>
                          <a:cs typeface="Arial"/>
                        </a:rPr>
                        <a:t> patient</a:t>
                      </a:r>
                    </a:p>
                  </a:txBody>
                  <a:tcPr marL="41042" marR="41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EB3CF">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15000"/>
                        </a:lnSpc>
                        <a:spcAft>
                          <a:spcPts val="0"/>
                        </a:spcAft>
                      </a:pPr>
                      <a:r>
                        <a:rPr lang="en-US" sz="1400" dirty="0">
                          <a:effectLst/>
                          <a:latin typeface="+mn-lt"/>
                          <a:ea typeface="Calibri"/>
                          <a:cs typeface="Arial"/>
                        </a:rPr>
                        <a:t>Bloody diarrhea </a:t>
                      </a:r>
                    </a:p>
                    <a:p>
                      <a:pPr>
                        <a:lnSpc>
                          <a:spcPct val="115000"/>
                        </a:lnSpc>
                        <a:spcAft>
                          <a:spcPts val="0"/>
                        </a:spcAft>
                      </a:pPr>
                      <a:r>
                        <a:rPr lang="en-US" sz="1400" dirty="0">
                          <a:effectLst/>
                          <a:latin typeface="+mn-lt"/>
                          <a:ea typeface="Calibri"/>
                          <a:cs typeface="Arial"/>
                        </a:rPr>
                        <a:t>Toxin A and B</a:t>
                      </a:r>
                    </a:p>
                  </a:txBody>
                  <a:tcPr marL="41042" marR="41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15000"/>
                        </a:lnSpc>
                        <a:spcAft>
                          <a:spcPts val="0"/>
                        </a:spcAft>
                      </a:pPr>
                      <a:r>
                        <a:rPr lang="en-US" sz="1400" dirty="0">
                          <a:effectLst/>
                          <a:latin typeface="+mn-lt"/>
                          <a:ea typeface="Calibri"/>
                          <a:cs typeface="Arial"/>
                        </a:rPr>
                        <a:t>Toxin detection PCR</a:t>
                      </a:r>
                    </a:p>
                  </a:txBody>
                  <a:tcPr marL="41042" marR="41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EB3CF">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15000"/>
                        </a:lnSpc>
                        <a:spcAft>
                          <a:spcPts val="0"/>
                        </a:spcAft>
                      </a:pPr>
                      <a:r>
                        <a:rPr lang="en-US" sz="1400" dirty="0">
                          <a:effectLst/>
                          <a:latin typeface="+mn-lt"/>
                          <a:ea typeface="Calibri"/>
                          <a:cs typeface="Arial"/>
                        </a:rPr>
                        <a:t>Metronidazole +/- Vancomycin</a:t>
                      </a:r>
                    </a:p>
                  </a:txBody>
                  <a:tcPr marL="41042" marR="41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31323443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xmlns="" id="{CAF79385-28A3-4A0B-A555-6E149360095E}"/>
              </a:ext>
            </a:extLst>
          </p:cNvPr>
          <p:cNvCxnSpPr/>
          <p:nvPr/>
        </p:nvCxnSpPr>
        <p:spPr>
          <a:xfrm>
            <a:off x="0" y="6082747"/>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 name="TextBox 1">
            <a:extLst>
              <a:ext uri="{FF2B5EF4-FFF2-40B4-BE49-F238E27FC236}">
                <a16:creationId xmlns:a16="http://schemas.microsoft.com/office/drawing/2014/main" xmlns="" id="{6F6C7FFD-E29C-4FA2-912D-2AF413E5488A}"/>
              </a:ext>
            </a:extLst>
          </p:cNvPr>
          <p:cNvSpPr txBox="1"/>
          <p:nvPr/>
        </p:nvSpPr>
        <p:spPr>
          <a:xfrm>
            <a:off x="0" y="0"/>
            <a:ext cx="693018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99CB38">
                    <a:lumMod val="50000"/>
                  </a:srgbClr>
                </a:solidFill>
                <a:effectLst/>
                <a:uLnTx/>
                <a:uFillTx/>
                <a:latin typeface="Calibri Light" panose="020F0302020204030204"/>
                <a:ea typeface="+mn-ea"/>
                <a:cs typeface="+mn-cs"/>
              </a:rPr>
              <a:t>Recommended</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1" i="0" u="none" strike="noStrike" kern="1200" cap="none" spc="0" normalizeH="0" baseline="0" noProof="0" dirty="0">
                <a:ln>
                  <a:noFill/>
                </a:ln>
                <a:solidFill>
                  <a:srgbClr val="99CB38">
                    <a:lumMod val="50000"/>
                  </a:srgbClr>
                </a:solidFill>
                <a:effectLst/>
                <a:uLnTx/>
                <a:uFillTx/>
                <a:latin typeface="Calibri Light" panose="020F0302020204030204"/>
                <a:ea typeface="+mn-ea"/>
                <a:cs typeface="+mn-cs"/>
              </a:rPr>
              <a:t>from prof </a:t>
            </a:r>
            <a:r>
              <a:rPr kumimoji="0" lang="en-US" sz="2400" b="1" i="0" u="none" strike="noStrike" kern="1200" cap="none" spc="0" normalizeH="0" baseline="0" noProof="0" dirty="0" err="1">
                <a:ln>
                  <a:noFill/>
                </a:ln>
                <a:solidFill>
                  <a:srgbClr val="99CB38">
                    <a:lumMod val="50000"/>
                  </a:srgbClr>
                </a:solidFill>
                <a:effectLst/>
                <a:uLnTx/>
                <a:uFillTx/>
                <a:latin typeface="Calibri Light" panose="020F0302020204030204"/>
                <a:ea typeface="+mn-ea"/>
                <a:cs typeface="+mn-cs"/>
              </a:rPr>
              <a:t>ali</a:t>
            </a:r>
            <a:r>
              <a:rPr kumimoji="0" lang="en-US" sz="2400" b="1" i="0" u="none" strike="noStrike" kern="1200" cap="none" spc="0" normalizeH="0" baseline="0" noProof="0" dirty="0">
                <a:ln>
                  <a:noFill/>
                </a:ln>
                <a:solidFill>
                  <a:srgbClr val="99CB38">
                    <a:lumMod val="50000"/>
                  </a:srgbClr>
                </a:solidFill>
                <a:effectLst/>
                <a:uLnTx/>
                <a:uFillTx/>
                <a:latin typeface="Calibri Light" panose="020F0302020204030204"/>
                <a:ea typeface="+mn-ea"/>
                <a:cs typeface="+mn-cs"/>
              </a:rPr>
              <a:t>:</a:t>
            </a:r>
          </a:p>
        </p:txBody>
      </p:sp>
      <p:graphicFrame>
        <p:nvGraphicFramePr>
          <p:cNvPr id="5" name="Content Placeholder 3">
            <a:extLst>
              <a:ext uri="{FF2B5EF4-FFF2-40B4-BE49-F238E27FC236}">
                <a16:creationId xmlns:a16="http://schemas.microsoft.com/office/drawing/2014/main" xmlns="" id="{FEA3A262-E9EA-4E9F-9D1D-8B6512D128F1}"/>
              </a:ext>
            </a:extLst>
          </p:cNvPr>
          <p:cNvGraphicFramePr>
            <a:graphicFrameLocks/>
          </p:cNvGraphicFramePr>
          <p:nvPr>
            <p:extLst>
              <p:ext uri="{D42A27DB-BD31-4B8C-83A1-F6EECF244321}">
                <p14:modId xmlns:p14="http://schemas.microsoft.com/office/powerpoint/2010/main" val="777393572"/>
              </p:ext>
            </p:extLst>
          </p:nvPr>
        </p:nvGraphicFramePr>
        <p:xfrm>
          <a:off x="126609" y="420991"/>
          <a:ext cx="11549575" cy="5398008"/>
        </p:xfrm>
        <a:graphic>
          <a:graphicData uri="http://schemas.openxmlformats.org/drawingml/2006/table">
            <a:tbl>
              <a:tblPr firstRow="1" firstCol="1" bandRow="1"/>
              <a:tblGrid>
                <a:gridCol w="1519678">
                  <a:extLst>
                    <a:ext uri="{9D8B030D-6E8A-4147-A177-3AD203B41FA5}">
                      <a16:colId xmlns:a16="http://schemas.microsoft.com/office/drawing/2014/main" xmlns="" val="20000"/>
                    </a:ext>
                  </a:extLst>
                </a:gridCol>
                <a:gridCol w="2127554">
                  <a:extLst>
                    <a:ext uri="{9D8B030D-6E8A-4147-A177-3AD203B41FA5}">
                      <a16:colId xmlns:a16="http://schemas.microsoft.com/office/drawing/2014/main" xmlns="" val="20001"/>
                    </a:ext>
                  </a:extLst>
                </a:gridCol>
                <a:gridCol w="1349862">
                  <a:extLst>
                    <a:ext uri="{9D8B030D-6E8A-4147-A177-3AD203B41FA5}">
                      <a16:colId xmlns:a16="http://schemas.microsoft.com/office/drawing/2014/main" xmlns="" val="20002"/>
                    </a:ext>
                  </a:extLst>
                </a:gridCol>
                <a:gridCol w="1912536">
                  <a:extLst>
                    <a:ext uri="{9D8B030D-6E8A-4147-A177-3AD203B41FA5}">
                      <a16:colId xmlns:a16="http://schemas.microsoft.com/office/drawing/2014/main" xmlns="" val="20003"/>
                    </a:ext>
                  </a:extLst>
                </a:gridCol>
                <a:gridCol w="1703611">
                  <a:extLst>
                    <a:ext uri="{9D8B030D-6E8A-4147-A177-3AD203B41FA5}">
                      <a16:colId xmlns:a16="http://schemas.microsoft.com/office/drawing/2014/main" xmlns="" val="20004"/>
                    </a:ext>
                  </a:extLst>
                </a:gridCol>
                <a:gridCol w="1370288">
                  <a:extLst>
                    <a:ext uri="{9D8B030D-6E8A-4147-A177-3AD203B41FA5}">
                      <a16:colId xmlns:a16="http://schemas.microsoft.com/office/drawing/2014/main" xmlns="" val="20005"/>
                    </a:ext>
                  </a:extLst>
                </a:gridCol>
                <a:gridCol w="1566046">
                  <a:extLst>
                    <a:ext uri="{9D8B030D-6E8A-4147-A177-3AD203B41FA5}">
                      <a16:colId xmlns:a16="http://schemas.microsoft.com/office/drawing/2014/main" xmlns="" val="20006"/>
                    </a:ext>
                  </a:extLst>
                </a:gridCol>
              </a:tblGrid>
              <a:tr h="43271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15000"/>
                        </a:lnSpc>
                        <a:spcAft>
                          <a:spcPts val="0"/>
                        </a:spcAft>
                      </a:pPr>
                      <a:r>
                        <a:rPr lang="en-US" sz="1400" b="1" dirty="0">
                          <a:effectLst/>
                          <a:latin typeface="+mn-lt"/>
                          <a:ea typeface="Times New Roman"/>
                          <a:cs typeface="Times New Roman" panose="02020603050405020304" pitchFamily="18" charset="0"/>
                        </a:rPr>
                        <a:t>Type</a:t>
                      </a:r>
                      <a:endParaRPr lang="en-US" sz="1400" dirty="0">
                        <a:effectLst/>
                        <a:latin typeface="+mn-lt"/>
                        <a:ea typeface="Calibri"/>
                        <a:cs typeface="Times New Roman" panose="02020603050405020304" pitchFamily="18" charset="0"/>
                      </a:endParaRPr>
                    </a:p>
                  </a:txBody>
                  <a:tcPr marL="41042" marR="41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CB38">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15000"/>
                        </a:lnSpc>
                        <a:spcAft>
                          <a:spcPts val="0"/>
                        </a:spcAft>
                      </a:pPr>
                      <a:r>
                        <a:rPr lang="en-US" sz="1400" b="1" dirty="0">
                          <a:effectLst/>
                          <a:latin typeface="+mn-lt"/>
                          <a:ea typeface="Times New Roman"/>
                          <a:cs typeface="Times New Roman" panose="02020603050405020304" pitchFamily="18" charset="0"/>
                        </a:rPr>
                        <a:t>Organism</a:t>
                      </a:r>
                      <a:endParaRPr lang="en-US" sz="1400" dirty="0">
                        <a:effectLst/>
                        <a:latin typeface="+mn-lt"/>
                        <a:ea typeface="Calibri"/>
                        <a:cs typeface="Times New Roman" panose="02020603050405020304" pitchFamily="18" charset="0"/>
                      </a:endParaRPr>
                    </a:p>
                  </a:txBody>
                  <a:tcPr marL="41042" marR="41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CB38">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15000"/>
                        </a:lnSpc>
                        <a:spcAft>
                          <a:spcPts val="0"/>
                        </a:spcAft>
                      </a:pPr>
                      <a:r>
                        <a:rPr lang="en-US" sz="1400" b="1" dirty="0">
                          <a:effectLst/>
                          <a:latin typeface="+mn-lt"/>
                          <a:ea typeface="Times New Roman"/>
                          <a:cs typeface="Times New Roman" panose="02020603050405020304" pitchFamily="18" charset="0"/>
                        </a:rPr>
                        <a:t>Incubation </a:t>
                      </a:r>
                      <a:endParaRPr lang="en-US" sz="1400" dirty="0">
                        <a:effectLst/>
                        <a:latin typeface="+mn-lt"/>
                        <a:ea typeface="Calibri"/>
                        <a:cs typeface="Times New Roman" panose="02020603050405020304" pitchFamily="18" charset="0"/>
                      </a:endParaRPr>
                    </a:p>
                    <a:p>
                      <a:pPr>
                        <a:lnSpc>
                          <a:spcPct val="115000"/>
                        </a:lnSpc>
                        <a:spcAft>
                          <a:spcPts val="0"/>
                        </a:spcAft>
                      </a:pPr>
                      <a:r>
                        <a:rPr lang="en-US" sz="1400" b="1" dirty="0">
                          <a:effectLst/>
                          <a:latin typeface="+mn-lt"/>
                          <a:ea typeface="Times New Roman"/>
                          <a:cs typeface="Times New Roman" panose="02020603050405020304" pitchFamily="18" charset="0"/>
                        </a:rPr>
                        <a:t>Period </a:t>
                      </a:r>
                      <a:endParaRPr lang="en-US" sz="1400" dirty="0">
                        <a:effectLst/>
                        <a:latin typeface="+mn-lt"/>
                        <a:ea typeface="Calibri"/>
                        <a:cs typeface="Times New Roman" panose="02020603050405020304" pitchFamily="18" charset="0"/>
                      </a:endParaRPr>
                    </a:p>
                  </a:txBody>
                  <a:tcPr marL="41042" marR="41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CB38">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15000"/>
                        </a:lnSpc>
                        <a:spcAft>
                          <a:spcPts val="0"/>
                        </a:spcAft>
                      </a:pPr>
                      <a:r>
                        <a:rPr lang="en-US" sz="1400" b="1" dirty="0">
                          <a:effectLst/>
                          <a:latin typeface="+mn-lt"/>
                          <a:ea typeface="Times New Roman"/>
                          <a:cs typeface="Times New Roman" panose="02020603050405020304" pitchFamily="18" charset="0"/>
                        </a:rPr>
                        <a:t>Source</a:t>
                      </a:r>
                      <a:endParaRPr lang="en-US" sz="1400" dirty="0">
                        <a:effectLst/>
                        <a:latin typeface="+mn-lt"/>
                        <a:ea typeface="Calibri"/>
                        <a:cs typeface="Times New Roman" panose="02020603050405020304" pitchFamily="18" charset="0"/>
                      </a:endParaRPr>
                    </a:p>
                    <a:p>
                      <a:pPr>
                        <a:lnSpc>
                          <a:spcPct val="115000"/>
                        </a:lnSpc>
                        <a:spcAft>
                          <a:spcPts val="0"/>
                        </a:spcAft>
                      </a:pPr>
                      <a:r>
                        <a:rPr lang="en-US" sz="1400" b="1" dirty="0">
                          <a:effectLst/>
                          <a:latin typeface="+mn-lt"/>
                          <a:ea typeface="Times New Roman"/>
                          <a:cs typeface="Times New Roman" panose="02020603050405020304" pitchFamily="18" charset="0"/>
                        </a:rPr>
                        <a:t>Risk factors</a:t>
                      </a:r>
                      <a:endParaRPr lang="en-US" sz="1400" dirty="0">
                        <a:effectLst/>
                        <a:latin typeface="+mn-lt"/>
                        <a:ea typeface="Calibri"/>
                        <a:cs typeface="Times New Roman" panose="02020603050405020304" pitchFamily="18" charset="0"/>
                      </a:endParaRPr>
                    </a:p>
                  </a:txBody>
                  <a:tcPr marL="41042" marR="41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CB38">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15000"/>
                        </a:lnSpc>
                        <a:spcAft>
                          <a:spcPts val="0"/>
                        </a:spcAft>
                      </a:pPr>
                      <a:r>
                        <a:rPr lang="en-US" sz="1400" b="1" dirty="0">
                          <a:effectLst/>
                          <a:latin typeface="+mn-lt"/>
                          <a:ea typeface="Times New Roman"/>
                          <a:cs typeface="Times New Roman" panose="02020603050405020304" pitchFamily="18" charset="0"/>
                        </a:rPr>
                        <a:t>Clinical</a:t>
                      </a:r>
                      <a:endParaRPr lang="en-US" sz="1400" dirty="0">
                        <a:effectLst/>
                        <a:latin typeface="+mn-lt"/>
                        <a:ea typeface="Calibri"/>
                        <a:cs typeface="Times New Roman" panose="02020603050405020304" pitchFamily="18" charset="0"/>
                      </a:endParaRPr>
                    </a:p>
                  </a:txBody>
                  <a:tcPr marL="41042" marR="41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CB38">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15000"/>
                        </a:lnSpc>
                        <a:spcAft>
                          <a:spcPts val="0"/>
                        </a:spcAft>
                      </a:pPr>
                      <a:r>
                        <a:rPr lang="en-US" sz="1400" b="1" dirty="0">
                          <a:effectLst/>
                          <a:latin typeface="+mn-lt"/>
                          <a:ea typeface="Times New Roman"/>
                          <a:cs typeface="Times New Roman" panose="02020603050405020304" pitchFamily="18" charset="0"/>
                        </a:rPr>
                        <a:t>Diagnosis</a:t>
                      </a:r>
                      <a:endParaRPr lang="en-US" sz="1400" dirty="0">
                        <a:effectLst/>
                        <a:latin typeface="+mn-lt"/>
                        <a:ea typeface="Calibri"/>
                        <a:cs typeface="Times New Roman" panose="02020603050405020304" pitchFamily="18" charset="0"/>
                      </a:endParaRPr>
                    </a:p>
                  </a:txBody>
                  <a:tcPr marL="41042" marR="41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CB38">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15000"/>
                        </a:lnSpc>
                        <a:spcAft>
                          <a:spcPts val="0"/>
                        </a:spcAft>
                      </a:pPr>
                      <a:r>
                        <a:rPr lang="en-US" sz="1400" b="1" dirty="0">
                          <a:effectLst/>
                          <a:latin typeface="+mn-lt"/>
                          <a:ea typeface="Times New Roman"/>
                          <a:cs typeface="Times New Roman" panose="02020603050405020304" pitchFamily="18" charset="0"/>
                        </a:rPr>
                        <a:t>Treatment</a:t>
                      </a:r>
                      <a:endParaRPr lang="en-US" sz="1400" dirty="0">
                        <a:effectLst/>
                        <a:latin typeface="+mn-lt"/>
                        <a:ea typeface="Calibri"/>
                        <a:cs typeface="Times New Roman" panose="02020603050405020304" pitchFamily="18" charset="0"/>
                      </a:endParaRPr>
                    </a:p>
                  </a:txBody>
                  <a:tcPr marL="41042" marR="41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CB38">
                        <a:lumMod val="20000"/>
                        <a:lumOff val="80000"/>
                      </a:srgbClr>
                    </a:solidFill>
                  </a:tcPr>
                </a:tc>
                <a:extLst>
                  <a:ext uri="{0D108BD9-81ED-4DB2-BD59-A6C34878D82A}">
                    <a16:rowId xmlns:a16="http://schemas.microsoft.com/office/drawing/2014/main" xmlns="" val="10000"/>
                  </a:ext>
                </a:extLst>
              </a:tr>
              <a:tr h="1101417">
                <a:tc rowSpan="6">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15000"/>
                        </a:lnSpc>
                        <a:spcAft>
                          <a:spcPts val="0"/>
                        </a:spcAft>
                      </a:pPr>
                      <a:r>
                        <a:rPr lang="en-US" sz="1400" b="1" dirty="0">
                          <a:effectLst/>
                          <a:latin typeface="+mn-lt"/>
                          <a:ea typeface="Times New Roman"/>
                          <a:cs typeface="Times New Roman" panose="02020603050405020304" pitchFamily="18" charset="0"/>
                        </a:rPr>
                        <a:t>Infectious diarrhea </a:t>
                      </a:r>
                      <a:endParaRPr lang="en-US" sz="1400" dirty="0">
                        <a:effectLst/>
                        <a:latin typeface="+mn-lt"/>
                        <a:ea typeface="Calibri"/>
                        <a:cs typeface="Times New Roman" panose="02020603050405020304" pitchFamily="18" charset="0"/>
                      </a:endParaRPr>
                    </a:p>
                    <a:p>
                      <a:pPr>
                        <a:lnSpc>
                          <a:spcPct val="115000"/>
                        </a:lnSpc>
                        <a:spcAft>
                          <a:spcPts val="0"/>
                        </a:spcAft>
                      </a:pPr>
                      <a:r>
                        <a:rPr lang="en-US" sz="1400" b="1" dirty="0">
                          <a:effectLst/>
                          <a:latin typeface="+mn-lt"/>
                          <a:ea typeface="Times New Roman"/>
                          <a:cs typeface="Times New Roman" panose="02020603050405020304" pitchFamily="18" charset="0"/>
                        </a:rPr>
                        <a:t>Non-invasive </a:t>
                      </a:r>
                      <a:endParaRPr lang="en-US" sz="1400" dirty="0">
                        <a:effectLst/>
                        <a:latin typeface="+mn-lt"/>
                        <a:ea typeface="Calibri"/>
                        <a:cs typeface="Times New Roman" panose="02020603050405020304" pitchFamily="18" charset="0"/>
                      </a:endParaRPr>
                    </a:p>
                    <a:p>
                      <a:pPr>
                        <a:lnSpc>
                          <a:spcPct val="115000"/>
                        </a:lnSpc>
                        <a:spcAft>
                          <a:spcPts val="0"/>
                        </a:spcAft>
                      </a:pPr>
                      <a:r>
                        <a:rPr lang="en-US" sz="1400" b="1" dirty="0">
                          <a:effectLst/>
                          <a:latin typeface="+mn-lt"/>
                          <a:ea typeface="Times New Roman"/>
                          <a:cs typeface="Times New Roman" panose="02020603050405020304" pitchFamily="18" charset="0"/>
                        </a:rPr>
                        <a:t>Watery</a:t>
                      </a:r>
                    </a:p>
                    <a:p>
                      <a:pPr>
                        <a:lnSpc>
                          <a:spcPct val="115000"/>
                        </a:lnSpc>
                        <a:spcAft>
                          <a:spcPts val="0"/>
                        </a:spcAft>
                      </a:pPr>
                      <a:r>
                        <a:rPr lang="en-US" sz="1400" b="1" dirty="0">
                          <a:effectLst/>
                          <a:latin typeface="+mn-lt"/>
                          <a:ea typeface="Times New Roman"/>
                          <a:cs typeface="Times New Roman" panose="02020603050405020304" pitchFamily="18" charset="0"/>
                        </a:rPr>
                        <a:t> +/-blood</a:t>
                      </a:r>
                      <a:endParaRPr lang="en-US" sz="1400" dirty="0">
                        <a:effectLst/>
                        <a:latin typeface="+mn-lt"/>
                        <a:ea typeface="Calibri"/>
                        <a:cs typeface="Times New Roman" panose="02020603050405020304" pitchFamily="18" charset="0"/>
                      </a:endParaRPr>
                    </a:p>
                  </a:txBody>
                  <a:tcPr marL="41042" marR="41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15000"/>
                        </a:lnSpc>
                        <a:spcAft>
                          <a:spcPts val="0"/>
                        </a:spcAft>
                      </a:pPr>
                      <a:r>
                        <a:rPr lang="en-US" sz="1400" b="1" dirty="0">
                          <a:effectLst/>
                          <a:latin typeface="+mn-lt"/>
                          <a:ea typeface="Calibri"/>
                          <a:cs typeface="Times New Roman" panose="02020603050405020304" pitchFamily="18" charset="0"/>
                        </a:rPr>
                        <a:t>Salmonella</a:t>
                      </a:r>
                      <a:endParaRPr lang="en-US" sz="1400" dirty="0">
                        <a:effectLst/>
                        <a:latin typeface="+mn-lt"/>
                        <a:ea typeface="Calibri"/>
                        <a:cs typeface="Times New Roman" panose="02020603050405020304" pitchFamily="18" charset="0"/>
                      </a:endParaRPr>
                    </a:p>
                    <a:p>
                      <a:pPr>
                        <a:lnSpc>
                          <a:spcPct val="115000"/>
                        </a:lnSpc>
                        <a:spcAft>
                          <a:spcPts val="0"/>
                        </a:spcAft>
                      </a:pPr>
                      <a:r>
                        <a:rPr lang="en-US" sz="1400" b="1" dirty="0">
                          <a:effectLst/>
                          <a:latin typeface="+mn-lt"/>
                          <a:ea typeface="Calibri"/>
                          <a:cs typeface="Times New Roman" panose="02020603050405020304" pitchFamily="18" charset="0"/>
                        </a:rPr>
                        <a:t>gram-negative rods</a:t>
                      </a:r>
                      <a:endParaRPr lang="en-US" sz="1400" dirty="0">
                        <a:effectLst/>
                        <a:latin typeface="+mn-lt"/>
                        <a:ea typeface="Calibri"/>
                        <a:cs typeface="Times New Roman" panose="02020603050405020304" pitchFamily="18" charset="0"/>
                      </a:endParaRPr>
                    </a:p>
                  </a:txBody>
                  <a:tcPr marL="41042" marR="41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1C3F9">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15000"/>
                        </a:lnSpc>
                        <a:spcAft>
                          <a:spcPts val="0"/>
                        </a:spcAft>
                      </a:pPr>
                      <a:r>
                        <a:rPr lang="en-US" sz="1400" dirty="0">
                          <a:effectLst/>
                          <a:latin typeface="+mn-lt"/>
                          <a:ea typeface="Calibri"/>
                          <a:cs typeface="Times New Roman" panose="02020603050405020304" pitchFamily="18" charset="0"/>
                        </a:rPr>
                        <a:t>1-3 Days</a:t>
                      </a:r>
                    </a:p>
                  </a:txBody>
                  <a:tcPr marL="41042" marR="41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15000"/>
                        </a:lnSpc>
                        <a:spcAft>
                          <a:spcPts val="0"/>
                        </a:spcAft>
                      </a:pPr>
                      <a:r>
                        <a:rPr lang="en-US" sz="1400" dirty="0" err="1">
                          <a:solidFill>
                            <a:srgbClr val="FF0000"/>
                          </a:solidFill>
                          <a:effectLst/>
                          <a:latin typeface="+mn-lt"/>
                          <a:ea typeface="Calibri"/>
                          <a:cs typeface="Times New Roman" panose="02020603050405020304" pitchFamily="18" charset="0"/>
                        </a:rPr>
                        <a:t>S.typhi</a:t>
                      </a:r>
                      <a:r>
                        <a:rPr lang="en-US" sz="1400" dirty="0">
                          <a:solidFill>
                            <a:srgbClr val="FF0000"/>
                          </a:solidFill>
                          <a:effectLst/>
                          <a:latin typeface="+mn-lt"/>
                          <a:ea typeface="Calibri"/>
                          <a:cs typeface="Times New Roman" panose="02020603050405020304" pitchFamily="18" charset="0"/>
                        </a:rPr>
                        <a:t> and </a:t>
                      </a:r>
                      <a:r>
                        <a:rPr lang="en-US" sz="1400" dirty="0" err="1">
                          <a:solidFill>
                            <a:srgbClr val="FF0000"/>
                          </a:solidFill>
                          <a:effectLst/>
                          <a:latin typeface="+mn-lt"/>
                          <a:ea typeface="Calibri"/>
                          <a:cs typeface="Times New Roman" panose="02020603050405020304" pitchFamily="18" charset="0"/>
                        </a:rPr>
                        <a:t>S.para</a:t>
                      </a:r>
                      <a:r>
                        <a:rPr lang="en-US" sz="1400" dirty="0">
                          <a:solidFill>
                            <a:srgbClr val="FF0000"/>
                          </a:solidFill>
                          <a:effectLst/>
                          <a:latin typeface="+mn-lt"/>
                          <a:ea typeface="Calibri"/>
                          <a:cs typeface="Times New Roman" panose="02020603050405020304" pitchFamily="18" charset="0"/>
                        </a:rPr>
                        <a:t> Human</a:t>
                      </a:r>
                    </a:p>
                    <a:p>
                      <a:pPr>
                        <a:lnSpc>
                          <a:spcPct val="115000"/>
                        </a:lnSpc>
                        <a:spcAft>
                          <a:spcPts val="0"/>
                        </a:spcAft>
                      </a:pPr>
                      <a:r>
                        <a:rPr lang="en-US" sz="1400" dirty="0">
                          <a:solidFill>
                            <a:srgbClr val="FF0000"/>
                          </a:solidFill>
                          <a:effectLst/>
                          <a:latin typeface="+mn-lt"/>
                          <a:ea typeface="Calibri"/>
                          <a:cs typeface="Times New Roman" panose="02020603050405020304" pitchFamily="18" charset="0"/>
                        </a:rPr>
                        <a:t>Others reptiles  and snakes </a:t>
                      </a:r>
                    </a:p>
                  </a:txBody>
                  <a:tcPr marL="41042" marR="41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1C3F9">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15000"/>
                        </a:lnSpc>
                        <a:spcAft>
                          <a:spcPts val="0"/>
                        </a:spcAft>
                      </a:pPr>
                      <a:r>
                        <a:rPr lang="en-US" sz="1400" dirty="0">
                          <a:effectLst/>
                          <a:latin typeface="+mn-lt"/>
                          <a:ea typeface="Calibri"/>
                          <a:cs typeface="Times New Roman" panose="02020603050405020304" pitchFamily="18" charset="0"/>
                        </a:rPr>
                        <a:t>Watery+/-Blood</a:t>
                      </a:r>
                    </a:p>
                  </a:txBody>
                  <a:tcPr marL="41042" marR="41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15000"/>
                        </a:lnSpc>
                        <a:spcAft>
                          <a:spcPts val="0"/>
                        </a:spcAft>
                      </a:pPr>
                      <a:r>
                        <a:rPr lang="en-US" sz="1400" dirty="0" err="1">
                          <a:effectLst/>
                          <a:latin typeface="+mn-lt"/>
                          <a:ea typeface="Calibri"/>
                          <a:cs typeface="Times New Roman" panose="02020603050405020304" pitchFamily="18" charset="0"/>
                        </a:rPr>
                        <a:t>S.typhi</a:t>
                      </a:r>
                      <a:r>
                        <a:rPr lang="en-US" sz="1400" dirty="0">
                          <a:effectLst/>
                          <a:latin typeface="+mn-lt"/>
                          <a:ea typeface="Calibri"/>
                          <a:cs typeface="Times New Roman" panose="02020603050405020304" pitchFamily="18" charset="0"/>
                        </a:rPr>
                        <a:t> and </a:t>
                      </a:r>
                      <a:r>
                        <a:rPr lang="en-US" sz="1400" dirty="0" err="1">
                          <a:effectLst/>
                          <a:latin typeface="+mn-lt"/>
                          <a:ea typeface="Calibri"/>
                          <a:cs typeface="Times New Roman" panose="02020603050405020304" pitchFamily="18" charset="0"/>
                        </a:rPr>
                        <a:t>S.para</a:t>
                      </a:r>
                      <a:r>
                        <a:rPr lang="en-US" sz="1400" dirty="0">
                          <a:effectLst/>
                          <a:latin typeface="+mn-lt"/>
                          <a:ea typeface="Calibri"/>
                          <a:cs typeface="Times New Roman" panose="02020603050405020304" pitchFamily="18" charset="0"/>
                        </a:rPr>
                        <a:t> </a:t>
                      </a:r>
                      <a:r>
                        <a:rPr lang="en-US" sz="1400" dirty="0" err="1">
                          <a:effectLst/>
                          <a:latin typeface="+mn-lt"/>
                          <a:ea typeface="Calibri"/>
                          <a:cs typeface="Times New Roman" panose="02020603050405020304" pitchFamily="18" charset="0"/>
                        </a:rPr>
                        <a:t>typhi</a:t>
                      </a:r>
                      <a:r>
                        <a:rPr lang="en-US" sz="1400" dirty="0">
                          <a:effectLst/>
                          <a:latin typeface="+mn-lt"/>
                          <a:ea typeface="Calibri"/>
                          <a:cs typeface="Times New Roman" panose="02020603050405020304" pitchFamily="18" charset="0"/>
                          <a:sym typeface="Wingdings"/>
                        </a:rPr>
                        <a:t></a:t>
                      </a:r>
                      <a:r>
                        <a:rPr lang="en-US" sz="1400" dirty="0">
                          <a:effectLst/>
                          <a:latin typeface="+mn-lt"/>
                          <a:ea typeface="Calibri"/>
                          <a:cs typeface="Times New Roman" panose="02020603050405020304" pitchFamily="18" charset="0"/>
                        </a:rPr>
                        <a:t> typhoid</a:t>
                      </a:r>
                    </a:p>
                    <a:p>
                      <a:pPr>
                        <a:lnSpc>
                          <a:spcPct val="115000"/>
                        </a:lnSpc>
                        <a:spcAft>
                          <a:spcPts val="0"/>
                        </a:spcAft>
                      </a:pPr>
                      <a:r>
                        <a:rPr lang="en-US" sz="1400" dirty="0">
                          <a:effectLst/>
                          <a:latin typeface="+mn-lt"/>
                          <a:ea typeface="Calibri"/>
                          <a:cs typeface="Times New Roman" panose="02020603050405020304" pitchFamily="18" charset="0"/>
                        </a:rPr>
                        <a:t>Others watery diarrhea </a:t>
                      </a:r>
                    </a:p>
                  </a:txBody>
                  <a:tcPr marL="41042" marR="41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1C3F9">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15000"/>
                        </a:lnSpc>
                        <a:spcAft>
                          <a:spcPts val="0"/>
                        </a:spcAft>
                      </a:pPr>
                      <a:r>
                        <a:rPr lang="en-US" sz="1400" dirty="0">
                          <a:effectLst/>
                          <a:latin typeface="+mn-lt"/>
                          <a:ea typeface="Calibri"/>
                          <a:cs typeface="Times New Roman" panose="02020603050405020304" pitchFamily="18" charset="0"/>
                        </a:rPr>
                        <a:t>Ampicillin or </a:t>
                      </a:r>
                      <a:r>
                        <a:rPr lang="en-US" sz="1400" dirty="0" err="1">
                          <a:effectLst/>
                          <a:latin typeface="+mn-lt"/>
                          <a:ea typeface="Calibri"/>
                          <a:cs typeface="Times New Roman" panose="02020603050405020304" pitchFamily="18" charset="0"/>
                        </a:rPr>
                        <a:t>ciprofluxaci</a:t>
                      </a:r>
                      <a:r>
                        <a:rPr lang="en-US" sz="1400" dirty="0">
                          <a:effectLst/>
                          <a:latin typeface="+mn-lt"/>
                          <a:ea typeface="Calibri"/>
                          <a:cs typeface="Times New Roman" panose="02020603050405020304" pitchFamily="18" charset="0"/>
                        </a:rPr>
                        <a:t> or metronidazole or trimethoprim sulfa </a:t>
                      </a:r>
                    </a:p>
                  </a:txBody>
                  <a:tcPr marL="41042" marR="41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10001"/>
                  </a:ext>
                </a:extLst>
              </a:tr>
              <a:tr h="878514">
                <a:tc vMerge="1">
                  <a:txBody>
                    <a:bodyPr/>
                    <a:lstStyle/>
                    <a:p>
                      <a:endParaRPr lang="en-US"/>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15000"/>
                        </a:lnSpc>
                        <a:spcAft>
                          <a:spcPts val="0"/>
                        </a:spcAft>
                      </a:pPr>
                      <a:r>
                        <a:rPr lang="en-US" sz="1400" b="1" dirty="0">
                          <a:effectLst/>
                          <a:latin typeface="+mn-lt"/>
                          <a:ea typeface="Calibri"/>
                          <a:cs typeface="Times New Roman" panose="02020603050405020304" pitchFamily="18" charset="0"/>
                        </a:rPr>
                        <a:t>campylobacter </a:t>
                      </a:r>
                      <a:r>
                        <a:rPr lang="en-US" sz="1400" b="1" dirty="0" err="1">
                          <a:effectLst/>
                          <a:latin typeface="+mn-lt"/>
                          <a:ea typeface="Calibri"/>
                          <a:cs typeface="Times New Roman" panose="02020603050405020304" pitchFamily="18" charset="0"/>
                        </a:rPr>
                        <a:t>jejuni</a:t>
                      </a:r>
                      <a:endParaRPr lang="en-US" sz="1400" dirty="0">
                        <a:effectLst/>
                        <a:latin typeface="+mn-lt"/>
                        <a:ea typeface="Calibri"/>
                        <a:cs typeface="Times New Roman" panose="02020603050405020304" pitchFamily="18" charset="0"/>
                      </a:endParaRPr>
                    </a:p>
                    <a:p>
                      <a:pPr>
                        <a:lnSpc>
                          <a:spcPct val="115000"/>
                        </a:lnSpc>
                        <a:spcAft>
                          <a:spcPts val="0"/>
                        </a:spcAft>
                      </a:pPr>
                      <a:r>
                        <a:rPr lang="en-US" sz="1400" b="1" dirty="0">
                          <a:effectLst/>
                          <a:latin typeface="+mn-lt"/>
                          <a:ea typeface="Calibri"/>
                          <a:cs typeface="Times New Roman" panose="02020603050405020304" pitchFamily="18" charset="0"/>
                        </a:rPr>
                        <a:t>small, curved, gram-negative rods</a:t>
                      </a:r>
                      <a:endParaRPr lang="en-US" sz="1400" dirty="0">
                        <a:effectLst/>
                        <a:latin typeface="+mn-lt"/>
                        <a:ea typeface="Calibri"/>
                        <a:cs typeface="Times New Roman" panose="02020603050405020304" pitchFamily="18" charset="0"/>
                      </a:endParaRPr>
                    </a:p>
                  </a:txBody>
                  <a:tcPr marL="41042" marR="41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1C3F9">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15000"/>
                        </a:lnSpc>
                        <a:spcAft>
                          <a:spcPts val="0"/>
                        </a:spcAft>
                      </a:pPr>
                      <a:r>
                        <a:rPr lang="en-US" sz="1400" dirty="0">
                          <a:effectLst/>
                          <a:latin typeface="+mn-lt"/>
                          <a:ea typeface="Calibri"/>
                          <a:cs typeface="Times New Roman" panose="02020603050405020304" pitchFamily="18" charset="0"/>
                        </a:rPr>
                        <a:t>1-3 Days</a:t>
                      </a:r>
                    </a:p>
                  </a:txBody>
                  <a:tcPr marL="41042" marR="41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15000"/>
                        </a:lnSpc>
                        <a:spcAft>
                          <a:spcPts val="0"/>
                        </a:spcAft>
                      </a:pPr>
                      <a:r>
                        <a:rPr lang="en-US" sz="1400" dirty="0">
                          <a:solidFill>
                            <a:srgbClr val="FF0000"/>
                          </a:solidFill>
                          <a:effectLst/>
                          <a:latin typeface="+mn-lt"/>
                          <a:ea typeface="Calibri"/>
                          <a:cs typeface="Times New Roman" panose="02020603050405020304" pitchFamily="18" charset="0"/>
                        </a:rPr>
                        <a:t>poultry</a:t>
                      </a:r>
                    </a:p>
                  </a:txBody>
                  <a:tcPr marL="41042" marR="41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1C3F9">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15000"/>
                        </a:lnSpc>
                        <a:spcAft>
                          <a:spcPts val="0"/>
                        </a:spcAft>
                      </a:pPr>
                      <a:r>
                        <a:rPr lang="en-US" sz="1400" dirty="0">
                          <a:effectLst/>
                          <a:latin typeface="+mn-lt"/>
                          <a:ea typeface="Calibri"/>
                          <a:cs typeface="Times New Roman" panose="02020603050405020304" pitchFamily="18" charset="0"/>
                        </a:rPr>
                        <a:t>Watery+/-Blood</a:t>
                      </a:r>
                    </a:p>
                  </a:txBody>
                  <a:tcPr marL="41042" marR="41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15000"/>
                        </a:lnSpc>
                        <a:spcAft>
                          <a:spcPts val="0"/>
                        </a:spcAft>
                      </a:pPr>
                      <a:r>
                        <a:rPr lang="en-US" sz="1400" b="1" dirty="0">
                          <a:solidFill>
                            <a:srgbClr val="FF0000"/>
                          </a:solidFill>
                          <a:effectLst/>
                          <a:latin typeface="+mn-lt"/>
                          <a:ea typeface="Calibri"/>
                          <a:cs typeface="Times New Roman" panose="02020603050405020304" pitchFamily="18" charset="0"/>
                        </a:rPr>
                        <a:t>Special media at 42 </a:t>
                      </a:r>
                      <a:r>
                        <a:rPr lang="en-US" sz="1400" b="1" baseline="30000" dirty="0">
                          <a:solidFill>
                            <a:srgbClr val="FF0000"/>
                          </a:solidFill>
                          <a:effectLst/>
                          <a:latin typeface="+mn-lt"/>
                          <a:ea typeface="Calibri"/>
                          <a:cs typeface="Times New Roman" panose="02020603050405020304" pitchFamily="18" charset="0"/>
                        </a:rPr>
                        <a:t>o </a:t>
                      </a:r>
                      <a:r>
                        <a:rPr lang="en-US" sz="1400" b="1" dirty="0">
                          <a:solidFill>
                            <a:srgbClr val="FF0000"/>
                          </a:solidFill>
                          <a:effectLst/>
                          <a:latin typeface="+mn-lt"/>
                          <a:ea typeface="Calibri"/>
                          <a:cs typeface="Times New Roman" panose="02020603050405020304" pitchFamily="18" charset="0"/>
                        </a:rPr>
                        <a:t>C  at microaerophilic condition </a:t>
                      </a:r>
                      <a:endParaRPr lang="en-US" sz="1400" dirty="0">
                        <a:solidFill>
                          <a:srgbClr val="FF0000"/>
                        </a:solidFill>
                        <a:effectLst/>
                        <a:latin typeface="+mn-lt"/>
                        <a:ea typeface="Calibri"/>
                        <a:cs typeface="Times New Roman" panose="02020603050405020304" pitchFamily="18" charset="0"/>
                      </a:endParaRPr>
                    </a:p>
                  </a:txBody>
                  <a:tcPr marL="41042" marR="41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1C3F9">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15000"/>
                        </a:lnSpc>
                        <a:spcAft>
                          <a:spcPts val="0"/>
                        </a:spcAft>
                      </a:pPr>
                      <a:r>
                        <a:rPr lang="en-US" sz="1400" dirty="0">
                          <a:effectLst/>
                          <a:latin typeface="+mn-lt"/>
                          <a:ea typeface="Calibri"/>
                          <a:cs typeface="Times New Roman" panose="02020603050405020304" pitchFamily="18" charset="0"/>
                        </a:rPr>
                        <a:t>Erythromycin </a:t>
                      </a:r>
                    </a:p>
                  </a:txBody>
                  <a:tcPr marL="41042" marR="41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10002"/>
                  </a:ext>
                </a:extLst>
              </a:tr>
              <a:tr h="655612">
                <a:tc vMerge="1">
                  <a:txBody>
                    <a:bodyPr/>
                    <a:lstStyle/>
                    <a:p>
                      <a:endParaRPr lang="en-US"/>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15000"/>
                        </a:lnSpc>
                        <a:spcAft>
                          <a:spcPts val="0"/>
                        </a:spcAft>
                      </a:pPr>
                      <a:r>
                        <a:rPr lang="en-US" sz="1400" b="1" dirty="0">
                          <a:effectLst/>
                          <a:latin typeface="+mn-lt"/>
                          <a:ea typeface="Calibri"/>
                          <a:cs typeface="Times New Roman" panose="02020603050405020304" pitchFamily="18" charset="0"/>
                        </a:rPr>
                        <a:t>EHEC</a:t>
                      </a:r>
                      <a:endParaRPr lang="en-US" sz="1400" dirty="0">
                        <a:effectLst/>
                        <a:latin typeface="+mn-lt"/>
                        <a:ea typeface="Calibri"/>
                        <a:cs typeface="Times New Roman" panose="02020603050405020304" pitchFamily="18" charset="0"/>
                      </a:endParaRPr>
                    </a:p>
                  </a:txBody>
                  <a:tcPr marL="41042" marR="41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1C3F9">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15000"/>
                        </a:lnSpc>
                        <a:spcAft>
                          <a:spcPts val="0"/>
                        </a:spcAft>
                      </a:pPr>
                      <a:r>
                        <a:rPr lang="en-US" sz="1400" dirty="0">
                          <a:effectLst/>
                          <a:latin typeface="+mn-lt"/>
                          <a:ea typeface="Calibri"/>
                          <a:cs typeface="Times New Roman" panose="02020603050405020304" pitchFamily="18" charset="0"/>
                        </a:rPr>
                        <a:t>1-3 Days</a:t>
                      </a:r>
                    </a:p>
                  </a:txBody>
                  <a:tcPr marL="41042" marR="41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15000"/>
                        </a:lnSpc>
                        <a:spcAft>
                          <a:spcPts val="0"/>
                        </a:spcAft>
                      </a:pPr>
                      <a:r>
                        <a:rPr lang="en-US" sz="1400" dirty="0">
                          <a:solidFill>
                            <a:srgbClr val="FF0000"/>
                          </a:solidFill>
                          <a:effectLst/>
                          <a:latin typeface="+mn-lt"/>
                          <a:ea typeface="Calibri"/>
                          <a:cs typeface="Times New Roman" panose="02020603050405020304" pitchFamily="18" charset="0"/>
                        </a:rPr>
                        <a:t>beef</a:t>
                      </a:r>
                    </a:p>
                  </a:txBody>
                  <a:tcPr marL="41042" marR="41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1C3F9">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15000"/>
                        </a:lnSpc>
                        <a:spcAft>
                          <a:spcPts val="0"/>
                        </a:spcAft>
                      </a:pPr>
                      <a:r>
                        <a:rPr lang="en-US" sz="1400" dirty="0">
                          <a:effectLst/>
                          <a:latin typeface="+mn-lt"/>
                          <a:ea typeface="Calibri"/>
                          <a:cs typeface="Times New Roman" panose="02020603050405020304" pitchFamily="18" charset="0"/>
                        </a:rPr>
                        <a:t>Watery then bloody diarrhea</a:t>
                      </a:r>
                    </a:p>
                    <a:p>
                      <a:pPr>
                        <a:lnSpc>
                          <a:spcPct val="115000"/>
                        </a:lnSpc>
                        <a:spcAft>
                          <a:spcPts val="0"/>
                        </a:spcAft>
                      </a:pPr>
                      <a:r>
                        <a:rPr lang="en-US" sz="1400" dirty="0">
                          <a:effectLst/>
                          <a:latin typeface="+mn-lt"/>
                          <a:ea typeface="Calibri"/>
                          <a:cs typeface="Times New Roman" panose="02020603050405020304" pitchFamily="18" charset="0"/>
                        </a:rPr>
                        <a:t>Renal failure </a:t>
                      </a:r>
                    </a:p>
                  </a:txBody>
                  <a:tcPr marL="41042" marR="41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15000"/>
                        </a:lnSpc>
                        <a:spcAft>
                          <a:spcPts val="0"/>
                        </a:spcAft>
                      </a:pPr>
                      <a:r>
                        <a:rPr lang="en-US" sz="1400" dirty="0">
                          <a:effectLst/>
                          <a:latin typeface="+mn-lt"/>
                          <a:ea typeface="Calibri"/>
                          <a:cs typeface="Times New Roman" panose="02020603050405020304" pitchFamily="18" charset="0"/>
                        </a:rPr>
                        <a:t>Culture and toxin detection</a:t>
                      </a:r>
                    </a:p>
                  </a:txBody>
                  <a:tcPr marL="41042" marR="41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1C3F9">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15000"/>
                        </a:lnSpc>
                        <a:spcAft>
                          <a:spcPts val="0"/>
                        </a:spcAft>
                      </a:pPr>
                      <a:r>
                        <a:rPr lang="en-US" sz="1400" dirty="0">
                          <a:effectLst/>
                          <a:latin typeface="+mn-lt"/>
                          <a:ea typeface="Calibri"/>
                          <a:cs typeface="Times New Roman" panose="02020603050405020304" pitchFamily="18" charset="0"/>
                        </a:rPr>
                        <a:t> </a:t>
                      </a:r>
                    </a:p>
                  </a:txBody>
                  <a:tcPr marL="41042" marR="41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10003"/>
                  </a:ext>
                </a:extLst>
              </a:tr>
              <a:tr h="655612">
                <a:tc vMerge="1">
                  <a:txBody>
                    <a:bodyPr/>
                    <a:lstStyle/>
                    <a:p>
                      <a:endParaRPr lang="en-US"/>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15000"/>
                        </a:lnSpc>
                        <a:spcAft>
                          <a:spcPts val="0"/>
                        </a:spcAft>
                      </a:pPr>
                      <a:r>
                        <a:rPr lang="en-US" sz="1400" b="1" dirty="0">
                          <a:effectLst/>
                          <a:latin typeface="+mn-lt"/>
                          <a:ea typeface="Calibri"/>
                          <a:cs typeface="Times New Roman" panose="02020603050405020304" pitchFamily="18" charset="0"/>
                        </a:rPr>
                        <a:t>Vibrio cholera</a:t>
                      </a:r>
                      <a:endParaRPr lang="en-US" sz="1400" dirty="0">
                        <a:effectLst/>
                        <a:latin typeface="+mn-lt"/>
                        <a:ea typeface="Calibri"/>
                        <a:cs typeface="Times New Roman" panose="02020603050405020304" pitchFamily="18" charset="0"/>
                      </a:endParaRPr>
                    </a:p>
                    <a:p>
                      <a:pPr>
                        <a:lnSpc>
                          <a:spcPct val="115000"/>
                        </a:lnSpc>
                        <a:spcAft>
                          <a:spcPts val="0"/>
                        </a:spcAft>
                      </a:pPr>
                      <a:r>
                        <a:rPr lang="en-US" sz="1400" b="1" dirty="0">
                          <a:effectLst/>
                          <a:latin typeface="+mn-lt"/>
                          <a:ea typeface="Calibri"/>
                          <a:cs typeface="Times New Roman" panose="02020603050405020304" pitchFamily="18" charset="0"/>
                        </a:rPr>
                        <a:t>Comma-shape</a:t>
                      </a:r>
                      <a:endParaRPr lang="en-US" sz="1400" dirty="0">
                        <a:effectLst/>
                        <a:latin typeface="+mn-lt"/>
                        <a:ea typeface="Calibri"/>
                        <a:cs typeface="Times New Roman" panose="02020603050405020304" pitchFamily="18" charset="0"/>
                      </a:endParaRPr>
                    </a:p>
                    <a:p>
                      <a:pPr>
                        <a:lnSpc>
                          <a:spcPct val="115000"/>
                        </a:lnSpc>
                        <a:spcAft>
                          <a:spcPts val="0"/>
                        </a:spcAft>
                      </a:pPr>
                      <a:r>
                        <a:rPr lang="en-US" sz="1400" b="1" dirty="0">
                          <a:effectLst/>
                          <a:latin typeface="+mn-lt"/>
                          <a:ea typeface="Calibri"/>
                          <a:cs typeface="Times New Roman" panose="02020603050405020304" pitchFamily="18" charset="0"/>
                        </a:rPr>
                        <a:t>gram-negative rods</a:t>
                      </a:r>
                      <a:endParaRPr lang="en-US" sz="1400" dirty="0">
                        <a:effectLst/>
                        <a:latin typeface="+mn-lt"/>
                        <a:ea typeface="Calibri"/>
                        <a:cs typeface="Times New Roman" panose="02020603050405020304" pitchFamily="18" charset="0"/>
                      </a:endParaRPr>
                    </a:p>
                  </a:txBody>
                  <a:tcPr marL="41042" marR="41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1C3F9">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15000"/>
                        </a:lnSpc>
                        <a:spcAft>
                          <a:spcPts val="0"/>
                        </a:spcAft>
                      </a:pPr>
                      <a:r>
                        <a:rPr lang="en-US" sz="1400" dirty="0">
                          <a:effectLst/>
                          <a:latin typeface="+mn-lt"/>
                          <a:ea typeface="Calibri"/>
                          <a:cs typeface="Times New Roman" panose="02020603050405020304" pitchFamily="18" charset="0"/>
                        </a:rPr>
                        <a:t>1-3 Days</a:t>
                      </a:r>
                    </a:p>
                  </a:txBody>
                  <a:tcPr marL="41042" marR="41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15000"/>
                        </a:lnSpc>
                        <a:spcAft>
                          <a:spcPts val="0"/>
                        </a:spcAft>
                      </a:pPr>
                      <a:r>
                        <a:rPr lang="en-US" sz="1400" dirty="0">
                          <a:solidFill>
                            <a:srgbClr val="FF0000"/>
                          </a:solidFill>
                          <a:effectLst/>
                          <a:latin typeface="+mn-lt"/>
                          <a:ea typeface="Calibri"/>
                          <a:cs typeface="Times New Roman" panose="02020603050405020304" pitchFamily="18" charset="0"/>
                        </a:rPr>
                        <a:t>Salt water</a:t>
                      </a:r>
                    </a:p>
                  </a:txBody>
                  <a:tcPr marL="41042" marR="41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1C3F9">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15000"/>
                        </a:lnSpc>
                        <a:spcAft>
                          <a:spcPts val="0"/>
                        </a:spcAft>
                      </a:pPr>
                      <a:r>
                        <a:rPr lang="en-US" sz="1400" dirty="0">
                          <a:effectLst/>
                          <a:latin typeface="+mn-lt"/>
                          <a:ea typeface="Calibri"/>
                          <a:cs typeface="Times New Roman" panose="02020603050405020304" pitchFamily="18" charset="0"/>
                        </a:rPr>
                        <a:t>Rice water</a:t>
                      </a:r>
                    </a:p>
                  </a:txBody>
                  <a:tcPr marL="41042" marR="41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15000"/>
                        </a:lnSpc>
                        <a:spcAft>
                          <a:spcPts val="0"/>
                        </a:spcAft>
                      </a:pPr>
                      <a:r>
                        <a:rPr lang="en-US" sz="1400" dirty="0">
                          <a:effectLst/>
                          <a:latin typeface="+mn-lt"/>
                          <a:ea typeface="Calibri"/>
                          <a:cs typeface="Times New Roman" panose="02020603050405020304" pitchFamily="18" charset="0"/>
                        </a:rPr>
                        <a:t> </a:t>
                      </a:r>
                    </a:p>
                  </a:txBody>
                  <a:tcPr marL="41042" marR="41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1C3F9">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15000"/>
                        </a:lnSpc>
                        <a:spcAft>
                          <a:spcPts val="0"/>
                        </a:spcAft>
                      </a:pPr>
                      <a:r>
                        <a:rPr lang="en-US" sz="1400" dirty="0">
                          <a:effectLst/>
                          <a:latin typeface="+mn-lt"/>
                          <a:ea typeface="Calibri"/>
                          <a:cs typeface="Times New Roman" panose="02020603050405020304" pitchFamily="18" charset="0"/>
                        </a:rPr>
                        <a:t>Ciprofloxacin </a:t>
                      </a:r>
                    </a:p>
                    <a:p>
                      <a:pPr>
                        <a:lnSpc>
                          <a:spcPct val="115000"/>
                        </a:lnSpc>
                        <a:spcAft>
                          <a:spcPts val="0"/>
                        </a:spcAft>
                      </a:pPr>
                      <a:r>
                        <a:rPr lang="en-US" sz="1400" dirty="0">
                          <a:effectLst/>
                          <a:latin typeface="+mn-lt"/>
                          <a:ea typeface="Calibri"/>
                          <a:cs typeface="Times New Roman" panose="02020603050405020304" pitchFamily="18" charset="0"/>
                        </a:rPr>
                        <a:t>Doxycycline</a:t>
                      </a:r>
                    </a:p>
                  </a:txBody>
                  <a:tcPr marL="41042" marR="41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10004"/>
                  </a:ext>
                </a:extLst>
              </a:tr>
              <a:tr h="432710">
                <a:tc vMerge="1">
                  <a:txBody>
                    <a:bodyPr/>
                    <a:lstStyle/>
                    <a:p>
                      <a:endParaRPr lang="en-US"/>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15000"/>
                        </a:lnSpc>
                        <a:spcAft>
                          <a:spcPts val="0"/>
                        </a:spcAft>
                      </a:pPr>
                      <a:r>
                        <a:rPr lang="en-US" sz="1400" b="1" dirty="0">
                          <a:effectLst/>
                          <a:latin typeface="+mn-lt"/>
                          <a:ea typeface="Calibri"/>
                          <a:cs typeface="Times New Roman" panose="02020603050405020304" pitchFamily="18" charset="0"/>
                        </a:rPr>
                        <a:t>Yersinia </a:t>
                      </a:r>
                      <a:endParaRPr lang="en-US" sz="1400" dirty="0">
                        <a:effectLst/>
                        <a:latin typeface="+mn-lt"/>
                        <a:ea typeface="Calibri"/>
                        <a:cs typeface="Times New Roman" panose="02020603050405020304" pitchFamily="18" charset="0"/>
                      </a:endParaRPr>
                    </a:p>
                    <a:p>
                      <a:pPr>
                        <a:lnSpc>
                          <a:spcPct val="115000"/>
                        </a:lnSpc>
                        <a:spcAft>
                          <a:spcPts val="0"/>
                        </a:spcAft>
                      </a:pPr>
                      <a:r>
                        <a:rPr lang="en-US" sz="1400" b="1" dirty="0">
                          <a:effectLst/>
                          <a:latin typeface="+mn-lt"/>
                          <a:ea typeface="Calibri"/>
                          <a:cs typeface="Times New Roman" panose="02020603050405020304" pitchFamily="18" charset="0"/>
                        </a:rPr>
                        <a:t>Gram </a:t>
                      </a:r>
                      <a:r>
                        <a:rPr lang="en-US" sz="1400" b="1" dirty="0" err="1">
                          <a:effectLst/>
                          <a:latin typeface="+mn-lt"/>
                          <a:ea typeface="Calibri"/>
                          <a:cs typeface="Times New Roman" panose="02020603050405020304" pitchFamily="18" charset="0"/>
                        </a:rPr>
                        <a:t>Neg</a:t>
                      </a:r>
                      <a:r>
                        <a:rPr lang="en-US" sz="1400" b="1" dirty="0">
                          <a:effectLst/>
                          <a:latin typeface="+mn-lt"/>
                          <a:ea typeface="Calibri"/>
                          <a:cs typeface="Times New Roman" panose="02020603050405020304" pitchFamily="18" charset="0"/>
                        </a:rPr>
                        <a:t> bacilli</a:t>
                      </a:r>
                      <a:endParaRPr lang="en-US" sz="1400" dirty="0">
                        <a:effectLst/>
                        <a:latin typeface="+mn-lt"/>
                        <a:ea typeface="Calibri"/>
                        <a:cs typeface="Times New Roman" panose="02020603050405020304" pitchFamily="18" charset="0"/>
                      </a:endParaRPr>
                    </a:p>
                  </a:txBody>
                  <a:tcPr marL="41042" marR="41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1C3F9">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15000"/>
                        </a:lnSpc>
                        <a:spcAft>
                          <a:spcPts val="0"/>
                        </a:spcAft>
                      </a:pPr>
                      <a:r>
                        <a:rPr lang="en-US" sz="1400" dirty="0">
                          <a:effectLst/>
                          <a:latin typeface="+mn-lt"/>
                          <a:ea typeface="Calibri"/>
                          <a:cs typeface="Times New Roman" panose="02020603050405020304" pitchFamily="18" charset="0"/>
                        </a:rPr>
                        <a:t>1-3 Days</a:t>
                      </a:r>
                    </a:p>
                  </a:txBody>
                  <a:tcPr marL="41042" marR="41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15000"/>
                        </a:lnSpc>
                        <a:spcAft>
                          <a:spcPts val="0"/>
                        </a:spcAft>
                      </a:pPr>
                      <a:r>
                        <a:rPr lang="en-US" sz="1400" dirty="0">
                          <a:solidFill>
                            <a:srgbClr val="FF0000"/>
                          </a:solidFill>
                          <a:effectLst/>
                          <a:latin typeface="+mn-lt"/>
                          <a:ea typeface="Calibri"/>
                          <a:cs typeface="Times New Roman" panose="02020603050405020304" pitchFamily="18" charset="0"/>
                        </a:rPr>
                        <a:t>Pork intestine</a:t>
                      </a:r>
                    </a:p>
                  </a:txBody>
                  <a:tcPr marL="41042" marR="41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1C3F9">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15000"/>
                        </a:lnSpc>
                        <a:spcAft>
                          <a:spcPts val="0"/>
                        </a:spcAft>
                      </a:pPr>
                      <a:r>
                        <a:rPr lang="en-US" sz="1400" dirty="0">
                          <a:effectLst/>
                          <a:latin typeface="+mn-lt"/>
                          <a:ea typeface="Calibri"/>
                          <a:cs typeface="Times New Roman" panose="02020603050405020304" pitchFamily="18" charset="0"/>
                        </a:rPr>
                        <a:t>Pseudo appendicitis </a:t>
                      </a:r>
                    </a:p>
                  </a:txBody>
                  <a:tcPr marL="41042" marR="41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row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15000"/>
                        </a:lnSpc>
                        <a:spcAft>
                          <a:spcPts val="0"/>
                        </a:spcAft>
                      </a:pPr>
                      <a:r>
                        <a:rPr lang="en-US" sz="1400" b="1" dirty="0">
                          <a:solidFill>
                            <a:srgbClr val="FF0000"/>
                          </a:solidFill>
                          <a:effectLst/>
                          <a:latin typeface="+mn-lt"/>
                          <a:ea typeface="Calibri"/>
                          <a:cs typeface="Times New Roman" panose="02020603050405020304" pitchFamily="18" charset="0"/>
                        </a:rPr>
                        <a:t>Cold enrichment </a:t>
                      </a:r>
                      <a:endParaRPr lang="en-US" sz="1400" dirty="0">
                        <a:solidFill>
                          <a:srgbClr val="FF0000"/>
                        </a:solidFill>
                        <a:effectLst/>
                        <a:latin typeface="+mn-lt"/>
                        <a:ea typeface="Calibri"/>
                        <a:cs typeface="Times New Roman" panose="02020603050405020304" pitchFamily="18" charset="0"/>
                      </a:endParaRPr>
                    </a:p>
                    <a:p>
                      <a:pPr>
                        <a:lnSpc>
                          <a:spcPct val="115000"/>
                        </a:lnSpc>
                        <a:spcAft>
                          <a:spcPts val="0"/>
                        </a:spcAft>
                      </a:pPr>
                      <a:r>
                        <a:rPr lang="en-US" sz="1400" b="1" dirty="0">
                          <a:solidFill>
                            <a:srgbClr val="FF0000"/>
                          </a:solidFill>
                          <a:effectLst/>
                          <a:latin typeface="+mn-lt"/>
                          <a:ea typeface="Calibri"/>
                          <a:cs typeface="Times New Roman" panose="02020603050405020304" pitchFamily="18" charset="0"/>
                        </a:rPr>
                        <a:t>25-30</a:t>
                      </a:r>
                      <a:r>
                        <a:rPr lang="en-US" sz="1400" b="1" baseline="30000" dirty="0">
                          <a:solidFill>
                            <a:srgbClr val="FF0000"/>
                          </a:solidFill>
                          <a:effectLst/>
                          <a:latin typeface="+mn-lt"/>
                          <a:ea typeface="Calibri"/>
                          <a:cs typeface="Times New Roman" panose="02020603050405020304" pitchFamily="18" charset="0"/>
                        </a:rPr>
                        <a:t>o</a:t>
                      </a:r>
                      <a:r>
                        <a:rPr lang="en-US" sz="1400" b="1" dirty="0">
                          <a:solidFill>
                            <a:srgbClr val="FF0000"/>
                          </a:solidFill>
                          <a:effectLst/>
                          <a:latin typeface="+mn-lt"/>
                          <a:ea typeface="Calibri"/>
                          <a:cs typeface="Times New Roman" panose="02020603050405020304" pitchFamily="18" charset="0"/>
                        </a:rPr>
                        <a:t>C</a:t>
                      </a:r>
                      <a:endParaRPr lang="en-US" sz="1400" dirty="0">
                        <a:solidFill>
                          <a:srgbClr val="FF0000"/>
                        </a:solidFill>
                        <a:effectLst/>
                        <a:latin typeface="+mn-lt"/>
                        <a:ea typeface="Calibri"/>
                        <a:cs typeface="Times New Roman" panose="02020603050405020304" pitchFamily="18" charset="0"/>
                      </a:endParaRPr>
                    </a:p>
                    <a:p>
                      <a:pPr>
                        <a:lnSpc>
                          <a:spcPct val="115000"/>
                        </a:lnSpc>
                        <a:spcAft>
                          <a:spcPts val="0"/>
                        </a:spcAft>
                      </a:pPr>
                      <a:r>
                        <a:rPr lang="en-US" sz="1400" b="1" dirty="0">
                          <a:solidFill>
                            <a:srgbClr val="FF0000"/>
                          </a:solidFill>
                          <a:effectLst/>
                          <a:latin typeface="+mn-lt"/>
                          <a:ea typeface="Calibri"/>
                          <a:cs typeface="Times New Roman" panose="02020603050405020304" pitchFamily="18" charset="0"/>
                        </a:rPr>
                        <a:t>CIN (Yersinia)</a:t>
                      </a:r>
                      <a:endParaRPr lang="en-US" sz="1400" dirty="0">
                        <a:solidFill>
                          <a:srgbClr val="FF0000"/>
                        </a:solidFill>
                        <a:effectLst/>
                        <a:latin typeface="+mn-lt"/>
                        <a:ea typeface="Calibri"/>
                        <a:cs typeface="Times New Roman" panose="02020603050405020304" pitchFamily="18" charset="0"/>
                      </a:endParaRPr>
                    </a:p>
                  </a:txBody>
                  <a:tcPr marL="41042" marR="41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1C3F9">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15000"/>
                        </a:lnSpc>
                        <a:spcAft>
                          <a:spcPts val="0"/>
                        </a:spcAft>
                      </a:pPr>
                      <a:r>
                        <a:rPr lang="en-US" sz="1400" dirty="0">
                          <a:effectLst/>
                          <a:latin typeface="+mn-lt"/>
                          <a:ea typeface="Calibri"/>
                          <a:cs typeface="Times New Roman" panose="02020603050405020304" pitchFamily="18" charset="0"/>
                        </a:rPr>
                        <a:t>Gentamycin</a:t>
                      </a:r>
                    </a:p>
                  </a:txBody>
                  <a:tcPr marL="41042" marR="41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10005"/>
                  </a:ext>
                </a:extLst>
              </a:tr>
              <a:tr h="655612">
                <a:tc vMerge="1">
                  <a:txBody>
                    <a:bodyPr/>
                    <a:lstStyle/>
                    <a:p>
                      <a:endParaRPr lang="en-US"/>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15000"/>
                        </a:lnSpc>
                        <a:spcAft>
                          <a:spcPts val="0"/>
                        </a:spcAft>
                      </a:pPr>
                      <a:r>
                        <a:rPr lang="en-US" sz="1400" b="1" dirty="0">
                          <a:effectLst/>
                          <a:latin typeface="+mn-lt"/>
                          <a:ea typeface="Calibri"/>
                          <a:cs typeface="Times New Roman" panose="02020603050405020304" pitchFamily="18" charset="0"/>
                        </a:rPr>
                        <a:t>Listeria</a:t>
                      </a:r>
                      <a:endParaRPr lang="en-US" sz="1400" dirty="0">
                        <a:effectLst/>
                        <a:latin typeface="+mn-lt"/>
                        <a:ea typeface="Calibri"/>
                        <a:cs typeface="Times New Roman" panose="02020603050405020304" pitchFamily="18" charset="0"/>
                      </a:endParaRPr>
                    </a:p>
                    <a:p>
                      <a:pPr>
                        <a:lnSpc>
                          <a:spcPct val="115000"/>
                        </a:lnSpc>
                        <a:spcAft>
                          <a:spcPts val="0"/>
                        </a:spcAft>
                      </a:pPr>
                      <a:r>
                        <a:rPr lang="en-US" sz="1400" b="1" dirty="0">
                          <a:effectLst/>
                          <a:latin typeface="+mn-lt"/>
                          <a:ea typeface="Calibri"/>
                          <a:cs typeface="Times New Roman" panose="02020603050405020304" pitchFamily="18" charset="0"/>
                        </a:rPr>
                        <a:t>Monocytogenes </a:t>
                      </a:r>
                      <a:endParaRPr lang="en-US" sz="1400" dirty="0">
                        <a:effectLst/>
                        <a:latin typeface="+mn-lt"/>
                        <a:ea typeface="Calibri"/>
                        <a:cs typeface="Times New Roman" panose="02020603050405020304" pitchFamily="18" charset="0"/>
                      </a:endParaRPr>
                    </a:p>
                    <a:p>
                      <a:pPr>
                        <a:lnSpc>
                          <a:spcPct val="115000"/>
                        </a:lnSpc>
                        <a:spcAft>
                          <a:spcPts val="0"/>
                        </a:spcAft>
                      </a:pPr>
                      <a:r>
                        <a:rPr lang="en-US" sz="1400" b="1" dirty="0">
                          <a:effectLst/>
                          <a:latin typeface="+mn-lt"/>
                          <a:ea typeface="Calibri"/>
                          <a:cs typeface="Times New Roman" panose="02020603050405020304" pitchFamily="18" charset="0"/>
                        </a:rPr>
                        <a:t>Gram </a:t>
                      </a:r>
                      <a:r>
                        <a:rPr lang="en-US" sz="1400" b="1" dirty="0" err="1">
                          <a:effectLst/>
                          <a:latin typeface="+mn-lt"/>
                          <a:ea typeface="Calibri"/>
                          <a:cs typeface="Times New Roman" panose="02020603050405020304" pitchFamily="18" charset="0"/>
                        </a:rPr>
                        <a:t>pos</a:t>
                      </a:r>
                      <a:r>
                        <a:rPr lang="en-US" sz="1400" b="1" dirty="0">
                          <a:effectLst/>
                          <a:latin typeface="+mn-lt"/>
                          <a:ea typeface="Calibri"/>
                          <a:cs typeface="Times New Roman" panose="02020603050405020304" pitchFamily="18" charset="0"/>
                        </a:rPr>
                        <a:t> bacilli</a:t>
                      </a:r>
                      <a:endParaRPr lang="en-US" sz="1400" dirty="0">
                        <a:effectLst/>
                        <a:latin typeface="+mn-lt"/>
                        <a:ea typeface="Calibri"/>
                        <a:cs typeface="Times New Roman" panose="02020603050405020304" pitchFamily="18" charset="0"/>
                      </a:endParaRPr>
                    </a:p>
                  </a:txBody>
                  <a:tcPr marL="41042" marR="41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1C3F9">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15000"/>
                        </a:lnSpc>
                        <a:spcAft>
                          <a:spcPts val="0"/>
                        </a:spcAft>
                      </a:pPr>
                      <a:r>
                        <a:rPr lang="en-US" sz="1400" dirty="0">
                          <a:effectLst/>
                          <a:latin typeface="+mn-lt"/>
                          <a:ea typeface="Calibri"/>
                          <a:cs typeface="Times New Roman" panose="02020603050405020304" pitchFamily="18" charset="0"/>
                        </a:rPr>
                        <a:t>2-3 </a:t>
                      </a:r>
                      <a:r>
                        <a:rPr lang="en-US" sz="1400" dirty="0" err="1">
                          <a:effectLst/>
                          <a:latin typeface="+mn-lt"/>
                          <a:ea typeface="Calibri"/>
                          <a:cs typeface="Times New Roman" panose="02020603050405020304" pitchFamily="18" charset="0"/>
                        </a:rPr>
                        <a:t>wks</a:t>
                      </a:r>
                      <a:r>
                        <a:rPr lang="en-US" sz="1400" dirty="0">
                          <a:effectLst/>
                          <a:latin typeface="+mn-lt"/>
                          <a:ea typeface="Calibri"/>
                          <a:cs typeface="Times New Roman" panose="02020603050405020304" pitchFamily="18" charset="0"/>
                        </a:rPr>
                        <a:t> </a:t>
                      </a:r>
                    </a:p>
                  </a:txBody>
                  <a:tcPr marL="41042" marR="41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2DFCC">
                        <a:lumMod val="9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15000"/>
                        </a:lnSpc>
                        <a:spcAft>
                          <a:spcPts val="0"/>
                        </a:spcAft>
                      </a:pPr>
                      <a:r>
                        <a:rPr lang="en-US" sz="1400" dirty="0">
                          <a:solidFill>
                            <a:srgbClr val="FF0000"/>
                          </a:solidFill>
                          <a:effectLst/>
                          <a:latin typeface="+mn-lt"/>
                          <a:ea typeface="Calibri"/>
                          <a:cs typeface="Times New Roman" panose="02020603050405020304" pitchFamily="18" charset="0"/>
                        </a:rPr>
                        <a:t>unpasteurized dairy products</a:t>
                      </a:r>
                    </a:p>
                  </a:txBody>
                  <a:tcPr marL="41042" marR="41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1C3F9">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15000"/>
                        </a:lnSpc>
                        <a:spcAft>
                          <a:spcPts val="0"/>
                        </a:spcAft>
                      </a:pPr>
                      <a:r>
                        <a:rPr lang="en-US" sz="1400" dirty="0">
                          <a:effectLst/>
                          <a:latin typeface="+mn-lt"/>
                          <a:ea typeface="Calibri"/>
                          <a:cs typeface="Times New Roman" panose="02020603050405020304" pitchFamily="18" charset="0"/>
                        </a:rPr>
                        <a:t>Meningitis in neonate and old</a:t>
                      </a:r>
                    </a:p>
                    <a:p>
                      <a:pPr>
                        <a:lnSpc>
                          <a:spcPct val="115000"/>
                        </a:lnSpc>
                        <a:spcAft>
                          <a:spcPts val="0"/>
                        </a:spcAft>
                      </a:pPr>
                      <a:r>
                        <a:rPr lang="en-US" sz="1400" dirty="0">
                          <a:effectLst/>
                          <a:latin typeface="+mn-lt"/>
                          <a:ea typeface="Calibri"/>
                          <a:cs typeface="Times New Roman" panose="02020603050405020304" pitchFamily="18" charset="0"/>
                        </a:rPr>
                        <a:t>Abortion</a:t>
                      </a:r>
                    </a:p>
                  </a:txBody>
                  <a:tcPr marL="41042" marR="41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vMerge="1">
                  <a:txBody>
                    <a:bodyPr/>
                    <a:lstStyle/>
                    <a:p>
                      <a:endParaRPr lang="en-US"/>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15000"/>
                        </a:lnSpc>
                        <a:spcAft>
                          <a:spcPts val="0"/>
                        </a:spcAft>
                      </a:pPr>
                      <a:r>
                        <a:rPr lang="en-US" sz="1400" dirty="0">
                          <a:effectLst/>
                          <a:latin typeface="+mn-lt"/>
                          <a:ea typeface="Calibri"/>
                          <a:cs typeface="Times New Roman" panose="02020603050405020304" pitchFamily="18" charset="0"/>
                        </a:rPr>
                        <a:t>Ampicillin </a:t>
                      </a:r>
                    </a:p>
                  </a:txBody>
                  <a:tcPr marL="41042" marR="41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2728310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5774" y="272360"/>
            <a:ext cx="10515600" cy="721553"/>
          </a:xfrm>
        </p:spPr>
        <p:txBody>
          <a:bodyPr>
            <a:normAutofit/>
          </a:bodyPr>
          <a:lstStyle/>
          <a:p>
            <a:r>
              <a:rPr lang="en-US" dirty="0">
                <a:ln w="0"/>
                <a:solidFill>
                  <a:schemeClr val="accent1">
                    <a:lumMod val="50000"/>
                  </a:schemeClr>
                </a:solidFill>
                <a:effectLst>
                  <a:outerShdw blurRad="38100" dist="19050" dir="2700000" algn="tl" rotWithShape="0">
                    <a:schemeClr val="dk1">
                      <a:alpha val="40000"/>
                    </a:schemeClr>
                  </a:outerShdw>
                </a:effectLst>
                <a:ea typeface="+mn-ea"/>
                <a:cs typeface="+mn-cs"/>
              </a:rPr>
              <a:t>QUIZ:</a:t>
            </a:r>
          </a:p>
        </p:txBody>
      </p:sp>
      <p:cxnSp>
        <p:nvCxnSpPr>
          <p:cNvPr id="4" name="Straight Connector 3">
            <a:extLst>
              <a:ext uri="{FF2B5EF4-FFF2-40B4-BE49-F238E27FC236}">
                <a16:creationId xmlns:a16="http://schemas.microsoft.com/office/drawing/2014/main" xmlns="" id="{35DFF2FF-55CA-4668-BE8F-94BD5946A2EA}"/>
              </a:ext>
            </a:extLst>
          </p:cNvPr>
          <p:cNvCxnSpPr/>
          <p:nvPr/>
        </p:nvCxnSpPr>
        <p:spPr>
          <a:xfrm>
            <a:off x="0" y="993913"/>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TextBox 2">
            <a:extLst>
              <a:ext uri="{FF2B5EF4-FFF2-40B4-BE49-F238E27FC236}">
                <a16:creationId xmlns:a16="http://schemas.microsoft.com/office/drawing/2014/main" xmlns="" id="{F4A41E07-033A-40BE-BA9C-97374915DC29}"/>
              </a:ext>
            </a:extLst>
          </p:cNvPr>
          <p:cNvSpPr txBox="1"/>
          <p:nvPr/>
        </p:nvSpPr>
        <p:spPr>
          <a:xfrm>
            <a:off x="336884" y="1363579"/>
            <a:ext cx="9625263" cy="47089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Q1-which one of the following species of E.coli causes traveler’s diarrhea?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A-ETEC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B-EPEC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C-EHEC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Q2-the best drug used to treat clostridium difficile 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A-ampicillin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B-metronidazole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C-erythromycin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Q3-A 24 year old patient presented with dysentery stool. The lab results showed gram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ve</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bacilli. Which one of the following is the causative organism?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A-EPEC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B-EIEC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 EHEC</a:t>
            </a:r>
          </a:p>
        </p:txBody>
      </p:sp>
      <p:sp>
        <p:nvSpPr>
          <p:cNvPr id="5" name="TextBox 4">
            <a:extLst>
              <a:ext uri="{FF2B5EF4-FFF2-40B4-BE49-F238E27FC236}">
                <a16:creationId xmlns:a16="http://schemas.microsoft.com/office/drawing/2014/main" xmlns="" id="{1B33579C-98C4-4688-8F1F-7EE5B89C7EF9}"/>
              </a:ext>
            </a:extLst>
          </p:cNvPr>
          <p:cNvSpPr txBox="1"/>
          <p:nvPr/>
        </p:nvSpPr>
        <p:spPr>
          <a:xfrm>
            <a:off x="8967537" y="6464968"/>
            <a:ext cx="3657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2DFCC">
                    <a:lumMod val="75000"/>
                  </a:srgbClr>
                </a:solidFill>
                <a:effectLst/>
                <a:uLnTx/>
                <a:uFillTx/>
                <a:latin typeface="Calibri" panose="020F0502020204030204"/>
                <a:ea typeface="+mn-ea"/>
                <a:cs typeface="+mn-cs"/>
              </a:rPr>
              <a:t>Answers: 1-A  2-B  3-B</a:t>
            </a:r>
          </a:p>
        </p:txBody>
      </p:sp>
    </p:spTree>
    <p:extLst>
      <p:ext uri="{BB962C8B-B14F-4D97-AF65-F5344CB8AC3E}">
        <p14:creationId xmlns:p14="http://schemas.microsoft.com/office/powerpoint/2010/main" val="17455178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90E3CE32-B711-4660-A5D4-F37E46BA91F8}"/>
              </a:ext>
            </a:extLst>
          </p:cNvPr>
          <p:cNvSpPr/>
          <p:nvPr/>
        </p:nvSpPr>
        <p:spPr>
          <a:xfrm>
            <a:off x="0" y="0"/>
            <a:ext cx="1350498" cy="685800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2C6773A7-36C9-4525-99BD-59F681A8FF44}"/>
              </a:ext>
            </a:extLst>
          </p:cNvPr>
          <p:cNvSpPr/>
          <p:nvPr/>
        </p:nvSpPr>
        <p:spPr>
          <a:xfrm>
            <a:off x="1518361" y="312261"/>
            <a:ext cx="10573407" cy="646331"/>
          </a:xfrm>
          <a:prstGeom prst="rect">
            <a:avLst/>
          </a:prstGeom>
          <a:noFill/>
        </p:spPr>
        <p:txBody>
          <a:bodyPr wrap="none" lIns="91440" tIns="45720" rIns="91440" bIns="45720">
            <a:spAutoFit/>
          </a:bodyPr>
          <a:lstStyle/>
          <a:p>
            <a:pPr algn="ctr"/>
            <a:r>
              <a:rPr lang="en-US" sz="3600" b="0" cap="none" spc="0" dirty="0">
                <a:ln w="0"/>
                <a:solidFill>
                  <a:schemeClr val="accent1">
                    <a:lumMod val="50000"/>
                  </a:schemeClr>
                </a:solidFill>
                <a:effectLst>
                  <a:outerShdw blurRad="38100" dist="19050" dir="2700000" algn="tl" rotWithShape="0">
                    <a:schemeClr val="dk1">
                      <a:alpha val="40000"/>
                    </a:schemeClr>
                  </a:outerShdw>
                </a:effectLst>
                <a:latin typeface="+mj-lt"/>
              </a:rPr>
              <a:t>THANK YOU FOR CHECKING OUR WORK, BEST OF LUCK!</a:t>
            </a:r>
          </a:p>
        </p:txBody>
      </p:sp>
      <p:sp>
        <p:nvSpPr>
          <p:cNvPr id="2" name="Rectangle 1">
            <a:extLst>
              <a:ext uri="{FF2B5EF4-FFF2-40B4-BE49-F238E27FC236}">
                <a16:creationId xmlns:a16="http://schemas.microsoft.com/office/drawing/2014/main" xmlns="" id="{A8F01675-6040-4A6D-99FE-0AA0F5DAFDEF}"/>
              </a:ext>
            </a:extLst>
          </p:cNvPr>
          <p:cNvSpPr/>
          <p:nvPr/>
        </p:nvSpPr>
        <p:spPr>
          <a:xfrm>
            <a:off x="6457071" y="1839913"/>
            <a:ext cx="2107949" cy="1015663"/>
          </a:xfrm>
          <a:prstGeom prst="rect">
            <a:avLst/>
          </a:prstGeom>
          <a:noFill/>
        </p:spPr>
        <p:txBody>
          <a:bodyPr wrap="none" lIns="91440" tIns="45720" rIns="91440" bIns="45720">
            <a:spAutoFit/>
          </a:bodyPr>
          <a:lstStyle/>
          <a:p>
            <a:r>
              <a:rPr lang="en-US" sz="2000" b="0" cap="none" spc="0" dirty="0">
                <a:ln w="0"/>
                <a:solidFill>
                  <a:schemeClr val="tx1"/>
                </a:solidFill>
                <a:effectLst>
                  <a:outerShdw blurRad="38100" dist="19050" dir="2700000" algn="tl" rotWithShape="0">
                    <a:schemeClr val="dk1">
                      <a:alpha val="40000"/>
                    </a:schemeClr>
                  </a:outerShdw>
                </a:effectLst>
              </a:rPr>
              <a:t>Hamad </a:t>
            </a:r>
            <a:r>
              <a:rPr lang="en-US" sz="2000" dirty="0" err="1">
                <a:ln w="0"/>
                <a:effectLst>
                  <a:outerShdw blurRad="38100" dist="19050" dir="2700000" algn="tl" rotWithShape="0">
                    <a:schemeClr val="dk1">
                      <a:alpha val="40000"/>
                    </a:schemeClr>
                  </a:outerShdw>
                </a:effectLst>
              </a:rPr>
              <a:t>A</a:t>
            </a:r>
            <a:r>
              <a:rPr lang="en-US" sz="2000" b="0" cap="none" spc="0" dirty="0" err="1">
                <a:ln w="0"/>
                <a:solidFill>
                  <a:schemeClr val="tx1"/>
                </a:solidFill>
                <a:effectLst>
                  <a:outerShdw blurRad="38100" dist="19050" dir="2700000" algn="tl" rotWithShape="0">
                    <a:schemeClr val="dk1">
                      <a:alpha val="40000"/>
                    </a:schemeClr>
                  </a:outerShdw>
                </a:effectLst>
              </a:rPr>
              <a:t>lkhudairy</a:t>
            </a:r>
            <a:endParaRPr lang="en-US" sz="2000" b="0" cap="none" spc="0" dirty="0">
              <a:ln w="0"/>
              <a:solidFill>
                <a:schemeClr val="tx1"/>
              </a:solidFill>
              <a:effectLst>
                <a:outerShdw blurRad="38100" dist="19050" dir="2700000" algn="tl" rotWithShape="0">
                  <a:schemeClr val="dk1">
                    <a:alpha val="40000"/>
                  </a:schemeClr>
                </a:outerShdw>
              </a:effectLst>
            </a:endParaRPr>
          </a:p>
          <a:p>
            <a:r>
              <a:rPr lang="en-US" sz="2000" dirty="0" err="1">
                <a:ln w="0"/>
                <a:effectLst>
                  <a:outerShdw blurRad="38100" dist="19050" dir="2700000" algn="tl" rotWithShape="0">
                    <a:schemeClr val="dk1">
                      <a:alpha val="40000"/>
                    </a:schemeClr>
                  </a:outerShdw>
                </a:effectLst>
              </a:rPr>
              <a:t>Ibraheem</a:t>
            </a:r>
            <a:r>
              <a:rPr lang="en-US" sz="2000" dirty="0">
                <a:ln w="0"/>
                <a:effectLst>
                  <a:outerShdw blurRad="38100" dist="19050" dir="2700000" algn="tl" rotWithShape="0">
                    <a:schemeClr val="dk1">
                      <a:alpha val="40000"/>
                    </a:schemeClr>
                  </a:outerShdw>
                </a:effectLst>
              </a:rPr>
              <a:t> </a:t>
            </a:r>
            <a:r>
              <a:rPr lang="en-US" sz="2000" dirty="0" err="1">
                <a:ln w="0"/>
                <a:effectLst>
                  <a:outerShdw blurRad="38100" dist="19050" dir="2700000" algn="tl" rotWithShape="0">
                    <a:schemeClr val="dk1">
                      <a:alpha val="40000"/>
                    </a:schemeClr>
                  </a:outerShdw>
                </a:effectLst>
              </a:rPr>
              <a:t>Aldeeri</a:t>
            </a:r>
            <a:endParaRPr lang="en-US" sz="2000" dirty="0">
              <a:ln w="0"/>
              <a:effectLst>
                <a:outerShdw blurRad="38100" dist="19050" dir="2700000" algn="tl" rotWithShape="0">
                  <a:schemeClr val="dk1">
                    <a:alpha val="40000"/>
                  </a:schemeClr>
                </a:outerShdw>
              </a:effectLst>
            </a:endParaRPr>
          </a:p>
          <a:p>
            <a:r>
              <a:rPr lang="en-US" sz="2000" dirty="0">
                <a:ln w="0"/>
                <a:effectLst>
                  <a:outerShdw blurRad="38100" dist="19050" dir="2700000" algn="tl" rotWithShape="0">
                    <a:schemeClr val="dk1">
                      <a:alpha val="40000"/>
                    </a:schemeClr>
                  </a:outerShdw>
                </a:effectLst>
              </a:rPr>
              <a:t>Basel almeflh</a:t>
            </a:r>
          </a:p>
        </p:txBody>
      </p:sp>
      <p:pic>
        <p:nvPicPr>
          <p:cNvPr id="4" name="Picture 3">
            <a:extLst>
              <a:ext uri="{FF2B5EF4-FFF2-40B4-BE49-F238E27FC236}">
                <a16:creationId xmlns:a16="http://schemas.microsoft.com/office/drawing/2014/main" xmlns="" id="{B55F4791-DE2D-4B12-AC47-BFD39E91BB57}"/>
              </a:ext>
            </a:extLst>
          </p:cNvPr>
          <p:cNvPicPr>
            <a:picLocks noChangeAspect="1"/>
          </p:cNvPicPr>
          <p:nvPr/>
        </p:nvPicPr>
        <p:blipFill>
          <a:blip r:embed="rId2"/>
          <a:stretch>
            <a:fillRect/>
          </a:stretch>
        </p:blipFill>
        <p:spPr>
          <a:xfrm>
            <a:off x="5534212" y="1578539"/>
            <a:ext cx="922859" cy="922859"/>
          </a:xfrm>
          <a:prstGeom prst="rect">
            <a:avLst/>
          </a:prstGeom>
        </p:spPr>
      </p:pic>
      <p:pic>
        <p:nvPicPr>
          <p:cNvPr id="8" name="Picture 7">
            <a:extLst>
              <a:ext uri="{FF2B5EF4-FFF2-40B4-BE49-F238E27FC236}">
                <a16:creationId xmlns:a16="http://schemas.microsoft.com/office/drawing/2014/main" xmlns="" id="{D6C75346-F189-4E4C-A939-92A07120B093}"/>
              </a:ext>
            </a:extLst>
          </p:cNvPr>
          <p:cNvPicPr>
            <a:picLocks noChangeAspect="1"/>
          </p:cNvPicPr>
          <p:nvPr/>
        </p:nvPicPr>
        <p:blipFill>
          <a:blip r:embed="rId3"/>
          <a:stretch>
            <a:fillRect/>
          </a:stretch>
        </p:blipFill>
        <p:spPr>
          <a:xfrm>
            <a:off x="8860155" y="1578539"/>
            <a:ext cx="948739" cy="922859"/>
          </a:xfrm>
          <a:prstGeom prst="rect">
            <a:avLst/>
          </a:prstGeom>
        </p:spPr>
      </p:pic>
      <p:sp>
        <p:nvSpPr>
          <p:cNvPr id="11" name="Rectangle 10">
            <a:extLst>
              <a:ext uri="{FF2B5EF4-FFF2-40B4-BE49-F238E27FC236}">
                <a16:creationId xmlns:a16="http://schemas.microsoft.com/office/drawing/2014/main" xmlns="" id="{559D053C-0EB8-4C09-8864-6393CBE05011}"/>
              </a:ext>
            </a:extLst>
          </p:cNvPr>
          <p:cNvSpPr/>
          <p:nvPr/>
        </p:nvSpPr>
        <p:spPr>
          <a:xfrm>
            <a:off x="9771576" y="1839913"/>
            <a:ext cx="1941044" cy="1323439"/>
          </a:xfrm>
          <a:prstGeom prst="rect">
            <a:avLst/>
          </a:prstGeom>
        </p:spPr>
        <p:txBody>
          <a:bodyPr wrap="none">
            <a:spAutoFit/>
          </a:bodyPr>
          <a:lstStyle/>
          <a:p>
            <a:r>
              <a:rPr lang="en-US" sz="2000" dirty="0" err="1">
                <a:ln w="0"/>
                <a:effectLst>
                  <a:outerShdw blurRad="38100" dist="19050" dir="2700000" algn="tl" rotWithShape="0">
                    <a:schemeClr val="dk1">
                      <a:alpha val="40000"/>
                    </a:schemeClr>
                  </a:outerShdw>
                </a:effectLst>
              </a:rPr>
              <a:t>Shrooq</a:t>
            </a:r>
            <a:r>
              <a:rPr lang="en-US" sz="2000" dirty="0">
                <a:ln w="0"/>
                <a:effectLst>
                  <a:outerShdw blurRad="38100" dist="19050" dir="2700000" algn="tl" rotWithShape="0">
                    <a:schemeClr val="dk1">
                      <a:alpha val="40000"/>
                    </a:schemeClr>
                  </a:outerShdw>
                </a:effectLst>
              </a:rPr>
              <a:t> </a:t>
            </a:r>
            <a:r>
              <a:rPr lang="en-US" sz="2000" dirty="0" err="1">
                <a:ln w="0"/>
                <a:effectLst>
                  <a:outerShdw blurRad="38100" dist="19050" dir="2700000" algn="tl" rotWithShape="0">
                    <a:schemeClr val="dk1">
                      <a:alpha val="40000"/>
                    </a:schemeClr>
                  </a:outerShdw>
                </a:effectLst>
              </a:rPr>
              <a:t>Alsomali</a:t>
            </a:r>
            <a:endParaRPr lang="en-US" sz="2000" dirty="0">
              <a:ln w="0"/>
              <a:effectLst>
                <a:outerShdw blurRad="38100" dist="19050" dir="2700000" algn="tl" rotWithShape="0">
                  <a:schemeClr val="dk1">
                    <a:alpha val="40000"/>
                  </a:schemeClr>
                </a:outerShdw>
              </a:effectLst>
            </a:endParaRPr>
          </a:p>
          <a:p>
            <a:r>
              <a:rPr lang="en-US" sz="2000" dirty="0" err="1">
                <a:ln w="0"/>
                <a:effectLst>
                  <a:outerShdw blurRad="38100" dist="19050" dir="2700000" algn="tl" rotWithShape="0">
                    <a:schemeClr val="dk1">
                      <a:alpha val="40000"/>
                    </a:schemeClr>
                  </a:outerShdw>
                </a:effectLst>
              </a:rPr>
              <a:t>Weam</a:t>
            </a:r>
            <a:r>
              <a:rPr lang="en-US" sz="2000" dirty="0">
                <a:ln w="0"/>
                <a:effectLst>
                  <a:outerShdw blurRad="38100" dist="19050" dir="2700000" algn="tl" rotWithShape="0">
                    <a:schemeClr val="dk1">
                      <a:alpha val="40000"/>
                    </a:schemeClr>
                  </a:outerShdw>
                </a:effectLst>
              </a:rPr>
              <a:t> </a:t>
            </a:r>
            <a:r>
              <a:rPr lang="en-US" sz="2000" dirty="0" err="1">
                <a:ln w="0"/>
                <a:effectLst>
                  <a:outerShdw blurRad="38100" dist="19050" dir="2700000" algn="tl" rotWithShape="0">
                    <a:schemeClr val="dk1">
                      <a:alpha val="40000"/>
                    </a:schemeClr>
                  </a:outerShdw>
                </a:effectLst>
              </a:rPr>
              <a:t>Babaier</a:t>
            </a:r>
            <a:endParaRPr lang="en-US" sz="2000" dirty="0">
              <a:ln w="0"/>
              <a:effectLst>
                <a:outerShdw blurRad="38100" dist="19050" dir="2700000" algn="tl" rotWithShape="0">
                  <a:schemeClr val="dk1">
                    <a:alpha val="40000"/>
                  </a:schemeClr>
                </a:outerShdw>
              </a:effectLst>
            </a:endParaRPr>
          </a:p>
          <a:p>
            <a:r>
              <a:rPr lang="en-US" sz="2000" dirty="0">
                <a:ln w="0"/>
                <a:effectLst>
                  <a:outerShdw blurRad="38100" dist="19050" dir="2700000" algn="tl" rotWithShape="0">
                    <a:schemeClr val="dk1">
                      <a:alpha val="40000"/>
                    </a:schemeClr>
                  </a:outerShdw>
                </a:effectLst>
              </a:rPr>
              <a:t>Rawan </a:t>
            </a:r>
            <a:r>
              <a:rPr lang="en-US" sz="2000" dirty="0" err="1">
                <a:ln w="0"/>
                <a:effectLst>
                  <a:outerShdw blurRad="38100" dist="19050" dir="2700000" algn="tl" rotWithShape="0">
                    <a:schemeClr val="dk1">
                      <a:alpha val="40000"/>
                    </a:schemeClr>
                  </a:outerShdw>
                </a:effectLst>
              </a:rPr>
              <a:t>Alqahtani</a:t>
            </a:r>
            <a:endParaRPr lang="en-US" sz="2000" dirty="0">
              <a:ln w="0"/>
              <a:effectLst>
                <a:outerShdw blurRad="38100" dist="19050" dir="2700000" algn="tl" rotWithShape="0">
                  <a:schemeClr val="dk1">
                    <a:alpha val="40000"/>
                  </a:schemeClr>
                </a:outerShdw>
              </a:effectLst>
            </a:endParaRPr>
          </a:p>
          <a:p>
            <a:endParaRPr lang="en-US" sz="2000" dirty="0">
              <a:ln w="0"/>
              <a:effectLst>
                <a:outerShdw blurRad="38100" dist="19050" dir="2700000" algn="tl" rotWithShape="0">
                  <a:schemeClr val="dk1">
                    <a:alpha val="40000"/>
                  </a:schemeClr>
                </a:outerShdw>
              </a:effectLst>
            </a:endParaRPr>
          </a:p>
        </p:txBody>
      </p:sp>
      <p:sp>
        <p:nvSpPr>
          <p:cNvPr id="14" name="TextBox 13">
            <a:extLst>
              <a:ext uri="{FF2B5EF4-FFF2-40B4-BE49-F238E27FC236}">
                <a16:creationId xmlns:a16="http://schemas.microsoft.com/office/drawing/2014/main" xmlns="" id="{EC64F9FF-CDE9-4490-90EE-7738BF6D2BDA}"/>
              </a:ext>
            </a:extLst>
          </p:cNvPr>
          <p:cNvSpPr txBox="1"/>
          <p:nvPr/>
        </p:nvSpPr>
        <p:spPr>
          <a:xfrm>
            <a:off x="1332201" y="5761103"/>
            <a:ext cx="2110154" cy="369332"/>
          </a:xfrm>
          <a:prstGeom prst="rect">
            <a:avLst/>
          </a:prstGeom>
          <a:noFill/>
        </p:spPr>
        <p:txBody>
          <a:bodyPr wrap="square" rtlCol="0">
            <a:spAutoFit/>
          </a:bodyPr>
          <a:lstStyle/>
          <a:p>
            <a:r>
              <a:rPr lang="en-US" b="1" dirty="0"/>
              <a:t>Doctors slides</a:t>
            </a:r>
          </a:p>
        </p:txBody>
      </p:sp>
      <p:pic>
        <p:nvPicPr>
          <p:cNvPr id="12" name="Picture 11">
            <a:extLst>
              <a:ext uri="{FF2B5EF4-FFF2-40B4-BE49-F238E27FC236}">
                <a16:creationId xmlns:a16="http://schemas.microsoft.com/office/drawing/2014/main" xmlns="" id="{26BFC639-C571-412D-ADCE-431CF9324057}"/>
              </a:ext>
            </a:extLst>
          </p:cNvPr>
          <p:cNvPicPr>
            <a:picLocks noChangeAspect="1"/>
          </p:cNvPicPr>
          <p:nvPr/>
        </p:nvPicPr>
        <p:blipFill>
          <a:blip r:embed="rId4"/>
          <a:stretch>
            <a:fillRect/>
          </a:stretch>
        </p:blipFill>
        <p:spPr>
          <a:xfrm>
            <a:off x="94427" y="5410814"/>
            <a:ext cx="1069911" cy="1042996"/>
          </a:xfrm>
          <a:prstGeom prst="rect">
            <a:avLst/>
          </a:prstGeom>
        </p:spPr>
      </p:pic>
      <p:pic>
        <p:nvPicPr>
          <p:cNvPr id="16" name="Picture 15">
            <a:extLst>
              <a:ext uri="{FF2B5EF4-FFF2-40B4-BE49-F238E27FC236}">
                <a16:creationId xmlns:a16="http://schemas.microsoft.com/office/drawing/2014/main" xmlns="" id="{03988073-9541-48B4-B7D0-4234038E9B64}"/>
              </a:ext>
            </a:extLst>
          </p:cNvPr>
          <p:cNvPicPr>
            <a:picLocks noChangeAspect="1"/>
          </p:cNvPicPr>
          <p:nvPr/>
        </p:nvPicPr>
        <p:blipFill>
          <a:blip r:embed="rId5"/>
          <a:stretch>
            <a:fillRect/>
          </a:stretch>
        </p:blipFill>
        <p:spPr>
          <a:xfrm>
            <a:off x="285236" y="4112195"/>
            <a:ext cx="879102" cy="932305"/>
          </a:xfrm>
          <a:prstGeom prst="rect">
            <a:avLst/>
          </a:prstGeom>
        </p:spPr>
      </p:pic>
      <p:pic>
        <p:nvPicPr>
          <p:cNvPr id="18" name="Picture 17">
            <a:extLst>
              <a:ext uri="{FF2B5EF4-FFF2-40B4-BE49-F238E27FC236}">
                <a16:creationId xmlns:a16="http://schemas.microsoft.com/office/drawing/2014/main" xmlns="" id="{E030F191-3DE2-46CE-AC24-DF79F3FBB1DF}"/>
              </a:ext>
            </a:extLst>
          </p:cNvPr>
          <p:cNvPicPr>
            <a:picLocks noChangeAspect="1"/>
          </p:cNvPicPr>
          <p:nvPr/>
        </p:nvPicPr>
        <p:blipFill>
          <a:blip r:embed="rId6"/>
          <a:stretch>
            <a:fillRect/>
          </a:stretch>
        </p:blipFill>
        <p:spPr>
          <a:xfrm>
            <a:off x="215097" y="2813577"/>
            <a:ext cx="932305" cy="932305"/>
          </a:xfrm>
          <a:prstGeom prst="rect">
            <a:avLst/>
          </a:prstGeom>
        </p:spPr>
      </p:pic>
      <p:pic>
        <p:nvPicPr>
          <p:cNvPr id="20" name="Picture 19">
            <a:extLst>
              <a:ext uri="{FF2B5EF4-FFF2-40B4-BE49-F238E27FC236}">
                <a16:creationId xmlns:a16="http://schemas.microsoft.com/office/drawing/2014/main" xmlns="" id="{DD5CA474-47C4-434F-858C-9C6CD740FED9}"/>
              </a:ext>
            </a:extLst>
          </p:cNvPr>
          <p:cNvPicPr>
            <a:picLocks noChangeAspect="1"/>
          </p:cNvPicPr>
          <p:nvPr/>
        </p:nvPicPr>
        <p:blipFill>
          <a:blip r:embed="rId7"/>
          <a:stretch>
            <a:fillRect/>
          </a:stretch>
        </p:blipFill>
        <p:spPr>
          <a:xfrm>
            <a:off x="215097" y="1427884"/>
            <a:ext cx="1019380" cy="1019380"/>
          </a:xfrm>
          <a:prstGeom prst="rect">
            <a:avLst/>
          </a:prstGeom>
        </p:spPr>
      </p:pic>
    </p:spTree>
    <p:extLst>
      <p:ext uri="{BB962C8B-B14F-4D97-AF65-F5344CB8AC3E}">
        <p14:creationId xmlns:p14="http://schemas.microsoft.com/office/powerpoint/2010/main" val="1033421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xmlns="" id="{CAF79385-28A3-4A0B-A555-6E149360095E}"/>
              </a:ext>
            </a:extLst>
          </p:cNvPr>
          <p:cNvCxnSpPr/>
          <p:nvPr/>
        </p:nvCxnSpPr>
        <p:spPr>
          <a:xfrm>
            <a:off x="0" y="6082747"/>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 name="Rectangle 3">
            <a:extLst>
              <a:ext uri="{FF2B5EF4-FFF2-40B4-BE49-F238E27FC236}">
                <a16:creationId xmlns:a16="http://schemas.microsoft.com/office/drawing/2014/main" xmlns="" id="{EA3EF519-F505-467B-8300-8DB8762E9BC9}"/>
              </a:ext>
            </a:extLst>
          </p:cNvPr>
          <p:cNvSpPr txBox="1">
            <a:spLocks noChangeArrowheads="1"/>
          </p:cNvSpPr>
          <p:nvPr/>
        </p:nvSpPr>
        <p:spPr>
          <a:xfrm>
            <a:off x="381000" y="3964131"/>
            <a:ext cx="10976113" cy="208059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b="1" dirty="0">
              <a:solidFill>
                <a:srgbClr val="0070C0"/>
              </a:solidFill>
              <a:cs typeface="Times New Roman" pitchFamily="18" charset="0"/>
            </a:endParaRPr>
          </a:p>
        </p:txBody>
      </p:sp>
      <p:sp>
        <p:nvSpPr>
          <p:cNvPr id="7" name="Rectangle 6">
            <a:extLst>
              <a:ext uri="{FF2B5EF4-FFF2-40B4-BE49-F238E27FC236}">
                <a16:creationId xmlns:a16="http://schemas.microsoft.com/office/drawing/2014/main" xmlns="" id="{6C31FE42-DCDD-4BCF-A1C0-79F2801A7201}"/>
              </a:ext>
            </a:extLst>
          </p:cNvPr>
          <p:cNvSpPr txBox="1">
            <a:spLocks noChangeArrowheads="1"/>
          </p:cNvSpPr>
          <p:nvPr/>
        </p:nvSpPr>
        <p:spPr>
          <a:xfrm>
            <a:off x="381000" y="3485320"/>
            <a:ext cx="4535557" cy="516835"/>
          </a:xfrm>
          <a:prstGeom prst="rect">
            <a:avLst/>
          </a:prstGeom>
          <a:noFill/>
          <a:ln/>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400" b="1" dirty="0">
              <a:solidFill>
                <a:srgbClr val="0070C0"/>
              </a:solidFill>
              <a:latin typeface="Calibri Light" panose="020F0302020204030204" pitchFamily="34" charset="0"/>
              <a:cs typeface="Calibri Light" panose="020F0302020204030204" pitchFamily="34" charset="0"/>
            </a:endParaRPr>
          </a:p>
        </p:txBody>
      </p:sp>
      <p:sp>
        <p:nvSpPr>
          <p:cNvPr id="9" name="TextBox 8">
            <a:extLst>
              <a:ext uri="{FF2B5EF4-FFF2-40B4-BE49-F238E27FC236}">
                <a16:creationId xmlns:a16="http://schemas.microsoft.com/office/drawing/2014/main" xmlns="" id="{1C4355F0-84C1-4E87-9BC5-064697FCA7CF}"/>
              </a:ext>
            </a:extLst>
          </p:cNvPr>
          <p:cNvSpPr txBox="1"/>
          <p:nvPr/>
        </p:nvSpPr>
        <p:spPr>
          <a:xfrm>
            <a:off x="0" y="6129206"/>
            <a:ext cx="12801600" cy="338554"/>
          </a:xfrm>
          <a:prstGeom prst="rect">
            <a:avLst/>
          </a:prstGeom>
          <a:noFill/>
        </p:spPr>
        <p:txBody>
          <a:bodyPr wrap="square" rtlCol="0">
            <a:spAutoFit/>
          </a:bodyPr>
          <a:lstStyle/>
          <a:p>
            <a:r>
              <a:rPr lang="en-US" sz="1600" dirty="0">
                <a:solidFill>
                  <a:schemeClr val="bg1">
                    <a:lumMod val="50000"/>
                  </a:schemeClr>
                </a:solidFill>
              </a:rPr>
              <a:t>-Ecology: the branch of biology dealing with the relations and interactions between organisms and their environment, including other organisms</a:t>
            </a:r>
          </a:p>
        </p:txBody>
      </p:sp>
      <p:graphicFrame>
        <p:nvGraphicFramePr>
          <p:cNvPr id="5" name="Table 4">
            <a:extLst>
              <a:ext uri="{FF2B5EF4-FFF2-40B4-BE49-F238E27FC236}">
                <a16:creationId xmlns:a16="http://schemas.microsoft.com/office/drawing/2014/main" xmlns="" id="{D73D7822-6CAD-4525-8633-AC4973C03B4B}"/>
              </a:ext>
            </a:extLst>
          </p:cNvPr>
          <p:cNvGraphicFramePr>
            <a:graphicFrameLocks noGrp="1"/>
          </p:cNvGraphicFramePr>
          <p:nvPr>
            <p:extLst>
              <p:ext uri="{D42A27DB-BD31-4B8C-83A1-F6EECF244321}">
                <p14:modId xmlns:p14="http://schemas.microsoft.com/office/powerpoint/2010/main" val="1289252602"/>
              </p:ext>
            </p:extLst>
          </p:nvPr>
        </p:nvGraphicFramePr>
        <p:xfrm>
          <a:off x="302557" y="2568194"/>
          <a:ext cx="11439170" cy="3529584"/>
        </p:xfrm>
        <a:graphic>
          <a:graphicData uri="http://schemas.openxmlformats.org/drawingml/2006/table">
            <a:tbl>
              <a:tblPr firstRow="1" bandRow="1">
                <a:tableStyleId>{5C22544A-7EE6-4342-B048-85BDC9FD1C3A}</a:tableStyleId>
              </a:tblPr>
              <a:tblGrid>
                <a:gridCol w="4702892">
                  <a:extLst>
                    <a:ext uri="{9D8B030D-6E8A-4147-A177-3AD203B41FA5}">
                      <a16:colId xmlns:a16="http://schemas.microsoft.com/office/drawing/2014/main" xmlns="" val="2186485094"/>
                    </a:ext>
                  </a:extLst>
                </a:gridCol>
                <a:gridCol w="6736278">
                  <a:extLst>
                    <a:ext uri="{9D8B030D-6E8A-4147-A177-3AD203B41FA5}">
                      <a16:colId xmlns:a16="http://schemas.microsoft.com/office/drawing/2014/main" xmlns="" val="2530751085"/>
                    </a:ext>
                  </a:extLst>
                </a:gridCol>
              </a:tblGrid>
              <a:tr h="3040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rgbClr val="0070C0"/>
                          </a:solidFill>
                          <a:latin typeface="Calibri Light" panose="020F0302020204030204" pitchFamily="34" charset="0"/>
                          <a:cs typeface="Calibri Light" panose="020F0302020204030204" pitchFamily="34" charset="0"/>
                        </a:rPr>
                        <a:t>Normal flora - Gastrointestinal tract</a:t>
                      </a:r>
                      <a:endParaRPr lang="en-US" sz="1800" b="1" dirty="0">
                        <a:solidFill>
                          <a:srgbClr val="7030A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rgbClr val="7030A0"/>
                          </a:solidFill>
                        </a:rPr>
                        <a:t>Normal Flora Of GIT</a:t>
                      </a:r>
                      <a:endParaRPr lang="en-US" sz="1800" b="0" dirty="0">
                        <a:solidFill>
                          <a:srgbClr val="0070C0"/>
                        </a:solidFill>
                        <a:latin typeface="Calibri Light" panose="020F0302020204030204" pitchFamily="34" charset="0"/>
                        <a:cs typeface="Calibri Light" panose="020F03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2707335732"/>
                  </a:ext>
                </a:extLst>
              </a:tr>
              <a:tr h="2949448">
                <a:tc>
                  <a:txBody>
                    <a:bodyPr/>
                    <a:lstStyle/>
                    <a:p>
                      <a:pPr marL="0" indent="0">
                        <a:buFont typeface="Arial" panose="020B0604020202020204" pitchFamily="34" charset="0"/>
                        <a:buNone/>
                      </a:pPr>
                      <a:r>
                        <a:rPr lang="en-US" sz="1600" b="0" dirty="0">
                          <a:solidFill>
                            <a:srgbClr val="0070C0"/>
                          </a:solidFill>
                          <a:cs typeface="Times New Roman" pitchFamily="18" charset="0"/>
                        </a:rPr>
                        <a:t>Ecology</a:t>
                      </a:r>
                    </a:p>
                    <a:p>
                      <a:pPr marL="285750" lvl="0" indent="-285750">
                        <a:buFont typeface="Wingdings" panose="05000000000000000000" pitchFamily="2" charset="2"/>
                        <a:buChar char="ü"/>
                      </a:pPr>
                      <a:r>
                        <a:rPr lang="en-US" sz="1600" b="0" dirty="0">
                          <a:solidFill>
                            <a:srgbClr val="0070C0"/>
                          </a:solidFill>
                          <a:cs typeface="Times New Roman" pitchFamily="18" charset="0"/>
                        </a:rPr>
                        <a:t>Birth: sterile</a:t>
                      </a:r>
                      <a:r>
                        <a:rPr lang="ar-SA" sz="1600" b="0" dirty="0">
                          <a:solidFill>
                            <a:srgbClr val="0070C0"/>
                          </a:solidFill>
                          <a:cs typeface="Times New Roman" pitchFamily="18" charset="0"/>
                        </a:rPr>
                        <a:t>   </a:t>
                      </a:r>
                      <a:r>
                        <a:rPr lang="ar-SA" sz="1600" b="0" dirty="0">
                          <a:solidFill>
                            <a:schemeClr val="bg1">
                              <a:lumMod val="50000"/>
                            </a:schemeClr>
                          </a:solidFill>
                          <a:cs typeface="Times New Roman" pitchFamily="18" charset="0"/>
                        </a:rPr>
                        <a:t>عند الولادة: لا يوجد نورمال فلورا </a:t>
                      </a:r>
                      <a:endParaRPr lang="en-US" sz="1600" b="0" dirty="0">
                        <a:solidFill>
                          <a:schemeClr val="bg1">
                            <a:lumMod val="50000"/>
                          </a:schemeClr>
                        </a:solidFill>
                        <a:cs typeface="Times New Roman" pitchFamily="18" charset="0"/>
                      </a:endParaRPr>
                    </a:p>
                    <a:p>
                      <a:pPr marL="285750" lvl="0" indent="-285750">
                        <a:buFont typeface="Wingdings" panose="05000000000000000000" pitchFamily="2" charset="2"/>
                        <a:buChar char="ü"/>
                      </a:pPr>
                      <a:r>
                        <a:rPr lang="en-US" sz="1600" b="1" dirty="0">
                          <a:solidFill>
                            <a:srgbClr val="0070C0"/>
                          </a:solidFill>
                          <a:cs typeface="Times New Roman" pitchFamily="18" charset="0"/>
                        </a:rPr>
                        <a:t>Breast-fed </a:t>
                      </a:r>
                      <a:r>
                        <a:rPr lang="en-US" sz="1600" b="1" i="1" dirty="0" err="1">
                          <a:solidFill>
                            <a:srgbClr val="0070C0"/>
                          </a:solidFill>
                          <a:cs typeface="Times New Roman" pitchFamily="18" charset="0"/>
                        </a:rPr>
                        <a:t>Bifidobacteria</a:t>
                      </a:r>
                      <a:r>
                        <a:rPr lang="en-US" sz="1600" b="1" i="1" dirty="0">
                          <a:solidFill>
                            <a:srgbClr val="0070C0"/>
                          </a:solidFill>
                          <a:cs typeface="Times New Roman" pitchFamily="18" charset="0"/>
                        </a:rPr>
                        <a:t> </a:t>
                      </a:r>
                      <a:r>
                        <a:rPr lang="en-US" sz="1600" b="1" dirty="0">
                          <a:solidFill>
                            <a:srgbClr val="0070C0"/>
                          </a:solidFill>
                          <a:cs typeface="Times New Roman" pitchFamily="18" charset="0"/>
                        </a:rPr>
                        <a:t>species</a:t>
                      </a:r>
                      <a:r>
                        <a:rPr lang="en-US" sz="1600" b="1" dirty="0">
                          <a:solidFill>
                            <a:srgbClr val="0070C0"/>
                          </a:solidFill>
                        </a:rPr>
                        <a:t> </a:t>
                      </a:r>
                      <a:r>
                        <a:rPr lang="ar-SA" sz="1600" b="0" dirty="0">
                          <a:solidFill>
                            <a:schemeClr val="bg1">
                              <a:lumMod val="50000"/>
                            </a:schemeClr>
                          </a:solidFill>
                        </a:rPr>
                        <a:t>بعد ما ترضعه أمه يكتسب هذي البكتيريا</a:t>
                      </a:r>
                      <a:endParaRPr lang="en-US" sz="1600" b="0" dirty="0">
                        <a:solidFill>
                          <a:schemeClr val="bg1">
                            <a:lumMod val="50000"/>
                          </a:schemeClr>
                        </a:solidFill>
                        <a:cs typeface="Times New Roman" pitchFamily="18" charset="0"/>
                      </a:endParaRPr>
                    </a:p>
                    <a:p>
                      <a:pPr marL="285750" lvl="0" indent="-285750">
                        <a:buFont typeface="Wingdings" panose="05000000000000000000" pitchFamily="2" charset="2"/>
                        <a:buChar char="ü"/>
                      </a:pPr>
                      <a:r>
                        <a:rPr lang="en-US" sz="1600" b="0" dirty="0">
                          <a:solidFill>
                            <a:srgbClr val="0070C0"/>
                          </a:solidFill>
                          <a:cs typeface="Times New Roman" pitchFamily="18" charset="0"/>
                        </a:rPr>
                        <a:t>Switch to cow’s milk </a:t>
                      </a:r>
                      <a:r>
                        <a:rPr lang="en-US" sz="1600" b="1" dirty="0">
                          <a:solidFill>
                            <a:srgbClr val="0070C0"/>
                          </a:solidFill>
                          <a:cs typeface="Times New Roman" pitchFamily="18" charset="0"/>
                        </a:rPr>
                        <a:t>Enteric, </a:t>
                      </a:r>
                      <a:r>
                        <a:rPr lang="en-US" sz="1600" b="1" dirty="0" err="1">
                          <a:solidFill>
                            <a:srgbClr val="0070C0"/>
                          </a:solidFill>
                          <a:cs typeface="Times New Roman" pitchFamily="18" charset="0"/>
                        </a:rPr>
                        <a:t>bacteroides</a:t>
                      </a:r>
                      <a:r>
                        <a:rPr lang="en-US" sz="1600" b="1" dirty="0">
                          <a:solidFill>
                            <a:srgbClr val="0070C0"/>
                          </a:solidFill>
                          <a:cs typeface="Times New Roman" pitchFamily="18" charset="0"/>
                        </a:rPr>
                        <a:t>, enterococci, lactobacilli and clostridia </a:t>
                      </a:r>
                    </a:p>
                    <a:p>
                      <a:pPr marL="285750" lvl="0" indent="-285750" eaLnBrk="0" hangingPunct="0">
                        <a:lnSpc>
                          <a:spcPct val="110000"/>
                        </a:lnSpc>
                        <a:spcBef>
                          <a:spcPct val="0"/>
                        </a:spcBef>
                        <a:buFont typeface="Wingdings" panose="05000000000000000000" pitchFamily="2" charset="2"/>
                        <a:buChar char="ü"/>
                      </a:pPr>
                      <a:r>
                        <a:rPr lang="en-US" sz="1600" b="0" dirty="0">
                          <a:solidFill>
                            <a:srgbClr val="0070C0"/>
                          </a:solidFill>
                          <a:cs typeface="Times New Roman" pitchFamily="18" charset="0"/>
                        </a:rPr>
                        <a:t>Switch to solid food</a:t>
                      </a:r>
                    </a:p>
                    <a:p>
                      <a:pPr marL="285750" lvl="0" indent="-285750" eaLnBrk="0" hangingPunct="0">
                        <a:lnSpc>
                          <a:spcPct val="110000"/>
                        </a:lnSpc>
                        <a:spcBef>
                          <a:spcPct val="0"/>
                        </a:spcBef>
                        <a:buFont typeface="Wingdings" panose="05000000000000000000" pitchFamily="2" charset="2"/>
                        <a:buChar char="ü"/>
                      </a:pPr>
                      <a:r>
                        <a:rPr lang="en-US" sz="1600" b="0" dirty="0">
                          <a:solidFill>
                            <a:srgbClr val="0070C0"/>
                          </a:solidFill>
                          <a:cs typeface="Times New Roman" pitchFamily="18" charset="0"/>
                        </a:rPr>
                        <a:t>Microflora similar to parents</a:t>
                      </a:r>
                      <a:r>
                        <a:rPr lang="ar-SA" sz="1600" b="0" dirty="0">
                          <a:solidFill>
                            <a:srgbClr val="0070C0"/>
                          </a:solidFill>
                          <a:cs typeface="Times New Roman" pitchFamily="18" charset="0"/>
                        </a:rPr>
                        <a:t> </a:t>
                      </a:r>
                      <a:r>
                        <a:rPr lang="ar-SA" sz="1600" b="0" dirty="0">
                          <a:solidFill>
                            <a:schemeClr val="bg1">
                              <a:lumMod val="50000"/>
                            </a:schemeClr>
                          </a:solidFill>
                          <a:cs typeface="Times New Roman" pitchFamily="18" charset="0"/>
                        </a:rPr>
                        <a:t>يبدأ يأكل مثلهم و يحصل على نفس النورمال فلورا حقتهم </a:t>
                      </a:r>
                      <a:endParaRPr lang="en-US" sz="1600" b="0" dirty="0" smtClean="0">
                        <a:solidFill>
                          <a:schemeClr val="bg1">
                            <a:lumMod val="50000"/>
                          </a:schemeClr>
                        </a:solidFill>
                        <a:cs typeface="Times New Roman" pitchFamily="18" charset="0"/>
                      </a:endParaRPr>
                    </a:p>
                    <a:p>
                      <a:pPr marL="285750" lvl="0" indent="-285750" eaLnBrk="0" hangingPunct="0">
                        <a:lnSpc>
                          <a:spcPct val="110000"/>
                        </a:lnSpc>
                        <a:spcBef>
                          <a:spcPct val="0"/>
                        </a:spcBef>
                        <a:buFont typeface="Wingdings" panose="05000000000000000000" pitchFamily="2" charset="2"/>
                        <a:buChar char="ü"/>
                      </a:pPr>
                      <a:r>
                        <a:rPr lang="en-US" sz="1600" b="0" dirty="0" smtClean="0">
                          <a:solidFill>
                            <a:srgbClr val="0070C0"/>
                          </a:solidFill>
                          <a:cs typeface="Times New Roman" pitchFamily="18" charset="0"/>
                        </a:rPr>
                        <a:t>Primarily anaerobic</a:t>
                      </a:r>
                    </a:p>
                    <a:p>
                      <a:pPr marL="285750" lvl="0" indent="-285750" eaLnBrk="0" hangingPunct="0">
                        <a:lnSpc>
                          <a:spcPct val="110000"/>
                        </a:lnSpc>
                        <a:spcBef>
                          <a:spcPct val="0"/>
                        </a:spcBef>
                        <a:buFont typeface="Wingdings" panose="05000000000000000000" pitchFamily="2" charset="2"/>
                        <a:buChar char="ü"/>
                      </a:pPr>
                      <a:r>
                        <a:rPr lang="en-US" sz="1600" b="0" dirty="0" smtClean="0">
                          <a:solidFill>
                            <a:srgbClr val="0070C0"/>
                          </a:solidFill>
                          <a:cs typeface="Times New Roman" pitchFamily="18" charset="0"/>
                        </a:rPr>
                        <a:t>Facultative aerobes deplete oxygen</a:t>
                      </a:r>
                    </a:p>
                    <a:p>
                      <a:pPr marL="285750" lvl="0" indent="-285750" eaLnBrk="0" hangingPunct="0">
                        <a:lnSpc>
                          <a:spcPct val="110000"/>
                        </a:lnSpc>
                        <a:spcBef>
                          <a:spcPct val="0"/>
                        </a:spcBef>
                        <a:buFont typeface="Wingdings" panose="05000000000000000000" pitchFamily="2" charset="2"/>
                        <a:buChar char="ü"/>
                      </a:pPr>
                      <a:r>
                        <a:rPr lang="en-US" sz="1600" b="0" dirty="0" smtClean="0">
                          <a:solidFill>
                            <a:srgbClr val="0070C0"/>
                          </a:solidFill>
                          <a:cs typeface="Times New Roman" pitchFamily="18" charset="0"/>
                        </a:rPr>
                        <a:t>Adult excretes 3x1013 bacteria/day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2628" indent="-342900" fontAlgn="auto">
                        <a:spcAft>
                          <a:spcPts val="0"/>
                        </a:spcAft>
                        <a:buFont typeface="Arial" panose="020B0604020202020204" pitchFamily="34" charset="0"/>
                        <a:buChar char="•"/>
                        <a:defRPr/>
                      </a:pPr>
                      <a:r>
                        <a:rPr lang="en-US" sz="1600" b="1" dirty="0">
                          <a:solidFill>
                            <a:srgbClr val="7030A0"/>
                          </a:solidFill>
                        </a:rPr>
                        <a:t>Oral cavity: </a:t>
                      </a:r>
                      <a:r>
                        <a:rPr lang="en-US" sz="1600" dirty="0">
                          <a:solidFill>
                            <a:srgbClr val="7030A0"/>
                          </a:solidFill>
                        </a:rPr>
                        <a:t>contain high number of flora which vary from site to site of the mouth.</a:t>
                      </a:r>
                    </a:p>
                    <a:p>
                      <a:pPr marL="452628" indent="-342900" fontAlgn="auto">
                        <a:spcAft>
                          <a:spcPts val="0"/>
                        </a:spcAft>
                        <a:buFont typeface="Arial" panose="020B0604020202020204" pitchFamily="34" charset="0"/>
                        <a:buChar char="•"/>
                        <a:defRPr/>
                      </a:pPr>
                      <a:r>
                        <a:rPr lang="en-US" sz="1600" dirty="0">
                          <a:solidFill>
                            <a:srgbClr val="7030A0"/>
                          </a:solidFill>
                        </a:rPr>
                        <a:t>Saliva contain mixed flora :108 organism /ml</a:t>
                      </a:r>
                    </a:p>
                    <a:p>
                      <a:pPr marL="452628" indent="-342900" fontAlgn="auto">
                        <a:spcAft>
                          <a:spcPts val="0"/>
                        </a:spcAft>
                        <a:buFont typeface="Arial" panose="020B0604020202020204" pitchFamily="34" charset="0"/>
                        <a:buChar char="•"/>
                        <a:defRPr/>
                      </a:pPr>
                      <a:r>
                        <a:rPr lang="en-US" sz="1600" b="1" dirty="0">
                          <a:solidFill>
                            <a:srgbClr val="7030A0"/>
                          </a:solidFill>
                        </a:rPr>
                        <a:t>Stomach</a:t>
                      </a:r>
                      <a:r>
                        <a:rPr lang="en-US" sz="1600" dirty="0">
                          <a:solidFill>
                            <a:srgbClr val="7030A0"/>
                          </a:solidFill>
                        </a:rPr>
                        <a:t> : empty stomach</a:t>
                      </a:r>
                      <a:r>
                        <a:rPr lang="en-US" sz="1600" dirty="0">
                          <a:solidFill>
                            <a:schemeClr val="accent1">
                              <a:lumMod val="75000"/>
                            </a:schemeClr>
                          </a:solidFill>
                        </a:rPr>
                        <a:t>*</a:t>
                      </a:r>
                      <a:r>
                        <a:rPr lang="en-US" sz="1600" dirty="0">
                          <a:solidFill>
                            <a:srgbClr val="7030A0"/>
                          </a:solidFill>
                        </a:rPr>
                        <a:t> </a:t>
                      </a:r>
                      <a:r>
                        <a:rPr lang="en-US" sz="1600" dirty="0">
                          <a:solidFill>
                            <a:srgbClr val="7030A0"/>
                          </a:solidFill>
                          <a:latin typeface="Calibri" charset="0"/>
                          <a:ea typeface="Calibri" charset="0"/>
                          <a:cs typeface="Calibri" charset="0"/>
                        </a:rPr>
                        <a:t>(</a:t>
                      </a:r>
                      <a:r>
                        <a:rPr lang="en-US" sz="1600" dirty="0">
                          <a:solidFill>
                            <a:schemeClr val="accent1">
                              <a:lumMod val="75000"/>
                            </a:schemeClr>
                          </a:solidFill>
                          <a:latin typeface="Calibri" charset="0"/>
                          <a:ea typeface="Calibri" charset="0"/>
                          <a:cs typeface="Calibri" charset="0"/>
                        </a:rPr>
                        <a:t>sterile</a:t>
                      </a:r>
                      <a:r>
                        <a:rPr lang="en-US" sz="1600" dirty="0">
                          <a:solidFill>
                            <a:srgbClr val="7030A0"/>
                          </a:solidFill>
                          <a:latin typeface="Calibri" charset="0"/>
                          <a:ea typeface="Calibri" charset="0"/>
                          <a:cs typeface="Calibri" charset="0"/>
                        </a:rPr>
                        <a:t>) </a:t>
                      </a:r>
                      <a:r>
                        <a:rPr lang="en-US" sz="1600" dirty="0">
                          <a:solidFill>
                            <a:srgbClr val="7030A0"/>
                          </a:solidFill>
                        </a:rPr>
                        <a:t>has no normal flora in health due to HCL and peptic enzymes </a:t>
                      </a:r>
                    </a:p>
                    <a:p>
                      <a:pPr marL="452628" indent="-342900" fontAlgn="auto">
                        <a:spcAft>
                          <a:spcPts val="0"/>
                        </a:spcAft>
                        <a:buFont typeface="Arial" panose="020B0604020202020204" pitchFamily="34" charset="0"/>
                        <a:buChar char="•"/>
                        <a:defRPr/>
                      </a:pPr>
                      <a:r>
                        <a:rPr lang="en-US" sz="1600" b="1" dirty="0">
                          <a:solidFill>
                            <a:srgbClr val="7030A0"/>
                          </a:solidFill>
                        </a:rPr>
                        <a:t>Small intestine </a:t>
                      </a:r>
                      <a:r>
                        <a:rPr lang="en-US" sz="1600" dirty="0">
                          <a:solidFill>
                            <a:srgbClr val="7030A0"/>
                          </a:solidFill>
                        </a:rPr>
                        <a:t>: very scanty except near colon</a:t>
                      </a:r>
                    </a:p>
                    <a:p>
                      <a:pPr marL="452628" indent="-342900" fontAlgn="auto">
                        <a:spcAft>
                          <a:spcPts val="0"/>
                        </a:spcAft>
                        <a:buFont typeface="Arial" panose="020B0604020202020204" pitchFamily="34" charset="0"/>
                        <a:buChar char="•"/>
                        <a:defRPr/>
                      </a:pPr>
                      <a:r>
                        <a:rPr lang="en-US" sz="1600" b="1" dirty="0">
                          <a:solidFill>
                            <a:srgbClr val="7030A0"/>
                          </a:solidFill>
                        </a:rPr>
                        <a:t>Colon of adults</a:t>
                      </a:r>
                      <a:r>
                        <a:rPr lang="en-US" sz="1600" dirty="0">
                          <a:solidFill>
                            <a:srgbClr val="7030A0"/>
                          </a:solidFill>
                        </a:rPr>
                        <a:t>:  1010 org/gm stool, &gt;90% are  </a:t>
                      </a:r>
                      <a:r>
                        <a:rPr lang="en-US" sz="1600" i="1" dirty="0" err="1">
                          <a:solidFill>
                            <a:srgbClr val="7030A0"/>
                          </a:solidFill>
                        </a:rPr>
                        <a:t>Bacteriodes</a:t>
                      </a:r>
                      <a:r>
                        <a:rPr lang="en-US" sz="1600" dirty="0">
                          <a:solidFill>
                            <a:srgbClr val="7030A0"/>
                          </a:solidFill>
                        </a:rPr>
                        <a:t> ( </a:t>
                      </a:r>
                      <a:r>
                        <a:rPr lang="en-US" sz="1600" dirty="0">
                          <a:solidFill>
                            <a:srgbClr val="7030A0"/>
                          </a:solidFill>
                          <a:latin typeface="Calibri" charset="0"/>
                          <a:ea typeface="Calibri" charset="0"/>
                          <a:cs typeface="Calibri" charset="0"/>
                        </a:rPr>
                        <a:t>the majority are </a:t>
                      </a:r>
                      <a:r>
                        <a:rPr lang="en-US" sz="1600" dirty="0">
                          <a:solidFill>
                            <a:srgbClr val="7030A0"/>
                          </a:solidFill>
                        </a:rPr>
                        <a:t>anaerobic), 10% other bacteria </a:t>
                      </a:r>
                      <a:r>
                        <a:rPr lang="en-US" sz="1600" dirty="0">
                          <a:solidFill>
                            <a:srgbClr val="7030A0"/>
                          </a:solidFill>
                          <a:latin typeface="Calibri" charset="0"/>
                          <a:ea typeface="Calibri" charset="0"/>
                          <a:cs typeface="Calibri" charset="0"/>
                        </a:rPr>
                        <a:t>(which are aerobic).</a:t>
                      </a:r>
                    </a:p>
                    <a:p>
                      <a:pPr marL="452628" indent="-342900" fontAlgn="auto">
                        <a:spcAft>
                          <a:spcPts val="0"/>
                        </a:spcAft>
                        <a:buFont typeface="Arial" panose="020B0604020202020204" pitchFamily="34" charset="0"/>
                        <a:buChar char="•"/>
                        <a:defRPr/>
                      </a:pPr>
                      <a:r>
                        <a:rPr lang="en-US" sz="1600" dirty="0">
                          <a:solidFill>
                            <a:srgbClr val="7030A0"/>
                          </a:solidFill>
                        </a:rPr>
                        <a:t>Direct effect of diet composition.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553553932"/>
                  </a:ext>
                </a:extLst>
              </a:tr>
            </a:tbl>
          </a:graphicData>
        </a:graphic>
      </p:graphicFrame>
      <p:sp>
        <p:nvSpPr>
          <p:cNvPr id="4" name="Rectangle 3">
            <a:extLst>
              <a:ext uri="{FF2B5EF4-FFF2-40B4-BE49-F238E27FC236}">
                <a16:creationId xmlns:a16="http://schemas.microsoft.com/office/drawing/2014/main" xmlns="" id="{F6FFEB3C-E43F-42A6-888E-96FF02B35F28}"/>
              </a:ext>
            </a:extLst>
          </p:cNvPr>
          <p:cNvSpPr/>
          <p:nvPr/>
        </p:nvSpPr>
        <p:spPr>
          <a:xfrm>
            <a:off x="0" y="159427"/>
            <a:ext cx="3653116" cy="461665"/>
          </a:xfrm>
          <a:prstGeom prst="rect">
            <a:avLst/>
          </a:prstGeom>
        </p:spPr>
        <p:txBody>
          <a:bodyPr wrap="none">
            <a:spAutoFit/>
          </a:bodyPr>
          <a:lstStyle/>
          <a:p>
            <a:pPr lvl="0">
              <a:defRPr/>
            </a:pPr>
            <a:r>
              <a:rPr lang="en-US" sz="2400" b="1" dirty="0">
                <a:solidFill>
                  <a:schemeClr val="accent1">
                    <a:lumMod val="50000"/>
                  </a:schemeClr>
                </a:solidFill>
                <a:latin typeface="+mj-lt"/>
              </a:rPr>
              <a:t>Introduction to normal flora:</a:t>
            </a:r>
          </a:p>
        </p:txBody>
      </p:sp>
      <p:sp>
        <p:nvSpPr>
          <p:cNvPr id="8" name="Rectangle 7">
            <a:extLst>
              <a:ext uri="{FF2B5EF4-FFF2-40B4-BE49-F238E27FC236}">
                <a16:creationId xmlns:a16="http://schemas.microsoft.com/office/drawing/2014/main" xmlns="" id="{89A3AAF2-60DC-41C5-8A40-710CDED50C76}"/>
              </a:ext>
            </a:extLst>
          </p:cNvPr>
          <p:cNvSpPr/>
          <p:nvPr/>
        </p:nvSpPr>
        <p:spPr>
          <a:xfrm>
            <a:off x="381000" y="578981"/>
            <a:ext cx="11562471" cy="2031325"/>
          </a:xfrm>
          <a:prstGeom prst="rect">
            <a:avLst/>
          </a:prstGeom>
        </p:spPr>
        <p:txBody>
          <a:bodyPr wrap="square">
            <a:spAutoFit/>
          </a:bodyPr>
          <a:lstStyle/>
          <a:p>
            <a:pPr marL="285750" indent="-285750">
              <a:buFont typeface="Arial" panose="020B0604020202020204" pitchFamily="34" charset="0"/>
              <a:buChar char="•"/>
            </a:pPr>
            <a:r>
              <a:rPr lang="en-US" dirty="0"/>
              <a:t>Normal flora are microorganisms that are frequently found in various body sites in normal healthy individuals</a:t>
            </a:r>
          </a:p>
          <a:p>
            <a:pPr marL="285750" indent="-285750">
              <a:buFont typeface="Arial" panose="020B0604020202020204" pitchFamily="34" charset="0"/>
              <a:buChar char="•"/>
            </a:pPr>
            <a:r>
              <a:rPr lang="en-US" dirty="0"/>
              <a:t>Constituents and number vary according to the age and physiologic status </a:t>
            </a:r>
          </a:p>
          <a:p>
            <a:pPr marL="285750" indent="-285750">
              <a:buFont typeface="Arial" panose="020B0604020202020204" pitchFamily="34" charset="0"/>
              <a:buChar char="•"/>
            </a:pPr>
            <a:r>
              <a:rPr lang="en-US" dirty="0"/>
              <a:t>Able to colonize and multiply under the exiting condition of different body sites.</a:t>
            </a:r>
          </a:p>
          <a:p>
            <a:r>
              <a:rPr lang="en-US" sz="1400" dirty="0">
                <a:solidFill>
                  <a:schemeClr val="accent1">
                    <a:lumMod val="75000"/>
                  </a:schemeClr>
                </a:solidFill>
                <a:ea typeface="Calibri" charset="0"/>
                <a:cs typeface="Calibri" charset="0"/>
              </a:rPr>
              <a:t>It has some advantages such as</a:t>
            </a:r>
            <a:endParaRPr lang="en-US" sz="1400" dirty="0">
              <a:solidFill>
                <a:schemeClr val="accent1">
                  <a:lumMod val="75000"/>
                </a:schemeClr>
              </a:solidFill>
            </a:endParaRPr>
          </a:p>
          <a:p>
            <a:pPr marL="285750" indent="-285750">
              <a:buFont typeface="Arial" panose="020B0604020202020204" pitchFamily="34" charset="0"/>
              <a:buChar char="•"/>
            </a:pPr>
            <a:r>
              <a:rPr lang="en-US" dirty="0"/>
              <a:t>Inhibit competing intruders.</a:t>
            </a:r>
            <a:r>
              <a:rPr lang="ar-SA" dirty="0"/>
              <a:t> </a:t>
            </a:r>
            <a:r>
              <a:rPr lang="ar-SA" dirty="0">
                <a:solidFill>
                  <a:schemeClr val="bg1">
                    <a:lumMod val="50000"/>
                  </a:schemeClr>
                </a:solidFill>
              </a:rPr>
              <a:t>(تحمي الجسم من المايكرواورجانيزمز المتطفله)</a:t>
            </a:r>
            <a:r>
              <a:rPr lang="en-US" dirty="0">
                <a:solidFill>
                  <a:schemeClr val="bg1">
                    <a:lumMod val="50000"/>
                  </a:schemeClr>
                </a:solidFill>
              </a:rPr>
              <a:t> </a:t>
            </a:r>
          </a:p>
          <a:p>
            <a:pPr marL="285750" indent="-285750">
              <a:buFont typeface="Arial" panose="020B0604020202020204" pitchFamily="34" charset="0"/>
              <a:buChar char="•"/>
            </a:pPr>
            <a:r>
              <a:rPr lang="en-US" dirty="0"/>
              <a:t>Have symbiotic relationship that benefit the host </a:t>
            </a:r>
            <a:r>
              <a:rPr lang="ar-SA" dirty="0">
                <a:solidFill>
                  <a:schemeClr val="bg1">
                    <a:lumMod val="50000"/>
                  </a:schemeClr>
                </a:solidFill>
              </a:rPr>
              <a:t>(علاقة تكافلية مع الإنسان)</a:t>
            </a:r>
            <a:endParaRPr lang="en-US" dirty="0">
              <a:solidFill>
                <a:schemeClr val="bg1">
                  <a:lumMod val="50000"/>
                </a:schemeClr>
              </a:solidFill>
            </a:endParaRPr>
          </a:p>
          <a:p>
            <a:pPr marL="285750" indent="-285750">
              <a:buFont typeface="Arial" panose="020B0604020202020204" pitchFamily="34" charset="0"/>
              <a:buChar char="•"/>
            </a:pPr>
            <a:r>
              <a:rPr lang="en-US" dirty="0">
                <a:solidFill>
                  <a:srgbClr val="FF0000"/>
                </a:solidFill>
              </a:rPr>
              <a:t>Can cause disease in immunocompromised patients </a:t>
            </a:r>
          </a:p>
        </p:txBody>
      </p:sp>
      <p:sp>
        <p:nvSpPr>
          <p:cNvPr id="12" name="مربع نص 3">
            <a:extLst>
              <a:ext uri="{FF2B5EF4-FFF2-40B4-BE49-F238E27FC236}">
                <a16:creationId xmlns:a16="http://schemas.microsoft.com/office/drawing/2014/main" xmlns="" id="{163A3357-2BAD-4FE5-A44F-90F2760FFE7B}"/>
              </a:ext>
            </a:extLst>
          </p:cNvPr>
          <p:cNvSpPr txBox="1"/>
          <p:nvPr/>
        </p:nvSpPr>
        <p:spPr>
          <a:xfrm>
            <a:off x="0" y="6436703"/>
            <a:ext cx="8686800" cy="338554"/>
          </a:xfrm>
          <a:prstGeom prst="rect">
            <a:avLst/>
          </a:prstGeom>
          <a:noFill/>
        </p:spPr>
        <p:txBody>
          <a:bodyPr wrap="square" rtlCol="1">
            <a:spAutoFit/>
          </a:bodyPr>
          <a:lstStyle/>
          <a:p>
            <a:pPr algn="l" rtl="0" fontAlgn="base">
              <a:spcBef>
                <a:spcPct val="0"/>
              </a:spcBef>
              <a:spcAft>
                <a:spcPct val="0"/>
              </a:spcAft>
            </a:pPr>
            <a:r>
              <a:rPr lang="en-US" sz="1600" dirty="0">
                <a:solidFill>
                  <a:schemeClr val="accent1">
                    <a:lumMod val="75000"/>
                  </a:schemeClr>
                </a:solidFill>
                <a:latin typeface="Calibri" charset="0"/>
                <a:ea typeface="Calibri" charset="0"/>
                <a:cs typeface="Calibri" charset="0"/>
              </a:rPr>
              <a:t>*But after eating food, it may contain some bacteria from ingested food. </a:t>
            </a:r>
            <a:endParaRPr lang="ar-SA" sz="1600" dirty="0">
              <a:solidFill>
                <a:schemeClr val="accent1">
                  <a:lumMod val="75000"/>
                </a:schemeClr>
              </a:solidFill>
              <a:latin typeface="Calibri" charset="0"/>
              <a:ea typeface="Calibri" charset="0"/>
              <a:cs typeface="Calibri" charset="0"/>
            </a:endParaRPr>
          </a:p>
        </p:txBody>
      </p:sp>
    </p:spTree>
    <p:extLst>
      <p:ext uri="{BB962C8B-B14F-4D97-AF65-F5344CB8AC3E}">
        <p14:creationId xmlns:p14="http://schemas.microsoft.com/office/powerpoint/2010/main" val="634720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xmlns="" id="{35DFF2FF-55CA-4668-BE8F-94BD5946A2EA}"/>
              </a:ext>
            </a:extLst>
          </p:cNvPr>
          <p:cNvCxnSpPr/>
          <p:nvPr/>
        </p:nvCxnSpPr>
        <p:spPr>
          <a:xfrm>
            <a:off x="0" y="6080850"/>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TextBox 4">
            <a:extLst>
              <a:ext uri="{FF2B5EF4-FFF2-40B4-BE49-F238E27FC236}">
                <a16:creationId xmlns:a16="http://schemas.microsoft.com/office/drawing/2014/main" xmlns="" id="{D1D14AE4-A1E2-4F3D-8085-629D1A76D36B}"/>
              </a:ext>
            </a:extLst>
          </p:cNvPr>
          <p:cNvSpPr txBox="1"/>
          <p:nvPr/>
        </p:nvSpPr>
        <p:spPr>
          <a:xfrm>
            <a:off x="0" y="6150114"/>
            <a:ext cx="10621108" cy="338554"/>
          </a:xfrm>
          <a:prstGeom prst="rect">
            <a:avLst/>
          </a:prstGeom>
          <a:noFill/>
          <a:ln>
            <a:solidFill>
              <a:schemeClr val="bg1"/>
            </a:solidFill>
          </a:ln>
        </p:spPr>
        <p:txBody>
          <a:bodyPr wrap="square" rtlCol="0">
            <a:spAutoFit/>
          </a:bodyPr>
          <a:lstStyle/>
          <a:p>
            <a:r>
              <a:rPr lang="en-US" sz="1600" dirty="0">
                <a:solidFill>
                  <a:schemeClr val="accent1">
                    <a:lumMod val="75000"/>
                  </a:schemeClr>
                </a:solidFill>
              </a:rPr>
              <a:t>What you need to know is that the least number is at the stomach and increases until it reaches the peek in the large intestine</a:t>
            </a:r>
          </a:p>
        </p:txBody>
      </p:sp>
      <p:graphicFrame>
        <p:nvGraphicFramePr>
          <p:cNvPr id="6" name="Table 5">
            <a:extLst>
              <a:ext uri="{FF2B5EF4-FFF2-40B4-BE49-F238E27FC236}">
                <a16:creationId xmlns:a16="http://schemas.microsoft.com/office/drawing/2014/main" xmlns="" id="{CFAA314A-5A86-4AD7-9036-E5A6606020FA}"/>
              </a:ext>
            </a:extLst>
          </p:cNvPr>
          <p:cNvGraphicFramePr>
            <a:graphicFrameLocks noGrp="1"/>
          </p:cNvGraphicFramePr>
          <p:nvPr>
            <p:extLst>
              <p:ext uri="{D42A27DB-BD31-4B8C-83A1-F6EECF244321}">
                <p14:modId xmlns:p14="http://schemas.microsoft.com/office/powerpoint/2010/main" val="2717587334"/>
              </p:ext>
            </p:extLst>
          </p:nvPr>
        </p:nvGraphicFramePr>
        <p:xfrm>
          <a:off x="182880" y="497929"/>
          <a:ext cx="5725550" cy="5521253"/>
        </p:xfrm>
        <a:graphic>
          <a:graphicData uri="http://schemas.openxmlformats.org/drawingml/2006/table">
            <a:tbl>
              <a:tblPr firstRow="1" bandRow="1">
                <a:tableStyleId>{5C22544A-7EE6-4342-B048-85BDC9FD1C3A}</a:tableStyleId>
              </a:tblPr>
              <a:tblGrid>
                <a:gridCol w="3011547">
                  <a:extLst>
                    <a:ext uri="{9D8B030D-6E8A-4147-A177-3AD203B41FA5}">
                      <a16:colId xmlns:a16="http://schemas.microsoft.com/office/drawing/2014/main" xmlns="" val="2511399717"/>
                    </a:ext>
                  </a:extLst>
                </a:gridCol>
                <a:gridCol w="2714003">
                  <a:extLst>
                    <a:ext uri="{9D8B030D-6E8A-4147-A177-3AD203B41FA5}">
                      <a16:colId xmlns:a16="http://schemas.microsoft.com/office/drawing/2014/main" xmlns="" val="3449553040"/>
                    </a:ext>
                  </a:extLst>
                </a:gridCol>
              </a:tblGrid>
              <a:tr h="359981">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GI ecology→ Varies </a:t>
                      </a:r>
                      <a:r>
                        <a:rPr lang="ar-SA" sz="1800" b="0" dirty="0">
                          <a:solidFill>
                            <a:schemeClr val="bg1">
                              <a:lumMod val="50000"/>
                            </a:schemeClr>
                          </a:solidFill>
                          <a:latin typeface="+mn-lt"/>
                        </a:rPr>
                        <a:t>كل لما نزلنا تحت كلما كثرت البكتیریا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dirty="0"/>
                    </a:p>
                  </a:txBody>
                  <a:tcPr/>
                </a:tc>
                <a:extLst>
                  <a:ext uri="{0D108BD9-81ED-4DB2-BD59-A6C34878D82A}">
                    <a16:rowId xmlns:a16="http://schemas.microsoft.com/office/drawing/2014/main" xmlns="" val="3923122538"/>
                  </a:ext>
                </a:extLst>
              </a:tr>
              <a:tr h="949253">
                <a:tc>
                  <a:txBody>
                    <a:bodyPr/>
                    <a:lstStyle/>
                    <a:p>
                      <a:r>
                        <a:rPr lang="en-US" sz="1800" b="1" dirty="0">
                          <a:solidFill>
                            <a:srgbClr val="000000"/>
                          </a:solidFill>
                          <a:latin typeface="+mn-lt"/>
                        </a:rPr>
                        <a:t>Esophagus: </a:t>
                      </a:r>
                      <a:r>
                        <a:rPr lang="en-US" sz="1800" dirty="0">
                          <a:solidFill>
                            <a:schemeClr val="bg1">
                              <a:lumMod val="50000"/>
                            </a:schemeClr>
                          </a:solidFill>
                          <a:latin typeface="+mn-lt"/>
                        </a:rPr>
                        <a:t>Microbes associated with </a:t>
                      </a:r>
                      <a:r>
                        <a:rPr lang="en-US" sz="1800" dirty="0">
                          <a:solidFill>
                            <a:srgbClr val="000000"/>
                          </a:solidFill>
                          <a:latin typeface="+mn-lt"/>
                        </a:rPr>
                        <a:t>saliva and food</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000000"/>
                          </a:solidFill>
                          <a:latin typeface="+mn-lt"/>
                        </a:rPr>
                        <a:t>Stomach:</a:t>
                      </a:r>
                      <a:r>
                        <a:rPr lang="en-US" sz="1800" b="1" dirty="0">
                          <a:solidFill>
                            <a:schemeClr val="bg1">
                              <a:lumMod val="50000"/>
                            </a:schemeClr>
                          </a:solidFill>
                          <a:latin typeface="+mn-lt"/>
                        </a:rPr>
                        <a:t> </a:t>
                      </a:r>
                      <a:r>
                        <a:rPr lang="en-US" sz="1800" dirty="0">
                          <a:solidFill>
                            <a:schemeClr val="bg1">
                              <a:lumMod val="50000"/>
                            </a:schemeClr>
                          </a:solidFill>
                          <a:latin typeface="+mn-lt"/>
                        </a:rPr>
                        <a:t>Low pH limits population numbers </a:t>
                      </a:r>
                      <a:r>
                        <a:rPr lang="en-US" sz="1800" dirty="0">
                          <a:solidFill>
                            <a:srgbClr val="000000"/>
                          </a:solidFill>
                          <a:latin typeface="+mn-lt"/>
                        </a:rPr>
                        <a:t>(10 bacteria/ml)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65732609"/>
                  </a:ext>
                </a:extLst>
              </a:tr>
              <a:tr h="2985340">
                <a:tc>
                  <a:txBody>
                    <a:bodyPr/>
                    <a:lstStyle/>
                    <a:p>
                      <a:r>
                        <a:rPr lang="en-US" sz="1800" b="1" dirty="0">
                          <a:solidFill>
                            <a:srgbClr val="000000"/>
                          </a:solidFill>
                          <a:latin typeface="+mn-lt"/>
                        </a:rPr>
                        <a:t>Small intestine</a:t>
                      </a:r>
                    </a:p>
                    <a:p>
                      <a:r>
                        <a:rPr lang="en-US" sz="1800" b="1" dirty="0">
                          <a:solidFill>
                            <a:schemeClr val="bg1">
                              <a:lumMod val="50000"/>
                            </a:schemeClr>
                          </a:solidFill>
                          <a:latin typeface="+mn-lt"/>
                        </a:rPr>
                        <a:t>Proximal small intestine </a:t>
                      </a:r>
                      <a:r>
                        <a:rPr lang="en-US" sz="1800" dirty="0">
                          <a:solidFill>
                            <a:schemeClr val="bg1">
                              <a:lumMod val="50000"/>
                            </a:schemeClr>
                          </a:solidFill>
                          <a:latin typeface="+mn-lt"/>
                        </a:rPr>
                        <a:t>(duodenum and jejunum): Sparse</a:t>
                      </a:r>
                    </a:p>
                    <a:p>
                      <a:r>
                        <a:rPr lang="en-US" sz="1800" dirty="0">
                          <a:solidFill>
                            <a:srgbClr val="9A9A9A"/>
                          </a:solidFill>
                          <a:latin typeface="+mn-lt"/>
                        </a:rPr>
                        <a:t>(&lt; </a:t>
                      </a:r>
                      <a:r>
                        <a:rPr lang="en-US" sz="1800" dirty="0">
                          <a:solidFill>
                            <a:srgbClr val="000000"/>
                          </a:solidFill>
                          <a:latin typeface="+mn-lt"/>
                        </a:rPr>
                        <a:t>10^3 </a:t>
                      </a:r>
                      <a:r>
                        <a:rPr lang="en-US" sz="1800" dirty="0">
                          <a:solidFill>
                            <a:schemeClr val="bg1">
                              <a:lumMod val="50000"/>
                            </a:schemeClr>
                          </a:solidFill>
                          <a:latin typeface="+mn-lt"/>
                        </a:rPr>
                        <a:t>bacteria/ml fluid) due to acid from stomach, bile and</a:t>
                      </a:r>
                    </a:p>
                    <a:p>
                      <a:r>
                        <a:rPr lang="en-US" sz="1800" dirty="0">
                          <a:solidFill>
                            <a:schemeClr val="bg1">
                              <a:lumMod val="50000"/>
                            </a:schemeClr>
                          </a:solidFill>
                          <a:latin typeface="+mn-lt"/>
                        </a:rPr>
                        <a:t>pancreatic secretions </a:t>
                      </a:r>
                      <a:r>
                        <a:rPr lang="en-US" sz="1800" b="1" dirty="0">
                          <a:solidFill>
                            <a:schemeClr val="bg1">
                              <a:lumMod val="50000"/>
                            </a:schemeClr>
                          </a:solidFill>
                          <a:latin typeface="+mn-lt"/>
                        </a:rPr>
                        <a:t>Distal small intestine ( </a:t>
                      </a:r>
                      <a:r>
                        <a:rPr lang="en-US" sz="1800" dirty="0">
                          <a:solidFill>
                            <a:schemeClr val="bg1">
                              <a:lumMod val="50000"/>
                            </a:schemeClr>
                          </a:solidFill>
                          <a:latin typeface="+mn-lt"/>
                        </a:rPr>
                        <a:t>ileum): Increases</a:t>
                      </a:r>
                    </a:p>
                    <a:p>
                      <a:r>
                        <a:rPr lang="en-US" sz="1800" dirty="0">
                          <a:solidFill>
                            <a:srgbClr val="9A9A9A"/>
                          </a:solidFill>
                          <a:latin typeface="+mn-lt"/>
                        </a:rPr>
                        <a:t>( </a:t>
                      </a:r>
                      <a:r>
                        <a:rPr lang="en-US" sz="1800" dirty="0">
                          <a:solidFill>
                            <a:srgbClr val="000000"/>
                          </a:solidFill>
                          <a:latin typeface="+mn-lt"/>
                        </a:rPr>
                        <a:t>10^8 </a:t>
                      </a:r>
                      <a:r>
                        <a:rPr lang="en-US" sz="1800" dirty="0">
                          <a:solidFill>
                            <a:schemeClr val="bg1">
                              <a:lumMod val="50000"/>
                            </a:schemeClr>
                          </a:solidFill>
                          <a:latin typeface="+mn-lt"/>
                        </a:rPr>
                        <a:t>bacteria/ml) due to pH change</a:t>
                      </a:r>
                    </a:p>
                    <a:p>
                      <a:r>
                        <a:rPr lang="en-US" sz="1800" dirty="0">
                          <a:solidFill>
                            <a:srgbClr val="000000"/>
                          </a:solidFill>
                          <a:latin typeface="+mn-lt"/>
                        </a:rPr>
                        <a:t>In adult-bacteria per gram:</a:t>
                      </a:r>
                    </a:p>
                    <a:p>
                      <a:r>
                        <a:rPr lang="pt-BR" sz="1800" dirty="0">
                          <a:solidFill>
                            <a:srgbClr val="000000"/>
                          </a:solidFill>
                          <a:latin typeface="+mn-lt"/>
                        </a:rPr>
                        <a:t>Duodenum →10^3 -10^6</a:t>
                      </a:r>
                    </a:p>
                    <a:p>
                      <a:r>
                        <a:rPr lang="en-US" sz="1800" dirty="0">
                          <a:solidFill>
                            <a:srgbClr val="000000"/>
                          </a:solidFill>
                          <a:latin typeface="+mn-lt"/>
                        </a:rPr>
                        <a:t>Jejunum and ileum→10^5 -10^8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1800" b="1" dirty="0">
                          <a:solidFill>
                            <a:srgbClr val="000000"/>
                          </a:solidFill>
                          <a:latin typeface="+mn-lt"/>
                        </a:rPr>
                        <a:t>Large intestine</a:t>
                      </a:r>
                    </a:p>
                    <a:p>
                      <a:r>
                        <a:rPr lang="en-US" sz="1800" dirty="0">
                          <a:solidFill>
                            <a:srgbClr val="000000"/>
                          </a:solidFill>
                          <a:latin typeface="+mn-lt"/>
                        </a:rPr>
                        <a:t>10^9-10^11/ml &gt;350 species</a:t>
                      </a:r>
                    </a:p>
                    <a:p>
                      <a:r>
                        <a:rPr lang="en-US" sz="1800" dirty="0">
                          <a:solidFill>
                            <a:srgbClr val="000000"/>
                          </a:solidFill>
                          <a:latin typeface="+mn-lt"/>
                        </a:rPr>
                        <a:t>(E.coli = 0.1% of total population)</a:t>
                      </a:r>
                    </a:p>
                    <a:p>
                      <a:r>
                        <a:rPr lang="en-US" sz="1800" dirty="0">
                          <a:solidFill>
                            <a:srgbClr val="000000"/>
                          </a:solidFill>
                          <a:latin typeface="+mn-lt"/>
                        </a:rPr>
                        <a:t>In adult-bacteria per gram:</a:t>
                      </a:r>
                    </a:p>
                    <a:p>
                      <a:r>
                        <a:rPr lang="en-US" sz="1800" dirty="0">
                          <a:solidFill>
                            <a:srgbClr val="000000"/>
                          </a:solidFill>
                          <a:latin typeface="+mn-lt"/>
                        </a:rPr>
                        <a:t>Cecum and transverse colon →10^8 -10^10</a:t>
                      </a:r>
                    </a:p>
                    <a:p>
                      <a:r>
                        <a:rPr lang="en-US" sz="1800" dirty="0">
                          <a:solidFill>
                            <a:srgbClr val="000000"/>
                          </a:solidFill>
                          <a:latin typeface="+mn-lt"/>
                        </a:rPr>
                        <a:t>sigmoid colon and rectum →10^11</a:t>
                      </a:r>
                      <a:endParaRPr lang="en-US" sz="1800" dirty="0">
                        <a:latin typeface="+mn-lt"/>
                      </a:endParaRPr>
                    </a:p>
                    <a:p>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25254858"/>
                  </a:ext>
                </a:extLst>
              </a:tr>
            </a:tbl>
          </a:graphicData>
        </a:graphic>
      </p:graphicFrame>
      <p:sp>
        <p:nvSpPr>
          <p:cNvPr id="7" name="TextBox 6">
            <a:extLst>
              <a:ext uri="{FF2B5EF4-FFF2-40B4-BE49-F238E27FC236}">
                <a16:creationId xmlns:a16="http://schemas.microsoft.com/office/drawing/2014/main" xmlns="" id="{D721D1D9-328C-4954-82EC-99CECDBC7C02}"/>
              </a:ext>
            </a:extLst>
          </p:cNvPr>
          <p:cNvSpPr txBox="1"/>
          <p:nvPr/>
        </p:nvSpPr>
        <p:spPr>
          <a:xfrm>
            <a:off x="182880" y="228497"/>
            <a:ext cx="3905250" cy="276999"/>
          </a:xfrm>
          <a:prstGeom prst="rect">
            <a:avLst/>
          </a:prstGeom>
          <a:noFill/>
        </p:spPr>
        <p:txBody>
          <a:bodyPr wrap="square" rtlCol="0">
            <a:spAutoFit/>
          </a:bodyPr>
          <a:lstStyle/>
          <a:p>
            <a:r>
              <a:rPr lang="en-US" sz="1200" dirty="0"/>
              <a:t>This table is from 435 team </a:t>
            </a:r>
          </a:p>
        </p:txBody>
      </p:sp>
      <p:sp>
        <p:nvSpPr>
          <p:cNvPr id="9" name="TextBox 8">
            <a:extLst>
              <a:ext uri="{FF2B5EF4-FFF2-40B4-BE49-F238E27FC236}">
                <a16:creationId xmlns:a16="http://schemas.microsoft.com/office/drawing/2014/main" xmlns="" id="{6D512C6A-3DCD-4F5B-BC19-C670FF97CC66}"/>
              </a:ext>
            </a:extLst>
          </p:cNvPr>
          <p:cNvSpPr txBox="1"/>
          <p:nvPr/>
        </p:nvSpPr>
        <p:spPr>
          <a:xfrm>
            <a:off x="10239375" y="18836"/>
            <a:ext cx="3905250" cy="338554"/>
          </a:xfrm>
          <a:prstGeom prst="rect">
            <a:avLst/>
          </a:prstGeom>
          <a:noFill/>
        </p:spPr>
        <p:txBody>
          <a:bodyPr wrap="square" rtlCol="0">
            <a:spAutoFit/>
          </a:bodyPr>
          <a:lstStyle/>
          <a:p>
            <a:r>
              <a:rPr lang="en-US" sz="1600" dirty="0">
                <a:solidFill>
                  <a:srgbClr val="0070C0"/>
                </a:solidFill>
              </a:rPr>
              <a:t>Only in Male’s slides </a:t>
            </a:r>
          </a:p>
        </p:txBody>
      </p:sp>
      <p:graphicFrame>
        <p:nvGraphicFramePr>
          <p:cNvPr id="11" name="Group 44">
            <a:extLst>
              <a:ext uri="{FF2B5EF4-FFF2-40B4-BE49-F238E27FC236}">
                <a16:creationId xmlns:a16="http://schemas.microsoft.com/office/drawing/2014/main" xmlns="" id="{886D6B0E-2D0A-486D-BC85-53C83F8806B1}"/>
              </a:ext>
            </a:extLst>
          </p:cNvPr>
          <p:cNvGraphicFramePr>
            <a:graphicFrameLocks/>
          </p:cNvGraphicFramePr>
          <p:nvPr>
            <p:extLst>
              <p:ext uri="{D42A27DB-BD31-4B8C-83A1-F6EECF244321}">
                <p14:modId xmlns:p14="http://schemas.microsoft.com/office/powerpoint/2010/main" val="1919319668"/>
              </p:ext>
            </p:extLst>
          </p:nvPr>
        </p:nvGraphicFramePr>
        <p:xfrm>
          <a:off x="6469823" y="453667"/>
          <a:ext cx="4282019" cy="2907475"/>
        </p:xfrm>
        <a:graphic>
          <a:graphicData uri="http://schemas.openxmlformats.org/drawingml/2006/table">
            <a:tbl>
              <a:tblPr>
                <a:tableStyleId>{3C2FFA5D-87B4-456A-9821-1D502468CF0F}</a:tableStyleId>
              </a:tblPr>
              <a:tblGrid>
                <a:gridCol w="2383855">
                  <a:extLst>
                    <a:ext uri="{9D8B030D-6E8A-4147-A177-3AD203B41FA5}">
                      <a16:colId xmlns:a16="http://schemas.microsoft.com/office/drawing/2014/main" xmlns="" val="20000"/>
                    </a:ext>
                  </a:extLst>
                </a:gridCol>
                <a:gridCol w="1898164">
                  <a:extLst>
                    <a:ext uri="{9D8B030D-6E8A-4147-A177-3AD203B41FA5}">
                      <a16:colId xmlns:a16="http://schemas.microsoft.com/office/drawing/2014/main" xmlns="" val="20001"/>
                    </a:ext>
                  </a:extLst>
                </a:gridCol>
              </a:tblGrid>
              <a:tr h="519113">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n-US" sz="1600" u="none" strike="noStrike" cap="none" normalizeH="0" baseline="0" dirty="0">
                          <a:ln>
                            <a:noFill/>
                          </a:ln>
                          <a:effectLst/>
                        </a:rPr>
                        <a:t>Location  (adult)</a:t>
                      </a:r>
                      <a:r>
                        <a:rPr lang="en-US" sz="1600" dirty="0">
                          <a:solidFill>
                            <a:schemeClr val="bg1">
                              <a:lumMod val="50000"/>
                            </a:schemeClr>
                          </a:solidFill>
                        </a:rPr>
                        <a:t>*</a:t>
                      </a:r>
                      <a:endParaRPr kumimoji="0" lang="en-US" sz="1600" u="none" strike="noStrike" cap="none" normalizeH="0" baseline="0" dirty="0">
                        <a:ln>
                          <a:noFill/>
                        </a:ln>
                        <a:effectLs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n-US" sz="1600" u="none" strike="noStrike" cap="none" normalizeH="0" baseline="0" dirty="0">
                          <a:ln>
                            <a:noFill/>
                          </a:ln>
                          <a:effectLst/>
                        </a:rPr>
                        <a:t>Bacteria/gram contents</a:t>
                      </a:r>
                      <a:endParaRPr kumimoji="0" lang="en-US" sz="1600" b="0" i="0" u="none" strike="noStrike" cap="none" normalizeH="0" baseline="0" dirty="0">
                        <a:ln>
                          <a:noFill/>
                        </a:ln>
                        <a:solidFill>
                          <a:schemeClr val="tx1"/>
                        </a:solidFill>
                        <a:effectLst/>
                        <a:latin typeface="Arial" charset="0"/>
                        <a:ea typeface="ＭＳ Ｐゴシック" pitchFamily="8"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0"/>
                  </a:ext>
                </a:extLst>
              </a:tr>
              <a:tr h="517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u="none" strike="noStrike" cap="none" normalizeH="0" baseline="0">
                          <a:ln>
                            <a:noFill/>
                          </a:ln>
                          <a:effectLst/>
                        </a:rPr>
                        <a:t>duodenum</a:t>
                      </a:r>
                      <a:endParaRPr kumimoji="0" lang="en-US" sz="1600" b="0" i="0" u="none" strike="noStrike" cap="none" normalizeH="0" baseline="0">
                        <a:ln>
                          <a:noFill/>
                        </a:ln>
                        <a:solidFill>
                          <a:schemeClr val="tx1"/>
                        </a:solidFill>
                        <a:effectLst/>
                        <a:latin typeface="Arial" charset="0"/>
                        <a:ea typeface="ＭＳ Ｐゴシック" pitchFamily="8"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u="none" strike="noStrike" cap="none" normalizeH="0" baseline="0">
                          <a:ln>
                            <a:noFill/>
                          </a:ln>
                          <a:effectLst/>
                        </a:rPr>
                        <a:t>10</a:t>
                      </a:r>
                      <a:r>
                        <a:rPr kumimoji="0" lang="en-US" sz="1600" u="none" strike="noStrike" cap="none" normalizeH="0" baseline="30000">
                          <a:ln>
                            <a:noFill/>
                          </a:ln>
                          <a:effectLst/>
                        </a:rPr>
                        <a:t>3</a:t>
                      </a:r>
                      <a:r>
                        <a:rPr kumimoji="0" lang="en-US" sz="1600" u="none" strike="noStrike" cap="none" normalizeH="0" baseline="0">
                          <a:ln>
                            <a:noFill/>
                          </a:ln>
                          <a:effectLst/>
                        </a:rPr>
                        <a:t>-10</a:t>
                      </a:r>
                      <a:r>
                        <a:rPr kumimoji="0" lang="en-US" sz="1600" u="none" strike="noStrike" cap="none" normalizeH="0" baseline="30000">
                          <a:ln>
                            <a:noFill/>
                          </a:ln>
                          <a:effectLst/>
                        </a:rPr>
                        <a:t>6</a:t>
                      </a:r>
                      <a:endParaRPr kumimoji="0" lang="en-US" sz="1600" b="0" i="0" u="none" strike="noStrike" cap="none" normalizeH="0" baseline="30000">
                        <a:ln>
                          <a:noFill/>
                        </a:ln>
                        <a:solidFill>
                          <a:schemeClr val="tx1"/>
                        </a:solidFill>
                        <a:effectLst/>
                        <a:latin typeface="Arial" charset="0"/>
                        <a:ea typeface="ＭＳ Ｐゴシック" pitchFamily="8"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1"/>
                  </a:ext>
                </a:extLst>
              </a:tr>
              <a:tr h="517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u="none" strike="noStrike" cap="none" normalizeH="0" baseline="0">
                          <a:ln>
                            <a:noFill/>
                          </a:ln>
                          <a:effectLst/>
                        </a:rPr>
                        <a:t>jejunum and ileum</a:t>
                      </a:r>
                      <a:endParaRPr kumimoji="0" lang="en-US" sz="1600" b="0" i="0" u="none" strike="noStrike" cap="none" normalizeH="0" baseline="0">
                        <a:ln>
                          <a:noFill/>
                        </a:ln>
                        <a:solidFill>
                          <a:schemeClr val="tx1"/>
                        </a:solidFill>
                        <a:effectLst/>
                        <a:latin typeface="Arial" charset="0"/>
                        <a:ea typeface="ＭＳ Ｐゴシック" pitchFamily="8"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u="none" strike="noStrike" cap="none" normalizeH="0" baseline="0" dirty="0">
                          <a:ln>
                            <a:noFill/>
                          </a:ln>
                          <a:effectLst/>
                        </a:rPr>
                        <a:t>10</a:t>
                      </a:r>
                      <a:r>
                        <a:rPr kumimoji="0" lang="en-US" sz="1600" u="none" strike="noStrike" cap="none" normalizeH="0" baseline="30000" dirty="0">
                          <a:ln>
                            <a:noFill/>
                          </a:ln>
                          <a:effectLst/>
                        </a:rPr>
                        <a:t>5</a:t>
                      </a:r>
                      <a:r>
                        <a:rPr kumimoji="0" lang="en-US" sz="1600" u="none" strike="noStrike" cap="none" normalizeH="0" baseline="0" dirty="0">
                          <a:ln>
                            <a:noFill/>
                          </a:ln>
                          <a:effectLst/>
                        </a:rPr>
                        <a:t>-10</a:t>
                      </a:r>
                      <a:r>
                        <a:rPr kumimoji="0" lang="en-US" sz="1600" u="none" strike="noStrike" cap="none" normalizeH="0" baseline="30000" dirty="0">
                          <a:ln>
                            <a:noFill/>
                          </a:ln>
                          <a:effectLst/>
                        </a:rPr>
                        <a:t>8</a:t>
                      </a:r>
                      <a:endParaRPr kumimoji="0" lang="en-US" sz="1600" b="0" i="0" u="none" strike="noStrike" cap="none" normalizeH="0" baseline="30000" dirty="0">
                        <a:ln>
                          <a:noFill/>
                        </a:ln>
                        <a:solidFill>
                          <a:schemeClr val="tx1"/>
                        </a:solidFill>
                        <a:effectLst/>
                        <a:latin typeface="Arial" charset="0"/>
                        <a:ea typeface="ＭＳ Ｐゴシック" pitchFamily="8"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2"/>
                  </a:ext>
                </a:extLst>
              </a:tr>
              <a:tr h="517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u="none" strike="noStrike" cap="none" normalizeH="0" baseline="0" dirty="0">
                          <a:ln>
                            <a:noFill/>
                          </a:ln>
                          <a:effectLst/>
                        </a:rPr>
                        <a:t>cecum and transverse colon</a:t>
                      </a:r>
                      <a:endParaRPr kumimoji="0" lang="en-US" sz="1600" b="0" i="0" u="none" strike="noStrike" cap="none" normalizeH="0" baseline="0" dirty="0">
                        <a:ln>
                          <a:noFill/>
                        </a:ln>
                        <a:solidFill>
                          <a:schemeClr val="tx1"/>
                        </a:solidFill>
                        <a:effectLst/>
                        <a:latin typeface="Arial" charset="0"/>
                        <a:ea typeface="ＭＳ Ｐゴシック" pitchFamily="8"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u="none" strike="noStrike" cap="none" normalizeH="0" baseline="0">
                          <a:ln>
                            <a:noFill/>
                          </a:ln>
                          <a:effectLst/>
                        </a:rPr>
                        <a:t>10</a:t>
                      </a:r>
                      <a:r>
                        <a:rPr kumimoji="0" lang="en-US" sz="1600" u="none" strike="noStrike" cap="none" normalizeH="0" baseline="30000">
                          <a:ln>
                            <a:noFill/>
                          </a:ln>
                          <a:effectLst/>
                        </a:rPr>
                        <a:t>8</a:t>
                      </a:r>
                      <a:r>
                        <a:rPr kumimoji="0" lang="en-US" sz="1600" u="none" strike="noStrike" cap="none" normalizeH="0" baseline="0">
                          <a:ln>
                            <a:noFill/>
                          </a:ln>
                          <a:effectLst/>
                        </a:rPr>
                        <a:t>-10</a:t>
                      </a:r>
                      <a:r>
                        <a:rPr kumimoji="0" lang="en-US" sz="1600" u="none" strike="noStrike" cap="none" normalizeH="0" baseline="30000">
                          <a:ln>
                            <a:noFill/>
                          </a:ln>
                          <a:effectLst/>
                        </a:rPr>
                        <a:t>10</a:t>
                      </a:r>
                      <a:endParaRPr kumimoji="0" lang="en-US" sz="1600" b="0" i="0" u="none" strike="noStrike" cap="none" normalizeH="0" baseline="30000">
                        <a:ln>
                          <a:noFill/>
                        </a:ln>
                        <a:solidFill>
                          <a:schemeClr val="tx1"/>
                        </a:solidFill>
                        <a:effectLst/>
                        <a:latin typeface="Arial" charset="0"/>
                        <a:ea typeface="ＭＳ Ｐゴシック" pitchFamily="8"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3"/>
                  </a:ext>
                </a:extLst>
              </a:tr>
              <a:tr h="519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u="none" strike="noStrike" cap="none" normalizeH="0" baseline="0" dirty="0">
                          <a:ln>
                            <a:noFill/>
                          </a:ln>
                          <a:effectLst/>
                        </a:rPr>
                        <a:t>sigmoid </a:t>
                      </a:r>
                      <a:r>
                        <a:rPr kumimoji="0" lang="en-US" sz="1600" u="none" strike="noStrike" cap="none" normalizeH="0" baseline="0" dirty="0" smtClean="0">
                          <a:ln>
                            <a:noFill/>
                          </a:ln>
                          <a:effectLst/>
                        </a:rPr>
                        <a:t>colon </a:t>
                      </a:r>
                      <a:r>
                        <a:rPr kumimoji="0" lang="en-US" sz="1600" u="none" strike="noStrike" cap="none" normalizeH="0" baseline="0" dirty="0">
                          <a:ln>
                            <a:noFill/>
                          </a:ln>
                          <a:effectLst/>
                        </a:rPr>
                        <a:t>and rectum </a:t>
                      </a:r>
                      <a:endParaRPr kumimoji="0" lang="en-US" sz="1600" b="0" i="0" u="none" strike="noStrike" cap="none" normalizeH="0" baseline="0" dirty="0">
                        <a:ln>
                          <a:noFill/>
                        </a:ln>
                        <a:solidFill>
                          <a:schemeClr val="tx1"/>
                        </a:solidFill>
                        <a:effectLst/>
                        <a:latin typeface="Arial" charset="0"/>
                        <a:ea typeface="ＭＳ Ｐゴシック" pitchFamily="8"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u="none" strike="noStrike" cap="none" normalizeH="0" baseline="0" dirty="0">
                          <a:ln>
                            <a:noFill/>
                          </a:ln>
                          <a:effectLst/>
                        </a:rPr>
                        <a:t>10</a:t>
                      </a:r>
                      <a:r>
                        <a:rPr kumimoji="0" lang="en-US" sz="1600" u="none" strike="noStrike" cap="none" normalizeH="0" baseline="30000" dirty="0">
                          <a:ln>
                            <a:noFill/>
                          </a:ln>
                          <a:effectLst/>
                        </a:rPr>
                        <a:t>11</a:t>
                      </a:r>
                      <a:endParaRPr kumimoji="0" lang="en-US" sz="1600" b="0" i="0" u="none" strike="noStrike" cap="none" normalizeH="0" baseline="30000" dirty="0">
                        <a:ln>
                          <a:noFill/>
                        </a:ln>
                        <a:solidFill>
                          <a:schemeClr val="tx1"/>
                        </a:solidFill>
                        <a:effectLst/>
                        <a:latin typeface="Arial" charset="0"/>
                        <a:ea typeface="ＭＳ Ｐゴシック" pitchFamily="8"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4"/>
                  </a:ext>
                </a:extLst>
              </a:tr>
            </a:tbl>
          </a:graphicData>
        </a:graphic>
      </p:graphicFrame>
      <p:cxnSp>
        <p:nvCxnSpPr>
          <p:cNvPr id="12" name="Straight Arrow Connector 11">
            <a:extLst>
              <a:ext uri="{FF2B5EF4-FFF2-40B4-BE49-F238E27FC236}">
                <a16:creationId xmlns:a16="http://schemas.microsoft.com/office/drawing/2014/main" xmlns="" id="{A4C2C86D-368C-49D8-BC02-10A4AF3708BB}"/>
              </a:ext>
            </a:extLst>
          </p:cNvPr>
          <p:cNvCxnSpPr>
            <a:cxnSpLocks/>
          </p:cNvCxnSpPr>
          <p:nvPr/>
        </p:nvCxnSpPr>
        <p:spPr>
          <a:xfrm>
            <a:off x="10978533" y="584200"/>
            <a:ext cx="0" cy="2844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xmlns="" id="{1644B551-EA8A-44AA-8DA4-EA1A2339129B}"/>
              </a:ext>
            </a:extLst>
          </p:cNvPr>
          <p:cNvSpPr txBox="1"/>
          <p:nvPr/>
        </p:nvSpPr>
        <p:spPr>
          <a:xfrm rot="16200000">
            <a:off x="9982880" y="1727841"/>
            <a:ext cx="2844800" cy="400110"/>
          </a:xfrm>
          <a:prstGeom prst="rect">
            <a:avLst/>
          </a:prstGeom>
          <a:noFill/>
        </p:spPr>
        <p:txBody>
          <a:bodyPr wrap="square" rtlCol="0">
            <a:spAutoFit/>
          </a:bodyPr>
          <a:lstStyle/>
          <a:p>
            <a:r>
              <a:rPr lang="en-US" sz="2000" dirty="0"/>
              <a:t>Increase in the number</a:t>
            </a:r>
          </a:p>
        </p:txBody>
      </p:sp>
      <p:cxnSp>
        <p:nvCxnSpPr>
          <p:cNvPr id="3" name="Straight Connector 2">
            <a:extLst>
              <a:ext uri="{FF2B5EF4-FFF2-40B4-BE49-F238E27FC236}">
                <a16:creationId xmlns:a16="http://schemas.microsoft.com/office/drawing/2014/main" xmlns="" id="{453A8D18-F662-42E8-94FE-BCB260D46371}"/>
              </a:ext>
            </a:extLst>
          </p:cNvPr>
          <p:cNvCxnSpPr/>
          <p:nvPr/>
        </p:nvCxnSpPr>
        <p:spPr>
          <a:xfrm>
            <a:off x="6241369" y="357390"/>
            <a:ext cx="0" cy="5723460"/>
          </a:xfrm>
          <a:prstGeom prst="line">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14" name="Group 40">
            <a:extLst>
              <a:ext uri="{FF2B5EF4-FFF2-40B4-BE49-F238E27FC236}">
                <a16:creationId xmlns:a16="http://schemas.microsoft.com/office/drawing/2014/main" xmlns="" id="{88E7AC04-BB43-4AF8-B13B-E6EE25480D81}"/>
              </a:ext>
            </a:extLst>
          </p:cNvPr>
          <p:cNvGrpSpPr>
            <a:grpSpLocks/>
          </p:cNvGrpSpPr>
          <p:nvPr/>
        </p:nvGrpSpPr>
        <p:grpSpPr bwMode="auto">
          <a:xfrm>
            <a:off x="6997446" y="3304311"/>
            <a:ext cx="3623658" cy="2740037"/>
            <a:chOff x="384" y="940"/>
            <a:chExt cx="2544" cy="2885"/>
          </a:xfrm>
        </p:grpSpPr>
        <p:pic>
          <p:nvPicPr>
            <p:cNvPr id="15" name="Picture 41">
              <a:extLst>
                <a:ext uri="{FF2B5EF4-FFF2-40B4-BE49-F238E27FC236}">
                  <a16:creationId xmlns:a16="http://schemas.microsoft.com/office/drawing/2014/main" xmlns="" id="{60874AA6-BFB2-449B-B253-C7A66DBCE0FD}"/>
                </a:ext>
              </a:extLst>
            </p:cNvPr>
            <p:cNvPicPr>
              <a:picLocks noChangeAspect="1" noChangeArrowheads="1"/>
            </p:cNvPicPr>
            <p:nvPr/>
          </p:nvPicPr>
          <p:blipFill>
            <a:blip r:embed="rId3"/>
            <a:srcRect/>
            <a:stretch>
              <a:fillRect/>
            </a:stretch>
          </p:blipFill>
          <p:spPr bwMode="auto">
            <a:xfrm>
              <a:off x="432" y="1462"/>
              <a:ext cx="2400" cy="2164"/>
            </a:xfrm>
            <a:prstGeom prst="rect">
              <a:avLst/>
            </a:prstGeom>
            <a:noFill/>
            <a:ln w="9525">
              <a:noFill/>
              <a:miter lim="800000"/>
              <a:headEnd/>
              <a:tailEnd/>
            </a:ln>
            <a:effectLst/>
          </p:spPr>
        </p:pic>
        <p:sp>
          <p:nvSpPr>
            <p:cNvPr id="16" name="Rectangle 42">
              <a:extLst>
                <a:ext uri="{FF2B5EF4-FFF2-40B4-BE49-F238E27FC236}">
                  <a16:creationId xmlns:a16="http://schemas.microsoft.com/office/drawing/2014/main" xmlns="" id="{8F68444B-F977-4ECE-A086-E488AA0CEFEE}"/>
                </a:ext>
              </a:extLst>
            </p:cNvPr>
            <p:cNvSpPr>
              <a:spLocks noChangeArrowheads="1"/>
            </p:cNvSpPr>
            <p:nvPr/>
          </p:nvSpPr>
          <p:spPr bwMode="auto">
            <a:xfrm>
              <a:off x="384" y="3647"/>
              <a:ext cx="2544" cy="178"/>
            </a:xfrm>
            <a:prstGeom prst="rect">
              <a:avLst/>
            </a:prstGeom>
            <a:noFill/>
            <a:ln w="9525">
              <a:noFill/>
              <a:miter lim="800000"/>
              <a:headEnd/>
              <a:tailEnd/>
            </a:ln>
          </p:spPr>
          <p:txBody>
            <a:bodyPr>
              <a:spAutoFit/>
            </a:bodyPr>
            <a:lstStyle/>
            <a:p>
              <a:endParaRPr lang="en-US" sz="2000">
                <a:solidFill>
                  <a:srgbClr val="000000"/>
                </a:solidFill>
                <a:latin typeface="Times" pitchFamily="8" charset="0"/>
              </a:endParaRPr>
            </a:p>
          </p:txBody>
        </p:sp>
        <p:sp>
          <p:nvSpPr>
            <p:cNvPr id="17" name="Rectangle 43">
              <a:extLst>
                <a:ext uri="{FF2B5EF4-FFF2-40B4-BE49-F238E27FC236}">
                  <a16:creationId xmlns:a16="http://schemas.microsoft.com/office/drawing/2014/main" xmlns="" id="{3A6E1DB3-DAE8-438B-A94E-113DAAE8CB1A}"/>
                </a:ext>
              </a:extLst>
            </p:cNvPr>
            <p:cNvSpPr>
              <a:spLocks noChangeArrowheads="1"/>
            </p:cNvSpPr>
            <p:nvPr/>
          </p:nvSpPr>
          <p:spPr bwMode="auto">
            <a:xfrm>
              <a:off x="432" y="940"/>
              <a:ext cx="2496" cy="178"/>
            </a:xfrm>
            <a:prstGeom prst="rect">
              <a:avLst/>
            </a:prstGeom>
            <a:noFill/>
            <a:ln w="9525">
              <a:noFill/>
              <a:miter lim="800000"/>
              <a:headEnd/>
              <a:tailEnd/>
            </a:ln>
          </p:spPr>
          <p:txBody>
            <a:bodyPr>
              <a:spAutoFit/>
            </a:bodyPr>
            <a:lstStyle/>
            <a:p>
              <a:endParaRPr lang="en-US" sz="2000" b="1">
                <a:solidFill>
                  <a:srgbClr val="660033"/>
                </a:solidFill>
              </a:endParaRPr>
            </a:p>
          </p:txBody>
        </p:sp>
      </p:grpSp>
      <p:sp>
        <p:nvSpPr>
          <p:cNvPr id="18" name="TextBox 17">
            <a:extLst>
              <a:ext uri="{FF2B5EF4-FFF2-40B4-BE49-F238E27FC236}">
                <a16:creationId xmlns:a16="http://schemas.microsoft.com/office/drawing/2014/main" xmlns="" id="{E3DB5A74-E3D7-40E0-A884-42095B97DB32}"/>
              </a:ext>
            </a:extLst>
          </p:cNvPr>
          <p:cNvSpPr txBox="1"/>
          <p:nvPr/>
        </p:nvSpPr>
        <p:spPr>
          <a:xfrm>
            <a:off x="0" y="6460226"/>
            <a:ext cx="11229823" cy="338554"/>
          </a:xfrm>
          <a:prstGeom prst="rect">
            <a:avLst/>
          </a:prstGeom>
          <a:noFill/>
        </p:spPr>
        <p:txBody>
          <a:bodyPr wrap="square" rtlCol="0">
            <a:spAutoFit/>
          </a:bodyPr>
          <a:lstStyle/>
          <a:p>
            <a:r>
              <a:rPr lang="en-US" sz="1600" dirty="0">
                <a:solidFill>
                  <a:schemeClr val="bg1">
                    <a:lumMod val="50000"/>
                  </a:schemeClr>
                </a:solidFill>
              </a:rPr>
              <a:t>*Explanation: the table includes the normal range of the normal flora population in different regions.</a:t>
            </a:r>
          </a:p>
        </p:txBody>
      </p:sp>
    </p:spTree>
    <p:extLst>
      <p:ext uri="{BB962C8B-B14F-4D97-AF65-F5344CB8AC3E}">
        <p14:creationId xmlns:p14="http://schemas.microsoft.com/office/powerpoint/2010/main" val="2676373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FCED5315-01EB-47D7-9F9C-D3C65978C101}"/>
              </a:ext>
            </a:extLst>
          </p:cNvPr>
          <p:cNvGraphicFramePr>
            <a:graphicFrameLocks noGrp="1"/>
          </p:cNvGraphicFramePr>
          <p:nvPr>
            <p:extLst>
              <p:ext uri="{D42A27DB-BD31-4B8C-83A1-F6EECF244321}">
                <p14:modId xmlns:p14="http://schemas.microsoft.com/office/powerpoint/2010/main" val="718577155"/>
              </p:ext>
            </p:extLst>
          </p:nvPr>
        </p:nvGraphicFramePr>
        <p:xfrm>
          <a:off x="1512789" y="338554"/>
          <a:ext cx="10315965" cy="3185160"/>
        </p:xfrm>
        <a:graphic>
          <a:graphicData uri="http://schemas.openxmlformats.org/drawingml/2006/table">
            <a:tbl>
              <a:tblPr firstRow="1" bandRow="1">
                <a:tableStyleId>{5C22544A-7EE6-4342-B048-85BDC9FD1C3A}</a:tableStyleId>
              </a:tblPr>
              <a:tblGrid>
                <a:gridCol w="2152382">
                  <a:extLst>
                    <a:ext uri="{9D8B030D-6E8A-4147-A177-3AD203B41FA5}">
                      <a16:colId xmlns:a16="http://schemas.microsoft.com/office/drawing/2014/main" xmlns="" val="976264040"/>
                    </a:ext>
                  </a:extLst>
                </a:gridCol>
                <a:gridCol w="1658292">
                  <a:extLst>
                    <a:ext uri="{9D8B030D-6E8A-4147-A177-3AD203B41FA5}">
                      <a16:colId xmlns:a16="http://schemas.microsoft.com/office/drawing/2014/main" xmlns="" val="940882603"/>
                    </a:ext>
                  </a:extLst>
                </a:gridCol>
                <a:gridCol w="1744921">
                  <a:extLst>
                    <a:ext uri="{9D8B030D-6E8A-4147-A177-3AD203B41FA5}">
                      <a16:colId xmlns:a16="http://schemas.microsoft.com/office/drawing/2014/main" xmlns="" val="1404850075"/>
                    </a:ext>
                  </a:extLst>
                </a:gridCol>
                <a:gridCol w="1596415">
                  <a:extLst>
                    <a:ext uri="{9D8B030D-6E8A-4147-A177-3AD203B41FA5}">
                      <a16:colId xmlns:a16="http://schemas.microsoft.com/office/drawing/2014/main" xmlns="" val="3897314568"/>
                    </a:ext>
                  </a:extLst>
                </a:gridCol>
                <a:gridCol w="1561058">
                  <a:extLst>
                    <a:ext uri="{9D8B030D-6E8A-4147-A177-3AD203B41FA5}">
                      <a16:colId xmlns:a16="http://schemas.microsoft.com/office/drawing/2014/main" xmlns="" val="4210493419"/>
                    </a:ext>
                  </a:extLst>
                </a:gridCol>
                <a:gridCol w="1602897">
                  <a:extLst>
                    <a:ext uri="{9D8B030D-6E8A-4147-A177-3AD203B41FA5}">
                      <a16:colId xmlns:a16="http://schemas.microsoft.com/office/drawing/2014/main" xmlns="" val="2055721152"/>
                    </a:ext>
                  </a:extLst>
                </a:gridCol>
              </a:tblGrid>
              <a:tr h="309619">
                <a:tc gridSpan="6">
                  <a:txBody>
                    <a:bodyPr/>
                    <a:lstStyle/>
                    <a:p>
                      <a:pPr algn="ctr"/>
                      <a:r>
                        <a:rPr lang="en-US" sz="1800" b="0" dirty="0">
                          <a:solidFill>
                            <a:schemeClr val="tx1"/>
                          </a:solidFill>
                          <a:latin typeface="+mn-lt"/>
                        </a:rPr>
                        <a:t> Normal flora (low virulence)</a:t>
                      </a:r>
                      <a:endParaRPr lang="en-US"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pPr algn="ctr"/>
                      <a:endParaRPr lang="en-US" sz="1800" b="1" dirty="0">
                        <a:solidFill>
                          <a:srgbClr val="CC00FF"/>
                        </a:solidFill>
                        <a:latin typeface="+mn-lt"/>
                      </a:endParaRPr>
                    </a:p>
                  </a:txBody>
                  <a:tcPr/>
                </a:tc>
                <a:tc hMerge="1">
                  <a:txBody>
                    <a:bodyPr/>
                    <a:lstStyle/>
                    <a:p>
                      <a:pPr algn="ctr"/>
                      <a:endParaRPr lang="en-US" sz="1800" b="1" dirty="0">
                        <a:solidFill>
                          <a:srgbClr val="CC00FF"/>
                        </a:solidFill>
                        <a:latin typeface="+mn-lt"/>
                      </a:endParaRPr>
                    </a:p>
                  </a:txBody>
                  <a:tcPr/>
                </a:tc>
                <a:extLst>
                  <a:ext uri="{0D108BD9-81ED-4DB2-BD59-A6C34878D82A}">
                    <a16:rowId xmlns:a16="http://schemas.microsoft.com/office/drawing/2014/main" xmlns="" val="1839478945"/>
                  </a:ext>
                </a:extLst>
              </a:tr>
              <a:tr h="541833">
                <a:tc>
                  <a:txBody>
                    <a:bodyPr/>
                    <a:lstStyle/>
                    <a:p>
                      <a:pPr algn="l"/>
                      <a:r>
                        <a:rPr lang="en-US" sz="1800" b="0" dirty="0">
                          <a:solidFill>
                            <a:schemeClr val="tx1"/>
                          </a:solidFill>
                          <a:latin typeface="+mn-lt"/>
                        </a:rPr>
                        <a:t>Mouth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800" b="0" dirty="0">
                          <a:solidFill>
                            <a:schemeClr val="tx1"/>
                          </a:solidFill>
                          <a:latin typeface="+mn-lt"/>
                        </a:rPr>
                        <a:t>Nasopharynx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800" b="0" dirty="0">
                          <a:solidFill>
                            <a:schemeClr val="tx1"/>
                          </a:solidFill>
                          <a:latin typeface="+mn-lt"/>
                        </a:rPr>
                        <a:t>Stomach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800" b="0" dirty="0">
                          <a:solidFill>
                            <a:schemeClr val="tx1"/>
                          </a:solidFill>
                          <a:latin typeface="+mn-lt"/>
                        </a:rPr>
                        <a:t>Small intestine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mn-lt"/>
                        </a:rPr>
                        <a:t>Colon of adults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mn-lt"/>
                        </a:rPr>
                        <a:t>Colon of breast </a:t>
                      </a:r>
                      <a:r>
                        <a:rPr lang="en-US" sz="1800" b="0" dirty="0" err="1">
                          <a:solidFill>
                            <a:schemeClr val="tx1"/>
                          </a:solidFill>
                          <a:latin typeface="+mn-lt"/>
                        </a:rPr>
                        <a:t>feding</a:t>
                      </a:r>
                      <a:r>
                        <a:rPr lang="en-US" sz="1800" b="0" dirty="0">
                          <a:solidFill>
                            <a:schemeClr val="tx1"/>
                          </a:solidFill>
                          <a:latin typeface="+mn-lt"/>
                        </a:rPr>
                        <a:t> infants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390333161"/>
                  </a:ext>
                </a:extLst>
              </a:tr>
              <a:tr h="1702905">
                <a:tc>
                  <a:txBody>
                    <a:bodyPr/>
                    <a:lstStyle/>
                    <a:p>
                      <a:pPr algn="l"/>
                      <a:r>
                        <a:rPr lang="en-US" sz="1800" b="0" i="0" u="none" strike="noStrike" kern="1200" baseline="0" dirty="0">
                          <a:solidFill>
                            <a:schemeClr val="tx1"/>
                          </a:solidFill>
                          <a:latin typeface="+mn-lt"/>
                          <a:ea typeface="+mn-ea"/>
                          <a:cs typeface="+mn-cs"/>
                        </a:rPr>
                        <a:t>1-Viridans streptococci 2-Neisseria </a:t>
                      </a:r>
                      <a:r>
                        <a:rPr lang="en-US" sz="1800" b="0" i="0" u="none" strike="noStrike" kern="1200" baseline="0" dirty="0" err="1">
                          <a:solidFill>
                            <a:schemeClr val="tx1"/>
                          </a:solidFill>
                          <a:latin typeface="+mn-lt"/>
                          <a:ea typeface="+mn-ea"/>
                          <a:cs typeface="+mn-cs"/>
                        </a:rPr>
                        <a:t>spp</a:t>
                      </a:r>
                      <a:r>
                        <a:rPr lang="en-US" sz="1800" b="0" i="0" u="none" strike="noStrike" kern="1200" baseline="0" dirty="0">
                          <a:solidFill>
                            <a:schemeClr val="tx1"/>
                          </a:solidFill>
                          <a:latin typeface="+mn-lt"/>
                          <a:ea typeface="+mn-ea"/>
                          <a:cs typeface="+mn-cs"/>
                        </a:rPr>
                        <a:t> Moraxella, </a:t>
                      </a:r>
                      <a:r>
                        <a:rPr lang="en-US" sz="1800" b="0" i="0" u="none" strike="noStrike" kern="1200" baseline="0" dirty="0" err="1">
                          <a:solidFill>
                            <a:schemeClr val="tx1"/>
                          </a:solidFill>
                          <a:latin typeface="+mn-lt"/>
                          <a:ea typeface="+mn-ea"/>
                          <a:cs typeface="+mn-cs"/>
                        </a:rPr>
                        <a:t>Peptostreptococcus</a:t>
                      </a:r>
                      <a:r>
                        <a:rPr lang="en-US" sz="1800" b="0" i="0" u="none" strike="noStrike" kern="1200" baseline="0" dirty="0">
                          <a:solidFill>
                            <a:schemeClr val="tx1"/>
                          </a:solidFill>
                          <a:latin typeface="+mn-lt"/>
                          <a:ea typeface="+mn-ea"/>
                          <a:cs typeface="+mn-cs"/>
                        </a:rPr>
                        <a:t>.</a:t>
                      </a:r>
                    </a:p>
                    <a:p>
                      <a:pPr algn="l"/>
                      <a:endParaRPr lang="en-US" sz="1800"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800" b="0" i="0" u="none" strike="noStrike" kern="1200" baseline="0" dirty="0" err="1">
                          <a:solidFill>
                            <a:schemeClr val="tx1"/>
                          </a:solidFill>
                          <a:latin typeface="+mn-lt"/>
                          <a:ea typeface="+mn-ea"/>
                          <a:cs typeface="+mn-cs"/>
                        </a:rPr>
                        <a:t>Niesseriaspp</a:t>
                      </a:r>
                      <a:r>
                        <a:rPr lang="en-US" sz="1800" b="0" i="0" u="none" strike="noStrike" kern="1200" baseline="0" dirty="0">
                          <a:solidFill>
                            <a:schemeClr val="tx1"/>
                          </a:solidFill>
                          <a:latin typeface="+mn-lt"/>
                          <a:ea typeface="+mn-ea"/>
                          <a:cs typeface="+mn-cs"/>
                        </a:rPr>
                        <a:t>., </a:t>
                      </a:r>
                      <a:r>
                        <a:rPr lang="en-US" sz="1800" b="0" i="0" u="none" strike="noStrike" kern="1200" baseline="0" dirty="0" err="1">
                          <a:solidFill>
                            <a:schemeClr val="tx1"/>
                          </a:solidFill>
                          <a:latin typeface="+mn-lt"/>
                          <a:ea typeface="+mn-ea"/>
                          <a:cs typeface="+mn-cs"/>
                        </a:rPr>
                        <a:t>Viridanssterpt</a:t>
                      </a:r>
                      <a:r>
                        <a:rPr lang="en-US" sz="1800" b="0" i="0" u="none" strike="noStrike" kern="1200" baseline="0" dirty="0">
                          <a:solidFill>
                            <a:schemeClr val="tx1"/>
                          </a:solidFill>
                          <a:latin typeface="+mn-lt"/>
                          <a:ea typeface="+mn-ea"/>
                          <a:cs typeface="+mn-cs"/>
                        </a:rPr>
                        <a:t>. Moraxella, </a:t>
                      </a:r>
                      <a:r>
                        <a:rPr lang="en-US" sz="1800" b="0" i="0" u="none" strike="noStrike" kern="1200" baseline="0" dirty="0" err="1">
                          <a:solidFill>
                            <a:schemeClr val="tx1"/>
                          </a:solidFill>
                          <a:latin typeface="+mn-lt"/>
                          <a:ea typeface="+mn-ea"/>
                          <a:cs typeface="+mn-cs"/>
                        </a:rPr>
                        <a:t>Peptostreptococcus</a:t>
                      </a:r>
                      <a:r>
                        <a:rPr lang="en-US" sz="1800" b="0" i="0" u="none" strike="noStrike" kern="1200" baseline="0" dirty="0">
                          <a:solidFill>
                            <a:schemeClr val="tx1"/>
                          </a:solidFill>
                          <a:latin typeface="+mn-lt"/>
                          <a:ea typeface="+mn-ea"/>
                          <a:cs typeface="+mn-cs"/>
                        </a:rPr>
                        <a:t>.</a:t>
                      </a:r>
                    </a:p>
                    <a:p>
                      <a:pPr algn="l"/>
                      <a:endParaRPr lang="en-US" sz="1800"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800" b="0" i="0" u="none" strike="noStrike" kern="1200" baseline="0" dirty="0">
                          <a:solidFill>
                            <a:schemeClr val="tx1"/>
                          </a:solidFill>
                          <a:latin typeface="+mn-lt"/>
                          <a:ea typeface="+mn-ea"/>
                          <a:cs typeface="+mn-cs"/>
                        </a:rPr>
                        <a:t>streptococci, </a:t>
                      </a:r>
                      <a:r>
                        <a:rPr lang="en-US" sz="1800" b="0" i="0" u="none" strike="noStrike" kern="1200" baseline="0" dirty="0" err="1">
                          <a:solidFill>
                            <a:schemeClr val="tx1"/>
                          </a:solidFill>
                          <a:latin typeface="+mn-lt"/>
                          <a:ea typeface="+mn-ea"/>
                          <a:cs typeface="+mn-cs"/>
                        </a:rPr>
                        <a:t>Peptosterptococcus</a:t>
                      </a:r>
                      <a:r>
                        <a:rPr lang="en-US" sz="1800" b="0" i="0" u="none" strike="noStrike" kern="1200" baseline="0" dirty="0">
                          <a:solidFill>
                            <a:schemeClr val="tx1"/>
                          </a:solidFill>
                          <a:latin typeface="+mn-lt"/>
                          <a:ea typeface="+mn-ea"/>
                          <a:cs typeface="+mn-cs"/>
                        </a:rPr>
                        <a:t>, others from mouth.</a:t>
                      </a:r>
                    </a:p>
                    <a:p>
                      <a:pPr algn="l"/>
                      <a:endParaRPr lang="en-US" sz="1800"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800" b="0" i="0" u="none" strike="noStrike" kern="1200" baseline="0" dirty="0">
                          <a:solidFill>
                            <a:schemeClr val="tx1"/>
                          </a:solidFill>
                          <a:latin typeface="+mn-lt"/>
                          <a:ea typeface="+mn-ea"/>
                          <a:cs typeface="+mn-cs"/>
                        </a:rPr>
                        <a:t>scanty, variable</a:t>
                      </a:r>
                    </a:p>
                    <a:p>
                      <a:pPr algn="l"/>
                      <a:endParaRPr lang="en-US" sz="1800"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800" b="0" i="0" u="none" strike="noStrike" kern="1200" baseline="0" dirty="0" err="1">
                          <a:solidFill>
                            <a:schemeClr val="tx1"/>
                          </a:solidFill>
                          <a:latin typeface="+mn-lt"/>
                          <a:ea typeface="+mn-ea"/>
                          <a:cs typeface="+mn-cs"/>
                        </a:rPr>
                        <a:t>Bacteriodes</a:t>
                      </a:r>
                      <a:r>
                        <a:rPr lang="en-US" sz="1800" b="0" i="0" u="none" strike="noStrike" kern="1200" baseline="0" dirty="0">
                          <a:solidFill>
                            <a:schemeClr val="tx1"/>
                          </a:solidFill>
                          <a:latin typeface="+mn-lt"/>
                          <a:ea typeface="+mn-ea"/>
                          <a:cs typeface="+mn-cs"/>
                        </a:rPr>
                        <a:t>,</a:t>
                      </a:r>
                    </a:p>
                    <a:p>
                      <a:pPr algn="l"/>
                      <a:r>
                        <a:rPr lang="en-US" sz="1800" b="0" i="0" u="none" strike="noStrike" kern="1200" baseline="0" dirty="0">
                          <a:solidFill>
                            <a:schemeClr val="tx1"/>
                          </a:solidFill>
                          <a:latin typeface="+mn-lt"/>
                          <a:ea typeface="+mn-ea"/>
                          <a:cs typeface="+mn-cs"/>
                        </a:rPr>
                        <a:t>Fusobacterium,</a:t>
                      </a:r>
                    </a:p>
                    <a:p>
                      <a:pPr algn="l"/>
                      <a:r>
                        <a:rPr lang="en-US" sz="1800" b="0" i="0" u="none" strike="noStrike" kern="1200" baseline="0" dirty="0" err="1">
                          <a:solidFill>
                            <a:schemeClr val="tx1"/>
                          </a:solidFill>
                          <a:latin typeface="+mn-lt"/>
                          <a:ea typeface="+mn-ea"/>
                          <a:cs typeface="+mn-cs"/>
                        </a:rPr>
                        <a:t>Bifidobacteria</a:t>
                      </a:r>
                      <a:r>
                        <a:rPr lang="en-US" sz="1800" b="0" i="0" u="none" strike="noStrike" kern="1200" baseline="0" dirty="0">
                          <a:solidFill>
                            <a:schemeClr val="tx1"/>
                          </a:solidFill>
                          <a:latin typeface="+mn-lt"/>
                          <a:ea typeface="+mn-ea"/>
                          <a:cs typeface="+mn-cs"/>
                        </a:rPr>
                        <a:t>,</a:t>
                      </a:r>
                    </a:p>
                    <a:p>
                      <a:pPr algn="l"/>
                      <a:r>
                        <a:rPr lang="en-US" sz="1800" b="0" i="0" u="none" strike="noStrike" kern="1200" baseline="0" dirty="0">
                          <a:solidFill>
                            <a:schemeClr val="tx1"/>
                          </a:solidFill>
                          <a:latin typeface="+mn-lt"/>
                          <a:ea typeface="+mn-ea"/>
                          <a:cs typeface="+mn-cs"/>
                        </a:rPr>
                        <a:t>Lactobacillus, enterobacteria</a:t>
                      </a:r>
                      <a:r>
                        <a:rPr lang="en-US" sz="1100" dirty="0">
                          <a:solidFill>
                            <a:schemeClr val="accent1">
                              <a:lumMod val="75000"/>
                            </a:schemeClr>
                          </a:solidFill>
                          <a:latin typeface="Calibri" charset="0"/>
                          <a:ea typeface="Calibri" charset="0"/>
                          <a:cs typeface="Calibri" charset="0"/>
                        </a:rPr>
                        <a:t>(is Aerobic),, </a:t>
                      </a:r>
                      <a:r>
                        <a:rPr lang="en-US" sz="1800" b="0" i="0" u="none" strike="noStrike" kern="1200" baseline="0" dirty="0">
                          <a:solidFill>
                            <a:schemeClr val="tx1"/>
                          </a:solidFill>
                          <a:latin typeface="+mn-lt"/>
                          <a:ea typeface="+mn-ea"/>
                          <a:cs typeface="+mn-cs"/>
                        </a:rPr>
                        <a:t>Clostridium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800" b="0" i="0" u="none" strike="noStrike" kern="1200" baseline="0" dirty="0">
                          <a:solidFill>
                            <a:schemeClr val="tx1"/>
                          </a:solidFill>
                          <a:latin typeface="+mn-lt"/>
                          <a:ea typeface="+mn-ea"/>
                          <a:cs typeface="+mn-cs"/>
                        </a:rPr>
                        <a:t>Bifidobacterium, Lactobacillus</a:t>
                      </a:r>
                    </a:p>
                    <a:p>
                      <a:pPr algn="l"/>
                      <a:r>
                        <a:rPr lang="en-US" sz="1800" dirty="0">
                          <a:solidFill>
                            <a:schemeClr val="accent1">
                              <a:lumMod val="75000"/>
                            </a:schemeClr>
                          </a:solidFill>
                          <a:latin typeface="Calibri" charset="0"/>
                          <a:ea typeface="Calibri" charset="0"/>
                          <a:cs typeface="Calibri" charset="0"/>
                        </a:rPr>
                        <a:t>(are anaerobic)</a:t>
                      </a:r>
                      <a:endParaRPr lang="en-US" sz="1800" b="0" dirty="0">
                        <a:solidFill>
                          <a:schemeClr val="accent1">
                            <a:lumMod val="75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300713847"/>
                  </a:ext>
                </a:extLst>
              </a:tr>
            </a:tbl>
          </a:graphicData>
        </a:graphic>
      </p:graphicFrame>
      <p:graphicFrame>
        <p:nvGraphicFramePr>
          <p:cNvPr id="7" name="Table 6">
            <a:extLst>
              <a:ext uri="{FF2B5EF4-FFF2-40B4-BE49-F238E27FC236}">
                <a16:creationId xmlns:a16="http://schemas.microsoft.com/office/drawing/2014/main" xmlns="" id="{8122C76B-EDAF-48B0-9512-DC37FC1E0AB1}"/>
              </a:ext>
            </a:extLst>
          </p:cNvPr>
          <p:cNvGraphicFramePr>
            <a:graphicFrameLocks noGrp="1"/>
          </p:cNvGraphicFramePr>
          <p:nvPr>
            <p:extLst>
              <p:ext uri="{D42A27DB-BD31-4B8C-83A1-F6EECF244321}">
                <p14:modId xmlns:p14="http://schemas.microsoft.com/office/powerpoint/2010/main" val="3130776634"/>
              </p:ext>
            </p:extLst>
          </p:nvPr>
        </p:nvGraphicFramePr>
        <p:xfrm>
          <a:off x="504263" y="680274"/>
          <a:ext cx="1008527" cy="2675800"/>
        </p:xfrm>
        <a:graphic>
          <a:graphicData uri="http://schemas.openxmlformats.org/drawingml/2006/table">
            <a:tbl>
              <a:tblPr firstRow="1" bandRow="1">
                <a:tableStyleId>{5C22544A-7EE6-4342-B048-85BDC9FD1C3A}</a:tableStyleId>
              </a:tblPr>
              <a:tblGrid>
                <a:gridCol w="1008527">
                  <a:extLst>
                    <a:ext uri="{9D8B030D-6E8A-4147-A177-3AD203B41FA5}">
                      <a16:colId xmlns:a16="http://schemas.microsoft.com/office/drawing/2014/main" xmlns="" val="3161881413"/>
                    </a:ext>
                  </a:extLst>
                </a:gridCol>
              </a:tblGrid>
              <a:tr h="959021">
                <a:tc>
                  <a:txBody>
                    <a:bodyPr/>
                    <a:lstStyle/>
                    <a:p>
                      <a:pPr algn="ctr"/>
                      <a:r>
                        <a:rPr lang="en-US" sz="1600" b="0" dirty="0">
                          <a:solidFill>
                            <a:schemeClr val="tx1"/>
                          </a:solidFill>
                          <a:latin typeface="+mn-lt"/>
                        </a:rPr>
                        <a:t>Organ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705385824"/>
                  </a:ext>
                </a:extLst>
              </a:tr>
              <a:tr h="1716779">
                <a:tc>
                  <a:txBody>
                    <a:bodyPr/>
                    <a:lstStyle/>
                    <a:p>
                      <a:pPr algn="ctr"/>
                      <a:endParaRPr lang="en-US" sz="1600" b="0" dirty="0">
                        <a:solidFill>
                          <a:schemeClr val="tx1"/>
                        </a:solidFill>
                        <a:latin typeface="+mn-lt"/>
                      </a:endParaRPr>
                    </a:p>
                    <a:p>
                      <a:pPr algn="ctr"/>
                      <a:r>
                        <a:rPr lang="en-US" sz="1600" b="0" dirty="0">
                          <a:solidFill>
                            <a:schemeClr val="tx1"/>
                          </a:solidFill>
                          <a:latin typeface="+mn-lt"/>
                        </a:rPr>
                        <a:t>The </a:t>
                      </a:r>
                    </a:p>
                    <a:p>
                      <a:pPr algn="ctr"/>
                      <a:r>
                        <a:rPr lang="en-US" sz="1600" b="0" dirty="0">
                          <a:solidFill>
                            <a:schemeClr val="tx1"/>
                          </a:solidFill>
                          <a:latin typeface="+mn-lt"/>
                        </a:rPr>
                        <a:t>Normal </a:t>
                      </a:r>
                    </a:p>
                    <a:p>
                      <a:pPr algn="ctr"/>
                      <a:r>
                        <a:rPr lang="en-US" sz="1600" b="0" dirty="0">
                          <a:solidFill>
                            <a:schemeClr val="tx1"/>
                          </a:solidFill>
                          <a:latin typeface="+mn-lt"/>
                        </a:rPr>
                        <a:t>Flora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2337531129"/>
                  </a:ext>
                </a:extLst>
              </a:tr>
            </a:tbl>
          </a:graphicData>
        </a:graphic>
      </p:graphicFrame>
      <p:sp>
        <p:nvSpPr>
          <p:cNvPr id="4" name="TextBox 3">
            <a:extLst>
              <a:ext uri="{FF2B5EF4-FFF2-40B4-BE49-F238E27FC236}">
                <a16:creationId xmlns:a16="http://schemas.microsoft.com/office/drawing/2014/main" xmlns="" id="{BF89E505-79A5-4EB4-8029-479AE36157F0}"/>
              </a:ext>
            </a:extLst>
          </p:cNvPr>
          <p:cNvSpPr txBox="1"/>
          <p:nvPr/>
        </p:nvSpPr>
        <p:spPr>
          <a:xfrm>
            <a:off x="10239375" y="0"/>
            <a:ext cx="3905250" cy="338554"/>
          </a:xfrm>
          <a:prstGeom prst="rect">
            <a:avLst/>
          </a:prstGeom>
          <a:noFill/>
        </p:spPr>
        <p:txBody>
          <a:bodyPr wrap="square" rtlCol="0">
            <a:spAutoFit/>
          </a:bodyPr>
          <a:lstStyle/>
          <a:p>
            <a:r>
              <a:rPr lang="en-US" sz="1600" dirty="0">
                <a:solidFill>
                  <a:srgbClr val="7030A0"/>
                </a:solidFill>
              </a:rPr>
              <a:t>Only in female’s slides </a:t>
            </a:r>
          </a:p>
        </p:txBody>
      </p:sp>
      <p:graphicFrame>
        <p:nvGraphicFramePr>
          <p:cNvPr id="5" name="Table 4">
            <a:extLst>
              <a:ext uri="{FF2B5EF4-FFF2-40B4-BE49-F238E27FC236}">
                <a16:creationId xmlns:a16="http://schemas.microsoft.com/office/drawing/2014/main" xmlns="" id="{A1FD7BD8-FB59-4A08-9208-6866CE532A02}"/>
              </a:ext>
            </a:extLst>
          </p:cNvPr>
          <p:cNvGraphicFramePr>
            <a:graphicFrameLocks noGrp="1"/>
          </p:cNvGraphicFramePr>
          <p:nvPr>
            <p:extLst>
              <p:ext uri="{D42A27DB-BD31-4B8C-83A1-F6EECF244321}">
                <p14:modId xmlns:p14="http://schemas.microsoft.com/office/powerpoint/2010/main" val="3409274910"/>
              </p:ext>
            </p:extLst>
          </p:nvPr>
        </p:nvGraphicFramePr>
        <p:xfrm>
          <a:off x="1512789" y="3661397"/>
          <a:ext cx="10315965" cy="2209800"/>
        </p:xfrm>
        <a:graphic>
          <a:graphicData uri="http://schemas.openxmlformats.org/drawingml/2006/table">
            <a:tbl>
              <a:tblPr firstRow="1" bandRow="1">
                <a:tableStyleId>{5C22544A-7EE6-4342-B048-85BDC9FD1C3A}</a:tableStyleId>
              </a:tblPr>
              <a:tblGrid>
                <a:gridCol w="1877525">
                  <a:extLst>
                    <a:ext uri="{9D8B030D-6E8A-4147-A177-3AD203B41FA5}">
                      <a16:colId xmlns:a16="http://schemas.microsoft.com/office/drawing/2014/main" xmlns="" val="190953648"/>
                    </a:ext>
                  </a:extLst>
                </a:gridCol>
                <a:gridCol w="2489981">
                  <a:extLst>
                    <a:ext uri="{9D8B030D-6E8A-4147-A177-3AD203B41FA5}">
                      <a16:colId xmlns:a16="http://schemas.microsoft.com/office/drawing/2014/main" xmlns="" val="782449384"/>
                    </a:ext>
                  </a:extLst>
                </a:gridCol>
                <a:gridCol w="1223890">
                  <a:extLst>
                    <a:ext uri="{9D8B030D-6E8A-4147-A177-3AD203B41FA5}">
                      <a16:colId xmlns:a16="http://schemas.microsoft.com/office/drawing/2014/main" xmlns="" val="1095545928"/>
                    </a:ext>
                  </a:extLst>
                </a:gridCol>
                <a:gridCol w="1209821">
                  <a:extLst>
                    <a:ext uri="{9D8B030D-6E8A-4147-A177-3AD203B41FA5}">
                      <a16:colId xmlns:a16="http://schemas.microsoft.com/office/drawing/2014/main" xmlns="" val="4067389169"/>
                    </a:ext>
                  </a:extLst>
                </a:gridCol>
                <a:gridCol w="1908140">
                  <a:extLst>
                    <a:ext uri="{9D8B030D-6E8A-4147-A177-3AD203B41FA5}">
                      <a16:colId xmlns:a16="http://schemas.microsoft.com/office/drawing/2014/main" xmlns="" val="2399199834"/>
                    </a:ext>
                  </a:extLst>
                </a:gridCol>
                <a:gridCol w="1606608">
                  <a:extLst>
                    <a:ext uri="{9D8B030D-6E8A-4147-A177-3AD203B41FA5}">
                      <a16:colId xmlns:a16="http://schemas.microsoft.com/office/drawing/2014/main" xmlns="" val="3447371406"/>
                    </a:ext>
                  </a:extLst>
                </a:gridCol>
              </a:tblGrid>
              <a:tr h="300473">
                <a:tc gridSpan="6">
                  <a:txBody>
                    <a:bodyPr/>
                    <a:lstStyle/>
                    <a:p>
                      <a:pPr algn="ctr"/>
                      <a:r>
                        <a:rPr lang="en-US" sz="1800" b="0" dirty="0">
                          <a:solidFill>
                            <a:schemeClr val="tx1"/>
                          </a:solidFill>
                        </a:rPr>
                        <a:t>Potential pathogen (carrier)</a:t>
                      </a:r>
                      <a:r>
                        <a:rPr lang="en-US" sz="1800" b="0" dirty="0">
                          <a:solidFill>
                            <a:schemeClr val="accent1">
                              <a:lumMod val="75000"/>
                            </a:schemeClr>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pPr algn="ctr"/>
                      <a:endParaRPr lang="en-US" sz="1800" b="1" dirty="0">
                        <a:solidFill>
                          <a:srgbClr val="CC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974231301"/>
                  </a:ext>
                </a:extLst>
              </a:tr>
              <a:tr h="5258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rPr>
                        <a:t>Mouth</a:t>
                      </a:r>
                    </a:p>
                    <a:p>
                      <a:pPr algn="l"/>
                      <a:endParaRPr lang="en-US"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rPr>
                        <a:t>Nasopharynx</a:t>
                      </a:r>
                    </a:p>
                    <a:p>
                      <a:pPr algn="l"/>
                      <a:endParaRPr lang="en-US"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rPr>
                        <a:t>Stomach</a:t>
                      </a:r>
                    </a:p>
                    <a:p>
                      <a:pPr algn="l"/>
                      <a:endParaRPr lang="en-US"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rPr>
                        <a:t>Small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rPr>
                        <a:t>intestine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rPr>
                        <a:t>Colon of adults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rPr>
                        <a:t>Colon of breast </a:t>
                      </a:r>
                      <a:r>
                        <a:rPr lang="en-US" sz="1800" b="0" dirty="0" err="1">
                          <a:solidFill>
                            <a:schemeClr val="tx1"/>
                          </a:solidFill>
                        </a:rPr>
                        <a:t>feding</a:t>
                      </a:r>
                      <a:r>
                        <a:rPr lang="en-US" sz="1800" b="0" dirty="0">
                          <a:solidFill>
                            <a:schemeClr val="tx1"/>
                          </a:solidFill>
                        </a:rPr>
                        <a:t> infants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397182266"/>
                  </a:ext>
                </a:extLst>
              </a:tr>
              <a:tr h="1201892">
                <a:tc>
                  <a:txBody>
                    <a:bodyPr/>
                    <a:lstStyle/>
                    <a:p>
                      <a:pPr algn="l"/>
                      <a:r>
                        <a:rPr lang="en-US" sz="1800" b="0" i="0" u="none" strike="noStrike" kern="1200" baseline="0" dirty="0">
                          <a:solidFill>
                            <a:schemeClr val="tx1"/>
                          </a:solidFill>
                          <a:latin typeface="+mn-lt"/>
                          <a:ea typeface="+mn-ea"/>
                          <a:cs typeface="+mn-cs"/>
                        </a:rPr>
                        <a:t>Candida </a:t>
                      </a:r>
                      <a:r>
                        <a:rPr lang="en-US" sz="1800" b="0" i="0" u="none" strike="noStrike" kern="1200" baseline="0" dirty="0" err="1">
                          <a:solidFill>
                            <a:schemeClr val="tx1"/>
                          </a:solidFill>
                          <a:latin typeface="+mn-lt"/>
                          <a:ea typeface="+mn-ea"/>
                          <a:cs typeface="+mn-cs"/>
                        </a:rPr>
                        <a:t>albicans</a:t>
                      </a:r>
                      <a:endParaRPr lang="en-US" sz="1800" b="0" i="0" u="none" strike="noStrike" kern="1200" baseline="0" dirty="0">
                        <a:solidFill>
                          <a:schemeClr val="tx1"/>
                        </a:solidFill>
                        <a:latin typeface="+mn-lt"/>
                        <a:ea typeface="+mn-ea"/>
                        <a:cs typeface="+mn-cs"/>
                      </a:endParaRPr>
                    </a:p>
                    <a:p>
                      <a:pPr algn="l"/>
                      <a:endParaRPr lang="en-US"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800" b="0" i="0" u="none" strike="noStrike" kern="1200" baseline="0" dirty="0" err="1">
                          <a:solidFill>
                            <a:schemeClr val="tx1"/>
                          </a:solidFill>
                          <a:latin typeface="+mn-lt"/>
                          <a:ea typeface="+mn-ea"/>
                          <a:cs typeface="+mn-cs"/>
                        </a:rPr>
                        <a:t>S.pneumoniae</a:t>
                      </a:r>
                      <a:r>
                        <a:rPr lang="en-US" sz="1800" b="0" i="0" u="none" strike="noStrike" kern="1200" baseline="0" dirty="0">
                          <a:solidFill>
                            <a:schemeClr val="tx1"/>
                          </a:solidFill>
                          <a:latin typeface="+mn-lt"/>
                          <a:ea typeface="+mn-ea"/>
                          <a:cs typeface="+mn-cs"/>
                        </a:rPr>
                        <a:t>, </a:t>
                      </a:r>
                      <a:r>
                        <a:rPr lang="en-US" sz="1800" b="0" i="0" u="none" strike="noStrike" kern="1200" baseline="0" dirty="0" err="1">
                          <a:solidFill>
                            <a:schemeClr val="tx1"/>
                          </a:solidFill>
                          <a:latin typeface="+mn-lt"/>
                          <a:ea typeface="+mn-ea"/>
                          <a:cs typeface="+mn-cs"/>
                        </a:rPr>
                        <a:t>N.meningitidis</a:t>
                      </a:r>
                      <a:r>
                        <a:rPr lang="en-US" sz="1800" b="0" i="0" u="none" strike="noStrike" kern="1200" baseline="0" dirty="0">
                          <a:solidFill>
                            <a:schemeClr val="tx1"/>
                          </a:solidFill>
                          <a:latin typeface="+mn-lt"/>
                          <a:ea typeface="+mn-ea"/>
                          <a:cs typeface="+mn-cs"/>
                        </a:rPr>
                        <a:t>, </a:t>
                      </a:r>
                      <a:r>
                        <a:rPr lang="en-US" sz="1800" b="0" i="0" u="none" strike="noStrike" kern="1200" baseline="0" dirty="0" err="1">
                          <a:solidFill>
                            <a:schemeClr val="tx1"/>
                          </a:solidFill>
                          <a:latin typeface="+mn-lt"/>
                          <a:ea typeface="+mn-ea"/>
                          <a:cs typeface="+mn-cs"/>
                        </a:rPr>
                        <a:t>H.infuenzae,S.pyogenes</a:t>
                      </a:r>
                      <a:r>
                        <a:rPr lang="en-US" sz="1800" b="0" i="0" u="none" strike="noStrike" kern="1200" baseline="0" dirty="0">
                          <a:solidFill>
                            <a:schemeClr val="tx1"/>
                          </a:solidFill>
                          <a:latin typeface="+mn-lt"/>
                          <a:ea typeface="+mn-ea"/>
                          <a:cs typeface="+mn-cs"/>
                        </a:rPr>
                        <a:t>, </a:t>
                      </a:r>
                      <a:r>
                        <a:rPr lang="en-US" sz="1800" b="0" i="0" u="none" strike="noStrike" kern="1200" baseline="0" dirty="0" err="1">
                          <a:solidFill>
                            <a:schemeClr val="tx1"/>
                          </a:solidFill>
                          <a:latin typeface="+mn-lt"/>
                          <a:ea typeface="+mn-ea"/>
                          <a:cs typeface="+mn-cs"/>
                        </a:rPr>
                        <a:t>S.aureus</a:t>
                      </a:r>
                      <a:endParaRPr lang="en-US" sz="1800" b="0" i="0" u="none" strike="noStrike" kern="1200" baseline="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800" b="0" dirty="0">
                          <a:solidFill>
                            <a:schemeClr val="tx1"/>
                          </a:solidFill>
                        </a:rPr>
                        <a:t>none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800" b="0" dirty="0">
                          <a:solidFill>
                            <a:schemeClr val="tx1"/>
                          </a:solidFill>
                        </a:rPr>
                        <a:t>none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pt-BR" sz="1800" b="0" i="0" u="none" strike="noStrike" kern="1200" baseline="0" dirty="0">
                          <a:solidFill>
                            <a:schemeClr val="tx1"/>
                          </a:solidFill>
                          <a:latin typeface="+mn-lt"/>
                          <a:ea typeface="+mn-ea"/>
                          <a:cs typeface="+mn-cs"/>
                        </a:rPr>
                        <a:t>B.fragilis, E.coli, Pseudomonas, Candida, Clostridium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fontAlgn="base">
                        <a:spcBef>
                          <a:spcPct val="0"/>
                        </a:spcBef>
                        <a:spcAft>
                          <a:spcPct val="0"/>
                        </a:spcAft>
                      </a:pPr>
                      <a:r>
                        <a:rPr lang="en-US" sz="1800" b="0" dirty="0">
                          <a:solidFill>
                            <a:schemeClr val="tx1"/>
                          </a:solidFill>
                        </a:rPr>
                        <a:t>None </a:t>
                      </a:r>
                    </a:p>
                    <a:p>
                      <a:pPr rtl="0" fontAlgn="base">
                        <a:spcBef>
                          <a:spcPct val="0"/>
                        </a:spcBef>
                        <a:spcAft>
                          <a:spcPct val="0"/>
                        </a:spcAft>
                      </a:pPr>
                      <a:r>
                        <a:rPr lang="en-US" sz="1100" dirty="0">
                          <a:solidFill>
                            <a:schemeClr val="accent1">
                              <a:lumMod val="75000"/>
                            </a:schemeClr>
                          </a:solidFill>
                          <a:latin typeface="Calibri" charset="0"/>
                          <a:ea typeface="Calibri" charset="0"/>
                          <a:cs typeface="Calibri" charset="0"/>
                        </a:rPr>
                        <a:t>This gives a hint about the </a:t>
                      </a:r>
                    </a:p>
                    <a:p>
                      <a:pPr rtl="0" fontAlgn="base">
                        <a:spcBef>
                          <a:spcPct val="0"/>
                        </a:spcBef>
                        <a:spcAft>
                          <a:spcPct val="0"/>
                        </a:spcAft>
                      </a:pPr>
                      <a:r>
                        <a:rPr lang="en-US" sz="1100" dirty="0">
                          <a:solidFill>
                            <a:schemeClr val="accent1">
                              <a:lumMod val="75000"/>
                            </a:schemeClr>
                          </a:solidFill>
                          <a:latin typeface="Calibri" charset="0"/>
                          <a:ea typeface="Calibri" charset="0"/>
                          <a:cs typeface="Calibri" charset="0"/>
                        </a:rPr>
                        <a:t>advantages of breast feeding compare to bottle feeding</a:t>
                      </a:r>
                      <a:endParaRPr lang="en-US" sz="1100" b="0" dirty="0">
                        <a:solidFill>
                          <a:schemeClr val="accent1">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495743015"/>
                  </a:ext>
                </a:extLst>
              </a:tr>
            </a:tbl>
          </a:graphicData>
        </a:graphic>
      </p:graphicFrame>
      <p:graphicFrame>
        <p:nvGraphicFramePr>
          <p:cNvPr id="6" name="Table 5">
            <a:extLst>
              <a:ext uri="{FF2B5EF4-FFF2-40B4-BE49-F238E27FC236}">
                <a16:creationId xmlns:a16="http://schemas.microsoft.com/office/drawing/2014/main" xmlns="" id="{DAB1B392-3295-4C07-A731-F4A109F764CA}"/>
              </a:ext>
            </a:extLst>
          </p:cNvPr>
          <p:cNvGraphicFramePr>
            <a:graphicFrameLocks noGrp="1"/>
          </p:cNvGraphicFramePr>
          <p:nvPr>
            <p:extLst>
              <p:ext uri="{D42A27DB-BD31-4B8C-83A1-F6EECF244321}">
                <p14:modId xmlns:p14="http://schemas.microsoft.com/office/powerpoint/2010/main" val="172427814"/>
              </p:ext>
            </p:extLst>
          </p:nvPr>
        </p:nvGraphicFramePr>
        <p:xfrm>
          <a:off x="504264" y="4025332"/>
          <a:ext cx="1008529" cy="1843797"/>
        </p:xfrm>
        <a:graphic>
          <a:graphicData uri="http://schemas.openxmlformats.org/drawingml/2006/table">
            <a:tbl>
              <a:tblPr firstRow="1" bandRow="1">
                <a:tableStyleId>{5C22544A-7EE6-4342-B048-85BDC9FD1C3A}</a:tableStyleId>
              </a:tblPr>
              <a:tblGrid>
                <a:gridCol w="1008529">
                  <a:extLst>
                    <a:ext uri="{9D8B030D-6E8A-4147-A177-3AD203B41FA5}">
                      <a16:colId xmlns:a16="http://schemas.microsoft.com/office/drawing/2014/main" xmlns="" val="3161881413"/>
                    </a:ext>
                  </a:extLst>
                </a:gridCol>
              </a:tblGrid>
              <a:tr h="655077">
                <a:tc>
                  <a:txBody>
                    <a:bodyPr/>
                    <a:lstStyle/>
                    <a:p>
                      <a:pPr algn="ctr"/>
                      <a:r>
                        <a:rPr lang="en-US" sz="1800" b="0" dirty="0">
                          <a:solidFill>
                            <a:schemeClr val="tx1"/>
                          </a:solidFill>
                          <a:latin typeface="+mn-lt"/>
                        </a:rPr>
                        <a:t>Organ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705385824"/>
                  </a:ext>
                </a:extLst>
              </a:tr>
              <a:tr h="1162179">
                <a:tc>
                  <a:txBody>
                    <a:bodyPr/>
                    <a:lstStyle/>
                    <a:p>
                      <a:pPr algn="ctr"/>
                      <a:endParaRPr lang="en-US" sz="1800" b="0" dirty="0">
                        <a:solidFill>
                          <a:schemeClr val="tx1"/>
                        </a:solidFill>
                        <a:latin typeface="+mn-lt"/>
                      </a:endParaRPr>
                    </a:p>
                    <a:p>
                      <a:pPr algn="ctr"/>
                      <a:r>
                        <a:rPr lang="en-US" sz="1800" b="0" dirty="0">
                          <a:solidFill>
                            <a:schemeClr val="tx1"/>
                          </a:solidFill>
                          <a:latin typeface="+mn-lt"/>
                        </a:rPr>
                        <a:t>The </a:t>
                      </a:r>
                    </a:p>
                    <a:p>
                      <a:pPr algn="ctr"/>
                      <a:r>
                        <a:rPr lang="en-US" sz="1800" b="0" dirty="0">
                          <a:solidFill>
                            <a:schemeClr val="tx1"/>
                          </a:solidFill>
                          <a:latin typeface="+mn-lt"/>
                        </a:rPr>
                        <a:t>Normal </a:t>
                      </a:r>
                    </a:p>
                    <a:p>
                      <a:pPr algn="ctr"/>
                      <a:r>
                        <a:rPr lang="en-US" sz="1800" b="0" dirty="0">
                          <a:solidFill>
                            <a:schemeClr val="tx1"/>
                          </a:solidFill>
                          <a:latin typeface="+mn-lt"/>
                        </a:rPr>
                        <a:t>Flora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2337531129"/>
                  </a:ext>
                </a:extLst>
              </a:tr>
            </a:tbl>
          </a:graphicData>
        </a:graphic>
      </p:graphicFrame>
      <p:sp>
        <p:nvSpPr>
          <p:cNvPr id="8" name="مربع نص 3">
            <a:extLst>
              <a:ext uri="{FF2B5EF4-FFF2-40B4-BE49-F238E27FC236}">
                <a16:creationId xmlns:a16="http://schemas.microsoft.com/office/drawing/2014/main" xmlns="" id="{7EBAA3DC-9221-4108-8D4A-EA9CC9FA742A}"/>
              </a:ext>
            </a:extLst>
          </p:cNvPr>
          <p:cNvSpPr txBox="1"/>
          <p:nvPr/>
        </p:nvSpPr>
        <p:spPr>
          <a:xfrm>
            <a:off x="0" y="6032193"/>
            <a:ext cx="8686800" cy="338554"/>
          </a:xfrm>
          <a:prstGeom prst="rect">
            <a:avLst/>
          </a:prstGeom>
          <a:noFill/>
        </p:spPr>
        <p:txBody>
          <a:bodyPr wrap="square" rtlCol="1">
            <a:spAutoFit/>
          </a:bodyPr>
          <a:lstStyle/>
          <a:p>
            <a:pPr algn="l" rtl="0" fontAlgn="base">
              <a:spcBef>
                <a:spcPct val="0"/>
              </a:spcBef>
              <a:spcAft>
                <a:spcPct val="0"/>
              </a:spcAft>
            </a:pPr>
            <a:r>
              <a:rPr lang="en-US" sz="1600" dirty="0">
                <a:solidFill>
                  <a:schemeClr val="accent1">
                    <a:lumMod val="75000"/>
                  </a:schemeClr>
                </a:solidFill>
                <a:latin typeface="Calibri" charset="0"/>
                <a:ea typeface="Calibri" charset="0"/>
                <a:cs typeface="Calibri" charset="0"/>
              </a:rPr>
              <a:t>*But after eating food, it may contain some bacteria from ingested food. </a:t>
            </a:r>
            <a:endParaRPr lang="ar-SA" sz="1600" dirty="0">
              <a:solidFill>
                <a:schemeClr val="accent1">
                  <a:lumMod val="75000"/>
                </a:schemeClr>
              </a:solidFill>
              <a:latin typeface="Calibri" charset="0"/>
              <a:ea typeface="Calibri" charset="0"/>
              <a:cs typeface="Calibri" charset="0"/>
            </a:endParaRPr>
          </a:p>
        </p:txBody>
      </p:sp>
    </p:spTree>
    <p:extLst>
      <p:ext uri="{BB962C8B-B14F-4D97-AF65-F5344CB8AC3E}">
        <p14:creationId xmlns:p14="http://schemas.microsoft.com/office/powerpoint/2010/main" val="1652372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494D1A59-4C31-4058-A855-CFAEF506CFB0}"/>
              </a:ext>
            </a:extLst>
          </p:cNvPr>
          <p:cNvSpPr txBox="1"/>
          <p:nvPr/>
        </p:nvSpPr>
        <p:spPr>
          <a:xfrm>
            <a:off x="3817256" y="876784"/>
            <a:ext cx="8374743" cy="646331"/>
          </a:xfrm>
          <a:prstGeom prst="rect">
            <a:avLst/>
          </a:prstGeom>
          <a:noFill/>
        </p:spPr>
        <p:txBody>
          <a:bodyPr wrap="square" rtlCol="0">
            <a:spAutoFit/>
          </a:bodyPr>
          <a:lstStyle/>
          <a:p>
            <a:endParaRPr lang="en-US" dirty="0"/>
          </a:p>
          <a:p>
            <a:endParaRPr lang="en-US" dirty="0"/>
          </a:p>
        </p:txBody>
      </p:sp>
      <p:graphicFrame>
        <p:nvGraphicFramePr>
          <p:cNvPr id="5" name="Table 4">
            <a:extLst>
              <a:ext uri="{FF2B5EF4-FFF2-40B4-BE49-F238E27FC236}">
                <a16:creationId xmlns:a16="http://schemas.microsoft.com/office/drawing/2014/main" xmlns="" id="{2B07F474-3D4C-4214-A10D-7DADEBFFFB48}"/>
              </a:ext>
            </a:extLst>
          </p:cNvPr>
          <p:cNvGraphicFramePr>
            <a:graphicFrameLocks noGrp="1"/>
          </p:cNvGraphicFramePr>
          <p:nvPr>
            <p:extLst>
              <p:ext uri="{D42A27DB-BD31-4B8C-83A1-F6EECF244321}">
                <p14:modId xmlns:p14="http://schemas.microsoft.com/office/powerpoint/2010/main" val="1213409866"/>
              </p:ext>
            </p:extLst>
          </p:nvPr>
        </p:nvGraphicFramePr>
        <p:xfrm>
          <a:off x="211016" y="1175618"/>
          <a:ext cx="11573022" cy="4827059"/>
        </p:xfrm>
        <a:graphic>
          <a:graphicData uri="http://schemas.openxmlformats.org/drawingml/2006/table">
            <a:tbl>
              <a:tblPr firstRow="1" bandRow="1">
                <a:tableStyleId>{5C22544A-7EE6-4342-B048-85BDC9FD1C3A}</a:tableStyleId>
              </a:tblPr>
              <a:tblGrid>
                <a:gridCol w="11573022">
                  <a:extLst>
                    <a:ext uri="{9D8B030D-6E8A-4147-A177-3AD203B41FA5}">
                      <a16:colId xmlns:a16="http://schemas.microsoft.com/office/drawing/2014/main" xmlns="" val="452585319"/>
                    </a:ext>
                  </a:extLst>
                </a:gridCol>
              </a:tblGrid>
              <a:tr h="7301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rPr>
                        <a:t>-Many are opportunistic pathogens.</a:t>
                      </a:r>
                      <a:r>
                        <a:rPr lang="en-US" sz="1400" b="0" dirty="0">
                          <a:solidFill>
                            <a:schemeClr val="accent1">
                              <a:lumMod val="75000"/>
                            </a:schemeClr>
                          </a:solidFill>
                          <a:latin typeface="Calibri" charset="0"/>
                          <a:cs typeface="Calibri" charset="0"/>
                        </a:rPr>
                        <a:t> </a:t>
                      </a:r>
                      <a:r>
                        <a:rPr lang="en-US" sz="1400" dirty="0">
                          <a:solidFill>
                            <a:schemeClr val="accent1">
                              <a:lumMod val="75000"/>
                            </a:schemeClr>
                          </a:solidFill>
                          <a:latin typeface="Calibri" charset="0"/>
                          <a:ea typeface="Calibri" charset="0"/>
                          <a:cs typeface="Calibri" charset="0"/>
                        </a:rPr>
                        <a:t>they do not cause the disease unless</a:t>
                      </a:r>
                      <a:r>
                        <a:rPr lang="is-IS" sz="1400" dirty="0">
                          <a:solidFill>
                            <a:schemeClr val="accent1">
                              <a:lumMod val="75000"/>
                            </a:schemeClr>
                          </a:solidFill>
                          <a:latin typeface="Calibri" charset="0"/>
                          <a:ea typeface="Calibri" charset="0"/>
                          <a:cs typeface="Calibri" charset="0"/>
                        </a:rPr>
                        <a:t> if there is </a:t>
                      </a:r>
                      <a:r>
                        <a:rPr lang="en-US" sz="1400" b="0" dirty="0">
                          <a:solidFill>
                            <a:schemeClr val="accent1">
                              <a:lumMod val="75000"/>
                            </a:schemeClr>
                          </a:solidFill>
                        </a:rPr>
                        <a:t> </a:t>
                      </a:r>
                      <a:r>
                        <a:rPr lang="en-US" sz="1800" b="0" dirty="0">
                          <a:solidFill>
                            <a:schemeClr val="tx1"/>
                          </a:solidFill>
                        </a:rPr>
                        <a:t>Example: perforation of the colon from ruptured diverticulum, feces  enters into peritoneal cavity and cause peritonitis </a:t>
                      </a:r>
                      <a:r>
                        <a:rPr lang="en-US" sz="1400" dirty="0">
                          <a:solidFill>
                            <a:schemeClr val="accent1">
                              <a:lumMod val="75000"/>
                            </a:schemeClr>
                          </a:solidFill>
                          <a:latin typeface="Calibri" charset="0"/>
                          <a:ea typeface="Calibri" charset="0"/>
                          <a:cs typeface="Calibri" charset="0"/>
                        </a:rPr>
                        <a:t>(may lead to septicemia) </a:t>
                      </a:r>
                      <a:r>
                        <a:rPr lang="ar-SA" sz="1800" b="0" dirty="0">
                          <a:solidFill>
                            <a:schemeClr val="tx1"/>
                          </a:solidFill>
                        </a:rPr>
                        <a:t>(هنا النورمال فلورا انتقلت لمكان ثاني فسببت مرض)</a:t>
                      </a:r>
                      <a:endParaRPr lang="en-US"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316392179"/>
                  </a:ext>
                </a:extLst>
              </a:tr>
              <a:tr h="7301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rPr>
                        <a:t>-</a:t>
                      </a:r>
                      <a:r>
                        <a:rPr lang="en-US" sz="1800" b="0" dirty="0" err="1">
                          <a:solidFill>
                            <a:schemeClr val="tx1"/>
                          </a:solidFill>
                        </a:rPr>
                        <a:t>Viridans</a:t>
                      </a:r>
                      <a:r>
                        <a:rPr lang="en-US" sz="1800" b="0" dirty="0">
                          <a:solidFill>
                            <a:schemeClr val="tx1"/>
                          </a:solidFill>
                        </a:rPr>
                        <a:t> </a:t>
                      </a:r>
                      <a:r>
                        <a:rPr lang="en-US" sz="1800" b="0" dirty="0" err="1">
                          <a:solidFill>
                            <a:schemeClr val="tx1"/>
                          </a:solidFill>
                        </a:rPr>
                        <a:t>streptocci</a:t>
                      </a:r>
                      <a:r>
                        <a:rPr lang="en-US" sz="1800" b="0" dirty="0">
                          <a:solidFill>
                            <a:schemeClr val="tx1"/>
                          </a:solidFill>
                        </a:rPr>
                        <a:t> of oral cavity enters the blood and colonize damaged heart valves. </a:t>
                      </a:r>
                      <a:r>
                        <a:rPr lang="en-US" sz="1800" dirty="0">
                          <a:solidFill>
                            <a:schemeClr val="accent1">
                              <a:lumMod val="75000"/>
                            </a:schemeClr>
                          </a:solidFill>
                          <a:latin typeface="Calibri" charset="0"/>
                          <a:ea typeface="Calibri" charset="0"/>
                          <a:cs typeface="Calibri" charset="0"/>
                        </a:rPr>
                        <a:t>(such as endocarditis). </a:t>
                      </a:r>
                      <a:endParaRPr lang="ar-SA" sz="1800" b="0" dirty="0">
                        <a:solidFill>
                          <a:schemeClr val="accent1">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ar-SA" sz="1800" b="0" dirty="0">
                          <a:solidFill>
                            <a:schemeClr val="tx1"/>
                          </a:solidFill>
                        </a:rPr>
                        <a:t>(هذي البكتيريا مكانها الطبعي في الفم و لكن اذا وصلت الدم بتسبب ضرر لصمامات القلب)</a:t>
                      </a:r>
                      <a:endParaRPr lang="en-US"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212801030"/>
                  </a:ext>
                </a:extLst>
              </a:tr>
              <a:tr h="585955">
                <a:tc>
                  <a:txBody>
                    <a:bodyPr/>
                    <a:lstStyle/>
                    <a:p>
                      <a:r>
                        <a:rPr lang="en-US" sz="1800" b="0" dirty="0">
                          <a:solidFill>
                            <a:schemeClr val="tx1"/>
                          </a:solidFill>
                        </a:rPr>
                        <a:t>-Mouth flora play a role in dental caries. </a:t>
                      </a:r>
                      <a:r>
                        <a:rPr lang="ar-SA" sz="1800" b="0" dirty="0">
                          <a:solidFill>
                            <a:schemeClr val="tx1"/>
                          </a:solidFill>
                        </a:rPr>
                        <a:t>(ممكن تلعب دور في تسوس الأسنان)</a:t>
                      </a:r>
                      <a:endParaRPr lang="en-US"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44148161"/>
                  </a:ext>
                </a:extLst>
              </a:tr>
              <a:tr h="7301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rPr>
                        <a:t>-Compromised defense systems increase the opportunity for invasion.</a:t>
                      </a:r>
                      <a:r>
                        <a:rPr lang="en-US" sz="1800" dirty="0">
                          <a:solidFill>
                            <a:srgbClr val="00B050"/>
                          </a:solidFill>
                          <a:latin typeface="Calibri" charset="0"/>
                          <a:ea typeface="Calibri" charset="0"/>
                          <a:cs typeface="Calibri"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accent1">
                              <a:lumMod val="75000"/>
                            </a:schemeClr>
                          </a:solidFill>
                          <a:latin typeface="Calibri" charset="0"/>
                          <a:ea typeface="Calibri" charset="0"/>
                          <a:cs typeface="Calibri" charset="0"/>
                        </a:rPr>
                        <a:t>of this normal flora to cause serious disease</a:t>
                      </a:r>
                      <a:r>
                        <a:rPr lang="ar-SA" sz="1400" b="0" dirty="0">
                          <a:solidFill>
                            <a:schemeClr val="accent1">
                              <a:lumMod val="75000"/>
                            </a:schemeClr>
                          </a:solidFill>
                        </a:rPr>
                        <a:t>   </a:t>
                      </a:r>
                      <a:r>
                        <a:rPr lang="ar-SA" sz="1800" b="0" dirty="0">
                          <a:solidFill>
                            <a:schemeClr val="tx1"/>
                          </a:solidFill>
                        </a:rPr>
                        <a:t>(أمراض نقص المناعه تعطي النورمال فلورا المجال علشان تضر الجسم)</a:t>
                      </a:r>
                      <a:endParaRPr lang="en-US"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251825282"/>
                  </a:ext>
                </a:extLst>
              </a:tr>
              <a:tr h="4172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rPr>
                        <a:t>-Death after lethal dose of radiation due to massive invasion of normal flora. </a:t>
                      </a:r>
                      <a:r>
                        <a:rPr lang="ar-SA" sz="1800" dirty="0">
                          <a:solidFill>
                            <a:schemeClr val="accent1">
                              <a:lumMod val="75000"/>
                            </a:schemeClr>
                          </a:solidFill>
                          <a:latin typeface="Calibri" charset="0"/>
                          <a:ea typeface="Calibri" charset="0"/>
                          <a:cs typeface="Calibri" charset="0"/>
                        </a:rPr>
                        <a:t>فهي سلاح ذو حدين</a:t>
                      </a:r>
                      <a:endParaRPr lang="en-US" sz="1800" b="0" dirty="0">
                        <a:solidFill>
                          <a:schemeClr val="accent1">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104342203"/>
                  </a:ext>
                </a:extLst>
              </a:tr>
              <a:tr h="5670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rPr>
                        <a:t>-E.coli: the most common </a:t>
                      </a:r>
                      <a:r>
                        <a:rPr lang="en-US" sz="1800" b="0" dirty="0" err="1">
                          <a:solidFill>
                            <a:schemeClr val="tx1"/>
                          </a:solidFill>
                        </a:rPr>
                        <a:t>Enterobacteriacae</a:t>
                      </a:r>
                      <a:r>
                        <a:rPr lang="en-US" sz="1800" b="0" dirty="0">
                          <a:solidFill>
                            <a:schemeClr val="tx1"/>
                          </a:solidFill>
                        </a:rPr>
                        <a:t>; a facultative flora of colon followed by </a:t>
                      </a:r>
                      <a:r>
                        <a:rPr lang="en-US" sz="1800" b="0" dirty="0" err="1">
                          <a:solidFill>
                            <a:schemeClr val="tx1"/>
                          </a:solidFill>
                        </a:rPr>
                        <a:t>Klebsiella</a:t>
                      </a:r>
                      <a:r>
                        <a:rPr lang="en-US" sz="1800" b="0" dirty="0">
                          <a:solidFill>
                            <a:schemeClr val="tx1"/>
                          </a:solidFill>
                        </a:rPr>
                        <a:t>, Proteus and   Enterobacter.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26785705"/>
                  </a:ext>
                </a:extLst>
              </a:tr>
              <a:tr h="4172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rPr>
                        <a:t>-Salmonella, Shigella and Yersinia are NOT normal flora of the intestinal tract.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4256260"/>
                  </a:ext>
                </a:extLst>
              </a:tr>
              <a:tr h="4647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rPr>
                        <a:t>-Some strains of </a:t>
                      </a:r>
                      <a:r>
                        <a:rPr lang="en-US" sz="1800" b="0" dirty="0" err="1">
                          <a:solidFill>
                            <a:schemeClr val="tx1"/>
                          </a:solidFill>
                        </a:rPr>
                        <a:t>E.coli,Salmonella</a:t>
                      </a:r>
                      <a:r>
                        <a:rPr lang="en-US" sz="1800" b="0" dirty="0">
                          <a:solidFill>
                            <a:schemeClr val="tx1"/>
                          </a:solidFill>
                        </a:rPr>
                        <a:t> ,Shigella and Yersinia enterocolitica are able to produce diseases in the intestinal tract.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357244653"/>
                  </a:ext>
                </a:extLst>
              </a:tr>
            </a:tbl>
          </a:graphicData>
        </a:graphic>
      </p:graphicFrame>
      <p:sp>
        <p:nvSpPr>
          <p:cNvPr id="3" name="Rectangle 2">
            <a:extLst>
              <a:ext uri="{FF2B5EF4-FFF2-40B4-BE49-F238E27FC236}">
                <a16:creationId xmlns:a16="http://schemas.microsoft.com/office/drawing/2014/main" xmlns="" id="{50782EF1-FF69-480B-ABCC-5402696D7185}"/>
              </a:ext>
            </a:extLst>
          </p:cNvPr>
          <p:cNvSpPr/>
          <p:nvPr/>
        </p:nvSpPr>
        <p:spPr>
          <a:xfrm>
            <a:off x="0" y="91953"/>
            <a:ext cx="4636699" cy="461665"/>
          </a:xfrm>
          <a:prstGeom prst="rect">
            <a:avLst/>
          </a:prstGeom>
        </p:spPr>
        <p:txBody>
          <a:bodyPr wrap="square">
            <a:spAutoFit/>
          </a:bodyPr>
          <a:lstStyle/>
          <a:p>
            <a:pPr lvl="0" algn="ctr">
              <a:defRPr/>
            </a:pPr>
            <a:r>
              <a:rPr lang="en-US" sz="2400" dirty="0">
                <a:solidFill>
                  <a:schemeClr val="accent1">
                    <a:lumMod val="50000"/>
                  </a:schemeClr>
                </a:solidFill>
              </a:rPr>
              <a:t>Role of GIT normal Flora in disease</a:t>
            </a:r>
          </a:p>
        </p:txBody>
      </p:sp>
      <p:sp>
        <p:nvSpPr>
          <p:cNvPr id="6" name="TextBox 5">
            <a:extLst>
              <a:ext uri="{FF2B5EF4-FFF2-40B4-BE49-F238E27FC236}">
                <a16:creationId xmlns:a16="http://schemas.microsoft.com/office/drawing/2014/main" xmlns="" id="{27B8C25D-0E0A-44D1-8DA4-1F9F90615C2C}"/>
              </a:ext>
            </a:extLst>
          </p:cNvPr>
          <p:cNvSpPr txBox="1"/>
          <p:nvPr/>
        </p:nvSpPr>
        <p:spPr>
          <a:xfrm>
            <a:off x="10239375" y="0"/>
            <a:ext cx="3905250" cy="338554"/>
          </a:xfrm>
          <a:prstGeom prst="rect">
            <a:avLst/>
          </a:prstGeom>
          <a:noFill/>
        </p:spPr>
        <p:txBody>
          <a:bodyPr wrap="square" rtlCol="0">
            <a:spAutoFit/>
          </a:bodyPr>
          <a:lstStyle/>
          <a:p>
            <a:r>
              <a:rPr lang="en-US" sz="1600" dirty="0">
                <a:solidFill>
                  <a:srgbClr val="7030A0"/>
                </a:solidFill>
              </a:rPr>
              <a:t>Only in female’s slides </a:t>
            </a:r>
          </a:p>
        </p:txBody>
      </p:sp>
    </p:spTree>
    <p:extLst>
      <p:ext uri="{BB962C8B-B14F-4D97-AF65-F5344CB8AC3E}">
        <p14:creationId xmlns:p14="http://schemas.microsoft.com/office/powerpoint/2010/main" val="3438585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xmlns="" id="{CAF79385-28A3-4A0B-A555-6E149360095E}"/>
              </a:ext>
            </a:extLst>
          </p:cNvPr>
          <p:cNvCxnSpPr>
            <a:cxnSpLocks/>
          </p:cNvCxnSpPr>
          <p:nvPr/>
        </p:nvCxnSpPr>
        <p:spPr>
          <a:xfrm>
            <a:off x="0" y="6293763"/>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aphicFrame>
        <p:nvGraphicFramePr>
          <p:cNvPr id="7" name="Table 6">
            <a:extLst>
              <a:ext uri="{FF2B5EF4-FFF2-40B4-BE49-F238E27FC236}">
                <a16:creationId xmlns:a16="http://schemas.microsoft.com/office/drawing/2014/main" xmlns="" id="{2D91DC5B-1681-40F2-9A67-82440792CF54}"/>
              </a:ext>
            </a:extLst>
          </p:cNvPr>
          <p:cNvGraphicFramePr>
            <a:graphicFrameLocks noGrp="1"/>
          </p:cNvGraphicFramePr>
          <p:nvPr>
            <p:extLst>
              <p:ext uri="{D42A27DB-BD31-4B8C-83A1-F6EECF244321}">
                <p14:modId xmlns:p14="http://schemas.microsoft.com/office/powerpoint/2010/main" val="2123231649"/>
              </p:ext>
            </p:extLst>
          </p:nvPr>
        </p:nvGraphicFramePr>
        <p:xfrm>
          <a:off x="342313" y="2716253"/>
          <a:ext cx="11507372" cy="1790700"/>
        </p:xfrm>
        <a:graphic>
          <a:graphicData uri="http://schemas.openxmlformats.org/drawingml/2006/table">
            <a:tbl>
              <a:tblPr firstRow="1" bandRow="1">
                <a:tableStyleId>{5C22544A-7EE6-4342-B048-85BDC9FD1C3A}</a:tableStyleId>
              </a:tblPr>
              <a:tblGrid>
                <a:gridCol w="11507372">
                  <a:extLst>
                    <a:ext uri="{9D8B030D-6E8A-4147-A177-3AD203B41FA5}">
                      <a16:colId xmlns:a16="http://schemas.microsoft.com/office/drawing/2014/main" xmlns="" val="4213764373"/>
                    </a:ext>
                  </a:extLst>
                </a:gridCol>
              </a:tblGrid>
              <a:tr h="3036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Definition of diarrhea: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4105749412"/>
                  </a:ext>
                </a:extLst>
              </a:tr>
              <a:tr h="1328041">
                <a:tc>
                  <a:txBody>
                    <a:bodyPr/>
                    <a:lstStyle/>
                    <a:p>
                      <a:pPr marL="285750" indent="-285750">
                        <a:spcAft>
                          <a:spcPct val="25000"/>
                        </a:spcAft>
                        <a:buFont typeface="Arial" panose="020B0604020202020204" pitchFamily="34" charset="0"/>
                        <a:buChar char="•"/>
                        <a:defRPr/>
                      </a:pPr>
                      <a:r>
                        <a:rPr lang="en-US" sz="1800" dirty="0"/>
                        <a:t>Stool weight in excess of </a:t>
                      </a:r>
                      <a:r>
                        <a:rPr lang="en-US" sz="1800" dirty="0">
                          <a:solidFill>
                            <a:srgbClr val="FF0000"/>
                          </a:solidFill>
                        </a:rPr>
                        <a:t>200</a:t>
                      </a:r>
                      <a:r>
                        <a:rPr lang="en-US" sz="1800" dirty="0"/>
                        <a:t> gm/day or </a:t>
                      </a:r>
                      <a:r>
                        <a:rPr lang="en-US" sz="1800" dirty="0">
                          <a:solidFill>
                            <a:srgbClr val="FF0000"/>
                          </a:solidFill>
                        </a:rPr>
                        <a:t>3</a:t>
                      </a:r>
                      <a:r>
                        <a:rPr lang="en-US" sz="1800" dirty="0"/>
                        <a:t> or more loose or watery stools/day</a:t>
                      </a:r>
                    </a:p>
                    <a:p>
                      <a:pPr marL="285750" indent="-285750">
                        <a:spcAft>
                          <a:spcPct val="25000"/>
                        </a:spcAft>
                        <a:buFont typeface="Arial" panose="020B0604020202020204" pitchFamily="34" charset="0"/>
                        <a:buChar char="•"/>
                        <a:defRPr/>
                      </a:pPr>
                      <a:r>
                        <a:rPr lang="en-US" sz="1800" dirty="0"/>
                        <a:t>Acute &lt; 14 days</a:t>
                      </a:r>
                    </a:p>
                    <a:p>
                      <a:pPr marL="285750" indent="-285750">
                        <a:spcAft>
                          <a:spcPct val="25000"/>
                        </a:spcAft>
                        <a:buFont typeface="Arial" panose="020B0604020202020204" pitchFamily="34" charset="0"/>
                        <a:buChar char="•"/>
                        <a:defRPr/>
                      </a:pPr>
                      <a:r>
                        <a:rPr lang="en-US" sz="1800" dirty="0"/>
                        <a:t>Alteration in normal bowel movement characterized by decreased consistency and increased frequency</a:t>
                      </a:r>
                    </a:p>
                    <a:p>
                      <a:pPr marL="285750" indent="-285750">
                        <a:spcAft>
                          <a:spcPct val="25000"/>
                        </a:spcAft>
                        <a:buFont typeface="Arial" panose="020B0604020202020204" pitchFamily="34" charset="0"/>
                        <a:buChar char="•"/>
                        <a:defRPr/>
                      </a:pPr>
                      <a:r>
                        <a:rPr lang="en-US" sz="1800" dirty="0"/>
                        <a:t>Less than 14 days in duration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14593196"/>
                  </a:ext>
                </a:extLst>
              </a:tr>
            </a:tbl>
          </a:graphicData>
        </a:graphic>
      </p:graphicFrame>
      <p:graphicFrame>
        <p:nvGraphicFramePr>
          <p:cNvPr id="4" name="Table 3">
            <a:extLst>
              <a:ext uri="{FF2B5EF4-FFF2-40B4-BE49-F238E27FC236}">
                <a16:creationId xmlns:a16="http://schemas.microsoft.com/office/drawing/2014/main" xmlns="" id="{80000DCE-FD0D-4E09-91CC-6C9D0067A71D}"/>
              </a:ext>
            </a:extLst>
          </p:cNvPr>
          <p:cNvGraphicFramePr>
            <a:graphicFrameLocks noGrp="1"/>
          </p:cNvGraphicFramePr>
          <p:nvPr>
            <p:extLst>
              <p:ext uri="{D42A27DB-BD31-4B8C-83A1-F6EECF244321}">
                <p14:modId xmlns:p14="http://schemas.microsoft.com/office/powerpoint/2010/main" val="4190051432"/>
              </p:ext>
            </p:extLst>
          </p:nvPr>
        </p:nvGraphicFramePr>
        <p:xfrm>
          <a:off x="342314" y="929899"/>
          <a:ext cx="11507373" cy="1631707"/>
        </p:xfrm>
        <a:graphic>
          <a:graphicData uri="http://schemas.openxmlformats.org/drawingml/2006/table">
            <a:tbl>
              <a:tblPr firstRow="1" bandRow="1">
                <a:tableStyleId>{5C22544A-7EE6-4342-B048-85BDC9FD1C3A}</a:tableStyleId>
              </a:tblPr>
              <a:tblGrid>
                <a:gridCol w="11507373">
                  <a:extLst>
                    <a:ext uri="{9D8B030D-6E8A-4147-A177-3AD203B41FA5}">
                      <a16:colId xmlns:a16="http://schemas.microsoft.com/office/drawing/2014/main" xmlns="" val="4213764373"/>
                    </a:ext>
                  </a:extLst>
                </a:gridCol>
              </a:tblGrid>
              <a:tr h="324617">
                <a:tc>
                  <a:txBody>
                    <a:bodyPr/>
                    <a:lstStyle/>
                    <a:p>
                      <a:r>
                        <a:rPr lang="en-US" sz="2000" b="0" dirty="0">
                          <a:solidFill>
                            <a:schemeClr val="tx1"/>
                          </a:solidFill>
                        </a:rPr>
                        <a:t>Introduction: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4105749412"/>
                  </a:ext>
                </a:extLst>
              </a:tr>
              <a:tr h="1235467">
                <a:tc>
                  <a:txBody>
                    <a:bodyPr/>
                    <a:lstStyle/>
                    <a:p>
                      <a:pPr marL="285750" indent="-285750">
                        <a:buFont typeface="Arial" panose="020B0604020202020204" pitchFamily="34" charset="0"/>
                        <a:buChar char="•"/>
                      </a:pPr>
                      <a:r>
                        <a:rPr lang="en-US" sz="1800" dirty="0"/>
                        <a:t>Acute diarrheal illness is one of the most </a:t>
                      </a:r>
                      <a:r>
                        <a:rPr lang="en-US" sz="1800" dirty="0">
                          <a:solidFill>
                            <a:srgbClr val="FF0000"/>
                          </a:solidFill>
                        </a:rPr>
                        <a:t>common</a:t>
                      </a:r>
                      <a:r>
                        <a:rPr lang="en-US" sz="1800" dirty="0"/>
                        <a:t> problems evaluated by clinicians. </a:t>
                      </a:r>
                    </a:p>
                    <a:p>
                      <a:pPr marL="285750" indent="-285750">
                        <a:buFont typeface="Arial" panose="020B0604020202020204" pitchFamily="34" charset="0"/>
                        <a:buChar char="•"/>
                      </a:pPr>
                      <a:r>
                        <a:rPr lang="en-US" sz="1800" dirty="0"/>
                        <a:t>A major cause of </a:t>
                      </a:r>
                      <a:r>
                        <a:rPr lang="en-US" sz="1800" dirty="0">
                          <a:solidFill>
                            <a:srgbClr val="FF0000"/>
                          </a:solidFill>
                        </a:rPr>
                        <a:t>morbidity and mortality </a:t>
                      </a:r>
                      <a:r>
                        <a:rPr lang="en-US" sz="1800" dirty="0"/>
                        <a:t>world wide. </a:t>
                      </a:r>
                    </a:p>
                    <a:p>
                      <a:pPr marL="285750" indent="-285750">
                        <a:buFont typeface="Arial" panose="020B0604020202020204" pitchFamily="34" charset="0"/>
                        <a:buChar char="•"/>
                      </a:pPr>
                      <a:r>
                        <a:rPr lang="en-US" sz="1800" dirty="0"/>
                        <a:t>Most of healthy people have mild illness but other might develop serious squeals so it is important to identify those individuals who require early treatment.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14593196"/>
                  </a:ext>
                </a:extLst>
              </a:tr>
            </a:tbl>
          </a:graphicData>
        </a:graphic>
      </p:graphicFrame>
      <p:sp>
        <p:nvSpPr>
          <p:cNvPr id="2" name="Rectangle 1">
            <a:extLst>
              <a:ext uri="{FF2B5EF4-FFF2-40B4-BE49-F238E27FC236}">
                <a16:creationId xmlns:a16="http://schemas.microsoft.com/office/drawing/2014/main" xmlns="" id="{9F11F7F7-BBE5-472A-8E99-861438C07F19}"/>
              </a:ext>
            </a:extLst>
          </p:cNvPr>
          <p:cNvSpPr/>
          <p:nvPr/>
        </p:nvSpPr>
        <p:spPr>
          <a:xfrm>
            <a:off x="140677" y="252032"/>
            <a:ext cx="6614118" cy="523220"/>
          </a:xfrm>
          <a:prstGeom prst="rect">
            <a:avLst/>
          </a:prstGeom>
        </p:spPr>
        <p:txBody>
          <a:bodyPr wrap="none">
            <a:spAutoFit/>
          </a:bodyPr>
          <a:lstStyle/>
          <a:p>
            <a:r>
              <a:rPr lang="en-US" sz="2800" b="1" dirty="0">
                <a:solidFill>
                  <a:schemeClr val="accent1">
                    <a:lumMod val="50000"/>
                  </a:schemeClr>
                </a:solidFill>
              </a:rPr>
              <a:t>Acute diarrheal illness and food poisoning: </a:t>
            </a:r>
          </a:p>
        </p:txBody>
      </p:sp>
      <p:graphicFrame>
        <p:nvGraphicFramePr>
          <p:cNvPr id="6" name="Table 5">
            <a:extLst>
              <a:ext uri="{FF2B5EF4-FFF2-40B4-BE49-F238E27FC236}">
                <a16:creationId xmlns:a16="http://schemas.microsoft.com/office/drawing/2014/main" xmlns="" id="{EE8FB9D3-19AD-4F33-B101-5D931FE18C8F}"/>
              </a:ext>
            </a:extLst>
          </p:cNvPr>
          <p:cNvGraphicFramePr>
            <a:graphicFrameLocks noGrp="1"/>
          </p:cNvGraphicFramePr>
          <p:nvPr>
            <p:extLst>
              <p:ext uri="{D42A27DB-BD31-4B8C-83A1-F6EECF244321}">
                <p14:modId xmlns:p14="http://schemas.microsoft.com/office/powerpoint/2010/main" val="927729494"/>
              </p:ext>
            </p:extLst>
          </p:nvPr>
        </p:nvGraphicFramePr>
        <p:xfrm>
          <a:off x="342313" y="4665427"/>
          <a:ext cx="11507371" cy="1417320"/>
        </p:xfrm>
        <a:graphic>
          <a:graphicData uri="http://schemas.openxmlformats.org/drawingml/2006/table">
            <a:tbl>
              <a:tblPr firstRow="1" bandRow="1">
                <a:tableStyleId>{5C22544A-7EE6-4342-B048-85BDC9FD1C3A}</a:tableStyleId>
              </a:tblPr>
              <a:tblGrid>
                <a:gridCol w="11507371">
                  <a:extLst>
                    <a:ext uri="{9D8B030D-6E8A-4147-A177-3AD203B41FA5}">
                      <a16:colId xmlns:a16="http://schemas.microsoft.com/office/drawing/2014/main" xmlns="" val="436120844"/>
                    </a:ext>
                  </a:extLst>
                </a:gridCol>
              </a:tblGrid>
              <a:tr h="2672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rPr>
                        <a:t>Etiology: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108921240"/>
                  </a:ext>
                </a:extLst>
              </a:tr>
              <a:tr h="410307">
                <a:tc>
                  <a:txBody>
                    <a:bodyPr/>
                    <a:lstStyle/>
                    <a:p>
                      <a:pPr marL="342900" indent="-342900">
                        <a:spcAft>
                          <a:spcPct val="25000"/>
                        </a:spcAft>
                        <a:buFont typeface="Arial" panose="020B0604020202020204" pitchFamily="34" charset="0"/>
                        <a:buChar char="•"/>
                        <a:defRPr/>
                      </a:pPr>
                      <a:r>
                        <a:rPr lang="en-US" sz="1800" dirty="0">
                          <a:solidFill>
                            <a:srgbClr val="FF0000"/>
                          </a:solidFill>
                        </a:rPr>
                        <a:t>Viral</a:t>
                      </a:r>
                      <a:r>
                        <a:rPr lang="en-US" sz="1800" dirty="0"/>
                        <a:t> </a:t>
                      </a:r>
                      <a:r>
                        <a:rPr lang="en-US" sz="1400" dirty="0">
                          <a:solidFill>
                            <a:schemeClr val="accent1">
                              <a:lumMod val="75000"/>
                            </a:schemeClr>
                          </a:solidFill>
                          <a:latin typeface="Calibri" charset="0"/>
                          <a:ea typeface="Calibri" charset="0"/>
                          <a:cs typeface="Calibri" charset="0"/>
                        </a:rPr>
                        <a:t>the majority</a:t>
                      </a:r>
                      <a:r>
                        <a:rPr lang="en-US" sz="1800" dirty="0"/>
                        <a:t>: </a:t>
                      </a:r>
                      <a:r>
                        <a:rPr lang="en-US" sz="1800" dirty="0">
                          <a:solidFill>
                            <a:srgbClr val="FF0000"/>
                          </a:solidFill>
                        </a:rPr>
                        <a:t>70-80%</a:t>
                      </a:r>
                      <a:r>
                        <a:rPr lang="en-US" sz="1800" dirty="0"/>
                        <a:t> of infectious diarrhea </a:t>
                      </a:r>
                      <a:r>
                        <a:rPr lang="en-US" sz="1800" b="1" dirty="0">
                          <a:solidFill>
                            <a:schemeClr val="accent1">
                              <a:lumMod val="75000"/>
                            </a:schemeClr>
                          </a:solidFill>
                        </a:rPr>
                        <a:t>(In children) </a:t>
                      </a:r>
                      <a:r>
                        <a:rPr lang="en-US" sz="1800" dirty="0"/>
                        <a:t>in developed countries</a:t>
                      </a:r>
                    </a:p>
                    <a:p>
                      <a:pPr marL="342900" indent="-342900">
                        <a:spcAft>
                          <a:spcPct val="25000"/>
                        </a:spcAft>
                        <a:buFont typeface="Arial" panose="020B0604020202020204" pitchFamily="34" charset="0"/>
                        <a:buChar char="•"/>
                        <a:defRPr/>
                      </a:pPr>
                      <a:r>
                        <a:rPr lang="en-US" sz="1800" dirty="0">
                          <a:solidFill>
                            <a:srgbClr val="FF0000"/>
                          </a:solidFill>
                        </a:rPr>
                        <a:t>Bacterial: 10-20% </a:t>
                      </a:r>
                      <a:r>
                        <a:rPr lang="en-US" sz="1800" dirty="0"/>
                        <a:t>of infectious diarrhea but responsible for most cases of severe diarrhea</a:t>
                      </a:r>
                    </a:p>
                    <a:p>
                      <a:pPr marL="342900" marR="0" lvl="0" indent="-342900" algn="l" defTabSz="914400" rtl="0" eaLnBrk="1" fontAlgn="auto" latinLnBrk="0" hangingPunct="1">
                        <a:lnSpc>
                          <a:spcPct val="100000"/>
                        </a:lnSpc>
                        <a:spcBef>
                          <a:spcPts val="0"/>
                        </a:spcBef>
                        <a:spcAft>
                          <a:spcPct val="25000"/>
                        </a:spcAft>
                        <a:buClrTx/>
                        <a:buSzTx/>
                        <a:buFont typeface="Arial" panose="020B0604020202020204" pitchFamily="34" charset="0"/>
                        <a:buChar char="•"/>
                        <a:tabLst/>
                        <a:defRPr/>
                      </a:pPr>
                      <a:r>
                        <a:rPr lang="en-US" sz="1800" dirty="0"/>
                        <a:t>Protozoan: less than 10% </a:t>
                      </a:r>
                      <a:r>
                        <a:rPr lang="en-US" sz="1400" dirty="0">
                          <a:solidFill>
                            <a:schemeClr val="accent1">
                              <a:lumMod val="75000"/>
                            </a:schemeClr>
                          </a:solidFill>
                          <a:latin typeface="Calibri" charset="0"/>
                          <a:ea typeface="Calibri" charset="0"/>
                          <a:cs typeface="Calibri" charset="0"/>
                        </a:rPr>
                        <a:t>(and may be complicated)</a:t>
                      </a:r>
                      <a:endParaRPr lang="en-US" sz="1800" dirty="0">
                        <a:solidFill>
                          <a:schemeClr val="accent1">
                            <a:lumMod val="75000"/>
                          </a:schemeClr>
                        </a:solidFill>
                        <a:latin typeface="Calibri" charset="0"/>
                        <a:ea typeface="Calibri" charset="0"/>
                        <a:cs typeface="Calibri"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811446507"/>
                  </a:ext>
                </a:extLst>
              </a:tr>
            </a:tbl>
          </a:graphicData>
        </a:graphic>
      </p:graphicFrame>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3090744" y="3328416"/>
              <a:ext cx="360" cy="360"/>
            </p14:xfrm>
          </p:contentPart>
        </mc:Choice>
        <mc:Fallback xmlns="">
          <p:pic>
            <p:nvPicPr>
              <p:cNvPr id="5" name="Ink 4"/>
              <p:cNvPicPr/>
              <p:nvPr/>
            </p:nvPicPr>
            <p:blipFill>
              <a:blip r:embed="rId4"/>
              <a:stretch>
                <a:fillRect/>
              </a:stretch>
            </p:blipFill>
            <p:spPr>
              <a:xfrm>
                <a:off x="3027744" y="3202416"/>
                <a:ext cx="126360" cy="252360"/>
              </a:xfrm>
              <a:prstGeom prst="rect">
                <a:avLst/>
              </a:prstGeom>
            </p:spPr>
          </p:pic>
        </mc:Fallback>
      </mc:AlternateContent>
    </p:spTree>
    <p:extLst>
      <p:ext uri="{BB962C8B-B14F-4D97-AF65-F5344CB8AC3E}">
        <p14:creationId xmlns:p14="http://schemas.microsoft.com/office/powerpoint/2010/main" val="599695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xmlns="" id="{CAF79385-28A3-4A0B-A555-6E149360095E}"/>
              </a:ext>
            </a:extLst>
          </p:cNvPr>
          <p:cNvCxnSpPr/>
          <p:nvPr/>
        </p:nvCxnSpPr>
        <p:spPr>
          <a:xfrm>
            <a:off x="0" y="5984273"/>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Content Placeholder 2">
            <a:extLst>
              <a:ext uri="{FF2B5EF4-FFF2-40B4-BE49-F238E27FC236}">
                <a16:creationId xmlns:a16="http://schemas.microsoft.com/office/drawing/2014/main" xmlns="" id="{999233A9-59E8-4499-AF3D-7DC38EBE9A3C}"/>
              </a:ext>
            </a:extLst>
          </p:cNvPr>
          <p:cNvSpPr txBox="1">
            <a:spLocks/>
          </p:cNvSpPr>
          <p:nvPr/>
        </p:nvSpPr>
        <p:spPr>
          <a:xfrm>
            <a:off x="457200" y="1600200"/>
            <a:ext cx="8229600" cy="47091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dirty="0"/>
          </a:p>
        </p:txBody>
      </p:sp>
      <p:graphicFrame>
        <p:nvGraphicFramePr>
          <p:cNvPr id="2" name="Table 1">
            <a:extLst>
              <a:ext uri="{FF2B5EF4-FFF2-40B4-BE49-F238E27FC236}">
                <a16:creationId xmlns:a16="http://schemas.microsoft.com/office/drawing/2014/main" xmlns="" id="{43EA8EAF-7CDF-4325-89C6-F7453CCDDD64}"/>
              </a:ext>
            </a:extLst>
          </p:cNvPr>
          <p:cNvGraphicFramePr>
            <a:graphicFrameLocks noGrp="1"/>
          </p:cNvGraphicFramePr>
          <p:nvPr>
            <p:extLst>
              <p:ext uri="{D42A27DB-BD31-4B8C-83A1-F6EECF244321}">
                <p14:modId xmlns:p14="http://schemas.microsoft.com/office/powerpoint/2010/main" val="2071151811"/>
              </p:ext>
            </p:extLst>
          </p:nvPr>
        </p:nvGraphicFramePr>
        <p:xfrm>
          <a:off x="343876" y="331332"/>
          <a:ext cx="11390924" cy="2216357"/>
        </p:xfrm>
        <a:graphic>
          <a:graphicData uri="http://schemas.openxmlformats.org/drawingml/2006/table">
            <a:tbl>
              <a:tblPr firstRow="1" bandRow="1">
                <a:tableStyleId>{5C22544A-7EE6-4342-B048-85BDC9FD1C3A}</a:tableStyleId>
              </a:tblPr>
              <a:tblGrid>
                <a:gridCol w="11390924">
                  <a:extLst>
                    <a:ext uri="{9D8B030D-6E8A-4147-A177-3AD203B41FA5}">
                      <a16:colId xmlns:a16="http://schemas.microsoft.com/office/drawing/2014/main" xmlns="" val="436120844"/>
                    </a:ext>
                  </a:extLst>
                </a:gridCol>
              </a:tblGrid>
              <a:tr h="324465">
                <a:tc>
                  <a:txBody>
                    <a:bodyPr/>
                    <a:lstStyle/>
                    <a:p>
                      <a:r>
                        <a:rPr lang="en-US" sz="2000" b="0" dirty="0">
                          <a:solidFill>
                            <a:schemeClr val="tx1"/>
                          </a:solidFill>
                        </a:rPr>
                        <a:t>Epidemiology: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108921240"/>
                  </a:ext>
                </a:extLst>
              </a:tr>
              <a:tr h="1820117">
                <a:tc>
                  <a:txBody>
                    <a:bodyPr/>
                    <a:lstStyle/>
                    <a:p>
                      <a:pPr marL="285750" indent="-285750">
                        <a:spcAft>
                          <a:spcPct val="25000"/>
                        </a:spcAft>
                        <a:buFont typeface="Arial" panose="020B0604020202020204" pitchFamily="34" charset="0"/>
                        <a:buChar char="•"/>
                        <a:defRPr/>
                      </a:pPr>
                      <a:r>
                        <a:rPr lang="en-US" sz="1800" b="1" dirty="0">
                          <a:solidFill>
                            <a:srgbClr val="0070C0"/>
                          </a:solidFill>
                        </a:rPr>
                        <a:t>1.4 million deaths in study in 2010</a:t>
                      </a:r>
                    </a:p>
                    <a:p>
                      <a:pPr marL="285750" indent="-285750">
                        <a:spcAft>
                          <a:spcPct val="25000"/>
                        </a:spcAft>
                        <a:buFont typeface="Arial" panose="020B0604020202020204" pitchFamily="34" charset="0"/>
                        <a:buChar char="•"/>
                        <a:defRPr/>
                      </a:pPr>
                      <a:r>
                        <a:rPr lang="en-US" sz="1800" dirty="0"/>
                        <a:t>1.2-1.9 episodes per person annually in the general population</a:t>
                      </a:r>
                    </a:p>
                    <a:p>
                      <a:pPr marL="285750" indent="-285750">
                        <a:spcAft>
                          <a:spcPct val="25000"/>
                        </a:spcAft>
                        <a:buFont typeface="Arial" panose="020B0604020202020204" pitchFamily="34" charset="0"/>
                        <a:buChar char="•"/>
                        <a:defRPr/>
                      </a:pPr>
                      <a:r>
                        <a:rPr lang="en-US" sz="1800" dirty="0"/>
                        <a:t>2.4 episodes per child &gt;3 years old annually</a:t>
                      </a:r>
                    </a:p>
                    <a:p>
                      <a:pPr marL="285750" indent="-285750">
                        <a:spcAft>
                          <a:spcPct val="25000"/>
                        </a:spcAft>
                        <a:buFont typeface="Arial" panose="020B0604020202020204" pitchFamily="34" charset="0"/>
                        <a:buChar char="•"/>
                        <a:defRPr/>
                      </a:pPr>
                      <a:r>
                        <a:rPr lang="en-US" sz="1800" dirty="0"/>
                        <a:t>5 episodes per year for children &lt;3 years old and in daycare</a:t>
                      </a:r>
                    </a:p>
                    <a:p>
                      <a:pPr marL="285750" indent="-285750">
                        <a:spcAft>
                          <a:spcPct val="25000"/>
                        </a:spcAft>
                        <a:buFont typeface="Arial" panose="020B0604020202020204" pitchFamily="34" charset="0"/>
                        <a:buChar char="•"/>
                        <a:defRPr/>
                      </a:pPr>
                      <a:r>
                        <a:rPr lang="en-US" sz="1800" dirty="0"/>
                        <a:t>Seasonal peak in the winter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811446507"/>
                  </a:ext>
                </a:extLst>
              </a:tr>
            </a:tbl>
          </a:graphicData>
        </a:graphic>
      </p:graphicFrame>
      <p:sp>
        <p:nvSpPr>
          <p:cNvPr id="4" name="TextBox 3">
            <a:extLst>
              <a:ext uri="{FF2B5EF4-FFF2-40B4-BE49-F238E27FC236}">
                <a16:creationId xmlns:a16="http://schemas.microsoft.com/office/drawing/2014/main" xmlns="" id="{E62894BA-797B-4600-9669-FE75F313FF74}"/>
              </a:ext>
            </a:extLst>
          </p:cNvPr>
          <p:cNvSpPr txBox="1"/>
          <p:nvPr/>
        </p:nvSpPr>
        <p:spPr>
          <a:xfrm>
            <a:off x="0" y="6121283"/>
            <a:ext cx="12192000" cy="584775"/>
          </a:xfrm>
          <a:prstGeom prst="rect">
            <a:avLst/>
          </a:prstGeom>
          <a:noFill/>
          <a:ln>
            <a:noFill/>
          </a:ln>
        </p:spPr>
        <p:txBody>
          <a:bodyPr wrap="square" rtlCol="0">
            <a:spAutoFit/>
          </a:bodyPr>
          <a:lstStyle/>
          <a:p>
            <a:r>
              <a:rPr lang="en-US" sz="1600" dirty="0">
                <a:solidFill>
                  <a:schemeClr val="accent1">
                    <a:lumMod val="75000"/>
                  </a:schemeClr>
                </a:solidFill>
              </a:rPr>
              <a:t>Mostly viral , usually if it is bacteria and the patient is not hospitalized </a:t>
            </a:r>
            <a:r>
              <a:rPr lang="en-US" sz="1600" dirty="0" err="1">
                <a:solidFill>
                  <a:schemeClr val="accent1">
                    <a:lumMod val="75000"/>
                  </a:schemeClr>
                </a:solidFill>
              </a:rPr>
              <a:t>campaylobacter</a:t>
            </a:r>
            <a:r>
              <a:rPr lang="en-US" sz="1600" dirty="0">
                <a:solidFill>
                  <a:schemeClr val="accent1">
                    <a:lumMod val="75000"/>
                  </a:schemeClr>
                </a:solidFill>
              </a:rPr>
              <a:t> is the organism and it is self limiting (the patients wont come to the hospital even.)</a:t>
            </a:r>
          </a:p>
        </p:txBody>
      </p:sp>
      <p:graphicFrame>
        <p:nvGraphicFramePr>
          <p:cNvPr id="7" name="Table 6">
            <a:extLst>
              <a:ext uri="{FF2B5EF4-FFF2-40B4-BE49-F238E27FC236}">
                <a16:creationId xmlns:a16="http://schemas.microsoft.com/office/drawing/2014/main" xmlns="" id="{39F07F6C-4144-4515-95CC-58A7FDD3A21A}"/>
              </a:ext>
            </a:extLst>
          </p:cNvPr>
          <p:cNvGraphicFramePr>
            <a:graphicFrameLocks noGrp="1"/>
          </p:cNvGraphicFramePr>
          <p:nvPr>
            <p:extLst>
              <p:ext uri="{D42A27DB-BD31-4B8C-83A1-F6EECF244321}">
                <p14:modId xmlns:p14="http://schemas.microsoft.com/office/powerpoint/2010/main" val="4083224341"/>
              </p:ext>
            </p:extLst>
          </p:nvPr>
        </p:nvGraphicFramePr>
        <p:xfrm>
          <a:off x="343876" y="2682778"/>
          <a:ext cx="11390924" cy="2682240"/>
        </p:xfrm>
        <a:graphic>
          <a:graphicData uri="http://schemas.openxmlformats.org/drawingml/2006/table">
            <a:tbl>
              <a:tblPr firstRow="1" bandRow="1">
                <a:tableStyleId>{5C22544A-7EE6-4342-B048-85BDC9FD1C3A}</a:tableStyleId>
              </a:tblPr>
              <a:tblGrid>
                <a:gridCol w="11390924">
                  <a:extLst>
                    <a:ext uri="{9D8B030D-6E8A-4147-A177-3AD203B41FA5}">
                      <a16:colId xmlns:a16="http://schemas.microsoft.com/office/drawing/2014/main" xmlns="" val="2618570310"/>
                    </a:ext>
                  </a:extLst>
                </a:gridCol>
              </a:tblGrid>
              <a:tr h="365692">
                <a:tc>
                  <a:txBody>
                    <a:bodyPr/>
                    <a:lstStyle/>
                    <a:p>
                      <a:r>
                        <a:rPr lang="en-US" sz="2000" b="0" dirty="0">
                          <a:solidFill>
                            <a:schemeClr val="tx1"/>
                          </a:solidFill>
                        </a:rPr>
                        <a:t>Risk Factors: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475945749"/>
                  </a:ext>
                </a:extLst>
              </a:tr>
              <a:tr h="2278940">
                <a:tc>
                  <a:txBody>
                    <a:bodyPr/>
                    <a:lstStyle/>
                    <a:p>
                      <a:pPr marL="342900" indent="-342900">
                        <a:buFont typeface="+mj-lt"/>
                        <a:buAutoNum type="arabicPeriod"/>
                      </a:pPr>
                      <a:r>
                        <a:rPr lang="en-US" sz="1800" dirty="0"/>
                        <a:t>Food from restaurants. </a:t>
                      </a:r>
                    </a:p>
                    <a:p>
                      <a:pPr marL="342900" indent="-342900">
                        <a:buFont typeface="+mj-lt"/>
                        <a:buAutoNum type="arabicPeriod"/>
                      </a:pPr>
                      <a:r>
                        <a:rPr lang="en-US" sz="1800" dirty="0"/>
                        <a:t>Family member with Gastrointestinal symptoms. </a:t>
                      </a:r>
                    </a:p>
                    <a:p>
                      <a:pPr marL="342900" indent="-342900">
                        <a:buFont typeface="+mj-lt"/>
                        <a:buAutoNum type="arabicPeriod"/>
                      </a:pPr>
                      <a:r>
                        <a:rPr lang="en-US" sz="1800" dirty="0"/>
                        <a:t>Recent travel to developing countries.</a:t>
                      </a:r>
                    </a:p>
                    <a:p>
                      <a:pPr marL="342900" indent="-342900">
                        <a:buFont typeface="+mj-lt"/>
                        <a:buAutoNum type="arabicPeriod"/>
                      </a:pPr>
                      <a:r>
                        <a:rPr lang="en-US" sz="1800" dirty="0"/>
                        <a:t>Patient underlying illness and mediation(↓Stomach acidity  cyst, spores) </a:t>
                      </a:r>
                      <a:r>
                        <a:rPr lang="en-US" sz="1400" dirty="0">
                          <a:solidFill>
                            <a:schemeClr val="accent1">
                              <a:lumMod val="75000"/>
                            </a:schemeClr>
                          </a:solidFill>
                          <a:latin typeface="Calibri" charset="0"/>
                          <a:ea typeface="Calibri" charset="0"/>
                          <a:cs typeface="Calibri" charset="0"/>
                        </a:rPr>
                        <a:t>These patient more liable to get GIT disease</a:t>
                      </a:r>
                      <a:endParaRPr lang="en-US" sz="1400" dirty="0">
                        <a:solidFill>
                          <a:schemeClr val="accent1">
                            <a:lumMod val="75000"/>
                          </a:schemeClr>
                        </a:solidFill>
                      </a:endParaRPr>
                    </a:p>
                    <a:p>
                      <a:pPr marL="342900" indent="-342900">
                        <a:buFont typeface="+mj-lt"/>
                        <a:buAutoNum type="arabicPeriod"/>
                      </a:pPr>
                      <a:r>
                        <a:rPr lang="en-US" sz="1800" dirty="0"/>
                        <a:t>Abnormal peristalsis.</a:t>
                      </a:r>
                    </a:p>
                    <a:p>
                      <a:pPr marL="342900" indent="-342900">
                        <a:buFont typeface="+mj-lt"/>
                        <a:buAutoNum type="arabicPeriod"/>
                      </a:pPr>
                      <a:r>
                        <a:rPr lang="en-US" sz="1800" dirty="0"/>
                        <a:t>Low Immunoglobulin IgA.</a:t>
                      </a:r>
                    </a:p>
                    <a:p>
                      <a:pPr marL="342900" indent="-342900">
                        <a:buFont typeface="+mj-lt"/>
                        <a:buAutoNum type="arabicPeriod"/>
                      </a:pPr>
                      <a:r>
                        <a:rPr lang="en-US" sz="1800" dirty="0"/>
                        <a:t>Antibiotics decrease the  normal flora to less 10</a:t>
                      </a:r>
                      <a:r>
                        <a:rPr lang="en-US" sz="1800" baseline="30000" dirty="0"/>
                        <a:t>12</a:t>
                      </a:r>
                      <a:endParaRPr lang="en-US" sz="1800" dirty="0"/>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800" dirty="0"/>
                        <a:t>Median infective dose (</a:t>
                      </a:r>
                      <a:r>
                        <a:rPr lang="en-US" sz="1800" dirty="0">
                          <a:solidFill>
                            <a:srgbClr val="FF0000"/>
                          </a:solidFill>
                        </a:rPr>
                        <a:t>ID</a:t>
                      </a:r>
                      <a:r>
                        <a:rPr lang="en-US" sz="1800" baseline="-25000" dirty="0">
                          <a:solidFill>
                            <a:srgbClr val="FF0000"/>
                          </a:solidFill>
                        </a:rPr>
                        <a:t>50</a:t>
                      </a:r>
                      <a:r>
                        <a:rPr lang="en-US" sz="1800" dirty="0"/>
                        <a:t>) </a:t>
                      </a:r>
                      <a:r>
                        <a:rPr lang="en-US" sz="1600" dirty="0">
                          <a:solidFill>
                            <a:schemeClr val="accent1">
                              <a:lumMod val="75000"/>
                            </a:schemeClr>
                          </a:solidFill>
                          <a:latin typeface="Calibri" charset="0"/>
                          <a:ea typeface="Calibri" charset="0"/>
                          <a:cs typeface="Calibri" charset="0"/>
                        </a:rPr>
                        <a:t>so if we have low ID50 , the Susceptibility will be high</a:t>
                      </a:r>
                      <a:endParaRPr lang="en-US" sz="1800" dirty="0">
                        <a:solidFill>
                          <a:schemeClr val="accent1">
                            <a:lumMod val="75000"/>
                          </a:schemeClr>
                        </a:solidFill>
                        <a:latin typeface="Calibri" charset="0"/>
                        <a:ea typeface="Calibri" charset="0"/>
                        <a:cs typeface="Calibri"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114968967"/>
                  </a:ext>
                </a:extLst>
              </a:tr>
            </a:tbl>
          </a:graphicData>
        </a:graphic>
      </p:graphicFrame>
      <p:sp>
        <p:nvSpPr>
          <p:cNvPr id="8" name="TextBox 7">
            <a:extLst>
              <a:ext uri="{FF2B5EF4-FFF2-40B4-BE49-F238E27FC236}">
                <a16:creationId xmlns:a16="http://schemas.microsoft.com/office/drawing/2014/main" xmlns="" id="{9193B712-8455-4D7B-A0C1-1D1D87C4DA2C}"/>
              </a:ext>
            </a:extLst>
          </p:cNvPr>
          <p:cNvSpPr txBox="1"/>
          <p:nvPr/>
        </p:nvSpPr>
        <p:spPr>
          <a:xfrm>
            <a:off x="343876" y="5477932"/>
            <a:ext cx="10712435" cy="369332"/>
          </a:xfrm>
          <a:prstGeom prst="rect">
            <a:avLst/>
          </a:prstGeom>
          <a:noFill/>
        </p:spPr>
        <p:txBody>
          <a:bodyPr wrap="square" rtlCol="0">
            <a:spAutoFit/>
          </a:bodyPr>
          <a:lstStyle/>
          <a:p>
            <a:r>
              <a:rPr lang="en-US" dirty="0">
                <a:solidFill>
                  <a:schemeClr val="accent1">
                    <a:lumMod val="75000"/>
                  </a:schemeClr>
                </a:solidFill>
              </a:rPr>
              <a:t>In countries that have disaster e.g. </a:t>
            </a:r>
            <a:r>
              <a:rPr lang="en-US" dirty="0" err="1">
                <a:solidFill>
                  <a:schemeClr val="accent1">
                    <a:lumMod val="75000"/>
                  </a:schemeClr>
                </a:solidFill>
              </a:rPr>
              <a:t>yemen</a:t>
            </a:r>
            <a:r>
              <a:rPr lang="en-US" dirty="0">
                <a:solidFill>
                  <a:schemeClr val="accent1">
                    <a:lumMod val="75000"/>
                  </a:schemeClr>
                </a:solidFill>
              </a:rPr>
              <a:t> they have more diarrheal diseases </a:t>
            </a:r>
          </a:p>
        </p:txBody>
      </p:sp>
    </p:spTree>
    <p:extLst>
      <p:ext uri="{BB962C8B-B14F-4D97-AF65-F5344CB8AC3E}">
        <p14:creationId xmlns:p14="http://schemas.microsoft.com/office/powerpoint/2010/main" val="3576949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014F8332-E449-47F5-8368-48E6568B7FA6}"/>
              </a:ext>
            </a:extLst>
          </p:cNvPr>
          <p:cNvSpPr txBox="1">
            <a:spLocks/>
          </p:cNvSpPr>
          <p:nvPr/>
        </p:nvSpPr>
        <p:spPr>
          <a:xfrm>
            <a:off x="457200" y="274638"/>
            <a:ext cx="8229600" cy="1143000"/>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
            </a:r>
            <a:br>
              <a:rPr lang="en-US" dirty="0"/>
            </a:br>
            <a:endParaRPr lang="en-US" dirty="0"/>
          </a:p>
        </p:txBody>
      </p:sp>
      <p:sp>
        <p:nvSpPr>
          <p:cNvPr id="5" name="Content Placeholder 2">
            <a:extLst>
              <a:ext uri="{FF2B5EF4-FFF2-40B4-BE49-F238E27FC236}">
                <a16:creationId xmlns:a16="http://schemas.microsoft.com/office/drawing/2014/main" xmlns="" id="{55D5824E-9312-4845-9820-969EEF7AF6FB}"/>
              </a:ext>
            </a:extLst>
          </p:cNvPr>
          <p:cNvSpPr txBox="1">
            <a:spLocks/>
          </p:cNvSpPr>
          <p:nvPr/>
        </p:nvSpPr>
        <p:spPr>
          <a:xfrm>
            <a:off x="245165" y="846138"/>
            <a:ext cx="8229600" cy="470916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dirty="0"/>
          </a:p>
        </p:txBody>
      </p:sp>
      <p:graphicFrame>
        <p:nvGraphicFramePr>
          <p:cNvPr id="6" name="Table 5">
            <a:extLst>
              <a:ext uri="{FF2B5EF4-FFF2-40B4-BE49-F238E27FC236}">
                <a16:creationId xmlns:a16="http://schemas.microsoft.com/office/drawing/2014/main" xmlns="" id="{E2261E39-2BC0-4642-8709-EBE7BFAC0F90}"/>
              </a:ext>
            </a:extLst>
          </p:cNvPr>
          <p:cNvGraphicFramePr>
            <a:graphicFrameLocks noGrp="1"/>
          </p:cNvGraphicFramePr>
          <p:nvPr>
            <p:extLst>
              <p:ext uri="{D42A27DB-BD31-4B8C-83A1-F6EECF244321}">
                <p14:modId xmlns:p14="http://schemas.microsoft.com/office/powerpoint/2010/main" val="145878433"/>
              </p:ext>
            </p:extLst>
          </p:nvPr>
        </p:nvGraphicFramePr>
        <p:xfrm>
          <a:off x="351182" y="350629"/>
          <a:ext cx="11489635" cy="3078371"/>
        </p:xfrm>
        <a:graphic>
          <a:graphicData uri="http://schemas.openxmlformats.org/drawingml/2006/table">
            <a:tbl>
              <a:tblPr firstRow="1" bandRow="1">
                <a:tableStyleId>{5C22544A-7EE6-4342-B048-85BDC9FD1C3A}</a:tableStyleId>
              </a:tblPr>
              <a:tblGrid>
                <a:gridCol w="11489635">
                  <a:extLst>
                    <a:ext uri="{9D8B030D-6E8A-4147-A177-3AD203B41FA5}">
                      <a16:colId xmlns:a16="http://schemas.microsoft.com/office/drawing/2014/main" xmlns="" val="1750159638"/>
                    </a:ext>
                  </a:extLst>
                </a:gridCol>
              </a:tblGrid>
              <a:tr h="382537">
                <a:tc>
                  <a:txBody>
                    <a:bodyPr/>
                    <a:lstStyle/>
                    <a:p>
                      <a:r>
                        <a:rPr lang="en-US" sz="2000" b="0" i="0" dirty="0">
                          <a:solidFill>
                            <a:srgbClr val="FF0000"/>
                          </a:solidFill>
                          <a:latin typeface="+mn-lt"/>
                        </a:rPr>
                        <a:t>Classifications</a:t>
                      </a:r>
                      <a:r>
                        <a:rPr lang="en-US" sz="2000" b="0" i="0" dirty="0">
                          <a:solidFill>
                            <a:schemeClr val="accent1">
                              <a:lumMod val="75000"/>
                            </a:schemeClr>
                          </a:solidFill>
                          <a:latin typeface="+mn-lt"/>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3824820956"/>
                  </a:ext>
                </a:extLst>
              </a:tr>
              <a:tr h="2682131">
                <a:tc>
                  <a:txBody>
                    <a:bodyPr/>
                    <a:lstStyle/>
                    <a:p>
                      <a:r>
                        <a:rPr lang="en-US" sz="2000" b="0" i="0" dirty="0">
                          <a:latin typeface="+mn-lt"/>
                        </a:rPr>
                        <a:t>1.  </a:t>
                      </a:r>
                      <a:r>
                        <a:rPr lang="en-US" sz="2000" b="0" i="0" dirty="0">
                          <a:solidFill>
                            <a:srgbClr val="FF0000"/>
                          </a:solidFill>
                          <a:latin typeface="+mn-lt"/>
                        </a:rPr>
                        <a:t>Infectious diarrhea</a:t>
                      </a:r>
                      <a:r>
                        <a:rPr lang="en-US" sz="2000" b="0" i="0" dirty="0">
                          <a:latin typeface="+mn-lt"/>
                        </a:rPr>
                        <a:t>:  viral </a:t>
                      </a:r>
                      <a:r>
                        <a:rPr lang="en-US" sz="2000" b="0" i="0" dirty="0">
                          <a:solidFill>
                            <a:schemeClr val="accent1">
                              <a:lumMod val="75000"/>
                            </a:schemeClr>
                          </a:solidFill>
                          <a:latin typeface="+mn-lt"/>
                        </a:rPr>
                        <a:t>(Causes watery diarrhea) </a:t>
                      </a:r>
                      <a:r>
                        <a:rPr lang="en-US" sz="2000" b="0" i="0" dirty="0">
                          <a:latin typeface="+mn-lt"/>
                        </a:rPr>
                        <a:t>or Bacterial organism ( </a:t>
                      </a:r>
                      <a:r>
                        <a:rPr lang="en-US" sz="2000" b="0" i="0" dirty="0" err="1">
                          <a:latin typeface="+mn-lt"/>
                        </a:rPr>
                        <a:t>Campylobcator</a:t>
                      </a:r>
                      <a:r>
                        <a:rPr lang="en-US" sz="2000" b="0" i="0" dirty="0">
                          <a:latin typeface="+mn-lt"/>
                        </a:rPr>
                        <a:t>, </a:t>
                      </a:r>
                      <a:r>
                        <a:rPr lang="en-US" sz="2000" b="0" i="0" dirty="0" err="1">
                          <a:latin typeface="+mn-lt"/>
                        </a:rPr>
                        <a:t>Shigella,Solmonella,Yersinea</a:t>
                      </a:r>
                      <a:r>
                        <a:rPr lang="en-US" sz="2000" b="0" i="0" dirty="0">
                          <a:latin typeface="+mn-lt"/>
                        </a:rPr>
                        <a:t>, vibrio Cholera and E.coli).</a:t>
                      </a:r>
                    </a:p>
                    <a:p>
                      <a:r>
                        <a:rPr lang="en-US" sz="2000" b="0" i="0" dirty="0">
                          <a:latin typeface="+mn-lt"/>
                        </a:rPr>
                        <a:t>2.  </a:t>
                      </a:r>
                      <a:r>
                        <a:rPr lang="en-US" sz="2000" b="0" i="0" dirty="0">
                          <a:solidFill>
                            <a:srgbClr val="FF0000"/>
                          </a:solidFill>
                          <a:latin typeface="+mn-lt"/>
                        </a:rPr>
                        <a:t>Food poisoning</a:t>
                      </a:r>
                      <a:r>
                        <a:rPr lang="en-US" sz="2000" b="0" i="0" dirty="0">
                          <a:latin typeface="+mn-lt"/>
                        </a:rPr>
                        <a:t>: Staphylococcus aureus </a:t>
                      </a:r>
                      <a:r>
                        <a:rPr lang="en-US" sz="2000" b="0" i="0" dirty="0">
                          <a:solidFill>
                            <a:schemeClr val="accent1">
                              <a:lumMod val="75000"/>
                            </a:schemeClr>
                          </a:solidFill>
                          <a:latin typeface="+mn-lt"/>
                        </a:rPr>
                        <a:t>(their toxin is preformed thus their poisoning effect is quick </a:t>
                      </a:r>
                      <a:r>
                        <a:rPr lang="ar-SA" sz="2000" b="0" i="0" dirty="0">
                          <a:solidFill>
                            <a:schemeClr val="accent1">
                              <a:lumMod val="75000"/>
                            </a:schemeClr>
                          </a:solidFill>
                          <a:latin typeface="+mn-lt"/>
                        </a:rPr>
                        <a:t>(</a:t>
                      </a:r>
                      <a:r>
                        <a:rPr lang="en-US" sz="2000" b="0" i="0" dirty="0">
                          <a:latin typeface="+mn-lt"/>
                        </a:rPr>
                        <a:t>, Clostridium perfringens, Bacillus spp.</a:t>
                      </a:r>
                      <a:r>
                        <a:rPr lang="ar-SA" sz="2000" b="0" i="0" dirty="0">
                          <a:solidFill>
                            <a:schemeClr val="accent1">
                              <a:lumMod val="75000"/>
                            </a:schemeClr>
                          </a:solidFill>
                          <a:latin typeface="+mn-lt"/>
                        </a:rPr>
                        <a:t>)</a:t>
                      </a:r>
                      <a:r>
                        <a:rPr lang="en-US" sz="2000" b="0" i="0" dirty="0">
                          <a:solidFill>
                            <a:schemeClr val="accent1">
                              <a:lumMod val="75000"/>
                            </a:schemeClr>
                          </a:solidFill>
                          <a:latin typeface="+mn-lt"/>
                        </a:rPr>
                        <a:t> the incubation period of these 3 </a:t>
                      </a:r>
                      <a:r>
                        <a:rPr lang="en-US" sz="2000" b="0" i="0" dirty="0" err="1">
                          <a:solidFill>
                            <a:schemeClr val="accent1">
                              <a:lumMod val="75000"/>
                            </a:schemeClr>
                          </a:solidFill>
                          <a:latin typeface="+mn-lt"/>
                        </a:rPr>
                        <a:t>bcateria</a:t>
                      </a:r>
                      <a:r>
                        <a:rPr lang="en-US" sz="2000" b="0" i="0" dirty="0">
                          <a:solidFill>
                            <a:schemeClr val="accent1">
                              <a:lumMod val="75000"/>
                            </a:schemeClr>
                          </a:solidFill>
                          <a:latin typeface="+mn-lt"/>
                        </a:rPr>
                        <a:t> is </a:t>
                      </a:r>
                      <a:r>
                        <a:rPr lang="en-US" sz="2000" b="0" i="0" dirty="0">
                          <a:solidFill>
                            <a:srgbClr val="FF0000"/>
                          </a:solidFill>
                          <a:latin typeface="+mn-lt"/>
                        </a:rPr>
                        <a:t>Quick= 6 hours- half a day</a:t>
                      </a:r>
                      <a:r>
                        <a:rPr lang="ar-SA" sz="2000" b="0" i="0" dirty="0">
                          <a:solidFill>
                            <a:srgbClr val="92D050"/>
                          </a:solidFill>
                          <a:latin typeface="+mn-lt"/>
                        </a:rPr>
                        <a:t>(</a:t>
                      </a:r>
                      <a:r>
                        <a:rPr lang="en-US" sz="2000" b="0" i="0" dirty="0">
                          <a:latin typeface="+mn-lt"/>
                        </a:rPr>
                        <a:t> </a:t>
                      </a:r>
                    </a:p>
                    <a:p>
                      <a:r>
                        <a:rPr lang="en-US" sz="2000" b="0" i="0" dirty="0">
                          <a:latin typeface="+mn-lt"/>
                        </a:rPr>
                        <a:t>3.  </a:t>
                      </a:r>
                      <a:r>
                        <a:rPr lang="en-US" sz="2000" b="0" i="0" dirty="0">
                          <a:solidFill>
                            <a:srgbClr val="FF0000"/>
                          </a:solidFill>
                          <a:latin typeface="+mn-lt"/>
                        </a:rPr>
                        <a:t>Traveler diarrhea</a:t>
                      </a:r>
                      <a:r>
                        <a:rPr lang="en-US" sz="2000" b="0" i="0" dirty="0">
                          <a:latin typeface="+mn-lt"/>
                        </a:rPr>
                        <a:t>: </a:t>
                      </a:r>
                      <a:r>
                        <a:rPr lang="en-US" sz="2000" b="0" i="0" dirty="0">
                          <a:solidFill>
                            <a:schemeClr val="accent1">
                              <a:lumMod val="75000"/>
                            </a:schemeClr>
                          </a:solidFill>
                          <a:latin typeface="+mn-lt"/>
                        </a:rPr>
                        <a:t>(can cause watery diarrhea) </a:t>
                      </a:r>
                      <a:r>
                        <a:rPr lang="en-US" sz="2000" b="0" i="0" dirty="0" err="1">
                          <a:latin typeface="+mn-lt"/>
                        </a:rPr>
                        <a:t>Enterotoxogenic</a:t>
                      </a:r>
                      <a:r>
                        <a:rPr lang="en-US" sz="2000" b="0" i="0" dirty="0">
                          <a:latin typeface="+mn-lt"/>
                        </a:rPr>
                        <a:t> </a:t>
                      </a:r>
                      <a:r>
                        <a:rPr lang="en-US" sz="2000" b="0" i="0" dirty="0">
                          <a:solidFill>
                            <a:schemeClr val="accent1">
                              <a:lumMod val="75000"/>
                            </a:schemeClr>
                          </a:solidFill>
                          <a:latin typeface="+mn-lt"/>
                        </a:rPr>
                        <a:t>(no invasion by the bacteria thus no pus ,and no fever because there is no inflammation) </a:t>
                      </a:r>
                      <a:r>
                        <a:rPr lang="en-US" sz="2000" b="0" i="0" dirty="0">
                          <a:latin typeface="+mn-lt"/>
                        </a:rPr>
                        <a:t>E-coli </a:t>
                      </a:r>
                      <a:r>
                        <a:rPr lang="en-US" sz="2000" b="0" i="0" dirty="0">
                          <a:solidFill>
                            <a:srgbClr val="0070C0"/>
                          </a:solidFill>
                          <a:latin typeface="+mn-lt"/>
                        </a:rPr>
                        <a:t>(incubation period 1-3 days</a:t>
                      </a:r>
                      <a:r>
                        <a:rPr lang="ar-SA" sz="2000" b="0" i="0" dirty="0">
                          <a:solidFill>
                            <a:srgbClr val="0070C0"/>
                          </a:solidFill>
                          <a:latin typeface="+mn-lt"/>
                        </a:rPr>
                        <a:t> </a:t>
                      </a:r>
                      <a:r>
                        <a:rPr lang="en-US" sz="2000" b="0" i="0" dirty="0">
                          <a:solidFill>
                            <a:schemeClr val="accent1">
                              <a:lumMod val="75000"/>
                            </a:schemeClr>
                          </a:solidFill>
                          <a:latin typeface="+mn-lt"/>
                        </a:rPr>
                        <a:t>and this is true for most of the diarrheal disease</a:t>
                      </a:r>
                      <a:r>
                        <a:rPr lang="en-US" sz="2000" b="0" i="0" dirty="0">
                          <a:solidFill>
                            <a:srgbClr val="0070C0"/>
                          </a:solidFill>
                          <a:latin typeface="+mn-lt"/>
                        </a:rPr>
                        <a:t>)</a:t>
                      </a:r>
                    </a:p>
                    <a:p>
                      <a:r>
                        <a:rPr lang="en-US" sz="2000" b="0" i="0" dirty="0">
                          <a:latin typeface="+mn-lt"/>
                        </a:rPr>
                        <a:t>4.  </a:t>
                      </a:r>
                      <a:r>
                        <a:rPr lang="en-US" sz="2000" b="0" i="0" dirty="0">
                          <a:solidFill>
                            <a:srgbClr val="FF0000"/>
                          </a:solidFill>
                          <a:latin typeface="+mn-lt"/>
                        </a:rPr>
                        <a:t>Antibiotic associated diarrhea</a:t>
                      </a:r>
                      <a:r>
                        <a:rPr lang="en-US" sz="2000" b="0" i="0" dirty="0">
                          <a:latin typeface="+mn-lt"/>
                        </a:rPr>
                        <a:t>: Clostridium difficile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070909224"/>
                  </a:ext>
                </a:extLst>
              </a:tr>
            </a:tbl>
          </a:graphicData>
        </a:graphic>
      </p:graphicFrame>
      <p:sp>
        <p:nvSpPr>
          <p:cNvPr id="10" name="TextBox 9">
            <a:extLst>
              <a:ext uri="{FF2B5EF4-FFF2-40B4-BE49-F238E27FC236}">
                <a16:creationId xmlns:a16="http://schemas.microsoft.com/office/drawing/2014/main" xmlns="" id="{23F69901-C49A-4045-9C72-6D4450464B21}"/>
              </a:ext>
            </a:extLst>
          </p:cNvPr>
          <p:cNvSpPr txBox="1"/>
          <p:nvPr/>
        </p:nvSpPr>
        <p:spPr>
          <a:xfrm>
            <a:off x="245166" y="3672760"/>
            <a:ext cx="11595651" cy="2585323"/>
          </a:xfrm>
          <a:prstGeom prst="rect">
            <a:avLst/>
          </a:prstGeom>
          <a:noFill/>
        </p:spPr>
        <p:txBody>
          <a:bodyPr wrap="square" rtlCol="0">
            <a:spAutoFit/>
          </a:bodyPr>
          <a:lstStyle/>
          <a:p>
            <a:endParaRPr lang="en-US" sz="2000" b="1" dirty="0">
              <a:solidFill>
                <a:srgbClr val="7030A0"/>
              </a:solidFill>
            </a:endParaRPr>
          </a:p>
          <a:p>
            <a:r>
              <a:rPr lang="en-US" sz="2400" dirty="0"/>
              <a:t>Intestinal pathogens:</a:t>
            </a:r>
          </a:p>
          <a:p>
            <a:pPr lvl="1"/>
            <a:r>
              <a:rPr lang="en-US" sz="2000" dirty="0"/>
              <a:t>-Invasive and Cytotoxic strains produce inflammatory diarrhea ( </a:t>
            </a:r>
            <a:r>
              <a:rPr lang="en-US" sz="2000" dirty="0" err="1"/>
              <a:t>Dysentry</a:t>
            </a:r>
            <a:r>
              <a:rPr lang="en-US" sz="2000" dirty="0"/>
              <a:t>) with WBCs and /or blood in the stool.</a:t>
            </a:r>
          </a:p>
          <a:p>
            <a:pPr lvl="1"/>
            <a:r>
              <a:rPr lang="en-US" sz="2000" dirty="0"/>
              <a:t>-Enterotoxin –producing strains cause watery diarrhea with loss of fluid.</a:t>
            </a:r>
          </a:p>
          <a:p>
            <a:pPr lvl="1"/>
            <a:r>
              <a:rPr lang="en-US" sz="2000" dirty="0"/>
              <a:t>-Some produce </a:t>
            </a:r>
            <a:r>
              <a:rPr lang="en-US" sz="1600" dirty="0">
                <a:solidFill>
                  <a:schemeClr val="accent1">
                    <a:lumMod val="75000"/>
                  </a:schemeClr>
                </a:solidFill>
                <a:latin typeface="Calibri" charset="0"/>
                <a:ea typeface="Calibri" charset="0"/>
                <a:cs typeface="Calibri" charset="0"/>
              </a:rPr>
              <a:t>not only produce local infection in GIT </a:t>
            </a:r>
            <a:r>
              <a:rPr lang="en-US" sz="2000" dirty="0"/>
              <a:t>systemic illness due to spread to multiple organs such as enteric ( typhoid) fever.</a:t>
            </a:r>
          </a:p>
          <a:p>
            <a:endParaRPr lang="en-US" dirty="0"/>
          </a:p>
        </p:txBody>
      </p:sp>
      <p:cxnSp>
        <p:nvCxnSpPr>
          <p:cNvPr id="9" name="Straight Connector 8">
            <a:extLst>
              <a:ext uri="{FF2B5EF4-FFF2-40B4-BE49-F238E27FC236}">
                <a16:creationId xmlns:a16="http://schemas.microsoft.com/office/drawing/2014/main" xmlns="" id="{804F90B3-4F96-4DAF-8B95-6C73E405DAF8}"/>
              </a:ext>
            </a:extLst>
          </p:cNvPr>
          <p:cNvCxnSpPr/>
          <p:nvPr/>
        </p:nvCxnSpPr>
        <p:spPr>
          <a:xfrm>
            <a:off x="0" y="5984273"/>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1" name="TextBox 10">
            <a:extLst>
              <a:ext uri="{FF2B5EF4-FFF2-40B4-BE49-F238E27FC236}">
                <a16:creationId xmlns:a16="http://schemas.microsoft.com/office/drawing/2014/main" xmlns="" id="{2D392F7A-A8CB-48AB-906D-46228D2DD585}"/>
              </a:ext>
            </a:extLst>
          </p:cNvPr>
          <p:cNvSpPr txBox="1"/>
          <p:nvPr/>
        </p:nvSpPr>
        <p:spPr>
          <a:xfrm>
            <a:off x="3022649" y="4019865"/>
            <a:ext cx="3905250" cy="338554"/>
          </a:xfrm>
          <a:prstGeom prst="rect">
            <a:avLst/>
          </a:prstGeom>
          <a:noFill/>
        </p:spPr>
        <p:txBody>
          <a:bodyPr wrap="square" rtlCol="0">
            <a:spAutoFit/>
          </a:bodyPr>
          <a:lstStyle/>
          <a:p>
            <a:r>
              <a:rPr lang="en-US" sz="1600" dirty="0">
                <a:solidFill>
                  <a:srgbClr val="7030A0"/>
                </a:solidFill>
              </a:rPr>
              <a:t>Only in female’s slides </a:t>
            </a:r>
          </a:p>
        </p:txBody>
      </p:sp>
      <p:sp>
        <p:nvSpPr>
          <p:cNvPr id="12" name="مربع نص 3">
            <a:extLst>
              <a:ext uri="{FF2B5EF4-FFF2-40B4-BE49-F238E27FC236}">
                <a16:creationId xmlns:a16="http://schemas.microsoft.com/office/drawing/2014/main" xmlns="" id="{E25E8688-50C2-439B-9E77-855F74CDBF4E}"/>
              </a:ext>
            </a:extLst>
          </p:cNvPr>
          <p:cNvSpPr txBox="1"/>
          <p:nvPr/>
        </p:nvSpPr>
        <p:spPr>
          <a:xfrm>
            <a:off x="0" y="6087606"/>
            <a:ext cx="8686800" cy="523220"/>
          </a:xfrm>
          <a:prstGeom prst="rect">
            <a:avLst/>
          </a:prstGeom>
          <a:noFill/>
        </p:spPr>
        <p:txBody>
          <a:bodyPr wrap="square" rtlCol="1">
            <a:spAutoFit/>
          </a:bodyPr>
          <a:lstStyle/>
          <a:p>
            <a:pPr algn="l" rtl="0" fontAlgn="base">
              <a:spcBef>
                <a:spcPct val="0"/>
              </a:spcBef>
              <a:spcAft>
                <a:spcPct val="0"/>
              </a:spcAft>
            </a:pPr>
            <a:r>
              <a:rPr lang="en-US" sz="1400" dirty="0">
                <a:solidFill>
                  <a:schemeClr val="accent1">
                    <a:lumMod val="75000"/>
                  </a:schemeClr>
                </a:solidFill>
                <a:latin typeface="Calibri" charset="0"/>
                <a:ea typeface="Calibri" charset="0"/>
                <a:cs typeface="Calibri" charset="0"/>
              </a:rPr>
              <a:t>*The difference: Infectious Diarrhea : they eat infected food, </a:t>
            </a:r>
          </a:p>
          <a:p>
            <a:pPr algn="l" rtl="0" fontAlgn="base">
              <a:spcBef>
                <a:spcPct val="0"/>
              </a:spcBef>
              <a:spcAft>
                <a:spcPct val="0"/>
              </a:spcAft>
            </a:pPr>
            <a:r>
              <a:rPr lang="en-US" sz="1400" dirty="0">
                <a:solidFill>
                  <a:schemeClr val="accent1">
                    <a:lumMod val="75000"/>
                  </a:schemeClr>
                </a:solidFill>
                <a:latin typeface="Calibri" charset="0"/>
                <a:ea typeface="Calibri" charset="0"/>
                <a:cs typeface="Calibri" charset="0"/>
              </a:rPr>
              <a:t>                            Food poisoning : They have the bacteria and then produce the toxin inside the food.  </a:t>
            </a:r>
            <a:endParaRPr lang="ar-SA" sz="1400" dirty="0">
              <a:solidFill>
                <a:schemeClr val="accent1">
                  <a:lumMod val="75000"/>
                </a:schemeClr>
              </a:solidFill>
              <a:latin typeface="Calibri" charset="0"/>
              <a:ea typeface="Calibri" charset="0"/>
              <a:cs typeface="Calibri" charset="0"/>
            </a:endParaRPr>
          </a:p>
        </p:txBody>
      </p:sp>
    </p:spTree>
    <p:extLst>
      <p:ext uri="{BB962C8B-B14F-4D97-AF65-F5344CB8AC3E}">
        <p14:creationId xmlns:p14="http://schemas.microsoft.com/office/powerpoint/2010/main" val="3470219116"/>
      </p:ext>
    </p:extLst>
  </p:cSld>
  <p:clrMapOvr>
    <a:masterClrMapping/>
  </p:clrMapOvr>
</p:sld>
</file>

<file path=ppt/theme/theme1.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6860</TotalTime>
  <Words>3656</Words>
  <Application>Microsoft Macintosh PowerPoint</Application>
  <PresentationFormat>Widescreen</PresentationFormat>
  <Paragraphs>574</Paragraphs>
  <Slides>26</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Calibri</vt:lpstr>
      <vt:lpstr>Calibri Light</vt:lpstr>
      <vt:lpstr>ＭＳ Ｐゴシック</vt:lpstr>
      <vt:lpstr>Times</vt:lpstr>
      <vt:lpstr>Times New Roman</vt:lpstr>
      <vt:lpstr>Wingdings</vt:lpstr>
      <vt:lpstr>Arial</vt:lpstr>
      <vt:lpstr>Office Theme</vt:lpstr>
      <vt:lpstr>PowerPoint Presentation</vt:lpstr>
      <vt:lpstr>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QUIZ:</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MICROBIOLOGY</dc:title>
  <dc:creator>kobe</dc:creator>
  <cp:lastModifiedBy>حمد</cp:lastModifiedBy>
  <cp:revision>126</cp:revision>
  <dcterms:created xsi:type="dcterms:W3CDTF">2016-09-30T08:16:06Z</dcterms:created>
  <dcterms:modified xsi:type="dcterms:W3CDTF">2017-12-11T17:14:30Z</dcterms:modified>
</cp:coreProperties>
</file>