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notesMasterIdLst>
    <p:notesMasterId r:id="rId17"/>
  </p:notesMasterIdLst>
  <p:sldIdLst>
    <p:sldId id="262" r:id="rId2"/>
    <p:sldId id="259" r:id="rId3"/>
    <p:sldId id="257" r:id="rId4"/>
    <p:sldId id="264" r:id="rId5"/>
    <p:sldId id="267" r:id="rId6"/>
    <p:sldId id="273" r:id="rId7"/>
    <p:sldId id="274" r:id="rId8"/>
    <p:sldId id="269" r:id="rId9"/>
    <p:sldId id="270" r:id="rId10"/>
    <p:sldId id="272" r:id="rId11"/>
    <p:sldId id="271" r:id="rId12"/>
    <p:sldId id="276" r:id="rId13"/>
    <p:sldId id="275" r:id="rId14"/>
    <p:sldId id="261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BFF"/>
    <a:srgbClr val="E1F9FF"/>
    <a:srgbClr val="003300"/>
    <a:srgbClr val="DDDDDD"/>
    <a:srgbClr val="FF9933"/>
    <a:srgbClr val="FF9966"/>
    <a:srgbClr val="FF7C80"/>
    <a:srgbClr val="CC00FF"/>
    <a:srgbClr val="0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1" autoAdjust="0"/>
    <p:restoredTop sz="94660"/>
  </p:normalViewPr>
  <p:slideViewPr>
    <p:cSldViewPr snapToGrid="0">
      <p:cViewPr varScale="1">
        <p:scale>
          <a:sx n="93" d="100"/>
          <a:sy n="93" d="100"/>
        </p:scale>
        <p:origin x="944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53F11-2F7E-4D2D-99FA-663E58A892B7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3042D-4D00-4C37-9F90-B8D89016A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1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2EE487-FEE8-4C03-953F-42506F93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2B6A8F0-6253-4EE4-A557-FC39DC011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C8541C-2C30-471E-9DDB-80EECFC2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12/14/17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F48E2C-A2C5-42D2-8872-C99D6A529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9B46A7-D117-4B5B-9F28-95E9D8A9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3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3A6E4D-E6EF-4B15-A091-B0BD235A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0DEB8A-2104-4EE0-8565-0198596A8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EFF9C7-0729-4082-BE5D-28B8A87A2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12/14/17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215C5D-F5F0-4612-8ADC-59101C584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2F012-EDB7-45E0-8394-18DE2820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3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BBD7806-12FE-4F5F-BE59-54192E70F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FCEB49-3958-4CCA-A779-72A895C65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9CE333-D839-46AE-9654-9647AE3DB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12/14/17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6F5AFA-E4C2-4079-8F72-8A765193F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4A8892-A083-4571-BFA4-5643F6D2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8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A3078F-F1B2-4556-9170-2D0CBAB9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848954-6A81-41C6-A04F-A59E18EC1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68C377-B7C2-4062-882B-02408DF0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12/14/17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17D246-1AF0-42C8-AC02-B3A80B6C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1977DE-E876-4219-BF44-33E4AF34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8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CB5754-CF6C-4A4D-8865-BF1E126F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ADEE2A-B077-4A8F-AA82-A0F999FF1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7C7CC5-FDEC-4B47-82FC-41889ABF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12/14/17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98731A-F93A-41CD-B48F-90988BCD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E6D0F7-3918-41A4-908D-C5C1CD15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4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E0C500-7B41-484B-9508-147EAF43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E55293-0C27-4D0B-9605-B1AB2B9D7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572FE5-6F6B-4DD1-8C77-85660AA2E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98DC7E-8FA3-4F95-88DA-089562931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12/14/17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405659-F190-440D-AAE6-858681CF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0CE518-90FB-4424-A29C-1F1ABE1E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24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E64CE-6E7A-48E1-8FDC-4561158F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337A48-8B3D-4E20-A352-17EDC11EE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45464C-48C6-4AB2-94A3-B43B6317C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699FC64-ED77-4BD0-B5B4-5904903CC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E484209-D9C2-4E6F-A710-9FE61D48B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F7E3A0F-82A1-4936-8747-5EB21579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12/14/17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7984429-231A-4AD2-B98B-046B3C87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18968F1-D2B3-4B52-B356-1FBC241F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12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5E0EC1-4611-4C6B-AA47-DC250E99B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7B5D828-283B-49BB-9194-815807C7E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12/14/17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656FD7-81EF-463E-994C-DE056CD3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A7CD922-202A-4BBF-8FA2-E2D05EB3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107F77-8396-45B6-B6B3-809EA18E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12/14/17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229076-B574-4DF7-8DFF-32D18D39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D1499A-276A-490F-9190-AA8F9A2E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31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EA9F48-3660-4094-8436-BB4E3A36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7EBEA1-BD5E-47CA-BFA7-7A66A0E26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3C3659-89B9-4078-8CCF-5FEB4862F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8CAA12-1BF5-4C7A-9AD1-3790C187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12/14/17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097DCA-EE76-480B-A505-E609EA07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9F6E70-8175-4083-B4C5-C5ACE812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58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7FECA7-99F7-4118-BEC8-3094599D0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BC12C78-5570-4841-B60D-EEEE3BE2E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79E6C1-F09F-4468-92D5-A13719AA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1D4862-EB00-4D9C-8F6D-9EE1147E4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12/14/17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90C2FC-B6DB-467C-9B60-C6B4ECEA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B23FB9-8BCA-4ADA-8921-319629CD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2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8C749B0-1043-41C6-80D9-F3CF73F6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E2C3B7-5A8A-4EB3-9593-0739A6BAF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3C5636-6F99-4292-AC2F-3D7B1375E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12/14/17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995796-9304-4B1A-9FDD-9B423E16D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3E1AA1-8F8A-48FD-B621-9DC60152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9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docs.google.com/presentation/d/10zRUawfvoXG_BGXBh6f9W2NeRSSfW6Q_zW9VhGQtK_Q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jpeg"/><Relationship Id="rId1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9" Type="http://schemas.openxmlformats.org/officeDocument/2006/relationships/image" Target="../media/image23.jpeg"/><Relationship Id="rId10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FFECE9C-A2FE-4C10-B189-FC1599107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320" y="6154"/>
            <a:ext cx="2889680" cy="1643319"/>
          </a:xfrm>
          <a:prstGeom prst="rect">
            <a:avLst/>
          </a:prstGeom>
        </p:spPr>
      </p:pic>
      <p:pic>
        <p:nvPicPr>
          <p:cNvPr id="25" name="صورة 2">
            <a:extLst>
              <a:ext uri="{FF2B5EF4-FFF2-40B4-BE49-F238E27FC236}">
                <a16:creationId xmlns:a16="http://schemas.microsoft.com/office/drawing/2014/main" xmlns="" id="{456DF3F2-9714-4DE6-AF9B-FE175EC1C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4101"/>
            <a:ext cx="2057400" cy="178357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57A4952-C7BB-4B44-8C85-34B8EAA20AAA}"/>
              </a:ext>
            </a:extLst>
          </p:cNvPr>
          <p:cNvSpPr/>
          <p:nvPr/>
        </p:nvSpPr>
        <p:spPr>
          <a:xfrm>
            <a:off x="3055085" y="3909896"/>
            <a:ext cx="50902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LECTURE: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Schistosomiasis</a:t>
            </a:r>
            <a:r>
              <a:rPr lang="en-US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4EE7AC-43A8-4FFC-B43D-0EF274A12D56}"/>
              </a:ext>
            </a:extLst>
          </p:cNvPr>
          <p:cNvSpPr txBox="1"/>
          <p:nvPr/>
        </p:nvSpPr>
        <p:spPr>
          <a:xfrm>
            <a:off x="109983" y="5350079"/>
            <a:ext cx="2348120" cy="13234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Important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Doctor’s notes 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Extra explanation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Only F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or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only 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058A09-01A1-4910-A22E-172E6B5F615A}"/>
              </a:ext>
            </a:extLst>
          </p:cNvPr>
          <p:cNvSpPr txBox="1"/>
          <p:nvPr/>
        </p:nvSpPr>
        <p:spPr>
          <a:xfrm>
            <a:off x="4926627" y="4720699"/>
            <a:ext cx="2338743" cy="52322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Editing File </a:t>
            </a:r>
            <a:endParaRPr lang="en-US" sz="28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AutoShape 2" descr="https://mail.google.com/mail/u/0/?ui=2&amp;ik=c99fa0b050&amp;view=fimg&amp;th=15ee8b92b0110c05&amp;attid=0.1.1&amp;disp=emb&amp;attbid=ANGjdJ8eiXo8W8QW4DU3t3sdOf9QhsfwIWfRR8vUqmg3ktvy5gpT6xOt-tjjb3QqSWvcPNdCBS7MKM_Ok2earQjkEAkaxluAIXl_K0TCmJE4oOXm-lJ2060c6a0Ew4c&amp;sz=w1576-h1398&amp;ats=1507143010290&amp;rm=15ee8b92b0110c05&amp;zw&amp;atsh=1">
            <a:extLst>
              <a:ext uri="{FF2B5EF4-FFF2-40B4-BE49-F238E27FC236}">
                <a16:creationId xmlns:a16="http://schemas.microsoft.com/office/drawing/2014/main" xmlns="" id="{2FF0453A-566C-44FF-8747-E21D19657D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43150" y="270529"/>
            <a:ext cx="75057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540622-7D11-4BB5-B4B5-D9D60AD25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6424">
            <a:off x="7523257" y="2459331"/>
            <a:ext cx="1566939" cy="138883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87074DD-87E6-47E2-8D66-8C294443ABAC}"/>
              </a:ext>
            </a:extLst>
          </p:cNvPr>
          <p:cNvCxnSpPr/>
          <p:nvPr/>
        </p:nvCxnSpPr>
        <p:spPr>
          <a:xfrm>
            <a:off x="1762539" y="3885270"/>
            <a:ext cx="8984621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8A3197-437E-42E8-BD1F-C226F81AC103}"/>
              </a:ext>
            </a:extLst>
          </p:cNvPr>
          <p:cNvSpPr/>
          <p:nvPr/>
        </p:nvSpPr>
        <p:spPr>
          <a:xfrm>
            <a:off x="7265370" y="6011799"/>
            <a:ext cx="4816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u="sng" dirty="0">
                <a:solidFill>
                  <a:schemeClr val="accent1"/>
                </a:solidFill>
              </a:rPr>
              <a:t>"</a:t>
            </a:r>
            <a:r>
              <a:rPr lang="ar-SA" b="1" u="sng" dirty="0">
                <a:solidFill>
                  <a:schemeClr val="accent1"/>
                </a:solidFill>
              </a:rPr>
              <a:t>لا حول ولا قوة إلا بالله العلي العظيم</a:t>
            </a:r>
            <a:r>
              <a:rPr lang="ar-SA" b="1" dirty="0">
                <a:solidFill>
                  <a:schemeClr val="accent1"/>
                </a:solidFill>
              </a:rPr>
              <a:t>" </a:t>
            </a:r>
            <a:r>
              <a:rPr lang="ar-SA" b="1" dirty="0"/>
              <a:t>وتقال هذه الجملة إذا داهم الإنسان أمر عظيم لا يستطيعه ، أو يصعب عليه القيام به 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8BF91CB-ED92-414E-AF4C-9098E9A4B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954" y="302611"/>
            <a:ext cx="3668503" cy="35357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B028634-0419-4555-8C05-A8662DC51D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5381" y="2755330"/>
            <a:ext cx="177208" cy="1772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B1F51F7-BAB0-473A-9F53-5E35AB50C2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0541" y="2887520"/>
            <a:ext cx="208707" cy="2087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6B7F3CF-DFCB-4F4C-A8E4-A6CD56D1F1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 flipV="1">
            <a:off x="5918792" y="2742821"/>
            <a:ext cx="177208" cy="17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8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54704"/>
            <a:ext cx="5899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Fasciola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hepatica </a:t>
            </a: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419764"/>
              </p:ext>
            </p:extLst>
          </p:nvPr>
        </p:nvGraphicFramePr>
        <p:xfrm>
          <a:off x="300936" y="516368"/>
          <a:ext cx="11590128" cy="5311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121">
                  <a:extLst>
                    <a:ext uri="{9D8B030D-6E8A-4147-A177-3AD203B41FA5}">
                      <a16:colId xmlns:a16="http://schemas.microsoft.com/office/drawing/2014/main" xmlns="" val="1323372772"/>
                    </a:ext>
                  </a:extLst>
                </a:gridCol>
                <a:gridCol w="4665581">
                  <a:extLst>
                    <a:ext uri="{9D8B030D-6E8A-4147-A177-3AD203B41FA5}">
                      <a16:colId xmlns:a16="http://schemas.microsoft.com/office/drawing/2014/main" xmlns="" val="3679817453"/>
                    </a:ext>
                  </a:extLst>
                </a:gridCol>
                <a:gridCol w="5051426">
                  <a:extLst>
                    <a:ext uri="{9D8B030D-6E8A-4147-A177-3AD203B41FA5}">
                      <a16:colId xmlns:a16="http://schemas.microsoft.com/office/drawing/2014/main" xmlns="" val="3727294283"/>
                    </a:ext>
                  </a:extLst>
                </a:gridCol>
              </a:tblGrid>
              <a:tr h="36834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Fasciola</a:t>
                      </a:r>
                      <a:r>
                        <a:rPr lang="en-US" altLang="en-US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hepatica=</a:t>
                      </a:r>
                      <a:r>
                        <a:rPr kumimoji="0" lang="en-US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biliary obstruction</a:t>
                      </a:r>
                      <a:endParaRPr lang="en-US" altLang="en-US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6335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Hosts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/>
                      </a:pPr>
                      <a:r>
                        <a:rPr lang="en-US" sz="1800" b="0" i="0" u="none" dirty="0" err="1">
                          <a:solidFill>
                            <a:srgbClr val="FF0000"/>
                          </a:solidFill>
                        </a:rPr>
                        <a:t>defenitive</a:t>
                      </a:r>
                      <a:r>
                        <a:rPr lang="en-US" sz="1800" b="0" i="0" u="none" dirty="0">
                          <a:solidFill>
                            <a:srgbClr val="FF0000"/>
                          </a:solidFill>
                        </a:rPr>
                        <a:t> host: sheep ,cattle ,goat and man.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0" i="0" u="none" dirty="0">
                          <a:solidFill>
                            <a:srgbClr val="FF0000"/>
                          </a:solidFill>
                        </a:rPr>
                        <a:t>intermediate host: snails.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3943238"/>
                  </a:ext>
                </a:extLst>
              </a:tr>
              <a:tr h="445885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dirty="0">
                          <a:solidFill>
                            <a:schemeClr val="tx1"/>
                          </a:solidFill>
                        </a:rPr>
                        <a:t>INFECTIVE STAGE:</a:t>
                      </a:r>
                      <a:endParaRPr lang="en-US" sz="1600" b="0" i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800" b="0" i="0" u="none" dirty="0">
                          <a:solidFill>
                            <a:srgbClr val="FF0000"/>
                          </a:solidFill>
                        </a:rPr>
                        <a:t>metacercaria</a:t>
                      </a:r>
                      <a:r>
                        <a:rPr lang="en-US" sz="1800" b="0" i="0" u="none" dirty="0">
                          <a:solidFill>
                            <a:schemeClr val="tx1"/>
                          </a:solidFill>
                        </a:rPr>
                        <a:t> :ingested with contaminated grasses. </a:t>
                      </a:r>
                      <a:r>
                        <a:rPr lang="en-US" sz="1800" b="0" i="0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Do</a:t>
                      </a:r>
                      <a:r>
                        <a:rPr lang="en-US" sz="1800" b="0" i="0" u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not confuse with </a:t>
                      </a:r>
                      <a:r>
                        <a:rPr lang="en-US" sz="1800" b="0" i="0" u="none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cercaria</a:t>
                      </a:r>
                      <a:r>
                        <a:rPr lang="en-US" sz="1800" b="0" i="0" u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in </a:t>
                      </a:r>
                      <a:r>
                        <a:rPr lang="en-US" sz="1800" b="0" i="0" u="none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schistosomiasis</a:t>
                      </a:r>
                      <a:endParaRPr lang="en-US" sz="1800" b="0" i="0" u="none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0484161"/>
                  </a:ext>
                </a:extLst>
              </a:tr>
              <a:tr h="4918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dirty="0">
                          <a:solidFill>
                            <a:schemeClr val="tx1"/>
                          </a:solidFill>
                        </a:rPr>
                        <a:t>DIAGNOSTIC STAGE: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0" i="0" u="none" dirty="0">
                          <a:solidFill>
                            <a:schemeClr val="tx1"/>
                          </a:solidFill>
                        </a:rPr>
                        <a:t>eggs pass in stool or in the duodenal aspirate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5973606"/>
                  </a:ext>
                </a:extLst>
              </a:tr>
              <a:tr h="1165443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en-US" sz="1600" b="0" i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Pathology and clinical picture </a:t>
                      </a:r>
                      <a:endParaRPr lang="en-US" sz="1600" b="0" i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en-US" sz="1800" b="0" i="0" u="none" dirty="0">
                          <a:solidFill>
                            <a:schemeClr val="tx1"/>
                          </a:solidFill>
                        </a:rPr>
                        <a:t>1- true infection : occur when man accidentally ingests </a:t>
                      </a:r>
                      <a:r>
                        <a:rPr lang="en-US" altLang="en-US" sz="1800" b="0" i="0" u="none" dirty="0">
                          <a:solidFill>
                            <a:srgbClr val="FF0000"/>
                          </a:solidFill>
                        </a:rPr>
                        <a:t>water plant (watercress</a:t>
                      </a:r>
                      <a:r>
                        <a:rPr lang="en-US" altLang="en-US" sz="1800" b="0" i="0" u="none" dirty="0">
                          <a:solidFill>
                            <a:schemeClr val="tx1"/>
                          </a:solidFill>
                        </a:rPr>
                        <a:t>) contaminated with </a:t>
                      </a:r>
                      <a:r>
                        <a:rPr lang="en-US" altLang="en-US" sz="1800" b="0" i="0" u="none" dirty="0">
                          <a:solidFill>
                            <a:srgbClr val="FF0000"/>
                          </a:solidFill>
                        </a:rPr>
                        <a:t>metacercaria </a:t>
                      </a:r>
                      <a:r>
                        <a:rPr lang="en-US" altLang="en-US" sz="1800" b="0" i="0" u="none" dirty="0">
                          <a:solidFill>
                            <a:schemeClr val="tx1"/>
                          </a:solidFill>
                        </a:rPr>
                        <a:t> , the adult  worm can  causes mainly biliary colic with </a:t>
                      </a:r>
                      <a:r>
                        <a:rPr lang="en-US" altLang="en-US" sz="1800" b="0" i="0" u="none" dirty="0">
                          <a:solidFill>
                            <a:srgbClr val="FF0000"/>
                          </a:solidFill>
                        </a:rPr>
                        <a:t>biliary obstruction (very important) </a:t>
                      </a:r>
                      <a:r>
                        <a:rPr lang="en-US" altLang="en-US" sz="1800" b="0" i="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en-US" sz="1800" b="0" i="0" u="none" dirty="0">
                          <a:solidFill>
                            <a:srgbClr val="FF0000"/>
                          </a:solidFill>
                        </a:rPr>
                        <a:t>jaundice</a:t>
                      </a:r>
                      <a:r>
                        <a:rPr lang="en-US" altLang="en-US" sz="1800" b="0" i="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en-US" sz="1800" b="0" i="0" u="none" dirty="0" err="1">
                          <a:solidFill>
                            <a:schemeClr val="tx1"/>
                          </a:solidFill>
                        </a:rPr>
                        <a:t>generalised</a:t>
                      </a:r>
                      <a:r>
                        <a:rPr lang="en-US" altLang="en-US" sz="1800" b="0" i="0" u="none" dirty="0">
                          <a:solidFill>
                            <a:schemeClr val="tx1"/>
                          </a:solidFill>
                        </a:rPr>
                        <a:t>  abdominal pain ,</a:t>
                      </a:r>
                      <a:r>
                        <a:rPr lang="en-US" altLang="en-US" sz="1800" b="0" i="0" u="none" dirty="0" err="1">
                          <a:solidFill>
                            <a:schemeClr val="tx1"/>
                          </a:solidFill>
                        </a:rPr>
                        <a:t>cholisistietis</a:t>
                      </a:r>
                      <a:r>
                        <a:rPr lang="en-US" altLang="en-US" sz="1800" b="0" i="0" u="none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altLang="en-US" sz="1800" b="0" i="0" u="none" dirty="0" err="1">
                          <a:solidFill>
                            <a:schemeClr val="tx1"/>
                          </a:solidFill>
                        </a:rPr>
                        <a:t>cholithiasis</a:t>
                      </a:r>
                      <a:r>
                        <a:rPr lang="en-US" altLang="en-US" sz="1800" b="0" i="0" u="none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2611586"/>
                  </a:ext>
                </a:extLst>
              </a:tr>
              <a:tr h="897342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en-US" sz="1800" b="0" i="0" u="none" dirty="0">
                          <a:solidFill>
                            <a:schemeClr val="tx1"/>
                          </a:solidFill>
                        </a:rPr>
                        <a:t>2- false infection is when eggs are eaten in infected animal liver and passed in stools.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en-US" sz="1600" b="0" kern="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false infection will not lead to liver infection only we can detect eggs in stool  after eating </a:t>
                      </a:r>
                      <a:r>
                        <a:rPr lang="en-US" sz="1600" b="0" u="sng" kern="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rot cattle liver </a:t>
                      </a:r>
                      <a:r>
                        <a:rPr lang="en-US" sz="1600" b="0" kern="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infected with </a:t>
                      </a:r>
                      <a:r>
                        <a:rPr lang="en-US" sz="1600" b="0" kern="0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Fasciola</a:t>
                      </a:r>
                      <a:r>
                        <a:rPr lang="en-US" sz="1600" b="0" kern="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Hepatica so we can find the eggs in stool but patient is not infected.)*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575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i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Diagnosis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US" altLang="en-US" sz="1800" b="0" i="0" u="none" dirty="0"/>
                        <a:t>eggs in stools or duodenal aspirate.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i="0" u="none"/>
                        <a:t>serological test :cft  and skin test are also used.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61438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i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Treatment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US" altLang="en-US" sz="1800" b="0" i="0" u="none" dirty="0" err="1">
                          <a:solidFill>
                            <a:srgbClr val="FF0000"/>
                          </a:solidFill>
                          <a:latin typeface="+mn-lt"/>
                        </a:rPr>
                        <a:t>triclabendazole</a:t>
                      </a:r>
                      <a:r>
                        <a:rPr lang="en-US" altLang="en-US" sz="1800" b="0" i="0" u="none" dirty="0">
                          <a:latin typeface="+mn-lt"/>
                        </a:rPr>
                        <a:t>, </a:t>
                      </a:r>
                      <a:r>
                        <a:rPr lang="en-US" sz="1800" b="0" i="0" u="none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is the drug of choice to treat </a:t>
                      </a:r>
                      <a:r>
                        <a:rPr lang="en-US" sz="1800" b="0" i="0" u="none" dirty="0" err="1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fascioliasis</a:t>
                      </a:r>
                      <a:r>
                        <a:rPr lang="en-US" sz="1800" b="0" i="0" u="none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and is on the who list of essential medicines.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1800" b="0" i="0" u="none" dirty="0"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the correct dosage is calculated based on the person’s weight (10 mg/kg) and the tablets are given at one time.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9631" y="6295292"/>
            <a:ext cx="106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*</a:t>
            </a:r>
            <a:r>
              <a:rPr lang="en-GB" dirty="0"/>
              <a:t>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That mean the human will be effected only if he eat water plant 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زينا زي البقرة نمرض فقط إذا أكلنا نباتات مائية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174811-4490-468E-A092-42AA08F80C37}"/>
              </a:ext>
            </a:extLst>
          </p:cNvPr>
          <p:cNvSpPr txBox="1"/>
          <p:nvPr/>
        </p:nvSpPr>
        <p:spPr>
          <a:xfrm>
            <a:off x="3207026" y="5458262"/>
            <a:ext cx="288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احفظوا الاسم بس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43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5774" y="63926"/>
            <a:ext cx="61727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Life-cycle of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Fasciola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hepatica 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/>
              <a:t>LIVER FLUKE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3" name="Picture 2" descr="Fasciola_Life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053" y="3074504"/>
            <a:ext cx="5211947" cy="363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C:\Users\M-TEC\Desktop\Downloads\fasciol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0053" y="144093"/>
            <a:ext cx="5211947" cy="2930411"/>
          </a:xfrm>
          <a:prstGeom prst="rect">
            <a:avLst/>
          </a:prstGeom>
          <a:noFill/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E997541A-D291-4254-979E-8E3800582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10" y="995878"/>
            <a:ext cx="649356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How  is </a:t>
            </a:r>
            <a:r>
              <a:rPr lang="en-US" altLang="en-US" sz="1800" dirty="0" err="1">
                <a:latin typeface="+mn-lt"/>
              </a:rPr>
              <a:t>Fasciola</a:t>
            </a:r>
            <a:r>
              <a:rPr lang="en-US" altLang="en-US" sz="1800" dirty="0">
                <a:latin typeface="+mn-lt"/>
              </a:rPr>
              <a:t> hepatica transmitted to man?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By ingestion of raw, fresh –water vegetation contaminated with the METACERCARIA.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73E71C6-8C4C-44A0-A971-788A7F365AFD}"/>
              </a:ext>
            </a:extLst>
          </p:cNvPr>
          <p:cNvSpPr/>
          <p:nvPr/>
        </p:nvSpPr>
        <p:spPr>
          <a:xfrm>
            <a:off x="145774" y="2228671"/>
            <a:ext cx="6493564" cy="1200329"/>
          </a:xfrm>
          <a:prstGeom prst="rect">
            <a:avLst/>
          </a:prstGeom>
          <a:solidFill>
            <a:srgbClr val="EBFBFF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METACERCARIA ,</a:t>
            </a:r>
            <a:r>
              <a:rPr lang="en-US" altLang="en-US" dirty="0" err="1"/>
              <a:t>excyst</a:t>
            </a:r>
            <a:r>
              <a:rPr lang="en-US" altLang="en-US" dirty="0"/>
              <a:t> in the duodenum ,migrate through intestinal wall to the liver and settle in the biliary  tract, Then grow into adult worm, And liberate eggs in bile , throw bile eggs reach the intestine and then passed in stool.</a:t>
            </a:r>
          </a:p>
        </p:txBody>
      </p:sp>
    </p:spTree>
    <p:extLst>
      <p:ext uri="{BB962C8B-B14F-4D97-AF65-F5344CB8AC3E}">
        <p14:creationId xmlns:p14="http://schemas.microsoft.com/office/powerpoint/2010/main" val="1752810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Galba_truncatula">
            <a:extLst>
              <a:ext uri="{FF2B5EF4-FFF2-40B4-BE49-F238E27FC236}">
                <a16:creationId xmlns:a16="http://schemas.microsoft.com/office/drawing/2014/main" xmlns="" id="{1F92CBE4-DC18-4CDB-8B09-D0C94CD19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179" y="142597"/>
            <a:ext cx="2454275" cy="196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3">
            <a:extLst>
              <a:ext uri="{FF2B5EF4-FFF2-40B4-BE49-F238E27FC236}">
                <a16:creationId xmlns:a16="http://schemas.microsoft.com/office/drawing/2014/main" xmlns="" id="{53AC245E-8F7E-43D1-A1E6-83EAEE4D2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179" y="2064816"/>
            <a:ext cx="243134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+mn-lt"/>
              </a:rPr>
              <a:t>Snail intermediate host of 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u="sng">
                <a:latin typeface="+mn-lt"/>
              </a:rPr>
              <a:t>Fasciola  hepatica </a:t>
            </a:r>
            <a:endParaRPr lang="ar-SA" altLang="en-US" sz="1400" u="sng">
              <a:latin typeface="+mn-lt"/>
            </a:endParaRPr>
          </a:p>
        </p:txBody>
      </p:sp>
      <p:pic>
        <p:nvPicPr>
          <p:cNvPr id="19" name="Picture 5" descr="fasciolahepatica">
            <a:extLst>
              <a:ext uri="{FF2B5EF4-FFF2-40B4-BE49-F238E27FC236}">
                <a16:creationId xmlns:a16="http://schemas.microsoft.com/office/drawing/2014/main" xmlns="" id="{FE1593E2-3912-478F-8841-5FA9F3BB5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7" y="147853"/>
            <a:ext cx="2454275" cy="197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">
            <a:extLst>
              <a:ext uri="{FF2B5EF4-FFF2-40B4-BE49-F238E27FC236}">
                <a16:creationId xmlns:a16="http://schemas.microsoft.com/office/drawing/2014/main" xmlns="" id="{C6766071-05B0-457C-BDF9-C8596A0B7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46" y="2126371"/>
            <a:ext cx="245427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u="sng" dirty="0" err="1">
                <a:latin typeface="+mn-lt"/>
              </a:rPr>
              <a:t>Fasciola</a:t>
            </a:r>
            <a:r>
              <a:rPr lang="en-US" altLang="en-US" sz="1400" u="sng" dirty="0">
                <a:latin typeface="+mn-lt"/>
              </a:rPr>
              <a:t> hepatica worm</a:t>
            </a:r>
            <a:r>
              <a:rPr lang="en-US" altLang="en-US" sz="1400" dirty="0">
                <a:latin typeface="+mn-lt"/>
              </a:rPr>
              <a:t>  in the definitive host</a:t>
            </a:r>
            <a:endParaRPr lang="ar-SA" altLang="en-US" sz="1400" dirty="0">
              <a:latin typeface="+mn-lt"/>
            </a:endParaRPr>
          </a:p>
        </p:txBody>
      </p:sp>
      <p:pic>
        <p:nvPicPr>
          <p:cNvPr id="21" name="Picture 2" descr="fasciola_h_egg3_dpdx">
            <a:extLst>
              <a:ext uri="{FF2B5EF4-FFF2-40B4-BE49-F238E27FC236}">
                <a16:creationId xmlns:a16="http://schemas.microsoft.com/office/drawing/2014/main" xmlns="" id="{835922E3-1DE0-4F36-81CB-9AEAF20F9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06" y="98439"/>
            <a:ext cx="2479477" cy="200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">
            <a:extLst>
              <a:ext uri="{FF2B5EF4-FFF2-40B4-BE49-F238E27FC236}">
                <a16:creationId xmlns:a16="http://schemas.microsoft.com/office/drawing/2014/main" xmlns="" id="{7CA25FFA-DBA3-4F7F-BAFF-49C8FDCF3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4508" y="2137606"/>
            <a:ext cx="2250575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Egg of </a:t>
            </a:r>
            <a:r>
              <a:rPr lang="en-US" altLang="en-US" sz="1400" u="sng" dirty="0">
                <a:latin typeface="+mn-lt"/>
              </a:rPr>
              <a:t> </a:t>
            </a:r>
            <a:r>
              <a:rPr lang="en-US" altLang="en-US" sz="1400" u="sng" dirty="0" err="1">
                <a:latin typeface="+mn-lt"/>
              </a:rPr>
              <a:t>Fasciola</a:t>
            </a:r>
            <a:r>
              <a:rPr lang="en-US" altLang="en-US" sz="1400" u="sng" dirty="0">
                <a:latin typeface="+mn-lt"/>
              </a:rPr>
              <a:t> hepatica can be seen in true patient's stool or in false infection.</a:t>
            </a:r>
          </a:p>
        </p:txBody>
      </p:sp>
      <p:pic>
        <p:nvPicPr>
          <p:cNvPr id="23" name="Picture 2" descr="fhepasec">
            <a:extLst>
              <a:ext uri="{FF2B5EF4-FFF2-40B4-BE49-F238E27FC236}">
                <a16:creationId xmlns:a16="http://schemas.microsoft.com/office/drawing/2014/main" xmlns="" id="{6FCD20E4-1BF0-4D6E-9B7A-0388375BC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408" y="140767"/>
            <a:ext cx="247947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7">
            <a:extLst>
              <a:ext uri="{FF2B5EF4-FFF2-40B4-BE49-F238E27FC236}">
                <a16:creationId xmlns:a16="http://schemas.microsoft.com/office/drawing/2014/main" xmlns="" id="{39C30102-270A-4B1B-A7E8-DBEB878BD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1719" y="2137606"/>
            <a:ext cx="260885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u="sng">
                <a:latin typeface="+mn-lt"/>
              </a:rPr>
              <a:t>Fasciola hepatica</a:t>
            </a:r>
            <a:r>
              <a:rPr lang="en-US" altLang="en-US" sz="1600">
                <a:latin typeface="+mn-lt"/>
              </a:rPr>
              <a:t>  in bile duct</a:t>
            </a:r>
            <a:endParaRPr lang="ar-SA" altLang="en-US" sz="1600">
              <a:latin typeface="+mn-lt"/>
            </a:endParaRP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xmlns="" id="{6AC5461D-6318-4490-B3DB-543D55F45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634" y="5677992"/>
            <a:ext cx="318765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Watercress , one means of transmission of fascioliasis</a:t>
            </a:r>
            <a:endParaRPr lang="ar-SA" altLang="en-US" sz="1400" dirty="0">
              <a:latin typeface="+mn-lt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9D401B1C-5A0C-42D3-87BF-BDFC9E0D4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469" y="3653306"/>
            <a:ext cx="3455987" cy="196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">
            <a:extLst>
              <a:ext uri="{FF2B5EF4-FFF2-40B4-BE49-F238E27FC236}">
                <a16:creationId xmlns:a16="http://schemas.microsoft.com/office/drawing/2014/main" xmlns="" id="{FD25D5DB-F089-4F3B-AF41-38F19D9C7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690" y="5606456"/>
            <a:ext cx="338754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n-lt"/>
              </a:rPr>
              <a:t>Snail intermediate host of  :</a:t>
            </a:r>
            <a:r>
              <a:rPr lang="en-US" altLang="en-US" sz="1400" i="1" u="sng" dirty="0" err="1">
                <a:latin typeface="+mn-lt"/>
              </a:rPr>
              <a:t>Fasciola</a:t>
            </a:r>
            <a:r>
              <a:rPr lang="en-US" altLang="en-US" sz="1400" i="1" u="sng" dirty="0">
                <a:latin typeface="+mn-lt"/>
              </a:rPr>
              <a:t>  hepatica </a:t>
            </a:r>
            <a:endParaRPr lang="ar-SA" altLang="en-US" sz="1400" i="1" u="sng" dirty="0">
              <a:latin typeface="+mn-lt"/>
            </a:endParaRPr>
          </a:p>
        </p:txBody>
      </p:sp>
      <p:pic>
        <p:nvPicPr>
          <p:cNvPr id="28" name="Picture 1">
            <a:extLst>
              <a:ext uri="{FF2B5EF4-FFF2-40B4-BE49-F238E27FC236}">
                <a16:creationId xmlns:a16="http://schemas.microsoft.com/office/drawing/2014/main" xmlns="" id="{381DA675-8129-4626-90FE-ECDC86C138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8" y="3653307"/>
            <a:ext cx="3070686" cy="197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fasciolaliver">
            <a:extLst>
              <a:ext uri="{FF2B5EF4-FFF2-40B4-BE49-F238E27FC236}">
                <a16:creationId xmlns:a16="http://schemas.microsoft.com/office/drawing/2014/main" xmlns="" id="{C69B4C06-6C0B-4E0A-8A3C-C8588EEDA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033" y="3624392"/>
            <a:ext cx="2952750" cy="200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1">
            <a:extLst>
              <a:ext uri="{FF2B5EF4-FFF2-40B4-BE49-F238E27FC236}">
                <a16:creationId xmlns:a16="http://schemas.microsoft.com/office/drawing/2014/main" xmlns="" id="{BDF2C9A9-6A66-4652-8F3D-2D351760D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2636" y="5631825"/>
            <a:ext cx="338754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u="sng" dirty="0">
                <a:latin typeface="+mn-lt"/>
              </a:rPr>
              <a:t> Sheep liver infected  with </a:t>
            </a:r>
            <a:r>
              <a:rPr lang="en-US" altLang="en-US" sz="1400" i="1" u="sng" dirty="0" err="1">
                <a:latin typeface="+mn-lt"/>
              </a:rPr>
              <a:t>Fasciola</a:t>
            </a:r>
            <a:r>
              <a:rPr lang="en-US" altLang="en-US" sz="1400" i="1" u="sng" dirty="0">
                <a:latin typeface="+mn-lt"/>
              </a:rPr>
              <a:t> hepatica</a:t>
            </a:r>
            <a:r>
              <a:rPr lang="en-US" altLang="en-US" sz="14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2100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5E026B-2E9D-4165-B346-5A772B1E10EE}"/>
              </a:ext>
            </a:extLst>
          </p:cNvPr>
          <p:cNvSpPr txBox="1">
            <a:spLocks/>
          </p:cNvSpPr>
          <p:nvPr/>
        </p:nvSpPr>
        <p:spPr>
          <a:xfrm>
            <a:off x="145774" y="162882"/>
            <a:ext cx="10515600" cy="72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QUIZ: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1EDF11B0-2502-41FE-AF9D-81C0D1AC78F4}"/>
              </a:ext>
            </a:extLst>
          </p:cNvPr>
          <p:cNvCxnSpPr/>
          <p:nvPr/>
        </p:nvCxnSpPr>
        <p:spPr>
          <a:xfrm>
            <a:off x="0" y="871183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D3FD28-6C1B-4F27-B2FB-71B9E3D7DE70}"/>
              </a:ext>
            </a:extLst>
          </p:cNvPr>
          <p:cNvSpPr txBox="1"/>
          <p:nvPr/>
        </p:nvSpPr>
        <p:spPr>
          <a:xfrm>
            <a:off x="145774" y="1036027"/>
            <a:ext cx="12192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Which of the following is a complication of S. mansoni ?</a:t>
            </a:r>
          </a:p>
          <a:p>
            <a:pPr algn="ctr"/>
            <a:r>
              <a:rPr lang="en-US" sz="1400" dirty="0"/>
              <a:t>a) Kidney failure                     b) Portal hypertension                c) </a:t>
            </a:r>
            <a:r>
              <a:rPr lang="en-US" sz="1400" dirty="0" err="1"/>
              <a:t>Hydronephrosis</a:t>
            </a:r>
            <a:r>
              <a:rPr lang="en-US" sz="1400" dirty="0"/>
              <a:t> </a:t>
            </a:r>
          </a:p>
          <a:p>
            <a:endParaRPr lang="en-US" sz="1600" dirty="0"/>
          </a:p>
          <a:p>
            <a:r>
              <a:rPr lang="en-US" sz="1600" dirty="0"/>
              <a:t>2.    Which of the following scenarios lead to false infection of liver fluke ( </a:t>
            </a:r>
            <a:r>
              <a:rPr lang="en-US" sz="1600" dirty="0" err="1"/>
              <a:t>fasciola</a:t>
            </a:r>
            <a:r>
              <a:rPr lang="en-US" sz="1600" dirty="0"/>
              <a:t> hepatica )?</a:t>
            </a:r>
          </a:p>
          <a:p>
            <a:pPr algn="ctr"/>
            <a:r>
              <a:rPr lang="en-US" sz="1600" dirty="0"/>
              <a:t>a) </a:t>
            </a:r>
            <a:r>
              <a:rPr lang="en-US" sz="1400" dirty="0"/>
              <a:t>Ingesting a liver of an infected cattle               b) ingesting water-vegetable              c) Both</a:t>
            </a:r>
          </a:p>
          <a:p>
            <a:endParaRPr lang="en-US" sz="1600" dirty="0"/>
          </a:p>
          <a:p>
            <a:pPr marL="342900" indent="-342900">
              <a:buAutoNum type="arabicPeriod" startAt="3"/>
            </a:pPr>
            <a:r>
              <a:rPr lang="en-US" sz="1600" dirty="0"/>
              <a:t>Which of the following is the intermediate host for Schistosoma </a:t>
            </a:r>
            <a:r>
              <a:rPr lang="en-US" sz="1600" dirty="0" err="1"/>
              <a:t>masoni</a:t>
            </a:r>
            <a:r>
              <a:rPr lang="en-US" sz="1600" dirty="0"/>
              <a:t>?</a:t>
            </a:r>
          </a:p>
          <a:p>
            <a:pPr marL="342900" indent="-342900" algn="ctr">
              <a:buAutoNum type="alphaLcParenR"/>
            </a:pPr>
            <a:r>
              <a:rPr lang="en-US" sz="1400" dirty="0"/>
              <a:t>Human                    b) Cattle                        c) snail</a:t>
            </a:r>
          </a:p>
          <a:p>
            <a:endParaRPr lang="en-US" sz="1600" dirty="0"/>
          </a:p>
          <a:p>
            <a:pPr marL="342900" indent="-342900">
              <a:buAutoNum type="arabicPeriod" startAt="4"/>
            </a:pPr>
            <a:r>
              <a:rPr lang="en-US" sz="1600" dirty="0"/>
              <a:t>Which of the following stages of Schistosoma causes the pathology ? </a:t>
            </a:r>
          </a:p>
          <a:p>
            <a:pPr marL="342900" indent="-342900" algn="ctr">
              <a:buAutoNum type="alphaLcParenR"/>
            </a:pPr>
            <a:r>
              <a:rPr lang="en-US" sz="1400" dirty="0"/>
              <a:t>Cercaria                    b) Egg                     c) adult worm </a:t>
            </a:r>
          </a:p>
          <a:p>
            <a:endParaRPr lang="en-US" sz="1600" dirty="0"/>
          </a:p>
          <a:p>
            <a:pPr marL="342900" indent="-342900">
              <a:buAutoNum type="arabicPeriod" startAt="5"/>
            </a:pPr>
            <a:r>
              <a:rPr lang="en-US" sz="1600" dirty="0"/>
              <a:t>Cystoscopy is used to diagnose which of the following?</a:t>
            </a:r>
          </a:p>
          <a:p>
            <a:pPr marL="342900" indent="-342900" algn="ctr">
              <a:buAutoNum type="alphaLcParenR"/>
            </a:pPr>
            <a:r>
              <a:rPr lang="en-US" sz="1400" dirty="0"/>
              <a:t>S. haematobium                           b) S. mansoni                         c) S. </a:t>
            </a:r>
            <a:r>
              <a:rPr lang="en-US" sz="1400" dirty="0" err="1"/>
              <a:t>Japonicum</a:t>
            </a:r>
            <a:r>
              <a:rPr lang="en-US" sz="1400" dirty="0"/>
              <a:t> </a:t>
            </a:r>
          </a:p>
          <a:p>
            <a:endParaRPr lang="en-US" sz="1600" dirty="0"/>
          </a:p>
          <a:p>
            <a:pPr marL="342900" indent="-342900">
              <a:buAutoNum type="arabicPeriod" startAt="6"/>
            </a:pPr>
            <a:r>
              <a:rPr lang="en-US" sz="1600" dirty="0"/>
              <a:t>Upon stool analysis an egg with lateral spine was found. What is your diagnosis?</a:t>
            </a:r>
          </a:p>
          <a:p>
            <a:pPr algn="ctr"/>
            <a:r>
              <a:rPr lang="en-US" sz="1400" dirty="0"/>
              <a:t>a) S. haematobium                           b) S. mansoni                         c) S. </a:t>
            </a:r>
            <a:r>
              <a:rPr lang="en-US" sz="1400" dirty="0" err="1"/>
              <a:t>Japonicum</a:t>
            </a:r>
            <a:r>
              <a:rPr lang="en-US" sz="1400" dirty="0"/>
              <a:t> </a:t>
            </a:r>
          </a:p>
          <a:p>
            <a:endParaRPr lang="en-US" sz="1600" dirty="0"/>
          </a:p>
          <a:p>
            <a:pPr marL="342900" indent="-342900">
              <a:buAutoNum type="arabicPeriod" startAt="7"/>
            </a:pPr>
            <a:r>
              <a:rPr lang="en-US" sz="1600" dirty="0"/>
              <a:t>Metacercaria of </a:t>
            </a:r>
            <a:r>
              <a:rPr lang="en-US" sz="1600" dirty="0" err="1"/>
              <a:t>Fasciola</a:t>
            </a:r>
            <a:r>
              <a:rPr lang="en-US" sz="1600" dirty="0"/>
              <a:t> hepatica migrates to:</a:t>
            </a:r>
          </a:p>
          <a:p>
            <a:pPr marL="342900" indent="-342900" algn="ctr">
              <a:buAutoNum type="alphaLcParenR"/>
            </a:pPr>
            <a:r>
              <a:rPr lang="en-US" sz="1400" dirty="0"/>
              <a:t>Bladder                       b) Bile                     c) Kidney</a:t>
            </a:r>
          </a:p>
          <a:p>
            <a:endParaRPr lang="en-US" sz="1600" dirty="0"/>
          </a:p>
          <a:p>
            <a:pPr marL="342900" indent="-342900">
              <a:buAutoNum type="arabicPeriod" startAt="8"/>
            </a:pPr>
            <a:r>
              <a:rPr lang="en-US" sz="1600" dirty="0"/>
              <a:t>Adult S. haematobium migrates to:</a:t>
            </a:r>
          </a:p>
          <a:p>
            <a:pPr algn="ctr"/>
            <a:r>
              <a:rPr lang="en-US" sz="1400" dirty="0"/>
              <a:t>a) Venous plexus of intestine                b) venous plexus of bladder            c) portal circulation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4855C6-5833-4F2D-9B52-DC088C6E9B8A}"/>
              </a:ext>
            </a:extLst>
          </p:cNvPr>
          <p:cNvSpPr txBox="1"/>
          <p:nvPr/>
        </p:nvSpPr>
        <p:spPr>
          <a:xfrm rot="10800000">
            <a:off x="11343860" y="5314121"/>
            <a:ext cx="662608" cy="144655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  <a:p>
            <a:pPr marL="342900" indent="-342900">
              <a:buAutoNum type="arabicPeriod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  <a:p>
            <a:pPr marL="342900" indent="-342900">
              <a:buAutoNum type="arabicPeriod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  <a:p>
            <a:pPr marL="342900" indent="-342900">
              <a:buAutoNum type="arabicPeriod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  <a:p>
            <a:pPr marL="342900" indent="-342900">
              <a:buAutoNum type="arabicPeriod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  <a:p>
            <a:pPr marL="342900" indent="-342900">
              <a:buAutoNum type="arabicPeriod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  <a:p>
            <a:pPr marL="342900" indent="-342900">
              <a:buAutoNum type="arabicPeriod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  <a:p>
            <a:pPr marL="342900" indent="-342900">
              <a:buAutoNum type="arabicPeriod"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64033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774" y="272360"/>
            <a:ext cx="10515600" cy="72155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SUMMARY: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5DFF2FF-55CA-4668-BE8F-94BD5946A2EA}"/>
              </a:ext>
            </a:extLst>
          </p:cNvPr>
          <p:cNvCxnSpPr/>
          <p:nvPr/>
        </p:nvCxnSpPr>
        <p:spPr>
          <a:xfrm>
            <a:off x="0" y="993913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CE865A0-C776-49AC-BDA6-E0D902A97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9528"/>
            <a:ext cx="12192000" cy="580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5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0E3CE32-B711-4660-A5D4-F37E46BA91F8}"/>
              </a:ext>
            </a:extLst>
          </p:cNvPr>
          <p:cNvSpPr/>
          <p:nvPr/>
        </p:nvSpPr>
        <p:spPr>
          <a:xfrm>
            <a:off x="0" y="0"/>
            <a:ext cx="135049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C6773A7-36C9-4525-99BD-59F681A8FF44}"/>
              </a:ext>
            </a:extLst>
          </p:cNvPr>
          <p:cNvSpPr/>
          <p:nvPr/>
        </p:nvSpPr>
        <p:spPr>
          <a:xfrm>
            <a:off x="1518361" y="312261"/>
            <a:ext cx="105734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THANK YOU FOR CHECKING OUR WORK, BEST OF LUCK!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F01675-6040-4A6D-99FE-0AA0F5DAFDEF}"/>
              </a:ext>
            </a:extLst>
          </p:cNvPr>
          <p:cNvSpPr/>
          <p:nvPr/>
        </p:nvSpPr>
        <p:spPr>
          <a:xfrm>
            <a:off x="6457071" y="1839913"/>
            <a:ext cx="22426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Hamad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lkhudhairy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5F4791-DE2D-4B12-AC47-BFD39E91B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212" y="1578539"/>
            <a:ext cx="922859" cy="9228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6C75346-F189-4E4C-A939-92A07120B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155" y="1578539"/>
            <a:ext cx="948739" cy="9228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59D053C-0EB8-4C09-8864-6393CBE05011}"/>
              </a:ext>
            </a:extLst>
          </p:cNvPr>
          <p:cNvSpPr/>
          <p:nvPr/>
        </p:nvSpPr>
        <p:spPr>
          <a:xfrm>
            <a:off x="9771576" y="1839913"/>
            <a:ext cx="194104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Shrooq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Alsomali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Reema Albarrak</a:t>
            </a: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Rawan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Alqahtani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Ohoud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Abdullah</a:t>
            </a:r>
          </a:p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Heba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Alnasser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Jumana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Alghtani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C64F9FF-CDE9-4490-90EE-7738BF6D2BDA}"/>
              </a:ext>
            </a:extLst>
          </p:cNvPr>
          <p:cNvSpPr txBox="1"/>
          <p:nvPr/>
        </p:nvSpPr>
        <p:spPr>
          <a:xfrm>
            <a:off x="1332201" y="5761103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Doctors slides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6BFC639-C571-412D-ADCE-431CF9324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7" y="5410814"/>
            <a:ext cx="1069911" cy="10429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3988073-9541-48B4-B7D0-4234038E9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36" y="4112195"/>
            <a:ext cx="879102" cy="932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030F191-3DE2-46CE-AC24-DF79F3FBB1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097" y="2813577"/>
            <a:ext cx="932305" cy="9323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D5CA474-47C4-434F-858C-9C6CD740FE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097" y="1427884"/>
            <a:ext cx="1019380" cy="101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2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774" y="272360"/>
            <a:ext cx="10515600" cy="72155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149763"/>
            <a:ext cx="10515600" cy="44426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know the global distribution of schistosomiasis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describe the life cycle of schistosomiasis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compare relation between chronic schistosomiasis and portal hypertension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know pathology, diagnosis and treatment of schistosomiasis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know life cycle of Fasciola hepatica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know pathology , diagnosis and treatment of Fasciola hepatica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compare between true infection and sheep liver infected with Fasciola hepatica which lead to false infection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5DFF2FF-55CA-4668-BE8F-94BD5946A2EA}"/>
              </a:ext>
            </a:extLst>
          </p:cNvPr>
          <p:cNvCxnSpPr/>
          <p:nvPr/>
        </p:nvCxnSpPr>
        <p:spPr>
          <a:xfrm>
            <a:off x="0" y="6215270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71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CAF79385-28A3-4A0B-A555-6E149360095E}"/>
              </a:ext>
            </a:extLst>
          </p:cNvPr>
          <p:cNvCxnSpPr/>
          <p:nvPr/>
        </p:nvCxnSpPr>
        <p:spPr>
          <a:xfrm>
            <a:off x="0" y="608274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4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05506"/>
              </p:ext>
            </p:extLst>
          </p:nvPr>
        </p:nvGraphicFramePr>
        <p:xfrm>
          <a:off x="215905" y="727519"/>
          <a:ext cx="8898476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9238">
                  <a:extLst>
                    <a:ext uri="{9D8B030D-6E8A-4147-A177-3AD203B41FA5}">
                      <a16:colId xmlns:a16="http://schemas.microsoft.com/office/drawing/2014/main" xmlns="" val="3679817453"/>
                    </a:ext>
                  </a:extLst>
                </a:gridCol>
                <a:gridCol w="44492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8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Protozoa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Helminths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9876380"/>
                  </a:ext>
                </a:extLst>
              </a:tr>
              <a:tr h="5224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Unicellular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Single cell for all functions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Multicellular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Specialized cells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2611586"/>
                  </a:ext>
                </a:extLst>
              </a:tr>
              <a:tr h="119412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Aoebae: move by pseudopodia.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Flagellates: move by flagella.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Ciliates: move by cilia 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Apicomplexa (Sporozoa): tissue parasites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Round worms (Nematodes):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     - elongated, cylindrical, unsegmented.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Flat worms :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    -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Trematodes: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leaf-like, unsegmented.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     - Cestodes: tape-like, segmented.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238090" y="265854"/>
            <a:ext cx="902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Recall</a:t>
            </a:r>
            <a:endParaRPr lang="ar-SA" sz="2400" dirty="0">
              <a:latin typeface="+mj-lt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5905" y="3307248"/>
            <a:ext cx="1848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ar-SA" sz="2400" b="1" dirty="0">
                <a:solidFill>
                  <a:schemeClr val="accent1">
                    <a:lumMod val="50000"/>
                  </a:schemeClr>
                </a:solidFill>
              </a:rPr>
              <a:t>Schistosoma </a:t>
            </a:r>
            <a:endParaRPr lang="ar-S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994707"/>
              </p:ext>
            </p:extLst>
          </p:nvPr>
        </p:nvGraphicFramePr>
        <p:xfrm>
          <a:off x="139507" y="3768913"/>
          <a:ext cx="1173444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232">
                  <a:extLst>
                    <a:ext uri="{9D8B030D-6E8A-4147-A177-3AD203B41FA5}">
                      <a16:colId xmlns:a16="http://schemas.microsoft.com/office/drawing/2014/main" xmlns="" val="1323372772"/>
                    </a:ext>
                  </a:extLst>
                </a:gridCol>
                <a:gridCol w="10416209">
                  <a:extLst>
                    <a:ext uri="{9D8B030D-6E8A-4147-A177-3AD203B41FA5}">
                      <a16:colId xmlns:a16="http://schemas.microsoft.com/office/drawing/2014/main" xmlns="" val="3679817453"/>
                    </a:ext>
                  </a:extLst>
                </a:gridCol>
              </a:tblGrid>
              <a:tr h="27578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Schistosoma </a:t>
                      </a:r>
                      <a:endParaRPr lang="ar-SA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807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General information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ct val="0"/>
                        </a:spcBef>
                        <a:buFont typeface="Arial" charset="0"/>
                        <a:buChar char="•"/>
                      </a:pPr>
                      <a:r>
                        <a:rPr lang="en-US" altLang="en-US" sz="1800" dirty="0"/>
                        <a:t>Genus of trematodes, Schistosoma, commonly known as </a:t>
                      </a:r>
                      <a:r>
                        <a:rPr lang="en-US" altLang="en-US" sz="1800" dirty="0">
                          <a:solidFill>
                            <a:srgbClr val="FF0000"/>
                          </a:solidFill>
                        </a:rPr>
                        <a:t>blood-flukes</a:t>
                      </a:r>
                      <a:r>
                        <a:rPr lang="ar-SA" alt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(تمشي</a:t>
                      </a:r>
                      <a:r>
                        <a:rPr lang="ar-SA" altLang="en-US" sz="18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في الدم) </a:t>
                      </a:r>
                      <a:r>
                        <a:rPr lang="en-US" altLang="en-US" sz="1800" dirty="0"/>
                        <a:t>, </a:t>
                      </a:r>
                    </a:p>
                    <a:p>
                      <a:pPr marL="285750" indent="-285750" algn="l">
                        <a:spcBef>
                          <a:spcPct val="0"/>
                        </a:spcBef>
                        <a:buFont typeface="Arial" charset="0"/>
                        <a:buChar char="•"/>
                      </a:pPr>
                      <a:r>
                        <a:rPr lang="en-US" altLang="en-US" sz="1800" dirty="0"/>
                        <a:t>are parasitic flat-worms responsible for a highly significant group of infections in humans termed schistosomiasis. </a:t>
                      </a:r>
                    </a:p>
                    <a:p>
                      <a:pPr marL="285750" indent="-285750" algn="l">
                        <a:spcBef>
                          <a:spcPct val="0"/>
                        </a:spcBef>
                        <a:buFont typeface="Arial" charset="0"/>
                        <a:buChar char="•"/>
                      </a:pPr>
                      <a:r>
                        <a:rPr lang="en-US" altLang="en-US" sz="1800" dirty="0"/>
                        <a:t>Schistosomiasis is considered by the World Health Organization as the second most socioeconomically devastating parasitic disease, (after malaria), with hundreds of millions infected worldwide.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2611586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22296" y="0"/>
            <a:ext cx="2769703" cy="231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450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CAF79385-28A3-4A0B-A555-6E149360095E}"/>
              </a:ext>
            </a:extLst>
          </p:cNvPr>
          <p:cNvCxnSpPr/>
          <p:nvPr/>
        </p:nvCxnSpPr>
        <p:spPr>
          <a:xfrm>
            <a:off x="0" y="634779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45663"/>
              </p:ext>
            </p:extLst>
          </p:nvPr>
        </p:nvGraphicFramePr>
        <p:xfrm>
          <a:off x="241108" y="148855"/>
          <a:ext cx="11709784" cy="6092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845">
                  <a:extLst>
                    <a:ext uri="{9D8B030D-6E8A-4147-A177-3AD203B41FA5}">
                      <a16:colId xmlns:a16="http://schemas.microsoft.com/office/drawing/2014/main" xmlns="" val="1323372772"/>
                    </a:ext>
                  </a:extLst>
                </a:gridCol>
                <a:gridCol w="14532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0356">
                  <a:extLst>
                    <a:ext uri="{9D8B030D-6E8A-4147-A177-3AD203B41FA5}">
                      <a16:colId xmlns:a16="http://schemas.microsoft.com/office/drawing/2014/main" xmlns="" val="3679817453"/>
                    </a:ext>
                  </a:extLst>
                </a:gridCol>
                <a:gridCol w="5669362">
                  <a:extLst>
                    <a:ext uri="{9D8B030D-6E8A-4147-A177-3AD203B41FA5}">
                      <a16:colId xmlns:a16="http://schemas.microsoft.com/office/drawing/2014/main" xmlns="" val="1683662387"/>
                    </a:ext>
                  </a:extLst>
                </a:gridCol>
              </a:tblGrid>
              <a:tr h="38669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800" b="0" i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Schistosoma</a:t>
                      </a:r>
                      <a:r>
                        <a:rPr lang="en-US" altLang="ar-SA" sz="18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altLang="ar-SA" sz="18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=</a:t>
                      </a:r>
                      <a:r>
                        <a:rPr lang="en-GB" altLang="ar-SA" sz="1800" b="0" i="0" dirty="0">
                          <a:solidFill>
                            <a:srgbClr val="FF0000"/>
                          </a:solidFill>
                        </a:rPr>
                        <a:t>portal</a:t>
                      </a:r>
                      <a:r>
                        <a:rPr lang="en-GB" altLang="ar-SA" sz="1800" b="0" i="0" baseline="0" dirty="0">
                          <a:solidFill>
                            <a:srgbClr val="FF0000"/>
                          </a:solidFill>
                        </a:rPr>
                        <a:t> hypertension</a:t>
                      </a:r>
                      <a:endParaRPr lang="en-US" altLang="ar-SA" sz="1800" b="0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332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tx1"/>
                          </a:solidFill>
                        </a:rPr>
                        <a:t>General information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altLang="ar-SA" sz="1800" b="0" i="0" dirty="0">
                          <a:solidFill>
                            <a:srgbClr val="252525"/>
                          </a:solidFill>
                          <a:latin typeface="+mn-lt"/>
                        </a:rPr>
                        <a:t>Adult flatworms parasitize </a:t>
                      </a:r>
                      <a:r>
                        <a:rPr lang="en-US" altLang="ar-SA" sz="1800" b="0" i="0" dirty="0">
                          <a:solidFill>
                            <a:srgbClr val="C00000"/>
                          </a:solidFill>
                          <a:latin typeface="+mn-lt"/>
                        </a:rPr>
                        <a:t>blood capillaries </a:t>
                      </a:r>
                      <a:r>
                        <a:rPr lang="en-US" altLang="ar-SA" sz="1800" b="0" i="0" dirty="0">
                          <a:solidFill>
                            <a:srgbClr val="252525"/>
                          </a:solidFill>
                          <a:latin typeface="+mn-lt"/>
                        </a:rPr>
                        <a:t>of either :     depending on the infecting species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ar-SA" sz="1800" b="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Mesenteries (Schistosoma </a:t>
                      </a:r>
                      <a:r>
                        <a:rPr lang="en-US" altLang="ar-SA" sz="1800" b="0" i="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mansoni</a:t>
                      </a:r>
                      <a:r>
                        <a:rPr lang="en-US" altLang="ar-SA" sz="1800" b="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  <a:r>
                        <a:rPr lang="en-GB" altLang="ar-SA" sz="1800" b="0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en-GB" altLang="ar-SA" sz="1800" b="0" i="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GIT, blood in stool</a:t>
                      </a:r>
                      <a:endParaRPr lang="en-US" altLang="ar-SA" sz="1800" b="0" i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ar-SA" sz="1800" b="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plexus of the bladder (Schistosoma </a:t>
                      </a:r>
                      <a:r>
                        <a:rPr lang="en-US" altLang="ar-SA" sz="1800" b="0" i="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haematobium</a:t>
                      </a:r>
                      <a:r>
                        <a:rPr lang="en-US" altLang="ar-SA" sz="1800" b="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altLang="ar-SA" sz="1800" b="0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 bladder , blood in the urine</a:t>
                      </a:r>
                      <a:endParaRPr lang="en-US" sz="1800" b="0" i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2611586"/>
                  </a:ext>
                </a:extLst>
              </a:tr>
              <a:tr h="4083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dirty="0"/>
                        <a:t>Lead</a:t>
                      </a:r>
                      <a:r>
                        <a:rPr lang="en-US" sz="1600" b="1" i="0" baseline="0" dirty="0"/>
                        <a:t> to </a:t>
                      </a:r>
                      <a:endParaRPr lang="en-US" sz="16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altLang="en-US" sz="1800" b="0" i="0" dirty="0">
                          <a:latin typeface="+mn-lt"/>
                        </a:rPr>
                        <a:t>intestinal schistosomiasis </a:t>
                      </a:r>
                      <a:endParaRPr lang="en-US" sz="1800" b="0" i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altLang="en-US" sz="1800" b="0" i="0" dirty="0">
                          <a:latin typeface="+mn-lt"/>
                        </a:rPr>
                        <a:t>urinary </a:t>
                      </a:r>
                      <a:r>
                        <a:rPr lang="en-US" altLang="en-US" sz="1800" b="0" i="0" dirty="0" err="1">
                          <a:latin typeface="+mn-lt"/>
                        </a:rPr>
                        <a:t>schistosomiasis</a:t>
                      </a:r>
                      <a:endParaRPr lang="en-US" sz="1800" b="0" i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2831400"/>
                  </a:ext>
                </a:extLst>
              </a:tr>
              <a:tr h="449988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en-US" sz="16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Prepatent period </a:t>
                      </a:r>
                      <a:endParaRPr lang="en-US" sz="16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i="0" dirty="0">
                          <a:latin typeface="+mn-lt"/>
                        </a:rPr>
                        <a:t>5-7 weeks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i="0" dirty="0">
                          <a:latin typeface="+mn-lt"/>
                        </a:rPr>
                        <a:t>10-12  weeks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1726">
                <a:tc gridSpan="2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Egg deposition and extrusion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 eaLnBrk="1" hangingPunct="1">
                        <a:lnSpc>
                          <a:spcPct val="80000"/>
                        </a:lnSpc>
                        <a:buFont typeface="Arial" charset="0"/>
                        <a:buChar char="•"/>
                      </a:pPr>
                      <a:r>
                        <a:rPr lang="en-US" altLang="en-US" sz="1800" b="0" i="0" dirty="0">
                          <a:solidFill>
                            <a:srgbClr val="FF0000"/>
                          </a:solidFill>
                          <a:latin typeface="+mn-lt"/>
                        </a:rPr>
                        <a:t>dysentery (blood and mucus in stools)</a:t>
                      </a:r>
                    </a:p>
                    <a:p>
                      <a:pPr marL="285750" lvl="0" indent="-285750" algn="l" eaLnBrk="1" hangingPunct="1">
                        <a:lnSpc>
                          <a:spcPct val="80000"/>
                        </a:lnSpc>
                        <a:buFont typeface="Arial" charset="0"/>
                        <a:buChar char="•"/>
                      </a:pPr>
                      <a:r>
                        <a:rPr lang="en-US" altLang="en-US" sz="1800" b="0" i="0" dirty="0">
                          <a:solidFill>
                            <a:srgbClr val="FF0000"/>
                          </a:solidFill>
                          <a:latin typeface="+mn-lt"/>
                        </a:rPr>
                        <a:t>hepatomegaly splenomegaly</a:t>
                      </a:r>
                    </a:p>
                    <a:p>
                      <a:pPr marL="285750" lvl="0" indent="-285750" algn="l" eaLnBrk="1" hangingPunct="1">
                        <a:lnSpc>
                          <a:spcPct val="80000"/>
                        </a:lnSpc>
                        <a:buFont typeface="Arial" charset="0"/>
                        <a:buChar char="•"/>
                      </a:pPr>
                      <a:r>
                        <a:rPr lang="en-US" altLang="en-US" sz="1800" b="0" i="0" dirty="0">
                          <a:latin typeface="+mn-lt"/>
                        </a:rPr>
                        <a:t>CNS involvement (rare)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eaLnBrk="1" hangingPunct="1">
                        <a:lnSpc>
                          <a:spcPct val="80000"/>
                        </a:lnSpc>
                        <a:buFont typeface="Arial" charset="0"/>
                        <a:buChar char="•"/>
                      </a:pPr>
                      <a:r>
                        <a:rPr lang="en-US" altLang="en-US" sz="1800" b="0" i="0" dirty="0">
                          <a:solidFill>
                            <a:srgbClr val="FF0000"/>
                          </a:solidFill>
                          <a:latin typeface="+mn-lt"/>
                        </a:rPr>
                        <a:t>painless hematuria</a:t>
                      </a:r>
                    </a:p>
                    <a:p>
                      <a:pPr marL="285750" lvl="0" indent="-285750" eaLnBrk="1" hangingPunct="1">
                        <a:lnSpc>
                          <a:spcPct val="80000"/>
                        </a:lnSpc>
                        <a:buFont typeface="Arial" charset="0"/>
                        <a:buChar char="•"/>
                      </a:pPr>
                      <a:r>
                        <a:rPr lang="en-US" altLang="en-US" sz="1800" b="0" i="0" dirty="0">
                          <a:solidFill>
                            <a:srgbClr val="FF0000"/>
                          </a:solidFill>
                          <a:latin typeface="+mn-lt"/>
                        </a:rPr>
                        <a:t>Inflammation of bladder and burning micturition</a:t>
                      </a:r>
                    </a:p>
                    <a:p>
                      <a:pPr marL="285750" lvl="0" indent="-285750" eaLnBrk="1" hangingPunct="1">
                        <a:lnSpc>
                          <a:spcPct val="80000"/>
                        </a:lnSpc>
                        <a:buFont typeface="Arial" charset="0"/>
                        <a:buChar char="•"/>
                      </a:pPr>
                      <a:r>
                        <a:rPr lang="en-US" altLang="en-US" sz="1800" b="0" i="0" dirty="0">
                          <a:latin typeface="+mn-lt"/>
                        </a:rPr>
                        <a:t>CNS involvement (rare)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10524">
                <a:tc gridSpan="2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Tissue proliferation and repair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 rtl="0" eaLnBrk="1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Papillomata in intestine, </a:t>
                      </a:r>
                    </a:p>
                    <a:p>
                      <a:pPr marL="285750" lvl="0" indent="-285750" eaLnBrk="1" hangingPunct="1">
                        <a:lnSpc>
                          <a:spcPct val="80000"/>
                        </a:lnSpc>
                        <a:buFont typeface="Arial" charset="0"/>
                        <a:buChar char="•"/>
                      </a:pPr>
                      <a:r>
                        <a:rPr lang="en-US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Periportal fibrosis, hematemesis</a:t>
                      </a:r>
                    </a:p>
                    <a:p>
                      <a:pPr marL="285750" lvl="0" indent="-285750" eaLnBrk="1" hangingPunct="1">
                        <a:lnSpc>
                          <a:spcPct val="80000"/>
                        </a:lnSpc>
                        <a:buFont typeface="Arial" charset="0"/>
                        <a:buChar char="•"/>
                      </a:pPr>
                      <a:r>
                        <a:rPr lang="en-US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Lung and CNS involvement.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eaLnBrk="1" hangingPunct="1">
                        <a:lnSpc>
                          <a:spcPct val="80000"/>
                        </a:lnSpc>
                        <a:buFont typeface="Arial" charset="0"/>
                        <a:buChar char="•"/>
                      </a:pPr>
                      <a:r>
                        <a:rPr lang="en-US" altLang="en-US" sz="1800" b="0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Fibrosis , papillomata in the bladder and lower ureter leading to obstructive uropathy.</a:t>
                      </a:r>
                    </a:p>
                    <a:p>
                      <a:pPr marL="342900" lvl="0" indent="-342900" eaLnBrk="1" hangingPunct="1">
                        <a:lnSpc>
                          <a:spcPct val="80000"/>
                        </a:lnSpc>
                        <a:buFont typeface="Arial" charset="0"/>
                        <a:buChar char="•"/>
                      </a:pPr>
                      <a:r>
                        <a:rPr lang="en-US" altLang="en-US" sz="1800" b="0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Periportal fibrosis</a:t>
                      </a:r>
                    </a:p>
                    <a:p>
                      <a:pPr marL="342900" lvl="0" indent="-342900" eaLnBrk="1" hangingPunct="1">
                        <a:lnSpc>
                          <a:spcPct val="80000"/>
                        </a:lnSpc>
                        <a:buFont typeface="Arial" charset="0"/>
                        <a:buChar char="•"/>
                      </a:pPr>
                      <a:r>
                        <a:rPr lang="en-US" altLang="en-US" sz="1800" b="0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Lung and CNS involvement</a:t>
                      </a:r>
                      <a:endParaRPr lang="en-US" altLang="en-US" sz="18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7446">
                <a:tc rowSpan="4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Diagnosis</a:t>
                      </a:r>
                      <a:r>
                        <a:rPr lang="en-US" alt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i="0" dirty="0"/>
                        <a:t>Microscopical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en-US" sz="1800" b="0" i="0" dirty="0">
                          <a:solidFill>
                            <a:srgbClr val="FF0000"/>
                          </a:solidFill>
                          <a:latin typeface="+mn-lt"/>
                        </a:rPr>
                        <a:t>Examination of stools</a:t>
                      </a:r>
                      <a:endParaRPr lang="en-US" altLang="en-US" sz="18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en-US" sz="1800" b="0" i="0" dirty="0">
                          <a:solidFill>
                            <a:srgbClr val="FF0000"/>
                          </a:solidFill>
                          <a:latin typeface="+mn-lt"/>
                        </a:rPr>
                        <a:t>Examination of urine</a:t>
                      </a:r>
                      <a:r>
                        <a:rPr lang="en-US" altLang="en-US" sz="1800" b="0" i="0" u="sng" dirty="0">
                          <a:latin typeface="+mn-lt"/>
                        </a:rPr>
                        <a:t> </a:t>
                      </a:r>
                      <a:endParaRPr lang="en-US" altLang="en-US" sz="18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7382">
                <a:tc vMerge="1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i="0" dirty="0"/>
                        <a:t>Immunological</a:t>
                      </a:r>
                      <a:endParaRPr lang="en-US" altLang="en-US" sz="16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en-US" sz="1800" b="0" i="0" dirty="0"/>
                        <a:t>Serological tests CFT,ELIZA.</a:t>
                      </a:r>
                      <a:r>
                        <a:rPr lang="en-US" alt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1330">
                <a:tc vMerge="1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i="0" dirty="0"/>
                        <a:t>Indirect</a:t>
                      </a:r>
                      <a:endParaRPr lang="en-US" altLang="en-US" sz="16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0" eaLnBrk="1" hangingPunct="1">
                        <a:buFont typeface="Arial" charset="0"/>
                        <a:buNone/>
                      </a:pPr>
                      <a:r>
                        <a:rPr lang="en-US" altLang="en-US" sz="1800" b="0" i="0" dirty="0">
                          <a:latin typeface="+mn-lt"/>
                        </a:rPr>
                        <a:t>Radiological,</a:t>
                      </a:r>
                      <a:r>
                        <a:rPr lang="en-US" altLang="en-US" sz="1800" b="0" i="0" baseline="0" dirty="0">
                          <a:latin typeface="+mn-lt"/>
                        </a:rPr>
                        <a:t>   </a:t>
                      </a:r>
                      <a:r>
                        <a:rPr lang="en-US" altLang="en-US" sz="1800" b="0" i="0" dirty="0">
                          <a:solidFill>
                            <a:srgbClr val="FF0000"/>
                          </a:solidFill>
                          <a:latin typeface="+mn-lt"/>
                        </a:rPr>
                        <a:t>endoscopy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0" eaLnBrk="1" hangingPunct="1">
                        <a:buFont typeface="Arial" charset="0"/>
                        <a:buNone/>
                      </a:pPr>
                      <a:r>
                        <a:rPr lang="en-US" altLang="en-US" sz="1800" b="0" i="0" dirty="0">
                          <a:latin typeface="+mn-lt"/>
                        </a:rPr>
                        <a:t>Radiological,</a:t>
                      </a:r>
                      <a:r>
                        <a:rPr lang="en-US" altLang="en-US" sz="1800" b="0" i="0" baseline="0" dirty="0">
                          <a:latin typeface="+mn-lt"/>
                        </a:rPr>
                        <a:t>     </a:t>
                      </a:r>
                      <a:r>
                        <a:rPr lang="en-US" altLang="en-US" sz="1800" b="0" i="0" dirty="0">
                          <a:solidFill>
                            <a:srgbClr val="FF0000"/>
                          </a:solidFill>
                          <a:latin typeface="+mn-lt"/>
                        </a:rPr>
                        <a:t>Cystoscopy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03772">
                <a:tc vMerge="1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6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i="0" dirty="0"/>
                        <a:t>Intradermal test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With </a:t>
                      </a:r>
                      <a:r>
                        <a:rPr lang="en-US" altLang="en-US" sz="1800" dirty="0" err="1"/>
                        <a:t>cercaria</a:t>
                      </a:r>
                      <a:r>
                        <a:rPr lang="en-US" altLang="en-US" sz="1800" baseline="0" dirty="0"/>
                        <a:t> </a:t>
                      </a:r>
                      <a:r>
                        <a:rPr lang="en-US" altLang="en-US" sz="1800" dirty="0"/>
                        <a:t>antigen cause allergic reaction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2508406"/>
                  </a:ext>
                </a:extLst>
              </a:tr>
              <a:tr h="372415">
                <a:tc gridSpan="2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Treatment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en-US" sz="1800" b="0" i="0" dirty="0">
                          <a:latin typeface="+mn-lt"/>
                        </a:rPr>
                        <a:t>Drug of choice for schistosomiasis is</a:t>
                      </a:r>
                      <a:r>
                        <a:rPr lang="en-US" altLang="en-US" sz="1800" b="0" i="0" baseline="0" dirty="0">
                          <a:latin typeface="+mn-lt"/>
                        </a:rPr>
                        <a:t> </a:t>
                      </a:r>
                      <a:r>
                        <a:rPr lang="en-US" altLang="en-US" sz="1800" b="0" i="0" dirty="0">
                          <a:solidFill>
                            <a:schemeClr val="tx1"/>
                          </a:solidFill>
                          <a:latin typeface="+mn-lt"/>
                        </a:rPr>
                        <a:t>Praziquantel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6D35A8-909B-48B1-81D4-5F0740AC4048}"/>
              </a:ext>
            </a:extLst>
          </p:cNvPr>
          <p:cNvSpPr txBox="1"/>
          <p:nvPr/>
        </p:nvSpPr>
        <p:spPr>
          <a:xfrm>
            <a:off x="6944139" y="5883960"/>
            <a:ext cx="288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احفظوا الاسم بس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7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286827"/>
              </p:ext>
            </p:extLst>
          </p:nvPr>
        </p:nvGraphicFramePr>
        <p:xfrm>
          <a:off x="187445" y="461665"/>
          <a:ext cx="11852155" cy="4810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800">
                  <a:extLst>
                    <a:ext uri="{9D8B030D-6E8A-4147-A177-3AD203B41FA5}">
                      <a16:colId xmlns:a16="http://schemas.microsoft.com/office/drawing/2014/main" xmlns="" val="1323372772"/>
                    </a:ext>
                  </a:extLst>
                </a:gridCol>
                <a:gridCol w="5094678">
                  <a:extLst>
                    <a:ext uri="{9D8B030D-6E8A-4147-A177-3AD203B41FA5}">
                      <a16:colId xmlns:a16="http://schemas.microsoft.com/office/drawing/2014/main" xmlns="" val="3679817453"/>
                    </a:ext>
                  </a:extLst>
                </a:gridCol>
                <a:gridCol w="50946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90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Schistosoma </a:t>
                      </a:r>
                      <a:endParaRPr lang="ar-SA" sz="1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90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altLang="ar-S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Schistosoma mansoni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altLang="ar-SA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Schistosoma haematobium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3771491"/>
                  </a:ext>
                </a:extLst>
              </a:tr>
              <a:tr h="3807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Infective stage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+mn-lt"/>
                        </a:rPr>
                        <a:t>Cercaria :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then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en-US" sz="1600" dirty="0">
                          <a:solidFill>
                            <a:schemeClr val="tx1"/>
                          </a:solidFill>
                        </a:rPr>
                        <a:t>transformed into </a:t>
                      </a:r>
                      <a:r>
                        <a:rPr lang="en-US" altLang="en-US" sz="1600" b="1" dirty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en-US" altLang="en-US" sz="1800" b="1" dirty="0" err="1">
                          <a:solidFill>
                            <a:schemeClr val="tx1"/>
                          </a:solidFill>
                        </a:rPr>
                        <a:t>schistosomulae</a:t>
                      </a:r>
                      <a:r>
                        <a:rPr lang="en-US" altLang="en-US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600" dirty="0">
                          <a:solidFill>
                            <a:schemeClr val="tx1"/>
                          </a:solidFill>
                        </a:rPr>
                        <a:t>inside the host tissues</a:t>
                      </a:r>
                      <a:r>
                        <a:rPr lang="en-US" alt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 </a:t>
                      </a:r>
                      <a:r>
                        <a:rPr lang="en-US" altLang="en-US" sz="1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Cercaria</a:t>
                      </a:r>
                      <a:r>
                        <a:rPr lang="en-US" altLang="en-US" sz="18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lose tails during penetrating</a:t>
                      </a:r>
                      <a:endParaRPr lang="en-US" alt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7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Diagnostic stage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+mn-lt"/>
                        </a:rPr>
                        <a:t>Egg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latin typeface="+mn-lt"/>
                        </a:rPr>
                        <a:t> in the feces</a:t>
                      </a:r>
                      <a:endParaRPr lang="en-US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+mn-lt"/>
                        </a:rPr>
                        <a:t>Egg in urine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073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Hosts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1- </a:t>
                      </a:r>
                      <a:r>
                        <a:rPr lang="en-US" altLang="en-US" sz="1800" b="0" dirty="0">
                          <a:solidFill>
                            <a:srgbClr val="FF0000"/>
                          </a:solidFill>
                        </a:rPr>
                        <a:t>MAN is the DEFENITIVE HOST </a:t>
                      </a:r>
                      <a:r>
                        <a:rPr lang="en-US" altLang="en-US" sz="1800" b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</a:rPr>
                        <a:t>2- </a:t>
                      </a:r>
                      <a:r>
                        <a:rPr lang="en-US" altLang="en-US" sz="1800" b="0" dirty="0">
                          <a:solidFill>
                            <a:srgbClr val="FF0000"/>
                          </a:solidFill>
                        </a:rPr>
                        <a:t>SNAILS is the INTERMEDIATE HOST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6670586"/>
                  </a:ext>
                </a:extLst>
              </a:tr>
              <a:tr h="4734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Pathology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The EGG is the main cause of pathology in </a:t>
                      </a:r>
                      <a:r>
                        <a:rPr lang="en-US" alt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schistosomiasis</a:t>
                      </a: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. Many eggs become stranded in the tissues or are carried by the blood stream to other organs mainly the </a:t>
                      </a:r>
                      <a:r>
                        <a:rPr lang="en-US" altLang="en-US" sz="1800" b="0" dirty="0">
                          <a:solidFill>
                            <a:srgbClr val="FF0000"/>
                          </a:solidFill>
                          <a:latin typeface="+mn-lt"/>
                        </a:rPr>
                        <a:t>LIVER</a:t>
                      </a: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. The host reaction to the eggs may vary from small </a:t>
                      </a:r>
                      <a:r>
                        <a:rPr lang="en-US" altLang="en-US" sz="1800" b="0" dirty="0">
                          <a:solidFill>
                            <a:srgbClr val="FF0000"/>
                          </a:solidFill>
                          <a:latin typeface="+mn-lt"/>
                        </a:rPr>
                        <a:t>granulomas to extensive fibrosis </a:t>
                      </a: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.The extent of damage is generally related to the number of eggs present in the tissues.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US" alt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9002720"/>
                  </a:ext>
                </a:extLst>
              </a:tr>
              <a:tr h="4734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>
                          <a:solidFill>
                            <a:schemeClr val="tx1"/>
                          </a:solidFill>
                        </a:rPr>
                        <a:t>Pathogenicity of  Schistosomiasis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en-US" sz="1800" b="1" i="0" u="none" dirty="0"/>
                        <a:t>Cercarial dermatitis: </a:t>
                      </a:r>
                      <a:r>
                        <a:rPr lang="en-US" altLang="en-US" sz="1800" i="0" u="none" dirty="0"/>
                        <a:t>at the site of entry of cercaria.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altLang="en-US" sz="1800" b="1" i="0" u="none" dirty="0"/>
                        <a:t>Toxic Metabolites: </a:t>
                      </a:r>
                      <a:r>
                        <a:rPr lang="en-US" altLang="en-US" sz="1800" i="0" u="none" dirty="0"/>
                        <a:t>liberated during the growth of </a:t>
                      </a:r>
                      <a:r>
                        <a:rPr lang="en-US" altLang="en-US" sz="1800" i="0" u="none" dirty="0" err="1"/>
                        <a:t>schistosomulae</a:t>
                      </a:r>
                      <a:r>
                        <a:rPr lang="en-US" altLang="en-US" sz="1800" i="0" u="none" dirty="0"/>
                        <a:t> in the circulation veins, may cause anaphylactic reaction ,fever ,urticarial rashes and eosinophilia.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en-US" sz="1800" b="1" i="0" u="none" dirty="0"/>
                        <a:t>Terminal </a:t>
                      </a:r>
                      <a:r>
                        <a:rPr lang="en-US" altLang="en-US" sz="1800" b="1" i="0" u="none" dirty="0" err="1"/>
                        <a:t>spined</a:t>
                      </a:r>
                      <a:r>
                        <a:rPr lang="en-US" altLang="en-US" sz="1800" b="1" i="0" u="none" dirty="0"/>
                        <a:t> eggs : </a:t>
                      </a:r>
                      <a:r>
                        <a:rPr lang="en-US" altLang="en-US" sz="1800" i="0" u="none" dirty="0"/>
                        <a:t>may erode blood vessels and </a:t>
                      </a:r>
                      <a:r>
                        <a:rPr lang="en-US" altLang="en-US" sz="1800" i="0" u="none" dirty="0">
                          <a:solidFill>
                            <a:srgbClr val="FF0000"/>
                          </a:solidFill>
                        </a:rPr>
                        <a:t>cause hemorrhages</a:t>
                      </a:r>
                      <a:r>
                        <a:rPr lang="en-US" altLang="en-US" sz="1800" i="0" u="none" dirty="0"/>
                        <a:t>. Schistosome eggs, deposited in the tissues, act as foreign protein ,cause irritation leading to cell infiltration and connective tissue hyperplasia ,</a:t>
                      </a:r>
                      <a:r>
                        <a:rPr lang="en-US" altLang="en-US" sz="1800" i="0" u="none" dirty="0">
                          <a:solidFill>
                            <a:srgbClr val="FF0000"/>
                          </a:solidFill>
                        </a:rPr>
                        <a:t>egg granuloma around each egg </a:t>
                      </a:r>
                      <a:r>
                        <a:rPr lang="en-US" altLang="en-US" sz="1800" i="0" u="none" dirty="0"/>
                        <a:t>(cell mediated immunity)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90547631"/>
                  </a:ext>
                </a:extLst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152400" y="0"/>
            <a:ext cx="1336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Life cycle</a:t>
            </a:r>
            <a:endParaRPr lang="ar-SA" sz="2400" dirty="0">
              <a:latin typeface="+mj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89EF29A-D11F-4A00-B5DF-E82102EC7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265094"/>
              </p:ext>
            </p:extLst>
          </p:nvPr>
        </p:nvGraphicFramePr>
        <p:xfrm>
          <a:off x="187445" y="5265474"/>
          <a:ext cx="1185215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355">
                  <a:extLst>
                    <a:ext uri="{9D8B030D-6E8A-4147-A177-3AD203B41FA5}">
                      <a16:colId xmlns:a16="http://schemas.microsoft.com/office/drawing/2014/main" xmlns="" val="3873810861"/>
                    </a:ext>
                  </a:extLst>
                </a:gridCol>
                <a:gridCol w="5116123">
                  <a:extLst>
                    <a:ext uri="{9D8B030D-6E8A-4147-A177-3AD203B41FA5}">
                      <a16:colId xmlns:a16="http://schemas.microsoft.com/office/drawing/2014/main" xmlns="" val="478097471"/>
                    </a:ext>
                  </a:extLst>
                </a:gridCol>
                <a:gridCol w="5094677">
                  <a:extLst>
                    <a:ext uri="{9D8B030D-6E8A-4147-A177-3AD203B41FA5}">
                      <a16:colId xmlns:a16="http://schemas.microsoft.com/office/drawing/2014/main" xmlns="" val="1398888056"/>
                    </a:ext>
                  </a:extLst>
                </a:gridCol>
              </a:tblGrid>
              <a:tr h="40462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Schistosoma dermatitis</a:t>
                      </a:r>
                      <a:endParaRPr lang="en-US" sz="16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</a:rPr>
                        <a:t>or "swimmers itch” occurs when skin is penetrated by a free-swimming, fork-tailed </a:t>
                      </a:r>
                      <a:r>
                        <a:rPr lang="en-US" altLang="en-US" sz="1800" b="0" u="sng" dirty="0">
                          <a:solidFill>
                            <a:srgbClr val="FF0000"/>
                          </a:solidFill>
                        </a:rPr>
                        <a:t>infective cercaria</a:t>
                      </a:r>
                      <a:r>
                        <a:rPr lang="en-US" altLang="en-US" sz="1800" b="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</a:rPr>
                        <a:t>The dermatitis often develops 24 hours after exposure and last for 2 to 3 days and then spontaneously disappears.     </a:t>
                      </a:r>
                      <a:endParaRPr lang="ar-SA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ar-SA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2098899"/>
                  </a:ext>
                </a:extLst>
              </a:tr>
            </a:tbl>
          </a:graphicData>
        </a:graphic>
      </p:graphicFrame>
      <p:pic>
        <p:nvPicPr>
          <p:cNvPr id="7" name="Picture 5" descr="Schistosomiasis_itch.jpg">
            <a:extLst>
              <a:ext uri="{FF2B5EF4-FFF2-40B4-BE49-F238E27FC236}">
                <a16:creationId xmlns:a16="http://schemas.microsoft.com/office/drawing/2014/main" xmlns="" id="{41CDF93A-F84C-42F6-B904-BC97CE996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348" y="5924196"/>
            <a:ext cx="1008326" cy="88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M-TEC\Desktop\Downloads\cercaria.png">
            <a:extLst>
              <a:ext uri="{FF2B5EF4-FFF2-40B4-BE49-F238E27FC236}">
                <a16:creationId xmlns:a16="http://schemas.microsoft.com/office/drawing/2014/main" xmlns="" id="{62EC0957-F6A6-40D4-B783-0A65843F5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673" y="5902977"/>
            <a:ext cx="1008327" cy="88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69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CE580F41-5846-4C10-B90F-FD7FA3A1F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219359"/>
              </p:ext>
            </p:extLst>
          </p:nvPr>
        </p:nvGraphicFramePr>
        <p:xfrm>
          <a:off x="169922" y="222113"/>
          <a:ext cx="11852155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469">
                  <a:extLst>
                    <a:ext uri="{9D8B030D-6E8A-4147-A177-3AD203B41FA5}">
                      <a16:colId xmlns:a16="http://schemas.microsoft.com/office/drawing/2014/main" xmlns="" val="1893396016"/>
                    </a:ext>
                  </a:extLst>
                </a:gridCol>
                <a:gridCol w="5393635">
                  <a:extLst>
                    <a:ext uri="{9D8B030D-6E8A-4147-A177-3AD203B41FA5}">
                      <a16:colId xmlns:a16="http://schemas.microsoft.com/office/drawing/2014/main" xmlns="" val="2862159878"/>
                    </a:ext>
                  </a:extLst>
                </a:gridCol>
                <a:gridCol w="672374">
                  <a:extLst>
                    <a:ext uri="{9D8B030D-6E8A-4147-A177-3AD203B41FA5}">
                      <a16:colId xmlns:a16="http://schemas.microsoft.com/office/drawing/2014/main" xmlns="" val="1312007746"/>
                    </a:ext>
                  </a:extLst>
                </a:gridCol>
                <a:gridCol w="5094677">
                  <a:extLst>
                    <a:ext uri="{9D8B030D-6E8A-4147-A177-3AD203B41FA5}">
                      <a16:colId xmlns:a16="http://schemas.microsoft.com/office/drawing/2014/main" xmlns="" val="1226096939"/>
                    </a:ext>
                  </a:extLst>
                </a:gridCol>
              </a:tblGrid>
              <a:tr h="254965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altLang="ar-S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Schistosoma mansoni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altLang="ar-S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Schistosoma haematobium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altLang="ar-S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Schistosoma haematobium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5935752"/>
                  </a:ext>
                </a:extLst>
              </a:tr>
              <a:tr h="404625">
                <a:tc rowSpan="4">
                  <a:txBody>
                    <a:bodyPr/>
                    <a:lstStyle/>
                    <a:p>
                      <a:pPr algn="l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Life cycle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The eggs of the human-infected with S.mansoni &amp; S.japonicum are passed mainly in </a:t>
                      </a:r>
                      <a:r>
                        <a:rPr lang="en-US" altLang="en-US" sz="1800" b="0" dirty="0">
                          <a:solidFill>
                            <a:srgbClr val="FF0000"/>
                          </a:solidFill>
                          <a:latin typeface="+mn-lt"/>
                        </a:rPr>
                        <a:t>stool</a:t>
                      </a:r>
                      <a:r>
                        <a:rPr lang="en-US" altLang="en-US" sz="1800" b="0" baseline="0" dirty="0">
                          <a:solidFill>
                            <a:srgbClr val="FF0000"/>
                          </a:solidFill>
                          <a:latin typeface="+mn-lt"/>
                        </a:rPr>
                        <a:t>/ feces </a:t>
                      </a:r>
                      <a:r>
                        <a:rPr lang="en-US" altLang="en-US" sz="18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into the water.</a:t>
                      </a:r>
                      <a:endParaRPr lang="en-US" alt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 the eggs are passed during micturition from  host infected with </a:t>
                      </a:r>
                      <a:r>
                        <a:rPr lang="en-US" alt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S.haematobium</a:t>
                      </a:r>
                      <a:r>
                        <a:rPr lang="en-US" altLang="en-US" sz="18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and </a:t>
                      </a: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passed mainly in the </a:t>
                      </a:r>
                      <a:r>
                        <a:rPr lang="en-US" altLang="en-US" sz="1800" b="0" dirty="0">
                          <a:solidFill>
                            <a:srgbClr val="FF0000"/>
                          </a:solidFill>
                          <a:latin typeface="+mn-lt"/>
                        </a:rPr>
                        <a:t>urine</a:t>
                      </a: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 the eggs are passed during micturition from  host infected with S.haematobium</a:t>
                      </a:r>
                      <a:r>
                        <a:rPr lang="en-US" altLang="en-US" sz="18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and </a:t>
                      </a: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passed mainly in the urine.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2045939"/>
                  </a:ext>
                </a:extLst>
              </a:tr>
              <a:tr h="404625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I</a:t>
                      </a:r>
                      <a:r>
                        <a:rPr lang="en-US" altLang="en-US" sz="18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</a:t>
                      </a: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the water the miracidium hatches out of the egg and searches for a suitable freshwater snail</a:t>
                      </a:r>
                      <a:r>
                        <a:rPr lang="en-US" altLang="en-US" sz="18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to act as an intermediate host 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In the snail the miracidium  develops to cercaria. From a single miracidium result a few thousand cercaria, every one of which is capable of infecting a human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944638"/>
                  </a:ext>
                </a:extLst>
              </a:tr>
              <a:tr h="404625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alt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Cercaria</a:t>
                      </a: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 emerge from snail  in the water and penetrate the skin of the human.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The cercaria is transformed into a schisosomula inside the host tissues.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The schistosula first enters the systemic circulation and then finds its way into</a:t>
                      </a:r>
                      <a:r>
                        <a:rPr lang="is-IS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….</a:t>
                      </a:r>
                      <a:endParaRPr lang="en-US" alt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4664814"/>
                  </a:ext>
                </a:extLst>
              </a:tr>
              <a:tr h="404625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+mn-lt"/>
                        </a:rPr>
                        <a:t>into </a:t>
                      </a:r>
                      <a:r>
                        <a:rPr lang="en-US" altLang="en-US" sz="1800" b="1" dirty="0">
                          <a:latin typeface="+mn-lt"/>
                        </a:rPr>
                        <a:t>the portal circulation (</a:t>
                      </a:r>
                      <a:r>
                        <a:rPr lang="en-US" altLang="ar-SA" sz="14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S.mansoni</a:t>
                      </a:r>
                      <a:r>
                        <a:rPr lang="en-US" altLang="ar-SA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400" b="0" dirty="0">
                          <a:latin typeface="+mn-lt"/>
                        </a:rPr>
                        <a:t>and </a:t>
                      </a:r>
                      <a:r>
                        <a:rPr lang="en-US" altLang="en-US" sz="1400" b="0" dirty="0" err="1">
                          <a:latin typeface="+mn-lt"/>
                        </a:rPr>
                        <a:t>S.japonicum</a:t>
                      </a:r>
                      <a:r>
                        <a:rPr lang="en-US" altLang="en-US" sz="1400" b="0" dirty="0">
                          <a:latin typeface="+mn-lt"/>
                        </a:rPr>
                        <a:t>) </a:t>
                      </a:r>
                      <a:r>
                        <a:rPr lang="en-US" altLang="en-US" sz="1800" dirty="0">
                          <a:latin typeface="+mn-lt"/>
                        </a:rPr>
                        <a:t>worms mature in the </a:t>
                      </a: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mesenteric veins of the portal circulation</a:t>
                      </a:r>
                      <a:r>
                        <a:rPr lang="en-US" alt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(here where the adult stay)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US" altLang="en-US" sz="18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+mn-lt"/>
                        </a:rPr>
                        <a:t>worms generally remain in the systemic circulation and mature in the blood vessels of the </a:t>
                      </a:r>
                      <a:r>
                        <a:rPr lang="en-US" altLang="en-US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vesical and venous plexus</a:t>
                      </a:r>
                      <a:r>
                        <a:rPr lang="en-US" altLang="en-US" sz="1800" dirty="0">
                          <a:solidFill>
                            <a:srgbClr val="FF0000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1644872"/>
                  </a:ext>
                </a:extLst>
              </a:tr>
            </a:tbl>
          </a:graphicData>
        </a:graphic>
      </p:graphicFrame>
      <p:pic>
        <p:nvPicPr>
          <p:cNvPr id="5" name="Picture 2" descr="C:\Users\M-TEC\Desktop\Downloads\sh1.jpg">
            <a:extLst>
              <a:ext uri="{FF2B5EF4-FFF2-40B4-BE49-F238E27FC236}">
                <a16:creationId xmlns:a16="http://schemas.microsoft.com/office/drawing/2014/main" xmlns="" id="{2471954E-701C-4F27-AA5D-75FD4538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5287" y="4691269"/>
            <a:ext cx="4176790" cy="2166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2098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15171968-BDEC-4B6D-985C-A9958F082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642690"/>
              </p:ext>
            </p:extLst>
          </p:nvPr>
        </p:nvGraphicFramePr>
        <p:xfrm>
          <a:off x="169918" y="575234"/>
          <a:ext cx="11852155" cy="3056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113">
                  <a:extLst>
                    <a:ext uri="{9D8B030D-6E8A-4147-A177-3AD203B41FA5}">
                      <a16:colId xmlns:a16="http://schemas.microsoft.com/office/drawing/2014/main" xmlns="" val="3782483067"/>
                    </a:ext>
                  </a:extLst>
                </a:gridCol>
                <a:gridCol w="6068365">
                  <a:extLst>
                    <a:ext uri="{9D8B030D-6E8A-4147-A177-3AD203B41FA5}">
                      <a16:colId xmlns:a16="http://schemas.microsoft.com/office/drawing/2014/main" xmlns="" val="1890689880"/>
                    </a:ext>
                  </a:extLst>
                </a:gridCol>
                <a:gridCol w="5094677">
                  <a:extLst>
                    <a:ext uri="{9D8B030D-6E8A-4147-A177-3AD203B41FA5}">
                      <a16:colId xmlns:a16="http://schemas.microsoft.com/office/drawing/2014/main" xmlns="" val="375029891"/>
                    </a:ext>
                  </a:extLst>
                </a:gridCol>
              </a:tblGrid>
              <a:tr h="404625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Life cycle</a:t>
                      </a:r>
                    </a:p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The cercaria emerge from the snail during daylight and they  actively seeking out their final host. When they recognize human skin and become </a:t>
                      </a:r>
                      <a:r>
                        <a:rPr lang="en-US" altLang="en-US" sz="1800" b="0" dirty="0">
                          <a:solidFill>
                            <a:srgbClr val="FF0000"/>
                          </a:solidFill>
                          <a:latin typeface="+mn-lt"/>
                        </a:rPr>
                        <a:t>schistosomula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Each schistosomule spends a few days in the skin and then enters the circulation starting at the dermal lymphatic and venles, they feed on blood.</a:t>
                      </a:r>
                    </a:p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The schistosomule migrates to the lung and then moves via circulation through the left side of the heart then it develops into a sexually mature adult and the pair migrate to </a:t>
                      </a:r>
                      <a:r>
                        <a:rPr lang="is-IS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…</a:t>
                      </a:r>
                      <a:endParaRPr lang="en-US" alt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9399572"/>
                  </a:ext>
                </a:extLst>
              </a:tr>
              <a:tr h="404625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The </a:t>
                      </a:r>
                      <a:r>
                        <a:rPr lang="en-US" altLang="en-US" sz="1800" b="0" dirty="0">
                          <a:solidFill>
                            <a:srgbClr val="FF0000"/>
                          </a:solidFill>
                          <a:latin typeface="+mn-lt"/>
                        </a:rPr>
                        <a:t>mesenteric veins (S.mansoni &amp;S.japonicum).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The </a:t>
                      </a:r>
                      <a:r>
                        <a:rPr lang="en-US" altLang="en-US" sz="1800" b="0" dirty="0">
                          <a:solidFill>
                            <a:srgbClr val="FF0000"/>
                          </a:solidFill>
                          <a:latin typeface="+mn-lt"/>
                        </a:rPr>
                        <a:t>urinary bladder veins (S.haematobium</a:t>
                      </a: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7113993"/>
                  </a:ext>
                </a:extLst>
              </a:tr>
              <a:tr h="404625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Each female lays 300 eggs a day the eggs move into the lumen of the host's intestines and are released into the environment with the feces (S.mansoni &amp; S.japonicum)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The female fluke lays as many as 30 eggs per day which migrate to the lumen of the urinary bladder and ureters (S.haematobium)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462891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2AE4728-59A2-4A71-AD01-7E2B7C8A5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861304"/>
              </p:ext>
            </p:extLst>
          </p:nvPr>
        </p:nvGraphicFramePr>
        <p:xfrm>
          <a:off x="169918" y="209474"/>
          <a:ext cx="1185215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469">
                  <a:extLst>
                    <a:ext uri="{9D8B030D-6E8A-4147-A177-3AD203B41FA5}">
                      <a16:colId xmlns:a16="http://schemas.microsoft.com/office/drawing/2014/main" xmlns="" val="3962198681"/>
                    </a:ext>
                  </a:extLst>
                </a:gridCol>
                <a:gridCol w="5393635">
                  <a:extLst>
                    <a:ext uri="{9D8B030D-6E8A-4147-A177-3AD203B41FA5}">
                      <a16:colId xmlns:a16="http://schemas.microsoft.com/office/drawing/2014/main" xmlns="" val="1070504270"/>
                    </a:ext>
                  </a:extLst>
                </a:gridCol>
                <a:gridCol w="672374">
                  <a:extLst>
                    <a:ext uri="{9D8B030D-6E8A-4147-A177-3AD203B41FA5}">
                      <a16:colId xmlns:a16="http://schemas.microsoft.com/office/drawing/2014/main" xmlns="" val="3316999844"/>
                    </a:ext>
                  </a:extLst>
                </a:gridCol>
                <a:gridCol w="5094677">
                  <a:extLst>
                    <a:ext uri="{9D8B030D-6E8A-4147-A177-3AD203B41FA5}">
                      <a16:colId xmlns:a16="http://schemas.microsoft.com/office/drawing/2014/main" xmlns="" val="569400160"/>
                    </a:ext>
                  </a:extLst>
                </a:gridCol>
              </a:tblGrid>
              <a:tr h="254965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altLang="ar-S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Schistosoma mansoni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altLang="ar-S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Schistosoma haematobium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altLang="ar-S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Schistosoma haematobium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8446620"/>
                  </a:ext>
                </a:extLst>
              </a:tr>
            </a:tbl>
          </a:graphicData>
        </a:graphic>
      </p:graphicFrame>
      <p:pic>
        <p:nvPicPr>
          <p:cNvPr id="5" name="Picture 1027" descr="schisto">
            <a:extLst>
              <a:ext uri="{FF2B5EF4-FFF2-40B4-BE49-F238E27FC236}">
                <a16:creationId xmlns:a16="http://schemas.microsoft.com/office/drawing/2014/main" xmlns="" id="{8A140349-C41C-49A6-A922-BFAB481D5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585" y="3801615"/>
            <a:ext cx="5225492" cy="305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42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مستطيل مستدير الزوايا 26"/>
          <p:cNvSpPr/>
          <p:nvPr/>
        </p:nvSpPr>
        <p:spPr>
          <a:xfrm>
            <a:off x="383727" y="4327135"/>
            <a:ext cx="8083800" cy="130663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Most of these eggs are trapped in the liver and give rise to pathology ,fibrosis of the liver caused from eggs settled in the liver may produce </a:t>
            </a:r>
            <a:r>
              <a:rPr lang="en-US" altLang="en-US" dirty="0">
                <a:solidFill>
                  <a:srgbClr val="FF0000"/>
                </a:solidFill>
              </a:rPr>
              <a:t>portal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rgbClr val="FF0000"/>
                </a:solidFill>
              </a:rPr>
              <a:t>hypertension (very </a:t>
            </a:r>
            <a:r>
              <a:rPr lang="en-US" altLang="en-US" dirty="0" err="1">
                <a:solidFill>
                  <a:srgbClr val="FF0000"/>
                </a:solidFill>
              </a:rPr>
              <a:t>very</a:t>
            </a:r>
            <a:r>
              <a:rPr lang="en-US" altLang="en-US" dirty="0">
                <a:solidFill>
                  <a:srgbClr val="FF0000"/>
                </a:solidFill>
              </a:rPr>
              <a:t> important!!)</a:t>
            </a:r>
            <a:r>
              <a:rPr lang="en-US" altLang="en-US" dirty="0">
                <a:solidFill>
                  <a:schemeClr val="tx1"/>
                </a:solidFill>
              </a:rPr>
              <a:t>, which may lead to </a:t>
            </a:r>
            <a:r>
              <a:rPr lang="en-US" altLang="en-US" dirty="0">
                <a:solidFill>
                  <a:srgbClr val="FF0000"/>
                </a:solidFill>
              </a:rPr>
              <a:t>hepatomegaly ,splenomegaly esophageal varices</a:t>
            </a:r>
            <a:r>
              <a:rPr lang="en-US" altLang="en-US" dirty="0">
                <a:solidFill>
                  <a:schemeClr val="tx1"/>
                </a:solidFill>
              </a:rPr>
              <a:t>, hemorrhoids and ascites.</a:t>
            </a:r>
            <a:endParaRPr lang="ar-SA" altLang="en-US" dirty="0">
              <a:solidFill>
                <a:schemeClr val="tx1"/>
              </a:solidFill>
            </a:endParaRPr>
          </a:p>
        </p:txBody>
      </p:sp>
      <p:sp>
        <p:nvSpPr>
          <p:cNvPr id="34" name="سهم منحني إلى اليمين 33"/>
          <p:cNvSpPr/>
          <p:nvPr/>
        </p:nvSpPr>
        <p:spPr>
          <a:xfrm>
            <a:off x="24117" y="4045325"/>
            <a:ext cx="347647" cy="1278144"/>
          </a:xfrm>
          <a:prstGeom prst="curvedRightArrow">
            <a:avLst>
              <a:gd name="adj1" fmla="val 36519"/>
              <a:gd name="adj2" fmla="val 76496"/>
              <a:gd name="adj3" fmla="val 544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0554" y="80405"/>
            <a:ext cx="5899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Developing schistosome in liver</a:t>
            </a:r>
          </a:p>
        </p:txBody>
      </p:sp>
      <p:pic>
        <p:nvPicPr>
          <p:cNvPr id="6" name="Picture 1028" descr="41912_portalvenous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443" y="889304"/>
            <a:ext cx="1916332" cy="171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LiverWormInLiverT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015" y="889304"/>
            <a:ext cx="1522428" cy="171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ستطيل مستدير الزوايا 10"/>
          <p:cNvSpPr/>
          <p:nvPr/>
        </p:nvSpPr>
        <p:spPr>
          <a:xfrm>
            <a:off x="383727" y="1020091"/>
            <a:ext cx="7453872" cy="40783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S. mansoni &amp; S. japonicum located mainly in </a:t>
            </a:r>
            <a:r>
              <a:rPr lang="en-US" altLang="en-US" b="1" dirty="0">
                <a:solidFill>
                  <a:srgbClr val="FF0000"/>
                </a:solidFill>
              </a:rPr>
              <a:t>mesenteric</a:t>
            </a:r>
            <a:r>
              <a:rPr lang="en-US" altLang="en-US" dirty="0">
                <a:solidFill>
                  <a:schemeClr val="tx1"/>
                </a:solidFill>
              </a:rPr>
              <a:t> vein and its branches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4045755" y="2506031"/>
            <a:ext cx="4017097" cy="1007941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1- some eggs find their way into the lumen of the bowel and appear in the </a:t>
            </a:r>
            <a:r>
              <a:rPr lang="en-US" altLang="en-US" dirty="0" err="1">
                <a:solidFill>
                  <a:schemeClr val="tx1"/>
                </a:solidFill>
              </a:rPr>
              <a:t>faeces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398201" y="3615957"/>
            <a:ext cx="8083800" cy="62524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   again some of these eggs find their way through the liver tissue and enter the systemic circulation to another organ as  brain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2" name="سهم منحني إلى اليمين 31"/>
          <p:cNvSpPr/>
          <p:nvPr/>
        </p:nvSpPr>
        <p:spPr>
          <a:xfrm>
            <a:off x="153947" y="1174876"/>
            <a:ext cx="229780" cy="754408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3" name="سهم منحني إلى اليمين 32"/>
          <p:cNvSpPr/>
          <p:nvPr/>
        </p:nvSpPr>
        <p:spPr>
          <a:xfrm>
            <a:off x="-5397" y="3010367"/>
            <a:ext cx="430602" cy="857383"/>
          </a:xfrm>
          <a:prstGeom prst="curvedRightArrow">
            <a:avLst>
              <a:gd name="adj1" fmla="val 31667"/>
              <a:gd name="adj2" fmla="val 56496"/>
              <a:gd name="adj3" fmla="val 4996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383727" y="2499521"/>
            <a:ext cx="3395813" cy="1014451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</a:rPr>
              <a:t>2- other flow  with blood stream in the portal circulation and enter the </a:t>
            </a:r>
            <a:r>
              <a:rPr lang="en-US" altLang="en-US" b="1" dirty="0">
                <a:solidFill>
                  <a:srgbClr val="FF0000"/>
                </a:solidFill>
              </a:rPr>
              <a:t>LIVER*</a:t>
            </a:r>
            <a:r>
              <a:rPr lang="en-US" altLang="en-US" dirty="0"/>
              <a:t>. </a:t>
            </a:r>
          </a:p>
        </p:txBody>
      </p:sp>
      <p:sp>
        <p:nvSpPr>
          <p:cNvPr id="35" name="سهم للأسفل 34"/>
          <p:cNvSpPr/>
          <p:nvPr/>
        </p:nvSpPr>
        <p:spPr>
          <a:xfrm rot="1885468">
            <a:off x="1395458" y="2070667"/>
            <a:ext cx="306902" cy="430263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سهم للأسفل 35"/>
          <p:cNvSpPr/>
          <p:nvPr/>
        </p:nvSpPr>
        <p:spPr>
          <a:xfrm rot="19853177">
            <a:off x="5173568" y="2016639"/>
            <a:ext cx="307288" cy="48396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40614" y="1721978"/>
            <a:ext cx="5756778" cy="438047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The worm discharges </a:t>
            </a:r>
            <a:r>
              <a:rPr lang="en-US" altLang="en-US" b="1" dirty="0">
                <a:solidFill>
                  <a:srgbClr val="FF0000"/>
                </a:solidFill>
              </a:rPr>
              <a:t>EGGS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tx1"/>
                </a:solidFill>
              </a:rPr>
              <a:t>,the eggs travel in 2 directions : </a:t>
            </a:r>
          </a:p>
        </p:txBody>
      </p:sp>
      <p:pic>
        <p:nvPicPr>
          <p:cNvPr id="41" name="Picture 3" descr="H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016" y="2691306"/>
            <a:ext cx="1522428" cy="16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مستطيل 41"/>
          <p:cNvSpPr/>
          <p:nvPr/>
        </p:nvSpPr>
        <p:spPr>
          <a:xfrm>
            <a:off x="8786765" y="4327135"/>
            <a:ext cx="154555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sz="1400" dirty="0">
                <a:solidFill>
                  <a:srgbClr val="FF0000"/>
                </a:solidFill>
              </a:rPr>
              <a:t>Hepatomegaly and splenomegaly with ascites. </a:t>
            </a:r>
          </a:p>
        </p:txBody>
      </p:sp>
      <p:pic>
        <p:nvPicPr>
          <p:cNvPr id="44" name="Picture 2" descr="hyp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317" y="2654399"/>
            <a:ext cx="1736035" cy="171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مستطيل 45"/>
          <p:cNvSpPr/>
          <p:nvPr/>
        </p:nvSpPr>
        <p:spPr>
          <a:xfrm>
            <a:off x="10332317" y="4373545"/>
            <a:ext cx="1804885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400" dirty="0"/>
              <a:t>Portal hypertension  in chronic schistosomiasis</a:t>
            </a:r>
            <a:endParaRPr lang="ar-SA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4117" y="6371545"/>
            <a:ext cx="970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*Three parasite manly effect the liver 1-schistosoma 2-E-histolytica (abscess) 3-echiococuss </a:t>
            </a:r>
            <a:r>
              <a:rPr lang="en-GB" dirty="0" err="1">
                <a:solidFill>
                  <a:srgbClr val="FF0000"/>
                </a:solidFill>
              </a:rPr>
              <a:t>granulosus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5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مستطيل مستدير الزوايا 30"/>
          <p:cNvSpPr/>
          <p:nvPr/>
        </p:nvSpPr>
        <p:spPr>
          <a:xfrm>
            <a:off x="485429" y="1916117"/>
            <a:ext cx="10996683" cy="431313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tx1"/>
                </a:solidFill>
              </a:rPr>
              <a:t>Constriction of the orifice of the ureter may produce </a:t>
            </a:r>
            <a:r>
              <a:rPr lang="en-US" altLang="en-US" dirty="0">
                <a:solidFill>
                  <a:srgbClr val="FF0000"/>
                </a:solidFill>
              </a:rPr>
              <a:t>kidney damage</a:t>
            </a:r>
            <a:r>
              <a:rPr lang="en-US" altLang="en-US" dirty="0">
                <a:solidFill>
                  <a:schemeClr val="tx1"/>
                </a:solidFill>
              </a:rPr>
              <a:t> , hydronephrosis and </a:t>
            </a:r>
            <a:r>
              <a:rPr lang="en-US" altLang="en-US" dirty="0">
                <a:solidFill>
                  <a:srgbClr val="FF0000"/>
                </a:solidFill>
              </a:rPr>
              <a:t>cancer of the bladder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5" name="سهم منحني إلى اليمين 24"/>
          <p:cNvSpPr/>
          <p:nvPr/>
        </p:nvSpPr>
        <p:spPr>
          <a:xfrm>
            <a:off x="123163" y="1648968"/>
            <a:ext cx="430602" cy="608076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485430" y="265854"/>
            <a:ext cx="5899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S. haematobium 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29313" y="1375152"/>
            <a:ext cx="11351869" cy="402828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Many eggs are trapped in the wall of the bladder where they may give rise to </a:t>
            </a:r>
            <a:r>
              <a:rPr lang="en-US" altLang="en-US" dirty="0">
                <a:solidFill>
                  <a:srgbClr val="FF0000"/>
                </a:solidFill>
              </a:rPr>
              <a:t>calcification and granuloma  formation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2" name="سهم منحني إلى اليمين 31"/>
          <p:cNvSpPr/>
          <p:nvPr/>
        </p:nvSpPr>
        <p:spPr>
          <a:xfrm>
            <a:off x="67175" y="967455"/>
            <a:ext cx="430602" cy="608076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29313" y="847350"/>
            <a:ext cx="7951444" cy="402508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the worm is located in the vesical venous plexus surrounding the urinary bladder .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28" name="Picture 3" descr="SCHISTOSOMIASIS_GRANULOMA_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605" y="2666007"/>
            <a:ext cx="2655818" cy="135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27" descr="2381-150x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801" y="3958"/>
            <a:ext cx="1660199" cy="124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6545933" y="3736478"/>
            <a:ext cx="213323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latin typeface="+mn-lt"/>
              </a:rPr>
              <a:t>Egg of  S. </a:t>
            </a:r>
            <a:r>
              <a:rPr lang="en-US" altLang="en-US" sz="1600" dirty="0" err="1">
                <a:solidFill>
                  <a:srgbClr val="FF0000"/>
                </a:solidFill>
                <a:latin typeface="+mn-lt"/>
              </a:rPr>
              <a:t>haematobium</a:t>
            </a:r>
            <a:r>
              <a:rPr lang="en-US" altLang="en-US" sz="1600" dirty="0">
                <a:solidFill>
                  <a:srgbClr val="FF0000"/>
                </a:solidFill>
                <a:latin typeface="+mn-lt"/>
              </a:rPr>
              <a:t> central spine</a:t>
            </a:r>
          </a:p>
        </p:txBody>
      </p:sp>
      <p:pic>
        <p:nvPicPr>
          <p:cNvPr id="52" name="Picture 9" descr="eg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810" y="2722150"/>
            <a:ext cx="1727221" cy="98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4759179" y="3678089"/>
            <a:ext cx="173438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latin typeface="+mn-lt"/>
              </a:rPr>
              <a:t>Egg of  S. </a:t>
            </a:r>
            <a:r>
              <a:rPr lang="en-US" altLang="en-US" sz="1600" dirty="0" err="1">
                <a:solidFill>
                  <a:srgbClr val="FF0000"/>
                </a:solidFill>
                <a:latin typeface="+mn-lt"/>
              </a:rPr>
              <a:t>mansoni</a:t>
            </a:r>
            <a:r>
              <a:rPr lang="en-US" altLang="en-US" sz="1600" dirty="0">
                <a:solidFill>
                  <a:srgbClr val="FF0000"/>
                </a:solidFill>
                <a:latin typeface="+mn-lt"/>
              </a:rPr>
              <a:t> lateral spine</a:t>
            </a:r>
          </a:p>
        </p:txBody>
      </p:sp>
      <p:pic>
        <p:nvPicPr>
          <p:cNvPr id="54" name="Picture 2" descr="Schistosomiasis_liver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634"/>
            <a:ext cx="1828800" cy="145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4"/>
          <p:cNvSpPr txBox="1">
            <a:spLocks noChangeArrowheads="1"/>
          </p:cNvSpPr>
          <p:nvPr/>
        </p:nvSpPr>
        <p:spPr bwMode="auto">
          <a:xfrm>
            <a:off x="-26024" y="5785189"/>
            <a:ext cx="367550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+mn-lt"/>
              </a:rPr>
              <a:t>Eggs of </a:t>
            </a:r>
            <a:r>
              <a:rPr lang="en-US" altLang="en-US" sz="1600" i="1" u="sng" dirty="0">
                <a:latin typeface="+mn-lt"/>
              </a:rPr>
              <a:t>Schistosoma mansoni  </a:t>
            </a:r>
            <a:r>
              <a:rPr lang="en-US" altLang="en-US" sz="1600" dirty="0">
                <a:latin typeface="+mn-lt"/>
              </a:rPr>
              <a:t>in the liver and cellular reaction. </a:t>
            </a:r>
            <a:endParaRPr lang="ar-SA" altLang="en-US" sz="1600" dirty="0">
              <a:latin typeface="+mn-lt"/>
            </a:endParaRPr>
          </a:p>
        </p:txBody>
      </p:sp>
      <p:pic>
        <p:nvPicPr>
          <p:cNvPr id="56" name="Picture 3" descr="S_mansoni_egg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34" y="4333634"/>
            <a:ext cx="1810544" cy="145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موصل مستقيم 3"/>
          <p:cNvCxnSpPr/>
          <p:nvPr/>
        </p:nvCxnSpPr>
        <p:spPr>
          <a:xfrm flipV="1">
            <a:off x="-26024" y="2489350"/>
            <a:ext cx="12192000" cy="4812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Picture 3" descr="S_mansoni_egg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3227"/>
            <a:ext cx="1505101" cy="97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S_mansoni_egg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536" y="2722150"/>
            <a:ext cx="1285116" cy="97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 descr="S_mansoni_egg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102" y="2722150"/>
            <a:ext cx="1287434" cy="98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0" y="3704873"/>
            <a:ext cx="408002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+mn-lt"/>
              </a:rPr>
              <a:t>Eggs of </a:t>
            </a:r>
            <a:r>
              <a:rPr lang="en-US" altLang="en-US" sz="1600" i="1" u="sng" dirty="0">
                <a:solidFill>
                  <a:srgbClr val="FF0000"/>
                </a:solidFill>
                <a:latin typeface="+mn-lt"/>
              </a:rPr>
              <a:t>Schistosoma mansoni with lateral spine </a:t>
            </a:r>
            <a:endParaRPr lang="ar-SA" altLang="en-US" sz="1600" i="1" u="sng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3" name="Picture 2" descr="fig87_3">
            <a:extLst>
              <a:ext uri="{FF2B5EF4-FFF2-40B4-BE49-F238E27FC236}">
                <a16:creationId xmlns:a16="http://schemas.microsoft.com/office/drawing/2014/main" xmlns="" id="{4BDF443D-ED41-4750-AF99-AF4FC2E69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652" y="4333634"/>
            <a:ext cx="4790247" cy="198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 descr="S_haematobium_eggO">
            <a:extLst>
              <a:ext uri="{FF2B5EF4-FFF2-40B4-BE49-F238E27FC236}">
                <a16:creationId xmlns:a16="http://schemas.microsoft.com/office/drawing/2014/main" xmlns="" id="{3B9FE985-D862-4BED-96FC-934B97FA8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33" y="2682303"/>
            <a:ext cx="2133231" cy="101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1">
            <a:extLst>
              <a:ext uri="{FF2B5EF4-FFF2-40B4-BE49-F238E27FC236}">
                <a16:creationId xmlns:a16="http://schemas.microsoft.com/office/drawing/2014/main" xmlns="" id="{C309F0B7-BC3D-48B1-B826-4BF2BEE55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0111" y="6257836"/>
            <a:ext cx="3887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Schistosoma </a:t>
            </a:r>
            <a:r>
              <a:rPr lang="en-US" altLang="en-US" sz="2000" dirty="0" err="1">
                <a:latin typeface="+mj-lt"/>
              </a:rPr>
              <a:t>mansoni</a:t>
            </a:r>
            <a:endParaRPr lang="en-US" altLang="en-US" sz="2000" dirty="0">
              <a:latin typeface="+mj-lt"/>
            </a:endParaRPr>
          </a:p>
        </p:txBody>
      </p:sp>
      <p:pic>
        <p:nvPicPr>
          <p:cNvPr id="36" name="Picture 2" descr="Portalhypn">
            <a:extLst>
              <a:ext uri="{FF2B5EF4-FFF2-40B4-BE49-F238E27FC236}">
                <a16:creationId xmlns:a16="http://schemas.microsoft.com/office/drawing/2014/main" xmlns="" id="{03FAA608-1B40-48C1-B766-681AAE244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532" y="4333634"/>
            <a:ext cx="3477824" cy="198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ight Arrow 2">
            <a:extLst>
              <a:ext uri="{FF2B5EF4-FFF2-40B4-BE49-F238E27FC236}">
                <a16:creationId xmlns:a16="http://schemas.microsoft.com/office/drawing/2014/main" xmlns="" id="{C4CBCA52-FE28-4600-BD15-BC1DDD0068A5}"/>
              </a:ext>
            </a:extLst>
          </p:cNvPr>
          <p:cNvSpPr/>
          <p:nvPr/>
        </p:nvSpPr>
        <p:spPr>
          <a:xfrm>
            <a:off x="9498840" y="5059411"/>
            <a:ext cx="218069" cy="121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50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</TotalTime>
  <Words>1621</Words>
  <Application>Microsoft Macintosh PowerPoint</Application>
  <PresentationFormat>Widescreen</PresentationFormat>
  <Paragraphs>222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OBJECTIVES: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</dc:title>
  <dc:creator>kobe</dc:creator>
  <cp:lastModifiedBy>شوق</cp:lastModifiedBy>
  <cp:revision>107</cp:revision>
  <dcterms:created xsi:type="dcterms:W3CDTF">2016-09-30T08:16:06Z</dcterms:created>
  <dcterms:modified xsi:type="dcterms:W3CDTF">2017-12-14T15:00:10Z</dcterms:modified>
</cp:coreProperties>
</file>