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15"/>
  </p:notesMasterIdLst>
  <p:sldIdLst>
    <p:sldId id="262" r:id="rId2"/>
    <p:sldId id="271" r:id="rId3"/>
    <p:sldId id="272" r:id="rId4"/>
    <p:sldId id="273" r:id="rId5"/>
    <p:sldId id="274" r:id="rId6"/>
    <p:sldId id="265" r:id="rId7"/>
    <p:sldId id="266" r:id="rId8"/>
    <p:sldId id="277" r:id="rId9"/>
    <p:sldId id="264" r:id="rId10"/>
    <p:sldId id="278" r:id="rId11"/>
    <p:sldId id="261" r:id="rId12"/>
    <p:sldId id="279"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DDDDDD"/>
    <a:srgbClr val="FF9933"/>
    <a:srgbClr val="FF9966"/>
    <a:srgbClr val="FF7C80"/>
    <a:srgbClr val="CC00FF"/>
    <a:srgbClr val="008000"/>
    <a:srgbClr val="0000CC"/>
    <a:srgbClr val="41414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5" autoAdjust="0"/>
    <p:restoredTop sz="94660"/>
  </p:normalViewPr>
  <p:slideViewPr>
    <p:cSldViewPr snapToGrid="0">
      <p:cViewPr varScale="1">
        <p:scale>
          <a:sx n="77" d="100"/>
          <a:sy n="77" d="100"/>
        </p:scale>
        <p:origin x="20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53F11-2F7E-4D2D-99FA-663E58A892B7}"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042D-4D00-4C37-9F90-B8D89016A983}" type="slidenum">
              <a:rPr lang="en-US" smtClean="0"/>
              <a:t>‹#›</a:t>
            </a:fld>
            <a:endParaRPr lang="en-US"/>
          </a:p>
        </p:txBody>
      </p:sp>
    </p:spTree>
    <p:extLst>
      <p:ext uri="{BB962C8B-B14F-4D97-AF65-F5344CB8AC3E}">
        <p14:creationId xmlns:p14="http://schemas.microsoft.com/office/powerpoint/2010/main" val="409781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E487-FEE8-4C03-953F-42506F938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B6A8F0-6253-4EE4-A557-FC39DC011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C8541C-2C30-471E-9DDB-80EECFC229BE}"/>
              </a:ext>
            </a:extLst>
          </p:cNvPr>
          <p:cNvSpPr>
            <a:spLocks noGrp="1"/>
          </p:cNvSpPr>
          <p:nvPr>
            <p:ph type="dt" sz="half" idx="10"/>
          </p:nvPr>
        </p:nvSpPr>
        <p:spPr/>
        <p:txBody>
          <a:bodyPr/>
          <a:lstStyle/>
          <a:p>
            <a:fld id="{9334D819-9F07-4261-B09B-9E467E5D9002}" type="datetimeFigureOut">
              <a:rPr lang="en-US" smtClean="0"/>
              <a:pPr/>
              <a:t>12/26/2017</a:t>
            </a:fld>
            <a:endParaRPr lang="en-US" dirty="0"/>
          </a:p>
        </p:txBody>
      </p:sp>
      <p:sp>
        <p:nvSpPr>
          <p:cNvPr id="5" name="Footer Placeholder 4">
            <a:extLst>
              <a:ext uri="{FF2B5EF4-FFF2-40B4-BE49-F238E27FC236}">
                <a16:creationId xmlns:a16="http://schemas.microsoft.com/office/drawing/2014/main" id="{E2F48E2C-A2C5-42D2-8872-C99D6A5291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9B46A7-D117-4B5B-9F28-95E9D8A9138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85431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E4D-E6EF-4B15-A091-B0BD235A4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0DEB8A-2104-4EE0-8565-0198596A81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FF9C7-0729-4082-BE5D-28B8A87A2262}"/>
              </a:ext>
            </a:extLst>
          </p:cNvPr>
          <p:cNvSpPr>
            <a:spLocks noGrp="1"/>
          </p:cNvSpPr>
          <p:nvPr>
            <p:ph type="dt" sz="half" idx="10"/>
          </p:nvPr>
        </p:nvSpPr>
        <p:spPr/>
        <p:txBody>
          <a:bodyPr/>
          <a:lstStyle/>
          <a:p>
            <a:fld id="{9334D819-9F07-4261-B09B-9E467E5D9002}" type="datetimeFigureOut">
              <a:rPr lang="en-US" smtClean="0"/>
              <a:t>12/26/2017</a:t>
            </a:fld>
            <a:endParaRPr lang="en-US" dirty="0"/>
          </a:p>
        </p:txBody>
      </p:sp>
      <p:sp>
        <p:nvSpPr>
          <p:cNvPr id="5" name="Footer Placeholder 4">
            <a:extLst>
              <a:ext uri="{FF2B5EF4-FFF2-40B4-BE49-F238E27FC236}">
                <a16:creationId xmlns:a16="http://schemas.microsoft.com/office/drawing/2014/main" id="{FF215C5D-F5F0-4612-8ADC-59101C584D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B2F012-EDB7-45E0-8394-18DE282070F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017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BD7806-12FE-4F5F-BE59-54192E70F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FCEB49-3958-4CCA-A779-72A895C659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CE333-D839-46AE-9654-9647AE3DBA9A}"/>
              </a:ext>
            </a:extLst>
          </p:cNvPr>
          <p:cNvSpPr>
            <a:spLocks noGrp="1"/>
          </p:cNvSpPr>
          <p:nvPr>
            <p:ph type="dt" sz="half" idx="10"/>
          </p:nvPr>
        </p:nvSpPr>
        <p:spPr/>
        <p:txBody>
          <a:bodyPr/>
          <a:lstStyle/>
          <a:p>
            <a:fld id="{9334D819-9F07-4261-B09B-9E467E5D9002}" type="datetimeFigureOut">
              <a:rPr lang="en-US" smtClean="0"/>
              <a:t>12/26/2017</a:t>
            </a:fld>
            <a:endParaRPr lang="en-US" dirty="0"/>
          </a:p>
        </p:txBody>
      </p:sp>
      <p:sp>
        <p:nvSpPr>
          <p:cNvPr id="5" name="Footer Placeholder 4">
            <a:extLst>
              <a:ext uri="{FF2B5EF4-FFF2-40B4-BE49-F238E27FC236}">
                <a16:creationId xmlns:a16="http://schemas.microsoft.com/office/drawing/2014/main" id="{716F5AFA-E4C2-4079-8F72-8A765193F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4A8892-A083-4571-BFA4-5643F6D258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60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078F-F1B2-4556-9170-2D0CBAB9A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48954-6A81-41C6-A04F-A59E18EC1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8C377-B7C2-4062-882B-02408DF0F7DB}"/>
              </a:ext>
            </a:extLst>
          </p:cNvPr>
          <p:cNvSpPr>
            <a:spLocks noGrp="1"/>
          </p:cNvSpPr>
          <p:nvPr>
            <p:ph type="dt" sz="half" idx="10"/>
          </p:nvPr>
        </p:nvSpPr>
        <p:spPr/>
        <p:txBody>
          <a:bodyPr/>
          <a:lstStyle/>
          <a:p>
            <a:fld id="{9334D819-9F07-4261-B09B-9E467E5D9002}" type="datetimeFigureOut">
              <a:rPr lang="en-US" smtClean="0"/>
              <a:t>12/26/2017</a:t>
            </a:fld>
            <a:endParaRPr lang="en-US" dirty="0"/>
          </a:p>
        </p:txBody>
      </p:sp>
      <p:sp>
        <p:nvSpPr>
          <p:cNvPr id="5" name="Footer Placeholder 4">
            <a:extLst>
              <a:ext uri="{FF2B5EF4-FFF2-40B4-BE49-F238E27FC236}">
                <a16:creationId xmlns:a16="http://schemas.microsoft.com/office/drawing/2014/main" id="{CC17D246-1AF0-42C8-AC02-B3A80B6C3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1977DE-E876-4219-BF44-33E4AF342DA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540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5754-CF6C-4A4D-8865-BF1E126F3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DEE2A-B077-4A8F-AA82-A0F999FF1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7C7CC5-FDEC-4B47-82FC-41889ABFAA49}"/>
              </a:ext>
            </a:extLst>
          </p:cNvPr>
          <p:cNvSpPr>
            <a:spLocks noGrp="1"/>
          </p:cNvSpPr>
          <p:nvPr>
            <p:ph type="dt" sz="half" idx="10"/>
          </p:nvPr>
        </p:nvSpPr>
        <p:spPr/>
        <p:txBody>
          <a:bodyPr/>
          <a:lstStyle/>
          <a:p>
            <a:fld id="{9334D819-9F07-4261-B09B-9E467E5D9002}" type="datetimeFigureOut">
              <a:rPr lang="en-US" smtClean="0"/>
              <a:pPr/>
              <a:t>12/26/2017</a:t>
            </a:fld>
            <a:endParaRPr lang="en-US" dirty="0"/>
          </a:p>
        </p:txBody>
      </p:sp>
      <p:sp>
        <p:nvSpPr>
          <p:cNvPr id="5" name="Footer Placeholder 4">
            <a:extLst>
              <a:ext uri="{FF2B5EF4-FFF2-40B4-BE49-F238E27FC236}">
                <a16:creationId xmlns:a16="http://schemas.microsoft.com/office/drawing/2014/main" id="{3998731A-F93A-41CD-B48F-90988BCD0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E6D0F7-3918-41A4-908D-C5C1CD1569B5}"/>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7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C500-7B41-484B-9508-147EAF436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55293-0C27-4D0B-9605-B1AB2B9D79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572FE5-6F6B-4DD1-8C77-85660AA2EF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8DC7E-8FA3-4F95-88DA-089562931E12}"/>
              </a:ext>
            </a:extLst>
          </p:cNvPr>
          <p:cNvSpPr>
            <a:spLocks noGrp="1"/>
          </p:cNvSpPr>
          <p:nvPr>
            <p:ph type="dt" sz="half" idx="10"/>
          </p:nvPr>
        </p:nvSpPr>
        <p:spPr/>
        <p:txBody>
          <a:bodyPr/>
          <a:lstStyle/>
          <a:p>
            <a:fld id="{9334D819-9F07-4261-B09B-9E467E5D9002}" type="datetimeFigureOut">
              <a:rPr lang="en-US" smtClean="0"/>
              <a:t>12/26/2017</a:t>
            </a:fld>
            <a:endParaRPr lang="en-US" dirty="0"/>
          </a:p>
        </p:txBody>
      </p:sp>
      <p:sp>
        <p:nvSpPr>
          <p:cNvPr id="6" name="Footer Placeholder 5">
            <a:extLst>
              <a:ext uri="{FF2B5EF4-FFF2-40B4-BE49-F238E27FC236}">
                <a16:creationId xmlns:a16="http://schemas.microsoft.com/office/drawing/2014/main" id="{58405659-F190-440D-AAE6-858681CFB7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0CE518-90FB-4424-A29C-1F1ABE1E770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511240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64CE-6E7A-48E1-8FDC-4561158F3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337A48-8B3D-4E20-A352-17EDC11EE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45464C-48C6-4AB2-94A3-B43B6317CC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99FC64-ED77-4BD0-B5B4-5904903C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484209-D9C2-4E6F-A710-9FE61D48B7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E3A0F-82A1-4936-8747-5EB21579D9E2}"/>
              </a:ext>
            </a:extLst>
          </p:cNvPr>
          <p:cNvSpPr>
            <a:spLocks noGrp="1"/>
          </p:cNvSpPr>
          <p:nvPr>
            <p:ph type="dt" sz="half" idx="10"/>
          </p:nvPr>
        </p:nvSpPr>
        <p:spPr/>
        <p:txBody>
          <a:bodyPr/>
          <a:lstStyle/>
          <a:p>
            <a:fld id="{9334D819-9F07-4261-B09B-9E467E5D9002}" type="datetimeFigureOut">
              <a:rPr lang="en-US" smtClean="0"/>
              <a:t>12/26/2017</a:t>
            </a:fld>
            <a:endParaRPr lang="en-US" dirty="0"/>
          </a:p>
        </p:txBody>
      </p:sp>
      <p:sp>
        <p:nvSpPr>
          <p:cNvPr id="8" name="Footer Placeholder 7">
            <a:extLst>
              <a:ext uri="{FF2B5EF4-FFF2-40B4-BE49-F238E27FC236}">
                <a16:creationId xmlns:a16="http://schemas.microsoft.com/office/drawing/2014/main" id="{67984429-231A-4AD2-B98B-046B3C8718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8968F1-D2B3-4B52-B356-1FBC241F5C9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07125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0EC1-4611-4C6B-AA47-DC250E99B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B5D828-283B-49BB-9194-815807C7E0BC}"/>
              </a:ext>
            </a:extLst>
          </p:cNvPr>
          <p:cNvSpPr>
            <a:spLocks noGrp="1"/>
          </p:cNvSpPr>
          <p:nvPr>
            <p:ph type="dt" sz="half" idx="10"/>
          </p:nvPr>
        </p:nvSpPr>
        <p:spPr/>
        <p:txBody>
          <a:bodyPr/>
          <a:lstStyle/>
          <a:p>
            <a:fld id="{9334D819-9F07-4261-B09B-9E467E5D9002}" type="datetimeFigureOut">
              <a:rPr lang="en-US" smtClean="0"/>
              <a:t>12/26/2017</a:t>
            </a:fld>
            <a:endParaRPr lang="en-US" dirty="0"/>
          </a:p>
        </p:txBody>
      </p:sp>
      <p:sp>
        <p:nvSpPr>
          <p:cNvPr id="4" name="Footer Placeholder 3">
            <a:extLst>
              <a:ext uri="{FF2B5EF4-FFF2-40B4-BE49-F238E27FC236}">
                <a16:creationId xmlns:a16="http://schemas.microsoft.com/office/drawing/2014/main" id="{D0656FD7-81EF-463E-994C-DE056CD3D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7CD922-202A-4BBF-8FA2-E2D05EB390F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791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07F77-8396-45B6-B6B3-809EA18E9C14}"/>
              </a:ext>
            </a:extLst>
          </p:cNvPr>
          <p:cNvSpPr>
            <a:spLocks noGrp="1"/>
          </p:cNvSpPr>
          <p:nvPr>
            <p:ph type="dt" sz="half" idx="10"/>
          </p:nvPr>
        </p:nvSpPr>
        <p:spPr/>
        <p:txBody>
          <a:bodyPr/>
          <a:lstStyle/>
          <a:p>
            <a:fld id="{9334D819-9F07-4261-B09B-9E467E5D9002}" type="datetimeFigureOut">
              <a:rPr lang="en-US" smtClean="0"/>
              <a:t>12/26/2017</a:t>
            </a:fld>
            <a:endParaRPr lang="en-US" dirty="0"/>
          </a:p>
        </p:txBody>
      </p:sp>
      <p:sp>
        <p:nvSpPr>
          <p:cNvPr id="3" name="Footer Placeholder 2">
            <a:extLst>
              <a:ext uri="{FF2B5EF4-FFF2-40B4-BE49-F238E27FC236}">
                <a16:creationId xmlns:a16="http://schemas.microsoft.com/office/drawing/2014/main" id="{3D229076-B574-4DF7-8DFF-32D18D39EB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D1499A-276A-490F-9190-AA8F9A2E2C9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77319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9F48-3660-4094-8436-BB4E3A368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7EBEA1-BD5E-47CA-BFA7-7A66A0E26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3C3659-89B9-4078-8CCF-5FEB4862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8CAA12-1BF5-4C7A-9AD1-3790C1873AFB}"/>
              </a:ext>
            </a:extLst>
          </p:cNvPr>
          <p:cNvSpPr>
            <a:spLocks noGrp="1"/>
          </p:cNvSpPr>
          <p:nvPr>
            <p:ph type="dt" sz="half" idx="10"/>
          </p:nvPr>
        </p:nvSpPr>
        <p:spPr/>
        <p:txBody>
          <a:bodyPr/>
          <a:lstStyle/>
          <a:p>
            <a:fld id="{9334D819-9F07-4261-B09B-9E467E5D9002}" type="datetimeFigureOut">
              <a:rPr lang="en-US" smtClean="0"/>
              <a:t>12/26/2017</a:t>
            </a:fld>
            <a:endParaRPr lang="en-US" dirty="0"/>
          </a:p>
        </p:txBody>
      </p:sp>
      <p:sp>
        <p:nvSpPr>
          <p:cNvPr id="6" name="Footer Placeholder 5">
            <a:extLst>
              <a:ext uri="{FF2B5EF4-FFF2-40B4-BE49-F238E27FC236}">
                <a16:creationId xmlns:a16="http://schemas.microsoft.com/office/drawing/2014/main" id="{71097DCA-EE76-480B-A505-E609EA073A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9F6E70-8175-4083-B4C5-C5ACE81246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423586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ECA7-99F7-4118-BEC8-3094599D0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C12C78-5570-4841-B60D-EEEE3BE2E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79E6C1-F09F-4468-92D5-A13719AA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1D4862-EB00-4D9C-8F6D-9EE1147E4DD8}"/>
              </a:ext>
            </a:extLst>
          </p:cNvPr>
          <p:cNvSpPr>
            <a:spLocks noGrp="1"/>
          </p:cNvSpPr>
          <p:nvPr>
            <p:ph type="dt" sz="half" idx="10"/>
          </p:nvPr>
        </p:nvSpPr>
        <p:spPr/>
        <p:txBody>
          <a:bodyPr/>
          <a:lstStyle/>
          <a:p>
            <a:fld id="{9334D819-9F07-4261-B09B-9E467E5D9002}" type="datetimeFigureOut">
              <a:rPr lang="en-US" smtClean="0"/>
              <a:t>12/26/2017</a:t>
            </a:fld>
            <a:endParaRPr lang="en-US" dirty="0"/>
          </a:p>
        </p:txBody>
      </p:sp>
      <p:sp>
        <p:nvSpPr>
          <p:cNvPr id="6" name="Footer Placeholder 5">
            <a:extLst>
              <a:ext uri="{FF2B5EF4-FFF2-40B4-BE49-F238E27FC236}">
                <a16:creationId xmlns:a16="http://schemas.microsoft.com/office/drawing/2014/main" id="{8E90C2FC-B6DB-467C-9B60-C6B4ECEA66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B23FB9-8BCA-4ADA-8921-319629CDC3B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252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749B0-1043-41C6-80D9-F3CF73F69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E2C3B7-5A8A-4EB3-9593-0739A6BAF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C5636-6F99-4292-AC2F-3D7B1375E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12/26/2017</a:t>
            </a:fld>
            <a:endParaRPr lang="en-US" dirty="0"/>
          </a:p>
        </p:txBody>
      </p:sp>
      <p:sp>
        <p:nvSpPr>
          <p:cNvPr id="5" name="Footer Placeholder 4">
            <a:extLst>
              <a:ext uri="{FF2B5EF4-FFF2-40B4-BE49-F238E27FC236}">
                <a16:creationId xmlns:a16="http://schemas.microsoft.com/office/drawing/2014/main" id="{22995796-9304-4B1A-9FDD-9B423E16D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3E1AA1-8F8A-48FD-B621-9DC60152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74890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docs.google.com/presentation/d/10zRUawfvoXG_BGXBh6f9W2NeRSSfW6Q_zW9VhGQtK_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Buffy_coa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FFECE9C-A2FE-4C10-B189-FC1599107CB5}"/>
              </a:ext>
            </a:extLst>
          </p:cNvPr>
          <p:cNvPicPr>
            <a:picLocks noChangeAspect="1"/>
          </p:cNvPicPr>
          <p:nvPr/>
        </p:nvPicPr>
        <p:blipFill>
          <a:blip r:embed="rId2"/>
          <a:stretch>
            <a:fillRect/>
          </a:stretch>
        </p:blipFill>
        <p:spPr>
          <a:xfrm>
            <a:off x="9302320" y="6154"/>
            <a:ext cx="2889680" cy="1643319"/>
          </a:xfrm>
          <a:prstGeom prst="rect">
            <a:avLst/>
          </a:prstGeom>
        </p:spPr>
      </p:pic>
      <p:pic>
        <p:nvPicPr>
          <p:cNvPr id="25" name="صورة 2">
            <a:extLst>
              <a:ext uri="{FF2B5EF4-FFF2-40B4-BE49-F238E27FC236}">
                <a16:creationId xmlns:a16="http://schemas.microsoft.com/office/drawing/2014/main" id="{456DF3F2-9714-4DE6-AF9B-FE175EC1CA2B}"/>
              </a:ext>
            </a:extLst>
          </p:cNvPr>
          <p:cNvPicPr>
            <a:picLocks noChangeAspect="1"/>
          </p:cNvPicPr>
          <p:nvPr/>
        </p:nvPicPr>
        <p:blipFill>
          <a:blip r:embed="rId3"/>
          <a:stretch>
            <a:fillRect/>
          </a:stretch>
        </p:blipFill>
        <p:spPr>
          <a:xfrm>
            <a:off x="0" y="-134101"/>
            <a:ext cx="2057400" cy="1783574"/>
          </a:xfrm>
          <a:prstGeom prst="rect">
            <a:avLst/>
          </a:prstGeom>
        </p:spPr>
      </p:pic>
      <p:sp>
        <p:nvSpPr>
          <p:cNvPr id="26" name="Rectangle 25">
            <a:extLst>
              <a:ext uri="{FF2B5EF4-FFF2-40B4-BE49-F238E27FC236}">
                <a16:creationId xmlns:a16="http://schemas.microsoft.com/office/drawing/2014/main" id="{657A4952-C7BB-4B44-8C85-34B8EAA20AAA}"/>
              </a:ext>
            </a:extLst>
          </p:cNvPr>
          <p:cNvSpPr/>
          <p:nvPr/>
        </p:nvSpPr>
        <p:spPr>
          <a:xfrm>
            <a:off x="3445817" y="3949043"/>
            <a:ext cx="5300361"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LECTURE: </a:t>
            </a:r>
            <a:r>
              <a:rPr lang="en-US" sz="3600" dirty="0"/>
              <a:t>Trypanosomiases</a:t>
            </a:r>
            <a:endParaRPr lang="en-US" sz="3600" b="0" cap="none" spc="0" dirty="0">
              <a:ln w="0"/>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434EE7AC-43A8-4FFC-B43D-0EF274A12D56}"/>
              </a:ext>
            </a:extLst>
          </p:cNvPr>
          <p:cNvSpPr txBox="1"/>
          <p:nvPr/>
        </p:nvSpPr>
        <p:spPr>
          <a:xfrm>
            <a:off x="109983" y="5350079"/>
            <a:ext cx="2348120" cy="1323439"/>
          </a:xfrm>
          <a:prstGeom prst="rect">
            <a:avLst/>
          </a:prstGeom>
          <a:noFill/>
          <a:ln>
            <a:solidFill>
              <a:schemeClr val="bg1">
                <a:lumMod val="50000"/>
              </a:schemeClr>
            </a:solidFill>
            <a:prstDash val="sysDash"/>
          </a:ln>
        </p:spPr>
        <p:txBody>
          <a:bodyPr wrap="square" rtlCol="0">
            <a:spAutoFit/>
          </a:bodyPr>
          <a:lstStyle/>
          <a:p>
            <a:pPr indent="-342900">
              <a:buSzPct val="96000"/>
              <a:buFont typeface="Arial" panose="020B0604020202020204" pitchFamily="34" charset="0"/>
              <a:buChar char="•"/>
            </a:pPr>
            <a:r>
              <a:rPr lang="en-US" sz="2000" dirty="0">
                <a:solidFill>
                  <a:srgbClr val="FF0000"/>
                </a:solidFill>
              </a:rPr>
              <a:t>Important</a:t>
            </a:r>
          </a:p>
          <a:p>
            <a:pPr indent="-342900">
              <a:buSzPct val="96000"/>
              <a:buFont typeface="Arial" panose="020B0604020202020204" pitchFamily="34" charset="0"/>
              <a:buChar char="•"/>
            </a:pPr>
            <a:r>
              <a:rPr lang="en-US" sz="2000" dirty="0">
                <a:solidFill>
                  <a:schemeClr val="accent1">
                    <a:lumMod val="75000"/>
                  </a:schemeClr>
                </a:solidFill>
              </a:rPr>
              <a:t>Doctor’s notes </a:t>
            </a:r>
          </a:p>
          <a:p>
            <a:pPr indent="-342900">
              <a:buSzPct val="96000"/>
              <a:buFont typeface="Arial" panose="020B0604020202020204" pitchFamily="34" charset="0"/>
              <a:buChar char="•"/>
            </a:pPr>
            <a:r>
              <a:rPr lang="en-US" sz="2000" dirty="0">
                <a:solidFill>
                  <a:schemeClr val="bg1">
                    <a:lumMod val="50000"/>
                  </a:schemeClr>
                </a:solidFill>
              </a:rPr>
              <a:t>Extra explanation</a:t>
            </a:r>
          </a:p>
          <a:p>
            <a:pPr indent="-342900">
              <a:buSzPct val="96000"/>
              <a:buFont typeface="Arial" panose="020B0604020202020204" pitchFamily="34" charset="0"/>
              <a:buChar char="•"/>
            </a:pPr>
            <a:r>
              <a:rPr lang="en-US" sz="2000" b="1" dirty="0">
                <a:solidFill>
                  <a:srgbClr val="7030A0"/>
                </a:solidFill>
              </a:rPr>
              <a:t>Only F </a:t>
            </a:r>
            <a:r>
              <a:rPr lang="en-US" sz="2000" dirty="0">
                <a:solidFill>
                  <a:schemeClr val="bg1">
                    <a:lumMod val="50000"/>
                  </a:schemeClr>
                </a:solidFill>
              </a:rPr>
              <a:t>or </a:t>
            </a:r>
            <a:r>
              <a:rPr lang="en-US" sz="2000" b="1" dirty="0">
                <a:solidFill>
                  <a:schemeClr val="accent5">
                    <a:lumMod val="75000"/>
                  </a:schemeClr>
                </a:solidFill>
              </a:rPr>
              <a:t>only M</a:t>
            </a:r>
          </a:p>
        </p:txBody>
      </p:sp>
      <p:sp>
        <p:nvSpPr>
          <p:cNvPr id="7" name="TextBox 6">
            <a:extLst>
              <a:ext uri="{FF2B5EF4-FFF2-40B4-BE49-F238E27FC236}">
                <a16:creationId xmlns:a16="http://schemas.microsoft.com/office/drawing/2014/main" id="{7B058A09-01A1-4910-A22E-172E6B5F615A}"/>
              </a:ext>
            </a:extLst>
          </p:cNvPr>
          <p:cNvSpPr txBox="1"/>
          <p:nvPr/>
        </p:nvSpPr>
        <p:spPr>
          <a:xfrm>
            <a:off x="4926627" y="4720699"/>
            <a:ext cx="2338743" cy="523220"/>
          </a:xfrm>
          <a:prstGeom prst="rect">
            <a:avLst/>
          </a:prstGeom>
          <a:noFill/>
          <a:ln>
            <a:noFill/>
            <a:prstDash val="sysDash"/>
          </a:ln>
        </p:spPr>
        <p:txBody>
          <a:bodyPr wrap="square" rtlCol="0">
            <a:spAutoFit/>
          </a:bodyPr>
          <a:lstStyle/>
          <a:p>
            <a:pPr algn="ctr"/>
            <a:r>
              <a:rPr lang="en-US" sz="2800" u="sng" dirty="0">
                <a:solidFill>
                  <a:schemeClr val="accent5">
                    <a:lumMod val="75000"/>
                  </a:schemeClr>
                </a:solidFill>
                <a:hlinkClick r:id="rId4"/>
              </a:rPr>
              <a:t>Editing File </a:t>
            </a:r>
            <a:endParaRPr lang="en-US" sz="2800" u="sng" dirty="0">
              <a:solidFill>
                <a:schemeClr val="accent5">
                  <a:lumMod val="75000"/>
                </a:schemeClr>
              </a:solidFill>
            </a:endParaRPr>
          </a:p>
        </p:txBody>
      </p:sp>
      <p:sp>
        <p:nvSpPr>
          <p:cNvPr id="3" name="AutoShape 2" descr="https://mail.google.com/mail/u/0/?ui=2&amp;ik=c99fa0b050&amp;view=fimg&amp;th=15ee8b92b0110c05&amp;attid=0.1.1&amp;disp=emb&amp;attbid=ANGjdJ8eiXo8W8QW4DU3t3sdOf9QhsfwIWfRR8vUqmg3ktvy5gpT6xOt-tjjb3QqSWvcPNdCBS7MKM_Ok2earQjkEAkaxluAIXl_K0TCmJE4oOXm-lJ2060c6a0Ew4c&amp;sz=w1576-h1398&amp;ats=1507143010290&amp;rm=15ee8b92b0110c05&amp;zw&amp;atsh=1">
            <a:extLst>
              <a:ext uri="{FF2B5EF4-FFF2-40B4-BE49-F238E27FC236}">
                <a16:creationId xmlns:a16="http://schemas.microsoft.com/office/drawing/2014/main" id="{2FF0453A-566C-44FF-8747-E21D19657D8E}"/>
              </a:ext>
            </a:extLst>
          </p:cNvPr>
          <p:cNvSpPr>
            <a:spLocks noChangeAspect="1" noChangeArrowheads="1"/>
          </p:cNvSpPr>
          <p:nvPr/>
        </p:nvSpPr>
        <p:spPr bwMode="auto">
          <a:xfrm>
            <a:off x="2343150" y="100013"/>
            <a:ext cx="7505700" cy="6657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6540622-7D11-4BB5-B4B5-D9D60AD25377}"/>
              </a:ext>
            </a:extLst>
          </p:cNvPr>
          <p:cNvPicPr>
            <a:picLocks noChangeAspect="1"/>
          </p:cNvPicPr>
          <p:nvPr/>
        </p:nvPicPr>
        <p:blipFill>
          <a:blip r:embed="rId5"/>
          <a:stretch>
            <a:fillRect/>
          </a:stretch>
        </p:blipFill>
        <p:spPr>
          <a:xfrm rot="166424">
            <a:off x="7523257" y="2459331"/>
            <a:ext cx="1566939" cy="1388839"/>
          </a:xfrm>
          <a:prstGeom prst="rect">
            <a:avLst/>
          </a:prstGeom>
        </p:spPr>
      </p:pic>
      <p:cxnSp>
        <p:nvCxnSpPr>
          <p:cNvPr id="6" name="Straight Connector 5">
            <a:extLst>
              <a:ext uri="{FF2B5EF4-FFF2-40B4-BE49-F238E27FC236}">
                <a16:creationId xmlns:a16="http://schemas.microsoft.com/office/drawing/2014/main" id="{187074DD-87E6-47E2-8D66-8C294443ABAC}"/>
              </a:ext>
            </a:extLst>
          </p:cNvPr>
          <p:cNvCxnSpPr/>
          <p:nvPr/>
        </p:nvCxnSpPr>
        <p:spPr>
          <a:xfrm>
            <a:off x="1762539" y="3885270"/>
            <a:ext cx="8984621"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A8BF91CB-ED92-414E-AF4C-9098E9A4B2C6}"/>
              </a:ext>
            </a:extLst>
          </p:cNvPr>
          <p:cNvPicPr>
            <a:picLocks noChangeAspect="1"/>
          </p:cNvPicPr>
          <p:nvPr/>
        </p:nvPicPr>
        <p:blipFill>
          <a:blip r:embed="rId6"/>
          <a:stretch>
            <a:fillRect/>
          </a:stretch>
        </p:blipFill>
        <p:spPr>
          <a:xfrm>
            <a:off x="3765954" y="302611"/>
            <a:ext cx="3668503" cy="3535729"/>
          </a:xfrm>
          <a:prstGeom prst="rect">
            <a:avLst/>
          </a:prstGeom>
        </p:spPr>
      </p:pic>
      <p:pic>
        <p:nvPicPr>
          <p:cNvPr id="11" name="Picture 10">
            <a:extLst>
              <a:ext uri="{FF2B5EF4-FFF2-40B4-BE49-F238E27FC236}">
                <a16:creationId xmlns:a16="http://schemas.microsoft.com/office/drawing/2014/main" id="{EB028634-0419-4555-8C05-A8662DC51D04}"/>
              </a:ext>
            </a:extLst>
          </p:cNvPr>
          <p:cNvPicPr>
            <a:picLocks noChangeAspect="1"/>
          </p:cNvPicPr>
          <p:nvPr/>
        </p:nvPicPr>
        <p:blipFill>
          <a:blip r:embed="rId7"/>
          <a:stretch>
            <a:fillRect/>
          </a:stretch>
        </p:blipFill>
        <p:spPr>
          <a:xfrm>
            <a:off x="5675381" y="2755330"/>
            <a:ext cx="177208" cy="177208"/>
          </a:xfrm>
          <a:prstGeom prst="rect">
            <a:avLst/>
          </a:prstGeom>
        </p:spPr>
      </p:pic>
      <p:pic>
        <p:nvPicPr>
          <p:cNvPr id="13" name="Picture 12">
            <a:extLst>
              <a:ext uri="{FF2B5EF4-FFF2-40B4-BE49-F238E27FC236}">
                <a16:creationId xmlns:a16="http://schemas.microsoft.com/office/drawing/2014/main" id="{1B1F51F7-BAB0-473A-9F53-5E35AB50C252}"/>
              </a:ext>
            </a:extLst>
          </p:cNvPr>
          <p:cNvPicPr>
            <a:picLocks noChangeAspect="1"/>
          </p:cNvPicPr>
          <p:nvPr/>
        </p:nvPicPr>
        <p:blipFill>
          <a:blip r:embed="rId8"/>
          <a:stretch>
            <a:fillRect/>
          </a:stretch>
        </p:blipFill>
        <p:spPr>
          <a:xfrm>
            <a:off x="5450541" y="2887520"/>
            <a:ext cx="208707" cy="208707"/>
          </a:xfrm>
          <a:prstGeom prst="rect">
            <a:avLst/>
          </a:prstGeom>
        </p:spPr>
      </p:pic>
      <p:pic>
        <p:nvPicPr>
          <p:cNvPr id="17" name="Picture 16">
            <a:extLst>
              <a:ext uri="{FF2B5EF4-FFF2-40B4-BE49-F238E27FC236}">
                <a16:creationId xmlns:a16="http://schemas.microsoft.com/office/drawing/2014/main" id="{96B7F3CF-DFCB-4F4C-A8E4-A6CD56D1F1A0}"/>
              </a:ext>
            </a:extLst>
          </p:cNvPr>
          <p:cNvPicPr>
            <a:picLocks noChangeAspect="1"/>
          </p:cNvPicPr>
          <p:nvPr/>
        </p:nvPicPr>
        <p:blipFill>
          <a:blip r:embed="rId8"/>
          <a:stretch>
            <a:fillRect/>
          </a:stretch>
        </p:blipFill>
        <p:spPr>
          <a:xfrm flipH="1" flipV="1">
            <a:off x="5918792" y="2742821"/>
            <a:ext cx="177208" cy="177208"/>
          </a:xfrm>
          <a:prstGeom prst="rect">
            <a:avLst/>
          </a:prstGeom>
        </p:spPr>
      </p:pic>
      <p:sp>
        <p:nvSpPr>
          <p:cNvPr id="14" name="Rectangle 13">
            <a:extLst>
              <a:ext uri="{FF2B5EF4-FFF2-40B4-BE49-F238E27FC236}">
                <a16:creationId xmlns:a16="http://schemas.microsoft.com/office/drawing/2014/main" id="{D78A3197-437E-42E8-BD1F-C226F81AC103}"/>
              </a:ext>
            </a:extLst>
          </p:cNvPr>
          <p:cNvSpPr/>
          <p:nvPr/>
        </p:nvSpPr>
        <p:spPr>
          <a:xfrm>
            <a:off x="7242044" y="6007016"/>
            <a:ext cx="4816647"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SA" u="sng" dirty="0">
                <a:solidFill>
                  <a:schemeClr val="accent1"/>
                </a:solidFill>
              </a:rPr>
              <a:t>"</a:t>
            </a:r>
            <a:r>
              <a:rPr lang="ar-SA" b="1" u="sng" dirty="0">
                <a:solidFill>
                  <a:schemeClr val="accent1"/>
                </a:solidFill>
              </a:rPr>
              <a:t>لا حول ولا قوة إلا بالله العلي العظيم</a:t>
            </a:r>
            <a:r>
              <a:rPr lang="ar-SA" b="1" dirty="0">
                <a:solidFill>
                  <a:schemeClr val="accent1"/>
                </a:solidFill>
              </a:rPr>
              <a:t>" </a:t>
            </a:r>
            <a:r>
              <a:rPr lang="ar-SA" b="1" dirty="0"/>
              <a:t>وتقال هذه الجملة إذا داهم الإنسان أمر عظيم لا يستطيعه ، أو يصعب عليه القيام به .</a:t>
            </a:r>
            <a:endParaRPr lang="en-US" sz="2800" dirty="0">
              <a:solidFill>
                <a:schemeClr val="accent6">
                  <a:lumMod val="50000"/>
                </a:schemeClr>
              </a:solidFill>
            </a:endParaRPr>
          </a:p>
        </p:txBody>
      </p:sp>
    </p:spTree>
    <p:extLst>
      <p:ext uri="{BB962C8B-B14F-4D97-AF65-F5344CB8AC3E}">
        <p14:creationId xmlns:p14="http://schemas.microsoft.com/office/powerpoint/2010/main" val="347298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AC6A-4DD7-4A1A-B8ED-B2DA687E5DB9}"/>
              </a:ext>
            </a:extLst>
          </p:cNvPr>
          <p:cNvSpPr>
            <a:spLocks noGrp="1"/>
          </p:cNvSpPr>
          <p:nvPr>
            <p:ph type="title"/>
          </p:nvPr>
        </p:nvSpPr>
        <p:spPr>
          <a:xfrm>
            <a:off x="0" y="0"/>
            <a:ext cx="9442174" cy="669235"/>
          </a:xfrm>
        </p:spPr>
        <p:txBody>
          <a:bodyPr/>
          <a:lstStyle/>
          <a:p>
            <a:pPr>
              <a:defRPr/>
            </a:pPr>
            <a:r>
              <a:rPr lang="en-US" sz="2400" b="1" dirty="0">
                <a:solidFill>
                  <a:schemeClr val="accent1">
                    <a:lumMod val="50000"/>
                  </a:schemeClr>
                </a:solidFill>
                <a:ea typeface="+mn-ea"/>
                <a:cs typeface="+mn-cs"/>
              </a:rPr>
              <a:t>American trypanosomes :</a:t>
            </a:r>
            <a:r>
              <a:rPr lang="en-US" sz="2400" b="1" dirty="0" err="1">
                <a:solidFill>
                  <a:schemeClr val="accent1">
                    <a:lumMod val="50000"/>
                  </a:schemeClr>
                </a:solidFill>
                <a:ea typeface="+mn-ea"/>
                <a:cs typeface="+mn-cs"/>
              </a:rPr>
              <a:t>Chaga’s</a:t>
            </a:r>
            <a:r>
              <a:rPr lang="en-US" sz="2400" b="1" dirty="0">
                <a:solidFill>
                  <a:schemeClr val="accent1">
                    <a:lumMod val="50000"/>
                  </a:schemeClr>
                </a:solidFill>
                <a:ea typeface="+mn-ea"/>
                <a:cs typeface="+mn-cs"/>
              </a:rPr>
              <a:t> disease</a:t>
            </a:r>
          </a:p>
        </p:txBody>
      </p:sp>
      <p:sp>
        <p:nvSpPr>
          <p:cNvPr id="34819" name="Content Placeholder 2">
            <a:extLst>
              <a:ext uri="{FF2B5EF4-FFF2-40B4-BE49-F238E27FC236}">
                <a16:creationId xmlns:a16="http://schemas.microsoft.com/office/drawing/2014/main" id="{42D02C94-9A4E-4888-B9FA-CE056C7DA91E}"/>
              </a:ext>
            </a:extLst>
          </p:cNvPr>
          <p:cNvSpPr>
            <a:spLocks noGrp="1"/>
          </p:cNvSpPr>
          <p:nvPr>
            <p:ph idx="1"/>
          </p:nvPr>
        </p:nvSpPr>
        <p:spPr>
          <a:xfrm>
            <a:off x="0" y="669235"/>
            <a:ext cx="11991562" cy="5791200"/>
          </a:xfrm>
        </p:spPr>
        <p:txBody>
          <a:bodyPr/>
          <a:lstStyle/>
          <a:p>
            <a:pPr marL="468630" indent="-285750">
              <a:defRPr/>
            </a:pPr>
            <a:r>
              <a:rPr lang="en-US" altLang="en-US" sz="1800" dirty="0"/>
              <a:t> T. </a:t>
            </a:r>
            <a:r>
              <a:rPr lang="en-US" altLang="en-US" sz="1800" dirty="0" err="1"/>
              <a:t>cruzi</a:t>
            </a:r>
            <a:r>
              <a:rPr lang="en-US" altLang="en-US" sz="1800" dirty="0"/>
              <a:t> causes a chronic illness with progressive myocardial damage leading to:</a:t>
            </a:r>
          </a:p>
          <a:p>
            <a:pPr marL="925830" lvl="1" indent="-285750">
              <a:buFont typeface="Wingdings" panose="05000000000000000000" pitchFamily="2" charset="2"/>
              <a:buChar char="ü"/>
              <a:defRPr/>
            </a:pPr>
            <a:r>
              <a:rPr lang="en-US" altLang="en-US" sz="1800" dirty="0">
                <a:solidFill>
                  <a:srgbClr val="FF0000"/>
                </a:solidFill>
              </a:rPr>
              <a:t> cardiac arrhythmias</a:t>
            </a:r>
          </a:p>
          <a:p>
            <a:pPr marL="925830" lvl="1" indent="-285750">
              <a:buFont typeface="Wingdings" panose="05000000000000000000" pitchFamily="2" charset="2"/>
              <a:buChar char="ü"/>
              <a:defRPr/>
            </a:pPr>
            <a:r>
              <a:rPr lang="en-US" altLang="en-US" sz="1800" dirty="0">
                <a:solidFill>
                  <a:srgbClr val="FF0000"/>
                </a:solidFill>
              </a:rPr>
              <a:t>cardiac dilatation</a:t>
            </a:r>
          </a:p>
          <a:p>
            <a:pPr marL="925830" lvl="1" indent="-285750">
              <a:buFont typeface="Wingdings" panose="05000000000000000000" pitchFamily="2" charset="2"/>
              <a:buChar char="ü"/>
              <a:defRPr/>
            </a:pPr>
            <a:r>
              <a:rPr lang="en-US" altLang="en-US" sz="1800" dirty="0">
                <a:solidFill>
                  <a:srgbClr val="FF0000"/>
                </a:solidFill>
              </a:rPr>
              <a:t>gastrointestinal involvement leading to mega-</a:t>
            </a:r>
            <a:r>
              <a:rPr lang="en-US" altLang="en-US" sz="1800" dirty="0" err="1">
                <a:solidFill>
                  <a:srgbClr val="FF0000"/>
                </a:solidFill>
              </a:rPr>
              <a:t>oesophagus</a:t>
            </a:r>
            <a:r>
              <a:rPr lang="en-US" altLang="en-US" sz="1800" dirty="0">
                <a:solidFill>
                  <a:srgbClr val="FF0000"/>
                </a:solidFill>
              </a:rPr>
              <a:t> and megacolon.</a:t>
            </a:r>
          </a:p>
          <a:p>
            <a:pPr marL="468630" indent="-285750">
              <a:defRPr/>
            </a:pPr>
            <a:r>
              <a:rPr lang="en-US" altLang="en-US" sz="1800" dirty="0"/>
              <a:t>T. </a:t>
            </a:r>
            <a:r>
              <a:rPr lang="en-US" altLang="en-US" sz="1800" dirty="0" err="1"/>
              <a:t>cruzi</a:t>
            </a:r>
            <a:r>
              <a:rPr lang="en-US" altLang="en-US" sz="1800" dirty="0"/>
              <a:t> causes acute illness in children, which is followed by chronic manifestations later in life. , intracellular amastigotes destroy the intramural neurons of the autonomic nervous system in the intestine and heart, leading to </a:t>
            </a:r>
            <a:r>
              <a:rPr lang="en-US" altLang="en-US" sz="1800" dirty="0" err="1"/>
              <a:t>megaintestine</a:t>
            </a:r>
            <a:r>
              <a:rPr lang="en-US" altLang="en-US" sz="1800" dirty="0"/>
              <a:t> and heart aneurysms</a:t>
            </a:r>
          </a:p>
          <a:p>
            <a:pPr marL="468630" indent="-285750">
              <a:defRPr/>
            </a:pPr>
            <a:r>
              <a:rPr lang="en-US" altLang="en-US" sz="1800" dirty="0"/>
              <a:t>If left untreated, Chagas disease can be fatal, in most cases due to heart muscle damage.</a:t>
            </a:r>
          </a:p>
        </p:txBody>
      </p:sp>
      <p:cxnSp>
        <p:nvCxnSpPr>
          <p:cNvPr id="7" name="Straight Connector 6">
            <a:extLst>
              <a:ext uri="{FF2B5EF4-FFF2-40B4-BE49-F238E27FC236}">
                <a16:creationId xmlns:a16="http://schemas.microsoft.com/office/drawing/2014/main" id="{6DDE6BAE-C5A7-40AB-B2D1-C647C982B2F8}"/>
              </a:ext>
            </a:extLst>
          </p:cNvPr>
          <p:cNvCxnSpPr/>
          <p:nvPr/>
        </p:nvCxnSpPr>
        <p:spPr>
          <a:xfrm>
            <a:off x="0" y="622240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0" name="Table 9">
            <a:extLst>
              <a:ext uri="{FF2B5EF4-FFF2-40B4-BE49-F238E27FC236}">
                <a16:creationId xmlns:a16="http://schemas.microsoft.com/office/drawing/2014/main" id="{FA90D02C-DC06-4801-93C9-7639A7FDB994}"/>
              </a:ext>
            </a:extLst>
          </p:cNvPr>
          <p:cNvGraphicFramePr>
            <a:graphicFrameLocks noGrp="1"/>
          </p:cNvGraphicFramePr>
          <p:nvPr>
            <p:extLst>
              <p:ext uri="{D42A27DB-BD31-4B8C-83A1-F6EECF244321}">
                <p14:modId xmlns:p14="http://schemas.microsoft.com/office/powerpoint/2010/main" val="1062546968"/>
              </p:ext>
            </p:extLst>
          </p:nvPr>
        </p:nvGraphicFramePr>
        <p:xfrm>
          <a:off x="200438" y="3564835"/>
          <a:ext cx="11249440" cy="1719072"/>
        </p:xfrm>
        <a:graphic>
          <a:graphicData uri="http://schemas.openxmlformats.org/drawingml/2006/table">
            <a:tbl>
              <a:tblPr firstRow="1" bandRow="1">
                <a:tableStyleId>{5940675A-B579-460E-94D1-54222C63F5DA}</a:tableStyleId>
              </a:tblPr>
              <a:tblGrid>
                <a:gridCol w="1635997">
                  <a:extLst>
                    <a:ext uri="{9D8B030D-6E8A-4147-A177-3AD203B41FA5}">
                      <a16:colId xmlns:a16="http://schemas.microsoft.com/office/drawing/2014/main" val="2714792463"/>
                    </a:ext>
                  </a:extLst>
                </a:gridCol>
                <a:gridCol w="9613443">
                  <a:extLst>
                    <a:ext uri="{9D8B030D-6E8A-4147-A177-3AD203B41FA5}">
                      <a16:colId xmlns:a16="http://schemas.microsoft.com/office/drawing/2014/main" val="278311041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Diagnosis:</a:t>
                      </a:r>
                    </a:p>
                  </a:txBody>
                  <a:tcPr>
                    <a:solidFill>
                      <a:schemeClr val="accent1">
                        <a:lumMod val="20000"/>
                        <a:lumOff val="80000"/>
                      </a:schemeClr>
                    </a:solidFill>
                  </a:tcPr>
                </a:tc>
                <a:tc>
                  <a:txBody>
                    <a:bodyPr/>
                    <a:lstStyle/>
                    <a:p>
                      <a:pPr marL="285750" indent="-285750" eaLnBrk="1" hangingPunct="1">
                        <a:lnSpc>
                          <a:spcPct val="90000"/>
                        </a:lnSpc>
                        <a:buFont typeface="Arial" panose="020B0604020202020204" pitchFamily="34" charset="0"/>
                        <a:buChar char="•"/>
                      </a:pPr>
                      <a:r>
                        <a:rPr lang="en-US" altLang="en-US" dirty="0">
                          <a:cs typeface="Tahoma" panose="020B0604030504040204" pitchFamily="34" charset="0"/>
                        </a:rPr>
                        <a:t>Microscopical examination  of </a:t>
                      </a:r>
                      <a:r>
                        <a:rPr lang="en-US" altLang="en-US" dirty="0">
                          <a:solidFill>
                            <a:srgbClr val="FF0000"/>
                          </a:solidFill>
                          <a:cs typeface="Tahoma" panose="020B0604030504040204" pitchFamily="34" charset="0"/>
                        </a:rPr>
                        <a:t>Giemsa –stained blood film</a:t>
                      </a:r>
                      <a:r>
                        <a:rPr lang="en-US" altLang="en-US" dirty="0">
                          <a:cs typeface="Tahoma" panose="020B0604030504040204" pitchFamily="34" charset="0"/>
                        </a:rPr>
                        <a:t>.</a:t>
                      </a:r>
                    </a:p>
                    <a:p>
                      <a:pPr marL="285750" indent="-285750" eaLnBrk="1" hangingPunct="1">
                        <a:lnSpc>
                          <a:spcPct val="90000"/>
                        </a:lnSpc>
                        <a:buFont typeface="Arial" panose="020B0604020202020204" pitchFamily="34" charset="0"/>
                        <a:buChar char="•"/>
                      </a:pPr>
                      <a:r>
                        <a:rPr lang="en-US" altLang="en-US" dirty="0">
                          <a:cs typeface="Tahoma" panose="020B0604030504040204" pitchFamily="34" charset="0"/>
                        </a:rPr>
                        <a:t>Serology: IFAT</a:t>
                      </a:r>
                    </a:p>
                    <a:p>
                      <a:pPr marL="285750" indent="-285750" eaLnBrk="1" hangingPunct="1">
                        <a:lnSpc>
                          <a:spcPct val="90000"/>
                        </a:lnSpc>
                        <a:buFont typeface="Arial" panose="020B0604020202020204" pitchFamily="34" charset="0"/>
                        <a:buChar char="•"/>
                      </a:pPr>
                      <a:r>
                        <a:rPr lang="en-US" altLang="en-US" dirty="0">
                          <a:solidFill>
                            <a:srgbClr val="FF0000"/>
                          </a:solidFill>
                          <a:cs typeface="Tahoma" panose="020B0604030504040204" pitchFamily="34" charset="0"/>
                        </a:rPr>
                        <a:t>Xenodiagnosis</a:t>
                      </a:r>
                      <a:r>
                        <a:rPr lang="en-US" altLang="en-US" baseline="30000" dirty="0">
                          <a:solidFill>
                            <a:srgbClr val="FF0000"/>
                          </a:solidFill>
                          <a:cs typeface="Tahoma" panose="020B0604030504040204" pitchFamily="34" charset="0"/>
                        </a:rPr>
                        <a:t>3</a:t>
                      </a:r>
                      <a:r>
                        <a:rPr lang="en-US" altLang="en-US" dirty="0">
                          <a:solidFill>
                            <a:srgbClr val="FF0000"/>
                          </a:solidFill>
                          <a:cs typeface="Tahoma" panose="020B0604030504040204" pitchFamily="34" charset="0"/>
                        </a:rPr>
                        <a:t>: feeding bugs on a suspected cases.</a:t>
                      </a:r>
                    </a:p>
                    <a:p>
                      <a:pPr marL="285750" indent="-285750" eaLnBrk="1" hangingPunct="1">
                        <a:lnSpc>
                          <a:spcPct val="90000"/>
                        </a:lnSpc>
                        <a:buFont typeface="Arial" panose="020B0604020202020204" pitchFamily="34" charset="0"/>
                        <a:buChar char="•"/>
                      </a:pPr>
                      <a:r>
                        <a:rPr lang="en-US" altLang="en-US" dirty="0">
                          <a:cs typeface="Tahoma" panose="020B0604030504040204" pitchFamily="34" charset="0"/>
                        </a:rPr>
                        <a:t>PCR  used to detect </a:t>
                      </a:r>
                      <a:r>
                        <a:rPr lang="en-US" altLang="en-US" dirty="0" err="1">
                          <a:cs typeface="Tahoma" panose="020B0604030504040204" pitchFamily="34" charset="0"/>
                        </a:rPr>
                        <a:t>trypomastigotes</a:t>
                      </a:r>
                      <a:r>
                        <a:rPr lang="en-US" altLang="en-US" dirty="0">
                          <a:cs typeface="Tahoma" panose="020B0604030504040204" pitchFamily="34" charset="0"/>
                        </a:rPr>
                        <a:t>.</a:t>
                      </a:r>
                      <a:endParaRPr lang="en-US" dirty="0"/>
                    </a:p>
                  </a:txBody>
                  <a:tcPr>
                    <a:solidFill>
                      <a:schemeClr val="bg1"/>
                    </a:solidFill>
                  </a:tcPr>
                </a:tc>
                <a:extLst>
                  <a:ext uri="{0D108BD9-81ED-4DB2-BD59-A6C34878D82A}">
                    <a16:rowId xmlns:a16="http://schemas.microsoft.com/office/drawing/2014/main" val="24508485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TREATMENT(not important)</a:t>
                      </a:r>
                    </a:p>
                  </a:txBody>
                  <a:tcPr>
                    <a:solidFill>
                      <a:schemeClr val="accent1">
                        <a:lumMod val="20000"/>
                        <a:lumOff val="80000"/>
                      </a:schemeClr>
                    </a:solidFill>
                  </a:tcPr>
                </a:tc>
                <a:tc>
                  <a:txBody>
                    <a:bodyPr/>
                    <a:lstStyle/>
                    <a:p>
                      <a:pPr marL="285750" indent="-285750" eaLnBrk="1" hangingPunct="1">
                        <a:buFont typeface="Arial" panose="020B0604020202020204" pitchFamily="34" charset="0"/>
                        <a:buChar char="•"/>
                      </a:pPr>
                      <a:r>
                        <a:rPr lang="en-US" altLang="en-US" dirty="0">
                          <a:cs typeface="Tahoma" panose="020B0604030504040204" pitchFamily="34" charset="0"/>
                        </a:rPr>
                        <a:t>benznidazole</a:t>
                      </a:r>
                    </a:p>
                    <a:p>
                      <a:pPr marL="285750" indent="-285750" eaLnBrk="1" hangingPunct="1">
                        <a:buFont typeface="Arial" panose="020B0604020202020204" pitchFamily="34" charset="0"/>
                        <a:buChar char="•"/>
                      </a:pPr>
                      <a:r>
                        <a:rPr lang="en-US" altLang="en-US" dirty="0">
                          <a:cs typeface="Tahoma" panose="020B0604030504040204" pitchFamily="34" charset="0"/>
                        </a:rPr>
                        <a:t>NITROFURAZONE </a:t>
                      </a:r>
                      <a:endParaRPr lang="en-US" dirty="0"/>
                    </a:p>
                  </a:txBody>
                  <a:tcPr>
                    <a:solidFill>
                      <a:schemeClr val="bg1"/>
                    </a:solidFill>
                  </a:tcPr>
                </a:tc>
                <a:extLst>
                  <a:ext uri="{0D108BD9-81ED-4DB2-BD59-A6C34878D82A}">
                    <a16:rowId xmlns:a16="http://schemas.microsoft.com/office/drawing/2014/main" val="2253428215"/>
                  </a:ext>
                </a:extLst>
              </a:tr>
            </a:tbl>
          </a:graphicData>
        </a:graphic>
      </p:graphicFrame>
      <p:sp>
        <p:nvSpPr>
          <p:cNvPr id="3" name="TextBox 2"/>
          <p:cNvSpPr txBox="1"/>
          <p:nvPr/>
        </p:nvSpPr>
        <p:spPr>
          <a:xfrm>
            <a:off x="200437" y="6222404"/>
            <a:ext cx="11520507" cy="338554"/>
          </a:xfrm>
          <a:prstGeom prst="rect">
            <a:avLst/>
          </a:prstGeom>
          <a:noFill/>
        </p:spPr>
        <p:txBody>
          <a:bodyPr wrap="square" rtlCol="0">
            <a:spAutoFit/>
          </a:bodyPr>
          <a:lstStyle/>
          <a:p>
            <a:r>
              <a:rPr lang="en-US" sz="1600" baseline="30000" dirty="0">
                <a:solidFill>
                  <a:schemeClr val="bg1">
                    <a:lumMod val="50000"/>
                  </a:schemeClr>
                </a:solidFill>
              </a:rPr>
              <a:t>3</a:t>
            </a:r>
            <a:r>
              <a:rPr lang="en-US" sz="1600" dirty="0">
                <a:solidFill>
                  <a:schemeClr val="bg1">
                    <a:lumMod val="50000"/>
                  </a:schemeClr>
                </a:solidFill>
              </a:rPr>
              <a:t>They bring normal bugs and let them feed on human infected with the disease then they check the bug to confirm the diagnosis.</a:t>
            </a:r>
          </a:p>
        </p:txBody>
      </p:sp>
    </p:spTree>
    <p:extLst>
      <p:ext uri="{BB962C8B-B14F-4D97-AF65-F5344CB8AC3E}">
        <p14:creationId xmlns:p14="http://schemas.microsoft.com/office/powerpoint/2010/main" val="3808880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QUIZ:</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14982C58-BD5C-45CB-A1C9-90F6CB11480C}"/>
              </a:ext>
            </a:extLst>
          </p:cNvPr>
          <p:cNvSpPr txBox="1"/>
          <p:nvPr/>
        </p:nvSpPr>
        <p:spPr>
          <a:xfrm>
            <a:off x="125896" y="1186506"/>
            <a:ext cx="11940208" cy="5078313"/>
          </a:xfrm>
          <a:prstGeom prst="rect">
            <a:avLst/>
          </a:prstGeom>
          <a:noFill/>
        </p:spPr>
        <p:txBody>
          <a:bodyPr wrap="square" rtlCol="0">
            <a:spAutoFit/>
          </a:bodyPr>
          <a:lstStyle/>
          <a:p>
            <a:pPr marL="342900" indent="-342900">
              <a:buAutoNum type="arabicPeriod"/>
            </a:pPr>
            <a:r>
              <a:rPr lang="en-US" b="1" dirty="0"/>
              <a:t>Which of the following is the diagnostic stage of sleeping sickness?</a:t>
            </a:r>
          </a:p>
          <a:p>
            <a:pPr algn="ctr"/>
            <a:r>
              <a:rPr lang="en-US" dirty="0"/>
              <a:t>a) Amastigote                  b) trypomastigote                    c) promastigote </a:t>
            </a:r>
          </a:p>
          <a:p>
            <a:r>
              <a:rPr lang="en-US" b="1" dirty="0"/>
              <a:t>2.   Which of the following is the infective stage of Chagas disease?</a:t>
            </a:r>
            <a:r>
              <a:rPr lang="en-US" dirty="0"/>
              <a:t>      </a:t>
            </a:r>
          </a:p>
          <a:p>
            <a:pPr algn="ctr"/>
            <a:r>
              <a:rPr lang="en-US" dirty="0"/>
              <a:t>a) Amastigote                  b) trypomastigote                    c) promastigote </a:t>
            </a:r>
          </a:p>
          <a:p>
            <a:pPr marL="342900" indent="-342900">
              <a:buAutoNum type="arabicPeriod" startAt="3"/>
            </a:pPr>
            <a:r>
              <a:rPr lang="en-US" b="1" dirty="0"/>
              <a:t>which of the following cause Acute trypanomiasis?</a:t>
            </a:r>
            <a:r>
              <a:rPr lang="en-US" dirty="0"/>
              <a:t> </a:t>
            </a:r>
          </a:p>
          <a:p>
            <a:pPr marL="342900" indent="-342900" algn="ctr">
              <a:buAutoNum type="alphaLcParenR"/>
            </a:pPr>
            <a:r>
              <a:rPr lang="en-US" dirty="0"/>
              <a:t>T. Rhodesiense                    b) T. Gambiense                    c) T. </a:t>
            </a:r>
            <a:r>
              <a:rPr lang="en-US" dirty="0" err="1"/>
              <a:t>Cruzi</a:t>
            </a:r>
            <a:r>
              <a:rPr lang="en-US" dirty="0"/>
              <a:t>  </a:t>
            </a:r>
          </a:p>
          <a:p>
            <a:pPr marL="342900" indent="-342900">
              <a:buAutoNum type="arabicPeriod" startAt="4"/>
            </a:pPr>
            <a:r>
              <a:rPr lang="en-US" b="1" dirty="0"/>
              <a:t>T. </a:t>
            </a:r>
            <a:r>
              <a:rPr lang="en-US" b="1" dirty="0" err="1"/>
              <a:t>Cruzi</a:t>
            </a:r>
            <a:r>
              <a:rPr lang="en-US" b="1" dirty="0"/>
              <a:t> produce …….. At the site of entry.</a:t>
            </a:r>
          </a:p>
          <a:p>
            <a:pPr marL="342900" indent="-342900" algn="ctr">
              <a:buAutoNum type="alphaLcParenR"/>
            </a:pPr>
            <a:r>
              <a:rPr lang="en-US" dirty="0"/>
              <a:t>Chancre               b) Chagoma           c) Romana's sign   </a:t>
            </a:r>
          </a:p>
          <a:p>
            <a:r>
              <a:rPr lang="en-US" b="1" dirty="0"/>
              <a:t>5.   African man visited the clinic complaining of swelling in the cervical and sub-occipital region. What is his diagnosis?</a:t>
            </a:r>
          </a:p>
          <a:p>
            <a:pPr marL="342900" indent="-342900" algn="ctr">
              <a:buAutoNum type="alphaLcParenR"/>
            </a:pPr>
            <a:r>
              <a:rPr lang="en-US" dirty="0"/>
              <a:t>Chagas disease        b) sleeping sickness            c) neither of those  </a:t>
            </a:r>
          </a:p>
          <a:p>
            <a:pPr marL="342900" indent="-342900">
              <a:buAutoNum type="arabicPeriod" startAt="6"/>
            </a:pPr>
            <a:r>
              <a:rPr lang="en-US" b="1" dirty="0"/>
              <a:t>Which of the following parasites can cause cardiac failure?</a:t>
            </a:r>
          </a:p>
          <a:p>
            <a:pPr algn="ctr"/>
            <a:r>
              <a:rPr lang="en-US" dirty="0"/>
              <a:t>a) T. Rhodesiense                    b) T. Gambiense                    c) T. </a:t>
            </a:r>
            <a:r>
              <a:rPr lang="en-US" dirty="0" err="1"/>
              <a:t>Cruzi</a:t>
            </a:r>
            <a:r>
              <a:rPr lang="en-US" dirty="0"/>
              <a:t>  </a:t>
            </a:r>
          </a:p>
          <a:p>
            <a:r>
              <a:rPr lang="en-US" b="1" dirty="0"/>
              <a:t>7.   Which stage of T. </a:t>
            </a:r>
            <a:r>
              <a:rPr lang="en-US" b="1" dirty="0" err="1"/>
              <a:t>Cruzi</a:t>
            </a:r>
            <a:r>
              <a:rPr lang="en-US" b="1" dirty="0"/>
              <a:t> can be found in the host’s tissue?</a:t>
            </a:r>
          </a:p>
          <a:p>
            <a:pPr algn="ctr"/>
            <a:r>
              <a:rPr lang="en-US" dirty="0"/>
              <a:t> a) Amastigote                  b) trypomastigote                    c) promastigote </a:t>
            </a:r>
          </a:p>
          <a:p>
            <a:r>
              <a:rPr lang="en-US" b="1" dirty="0"/>
              <a:t>8.   Which of the following parasites produce “ Winterbottom sign “?</a:t>
            </a:r>
          </a:p>
          <a:p>
            <a:pPr algn="ctr"/>
            <a:r>
              <a:rPr lang="en-US" dirty="0"/>
              <a:t> a) T. rhodesiense              b) T. Gambiense           c) Both </a:t>
            </a:r>
          </a:p>
          <a:p>
            <a:r>
              <a:rPr lang="en-US" b="1" dirty="0"/>
              <a:t>9.   Which of the following is the vector of T. Gambiense ?</a:t>
            </a:r>
          </a:p>
          <a:p>
            <a:pPr algn="ctr"/>
            <a:r>
              <a:rPr lang="en-US" dirty="0"/>
              <a:t>a) Testes fly                b) Sand fly                  c) Triatomine </a:t>
            </a:r>
          </a:p>
        </p:txBody>
      </p:sp>
      <p:sp>
        <p:nvSpPr>
          <p:cNvPr id="8" name="TextBox 7">
            <a:extLst>
              <a:ext uri="{FF2B5EF4-FFF2-40B4-BE49-F238E27FC236}">
                <a16:creationId xmlns:a16="http://schemas.microsoft.com/office/drawing/2014/main" id="{B76DB796-6A2C-4EF4-951E-FA56EAEB04D3}"/>
              </a:ext>
            </a:extLst>
          </p:cNvPr>
          <p:cNvSpPr txBox="1"/>
          <p:nvPr/>
        </p:nvSpPr>
        <p:spPr>
          <a:xfrm rot="10800000">
            <a:off x="11012557" y="5128591"/>
            <a:ext cx="808383" cy="1477328"/>
          </a:xfrm>
          <a:prstGeom prst="rect">
            <a:avLst/>
          </a:prstGeom>
          <a:noFill/>
          <a:ln w="38100">
            <a:solidFill>
              <a:schemeClr val="bg1">
                <a:lumMod val="65000"/>
              </a:schemeClr>
            </a:solidFill>
            <a:prstDash val="dash"/>
          </a:ln>
        </p:spPr>
        <p:txBody>
          <a:bodyPr wrap="square" rtlCol="0">
            <a:spAutoFit/>
          </a:bodyPr>
          <a:lstStyle/>
          <a:p>
            <a:pPr marL="342900" indent="-342900">
              <a:buAutoNum type="arabicPeriod"/>
            </a:pPr>
            <a:r>
              <a:rPr lang="en-US" sz="1000" dirty="0"/>
              <a:t>B</a:t>
            </a:r>
          </a:p>
          <a:p>
            <a:pPr marL="342900" indent="-342900">
              <a:buAutoNum type="arabicPeriod"/>
            </a:pPr>
            <a:r>
              <a:rPr lang="en-US" sz="1000" dirty="0"/>
              <a:t>b</a:t>
            </a:r>
          </a:p>
          <a:p>
            <a:pPr marL="342900" indent="-342900">
              <a:buAutoNum type="arabicPeriod"/>
            </a:pPr>
            <a:r>
              <a:rPr lang="en-US" sz="1000" dirty="0"/>
              <a:t>A</a:t>
            </a:r>
          </a:p>
          <a:p>
            <a:pPr marL="342900" indent="-342900">
              <a:buAutoNum type="arabicPeriod"/>
            </a:pPr>
            <a:r>
              <a:rPr lang="en-US" sz="1000" dirty="0"/>
              <a:t>B</a:t>
            </a:r>
          </a:p>
          <a:p>
            <a:pPr marL="342900" indent="-342900">
              <a:buAutoNum type="arabicPeriod"/>
            </a:pPr>
            <a:r>
              <a:rPr lang="en-US" sz="1000" dirty="0"/>
              <a:t>B</a:t>
            </a:r>
          </a:p>
          <a:p>
            <a:pPr marL="342900" indent="-342900">
              <a:buAutoNum type="arabicPeriod"/>
            </a:pPr>
            <a:r>
              <a:rPr lang="en-US" sz="1000" dirty="0"/>
              <a:t>C</a:t>
            </a:r>
          </a:p>
          <a:p>
            <a:pPr marL="342900" indent="-342900">
              <a:buAutoNum type="arabicPeriod"/>
            </a:pPr>
            <a:r>
              <a:rPr lang="en-US" sz="1000" dirty="0"/>
              <a:t>A</a:t>
            </a:r>
          </a:p>
          <a:p>
            <a:pPr marL="342900" indent="-342900">
              <a:buAutoNum type="arabicPeriod"/>
            </a:pPr>
            <a:r>
              <a:rPr lang="en-US" sz="1000" dirty="0"/>
              <a:t>C</a:t>
            </a:r>
          </a:p>
          <a:p>
            <a:pPr marL="342900" indent="-342900">
              <a:buAutoNum type="arabicPeriod"/>
            </a:pPr>
            <a:r>
              <a:rPr lang="en-US" sz="1000" dirty="0"/>
              <a:t>A</a:t>
            </a:r>
          </a:p>
        </p:txBody>
      </p:sp>
    </p:spTree>
    <p:extLst>
      <p:ext uri="{BB962C8B-B14F-4D97-AF65-F5344CB8AC3E}">
        <p14:creationId xmlns:p14="http://schemas.microsoft.com/office/powerpoint/2010/main" val="39039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SUMMARY:</a:t>
            </a:r>
          </a:p>
        </p:txBody>
      </p:sp>
      <p:cxnSp>
        <p:nvCxnSpPr>
          <p:cNvPr id="4" name="Straight Connector 3">
            <a:extLst>
              <a:ext uri="{FF2B5EF4-FFF2-40B4-BE49-F238E27FC236}">
                <a16:creationId xmlns:a16="http://schemas.microsoft.com/office/drawing/2014/main" id="{35DFF2FF-55CA-4668-BE8F-94BD5946A2EA}"/>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6" name="Table 5">
            <a:extLst>
              <a:ext uri="{FF2B5EF4-FFF2-40B4-BE49-F238E27FC236}">
                <a16:creationId xmlns:a16="http://schemas.microsoft.com/office/drawing/2014/main" id="{64025DC5-D7F9-4837-846C-06DF5BFA5D8D}"/>
              </a:ext>
            </a:extLst>
          </p:cNvPr>
          <p:cNvGraphicFramePr>
            <a:graphicFrameLocks noGrp="1"/>
          </p:cNvGraphicFramePr>
          <p:nvPr>
            <p:extLst/>
          </p:nvPr>
        </p:nvGraphicFramePr>
        <p:xfrm>
          <a:off x="85386" y="1146812"/>
          <a:ext cx="11854824" cy="5603646"/>
        </p:xfrm>
        <a:graphic>
          <a:graphicData uri="http://schemas.openxmlformats.org/drawingml/2006/table">
            <a:tbl>
              <a:tblPr firstRow="1" bandRow="1">
                <a:tableStyleId>{5940675A-B579-460E-94D1-54222C63F5DA}</a:tableStyleId>
              </a:tblPr>
              <a:tblGrid>
                <a:gridCol w="1861202">
                  <a:extLst>
                    <a:ext uri="{9D8B030D-6E8A-4147-A177-3AD203B41FA5}">
                      <a16:colId xmlns:a16="http://schemas.microsoft.com/office/drawing/2014/main" val="2754430967"/>
                    </a:ext>
                  </a:extLst>
                </a:gridCol>
                <a:gridCol w="4621229">
                  <a:extLst>
                    <a:ext uri="{9D8B030D-6E8A-4147-A177-3AD203B41FA5}">
                      <a16:colId xmlns:a16="http://schemas.microsoft.com/office/drawing/2014/main" val="338519537"/>
                    </a:ext>
                  </a:extLst>
                </a:gridCol>
                <a:gridCol w="5372393">
                  <a:extLst>
                    <a:ext uri="{9D8B030D-6E8A-4147-A177-3AD203B41FA5}">
                      <a16:colId xmlns:a16="http://schemas.microsoft.com/office/drawing/2014/main" val="3315054766"/>
                    </a:ext>
                  </a:extLst>
                </a:gridCol>
              </a:tblGrid>
              <a:tr h="447139">
                <a:tc>
                  <a:txBody>
                    <a:bodyPr/>
                    <a:lstStyle/>
                    <a:p>
                      <a:pPr algn="ctr"/>
                      <a:endParaRPr lang="en-GB" sz="2400" b="1" i="1" dirty="0">
                        <a:ln>
                          <a:solidFill>
                            <a:sysClr val="windowText" lastClr="000000"/>
                          </a:solidFill>
                        </a:ln>
                        <a:solidFill>
                          <a:schemeClr val="bg1"/>
                        </a:solidFill>
                        <a:effectLst>
                          <a:outerShdw blurRad="38100" dist="38100" dir="2700000" algn="tl">
                            <a:srgbClr val="000000">
                              <a:alpha val="43137"/>
                            </a:srgbClr>
                          </a:outerShdw>
                        </a:effectLst>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a:r>
                        <a:rPr lang="en-US" sz="3200" b="1" dirty="0">
                          <a:ln>
                            <a:solidFill>
                              <a:sysClr val="windowText" lastClr="000000"/>
                            </a:solidFill>
                          </a:ln>
                          <a:solidFill>
                            <a:schemeClr val="bg1"/>
                          </a:solidFill>
                          <a:effectLst>
                            <a:outerShdw blurRad="38100" dist="38100" dir="2700000" algn="tl">
                              <a:srgbClr val="000000">
                                <a:alpha val="43137"/>
                              </a:srgbClr>
                            </a:outerShdw>
                          </a:effectLst>
                        </a:rPr>
                        <a:t>Trypanosomiasis</a:t>
                      </a:r>
                      <a:endParaRPr lang="en-GB" sz="2800" b="1" dirty="0">
                        <a:ln>
                          <a:solidFill>
                            <a:sysClr val="windowText" lastClr="000000"/>
                          </a:solidFill>
                        </a:ln>
                        <a:solidFill>
                          <a:schemeClr val="bg1"/>
                        </a:solidFill>
                        <a:effectLst>
                          <a:outerShdw blurRad="38100" dist="38100" dir="2700000" algn="tl">
                            <a:srgbClr val="000000">
                              <a:alpha val="43137"/>
                            </a:srgbClr>
                          </a:outerShdw>
                        </a:effectLst>
                      </a:endParaRPr>
                    </a:p>
                  </a:txBody>
                  <a:tcPr anchor="ctr">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113076944"/>
                  </a:ext>
                </a:extLst>
              </a:tr>
              <a:tr h="448030">
                <a:tc>
                  <a:txBody>
                    <a:bodyPr/>
                    <a:lstStyle/>
                    <a:p>
                      <a:pPr algn="ctr"/>
                      <a:endParaRPr lang="en-GB" sz="2000" i="1"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GB" sz="2400" b="1" i="1" dirty="0"/>
                        <a:t>African Sleeping Sickness </a:t>
                      </a:r>
                    </a:p>
                  </a:txBody>
                  <a:tcPr anchor="ctr">
                    <a:solidFill>
                      <a:schemeClr val="accent1">
                        <a:lumMod val="20000"/>
                        <a:lumOff val="80000"/>
                      </a:schemeClr>
                    </a:solidFill>
                  </a:tcPr>
                </a:tc>
                <a:tc>
                  <a:txBody>
                    <a:bodyPr/>
                    <a:lstStyle/>
                    <a:p>
                      <a:pPr algn="ctr"/>
                      <a:r>
                        <a:rPr lang="en-GB" sz="2400" b="0" i="1" dirty="0"/>
                        <a:t>Latin America = </a:t>
                      </a:r>
                      <a:r>
                        <a:rPr lang="en-GB" sz="2400" b="1" i="1" dirty="0" err="1"/>
                        <a:t>Chaga’s</a:t>
                      </a:r>
                      <a:r>
                        <a:rPr lang="en-GB" sz="2400" b="1" i="1" dirty="0"/>
                        <a:t> Disease</a:t>
                      </a:r>
                    </a:p>
                  </a:txBody>
                  <a:tcPr anchor="ctr">
                    <a:solidFill>
                      <a:schemeClr val="accent1">
                        <a:lumMod val="20000"/>
                        <a:lumOff val="80000"/>
                      </a:schemeClr>
                    </a:solidFill>
                  </a:tcPr>
                </a:tc>
                <a:extLst>
                  <a:ext uri="{0D108BD9-81ED-4DB2-BD59-A6C34878D82A}">
                    <a16:rowId xmlns:a16="http://schemas.microsoft.com/office/drawing/2014/main" val="2545406370"/>
                  </a:ext>
                </a:extLst>
              </a:tr>
              <a:tr h="635406">
                <a:tc>
                  <a:txBody>
                    <a:bodyPr/>
                    <a:lstStyle/>
                    <a:p>
                      <a:pPr algn="ctr"/>
                      <a:r>
                        <a:rPr lang="en-GB" sz="2400" i="1" dirty="0"/>
                        <a:t>Species</a:t>
                      </a:r>
                    </a:p>
                  </a:txBody>
                  <a:tcPr>
                    <a:solidFill>
                      <a:schemeClr val="accent1">
                        <a:lumMod val="40000"/>
                        <a:lumOff val="60000"/>
                      </a:schemeClr>
                    </a:solidFill>
                  </a:tcPr>
                </a:tc>
                <a:tc>
                  <a:txBody>
                    <a:bodyPr/>
                    <a:lstStyle/>
                    <a:p>
                      <a:pPr algn="ctr"/>
                      <a:r>
                        <a:rPr lang="en-GB" sz="2400" i="0" dirty="0"/>
                        <a:t>Trypanosoma </a:t>
                      </a:r>
                      <a:r>
                        <a:rPr lang="en-GB" sz="2400" b="1" i="0" dirty="0" err="1"/>
                        <a:t>gambiense</a:t>
                      </a:r>
                      <a:r>
                        <a:rPr lang="en-GB" sz="2400" i="0" dirty="0"/>
                        <a:t> = chronic</a:t>
                      </a:r>
                    </a:p>
                    <a:p>
                      <a:pPr algn="ctr"/>
                      <a:r>
                        <a:rPr lang="en-GB" sz="2400" i="0" dirty="0"/>
                        <a:t>Trypanosoma </a:t>
                      </a:r>
                      <a:r>
                        <a:rPr lang="en-GB" sz="2400" b="1" i="0" dirty="0"/>
                        <a:t>rhodesiense</a:t>
                      </a:r>
                      <a:r>
                        <a:rPr lang="en-GB" sz="2400" i="0" dirty="0"/>
                        <a:t> = acute</a:t>
                      </a:r>
                    </a:p>
                  </a:txBody>
                  <a:tcPr>
                    <a:solidFill>
                      <a:schemeClr val="bg1"/>
                    </a:solidFill>
                  </a:tcPr>
                </a:tc>
                <a:tc>
                  <a:txBody>
                    <a:bodyPr/>
                    <a:lstStyle/>
                    <a:p>
                      <a:pPr algn="ctr"/>
                      <a:r>
                        <a:rPr lang="en-GB" sz="2400" dirty="0"/>
                        <a:t>Trypanosoma </a:t>
                      </a:r>
                      <a:r>
                        <a:rPr lang="en-GB" sz="2400" b="1" dirty="0" err="1"/>
                        <a:t>cruzi</a:t>
                      </a:r>
                      <a:endParaRPr lang="en-GB" sz="2400" b="1" dirty="0"/>
                    </a:p>
                  </a:txBody>
                  <a:tcPr>
                    <a:solidFill>
                      <a:schemeClr val="bg1"/>
                    </a:solidFill>
                  </a:tcPr>
                </a:tc>
                <a:extLst>
                  <a:ext uri="{0D108BD9-81ED-4DB2-BD59-A6C34878D82A}">
                    <a16:rowId xmlns:a16="http://schemas.microsoft.com/office/drawing/2014/main" val="3590104203"/>
                  </a:ext>
                </a:extLst>
              </a:tr>
              <a:tr h="635406">
                <a:tc>
                  <a:txBody>
                    <a:bodyPr/>
                    <a:lstStyle/>
                    <a:p>
                      <a:pPr algn="ctr"/>
                      <a:r>
                        <a:rPr lang="en-GB" sz="2400" i="1" dirty="0"/>
                        <a:t>Vector </a:t>
                      </a:r>
                    </a:p>
                  </a:txBody>
                  <a:tcPr>
                    <a:solidFill>
                      <a:schemeClr val="accent1">
                        <a:lumMod val="40000"/>
                        <a:lumOff val="60000"/>
                      </a:schemeClr>
                    </a:solidFill>
                  </a:tcPr>
                </a:tc>
                <a:tc>
                  <a:txBody>
                    <a:bodyPr/>
                    <a:lstStyle/>
                    <a:p>
                      <a:pPr algn="ctr"/>
                      <a:r>
                        <a:rPr lang="en-GB" sz="2400" b="0" i="0" dirty="0"/>
                        <a:t>Tsetse fly </a:t>
                      </a:r>
                      <a:r>
                        <a:rPr lang="en-GB" sz="2000" b="0" i="0" dirty="0"/>
                        <a:t>(through its saliva)</a:t>
                      </a:r>
                      <a:endParaRPr lang="en-GB" sz="2400" b="0" i="0" dirty="0"/>
                    </a:p>
                  </a:txBody>
                  <a:tcPr>
                    <a:solidFill>
                      <a:schemeClr val="bg1"/>
                    </a:solidFill>
                  </a:tcPr>
                </a:tc>
                <a:tc>
                  <a:txBody>
                    <a:bodyPr/>
                    <a:lstStyle/>
                    <a:p>
                      <a:pPr algn="ctr"/>
                      <a:r>
                        <a:rPr lang="en-GB" sz="2400" b="0" i="0" dirty="0"/>
                        <a:t>Kissing/Triatomine bug </a:t>
                      </a:r>
                      <a:r>
                        <a:rPr lang="en-GB" sz="2000" b="0" i="0" dirty="0"/>
                        <a:t>(through its </a:t>
                      </a:r>
                      <a:r>
                        <a:rPr lang="en-GB" sz="2000" b="0" i="0" dirty="0" err="1"/>
                        <a:t>fesces</a:t>
                      </a:r>
                      <a:r>
                        <a:rPr lang="en-GB" sz="2000" b="0" i="0" dirty="0"/>
                        <a:t>)</a:t>
                      </a:r>
                      <a:endParaRPr lang="en-GB" sz="2400" b="0" i="0" dirty="0"/>
                    </a:p>
                  </a:txBody>
                  <a:tcPr>
                    <a:solidFill>
                      <a:schemeClr val="bg1"/>
                    </a:solidFill>
                  </a:tcPr>
                </a:tc>
                <a:extLst>
                  <a:ext uri="{0D108BD9-81ED-4DB2-BD59-A6C34878D82A}">
                    <a16:rowId xmlns:a16="http://schemas.microsoft.com/office/drawing/2014/main" val="606974011"/>
                  </a:ext>
                </a:extLst>
              </a:tr>
              <a:tr h="450735">
                <a:tc rowSpan="3">
                  <a:txBody>
                    <a:bodyPr/>
                    <a:lstStyle/>
                    <a:p>
                      <a:pPr algn="ctr"/>
                      <a:r>
                        <a:rPr lang="en-GB" sz="2400" i="1" dirty="0"/>
                        <a:t>Pathology </a:t>
                      </a:r>
                    </a:p>
                  </a:txBody>
                  <a:tcPr>
                    <a:solidFill>
                      <a:schemeClr val="accent1">
                        <a:lumMod val="40000"/>
                        <a:lumOff val="60000"/>
                      </a:schemeClr>
                    </a:solidFill>
                  </a:tcPr>
                </a:tc>
                <a:tc>
                  <a:txBody>
                    <a:bodyPr/>
                    <a:lstStyle/>
                    <a:p>
                      <a:pPr algn="l"/>
                      <a:r>
                        <a:rPr lang="en-GB" sz="2400" i="0" dirty="0"/>
                        <a:t>1</a:t>
                      </a:r>
                      <a:r>
                        <a:rPr lang="en-GB" sz="2400" i="0" baseline="30000" dirty="0"/>
                        <a:t>st</a:t>
                      </a:r>
                      <a:r>
                        <a:rPr lang="en-GB" sz="2400" i="0" dirty="0"/>
                        <a:t> </a:t>
                      </a:r>
                      <a:r>
                        <a:rPr lang="en-GB" sz="2400" i="0" dirty="0">
                          <a:sym typeface="Wingdings" panose="05000000000000000000" pitchFamily="2" charset="2"/>
                        </a:rPr>
                        <a:t> chancre (skin)</a:t>
                      </a:r>
                      <a:endParaRPr lang="en-GB" sz="2400" i="0" dirty="0"/>
                    </a:p>
                  </a:txBody>
                  <a:tcPr>
                    <a:solidFill>
                      <a:schemeClr val="bg1"/>
                    </a:solidFill>
                  </a:tcPr>
                </a:tc>
                <a:tc>
                  <a:txBody>
                    <a:bodyPr/>
                    <a:lstStyle/>
                    <a:p>
                      <a:r>
                        <a:rPr lang="en-GB" sz="2400" dirty="0"/>
                        <a:t>1</a:t>
                      </a:r>
                      <a:r>
                        <a:rPr lang="en-GB" sz="2400" baseline="30000" dirty="0"/>
                        <a:t>st</a:t>
                      </a:r>
                      <a:r>
                        <a:rPr lang="en-GB" sz="2400" dirty="0">
                          <a:sym typeface="Wingdings" panose="05000000000000000000" pitchFamily="2" charset="2"/>
                        </a:rPr>
                        <a:t> </a:t>
                      </a:r>
                      <a:r>
                        <a:rPr lang="en-GB" sz="2400" dirty="0" err="1">
                          <a:sym typeface="Wingdings" panose="05000000000000000000" pitchFamily="2" charset="2"/>
                        </a:rPr>
                        <a:t>chagoma</a:t>
                      </a:r>
                      <a:r>
                        <a:rPr lang="en-GB" sz="2400" dirty="0">
                          <a:sym typeface="Wingdings" panose="05000000000000000000" pitchFamily="2" charset="2"/>
                        </a:rPr>
                        <a:t> (skin)</a:t>
                      </a:r>
                      <a:endParaRPr lang="en-GB" sz="2400" dirty="0"/>
                    </a:p>
                  </a:txBody>
                  <a:tcPr>
                    <a:solidFill>
                      <a:schemeClr val="bg1"/>
                    </a:solidFill>
                  </a:tcPr>
                </a:tc>
                <a:extLst>
                  <a:ext uri="{0D108BD9-81ED-4DB2-BD59-A6C34878D82A}">
                    <a16:rowId xmlns:a16="http://schemas.microsoft.com/office/drawing/2014/main" val="963333192"/>
                  </a:ext>
                </a:extLst>
              </a:tr>
              <a:tr h="450735">
                <a:tc vMerge="1">
                  <a:txBody>
                    <a:bodyPr/>
                    <a:lstStyle/>
                    <a:p>
                      <a:endParaRPr lang="en-GB"/>
                    </a:p>
                  </a:txBody>
                  <a:tcPr/>
                </a:tc>
                <a:tc>
                  <a:txBody>
                    <a:bodyPr/>
                    <a:lstStyle/>
                    <a:p>
                      <a:pPr algn="l"/>
                      <a:r>
                        <a:rPr lang="en-GB" sz="2400" i="0" dirty="0"/>
                        <a:t>2</a:t>
                      </a:r>
                      <a:r>
                        <a:rPr lang="en-GB" sz="2400" i="0" baseline="30000" dirty="0"/>
                        <a:t>nd</a:t>
                      </a:r>
                      <a:r>
                        <a:rPr lang="en-GB" sz="2400" i="0" dirty="0"/>
                        <a:t> </a:t>
                      </a:r>
                      <a:r>
                        <a:rPr lang="en-GB" sz="2400" i="0" dirty="0">
                          <a:sym typeface="Wingdings" panose="05000000000000000000" pitchFamily="2" charset="2"/>
                        </a:rPr>
                        <a:t> Winterbottom (lymph)</a:t>
                      </a:r>
                      <a:endParaRPr lang="en-GB" sz="2400" i="0" dirty="0"/>
                    </a:p>
                  </a:txBody>
                  <a:tcPr>
                    <a:solidFill>
                      <a:schemeClr val="bg1"/>
                    </a:solidFill>
                  </a:tcPr>
                </a:tc>
                <a:tc>
                  <a:txBody>
                    <a:bodyPr/>
                    <a:lstStyle/>
                    <a:p>
                      <a:r>
                        <a:rPr lang="en-GB" sz="2400" dirty="0"/>
                        <a:t>2</a:t>
                      </a:r>
                      <a:r>
                        <a:rPr lang="en-GB" sz="2400" baseline="30000" dirty="0"/>
                        <a:t>nd</a:t>
                      </a:r>
                      <a:r>
                        <a:rPr lang="en-GB" sz="2400" dirty="0"/>
                        <a:t> </a:t>
                      </a:r>
                      <a:r>
                        <a:rPr lang="en-GB" sz="2400" dirty="0">
                          <a:sym typeface="Wingdings" panose="05000000000000000000" pitchFamily="2" charset="2"/>
                        </a:rPr>
                        <a:t> </a:t>
                      </a:r>
                      <a:r>
                        <a:rPr lang="en-GB" sz="2400" dirty="0" err="1">
                          <a:sym typeface="Wingdings" panose="05000000000000000000" pitchFamily="2" charset="2"/>
                        </a:rPr>
                        <a:t>romana’s</a:t>
                      </a:r>
                      <a:r>
                        <a:rPr lang="en-GB" sz="2400" dirty="0">
                          <a:sym typeface="Wingdings" panose="05000000000000000000" pitchFamily="2" charset="2"/>
                        </a:rPr>
                        <a:t> sign (eye)</a:t>
                      </a:r>
                      <a:endParaRPr lang="en-GB" sz="2400" dirty="0"/>
                    </a:p>
                  </a:txBody>
                  <a:tcPr>
                    <a:solidFill>
                      <a:schemeClr val="bg1"/>
                    </a:solidFill>
                  </a:tcPr>
                </a:tc>
                <a:extLst>
                  <a:ext uri="{0D108BD9-81ED-4DB2-BD59-A6C34878D82A}">
                    <a16:rowId xmlns:a16="http://schemas.microsoft.com/office/drawing/2014/main" val="3503779414"/>
                  </a:ext>
                </a:extLst>
              </a:tr>
              <a:tr h="450735">
                <a:tc vMerge="1">
                  <a:txBody>
                    <a:bodyPr/>
                    <a:lstStyle/>
                    <a:p>
                      <a:endParaRPr lang="en-GB"/>
                    </a:p>
                  </a:txBody>
                  <a:tcPr/>
                </a:tc>
                <a:tc>
                  <a:txBody>
                    <a:bodyPr/>
                    <a:lstStyle/>
                    <a:p>
                      <a:pPr algn="l"/>
                      <a:r>
                        <a:rPr lang="en-GB" sz="2400" i="0" dirty="0"/>
                        <a:t>3</a:t>
                      </a:r>
                      <a:r>
                        <a:rPr lang="en-GB" sz="2400" i="0" baseline="30000" dirty="0"/>
                        <a:t>rd</a:t>
                      </a:r>
                      <a:r>
                        <a:rPr lang="en-GB" sz="2400" i="0" dirty="0"/>
                        <a:t> </a:t>
                      </a:r>
                      <a:r>
                        <a:rPr lang="en-GB" sz="2400" i="0" dirty="0">
                          <a:sym typeface="Wingdings" panose="05000000000000000000" pitchFamily="2" charset="2"/>
                        </a:rPr>
                        <a:t> CNS (coma)</a:t>
                      </a:r>
                      <a:endParaRPr lang="en-GB" sz="2400" i="0" dirty="0"/>
                    </a:p>
                  </a:txBody>
                  <a:tcPr>
                    <a:solidFill>
                      <a:schemeClr val="bg1"/>
                    </a:solidFill>
                  </a:tcPr>
                </a:tc>
                <a:tc>
                  <a:txBody>
                    <a:bodyPr/>
                    <a:lstStyle/>
                    <a:p>
                      <a:r>
                        <a:rPr lang="en-GB" sz="2400" dirty="0"/>
                        <a:t>3</a:t>
                      </a:r>
                      <a:r>
                        <a:rPr lang="en-GB" sz="2400" baseline="30000" dirty="0"/>
                        <a:t>rd</a:t>
                      </a:r>
                      <a:r>
                        <a:rPr lang="en-GB" sz="2400" dirty="0"/>
                        <a:t> </a:t>
                      </a:r>
                      <a:r>
                        <a:rPr lang="en-GB" sz="2400" dirty="0">
                          <a:sym typeface="Wingdings" panose="05000000000000000000" pitchFamily="2" charset="2"/>
                        </a:rPr>
                        <a:t> CVS (failure) + GIT</a:t>
                      </a:r>
                      <a:endParaRPr lang="en-GB" sz="2400" dirty="0"/>
                    </a:p>
                  </a:txBody>
                  <a:tcPr>
                    <a:solidFill>
                      <a:schemeClr val="bg1"/>
                    </a:solidFill>
                  </a:tcPr>
                </a:tc>
                <a:extLst>
                  <a:ext uri="{0D108BD9-81ED-4DB2-BD59-A6C34878D82A}">
                    <a16:rowId xmlns:a16="http://schemas.microsoft.com/office/drawing/2014/main" val="3096734528"/>
                  </a:ext>
                </a:extLst>
              </a:tr>
              <a:tr h="353004">
                <a:tc rowSpan="3">
                  <a:txBody>
                    <a:bodyPr/>
                    <a:lstStyle/>
                    <a:p>
                      <a:pPr algn="ctr"/>
                      <a:r>
                        <a:rPr lang="en-GB" sz="2400" i="1" dirty="0"/>
                        <a:t>Diagnosis</a:t>
                      </a:r>
                    </a:p>
                  </a:txBody>
                  <a:tcPr>
                    <a:solidFill>
                      <a:schemeClr val="accent1">
                        <a:lumMod val="40000"/>
                        <a:lumOff val="60000"/>
                      </a:schemeClr>
                    </a:solidFill>
                  </a:tcPr>
                </a:tc>
                <a:tc gridSpan="2">
                  <a:txBody>
                    <a:bodyPr/>
                    <a:lstStyle/>
                    <a:p>
                      <a:pPr algn="ctr"/>
                      <a:r>
                        <a:rPr lang="en-GB" sz="2400" i="0" u="sng" dirty="0"/>
                        <a:t>Definitive host</a:t>
                      </a:r>
                      <a:r>
                        <a:rPr lang="en-GB" sz="2400" i="0" dirty="0"/>
                        <a:t>: humans, domestic cattle and wild animals</a:t>
                      </a:r>
                    </a:p>
                  </a:txBody>
                  <a:tcPr>
                    <a:solidFill>
                      <a:schemeClr val="bg1"/>
                    </a:solidFill>
                  </a:tcPr>
                </a:tc>
                <a:tc hMerge="1">
                  <a:txBody>
                    <a:bodyPr/>
                    <a:lstStyle/>
                    <a:p>
                      <a:endParaRPr lang="en-GB"/>
                    </a:p>
                  </a:txBody>
                  <a:tcPr/>
                </a:tc>
                <a:extLst>
                  <a:ext uri="{0D108BD9-81ED-4DB2-BD59-A6C34878D82A}">
                    <a16:rowId xmlns:a16="http://schemas.microsoft.com/office/drawing/2014/main" val="3083951295"/>
                  </a:ext>
                </a:extLst>
              </a:tr>
              <a:tr h="353004">
                <a:tc vMerge="1">
                  <a:txBody>
                    <a:bodyPr/>
                    <a:lstStyle/>
                    <a:p>
                      <a:pPr algn="ctr"/>
                      <a:endParaRPr lang="en-GB" sz="2400" i="1" dirty="0"/>
                    </a:p>
                  </a:txBody>
                  <a:tcPr>
                    <a:solidFill>
                      <a:schemeClr val="accent6">
                        <a:lumMod val="20000"/>
                        <a:lumOff val="80000"/>
                      </a:schemeClr>
                    </a:solidFill>
                  </a:tcPr>
                </a:tc>
                <a:tc gridSpan="2">
                  <a:txBody>
                    <a:bodyPr/>
                    <a:lstStyle/>
                    <a:p>
                      <a:pPr algn="ctr"/>
                      <a:r>
                        <a:rPr lang="en-GB" sz="2400" i="0" u="sng" dirty="0"/>
                        <a:t>Diagnostic</a:t>
                      </a:r>
                      <a:r>
                        <a:rPr lang="en-GB" sz="2400" i="0" u="none" dirty="0"/>
                        <a:t> &amp; </a:t>
                      </a:r>
                      <a:r>
                        <a:rPr lang="en-GB" sz="2400" i="0" u="sng" dirty="0"/>
                        <a:t>Infective</a:t>
                      </a:r>
                      <a:r>
                        <a:rPr lang="en-GB" sz="2400" i="0" dirty="0"/>
                        <a:t>: </a:t>
                      </a:r>
                      <a:r>
                        <a:rPr lang="en-GB" sz="2400" i="0" dirty="0" err="1"/>
                        <a:t>trypomastigote</a:t>
                      </a:r>
                      <a:endParaRPr lang="en-GB" sz="2400" i="0" dirty="0"/>
                    </a:p>
                  </a:txBody>
                  <a:tcPr>
                    <a:solidFill>
                      <a:schemeClr val="bg1"/>
                    </a:solidFill>
                  </a:tcPr>
                </a:tc>
                <a:tc hMerge="1">
                  <a:txBody>
                    <a:bodyPr/>
                    <a:lstStyle/>
                    <a:p>
                      <a:endParaRPr lang="en-GB"/>
                    </a:p>
                  </a:txBody>
                  <a:tcPr/>
                </a:tc>
                <a:extLst>
                  <a:ext uri="{0D108BD9-81ED-4DB2-BD59-A6C34878D82A}">
                    <a16:rowId xmlns:a16="http://schemas.microsoft.com/office/drawing/2014/main" val="1504100832"/>
                  </a:ext>
                </a:extLst>
              </a:tr>
              <a:tr h="632591">
                <a:tc vMerge="1">
                  <a:txBody>
                    <a:bodyPr/>
                    <a:lstStyle/>
                    <a:p>
                      <a:pPr algn="ctr"/>
                      <a:endParaRPr lang="en-GB" sz="2000" i="1" dirty="0"/>
                    </a:p>
                  </a:txBody>
                  <a:tcPr>
                    <a:solidFill>
                      <a:schemeClr val="accent6">
                        <a:lumMod val="20000"/>
                        <a:lumOff val="80000"/>
                      </a:schemeClr>
                    </a:solidFill>
                  </a:tcPr>
                </a:tc>
                <a:tc gridSpan="2">
                  <a:txBody>
                    <a:bodyPr/>
                    <a:lstStyle/>
                    <a:p>
                      <a:pPr algn="ctr"/>
                      <a:r>
                        <a:rPr lang="en-GB" sz="2400" i="0" dirty="0" err="1"/>
                        <a:t>Trypomastigote</a:t>
                      </a:r>
                      <a:r>
                        <a:rPr lang="en-GB" sz="2400" i="0" dirty="0"/>
                        <a:t> in blood or CSF </a:t>
                      </a:r>
                      <a:r>
                        <a:rPr lang="en-GB" sz="2000" i="0" dirty="0"/>
                        <a:t>(if CNS involved) </a:t>
                      </a:r>
                      <a:r>
                        <a:rPr lang="en-GB" sz="2400" i="0" dirty="0"/>
                        <a:t>+ GEMSA stain + PCR+ IF + ELIZA</a:t>
                      </a:r>
                    </a:p>
                    <a:p>
                      <a:pPr marL="0" marR="0" lvl="0" indent="0" algn="ctr" defTabSz="909919" rtl="0" eaLnBrk="1" fontAlgn="auto" latinLnBrk="0" hangingPunct="1">
                        <a:lnSpc>
                          <a:spcPct val="100000"/>
                        </a:lnSpc>
                        <a:spcBef>
                          <a:spcPts val="0"/>
                        </a:spcBef>
                        <a:spcAft>
                          <a:spcPts val="0"/>
                        </a:spcAft>
                        <a:buClrTx/>
                        <a:buSzTx/>
                        <a:buFontTx/>
                        <a:buNone/>
                        <a:tabLst/>
                        <a:defRPr/>
                      </a:pPr>
                      <a:r>
                        <a:rPr lang="en-GB" sz="2400" i="0" dirty="0"/>
                        <a:t>(Note: </a:t>
                      </a:r>
                      <a:r>
                        <a:rPr lang="en-GB" sz="2400" i="0" dirty="0" err="1"/>
                        <a:t>trypomastigote</a:t>
                      </a:r>
                      <a:r>
                        <a:rPr lang="en-GB" sz="2400" i="0" dirty="0"/>
                        <a:t> in blood but turns into amastigote in tissue)</a:t>
                      </a:r>
                    </a:p>
                  </a:txBody>
                  <a:tcPr>
                    <a:solidFill>
                      <a:schemeClr val="bg1"/>
                    </a:solidFill>
                  </a:tcPr>
                </a:tc>
                <a:tc hMerge="1">
                  <a:txBody>
                    <a:bodyPr/>
                    <a:lstStyle/>
                    <a:p>
                      <a:endParaRPr lang="en-GB" dirty="0"/>
                    </a:p>
                  </a:txBody>
                  <a:tcPr>
                    <a:solidFill>
                      <a:schemeClr val="bg1"/>
                    </a:solidFill>
                  </a:tcPr>
                </a:tc>
                <a:extLst>
                  <a:ext uri="{0D108BD9-81ED-4DB2-BD59-A6C34878D82A}">
                    <a16:rowId xmlns:a16="http://schemas.microsoft.com/office/drawing/2014/main" val="87967775"/>
                  </a:ext>
                </a:extLst>
              </a:tr>
            </a:tbl>
          </a:graphicData>
        </a:graphic>
      </p:graphicFrame>
    </p:spTree>
    <p:extLst>
      <p:ext uri="{BB962C8B-B14F-4D97-AF65-F5344CB8AC3E}">
        <p14:creationId xmlns:p14="http://schemas.microsoft.com/office/powerpoint/2010/main" val="397713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E3CE32-B711-4660-A5D4-F37E46BA91F8}"/>
              </a:ext>
            </a:extLst>
          </p:cNvPr>
          <p:cNvSpPr/>
          <p:nvPr/>
        </p:nvSpPr>
        <p:spPr>
          <a:xfrm>
            <a:off x="0" y="0"/>
            <a:ext cx="1350498"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6773A7-36C9-4525-99BD-59F681A8FF44}"/>
              </a:ext>
            </a:extLst>
          </p:cNvPr>
          <p:cNvSpPr/>
          <p:nvPr/>
        </p:nvSpPr>
        <p:spPr>
          <a:xfrm>
            <a:off x="1518361" y="312261"/>
            <a:ext cx="10573407" cy="646331"/>
          </a:xfrm>
          <a:prstGeom prst="rect">
            <a:avLst/>
          </a:prstGeom>
          <a:noFill/>
        </p:spPr>
        <p:txBody>
          <a:bodyPr wrap="none" lIns="91440" tIns="45720" rIns="91440" bIns="45720">
            <a:spAutoFit/>
          </a:bodyPr>
          <a:lstStyle/>
          <a:p>
            <a:pPr algn="ctr"/>
            <a:r>
              <a:rPr lang="en-US" sz="3600" b="0" cap="none" spc="0" dirty="0">
                <a:ln w="0"/>
                <a:solidFill>
                  <a:schemeClr val="accent1">
                    <a:lumMod val="50000"/>
                  </a:schemeClr>
                </a:solidFill>
                <a:effectLst>
                  <a:outerShdw blurRad="38100" dist="19050" dir="2700000" algn="tl" rotWithShape="0">
                    <a:schemeClr val="dk1">
                      <a:alpha val="40000"/>
                    </a:schemeClr>
                  </a:outerShdw>
                </a:effectLst>
                <a:latin typeface="+mj-lt"/>
              </a:rPr>
              <a:t>THANK YOU FOR CHECKING OUR WORK, BEST OF LUCK!</a:t>
            </a:r>
          </a:p>
        </p:txBody>
      </p:sp>
      <p:sp>
        <p:nvSpPr>
          <p:cNvPr id="2" name="Rectangle 1">
            <a:extLst>
              <a:ext uri="{FF2B5EF4-FFF2-40B4-BE49-F238E27FC236}">
                <a16:creationId xmlns:a16="http://schemas.microsoft.com/office/drawing/2014/main" id="{A8F01675-6040-4A6D-99FE-0AA0F5DAFDEF}"/>
              </a:ext>
            </a:extLst>
          </p:cNvPr>
          <p:cNvSpPr/>
          <p:nvPr/>
        </p:nvSpPr>
        <p:spPr>
          <a:xfrm>
            <a:off x="6457071" y="1839913"/>
            <a:ext cx="2242602" cy="707886"/>
          </a:xfrm>
          <a:prstGeom prst="rect">
            <a:avLst/>
          </a:prstGeom>
          <a:noFill/>
        </p:spPr>
        <p:txBody>
          <a:bodyPr wrap="none" lIns="91440" tIns="45720" rIns="91440" bIns="45720">
            <a:spAutoFit/>
          </a:bodyPr>
          <a:lstStyle/>
          <a:p>
            <a:r>
              <a:rPr lang="en-US" sz="2000" b="0" cap="none" spc="0" dirty="0">
                <a:ln w="0"/>
                <a:solidFill>
                  <a:schemeClr val="tx1"/>
                </a:solidFill>
                <a:effectLst>
                  <a:outerShdw blurRad="38100" dist="19050" dir="2700000" algn="tl" rotWithShape="0">
                    <a:schemeClr val="dk1">
                      <a:alpha val="40000"/>
                    </a:schemeClr>
                  </a:outerShdw>
                </a:effectLst>
              </a:rPr>
              <a:t>Hamad </a:t>
            </a:r>
            <a:r>
              <a:rPr lang="en-US" sz="2000" dirty="0" err="1">
                <a:ln w="0"/>
                <a:effectLst>
                  <a:outerShdw blurRad="38100" dist="19050" dir="2700000" algn="tl" rotWithShape="0">
                    <a:schemeClr val="dk1">
                      <a:alpha val="40000"/>
                    </a:schemeClr>
                  </a:outerShdw>
                </a:effectLst>
              </a:rPr>
              <a:t>A</a:t>
            </a:r>
            <a:r>
              <a:rPr lang="en-US" sz="2000" b="0" cap="none" spc="0" dirty="0" err="1">
                <a:ln w="0"/>
                <a:solidFill>
                  <a:schemeClr val="tx1"/>
                </a:solidFill>
                <a:effectLst>
                  <a:outerShdw blurRad="38100" dist="19050" dir="2700000" algn="tl" rotWithShape="0">
                    <a:schemeClr val="dk1">
                      <a:alpha val="40000"/>
                    </a:schemeClr>
                  </a:outerShdw>
                </a:effectLst>
              </a:rPr>
              <a:t>lkhudhairy</a:t>
            </a:r>
            <a:endParaRPr lang="en-US" sz="2000" b="0" cap="none" spc="0" dirty="0">
              <a:ln w="0"/>
              <a:solidFill>
                <a:schemeClr val="tx1"/>
              </a:solidFill>
              <a:effectLst>
                <a:outerShdw blurRad="38100" dist="19050" dir="2700000" algn="tl" rotWithShape="0">
                  <a:schemeClr val="dk1">
                    <a:alpha val="40000"/>
                  </a:schemeClr>
                </a:outerShdw>
              </a:effectLst>
            </a:endParaRPr>
          </a:p>
          <a:p>
            <a:endParaRPr lang="en-US" sz="2000" dirty="0">
              <a:ln w="0"/>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B55F4791-DE2D-4B12-AC47-BFD39E91BB57}"/>
              </a:ext>
            </a:extLst>
          </p:cNvPr>
          <p:cNvPicPr>
            <a:picLocks noChangeAspect="1"/>
          </p:cNvPicPr>
          <p:nvPr/>
        </p:nvPicPr>
        <p:blipFill>
          <a:blip r:embed="rId2"/>
          <a:stretch>
            <a:fillRect/>
          </a:stretch>
        </p:blipFill>
        <p:spPr>
          <a:xfrm>
            <a:off x="5534212" y="1578539"/>
            <a:ext cx="922859" cy="922859"/>
          </a:xfrm>
          <a:prstGeom prst="rect">
            <a:avLst/>
          </a:prstGeom>
        </p:spPr>
      </p:pic>
      <p:pic>
        <p:nvPicPr>
          <p:cNvPr id="8" name="Picture 7">
            <a:extLst>
              <a:ext uri="{FF2B5EF4-FFF2-40B4-BE49-F238E27FC236}">
                <a16:creationId xmlns:a16="http://schemas.microsoft.com/office/drawing/2014/main" id="{D6C75346-F189-4E4C-A939-92A07120B093}"/>
              </a:ext>
            </a:extLst>
          </p:cNvPr>
          <p:cNvPicPr>
            <a:picLocks noChangeAspect="1"/>
          </p:cNvPicPr>
          <p:nvPr/>
        </p:nvPicPr>
        <p:blipFill>
          <a:blip r:embed="rId3"/>
          <a:stretch>
            <a:fillRect/>
          </a:stretch>
        </p:blipFill>
        <p:spPr>
          <a:xfrm>
            <a:off x="8860155" y="1578539"/>
            <a:ext cx="948739" cy="922859"/>
          </a:xfrm>
          <a:prstGeom prst="rect">
            <a:avLst/>
          </a:prstGeom>
        </p:spPr>
      </p:pic>
      <p:sp>
        <p:nvSpPr>
          <p:cNvPr id="11" name="Rectangle 10">
            <a:extLst>
              <a:ext uri="{FF2B5EF4-FFF2-40B4-BE49-F238E27FC236}">
                <a16:creationId xmlns:a16="http://schemas.microsoft.com/office/drawing/2014/main" id="{559D053C-0EB8-4C09-8864-6393CBE05011}"/>
              </a:ext>
            </a:extLst>
          </p:cNvPr>
          <p:cNvSpPr/>
          <p:nvPr/>
        </p:nvSpPr>
        <p:spPr>
          <a:xfrm>
            <a:off x="9771576" y="1839913"/>
            <a:ext cx="2091470" cy="1938992"/>
          </a:xfrm>
          <a:prstGeom prst="rect">
            <a:avLst/>
          </a:prstGeom>
        </p:spPr>
        <p:txBody>
          <a:bodyPr wrap="none">
            <a:spAutoFit/>
          </a:bodyPr>
          <a:lstStyle/>
          <a:p>
            <a:r>
              <a:rPr lang="en-US" sz="2000" dirty="0" err="1">
                <a:ln w="0"/>
                <a:effectLst>
                  <a:outerShdw blurRad="38100" dist="19050" dir="2700000" algn="tl" rotWithShape="0">
                    <a:schemeClr val="dk1">
                      <a:alpha val="40000"/>
                    </a:schemeClr>
                  </a:outerShdw>
                </a:effectLst>
              </a:rPr>
              <a:t>Shrooq</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Alsomali</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Ebtisam</a:t>
            </a:r>
            <a:r>
              <a:rPr lang="en-US" sz="2000" dirty="0">
                <a:ln w="0"/>
                <a:effectLst>
                  <a:outerShdw blurRad="38100" dist="19050" dir="2700000" algn="tl" rotWithShape="0">
                    <a:schemeClr val="dk1">
                      <a:alpha val="40000"/>
                    </a:schemeClr>
                  </a:outerShdw>
                </a:effectLst>
              </a:rPr>
              <a:t> Almutairi</a:t>
            </a:r>
          </a:p>
          <a:p>
            <a:r>
              <a:rPr lang="en-US" sz="2000" dirty="0" err="1">
                <a:ln w="0"/>
                <a:effectLst>
                  <a:outerShdw blurRad="38100" dist="19050" dir="2700000" algn="tl" rotWithShape="0">
                    <a:schemeClr val="dk1">
                      <a:alpha val="40000"/>
                    </a:schemeClr>
                  </a:outerShdw>
                </a:effectLst>
              </a:rPr>
              <a:t>Reem</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Alshathri</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Ghada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Alskait</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Jawaher </a:t>
            </a:r>
            <a:r>
              <a:rPr lang="en-US" sz="2000" dirty="0" err="1">
                <a:ln w="0"/>
                <a:effectLst>
                  <a:outerShdw blurRad="38100" dist="19050" dir="2700000" algn="tl" rotWithShape="0">
                    <a:schemeClr val="dk1">
                      <a:alpha val="40000"/>
                    </a:schemeClr>
                  </a:outerShdw>
                </a:effectLst>
              </a:rPr>
              <a:t>Alkhayyal</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Jumana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Alghtani</a:t>
            </a:r>
            <a:endParaRPr lang="en-US" sz="2000" dirty="0">
              <a:ln w="0"/>
              <a:effectLst>
                <a:outerShdw blurRad="38100" dist="19050" dir="2700000" algn="tl" rotWithShape="0">
                  <a:schemeClr val="dk1">
                    <a:alpha val="40000"/>
                  </a:schemeClr>
                </a:outerShdw>
              </a:effectLst>
            </a:endParaRPr>
          </a:p>
        </p:txBody>
      </p:sp>
      <p:sp>
        <p:nvSpPr>
          <p:cNvPr id="14" name="TextBox 13">
            <a:extLst>
              <a:ext uri="{FF2B5EF4-FFF2-40B4-BE49-F238E27FC236}">
                <a16:creationId xmlns:a16="http://schemas.microsoft.com/office/drawing/2014/main" id="{EC64F9FF-CDE9-4490-90EE-7738BF6D2BDA}"/>
              </a:ext>
            </a:extLst>
          </p:cNvPr>
          <p:cNvSpPr txBox="1"/>
          <p:nvPr/>
        </p:nvSpPr>
        <p:spPr>
          <a:xfrm>
            <a:off x="1332201" y="5761103"/>
            <a:ext cx="2110154" cy="369332"/>
          </a:xfrm>
          <a:prstGeom prst="rect">
            <a:avLst/>
          </a:prstGeom>
          <a:noFill/>
        </p:spPr>
        <p:txBody>
          <a:bodyPr wrap="square" rtlCol="0">
            <a:spAutoFit/>
          </a:bodyPr>
          <a:lstStyle/>
          <a:p>
            <a:r>
              <a:rPr lang="en-US" b="1" dirty="0"/>
              <a:t>Doctors slides</a:t>
            </a:r>
          </a:p>
        </p:txBody>
      </p:sp>
      <p:pic>
        <p:nvPicPr>
          <p:cNvPr id="12" name="Picture 11">
            <a:extLst>
              <a:ext uri="{FF2B5EF4-FFF2-40B4-BE49-F238E27FC236}">
                <a16:creationId xmlns:a16="http://schemas.microsoft.com/office/drawing/2014/main" id="{26BFC639-C571-412D-ADCE-431CF9324057}"/>
              </a:ext>
            </a:extLst>
          </p:cNvPr>
          <p:cNvPicPr>
            <a:picLocks noChangeAspect="1"/>
          </p:cNvPicPr>
          <p:nvPr/>
        </p:nvPicPr>
        <p:blipFill>
          <a:blip r:embed="rId4"/>
          <a:stretch>
            <a:fillRect/>
          </a:stretch>
        </p:blipFill>
        <p:spPr>
          <a:xfrm>
            <a:off x="94427" y="5410814"/>
            <a:ext cx="1069911" cy="1042996"/>
          </a:xfrm>
          <a:prstGeom prst="rect">
            <a:avLst/>
          </a:prstGeom>
        </p:spPr>
      </p:pic>
      <p:pic>
        <p:nvPicPr>
          <p:cNvPr id="16" name="Picture 15">
            <a:extLst>
              <a:ext uri="{FF2B5EF4-FFF2-40B4-BE49-F238E27FC236}">
                <a16:creationId xmlns:a16="http://schemas.microsoft.com/office/drawing/2014/main" id="{03988073-9541-48B4-B7D0-4234038E9B64}"/>
              </a:ext>
            </a:extLst>
          </p:cNvPr>
          <p:cNvPicPr>
            <a:picLocks noChangeAspect="1"/>
          </p:cNvPicPr>
          <p:nvPr/>
        </p:nvPicPr>
        <p:blipFill>
          <a:blip r:embed="rId5"/>
          <a:stretch>
            <a:fillRect/>
          </a:stretch>
        </p:blipFill>
        <p:spPr>
          <a:xfrm>
            <a:off x="285236" y="4112195"/>
            <a:ext cx="879102" cy="932305"/>
          </a:xfrm>
          <a:prstGeom prst="rect">
            <a:avLst/>
          </a:prstGeom>
        </p:spPr>
      </p:pic>
      <p:pic>
        <p:nvPicPr>
          <p:cNvPr id="18" name="Picture 17">
            <a:extLst>
              <a:ext uri="{FF2B5EF4-FFF2-40B4-BE49-F238E27FC236}">
                <a16:creationId xmlns:a16="http://schemas.microsoft.com/office/drawing/2014/main" id="{E030F191-3DE2-46CE-AC24-DF79F3FBB1DF}"/>
              </a:ext>
            </a:extLst>
          </p:cNvPr>
          <p:cNvPicPr>
            <a:picLocks noChangeAspect="1"/>
          </p:cNvPicPr>
          <p:nvPr/>
        </p:nvPicPr>
        <p:blipFill>
          <a:blip r:embed="rId6"/>
          <a:stretch>
            <a:fillRect/>
          </a:stretch>
        </p:blipFill>
        <p:spPr>
          <a:xfrm>
            <a:off x="215097" y="2813577"/>
            <a:ext cx="932305" cy="932305"/>
          </a:xfrm>
          <a:prstGeom prst="rect">
            <a:avLst/>
          </a:prstGeom>
        </p:spPr>
      </p:pic>
      <p:pic>
        <p:nvPicPr>
          <p:cNvPr id="20" name="Picture 19">
            <a:extLst>
              <a:ext uri="{FF2B5EF4-FFF2-40B4-BE49-F238E27FC236}">
                <a16:creationId xmlns:a16="http://schemas.microsoft.com/office/drawing/2014/main" id="{DD5CA474-47C4-434F-858C-9C6CD740FED9}"/>
              </a:ext>
            </a:extLst>
          </p:cNvPr>
          <p:cNvPicPr>
            <a:picLocks noChangeAspect="1"/>
          </p:cNvPicPr>
          <p:nvPr/>
        </p:nvPicPr>
        <p:blipFill>
          <a:blip r:embed="rId7"/>
          <a:stretch>
            <a:fillRect/>
          </a:stretch>
        </p:blipFill>
        <p:spPr>
          <a:xfrm>
            <a:off x="215097" y="1427884"/>
            <a:ext cx="1019380" cy="1019380"/>
          </a:xfrm>
          <a:prstGeom prst="rect">
            <a:avLst/>
          </a:prstGeom>
        </p:spPr>
      </p:pic>
    </p:spTree>
    <p:extLst>
      <p:ext uri="{BB962C8B-B14F-4D97-AF65-F5344CB8AC3E}">
        <p14:creationId xmlns:p14="http://schemas.microsoft.com/office/powerpoint/2010/main" val="103342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E8DA4E2-585E-4679-9838-2C373945DEAE}"/>
              </a:ext>
            </a:extLst>
          </p:cNvPr>
          <p:cNvSpPr>
            <a:spLocks noGrp="1" noChangeArrowheads="1"/>
          </p:cNvSpPr>
          <p:nvPr>
            <p:ph type="title"/>
          </p:nvPr>
        </p:nvSpPr>
        <p:spPr>
          <a:xfrm>
            <a:off x="202096" y="609600"/>
            <a:ext cx="8153400" cy="609600"/>
          </a:xfrm>
        </p:spPr>
        <p:txBody>
          <a:bodyPr>
            <a:normAutofit/>
          </a:bodyPr>
          <a:lstStyle/>
          <a:p>
            <a:pPr>
              <a:defRPr/>
            </a:pPr>
            <a:r>
              <a:rPr lang="en-US" sz="2400" b="1" dirty="0">
                <a:solidFill>
                  <a:schemeClr val="accent1">
                    <a:lumMod val="50000"/>
                  </a:schemeClr>
                </a:solidFill>
                <a:ea typeface="+mn-ea"/>
                <a:cs typeface="+mn-cs"/>
              </a:rPr>
              <a:t>Different stages of </a:t>
            </a:r>
            <a:r>
              <a:rPr lang="en-US" sz="2400" b="1" dirty="0" err="1">
                <a:solidFill>
                  <a:schemeClr val="accent1">
                    <a:lumMod val="50000"/>
                  </a:schemeClr>
                </a:solidFill>
                <a:ea typeface="+mn-ea"/>
                <a:cs typeface="+mn-cs"/>
              </a:rPr>
              <a:t>Haemoflagellates</a:t>
            </a:r>
            <a:endParaRPr lang="en-US" sz="2400" b="1" dirty="0">
              <a:solidFill>
                <a:schemeClr val="accent1">
                  <a:lumMod val="50000"/>
                </a:schemeClr>
              </a:solidFill>
              <a:ea typeface="+mn-ea"/>
              <a:cs typeface="+mn-cs"/>
            </a:endParaRPr>
          </a:p>
        </p:txBody>
      </p:sp>
      <p:pic>
        <p:nvPicPr>
          <p:cNvPr id="10243" name="Picture 4">
            <a:extLst>
              <a:ext uri="{FF2B5EF4-FFF2-40B4-BE49-F238E27FC236}">
                <a16:creationId xmlns:a16="http://schemas.microsoft.com/office/drawing/2014/main" id="{4131BB6F-0D5E-4665-88D1-0DE2F38B4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5" y="3314700"/>
            <a:ext cx="2076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a:extLst>
              <a:ext uri="{FF2B5EF4-FFF2-40B4-BE49-F238E27FC236}">
                <a16:creationId xmlns:a16="http://schemas.microsoft.com/office/drawing/2014/main" id="{4F4F2AC5-2C0C-43FC-9ACB-DD68E85F5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24" y="1524000"/>
            <a:ext cx="697103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8088DC4-0753-42FD-BCBF-C01152709358}"/>
              </a:ext>
            </a:extLst>
          </p:cNvPr>
          <p:cNvCxnSpPr/>
          <p:nvPr/>
        </p:nvCxnSpPr>
        <p:spPr>
          <a:xfrm>
            <a:off x="0" y="6255025"/>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593273" y="5056909"/>
            <a:ext cx="1205345" cy="2909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1124" y="6255025"/>
            <a:ext cx="6773101" cy="369332"/>
          </a:xfrm>
          <a:prstGeom prst="rect">
            <a:avLst/>
          </a:prstGeom>
          <a:noFill/>
        </p:spPr>
        <p:txBody>
          <a:bodyPr wrap="square" rtlCol="0">
            <a:spAutoFit/>
          </a:bodyPr>
          <a:lstStyle/>
          <a:p>
            <a:r>
              <a:rPr lang="en-US" dirty="0" err="1">
                <a:solidFill>
                  <a:schemeClr val="bg1">
                    <a:lumMod val="50000"/>
                  </a:schemeClr>
                </a:solidFill>
              </a:rPr>
              <a:t>Mastigote</a:t>
            </a:r>
            <a:r>
              <a:rPr lang="en-US" dirty="0">
                <a:solidFill>
                  <a:schemeClr val="bg1">
                    <a:lumMod val="50000"/>
                  </a:schemeClr>
                </a:solidFill>
              </a:rPr>
              <a:t> = Flagella</a:t>
            </a:r>
          </a:p>
        </p:txBody>
      </p:sp>
    </p:spTree>
    <p:extLst>
      <p:ext uri="{BB962C8B-B14F-4D97-AF65-F5344CB8AC3E}">
        <p14:creationId xmlns:p14="http://schemas.microsoft.com/office/powerpoint/2010/main" val="96253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1DE3-A92F-4A31-9C5D-2F32432F5E6B}"/>
              </a:ext>
            </a:extLst>
          </p:cNvPr>
          <p:cNvSpPr>
            <a:spLocks noGrp="1"/>
          </p:cNvSpPr>
          <p:nvPr>
            <p:ph type="title"/>
          </p:nvPr>
        </p:nvSpPr>
        <p:spPr>
          <a:xfrm>
            <a:off x="0" y="113334"/>
            <a:ext cx="10515600" cy="681797"/>
          </a:xfrm>
        </p:spPr>
        <p:txBody>
          <a:bodyPr/>
          <a:lstStyle/>
          <a:p>
            <a:pPr>
              <a:defRPr/>
            </a:pPr>
            <a:r>
              <a:rPr lang="en-US" sz="2400" b="1" dirty="0">
                <a:solidFill>
                  <a:schemeClr val="accent1">
                    <a:lumMod val="50000"/>
                  </a:schemeClr>
                </a:solidFill>
                <a:ea typeface="+mn-ea"/>
                <a:cs typeface="+mn-cs"/>
              </a:rPr>
              <a:t>Trypanosomiasis</a:t>
            </a:r>
            <a:endParaRPr lang="en-US" dirty="0"/>
          </a:p>
        </p:txBody>
      </p:sp>
      <p:sp>
        <p:nvSpPr>
          <p:cNvPr id="11267" name="Content Placeholder 2">
            <a:extLst>
              <a:ext uri="{FF2B5EF4-FFF2-40B4-BE49-F238E27FC236}">
                <a16:creationId xmlns:a16="http://schemas.microsoft.com/office/drawing/2014/main" id="{3A27A6A4-894C-43E4-B7DC-747BA9D0C28D}"/>
              </a:ext>
            </a:extLst>
          </p:cNvPr>
          <p:cNvSpPr>
            <a:spLocks noGrp="1"/>
          </p:cNvSpPr>
          <p:nvPr>
            <p:ph idx="1"/>
          </p:nvPr>
        </p:nvSpPr>
        <p:spPr>
          <a:xfrm>
            <a:off x="347870" y="795132"/>
            <a:ext cx="10515600" cy="584760"/>
          </a:xfrm>
        </p:spPr>
        <p:txBody>
          <a:bodyPr>
            <a:normAutofit lnSpcReduction="10000"/>
          </a:bodyPr>
          <a:lstStyle/>
          <a:p>
            <a:r>
              <a:rPr lang="en-US" altLang="en-US" sz="1800" dirty="0"/>
              <a:t>There are two types of trypanosomiasis that affect humans, they are divided according to their geographical location :                                                                                            </a:t>
            </a:r>
          </a:p>
        </p:txBody>
      </p:sp>
      <p:cxnSp>
        <p:nvCxnSpPr>
          <p:cNvPr id="4" name="Straight Connector 3">
            <a:extLst>
              <a:ext uri="{FF2B5EF4-FFF2-40B4-BE49-F238E27FC236}">
                <a16:creationId xmlns:a16="http://schemas.microsoft.com/office/drawing/2014/main" id="{B6700567-6D16-4423-ADF5-A8C04241F91F}"/>
              </a:ext>
            </a:extLst>
          </p:cNvPr>
          <p:cNvCxnSpPr/>
          <p:nvPr/>
        </p:nvCxnSpPr>
        <p:spPr>
          <a:xfrm>
            <a:off x="0" y="6255025"/>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Table 2">
            <a:extLst>
              <a:ext uri="{FF2B5EF4-FFF2-40B4-BE49-F238E27FC236}">
                <a16:creationId xmlns:a16="http://schemas.microsoft.com/office/drawing/2014/main" id="{4203D378-4F4F-45BF-9548-E120C48BB692}"/>
              </a:ext>
            </a:extLst>
          </p:cNvPr>
          <p:cNvGraphicFramePr>
            <a:graphicFrameLocks noGrp="1"/>
          </p:cNvGraphicFramePr>
          <p:nvPr>
            <p:extLst>
              <p:ext uri="{D42A27DB-BD31-4B8C-83A1-F6EECF244321}">
                <p14:modId xmlns:p14="http://schemas.microsoft.com/office/powerpoint/2010/main" val="924884606"/>
              </p:ext>
            </p:extLst>
          </p:nvPr>
        </p:nvGraphicFramePr>
        <p:xfrm>
          <a:off x="347870" y="1635258"/>
          <a:ext cx="11499574" cy="3017520"/>
        </p:xfrm>
        <a:graphic>
          <a:graphicData uri="http://schemas.openxmlformats.org/drawingml/2006/table">
            <a:tbl>
              <a:tblPr firstRow="1" bandRow="1">
                <a:tableStyleId>{5940675A-B579-460E-94D1-54222C63F5DA}</a:tableStyleId>
              </a:tblPr>
              <a:tblGrid>
                <a:gridCol w="2874894">
                  <a:extLst>
                    <a:ext uri="{9D8B030D-6E8A-4147-A177-3AD203B41FA5}">
                      <a16:colId xmlns:a16="http://schemas.microsoft.com/office/drawing/2014/main" val="2566401172"/>
                    </a:ext>
                  </a:extLst>
                </a:gridCol>
                <a:gridCol w="2886488">
                  <a:extLst>
                    <a:ext uri="{9D8B030D-6E8A-4147-A177-3AD203B41FA5}">
                      <a16:colId xmlns:a16="http://schemas.microsoft.com/office/drawing/2014/main" val="2230330365"/>
                    </a:ext>
                  </a:extLst>
                </a:gridCol>
                <a:gridCol w="5738192">
                  <a:extLst>
                    <a:ext uri="{9D8B030D-6E8A-4147-A177-3AD203B41FA5}">
                      <a16:colId xmlns:a16="http://schemas.microsoft.com/office/drawing/2014/main" val="128325092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latin typeface="+mn-lt"/>
                          <a:ea typeface="+mn-ea"/>
                          <a:cs typeface="+mn-cs"/>
                        </a:rPr>
                        <a:t>1-African sleeping sickness</a:t>
                      </a:r>
                      <a:r>
                        <a:rPr lang="en-US" sz="1800" b="0" i="0" kern="1200" baseline="0" dirty="0">
                          <a:solidFill>
                            <a:schemeClr val="accent1">
                              <a:lumMod val="75000"/>
                            </a:schemeClr>
                          </a:solidFill>
                          <a:latin typeface="+mn-lt"/>
                          <a:ea typeface="+mn-ea"/>
                          <a:cs typeface="+mn-cs"/>
                        </a:rPr>
                        <a:t> (mainly affects CNS)</a:t>
                      </a:r>
                      <a:r>
                        <a:rPr lang="en-US" sz="1800" b="1" i="0" kern="1200" dirty="0">
                          <a:solidFill>
                            <a:schemeClr val="tx1"/>
                          </a:solidFill>
                          <a:latin typeface="+mn-lt"/>
                          <a:ea typeface="+mn-ea"/>
                          <a:cs typeface="+mn-cs"/>
                        </a:rPr>
                        <a:t> </a:t>
                      </a:r>
                      <a:endParaRPr lang="en-US" sz="1800" i="0" kern="1200" dirty="0">
                        <a:solidFill>
                          <a:schemeClr val="tx1"/>
                        </a:solidFill>
                        <a:latin typeface="+mn-lt"/>
                        <a:ea typeface="+mn-ea"/>
                        <a:cs typeface="+mn-cs"/>
                      </a:endParaRPr>
                    </a:p>
                  </a:txBody>
                  <a:tcPr>
                    <a:solidFill>
                      <a:schemeClr val="accent6">
                        <a:lumMod val="20000"/>
                        <a:lumOff val="80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tx1"/>
                          </a:solidFill>
                          <a:latin typeface="+mn-lt"/>
                          <a:ea typeface="+mn-ea"/>
                          <a:cs typeface="+mn-cs"/>
                        </a:rPr>
                        <a:t>2-Chagas’ disease in central and south America </a:t>
                      </a:r>
                      <a:r>
                        <a:rPr lang="en-US" sz="1800" b="0" i="0" kern="1200" dirty="0">
                          <a:solidFill>
                            <a:schemeClr val="accent1">
                              <a:lumMod val="75000"/>
                            </a:schemeClr>
                          </a:solidFill>
                          <a:latin typeface="+mn-lt"/>
                          <a:ea typeface="+mn-ea"/>
                          <a:cs typeface="+mn-cs"/>
                        </a:rPr>
                        <a:t>(mainly</a:t>
                      </a:r>
                      <a:r>
                        <a:rPr lang="en-US" sz="1800" b="0" i="0" kern="1200" baseline="0" dirty="0">
                          <a:solidFill>
                            <a:schemeClr val="accent1">
                              <a:lumMod val="75000"/>
                            </a:schemeClr>
                          </a:solidFill>
                          <a:latin typeface="+mn-lt"/>
                          <a:ea typeface="+mn-ea"/>
                          <a:cs typeface="+mn-cs"/>
                        </a:rPr>
                        <a:t> affects the heart)</a:t>
                      </a:r>
                      <a:endParaRPr lang="en-US" sz="1800" b="1" i="0" kern="1200" dirty="0">
                        <a:solidFill>
                          <a:schemeClr val="tx1"/>
                        </a:solidFill>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211086383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i="0" dirty="0"/>
                        <a:t>African trypanosomiasis, or </a:t>
                      </a:r>
                      <a:r>
                        <a:rPr lang="en-US" altLang="en-US" sz="1800" i="0" dirty="0">
                          <a:solidFill>
                            <a:srgbClr val="FF0000"/>
                          </a:solidFill>
                        </a:rPr>
                        <a:t>sleeping sickness </a:t>
                      </a:r>
                      <a:r>
                        <a:rPr lang="en-US" altLang="en-US" sz="1800"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i="0" dirty="0"/>
                        <a:t>is caused by Trypanosoma brucei parasites in  Africa and is transmitted by the </a:t>
                      </a:r>
                      <a:r>
                        <a:rPr lang="en-US" altLang="en-US" sz="1800" i="0" dirty="0">
                          <a:solidFill>
                            <a:srgbClr val="FF0000"/>
                          </a:solidFill>
                        </a:rPr>
                        <a:t>tsetse fly</a:t>
                      </a:r>
                      <a:r>
                        <a:rPr lang="en-US" altLang="en-US" sz="1800" i="0" dirty="0">
                          <a:solidFill>
                            <a:schemeClr val="accent1">
                              <a:lumMod val="75000"/>
                            </a:schemeClr>
                          </a:solidFill>
                        </a:rPr>
                        <a:t>(vector)</a:t>
                      </a:r>
                      <a:r>
                        <a:rPr lang="en-US" altLang="en-US" sz="1800" i="0" dirty="0"/>
                        <a:t>.</a:t>
                      </a:r>
                    </a:p>
                  </a:txBody>
                  <a:tcPr>
                    <a:solidFill>
                      <a:schemeClr val="accent1">
                        <a:lumMod val="20000"/>
                        <a:lumOff val="80000"/>
                      </a:schemeClr>
                    </a:solidFill>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i="0" dirty="0"/>
                        <a:t>American trypanosomiasis, or </a:t>
                      </a:r>
                      <a:r>
                        <a:rPr lang="en-US" altLang="en-US" sz="1800" i="0" dirty="0">
                          <a:solidFill>
                            <a:srgbClr val="FF0000"/>
                          </a:solidFill>
                        </a:rPr>
                        <a:t>Chagas disease</a:t>
                      </a:r>
                      <a:r>
                        <a:rPr lang="en-US" altLang="en-US" sz="1800"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i="0" dirty="0"/>
                        <a:t> is caused by Trypanosoma </a:t>
                      </a:r>
                      <a:r>
                        <a:rPr lang="en-US" altLang="en-US" sz="1800" i="0" dirty="0" err="1"/>
                        <a:t>cruzi</a:t>
                      </a:r>
                      <a:r>
                        <a:rPr lang="en-US" altLang="en-US" sz="1800" i="0" dirty="0"/>
                        <a:t> parasites in Latin America and is transmitted by the  </a:t>
                      </a:r>
                      <a:r>
                        <a:rPr lang="en-US" altLang="en-US" sz="1800" i="0" dirty="0">
                          <a:solidFill>
                            <a:srgbClr val="FF0000"/>
                          </a:solidFill>
                        </a:rPr>
                        <a:t>‘kissing’ bug</a:t>
                      </a:r>
                      <a:r>
                        <a:rPr lang="en-US" altLang="en-US" sz="1800" i="0" dirty="0"/>
                        <a:t>.</a:t>
                      </a:r>
                    </a:p>
                  </a:txBody>
                  <a:tcPr>
                    <a:solidFill>
                      <a:schemeClr val="accent1">
                        <a:lumMod val="20000"/>
                        <a:lumOff val="80000"/>
                      </a:schemeClr>
                    </a:solidFill>
                  </a:tcPr>
                </a:tc>
                <a:extLst>
                  <a:ext uri="{0D108BD9-81ED-4DB2-BD59-A6C34878D82A}">
                    <a16:rowId xmlns:a16="http://schemas.microsoft.com/office/drawing/2014/main" val="3122805141"/>
                  </a:ext>
                </a:extLst>
              </a:tr>
              <a:tr h="370840">
                <a:tc>
                  <a:txBody>
                    <a:bodyPr/>
                    <a:lstStyle/>
                    <a:p>
                      <a:pPr algn="ctr"/>
                      <a:r>
                        <a:rPr lang="en-US" b="1" i="0" dirty="0">
                          <a:solidFill>
                            <a:schemeClr val="tx1"/>
                          </a:solidFill>
                          <a:latin typeface="+mn-lt"/>
                          <a:cs typeface="Tahoma" pitchFamily="34" charset="0"/>
                        </a:rPr>
                        <a:t>Trypanosoma brucei </a:t>
                      </a:r>
                      <a:r>
                        <a:rPr lang="en-US" b="1" i="0" dirty="0">
                          <a:solidFill>
                            <a:srgbClr val="FF0000"/>
                          </a:solidFill>
                          <a:latin typeface="+mn-lt"/>
                          <a:cs typeface="Tahoma" pitchFamily="34" charset="0"/>
                        </a:rPr>
                        <a:t>rhodesiense</a:t>
                      </a:r>
                      <a:r>
                        <a:rPr lang="en-US" b="1" i="0" dirty="0">
                          <a:solidFill>
                            <a:schemeClr val="tx1"/>
                          </a:solidFill>
                          <a:latin typeface="+mn-lt"/>
                          <a:cs typeface="Tahoma" pitchFamily="34" charset="0"/>
                        </a:rPr>
                        <a:t>: </a:t>
                      </a:r>
                    </a:p>
                    <a:p>
                      <a:pPr algn="ctr"/>
                      <a:r>
                        <a:rPr lang="en-US" i="0" dirty="0">
                          <a:cs typeface="Tahoma" pitchFamily="34" charset="0"/>
                        </a:rPr>
                        <a:t>East Africa, </a:t>
                      </a:r>
                      <a:r>
                        <a:rPr lang="en-US" i="0" dirty="0">
                          <a:solidFill>
                            <a:srgbClr val="FF0000"/>
                          </a:solidFill>
                          <a:cs typeface="Tahoma" pitchFamily="34" charset="0"/>
                        </a:rPr>
                        <a:t>Humans and wild and domestic animal reservoirs</a:t>
                      </a:r>
                    </a:p>
                  </a:txBody>
                  <a:tcPr/>
                </a:tc>
                <a:tc>
                  <a:txBody>
                    <a:bodyPr/>
                    <a:lstStyle/>
                    <a:p>
                      <a:pPr marL="0" algn="ctr" defTabSz="914400" rtl="0" eaLnBrk="1" latinLnBrk="0" hangingPunct="1"/>
                      <a:r>
                        <a:rPr lang="en-US" sz="1800" b="1" i="0" kern="1200" dirty="0">
                          <a:solidFill>
                            <a:srgbClr val="FF0000"/>
                          </a:solidFill>
                          <a:latin typeface="+mn-lt"/>
                          <a:ea typeface="+mn-ea"/>
                          <a:cs typeface="Tahoma" pitchFamily="34" charset="0"/>
                        </a:rPr>
                        <a:t>Trypanosoma brucei </a:t>
                      </a:r>
                      <a:r>
                        <a:rPr lang="en-US" sz="1800" b="1" i="0" kern="1200" dirty="0" err="1">
                          <a:solidFill>
                            <a:srgbClr val="FF0000"/>
                          </a:solidFill>
                          <a:latin typeface="+mn-lt"/>
                          <a:ea typeface="+mn-ea"/>
                          <a:cs typeface="Tahoma" pitchFamily="34" charset="0"/>
                        </a:rPr>
                        <a:t>gambiense</a:t>
                      </a:r>
                      <a:r>
                        <a:rPr lang="en-US" sz="1800" b="1" i="0" kern="1200" dirty="0">
                          <a:solidFill>
                            <a:schemeClr val="tx1"/>
                          </a:solidFill>
                          <a:latin typeface="+mn-lt"/>
                          <a:ea typeface="+mn-ea"/>
                          <a:cs typeface="Tahoma" pitchFamily="34" charset="0"/>
                        </a:rPr>
                        <a:t>:</a:t>
                      </a:r>
                    </a:p>
                    <a:p>
                      <a:pPr algn="ctr"/>
                      <a:r>
                        <a:rPr lang="en-US" i="0" dirty="0">
                          <a:cs typeface="Tahoma" pitchFamily="34" charset="0"/>
                        </a:rPr>
                        <a:t> West and Central Africa,  </a:t>
                      </a:r>
                      <a:r>
                        <a:rPr lang="en-US" i="0" dirty="0">
                          <a:solidFill>
                            <a:srgbClr val="FF0000"/>
                          </a:solidFill>
                          <a:cs typeface="Tahoma" pitchFamily="34" charset="0"/>
                        </a:rPr>
                        <a:t>mainly human </a:t>
                      </a:r>
                      <a:r>
                        <a:rPr lang="en-US" i="0" dirty="0">
                          <a:cs typeface="Tahoma" pitchFamily="34" charset="0"/>
                        </a:rPr>
                        <a:t>infection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err="1">
                          <a:solidFill>
                            <a:srgbClr val="FF0000"/>
                          </a:solidFill>
                          <a:latin typeface="+mn-lt"/>
                          <a:ea typeface="+mn-ea"/>
                          <a:cs typeface="Tahoma" pitchFamily="34" charset="0"/>
                        </a:rPr>
                        <a:t>Trypanosma</a:t>
                      </a:r>
                      <a:r>
                        <a:rPr lang="en-US" sz="1800" b="1" i="0" kern="1200" dirty="0">
                          <a:solidFill>
                            <a:srgbClr val="FF0000"/>
                          </a:solidFill>
                          <a:latin typeface="+mn-lt"/>
                          <a:ea typeface="+mn-ea"/>
                          <a:cs typeface="Tahoma" pitchFamily="34" charset="0"/>
                        </a:rPr>
                        <a:t> </a:t>
                      </a:r>
                      <a:r>
                        <a:rPr lang="en-US" sz="1800" b="1" i="0" kern="1200" dirty="0" err="1">
                          <a:solidFill>
                            <a:srgbClr val="FF0000"/>
                          </a:solidFill>
                          <a:latin typeface="+mn-lt"/>
                          <a:ea typeface="+mn-ea"/>
                          <a:cs typeface="Tahoma" pitchFamily="34" charset="0"/>
                        </a:rPr>
                        <a:t>cruzi</a:t>
                      </a:r>
                      <a:r>
                        <a:rPr lang="en-US" sz="1800" b="1" i="0" kern="1200" dirty="0">
                          <a:solidFill>
                            <a:srgbClr val="FF0000"/>
                          </a:solidFill>
                          <a:latin typeface="+mn-lt"/>
                          <a:ea typeface="+mn-ea"/>
                          <a:cs typeface="Tahoma" pitchFamily="34" charset="0"/>
                        </a:rPr>
                        <a:t>: </a:t>
                      </a:r>
                      <a:r>
                        <a:rPr lang="en-US" i="0" dirty="0">
                          <a:solidFill>
                            <a:srgbClr val="FF0000"/>
                          </a:solidFill>
                          <a:cs typeface="Tahoma" pitchFamily="34" charset="0"/>
                        </a:rPr>
                        <a:t>cause Chagas’ disease</a:t>
                      </a:r>
                      <a:r>
                        <a:rPr lang="en-US" i="0" dirty="0">
                          <a:cs typeface="Tahoma" pitchFamily="34" charset="0"/>
                        </a:rPr>
                        <a:t>.</a:t>
                      </a:r>
                      <a:endParaRPr lang="en-US" sz="1600" i="0" dirty="0">
                        <a:cs typeface="Tahoma" pitchFamily="34" charset="0"/>
                      </a:endParaRPr>
                    </a:p>
                    <a:p>
                      <a:pPr algn="ctr"/>
                      <a:endParaRPr lang="en-US" i="0" dirty="0"/>
                    </a:p>
                  </a:txBody>
                  <a:tcPr/>
                </a:tc>
                <a:extLst>
                  <a:ext uri="{0D108BD9-81ED-4DB2-BD59-A6C34878D82A}">
                    <a16:rowId xmlns:a16="http://schemas.microsoft.com/office/drawing/2014/main" val="3978210571"/>
                  </a:ext>
                </a:extLst>
              </a:tr>
            </a:tbl>
          </a:graphicData>
        </a:graphic>
      </p:graphicFrame>
      <p:pic>
        <p:nvPicPr>
          <p:cNvPr id="12" name="Picture 4" descr="geog trypano">
            <a:extLst>
              <a:ext uri="{FF2B5EF4-FFF2-40B4-BE49-F238E27FC236}">
                <a16:creationId xmlns:a16="http://schemas.microsoft.com/office/drawing/2014/main" id="{5EC03385-C85A-4935-A2DB-D7BD8CE07761}"/>
              </a:ext>
            </a:extLst>
          </p:cNvPr>
          <p:cNvPicPr>
            <a:picLocks noChangeAspect="1" noChangeArrowheads="1"/>
          </p:cNvPicPr>
          <p:nvPr/>
        </p:nvPicPr>
        <p:blipFill>
          <a:blip r:embed="rId2" cstate="print"/>
          <a:srcRect/>
          <a:stretch>
            <a:fillRect/>
          </a:stretch>
        </p:blipFill>
        <p:spPr bwMode="auto">
          <a:xfrm>
            <a:off x="5584625" y="4703406"/>
            <a:ext cx="2209377" cy="1500516"/>
          </a:xfrm>
          <a:prstGeom prst="rect">
            <a:avLst/>
          </a:prstGeom>
          <a:noFill/>
          <a:ln w="9525">
            <a:noFill/>
            <a:miter lim="800000"/>
            <a:headEnd/>
            <a:tailEnd/>
          </a:ln>
        </p:spPr>
      </p:pic>
      <p:pic>
        <p:nvPicPr>
          <p:cNvPr id="33" name="Picture 4" descr="trps.jpg">
            <a:extLst>
              <a:ext uri="{FF2B5EF4-FFF2-40B4-BE49-F238E27FC236}">
                <a16:creationId xmlns:a16="http://schemas.microsoft.com/office/drawing/2014/main" id="{373D564F-316B-4E2E-974F-615B54A60D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9451" y="4703406"/>
            <a:ext cx="1927274" cy="139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 descr="23-22_Trypanosoma.jpg">
            <a:extLst>
              <a:ext uri="{FF2B5EF4-FFF2-40B4-BE49-F238E27FC236}">
                <a16:creationId xmlns:a16="http://schemas.microsoft.com/office/drawing/2014/main" id="{DC84944B-5B75-41B5-A434-6FD8A38C8A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92174" y="4703406"/>
            <a:ext cx="1825839" cy="149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a:extLst>
              <a:ext uri="{FF2B5EF4-FFF2-40B4-BE49-F238E27FC236}">
                <a16:creationId xmlns:a16="http://schemas.microsoft.com/office/drawing/2014/main" id="{CE5C9772-4AFE-40BC-B7A3-FEDFDDA13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589" y="4703643"/>
            <a:ext cx="2209378" cy="150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92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705D-E2DE-4366-9D83-93161A5EA60B}"/>
              </a:ext>
            </a:extLst>
          </p:cNvPr>
          <p:cNvSpPr>
            <a:spLocks noGrp="1"/>
          </p:cNvSpPr>
          <p:nvPr>
            <p:ph type="title"/>
          </p:nvPr>
        </p:nvSpPr>
        <p:spPr>
          <a:xfrm>
            <a:off x="136477" y="0"/>
            <a:ext cx="8686800" cy="990600"/>
          </a:xfrm>
        </p:spPr>
        <p:txBody>
          <a:bodyPr>
            <a:normAutofit/>
          </a:bodyPr>
          <a:lstStyle/>
          <a:p>
            <a:pPr>
              <a:defRPr/>
            </a:pPr>
            <a:r>
              <a:rPr lang="en-US" sz="2400" b="1" dirty="0">
                <a:solidFill>
                  <a:schemeClr val="accent1">
                    <a:lumMod val="50000"/>
                  </a:schemeClr>
                </a:solidFill>
                <a:ea typeface="+mn-ea"/>
                <a:cs typeface="+mn-cs"/>
              </a:rPr>
              <a:t>What is African sleeping sickness?</a:t>
            </a:r>
          </a:p>
        </p:txBody>
      </p:sp>
      <p:graphicFrame>
        <p:nvGraphicFramePr>
          <p:cNvPr id="4" name="Table 3">
            <a:extLst>
              <a:ext uri="{FF2B5EF4-FFF2-40B4-BE49-F238E27FC236}">
                <a16:creationId xmlns:a16="http://schemas.microsoft.com/office/drawing/2014/main" id="{2AA1B2CF-E35F-4A9F-8195-42820FEB8446}"/>
              </a:ext>
            </a:extLst>
          </p:cNvPr>
          <p:cNvGraphicFramePr>
            <a:graphicFrameLocks noGrp="1"/>
          </p:cNvGraphicFramePr>
          <p:nvPr>
            <p:extLst>
              <p:ext uri="{D42A27DB-BD31-4B8C-83A1-F6EECF244321}">
                <p14:modId xmlns:p14="http://schemas.microsoft.com/office/powerpoint/2010/main" val="1049713392"/>
              </p:ext>
            </p:extLst>
          </p:nvPr>
        </p:nvGraphicFramePr>
        <p:xfrm>
          <a:off x="427990" y="755546"/>
          <a:ext cx="11260425" cy="1381760"/>
        </p:xfrm>
        <a:graphic>
          <a:graphicData uri="http://schemas.openxmlformats.org/drawingml/2006/table">
            <a:tbl>
              <a:tblPr firstRow="1" bandRow="1">
                <a:tableStyleId>{5940675A-B579-460E-94D1-54222C63F5DA}</a:tableStyleId>
              </a:tblPr>
              <a:tblGrid>
                <a:gridCol w="1982716">
                  <a:extLst>
                    <a:ext uri="{9D8B030D-6E8A-4147-A177-3AD203B41FA5}">
                      <a16:colId xmlns:a16="http://schemas.microsoft.com/office/drawing/2014/main" val="3384164053"/>
                    </a:ext>
                  </a:extLst>
                </a:gridCol>
                <a:gridCol w="9277709">
                  <a:extLst>
                    <a:ext uri="{9D8B030D-6E8A-4147-A177-3AD203B41FA5}">
                      <a16:colId xmlns:a16="http://schemas.microsoft.com/office/drawing/2014/main" val="3009769607"/>
                    </a:ext>
                  </a:extLst>
                </a:gridCol>
              </a:tblGrid>
              <a:tr h="370840">
                <a:tc gridSpan="2">
                  <a:txBody>
                    <a:bodyPr/>
                    <a:lstStyle/>
                    <a:p>
                      <a:r>
                        <a:rPr lang="en-US" sz="1800" dirty="0"/>
                        <a:t>African trypanosomiasis is a parasitic disease transmitted by the </a:t>
                      </a:r>
                      <a:r>
                        <a:rPr lang="en-US" sz="1800" dirty="0">
                          <a:solidFill>
                            <a:srgbClr val="FF0000"/>
                          </a:solidFill>
                        </a:rPr>
                        <a:t>tsetse fly</a:t>
                      </a:r>
                      <a:r>
                        <a:rPr lang="en-US" sz="1800" dirty="0"/>
                        <a:t>. It gets its nickname ‘sleeping sickness’ because symptoms can include a disturbed sleep pattern</a:t>
                      </a:r>
                      <a:endParaRPr lang="en-US" dirty="0"/>
                    </a:p>
                  </a:txBody>
                  <a:tcPr>
                    <a:solidFill>
                      <a:schemeClr val="accent1">
                        <a:lumMod val="20000"/>
                        <a:lumOff val="80000"/>
                      </a:schemeClr>
                    </a:solidFill>
                  </a:tcPr>
                </a:tc>
                <a:tc hMerge="1">
                  <a:txBody>
                    <a:bodyPr/>
                    <a:lstStyle/>
                    <a:p>
                      <a:endParaRPr lang="en-US" dirty="0"/>
                    </a:p>
                  </a:txBody>
                  <a:tcPr/>
                </a:tc>
                <a:extLst>
                  <a:ext uri="{0D108BD9-81ED-4DB2-BD59-A6C34878D82A}">
                    <a16:rowId xmlns:a16="http://schemas.microsoft.com/office/drawing/2014/main" val="2599952525"/>
                  </a:ext>
                </a:extLst>
              </a:tr>
              <a:tr h="370840">
                <a:tc>
                  <a:txBody>
                    <a:bodyPr/>
                    <a:lstStyle/>
                    <a:p>
                      <a:r>
                        <a:rPr lang="en-US" sz="1800" dirty="0"/>
                        <a:t>intermediate host</a:t>
                      </a:r>
                      <a:endParaRPr lang="en-US"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Infection occurs through the bite of infected tsetse flies</a:t>
                      </a:r>
                    </a:p>
                  </a:txBody>
                  <a:tcPr/>
                </a:tc>
                <a:extLst>
                  <a:ext uri="{0D108BD9-81ED-4DB2-BD59-A6C34878D82A}">
                    <a16:rowId xmlns:a16="http://schemas.microsoft.com/office/drawing/2014/main" val="843977592"/>
                  </a:ext>
                </a:extLst>
              </a:tr>
              <a:tr h="370840">
                <a:tc>
                  <a:txBody>
                    <a:bodyPr/>
                    <a:lstStyle/>
                    <a:p>
                      <a:r>
                        <a:rPr lang="en-US" sz="1800" dirty="0"/>
                        <a:t>definitive host</a:t>
                      </a:r>
                      <a:endParaRPr lang="en-US"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Humans , domestic cattle and wild animals </a:t>
                      </a:r>
                      <a:r>
                        <a:rPr lang="en-US" sz="1800" dirty="0"/>
                        <a:t>are the main reservoir host for Trypanosoma</a:t>
                      </a:r>
                    </a:p>
                  </a:txBody>
                  <a:tcPr/>
                </a:tc>
                <a:extLst>
                  <a:ext uri="{0D108BD9-81ED-4DB2-BD59-A6C34878D82A}">
                    <a16:rowId xmlns:a16="http://schemas.microsoft.com/office/drawing/2014/main" val="1175841872"/>
                  </a:ext>
                </a:extLst>
              </a:tr>
            </a:tbl>
          </a:graphicData>
        </a:graphic>
      </p:graphicFrame>
      <p:graphicFrame>
        <p:nvGraphicFramePr>
          <p:cNvPr id="11" name="Table 10">
            <a:extLst>
              <a:ext uri="{FF2B5EF4-FFF2-40B4-BE49-F238E27FC236}">
                <a16:creationId xmlns:a16="http://schemas.microsoft.com/office/drawing/2014/main" id="{85CF3291-7B3A-4D4F-BDE1-E2BCC377E2F6}"/>
              </a:ext>
            </a:extLst>
          </p:cNvPr>
          <p:cNvGraphicFramePr>
            <a:graphicFrameLocks noGrp="1"/>
          </p:cNvGraphicFramePr>
          <p:nvPr>
            <p:extLst>
              <p:ext uri="{D42A27DB-BD31-4B8C-83A1-F6EECF244321}">
                <p14:modId xmlns:p14="http://schemas.microsoft.com/office/powerpoint/2010/main" val="925926775"/>
              </p:ext>
            </p:extLst>
          </p:nvPr>
        </p:nvGraphicFramePr>
        <p:xfrm>
          <a:off x="427991" y="2157575"/>
          <a:ext cx="11260424" cy="640080"/>
        </p:xfrm>
        <a:graphic>
          <a:graphicData uri="http://schemas.openxmlformats.org/drawingml/2006/table">
            <a:tbl>
              <a:tblPr firstRow="1" bandRow="1">
                <a:tableStyleId>{5940675A-B579-460E-94D1-54222C63F5DA}</a:tableStyleId>
              </a:tblPr>
              <a:tblGrid>
                <a:gridCol w="5630212">
                  <a:extLst>
                    <a:ext uri="{9D8B030D-6E8A-4147-A177-3AD203B41FA5}">
                      <a16:colId xmlns:a16="http://schemas.microsoft.com/office/drawing/2014/main" val="1046450640"/>
                    </a:ext>
                  </a:extLst>
                </a:gridCol>
                <a:gridCol w="5630212">
                  <a:extLst>
                    <a:ext uri="{9D8B030D-6E8A-4147-A177-3AD203B41FA5}">
                      <a16:colId xmlns:a16="http://schemas.microsoft.com/office/drawing/2014/main" val="3030523895"/>
                    </a:ext>
                  </a:extLst>
                </a:gridCol>
              </a:tblGrid>
              <a:tr h="370840">
                <a:tc>
                  <a:txBody>
                    <a:bodyPr/>
                    <a:lstStyle/>
                    <a:p>
                      <a:pPr algn="ctr"/>
                      <a:r>
                        <a:rPr lang="en-US" sz="1800" b="1" dirty="0"/>
                        <a:t>T. </a:t>
                      </a:r>
                      <a:r>
                        <a:rPr lang="en-US" sz="1800" b="1" dirty="0" err="1"/>
                        <a:t>gambiense</a:t>
                      </a:r>
                      <a:r>
                        <a:rPr lang="en-US" sz="1800" b="1" dirty="0"/>
                        <a:t>:</a:t>
                      </a:r>
                    </a:p>
                    <a:p>
                      <a:pPr algn="ctr"/>
                      <a:r>
                        <a:rPr lang="en-US" sz="1800" dirty="0"/>
                        <a:t>causes a chronic illness</a:t>
                      </a:r>
                      <a:endParaRPr lang="en-US"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T. rhodesiense: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 causes a more acute illness.</a:t>
                      </a:r>
                    </a:p>
                  </a:txBody>
                  <a:tcPr>
                    <a:solidFill>
                      <a:schemeClr val="bg1">
                        <a:lumMod val="95000"/>
                      </a:schemeClr>
                    </a:solidFill>
                  </a:tcPr>
                </a:tc>
                <a:extLst>
                  <a:ext uri="{0D108BD9-81ED-4DB2-BD59-A6C34878D82A}">
                    <a16:rowId xmlns:a16="http://schemas.microsoft.com/office/drawing/2014/main" val="1896082005"/>
                  </a:ext>
                </a:extLst>
              </a:tr>
            </a:tbl>
          </a:graphicData>
        </a:graphic>
      </p:graphicFrame>
      <p:graphicFrame>
        <p:nvGraphicFramePr>
          <p:cNvPr id="12" name="Table 11">
            <a:extLst>
              <a:ext uri="{FF2B5EF4-FFF2-40B4-BE49-F238E27FC236}">
                <a16:creationId xmlns:a16="http://schemas.microsoft.com/office/drawing/2014/main" id="{ACA3E211-D10D-4D47-87E3-4C915830300F}"/>
              </a:ext>
            </a:extLst>
          </p:cNvPr>
          <p:cNvGraphicFramePr>
            <a:graphicFrameLocks noGrp="1"/>
          </p:cNvGraphicFramePr>
          <p:nvPr>
            <p:extLst>
              <p:ext uri="{D42A27DB-BD31-4B8C-83A1-F6EECF244321}">
                <p14:modId xmlns:p14="http://schemas.microsoft.com/office/powerpoint/2010/main" val="1464133464"/>
              </p:ext>
            </p:extLst>
          </p:nvPr>
        </p:nvGraphicFramePr>
        <p:xfrm>
          <a:off x="427990" y="2817924"/>
          <a:ext cx="11260426" cy="3291840"/>
        </p:xfrm>
        <a:graphic>
          <a:graphicData uri="http://schemas.openxmlformats.org/drawingml/2006/table">
            <a:tbl>
              <a:tblPr firstRow="1" bandRow="1">
                <a:tableStyleId>{5940675A-B579-460E-94D1-54222C63F5DA}</a:tableStyleId>
              </a:tblPr>
              <a:tblGrid>
                <a:gridCol w="1612844">
                  <a:extLst>
                    <a:ext uri="{9D8B030D-6E8A-4147-A177-3AD203B41FA5}">
                      <a16:colId xmlns:a16="http://schemas.microsoft.com/office/drawing/2014/main" val="93383709"/>
                    </a:ext>
                  </a:extLst>
                </a:gridCol>
                <a:gridCol w="9647582">
                  <a:extLst>
                    <a:ext uri="{9D8B030D-6E8A-4147-A177-3AD203B41FA5}">
                      <a16:colId xmlns:a16="http://schemas.microsoft.com/office/drawing/2014/main" val="2352916960"/>
                    </a:ext>
                  </a:extLst>
                </a:gridCol>
              </a:tblGrid>
              <a:tr h="370840">
                <a:tc>
                  <a:txBody>
                    <a:bodyPr/>
                    <a:lstStyle/>
                    <a:p>
                      <a:r>
                        <a:rPr lang="en-US" altLang="en-US" sz="1800" dirty="0"/>
                        <a:t>Transmission: </a:t>
                      </a:r>
                      <a:endParaRPr lang="en-US" dirty="0"/>
                    </a:p>
                  </a:txBody>
                  <a:tcPr>
                    <a:solidFill>
                      <a:schemeClr val="accent5">
                        <a:lumMod val="20000"/>
                        <a:lumOff val="80000"/>
                      </a:schemeClr>
                    </a:solidFill>
                  </a:tcPr>
                </a:tc>
                <a:tc>
                  <a:txBody>
                    <a:bodyPr/>
                    <a:lstStyle/>
                    <a:p>
                      <a:pPr marL="342900" indent="-342900">
                        <a:buFont typeface="+mj-lt"/>
                        <a:buAutoNum type="arabicPeriod"/>
                      </a:pPr>
                      <a:r>
                        <a:rPr lang="en-US" altLang="en-US" sz="1800" dirty="0">
                          <a:solidFill>
                            <a:srgbClr val="FF0000"/>
                          </a:solidFill>
                        </a:rPr>
                        <a:t>Trypanosoma are transmitted from human to human through the bite of the tsetse fly  which is only found in rural parts of Africa.</a:t>
                      </a:r>
                    </a:p>
                    <a:p>
                      <a:pPr marL="342900" indent="-342900">
                        <a:buFont typeface="+mj-lt"/>
                        <a:buAutoNum type="arabicPeriod"/>
                      </a:pPr>
                      <a:r>
                        <a:rPr lang="en-US" altLang="en-US" sz="1800" dirty="0"/>
                        <a:t>However, trypanosomes can also be transmitted from mother to child as the parasite can cross the placenta in the blood and infect the baby while it is still in the womb.</a:t>
                      </a:r>
                    </a:p>
                    <a:p>
                      <a:pPr marL="342900" indent="-342900">
                        <a:buFont typeface="+mj-lt"/>
                        <a:buAutoNum type="arabicPeriod"/>
                      </a:pPr>
                      <a:r>
                        <a:rPr lang="en-US" altLang="en-US" sz="1800" dirty="0"/>
                        <a:t>Contaminated needles can also contribute to the spread of trypanosomes, but this is rare.</a:t>
                      </a:r>
                    </a:p>
                  </a:txBody>
                  <a:tcPr/>
                </a:tc>
                <a:extLst>
                  <a:ext uri="{0D108BD9-81ED-4DB2-BD59-A6C34878D82A}">
                    <a16:rowId xmlns:a16="http://schemas.microsoft.com/office/drawing/2014/main" val="2506777700"/>
                  </a:ext>
                </a:extLst>
              </a:tr>
              <a:tr h="370840">
                <a:tc>
                  <a:txBody>
                    <a:bodyPr/>
                    <a:lstStyle/>
                    <a:p>
                      <a:r>
                        <a:rPr lang="en-US" sz="1800" dirty="0"/>
                        <a:t>Diagnosis</a:t>
                      </a:r>
                      <a:endParaRPr lang="en-US" dirty="0"/>
                    </a:p>
                  </a:txBody>
                  <a:tcPr>
                    <a:solidFill>
                      <a:schemeClr val="accent5">
                        <a:lumMod val="20000"/>
                        <a:lumOff val="80000"/>
                      </a:schemeClr>
                    </a:solidFill>
                  </a:tcPr>
                </a:tc>
                <a:tc>
                  <a:txBody>
                    <a:bodyPr/>
                    <a:lstStyle/>
                    <a:p>
                      <a:pPr marL="285750" indent="-285750">
                        <a:buFont typeface="Arial" panose="020B0604020202020204" pitchFamily="34" charset="0"/>
                        <a:buChar char="•"/>
                      </a:pPr>
                      <a:r>
                        <a:rPr lang="en-US" altLang="en-US" sz="1800" dirty="0"/>
                        <a:t>Diagnosis relies on recognition of the </a:t>
                      </a:r>
                      <a:r>
                        <a:rPr lang="en-US" altLang="en-US" sz="1800" dirty="0" err="1">
                          <a:solidFill>
                            <a:srgbClr val="FF0000"/>
                          </a:solidFill>
                        </a:rPr>
                        <a:t>trypomastigote</a:t>
                      </a:r>
                      <a:r>
                        <a:rPr lang="en-US" altLang="en-US" sz="1800" dirty="0">
                          <a:solidFill>
                            <a:srgbClr val="FF0000"/>
                          </a:solidFill>
                        </a:rPr>
                        <a:t> in peripheral blood </a:t>
                      </a:r>
                      <a:r>
                        <a:rPr lang="en-US" altLang="en-US" sz="1800" dirty="0"/>
                        <a:t>during fever, sternal bone marrow, lymph node aspirates and CSF. Motile organisms may be visible in the </a:t>
                      </a:r>
                      <a:r>
                        <a:rPr lang="en-US" altLang="en-US" sz="1800" dirty="0">
                          <a:hlinkClick r:id="rId2" tooltip="Buffy coat"/>
                        </a:rPr>
                        <a:t>buffy coat</a:t>
                      </a:r>
                      <a:r>
                        <a:rPr lang="en-US" altLang="en-US" sz="1800" dirty="0"/>
                        <a:t> . </a:t>
                      </a:r>
                    </a:p>
                    <a:p>
                      <a:pPr marL="285750" indent="-285750">
                        <a:buFont typeface="Arial" panose="020B0604020202020204" pitchFamily="34" charset="0"/>
                        <a:buChar char="•"/>
                      </a:pPr>
                      <a:r>
                        <a:rPr lang="en-US" altLang="en-US" sz="1800" dirty="0">
                          <a:solidFill>
                            <a:srgbClr val="FF0000"/>
                          </a:solidFill>
                        </a:rPr>
                        <a:t>Serological testing is also common as IF and ELIZA. </a:t>
                      </a:r>
                    </a:p>
                    <a:p>
                      <a:pPr marL="285750" indent="-285750">
                        <a:buFont typeface="Arial" panose="020B0604020202020204" pitchFamily="34" charset="0"/>
                        <a:buChar char="•"/>
                      </a:pPr>
                      <a:r>
                        <a:rPr lang="en-US" altLang="en-US" sz="1800" dirty="0"/>
                        <a:t>PCR.</a:t>
                      </a:r>
                    </a:p>
                  </a:txBody>
                  <a:tcPr/>
                </a:tc>
                <a:extLst>
                  <a:ext uri="{0D108BD9-81ED-4DB2-BD59-A6C34878D82A}">
                    <a16:rowId xmlns:a16="http://schemas.microsoft.com/office/drawing/2014/main" val="3789813916"/>
                  </a:ext>
                </a:extLst>
              </a:tr>
              <a:tr h="370840">
                <a:tc>
                  <a:txBody>
                    <a:bodyPr/>
                    <a:lstStyle/>
                    <a:p>
                      <a:r>
                        <a:rPr lang="en-US" dirty="0"/>
                        <a:t>Treatment</a:t>
                      </a:r>
                    </a:p>
                  </a:txBody>
                  <a:tcPr>
                    <a:solidFill>
                      <a:schemeClr val="accent5">
                        <a:lumMod val="20000"/>
                        <a:lumOff val="80000"/>
                      </a:schemeClr>
                    </a:solidFill>
                  </a:tcPr>
                </a:tc>
                <a:tc>
                  <a:txBody>
                    <a:bodyPr/>
                    <a:lstStyle/>
                    <a:p>
                      <a:pPr marL="285750" indent="-285750" eaLnBrk="1" hangingPunct="1">
                        <a:buFont typeface="Arial" panose="020B0604020202020204" pitchFamily="34" charset="0"/>
                        <a:buChar char="•"/>
                      </a:pPr>
                      <a:r>
                        <a:rPr lang="en-US" altLang="en-US" dirty="0">
                          <a:cs typeface="Tahoma" panose="020B0604030504040204" pitchFamily="34" charset="0"/>
                        </a:rPr>
                        <a:t>For early infection: pentamidine / </a:t>
                      </a:r>
                      <a:r>
                        <a:rPr lang="en-US" altLang="en-US" dirty="0" err="1">
                          <a:cs typeface="Tahoma" panose="020B0604030504040204" pitchFamily="34" charset="0"/>
                        </a:rPr>
                        <a:t>suramin</a:t>
                      </a:r>
                      <a:endParaRPr lang="en-US" altLang="en-US" dirty="0">
                        <a:cs typeface="Tahoma" panose="020B0604030504040204" pitchFamily="34" charset="0"/>
                      </a:endParaRPr>
                    </a:p>
                    <a:p>
                      <a:pPr marL="285750" indent="-285750" eaLnBrk="1" hangingPunct="1">
                        <a:buFont typeface="Arial" panose="020B0604020202020204" pitchFamily="34" charset="0"/>
                        <a:buChar char="•"/>
                      </a:pPr>
                      <a:r>
                        <a:rPr lang="en-US" altLang="en-US" dirty="0">
                          <a:cs typeface="Tahoma" panose="020B0604030504040204" pitchFamily="34" charset="0"/>
                        </a:rPr>
                        <a:t>For late infection : eflornithine (</a:t>
                      </a:r>
                      <a:r>
                        <a:rPr lang="en-US" altLang="en-US" dirty="0" err="1">
                          <a:cs typeface="Tahoma" panose="020B0604030504040204" pitchFamily="34" charset="0"/>
                        </a:rPr>
                        <a:t>Diflouromethylornithine</a:t>
                      </a:r>
                      <a:r>
                        <a:rPr lang="en-US" altLang="en-US" dirty="0">
                          <a:cs typeface="Tahoma" panose="020B0604030504040204" pitchFamily="34" charset="0"/>
                        </a:rPr>
                        <a:t>- DFMO)</a:t>
                      </a:r>
                    </a:p>
                  </a:txBody>
                  <a:tcPr/>
                </a:tc>
                <a:extLst>
                  <a:ext uri="{0D108BD9-81ED-4DB2-BD59-A6C34878D82A}">
                    <a16:rowId xmlns:a16="http://schemas.microsoft.com/office/drawing/2014/main" val="3307293121"/>
                  </a:ext>
                </a:extLst>
              </a:tr>
            </a:tbl>
          </a:graphicData>
        </a:graphic>
      </p:graphicFrame>
      <p:cxnSp>
        <p:nvCxnSpPr>
          <p:cNvPr id="18" name="Straight Connector 17">
            <a:extLst>
              <a:ext uri="{FF2B5EF4-FFF2-40B4-BE49-F238E27FC236}">
                <a16:creationId xmlns:a16="http://schemas.microsoft.com/office/drawing/2014/main" id="{9609909B-F375-4E6C-8187-FA1B166BBA14}"/>
              </a:ext>
            </a:extLst>
          </p:cNvPr>
          <p:cNvCxnSpPr/>
          <p:nvPr/>
        </p:nvCxnSpPr>
        <p:spPr>
          <a:xfrm>
            <a:off x="0" y="6255025"/>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p:cNvSpPr txBox="1"/>
          <p:nvPr/>
        </p:nvSpPr>
        <p:spPr>
          <a:xfrm>
            <a:off x="8751252" y="5594676"/>
            <a:ext cx="2937163" cy="369332"/>
          </a:xfrm>
          <a:prstGeom prst="rect">
            <a:avLst/>
          </a:prstGeom>
          <a:noFill/>
        </p:spPr>
        <p:txBody>
          <a:bodyPr wrap="square" rtlCol="0">
            <a:spAutoFit/>
          </a:bodyPr>
          <a:lstStyle/>
          <a:p>
            <a:r>
              <a:rPr lang="en-US" dirty="0" err="1">
                <a:solidFill>
                  <a:schemeClr val="accent1">
                    <a:lumMod val="75000"/>
                  </a:schemeClr>
                </a:solidFill>
              </a:rPr>
              <a:t>Dr</a:t>
            </a:r>
            <a:r>
              <a:rPr lang="en-US" dirty="0">
                <a:solidFill>
                  <a:schemeClr val="accent1">
                    <a:lumMod val="75000"/>
                  </a:schemeClr>
                </a:solidFill>
              </a:rPr>
              <a:t> said not important</a:t>
            </a:r>
          </a:p>
        </p:txBody>
      </p:sp>
    </p:spTree>
    <p:extLst>
      <p:ext uri="{BB962C8B-B14F-4D97-AF65-F5344CB8AC3E}">
        <p14:creationId xmlns:p14="http://schemas.microsoft.com/office/powerpoint/2010/main" val="106044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8909-603D-40F6-BECF-9944D37CA875}"/>
              </a:ext>
            </a:extLst>
          </p:cNvPr>
          <p:cNvSpPr>
            <a:spLocks noGrp="1"/>
          </p:cNvSpPr>
          <p:nvPr>
            <p:ph type="title"/>
          </p:nvPr>
        </p:nvSpPr>
        <p:spPr>
          <a:xfrm>
            <a:off x="119269" y="190500"/>
            <a:ext cx="9574696" cy="990600"/>
          </a:xfrm>
        </p:spPr>
        <p:txBody>
          <a:bodyPr>
            <a:normAutofit/>
          </a:bodyPr>
          <a:lstStyle/>
          <a:p>
            <a:pPr>
              <a:defRPr/>
            </a:pPr>
            <a:r>
              <a:rPr lang="en-US" sz="2400" b="1" dirty="0">
                <a:solidFill>
                  <a:schemeClr val="accent1">
                    <a:lumMod val="50000"/>
                  </a:schemeClr>
                </a:solidFill>
                <a:ea typeface="+mn-ea"/>
                <a:cs typeface="+mn-cs"/>
              </a:rPr>
              <a:t>Trypanosome life cycle:</a:t>
            </a:r>
            <a:br>
              <a:rPr lang="en-US" sz="2400" b="1" dirty="0">
                <a:solidFill>
                  <a:schemeClr val="accent1">
                    <a:lumMod val="50000"/>
                  </a:schemeClr>
                </a:solidFill>
                <a:ea typeface="+mn-ea"/>
                <a:cs typeface="+mn-cs"/>
              </a:rPr>
            </a:br>
            <a:endParaRPr lang="en-US" sz="2400" b="1" dirty="0">
              <a:solidFill>
                <a:schemeClr val="accent1">
                  <a:lumMod val="50000"/>
                </a:schemeClr>
              </a:solidFill>
              <a:ea typeface="+mn-ea"/>
              <a:cs typeface="+mn-cs"/>
            </a:endParaRPr>
          </a:p>
        </p:txBody>
      </p:sp>
      <p:sp>
        <p:nvSpPr>
          <p:cNvPr id="3" name="Content Placeholder 2">
            <a:extLst>
              <a:ext uri="{FF2B5EF4-FFF2-40B4-BE49-F238E27FC236}">
                <a16:creationId xmlns:a16="http://schemas.microsoft.com/office/drawing/2014/main" id="{4DF42C0C-8D68-419D-91D4-0895BBD508C0}"/>
              </a:ext>
            </a:extLst>
          </p:cNvPr>
          <p:cNvSpPr>
            <a:spLocks noGrp="1"/>
          </p:cNvSpPr>
          <p:nvPr>
            <p:ph idx="1"/>
          </p:nvPr>
        </p:nvSpPr>
        <p:spPr>
          <a:xfrm>
            <a:off x="119269" y="1526485"/>
            <a:ext cx="5247861" cy="1714500"/>
          </a:xfrm>
          <a:solidFill>
            <a:schemeClr val="bg1">
              <a:lumMod val="95000"/>
            </a:schemeClr>
          </a:solidFill>
        </p:spPr>
        <p:txBody>
          <a:bodyPr>
            <a:normAutofit/>
          </a:bodyPr>
          <a:lstStyle/>
          <a:p>
            <a:pPr>
              <a:defRPr/>
            </a:pPr>
            <a:r>
              <a:rPr lang="en-US" sz="1800" dirty="0"/>
              <a:t>The trypanosome parasite is first introduced into the mammalian host as </a:t>
            </a:r>
            <a:r>
              <a:rPr lang="en-US" sz="1800" dirty="0" err="1">
                <a:solidFill>
                  <a:srgbClr val="FF0000"/>
                </a:solidFill>
              </a:rPr>
              <a:t>trypomastigotes</a:t>
            </a:r>
            <a:r>
              <a:rPr lang="en-US" sz="1800" dirty="0"/>
              <a:t>  when a tsetse fly takes a blood meal and </a:t>
            </a:r>
            <a:r>
              <a:rPr lang="en-US" sz="1800" dirty="0">
                <a:solidFill>
                  <a:srgbClr val="FF0000"/>
                </a:solidFill>
              </a:rPr>
              <a:t>secretes parasite-filled saliva into the host’s skin.</a:t>
            </a:r>
          </a:p>
          <a:p>
            <a:pPr>
              <a:defRPr/>
            </a:pPr>
            <a:r>
              <a:rPr lang="en-US" sz="1800" dirty="0"/>
              <a:t>Once in the bloodstream  the </a:t>
            </a:r>
            <a:r>
              <a:rPr lang="en-US" sz="1800" dirty="0" err="1"/>
              <a:t>trypomastigotes</a:t>
            </a:r>
            <a:r>
              <a:rPr lang="en-US" sz="1800" dirty="0"/>
              <a:t> multiply in the blood, lymph or spinal fluid .</a:t>
            </a:r>
          </a:p>
          <a:p>
            <a:pPr marL="68263" indent="0">
              <a:buNone/>
              <a:defRPr/>
            </a:pPr>
            <a:endParaRPr lang="en-US" sz="2400" dirty="0"/>
          </a:p>
          <a:p>
            <a:pPr>
              <a:defRPr/>
            </a:pPr>
            <a:endParaRPr lang="en-US" dirty="0"/>
          </a:p>
        </p:txBody>
      </p:sp>
      <p:pic>
        <p:nvPicPr>
          <p:cNvPr id="16388" name="Picture 4" descr="AfrTryp_LifeCycle">
            <a:extLst>
              <a:ext uri="{FF2B5EF4-FFF2-40B4-BE49-F238E27FC236}">
                <a16:creationId xmlns:a16="http://schemas.microsoft.com/office/drawing/2014/main" id="{3D404DA2-0205-499E-A7E2-D652C2DE3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409" y="685800"/>
            <a:ext cx="6652591" cy="461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7D40ADC9-916D-4E0B-BB33-046064D6BFD0}"/>
              </a:ext>
            </a:extLst>
          </p:cNvPr>
          <p:cNvCxnSpPr/>
          <p:nvPr/>
        </p:nvCxnSpPr>
        <p:spPr>
          <a:xfrm>
            <a:off x="0" y="6255025"/>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descr="tsetse">
            <a:extLst>
              <a:ext uri="{FF2B5EF4-FFF2-40B4-BE49-F238E27FC236}">
                <a16:creationId xmlns:a16="http://schemas.microsoft.com/office/drawing/2014/main" id="{8CF5FBA1-69B8-448D-B13B-2A7B1FC410EC}"/>
              </a:ext>
            </a:extLst>
          </p:cNvPr>
          <p:cNvPicPr>
            <a:picLocks noChangeAspect="1" noChangeArrowheads="1"/>
          </p:cNvPicPr>
          <p:nvPr/>
        </p:nvPicPr>
        <p:blipFill>
          <a:blip r:embed="rId3" cstate="print"/>
          <a:srcRect/>
          <a:stretch>
            <a:fillRect/>
          </a:stretch>
        </p:blipFill>
        <p:spPr bwMode="auto">
          <a:xfrm>
            <a:off x="427991" y="4640725"/>
            <a:ext cx="1081310" cy="578119"/>
          </a:xfrm>
          <a:prstGeom prst="rect">
            <a:avLst/>
          </a:prstGeom>
          <a:noFill/>
          <a:ln w="9525">
            <a:noFill/>
            <a:miter lim="800000"/>
            <a:headEnd/>
            <a:tailEnd/>
          </a:ln>
        </p:spPr>
      </p:pic>
      <p:sp>
        <p:nvSpPr>
          <p:cNvPr id="7" name="Frame 6">
            <a:extLst>
              <a:ext uri="{FF2B5EF4-FFF2-40B4-BE49-F238E27FC236}">
                <a16:creationId xmlns:a16="http://schemas.microsoft.com/office/drawing/2014/main" id="{DDB7E972-D1B3-411B-A563-D060D616B774}"/>
              </a:ext>
            </a:extLst>
          </p:cNvPr>
          <p:cNvSpPr/>
          <p:nvPr/>
        </p:nvSpPr>
        <p:spPr>
          <a:xfrm>
            <a:off x="1244795" y="5076819"/>
            <a:ext cx="3235082" cy="346249"/>
          </a:xfrm>
          <a:prstGeom prst="frame">
            <a:avLst>
              <a:gd name="adj1"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Tsetse fly intermediate host</a:t>
            </a:r>
          </a:p>
        </p:txBody>
      </p:sp>
      <p:cxnSp>
        <p:nvCxnSpPr>
          <p:cNvPr id="8" name="Elbow Connector 20">
            <a:extLst>
              <a:ext uri="{FF2B5EF4-FFF2-40B4-BE49-F238E27FC236}">
                <a16:creationId xmlns:a16="http://schemas.microsoft.com/office/drawing/2014/main" id="{13838381-9EF2-4C22-AA60-9419EE827057}"/>
              </a:ext>
            </a:extLst>
          </p:cNvPr>
          <p:cNvCxnSpPr>
            <a:cxnSpLocks/>
          </p:cNvCxnSpPr>
          <p:nvPr/>
        </p:nvCxnSpPr>
        <p:spPr>
          <a:xfrm flipV="1">
            <a:off x="1498691" y="5423068"/>
            <a:ext cx="636547" cy="46377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pic>
        <p:nvPicPr>
          <p:cNvPr id="9" name="Picture 4" descr="Glossina_spp">
            <a:extLst>
              <a:ext uri="{FF2B5EF4-FFF2-40B4-BE49-F238E27FC236}">
                <a16:creationId xmlns:a16="http://schemas.microsoft.com/office/drawing/2014/main" id="{65DD7104-F480-4542-B2D8-27A40E3644D9}"/>
              </a:ext>
            </a:extLst>
          </p:cNvPr>
          <p:cNvPicPr>
            <a:picLocks noChangeAspect="1" noChangeArrowheads="1"/>
          </p:cNvPicPr>
          <p:nvPr/>
        </p:nvPicPr>
        <p:blipFill>
          <a:blip r:embed="rId4" cstate="print"/>
          <a:srcRect/>
          <a:stretch>
            <a:fillRect/>
          </a:stretch>
        </p:blipFill>
        <p:spPr bwMode="auto">
          <a:xfrm>
            <a:off x="427991" y="5365898"/>
            <a:ext cx="1082183" cy="578120"/>
          </a:xfrm>
          <a:prstGeom prst="rect">
            <a:avLst/>
          </a:prstGeom>
          <a:noFill/>
          <a:ln w="9525">
            <a:noFill/>
            <a:miter lim="800000"/>
            <a:headEnd/>
            <a:tailEnd/>
          </a:ln>
        </p:spPr>
      </p:pic>
      <p:cxnSp>
        <p:nvCxnSpPr>
          <p:cNvPr id="13" name="Elbow Connector 20">
            <a:extLst>
              <a:ext uri="{FF2B5EF4-FFF2-40B4-BE49-F238E27FC236}">
                <a16:creationId xmlns:a16="http://schemas.microsoft.com/office/drawing/2014/main" id="{B7118D48-8A04-40A9-833D-BD8F3DFEA3D5}"/>
              </a:ext>
            </a:extLst>
          </p:cNvPr>
          <p:cNvCxnSpPr>
            <a:cxnSpLocks/>
          </p:cNvCxnSpPr>
          <p:nvPr/>
        </p:nvCxnSpPr>
        <p:spPr>
          <a:xfrm>
            <a:off x="1472187" y="4687361"/>
            <a:ext cx="636547" cy="46377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TextBox 3"/>
          <p:cNvSpPr txBox="1"/>
          <p:nvPr/>
        </p:nvSpPr>
        <p:spPr>
          <a:xfrm>
            <a:off x="119269" y="3394897"/>
            <a:ext cx="4753609" cy="646331"/>
          </a:xfrm>
          <a:prstGeom prst="rect">
            <a:avLst/>
          </a:prstGeom>
          <a:noFill/>
        </p:spPr>
        <p:txBody>
          <a:bodyPr wrap="square" rtlCol="0">
            <a:spAutoFit/>
          </a:bodyPr>
          <a:lstStyle/>
          <a:p>
            <a:r>
              <a:rPr lang="en-US" dirty="0" err="1">
                <a:solidFill>
                  <a:schemeClr val="accent1">
                    <a:lumMod val="75000"/>
                  </a:schemeClr>
                </a:solidFill>
              </a:rPr>
              <a:t>Trypomastigote</a:t>
            </a:r>
            <a:r>
              <a:rPr lang="en-US" dirty="0">
                <a:solidFill>
                  <a:schemeClr val="accent1">
                    <a:lumMod val="75000"/>
                  </a:schemeClr>
                </a:solidFill>
              </a:rPr>
              <a:t> is both the infective and diagnostic stage!</a:t>
            </a:r>
          </a:p>
        </p:txBody>
      </p:sp>
    </p:spTree>
    <p:extLst>
      <p:ext uri="{BB962C8B-B14F-4D97-AF65-F5344CB8AC3E}">
        <p14:creationId xmlns:p14="http://schemas.microsoft.com/office/powerpoint/2010/main" val="352062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31" y="177845"/>
            <a:ext cx="3926972" cy="461665"/>
          </a:xfrm>
          <a:prstGeom prst="rect">
            <a:avLst/>
          </a:prstGeom>
        </p:spPr>
        <p:txBody>
          <a:bodyPr wrap="none">
            <a:spAutoFit/>
          </a:bodyPr>
          <a:lstStyle/>
          <a:p>
            <a:r>
              <a:rPr lang="en-US" sz="2400" b="1" dirty="0">
                <a:solidFill>
                  <a:schemeClr val="accent1">
                    <a:lumMod val="50000"/>
                  </a:schemeClr>
                </a:solidFill>
                <a:latin typeface="+mj-lt"/>
              </a:rPr>
              <a:t>Pathology and clinical picture</a:t>
            </a:r>
          </a:p>
        </p:txBody>
      </p:sp>
      <p:cxnSp>
        <p:nvCxnSpPr>
          <p:cNvPr id="3" name="Straight Connector 2">
            <a:extLst>
              <a:ext uri="{FF2B5EF4-FFF2-40B4-BE49-F238E27FC236}">
                <a16:creationId xmlns:a16="http://schemas.microsoft.com/office/drawing/2014/main"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3"/>
          <p:cNvSpPr/>
          <p:nvPr/>
        </p:nvSpPr>
        <p:spPr>
          <a:xfrm>
            <a:off x="241300" y="650807"/>
            <a:ext cx="11950700" cy="3942618"/>
          </a:xfrm>
          <a:prstGeom prst="rect">
            <a:avLst/>
          </a:prstGeom>
        </p:spPr>
        <p:txBody>
          <a:bodyPr wrap="square">
            <a:spAutoFit/>
          </a:bodyPr>
          <a:lstStyle/>
          <a:p>
            <a:pPr marL="342900" indent="-342900">
              <a:buFont typeface="+mj-lt"/>
              <a:buAutoNum type="arabicPeriod"/>
            </a:pPr>
            <a:r>
              <a:rPr lang="en-US" b="1" dirty="0">
                <a:cs typeface="Tahoma" pitchFamily="34" charset="0"/>
              </a:rPr>
              <a:t>A primary reaction: </a:t>
            </a:r>
            <a:r>
              <a:rPr lang="en-US" dirty="0">
                <a:cs typeface="Tahoma" pitchFamily="34" charset="0"/>
              </a:rPr>
              <a:t>occurs at the site of inoculation of </a:t>
            </a:r>
            <a:r>
              <a:rPr lang="en-US" i="1" dirty="0" err="1">
                <a:cs typeface="Tahoma" pitchFamily="34" charset="0"/>
              </a:rPr>
              <a:t>Trypanosoma</a:t>
            </a:r>
            <a:r>
              <a:rPr lang="en-US" dirty="0" err="1">
                <a:cs typeface="Tahoma" pitchFamily="34" charset="0"/>
              </a:rPr>
              <a:t>skin</a:t>
            </a:r>
            <a:r>
              <a:rPr lang="en-US" dirty="0">
                <a:cs typeface="Tahoma" pitchFamily="34" charset="0"/>
              </a:rPr>
              <a:t> skin stage</a:t>
            </a:r>
            <a:r>
              <a:rPr lang="en-US" b="1" dirty="0">
                <a:cs typeface="Tahoma" pitchFamily="34" charset="0"/>
              </a:rPr>
              <a:t>: </a:t>
            </a:r>
            <a:r>
              <a:rPr lang="en-US" dirty="0">
                <a:solidFill>
                  <a:srgbClr val="FF0000"/>
                </a:solidFill>
                <a:cs typeface="Tahoma" pitchFamily="34" charset="0"/>
              </a:rPr>
              <a:t>chancre</a:t>
            </a:r>
            <a:r>
              <a:rPr lang="en-US" baseline="30000" dirty="0">
                <a:solidFill>
                  <a:srgbClr val="FF0000"/>
                </a:solidFill>
                <a:cs typeface="Tahoma" pitchFamily="34" charset="0"/>
              </a:rPr>
              <a:t>1</a:t>
            </a:r>
            <a:r>
              <a:rPr lang="en-US" dirty="0">
                <a:cs typeface="Tahoma" pitchFamily="34" charset="0"/>
              </a:rPr>
              <a:t> which resolve in 2-3 weeks.</a:t>
            </a:r>
          </a:p>
          <a:p>
            <a:pPr marL="342900" indent="-342900">
              <a:buFont typeface="+mj-lt"/>
              <a:buAutoNum type="arabicPeriod"/>
            </a:pPr>
            <a:r>
              <a:rPr lang="en-US" b="1" dirty="0">
                <a:cs typeface="Tahoma" pitchFamily="34" charset="0"/>
              </a:rPr>
              <a:t>Systemic </a:t>
            </a:r>
            <a:r>
              <a:rPr lang="en-US" b="1" dirty="0" err="1">
                <a:solidFill>
                  <a:srgbClr val="FF0000"/>
                </a:solidFill>
                <a:cs typeface="Tahoma" pitchFamily="34" charset="0"/>
              </a:rPr>
              <a:t>Haemato</a:t>
            </a:r>
            <a:r>
              <a:rPr lang="en-US" b="1" dirty="0">
                <a:solidFill>
                  <a:srgbClr val="FF0000"/>
                </a:solidFill>
                <a:cs typeface="Tahoma" pitchFamily="34" charset="0"/>
              </a:rPr>
              <a:t>-lymphatic</a:t>
            </a:r>
            <a:r>
              <a:rPr lang="en-US" b="1" dirty="0">
                <a:cs typeface="Tahoma" pitchFamily="34" charset="0"/>
              </a:rPr>
              <a:t> stage: </a:t>
            </a:r>
          </a:p>
          <a:p>
            <a:pPr marL="1066800" lvl="1" indent="-609600">
              <a:buClr>
                <a:schemeClr val="accent1">
                  <a:lumMod val="75000"/>
                </a:schemeClr>
              </a:buClr>
              <a:buFont typeface="+mj-lt"/>
              <a:buAutoNum type="arabicPeriod"/>
            </a:pPr>
            <a:r>
              <a:rPr lang="en-US" dirty="0">
                <a:cs typeface="Tahoma" pitchFamily="34" charset="0"/>
              </a:rPr>
              <a:t>intermittent fever</a:t>
            </a:r>
          </a:p>
          <a:p>
            <a:pPr marL="1066800" lvl="1" indent="-609600">
              <a:buClr>
                <a:schemeClr val="accent1">
                  <a:lumMod val="75000"/>
                </a:schemeClr>
              </a:buClr>
              <a:buFont typeface="+mj-lt"/>
              <a:buAutoNum type="arabicPeriod"/>
            </a:pPr>
            <a:r>
              <a:rPr lang="en-US" dirty="0">
                <a:cs typeface="Tahoma" pitchFamily="34" charset="0"/>
              </a:rPr>
              <a:t>headache </a:t>
            </a:r>
          </a:p>
          <a:p>
            <a:pPr marL="1066800" lvl="1" indent="-609600">
              <a:buClr>
                <a:schemeClr val="accent1">
                  <a:lumMod val="75000"/>
                </a:schemeClr>
              </a:buClr>
              <a:buFont typeface="+mj-lt"/>
              <a:buAutoNum type="arabicPeriod"/>
            </a:pPr>
            <a:r>
              <a:rPr lang="en-US" dirty="0">
                <a:cs typeface="Tahoma" pitchFamily="34" charset="0"/>
              </a:rPr>
              <a:t>generalized </a:t>
            </a:r>
            <a:r>
              <a:rPr lang="en-US" dirty="0">
                <a:solidFill>
                  <a:srgbClr val="FF0000"/>
                </a:solidFill>
                <a:cs typeface="Tahoma" pitchFamily="34" charset="0"/>
              </a:rPr>
              <a:t>lymphadenopathy</a:t>
            </a:r>
            <a:r>
              <a:rPr lang="en-US" dirty="0">
                <a:cs typeface="Tahoma" pitchFamily="34" charset="0"/>
              </a:rPr>
              <a:t> mainly in the cervical and sub occipital region </a:t>
            </a:r>
            <a:r>
              <a:rPr lang="en-US" dirty="0">
                <a:solidFill>
                  <a:srgbClr val="FF0000"/>
                </a:solidFill>
                <a:cs typeface="Tahoma" pitchFamily="34" charset="0"/>
              </a:rPr>
              <a:t>(</a:t>
            </a:r>
            <a:r>
              <a:rPr lang="en-US" b="1" dirty="0">
                <a:solidFill>
                  <a:srgbClr val="FF0000"/>
                </a:solidFill>
                <a:cs typeface="Tahoma" pitchFamily="34" charset="0"/>
              </a:rPr>
              <a:t>Winterbottom’ sign</a:t>
            </a:r>
            <a:r>
              <a:rPr lang="en-US" dirty="0">
                <a:solidFill>
                  <a:srgbClr val="FF0000"/>
                </a:solidFill>
                <a:cs typeface="Tahoma" pitchFamily="34" charset="0"/>
              </a:rPr>
              <a:t>) (very important!)</a:t>
            </a:r>
          </a:p>
          <a:p>
            <a:pPr marL="1066800" lvl="1" indent="-609600">
              <a:buClr>
                <a:schemeClr val="accent1">
                  <a:lumMod val="75000"/>
                </a:schemeClr>
              </a:buClr>
              <a:buFont typeface="+mj-lt"/>
              <a:buAutoNum type="arabicPeriod"/>
            </a:pPr>
            <a:r>
              <a:rPr lang="en-US" dirty="0" err="1">
                <a:cs typeface="Tahoma" pitchFamily="34" charset="0"/>
              </a:rPr>
              <a:t>Anaemia</a:t>
            </a:r>
            <a:endParaRPr lang="en-US" dirty="0">
              <a:cs typeface="Tahoma" pitchFamily="34" charset="0"/>
            </a:endParaRPr>
          </a:p>
          <a:p>
            <a:pPr marL="342900" indent="-342900">
              <a:buFont typeface="+mj-lt"/>
              <a:buAutoNum type="arabicPeriod"/>
            </a:pPr>
            <a:r>
              <a:rPr lang="en-US" b="1" dirty="0">
                <a:solidFill>
                  <a:srgbClr val="FF0000"/>
                </a:solidFill>
                <a:cs typeface="Tahoma" pitchFamily="34" charset="0"/>
              </a:rPr>
              <a:t>Central nervous system stage (CNS): </a:t>
            </a:r>
          </a:p>
          <a:p>
            <a:pPr lvl="1"/>
            <a:r>
              <a:rPr lang="en-US" altLang="en-US" dirty="0">
                <a:cs typeface="Tahoma" panose="020B0604030504040204" pitchFamily="34" charset="0"/>
              </a:rPr>
              <a:t>This stage begins when the trypanosome parasites cross from the blood-brain barrier into the spinal fluid ,infecting the CNS including the brain, result in change in behavior ,confusion ,poor coordination ,difficulties with speech and disturbance of sleep (sleeping during day and insomnia at night.</a:t>
            </a:r>
          </a:p>
          <a:p>
            <a:pPr marL="1066800" lvl="1" indent="-609600">
              <a:lnSpc>
                <a:spcPct val="90000"/>
              </a:lnSpc>
              <a:defRPr/>
            </a:pPr>
            <a:r>
              <a:rPr lang="en-US" altLang="en-US" dirty="0">
                <a:cs typeface="Times New Roman" panose="02020603050405020304" pitchFamily="18" charset="0"/>
              </a:rPr>
              <a:t>(Development of the disease more rapid in </a:t>
            </a:r>
            <a:r>
              <a:rPr lang="en-US" altLang="en-US" i="1" dirty="0">
                <a:cs typeface="Times New Roman" panose="02020603050405020304" pitchFamily="18" charset="0"/>
              </a:rPr>
              <a:t>Trypanosoma brucei rhodesiense</a:t>
            </a:r>
            <a:r>
              <a:rPr lang="en-US" altLang="en-US" dirty="0">
                <a:cs typeface="Times New Roman" panose="02020603050405020304" pitchFamily="18" charset="0"/>
              </a:rPr>
              <a:t>)</a:t>
            </a:r>
          </a:p>
          <a:p>
            <a:pPr marL="609600" indent="-609600">
              <a:buFont typeface="Arial" charset="0"/>
              <a:buChar char="•"/>
            </a:pPr>
            <a:endParaRPr lang="en-US" dirty="0">
              <a:cs typeface="Tahoma" pitchFamily="34" charset="0"/>
            </a:endParaRPr>
          </a:p>
          <a:p>
            <a:pPr marL="609600" indent="-609600">
              <a:buFont typeface="Arial" charset="0"/>
              <a:buChar char="•"/>
            </a:pPr>
            <a:endParaRPr lang="en-US" dirty="0">
              <a:cs typeface="Tahoma" pitchFamily="34" charset="0"/>
            </a:endParaRPr>
          </a:p>
        </p:txBody>
      </p:sp>
      <p:sp>
        <p:nvSpPr>
          <p:cNvPr id="5" name="Rectangle 4"/>
          <p:cNvSpPr/>
          <p:nvPr/>
        </p:nvSpPr>
        <p:spPr>
          <a:xfrm>
            <a:off x="270700" y="5355351"/>
            <a:ext cx="1921745" cy="369332"/>
          </a:xfrm>
          <a:prstGeom prst="rect">
            <a:avLst/>
          </a:prstGeom>
        </p:spPr>
        <p:txBody>
          <a:bodyPr wrap="none">
            <a:spAutoFit/>
          </a:bodyPr>
          <a:lstStyle/>
          <a:p>
            <a:r>
              <a:rPr lang="en-US" dirty="0">
                <a:solidFill>
                  <a:schemeClr val="tx2">
                    <a:satMod val="200000"/>
                  </a:schemeClr>
                </a:solidFill>
              </a:rPr>
              <a:t>Chancre skin stage</a:t>
            </a:r>
            <a:endParaRPr lang="en-US" dirty="0"/>
          </a:p>
        </p:txBody>
      </p:sp>
      <p:pic>
        <p:nvPicPr>
          <p:cNvPr id="6" name="Picture 4" descr="chancre"/>
          <p:cNvPicPr>
            <a:picLocks noChangeAspect="1" noChangeArrowheads="1"/>
          </p:cNvPicPr>
          <p:nvPr/>
        </p:nvPicPr>
        <p:blipFill>
          <a:blip r:embed="rId2" cstate="print"/>
          <a:srcRect/>
          <a:stretch>
            <a:fillRect/>
          </a:stretch>
        </p:blipFill>
        <p:spPr bwMode="auto">
          <a:xfrm>
            <a:off x="241300" y="3952291"/>
            <a:ext cx="1921745" cy="1391781"/>
          </a:xfrm>
          <a:prstGeom prst="rect">
            <a:avLst/>
          </a:prstGeom>
          <a:noFill/>
          <a:ln w="9525">
            <a:noFill/>
            <a:miter lim="800000"/>
            <a:headEnd/>
            <a:tailEnd/>
          </a:ln>
        </p:spPr>
      </p:pic>
      <p:sp>
        <p:nvSpPr>
          <p:cNvPr id="7" name="Rectangle 6"/>
          <p:cNvSpPr/>
          <p:nvPr/>
        </p:nvSpPr>
        <p:spPr>
          <a:xfrm>
            <a:off x="2724771" y="5344072"/>
            <a:ext cx="2637663" cy="369332"/>
          </a:xfrm>
          <a:prstGeom prst="rect">
            <a:avLst/>
          </a:prstGeom>
        </p:spPr>
        <p:txBody>
          <a:bodyPr wrap="square">
            <a:spAutoFit/>
          </a:bodyPr>
          <a:lstStyle/>
          <a:p>
            <a:r>
              <a:rPr lang="en-US" dirty="0">
                <a:solidFill>
                  <a:schemeClr val="tx2">
                    <a:satMod val="200000"/>
                  </a:schemeClr>
                </a:solidFill>
              </a:rPr>
              <a:t>Winterbottom’s stage</a:t>
            </a:r>
            <a:endParaRPr lang="en-US" dirty="0"/>
          </a:p>
        </p:txBody>
      </p:sp>
      <p:pic>
        <p:nvPicPr>
          <p:cNvPr id="8" name="Picture 4" descr="winterbottom"/>
          <p:cNvPicPr>
            <a:picLocks noChangeAspect="1" noChangeArrowheads="1"/>
          </p:cNvPicPr>
          <p:nvPr/>
        </p:nvPicPr>
        <p:blipFill>
          <a:blip r:embed="rId3" cstate="print"/>
          <a:srcRect/>
          <a:stretch>
            <a:fillRect/>
          </a:stretch>
        </p:blipFill>
        <p:spPr bwMode="auto">
          <a:xfrm>
            <a:off x="2550428" y="3952291"/>
            <a:ext cx="2657819" cy="1403059"/>
          </a:xfrm>
          <a:prstGeom prst="rect">
            <a:avLst/>
          </a:prstGeom>
          <a:noFill/>
          <a:ln w="9525">
            <a:noFill/>
            <a:miter lim="800000"/>
            <a:headEnd/>
            <a:tailEnd/>
          </a:ln>
        </p:spPr>
      </p:pic>
      <p:sp>
        <p:nvSpPr>
          <p:cNvPr id="16" name="Down Arrow 15"/>
          <p:cNvSpPr/>
          <p:nvPr/>
        </p:nvSpPr>
        <p:spPr>
          <a:xfrm rot="5237518">
            <a:off x="4172438" y="4357254"/>
            <a:ext cx="148591" cy="608157"/>
          </a:xfrm>
          <a:prstGeom prst="downArrow">
            <a:avLst>
              <a:gd name="adj1" fmla="val 18058"/>
              <a:gd name="adj2" fmla="val 431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flipH="1">
            <a:off x="3567317" y="4047202"/>
            <a:ext cx="236627" cy="421948"/>
          </a:xfrm>
          <a:prstGeom prst="downArrow">
            <a:avLst>
              <a:gd name="adj1" fmla="val 14994"/>
              <a:gd name="adj2" fmla="val 389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4" descr="sleeping_sickness">
            <a:extLst>
              <a:ext uri="{FF2B5EF4-FFF2-40B4-BE49-F238E27FC236}">
                <a16:creationId xmlns:a16="http://schemas.microsoft.com/office/drawing/2014/main" id="{2D6FBFF5-725D-4622-979A-F121DD9B228D}"/>
              </a:ext>
            </a:extLst>
          </p:cNvPr>
          <p:cNvPicPr>
            <a:picLocks noChangeAspect="1" noChangeArrowheads="1"/>
          </p:cNvPicPr>
          <p:nvPr/>
        </p:nvPicPr>
        <p:blipFill>
          <a:blip r:embed="rId4" cstate="print"/>
          <a:srcRect/>
          <a:stretch>
            <a:fillRect/>
          </a:stretch>
        </p:blipFill>
        <p:spPr bwMode="auto">
          <a:xfrm>
            <a:off x="5740573" y="3952291"/>
            <a:ext cx="2807158" cy="1613228"/>
          </a:xfrm>
          <a:prstGeom prst="rect">
            <a:avLst/>
          </a:prstGeom>
          <a:noFill/>
          <a:ln w="9525">
            <a:noFill/>
            <a:miter lim="800000"/>
            <a:headEnd/>
            <a:tailEnd/>
          </a:ln>
        </p:spPr>
      </p:pic>
      <p:sp>
        <p:nvSpPr>
          <p:cNvPr id="12" name="Rectangle 11">
            <a:extLst>
              <a:ext uri="{FF2B5EF4-FFF2-40B4-BE49-F238E27FC236}">
                <a16:creationId xmlns:a16="http://schemas.microsoft.com/office/drawing/2014/main" id="{327A8355-C1F6-4B43-B321-F09C32AD5F2D}"/>
              </a:ext>
            </a:extLst>
          </p:cNvPr>
          <p:cNvSpPr/>
          <p:nvPr/>
        </p:nvSpPr>
        <p:spPr>
          <a:xfrm>
            <a:off x="8547731" y="3952291"/>
            <a:ext cx="3302000" cy="163121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u="sng" dirty="0">
                <a:solidFill>
                  <a:schemeClr val="accent1">
                    <a:lumMod val="50000"/>
                  </a:schemeClr>
                </a:solidFill>
              </a:rPr>
              <a:t>3</a:t>
            </a:r>
            <a:r>
              <a:rPr lang="en-US" sz="1600" u="sng" baseline="30000" dirty="0">
                <a:solidFill>
                  <a:schemeClr val="accent1">
                    <a:lumMod val="50000"/>
                  </a:schemeClr>
                </a:solidFill>
              </a:rPr>
              <a:t>rd</a:t>
            </a:r>
            <a:r>
              <a:rPr lang="en-US" sz="1600" u="sng" dirty="0">
                <a:solidFill>
                  <a:schemeClr val="accent1">
                    <a:lumMod val="50000"/>
                  </a:schemeClr>
                </a:solidFill>
              </a:rPr>
              <a:t> stage CNS</a:t>
            </a:r>
            <a:r>
              <a:rPr lang="en-US" sz="1600" dirty="0">
                <a:solidFill>
                  <a:schemeClr val="accent1">
                    <a:lumMod val="50000"/>
                  </a:schemeClr>
                </a:solidFill>
              </a:rPr>
              <a:t>: </a:t>
            </a:r>
            <a:r>
              <a:rPr lang="en-US" sz="1600" dirty="0">
                <a:solidFill>
                  <a:srgbClr val="FF0000"/>
                </a:solidFill>
              </a:rPr>
              <a:t>CNS involvement </a:t>
            </a:r>
            <a:r>
              <a:rPr lang="en-US" sz="1600" dirty="0">
                <a:solidFill>
                  <a:sysClr val="windowText" lastClr="000000"/>
                </a:solidFill>
              </a:rPr>
              <a:t>in typical case there is daytime sleeping, psychological changes, tremors, convulsions and finally coma. </a:t>
            </a:r>
          </a:p>
          <a:p>
            <a:r>
              <a:rPr lang="en-US" sz="1600" dirty="0"/>
              <a:t>Without treatment, the disease is invariably fatal.</a:t>
            </a:r>
            <a:endParaRPr lang="en-US" sz="1600" dirty="0">
              <a:solidFill>
                <a:sysClr val="windowText" lastClr="000000"/>
              </a:solidFill>
            </a:endParaRPr>
          </a:p>
        </p:txBody>
      </p:sp>
      <p:pic>
        <p:nvPicPr>
          <p:cNvPr id="13" name="Picture 4" descr="sleeping_sickness">
            <a:extLst>
              <a:ext uri="{FF2B5EF4-FFF2-40B4-BE49-F238E27FC236}">
                <a16:creationId xmlns:a16="http://schemas.microsoft.com/office/drawing/2014/main" id="{916DBC98-1EE3-43D2-91CA-99F5128797F1}"/>
              </a:ext>
            </a:extLst>
          </p:cNvPr>
          <p:cNvPicPr>
            <a:picLocks noChangeAspect="1" noChangeArrowheads="1"/>
          </p:cNvPicPr>
          <p:nvPr/>
        </p:nvPicPr>
        <p:blipFill>
          <a:blip r:embed="rId4" cstate="print"/>
          <a:srcRect/>
          <a:stretch>
            <a:fillRect/>
          </a:stretch>
        </p:blipFill>
        <p:spPr bwMode="auto">
          <a:xfrm>
            <a:off x="5728163" y="4047202"/>
            <a:ext cx="2807158" cy="1613228"/>
          </a:xfrm>
          <a:prstGeom prst="rect">
            <a:avLst/>
          </a:prstGeom>
          <a:noFill/>
          <a:ln w="9525">
            <a:noFill/>
            <a:miter lim="800000"/>
            <a:headEnd/>
            <a:tailEnd/>
          </a:ln>
        </p:spPr>
      </p:pic>
      <p:sp>
        <p:nvSpPr>
          <p:cNvPr id="9" name="TextBox 8"/>
          <p:cNvSpPr txBox="1"/>
          <p:nvPr/>
        </p:nvSpPr>
        <p:spPr>
          <a:xfrm>
            <a:off x="241300" y="6094025"/>
            <a:ext cx="8944264" cy="584775"/>
          </a:xfrm>
          <a:prstGeom prst="rect">
            <a:avLst/>
          </a:prstGeom>
          <a:noFill/>
        </p:spPr>
        <p:txBody>
          <a:bodyPr wrap="square" rtlCol="0">
            <a:spAutoFit/>
          </a:bodyPr>
          <a:lstStyle/>
          <a:p>
            <a:r>
              <a:rPr lang="en-US" sz="1600" baseline="30000" dirty="0">
                <a:solidFill>
                  <a:schemeClr val="bg1">
                    <a:lumMod val="50000"/>
                  </a:schemeClr>
                </a:solidFill>
              </a:rPr>
              <a:t>1</a:t>
            </a:r>
            <a:r>
              <a:rPr lang="en-US" sz="1600" dirty="0">
                <a:solidFill>
                  <a:schemeClr val="bg1">
                    <a:lumMod val="50000"/>
                  </a:schemeClr>
                </a:solidFill>
              </a:rPr>
              <a:t>Dermatitis.</a:t>
            </a:r>
          </a:p>
          <a:p>
            <a:r>
              <a:rPr lang="en-US" sz="1600" dirty="0">
                <a:solidFill>
                  <a:schemeClr val="bg1">
                    <a:lumMod val="50000"/>
                  </a:schemeClr>
                </a:solidFill>
              </a:rPr>
              <a:t>To summarize 1</a:t>
            </a:r>
            <a:r>
              <a:rPr lang="en-US" sz="1600" baseline="30000" dirty="0">
                <a:solidFill>
                  <a:schemeClr val="bg1">
                    <a:lumMod val="50000"/>
                  </a:schemeClr>
                </a:solidFill>
              </a:rPr>
              <a:t>st</a:t>
            </a:r>
            <a:r>
              <a:rPr lang="en-US" sz="1600" dirty="0">
                <a:solidFill>
                  <a:schemeClr val="bg1">
                    <a:lumMod val="50000"/>
                  </a:schemeClr>
                </a:solidFill>
              </a:rPr>
              <a:t> stage: </a:t>
            </a:r>
            <a:r>
              <a:rPr lang="en-US" sz="1600" dirty="0">
                <a:solidFill>
                  <a:srgbClr val="FF0000"/>
                </a:solidFill>
              </a:rPr>
              <a:t>chancre. </a:t>
            </a:r>
            <a:r>
              <a:rPr lang="en-US" sz="1600" dirty="0">
                <a:solidFill>
                  <a:schemeClr val="bg1">
                    <a:lumMod val="50000"/>
                  </a:schemeClr>
                </a:solidFill>
              </a:rPr>
              <a:t>2</a:t>
            </a:r>
            <a:r>
              <a:rPr lang="en-US" sz="1600" baseline="30000" dirty="0">
                <a:solidFill>
                  <a:schemeClr val="bg1">
                    <a:lumMod val="50000"/>
                  </a:schemeClr>
                </a:solidFill>
              </a:rPr>
              <a:t>nd</a:t>
            </a:r>
            <a:r>
              <a:rPr lang="en-US" sz="1600" dirty="0">
                <a:solidFill>
                  <a:schemeClr val="bg1">
                    <a:lumMod val="50000"/>
                  </a:schemeClr>
                </a:solidFill>
              </a:rPr>
              <a:t> stage: </a:t>
            </a:r>
            <a:r>
              <a:rPr lang="en-US" sz="1600" dirty="0">
                <a:solidFill>
                  <a:srgbClr val="FF0000"/>
                </a:solidFill>
              </a:rPr>
              <a:t>fever and Winterbottom’s sign. </a:t>
            </a:r>
            <a:r>
              <a:rPr lang="en-US" sz="1600" dirty="0">
                <a:solidFill>
                  <a:schemeClr val="bg1">
                    <a:lumMod val="50000"/>
                  </a:schemeClr>
                </a:solidFill>
              </a:rPr>
              <a:t>3</a:t>
            </a:r>
            <a:r>
              <a:rPr lang="en-US" sz="1600" baseline="30000" dirty="0">
                <a:solidFill>
                  <a:schemeClr val="bg1">
                    <a:lumMod val="50000"/>
                  </a:schemeClr>
                </a:solidFill>
              </a:rPr>
              <a:t>rd</a:t>
            </a:r>
            <a:r>
              <a:rPr lang="en-US" sz="1600" dirty="0">
                <a:solidFill>
                  <a:schemeClr val="bg1">
                    <a:lumMod val="50000"/>
                  </a:schemeClr>
                </a:solidFill>
              </a:rPr>
              <a:t> stage: </a:t>
            </a:r>
            <a:r>
              <a:rPr lang="en-US" sz="1600" dirty="0">
                <a:solidFill>
                  <a:srgbClr val="FF0000"/>
                </a:solidFill>
              </a:rPr>
              <a:t>CNS involvement.</a:t>
            </a:r>
            <a:endParaRPr lang="en-US" sz="1600" dirty="0">
              <a:solidFill>
                <a:schemeClr val="bg1">
                  <a:lumMod val="50000"/>
                </a:schemeClr>
              </a:solidFill>
            </a:endParaRPr>
          </a:p>
        </p:txBody>
      </p:sp>
    </p:spTree>
    <p:extLst>
      <p:ext uri="{BB962C8B-B14F-4D97-AF65-F5344CB8AC3E}">
        <p14:creationId xmlns:p14="http://schemas.microsoft.com/office/powerpoint/2010/main" val="68880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878" y="519455"/>
            <a:ext cx="2282612"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chemeClr val="accent1">
                    <a:lumMod val="50000"/>
                  </a:schemeClr>
                </a:solidFill>
              </a:rPr>
              <a:t>CSF lumbar puncture</a:t>
            </a:r>
          </a:p>
        </p:txBody>
      </p:sp>
      <p:pic>
        <p:nvPicPr>
          <p:cNvPr id="3" name="Picture 4" descr="csf"/>
          <p:cNvPicPr>
            <a:picLocks noChangeAspect="1" noChangeArrowheads="1"/>
          </p:cNvPicPr>
          <p:nvPr/>
        </p:nvPicPr>
        <p:blipFill>
          <a:blip r:embed="rId2" cstate="print"/>
          <a:srcRect/>
          <a:stretch>
            <a:fillRect/>
          </a:stretch>
        </p:blipFill>
        <p:spPr bwMode="auto">
          <a:xfrm>
            <a:off x="113830" y="888787"/>
            <a:ext cx="2456513" cy="2628900"/>
          </a:xfrm>
          <a:prstGeom prst="rect">
            <a:avLst/>
          </a:prstGeom>
          <a:noFill/>
          <a:ln w="9525">
            <a:noFill/>
            <a:miter lim="800000"/>
            <a:headEnd/>
            <a:tailEnd/>
          </a:ln>
        </p:spPr>
      </p:pic>
      <p:pic>
        <p:nvPicPr>
          <p:cNvPr id="4" name="Picture 5" descr="csf1"/>
          <p:cNvPicPr>
            <a:picLocks noChangeAspect="1" noChangeArrowheads="1"/>
          </p:cNvPicPr>
          <p:nvPr/>
        </p:nvPicPr>
        <p:blipFill>
          <a:blip r:embed="rId3" cstate="print"/>
          <a:srcRect/>
          <a:stretch>
            <a:fillRect/>
          </a:stretch>
        </p:blipFill>
        <p:spPr bwMode="auto">
          <a:xfrm>
            <a:off x="2672184" y="888787"/>
            <a:ext cx="2355427" cy="2628900"/>
          </a:xfrm>
          <a:prstGeom prst="rect">
            <a:avLst/>
          </a:prstGeom>
          <a:noFill/>
          <a:ln w="9525">
            <a:noFill/>
            <a:miter lim="800000"/>
            <a:headEnd/>
            <a:tailEnd/>
          </a:ln>
        </p:spPr>
      </p:pic>
      <p:pic>
        <p:nvPicPr>
          <p:cNvPr id="5" name="Picture 4" descr="trypano gam"/>
          <p:cNvPicPr>
            <a:picLocks noChangeAspect="1" noChangeArrowheads="1"/>
          </p:cNvPicPr>
          <p:nvPr/>
        </p:nvPicPr>
        <p:blipFill>
          <a:blip r:embed="rId4" cstate="print"/>
          <a:srcRect/>
          <a:stretch>
            <a:fillRect/>
          </a:stretch>
        </p:blipFill>
        <p:spPr>
          <a:xfrm>
            <a:off x="7445006" y="1041400"/>
            <a:ext cx="2074810" cy="1460500"/>
          </a:xfrm>
          <a:prstGeom prst="rect">
            <a:avLst/>
          </a:prstGeom>
          <a:noFill/>
        </p:spPr>
      </p:pic>
      <p:pic>
        <p:nvPicPr>
          <p:cNvPr id="6" name="Picture 6" descr="Tryp_rhod_dividing1-DPDx"/>
          <p:cNvPicPr>
            <a:picLocks noChangeAspect="1" noChangeArrowheads="1"/>
          </p:cNvPicPr>
          <p:nvPr/>
        </p:nvPicPr>
        <p:blipFill>
          <a:blip r:embed="rId5" cstate="print"/>
          <a:srcRect/>
          <a:stretch>
            <a:fillRect/>
          </a:stretch>
        </p:blipFill>
        <p:spPr bwMode="auto">
          <a:xfrm>
            <a:off x="7975600" y="2539326"/>
            <a:ext cx="3136900" cy="1130974"/>
          </a:xfrm>
          <a:prstGeom prst="rect">
            <a:avLst/>
          </a:prstGeom>
          <a:noFill/>
          <a:ln w="9525">
            <a:noFill/>
            <a:miter lim="800000"/>
            <a:headEnd/>
            <a:tailEnd/>
          </a:ln>
        </p:spPr>
      </p:pic>
      <p:pic>
        <p:nvPicPr>
          <p:cNvPr id="7" name="Picture 7" descr="Tryp_rhod_1b_DPDx"/>
          <p:cNvPicPr>
            <a:picLocks noChangeAspect="1" noChangeArrowheads="1"/>
          </p:cNvPicPr>
          <p:nvPr/>
        </p:nvPicPr>
        <p:blipFill>
          <a:blip r:embed="rId6" cstate="print"/>
          <a:srcRect/>
          <a:stretch>
            <a:fillRect/>
          </a:stretch>
        </p:blipFill>
        <p:spPr bwMode="auto">
          <a:xfrm>
            <a:off x="9774666" y="1041400"/>
            <a:ext cx="2036333" cy="1460500"/>
          </a:xfrm>
          <a:prstGeom prst="rect">
            <a:avLst/>
          </a:prstGeom>
          <a:noFill/>
          <a:ln w="9525">
            <a:noFill/>
            <a:miter lim="800000"/>
            <a:headEnd/>
            <a:tailEnd/>
          </a:ln>
        </p:spPr>
      </p:pic>
      <p:sp>
        <p:nvSpPr>
          <p:cNvPr id="8" name="Rectangle 7"/>
          <p:cNvSpPr/>
          <p:nvPr/>
        </p:nvSpPr>
        <p:spPr>
          <a:xfrm>
            <a:off x="8916992" y="672068"/>
            <a:ext cx="1460499" cy="369332"/>
          </a:xfrm>
          <a:prstGeom prst="rect">
            <a:avLst/>
          </a:prstGeom>
          <a:ln>
            <a:noFill/>
          </a:ln>
        </p:spPr>
        <p:txBody>
          <a:bodyPr wrap="square">
            <a:spAutoFit/>
          </a:bodyPr>
          <a:lstStyle/>
          <a:p>
            <a:r>
              <a:rPr lang="en-US" dirty="0">
                <a:solidFill>
                  <a:schemeClr val="accent1">
                    <a:lumMod val="50000"/>
                  </a:schemeClr>
                </a:solidFill>
              </a:rPr>
              <a:t>Trypanosoma</a:t>
            </a:r>
          </a:p>
        </p:txBody>
      </p:sp>
      <p:cxnSp>
        <p:nvCxnSpPr>
          <p:cNvPr id="12" name="Elbow Connector 11"/>
          <p:cNvCxnSpPr>
            <a:stCxn id="4" idx="0"/>
            <a:endCxn id="2" idx="0"/>
          </p:cNvCxnSpPr>
          <p:nvPr/>
        </p:nvCxnSpPr>
        <p:spPr>
          <a:xfrm rot="16200000" flipV="1">
            <a:off x="3076375" y="115264"/>
            <a:ext cx="369332" cy="1177714"/>
          </a:xfrm>
          <a:prstGeom prst="bentConnector3">
            <a:avLst>
              <a:gd name="adj1" fmla="val 16189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endCxn id="2" idx="0"/>
          </p:cNvCxnSpPr>
          <p:nvPr/>
        </p:nvCxnSpPr>
        <p:spPr>
          <a:xfrm flipV="1">
            <a:off x="1246808" y="519455"/>
            <a:ext cx="1425376" cy="369331"/>
          </a:xfrm>
          <a:prstGeom prst="bentConnector4">
            <a:avLst>
              <a:gd name="adj1" fmla="val 9965"/>
              <a:gd name="adj2" fmla="val 16189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7" idx="0"/>
            <a:endCxn id="8" idx="0"/>
          </p:cNvCxnSpPr>
          <p:nvPr/>
        </p:nvCxnSpPr>
        <p:spPr>
          <a:xfrm rot="16200000" flipV="1">
            <a:off x="10035372" y="283938"/>
            <a:ext cx="369332" cy="1145591"/>
          </a:xfrm>
          <a:prstGeom prst="bentConnector3">
            <a:avLst>
              <a:gd name="adj1" fmla="val 16189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 idx="0"/>
            <a:endCxn id="8" idx="0"/>
          </p:cNvCxnSpPr>
          <p:nvPr/>
        </p:nvCxnSpPr>
        <p:spPr>
          <a:xfrm rot="5400000" flipH="1" flipV="1">
            <a:off x="8880160" y="274319"/>
            <a:ext cx="369332" cy="1164831"/>
          </a:xfrm>
          <a:prstGeom prst="bentConnector3">
            <a:avLst>
              <a:gd name="adj1" fmla="val 16189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Picture 6" descr="sleeping sick forest">
            <a:extLst>
              <a:ext uri="{FF2B5EF4-FFF2-40B4-BE49-F238E27FC236}">
                <a16:creationId xmlns:a16="http://schemas.microsoft.com/office/drawing/2014/main" id="{F81BB969-C884-4ED1-960E-DE91065EE7D3}"/>
              </a:ext>
            </a:extLst>
          </p:cNvPr>
          <p:cNvPicPr>
            <a:picLocks noChangeAspect="1" noChangeArrowheads="1"/>
          </p:cNvPicPr>
          <p:nvPr/>
        </p:nvPicPr>
        <p:blipFill>
          <a:blip r:embed="rId7" cstate="print"/>
          <a:srcRect/>
          <a:stretch>
            <a:fillRect/>
          </a:stretch>
        </p:blipFill>
        <p:spPr bwMode="auto">
          <a:xfrm>
            <a:off x="9647241" y="4340772"/>
            <a:ext cx="1777522" cy="1430598"/>
          </a:xfrm>
          <a:prstGeom prst="rect">
            <a:avLst/>
          </a:prstGeom>
          <a:noFill/>
          <a:ln w="9525">
            <a:noFill/>
            <a:miter lim="800000"/>
            <a:headEnd/>
            <a:tailEnd/>
          </a:ln>
        </p:spPr>
      </p:pic>
      <p:pic>
        <p:nvPicPr>
          <p:cNvPr id="19" name="Picture 4" descr="animals">
            <a:extLst>
              <a:ext uri="{FF2B5EF4-FFF2-40B4-BE49-F238E27FC236}">
                <a16:creationId xmlns:a16="http://schemas.microsoft.com/office/drawing/2014/main" id="{7F214D95-E5DE-44A6-93FC-E02071ADCC71}"/>
              </a:ext>
            </a:extLst>
          </p:cNvPr>
          <p:cNvPicPr>
            <a:picLocks noChangeAspect="1" noChangeArrowheads="1"/>
          </p:cNvPicPr>
          <p:nvPr/>
        </p:nvPicPr>
        <p:blipFill>
          <a:blip r:embed="rId8" cstate="print"/>
          <a:srcRect/>
          <a:stretch>
            <a:fillRect/>
          </a:stretch>
        </p:blipFill>
        <p:spPr>
          <a:xfrm>
            <a:off x="7674700" y="4324553"/>
            <a:ext cx="1972541" cy="1463037"/>
          </a:xfrm>
          <a:prstGeom prst="rect">
            <a:avLst/>
          </a:prstGeom>
          <a:noFill/>
        </p:spPr>
      </p:pic>
      <p:sp>
        <p:nvSpPr>
          <p:cNvPr id="20" name="Text Box 7">
            <a:extLst>
              <a:ext uri="{FF2B5EF4-FFF2-40B4-BE49-F238E27FC236}">
                <a16:creationId xmlns:a16="http://schemas.microsoft.com/office/drawing/2014/main" id="{82EEEA70-85DE-4161-9E14-6FA020116574}"/>
              </a:ext>
            </a:extLst>
          </p:cNvPr>
          <p:cNvSpPr txBox="1">
            <a:spLocks noChangeArrowheads="1"/>
          </p:cNvSpPr>
          <p:nvPr/>
        </p:nvSpPr>
        <p:spPr bwMode="auto">
          <a:xfrm>
            <a:off x="3525982" y="5737410"/>
            <a:ext cx="7467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cs typeface="Tahoma" panose="020B060403050404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cs typeface="Tahoma" panose="020B060403050404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cs typeface="Tahoma" panose="020B0604030504040204" pitchFamily="34" charset="0"/>
              </a:defRPr>
            </a:lvl3pPr>
            <a:lvl4pPr marL="1600200" indent="-228600">
              <a:spcBef>
                <a:spcPct val="20000"/>
              </a:spcBef>
              <a:buClr>
                <a:srgbClr val="9BBB59"/>
              </a:buClr>
              <a:buFont typeface="Wingdings 3" panose="05040102010807070707" pitchFamily="18" charset="2"/>
              <a:buChar char=""/>
              <a:defRPr sz="2200">
                <a:solidFill>
                  <a:schemeClr val="tx1"/>
                </a:solidFill>
                <a:latin typeface="Corbel" panose="020B0503020204020204" pitchFamily="34" charset="0"/>
                <a:cs typeface="Tahoma" panose="020B0604030504040204" pitchFamily="34" charset="0"/>
              </a:defRPr>
            </a:lvl4pPr>
            <a:lvl5pPr marL="2057400" indent="-228600">
              <a:spcBef>
                <a:spcPct val="20000"/>
              </a:spcBef>
              <a:buClr>
                <a:srgbClr val="9BBB59"/>
              </a:buClr>
              <a:buFont typeface="Wingdings 2" panose="05020102010507070707" pitchFamily="18" charset="2"/>
              <a:buChar char=""/>
              <a:defRPr sz="2000">
                <a:solidFill>
                  <a:schemeClr val="tx1"/>
                </a:solidFill>
                <a:latin typeface="Corbel" panose="020B0503020204020204" pitchFamily="34" charset="0"/>
                <a:cs typeface="Tahoma" panose="020B0604030504040204" pitchFamily="34" charset="0"/>
              </a:defRPr>
            </a:lvl5pPr>
            <a:lvl6pPr marL="2514600" indent="-228600" eaLnBrk="0" fontAlgn="base" hangingPunct="0">
              <a:spcBef>
                <a:spcPct val="20000"/>
              </a:spcBef>
              <a:spcAft>
                <a:spcPct val="0"/>
              </a:spcAft>
              <a:buClr>
                <a:srgbClr val="9BBB59"/>
              </a:buClr>
              <a:buFont typeface="Wingdings 2" panose="05020102010507070707" pitchFamily="18" charset="2"/>
              <a:buChar char=""/>
              <a:defRPr sz="2000">
                <a:solidFill>
                  <a:schemeClr val="tx1"/>
                </a:solidFill>
                <a:latin typeface="Corbel" panose="020B0503020204020204" pitchFamily="34" charset="0"/>
                <a:cs typeface="Tahoma" panose="020B0604030504040204" pitchFamily="34" charset="0"/>
              </a:defRPr>
            </a:lvl6pPr>
            <a:lvl7pPr marL="2971800" indent="-228600" eaLnBrk="0" fontAlgn="base" hangingPunct="0">
              <a:spcBef>
                <a:spcPct val="20000"/>
              </a:spcBef>
              <a:spcAft>
                <a:spcPct val="0"/>
              </a:spcAft>
              <a:buClr>
                <a:srgbClr val="9BBB59"/>
              </a:buClr>
              <a:buFont typeface="Wingdings 2" panose="05020102010507070707" pitchFamily="18" charset="2"/>
              <a:buChar char=""/>
              <a:defRPr sz="2000">
                <a:solidFill>
                  <a:schemeClr val="tx1"/>
                </a:solidFill>
                <a:latin typeface="Corbel" panose="020B0503020204020204" pitchFamily="34" charset="0"/>
                <a:cs typeface="Tahoma" panose="020B0604030504040204" pitchFamily="34" charset="0"/>
              </a:defRPr>
            </a:lvl7pPr>
            <a:lvl8pPr marL="3429000" indent="-228600" eaLnBrk="0" fontAlgn="base" hangingPunct="0">
              <a:spcBef>
                <a:spcPct val="20000"/>
              </a:spcBef>
              <a:spcAft>
                <a:spcPct val="0"/>
              </a:spcAft>
              <a:buClr>
                <a:srgbClr val="9BBB59"/>
              </a:buClr>
              <a:buFont typeface="Wingdings 2" panose="05020102010507070707" pitchFamily="18" charset="2"/>
              <a:buChar char=""/>
              <a:defRPr sz="2000">
                <a:solidFill>
                  <a:schemeClr val="tx1"/>
                </a:solidFill>
                <a:latin typeface="Corbel" panose="020B0503020204020204" pitchFamily="34" charset="0"/>
                <a:cs typeface="Tahoma" panose="020B0604030504040204" pitchFamily="34" charset="0"/>
              </a:defRPr>
            </a:lvl8pPr>
            <a:lvl9pPr marL="3886200" indent="-228600" eaLnBrk="0" fontAlgn="base" hangingPunct="0">
              <a:spcBef>
                <a:spcPct val="20000"/>
              </a:spcBef>
              <a:spcAft>
                <a:spcPct val="0"/>
              </a:spcAft>
              <a:buClr>
                <a:srgbClr val="9BBB59"/>
              </a:buClr>
              <a:buFont typeface="Wingdings 2" panose="05020102010507070707" pitchFamily="18" charset="2"/>
              <a:buChar char=""/>
              <a:defRPr sz="2000">
                <a:solidFill>
                  <a:schemeClr val="tx1"/>
                </a:solidFill>
                <a:latin typeface="Corbel" panose="020B0503020204020204" pitchFamily="34" charset="0"/>
                <a:cs typeface="Tahoma" panose="020B0604030504040204" pitchFamily="34" charset="0"/>
              </a:defRPr>
            </a:lvl9pPr>
          </a:lstStyle>
          <a:p>
            <a:pPr algn="r" rtl="1" eaLnBrk="1" hangingPunct="1">
              <a:spcBef>
                <a:spcPct val="50000"/>
              </a:spcBef>
              <a:buClrTx/>
              <a:buSzTx/>
              <a:buFontTx/>
              <a:buNone/>
            </a:pPr>
            <a:r>
              <a:rPr lang="en-US" altLang="en-US" sz="1050" dirty="0">
                <a:latin typeface="+mn-lt"/>
                <a:cs typeface="+mn-cs"/>
              </a:rPr>
              <a:t>Animal reservoir hosts for African sleeping sickness</a:t>
            </a:r>
            <a:endParaRPr lang="en-GB" altLang="en-US" sz="1050" dirty="0">
              <a:latin typeface="+mn-lt"/>
              <a:cs typeface="+mn-cs"/>
            </a:endParaRPr>
          </a:p>
        </p:txBody>
      </p:sp>
      <p:sp>
        <p:nvSpPr>
          <p:cNvPr id="9" name="TextBox 8"/>
          <p:cNvSpPr txBox="1"/>
          <p:nvPr/>
        </p:nvSpPr>
        <p:spPr>
          <a:xfrm>
            <a:off x="7371632" y="3670112"/>
            <a:ext cx="4551217" cy="646331"/>
          </a:xfrm>
          <a:prstGeom prst="rect">
            <a:avLst/>
          </a:prstGeom>
          <a:noFill/>
        </p:spPr>
        <p:txBody>
          <a:bodyPr wrap="square" rtlCol="0">
            <a:spAutoFit/>
          </a:bodyPr>
          <a:lstStyle/>
          <a:p>
            <a:pPr algn="ctr"/>
            <a:r>
              <a:rPr lang="en-US" dirty="0"/>
              <a:t>Can be stained with </a:t>
            </a:r>
            <a:r>
              <a:rPr lang="en-US" dirty="0" err="1"/>
              <a:t>giemsa</a:t>
            </a:r>
            <a:r>
              <a:rPr lang="en-US" dirty="0"/>
              <a:t> or wet microscopic examination</a:t>
            </a:r>
          </a:p>
        </p:txBody>
      </p:sp>
    </p:spTree>
    <p:extLst>
      <p:ext uri="{BB962C8B-B14F-4D97-AF65-F5344CB8AC3E}">
        <p14:creationId xmlns:p14="http://schemas.microsoft.com/office/powerpoint/2010/main" val="102509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7C7C-D1B3-4F50-8221-F6409207F8DB}"/>
              </a:ext>
            </a:extLst>
          </p:cNvPr>
          <p:cNvSpPr>
            <a:spLocks noGrp="1"/>
          </p:cNvSpPr>
          <p:nvPr>
            <p:ph type="title"/>
          </p:nvPr>
        </p:nvSpPr>
        <p:spPr>
          <a:xfrm>
            <a:off x="0" y="0"/>
            <a:ext cx="12475717" cy="1143000"/>
          </a:xfrm>
        </p:spPr>
        <p:txBody>
          <a:bodyPr/>
          <a:lstStyle/>
          <a:p>
            <a:pPr>
              <a:defRPr/>
            </a:pPr>
            <a:r>
              <a:rPr lang="en-US" sz="2400" b="1" dirty="0">
                <a:solidFill>
                  <a:schemeClr val="accent1">
                    <a:lumMod val="50000"/>
                  </a:schemeClr>
                </a:solidFill>
                <a:ea typeface="+mn-ea"/>
                <a:cs typeface="+mn-cs"/>
              </a:rPr>
              <a:t>American trypanosomes </a:t>
            </a:r>
            <a:r>
              <a:rPr lang="en-US" sz="2400" b="1" dirty="0" err="1">
                <a:solidFill>
                  <a:schemeClr val="accent1">
                    <a:lumMod val="50000"/>
                  </a:schemeClr>
                </a:solidFill>
                <a:ea typeface="+mn-ea"/>
                <a:cs typeface="+mn-cs"/>
              </a:rPr>
              <a:t>Chaga’s</a:t>
            </a:r>
            <a:r>
              <a:rPr lang="en-US" sz="2400" b="1" dirty="0">
                <a:solidFill>
                  <a:schemeClr val="accent1">
                    <a:lumMod val="50000"/>
                  </a:schemeClr>
                </a:solidFill>
                <a:ea typeface="+mn-ea"/>
                <a:cs typeface="+mn-cs"/>
              </a:rPr>
              <a:t> disease: </a:t>
            </a:r>
            <a:r>
              <a:rPr lang="en-US" sz="1800" dirty="0">
                <a:solidFill>
                  <a:schemeClr val="accent1">
                    <a:lumMod val="75000"/>
                  </a:schemeClr>
                </a:solidFill>
                <a:ea typeface="+mn-ea"/>
                <a:cs typeface="+mn-cs"/>
              </a:rPr>
              <a:t>Acute stages: </a:t>
            </a:r>
            <a:r>
              <a:rPr lang="en-US" sz="1800" dirty="0" err="1">
                <a:solidFill>
                  <a:schemeClr val="accent1">
                    <a:lumMod val="75000"/>
                  </a:schemeClr>
                </a:solidFill>
                <a:ea typeface="+mn-ea"/>
                <a:cs typeface="+mn-cs"/>
              </a:rPr>
              <a:t>Chagoma</a:t>
            </a:r>
            <a:r>
              <a:rPr lang="en-US" sz="1800" dirty="0">
                <a:solidFill>
                  <a:schemeClr val="accent1">
                    <a:lumMod val="75000"/>
                  </a:schemeClr>
                </a:solidFill>
                <a:ea typeface="+mn-ea"/>
                <a:cs typeface="+mn-cs"/>
              </a:rPr>
              <a:t> and </a:t>
            </a:r>
            <a:r>
              <a:rPr lang="en-US" sz="1800" dirty="0" err="1">
                <a:solidFill>
                  <a:schemeClr val="accent1">
                    <a:lumMod val="75000"/>
                  </a:schemeClr>
                </a:solidFill>
                <a:ea typeface="+mn-ea"/>
                <a:cs typeface="+mn-cs"/>
              </a:rPr>
              <a:t>Romana’s</a:t>
            </a:r>
            <a:r>
              <a:rPr lang="en-US" sz="1800" dirty="0">
                <a:solidFill>
                  <a:schemeClr val="accent1">
                    <a:lumMod val="75000"/>
                  </a:schemeClr>
                </a:solidFill>
                <a:ea typeface="+mn-ea"/>
                <a:cs typeface="+mn-cs"/>
              </a:rPr>
              <a:t> sign. Chronic stage: Cardiomyopathy. </a:t>
            </a:r>
            <a:endParaRPr lang="en-US" sz="2400" b="1" dirty="0">
              <a:solidFill>
                <a:schemeClr val="accent1">
                  <a:lumMod val="50000"/>
                </a:schemeClr>
              </a:solidFill>
              <a:ea typeface="+mn-ea"/>
              <a:cs typeface="+mn-cs"/>
            </a:endParaRPr>
          </a:p>
        </p:txBody>
      </p:sp>
      <p:sp>
        <p:nvSpPr>
          <p:cNvPr id="31747" name="Content Placeholder 2">
            <a:extLst>
              <a:ext uri="{FF2B5EF4-FFF2-40B4-BE49-F238E27FC236}">
                <a16:creationId xmlns:a16="http://schemas.microsoft.com/office/drawing/2014/main" id="{1A8C5E1D-C78C-40AA-A3AF-58567C9C6B30}"/>
              </a:ext>
            </a:extLst>
          </p:cNvPr>
          <p:cNvSpPr>
            <a:spLocks noGrp="1"/>
          </p:cNvSpPr>
          <p:nvPr>
            <p:ph idx="1"/>
          </p:nvPr>
        </p:nvSpPr>
        <p:spPr>
          <a:xfrm>
            <a:off x="248478" y="781878"/>
            <a:ext cx="11652790" cy="5867400"/>
          </a:xfrm>
        </p:spPr>
        <p:txBody>
          <a:bodyPr/>
          <a:lstStyle/>
          <a:p>
            <a:pPr marL="354013" indent="-285750"/>
            <a:r>
              <a:rPr lang="en-US" altLang="en-US" sz="1800" dirty="0"/>
              <a:t>American trypanosomiasis, is a tropical parasitic disease caused by the </a:t>
            </a:r>
            <a:r>
              <a:rPr lang="en-US" altLang="en-US" sz="1800" dirty="0">
                <a:solidFill>
                  <a:srgbClr val="FF0000"/>
                </a:solidFill>
              </a:rPr>
              <a:t>Trypanosoma </a:t>
            </a:r>
            <a:r>
              <a:rPr lang="en-US" altLang="en-US" sz="1800" dirty="0" err="1">
                <a:solidFill>
                  <a:srgbClr val="FF0000"/>
                </a:solidFill>
              </a:rPr>
              <a:t>cruzi</a:t>
            </a:r>
            <a:r>
              <a:rPr lang="en-US" altLang="en-US" sz="1800" dirty="0">
                <a:solidFill>
                  <a:srgbClr val="FF0000"/>
                </a:solidFill>
              </a:rPr>
              <a:t>.</a:t>
            </a:r>
          </a:p>
          <a:p>
            <a:pPr marL="354013" indent="-285750"/>
            <a:r>
              <a:rPr lang="en-US" altLang="en-US" sz="1800" dirty="0"/>
              <a:t>It is spread mostly by insects known as </a:t>
            </a:r>
            <a:r>
              <a:rPr lang="en-US" altLang="en-US" sz="1800" dirty="0">
                <a:solidFill>
                  <a:srgbClr val="FF0000"/>
                </a:solidFill>
              </a:rPr>
              <a:t>"kissing bugs </a:t>
            </a:r>
            <a:r>
              <a:rPr lang="en-US" altLang="en-US" sz="1800" dirty="0"/>
              <a:t>.</a:t>
            </a:r>
          </a:p>
          <a:p>
            <a:pPr marL="354013" indent="-285750"/>
            <a:r>
              <a:rPr lang="en-US" altLang="en-US" sz="1800" dirty="0"/>
              <a:t>The human disease occurs in two stages: an acute stage and chronic stage.  </a:t>
            </a:r>
          </a:p>
          <a:p>
            <a:pPr marL="354013" indent="-285750"/>
            <a:r>
              <a:rPr lang="en-US" altLang="en-US" sz="1800" dirty="0">
                <a:solidFill>
                  <a:srgbClr val="FF0000"/>
                </a:solidFill>
              </a:rPr>
              <a:t>In the early stage</a:t>
            </a:r>
            <a:r>
              <a:rPr lang="en-US" altLang="en-US" sz="1800" dirty="0"/>
              <a:t>, symptoms are typically either not present or mild, and may include fever, swollen lymph nodes, headaches, or local swelling at the site of the bite  (</a:t>
            </a:r>
            <a:r>
              <a:rPr lang="en-US" altLang="en-US" sz="1800" dirty="0" err="1">
                <a:solidFill>
                  <a:srgbClr val="FF0000"/>
                </a:solidFill>
              </a:rPr>
              <a:t>chagoma</a:t>
            </a:r>
            <a:r>
              <a:rPr lang="en-US" altLang="en-US" sz="1800" dirty="0"/>
              <a:t>) </a:t>
            </a:r>
            <a:r>
              <a:rPr lang="en-US" altLang="en-US" sz="1800" dirty="0">
                <a:solidFill>
                  <a:schemeClr val="accent1">
                    <a:lumMod val="75000"/>
                  </a:schemeClr>
                </a:solidFill>
              </a:rPr>
              <a:t>(cutaneous stage).</a:t>
            </a:r>
          </a:p>
          <a:p>
            <a:pPr marL="354013" indent="-285750"/>
            <a:r>
              <a:rPr lang="en-US" altLang="en-US" sz="1800" dirty="0">
                <a:solidFill>
                  <a:srgbClr val="FF0000"/>
                </a:solidFill>
              </a:rPr>
              <a:t>The most recognized marker of acute Chagas disease is called </a:t>
            </a:r>
            <a:r>
              <a:rPr lang="en-US" altLang="en-US" sz="1800" dirty="0" err="1">
                <a:solidFill>
                  <a:srgbClr val="FF0000"/>
                </a:solidFill>
              </a:rPr>
              <a:t>Romaña's</a:t>
            </a:r>
            <a:r>
              <a:rPr lang="en-US" altLang="en-US" sz="1800" dirty="0">
                <a:solidFill>
                  <a:srgbClr val="FF0000"/>
                </a:solidFill>
              </a:rPr>
              <a:t> sign</a:t>
            </a:r>
            <a:r>
              <a:rPr lang="en-US" altLang="en-US" sz="1800" dirty="0"/>
              <a:t>, which includes </a:t>
            </a:r>
            <a:r>
              <a:rPr lang="en-US" altLang="en-US" sz="1800" dirty="0">
                <a:solidFill>
                  <a:srgbClr val="FF0000"/>
                </a:solidFill>
              </a:rPr>
              <a:t>swelling of the eyelids</a:t>
            </a:r>
            <a:r>
              <a:rPr lang="en-US" altLang="en-US" sz="1800" dirty="0"/>
              <a:t> on the side of the face near the bite wound or where the bug feces were deposited or accidentally rubbed into the eye.</a:t>
            </a:r>
          </a:p>
        </p:txBody>
      </p:sp>
      <p:sp>
        <p:nvSpPr>
          <p:cNvPr id="6" name="Content Placeholder 2">
            <a:extLst>
              <a:ext uri="{FF2B5EF4-FFF2-40B4-BE49-F238E27FC236}">
                <a16:creationId xmlns:a16="http://schemas.microsoft.com/office/drawing/2014/main" id="{C1370913-E6EA-4509-BA86-D41FB02C44E0}"/>
              </a:ext>
            </a:extLst>
          </p:cNvPr>
          <p:cNvSpPr txBox="1">
            <a:spLocks/>
          </p:cNvSpPr>
          <p:nvPr/>
        </p:nvSpPr>
        <p:spPr>
          <a:xfrm>
            <a:off x="145774" y="3200400"/>
            <a:ext cx="11900452" cy="19149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630" indent="-285750">
              <a:defRPr/>
            </a:pPr>
            <a:r>
              <a:rPr lang="en-US" sz="1800" dirty="0"/>
              <a:t>The parasites  produce focal lymphangitis and </a:t>
            </a:r>
            <a:r>
              <a:rPr lang="en-US" sz="1800" dirty="0" err="1"/>
              <a:t>oedema</a:t>
            </a:r>
            <a:r>
              <a:rPr lang="en-US" sz="1800" dirty="0"/>
              <a:t> at the site of parasites entry (</a:t>
            </a:r>
            <a:r>
              <a:rPr lang="en-US" sz="1800" dirty="0" err="1">
                <a:solidFill>
                  <a:srgbClr val="FF0000"/>
                </a:solidFill>
              </a:rPr>
              <a:t>chagoma</a:t>
            </a:r>
            <a:r>
              <a:rPr lang="en-US" sz="1800" dirty="0"/>
              <a:t>) after that parasites               ( </a:t>
            </a:r>
            <a:r>
              <a:rPr lang="en-US" sz="1800" dirty="0" err="1"/>
              <a:t>trypomastigote</a:t>
            </a:r>
            <a:r>
              <a:rPr lang="en-US" sz="1800" dirty="0"/>
              <a:t>) enter the blood stream and find there way ,mainly on  the face near the eyelids </a:t>
            </a:r>
            <a:r>
              <a:rPr lang="en-US" sz="1800" dirty="0">
                <a:solidFill>
                  <a:srgbClr val="FF0000"/>
                </a:solidFill>
              </a:rPr>
              <a:t>,it produces a swelling of the eye and temporal region with conjunctivitis (ROMANA’S sign)</a:t>
            </a:r>
            <a:r>
              <a:rPr lang="en-US" altLang="en-US" sz="1800" dirty="0">
                <a:solidFill>
                  <a:srgbClr val="FF0000"/>
                </a:solidFill>
              </a:rPr>
              <a:t> (very important)</a:t>
            </a:r>
            <a:r>
              <a:rPr lang="en-US" sz="1800" dirty="0"/>
              <a:t> , and also find their way  mainly the cardiac muscles cells </a:t>
            </a:r>
            <a:r>
              <a:rPr lang="en-US" sz="1800" dirty="0">
                <a:solidFill>
                  <a:schemeClr val="accent1">
                    <a:lumMod val="75000"/>
                  </a:schemeClr>
                </a:solidFill>
              </a:rPr>
              <a:t>and RES</a:t>
            </a:r>
            <a:r>
              <a:rPr lang="en-US" sz="1800" baseline="30000" dirty="0">
                <a:solidFill>
                  <a:schemeClr val="accent1">
                    <a:lumMod val="75000"/>
                  </a:schemeClr>
                </a:solidFill>
              </a:rPr>
              <a:t>2</a:t>
            </a:r>
            <a:r>
              <a:rPr lang="en-US" sz="1800" dirty="0"/>
              <a:t>. The most constant feature of the cardiac  disease is </a:t>
            </a:r>
            <a:r>
              <a:rPr lang="en-US" sz="1800" dirty="0">
                <a:solidFill>
                  <a:srgbClr val="FF0000"/>
                </a:solidFill>
              </a:rPr>
              <a:t>cardiomyopathy </a:t>
            </a:r>
            <a:r>
              <a:rPr lang="en-US" sz="1800" dirty="0"/>
              <a:t> , in severe cases can lead to partial or complete </a:t>
            </a:r>
            <a:r>
              <a:rPr lang="en-US" sz="1800" dirty="0">
                <a:solidFill>
                  <a:srgbClr val="FF0000"/>
                </a:solidFill>
              </a:rPr>
              <a:t>heart block which may lead to cardiac failure.</a:t>
            </a:r>
          </a:p>
        </p:txBody>
      </p:sp>
      <p:cxnSp>
        <p:nvCxnSpPr>
          <p:cNvPr id="8" name="Straight Connector 7">
            <a:extLst>
              <a:ext uri="{FF2B5EF4-FFF2-40B4-BE49-F238E27FC236}">
                <a16:creationId xmlns:a16="http://schemas.microsoft.com/office/drawing/2014/main" id="{19584776-DE8C-4411-AA64-E50831A5AEC6}"/>
              </a:ext>
            </a:extLst>
          </p:cNvPr>
          <p:cNvCxnSpPr/>
          <p:nvPr/>
        </p:nvCxnSpPr>
        <p:spPr>
          <a:xfrm>
            <a:off x="-28111" y="616459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Rectangle 1">
            <a:extLst>
              <a:ext uri="{FF2B5EF4-FFF2-40B4-BE49-F238E27FC236}">
                <a16:creationId xmlns:a16="http://schemas.microsoft.com/office/drawing/2014/main" id="{B2134EE6-1AC6-40B1-B200-8FCFADFC771F}"/>
              </a:ext>
            </a:extLst>
          </p:cNvPr>
          <p:cNvSpPr>
            <a:spLocks noChangeArrowheads="1"/>
          </p:cNvSpPr>
          <p:nvPr/>
        </p:nvSpPr>
        <p:spPr bwMode="auto">
          <a:xfrm>
            <a:off x="290732" y="4792129"/>
            <a:ext cx="9019785" cy="1015663"/>
          </a:xfrm>
          <a:prstGeom prst="rect">
            <a:avLst/>
          </a:prstGeom>
          <a:solidFill>
            <a:schemeClr val="accent1">
              <a:lumMod val="20000"/>
              <a:lumOff val="80000"/>
            </a:schemeClr>
          </a:solidFill>
          <a:ln>
            <a:noFill/>
          </a:ln>
        </p:spPr>
        <p:txBody>
          <a:bodyPr wrap="square">
            <a:spAutoFit/>
          </a:bodyPr>
          <a:lstStyle>
            <a:lvl1pPr algn="r" rtl="1">
              <a:defRPr sz="2400">
                <a:solidFill>
                  <a:schemeClr val="tx1"/>
                </a:solidFill>
                <a:latin typeface="Times New Roman" panose="02020603050405020304" pitchFamily="18" charset="0"/>
                <a:cs typeface="Tahoma" panose="020B0604030504040204" pitchFamily="34" charset="0"/>
              </a:defRPr>
            </a:lvl1pPr>
            <a:lvl2pPr marL="742950" indent="-285750" algn="r" rtl="1">
              <a:defRPr sz="2400">
                <a:solidFill>
                  <a:schemeClr val="tx1"/>
                </a:solidFill>
                <a:latin typeface="Times New Roman" panose="02020603050405020304" pitchFamily="18" charset="0"/>
                <a:cs typeface="Tahoma" panose="020B0604030504040204" pitchFamily="34" charset="0"/>
              </a:defRPr>
            </a:lvl2pPr>
            <a:lvl3pPr marL="1143000" indent="-228600" algn="r" rtl="1">
              <a:defRPr sz="2400">
                <a:solidFill>
                  <a:schemeClr val="tx1"/>
                </a:solidFill>
                <a:latin typeface="Times New Roman" panose="02020603050405020304" pitchFamily="18" charset="0"/>
                <a:cs typeface="Tahoma" panose="020B0604030504040204" pitchFamily="34" charset="0"/>
              </a:defRPr>
            </a:lvl3pPr>
            <a:lvl4pPr marL="1600200" indent="-228600" algn="r" rtl="1">
              <a:defRPr sz="2400">
                <a:solidFill>
                  <a:schemeClr val="tx1"/>
                </a:solidFill>
                <a:latin typeface="Times New Roman" panose="02020603050405020304" pitchFamily="18" charset="0"/>
                <a:cs typeface="Tahoma" panose="020B0604030504040204" pitchFamily="34" charset="0"/>
              </a:defRPr>
            </a:lvl4pPr>
            <a:lvl5pPr marL="2057400" indent="-228600" algn="r" rtl="1">
              <a:defRPr sz="2400">
                <a:solidFill>
                  <a:schemeClr val="tx1"/>
                </a:solidFill>
                <a:latin typeface="Times New Roman" panose="02020603050405020304" pitchFamily="18" charset="0"/>
                <a:cs typeface="Tahoma" panose="020B0604030504040204" pitchFamily="34" charset="0"/>
              </a:defRPr>
            </a:lvl5pPr>
            <a:lvl6pPr marL="2514600" indent="-228600" algn="r" rtl="1"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algn="r" rtl="1"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algn="r" rtl="1"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algn="r" rtl="1"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algn="l"/>
            <a:r>
              <a:rPr lang="en-US" sz="1800" b="1" dirty="0">
                <a:solidFill>
                  <a:schemeClr val="accent1">
                    <a:lumMod val="50000"/>
                  </a:schemeClr>
                </a:solidFill>
                <a:latin typeface="+mn-lt"/>
              </a:rPr>
              <a:t>Heart damage due to American trypanosomiasis:</a:t>
            </a:r>
            <a:endParaRPr lang="en-US" altLang="en-US" sz="1800" dirty="0">
              <a:latin typeface="+mn-lt"/>
              <a:cs typeface="+mn-cs"/>
            </a:endParaRPr>
          </a:p>
          <a:p>
            <a:pPr algn="l" eaLnBrk="1" hangingPunct="1"/>
            <a:r>
              <a:rPr lang="en-US" altLang="en-US" sz="1800" dirty="0">
                <a:latin typeface="+mn-lt"/>
                <a:cs typeface="+mn-cs"/>
              </a:rPr>
              <a:t>About two-thirds of people with chronic symptoms have cardiac damage, including  dilated cardiomyopathy , which causes heart rhythm abnormalities and may result in sudden death</a:t>
            </a:r>
            <a:r>
              <a:rPr lang="en-US" altLang="en-US" dirty="0">
                <a:solidFill>
                  <a:srgbClr val="FFFF00"/>
                </a:solidFill>
                <a:latin typeface="Arial" panose="020B0604020202020204" pitchFamily="34" charset="0"/>
              </a:rPr>
              <a:t>.</a:t>
            </a:r>
            <a:endParaRPr lang="en-US" altLang="en-US" dirty="0">
              <a:solidFill>
                <a:srgbClr val="FFFF00"/>
              </a:solidFill>
            </a:endParaRPr>
          </a:p>
        </p:txBody>
      </p:sp>
      <p:pic>
        <p:nvPicPr>
          <p:cNvPr id="19" name="Picture 1" descr="chagas.gif">
            <a:extLst>
              <a:ext uri="{FF2B5EF4-FFF2-40B4-BE49-F238E27FC236}">
                <a16:creationId xmlns:a16="http://schemas.microsoft.com/office/drawing/2014/main" id="{CC463F6C-24AB-4CFE-83EE-6B08CD3DDA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5475" y="4452730"/>
            <a:ext cx="2708414" cy="17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5774" y="6163934"/>
            <a:ext cx="10613486" cy="584775"/>
          </a:xfrm>
          <a:prstGeom prst="rect">
            <a:avLst/>
          </a:prstGeom>
          <a:noFill/>
        </p:spPr>
        <p:txBody>
          <a:bodyPr wrap="square" rtlCol="0">
            <a:spAutoFit/>
          </a:bodyPr>
          <a:lstStyle/>
          <a:p>
            <a:r>
              <a:rPr lang="en-US" sz="1600" baseline="30000" dirty="0">
                <a:solidFill>
                  <a:schemeClr val="bg1">
                    <a:lumMod val="50000"/>
                  </a:schemeClr>
                </a:solidFill>
              </a:rPr>
              <a:t>2</a:t>
            </a:r>
            <a:r>
              <a:rPr lang="en-US" sz="1600" dirty="0">
                <a:solidFill>
                  <a:schemeClr val="bg1">
                    <a:lumMod val="50000"/>
                  </a:schemeClr>
                </a:solidFill>
              </a:rPr>
              <a:t>Reticuloendothelial system.</a:t>
            </a:r>
            <a:endParaRPr lang="en-US" sz="1600" dirty="0">
              <a:solidFill>
                <a:srgbClr val="FF0000"/>
              </a:solidFill>
            </a:endParaRPr>
          </a:p>
          <a:p>
            <a:r>
              <a:rPr lang="en-US" sz="1600" dirty="0">
                <a:solidFill>
                  <a:schemeClr val="bg1">
                    <a:lumMod val="50000"/>
                  </a:schemeClr>
                </a:solidFill>
              </a:rPr>
              <a:t>To summarize: 1</a:t>
            </a:r>
            <a:r>
              <a:rPr lang="en-US" sz="1600" baseline="30000" dirty="0">
                <a:solidFill>
                  <a:schemeClr val="bg1">
                    <a:lumMod val="50000"/>
                  </a:schemeClr>
                </a:solidFill>
              </a:rPr>
              <a:t>st</a:t>
            </a:r>
            <a:r>
              <a:rPr lang="en-US" sz="1600" dirty="0">
                <a:solidFill>
                  <a:schemeClr val="bg1">
                    <a:lumMod val="50000"/>
                  </a:schemeClr>
                </a:solidFill>
              </a:rPr>
              <a:t> stage: </a:t>
            </a:r>
            <a:r>
              <a:rPr lang="en-US" sz="1600" dirty="0" err="1">
                <a:solidFill>
                  <a:srgbClr val="FF0000"/>
                </a:solidFill>
              </a:rPr>
              <a:t>Chagome</a:t>
            </a:r>
            <a:r>
              <a:rPr lang="en-US" sz="1600" dirty="0">
                <a:solidFill>
                  <a:srgbClr val="FF0000"/>
                </a:solidFill>
              </a:rPr>
              <a:t>. </a:t>
            </a:r>
            <a:r>
              <a:rPr lang="en-US" sz="1600" dirty="0">
                <a:solidFill>
                  <a:schemeClr val="bg1">
                    <a:lumMod val="50000"/>
                  </a:schemeClr>
                </a:solidFill>
              </a:rPr>
              <a:t>2</a:t>
            </a:r>
            <a:r>
              <a:rPr lang="en-US" sz="1600" baseline="30000" dirty="0">
                <a:solidFill>
                  <a:schemeClr val="bg1">
                    <a:lumMod val="50000"/>
                  </a:schemeClr>
                </a:solidFill>
              </a:rPr>
              <a:t>nd</a:t>
            </a:r>
            <a:r>
              <a:rPr lang="en-US" sz="1600" dirty="0">
                <a:solidFill>
                  <a:schemeClr val="bg1">
                    <a:lumMod val="50000"/>
                  </a:schemeClr>
                </a:solidFill>
              </a:rPr>
              <a:t> stage: </a:t>
            </a:r>
            <a:r>
              <a:rPr lang="en-US" sz="1600" dirty="0" err="1">
                <a:solidFill>
                  <a:srgbClr val="FF0000"/>
                </a:solidFill>
              </a:rPr>
              <a:t>Romana’s</a:t>
            </a:r>
            <a:r>
              <a:rPr lang="en-US" sz="1600" dirty="0">
                <a:solidFill>
                  <a:srgbClr val="FF0000"/>
                </a:solidFill>
              </a:rPr>
              <a:t> sign. </a:t>
            </a:r>
            <a:r>
              <a:rPr lang="en-US" sz="1600" dirty="0">
                <a:solidFill>
                  <a:schemeClr val="bg1">
                    <a:lumMod val="50000"/>
                  </a:schemeClr>
                </a:solidFill>
              </a:rPr>
              <a:t>3</a:t>
            </a:r>
            <a:r>
              <a:rPr lang="en-US" sz="1600" baseline="30000" dirty="0">
                <a:solidFill>
                  <a:schemeClr val="bg1">
                    <a:lumMod val="50000"/>
                  </a:schemeClr>
                </a:solidFill>
              </a:rPr>
              <a:t>rd</a:t>
            </a:r>
            <a:r>
              <a:rPr lang="en-US" sz="1600" dirty="0">
                <a:solidFill>
                  <a:schemeClr val="bg1">
                    <a:lumMod val="50000"/>
                  </a:schemeClr>
                </a:solidFill>
              </a:rPr>
              <a:t> stage: </a:t>
            </a:r>
            <a:r>
              <a:rPr lang="en-US" sz="1600" dirty="0">
                <a:solidFill>
                  <a:srgbClr val="FF0000"/>
                </a:solidFill>
              </a:rPr>
              <a:t>Cardiac disease.</a:t>
            </a:r>
            <a:endParaRPr lang="en-US" sz="1600" baseline="30000" dirty="0">
              <a:solidFill>
                <a:schemeClr val="bg1">
                  <a:lumMod val="50000"/>
                </a:schemeClr>
              </a:solidFill>
            </a:endParaRPr>
          </a:p>
        </p:txBody>
      </p:sp>
    </p:spTree>
    <p:extLst>
      <p:ext uri="{BB962C8B-B14F-4D97-AF65-F5344CB8AC3E}">
        <p14:creationId xmlns:p14="http://schemas.microsoft.com/office/powerpoint/2010/main" val="693304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AF79385-28A3-4A0B-A555-6E149360095E}"/>
              </a:ext>
            </a:extLst>
          </p:cNvPr>
          <p:cNvCxnSpPr/>
          <p:nvPr/>
        </p:nvCxnSpPr>
        <p:spPr>
          <a:xfrm>
            <a:off x="0" y="6467061"/>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0" y="160105"/>
            <a:ext cx="6096000" cy="461665"/>
          </a:xfrm>
          <a:prstGeom prst="rect">
            <a:avLst/>
          </a:prstGeom>
        </p:spPr>
        <p:txBody>
          <a:bodyPr>
            <a:spAutoFit/>
          </a:bodyPr>
          <a:lstStyle/>
          <a:p>
            <a:r>
              <a:rPr lang="en-US" sz="2400" b="1" dirty="0">
                <a:solidFill>
                  <a:schemeClr val="accent1">
                    <a:lumMod val="50000"/>
                  </a:schemeClr>
                </a:solidFill>
                <a:latin typeface="+mj-lt"/>
              </a:rPr>
              <a:t>AMERICAN TRYPANOSOMIASIS:</a:t>
            </a:r>
          </a:p>
        </p:txBody>
      </p:sp>
      <p:pic>
        <p:nvPicPr>
          <p:cNvPr id="7" name="Picture 4" descr="AmerTryp_LifeCycle">
            <a:extLst>
              <a:ext uri="{FF2B5EF4-FFF2-40B4-BE49-F238E27FC236}">
                <a16:creationId xmlns:a16="http://schemas.microsoft.com/office/drawing/2014/main" id="{8BC71E76-DFE8-4B15-A1B4-824E09C20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93" y="1948243"/>
            <a:ext cx="5968160" cy="430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6F48BA5E-EF2E-4F29-94CA-703FD2BD210A}"/>
              </a:ext>
            </a:extLst>
          </p:cNvPr>
          <p:cNvSpPr>
            <a:spLocks noChangeArrowheads="1"/>
          </p:cNvSpPr>
          <p:nvPr/>
        </p:nvSpPr>
        <p:spPr bwMode="auto">
          <a:xfrm>
            <a:off x="3793762" y="200607"/>
            <a:ext cx="30033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cs typeface="Tahoma" panose="020B060403050404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cs typeface="Tahoma" panose="020B060403050404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cs typeface="Tahoma" panose="020B0604030504040204" pitchFamily="34" charset="0"/>
              </a:defRPr>
            </a:lvl3pPr>
            <a:lvl4pPr marL="1600200" indent="-228600">
              <a:spcBef>
                <a:spcPct val="20000"/>
              </a:spcBef>
              <a:buClr>
                <a:srgbClr val="9BBB59"/>
              </a:buClr>
              <a:buFont typeface="Wingdings 3" panose="05040102010807070707" pitchFamily="18" charset="2"/>
              <a:buChar char=""/>
              <a:defRPr sz="2200">
                <a:solidFill>
                  <a:schemeClr val="tx1"/>
                </a:solidFill>
                <a:latin typeface="Corbel" panose="020B0503020204020204" pitchFamily="34" charset="0"/>
                <a:cs typeface="Tahoma" panose="020B0604030504040204" pitchFamily="34" charset="0"/>
              </a:defRPr>
            </a:lvl4pPr>
            <a:lvl5pPr marL="2057400" indent="-228600">
              <a:spcBef>
                <a:spcPct val="20000"/>
              </a:spcBef>
              <a:buClr>
                <a:srgbClr val="9BBB59"/>
              </a:buClr>
              <a:buFont typeface="Wingdings 2" panose="05020102010507070707" pitchFamily="18" charset="2"/>
              <a:buChar char=""/>
              <a:defRPr sz="2000">
                <a:solidFill>
                  <a:schemeClr val="tx1"/>
                </a:solidFill>
                <a:latin typeface="Corbel" panose="020B0503020204020204" pitchFamily="34" charset="0"/>
                <a:cs typeface="Tahoma" panose="020B0604030504040204" pitchFamily="34" charset="0"/>
              </a:defRPr>
            </a:lvl5pPr>
            <a:lvl6pPr marL="2514600" indent="-228600" eaLnBrk="0" fontAlgn="base" hangingPunct="0">
              <a:spcBef>
                <a:spcPct val="20000"/>
              </a:spcBef>
              <a:spcAft>
                <a:spcPct val="0"/>
              </a:spcAft>
              <a:buClr>
                <a:srgbClr val="9BBB59"/>
              </a:buClr>
              <a:buFont typeface="Wingdings 2" panose="05020102010507070707" pitchFamily="18" charset="2"/>
              <a:buChar char=""/>
              <a:defRPr sz="2000">
                <a:solidFill>
                  <a:schemeClr val="tx1"/>
                </a:solidFill>
                <a:latin typeface="Corbel" panose="020B0503020204020204" pitchFamily="34" charset="0"/>
                <a:cs typeface="Tahoma" panose="020B0604030504040204" pitchFamily="34" charset="0"/>
              </a:defRPr>
            </a:lvl6pPr>
            <a:lvl7pPr marL="2971800" indent="-228600" eaLnBrk="0" fontAlgn="base" hangingPunct="0">
              <a:spcBef>
                <a:spcPct val="20000"/>
              </a:spcBef>
              <a:spcAft>
                <a:spcPct val="0"/>
              </a:spcAft>
              <a:buClr>
                <a:srgbClr val="9BBB59"/>
              </a:buClr>
              <a:buFont typeface="Wingdings 2" panose="05020102010507070707" pitchFamily="18" charset="2"/>
              <a:buChar char=""/>
              <a:defRPr sz="2000">
                <a:solidFill>
                  <a:schemeClr val="tx1"/>
                </a:solidFill>
                <a:latin typeface="Corbel" panose="020B0503020204020204" pitchFamily="34" charset="0"/>
                <a:cs typeface="Tahoma" panose="020B0604030504040204" pitchFamily="34" charset="0"/>
              </a:defRPr>
            </a:lvl7pPr>
            <a:lvl8pPr marL="3429000" indent="-228600" eaLnBrk="0" fontAlgn="base" hangingPunct="0">
              <a:spcBef>
                <a:spcPct val="20000"/>
              </a:spcBef>
              <a:spcAft>
                <a:spcPct val="0"/>
              </a:spcAft>
              <a:buClr>
                <a:srgbClr val="9BBB59"/>
              </a:buClr>
              <a:buFont typeface="Wingdings 2" panose="05020102010507070707" pitchFamily="18" charset="2"/>
              <a:buChar char=""/>
              <a:defRPr sz="2000">
                <a:solidFill>
                  <a:schemeClr val="tx1"/>
                </a:solidFill>
                <a:latin typeface="Corbel" panose="020B0503020204020204" pitchFamily="34" charset="0"/>
                <a:cs typeface="Tahoma" panose="020B0604030504040204" pitchFamily="34" charset="0"/>
              </a:defRPr>
            </a:lvl8pPr>
            <a:lvl9pPr marL="3886200" indent="-228600" eaLnBrk="0" fontAlgn="base" hangingPunct="0">
              <a:spcBef>
                <a:spcPct val="20000"/>
              </a:spcBef>
              <a:spcAft>
                <a:spcPct val="0"/>
              </a:spcAft>
              <a:buClr>
                <a:srgbClr val="9BBB59"/>
              </a:buClr>
              <a:buFont typeface="Wingdings 2" panose="05020102010507070707" pitchFamily="18" charset="2"/>
              <a:buChar char=""/>
              <a:defRPr sz="2000">
                <a:solidFill>
                  <a:schemeClr val="tx1"/>
                </a:solidFill>
                <a:latin typeface="Corbel" panose="020B0503020204020204" pitchFamily="34" charset="0"/>
                <a:cs typeface="Tahoma" panose="020B0604030504040204" pitchFamily="34" charset="0"/>
              </a:defRPr>
            </a:lvl9pPr>
          </a:lstStyle>
          <a:p>
            <a:pPr algn="r" rtl="1" eaLnBrk="1" hangingPunct="1">
              <a:spcBef>
                <a:spcPct val="0"/>
              </a:spcBef>
              <a:buClrTx/>
              <a:buSzTx/>
              <a:buFontTx/>
              <a:buNone/>
            </a:pPr>
            <a:r>
              <a:rPr lang="en-US" altLang="en-US" sz="1600" dirty="0">
                <a:latin typeface="+mn-lt"/>
              </a:rPr>
              <a:t>LIFE CYCLE OF </a:t>
            </a:r>
            <a:r>
              <a:rPr lang="en-US" altLang="en-US" sz="1600" i="1" dirty="0">
                <a:latin typeface="+mn-lt"/>
              </a:rPr>
              <a:t>Trypanosoma </a:t>
            </a:r>
            <a:r>
              <a:rPr lang="en-US" altLang="en-US" sz="1600" i="1" dirty="0" err="1">
                <a:latin typeface="+mn-lt"/>
              </a:rPr>
              <a:t>cruzi</a:t>
            </a:r>
            <a:endParaRPr lang="en-US" altLang="en-US" sz="1600" i="1" dirty="0">
              <a:latin typeface="+mn-lt"/>
            </a:endParaRPr>
          </a:p>
        </p:txBody>
      </p:sp>
      <p:sp>
        <p:nvSpPr>
          <p:cNvPr id="6" name="Rectangle 5">
            <a:extLst>
              <a:ext uri="{FF2B5EF4-FFF2-40B4-BE49-F238E27FC236}">
                <a16:creationId xmlns:a16="http://schemas.microsoft.com/office/drawing/2014/main" id="{0D7FBD7F-8182-4F8C-BA15-9274A6935096}"/>
              </a:ext>
            </a:extLst>
          </p:cNvPr>
          <p:cNvSpPr/>
          <p:nvPr/>
        </p:nvSpPr>
        <p:spPr>
          <a:xfrm>
            <a:off x="8961382" y="2001674"/>
            <a:ext cx="3210366" cy="307777"/>
          </a:xfrm>
          <a:prstGeom prst="rect">
            <a:avLst/>
          </a:prstGeom>
        </p:spPr>
        <p:txBody>
          <a:bodyPr wrap="none">
            <a:spAutoFit/>
          </a:bodyPr>
          <a:lstStyle/>
          <a:p>
            <a:r>
              <a:rPr lang="en-US" sz="1400" dirty="0" err="1">
                <a:solidFill>
                  <a:schemeClr val="tx2">
                    <a:satMod val="200000"/>
                  </a:schemeClr>
                </a:solidFill>
              </a:rPr>
              <a:t>T.cruzi</a:t>
            </a:r>
            <a:r>
              <a:rPr lang="en-US" sz="1400" dirty="0">
                <a:solidFill>
                  <a:schemeClr val="tx2">
                    <a:satMod val="200000"/>
                  </a:schemeClr>
                </a:solidFill>
              </a:rPr>
              <a:t> causes cutaneous stage (</a:t>
            </a:r>
            <a:r>
              <a:rPr lang="en-US" sz="1400" dirty="0" err="1">
                <a:solidFill>
                  <a:schemeClr val="tx2">
                    <a:satMod val="200000"/>
                  </a:schemeClr>
                </a:solidFill>
              </a:rPr>
              <a:t>chagoma</a:t>
            </a:r>
            <a:r>
              <a:rPr lang="en-US" sz="1400" dirty="0">
                <a:solidFill>
                  <a:schemeClr val="tx2">
                    <a:satMod val="200000"/>
                  </a:schemeClr>
                </a:solidFill>
              </a:rPr>
              <a:t>)</a:t>
            </a:r>
            <a:endParaRPr lang="en-US" sz="1400" dirty="0"/>
          </a:p>
        </p:txBody>
      </p:sp>
      <p:pic>
        <p:nvPicPr>
          <p:cNvPr id="9" name="Picture 7" descr="chagoma">
            <a:extLst>
              <a:ext uri="{FF2B5EF4-FFF2-40B4-BE49-F238E27FC236}">
                <a16:creationId xmlns:a16="http://schemas.microsoft.com/office/drawing/2014/main" id="{2ABBD339-83A0-4A39-86ED-74A6326CDEED}"/>
              </a:ext>
            </a:extLst>
          </p:cNvPr>
          <p:cNvPicPr>
            <a:picLocks noChangeAspect="1" noChangeArrowheads="1"/>
          </p:cNvPicPr>
          <p:nvPr/>
        </p:nvPicPr>
        <p:blipFill>
          <a:blip r:embed="rId3" cstate="print"/>
          <a:srcRect/>
          <a:stretch>
            <a:fillRect/>
          </a:stretch>
        </p:blipFill>
        <p:spPr bwMode="auto">
          <a:xfrm>
            <a:off x="9199695" y="2549910"/>
            <a:ext cx="2759525" cy="1552937"/>
          </a:xfrm>
          <a:prstGeom prst="rect">
            <a:avLst/>
          </a:prstGeom>
          <a:noFill/>
          <a:ln w="9525">
            <a:noFill/>
            <a:miter lim="800000"/>
            <a:headEnd/>
            <a:tailEnd/>
          </a:ln>
        </p:spPr>
      </p:pic>
      <p:sp>
        <p:nvSpPr>
          <p:cNvPr id="10" name="Rectangle 9">
            <a:extLst>
              <a:ext uri="{FF2B5EF4-FFF2-40B4-BE49-F238E27FC236}">
                <a16:creationId xmlns:a16="http://schemas.microsoft.com/office/drawing/2014/main" id="{E4745134-CC86-4168-A1D9-156F4F02C45B}"/>
              </a:ext>
            </a:extLst>
          </p:cNvPr>
          <p:cNvSpPr/>
          <p:nvPr/>
        </p:nvSpPr>
        <p:spPr>
          <a:xfrm>
            <a:off x="9418788" y="4231817"/>
            <a:ext cx="2321341" cy="307777"/>
          </a:xfrm>
          <a:prstGeom prst="rect">
            <a:avLst/>
          </a:prstGeom>
        </p:spPr>
        <p:txBody>
          <a:bodyPr wrap="none">
            <a:spAutoFit/>
          </a:bodyPr>
          <a:lstStyle/>
          <a:p>
            <a:r>
              <a:rPr lang="en-US" sz="1400" dirty="0">
                <a:solidFill>
                  <a:schemeClr val="tx2">
                    <a:satMod val="200000"/>
                  </a:schemeClr>
                </a:solidFill>
              </a:rPr>
              <a:t>Ocular lesion (</a:t>
            </a:r>
            <a:r>
              <a:rPr lang="en-US" sz="1400" dirty="0" err="1">
                <a:solidFill>
                  <a:schemeClr val="tx2">
                    <a:satMod val="200000"/>
                  </a:schemeClr>
                </a:solidFill>
              </a:rPr>
              <a:t>Romana’s</a:t>
            </a:r>
            <a:r>
              <a:rPr lang="en-US" sz="1400" dirty="0">
                <a:solidFill>
                  <a:schemeClr val="tx2">
                    <a:satMod val="200000"/>
                  </a:schemeClr>
                </a:solidFill>
              </a:rPr>
              <a:t> sign)</a:t>
            </a:r>
            <a:endParaRPr lang="en-US" sz="1400" dirty="0"/>
          </a:p>
        </p:txBody>
      </p:sp>
      <p:pic>
        <p:nvPicPr>
          <p:cNvPr id="11" name="Picture 4" descr="romana's sign">
            <a:extLst>
              <a:ext uri="{FF2B5EF4-FFF2-40B4-BE49-F238E27FC236}">
                <a16:creationId xmlns:a16="http://schemas.microsoft.com/office/drawing/2014/main" id="{30C6409F-2209-46F3-B08F-F3A9D4156FD7}"/>
              </a:ext>
            </a:extLst>
          </p:cNvPr>
          <p:cNvPicPr>
            <a:picLocks noChangeAspect="1" noChangeArrowheads="1"/>
          </p:cNvPicPr>
          <p:nvPr/>
        </p:nvPicPr>
        <p:blipFill>
          <a:blip r:embed="rId4" cstate="print"/>
          <a:srcRect/>
          <a:stretch>
            <a:fillRect/>
          </a:stretch>
        </p:blipFill>
        <p:spPr>
          <a:xfrm>
            <a:off x="11040998" y="4583765"/>
            <a:ext cx="1130750" cy="1410231"/>
          </a:xfrm>
          <a:prstGeom prst="rect">
            <a:avLst/>
          </a:prstGeom>
          <a:noFill/>
        </p:spPr>
      </p:pic>
      <p:pic>
        <p:nvPicPr>
          <p:cNvPr id="12" name="Picture 5" descr="roman">
            <a:extLst>
              <a:ext uri="{FF2B5EF4-FFF2-40B4-BE49-F238E27FC236}">
                <a16:creationId xmlns:a16="http://schemas.microsoft.com/office/drawing/2014/main" id="{59747F58-CD7F-488E-A303-98CD44CAA3A4}"/>
              </a:ext>
            </a:extLst>
          </p:cNvPr>
          <p:cNvPicPr>
            <a:picLocks noChangeAspect="1" noChangeArrowheads="1"/>
          </p:cNvPicPr>
          <p:nvPr/>
        </p:nvPicPr>
        <p:blipFill>
          <a:blip r:embed="rId5" cstate="print"/>
          <a:srcRect/>
          <a:stretch>
            <a:fillRect/>
          </a:stretch>
        </p:blipFill>
        <p:spPr bwMode="auto">
          <a:xfrm>
            <a:off x="8320064" y="4621332"/>
            <a:ext cx="1300508" cy="1372664"/>
          </a:xfrm>
          <a:prstGeom prst="rect">
            <a:avLst/>
          </a:prstGeom>
          <a:noFill/>
          <a:ln w="9525">
            <a:noFill/>
            <a:miter lim="800000"/>
            <a:headEnd/>
            <a:tailEnd/>
          </a:ln>
        </p:spPr>
      </p:pic>
      <p:pic>
        <p:nvPicPr>
          <p:cNvPr id="13" name="Picture 6" descr="Romana">
            <a:extLst>
              <a:ext uri="{FF2B5EF4-FFF2-40B4-BE49-F238E27FC236}">
                <a16:creationId xmlns:a16="http://schemas.microsoft.com/office/drawing/2014/main" id="{0EBC979D-57E7-4596-B30B-7A5FB5500218}"/>
              </a:ext>
            </a:extLst>
          </p:cNvPr>
          <p:cNvPicPr>
            <a:picLocks noChangeAspect="1" noChangeArrowheads="1"/>
          </p:cNvPicPr>
          <p:nvPr/>
        </p:nvPicPr>
        <p:blipFill>
          <a:blip r:embed="rId6" cstate="print"/>
          <a:srcRect/>
          <a:stretch>
            <a:fillRect/>
          </a:stretch>
        </p:blipFill>
        <p:spPr bwMode="auto">
          <a:xfrm>
            <a:off x="9765410" y="4593032"/>
            <a:ext cx="1130750" cy="1400964"/>
          </a:xfrm>
          <a:prstGeom prst="rect">
            <a:avLst/>
          </a:prstGeom>
          <a:noFill/>
          <a:ln w="9525">
            <a:noFill/>
            <a:miter lim="800000"/>
            <a:headEnd/>
            <a:tailEnd/>
          </a:ln>
        </p:spPr>
      </p:pic>
      <p:sp>
        <p:nvSpPr>
          <p:cNvPr id="16" name="Rectangle 15">
            <a:extLst>
              <a:ext uri="{FF2B5EF4-FFF2-40B4-BE49-F238E27FC236}">
                <a16:creationId xmlns:a16="http://schemas.microsoft.com/office/drawing/2014/main" id="{1A97362E-7F86-412F-BB5E-89D4777E2123}"/>
              </a:ext>
            </a:extLst>
          </p:cNvPr>
          <p:cNvSpPr/>
          <p:nvPr/>
        </p:nvSpPr>
        <p:spPr>
          <a:xfrm>
            <a:off x="0" y="1020950"/>
            <a:ext cx="6533322" cy="646331"/>
          </a:xfrm>
          <a:prstGeom prst="rect">
            <a:avLst/>
          </a:prstGeom>
          <a:solidFill>
            <a:schemeClr val="accent1">
              <a:lumMod val="20000"/>
              <a:lumOff val="80000"/>
            </a:schemeClr>
          </a:solidFill>
        </p:spPr>
        <p:txBody>
          <a:bodyPr wrap="square">
            <a:spAutoFit/>
          </a:bodyPr>
          <a:lstStyle/>
          <a:p>
            <a:pPr marL="468630" indent="-285750">
              <a:buFont typeface="Arial" panose="020B0604020202020204" pitchFamily="34" charset="0"/>
              <a:buChar char="•"/>
              <a:defRPr/>
            </a:pPr>
            <a:r>
              <a:rPr lang="en-US" dirty="0"/>
              <a:t>Parasite when free in blood stream in form </a:t>
            </a:r>
            <a:r>
              <a:rPr lang="en-US" dirty="0">
                <a:solidFill>
                  <a:srgbClr val="FF0000"/>
                </a:solidFill>
              </a:rPr>
              <a:t>(TRYPTOMASTIGOT) </a:t>
            </a:r>
          </a:p>
          <a:p>
            <a:pPr marL="468630" indent="-285750">
              <a:buFont typeface="Arial" panose="020B0604020202020204" pitchFamily="34" charset="0"/>
              <a:buChar char="•"/>
              <a:defRPr/>
            </a:pPr>
            <a:r>
              <a:rPr lang="en-US" dirty="0"/>
              <a:t>but in the tissue it become in form of </a:t>
            </a:r>
            <a:r>
              <a:rPr lang="en-US" dirty="0">
                <a:solidFill>
                  <a:srgbClr val="FF0000"/>
                </a:solidFill>
              </a:rPr>
              <a:t>(Amastigote).</a:t>
            </a:r>
          </a:p>
        </p:txBody>
      </p:sp>
      <p:pic>
        <p:nvPicPr>
          <p:cNvPr id="17" name="Picture 4" descr="bug">
            <a:extLst>
              <a:ext uri="{FF2B5EF4-FFF2-40B4-BE49-F238E27FC236}">
                <a16:creationId xmlns:a16="http://schemas.microsoft.com/office/drawing/2014/main" id="{31587384-1F2C-4F8F-8A49-09DB822F8AE0}"/>
              </a:ext>
            </a:extLst>
          </p:cNvPr>
          <p:cNvPicPr>
            <a:picLocks noChangeAspect="1" noChangeArrowheads="1"/>
          </p:cNvPicPr>
          <p:nvPr/>
        </p:nvPicPr>
        <p:blipFill>
          <a:blip r:embed="rId7" cstate="print"/>
          <a:srcRect/>
          <a:stretch>
            <a:fillRect/>
          </a:stretch>
        </p:blipFill>
        <p:spPr bwMode="auto">
          <a:xfrm>
            <a:off x="11186772" y="615202"/>
            <a:ext cx="984976" cy="533729"/>
          </a:xfrm>
          <a:prstGeom prst="rect">
            <a:avLst/>
          </a:prstGeom>
          <a:noFill/>
          <a:ln w="9525">
            <a:noFill/>
            <a:miter lim="800000"/>
            <a:headEnd/>
            <a:tailEnd/>
          </a:ln>
        </p:spPr>
      </p:pic>
      <p:pic>
        <p:nvPicPr>
          <p:cNvPr id="18" name="Picture 7" descr="Triatoma_infestans_300">
            <a:extLst>
              <a:ext uri="{FF2B5EF4-FFF2-40B4-BE49-F238E27FC236}">
                <a16:creationId xmlns:a16="http://schemas.microsoft.com/office/drawing/2014/main" id="{4D418BD5-9D22-45A5-B12F-1F204B1E3661}"/>
              </a:ext>
            </a:extLst>
          </p:cNvPr>
          <p:cNvPicPr>
            <a:picLocks noChangeAspect="1" noChangeArrowheads="1"/>
          </p:cNvPicPr>
          <p:nvPr/>
        </p:nvPicPr>
        <p:blipFill>
          <a:blip r:embed="rId8" cstate="print"/>
          <a:srcRect/>
          <a:stretch>
            <a:fillRect/>
          </a:stretch>
        </p:blipFill>
        <p:spPr bwMode="auto">
          <a:xfrm>
            <a:off x="11186772" y="1148931"/>
            <a:ext cx="1005228" cy="533729"/>
          </a:xfrm>
          <a:prstGeom prst="rect">
            <a:avLst/>
          </a:prstGeom>
          <a:noFill/>
          <a:ln w="9525">
            <a:noFill/>
            <a:miter lim="800000"/>
            <a:headEnd/>
            <a:tailEnd/>
          </a:ln>
        </p:spPr>
      </p:pic>
      <p:sp>
        <p:nvSpPr>
          <p:cNvPr id="19" name="Rectangle 18">
            <a:extLst>
              <a:ext uri="{FF2B5EF4-FFF2-40B4-BE49-F238E27FC236}">
                <a16:creationId xmlns:a16="http://schemas.microsoft.com/office/drawing/2014/main" id="{81045464-2AA3-401C-BA66-9035C67CCEDB}"/>
              </a:ext>
            </a:extLst>
          </p:cNvPr>
          <p:cNvSpPr/>
          <p:nvPr/>
        </p:nvSpPr>
        <p:spPr>
          <a:xfrm>
            <a:off x="9861554" y="247863"/>
            <a:ext cx="2330446" cy="338554"/>
          </a:xfrm>
          <a:prstGeom prst="rect">
            <a:avLst/>
          </a:prstGeom>
        </p:spPr>
        <p:txBody>
          <a:bodyPr wrap="none">
            <a:spAutoFit/>
          </a:bodyPr>
          <a:lstStyle/>
          <a:p>
            <a:r>
              <a:rPr lang="en-US" sz="1600" dirty="0" err="1">
                <a:solidFill>
                  <a:schemeClr val="tx2">
                    <a:satMod val="200000"/>
                  </a:schemeClr>
                </a:solidFill>
              </a:rPr>
              <a:t>Reduviid</a:t>
            </a:r>
            <a:r>
              <a:rPr lang="en-US" sz="1600" dirty="0">
                <a:solidFill>
                  <a:schemeClr val="tx2">
                    <a:satMod val="200000"/>
                  </a:schemeClr>
                </a:solidFill>
              </a:rPr>
              <a:t> (</a:t>
            </a:r>
            <a:r>
              <a:rPr lang="en-US" sz="1600" dirty="0" err="1">
                <a:solidFill>
                  <a:srgbClr val="FF0000"/>
                </a:solidFill>
              </a:rPr>
              <a:t>Triatomine</a:t>
            </a:r>
            <a:r>
              <a:rPr lang="en-US" sz="1600" dirty="0">
                <a:solidFill>
                  <a:schemeClr val="tx2">
                    <a:satMod val="200000"/>
                  </a:schemeClr>
                </a:solidFill>
              </a:rPr>
              <a:t>) bug</a:t>
            </a:r>
            <a:endParaRPr lang="en-US" sz="1600" dirty="0"/>
          </a:p>
        </p:txBody>
      </p:sp>
      <p:cxnSp>
        <p:nvCxnSpPr>
          <p:cNvPr id="20" name="Elbow Connector 14">
            <a:extLst>
              <a:ext uri="{FF2B5EF4-FFF2-40B4-BE49-F238E27FC236}">
                <a16:creationId xmlns:a16="http://schemas.microsoft.com/office/drawing/2014/main" id="{31C37EA6-68F7-4274-BA47-CC8B266CFF2D}"/>
              </a:ext>
            </a:extLst>
          </p:cNvPr>
          <p:cNvCxnSpPr>
            <a:cxnSpLocks/>
            <a:endCxn id="18" idx="1"/>
          </p:cNvCxnSpPr>
          <p:nvPr/>
        </p:nvCxnSpPr>
        <p:spPr>
          <a:xfrm rot="16200000" flipH="1">
            <a:off x="10498766" y="727789"/>
            <a:ext cx="866621" cy="5093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8" descr="chagmap1">
            <a:extLst>
              <a:ext uri="{FF2B5EF4-FFF2-40B4-BE49-F238E27FC236}">
                <a16:creationId xmlns:a16="http://schemas.microsoft.com/office/drawing/2014/main" id="{39F51A78-9381-4144-9474-0F3A7424C4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6550" y="4621332"/>
            <a:ext cx="2122035" cy="142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28241"/>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3727</TotalTime>
  <Words>1199</Words>
  <Application>Microsoft Office PowerPoint</Application>
  <PresentationFormat>Widescreen</PresentationFormat>
  <Paragraphs>163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Tahoma</vt:lpstr>
      <vt:lpstr>Times New Roman</vt:lpstr>
      <vt:lpstr>Wingdings</vt:lpstr>
      <vt:lpstr>Office Theme</vt:lpstr>
      <vt:lpstr>PowerPoint Presentation</vt:lpstr>
      <vt:lpstr>Different stages of Haemoflagellates</vt:lpstr>
      <vt:lpstr>Trypanosomiasis</vt:lpstr>
      <vt:lpstr>What is African sleeping sickness?</vt:lpstr>
      <vt:lpstr>Trypanosome life cycle: </vt:lpstr>
      <vt:lpstr>PowerPoint Presentation</vt:lpstr>
      <vt:lpstr>PowerPoint Presentation</vt:lpstr>
      <vt:lpstr>American trypanosomes Chaga’s disease: Acute stages: Chagoma and Romana’s sign. Chronic stage: Cardiomyopathy. </vt:lpstr>
      <vt:lpstr>PowerPoint Presentation</vt:lpstr>
      <vt:lpstr>American trypanosomes :Chaga’s disease</vt:lpstr>
      <vt:lpstr>QUIZ:</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abdulaziz abdullah</cp:lastModifiedBy>
  <cp:revision>96</cp:revision>
  <dcterms:created xsi:type="dcterms:W3CDTF">2016-09-30T08:16:06Z</dcterms:created>
  <dcterms:modified xsi:type="dcterms:W3CDTF">2017-12-26T17:48:06Z</dcterms:modified>
</cp:coreProperties>
</file>