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0" r:id="rId1"/>
  </p:sldMasterIdLst>
  <p:notesMasterIdLst>
    <p:notesMasterId r:id="rId14"/>
  </p:notesMasterIdLst>
  <p:sldIdLst>
    <p:sldId id="270" r:id="rId2"/>
    <p:sldId id="265" r:id="rId3"/>
    <p:sldId id="272" r:id="rId4"/>
    <p:sldId id="266" r:id="rId5"/>
    <p:sldId id="271" r:id="rId6"/>
    <p:sldId id="273" r:id="rId7"/>
    <p:sldId id="278" r:id="rId8"/>
    <p:sldId id="275" r:id="rId9"/>
    <p:sldId id="279" r:id="rId10"/>
    <p:sldId id="280" r:id="rId11"/>
    <p:sldId id="281" r:id="rId12"/>
    <p:sldId id="257" r:id="rId13"/>
  </p:sldIdLst>
  <p:sldSz cx="6858000" cy="9906000" type="A4"/>
  <p:notesSz cx="6858000" cy="9144000"/>
  <p:defaultTextStyle>
    <a:defPPr>
      <a:defRPr lang="en-US"/>
    </a:defPPr>
    <a:lvl1pPr marL="0" algn="l" defTabSz="663123" rtl="0" eaLnBrk="1" latinLnBrk="0" hangingPunct="1">
      <a:defRPr sz="1305" kern="1200">
        <a:solidFill>
          <a:schemeClr val="tx1"/>
        </a:solidFill>
        <a:latin typeface="+mn-lt"/>
        <a:ea typeface="+mn-ea"/>
        <a:cs typeface="+mn-cs"/>
      </a:defRPr>
    </a:lvl1pPr>
    <a:lvl2pPr marL="331561" algn="l" defTabSz="663123" rtl="0" eaLnBrk="1" latinLnBrk="0" hangingPunct="1">
      <a:defRPr sz="1305" kern="1200">
        <a:solidFill>
          <a:schemeClr val="tx1"/>
        </a:solidFill>
        <a:latin typeface="+mn-lt"/>
        <a:ea typeface="+mn-ea"/>
        <a:cs typeface="+mn-cs"/>
      </a:defRPr>
    </a:lvl2pPr>
    <a:lvl3pPr marL="663123" algn="l" defTabSz="663123" rtl="0" eaLnBrk="1" latinLnBrk="0" hangingPunct="1">
      <a:defRPr sz="1305" kern="1200">
        <a:solidFill>
          <a:schemeClr val="tx1"/>
        </a:solidFill>
        <a:latin typeface="+mn-lt"/>
        <a:ea typeface="+mn-ea"/>
        <a:cs typeface="+mn-cs"/>
      </a:defRPr>
    </a:lvl3pPr>
    <a:lvl4pPr marL="994684" algn="l" defTabSz="663123" rtl="0" eaLnBrk="1" latinLnBrk="0" hangingPunct="1">
      <a:defRPr sz="1305" kern="1200">
        <a:solidFill>
          <a:schemeClr val="tx1"/>
        </a:solidFill>
        <a:latin typeface="+mn-lt"/>
        <a:ea typeface="+mn-ea"/>
        <a:cs typeface="+mn-cs"/>
      </a:defRPr>
    </a:lvl4pPr>
    <a:lvl5pPr marL="1326246" algn="l" defTabSz="663123" rtl="0" eaLnBrk="1" latinLnBrk="0" hangingPunct="1">
      <a:defRPr sz="1305" kern="1200">
        <a:solidFill>
          <a:schemeClr val="tx1"/>
        </a:solidFill>
        <a:latin typeface="+mn-lt"/>
        <a:ea typeface="+mn-ea"/>
        <a:cs typeface="+mn-cs"/>
      </a:defRPr>
    </a:lvl5pPr>
    <a:lvl6pPr marL="1657807" algn="l" defTabSz="663123" rtl="0" eaLnBrk="1" latinLnBrk="0" hangingPunct="1">
      <a:defRPr sz="1305" kern="1200">
        <a:solidFill>
          <a:schemeClr val="tx1"/>
        </a:solidFill>
        <a:latin typeface="+mn-lt"/>
        <a:ea typeface="+mn-ea"/>
        <a:cs typeface="+mn-cs"/>
      </a:defRPr>
    </a:lvl6pPr>
    <a:lvl7pPr marL="1989369" algn="l" defTabSz="663123" rtl="0" eaLnBrk="1" latinLnBrk="0" hangingPunct="1">
      <a:defRPr sz="1305" kern="1200">
        <a:solidFill>
          <a:schemeClr val="tx1"/>
        </a:solidFill>
        <a:latin typeface="+mn-lt"/>
        <a:ea typeface="+mn-ea"/>
        <a:cs typeface="+mn-cs"/>
      </a:defRPr>
    </a:lvl7pPr>
    <a:lvl8pPr marL="2320930" algn="l" defTabSz="663123" rtl="0" eaLnBrk="1" latinLnBrk="0" hangingPunct="1">
      <a:defRPr sz="1305" kern="1200">
        <a:solidFill>
          <a:schemeClr val="tx1"/>
        </a:solidFill>
        <a:latin typeface="+mn-lt"/>
        <a:ea typeface="+mn-ea"/>
        <a:cs typeface="+mn-cs"/>
      </a:defRPr>
    </a:lvl8pPr>
    <a:lvl9pPr marL="2652492" algn="l" defTabSz="663123" rtl="0" eaLnBrk="1" latinLnBrk="0" hangingPunct="1">
      <a:defRPr sz="13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F07"/>
    <a:srgbClr val="6B0EDE"/>
    <a:srgbClr val="D883FF"/>
    <a:srgbClr val="F5DBEF"/>
    <a:srgbClr val="F0C6E8"/>
    <a:srgbClr val="FCD4E0"/>
    <a:srgbClr val="FFF0C1"/>
    <a:srgbClr val="FDDFE6"/>
    <a:srgbClr val="FFECAF"/>
    <a:srgbClr val="DFF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91066" autoAdjust="0"/>
  </p:normalViewPr>
  <p:slideViewPr>
    <p:cSldViewPr snapToGrid="0" snapToObjects="1">
      <p:cViewPr>
        <p:scale>
          <a:sx n="132" d="100"/>
          <a:sy n="132" d="100"/>
        </p:scale>
        <p:origin x="1912" y="1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9"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CBE89-7C9D-490D-85C0-2B9C9C187A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ar-SA"/>
        </a:p>
      </dgm:t>
    </dgm:pt>
    <dgm:pt modelId="{FC9ECE9D-9350-47AA-8203-5944ECFD49D8}">
      <dgm:prSet phldrT="[نص]" custT="1"/>
      <dgm:spPr>
        <a:noFill/>
        <a:ln>
          <a:solidFill>
            <a:srgbClr val="E7ABDA"/>
          </a:solidFill>
        </a:ln>
      </dgm:spPr>
      <dgm:t>
        <a:bodyPr/>
        <a:lstStyle/>
        <a:p>
          <a:pPr rtl="1"/>
          <a:r>
            <a:rPr lang="en-US" sz="1200" kern="1200" dirty="0">
              <a:solidFill>
                <a:schemeClr val="tx1"/>
              </a:solidFill>
              <a:latin typeface="+mn-lt"/>
              <a:ea typeface="+mn-ea"/>
              <a:cs typeface="Arial" charset="0"/>
            </a:rPr>
            <a:t>Mucus and bicarbonate ion secretions </a:t>
          </a:r>
          <a:endParaRPr lang="ar-SA" sz="1200" kern="1200" dirty="0">
            <a:solidFill>
              <a:schemeClr val="tx1"/>
            </a:solidFill>
            <a:latin typeface="+mn-lt"/>
            <a:ea typeface="+mn-ea"/>
            <a:cs typeface="Arial" charset="0"/>
          </a:endParaRPr>
        </a:p>
      </dgm:t>
    </dgm:pt>
    <dgm:pt modelId="{7FCD281C-FDD0-43A3-BEC1-9F29D61FE8FD}" type="parTrans" cxnId="{FD0B8B2F-2F63-4020-9268-EAE652720541}">
      <dgm:prSet/>
      <dgm:spPr/>
      <dgm:t>
        <a:bodyPr/>
        <a:lstStyle/>
        <a:p>
          <a:pPr rtl="1"/>
          <a:endParaRPr lang="ar-SA"/>
        </a:p>
      </dgm:t>
    </dgm:pt>
    <dgm:pt modelId="{210D767D-D40C-4F78-821A-6158555F8A53}" type="sibTrans" cxnId="{FD0B8B2F-2F63-4020-9268-EAE652720541}">
      <dgm:prSet/>
      <dgm:spPr/>
      <dgm:t>
        <a:bodyPr/>
        <a:lstStyle/>
        <a:p>
          <a:pPr rtl="1"/>
          <a:endParaRPr lang="ar-SA"/>
        </a:p>
      </dgm:t>
    </dgm:pt>
    <dgm:pt modelId="{2287E7F8-C2B7-45BD-B592-2CB7D7244D8E}">
      <dgm:prSet phldrT="[نص]" custT="1"/>
      <dgm:spPr>
        <a:noFill/>
        <a:ln>
          <a:solidFill>
            <a:schemeClr val="accent6">
              <a:lumMod val="40000"/>
              <a:lumOff val="60000"/>
            </a:schemeClr>
          </a:solidFill>
        </a:ln>
      </dgm:spPr>
      <dgm:t>
        <a:bodyPr/>
        <a:lstStyle/>
        <a:p>
          <a:pPr rtl="0"/>
          <a:r>
            <a:rPr lang="en-US" sz="1200" kern="1200" dirty="0">
              <a:solidFill>
                <a:schemeClr val="tx1"/>
              </a:solidFill>
              <a:latin typeface="+mn-lt"/>
              <a:ea typeface="+mn-ea"/>
              <a:cs typeface="Arial" charset="0"/>
            </a:rPr>
            <a:t>protect mucosa </a:t>
          </a:r>
          <a:r>
            <a:rPr lang="en-US" sz="1000" kern="1200" dirty="0">
              <a:ln/>
              <a:solidFill>
                <a:srgbClr val="009000"/>
              </a:solidFill>
              <a:latin typeface="+mn-lt"/>
              <a:ea typeface="+mn-ea"/>
              <a:cs typeface="+mn-cs"/>
            </a:rPr>
            <a:t>Na bicarbonate is considered as a buffer so it inhibits auto digestion of the</a:t>
          </a:r>
          <a:r>
            <a:rPr lang="en-US" sz="1000" kern="1200" baseline="0" dirty="0">
              <a:ln/>
              <a:solidFill>
                <a:srgbClr val="009000"/>
              </a:solidFill>
              <a:latin typeface="+mn-lt"/>
              <a:ea typeface="+mn-ea"/>
              <a:cs typeface="+mn-cs"/>
            </a:rPr>
            <a:t> stomach wall</a:t>
          </a:r>
          <a:endParaRPr lang="en-US" sz="1000" kern="1200" dirty="0">
            <a:ln/>
            <a:solidFill>
              <a:srgbClr val="009000"/>
            </a:solidFill>
            <a:latin typeface="+mn-lt"/>
            <a:ea typeface="+mn-ea"/>
            <a:cs typeface="+mn-cs"/>
          </a:endParaRPr>
        </a:p>
      </dgm:t>
    </dgm:pt>
    <dgm:pt modelId="{793A1890-A1FC-47D7-BF91-60FA02F2935F}" type="parTrans" cxnId="{EB01BAC5-B0BA-4D23-9F06-F416FFEEDBFE}">
      <dgm:prSet/>
      <dgm:spPr/>
      <dgm:t>
        <a:bodyPr/>
        <a:lstStyle/>
        <a:p>
          <a:pPr rtl="1"/>
          <a:endParaRPr lang="ar-SA"/>
        </a:p>
      </dgm:t>
    </dgm:pt>
    <dgm:pt modelId="{45334B32-E5A9-4ED8-934F-3B9331C86FC3}" type="sibTrans" cxnId="{EB01BAC5-B0BA-4D23-9F06-F416FFEEDBFE}">
      <dgm:prSet/>
      <dgm:spPr/>
      <dgm:t>
        <a:bodyPr/>
        <a:lstStyle/>
        <a:p>
          <a:pPr rtl="1"/>
          <a:endParaRPr lang="ar-SA"/>
        </a:p>
      </dgm:t>
    </dgm:pt>
    <dgm:pt modelId="{2FD48761-F1DA-4567-BD23-0B3A86A323A7}">
      <dgm:prSet phldrT="[نص]" custT="1"/>
      <dgm:spPr>
        <a:noFill/>
        <a:ln>
          <a:solidFill>
            <a:srgbClr val="E7ABDA"/>
          </a:solidFill>
        </a:ln>
      </dgm:spPr>
      <dgm:t>
        <a:bodyPr/>
        <a:lstStyle/>
        <a:p>
          <a:pPr rtl="1"/>
          <a:r>
            <a:rPr lang="en-US" sz="1200" kern="1200" dirty="0">
              <a:solidFill>
                <a:schemeClr val="tx1"/>
              </a:solidFill>
              <a:latin typeface="+mn-lt"/>
              <a:ea typeface="+mn-ea"/>
              <a:cs typeface="Arial" charset="0"/>
            </a:rPr>
            <a:t>Prostaglandins (PGE2 &amp; PGI2) </a:t>
          </a:r>
          <a:endParaRPr lang="ar-SA" sz="1200" kern="1200" dirty="0">
            <a:solidFill>
              <a:schemeClr val="tx1"/>
            </a:solidFill>
            <a:latin typeface="+mn-lt"/>
            <a:ea typeface="+mn-ea"/>
            <a:cs typeface="Arial" charset="0"/>
          </a:endParaRPr>
        </a:p>
      </dgm:t>
    </dgm:pt>
    <dgm:pt modelId="{C2A34028-5485-4644-BBE7-C841E69E1196}" type="parTrans" cxnId="{3650B075-0ED5-4AAA-B430-B1326D4FB4EE}">
      <dgm:prSet/>
      <dgm:spPr/>
      <dgm:t>
        <a:bodyPr/>
        <a:lstStyle/>
        <a:p>
          <a:pPr rtl="1"/>
          <a:endParaRPr lang="ar-SA"/>
        </a:p>
      </dgm:t>
    </dgm:pt>
    <dgm:pt modelId="{09AED58A-F8CA-4A31-A553-9CE487A666AE}" type="sibTrans" cxnId="{3650B075-0ED5-4AAA-B430-B1326D4FB4EE}">
      <dgm:prSet/>
      <dgm:spPr/>
      <dgm:t>
        <a:bodyPr/>
        <a:lstStyle/>
        <a:p>
          <a:pPr rtl="1"/>
          <a:endParaRPr lang="ar-SA"/>
        </a:p>
      </dgm:t>
    </dgm:pt>
    <dgm:pt modelId="{E2E8762F-2E19-4901-B61A-6FBAE9932D43}">
      <dgm:prSet phldrT="[نص]" custT="1"/>
      <dgm:spPr>
        <a:solidFill>
          <a:srgbClr val="FDC6AD"/>
        </a:solidFill>
      </dgm:spPr>
      <dgm:t>
        <a:bodyPr/>
        <a:lstStyle/>
        <a:p>
          <a:pPr rtl="1"/>
          <a:r>
            <a:rPr lang="en-US" sz="1400" b="1" dirty="0">
              <a:effectLst>
                <a:outerShdw blurRad="38100" dist="38100" dir="2700000" algn="tl">
                  <a:srgbClr val="C0C0C0"/>
                </a:outerShdw>
              </a:effectLst>
              <a:latin typeface="+mn-lt"/>
              <a:cs typeface="Times New Roman" pitchFamily="18" charset="0"/>
            </a:rPr>
            <a:t>Aggressive factors</a:t>
          </a:r>
          <a:endParaRPr lang="ar-SA" sz="1100" b="1" dirty="0">
            <a:latin typeface="+mn-lt"/>
          </a:endParaRPr>
        </a:p>
      </dgm:t>
    </dgm:pt>
    <dgm:pt modelId="{3BA4E3F8-9EDB-4AE3-9A59-2915C10E8603}" type="sibTrans" cxnId="{082A1903-1C02-49E3-A889-BA5071AA423A}">
      <dgm:prSet/>
      <dgm:spPr/>
      <dgm:t>
        <a:bodyPr/>
        <a:lstStyle/>
        <a:p>
          <a:pPr rtl="1"/>
          <a:endParaRPr lang="ar-SA"/>
        </a:p>
      </dgm:t>
    </dgm:pt>
    <dgm:pt modelId="{A4823459-D522-49E7-82F7-EF001501E128}" type="parTrans" cxnId="{082A1903-1C02-49E3-A889-BA5071AA423A}">
      <dgm:prSet/>
      <dgm:spPr/>
      <dgm:t>
        <a:bodyPr/>
        <a:lstStyle/>
        <a:p>
          <a:pPr rtl="1"/>
          <a:endParaRPr lang="ar-SA"/>
        </a:p>
      </dgm:t>
    </dgm:pt>
    <dgm:pt modelId="{00359FCD-BF7C-4E75-B1DF-D0527524DC78}">
      <dgm:prSet phldrT="[نص]" custT="1"/>
      <dgm:spPr>
        <a:solidFill>
          <a:srgbClr val="FDC6AD"/>
        </a:solidFill>
      </dgm:spPr>
      <dgm:t>
        <a:bodyPr/>
        <a:lstStyle/>
        <a:p>
          <a:pPr rtl="1"/>
          <a:r>
            <a:rPr lang="en-US" sz="1400" b="1" dirty="0">
              <a:effectLst>
                <a:outerShdw blurRad="38100" dist="38100" dir="2700000" algn="tl">
                  <a:srgbClr val="C0C0C0"/>
                </a:outerShdw>
              </a:effectLst>
              <a:latin typeface="+mn-lt"/>
              <a:cs typeface="Times New Roman" pitchFamily="18" charset="0"/>
            </a:rPr>
            <a:t>Defensive factors</a:t>
          </a:r>
          <a:endParaRPr lang="ar-SA" sz="1400" b="1" dirty="0">
            <a:effectLst>
              <a:outerShdw blurRad="38100" dist="38100" dir="2700000" algn="tl">
                <a:srgbClr val="C0C0C0"/>
              </a:outerShdw>
            </a:effectLst>
            <a:latin typeface="+mn-lt"/>
            <a:cs typeface="Times New Roman" pitchFamily="18" charset="0"/>
          </a:endParaRPr>
        </a:p>
      </dgm:t>
    </dgm:pt>
    <dgm:pt modelId="{8F75A3A6-EE97-44F9-8F29-DD9F26F7901C}" type="parTrans" cxnId="{95BFB396-C68A-4DC4-83E3-8A9FE3F967CD}">
      <dgm:prSet/>
      <dgm:spPr/>
      <dgm:t>
        <a:bodyPr/>
        <a:lstStyle/>
        <a:p>
          <a:pPr rtl="1"/>
          <a:endParaRPr lang="ar-SA"/>
        </a:p>
      </dgm:t>
    </dgm:pt>
    <dgm:pt modelId="{CB223245-3577-47E1-B524-46BE7263DBB1}" type="sibTrans" cxnId="{95BFB396-C68A-4DC4-83E3-8A9FE3F967CD}">
      <dgm:prSet/>
      <dgm:spPr/>
      <dgm:t>
        <a:bodyPr/>
        <a:lstStyle/>
        <a:p>
          <a:pPr rtl="1"/>
          <a:endParaRPr lang="ar-SA"/>
        </a:p>
      </dgm:t>
    </dgm:pt>
    <dgm:pt modelId="{FCA7C9E5-3BF4-4E07-A6D9-27DFD28F4814}">
      <dgm:prSet phldrT="[نص]" custT="1"/>
      <dgm:spPr>
        <a:noFill/>
        <a:ln>
          <a:solidFill>
            <a:schemeClr val="accent6">
              <a:lumMod val="40000"/>
              <a:lumOff val="60000"/>
            </a:schemeClr>
          </a:solidFill>
        </a:ln>
      </dgm:spPr>
      <dgm:t>
        <a:bodyPr/>
        <a:lstStyle/>
        <a:p>
          <a:pPr rtl="1"/>
          <a:r>
            <a:rPr lang="en-US" sz="1200" kern="1200" dirty="0">
              <a:solidFill>
                <a:schemeClr val="tx1"/>
              </a:solidFill>
              <a:latin typeface="Sitka Banner" panose="02000505000000020004" pitchFamily="2" charset="0"/>
              <a:ea typeface="+mn-ea"/>
              <a:cs typeface="Arial" charset="0"/>
            </a:rPr>
            <a:t>protect mucosa by</a:t>
          </a:r>
          <a:endParaRPr lang="ar-SA" sz="1200" kern="1200" dirty="0">
            <a:solidFill>
              <a:schemeClr val="tx1"/>
            </a:solidFill>
            <a:latin typeface="Sitka Banner" panose="02000505000000020004" pitchFamily="2" charset="0"/>
            <a:ea typeface="+mn-ea"/>
            <a:cs typeface="Arial" charset="0"/>
          </a:endParaRPr>
        </a:p>
      </dgm:t>
    </dgm:pt>
    <dgm:pt modelId="{B548B676-94AF-421D-A07F-9A81E0847D5B}" type="parTrans" cxnId="{656359FB-0295-46F4-8494-180F8FADA810}">
      <dgm:prSet/>
      <dgm:spPr/>
      <dgm:t>
        <a:bodyPr/>
        <a:lstStyle/>
        <a:p>
          <a:pPr rtl="1"/>
          <a:endParaRPr lang="ar-SA"/>
        </a:p>
      </dgm:t>
    </dgm:pt>
    <dgm:pt modelId="{8A726158-CA83-47A4-B3CD-40D7FE6E13FA}" type="sibTrans" cxnId="{656359FB-0295-46F4-8494-180F8FADA810}">
      <dgm:prSet/>
      <dgm:spPr/>
      <dgm:t>
        <a:bodyPr/>
        <a:lstStyle/>
        <a:p>
          <a:pPr rtl="1"/>
          <a:endParaRPr lang="ar-SA"/>
        </a:p>
      </dgm:t>
    </dgm:pt>
    <dgm:pt modelId="{AC9F19B6-1712-4943-A534-3B28DC57B25F}">
      <dgm:prSet phldrT="[نص]" custT="1"/>
      <dgm:spPr>
        <a:noFill/>
        <a:ln>
          <a:solidFill>
            <a:schemeClr val="accent1">
              <a:lumMod val="40000"/>
              <a:lumOff val="60000"/>
            </a:schemeClr>
          </a:solidFill>
        </a:ln>
      </dgm:spPr>
      <dgm:t>
        <a:bodyPr/>
        <a:lstStyle/>
        <a:p>
          <a:pPr rtl="1"/>
          <a:r>
            <a:rPr lang="en-US" sz="1200" kern="1200" dirty="0">
              <a:solidFill>
                <a:schemeClr val="tx1"/>
              </a:solidFill>
              <a:latin typeface="Sitka Banner" panose="02000505000000020004" pitchFamily="2" charset="0"/>
              <a:ea typeface="+mn-ea"/>
              <a:cs typeface="Arial" charset="0"/>
            </a:rPr>
            <a:t>inhibiting acid secretion </a:t>
          </a:r>
          <a:endParaRPr lang="ar-SA" sz="1200" kern="1200" dirty="0">
            <a:solidFill>
              <a:schemeClr val="tx1"/>
            </a:solidFill>
            <a:latin typeface="Sitka Banner" panose="02000505000000020004" pitchFamily="2" charset="0"/>
            <a:ea typeface="+mn-ea"/>
            <a:cs typeface="Arial" charset="0"/>
          </a:endParaRPr>
        </a:p>
      </dgm:t>
    </dgm:pt>
    <dgm:pt modelId="{10433D30-52DB-4D3B-8C37-A570F152BFE6}" type="parTrans" cxnId="{D50C29AD-0FBE-418D-B53C-11721201CB3D}">
      <dgm:prSet/>
      <dgm:spPr/>
      <dgm:t>
        <a:bodyPr/>
        <a:lstStyle/>
        <a:p>
          <a:pPr rtl="1"/>
          <a:endParaRPr lang="ar-SA"/>
        </a:p>
      </dgm:t>
    </dgm:pt>
    <dgm:pt modelId="{19705D6E-D189-473D-BA7F-E27F26458A46}" type="sibTrans" cxnId="{D50C29AD-0FBE-418D-B53C-11721201CB3D}">
      <dgm:prSet/>
      <dgm:spPr/>
      <dgm:t>
        <a:bodyPr/>
        <a:lstStyle/>
        <a:p>
          <a:pPr rtl="1"/>
          <a:endParaRPr lang="ar-SA"/>
        </a:p>
      </dgm:t>
    </dgm:pt>
    <dgm:pt modelId="{6AAEDA1E-1955-4E1A-9ED4-D38E3DAC4EDB}">
      <dgm:prSet phldrT="[نص]" custT="1"/>
      <dgm:spPr>
        <a:noFill/>
        <a:ln>
          <a:solidFill>
            <a:schemeClr val="accent1">
              <a:lumMod val="40000"/>
              <a:lumOff val="60000"/>
            </a:schemeClr>
          </a:solidFill>
        </a:ln>
      </dgm:spPr>
      <dgm:t>
        <a:bodyPr/>
        <a:lstStyle/>
        <a:p>
          <a:pPr rtl="1"/>
          <a:r>
            <a:rPr lang="en-US" sz="1200" kern="1200" dirty="0">
              <a:solidFill>
                <a:schemeClr val="tx1"/>
              </a:solidFill>
              <a:latin typeface="Sitka Banner" panose="02000505000000020004" pitchFamily="2" charset="0"/>
              <a:ea typeface="+mn-ea"/>
              <a:cs typeface="Arial" charset="0"/>
            </a:rPr>
            <a:t>increasing mucus and bicarbonate production</a:t>
          </a:r>
          <a:endParaRPr lang="ar-SA" sz="1200" kern="1200" dirty="0">
            <a:solidFill>
              <a:schemeClr val="tx1"/>
            </a:solidFill>
            <a:latin typeface="Sitka Banner" panose="02000505000000020004" pitchFamily="2" charset="0"/>
            <a:ea typeface="+mn-ea"/>
            <a:cs typeface="Arial" charset="0"/>
          </a:endParaRPr>
        </a:p>
      </dgm:t>
    </dgm:pt>
    <dgm:pt modelId="{F2F479AE-F57A-4A95-94A0-CA91E156EE23}" type="parTrans" cxnId="{3F292C61-5E7C-44E1-A63B-1E74C3DD0D79}">
      <dgm:prSet/>
      <dgm:spPr/>
      <dgm:t>
        <a:bodyPr/>
        <a:lstStyle/>
        <a:p>
          <a:pPr rtl="1"/>
          <a:endParaRPr lang="ar-SA"/>
        </a:p>
      </dgm:t>
    </dgm:pt>
    <dgm:pt modelId="{4CB5F42B-E99A-49BD-A634-648E34C4C26C}" type="sibTrans" cxnId="{3F292C61-5E7C-44E1-A63B-1E74C3DD0D79}">
      <dgm:prSet/>
      <dgm:spPr/>
      <dgm:t>
        <a:bodyPr/>
        <a:lstStyle/>
        <a:p>
          <a:pPr rtl="1"/>
          <a:endParaRPr lang="ar-SA"/>
        </a:p>
      </dgm:t>
    </dgm:pt>
    <dgm:pt modelId="{DC0EB744-CE1A-46AA-9C86-1FC816F279B9}">
      <dgm:prSet phldrT="[نص]" custT="1"/>
      <dgm:spPr>
        <a:noFill/>
        <a:ln>
          <a:solidFill>
            <a:schemeClr val="accent1">
              <a:lumMod val="40000"/>
              <a:lumOff val="60000"/>
            </a:schemeClr>
          </a:solidFill>
        </a:ln>
      </dgm:spPr>
      <dgm:t>
        <a:bodyPr/>
        <a:lstStyle/>
        <a:p>
          <a:pPr rtl="1"/>
          <a:r>
            <a:rPr lang="en-US" sz="1200" kern="1200" dirty="0">
              <a:solidFill>
                <a:schemeClr val="tx1"/>
              </a:solidFill>
              <a:latin typeface="Sitka Banner" panose="02000505000000020004" pitchFamily="2" charset="0"/>
              <a:ea typeface="+mn-ea"/>
              <a:cs typeface="Arial" charset="0"/>
            </a:rPr>
            <a:t>enhancing mucosal blood flow.</a:t>
          </a:r>
          <a:endParaRPr lang="ar-SA" sz="1200" kern="1200" dirty="0">
            <a:solidFill>
              <a:schemeClr val="tx1"/>
            </a:solidFill>
            <a:latin typeface="Sitka Banner" panose="02000505000000020004" pitchFamily="2" charset="0"/>
            <a:ea typeface="+mn-ea"/>
            <a:cs typeface="Arial" charset="0"/>
          </a:endParaRPr>
        </a:p>
      </dgm:t>
    </dgm:pt>
    <dgm:pt modelId="{9B821C9B-15AA-4F10-9E20-934CD9AFEA3B}" type="parTrans" cxnId="{945F7A61-3332-4965-9C29-A332CBA04218}">
      <dgm:prSet/>
      <dgm:spPr/>
      <dgm:t>
        <a:bodyPr/>
        <a:lstStyle/>
        <a:p>
          <a:pPr rtl="1"/>
          <a:endParaRPr lang="ar-SA"/>
        </a:p>
      </dgm:t>
    </dgm:pt>
    <dgm:pt modelId="{4996DA13-8C51-417C-BDAE-6D454ACB6A82}" type="sibTrans" cxnId="{945F7A61-3332-4965-9C29-A332CBA04218}">
      <dgm:prSet/>
      <dgm:spPr/>
      <dgm:t>
        <a:bodyPr/>
        <a:lstStyle/>
        <a:p>
          <a:pPr rtl="1"/>
          <a:endParaRPr lang="ar-SA"/>
        </a:p>
      </dgm:t>
    </dgm:pt>
    <dgm:pt modelId="{353638EE-0A48-401E-AF9E-73A4DECE1759}">
      <dgm:prSet phldrT="[نص]" custT="1"/>
      <dgm:spPr>
        <a:noFill/>
        <a:ln>
          <a:solidFill>
            <a:srgbClr val="E7ABDA"/>
          </a:solidFill>
        </a:ln>
      </dgm:spPr>
      <dgm:t>
        <a:bodyPr/>
        <a:lstStyle/>
        <a:p>
          <a:pPr marL="0" indent="0" algn="ctr" defTabSz="663123" rtl="0" eaLnBrk="1" latinLnBrk="0" hangingPunct="1">
            <a:spcBef>
              <a:spcPts val="600"/>
            </a:spcBef>
            <a:buFont typeface="Arial" panose="020B0604020202020204" pitchFamily="34" charset="0"/>
            <a:buNone/>
            <a:defRPr/>
          </a:pPr>
          <a:r>
            <a:rPr lang="en-US" sz="1200" kern="1200" dirty="0">
              <a:solidFill>
                <a:schemeClr val="tx1"/>
              </a:solidFill>
              <a:latin typeface="+mn-lt"/>
              <a:ea typeface="+mn-ea"/>
              <a:cs typeface="Arial" charset="0"/>
            </a:rPr>
            <a:t>Hydrochloric acid and pepsin</a:t>
          </a:r>
          <a:endParaRPr lang="ar-SA" sz="1200" kern="1200" dirty="0">
            <a:solidFill>
              <a:schemeClr val="tx1"/>
            </a:solidFill>
            <a:latin typeface="+mn-lt"/>
            <a:ea typeface="+mn-ea"/>
            <a:cs typeface="Arial" charset="0"/>
          </a:endParaRPr>
        </a:p>
      </dgm:t>
    </dgm:pt>
    <dgm:pt modelId="{7BDC3DF2-0E8A-4A91-8C49-E0D291937494}" type="parTrans" cxnId="{B4F73681-F8CA-4034-9836-4D19500E9B9A}">
      <dgm:prSet/>
      <dgm:spPr/>
      <dgm:t>
        <a:bodyPr/>
        <a:lstStyle/>
        <a:p>
          <a:pPr rtl="1"/>
          <a:endParaRPr lang="ar-SA"/>
        </a:p>
      </dgm:t>
    </dgm:pt>
    <dgm:pt modelId="{8A9841E1-B2B5-439A-8458-FFDF17660F98}" type="sibTrans" cxnId="{B4F73681-F8CA-4034-9836-4D19500E9B9A}">
      <dgm:prSet/>
      <dgm:spPr/>
      <dgm:t>
        <a:bodyPr/>
        <a:lstStyle/>
        <a:p>
          <a:pPr rtl="1"/>
          <a:endParaRPr lang="ar-SA"/>
        </a:p>
      </dgm:t>
    </dgm:pt>
    <dgm:pt modelId="{3392703D-66E6-4D1D-A2DD-F73C9108AB57}">
      <dgm:prSet phldrT="[نص]" custT="1"/>
      <dgm:spPr>
        <a:noFill/>
        <a:ln>
          <a:solidFill>
            <a:schemeClr val="accent6">
              <a:lumMod val="40000"/>
              <a:lumOff val="60000"/>
            </a:schemeClr>
          </a:solidFill>
        </a:ln>
      </dgm:spPr>
      <dgm:t>
        <a:bodyPr/>
        <a:lstStyle/>
        <a:p>
          <a:pPr rtl="1"/>
          <a:r>
            <a:rPr lang="en-US" sz="1200" kern="1200" dirty="0">
              <a:solidFill>
                <a:schemeClr val="tx1"/>
              </a:solidFill>
              <a:latin typeface="+mn-lt"/>
              <a:ea typeface="+mn-ea"/>
              <a:cs typeface="Arial" charset="0"/>
            </a:rPr>
            <a:t>destroy gastric and duodenal mucosa.</a:t>
          </a:r>
          <a:endParaRPr lang="ar-SA" sz="1200" kern="1200" dirty="0">
            <a:solidFill>
              <a:schemeClr val="tx1"/>
            </a:solidFill>
            <a:latin typeface="+mn-lt"/>
            <a:ea typeface="+mn-ea"/>
            <a:cs typeface="Arial" charset="0"/>
          </a:endParaRPr>
        </a:p>
      </dgm:t>
    </dgm:pt>
    <dgm:pt modelId="{23C58002-9B47-4591-ABA6-2C15E2C73369}" type="parTrans" cxnId="{3A0B377A-3A80-4A11-81CD-8D1F22F56E56}">
      <dgm:prSet/>
      <dgm:spPr/>
      <dgm:t>
        <a:bodyPr/>
        <a:lstStyle/>
        <a:p>
          <a:pPr rtl="1"/>
          <a:endParaRPr lang="ar-SA"/>
        </a:p>
      </dgm:t>
    </dgm:pt>
    <dgm:pt modelId="{EBD1249F-E474-4445-88A8-FD21E8D9AA00}" type="sibTrans" cxnId="{3A0B377A-3A80-4A11-81CD-8D1F22F56E56}">
      <dgm:prSet/>
      <dgm:spPr/>
      <dgm:t>
        <a:bodyPr/>
        <a:lstStyle/>
        <a:p>
          <a:pPr rtl="1"/>
          <a:endParaRPr lang="ar-SA"/>
        </a:p>
      </dgm:t>
    </dgm:pt>
    <dgm:pt modelId="{F464D8E2-F280-486F-B371-0B242B367F45}" type="pres">
      <dgm:prSet presAssocID="{1CFCBE89-7C9D-490D-85C0-2B9C9C187A32}" presName="diagram" presStyleCnt="0">
        <dgm:presLayoutVars>
          <dgm:chPref val="1"/>
          <dgm:dir/>
          <dgm:animOne val="branch"/>
          <dgm:animLvl val="lvl"/>
          <dgm:resizeHandles val="exact"/>
        </dgm:presLayoutVars>
      </dgm:prSet>
      <dgm:spPr/>
      <dgm:t>
        <a:bodyPr/>
        <a:lstStyle/>
        <a:p>
          <a:endParaRPr lang="en-US"/>
        </a:p>
      </dgm:t>
    </dgm:pt>
    <dgm:pt modelId="{D1DAABE0-A69E-4617-8A79-5E4104EA9B66}" type="pres">
      <dgm:prSet presAssocID="{E2E8762F-2E19-4901-B61A-6FBAE9932D43}" presName="root1" presStyleCnt="0"/>
      <dgm:spPr/>
    </dgm:pt>
    <dgm:pt modelId="{4A6B0BF8-93E2-4563-A417-6CB3FB8BBF75}" type="pres">
      <dgm:prSet presAssocID="{E2E8762F-2E19-4901-B61A-6FBAE9932D43}" presName="LevelOneTextNode" presStyleLbl="node0" presStyleIdx="0" presStyleCnt="2">
        <dgm:presLayoutVars>
          <dgm:chPref val="3"/>
        </dgm:presLayoutVars>
      </dgm:prSet>
      <dgm:spPr/>
      <dgm:t>
        <a:bodyPr/>
        <a:lstStyle/>
        <a:p>
          <a:endParaRPr lang="en-US"/>
        </a:p>
      </dgm:t>
    </dgm:pt>
    <dgm:pt modelId="{4D133052-6EA2-4BEE-8A7C-81CA114A0ECC}" type="pres">
      <dgm:prSet presAssocID="{E2E8762F-2E19-4901-B61A-6FBAE9932D43}" presName="level2hierChild" presStyleCnt="0"/>
      <dgm:spPr/>
    </dgm:pt>
    <dgm:pt modelId="{B3E16E7A-80E7-4BD3-B7C2-73A8471DC04B}" type="pres">
      <dgm:prSet presAssocID="{7BDC3DF2-0E8A-4A91-8C49-E0D291937494}" presName="conn2-1" presStyleLbl="parChTrans1D2" presStyleIdx="0" presStyleCnt="3"/>
      <dgm:spPr/>
      <dgm:t>
        <a:bodyPr/>
        <a:lstStyle/>
        <a:p>
          <a:endParaRPr lang="en-US"/>
        </a:p>
      </dgm:t>
    </dgm:pt>
    <dgm:pt modelId="{9A0FB650-0072-4BAA-BCFA-079BF1344B53}" type="pres">
      <dgm:prSet presAssocID="{7BDC3DF2-0E8A-4A91-8C49-E0D291937494}" presName="connTx" presStyleLbl="parChTrans1D2" presStyleIdx="0" presStyleCnt="3"/>
      <dgm:spPr/>
      <dgm:t>
        <a:bodyPr/>
        <a:lstStyle/>
        <a:p>
          <a:endParaRPr lang="en-US"/>
        </a:p>
      </dgm:t>
    </dgm:pt>
    <dgm:pt modelId="{FA0FD23A-EA26-493A-B7BD-57C7E42E13A4}" type="pres">
      <dgm:prSet presAssocID="{353638EE-0A48-401E-AF9E-73A4DECE1759}" presName="root2" presStyleCnt="0"/>
      <dgm:spPr/>
    </dgm:pt>
    <dgm:pt modelId="{04769468-3D66-40E5-BCF3-6E6C3723864E}" type="pres">
      <dgm:prSet presAssocID="{353638EE-0A48-401E-AF9E-73A4DECE1759}" presName="LevelTwoTextNode" presStyleLbl="node2" presStyleIdx="0" presStyleCnt="3">
        <dgm:presLayoutVars>
          <dgm:chPref val="3"/>
        </dgm:presLayoutVars>
      </dgm:prSet>
      <dgm:spPr/>
      <dgm:t>
        <a:bodyPr/>
        <a:lstStyle/>
        <a:p>
          <a:endParaRPr lang="en-US"/>
        </a:p>
      </dgm:t>
    </dgm:pt>
    <dgm:pt modelId="{B65B9B4D-E77B-4C40-92C3-9C2E0F41233D}" type="pres">
      <dgm:prSet presAssocID="{353638EE-0A48-401E-AF9E-73A4DECE1759}" presName="level3hierChild" presStyleCnt="0"/>
      <dgm:spPr/>
    </dgm:pt>
    <dgm:pt modelId="{B6AB8451-DE2A-491F-8230-56133FB5CF9A}" type="pres">
      <dgm:prSet presAssocID="{23C58002-9B47-4591-ABA6-2C15E2C73369}" presName="conn2-1" presStyleLbl="parChTrans1D3" presStyleIdx="0" presStyleCnt="3"/>
      <dgm:spPr/>
      <dgm:t>
        <a:bodyPr/>
        <a:lstStyle/>
        <a:p>
          <a:endParaRPr lang="en-US"/>
        </a:p>
      </dgm:t>
    </dgm:pt>
    <dgm:pt modelId="{8DE82103-D184-4221-A25B-7BD370D6807B}" type="pres">
      <dgm:prSet presAssocID="{23C58002-9B47-4591-ABA6-2C15E2C73369}" presName="connTx" presStyleLbl="parChTrans1D3" presStyleIdx="0" presStyleCnt="3"/>
      <dgm:spPr/>
      <dgm:t>
        <a:bodyPr/>
        <a:lstStyle/>
        <a:p>
          <a:endParaRPr lang="en-US"/>
        </a:p>
      </dgm:t>
    </dgm:pt>
    <dgm:pt modelId="{55DC1442-1BEE-41FF-9D9E-20406C203CE3}" type="pres">
      <dgm:prSet presAssocID="{3392703D-66E6-4D1D-A2DD-F73C9108AB57}" presName="root2" presStyleCnt="0"/>
      <dgm:spPr/>
    </dgm:pt>
    <dgm:pt modelId="{F220FFAF-8F8A-4B5D-B6E0-F92B10019CAE}" type="pres">
      <dgm:prSet presAssocID="{3392703D-66E6-4D1D-A2DD-F73C9108AB57}" presName="LevelTwoTextNode" presStyleLbl="node3" presStyleIdx="0" presStyleCnt="3" custScaleX="193110">
        <dgm:presLayoutVars>
          <dgm:chPref val="3"/>
        </dgm:presLayoutVars>
      </dgm:prSet>
      <dgm:spPr/>
      <dgm:t>
        <a:bodyPr/>
        <a:lstStyle/>
        <a:p>
          <a:endParaRPr lang="en-US"/>
        </a:p>
      </dgm:t>
    </dgm:pt>
    <dgm:pt modelId="{B80D4C64-A29D-4B24-9D1C-33418C99E2D0}" type="pres">
      <dgm:prSet presAssocID="{3392703D-66E6-4D1D-A2DD-F73C9108AB57}" presName="level3hierChild" presStyleCnt="0"/>
      <dgm:spPr/>
    </dgm:pt>
    <dgm:pt modelId="{7662E5AA-B33D-461C-9035-9E39ADCF0437}" type="pres">
      <dgm:prSet presAssocID="{00359FCD-BF7C-4E75-B1DF-D0527524DC78}" presName="root1" presStyleCnt="0"/>
      <dgm:spPr/>
    </dgm:pt>
    <dgm:pt modelId="{BA4684DD-6C54-49B2-99F2-1FB5AA27B63D}" type="pres">
      <dgm:prSet presAssocID="{00359FCD-BF7C-4E75-B1DF-D0527524DC78}" presName="LevelOneTextNode" presStyleLbl="node0" presStyleIdx="1" presStyleCnt="2">
        <dgm:presLayoutVars>
          <dgm:chPref val="3"/>
        </dgm:presLayoutVars>
      </dgm:prSet>
      <dgm:spPr/>
      <dgm:t>
        <a:bodyPr/>
        <a:lstStyle/>
        <a:p>
          <a:endParaRPr lang="en-US"/>
        </a:p>
      </dgm:t>
    </dgm:pt>
    <dgm:pt modelId="{4CE2F01A-1ED0-4C3C-B1E6-7714EE44757D}" type="pres">
      <dgm:prSet presAssocID="{00359FCD-BF7C-4E75-B1DF-D0527524DC78}" presName="level2hierChild" presStyleCnt="0"/>
      <dgm:spPr/>
    </dgm:pt>
    <dgm:pt modelId="{69DA0C94-F95E-44F2-AFD3-4863AD301DA5}" type="pres">
      <dgm:prSet presAssocID="{7FCD281C-FDD0-43A3-BEC1-9F29D61FE8FD}" presName="conn2-1" presStyleLbl="parChTrans1D2" presStyleIdx="1" presStyleCnt="3"/>
      <dgm:spPr/>
      <dgm:t>
        <a:bodyPr/>
        <a:lstStyle/>
        <a:p>
          <a:endParaRPr lang="en-US"/>
        </a:p>
      </dgm:t>
    </dgm:pt>
    <dgm:pt modelId="{C3EDC7B5-4E9C-4742-94FD-5DDCF7CAD23C}" type="pres">
      <dgm:prSet presAssocID="{7FCD281C-FDD0-43A3-BEC1-9F29D61FE8FD}" presName="connTx" presStyleLbl="parChTrans1D2" presStyleIdx="1" presStyleCnt="3"/>
      <dgm:spPr/>
      <dgm:t>
        <a:bodyPr/>
        <a:lstStyle/>
        <a:p>
          <a:endParaRPr lang="en-US"/>
        </a:p>
      </dgm:t>
    </dgm:pt>
    <dgm:pt modelId="{852FF907-54C5-4C10-8554-0D091910A72A}" type="pres">
      <dgm:prSet presAssocID="{FC9ECE9D-9350-47AA-8203-5944ECFD49D8}" presName="root2" presStyleCnt="0"/>
      <dgm:spPr/>
    </dgm:pt>
    <dgm:pt modelId="{9D80A74B-76A8-47DD-AEF2-EF8EF6B701E6}" type="pres">
      <dgm:prSet presAssocID="{FC9ECE9D-9350-47AA-8203-5944ECFD49D8}" presName="LevelTwoTextNode" presStyleLbl="node2" presStyleIdx="1" presStyleCnt="3" custScaleY="146626">
        <dgm:presLayoutVars>
          <dgm:chPref val="3"/>
        </dgm:presLayoutVars>
      </dgm:prSet>
      <dgm:spPr/>
      <dgm:t>
        <a:bodyPr/>
        <a:lstStyle/>
        <a:p>
          <a:endParaRPr lang="en-US"/>
        </a:p>
      </dgm:t>
    </dgm:pt>
    <dgm:pt modelId="{A7BCE9B1-8A48-41B8-B680-083160835FA2}" type="pres">
      <dgm:prSet presAssocID="{FC9ECE9D-9350-47AA-8203-5944ECFD49D8}" presName="level3hierChild" presStyleCnt="0"/>
      <dgm:spPr/>
    </dgm:pt>
    <dgm:pt modelId="{4CE391F8-36ED-4877-A182-35284448F413}" type="pres">
      <dgm:prSet presAssocID="{793A1890-A1FC-47D7-BF91-60FA02F2935F}" presName="conn2-1" presStyleLbl="parChTrans1D3" presStyleIdx="1" presStyleCnt="3"/>
      <dgm:spPr/>
      <dgm:t>
        <a:bodyPr/>
        <a:lstStyle/>
        <a:p>
          <a:endParaRPr lang="en-US"/>
        </a:p>
      </dgm:t>
    </dgm:pt>
    <dgm:pt modelId="{2EF83BE2-F6F0-47BA-8D26-24981CB3CDDB}" type="pres">
      <dgm:prSet presAssocID="{793A1890-A1FC-47D7-BF91-60FA02F2935F}" presName="connTx" presStyleLbl="parChTrans1D3" presStyleIdx="1" presStyleCnt="3"/>
      <dgm:spPr/>
      <dgm:t>
        <a:bodyPr/>
        <a:lstStyle/>
        <a:p>
          <a:endParaRPr lang="en-US"/>
        </a:p>
      </dgm:t>
    </dgm:pt>
    <dgm:pt modelId="{1A87F530-27B4-418C-94DD-CFAC4F273469}" type="pres">
      <dgm:prSet presAssocID="{2287E7F8-C2B7-45BD-B592-2CB7D7244D8E}" presName="root2" presStyleCnt="0"/>
      <dgm:spPr/>
    </dgm:pt>
    <dgm:pt modelId="{C9DCED56-6DE5-41C0-AB76-1E50B9DBCFB5}" type="pres">
      <dgm:prSet presAssocID="{2287E7F8-C2B7-45BD-B592-2CB7D7244D8E}" presName="LevelTwoTextNode" presStyleLbl="node3" presStyleIdx="1" presStyleCnt="3" custScaleX="207978" custScaleY="144077">
        <dgm:presLayoutVars>
          <dgm:chPref val="3"/>
        </dgm:presLayoutVars>
      </dgm:prSet>
      <dgm:spPr/>
      <dgm:t>
        <a:bodyPr/>
        <a:lstStyle/>
        <a:p>
          <a:endParaRPr lang="en-US"/>
        </a:p>
      </dgm:t>
    </dgm:pt>
    <dgm:pt modelId="{2D27F1D4-B813-45D8-9C79-FF6FE7D5CD18}" type="pres">
      <dgm:prSet presAssocID="{2287E7F8-C2B7-45BD-B592-2CB7D7244D8E}" presName="level3hierChild" presStyleCnt="0"/>
      <dgm:spPr/>
    </dgm:pt>
    <dgm:pt modelId="{38D60864-A5B7-4BB8-BDCD-66E3692F587F}" type="pres">
      <dgm:prSet presAssocID="{C2A34028-5485-4644-BBE7-C841E69E1196}" presName="conn2-1" presStyleLbl="parChTrans1D2" presStyleIdx="2" presStyleCnt="3"/>
      <dgm:spPr/>
      <dgm:t>
        <a:bodyPr/>
        <a:lstStyle/>
        <a:p>
          <a:endParaRPr lang="en-US"/>
        </a:p>
      </dgm:t>
    </dgm:pt>
    <dgm:pt modelId="{EFA606DC-69C9-48A2-B79C-A97AFF6C7E95}" type="pres">
      <dgm:prSet presAssocID="{C2A34028-5485-4644-BBE7-C841E69E1196}" presName="connTx" presStyleLbl="parChTrans1D2" presStyleIdx="2" presStyleCnt="3"/>
      <dgm:spPr/>
      <dgm:t>
        <a:bodyPr/>
        <a:lstStyle/>
        <a:p>
          <a:endParaRPr lang="en-US"/>
        </a:p>
      </dgm:t>
    </dgm:pt>
    <dgm:pt modelId="{1E616044-927F-442B-B58B-92429D56B227}" type="pres">
      <dgm:prSet presAssocID="{2FD48761-F1DA-4567-BD23-0B3A86A323A7}" presName="root2" presStyleCnt="0"/>
      <dgm:spPr/>
    </dgm:pt>
    <dgm:pt modelId="{30AF563B-F731-447D-82E6-36584C6238EF}" type="pres">
      <dgm:prSet presAssocID="{2FD48761-F1DA-4567-BD23-0B3A86A323A7}" presName="LevelTwoTextNode" presStyleLbl="node2" presStyleIdx="2" presStyleCnt="3">
        <dgm:presLayoutVars>
          <dgm:chPref val="3"/>
        </dgm:presLayoutVars>
      </dgm:prSet>
      <dgm:spPr/>
      <dgm:t>
        <a:bodyPr/>
        <a:lstStyle/>
        <a:p>
          <a:endParaRPr lang="en-US"/>
        </a:p>
      </dgm:t>
    </dgm:pt>
    <dgm:pt modelId="{9EA43ADD-C818-4B02-B334-CDD2E9E71BC3}" type="pres">
      <dgm:prSet presAssocID="{2FD48761-F1DA-4567-BD23-0B3A86A323A7}" presName="level3hierChild" presStyleCnt="0"/>
      <dgm:spPr/>
    </dgm:pt>
    <dgm:pt modelId="{DBEA0556-587F-48CD-8C7D-AEC42C46851B}" type="pres">
      <dgm:prSet presAssocID="{B548B676-94AF-421D-A07F-9A81E0847D5B}" presName="conn2-1" presStyleLbl="parChTrans1D3" presStyleIdx="2" presStyleCnt="3"/>
      <dgm:spPr/>
      <dgm:t>
        <a:bodyPr/>
        <a:lstStyle/>
        <a:p>
          <a:endParaRPr lang="en-US"/>
        </a:p>
      </dgm:t>
    </dgm:pt>
    <dgm:pt modelId="{2386FE49-C894-400C-B26C-CD50646ED934}" type="pres">
      <dgm:prSet presAssocID="{B548B676-94AF-421D-A07F-9A81E0847D5B}" presName="connTx" presStyleLbl="parChTrans1D3" presStyleIdx="2" presStyleCnt="3"/>
      <dgm:spPr/>
      <dgm:t>
        <a:bodyPr/>
        <a:lstStyle/>
        <a:p>
          <a:endParaRPr lang="en-US"/>
        </a:p>
      </dgm:t>
    </dgm:pt>
    <dgm:pt modelId="{69585C92-FA82-40EC-AA1C-DB2DB6E913D7}" type="pres">
      <dgm:prSet presAssocID="{FCA7C9E5-3BF4-4E07-A6D9-27DFD28F4814}" presName="root2" presStyleCnt="0"/>
      <dgm:spPr/>
    </dgm:pt>
    <dgm:pt modelId="{CCB9D414-D458-4184-9E98-C238059514F0}" type="pres">
      <dgm:prSet presAssocID="{FCA7C9E5-3BF4-4E07-A6D9-27DFD28F4814}" presName="LevelTwoTextNode" presStyleLbl="node3" presStyleIdx="2" presStyleCnt="3" custScaleX="67828">
        <dgm:presLayoutVars>
          <dgm:chPref val="3"/>
        </dgm:presLayoutVars>
      </dgm:prSet>
      <dgm:spPr/>
      <dgm:t>
        <a:bodyPr/>
        <a:lstStyle/>
        <a:p>
          <a:endParaRPr lang="en-US"/>
        </a:p>
      </dgm:t>
    </dgm:pt>
    <dgm:pt modelId="{4BA7C118-B10E-4F80-82B5-122C6C3D16D0}" type="pres">
      <dgm:prSet presAssocID="{FCA7C9E5-3BF4-4E07-A6D9-27DFD28F4814}" presName="level3hierChild" presStyleCnt="0"/>
      <dgm:spPr/>
    </dgm:pt>
    <dgm:pt modelId="{937B4CA1-36AE-4892-AF05-9D9EE3FD0A8C}" type="pres">
      <dgm:prSet presAssocID="{10433D30-52DB-4D3B-8C37-A570F152BFE6}" presName="conn2-1" presStyleLbl="parChTrans1D4" presStyleIdx="0" presStyleCnt="3"/>
      <dgm:spPr/>
      <dgm:t>
        <a:bodyPr/>
        <a:lstStyle/>
        <a:p>
          <a:endParaRPr lang="en-US"/>
        </a:p>
      </dgm:t>
    </dgm:pt>
    <dgm:pt modelId="{15834F00-3E17-4AED-BC25-A9E22332D1EA}" type="pres">
      <dgm:prSet presAssocID="{10433D30-52DB-4D3B-8C37-A570F152BFE6}" presName="connTx" presStyleLbl="parChTrans1D4" presStyleIdx="0" presStyleCnt="3"/>
      <dgm:spPr/>
      <dgm:t>
        <a:bodyPr/>
        <a:lstStyle/>
        <a:p>
          <a:endParaRPr lang="en-US"/>
        </a:p>
      </dgm:t>
    </dgm:pt>
    <dgm:pt modelId="{9C17AD3F-CAEB-4D00-93E7-049C580C048F}" type="pres">
      <dgm:prSet presAssocID="{AC9F19B6-1712-4943-A534-3B28DC57B25F}" presName="root2" presStyleCnt="0"/>
      <dgm:spPr/>
    </dgm:pt>
    <dgm:pt modelId="{363651AE-E174-48D5-9798-CAB7CE0DE03E}" type="pres">
      <dgm:prSet presAssocID="{AC9F19B6-1712-4943-A534-3B28DC57B25F}" presName="LevelTwoTextNode" presStyleLbl="node4" presStyleIdx="0" presStyleCnt="3" custScaleX="136151" custScaleY="62174">
        <dgm:presLayoutVars>
          <dgm:chPref val="3"/>
        </dgm:presLayoutVars>
      </dgm:prSet>
      <dgm:spPr/>
      <dgm:t>
        <a:bodyPr/>
        <a:lstStyle/>
        <a:p>
          <a:endParaRPr lang="en-US"/>
        </a:p>
      </dgm:t>
    </dgm:pt>
    <dgm:pt modelId="{535364BE-BD80-478A-B3FD-61E1D63CAC88}" type="pres">
      <dgm:prSet presAssocID="{AC9F19B6-1712-4943-A534-3B28DC57B25F}" presName="level3hierChild" presStyleCnt="0"/>
      <dgm:spPr/>
    </dgm:pt>
    <dgm:pt modelId="{B9F47D46-5CF7-44F1-849C-231F97FBBB08}" type="pres">
      <dgm:prSet presAssocID="{F2F479AE-F57A-4A95-94A0-CA91E156EE23}" presName="conn2-1" presStyleLbl="parChTrans1D4" presStyleIdx="1" presStyleCnt="3"/>
      <dgm:spPr/>
      <dgm:t>
        <a:bodyPr/>
        <a:lstStyle/>
        <a:p>
          <a:endParaRPr lang="en-US"/>
        </a:p>
      </dgm:t>
    </dgm:pt>
    <dgm:pt modelId="{6B0B4DA1-84E8-42B5-AB55-B72CB4E5BFF4}" type="pres">
      <dgm:prSet presAssocID="{F2F479AE-F57A-4A95-94A0-CA91E156EE23}" presName="connTx" presStyleLbl="parChTrans1D4" presStyleIdx="1" presStyleCnt="3"/>
      <dgm:spPr/>
      <dgm:t>
        <a:bodyPr/>
        <a:lstStyle/>
        <a:p>
          <a:endParaRPr lang="en-US"/>
        </a:p>
      </dgm:t>
    </dgm:pt>
    <dgm:pt modelId="{7740E21F-54E9-4D0E-B41C-A8668687EC4E}" type="pres">
      <dgm:prSet presAssocID="{6AAEDA1E-1955-4E1A-9ED4-D38E3DAC4EDB}" presName="root2" presStyleCnt="0"/>
      <dgm:spPr/>
    </dgm:pt>
    <dgm:pt modelId="{21C6F44A-EA0C-44E8-9A4D-961133BC7C86}" type="pres">
      <dgm:prSet presAssocID="{6AAEDA1E-1955-4E1A-9ED4-D38E3DAC4EDB}" presName="LevelTwoTextNode" presStyleLbl="node4" presStyleIdx="1" presStyleCnt="3" custScaleX="163867">
        <dgm:presLayoutVars>
          <dgm:chPref val="3"/>
        </dgm:presLayoutVars>
      </dgm:prSet>
      <dgm:spPr/>
      <dgm:t>
        <a:bodyPr/>
        <a:lstStyle/>
        <a:p>
          <a:endParaRPr lang="en-US"/>
        </a:p>
      </dgm:t>
    </dgm:pt>
    <dgm:pt modelId="{DAD337BF-6FFA-40EF-AB6E-5BDA15665809}" type="pres">
      <dgm:prSet presAssocID="{6AAEDA1E-1955-4E1A-9ED4-D38E3DAC4EDB}" presName="level3hierChild" presStyleCnt="0"/>
      <dgm:spPr/>
    </dgm:pt>
    <dgm:pt modelId="{8CB5154C-9B22-48CE-9E52-FF94A73B66ED}" type="pres">
      <dgm:prSet presAssocID="{9B821C9B-15AA-4F10-9E20-934CD9AFEA3B}" presName="conn2-1" presStyleLbl="parChTrans1D4" presStyleIdx="2" presStyleCnt="3"/>
      <dgm:spPr/>
      <dgm:t>
        <a:bodyPr/>
        <a:lstStyle/>
        <a:p>
          <a:endParaRPr lang="en-US"/>
        </a:p>
      </dgm:t>
    </dgm:pt>
    <dgm:pt modelId="{F2DA1811-43DB-4F51-BBD8-126080676362}" type="pres">
      <dgm:prSet presAssocID="{9B821C9B-15AA-4F10-9E20-934CD9AFEA3B}" presName="connTx" presStyleLbl="parChTrans1D4" presStyleIdx="2" presStyleCnt="3"/>
      <dgm:spPr/>
      <dgm:t>
        <a:bodyPr/>
        <a:lstStyle/>
        <a:p>
          <a:endParaRPr lang="en-US"/>
        </a:p>
      </dgm:t>
    </dgm:pt>
    <dgm:pt modelId="{56C6ED64-19F7-41DA-8D88-D9AD89FF3EB3}" type="pres">
      <dgm:prSet presAssocID="{DC0EB744-CE1A-46AA-9C86-1FC816F279B9}" presName="root2" presStyleCnt="0"/>
      <dgm:spPr/>
    </dgm:pt>
    <dgm:pt modelId="{826CE3F2-E77A-49EB-BEE6-C76C782CB94D}" type="pres">
      <dgm:prSet presAssocID="{DC0EB744-CE1A-46AA-9C86-1FC816F279B9}" presName="LevelTwoTextNode" presStyleLbl="node4" presStyleIdx="2" presStyleCnt="3" custScaleX="146763" custScaleY="56519">
        <dgm:presLayoutVars>
          <dgm:chPref val="3"/>
        </dgm:presLayoutVars>
      </dgm:prSet>
      <dgm:spPr/>
      <dgm:t>
        <a:bodyPr/>
        <a:lstStyle/>
        <a:p>
          <a:endParaRPr lang="en-US"/>
        </a:p>
      </dgm:t>
    </dgm:pt>
    <dgm:pt modelId="{78F5C7FC-8C87-4EB0-8019-85129F692D1E}" type="pres">
      <dgm:prSet presAssocID="{DC0EB744-CE1A-46AA-9C86-1FC816F279B9}" presName="level3hierChild" presStyleCnt="0"/>
      <dgm:spPr/>
    </dgm:pt>
  </dgm:ptLst>
  <dgm:cxnLst>
    <dgm:cxn modelId="{3F292C61-5E7C-44E1-A63B-1E74C3DD0D79}" srcId="{FCA7C9E5-3BF4-4E07-A6D9-27DFD28F4814}" destId="{6AAEDA1E-1955-4E1A-9ED4-D38E3DAC4EDB}" srcOrd="1" destOrd="0" parTransId="{F2F479AE-F57A-4A95-94A0-CA91E156EE23}" sibTransId="{4CB5F42B-E99A-49BD-A634-648E34C4C26C}"/>
    <dgm:cxn modelId="{943298EA-171B-4CC0-B992-874690948BE3}" type="presOf" srcId="{7BDC3DF2-0E8A-4A91-8C49-E0D291937494}" destId="{B3E16E7A-80E7-4BD3-B7C2-73A8471DC04B}" srcOrd="0" destOrd="0" presId="urn:microsoft.com/office/officeart/2005/8/layout/hierarchy2"/>
    <dgm:cxn modelId="{3AA1B924-5E6D-440B-AAE2-C3123FDDEFC4}" type="presOf" srcId="{7FCD281C-FDD0-43A3-BEC1-9F29D61FE8FD}" destId="{C3EDC7B5-4E9C-4742-94FD-5DDCF7CAD23C}" srcOrd="1" destOrd="0" presId="urn:microsoft.com/office/officeart/2005/8/layout/hierarchy2"/>
    <dgm:cxn modelId="{F064FCC8-59E7-4A40-BBA7-6F4F752DA052}" type="presOf" srcId="{7BDC3DF2-0E8A-4A91-8C49-E0D291937494}" destId="{9A0FB650-0072-4BAA-BCFA-079BF1344B53}" srcOrd="1" destOrd="0" presId="urn:microsoft.com/office/officeart/2005/8/layout/hierarchy2"/>
    <dgm:cxn modelId="{360842DF-452D-4576-85D3-B97D8723D0F2}" type="presOf" srcId="{23C58002-9B47-4591-ABA6-2C15E2C73369}" destId="{B6AB8451-DE2A-491F-8230-56133FB5CF9A}" srcOrd="0" destOrd="0" presId="urn:microsoft.com/office/officeart/2005/8/layout/hierarchy2"/>
    <dgm:cxn modelId="{D6627467-6713-4140-98CF-D8D76F6A45DB}" type="presOf" srcId="{F2F479AE-F57A-4A95-94A0-CA91E156EE23}" destId="{B9F47D46-5CF7-44F1-849C-231F97FBBB08}" srcOrd="0" destOrd="0" presId="urn:microsoft.com/office/officeart/2005/8/layout/hierarchy2"/>
    <dgm:cxn modelId="{D50C29AD-0FBE-418D-B53C-11721201CB3D}" srcId="{FCA7C9E5-3BF4-4E07-A6D9-27DFD28F4814}" destId="{AC9F19B6-1712-4943-A534-3B28DC57B25F}" srcOrd="0" destOrd="0" parTransId="{10433D30-52DB-4D3B-8C37-A570F152BFE6}" sibTransId="{19705D6E-D189-473D-BA7F-E27F26458A46}"/>
    <dgm:cxn modelId="{ECB43557-76B6-4D79-9D95-5E1F6B6FED71}" type="presOf" srcId="{AC9F19B6-1712-4943-A534-3B28DC57B25F}" destId="{363651AE-E174-48D5-9798-CAB7CE0DE03E}" srcOrd="0" destOrd="0" presId="urn:microsoft.com/office/officeart/2005/8/layout/hierarchy2"/>
    <dgm:cxn modelId="{B112B10F-ACCF-4D1B-8BD6-AE3684400203}" type="presOf" srcId="{C2A34028-5485-4644-BBE7-C841E69E1196}" destId="{38D60864-A5B7-4BB8-BDCD-66E3692F587F}" srcOrd="0" destOrd="0" presId="urn:microsoft.com/office/officeart/2005/8/layout/hierarchy2"/>
    <dgm:cxn modelId="{EB12686C-2BDD-4ED7-8D2F-6C525BFA91B8}" type="presOf" srcId="{6AAEDA1E-1955-4E1A-9ED4-D38E3DAC4EDB}" destId="{21C6F44A-EA0C-44E8-9A4D-961133BC7C86}" srcOrd="0" destOrd="0" presId="urn:microsoft.com/office/officeart/2005/8/layout/hierarchy2"/>
    <dgm:cxn modelId="{3650B075-0ED5-4AAA-B430-B1326D4FB4EE}" srcId="{00359FCD-BF7C-4E75-B1DF-D0527524DC78}" destId="{2FD48761-F1DA-4567-BD23-0B3A86A323A7}" srcOrd="1" destOrd="0" parTransId="{C2A34028-5485-4644-BBE7-C841E69E1196}" sibTransId="{09AED58A-F8CA-4A31-A553-9CE487A666AE}"/>
    <dgm:cxn modelId="{E6BEE538-8870-4D2D-8963-A8F49ED150F9}" type="presOf" srcId="{2287E7F8-C2B7-45BD-B592-2CB7D7244D8E}" destId="{C9DCED56-6DE5-41C0-AB76-1E50B9DBCFB5}" srcOrd="0" destOrd="0" presId="urn:microsoft.com/office/officeart/2005/8/layout/hierarchy2"/>
    <dgm:cxn modelId="{7C364F76-E6F9-4153-93F4-95244E323715}" type="presOf" srcId="{00359FCD-BF7C-4E75-B1DF-D0527524DC78}" destId="{BA4684DD-6C54-49B2-99F2-1FB5AA27B63D}" srcOrd="0" destOrd="0" presId="urn:microsoft.com/office/officeart/2005/8/layout/hierarchy2"/>
    <dgm:cxn modelId="{AC728CF4-68FD-4B7C-B5CB-80E5DD924781}" type="presOf" srcId="{353638EE-0A48-401E-AF9E-73A4DECE1759}" destId="{04769468-3D66-40E5-BCF3-6E6C3723864E}" srcOrd="0" destOrd="0" presId="urn:microsoft.com/office/officeart/2005/8/layout/hierarchy2"/>
    <dgm:cxn modelId="{FD0B8B2F-2F63-4020-9268-EAE652720541}" srcId="{00359FCD-BF7C-4E75-B1DF-D0527524DC78}" destId="{FC9ECE9D-9350-47AA-8203-5944ECFD49D8}" srcOrd="0" destOrd="0" parTransId="{7FCD281C-FDD0-43A3-BEC1-9F29D61FE8FD}" sibTransId="{210D767D-D40C-4F78-821A-6158555F8A53}"/>
    <dgm:cxn modelId="{58275D50-6E26-4DFB-AA42-65604F621693}" type="presOf" srcId="{E2E8762F-2E19-4901-B61A-6FBAE9932D43}" destId="{4A6B0BF8-93E2-4563-A417-6CB3FB8BBF75}" srcOrd="0" destOrd="0" presId="urn:microsoft.com/office/officeart/2005/8/layout/hierarchy2"/>
    <dgm:cxn modelId="{ED08C0B9-319C-4C09-A814-25137E2E0549}" type="presOf" srcId="{10433D30-52DB-4D3B-8C37-A570F152BFE6}" destId="{937B4CA1-36AE-4892-AF05-9D9EE3FD0A8C}" srcOrd="0" destOrd="0" presId="urn:microsoft.com/office/officeart/2005/8/layout/hierarchy2"/>
    <dgm:cxn modelId="{B4F73681-F8CA-4034-9836-4D19500E9B9A}" srcId="{E2E8762F-2E19-4901-B61A-6FBAE9932D43}" destId="{353638EE-0A48-401E-AF9E-73A4DECE1759}" srcOrd="0" destOrd="0" parTransId="{7BDC3DF2-0E8A-4A91-8C49-E0D291937494}" sibTransId="{8A9841E1-B2B5-439A-8458-FFDF17660F98}"/>
    <dgm:cxn modelId="{082A1903-1C02-49E3-A889-BA5071AA423A}" srcId="{1CFCBE89-7C9D-490D-85C0-2B9C9C187A32}" destId="{E2E8762F-2E19-4901-B61A-6FBAE9932D43}" srcOrd="0" destOrd="0" parTransId="{A4823459-D522-49E7-82F7-EF001501E128}" sibTransId="{3BA4E3F8-9EDB-4AE3-9A59-2915C10E8603}"/>
    <dgm:cxn modelId="{F27B41BA-CF65-4ED6-8608-0A63D856596D}" type="presOf" srcId="{DC0EB744-CE1A-46AA-9C86-1FC816F279B9}" destId="{826CE3F2-E77A-49EB-BEE6-C76C782CB94D}" srcOrd="0" destOrd="0" presId="urn:microsoft.com/office/officeart/2005/8/layout/hierarchy2"/>
    <dgm:cxn modelId="{EC6CF848-7DDD-4667-8E59-FD5C4FA70AE4}" type="presOf" srcId="{7FCD281C-FDD0-43A3-BEC1-9F29D61FE8FD}" destId="{69DA0C94-F95E-44F2-AFD3-4863AD301DA5}" srcOrd="0" destOrd="0" presId="urn:microsoft.com/office/officeart/2005/8/layout/hierarchy2"/>
    <dgm:cxn modelId="{F77F45EC-0F53-4CDA-B7B2-1053A8BC7CBC}" type="presOf" srcId="{23C58002-9B47-4591-ABA6-2C15E2C73369}" destId="{8DE82103-D184-4221-A25B-7BD370D6807B}" srcOrd="1" destOrd="0" presId="urn:microsoft.com/office/officeart/2005/8/layout/hierarchy2"/>
    <dgm:cxn modelId="{9CD8A5B6-1ACD-4107-9D1A-06A49801139B}" type="presOf" srcId="{1CFCBE89-7C9D-490D-85C0-2B9C9C187A32}" destId="{F464D8E2-F280-486F-B371-0B242B367F45}" srcOrd="0" destOrd="0" presId="urn:microsoft.com/office/officeart/2005/8/layout/hierarchy2"/>
    <dgm:cxn modelId="{87DEC920-7E24-40A5-AD5D-2B3F9ADA8FC9}" type="presOf" srcId="{FC9ECE9D-9350-47AA-8203-5944ECFD49D8}" destId="{9D80A74B-76A8-47DD-AEF2-EF8EF6B701E6}" srcOrd="0" destOrd="0" presId="urn:microsoft.com/office/officeart/2005/8/layout/hierarchy2"/>
    <dgm:cxn modelId="{19803522-03E7-403A-AA14-1D9314C0D1DD}" type="presOf" srcId="{C2A34028-5485-4644-BBE7-C841E69E1196}" destId="{EFA606DC-69C9-48A2-B79C-A97AFF6C7E95}" srcOrd="1" destOrd="0" presId="urn:microsoft.com/office/officeart/2005/8/layout/hierarchy2"/>
    <dgm:cxn modelId="{AFC04449-FBC1-4B37-824A-0F26919A806E}" type="presOf" srcId="{9B821C9B-15AA-4F10-9E20-934CD9AFEA3B}" destId="{F2DA1811-43DB-4F51-BBD8-126080676362}" srcOrd="1" destOrd="0" presId="urn:microsoft.com/office/officeart/2005/8/layout/hierarchy2"/>
    <dgm:cxn modelId="{CC0BED9B-B662-403B-BDEF-A2940A505DB7}" type="presOf" srcId="{F2F479AE-F57A-4A95-94A0-CA91E156EE23}" destId="{6B0B4DA1-84E8-42B5-AB55-B72CB4E5BFF4}" srcOrd="1" destOrd="0" presId="urn:microsoft.com/office/officeart/2005/8/layout/hierarchy2"/>
    <dgm:cxn modelId="{1AD1C57A-CE00-4333-9D03-6ABC3FDFA3F5}" type="presOf" srcId="{B548B676-94AF-421D-A07F-9A81E0847D5B}" destId="{DBEA0556-587F-48CD-8C7D-AEC42C46851B}" srcOrd="0" destOrd="0" presId="urn:microsoft.com/office/officeart/2005/8/layout/hierarchy2"/>
    <dgm:cxn modelId="{95BFB396-C68A-4DC4-83E3-8A9FE3F967CD}" srcId="{1CFCBE89-7C9D-490D-85C0-2B9C9C187A32}" destId="{00359FCD-BF7C-4E75-B1DF-D0527524DC78}" srcOrd="1" destOrd="0" parTransId="{8F75A3A6-EE97-44F9-8F29-DD9F26F7901C}" sibTransId="{CB223245-3577-47E1-B524-46BE7263DBB1}"/>
    <dgm:cxn modelId="{945F7A61-3332-4965-9C29-A332CBA04218}" srcId="{FCA7C9E5-3BF4-4E07-A6D9-27DFD28F4814}" destId="{DC0EB744-CE1A-46AA-9C86-1FC816F279B9}" srcOrd="2" destOrd="0" parTransId="{9B821C9B-15AA-4F10-9E20-934CD9AFEA3B}" sibTransId="{4996DA13-8C51-417C-BDAE-6D454ACB6A82}"/>
    <dgm:cxn modelId="{0AF2E303-4907-4644-B5DB-DCD838159BCA}" type="presOf" srcId="{3392703D-66E6-4D1D-A2DD-F73C9108AB57}" destId="{F220FFAF-8F8A-4B5D-B6E0-F92B10019CAE}" srcOrd="0" destOrd="0" presId="urn:microsoft.com/office/officeart/2005/8/layout/hierarchy2"/>
    <dgm:cxn modelId="{0157F0D2-21FA-4C96-9773-72411CAD834A}" type="presOf" srcId="{793A1890-A1FC-47D7-BF91-60FA02F2935F}" destId="{4CE391F8-36ED-4877-A182-35284448F413}" srcOrd="0" destOrd="0" presId="urn:microsoft.com/office/officeart/2005/8/layout/hierarchy2"/>
    <dgm:cxn modelId="{8D9B7EE1-D703-4591-AB94-7794F652E6FE}" type="presOf" srcId="{793A1890-A1FC-47D7-BF91-60FA02F2935F}" destId="{2EF83BE2-F6F0-47BA-8D26-24981CB3CDDB}" srcOrd="1" destOrd="0" presId="urn:microsoft.com/office/officeart/2005/8/layout/hierarchy2"/>
    <dgm:cxn modelId="{CCF82E2D-5346-4957-A4FF-2A5902EAA407}" type="presOf" srcId="{B548B676-94AF-421D-A07F-9A81E0847D5B}" destId="{2386FE49-C894-400C-B26C-CD50646ED934}" srcOrd="1" destOrd="0" presId="urn:microsoft.com/office/officeart/2005/8/layout/hierarchy2"/>
    <dgm:cxn modelId="{1F8B0402-0554-43B6-AC42-858260AC1699}" type="presOf" srcId="{2FD48761-F1DA-4567-BD23-0B3A86A323A7}" destId="{30AF563B-F731-447D-82E6-36584C6238EF}" srcOrd="0" destOrd="0" presId="urn:microsoft.com/office/officeart/2005/8/layout/hierarchy2"/>
    <dgm:cxn modelId="{575A3680-5577-495E-8616-FF704E45CD8E}" type="presOf" srcId="{FCA7C9E5-3BF4-4E07-A6D9-27DFD28F4814}" destId="{CCB9D414-D458-4184-9E98-C238059514F0}" srcOrd="0" destOrd="0" presId="urn:microsoft.com/office/officeart/2005/8/layout/hierarchy2"/>
    <dgm:cxn modelId="{656359FB-0295-46F4-8494-180F8FADA810}" srcId="{2FD48761-F1DA-4567-BD23-0B3A86A323A7}" destId="{FCA7C9E5-3BF4-4E07-A6D9-27DFD28F4814}" srcOrd="0" destOrd="0" parTransId="{B548B676-94AF-421D-A07F-9A81E0847D5B}" sibTransId="{8A726158-CA83-47A4-B3CD-40D7FE6E13FA}"/>
    <dgm:cxn modelId="{3A0B377A-3A80-4A11-81CD-8D1F22F56E56}" srcId="{353638EE-0A48-401E-AF9E-73A4DECE1759}" destId="{3392703D-66E6-4D1D-A2DD-F73C9108AB57}" srcOrd="0" destOrd="0" parTransId="{23C58002-9B47-4591-ABA6-2C15E2C73369}" sibTransId="{EBD1249F-E474-4445-88A8-FD21E8D9AA00}"/>
    <dgm:cxn modelId="{F9768CF3-32CB-4D89-B1A6-C72AB676AD94}" type="presOf" srcId="{10433D30-52DB-4D3B-8C37-A570F152BFE6}" destId="{15834F00-3E17-4AED-BC25-A9E22332D1EA}" srcOrd="1" destOrd="0" presId="urn:microsoft.com/office/officeart/2005/8/layout/hierarchy2"/>
    <dgm:cxn modelId="{EB01BAC5-B0BA-4D23-9F06-F416FFEEDBFE}" srcId="{FC9ECE9D-9350-47AA-8203-5944ECFD49D8}" destId="{2287E7F8-C2B7-45BD-B592-2CB7D7244D8E}" srcOrd="0" destOrd="0" parTransId="{793A1890-A1FC-47D7-BF91-60FA02F2935F}" sibTransId="{45334B32-E5A9-4ED8-934F-3B9331C86FC3}"/>
    <dgm:cxn modelId="{8B0534D4-053B-4D6F-9FDD-07A0ED4D4A33}" type="presOf" srcId="{9B821C9B-15AA-4F10-9E20-934CD9AFEA3B}" destId="{8CB5154C-9B22-48CE-9E52-FF94A73B66ED}" srcOrd="0" destOrd="0" presId="urn:microsoft.com/office/officeart/2005/8/layout/hierarchy2"/>
    <dgm:cxn modelId="{81B73E25-A3B9-483C-BB3E-9E22B801AB5A}" type="presParOf" srcId="{F464D8E2-F280-486F-B371-0B242B367F45}" destId="{D1DAABE0-A69E-4617-8A79-5E4104EA9B66}" srcOrd="0" destOrd="0" presId="urn:microsoft.com/office/officeart/2005/8/layout/hierarchy2"/>
    <dgm:cxn modelId="{638CE7E6-2A0C-4D35-9427-CC25322089C4}" type="presParOf" srcId="{D1DAABE0-A69E-4617-8A79-5E4104EA9B66}" destId="{4A6B0BF8-93E2-4563-A417-6CB3FB8BBF75}" srcOrd="0" destOrd="0" presId="urn:microsoft.com/office/officeart/2005/8/layout/hierarchy2"/>
    <dgm:cxn modelId="{FD984A72-ABF0-4071-9ED1-3AB61F8E2CA4}" type="presParOf" srcId="{D1DAABE0-A69E-4617-8A79-5E4104EA9B66}" destId="{4D133052-6EA2-4BEE-8A7C-81CA114A0ECC}" srcOrd="1" destOrd="0" presId="urn:microsoft.com/office/officeart/2005/8/layout/hierarchy2"/>
    <dgm:cxn modelId="{26869AC6-4CBA-4442-97DA-C4AADA0E4777}" type="presParOf" srcId="{4D133052-6EA2-4BEE-8A7C-81CA114A0ECC}" destId="{B3E16E7A-80E7-4BD3-B7C2-73A8471DC04B}" srcOrd="0" destOrd="0" presId="urn:microsoft.com/office/officeart/2005/8/layout/hierarchy2"/>
    <dgm:cxn modelId="{131B8287-D479-4438-8EB1-F5EF75059E00}" type="presParOf" srcId="{B3E16E7A-80E7-4BD3-B7C2-73A8471DC04B}" destId="{9A0FB650-0072-4BAA-BCFA-079BF1344B53}" srcOrd="0" destOrd="0" presId="urn:microsoft.com/office/officeart/2005/8/layout/hierarchy2"/>
    <dgm:cxn modelId="{810FD3E5-5768-4563-A2B5-17F93738BF4B}" type="presParOf" srcId="{4D133052-6EA2-4BEE-8A7C-81CA114A0ECC}" destId="{FA0FD23A-EA26-493A-B7BD-57C7E42E13A4}" srcOrd="1" destOrd="0" presId="urn:microsoft.com/office/officeart/2005/8/layout/hierarchy2"/>
    <dgm:cxn modelId="{3A8B127F-0E63-4EAD-BE15-2F0032EBA2CE}" type="presParOf" srcId="{FA0FD23A-EA26-493A-B7BD-57C7E42E13A4}" destId="{04769468-3D66-40E5-BCF3-6E6C3723864E}" srcOrd="0" destOrd="0" presId="urn:microsoft.com/office/officeart/2005/8/layout/hierarchy2"/>
    <dgm:cxn modelId="{A6468120-6838-4D17-B84F-4DA410235CCB}" type="presParOf" srcId="{FA0FD23A-EA26-493A-B7BD-57C7E42E13A4}" destId="{B65B9B4D-E77B-4C40-92C3-9C2E0F41233D}" srcOrd="1" destOrd="0" presId="urn:microsoft.com/office/officeart/2005/8/layout/hierarchy2"/>
    <dgm:cxn modelId="{221B8223-AA05-4C8D-B681-66051B66AAA0}" type="presParOf" srcId="{B65B9B4D-E77B-4C40-92C3-9C2E0F41233D}" destId="{B6AB8451-DE2A-491F-8230-56133FB5CF9A}" srcOrd="0" destOrd="0" presId="urn:microsoft.com/office/officeart/2005/8/layout/hierarchy2"/>
    <dgm:cxn modelId="{22CCFC64-95FA-4966-A455-10D5879F58FF}" type="presParOf" srcId="{B6AB8451-DE2A-491F-8230-56133FB5CF9A}" destId="{8DE82103-D184-4221-A25B-7BD370D6807B}" srcOrd="0" destOrd="0" presId="urn:microsoft.com/office/officeart/2005/8/layout/hierarchy2"/>
    <dgm:cxn modelId="{95276E5B-889C-4000-97E0-886D8DF70036}" type="presParOf" srcId="{B65B9B4D-E77B-4C40-92C3-9C2E0F41233D}" destId="{55DC1442-1BEE-41FF-9D9E-20406C203CE3}" srcOrd="1" destOrd="0" presId="urn:microsoft.com/office/officeart/2005/8/layout/hierarchy2"/>
    <dgm:cxn modelId="{152C24AB-2EE9-4616-AFA0-272110516F52}" type="presParOf" srcId="{55DC1442-1BEE-41FF-9D9E-20406C203CE3}" destId="{F220FFAF-8F8A-4B5D-B6E0-F92B10019CAE}" srcOrd="0" destOrd="0" presId="urn:microsoft.com/office/officeart/2005/8/layout/hierarchy2"/>
    <dgm:cxn modelId="{1667FF2C-F051-496F-844D-81469DBE2357}" type="presParOf" srcId="{55DC1442-1BEE-41FF-9D9E-20406C203CE3}" destId="{B80D4C64-A29D-4B24-9D1C-33418C99E2D0}" srcOrd="1" destOrd="0" presId="urn:microsoft.com/office/officeart/2005/8/layout/hierarchy2"/>
    <dgm:cxn modelId="{FCFB2955-7CB7-45D0-AD48-C3461415E2CF}" type="presParOf" srcId="{F464D8E2-F280-486F-B371-0B242B367F45}" destId="{7662E5AA-B33D-461C-9035-9E39ADCF0437}" srcOrd="1" destOrd="0" presId="urn:microsoft.com/office/officeart/2005/8/layout/hierarchy2"/>
    <dgm:cxn modelId="{10762645-B5C4-4C4E-859A-F16B52123996}" type="presParOf" srcId="{7662E5AA-B33D-461C-9035-9E39ADCF0437}" destId="{BA4684DD-6C54-49B2-99F2-1FB5AA27B63D}" srcOrd="0" destOrd="0" presId="urn:microsoft.com/office/officeart/2005/8/layout/hierarchy2"/>
    <dgm:cxn modelId="{883FCB6C-A3B8-4541-B867-4A4604232B6C}" type="presParOf" srcId="{7662E5AA-B33D-461C-9035-9E39ADCF0437}" destId="{4CE2F01A-1ED0-4C3C-B1E6-7714EE44757D}" srcOrd="1" destOrd="0" presId="urn:microsoft.com/office/officeart/2005/8/layout/hierarchy2"/>
    <dgm:cxn modelId="{73DC8A52-0EBA-4A09-8C3B-34F156B1457C}" type="presParOf" srcId="{4CE2F01A-1ED0-4C3C-B1E6-7714EE44757D}" destId="{69DA0C94-F95E-44F2-AFD3-4863AD301DA5}" srcOrd="0" destOrd="0" presId="urn:microsoft.com/office/officeart/2005/8/layout/hierarchy2"/>
    <dgm:cxn modelId="{2CA64228-977B-48F6-94CC-EFCC1E45DD82}" type="presParOf" srcId="{69DA0C94-F95E-44F2-AFD3-4863AD301DA5}" destId="{C3EDC7B5-4E9C-4742-94FD-5DDCF7CAD23C}" srcOrd="0" destOrd="0" presId="urn:microsoft.com/office/officeart/2005/8/layout/hierarchy2"/>
    <dgm:cxn modelId="{E67A1C80-1866-4D6B-8760-D82FA88593CE}" type="presParOf" srcId="{4CE2F01A-1ED0-4C3C-B1E6-7714EE44757D}" destId="{852FF907-54C5-4C10-8554-0D091910A72A}" srcOrd="1" destOrd="0" presId="urn:microsoft.com/office/officeart/2005/8/layout/hierarchy2"/>
    <dgm:cxn modelId="{22202421-4C31-4DB6-8CCF-2F65DB1C03FE}" type="presParOf" srcId="{852FF907-54C5-4C10-8554-0D091910A72A}" destId="{9D80A74B-76A8-47DD-AEF2-EF8EF6B701E6}" srcOrd="0" destOrd="0" presId="urn:microsoft.com/office/officeart/2005/8/layout/hierarchy2"/>
    <dgm:cxn modelId="{21603600-277E-4F7C-A48D-2552F92C4F5A}" type="presParOf" srcId="{852FF907-54C5-4C10-8554-0D091910A72A}" destId="{A7BCE9B1-8A48-41B8-B680-083160835FA2}" srcOrd="1" destOrd="0" presId="urn:microsoft.com/office/officeart/2005/8/layout/hierarchy2"/>
    <dgm:cxn modelId="{20B75061-5F1C-4457-A1F9-DE1EE9932D2A}" type="presParOf" srcId="{A7BCE9B1-8A48-41B8-B680-083160835FA2}" destId="{4CE391F8-36ED-4877-A182-35284448F413}" srcOrd="0" destOrd="0" presId="urn:microsoft.com/office/officeart/2005/8/layout/hierarchy2"/>
    <dgm:cxn modelId="{DCD4FB13-8199-45CA-82EF-FF72A02455AE}" type="presParOf" srcId="{4CE391F8-36ED-4877-A182-35284448F413}" destId="{2EF83BE2-F6F0-47BA-8D26-24981CB3CDDB}" srcOrd="0" destOrd="0" presId="urn:microsoft.com/office/officeart/2005/8/layout/hierarchy2"/>
    <dgm:cxn modelId="{A855B6B6-B88E-417E-9F8D-1FB357E40302}" type="presParOf" srcId="{A7BCE9B1-8A48-41B8-B680-083160835FA2}" destId="{1A87F530-27B4-418C-94DD-CFAC4F273469}" srcOrd="1" destOrd="0" presId="urn:microsoft.com/office/officeart/2005/8/layout/hierarchy2"/>
    <dgm:cxn modelId="{89AAAB16-E5F7-4A35-A62E-ADC73C7B1040}" type="presParOf" srcId="{1A87F530-27B4-418C-94DD-CFAC4F273469}" destId="{C9DCED56-6DE5-41C0-AB76-1E50B9DBCFB5}" srcOrd="0" destOrd="0" presId="urn:microsoft.com/office/officeart/2005/8/layout/hierarchy2"/>
    <dgm:cxn modelId="{96336CDF-D311-49C9-BF18-981C22AC1798}" type="presParOf" srcId="{1A87F530-27B4-418C-94DD-CFAC4F273469}" destId="{2D27F1D4-B813-45D8-9C79-FF6FE7D5CD18}" srcOrd="1" destOrd="0" presId="urn:microsoft.com/office/officeart/2005/8/layout/hierarchy2"/>
    <dgm:cxn modelId="{3185FC99-C132-4FEC-B3E9-0926805CE0AF}" type="presParOf" srcId="{4CE2F01A-1ED0-4C3C-B1E6-7714EE44757D}" destId="{38D60864-A5B7-4BB8-BDCD-66E3692F587F}" srcOrd="2" destOrd="0" presId="urn:microsoft.com/office/officeart/2005/8/layout/hierarchy2"/>
    <dgm:cxn modelId="{77B69D3B-F027-46EF-9008-5D4B9B64B0FC}" type="presParOf" srcId="{38D60864-A5B7-4BB8-BDCD-66E3692F587F}" destId="{EFA606DC-69C9-48A2-B79C-A97AFF6C7E95}" srcOrd="0" destOrd="0" presId="urn:microsoft.com/office/officeart/2005/8/layout/hierarchy2"/>
    <dgm:cxn modelId="{3426B43E-ECC2-4C3D-BB28-F0FA6484EBCB}" type="presParOf" srcId="{4CE2F01A-1ED0-4C3C-B1E6-7714EE44757D}" destId="{1E616044-927F-442B-B58B-92429D56B227}" srcOrd="3" destOrd="0" presId="urn:microsoft.com/office/officeart/2005/8/layout/hierarchy2"/>
    <dgm:cxn modelId="{944DEF19-C6AC-474F-9CCC-6D6276B7E7EB}" type="presParOf" srcId="{1E616044-927F-442B-B58B-92429D56B227}" destId="{30AF563B-F731-447D-82E6-36584C6238EF}" srcOrd="0" destOrd="0" presId="urn:microsoft.com/office/officeart/2005/8/layout/hierarchy2"/>
    <dgm:cxn modelId="{EBA3E442-D36F-41C1-93A1-5E748C3AB349}" type="presParOf" srcId="{1E616044-927F-442B-B58B-92429D56B227}" destId="{9EA43ADD-C818-4B02-B334-CDD2E9E71BC3}" srcOrd="1" destOrd="0" presId="urn:microsoft.com/office/officeart/2005/8/layout/hierarchy2"/>
    <dgm:cxn modelId="{11325CEC-DE55-4116-9E0B-F44E6EC25E47}" type="presParOf" srcId="{9EA43ADD-C818-4B02-B334-CDD2E9E71BC3}" destId="{DBEA0556-587F-48CD-8C7D-AEC42C46851B}" srcOrd="0" destOrd="0" presId="urn:microsoft.com/office/officeart/2005/8/layout/hierarchy2"/>
    <dgm:cxn modelId="{E931BDFA-E9B8-431B-8EB9-076B530144FB}" type="presParOf" srcId="{DBEA0556-587F-48CD-8C7D-AEC42C46851B}" destId="{2386FE49-C894-400C-B26C-CD50646ED934}" srcOrd="0" destOrd="0" presId="urn:microsoft.com/office/officeart/2005/8/layout/hierarchy2"/>
    <dgm:cxn modelId="{C0280A61-61AF-4D1D-83EA-B25980A580C9}" type="presParOf" srcId="{9EA43ADD-C818-4B02-B334-CDD2E9E71BC3}" destId="{69585C92-FA82-40EC-AA1C-DB2DB6E913D7}" srcOrd="1" destOrd="0" presId="urn:microsoft.com/office/officeart/2005/8/layout/hierarchy2"/>
    <dgm:cxn modelId="{A49F09F2-DD46-48F4-A155-E4A66955355B}" type="presParOf" srcId="{69585C92-FA82-40EC-AA1C-DB2DB6E913D7}" destId="{CCB9D414-D458-4184-9E98-C238059514F0}" srcOrd="0" destOrd="0" presId="urn:microsoft.com/office/officeart/2005/8/layout/hierarchy2"/>
    <dgm:cxn modelId="{33FFB69F-5558-4DBA-A38B-52B3F2DB7E85}" type="presParOf" srcId="{69585C92-FA82-40EC-AA1C-DB2DB6E913D7}" destId="{4BA7C118-B10E-4F80-82B5-122C6C3D16D0}" srcOrd="1" destOrd="0" presId="urn:microsoft.com/office/officeart/2005/8/layout/hierarchy2"/>
    <dgm:cxn modelId="{2094F40C-73DB-4190-BDE9-4E12771637E0}" type="presParOf" srcId="{4BA7C118-B10E-4F80-82B5-122C6C3D16D0}" destId="{937B4CA1-36AE-4892-AF05-9D9EE3FD0A8C}" srcOrd="0" destOrd="0" presId="urn:microsoft.com/office/officeart/2005/8/layout/hierarchy2"/>
    <dgm:cxn modelId="{B38D5A49-CFE0-40D1-BA60-F5984B0F8146}" type="presParOf" srcId="{937B4CA1-36AE-4892-AF05-9D9EE3FD0A8C}" destId="{15834F00-3E17-4AED-BC25-A9E22332D1EA}" srcOrd="0" destOrd="0" presId="urn:microsoft.com/office/officeart/2005/8/layout/hierarchy2"/>
    <dgm:cxn modelId="{EB7A62B0-E51D-4FD3-B4EA-D52937A8711F}" type="presParOf" srcId="{4BA7C118-B10E-4F80-82B5-122C6C3D16D0}" destId="{9C17AD3F-CAEB-4D00-93E7-049C580C048F}" srcOrd="1" destOrd="0" presId="urn:microsoft.com/office/officeart/2005/8/layout/hierarchy2"/>
    <dgm:cxn modelId="{4C1A4DB1-229D-4D2A-B9EE-A5F8FBDCFAC6}" type="presParOf" srcId="{9C17AD3F-CAEB-4D00-93E7-049C580C048F}" destId="{363651AE-E174-48D5-9798-CAB7CE0DE03E}" srcOrd="0" destOrd="0" presId="urn:microsoft.com/office/officeart/2005/8/layout/hierarchy2"/>
    <dgm:cxn modelId="{0D2EAA22-EC16-4523-B573-F72D6E477096}" type="presParOf" srcId="{9C17AD3F-CAEB-4D00-93E7-049C580C048F}" destId="{535364BE-BD80-478A-B3FD-61E1D63CAC88}" srcOrd="1" destOrd="0" presId="urn:microsoft.com/office/officeart/2005/8/layout/hierarchy2"/>
    <dgm:cxn modelId="{22A77F10-1BA6-4ED8-9432-B8BAA9CF8E8F}" type="presParOf" srcId="{4BA7C118-B10E-4F80-82B5-122C6C3D16D0}" destId="{B9F47D46-5CF7-44F1-849C-231F97FBBB08}" srcOrd="2" destOrd="0" presId="urn:microsoft.com/office/officeart/2005/8/layout/hierarchy2"/>
    <dgm:cxn modelId="{3667E71B-1AB4-46A1-9422-030C96134CC4}" type="presParOf" srcId="{B9F47D46-5CF7-44F1-849C-231F97FBBB08}" destId="{6B0B4DA1-84E8-42B5-AB55-B72CB4E5BFF4}" srcOrd="0" destOrd="0" presId="urn:microsoft.com/office/officeart/2005/8/layout/hierarchy2"/>
    <dgm:cxn modelId="{618868DC-C29E-42D5-B7C2-45DC9D4DA313}" type="presParOf" srcId="{4BA7C118-B10E-4F80-82B5-122C6C3D16D0}" destId="{7740E21F-54E9-4D0E-B41C-A8668687EC4E}" srcOrd="3" destOrd="0" presId="urn:microsoft.com/office/officeart/2005/8/layout/hierarchy2"/>
    <dgm:cxn modelId="{27074FF5-694F-4F68-A35D-1B2CC5AC4037}" type="presParOf" srcId="{7740E21F-54E9-4D0E-B41C-A8668687EC4E}" destId="{21C6F44A-EA0C-44E8-9A4D-961133BC7C86}" srcOrd="0" destOrd="0" presId="urn:microsoft.com/office/officeart/2005/8/layout/hierarchy2"/>
    <dgm:cxn modelId="{EB2F588C-B1CA-4BF7-B902-2A41584D920B}" type="presParOf" srcId="{7740E21F-54E9-4D0E-B41C-A8668687EC4E}" destId="{DAD337BF-6FFA-40EF-AB6E-5BDA15665809}" srcOrd="1" destOrd="0" presId="urn:microsoft.com/office/officeart/2005/8/layout/hierarchy2"/>
    <dgm:cxn modelId="{3ECFE2E9-6CD1-452B-B25F-86C218524D88}" type="presParOf" srcId="{4BA7C118-B10E-4F80-82B5-122C6C3D16D0}" destId="{8CB5154C-9B22-48CE-9E52-FF94A73B66ED}" srcOrd="4" destOrd="0" presId="urn:microsoft.com/office/officeart/2005/8/layout/hierarchy2"/>
    <dgm:cxn modelId="{B12F1059-3C6B-40EF-97DE-0A7C89BE69BD}" type="presParOf" srcId="{8CB5154C-9B22-48CE-9E52-FF94A73B66ED}" destId="{F2DA1811-43DB-4F51-BBD8-126080676362}" srcOrd="0" destOrd="0" presId="urn:microsoft.com/office/officeart/2005/8/layout/hierarchy2"/>
    <dgm:cxn modelId="{5F637306-41A2-43C8-BF0B-8DD08A5BD422}" type="presParOf" srcId="{4BA7C118-B10E-4F80-82B5-122C6C3D16D0}" destId="{56C6ED64-19F7-41DA-8D88-D9AD89FF3EB3}" srcOrd="5" destOrd="0" presId="urn:microsoft.com/office/officeart/2005/8/layout/hierarchy2"/>
    <dgm:cxn modelId="{5BD5982D-B15B-4188-8A34-9905BBEB1714}" type="presParOf" srcId="{56C6ED64-19F7-41DA-8D88-D9AD89FF3EB3}" destId="{826CE3F2-E77A-49EB-BEE6-C76C782CB94D}" srcOrd="0" destOrd="0" presId="urn:microsoft.com/office/officeart/2005/8/layout/hierarchy2"/>
    <dgm:cxn modelId="{9616766C-6472-45F0-B8B9-0F354B83D9D2}" type="presParOf" srcId="{56C6ED64-19F7-41DA-8D88-D9AD89FF3EB3}" destId="{78F5C7FC-8C87-4EB0-8019-85129F692D1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864E09-4C0B-4EFF-B0F5-13DDD9D3FD4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ar-SA"/>
        </a:p>
      </dgm:t>
    </dgm:pt>
    <dgm:pt modelId="{F6C5D009-80C3-48F2-B0FC-50B80E80691C}">
      <dgm:prSet phldrT="[نص]" custT="1"/>
      <dgm:spPr>
        <a:solidFill>
          <a:srgbClr val="C5D4ED"/>
        </a:solidFill>
      </dgm:spPr>
      <dgm:t>
        <a:bodyPr/>
        <a:lstStyle/>
        <a:p>
          <a:pPr rtl="1"/>
          <a:r>
            <a:rPr lang="en-US" sz="1400" kern="1200" dirty="0">
              <a:ln/>
              <a:solidFill>
                <a:schemeClr val="bg2">
                  <a:lumMod val="25000"/>
                </a:schemeClr>
              </a:solidFill>
              <a:latin typeface="+mn-lt"/>
              <a:ea typeface="+mn-ea"/>
              <a:cs typeface="+mn-cs"/>
            </a:rPr>
            <a:t>Eradication of H. pylori</a:t>
          </a:r>
          <a:r>
            <a:rPr lang="en-US" sz="1400" b="1" kern="1200" dirty="0">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infections</a:t>
          </a:r>
          <a:endParaRPr lang="ar-SA" sz="1400" kern="1200" dirty="0">
            <a:ln/>
            <a:solidFill>
              <a:schemeClr val="bg2">
                <a:lumMod val="25000"/>
              </a:schemeClr>
            </a:solidFill>
            <a:latin typeface="+mn-lt"/>
            <a:ea typeface="+mn-ea"/>
            <a:cs typeface="+mn-cs"/>
          </a:endParaRPr>
        </a:p>
      </dgm:t>
    </dgm:pt>
    <dgm:pt modelId="{B26F5392-86C2-4D76-A4FF-E7F66B850EB4}" type="parTrans" cxnId="{16A55900-3DDC-4B8C-913A-A56D6D7A2E0B}">
      <dgm:prSet/>
      <dgm:spPr/>
      <dgm:t>
        <a:bodyPr/>
        <a:lstStyle/>
        <a:p>
          <a:pPr rtl="1"/>
          <a:endParaRPr lang="ar-SA"/>
        </a:p>
      </dgm:t>
    </dgm:pt>
    <dgm:pt modelId="{8BDC4E32-BA05-45BA-B4B0-2CCC21ED7217}" type="sibTrans" cxnId="{16A55900-3DDC-4B8C-913A-A56D6D7A2E0B}">
      <dgm:prSet/>
      <dgm:spPr/>
      <dgm:t>
        <a:bodyPr/>
        <a:lstStyle/>
        <a:p>
          <a:pPr rtl="1"/>
          <a:endParaRPr lang="ar-SA"/>
        </a:p>
      </dgm:t>
    </dgm:pt>
    <dgm:pt modelId="{315E083C-EC30-4899-8B2E-255FC4A04783}">
      <dgm:prSet phldrT="[نص]" custT="1"/>
      <dgm:spPr>
        <a:noFill/>
        <a:ln>
          <a:solidFill>
            <a:srgbClr val="FDDFE6"/>
          </a:solidFill>
        </a:ln>
      </dgm:spPr>
      <dgm:t>
        <a:bodyPr/>
        <a:lstStyle/>
        <a:p>
          <a:pPr rtl="1"/>
          <a:r>
            <a:rPr lang="ar-SA" sz="1200" b="1" kern="1200" dirty="0">
              <a:solidFill>
                <a:srgbClr val="C00000"/>
              </a:solidFill>
              <a:latin typeface="Times New Roman" panose="02020603050405020304" pitchFamily="18" charset="0"/>
              <a:cs typeface="Times New Roman" panose="02020603050405020304" pitchFamily="18" charset="0"/>
            </a:rPr>
            <a:t> </a:t>
          </a:r>
          <a:r>
            <a:rPr lang="en-US" altLang="en-US" sz="1400" b="0" kern="1200" dirty="0">
              <a:solidFill>
                <a:srgbClr val="0432FF"/>
              </a:solidFill>
              <a:latin typeface="+mn-lt"/>
              <a:ea typeface="+mn-ea"/>
              <a:cs typeface="+mn-cs"/>
            </a:rPr>
            <a:t>NaHCO3 Sodium bicarbonate</a:t>
          </a:r>
          <a:endParaRPr lang="ar-SA" altLang="en-US" sz="1400" b="0" kern="1200" dirty="0">
            <a:solidFill>
              <a:srgbClr val="0432FF"/>
            </a:solidFill>
            <a:latin typeface="+mn-lt"/>
            <a:ea typeface="+mn-ea"/>
            <a:cs typeface="+mn-cs"/>
          </a:endParaRPr>
        </a:p>
      </dgm:t>
    </dgm:pt>
    <dgm:pt modelId="{29D6B82A-D150-4AA0-86E2-6BC1D026988F}" type="parTrans" cxnId="{AA2140CB-6D36-42F2-95F2-E85CE4AFBE05}">
      <dgm:prSet/>
      <dgm:spPr/>
      <dgm:t>
        <a:bodyPr/>
        <a:lstStyle/>
        <a:p>
          <a:pPr rtl="1"/>
          <a:endParaRPr lang="ar-SA"/>
        </a:p>
      </dgm:t>
    </dgm:pt>
    <dgm:pt modelId="{92AC86BC-E72D-4A6B-97A3-D81299A96E95}" type="sibTrans" cxnId="{AA2140CB-6D36-42F2-95F2-E85CE4AFBE05}">
      <dgm:prSet/>
      <dgm:spPr/>
      <dgm:t>
        <a:bodyPr/>
        <a:lstStyle/>
        <a:p>
          <a:pPr rtl="1"/>
          <a:endParaRPr lang="ar-SA"/>
        </a:p>
      </dgm:t>
    </dgm:pt>
    <dgm:pt modelId="{84FFADE6-6889-4C96-A519-A939850C2E8B}">
      <dgm:prSet phldrT="[نص]" custT="1"/>
      <dgm:spPr>
        <a:noFill/>
        <a:ln>
          <a:solidFill>
            <a:srgbClr val="FDDFE6"/>
          </a:solidFill>
        </a:ln>
      </dgm:spPr>
      <dgm:t>
        <a:bodyPr/>
        <a:lstStyle/>
        <a:p>
          <a:pPr rtl="1"/>
          <a:r>
            <a:rPr lang="en-US" altLang="en-US" sz="1400" b="0" kern="1200" dirty="0">
              <a:solidFill>
                <a:srgbClr val="0432FF"/>
              </a:solidFill>
              <a:latin typeface="+mn-lt"/>
              <a:ea typeface="+mn-ea"/>
              <a:cs typeface="+mn-cs"/>
            </a:rPr>
            <a:t>Al(OH)3</a:t>
          </a:r>
          <a:r>
            <a:rPr lang="ar-SA" altLang="en-US" sz="1400" b="0" kern="1200" dirty="0">
              <a:solidFill>
                <a:srgbClr val="0432FF"/>
              </a:solidFill>
              <a:latin typeface="+mn-lt"/>
              <a:ea typeface="+mn-ea"/>
              <a:cs typeface="+mn-cs"/>
            </a:rPr>
            <a:t> </a:t>
          </a:r>
          <a:r>
            <a:rPr lang="ga-IE" altLang="en-US" sz="1400" b="0" kern="1200" dirty="0">
              <a:solidFill>
                <a:srgbClr val="0432FF"/>
              </a:solidFill>
              <a:latin typeface="+mn-lt"/>
              <a:ea typeface="+mn-ea"/>
              <a:cs typeface="+mn-cs"/>
            </a:rPr>
            <a:t>Aluminum hydroxide</a:t>
          </a:r>
          <a:endParaRPr lang="ar-SA" altLang="en-US" sz="1400" b="0" kern="1200" dirty="0">
            <a:solidFill>
              <a:srgbClr val="0432FF"/>
            </a:solidFill>
            <a:latin typeface="+mn-lt"/>
            <a:ea typeface="+mn-ea"/>
            <a:cs typeface="+mn-cs"/>
          </a:endParaRPr>
        </a:p>
      </dgm:t>
    </dgm:pt>
    <dgm:pt modelId="{68AF11F1-7AB6-43A2-8057-19B8B49F9DDA}" type="parTrans" cxnId="{18B48095-66FD-4F02-B703-B3F3AEFC4D3B}">
      <dgm:prSet/>
      <dgm:spPr/>
      <dgm:t>
        <a:bodyPr/>
        <a:lstStyle/>
        <a:p>
          <a:pPr rtl="1"/>
          <a:endParaRPr lang="ar-SA"/>
        </a:p>
      </dgm:t>
    </dgm:pt>
    <dgm:pt modelId="{628442FC-4277-4B2F-8E2F-946D0ED58BF9}" type="sibTrans" cxnId="{18B48095-66FD-4F02-B703-B3F3AEFC4D3B}">
      <dgm:prSet/>
      <dgm:spPr/>
      <dgm:t>
        <a:bodyPr/>
        <a:lstStyle/>
        <a:p>
          <a:pPr rtl="1"/>
          <a:endParaRPr lang="ar-SA"/>
        </a:p>
      </dgm:t>
    </dgm:pt>
    <dgm:pt modelId="{3B824937-6363-4DF0-BC18-32552AA4BA36}">
      <dgm:prSet phldrT="[نص]" custT="1"/>
      <dgm:spPr>
        <a:solidFill>
          <a:srgbClr val="C5D4ED"/>
        </a:solidFill>
      </dgm:spPr>
      <dgm:t>
        <a:bodyPr/>
        <a:lstStyle/>
        <a:p>
          <a:pPr rtl="1"/>
          <a:r>
            <a:rPr lang="en-US" sz="1400" kern="1200" dirty="0">
              <a:ln/>
              <a:solidFill>
                <a:schemeClr val="bg2">
                  <a:lumMod val="25000"/>
                </a:schemeClr>
              </a:solidFill>
              <a:latin typeface="+mn-lt"/>
              <a:ea typeface="+mn-ea"/>
              <a:cs typeface="+mn-cs"/>
            </a:rPr>
            <a:t>Hyposecretory drugs</a:t>
          </a:r>
          <a:endParaRPr lang="ar-SA" sz="1400" kern="1200" dirty="0">
            <a:ln/>
            <a:solidFill>
              <a:schemeClr val="bg2">
                <a:lumMod val="25000"/>
              </a:schemeClr>
            </a:solidFill>
            <a:latin typeface="+mn-lt"/>
            <a:ea typeface="+mn-ea"/>
            <a:cs typeface="+mn-cs"/>
          </a:endParaRPr>
        </a:p>
      </dgm:t>
    </dgm:pt>
    <dgm:pt modelId="{09130E7B-94CF-4511-BDCA-076BDE4F6BB6}" type="parTrans" cxnId="{7687C59C-27F0-4FF1-9F66-40ED3FAFB9FB}">
      <dgm:prSet/>
      <dgm:spPr/>
      <dgm:t>
        <a:bodyPr/>
        <a:lstStyle/>
        <a:p>
          <a:pPr rtl="1"/>
          <a:endParaRPr lang="ar-SA"/>
        </a:p>
      </dgm:t>
    </dgm:pt>
    <dgm:pt modelId="{13A95583-9FA3-4386-9E9B-ED6ADB9A427C}" type="sibTrans" cxnId="{7687C59C-27F0-4FF1-9F66-40ED3FAFB9FB}">
      <dgm:prSet/>
      <dgm:spPr/>
      <dgm:t>
        <a:bodyPr/>
        <a:lstStyle/>
        <a:p>
          <a:pPr rtl="1"/>
          <a:endParaRPr lang="ar-SA"/>
        </a:p>
      </dgm:t>
    </dgm:pt>
    <dgm:pt modelId="{1758FFE4-5C24-4D66-9CC5-5B122B7FD9FF}">
      <dgm:prSet phldrT="[نص]" custT="1"/>
      <dgm:spPr>
        <a:solidFill>
          <a:srgbClr val="C5D4ED"/>
        </a:solidFill>
      </dgm:spPr>
      <dgm:t>
        <a:bodyPr/>
        <a:lstStyle/>
        <a:p>
          <a:pPr rtl="1"/>
          <a:r>
            <a:rPr lang="en-US" sz="1400" kern="1200" dirty="0">
              <a:ln/>
              <a:solidFill>
                <a:schemeClr val="bg2">
                  <a:lumMod val="25000"/>
                </a:schemeClr>
              </a:solidFill>
              <a:latin typeface="+mn-lt"/>
              <a:ea typeface="+mn-ea"/>
              <a:cs typeface="+mn-cs"/>
            </a:rPr>
            <a:t>Mucosal</a:t>
          </a:r>
          <a:r>
            <a:rPr lang="en-US" sz="1200" b="1" kern="1200" dirty="0">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cytoprotective agents</a:t>
          </a:r>
          <a:endParaRPr lang="ar-SA" sz="1400" kern="1200" dirty="0">
            <a:ln/>
            <a:solidFill>
              <a:schemeClr val="bg2">
                <a:lumMod val="25000"/>
              </a:schemeClr>
            </a:solidFill>
            <a:latin typeface="+mn-lt"/>
            <a:ea typeface="+mn-ea"/>
            <a:cs typeface="+mn-cs"/>
          </a:endParaRPr>
        </a:p>
      </dgm:t>
    </dgm:pt>
    <dgm:pt modelId="{DFA88180-4BD2-4DEA-990E-CC0D6240CEC5}" type="parTrans" cxnId="{6EDD7102-DDF3-4F5B-8C41-6B1001353814}">
      <dgm:prSet/>
      <dgm:spPr/>
      <dgm:t>
        <a:bodyPr/>
        <a:lstStyle/>
        <a:p>
          <a:pPr rtl="1"/>
          <a:endParaRPr lang="ar-SA"/>
        </a:p>
      </dgm:t>
    </dgm:pt>
    <dgm:pt modelId="{DB0D110E-E941-41C7-9129-0C4EEE5A019F}" type="sibTrans" cxnId="{6EDD7102-DDF3-4F5B-8C41-6B1001353814}">
      <dgm:prSet/>
      <dgm:spPr/>
      <dgm:t>
        <a:bodyPr/>
        <a:lstStyle/>
        <a:p>
          <a:pPr rtl="1"/>
          <a:endParaRPr lang="ar-SA"/>
        </a:p>
      </dgm:t>
    </dgm:pt>
    <dgm:pt modelId="{AABE26A4-859D-4656-A1CC-DCBA3F5F3993}">
      <dgm:prSet phldrT="[نص]" custT="1"/>
      <dgm:spPr>
        <a:solidFill>
          <a:srgbClr val="C5D4ED"/>
        </a:solidFill>
      </dgm:spPr>
      <dgm:t>
        <a:bodyPr/>
        <a:lstStyle/>
        <a:p>
          <a:pPr rtl="1"/>
          <a:r>
            <a:rPr lang="en-US" sz="1200" b="1" kern="1200" dirty="0">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Neutralizing</a:t>
          </a:r>
          <a:r>
            <a:rPr lang="en-US" sz="1200" b="1" kern="1200" dirty="0">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agents</a:t>
          </a:r>
          <a:r>
            <a:rPr lang="en-US" sz="1200" b="1" kern="1200" dirty="0">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(antacids</a:t>
          </a:r>
          <a:r>
            <a:rPr lang="en-US" sz="1200" b="1" kern="1200" dirty="0">
              <a:solidFill>
                <a:schemeClr val="tx1"/>
              </a:solidFill>
              <a:latin typeface="Times New Roman" pitchFamily="18" charset="0"/>
              <a:cs typeface="Times New Roman" pitchFamily="18" charset="0"/>
            </a:rPr>
            <a:t>)</a:t>
          </a:r>
        </a:p>
        <a:p>
          <a:pPr rtl="1"/>
          <a:r>
            <a:rPr lang="en-US" sz="1000" b="1" kern="1200" dirty="0">
              <a:solidFill>
                <a:srgbClr val="009000"/>
              </a:solidFill>
              <a:latin typeface="+mn-lt"/>
              <a:cs typeface="Times New Roman" pitchFamily="18" charset="0"/>
            </a:rPr>
            <a:t>Not treatment</a:t>
          </a:r>
          <a:endParaRPr lang="ar-SA" sz="1000" kern="1200" dirty="0">
            <a:solidFill>
              <a:srgbClr val="009000"/>
            </a:solidFill>
            <a:latin typeface="+mn-lt"/>
          </a:endParaRPr>
        </a:p>
      </dgm:t>
    </dgm:pt>
    <dgm:pt modelId="{7F767F23-2119-4E9F-A77D-0FACE757143D}" type="parTrans" cxnId="{6967FE23-096D-44D9-A4EB-F9248F0E0E49}">
      <dgm:prSet/>
      <dgm:spPr/>
      <dgm:t>
        <a:bodyPr/>
        <a:lstStyle/>
        <a:p>
          <a:pPr rtl="1"/>
          <a:endParaRPr lang="ar-SA"/>
        </a:p>
      </dgm:t>
    </dgm:pt>
    <dgm:pt modelId="{4E38D5DD-A24B-4B6F-B761-1B166E071F22}" type="sibTrans" cxnId="{6967FE23-096D-44D9-A4EB-F9248F0E0E49}">
      <dgm:prSet/>
      <dgm:spPr/>
      <dgm:t>
        <a:bodyPr/>
        <a:lstStyle/>
        <a:p>
          <a:pPr rtl="1"/>
          <a:endParaRPr lang="ar-SA"/>
        </a:p>
      </dgm:t>
    </dgm:pt>
    <dgm:pt modelId="{ACBFAEF5-19A9-41BF-AAE4-22F6870A968B}">
      <dgm:prSet phldrT="[نص]" custT="1"/>
      <dgm:spPr>
        <a:noFill/>
        <a:ln>
          <a:solidFill>
            <a:srgbClr val="FDDFE6"/>
          </a:solidFill>
        </a:ln>
      </dgm:spPr>
      <dgm:t>
        <a:bodyPr/>
        <a:lstStyle/>
        <a:p>
          <a:pPr rtl="1"/>
          <a:r>
            <a:rPr lang="en-US" sz="1400" kern="1200" dirty="0">
              <a:ln/>
              <a:solidFill>
                <a:schemeClr val="bg2">
                  <a:lumMod val="25000"/>
                </a:schemeClr>
              </a:solidFill>
              <a:latin typeface="+mn-lt"/>
              <a:ea typeface="+mn-ea"/>
              <a:cs typeface="+mn-cs"/>
            </a:rPr>
            <a:t>Proton</a:t>
          </a:r>
          <a:r>
            <a:rPr lang="en-US" sz="1200" b="1" kern="1200" dirty="0">
              <a:solidFill>
                <a:srgbClr val="6600CC"/>
              </a:solidFill>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pump</a:t>
          </a:r>
          <a:r>
            <a:rPr lang="en-US" sz="1200" b="1" kern="1200" dirty="0">
              <a:solidFill>
                <a:srgbClr val="6600CC"/>
              </a:solidFill>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inhibitors</a:t>
          </a:r>
          <a:endParaRPr lang="ar-SA" sz="1400" kern="1200" dirty="0">
            <a:ln/>
            <a:solidFill>
              <a:schemeClr val="bg2">
                <a:lumMod val="25000"/>
              </a:schemeClr>
            </a:solidFill>
            <a:latin typeface="+mn-lt"/>
            <a:ea typeface="+mn-ea"/>
            <a:cs typeface="+mn-cs"/>
          </a:endParaRPr>
        </a:p>
      </dgm:t>
    </dgm:pt>
    <dgm:pt modelId="{BE33534A-31C7-458D-AD93-97859F1D06B7}" type="parTrans" cxnId="{0616D453-F2A1-48AC-BA35-F83F47FFC9D4}">
      <dgm:prSet/>
      <dgm:spPr/>
      <dgm:t>
        <a:bodyPr/>
        <a:lstStyle/>
        <a:p>
          <a:pPr rtl="1"/>
          <a:endParaRPr lang="ar-SA"/>
        </a:p>
      </dgm:t>
    </dgm:pt>
    <dgm:pt modelId="{66ABA2DD-5844-474C-9B46-D4D39ABAC503}" type="sibTrans" cxnId="{0616D453-F2A1-48AC-BA35-F83F47FFC9D4}">
      <dgm:prSet/>
      <dgm:spPr/>
      <dgm:t>
        <a:bodyPr/>
        <a:lstStyle/>
        <a:p>
          <a:pPr rtl="1"/>
          <a:endParaRPr lang="ar-SA"/>
        </a:p>
      </dgm:t>
    </dgm:pt>
    <dgm:pt modelId="{3AB7768C-3FE2-45C7-8131-EB53CD38C443}">
      <dgm:prSet custT="1"/>
      <dgm:spPr>
        <a:noFill/>
        <a:ln>
          <a:solidFill>
            <a:srgbClr val="FDDFE6"/>
          </a:solidFill>
        </a:ln>
      </dgm:spPr>
      <dgm:t>
        <a:bodyPr/>
        <a:lstStyle/>
        <a:p>
          <a:pPr rtl="1"/>
          <a:r>
            <a:rPr lang="en-US" sz="1400" kern="1200" dirty="0">
              <a:ln/>
              <a:solidFill>
                <a:schemeClr val="bg2">
                  <a:lumMod val="25000"/>
                </a:schemeClr>
              </a:solidFill>
              <a:latin typeface="+mn-lt"/>
              <a:ea typeface="+mn-ea"/>
              <a:cs typeface="+mn-cs"/>
            </a:rPr>
            <a:t>H2</a:t>
          </a:r>
          <a:r>
            <a:rPr lang="en-US" sz="1200" b="1" kern="1200" baseline="-25000" dirty="0">
              <a:solidFill>
                <a:srgbClr val="6600CC"/>
              </a:solidFill>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receptor</a:t>
          </a:r>
          <a:r>
            <a:rPr lang="en-US" sz="1200" b="1" kern="1200" dirty="0">
              <a:solidFill>
                <a:srgbClr val="6600CC"/>
              </a:solidFill>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blockers</a:t>
          </a:r>
        </a:p>
      </dgm:t>
    </dgm:pt>
    <dgm:pt modelId="{672F24A7-CFD5-490E-BE8D-0E1DC8DADF59}" type="parTrans" cxnId="{995AE442-3B2E-4D78-8325-4F58F5666171}">
      <dgm:prSet/>
      <dgm:spPr/>
      <dgm:t>
        <a:bodyPr/>
        <a:lstStyle/>
        <a:p>
          <a:pPr rtl="1"/>
          <a:endParaRPr lang="ar-SA"/>
        </a:p>
      </dgm:t>
    </dgm:pt>
    <dgm:pt modelId="{82C0F69C-9058-4799-9182-7478A90C98DB}" type="sibTrans" cxnId="{995AE442-3B2E-4D78-8325-4F58F5666171}">
      <dgm:prSet/>
      <dgm:spPr/>
      <dgm:t>
        <a:bodyPr/>
        <a:lstStyle/>
        <a:p>
          <a:pPr rtl="1"/>
          <a:endParaRPr lang="ar-SA"/>
        </a:p>
      </dgm:t>
    </dgm:pt>
    <dgm:pt modelId="{813209DD-04D3-4D86-B5D4-5720D3819496}">
      <dgm:prSet custT="1"/>
      <dgm:spPr>
        <a:noFill/>
        <a:ln>
          <a:solidFill>
            <a:srgbClr val="FDDFE6"/>
          </a:solidFill>
        </a:ln>
      </dgm:spPr>
      <dgm:t>
        <a:bodyPr/>
        <a:lstStyle/>
        <a:p>
          <a:pPr rtl="1"/>
          <a:r>
            <a:rPr lang="en-US" sz="1400" kern="1200" dirty="0">
              <a:ln/>
              <a:solidFill>
                <a:schemeClr val="bg2">
                  <a:lumMod val="25000"/>
                </a:schemeClr>
              </a:solidFill>
              <a:latin typeface="+mn-lt"/>
              <a:ea typeface="+mn-ea"/>
              <a:cs typeface="+mn-cs"/>
            </a:rPr>
            <a:t>Antimuscarinic</a:t>
          </a:r>
          <a:r>
            <a:rPr lang="en-US" sz="1200" b="1" kern="1200" dirty="0">
              <a:solidFill>
                <a:srgbClr val="6600CC"/>
              </a:solidFill>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drugs</a:t>
          </a:r>
        </a:p>
      </dgm:t>
    </dgm:pt>
    <dgm:pt modelId="{A094923B-606A-4813-9824-A8C48C42BB3C}" type="parTrans" cxnId="{C6F4E195-A344-4183-A765-849EEB4C7F13}">
      <dgm:prSet/>
      <dgm:spPr/>
      <dgm:t>
        <a:bodyPr/>
        <a:lstStyle/>
        <a:p>
          <a:pPr rtl="1"/>
          <a:endParaRPr lang="ar-SA"/>
        </a:p>
      </dgm:t>
    </dgm:pt>
    <dgm:pt modelId="{F246BB5A-42DF-4D59-88F5-52E59F5DD3CC}" type="sibTrans" cxnId="{C6F4E195-A344-4183-A765-849EEB4C7F13}">
      <dgm:prSet/>
      <dgm:spPr/>
      <dgm:t>
        <a:bodyPr/>
        <a:lstStyle/>
        <a:p>
          <a:pPr rtl="1"/>
          <a:endParaRPr lang="ar-SA"/>
        </a:p>
      </dgm:t>
    </dgm:pt>
    <dgm:pt modelId="{507AAB59-24E9-46B6-ABC6-09983841CFD2}">
      <dgm:prSet phldrT="[نص]" custT="1"/>
      <dgm:spPr>
        <a:noFill/>
        <a:ln>
          <a:solidFill>
            <a:srgbClr val="FDDFE6"/>
          </a:solidFill>
        </a:ln>
      </dgm:spPr>
      <dgm:t>
        <a:bodyPr/>
        <a:lstStyle/>
        <a:p>
          <a:pPr rtl="1"/>
          <a:r>
            <a:rPr lang="en-US" sz="1400" kern="1200" dirty="0">
              <a:ln/>
              <a:solidFill>
                <a:schemeClr val="bg2">
                  <a:lumMod val="25000"/>
                </a:schemeClr>
              </a:solidFill>
              <a:latin typeface="+mn-lt"/>
              <a:ea typeface="+mn-ea"/>
              <a:cs typeface="+mn-cs"/>
            </a:rPr>
            <a:t>Prostaglandin</a:t>
          </a:r>
          <a:r>
            <a:rPr lang="en-US" sz="1200" b="1" kern="1200" dirty="0">
              <a:solidFill>
                <a:srgbClr val="6600CC"/>
              </a:solidFill>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analogues</a:t>
          </a:r>
          <a:endParaRPr lang="ar-SA" sz="1400" kern="1200" dirty="0">
            <a:ln/>
            <a:solidFill>
              <a:schemeClr val="bg2">
                <a:lumMod val="25000"/>
              </a:schemeClr>
            </a:solidFill>
            <a:latin typeface="+mn-lt"/>
            <a:ea typeface="+mn-ea"/>
            <a:cs typeface="+mn-cs"/>
          </a:endParaRPr>
        </a:p>
      </dgm:t>
    </dgm:pt>
    <dgm:pt modelId="{865C9D89-16CA-414A-982A-65C3A21469B4}" type="parTrans" cxnId="{875CAFD7-39F4-426E-9D21-0F84A404D629}">
      <dgm:prSet/>
      <dgm:spPr/>
      <dgm:t>
        <a:bodyPr/>
        <a:lstStyle/>
        <a:p>
          <a:pPr rtl="1"/>
          <a:endParaRPr lang="ar-SA"/>
        </a:p>
      </dgm:t>
    </dgm:pt>
    <dgm:pt modelId="{A061A74F-A886-4655-807B-E0A33949B9B7}" type="sibTrans" cxnId="{875CAFD7-39F4-426E-9D21-0F84A404D629}">
      <dgm:prSet/>
      <dgm:spPr/>
      <dgm:t>
        <a:bodyPr/>
        <a:lstStyle/>
        <a:p>
          <a:pPr rtl="1"/>
          <a:endParaRPr lang="ar-SA"/>
        </a:p>
      </dgm:t>
    </dgm:pt>
    <dgm:pt modelId="{5EF55E3B-B93B-4940-8DC2-41AE0A8973E0}">
      <dgm:prSet phldrT="[نص]" custT="1"/>
      <dgm:spPr>
        <a:noFill/>
        <a:ln>
          <a:solidFill>
            <a:schemeClr val="accent1">
              <a:lumMod val="40000"/>
              <a:lumOff val="60000"/>
            </a:schemeClr>
          </a:solidFill>
        </a:ln>
      </dgm:spPr>
      <dgm:t>
        <a:bodyPr/>
        <a:lstStyle/>
        <a:p>
          <a:pPr rtl="1"/>
          <a:r>
            <a:rPr lang="en-US" sz="1200" b="0" u="sng" kern="1200" dirty="0">
              <a:solidFill>
                <a:srgbClr val="0432FF"/>
              </a:solidFill>
              <a:latin typeface="+mn-lt"/>
              <a:ea typeface="+mn-ea"/>
              <a:cs typeface="+mn-cs"/>
            </a:rPr>
            <a:t>Lanso</a:t>
          </a:r>
          <a:r>
            <a:rPr lang="en-US" sz="1200" b="0" kern="1200" dirty="0">
              <a:solidFill>
                <a:srgbClr val="0432FF"/>
              </a:solidFill>
              <a:latin typeface="+mn-lt"/>
              <a:ea typeface="+mn-ea"/>
              <a:cs typeface="+mn-cs"/>
            </a:rPr>
            <a:t>prazole</a:t>
          </a:r>
          <a:r>
            <a:rPr lang="en-US" sz="1200" b="0" kern="1200" dirty="0">
              <a:solidFill>
                <a:srgbClr val="9900FF"/>
              </a:solidFill>
              <a:effectLst>
                <a:outerShdw blurRad="38100" dist="38100" dir="2700000" algn="tl">
                  <a:srgbClr val="C0C0C0"/>
                </a:outerShdw>
              </a:effectLst>
              <a:latin typeface="+mn-lt"/>
              <a:cs typeface="Times New Roman" pitchFamily="18" charset="0"/>
            </a:rPr>
            <a:t> </a:t>
          </a:r>
          <a:endParaRPr lang="en-US" sz="1200" b="0" kern="1200" dirty="0">
            <a:solidFill>
              <a:srgbClr val="0432FF"/>
            </a:solidFill>
            <a:latin typeface="+mn-lt"/>
            <a:ea typeface="+mn-ea"/>
            <a:cs typeface="+mn-cs"/>
          </a:endParaRPr>
        </a:p>
        <a:p>
          <a:pPr rtl="1"/>
          <a:r>
            <a:rPr lang="en-US" sz="1200" b="0" u="sng" kern="1200" dirty="0">
              <a:solidFill>
                <a:srgbClr val="0432FF"/>
              </a:solidFill>
              <a:latin typeface="+mn-lt"/>
              <a:ea typeface="+mn-ea"/>
              <a:cs typeface="+mn-cs"/>
            </a:rPr>
            <a:t>Panto</a:t>
          </a:r>
          <a:r>
            <a:rPr lang="en-US" sz="1200" b="0" kern="1200" dirty="0">
              <a:solidFill>
                <a:srgbClr val="0432FF"/>
              </a:solidFill>
              <a:latin typeface="+mn-lt"/>
              <a:ea typeface="+mn-ea"/>
              <a:cs typeface="+mn-cs"/>
            </a:rPr>
            <a:t>prazole</a:t>
          </a:r>
          <a:r>
            <a:rPr lang="en-US" sz="1200" b="0" kern="1200" dirty="0">
              <a:effectLst>
                <a:outerShdw blurRad="38100" dist="38100" dir="2700000" algn="tl">
                  <a:srgbClr val="C0C0C0"/>
                </a:outerShdw>
              </a:effectLst>
              <a:latin typeface="+mn-lt"/>
              <a:cs typeface="Times New Roman" pitchFamily="18" charset="0"/>
            </a:rPr>
            <a:t> </a:t>
          </a:r>
          <a:endParaRPr lang="en-US" sz="1200" b="0" kern="1200" dirty="0">
            <a:solidFill>
              <a:srgbClr val="0432FF"/>
            </a:solidFill>
            <a:latin typeface="+mn-lt"/>
            <a:ea typeface="+mn-ea"/>
            <a:cs typeface="+mn-cs"/>
          </a:endParaRPr>
        </a:p>
        <a:p>
          <a:pPr rtl="1"/>
          <a:r>
            <a:rPr lang="en-US" sz="1200" b="0" u="sng" kern="1200" dirty="0">
              <a:solidFill>
                <a:srgbClr val="0432FF"/>
              </a:solidFill>
              <a:latin typeface="+mn-lt"/>
              <a:ea typeface="+mn-ea"/>
              <a:cs typeface="+mn-cs"/>
            </a:rPr>
            <a:t>Ome</a:t>
          </a:r>
          <a:r>
            <a:rPr lang="en-US" sz="1200" b="0" kern="1200" dirty="0">
              <a:solidFill>
                <a:srgbClr val="0432FF"/>
              </a:solidFill>
              <a:latin typeface="+mn-lt"/>
              <a:ea typeface="+mn-ea"/>
              <a:cs typeface="+mn-cs"/>
            </a:rPr>
            <a:t>prazole</a:t>
          </a:r>
          <a:r>
            <a:rPr lang="en-US" sz="1200" b="0" kern="1200" dirty="0">
              <a:effectLst>
                <a:outerShdw blurRad="38100" dist="38100" dir="2700000" algn="tl">
                  <a:srgbClr val="C0C0C0"/>
                </a:outerShdw>
              </a:effectLst>
              <a:latin typeface="+mn-lt"/>
              <a:cs typeface="Times New Roman" pitchFamily="18" charset="0"/>
            </a:rPr>
            <a:t>–</a:t>
          </a:r>
        </a:p>
        <a:p>
          <a:pPr rtl="1"/>
          <a:r>
            <a:rPr lang="en-US" sz="1200" b="0" u="sng" kern="1200" dirty="0">
              <a:solidFill>
                <a:srgbClr val="0432FF"/>
              </a:solidFill>
              <a:latin typeface="+mn-lt"/>
              <a:ea typeface="+mn-ea"/>
              <a:cs typeface="+mn-cs"/>
            </a:rPr>
            <a:t>Rap</a:t>
          </a:r>
          <a:r>
            <a:rPr lang="en-US" sz="1200" b="0" kern="1200" dirty="0">
              <a:solidFill>
                <a:srgbClr val="0432FF"/>
              </a:solidFill>
              <a:latin typeface="+mn-lt"/>
              <a:ea typeface="+mn-ea"/>
              <a:cs typeface="+mn-cs"/>
            </a:rPr>
            <a:t>razole</a:t>
          </a:r>
          <a:endParaRPr lang="ar-SA" sz="1200" b="0" kern="1200" dirty="0">
            <a:solidFill>
              <a:srgbClr val="0432FF"/>
            </a:solidFill>
            <a:latin typeface="+mn-lt"/>
            <a:ea typeface="+mn-ea"/>
            <a:cs typeface="+mn-cs"/>
          </a:endParaRPr>
        </a:p>
      </dgm:t>
    </dgm:pt>
    <dgm:pt modelId="{AB3BB50E-38A0-48DA-BBC1-520D377F508D}" type="parTrans" cxnId="{9D802057-CC74-491F-8143-8B4DE5B85A59}">
      <dgm:prSet/>
      <dgm:spPr/>
      <dgm:t>
        <a:bodyPr/>
        <a:lstStyle/>
        <a:p>
          <a:pPr rtl="1"/>
          <a:endParaRPr lang="ar-SA"/>
        </a:p>
      </dgm:t>
    </dgm:pt>
    <dgm:pt modelId="{91D32436-F028-4D06-ADA0-7E574F5AC6DC}" type="sibTrans" cxnId="{9D802057-CC74-491F-8143-8B4DE5B85A59}">
      <dgm:prSet/>
      <dgm:spPr/>
      <dgm:t>
        <a:bodyPr/>
        <a:lstStyle/>
        <a:p>
          <a:pPr rtl="1"/>
          <a:endParaRPr lang="ar-SA"/>
        </a:p>
      </dgm:t>
    </dgm:pt>
    <dgm:pt modelId="{64F82D90-3F4E-4AFC-AC3E-9B851E1DFDC6}">
      <dgm:prSet custT="1"/>
      <dgm:spPr>
        <a:noFill/>
        <a:ln>
          <a:solidFill>
            <a:schemeClr val="accent1">
              <a:lumMod val="40000"/>
              <a:lumOff val="60000"/>
            </a:schemeClr>
          </a:solidFill>
        </a:ln>
      </dgm:spPr>
      <dgm:t>
        <a:bodyPr/>
        <a:lstStyle/>
        <a:p>
          <a:pPr rtl="1"/>
          <a:r>
            <a:rPr lang="en-US" sz="1100" b="0" u="sng" kern="1200" dirty="0">
              <a:solidFill>
                <a:srgbClr val="0432FF"/>
              </a:solidFill>
              <a:latin typeface="+mn-lt"/>
              <a:ea typeface="+mn-ea"/>
              <a:cs typeface="+mn-cs"/>
            </a:rPr>
            <a:t>Niza</a:t>
          </a:r>
          <a:r>
            <a:rPr lang="en-US" sz="1100" b="0" kern="1200" dirty="0">
              <a:solidFill>
                <a:srgbClr val="0432FF"/>
              </a:solidFill>
              <a:latin typeface="+mn-lt"/>
              <a:ea typeface="+mn-ea"/>
              <a:cs typeface="+mn-cs"/>
            </a:rPr>
            <a:t>tidine </a:t>
          </a:r>
        </a:p>
        <a:p>
          <a:pPr rtl="1"/>
          <a:r>
            <a:rPr lang="en-US" sz="1100" b="0" u="sng" kern="1200" dirty="0">
              <a:solidFill>
                <a:srgbClr val="0432FF"/>
              </a:solidFill>
              <a:latin typeface="+mn-lt"/>
              <a:ea typeface="+mn-ea"/>
              <a:cs typeface="+mn-cs"/>
            </a:rPr>
            <a:t>Ran</a:t>
          </a:r>
          <a:r>
            <a:rPr lang="en-US" sz="1100" b="0" kern="1200" dirty="0">
              <a:solidFill>
                <a:srgbClr val="0432FF"/>
              </a:solidFill>
              <a:latin typeface="+mn-lt"/>
              <a:ea typeface="+mn-ea"/>
              <a:cs typeface="+mn-cs"/>
            </a:rPr>
            <a:t>itidine</a:t>
          </a:r>
        </a:p>
        <a:p>
          <a:pPr rtl="1"/>
          <a:r>
            <a:rPr lang="en-US" sz="1100" b="0" u="sng" kern="1200" dirty="0">
              <a:solidFill>
                <a:srgbClr val="0432FF"/>
              </a:solidFill>
              <a:latin typeface="+mn-lt"/>
              <a:ea typeface="+mn-ea"/>
              <a:cs typeface="+mn-cs"/>
            </a:rPr>
            <a:t>Cim</a:t>
          </a:r>
          <a:r>
            <a:rPr lang="en-US" sz="1100" b="0" kern="1200" dirty="0">
              <a:solidFill>
                <a:srgbClr val="0432FF"/>
              </a:solidFill>
              <a:latin typeface="+mn-lt"/>
              <a:ea typeface="+mn-ea"/>
              <a:cs typeface="+mn-cs"/>
            </a:rPr>
            <a:t>etidine </a:t>
          </a:r>
        </a:p>
        <a:p>
          <a:pPr rtl="1"/>
          <a:r>
            <a:rPr lang="en-US" sz="1100" b="0" u="sng" kern="1200" dirty="0">
              <a:solidFill>
                <a:srgbClr val="0432FF"/>
              </a:solidFill>
              <a:latin typeface="+mn-lt"/>
              <a:ea typeface="+mn-ea"/>
              <a:cs typeface="+mn-cs"/>
            </a:rPr>
            <a:t>Famo</a:t>
          </a:r>
          <a:r>
            <a:rPr lang="en-US" sz="1100" b="0" kern="1200" dirty="0">
              <a:solidFill>
                <a:srgbClr val="0432FF"/>
              </a:solidFill>
              <a:latin typeface="+mn-lt"/>
              <a:ea typeface="+mn-ea"/>
              <a:cs typeface="+mn-cs"/>
            </a:rPr>
            <a:t>tidine</a:t>
          </a:r>
        </a:p>
      </dgm:t>
    </dgm:pt>
    <dgm:pt modelId="{26B2824A-E8CD-4166-810C-243C930EC430}" type="parTrans" cxnId="{5C778E3D-5F0D-4F8D-8E68-6DAA6E220363}">
      <dgm:prSet/>
      <dgm:spPr/>
      <dgm:t>
        <a:bodyPr/>
        <a:lstStyle/>
        <a:p>
          <a:pPr rtl="1"/>
          <a:endParaRPr lang="ar-SA"/>
        </a:p>
      </dgm:t>
    </dgm:pt>
    <dgm:pt modelId="{300541B1-1B1B-483C-A1CA-0E93765FA6A0}" type="sibTrans" cxnId="{5C778E3D-5F0D-4F8D-8E68-6DAA6E220363}">
      <dgm:prSet/>
      <dgm:spPr/>
      <dgm:t>
        <a:bodyPr/>
        <a:lstStyle/>
        <a:p>
          <a:pPr rtl="1"/>
          <a:endParaRPr lang="ar-SA"/>
        </a:p>
      </dgm:t>
    </dgm:pt>
    <dgm:pt modelId="{87EFA33E-938B-4945-9D43-06AA17E48C5A}">
      <dgm:prSet phldrT="[نص]" custT="1"/>
      <dgm:spPr>
        <a:noFill/>
        <a:ln>
          <a:solidFill>
            <a:schemeClr val="accent1">
              <a:lumMod val="40000"/>
              <a:lumOff val="60000"/>
            </a:schemeClr>
          </a:solidFill>
        </a:ln>
      </dgm:spPr>
      <dgm:t>
        <a:bodyPr/>
        <a:lstStyle/>
        <a:p>
          <a:pPr rtl="1"/>
          <a:r>
            <a:rPr lang="en-US" sz="1200" b="1" kern="1200" dirty="0">
              <a:solidFill>
                <a:srgbClr val="6600CC"/>
              </a:solidFill>
              <a:latin typeface="+mn-lt"/>
              <a:cs typeface="Times New Roman" pitchFamily="18" charset="0"/>
            </a:rPr>
            <a:t> </a:t>
          </a:r>
          <a:r>
            <a:rPr lang="en-US" altLang="en-US" sz="1200" b="0" kern="1200" dirty="0">
              <a:solidFill>
                <a:srgbClr val="0432FF"/>
              </a:solidFill>
              <a:latin typeface="+mn-lt"/>
              <a:ea typeface="+mn-ea"/>
              <a:cs typeface="+mn-cs"/>
            </a:rPr>
            <a:t>Miso</a:t>
          </a:r>
          <a:r>
            <a:rPr lang="en-US" altLang="en-US" sz="1200" b="0" u="sng" kern="1200" dirty="0">
              <a:solidFill>
                <a:srgbClr val="0432FF"/>
              </a:solidFill>
              <a:latin typeface="+mn-lt"/>
              <a:ea typeface="+mn-ea"/>
              <a:cs typeface="+mn-cs"/>
            </a:rPr>
            <a:t>prosto</a:t>
          </a:r>
          <a:r>
            <a:rPr lang="en-US" altLang="en-US" sz="1200" b="0" kern="1200" dirty="0">
              <a:solidFill>
                <a:srgbClr val="0432FF"/>
              </a:solidFill>
              <a:latin typeface="+mn-lt"/>
              <a:ea typeface="+mn-ea"/>
              <a:cs typeface="+mn-cs"/>
            </a:rPr>
            <a:t>l</a:t>
          </a:r>
          <a:endParaRPr lang="ar-SA" sz="1200" b="0" kern="1200" dirty="0">
            <a:solidFill>
              <a:srgbClr val="0432FF"/>
            </a:solidFill>
            <a:latin typeface="+mn-lt"/>
            <a:ea typeface="+mn-ea"/>
            <a:cs typeface="+mn-cs"/>
          </a:endParaRPr>
        </a:p>
      </dgm:t>
    </dgm:pt>
    <dgm:pt modelId="{0123D1A3-8D36-404F-89A2-8E642CC4EF28}" type="parTrans" cxnId="{BCC5B011-0164-480B-9B9B-71A86015E162}">
      <dgm:prSet/>
      <dgm:spPr/>
      <dgm:t>
        <a:bodyPr/>
        <a:lstStyle/>
        <a:p>
          <a:pPr rtl="1"/>
          <a:endParaRPr lang="ar-SA"/>
        </a:p>
      </dgm:t>
    </dgm:pt>
    <dgm:pt modelId="{809798D0-408C-47E2-BD02-4589B7069639}" type="sibTrans" cxnId="{BCC5B011-0164-480B-9B9B-71A86015E162}">
      <dgm:prSet/>
      <dgm:spPr/>
      <dgm:t>
        <a:bodyPr/>
        <a:lstStyle/>
        <a:p>
          <a:pPr rtl="1"/>
          <a:endParaRPr lang="ar-SA"/>
        </a:p>
      </dgm:t>
    </dgm:pt>
    <dgm:pt modelId="{EAE096A7-BF5F-452B-9D58-AB3FF013B4CF}">
      <dgm:prSet phldrT="[نص]" custT="1"/>
      <dgm:spPr>
        <a:noFill/>
        <a:ln>
          <a:solidFill>
            <a:srgbClr val="FDDFE6"/>
          </a:solidFill>
        </a:ln>
      </dgm:spPr>
      <dgm:t>
        <a:bodyPr/>
        <a:lstStyle/>
        <a:p>
          <a:pPr rtl="1"/>
          <a:r>
            <a:rPr lang="en-US" altLang="en-US" sz="1400" b="0" kern="1200" dirty="0">
              <a:solidFill>
                <a:srgbClr val="0432FF"/>
              </a:solidFill>
              <a:latin typeface="+mn-lt"/>
              <a:ea typeface="+mn-ea"/>
              <a:cs typeface="+mn-cs"/>
            </a:rPr>
            <a:t>Mg(OH)2</a:t>
          </a:r>
          <a:r>
            <a:rPr lang="en-US" sz="1200" b="0" kern="1200" baseline="-25000" dirty="0">
              <a:latin typeface="Times New Roman" pitchFamily="18" charset="0"/>
              <a:cs typeface="Times New Roman" pitchFamily="18" charset="0"/>
            </a:rPr>
            <a:t> </a:t>
          </a:r>
          <a:r>
            <a:rPr lang="ga-IE" altLang="en-US" sz="1400" b="0" kern="1200" dirty="0">
              <a:solidFill>
                <a:srgbClr val="0432FF"/>
              </a:solidFill>
              <a:latin typeface="+mn-lt"/>
              <a:ea typeface="+mn-ea"/>
              <a:cs typeface="+mn-cs"/>
            </a:rPr>
            <a:t>Magnesium</a:t>
          </a:r>
          <a:r>
            <a:rPr lang="ga-IE" altLang="en-US" sz="1200" b="0" kern="1200" dirty="0">
              <a:solidFill>
                <a:srgbClr val="C00000"/>
              </a:solidFill>
              <a:latin typeface="Times New Roman" pitchFamily="18" charset="0"/>
              <a:cs typeface="Times New Roman" pitchFamily="18" charset="0"/>
            </a:rPr>
            <a:t> </a:t>
          </a:r>
          <a:r>
            <a:rPr lang="ga-IE" altLang="en-US" sz="1400" b="0" kern="1200" dirty="0">
              <a:solidFill>
                <a:srgbClr val="0432FF"/>
              </a:solidFill>
              <a:latin typeface="+mn-lt"/>
              <a:ea typeface="+mn-ea"/>
              <a:cs typeface="+mn-cs"/>
            </a:rPr>
            <a:t>hydroxide</a:t>
          </a:r>
          <a:endParaRPr lang="ar-SA" altLang="en-US" sz="1400" b="0" kern="1200" dirty="0">
            <a:solidFill>
              <a:srgbClr val="0432FF"/>
            </a:solidFill>
            <a:latin typeface="+mn-lt"/>
            <a:ea typeface="+mn-ea"/>
            <a:cs typeface="+mn-cs"/>
          </a:endParaRPr>
        </a:p>
      </dgm:t>
    </dgm:pt>
    <dgm:pt modelId="{A0654278-155E-4492-824F-E4470DE85BFC}" type="parTrans" cxnId="{8A2E1BF6-9915-4688-849C-A7A3B249B35B}">
      <dgm:prSet/>
      <dgm:spPr/>
      <dgm:t>
        <a:bodyPr/>
        <a:lstStyle/>
        <a:p>
          <a:pPr rtl="1"/>
          <a:endParaRPr lang="ar-SA"/>
        </a:p>
      </dgm:t>
    </dgm:pt>
    <dgm:pt modelId="{7206C4C5-B339-48B3-9B9C-59B35AABA21A}" type="sibTrans" cxnId="{8A2E1BF6-9915-4688-849C-A7A3B249B35B}">
      <dgm:prSet/>
      <dgm:spPr/>
      <dgm:t>
        <a:bodyPr/>
        <a:lstStyle/>
        <a:p>
          <a:pPr rtl="1"/>
          <a:endParaRPr lang="ar-SA"/>
        </a:p>
      </dgm:t>
    </dgm:pt>
    <dgm:pt modelId="{B09ECB59-1D8E-40BC-B812-C701FD37D5BA}">
      <dgm:prSet phldrT="[نص]" custT="1"/>
      <dgm:spPr>
        <a:noFill/>
        <a:ln>
          <a:solidFill>
            <a:srgbClr val="FDDFE6"/>
          </a:solidFill>
        </a:ln>
      </dgm:spPr>
      <dgm:t>
        <a:bodyPr/>
        <a:lstStyle/>
        <a:p>
          <a:pPr rtl="1"/>
          <a:r>
            <a:rPr lang="en-US" altLang="en-US" sz="1400" b="0" kern="1200" dirty="0">
              <a:solidFill>
                <a:srgbClr val="0432FF"/>
              </a:solidFill>
              <a:latin typeface="+mn-lt"/>
              <a:ea typeface="+mn-ea"/>
              <a:cs typeface="+mn-cs"/>
            </a:rPr>
            <a:t>CaCO3</a:t>
          </a:r>
          <a:r>
            <a:rPr lang="en-US" sz="1200" b="0" kern="1200" baseline="-25000" dirty="0">
              <a:latin typeface="Times New Roman" pitchFamily="18" charset="0"/>
              <a:cs typeface="Times New Roman" pitchFamily="18" charset="0"/>
            </a:rPr>
            <a:t> </a:t>
          </a:r>
          <a:r>
            <a:rPr lang="ga-IE" altLang="en-US" sz="1400" b="0" kern="1200" dirty="0">
              <a:solidFill>
                <a:srgbClr val="0432FF"/>
              </a:solidFill>
              <a:latin typeface="+mn-lt"/>
              <a:ea typeface="+mn-ea"/>
              <a:cs typeface="+mn-cs"/>
            </a:rPr>
            <a:t>Calcium</a:t>
          </a:r>
          <a:r>
            <a:rPr lang="ga-IE" altLang="en-US" sz="1200" b="0" kern="1200" dirty="0">
              <a:solidFill>
                <a:srgbClr val="C00000"/>
              </a:solidFill>
              <a:latin typeface="Times New Roman" pitchFamily="18" charset="0"/>
              <a:cs typeface="Times New Roman" pitchFamily="18" charset="0"/>
            </a:rPr>
            <a:t> </a:t>
          </a:r>
          <a:r>
            <a:rPr lang="ga-IE" altLang="en-US" sz="1400" b="0" kern="1200" dirty="0">
              <a:solidFill>
                <a:srgbClr val="0432FF"/>
              </a:solidFill>
              <a:latin typeface="+mn-lt"/>
              <a:ea typeface="+mn-ea"/>
              <a:cs typeface="+mn-cs"/>
            </a:rPr>
            <a:t>carbonate</a:t>
          </a:r>
          <a:endParaRPr lang="ar-SA" altLang="en-US" sz="1400" b="0" kern="1200" dirty="0">
            <a:solidFill>
              <a:srgbClr val="0432FF"/>
            </a:solidFill>
            <a:latin typeface="+mn-lt"/>
            <a:ea typeface="+mn-ea"/>
            <a:cs typeface="+mn-cs"/>
          </a:endParaRPr>
        </a:p>
      </dgm:t>
    </dgm:pt>
    <dgm:pt modelId="{D7168C76-56B7-43E3-93F7-D2881A6F7D12}" type="parTrans" cxnId="{184F45DC-D1AC-4A4B-A606-7473254B87D6}">
      <dgm:prSet/>
      <dgm:spPr/>
      <dgm:t>
        <a:bodyPr/>
        <a:lstStyle/>
        <a:p>
          <a:pPr rtl="1"/>
          <a:endParaRPr lang="ar-SA"/>
        </a:p>
      </dgm:t>
    </dgm:pt>
    <dgm:pt modelId="{29CFBFD0-3C70-475C-8B2C-7362393BBEEB}" type="sibTrans" cxnId="{184F45DC-D1AC-4A4B-A606-7473254B87D6}">
      <dgm:prSet/>
      <dgm:spPr/>
      <dgm:t>
        <a:bodyPr/>
        <a:lstStyle/>
        <a:p>
          <a:pPr rtl="1"/>
          <a:endParaRPr lang="ar-SA"/>
        </a:p>
      </dgm:t>
    </dgm:pt>
    <dgm:pt modelId="{D8C57193-B268-4314-ABE3-BA33DC33FE01}" type="pres">
      <dgm:prSet presAssocID="{A4864E09-4C0B-4EFF-B0F5-13DDD9D3FD41}" presName="diagram" presStyleCnt="0">
        <dgm:presLayoutVars>
          <dgm:chPref val="1"/>
          <dgm:dir/>
          <dgm:animOne val="branch"/>
          <dgm:animLvl val="lvl"/>
          <dgm:resizeHandles val="exact"/>
        </dgm:presLayoutVars>
      </dgm:prSet>
      <dgm:spPr/>
      <dgm:t>
        <a:bodyPr/>
        <a:lstStyle/>
        <a:p>
          <a:endParaRPr lang="en-US"/>
        </a:p>
      </dgm:t>
    </dgm:pt>
    <dgm:pt modelId="{35257D06-51FD-4A20-84B4-26FD285BD366}" type="pres">
      <dgm:prSet presAssocID="{F6C5D009-80C3-48F2-B0FC-50B80E80691C}" presName="root1" presStyleCnt="0"/>
      <dgm:spPr/>
    </dgm:pt>
    <dgm:pt modelId="{47775671-6DFF-4278-8E09-4DF4720B3F32}" type="pres">
      <dgm:prSet presAssocID="{F6C5D009-80C3-48F2-B0FC-50B80E80691C}" presName="LevelOneTextNode" presStyleLbl="node0" presStyleIdx="0" presStyleCnt="4" custLinFactNeighborX="1355" custLinFactNeighborY="-97">
        <dgm:presLayoutVars>
          <dgm:chPref val="3"/>
        </dgm:presLayoutVars>
      </dgm:prSet>
      <dgm:spPr/>
      <dgm:t>
        <a:bodyPr/>
        <a:lstStyle/>
        <a:p>
          <a:endParaRPr lang="en-US"/>
        </a:p>
      </dgm:t>
    </dgm:pt>
    <dgm:pt modelId="{3BA0234C-DF16-4FE2-A202-5CBE1393668F}" type="pres">
      <dgm:prSet presAssocID="{F6C5D009-80C3-48F2-B0FC-50B80E80691C}" presName="level2hierChild" presStyleCnt="0"/>
      <dgm:spPr/>
    </dgm:pt>
    <dgm:pt modelId="{91546A62-F214-4118-9DED-4DB864AF7D92}" type="pres">
      <dgm:prSet presAssocID="{3B824937-6363-4DF0-BC18-32552AA4BA36}" presName="root1" presStyleCnt="0"/>
      <dgm:spPr/>
    </dgm:pt>
    <dgm:pt modelId="{F5180D09-63B6-4F41-8ED6-6641978BE484}" type="pres">
      <dgm:prSet presAssocID="{3B824937-6363-4DF0-BC18-32552AA4BA36}" presName="LevelOneTextNode" presStyleLbl="node0" presStyleIdx="1" presStyleCnt="4">
        <dgm:presLayoutVars>
          <dgm:chPref val="3"/>
        </dgm:presLayoutVars>
      </dgm:prSet>
      <dgm:spPr/>
      <dgm:t>
        <a:bodyPr/>
        <a:lstStyle/>
        <a:p>
          <a:endParaRPr lang="en-US"/>
        </a:p>
      </dgm:t>
    </dgm:pt>
    <dgm:pt modelId="{648C7702-CFEC-4DD4-A69C-B9A94E7B1EE9}" type="pres">
      <dgm:prSet presAssocID="{3B824937-6363-4DF0-BC18-32552AA4BA36}" presName="level2hierChild" presStyleCnt="0"/>
      <dgm:spPr/>
    </dgm:pt>
    <dgm:pt modelId="{CBE3076F-43D4-426E-B78B-70A725284055}" type="pres">
      <dgm:prSet presAssocID="{BE33534A-31C7-458D-AD93-97859F1D06B7}" presName="conn2-1" presStyleLbl="parChTrans1D2" presStyleIdx="0" presStyleCnt="8"/>
      <dgm:spPr/>
      <dgm:t>
        <a:bodyPr/>
        <a:lstStyle/>
        <a:p>
          <a:endParaRPr lang="en-US"/>
        </a:p>
      </dgm:t>
    </dgm:pt>
    <dgm:pt modelId="{4CE6E305-B223-4F65-97D5-8561EBBA5F1C}" type="pres">
      <dgm:prSet presAssocID="{BE33534A-31C7-458D-AD93-97859F1D06B7}" presName="connTx" presStyleLbl="parChTrans1D2" presStyleIdx="0" presStyleCnt="8"/>
      <dgm:spPr/>
      <dgm:t>
        <a:bodyPr/>
        <a:lstStyle/>
        <a:p>
          <a:endParaRPr lang="en-US"/>
        </a:p>
      </dgm:t>
    </dgm:pt>
    <dgm:pt modelId="{B51DBA53-CDF5-4CA4-BC8B-C94A310B450C}" type="pres">
      <dgm:prSet presAssocID="{ACBFAEF5-19A9-41BF-AAE4-22F6870A968B}" presName="root2" presStyleCnt="0"/>
      <dgm:spPr/>
    </dgm:pt>
    <dgm:pt modelId="{C86DE2A8-719A-4FC3-9C29-9DA3532A6A11}" type="pres">
      <dgm:prSet presAssocID="{ACBFAEF5-19A9-41BF-AAE4-22F6870A968B}" presName="LevelTwoTextNode" presStyleLbl="node2" presStyleIdx="0" presStyleCnt="8">
        <dgm:presLayoutVars>
          <dgm:chPref val="3"/>
        </dgm:presLayoutVars>
      </dgm:prSet>
      <dgm:spPr/>
      <dgm:t>
        <a:bodyPr/>
        <a:lstStyle/>
        <a:p>
          <a:endParaRPr lang="en-US"/>
        </a:p>
      </dgm:t>
    </dgm:pt>
    <dgm:pt modelId="{0AB5F385-373C-433A-B504-6AD748344510}" type="pres">
      <dgm:prSet presAssocID="{ACBFAEF5-19A9-41BF-AAE4-22F6870A968B}" presName="level3hierChild" presStyleCnt="0"/>
      <dgm:spPr/>
    </dgm:pt>
    <dgm:pt modelId="{5DAFF1A8-1F8D-4245-8FE7-D5B98069477D}" type="pres">
      <dgm:prSet presAssocID="{AB3BB50E-38A0-48DA-BBC1-520D377F508D}" presName="conn2-1" presStyleLbl="parChTrans1D3" presStyleIdx="0" presStyleCnt="3"/>
      <dgm:spPr/>
      <dgm:t>
        <a:bodyPr/>
        <a:lstStyle/>
        <a:p>
          <a:endParaRPr lang="en-US"/>
        </a:p>
      </dgm:t>
    </dgm:pt>
    <dgm:pt modelId="{85A0C080-35EC-43CA-AD1E-778C9194FBEC}" type="pres">
      <dgm:prSet presAssocID="{AB3BB50E-38A0-48DA-BBC1-520D377F508D}" presName="connTx" presStyleLbl="parChTrans1D3" presStyleIdx="0" presStyleCnt="3"/>
      <dgm:spPr/>
      <dgm:t>
        <a:bodyPr/>
        <a:lstStyle/>
        <a:p>
          <a:endParaRPr lang="en-US"/>
        </a:p>
      </dgm:t>
    </dgm:pt>
    <dgm:pt modelId="{14FFE4BF-000C-41E6-9D5C-6FDF4A2ADF77}" type="pres">
      <dgm:prSet presAssocID="{5EF55E3B-B93B-4940-8DC2-41AE0A8973E0}" presName="root2" presStyleCnt="0"/>
      <dgm:spPr/>
    </dgm:pt>
    <dgm:pt modelId="{8208E018-69D4-4154-99BF-EC0ACDBFAE6E}" type="pres">
      <dgm:prSet presAssocID="{5EF55E3B-B93B-4940-8DC2-41AE0A8973E0}" presName="LevelTwoTextNode" presStyleLbl="node3" presStyleIdx="0" presStyleCnt="3" custScaleX="67442" custScaleY="119823">
        <dgm:presLayoutVars>
          <dgm:chPref val="3"/>
        </dgm:presLayoutVars>
      </dgm:prSet>
      <dgm:spPr/>
      <dgm:t>
        <a:bodyPr/>
        <a:lstStyle/>
        <a:p>
          <a:endParaRPr lang="en-US"/>
        </a:p>
      </dgm:t>
    </dgm:pt>
    <dgm:pt modelId="{7AB99703-2A4A-46BC-9A8C-32CDD8AD7E40}" type="pres">
      <dgm:prSet presAssocID="{5EF55E3B-B93B-4940-8DC2-41AE0A8973E0}" presName="level3hierChild" presStyleCnt="0"/>
      <dgm:spPr/>
    </dgm:pt>
    <dgm:pt modelId="{2247BF09-4323-4897-99DD-DD1C56C6B8E6}" type="pres">
      <dgm:prSet presAssocID="{672F24A7-CFD5-490E-BE8D-0E1DC8DADF59}" presName="conn2-1" presStyleLbl="parChTrans1D2" presStyleIdx="1" presStyleCnt="8"/>
      <dgm:spPr/>
      <dgm:t>
        <a:bodyPr/>
        <a:lstStyle/>
        <a:p>
          <a:endParaRPr lang="en-US"/>
        </a:p>
      </dgm:t>
    </dgm:pt>
    <dgm:pt modelId="{4B1D3FE1-9A28-4C5B-9F54-0D18DA0CBDF8}" type="pres">
      <dgm:prSet presAssocID="{672F24A7-CFD5-490E-BE8D-0E1DC8DADF59}" presName="connTx" presStyleLbl="parChTrans1D2" presStyleIdx="1" presStyleCnt="8"/>
      <dgm:spPr/>
      <dgm:t>
        <a:bodyPr/>
        <a:lstStyle/>
        <a:p>
          <a:endParaRPr lang="en-US"/>
        </a:p>
      </dgm:t>
    </dgm:pt>
    <dgm:pt modelId="{3C3CE99A-BC46-4F83-8E6C-A4B9CE4EC4DB}" type="pres">
      <dgm:prSet presAssocID="{3AB7768C-3FE2-45C7-8131-EB53CD38C443}" presName="root2" presStyleCnt="0"/>
      <dgm:spPr/>
    </dgm:pt>
    <dgm:pt modelId="{5BA9BCD0-A5A1-4634-9D1E-93AECBCE857C}" type="pres">
      <dgm:prSet presAssocID="{3AB7768C-3FE2-45C7-8131-EB53CD38C443}" presName="LevelTwoTextNode" presStyleLbl="node2" presStyleIdx="1" presStyleCnt="8">
        <dgm:presLayoutVars>
          <dgm:chPref val="3"/>
        </dgm:presLayoutVars>
      </dgm:prSet>
      <dgm:spPr/>
      <dgm:t>
        <a:bodyPr/>
        <a:lstStyle/>
        <a:p>
          <a:endParaRPr lang="en-US"/>
        </a:p>
      </dgm:t>
    </dgm:pt>
    <dgm:pt modelId="{89B6A414-A349-40EF-877D-7DD0BB1D89C0}" type="pres">
      <dgm:prSet presAssocID="{3AB7768C-3FE2-45C7-8131-EB53CD38C443}" presName="level3hierChild" presStyleCnt="0"/>
      <dgm:spPr/>
    </dgm:pt>
    <dgm:pt modelId="{F8FDB911-CD97-4A1C-B304-0940BFBAA119}" type="pres">
      <dgm:prSet presAssocID="{26B2824A-E8CD-4166-810C-243C930EC430}" presName="conn2-1" presStyleLbl="parChTrans1D3" presStyleIdx="1" presStyleCnt="3"/>
      <dgm:spPr/>
      <dgm:t>
        <a:bodyPr/>
        <a:lstStyle/>
        <a:p>
          <a:endParaRPr lang="en-US"/>
        </a:p>
      </dgm:t>
    </dgm:pt>
    <dgm:pt modelId="{F2F21936-4A29-4277-BBF6-52611B30E984}" type="pres">
      <dgm:prSet presAssocID="{26B2824A-E8CD-4166-810C-243C930EC430}" presName="connTx" presStyleLbl="parChTrans1D3" presStyleIdx="1" presStyleCnt="3"/>
      <dgm:spPr/>
      <dgm:t>
        <a:bodyPr/>
        <a:lstStyle/>
        <a:p>
          <a:endParaRPr lang="en-US"/>
        </a:p>
      </dgm:t>
    </dgm:pt>
    <dgm:pt modelId="{3396AD08-8FD3-415F-92D2-970855B2EFF6}" type="pres">
      <dgm:prSet presAssocID="{64F82D90-3F4E-4AFC-AC3E-9B851E1DFDC6}" presName="root2" presStyleCnt="0"/>
      <dgm:spPr/>
    </dgm:pt>
    <dgm:pt modelId="{178FF6DB-2155-41CD-8F76-00C22E61B259}" type="pres">
      <dgm:prSet presAssocID="{64F82D90-3F4E-4AFC-AC3E-9B851E1DFDC6}" presName="LevelTwoTextNode" presStyleLbl="node3" presStyleIdx="1" presStyleCnt="3" custScaleX="68879" custScaleY="111802" custLinFactNeighborX="2232" custLinFactNeighborY="3683">
        <dgm:presLayoutVars>
          <dgm:chPref val="3"/>
        </dgm:presLayoutVars>
      </dgm:prSet>
      <dgm:spPr/>
      <dgm:t>
        <a:bodyPr/>
        <a:lstStyle/>
        <a:p>
          <a:endParaRPr lang="en-US"/>
        </a:p>
      </dgm:t>
    </dgm:pt>
    <dgm:pt modelId="{FB7C46A0-D899-4D26-93A9-C265E967F162}" type="pres">
      <dgm:prSet presAssocID="{64F82D90-3F4E-4AFC-AC3E-9B851E1DFDC6}" presName="level3hierChild" presStyleCnt="0"/>
      <dgm:spPr/>
    </dgm:pt>
    <dgm:pt modelId="{381C72C9-B400-47E0-AD6F-6748EB282380}" type="pres">
      <dgm:prSet presAssocID="{A094923B-606A-4813-9824-A8C48C42BB3C}" presName="conn2-1" presStyleLbl="parChTrans1D2" presStyleIdx="2" presStyleCnt="8"/>
      <dgm:spPr/>
      <dgm:t>
        <a:bodyPr/>
        <a:lstStyle/>
        <a:p>
          <a:endParaRPr lang="en-US"/>
        </a:p>
      </dgm:t>
    </dgm:pt>
    <dgm:pt modelId="{063BF762-2A5A-4A79-808C-C70CDBF8C9D3}" type="pres">
      <dgm:prSet presAssocID="{A094923B-606A-4813-9824-A8C48C42BB3C}" presName="connTx" presStyleLbl="parChTrans1D2" presStyleIdx="2" presStyleCnt="8"/>
      <dgm:spPr/>
      <dgm:t>
        <a:bodyPr/>
        <a:lstStyle/>
        <a:p>
          <a:endParaRPr lang="en-US"/>
        </a:p>
      </dgm:t>
    </dgm:pt>
    <dgm:pt modelId="{CA6200B1-164E-4442-B5E0-064CA024EF20}" type="pres">
      <dgm:prSet presAssocID="{813209DD-04D3-4D86-B5D4-5720D3819496}" presName="root2" presStyleCnt="0"/>
      <dgm:spPr/>
    </dgm:pt>
    <dgm:pt modelId="{FECB9F94-DB78-46D5-8030-B5A333623CD4}" type="pres">
      <dgm:prSet presAssocID="{813209DD-04D3-4D86-B5D4-5720D3819496}" presName="LevelTwoTextNode" presStyleLbl="node2" presStyleIdx="2" presStyleCnt="8">
        <dgm:presLayoutVars>
          <dgm:chPref val="3"/>
        </dgm:presLayoutVars>
      </dgm:prSet>
      <dgm:spPr/>
      <dgm:t>
        <a:bodyPr/>
        <a:lstStyle/>
        <a:p>
          <a:endParaRPr lang="en-US"/>
        </a:p>
      </dgm:t>
    </dgm:pt>
    <dgm:pt modelId="{FDC0474D-74BE-493D-86AD-54B634A8D4E8}" type="pres">
      <dgm:prSet presAssocID="{813209DD-04D3-4D86-B5D4-5720D3819496}" presName="level3hierChild" presStyleCnt="0"/>
      <dgm:spPr/>
    </dgm:pt>
    <dgm:pt modelId="{CB143ED8-E6FC-4AED-8B29-62BC6535EB48}" type="pres">
      <dgm:prSet presAssocID="{1758FFE4-5C24-4D66-9CC5-5B122B7FD9FF}" presName="root1" presStyleCnt="0"/>
      <dgm:spPr/>
    </dgm:pt>
    <dgm:pt modelId="{2D3E008A-C5E9-4590-95A4-E7EEB2CD0C4B}" type="pres">
      <dgm:prSet presAssocID="{1758FFE4-5C24-4D66-9CC5-5B122B7FD9FF}" presName="LevelOneTextNode" presStyleLbl="node0" presStyleIdx="2" presStyleCnt="4">
        <dgm:presLayoutVars>
          <dgm:chPref val="3"/>
        </dgm:presLayoutVars>
      </dgm:prSet>
      <dgm:spPr/>
      <dgm:t>
        <a:bodyPr/>
        <a:lstStyle/>
        <a:p>
          <a:endParaRPr lang="en-US"/>
        </a:p>
      </dgm:t>
    </dgm:pt>
    <dgm:pt modelId="{152AB1C0-3623-4056-8046-C62029B61FF4}" type="pres">
      <dgm:prSet presAssocID="{1758FFE4-5C24-4D66-9CC5-5B122B7FD9FF}" presName="level2hierChild" presStyleCnt="0"/>
      <dgm:spPr/>
    </dgm:pt>
    <dgm:pt modelId="{B9142BF1-FE96-4477-A6D3-64B8C8F0B6E4}" type="pres">
      <dgm:prSet presAssocID="{865C9D89-16CA-414A-982A-65C3A21469B4}" presName="conn2-1" presStyleLbl="parChTrans1D2" presStyleIdx="3" presStyleCnt="8"/>
      <dgm:spPr/>
      <dgm:t>
        <a:bodyPr/>
        <a:lstStyle/>
        <a:p>
          <a:endParaRPr lang="en-US"/>
        </a:p>
      </dgm:t>
    </dgm:pt>
    <dgm:pt modelId="{8CD5BB73-8886-4A23-82AF-86D9F154DE60}" type="pres">
      <dgm:prSet presAssocID="{865C9D89-16CA-414A-982A-65C3A21469B4}" presName="connTx" presStyleLbl="parChTrans1D2" presStyleIdx="3" presStyleCnt="8"/>
      <dgm:spPr/>
      <dgm:t>
        <a:bodyPr/>
        <a:lstStyle/>
        <a:p>
          <a:endParaRPr lang="en-US"/>
        </a:p>
      </dgm:t>
    </dgm:pt>
    <dgm:pt modelId="{F38F70B9-7E8C-4406-BBFF-61420EC8AB87}" type="pres">
      <dgm:prSet presAssocID="{507AAB59-24E9-46B6-ABC6-09983841CFD2}" presName="root2" presStyleCnt="0"/>
      <dgm:spPr/>
    </dgm:pt>
    <dgm:pt modelId="{0B2D6B41-5EE1-4DE8-8CC3-B7D189820A05}" type="pres">
      <dgm:prSet presAssocID="{507AAB59-24E9-46B6-ABC6-09983841CFD2}" presName="LevelTwoTextNode" presStyleLbl="node2" presStyleIdx="3" presStyleCnt="8">
        <dgm:presLayoutVars>
          <dgm:chPref val="3"/>
        </dgm:presLayoutVars>
      </dgm:prSet>
      <dgm:spPr/>
      <dgm:t>
        <a:bodyPr/>
        <a:lstStyle/>
        <a:p>
          <a:endParaRPr lang="en-US"/>
        </a:p>
      </dgm:t>
    </dgm:pt>
    <dgm:pt modelId="{A2D8899A-B619-41B2-975C-D3235E57174C}" type="pres">
      <dgm:prSet presAssocID="{507AAB59-24E9-46B6-ABC6-09983841CFD2}" presName="level3hierChild" presStyleCnt="0"/>
      <dgm:spPr/>
    </dgm:pt>
    <dgm:pt modelId="{712EBE62-1D3B-4DD6-90AF-B7513B5DC100}" type="pres">
      <dgm:prSet presAssocID="{0123D1A3-8D36-404F-89A2-8E642CC4EF28}" presName="conn2-1" presStyleLbl="parChTrans1D3" presStyleIdx="2" presStyleCnt="3"/>
      <dgm:spPr/>
      <dgm:t>
        <a:bodyPr/>
        <a:lstStyle/>
        <a:p>
          <a:endParaRPr lang="en-US"/>
        </a:p>
      </dgm:t>
    </dgm:pt>
    <dgm:pt modelId="{B24FF42C-24FD-44A9-925B-9514BF8D2889}" type="pres">
      <dgm:prSet presAssocID="{0123D1A3-8D36-404F-89A2-8E642CC4EF28}" presName="connTx" presStyleLbl="parChTrans1D3" presStyleIdx="2" presStyleCnt="3"/>
      <dgm:spPr/>
      <dgm:t>
        <a:bodyPr/>
        <a:lstStyle/>
        <a:p>
          <a:endParaRPr lang="en-US"/>
        </a:p>
      </dgm:t>
    </dgm:pt>
    <dgm:pt modelId="{121A6E28-1D94-4CD1-BC53-E462360C1F95}" type="pres">
      <dgm:prSet presAssocID="{87EFA33E-938B-4945-9D43-06AA17E48C5A}" presName="root2" presStyleCnt="0"/>
      <dgm:spPr/>
    </dgm:pt>
    <dgm:pt modelId="{111FAC99-9CD2-4D69-A366-0808730192C6}" type="pres">
      <dgm:prSet presAssocID="{87EFA33E-938B-4945-9D43-06AA17E48C5A}" presName="LevelTwoTextNode" presStyleLbl="node3" presStyleIdx="2" presStyleCnt="3" custScaleY="32722">
        <dgm:presLayoutVars>
          <dgm:chPref val="3"/>
        </dgm:presLayoutVars>
      </dgm:prSet>
      <dgm:spPr/>
      <dgm:t>
        <a:bodyPr/>
        <a:lstStyle/>
        <a:p>
          <a:endParaRPr lang="en-US"/>
        </a:p>
      </dgm:t>
    </dgm:pt>
    <dgm:pt modelId="{479E6608-3998-4266-98F5-956B599B5058}" type="pres">
      <dgm:prSet presAssocID="{87EFA33E-938B-4945-9D43-06AA17E48C5A}" presName="level3hierChild" presStyleCnt="0"/>
      <dgm:spPr/>
    </dgm:pt>
    <dgm:pt modelId="{D78F6AD9-4161-4224-9055-55378136D4C0}" type="pres">
      <dgm:prSet presAssocID="{AABE26A4-859D-4656-A1CC-DCBA3F5F3993}" presName="root1" presStyleCnt="0"/>
      <dgm:spPr/>
    </dgm:pt>
    <dgm:pt modelId="{A9FBA24D-9D35-4964-96B7-39572880A967}" type="pres">
      <dgm:prSet presAssocID="{AABE26A4-859D-4656-A1CC-DCBA3F5F3993}" presName="LevelOneTextNode" presStyleLbl="node0" presStyleIdx="3" presStyleCnt="4">
        <dgm:presLayoutVars>
          <dgm:chPref val="3"/>
        </dgm:presLayoutVars>
      </dgm:prSet>
      <dgm:spPr/>
      <dgm:t>
        <a:bodyPr/>
        <a:lstStyle/>
        <a:p>
          <a:endParaRPr lang="en-US"/>
        </a:p>
      </dgm:t>
    </dgm:pt>
    <dgm:pt modelId="{0B469DCF-76CB-4316-A38A-5B0813056C23}" type="pres">
      <dgm:prSet presAssocID="{AABE26A4-859D-4656-A1CC-DCBA3F5F3993}" presName="level2hierChild" presStyleCnt="0"/>
      <dgm:spPr/>
    </dgm:pt>
    <dgm:pt modelId="{A0A16DE9-5EDC-4EAC-B4F2-EBE260117259}" type="pres">
      <dgm:prSet presAssocID="{29D6B82A-D150-4AA0-86E2-6BC1D026988F}" presName="conn2-1" presStyleLbl="parChTrans1D2" presStyleIdx="4" presStyleCnt="8"/>
      <dgm:spPr/>
      <dgm:t>
        <a:bodyPr/>
        <a:lstStyle/>
        <a:p>
          <a:endParaRPr lang="en-US"/>
        </a:p>
      </dgm:t>
    </dgm:pt>
    <dgm:pt modelId="{19BA5B78-6726-47F6-9F3A-9807A493C954}" type="pres">
      <dgm:prSet presAssocID="{29D6B82A-D150-4AA0-86E2-6BC1D026988F}" presName="connTx" presStyleLbl="parChTrans1D2" presStyleIdx="4" presStyleCnt="8"/>
      <dgm:spPr/>
      <dgm:t>
        <a:bodyPr/>
        <a:lstStyle/>
        <a:p>
          <a:endParaRPr lang="en-US"/>
        </a:p>
      </dgm:t>
    </dgm:pt>
    <dgm:pt modelId="{CA15248C-868B-4352-9087-1673029E6DA2}" type="pres">
      <dgm:prSet presAssocID="{315E083C-EC30-4899-8B2E-255FC4A04783}" presName="root2" presStyleCnt="0"/>
      <dgm:spPr/>
    </dgm:pt>
    <dgm:pt modelId="{01A007FB-E0C8-4755-B51B-D37B0A7C699C}" type="pres">
      <dgm:prSet presAssocID="{315E083C-EC30-4899-8B2E-255FC4A04783}" presName="LevelTwoTextNode" presStyleLbl="node2" presStyleIdx="4" presStyleCnt="8" custScaleX="180943" custScaleY="50644">
        <dgm:presLayoutVars>
          <dgm:chPref val="3"/>
        </dgm:presLayoutVars>
      </dgm:prSet>
      <dgm:spPr/>
      <dgm:t>
        <a:bodyPr/>
        <a:lstStyle/>
        <a:p>
          <a:endParaRPr lang="en-US"/>
        </a:p>
      </dgm:t>
    </dgm:pt>
    <dgm:pt modelId="{A4C678A7-42F0-4219-BCF0-BDE7D6CEE817}" type="pres">
      <dgm:prSet presAssocID="{315E083C-EC30-4899-8B2E-255FC4A04783}" presName="level3hierChild" presStyleCnt="0"/>
      <dgm:spPr/>
    </dgm:pt>
    <dgm:pt modelId="{8E4E900C-DCE8-4451-ACB9-305865878812}" type="pres">
      <dgm:prSet presAssocID="{68AF11F1-7AB6-43A2-8057-19B8B49F9DDA}" presName="conn2-1" presStyleLbl="parChTrans1D2" presStyleIdx="5" presStyleCnt="8"/>
      <dgm:spPr/>
      <dgm:t>
        <a:bodyPr/>
        <a:lstStyle/>
        <a:p>
          <a:endParaRPr lang="en-US"/>
        </a:p>
      </dgm:t>
    </dgm:pt>
    <dgm:pt modelId="{7A9CF5C8-8066-41A0-901D-932C94063B0E}" type="pres">
      <dgm:prSet presAssocID="{68AF11F1-7AB6-43A2-8057-19B8B49F9DDA}" presName="connTx" presStyleLbl="parChTrans1D2" presStyleIdx="5" presStyleCnt="8"/>
      <dgm:spPr/>
      <dgm:t>
        <a:bodyPr/>
        <a:lstStyle/>
        <a:p>
          <a:endParaRPr lang="en-US"/>
        </a:p>
      </dgm:t>
    </dgm:pt>
    <dgm:pt modelId="{AABE3DAA-4D48-4460-B240-DBB21743D4A4}" type="pres">
      <dgm:prSet presAssocID="{84FFADE6-6889-4C96-A519-A939850C2E8B}" presName="root2" presStyleCnt="0"/>
      <dgm:spPr/>
    </dgm:pt>
    <dgm:pt modelId="{B6F610BC-D5E4-469D-942B-37AF9EBB98B3}" type="pres">
      <dgm:prSet presAssocID="{84FFADE6-6889-4C96-A519-A939850C2E8B}" presName="LevelTwoTextNode" presStyleLbl="node2" presStyleIdx="5" presStyleCnt="8" custScaleX="173668" custScaleY="50451">
        <dgm:presLayoutVars>
          <dgm:chPref val="3"/>
        </dgm:presLayoutVars>
      </dgm:prSet>
      <dgm:spPr/>
      <dgm:t>
        <a:bodyPr/>
        <a:lstStyle/>
        <a:p>
          <a:endParaRPr lang="en-US"/>
        </a:p>
      </dgm:t>
    </dgm:pt>
    <dgm:pt modelId="{1C9CDD2F-846E-45B5-B799-7A8962142E79}" type="pres">
      <dgm:prSet presAssocID="{84FFADE6-6889-4C96-A519-A939850C2E8B}" presName="level3hierChild" presStyleCnt="0"/>
      <dgm:spPr/>
    </dgm:pt>
    <dgm:pt modelId="{8405067B-47BE-4E12-8382-35CE69DE021B}" type="pres">
      <dgm:prSet presAssocID="{A0654278-155E-4492-824F-E4470DE85BFC}" presName="conn2-1" presStyleLbl="parChTrans1D2" presStyleIdx="6" presStyleCnt="8"/>
      <dgm:spPr/>
      <dgm:t>
        <a:bodyPr/>
        <a:lstStyle/>
        <a:p>
          <a:endParaRPr lang="en-US"/>
        </a:p>
      </dgm:t>
    </dgm:pt>
    <dgm:pt modelId="{CD1F004D-F0C1-41E3-8E5B-1C3E90D7B922}" type="pres">
      <dgm:prSet presAssocID="{A0654278-155E-4492-824F-E4470DE85BFC}" presName="connTx" presStyleLbl="parChTrans1D2" presStyleIdx="6" presStyleCnt="8"/>
      <dgm:spPr/>
      <dgm:t>
        <a:bodyPr/>
        <a:lstStyle/>
        <a:p>
          <a:endParaRPr lang="en-US"/>
        </a:p>
      </dgm:t>
    </dgm:pt>
    <dgm:pt modelId="{A011EA03-4D79-45E6-A8F0-F84A69E99350}" type="pres">
      <dgm:prSet presAssocID="{EAE096A7-BF5F-452B-9D58-AB3FF013B4CF}" presName="root2" presStyleCnt="0"/>
      <dgm:spPr/>
    </dgm:pt>
    <dgm:pt modelId="{7249D83A-7716-4AF7-AFDE-48CFDFF26388}" type="pres">
      <dgm:prSet presAssocID="{EAE096A7-BF5F-452B-9D58-AB3FF013B4CF}" presName="LevelTwoTextNode" presStyleLbl="node2" presStyleIdx="6" presStyleCnt="8" custScaleX="188397" custScaleY="56397">
        <dgm:presLayoutVars>
          <dgm:chPref val="3"/>
        </dgm:presLayoutVars>
      </dgm:prSet>
      <dgm:spPr/>
      <dgm:t>
        <a:bodyPr/>
        <a:lstStyle/>
        <a:p>
          <a:endParaRPr lang="en-US"/>
        </a:p>
      </dgm:t>
    </dgm:pt>
    <dgm:pt modelId="{90D9E12F-EB4D-4908-9C5C-898E1DBCD263}" type="pres">
      <dgm:prSet presAssocID="{EAE096A7-BF5F-452B-9D58-AB3FF013B4CF}" presName="level3hierChild" presStyleCnt="0"/>
      <dgm:spPr/>
    </dgm:pt>
    <dgm:pt modelId="{18A75E6E-BD3E-42B3-9250-4CFE32798E88}" type="pres">
      <dgm:prSet presAssocID="{D7168C76-56B7-43E3-93F7-D2881A6F7D12}" presName="conn2-1" presStyleLbl="parChTrans1D2" presStyleIdx="7" presStyleCnt="8"/>
      <dgm:spPr/>
      <dgm:t>
        <a:bodyPr/>
        <a:lstStyle/>
        <a:p>
          <a:endParaRPr lang="en-US"/>
        </a:p>
      </dgm:t>
    </dgm:pt>
    <dgm:pt modelId="{5E8CE7E4-5F13-497C-931A-1040BD9CDC67}" type="pres">
      <dgm:prSet presAssocID="{D7168C76-56B7-43E3-93F7-D2881A6F7D12}" presName="connTx" presStyleLbl="parChTrans1D2" presStyleIdx="7" presStyleCnt="8"/>
      <dgm:spPr/>
      <dgm:t>
        <a:bodyPr/>
        <a:lstStyle/>
        <a:p>
          <a:endParaRPr lang="en-US"/>
        </a:p>
      </dgm:t>
    </dgm:pt>
    <dgm:pt modelId="{F122C568-732C-4178-AC4F-9094908762FA}" type="pres">
      <dgm:prSet presAssocID="{B09ECB59-1D8E-40BC-B812-C701FD37D5BA}" presName="root2" presStyleCnt="0"/>
      <dgm:spPr/>
    </dgm:pt>
    <dgm:pt modelId="{C3A2C248-3A33-4C4D-97D2-1DB9428D5F27}" type="pres">
      <dgm:prSet presAssocID="{B09ECB59-1D8E-40BC-B812-C701FD37D5BA}" presName="LevelTwoTextNode" presStyleLbl="node2" presStyleIdx="7" presStyleCnt="8" custScaleX="155216" custScaleY="57432">
        <dgm:presLayoutVars>
          <dgm:chPref val="3"/>
        </dgm:presLayoutVars>
      </dgm:prSet>
      <dgm:spPr/>
      <dgm:t>
        <a:bodyPr/>
        <a:lstStyle/>
        <a:p>
          <a:endParaRPr lang="en-US"/>
        </a:p>
      </dgm:t>
    </dgm:pt>
    <dgm:pt modelId="{A8A24D6E-6300-4930-8B64-59BA2EA845E0}" type="pres">
      <dgm:prSet presAssocID="{B09ECB59-1D8E-40BC-B812-C701FD37D5BA}" presName="level3hierChild" presStyleCnt="0"/>
      <dgm:spPr/>
    </dgm:pt>
  </dgm:ptLst>
  <dgm:cxnLst>
    <dgm:cxn modelId="{59D7693B-66D8-4F23-B759-5FE6FC1C3BCE}" type="presOf" srcId="{3AB7768C-3FE2-45C7-8131-EB53CD38C443}" destId="{5BA9BCD0-A5A1-4634-9D1E-93AECBCE857C}" srcOrd="0" destOrd="0" presId="urn:microsoft.com/office/officeart/2005/8/layout/hierarchy2"/>
    <dgm:cxn modelId="{1C270FAD-365D-455A-B1A8-EC089B120F15}" type="presOf" srcId="{87EFA33E-938B-4945-9D43-06AA17E48C5A}" destId="{111FAC99-9CD2-4D69-A366-0808730192C6}" srcOrd="0" destOrd="0" presId="urn:microsoft.com/office/officeart/2005/8/layout/hierarchy2"/>
    <dgm:cxn modelId="{53A8A7BE-1CA6-4D03-B802-1D11996963D6}" type="presOf" srcId="{315E083C-EC30-4899-8B2E-255FC4A04783}" destId="{01A007FB-E0C8-4755-B51B-D37B0A7C699C}" srcOrd="0" destOrd="0" presId="urn:microsoft.com/office/officeart/2005/8/layout/hierarchy2"/>
    <dgm:cxn modelId="{C6F4E195-A344-4183-A765-849EEB4C7F13}" srcId="{3B824937-6363-4DF0-BC18-32552AA4BA36}" destId="{813209DD-04D3-4D86-B5D4-5720D3819496}" srcOrd="2" destOrd="0" parTransId="{A094923B-606A-4813-9824-A8C48C42BB3C}" sibTransId="{F246BB5A-42DF-4D59-88F5-52E59F5DD3CC}"/>
    <dgm:cxn modelId="{0A9BEF88-9FF0-47C8-98BF-F034FC5DB81D}" type="presOf" srcId="{68AF11F1-7AB6-43A2-8057-19B8B49F9DDA}" destId="{7A9CF5C8-8066-41A0-901D-932C94063B0E}" srcOrd="1" destOrd="0" presId="urn:microsoft.com/office/officeart/2005/8/layout/hierarchy2"/>
    <dgm:cxn modelId="{875CAFD7-39F4-426E-9D21-0F84A404D629}" srcId="{1758FFE4-5C24-4D66-9CC5-5B122B7FD9FF}" destId="{507AAB59-24E9-46B6-ABC6-09983841CFD2}" srcOrd="0" destOrd="0" parTransId="{865C9D89-16CA-414A-982A-65C3A21469B4}" sibTransId="{A061A74F-A886-4655-807B-E0A33949B9B7}"/>
    <dgm:cxn modelId="{A3094497-EF8B-4F9C-9285-181881C86832}" type="presOf" srcId="{A0654278-155E-4492-824F-E4470DE85BFC}" destId="{CD1F004D-F0C1-41E3-8E5B-1C3E90D7B922}" srcOrd="1" destOrd="0" presId="urn:microsoft.com/office/officeart/2005/8/layout/hierarchy2"/>
    <dgm:cxn modelId="{BA6FB931-09BD-400A-99F0-42ABBF79BF43}" type="presOf" srcId="{865C9D89-16CA-414A-982A-65C3A21469B4}" destId="{B9142BF1-FE96-4477-A6D3-64B8C8F0B6E4}" srcOrd="0" destOrd="0" presId="urn:microsoft.com/office/officeart/2005/8/layout/hierarchy2"/>
    <dgm:cxn modelId="{AEAE277B-AEAE-4221-AD98-FC26F1AD0EFC}" type="presOf" srcId="{672F24A7-CFD5-490E-BE8D-0E1DC8DADF59}" destId="{4B1D3FE1-9A28-4C5B-9F54-0D18DA0CBDF8}" srcOrd="1" destOrd="0" presId="urn:microsoft.com/office/officeart/2005/8/layout/hierarchy2"/>
    <dgm:cxn modelId="{6BAA7289-C32E-4DE4-9E25-64EFC908C482}" type="presOf" srcId="{29D6B82A-D150-4AA0-86E2-6BC1D026988F}" destId="{A0A16DE9-5EDC-4EAC-B4F2-EBE260117259}" srcOrd="0" destOrd="0" presId="urn:microsoft.com/office/officeart/2005/8/layout/hierarchy2"/>
    <dgm:cxn modelId="{6967FE23-096D-44D9-A4EB-F9248F0E0E49}" srcId="{A4864E09-4C0B-4EFF-B0F5-13DDD9D3FD41}" destId="{AABE26A4-859D-4656-A1CC-DCBA3F5F3993}" srcOrd="3" destOrd="0" parTransId="{7F767F23-2119-4E9F-A77D-0FACE757143D}" sibTransId="{4E38D5DD-A24B-4B6F-B761-1B166E071F22}"/>
    <dgm:cxn modelId="{2B092397-C9C5-40A0-AEC6-5164FC8930DC}" type="presOf" srcId="{AB3BB50E-38A0-48DA-BBC1-520D377F508D}" destId="{85A0C080-35EC-43CA-AD1E-778C9194FBEC}" srcOrd="1" destOrd="0" presId="urn:microsoft.com/office/officeart/2005/8/layout/hierarchy2"/>
    <dgm:cxn modelId="{FC841CF2-25CB-4A53-A626-2BD4092C4F65}" type="presOf" srcId="{1758FFE4-5C24-4D66-9CC5-5B122B7FD9FF}" destId="{2D3E008A-C5E9-4590-95A4-E7EEB2CD0C4B}" srcOrd="0" destOrd="0" presId="urn:microsoft.com/office/officeart/2005/8/layout/hierarchy2"/>
    <dgm:cxn modelId="{D31B368F-77D6-43DD-9931-0508FB57210B}" type="presOf" srcId="{B09ECB59-1D8E-40BC-B812-C701FD37D5BA}" destId="{C3A2C248-3A33-4C4D-97D2-1DB9428D5F27}" srcOrd="0" destOrd="0" presId="urn:microsoft.com/office/officeart/2005/8/layout/hierarchy2"/>
    <dgm:cxn modelId="{ACA844F0-6C44-4416-B06E-B150B70893A4}" type="presOf" srcId="{64F82D90-3F4E-4AFC-AC3E-9B851E1DFDC6}" destId="{178FF6DB-2155-41CD-8F76-00C22E61B259}" srcOrd="0" destOrd="0" presId="urn:microsoft.com/office/officeart/2005/8/layout/hierarchy2"/>
    <dgm:cxn modelId="{587294E9-A1D3-4E8B-ABC4-133DC76A0763}" type="presOf" srcId="{672F24A7-CFD5-490E-BE8D-0E1DC8DADF59}" destId="{2247BF09-4323-4897-99DD-DD1C56C6B8E6}" srcOrd="0" destOrd="0" presId="urn:microsoft.com/office/officeart/2005/8/layout/hierarchy2"/>
    <dgm:cxn modelId="{45F0662B-D8FE-4F73-973E-17DBA39B5A2A}" type="presOf" srcId="{EAE096A7-BF5F-452B-9D58-AB3FF013B4CF}" destId="{7249D83A-7716-4AF7-AFDE-48CFDFF26388}" srcOrd="0" destOrd="0" presId="urn:microsoft.com/office/officeart/2005/8/layout/hierarchy2"/>
    <dgm:cxn modelId="{BF5C63FC-FFD3-444A-AE76-8DF377FBFCD2}" type="presOf" srcId="{BE33534A-31C7-458D-AD93-97859F1D06B7}" destId="{4CE6E305-B223-4F65-97D5-8561EBBA5F1C}" srcOrd="1" destOrd="0" presId="urn:microsoft.com/office/officeart/2005/8/layout/hierarchy2"/>
    <dgm:cxn modelId="{1A9F996C-08BB-47D9-B633-C6EF0165BFA8}" type="presOf" srcId="{A094923B-606A-4813-9824-A8C48C42BB3C}" destId="{063BF762-2A5A-4A79-808C-C70CDBF8C9D3}" srcOrd="1" destOrd="0" presId="urn:microsoft.com/office/officeart/2005/8/layout/hierarchy2"/>
    <dgm:cxn modelId="{AEC15B59-F145-42C7-A967-F3A7A99D97CA}" type="presOf" srcId="{507AAB59-24E9-46B6-ABC6-09983841CFD2}" destId="{0B2D6B41-5EE1-4DE8-8CC3-B7D189820A05}" srcOrd="0" destOrd="0" presId="urn:microsoft.com/office/officeart/2005/8/layout/hierarchy2"/>
    <dgm:cxn modelId="{47343939-C12E-4E44-9F1F-4DE9743D2855}" type="presOf" srcId="{813209DD-04D3-4D86-B5D4-5720D3819496}" destId="{FECB9F94-DB78-46D5-8030-B5A333623CD4}" srcOrd="0" destOrd="0" presId="urn:microsoft.com/office/officeart/2005/8/layout/hierarchy2"/>
    <dgm:cxn modelId="{6EDD7102-DDF3-4F5B-8C41-6B1001353814}" srcId="{A4864E09-4C0B-4EFF-B0F5-13DDD9D3FD41}" destId="{1758FFE4-5C24-4D66-9CC5-5B122B7FD9FF}" srcOrd="2" destOrd="0" parTransId="{DFA88180-4BD2-4DEA-990E-CC0D6240CEC5}" sibTransId="{DB0D110E-E941-41C7-9129-0C4EEE5A019F}"/>
    <dgm:cxn modelId="{B297B930-3903-4051-886E-6CAD71844D57}" type="presOf" srcId="{D7168C76-56B7-43E3-93F7-D2881A6F7D12}" destId="{5E8CE7E4-5F13-497C-931A-1040BD9CDC67}" srcOrd="1" destOrd="0" presId="urn:microsoft.com/office/officeart/2005/8/layout/hierarchy2"/>
    <dgm:cxn modelId="{424EAD40-6548-4054-988F-B0BF85E448EF}" type="presOf" srcId="{3B824937-6363-4DF0-BC18-32552AA4BA36}" destId="{F5180D09-63B6-4F41-8ED6-6641978BE484}" srcOrd="0" destOrd="0" presId="urn:microsoft.com/office/officeart/2005/8/layout/hierarchy2"/>
    <dgm:cxn modelId="{CCC73F3B-6D28-4CB3-9BC5-1AAFF094DB35}" type="presOf" srcId="{A4864E09-4C0B-4EFF-B0F5-13DDD9D3FD41}" destId="{D8C57193-B268-4314-ABE3-BA33DC33FE01}" srcOrd="0" destOrd="0" presId="urn:microsoft.com/office/officeart/2005/8/layout/hierarchy2"/>
    <dgm:cxn modelId="{BCC5B011-0164-480B-9B9B-71A86015E162}" srcId="{507AAB59-24E9-46B6-ABC6-09983841CFD2}" destId="{87EFA33E-938B-4945-9D43-06AA17E48C5A}" srcOrd="0" destOrd="0" parTransId="{0123D1A3-8D36-404F-89A2-8E642CC4EF28}" sibTransId="{809798D0-408C-47E2-BD02-4589B7069639}"/>
    <dgm:cxn modelId="{4284EB60-0D90-4AF3-91C5-786A47DC1D1D}" type="presOf" srcId="{68AF11F1-7AB6-43A2-8057-19B8B49F9DDA}" destId="{8E4E900C-DCE8-4451-ACB9-305865878812}" srcOrd="0" destOrd="0" presId="urn:microsoft.com/office/officeart/2005/8/layout/hierarchy2"/>
    <dgm:cxn modelId="{0616D453-F2A1-48AC-BA35-F83F47FFC9D4}" srcId="{3B824937-6363-4DF0-BC18-32552AA4BA36}" destId="{ACBFAEF5-19A9-41BF-AAE4-22F6870A968B}" srcOrd="0" destOrd="0" parTransId="{BE33534A-31C7-458D-AD93-97859F1D06B7}" sibTransId="{66ABA2DD-5844-474C-9B46-D4D39ABAC503}"/>
    <dgm:cxn modelId="{3155E5A6-89C4-4A5D-AE7C-4F327923DD14}" type="presOf" srcId="{5EF55E3B-B93B-4940-8DC2-41AE0A8973E0}" destId="{8208E018-69D4-4154-99BF-EC0ACDBFAE6E}" srcOrd="0" destOrd="0" presId="urn:microsoft.com/office/officeart/2005/8/layout/hierarchy2"/>
    <dgm:cxn modelId="{C3DA9D3C-7ED9-4B7A-8EDA-FC31E3861E59}" type="presOf" srcId="{26B2824A-E8CD-4166-810C-243C930EC430}" destId="{F2F21936-4A29-4277-BBF6-52611B30E984}" srcOrd="1" destOrd="0" presId="urn:microsoft.com/office/officeart/2005/8/layout/hierarchy2"/>
    <dgm:cxn modelId="{EBB725FF-43C3-4B75-AF6B-E9DEAE7AD523}" type="presOf" srcId="{26B2824A-E8CD-4166-810C-243C930EC430}" destId="{F8FDB911-CD97-4A1C-B304-0940BFBAA119}" srcOrd="0" destOrd="0" presId="urn:microsoft.com/office/officeart/2005/8/layout/hierarchy2"/>
    <dgm:cxn modelId="{16A55900-3DDC-4B8C-913A-A56D6D7A2E0B}" srcId="{A4864E09-4C0B-4EFF-B0F5-13DDD9D3FD41}" destId="{F6C5D009-80C3-48F2-B0FC-50B80E80691C}" srcOrd="0" destOrd="0" parTransId="{B26F5392-86C2-4D76-A4FF-E7F66B850EB4}" sibTransId="{8BDC4E32-BA05-45BA-B4B0-2CCC21ED7217}"/>
    <dgm:cxn modelId="{5C778E3D-5F0D-4F8D-8E68-6DAA6E220363}" srcId="{3AB7768C-3FE2-45C7-8131-EB53CD38C443}" destId="{64F82D90-3F4E-4AFC-AC3E-9B851E1DFDC6}" srcOrd="0" destOrd="0" parTransId="{26B2824A-E8CD-4166-810C-243C930EC430}" sibTransId="{300541B1-1B1B-483C-A1CA-0E93765FA6A0}"/>
    <dgm:cxn modelId="{64A56CC6-4795-481C-851D-86544E7C7310}" type="presOf" srcId="{F6C5D009-80C3-48F2-B0FC-50B80E80691C}" destId="{47775671-6DFF-4278-8E09-4DF4720B3F32}" srcOrd="0" destOrd="0" presId="urn:microsoft.com/office/officeart/2005/8/layout/hierarchy2"/>
    <dgm:cxn modelId="{2964E055-0C36-467E-B6CD-5FD87A9AA98C}" type="presOf" srcId="{0123D1A3-8D36-404F-89A2-8E642CC4EF28}" destId="{712EBE62-1D3B-4DD6-90AF-B7513B5DC100}" srcOrd="0" destOrd="0" presId="urn:microsoft.com/office/officeart/2005/8/layout/hierarchy2"/>
    <dgm:cxn modelId="{7004024A-F960-4CFC-8AD0-296C811A62C5}" type="presOf" srcId="{A0654278-155E-4492-824F-E4470DE85BFC}" destId="{8405067B-47BE-4E12-8382-35CE69DE021B}" srcOrd="0" destOrd="0" presId="urn:microsoft.com/office/officeart/2005/8/layout/hierarchy2"/>
    <dgm:cxn modelId="{C3D848EE-D95B-416B-87FE-BD698C946D35}" type="presOf" srcId="{AB3BB50E-38A0-48DA-BBC1-520D377F508D}" destId="{5DAFF1A8-1F8D-4245-8FE7-D5B98069477D}" srcOrd="0" destOrd="0" presId="urn:microsoft.com/office/officeart/2005/8/layout/hierarchy2"/>
    <dgm:cxn modelId="{AA2140CB-6D36-42F2-95F2-E85CE4AFBE05}" srcId="{AABE26A4-859D-4656-A1CC-DCBA3F5F3993}" destId="{315E083C-EC30-4899-8B2E-255FC4A04783}" srcOrd="0" destOrd="0" parTransId="{29D6B82A-D150-4AA0-86E2-6BC1D026988F}" sibTransId="{92AC86BC-E72D-4A6B-97A3-D81299A96E95}"/>
    <dgm:cxn modelId="{D2D7BD3A-D89B-434C-B0BA-D1B4AA66B159}" type="presOf" srcId="{0123D1A3-8D36-404F-89A2-8E642CC4EF28}" destId="{B24FF42C-24FD-44A9-925B-9514BF8D2889}" srcOrd="1" destOrd="0" presId="urn:microsoft.com/office/officeart/2005/8/layout/hierarchy2"/>
    <dgm:cxn modelId="{86AAB81B-6038-4258-8C0A-751C2F3B7579}" type="presOf" srcId="{865C9D89-16CA-414A-982A-65C3A21469B4}" destId="{8CD5BB73-8886-4A23-82AF-86D9F154DE60}" srcOrd="1" destOrd="0" presId="urn:microsoft.com/office/officeart/2005/8/layout/hierarchy2"/>
    <dgm:cxn modelId="{18B48095-66FD-4F02-B703-B3F3AEFC4D3B}" srcId="{AABE26A4-859D-4656-A1CC-DCBA3F5F3993}" destId="{84FFADE6-6889-4C96-A519-A939850C2E8B}" srcOrd="1" destOrd="0" parTransId="{68AF11F1-7AB6-43A2-8057-19B8B49F9DDA}" sibTransId="{628442FC-4277-4B2F-8E2F-946D0ED58BF9}"/>
    <dgm:cxn modelId="{F0293DA7-B68F-4326-BDDA-C3FE05176E64}" type="presOf" srcId="{84FFADE6-6889-4C96-A519-A939850C2E8B}" destId="{B6F610BC-D5E4-469D-942B-37AF9EBB98B3}" srcOrd="0" destOrd="0" presId="urn:microsoft.com/office/officeart/2005/8/layout/hierarchy2"/>
    <dgm:cxn modelId="{2AA727A8-42F8-45AB-9E48-CF8D05C6B6DE}" type="presOf" srcId="{29D6B82A-D150-4AA0-86E2-6BC1D026988F}" destId="{19BA5B78-6726-47F6-9F3A-9807A493C954}" srcOrd="1" destOrd="0" presId="urn:microsoft.com/office/officeart/2005/8/layout/hierarchy2"/>
    <dgm:cxn modelId="{184F45DC-D1AC-4A4B-A606-7473254B87D6}" srcId="{AABE26A4-859D-4656-A1CC-DCBA3F5F3993}" destId="{B09ECB59-1D8E-40BC-B812-C701FD37D5BA}" srcOrd="3" destOrd="0" parTransId="{D7168C76-56B7-43E3-93F7-D2881A6F7D12}" sibTransId="{29CFBFD0-3C70-475C-8B2C-7362393BBEEB}"/>
    <dgm:cxn modelId="{9D802057-CC74-491F-8143-8B4DE5B85A59}" srcId="{ACBFAEF5-19A9-41BF-AAE4-22F6870A968B}" destId="{5EF55E3B-B93B-4940-8DC2-41AE0A8973E0}" srcOrd="0" destOrd="0" parTransId="{AB3BB50E-38A0-48DA-BBC1-520D377F508D}" sibTransId="{91D32436-F028-4D06-ADA0-7E574F5AC6DC}"/>
    <dgm:cxn modelId="{DA88403E-C1F1-4D74-A58D-8DD87343A621}" type="presOf" srcId="{BE33534A-31C7-458D-AD93-97859F1D06B7}" destId="{CBE3076F-43D4-426E-B78B-70A725284055}" srcOrd="0" destOrd="0" presId="urn:microsoft.com/office/officeart/2005/8/layout/hierarchy2"/>
    <dgm:cxn modelId="{4E164AFF-C42A-4D0D-8D0E-F2145F14D7D3}" type="presOf" srcId="{D7168C76-56B7-43E3-93F7-D2881A6F7D12}" destId="{18A75E6E-BD3E-42B3-9250-4CFE32798E88}" srcOrd="0" destOrd="0" presId="urn:microsoft.com/office/officeart/2005/8/layout/hierarchy2"/>
    <dgm:cxn modelId="{7687C59C-27F0-4FF1-9F66-40ED3FAFB9FB}" srcId="{A4864E09-4C0B-4EFF-B0F5-13DDD9D3FD41}" destId="{3B824937-6363-4DF0-BC18-32552AA4BA36}" srcOrd="1" destOrd="0" parTransId="{09130E7B-94CF-4511-BDCA-076BDE4F6BB6}" sibTransId="{13A95583-9FA3-4386-9E9B-ED6ADB9A427C}"/>
    <dgm:cxn modelId="{439F2620-DBD9-47FB-99DE-F0731443FE29}" type="presOf" srcId="{AABE26A4-859D-4656-A1CC-DCBA3F5F3993}" destId="{A9FBA24D-9D35-4964-96B7-39572880A967}" srcOrd="0" destOrd="0" presId="urn:microsoft.com/office/officeart/2005/8/layout/hierarchy2"/>
    <dgm:cxn modelId="{8A2E1BF6-9915-4688-849C-A7A3B249B35B}" srcId="{AABE26A4-859D-4656-A1CC-DCBA3F5F3993}" destId="{EAE096A7-BF5F-452B-9D58-AB3FF013B4CF}" srcOrd="2" destOrd="0" parTransId="{A0654278-155E-4492-824F-E4470DE85BFC}" sibTransId="{7206C4C5-B339-48B3-9B9C-59B35AABA21A}"/>
    <dgm:cxn modelId="{995AE442-3B2E-4D78-8325-4F58F5666171}" srcId="{3B824937-6363-4DF0-BC18-32552AA4BA36}" destId="{3AB7768C-3FE2-45C7-8131-EB53CD38C443}" srcOrd="1" destOrd="0" parTransId="{672F24A7-CFD5-490E-BE8D-0E1DC8DADF59}" sibTransId="{82C0F69C-9058-4799-9182-7478A90C98DB}"/>
    <dgm:cxn modelId="{34687DCA-F78B-4A0F-86A0-C37FC0687E77}" type="presOf" srcId="{A094923B-606A-4813-9824-A8C48C42BB3C}" destId="{381C72C9-B400-47E0-AD6F-6748EB282380}" srcOrd="0" destOrd="0" presId="urn:microsoft.com/office/officeart/2005/8/layout/hierarchy2"/>
    <dgm:cxn modelId="{E705FC3F-C8C5-4EC5-809C-244F6DDEFC86}" type="presOf" srcId="{ACBFAEF5-19A9-41BF-AAE4-22F6870A968B}" destId="{C86DE2A8-719A-4FC3-9C29-9DA3532A6A11}" srcOrd="0" destOrd="0" presId="urn:microsoft.com/office/officeart/2005/8/layout/hierarchy2"/>
    <dgm:cxn modelId="{60EE9778-3E0F-48D0-B069-7954028240B2}" type="presParOf" srcId="{D8C57193-B268-4314-ABE3-BA33DC33FE01}" destId="{35257D06-51FD-4A20-84B4-26FD285BD366}" srcOrd="0" destOrd="0" presId="urn:microsoft.com/office/officeart/2005/8/layout/hierarchy2"/>
    <dgm:cxn modelId="{F0CB5EA5-7816-4176-ABC6-9F051F25AA47}" type="presParOf" srcId="{35257D06-51FD-4A20-84B4-26FD285BD366}" destId="{47775671-6DFF-4278-8E09-4DF4720B3F32}" srcOrd="0" destOrd="0" presId="urn:microsoft.com/office/officeart/2005/8/layout/hierarchy2"/>
    <dgm:cxn modelId="{54A969C0-1D8A-45F9-8CA3-0D055CE4164F}" type="presParOf" srcId="{35257D06-51FD-4A20-84B4-26FD285BD366}" destId="{3BA0234C-DF16-4FE2-A202-5CBE1393668F}" srcOrd="1" destOrd="0" presId="urn:microsoft.com/office/officeart/2005/8/layout/hierarchy2"/>
    <dgm:cxn modelId="{66B018B1-F475-4BC6-9D5C-87D076ADA244}" type="presParOf" srcId="{D8C57193-B268-4314-ABE3-BA33DC33FE01}" destId="{91546A62-F214-4118-9DED-4DB864AF7D92}" srcOrd="1" destOrd="0" presId="urn:microsoft.com/office/officeart/2005/8/layout/hierarchy2"/>
    <dgm:cxn modelId="{DABB6986-3E85-4606-B8EF-B780FB133384}" type="presParOf" srcId="{91546A62-F214-4118-9DED-4DB864AF7D92}" destId="{F5180D09-63B6-4F41-8ED6-6641978BE484}" srcOrd="0" destOrd="0" presId="urn:microsoft.com/office/officeart/2005/8/layout/hierarchy2"/>
    <dgm:cxn modelId="{FC14BCEF-E258-4733-BB5D-1EFC12B0F64C}" type="presParOf" srcId="{91546A62-F214-4118-9DED-4DB864AF7D92}" destId="{648C7702-CFEC-4DD4-A69C-B9A94E7B1EE9}" srcOrd="1" destOrd="0" presId="urn:microsoft.com/office/officeart/2005/8/layout/hierarchy2"/>
    <dgm:cxn modelId="{42B4D705-B204-47C3-9214-779C22A8A81C}" type="presParOf" srcId="{648C7702-CFEC-4DD4-A69C-B9A94E7B1EE9}" destId="{CBE3076F-43D4-426E-B78B-70A725284055}" srcOrd="0" destOrd="0" presId="urn:microsoft.com/office/officeart/2005/8/layout/hierarchy2"/>
    <dgm:cxn modelId="{E768DB41-C964-4865-B126-DED5E642624E}" type="presParOf" srcId="{CBE3076F-43D4-426E-B78B-70A725284055}" destId="{4CE6E305-B223-4F65-97D5-8561EBBA5F1C}" srcOrd="0" destOrd="0" presId="urn:microsoft.com/office/officeart/2005/8/layout/hierarchy2"/>
    <dgm:cxn modelId="{00D272DA-4B33-48CE-8281-6B3ACEB4E268}" type="presParOf" srcId="{648C7702-CFEC-4DD4-A69C-B9A94E7B1EE9}" destId="{B51DBA53-CDF5-4CA4-BC8B-C94A310B450C}" srcOrd="1" destOrd="0" presId="urn:microsoft.com/office/officeart/2005/8/layout/hierarchy2"/>
    <dgm:cxn modelId="{4DF5E890-AF4E-4C0C-9792-DC99021C0886}" type="presParOf" srcId="{B51DBA53-CDF5-4CA4-BC8B-C94A310B450C}" destId="{C86DE2A8-719A-4FC3-9C29-9DA3532A6A11}" srcOrd="0" destOrd="0" presId="urn:microsoft.com/office/officeart/2005/8/layout/hierarchy2"/>
    <dgm:cxn modelId="{FB5CBFFD-0B19-40E9-86B5-5C44D797B399}" type="presParOf" srcId="{B51DBA53-CDF5-4CA4-BC8B-C94A310B450C}" destId="{0AB5F385-373C-433A-B504-6AD748344510}" srcOrd="1" destOrd="0" presId="urn:microsoft.com/office/officeart/2005/8/layout/hierarchy2"/>
    <dgm:cxn modelId="{F0895C0C-F06A-4AF5-9863-9404C6904DDC}" type="presParOf" srcId="{0AB5F385-373C-433A-B504-6AD748344510}" destId="{5DAFF1A8-1F8D-4245-8FE7-D5B98069477D}" srcOrd="0" destOrd="0" presId="urn:microsoft.com/office/officeart/2005/8/layout/hierarchy2"/>
    <dgm:cxn modelId="{DE69A9A3-BB19-4646-9FF2-F5B7E3050F72}" type="presParOf" srcId="{5DAFF1A8-1F8D-4245-8FE7-D5B98069477D}" destId="{85A0C080-35EC-43CA-AD1E-778C9194FBEC}" srcOrd="0" destOrd="0" presId="urn:microsoft.com/office/officeart/2005/8/layout/hierarchy2"/>
    <dgm:cxn modelId="{DB77BC0C-63B1-4C6C-BE15-39822F714852}" type="presParOf" srcId="{0AB5F385-373C-433A-B504-6AD748344510}" destId="{14FFE4BF-000C-41E6-9D5C-6FDF4A2ADF77}" srcOrd="1" destOrd="0" presId="urn:microsoft.com/office/officeart/2005/8/layout/hierarchy2"/>
    <dgm:cxn modelId="{5AFCEC4F-2A00-4728-9F79-ECF1E0511E24}" type="presParOf" srcId="{14FFE4BF-000C-41E6-9D5C-6FDF4A2ADF77}" destId="{8208E018-69D4-4154-99BF-EC0ACDBFAE6E}" srcOrd="0" destOrd="0" presId="urn:microsoft.com/office/officeart/2005/8/layout/hierarchy2"/>
    <dgm:cxn modelId="{C839690D-FDEA-452A-8F17-4FD872F73BAA}" type="presParOf" srcId="{14FFE4BF-000C-41E6-9D5C-6FDF4A2ADF77}" destId="{7AB99703-2A4A-46BC-9A8C-32CDD8AD7E40}" srcOrd="1" destOrd="0" presId="urn:microsoft.com/office/officeart/2005/8/layout/hierarchy2"/>
    <dgm:cxn modelId="{32918A0A-F0F3-4BDF-BD5C-328B9F410388}" type="presParOf" srcId="{648C7702-CFEC-4DD4-A69C-B9A94E7B1EE9}" destId="{2247BF09-4323-4897-99DD-DD1C56C6B8E6}" srcOrd="2" destOrd="0" presId="urn:microsoft.com/office/officeart/2005/8/layout/hierarchy2"/>
    <dgm:cxn modelId="{58B94F76-819B-41F8-A3FD-65440D0A55A3}" type="presParOf" srcId="{2247BF09-4323-4897-99DD-DD1C56C6B8E6}" destId="{4B1D3FE1-9A28-4C5B-9F54-0D18DA0CBDF8}" srcOrd="0" destOrd="0" presId="urn:microsoft.com/office/officeart/2005/8/layout/hierarchy2"/>
    <dgm:cxn modelId="{B741E94A-65EF-43A6-9273-E563A089DBB3}" type="presParOf" srcId="{648C7702-CFEC-4DD4-A69C-B9A94E7B1EE9}" destId="{3C3CE99A-BC46-4F83-8E6C-A4B9CE4EC4DB}" srcOrd="3" destOrd="0" presId="urn:microsoft.com/office/officeart/2005/8/layout/hierarchy2"/>
    <dgm:cxn modelId="{58E1EF6F-D5F6-4F69-863D-560EAABEF0C2}" type="presParOf" srcId="{3C3CE99A-BC46-4F83-8E6C-A4B9CE4EC4DB}" destId="{5BA9BCD0-A5A1-4634-9D1E-93AECBCE857C}" srcOrd="0" destOrd="0" presId="urn:microsoft.com/office/officeart/2005/8/layout/hierarchy2"/>
    <dgm:cxn modelId="{6675819C-DBE9-4B9C-874A-4C648D411BB1}" type="presParOf" srcId="{3C3CE99A-BC46-4F83-8E6C-A4B9CE4EC4DB}" destId="{89B6A414-A349-40EF-877D-7DD0BB1D89C0}" srcOrd="1" destOrd="0" presId="urn:microsoft.com/office/officeart/2005/8/layout/hierarchy2"/>
    <dgm:cxn modelId="{7A82A962-C4EF-4FFE-A6FD-61870D35D454}" type="presParOf" srcId="{89B6A414-A349-40EF-877D-7DD0BB1D89C0}" destId="{F8FDB911-CD97-4A1C-B304-0940BFBAA119}" srcOrd="0" destOrd="0" presId="urn:microsoft.com/office/officeart/2005/8/layout/hierarchy2"/>
    <dgm:cxn modelId="{3341A0FF-EF55-4189-A532-B7A323EB00DE}" type="presParOf" srcId="{F8FDB911-CD97-4A1C-B304-0940BFBAA119}" destId="{F2F21936-4A29-4277-BBF6-52611B30E984}" srcOrd="0" destOrd="0" presId="urn:microsoft.com/office/officeart/2005/8/layout/hierarchy2"/>
    <dgm:cxn modelId="{BBC0971E-DE9A-412C-B51A-DA4146592D3E}" type="presParOf" srcId="{89B6A414-A349-40EF-877D-7DD0BB1D89C0}" destId="{3396AD08-8FD3-415F-92D2-970855B2EFF6}" srcOrd="1" destOrd="0" presId="urn:microsoft.com/office/officeart/2005/8/layout/hierarchy2"/>
    <dgm:cxn modelId="{43D88581-30E0-40B1-96DB-601E53F27EA4}" type="presParOf" srcId="{3396AD08-8FD3-415F-92D2-970855B2EFF6}" destId="{178FF6DB-2155-41CD-8F76-00C22E61B259}" srcOrd="0" destOrd="0" presId="urn:microsoft.com/office/officeart/2005/8/layout/hierarchy2"/>
    <dgm:cxn modelId="{CC2C2185-09BB-47DE-874C-26D1E637F0B0}" type="presParOf" srcId="{3396AD08-8FD3-415F-92D2-970855B2EFF6}" destId="{FB7C46A0-D899-4D26-93A9-C265E967F162}" srcOrd="1" destOrd="0" presId="urn:microsoft.com/office/officeart/2005/8/layout/hierarchy2"/>
    <dgm:cxn modelId="{4967E822-825A-4507-AB6D-DC7A7CE24E52}" type="presParOf" srcId="{648C7702-CFEC-4DD4-A69C-B9A94E7B1EE9}" destId="{381C72C9-B400-47E0-AD6F-6748EB282380}" srcOrd="4" destOrd="0" presId="urn:microsoft.com/office/officeart/2005/8/layout/hierarchy2"/>
    <dgm:cxn modelId="{0CBDF985-A335-460E-9A62-1BD7DEA5A840}" type="presParOf" srcId="{381C72C9-B400-47E0-AD6F-6748EB282380}" destId="{063BF762-2A5A-4A79-808C-C70CDBF8C9D3}" srcOrd="0" destOrd="0" presId="urn:microsoft.com/office/officeart/2005/8/layout/hierarchy2"/>
    <dgm:cxn modelId="{743AFA74-07BB-49C3-942F-C0FABF1FC700}" type="presParOf" srcId="{648C7702-CFEC-4DD4-A69C-B9A94E7B1EE9}" destId="{CA6200B1-164E-4442-B5E0-064CA024EF20}" srcOrd="5" destOrd="0" presId="urn:microsoft.com/office/officeart/2005/8/layout/hierarchy2"/>
    <dgm:cxn modelId="{5D2EBA89-4B61-4F20-8150-711D8FD0CF10}" type="presParOf" srcId="{CA6200B1-164E-4442-B5E0-064CA024EF20}" destId="{FECB9F94-DB78-46D5-8030-B5A333623CD4}" srcOrd="0" destOrd="0" presId="urn:microsoft.com/office/officeart/2005/8/layout/hierarchy2"/>
    <dgm:cxn modelId="{C09784A7-CE51-4D11-AD58-F9BB6A7AC660}" type="presParOf" srcId="{CA6200B1-164E-4442-B5E0-064CA024EF20}" destId="{FDC0474D-74BE-493D-86AD-54B634A8D4E8}" srcOrd="1" destOrd="0" presId="urn:microsoft.com/office/officeart/2005/8/layout/hierarchy2"/>
    <dgm:cxn modelId="{17B88646-169C-4FED-BD2E-3E12AB6212D8}" type="presParOf" srcId="{D8C57193-B268-4314-ABE3-BA33DC33FE01}" destId="{CB143ED8-E6FC-4AED-8B29-62BC6535EB48}" srcOrd="2" destOrd="0" presId="urn:microsoft.com/office/officeart/2005/8/layout/hierarchy2"/>
    <dgm:cxn modelId="{ED99E266-031A-41A4-BB34-4DCB652D5A7B}" type="presParOf" srcId="{CB143ED8-E6FC-4AED-8B29-62BC6535EB48}" destId="{2D3E008A-C5E9-4590-95A4-E7EEB2CD0C4B}" srcOrd="0" destOrd="0" presId="urn:microsoft.com/office/officeart/2005/8/layout/hierarchy2"/>
    <dgm:cxn modelId="{2AE2A140-3294-40E0-AF10-07CAB84467E6}" type="presParOf" srcId="{CB143ED8-E6FC-4AED-8B29-62BC6535EB48}" destId="{152AB1C0-3623-4056-8046-C62029B61FF4}" srcOrd="1" destOrd="0" presId="urn:microsoft.com/office/officeart/2005/8/layout/hierarchy2"/>
    <dgm:cxn modelId="{BC25A869-1D59-4FA0-8BB5-3B987D454DEF}" type="presParOf" srcId="{152AB1C0-3623-4056-8046-C62029B61FF4}" destId="{B9142BF1-FE96-4477-A6D3-64B8C8F0B6E4}" srcOrd="0" destOrd="0" presId="urn:microsoft.com/office/officeart/2005/8/layout/hierarchy2"/>
    <dgm:cxn modelId="{D8DACE91-CF3E-4E9A-ABD9-12606518233B}" type="presParOf" srcId="{B9142BF1-FE96-4477-A6D3-64B8C8F0B6E4}" destId="{8CD5BB73-8886-4A23-82AF-86D9F154DE60}" srcOrd="0" destOrd="0" presId="urn:microsoft.com/office/officeart/2005/8/layout/hierarchy2"/>
    <dgm:cxn modelId="{EA464BC5-91F4-4045-B244-6043BA50BFF0}" type="presParOf" srcId="{152AB1C0-3623-4056-8046-C62029B61FF4}" destId="{F38F70B9-7E8C-4406-BBFF-61420EC8AB87}" srcOrd="1" destOrd="0" presId="urn:microsoft.com/office/officeart/2005/8/layout/hierarchy2"/>
    <dgm:cxn modelId="{C6BCD308-198E-42DB-8975-4EE9436D12A1}" type="presParOf" srcId="{F38F70B9-7E8C-4406-BBFF-61420EC8AB87}" destId="{0B2D6B41-5EE1-4DE8-8CC3-B7D189820A05}" srcOrd="0" destOrd="0" presId="urn:microsoft.com/office/officeart/2005/8/layout/hierarchy2"/>
    <dgm:cxn modelId="{A064E0AC-3C5B-40F1-A6AE-E4EB273609C2}" type="presParOf" srcId="{F38F70B9-7E8C-4406-BBFF-61420EC8AB87}" destId="{A2D8899A-B619-41B2-975C-D3235E57174C}" srcOrd="1" destOrd="0" presId="urn:microsoft.com/office/officeart/2005/8/layout/hierarchy2"/>
    <dgm:cxn modelId="{ED815280-FE92-41EC-9534-609D42E22351}" type="presParOf" srcId="{A2D8899A-B619-41B2-975C-D3235E57174C}" destId="{712EBE62-1D3B-4DD6-90AF-B7513B5DC100}" srcOrd="0" destOrd="0" presId="urn:microsoft.com/office/officeart/2005/8/layout/hierarchy2"/>
    <dgm:cxn modelId="{09EE082A-1207-4308-8EE7-C30A623A7446}" type="presParOf" srcId="{712EBE62-1D3B-4DD6-90AF-B7513B5DC100}" destId="{B24FF42C-24FD-44A9-925B-9514BF8D2889}" srcOrd="0" destOrd="0" presId="urn:microsoft.com/office/officeart/2005/8/layout/hierarchy2"/>
    <dgm:cxn modelId="{C9471DCD-4EE2-43FB-A0DC-BECBC9F2315A}" type="presParOf" srcId="{A2D8899A-B619-41B2-975C-D3235E57174C}" destId="{121A6E28-1D94-4CD1-BC53-E462360C1F95}" srcOrd="1" destOrd="0" presId="urn:microsoft.com/office/officeart/2005/8/layout/hierarchy2"/>
    <dgm:cxn modelId="{3DD0DCAD-FA7F-41CE-892D-0F2B4B9727F0}" type="presParOf" srcId="{121A6E28-1D94-4CD1-BC53-E462360C1F95}" destId="{111FAC99-9CD2-4D69-A366-0808730192C6}" srcOrd="0" destOrd="0" presId="urn:microsoft.com/office/officeart/2005/8/layout/hierarchy2"/>
    <dgm:cxn modelId="{68E1C511-ABEC-40C5-9CF8-CCD5C781B457}" type="presParOf" srcId="{121A6E28-1D94-4CD1-BC53-E462360C1F95}" destId="{479E6608-3998-4266-98F5-956B599B5058}" srcOrd="1" destOrd="0" presId="urn:microsoft.com/office/officeart/2005/8/layout/hierarchy2"/>
    <dgm:cxn modelId="{F3388D19-C712-4EF2-A9F0-D66E71EB5B9D}" type="presParOf" srcId="{D8C57193-B268-4314-ABE3-BA33DC33FE01}" destId="{D78F6AD9-4161-4224-9055-55378136D4C0}" srcOrd="3" destOrd="0" presId="urn:microsoft.com/office/officeart/2005/8/layout/hierarchy2"/>
    <dgm:cxn modelId="{8B05E31B-20F3-4A5A-B15C-ED17079FCC42}" type="presParOf" srcId="{D78F6AD9-4161-4224-9055-55378136D4C0}" destId="{A9FBA24D-9D35-4964-96B7-39572880A967}" srcOrd="0" destOrd="0" presId="urn:microsoft.com/office/officeart/2005/8/layout/hierarchy2"/>
    <dgm:cxn modelId="{D7ECFE8F-E19B-4109-B0DD-DC7F4916190A}" type="presParOf" srcId="{D78F6AD9-4161-4224-9055-55378136D4C0}" destId="{0B469DCF-76CB-4316-A38A-5B0813056C23}" srcOrd="1" destOrd="0" presId="urn:microsoft.com/office/officeart/2005/8/layout/hierarchy2"/>
    <dgm:cxn modelId="{13AE3DFA-6323-43FC-A99A-18609D4A9C98}" type="presParOf" srcId="{0B469DCF-76CB-4316-A38A-5B0813056C23}" destId="{A0A16DE9-5EDC-4EAC-B4F2-EBE260117259}" srcOrd="0" destOrd="0" presId="urn:microsoft.com/office/officeart/2005/8/layout/hierarchy2"/>
    <dgm:cxn modelId="{12D2D17D-0BF7-47D6-A11A-34D9F251EAF8}" type="presParOf" srcId="{A0A16DE9-5EDC-4EAC-B4F2-EBE260117259}" destId="{19BA5B78-6726-47F6-9F3A-9807A493C954}" srcOrd="0" destOrd="0" presId="urn:microsoft.com/office/officeart/2005/8/layout/hierarchy2"/>
    <dgm:cxn modelId="{837C425A-B041-4AE2-A082-459731289E2C}" type="presParOf" srcId="{0B469DCF-76CB-4316-A38A-5B0813056C23}" destId="{CA15248C-868B-4352-9087-1673029E6DA2}" srcOrd="1" destOrd="0" presId="urn:microsoft.com/office/officeart/2005/8/layout/hierarchy2"/>
    <dgm:cxn modelId="{5C34B0A2-D8AF-4870-8DCB-EF2401DD976E}" type="presParOf" srcId="{CA15248C-868B-4352-9087-1673029E6DA2}" destId="{01A007FB-E0C8-4755-B51B-D37B0A7C699C}" srcOrd="0" destOrd="0" presId="urn:microsoft.com/office/officeart/2005/8/layout/hierarchy2"/>
    <dgm:cxn modelId="{51D41CA1-46A6-484A-9523-E970F48D9FF4}" type="presParOf" srcId="{CA15248C-868B-4352-9087-1673029E6DA2}" destId="{A4C678A7-42F0-4219-BCF0-BDE7D6CEE817}" srcOrd="1" destOrd="0" presId="urn:microsoft.com/office/officeart/2005/8/layout/hierarchy2"/>
    <dgm:cxn modelId="{2E5C2E8C-6194-4370-939A-ACE7489B1D10}" type="presParOf" srcId="{0B469DCF-76CB-4316-A38A-5B0813056C23}" destId="{8E4E900C-DCE8-4451-ACB9-305865878812}" srcOrd="2" destOrd="0" presId="urn:microsoft.com/office/officeart/2005/8/layout/hierarchy2"/>
    <dgm:cxn modelId="{4897E3BB-95B5-4C4B-9E0E-94DB62C34BFA}" type="presParOf" srcId="{8E4E900C-DCE8-4451-ACB9-305865878812}" destId="{7A9CF5C8-8066-41A0-901D-932C94063B0E}" srcOrd="0" destOrd="0" presId="urn:microsoft.com/office/officeart/2005/8/layout/hierarchy2"/>
    <dgm:cxn modelId="{EA1B92AC-7FA8-4C34-A456-DE9DD6DB9312}" type="presParOf" srcId="{0B469DCF-76CB-4316-A38A-5B0813056C23}" destId="{AABE3DAA-4D48-4460-B240-DBB21743D4A4}" srcOrd="3" destOrd="0" presId="urn:microsoft.com/office/officeart/2005/8/layout/hierarchy2"/>
    <dgm:cxn modelId="{F1705AAF-7912-4F30-A55B-17803E2CE72A}" type="presParOf" srcId="{AABE3DAA-4D48-4460-B240-DBB21743D4A4}" destId="{B6F610BC-D5E4-469D-942B-37AF9EBB98B3}" srcOrd="0" destOrd="0" presId="urn:microsoft.com/office/officeart/2005/8/layout/hierarchy2"/>
    <dgm:cxn modelId="{E7640582-79C9-4430-B514-553F8FAB0D8E}" type="presParOf" srcId="{AABE3DAA-4D48-4460-B240-DBB21743D4A4}" destId="{1C9CDD2F-846E-45B5-B799-7A8962142E79}" srcOrd="1" destOrd="0" presId="urn:microsoft.com/office/officeart/2005/8/layout/hierarchy2"/>
    <dgm:cxn modelId="{053115A8-26BC-4932-A52C-1BFC7384C031}" type="presParOf" srcId="{0B469DCF-76CB-4316-A38A-5B0813056C23}" destId="{8405067B-47BE-4E12-8382-35CE69DE021B}" srcOrd="4" destOrd="0" presId="urn:microsoft.com/office/officeart/2005/8/layout/hierarchy2"/>
    <dgm:cxn modelId="{98DA6E90-EF87-4FD9-8AC5-47D3335F7E2A}" type="presParOf" srcId="{8405067B-47BE-4E12-8382-35CE69DE021B}" destId="{CD1F004D-F0C1-41E3-8E5B-1C3E90D7B922}" srcOrd="0" destOrd="0" presId="urn:microsoft.com/office/officeart/2005/8/layout/hierarchy2"/>
    <dgm:cxn modelId="{C92FA25C-7074-4CF4-B82A-B24233709734}" type="presParOf" srcId="{0B469DCF-76CB-4316-A38A-5B0813056C23}" destId="{A011EA03-4D79-45E6-A8F0-F84A69E99350}" srcOrd="5" destOrd="0" presId="urn:microsoft.com/office/officeart/2005/8/layout/hierarchy2"/>
    <dgm:cxn modelId="{8C4DB1F0-A756-41AB-A693-EF072ADE8FCC}" type="presParOf" srcId="{A011EA03-4D79-45E6-A8F0-F84A69E99350}" destId="{7249D83A-7716-4AF7-AFDE-48CFDFF26388}" srcOrd="0" destOrd="0" presId="urn:microsoft.com/office/officeart/2005/8/layout/hierarchy2"/>
    <dgm:cxn modelId="{A254D426-F373-46C0-9FE6-30D10A9A706F}" type="presParOf" srcId="{A011EA03-4D79-45E6-A8F0-F84A69E99350}" destId="{90D9E12F-EB4D-4908-9C5C-898E1DBCD263}" srcOrd="1" destOrd="0" presId="urn:microsoft.com/office/officeart/2005/8/layout/hierarchy2"/>
    <dgm:cxn modelId="{3AA5F38A-2A43-4C3F-8586-ACCFC79CA381}" type="presParOf" srcId="{0B469DCF-76CB-4316-A38A-5B0813056C23}" destId="{18A75E6E-BD3E-42B3-9250-4CFE32798E88}" srcOrd="6" destOrd="0" presId="urn:microsoft.com/office/officeart/2005/8/layout/hierarchy2"/>
    <dgm:cxn modelId="{5F393007-526E-4E00-9F8B-6FC6DC61B559}" type="presParOf" srcId="{18A75E6E-BD3E-42B3-9250-4CFE32798E88}" destId="{5E8CE7E4-5F13-497C-931A-1040BD9CDC67}" srcOrd="0" destOrd="0" presId="urn:microsoft.com/office/officeart/2005/8/layout/hierarchy2"/>
    <dgm:cxn modelId="{C664E9AD-434C-4CB4-A105-A76B5A17A401}" type="presParOf" srcId="{0B469DCF-76CB-4316-A38A-5B0813056C23}" destId="{F122C568-732C-4178-AC4F-9094908762FA}" srcOrd="7" destOrd="0" presId="urn:microsoft.com/office/officeart/2005/8/layout/hierarchy2"/>
    <dgm:cxn modelId="{F7083911-891F-4AE5-BB66-5D57E5532C9B}" type="presParOf" srcId="{F122C568-732C-4178-AC4F-9094908762FA}" destId="{C3A2C248-3A33-4C4D-97D2-1DB9428D5F27}" srcOrd="0" destOrd="0" presId="urn:microsoft.com/office/officeart/2005/8/layout/hierarchy2"/>
    <dgm:cxn modelId="{6F2C6B80-E4F1-4745-B7F6-5F7643D97C40}" type="presParOf" srcId="{F122C568-732C-4178-AC4F-9094908762FA}" destId="{A8A24D6E-6300-4930-8B64-59BA2EA845E0}" srcOrd="1" destOrd="0" presId="urn:microsoft.com/office/officeart/2005/8/layout/hierarchy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D4DF30-709F-4B54-9A4A-4916D0FC651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BFA833E-5793-4822-87BF-0C2A9F79A53C}">
      <dgm:prSet phldrT="[Text]" custT="1"/>
      <dgm:spPr>
        <a:noFill/>
        <a:ln>
          <a:solidFill>
            <a:srgbClr val="DFF9E5"/>
          </a:solidFill>
        </a:ln>
      </dgm:spPr>
      <dgm:t>
        <a:bodyPr/>
        <a:lstStyle/>
        <a:p>
          <a:r>
            <a:rPr lang="en-US" sz="1800" dirty="0">
              <a:solidFill>
                <a:schemeClr val="tx1"/>
              </a:solidFill>
            </a:rPr>
            <a:t>Treatment of PUD</a:t>
          </a:r>
        </a:p>
      </dgm:t>
    </dgm:pt>
    <dgm:pt modelId="{24F386A4-9750-44E6-87BF-38FDCF02B616}" type="parTrans" cxnId="{51C465E8-D366-4193-AAC3-8D98BAD5595C}">
      <dgm:prSet/>
      <dgm:spPr/>
      <dgm:t>
        <a:bodyPr/>
        <a:lstStyle/>
        <a:p>
          <a:endParaRPr lang="en-US"/>
        </a:p>
      </dgm:t>
    </dgm:pt>
    <dgm:pt modelId="{87C39AD5-4C6C-454F-8C0B-E2547406FF91}" type="sibTrans" cxnId="{51C465E8-D366-4193-AAC3-8D98BAD5595C}">
      <dgm:prSet/>
      <dgm:spPr/>
      <dgm:t>
        <a:bodyPr/>
        <a:lstStyle/>
        <a:p>
          <a:endParaRPr lang="en-US"/>
        </a:p>
      </dgm:t>
    </dgm:pt>
    <dgm:pt modelId="{A97AE6FE-80ED-4607-BD88-392B142B3917}" type="asst">
      <dgm:prSet phldrT="[Text]" custT="1"/>
      <dgm:spPr>
        <a:noFill/>
        <a:ln>
          <a:solidFill>
            <a:srgbClr val="FFECAF"/>
          </a:solidFill>
        </a:ln>
      </dgm:spPr>
      <dgm:t>
        <a:bodyPr/>
        <a:lstStyle/>
        <a:p>
          <a:r>
            <a:rPr lang="en-US" sz="1400" dirty="0">
              <a:solidFill>
                <a:schemeClr val="tx1"/>
              </a:solidFill>
            </a:rPr>
            <a:t>Eradication of H. pylori infection</a:t>
          </a:r>
        </a:p>
      </dgm:t>
    </dgm:pt>
    <dgm:pt modelId="{556F97AA-8173-4DEA-9401-BBD29A16E2F5}" type="parTrans" cxnId="{122B0B02-8BB7-47BE-B4F5-5137AE8693C5}">
      <dgm:prSet/>
      <dgm:spPr/>
      <dgm:t>
        <a:bodyPr/>
        <a:lstStyle/>
        <a:p>
          <a:endParaRPr lang="en-US"/>
        </a:p>
      </dgm:t>
    </dgm:pt>
    <dgm:pt modelId="{39123B84-740C-4BCB-8CF2-125956CD3D3E}" type="sibTrans" cxnId="{122B0B02-8BB7-47BE-B4F5-5137AE8693C5}">
      <dgm:prSet/>
      <dgm:spPr/>
      <dgm:t>
        <a:bodyPr/>
        <a:lstStyle/>
        <a:p>
          <a:endParaRPr lang="en-US"/>
        </a:p>
      </dgm:t>
    </dgm:pt>
    <dgm:pt modelId="{9622B359-1174-427B-81D9-A36261E5DF0C}">
      <dgm:prSet phldrT="[Text]" custT="1"/>
      <dgm:spPr>
        <a:solidFill>
          <a:schemeClr val="bg1"/>
        </a:solidFill>
        <a:ln>
          <a:solidFill>
            <a:srgbClr val="FFECAF"/>
          </a:solidFill>
        </a:ln>
      </dgm:spPr>
      <dgm:t>
        <a:bodyPr/>
        <a:lstStyle/>
        <a:p>
          <a:r>
            <a:rPr lang="en-US" sz="1600" dirty="0">
              <a:solidFill>
                <a:schemeClr val="tx1"/>
              </a:solidFill>
            </a:rPr>
            <a:t>Hyposecretory drugs</a:t>
          </a:r>
        </a:p>
      </dgm:t>
    </dgm:pt>
    <dgm:pt modelId="{5D120811-A240-4D91-BD81-24A98490E280}" type="parTrans" cxnId="{B9815BC2-8892-4A5C-94C9-4686ED465830}">
      <dgm:prSet/>
      <dgm:spPr/>
      <dgm:t>
        <a:bodyPr/>
        <a:lstStyle/>
        <a:p>
          <a:endParaRPr lang="en-US"/>
        </a:p>
      </dgm:t>
    </dgm:pt>
    <dgm:pt modelId="{3589FD72-B391-4C14-9A61-C35FDB644C55}" type="sibTrans" cxnId="{B9815BC2-8892-4A5C-94C9-4686ED465830}">
      <dgm:prSet/>
      <dgm:spPr/>
      <dgm:t>
        <a:bodyPr/>
        <a:lstStyle/>
        <a:p>
          <a:endParaRPr lang="en-US"/>
        </a:p>
      </dgm:t>
    </dgm:pt>
    <dgm:pt modelId="{9F31B0EF-9A0B-4613-AA3A-E0E8AC56F86D}">
      <dgm:prSet phldrT="[Text]" custT="1"/>
      <dgm:spPr>
        <a:noFill/>
        <a:ln>
          <a:solidFill>
            <a:srgbClr val="FFECAF"/>
          </a:solidFill>
        </a:ln>
      </dgm:spPr>
      <dgm:t>
        <a:bodyPr/>
        <a:lstStyle/>
        <a:p>
          <a:r>
            <a:rPr lang="en-US" sz="1400" dirty="0">
              <a:solidFill>
                <a:schemeClr val="tx1"/>
              </a:solidFill>
            </a:rPr>
            <a:t>Mucosal cytoprotective agents</a:t>
          </a:r>
        </a:p>
      </dgm:t>
    </dgm:pt>
    <dgm:pt modelId="{715ECD7F-9D35-4264-81D7-0EAA88918D73}" type="parTrans" cxnId="{4A67DC64-29CA-4ABF-A89B-4859C46A9DDE}">
      <dgm:prSet/>
      <dgm:spPr/>
      <dgm:t>
        <a:bodyPr/>
        <a:lstStyle/>
        <a:p>
          <a:endParaRPr lang="en-US"/>
        </a:p>
      </dgm:t>
    </dgm:pt>
    <dgm:pt modelId="{58ADE645-C392-4FB5-AA3B-8D7A3F4C366B}" type="sibTrans" cxnId="{4A67DC64-29CA-4ABF-A89B-4859C46A9DDE}">
      <dgm:prSet/>
      <dgm:spPr/>
      <dgm:t>
        <a:bodyPr/>
        <a:lstStyle/>
        <a:p>
          <a:endParaRPr lang="en-US"/>
        </a:p>
      </dgm:t>
    </dgm:pt>
    <dgm:pt modelId="{DB1377FD-8A04-456A-B338-43967CFA6122}">
      <dgm:prSet phldrT="[Text]" custT="1"/>
      <dgm:spPr>
        <a:noFill/>
        <a:ln>
          <a:solidFill>
            <a:srgbClr val="FFECAF"/>
          </a:solidFill>
        </a:ln>
      </dgm:spPr>
      <dgm:t>
        <a:bodyPr/>
        <a:lstStyle/>
        <a:p>
          <a:r>
            <a:rPr lang="en-US" sz="1400" dirty="0">
              <a:solidFill>
                <a:schemeClr val="tx1"/>
              </a:solidFill>
            </a:rPr>
            <a:t>Neutralizing agents</a:t>
          </a:r>
        </a:p>
      </dgm:t>
    </dgm:pt>
    <dgm:pt modelId="{C508B6C1-D945-4CA2-BE3E-74C69B00195C}" type="parTrans" cxnId="{003B94D3-5272-4711-9F1B-C98DE9EBB4FA}">
      <dgm:prSet/>
      <dgm:spPr/>
      <dgm:t>
        <a:bodyPr/>
        <a:lstStyle/>
        <a:p>
          <a:endParaRPr lang="en-US"/>
        </a:p>
      </dgm:t>
    </dgm:pt>
    <dgm:pt modelId="{D73D544A-3820-460E-98B5-4C168ABEE751}" type="sibTrans" cxnId="{003B94D3-5272-4711-9F1B-C98DE9EBB4FA}">
      <dgm:prSet/>
      <dgm:spPr/>
      <dgm:t>
        <a:bodyPr/>
        <a:lstStyle/>
        <a:p>
          <a:endParaRPr lang="en-US"/>
        </a:p>
      </dgm:t>
    </dgm:pt>
    <dgm:pt modelId="{CAF73E84-0FE8-456B-A3BD-1477A5C318F5}" type="pres">
      <dgm:prSet presAssocID="{C9D4DF30-709F-4B54-9A4A-4916D0FC6512}" presName="hierChild1" presStyleCnt="0">
        <dgm:presLayoutVars>
          <dgm:orgChart val="1"/>
          <dgm:chPref val="1"/>
          <dgm:dir/>
          <dgm:animOne val="branch"/>
          <dgm:animLvl val="lvl"/>
          <dgm:resizeHandles/>
        </dgm:presLayoutVars>
      </dgm:prSet>
      <dgm:spPr/>
      <dgm:t>
        <a:bodyPr/>
        <a:lstStyle/>
        <a:p>
          <a:endParaRPr lang="en-US"/>
        </a:p>
      </dgm:t>
    </dgm:pt>
    <dgm:pt modelId="{B90BB818-C3A2-44E0-88C9-55FA11E70597}" type="pres">
      <dgm:prSet presAssocID="{FBFA833E-5793-4822-87BF-0C2A9F79A53C}" presName="hierRoot1" presStyleCnt="0">
        <dgm:presLayoutVars>
          <dgm:hierBranch val="init"/>
        </dgm:presLayoutVars>
      </dgm:prSet>
      <dgm:spPr/>
    </dgm:pt>
    <dgm:pt modelId="{2FFA1250-4B71-45D0-839D-1938891E5FF3}" type="pres">
      <dgm:prSet presAssocID="{FBFA833E-5793-4822-87BF-0C2A9F79A53C}" presName="rootComposite1" presStyleCnt="0"/>
      <dgm:spPr/>
    </dgm:pt>
    <dgm:pt modelId="{7F05AEF3-8637-4008-AEB1-DE69494CE702}" type="pres">
      <dgm:prSet presAssocID="{FBFA833E-5793-4822-87BF-0C2A9F79A53C}" presName="rootText1" presStyleLbl="node0" presStyleIdx="0" presStyleCnt="1" custScaleX="202480">
        <dgm:presLayoutVars>
          <dgm:chPref val="3"/>
        </dgm:presLayoutVars>
      </dgm:prSet>
      <dgm:spPr/>
      <dgm:t>
        <a:bodyPr/>
        <a:lstStyle/>
        <a:p>
          <a:endParaRPr lang="en-US"/>
        </a:p>
      </dgm:t>
    </dgm:pt>
    <dgm:pt modelId="{2D98DEF2-C57B-416D-B8D4-F32B47374D7E}" type="pres">
      <dgm:prSet presAssocID="{FBFA833E-5793-4822-87BF-0C2A9F79A53C}" presName="rootConnector1" presStyleLbl="node1" presStyleIdx="0" presStyleCnt="0"/>
      <dgm:spPr/>
      <dgm:t>
        <a:bodyPr/>
        <a:lstStyle/>
        <a:p>
          <a:endParaRPr lang="en-US"/>
        </a:p>
      </dgm:t>
    </dgm:pt>
    <dgm:pt modelId="{CBE82C34-E476-4416-9AE2-D2F8CC47B5C6}" type="pres">
      <dgm:prSet presAssocID="{FBFA833E-5793-4822-87BF-0C2A9F79A53C}" presName="hierChild2" presStyleCnt="0"/>
      <dgm:spPr/>
    </dgm:pt>
    <dgm:pt modelId="{01E4F775-1510-4219-BDF8-120D32846C1F}" type="pres">
      <dgm:prSet presAssocID="{5D120811-A240-4D91-BD81-24A98490E280}" presName="Name37" presStyleLbl="parChTrans1D2" presStyleIdx="0" presStyleCnt="4"/>
      <dgm:spPr/>
      <dgm:t>
        <a:bodyPr/>
        <a:lstStyle/>
        <a:p>
          <a:endParaRPr lang="en-US"/>
        </a:p>
      </dgm:t>
    </dgm:pt>
    <dgm:pt modelId="{F35B0A32-F0C1-4DC6-BB42-DFF6DE55A075}" type="pres">
      <dgm:prSet presAssocID="{9622B359-1174-427B-81D9-A36261E5DF0C}" presName="hierRoot2" presStyleCnt="0">
        <dgm:presLayoutVars>
          <dgm:hierBranch val="init"/>
        </dgm:presLayoutVars>
      </dgm:prSet>
      <dgm:spPr/>
    </dgm:pt>
    <dgm:pt modelId="{554A48BD-FA20-46EA-B8DD-0AAD345E5EF1}" type="pres">
      <dgm:prSet presAssocID="{9622B359-1174-427B-81D9-A36261E5DF0C}" presName="rootComposite" presStyleCnt="0"/>
      <dgm:spPr/>
    </dgm:pt>
    <dgm:pt modelId="{30153256-ECDC-4B92-B2D0-AFE68E61F986}" type="pres">
      <dgm:prSet presAssocID="{9622B359-1174-427B-81D9-A36261E5DF0C}" presName="rootText" presStyleLbl="node2" presStyleIdx="0" presStyleCnt="3" custScaleX="266846">
        <dgm:presLayoutVars>
          <dgm:chPref val="3"/>
        </dgm:presLayoutVars>
      </dgm:prSet>
      <dgm:spPr/>
      <dgm:t>
        <a:bodyPr/>
        <a:lstStyle/>
        <a:p>
          <a:endParaRPr lang="en-US"/>
        </a:p>
      </dgm:t>
    </dgm:pt>
    <dgm:pt modelId="{E11CAE5E-9A5B-4919-814D-2B108FB7D1AD}" type="pres">
      <dgm:prSet presAssocID="{9622B359-1174-427B-81D9-A36261E5DF0C}" presName="rootConnector" presStyleLbl="node2" presStyleIdx="0" presStyleCnt="3"/>
      <dgm:spPr/>
      <dgm:t>
        <a:bodyPr/>
        <a:lstStyle/>
        <a:p>
          <a:endParaRPr lang="en-US"/>
        </a:p>
      </dgm:t>
    </dgm:pt>
    <dgm:pt modelId="{8721359F-DA65-4F03-92F6-A6D038F5351D}" type="pres">
      <dgm:prSet presAssocID="{9622B359-1174-427B-81D9-A36261E5DF0C}" presName="hierChild4" presStyleCnt="0"/>
      <dgm:spPr/>
    </dgm:pt>
    <dgm:pt modelId="{CE2FDFD3-1B12-4696-A33B-EA555348BA36}" type="pres">
      <dgm:prSet presAssocID="{9622B359-1174-427B-81D9-A36261E5DF0C}" presName="hierChild5" presStyleCnt="0"/>
      <dgm:spPr/>
    </dgm:pt>
    <dgm:pt modelId="{D6E25F38-C916-4F7F-8C2F-D7F6E82BAB3A}" type="pres">
      <dgm:prSet presAssocID="{715ECD7F-9D35-4264-81D7-0EAA88918D73}" presName="Name37" presStyleLbl="parChTrans1D2" presStyleIdx="1" presStyleCnt="4"/>
      <dgm:spPr/>
      <dgm:t>
        <a:bodyPr/>
        <a:lstStyle/>
        <a:p>
          <a:endParaRPr lang="en-US"/>
        </a:p>
      </dgm:t>
    </dgm:pt>
    <dgm:pt modelId="{CF8781E8-6BBE-472F-87D3-414DFEBE259A}" type="pres">
      <dgm:prSet presAssocID="{9F31B0EF-9A0B-4613-AA3A-E0E8AC56F86D}" presName="hierRoot2" presStyleCnt="0">
        <dgm:presLayoutVars>
          <dgm:hierBranch val="init"/>
        </dgm:presLayoutVars>
      </dgm:prSet>
      <dgm:spPr/>
    </dgm:pt>
    <dgm:pt modelId="{9869FD38-CB4C-4FFE-8276-978389107505}" type="pres">
      <dgm:prSet presAssocID="{9F31B0EF-9A0B-4613-AA3A-E0E8AC56F86D}" presName="rootComposite" presStyleCnt="0"/>
      <dgm:spPr/>
    </dgm:pt>
    <dgm:pt modelId="{26133CC0-1592-4A38-B993-AC17A7AF8214}" type="pres">
      <dgm:prSet presAssocID="{9F31B0EF-9A0B-4613-AA3A-E0E8AC56F86D}" presName="rootText" presStyleLbl="node2" presStyleIdx="1" presStyleCnt="3" custScaleX="211264" custLinFactNeighborX="-9834" custLinFactNeighborY="-1">
        <dgm:presLayoutVars>
          <dgm:chPref val="3"/>
        </dgm:presLayoutVars>
      </dgm:prSet>
      <dgm:spPr/>
      <dgm:t>
        <a:bodyPr/>
        <a:lstStyle/>
        <a:p>
          <a:endParaRPr lang="en-US"/>
        </a:p>
      </dgm:t>
    </dgm:pt>
    <dgm:pt modelId="{A7B65AF1-014B-429D-94AA-A0E5F9B4A9A2}" type="pres">
      <dgm:prSet presAssocID="{9F31B0EF-9A0B-4613-AA3A-E0E8AC56F86D}" presName="rootConnector" presStyleLbl="node2" presStyleIdx="1" presStyleCnt="3"/>
      <dgm:spPr/>
      <dgm:t>
        <a:bodyPr/>
        <a:lstStyle/>
        <a:p>
          <a:endParaRPr lang="en-US"/>
        </a:p>
      </dgm:t>
    </dgm:pt>
    <dgm:pt modelId="{3F3F3076-EC6A-4224-ABC6-071D4FB07742}" type="pres">
      <dgm:prSet presAssocID="{9F31B0EF-9A0B-4613-AA3A-E0E8AC56F86D}" presName="hierChild4" presStyleCnt="0"/>
      <dgm:spPr/>
    </dgm:pt>
    <dgm:pt modelId="{CB9A51F4-A562-4AB5-8A63-56AB6411B7C7}" type="pres">
      <dgm:prSet presAssocID="{9F31B0EF-9A0B-4613-AA3A-E0E8AC56F86D}" presName="hierChild5" presStyleCnt="0"/>
      <dgm:spPr/>
    </dgm:pt>
    <dgm:pt modelId="{100E69DC-C4D0-45C0-A11B-1B271EB70B7B}" type="pres">
      <dgm:prSet presAssocID="{C508B6C1-D945-4CA2-BE3E-74C69B00195C}" presName="Name37" presStyleLbl="parChTrans1D2" presStyleIdx="2" presStyleCnt="4"/>
      <dgm:spPr/>
      <dgm:t>
        <a:bodyPr/>
        <a:lstStyle/>
        <a:p>
          <a:endParaRPr lang="en-US"/>
        </a:p>
      </dgm:t>
    </dgm:pt>
    <dgm:pt modelId="{660975B7-9E4F-46BC-972D-3E2397516598}" type="pres">
      <dgm:prSet presAssocID="{DB1377FD-8A04-456A-B338-43967CFA6122}" presName="hierRoot2" presStyleCnt="0">
        <dgm:presLayoutVars>
          <dgm:hierBranch val="init"/>
        </dgm:presLayoutVars>
      </dgm:prSet>
      <dgm:spPr/>
    </dgm:pt>
    <dgm:pt modelId="{CC990895-95B1-40E0-8E64-4ED5C960BD7C}" type="pres">
      <dgm:prSet presAssocID="{DB1377FD-8A04-456A-B338-43967CFA6122}" presName="rootComposite" presStyleCnt="0"/>
      <dgm:spPr/>
    </dgm:pt>
    <dgm:pt modelId="{281D8A0D-62F0-4636-9552-975DF308BA9D}" type="pres">
      <dgm:prSet presAssocID="{DB1377FD-8A04-456A-B338-43967CFA6122}" presName="rootText" presStyleLbl="node2" presStyleIdx="2" presStyleCnt="3" custScaleX="174506" custLinFactX="73100" custLinFactNeighborX="100000" custLinFactNeighborY="-9529">
        <dgm:presLayoutVars>
          <dgm:chPref val="3"/>
        </dgm:presLayoutVars>
      </dgm:prSet>
      <dgm:spPr/>
      <dgm:t>
        <a:bodyPr/>
        <a:lstStyle/>
        <a:p>
          <a:endParaRPr lang="en-US"/>
        </a:p>
      </dgm:t>
    </dgm:pt>
    <dgm:pt modelId="{90AEC580-0ACB-4431-8B78-516E23C6C730}" type="pres">
      <dgm:prSet presAssocID="{DB1377FD-8A04-456A-B338-43967CFA6122}" presName="rootConnector" presStyleLbl="node2" presStyleIdx="2" presStyleCnt="3"/>
      <dgm:spPr/>
      <dgm:t>
        <a:bodyPr/>
        <a:lstStyle/>
        <a:p>
          <a:endParaRPr lang="en-US"/>
        </a:p>
      </dgm:t>
    </dgm:pt>
    <dgm:pt modelId="{3C514C80-2815-4D10-AA58-97CDAA04FD19}" type="pres">
      <dgm:prSet presAssocID="{DB1377FD-8A04-456A-B338-43967CFA6122}" presName="hierChild4" presStyleCnt="0"/>
      <dgm:spPr/>
    </dgm:pt>
    <dgm:pt modelId="{4E5F67D4-10D9-450A-BD28-A5A8B19E4EFB}" type="pres">
      <dgm:prSet presAssocID="{DB1377FD-8A04-456A-B338-43967CFA6122}" presName="hierChild5" presStyleCnt="0"/>
      <dgm:spPr/>
    </dgm:pt>
    <dgm:pt modelId="{9E390E4A-5A48-4381-93DA-CD7B9AD081CE}" type="pres">
      <dgm:prSet presAssocID="{FBFA833E-5793-4822-87BF-0C2A9F79A53C}" presName="hierChild3" presStyleCnt="0"/>
      <dgm:spPr/>
    </dgm:pt>
    <dgm:pt modelId="{0AFA8506-2389-482D-8496-F7DD64175461}" type="pres">
      <dgm:prSet presAssocID="{556F97AA-8173-4DEA-9401-BBD29A16E2F5}" presName="Name111" presStyleLbl="parChTrans1D2" presStyleIdx="3" presStyleCnt="4"/>
      <dgm:spPr/>
      <dgm:t>
        <a:bodyPr/>
        <a:lstStyle/>
        <a:p>
          <a:endParaRPr lang="en-US"/>
        </a:p>
      </dgm:t>
    </dgm:pt>
    <dgm:pt modelId="{2FF35C05-893E-4DF3-9421-BE4C883AC38C}" type="pres">
      <dgm:prSet presAssocID="{A97AE6FE-80ED-4607-BD88-392B142B3917}" presName="hierRoot3" presStyleCnt="0">
        <dgm:presLayoutVars>
          <dgm:hierBranch val="init"/>
        </dgm:presLayoutVars>
      </dgm:prSet>
      <dgm:spPr/>
    </dgm:pt>
    <dgm:pt modelId="{E2C6F9DF-54DB-45A7-B84B-DE50DD4E79FB}" type="pres">
      <dgm:prSet presAssocID="{A97AE6FE-80ED-4607-BD88-392B142B3917}" presName="rootComposite3" presStyleCnt="0"/>
      <dgm:spPr/>
    </dgm:pt>
    <dgm:pt modelId="{ECC00713-F28A-4B86-BA39-D3916AE7F8F7}" type="pres">
      <dgm:prSet presAssocID="{A97AE6FE-80ED-4607-BD88-392B142B3917}" presName="rootText3" presStyleLbl="asst1" presStyleIdx="0" presStyleCnt="1" custScaleX="216466">
        <dgm:presLayoutVars>
          <dgm:chPref val="3"/>
        </dgm:presLayoutVars>
      </dgm:prSet>
      <dgm:spPr/>
      <dgm:t>
        <a:bodyPr/>
        <a:lstStyle/>
        <a:p>
          <a:endParaRPr lang="en-US"/>
        </a:p>
      </dgm:t>
    </dgm:pt>
    <dgm:pt modelId="{370CAD12-58DA-44C2-ACFE-585D18D7DF8F}" type="pres">
      <dgm:prSet presAssocID="{A97AE6FE-80ED-4607-BD88-392B142B3917}" presName="rootConnector3" presStyleLbl="asst1" presStyleIdx="0" presStyleCnt="1"/>
      <dgm:spPr/>
      <dgm:t>
        <a:bodyPr/>
        <a:lstStyle/>
        <a:p>
          <a:endParaRPr lang="en-US"/>
        </a:p>
      </dgm:t>
    </dgm:pt>
    <dgm:pt modelId="{15ECDADB-E2AE-4BF1-B889-62A4AB3C9275}" type="pres">
      <dgm:prSet presAssocID="{A97AE6FE-80ED-4607-BD88-392B142B3917}" presName="hierChild6" presStyleCnt="0"/>
      <dgm:spPr/>
    </dgm:pt>
    <dgm:pt modelId="{52622640-28E6-4D9B-B1C2-8453502A71D4}" type="pres">
      <dgm:prSet presAssocID="{A97AE6FE-80ED-4607-BD88-392B142B3917}" presName="hierChild7" presStyleCnt="0"/>
      <dgm:spPr/>
    </dgm:pt>
  </dgm:ptLst>
  <dgm:cxnLst>
    <dgm:cxn modelId="{37A34212-2C6C-412B-B17B-09B953655889}" type="presOf" srcId="{FBFA833E-5793-4822-87BF-0C2A9F79A53C}" destId="{7F05AEF3-8637-4008-AEB1-DE69494CE702}" srcOrd="0" destOrd="0" presId="urn:microsoft.com/office/officeart/2005/8/layout/orgChart1"/>
    <dgm:cxn modelId="{003B94D3-5272-4711-9F1B-C98DE9EBB4FA}" srcId="{FBFA833E-5793-4822-87BF-0C2A9F79A53C}" destId="{DB1377FD-8A04-456A-B338-43967CFA6122}" srcOrd="3" destOrd="0" parTransId="{C508B6C1-D945-4CA2-BE3E-74C69B00195C}" sibTransId="{D73D544A-3820-460E-98B5-4C168ABEE751}"/>
    <dgm:cxn modelId="{330E213D-71B5-406F-AA12-31C4DDD4D53D}" type="presOf" srcId="{556F97AA-8173-4DEA-9401-BBD29A16E2F5}" destId="{0AFA8506-2389-482D-8496-F7DD64175461}" srcOrd="0" destOrd="0" presId="urn:microsoft.com/office/officeart/2005/8/layout/orgChart1"/>
    <dgm:cxn modelId="{84821098-811F-4F41-8BEE-CB61C49F9B58}" type="presOf" srcId="{FBFA833E-5793-4822-87BF-0C2A9F79A53C}" destId="{2D98DEF2-C57B-416D-B8D4-F32B47374D7E}" srcOrd="1" destOrd="0" presId="urn:microsoft.com/office/officeart/2005/8/layout/orgChart1"/>
    <dgm:cxn modelId="{6C62956E-6367-4D8A-8699-02FEDFC92978}" type="presOf" srcId="{9F31B0EF-9A0B-4613-AA3A-E0E8AC56F86D}" destId="{26133CC0-1592-4A38-B993-AC17A7AF8214}" srcOrd="0" destOrd="0" presId="urn:microsoft.com/office/officeart/2005/8/layout/orgChart1"/>
    <dgm:cxn modelId="{E743AE14-9747-4BEE-B361-AD8D512C8FF7}" type="presOf" srcId="{DB1377FD-8A04-456A-B338-43967CFA6122}" destId="{90AEC580-0ACB-4431-8B78-516E23C6C730}" srcOrd="1" destOrd="0" presId="urn:microsoft.com/office/officeart/2005/8/layout/orgChart1"/>
    <dgm:cxn modelId="{122B0B02-8BB7-47BE-B4F5-5137AE8693C5}" srcId="{FBFA833E-5793-4822-87BF-0C2A9F79A53C}" destId="{A97AE6FE-80ED-4607-BD88-392B142B3917}" srcOrd="0" destOrd="0" parTransId="{556F97AA-8173-4DEA-9401-BBD29A16E2F5}" sibTransId="{39123B84-740C-4BCB-8CF2-125956CD3D3E}"/>
    <dgm:cxn modelId="{D78C37EF-4D04-447A-BEAA-3411814BE0C8}" type="presOf" srcId="{A97AE6FE-80ED-4607-BD88-392B142B3917}" destId="{ECC00713-F28A-4B86-BA39-D3916AE7F8F7}" srcOrd="0" destOrd="0" presId="urn:microsoft.com/office/officeart/2005/8/layout/orgChart1"/>
    <dgm:cxn modelId="{4396E719-6672-48ED-95B9-C8A5EEEF39F6}" type="presOf" srcId="{C508B6C1-D945-4CA2-BE3E-74C69B00195C}" destId="{100E69DC-C4D0-45C0-A11B-1B271EB70B7B}" srcOrd="0" destOrd="0" presId="urn:microsoft.com/office/officeart/2005/8/layout/orgChart1"/>
    <dgm:cxn modelId="{58E4FD74-B9D6-414E-A8DB-9930F8DD0420}" type="presOf" srcId="{5D120811-A240-4D91-BD81-24A98490E280}" destId="{01E4F775-1510-4219-BDF8-120D32846C1F}" srcOrd="0" destOrd="0" presId="urn:microsoft.com/office/officeart/2005/8/layout/orgChart1"/>
    <dgm:cxn modelId="{B9815BC2-8892-4A5C-94C9-4686ED465830}" srcId="{FBFA833E-5793-4822-87BF-0C2A9F79A53C}" destId="{9622B359-1174-427B-81D9-A36261E5DF0C}" srcOrd="1" destOrd="0" parTransId="{5D120811-A240-4D91-BD81-24A98490E280}" sibTransId="{3589FD72-B391-4C14-9A61-C35FDB644C55}"/>
    <dgm:cxn modelId="{4A67DC64-29CA-4ABF-A89B-4859C46A9DDE}" srcId="{FBFA833E-5793-4822-87BF-0C2A9F79A53C}" destId="{9F31B0EF-9A0B-4613-AA3A-E0E8AC56F86D}" srcOrd="2" destOrd="0" parTransId="{715ECD7F-9D35-4264-81D7-0EAA88918D73}" sibTransId="{58ADE645-C392-4FB5-AA3B-8D7A3F4C366B}"/>
    <dgm:cxn modelId="{0A628D3B-D5ED-4BFF-ACB1-701BA6061826}" type="presOf" srcId="{C9D4DF30-709F-4B54-9A4A-4916D0FC6512}" destId="{CAF73E84-0FE8-456B-A3BD-1477A5C318F5}" srcOrd="0" destOrd="0" presId="urn:microsoft.com/office/officeart/2005/8/layout/orgChart1"/>
    <dgm:cxn modelId="{BA94EE61-C7F5-4437-B577-ECE4616B3842}" type="presOf" srcId="{9622B359-1174-427B-81D9-A36261E5DF0C}" destId="{E11CAE5E-9A5B-4919-814D-2B108FB7D1AD}" srcOrd="1" destOrd="0" presId="urn:microsoft.com/office/officeart/2005/8/layout/orgChart1"/>
    <dgm:cxn modelId="{BB650605-D6EA-4B60-9D15-79B68208B1DC}" type="presOf" srcId="{9622B359-1174-427B-81D9-A36261E5DF0C}" destId="{30153256-ECDC-4B92-B2D0-AFE68E61F986}" srcOrd="0" destOrd="0" presId="urn:microsoft.com/office/officeart/2005/8/layout/orgChart1"/>
    <dgm:cxn modelId="{3DB62274-85A5-4054-BE81-D88003EE6D3C}" type="presOf" srcId="{715ECD7F-9D35-4264-81D7-0EAA88918D73}" destId="{D6E25F38-C916-4F7F-8C2F-D7F6E82BAB3A}" srcOrd="0" destOrd="0" presId="urn:microsoft.com/office/officeart/2005/8/layout/orgChart1"/>
    <dgm:cxn modelId="{28E7B2B6-3957-4F87-B585-2122D5DDE640}" type="presOf" srcId="{DB1377FD-8A04-456A-B338-43967CFA6122}" destId="{281D8A0D-62F0-4636-9552-975DF308BA9D}" srcOrd="0" destOrd="0" presId="urn:microsoft.com/office/officeart/2005/8/layout/orgChart1"/>
    <dgm:cxn modelId="{1E677934-818D-493E-A43C-CA693F8D1470}" type="presOf" srcId="{9F31B0EF-9A0B-4613-AA3A-E0E8AC56F86D}" destId="{A7B65AF1-014B-429D-94AA-A0E5F9B4A9A2}" srcOrd="1" destOrd="0" presId="urn:microsoft.com/office/officeart/2005/8/layout/orgChart1"/>
    <dgm:cxn modelId="{51C465E8-D366-4193-AAC3-8D98BAD5595C}" srcId="{C9D4DF30-709F-4B54-9A4A-4916D0FC6512}" destId="{FBFA833E-5793-4822-87BF-0C2A9F79A53C}" srcOrd="0" destOrd="0" parTransId="{24F386A4-9750-44E6-87BF-38FDCF02B616}" sibTransId="{87C39AD5-4C6C-454F-8C0B-E2547406FF91}"/>
    <dgm:cxn modelId="{E622932B-4F15-4C21-A89A-4D72965DA0B1}" type="presOf" srcId="{A97AE6FE-80ED-4607-BD88-392B142B3917}" destId="{370CAD12-58DA-44C2-ACFE-585D18D7DF8F}" srcOrd="1" destOrd="0" presId="urn:microsoft.com/office/officeart/2005/8/layout/orgChart1"/>
    <dgm:cxn modelId="{CCC40D30-5ABE-4986-89EA-99FAA0A29ECA}" type="presParOf" srcId="{CAF73E84-0FE8-456B-A3BD-1477A5C318F5}" destId="{B90BB818-C3A2-44E0-88C9-55FA11E70597}" srcOrd="0" destOrd="0" presId="urn:microsoft.com/office/officeart/2005/8/layout/orgChart1"/>
    <dgm:cxn modelId="{2E2A75FD-53C3-4040-9341-79628B425DC8}" type="presParOf" srcId="{B90BB818-C3A2-44E0-88C9-55FA11E70597}" destId="{2FFA1250-4B71-45D0-839D-1938891E5FF3}" srcOrd="0" destOrd="0" presId="urn:microsoft.com/office/officeart/2005/8/layout/orgChart1"/>
    <dgm:cxn modelId="{11DF00F9-D93D-445B-B312-C46B444ADB33}" type="presParOf" srcId="{2FFA1250-4B71-45D0-839D-1938891E5FF3}" destId="{7F05AEF3-8637-4008-AEB1-DE69494CE702}" srcOrd="0" destOrd="0" presId="urn:microsoft.com/office/officeart/2005/8/layout/orgChart1"/>
    <dgm:cxn modelId="{D5DC9429-2443-4109-872B-9B1EF38AB189}" type="presParOf" srcId="{2FFA1250-4B71-45D0-839D-1938891E5FF3}" destId="{2D98DEF2-C57B-416D-B8D4-F32B47374D7E}" srcOrd="1" destOrd="0" presId="urn:microsoft.com/office/officeart/2005/8/layout/orgChart1"/>
    <dgm:cxn modelId="{CD3F8892-06BE-4855-B26A-FAAFFF9D028A}" type="presParOf" srcId="{B90BB818-C3A2-44E0-88C9-55FA11E70597}" destId="{CBE82C34-E476-4416-9AE2-D2F8CC47B5C6}" srcOrd="1" destOrd="0" presId="urn:microsoft.com/office/officeart/2005/8/layout/orgChart1"/>
    <dgm:cxn modelId="{BAAA8A46-59DA-4870-B38B-1A4395AE44D0}" type="presParOf" srcId="{CBE82C34-E476-4416-9AE2-D2F8CC47B5C6}" destId="{01E4F775-1510-4219-BDF8-120D32846C1F}" srcOrd="0" destOrd="0" presId="urn:microsoft.com/office/officeart/2005/8/layout/orgChart1"/>
    <dgm:cxn modelId="{60A305B5-4AA7-4866-B2C2-53C714A0549A}" type="presParOf" srcId="{CBE82C34-E476-4416-9AE2-D2F8CC47B5C6}" destId="{F35B0A32-F0C1-4DC6-BB42-DFF6DE55A075}" srcOrd="1" destOrd="0" presId="urn:microsoft.com/office/officeart/2005/8/layout/orgChart1"/>
    <dgm:cxn modelId="{AD4A6EE8-FFFA-467D-BBF8-CF500CAD2C8C}" type="presParOf" srcId="{F35B0A32-F0C1-4DC6-BB42-DFF6DE55A075}" destId="{554A48BD-FA20-46EA-B8DD-0AAD345E5EF1}" srcOrd="0" destOrd="0" presId="urn:microsoft.com/office/officeart/2005/8/layout/orgChart1"/>
    <dgm:cxn modelId="{B32F682B-6CFB-4645-8A78-9A82F04C6F78}" type="presParOf" srcId="{554A48BD-FA20-46EA-B8DD-0AAD345E5EF1}" destId="{30153256-ECDC-4B92-B2D0-AFE68E61F986}" srcOrd="0" destOrd="0" presId="urn:microsoft.com/office/officeart/2005/8/layout/orgChart1"/>
    <dgm:cxn modelId="{D137534F-D545-45C6-9972-2A61565A3407}" type="presParOf" srcId="{554A48BD-FA20-46EA-B8DD-0AAD345E5EF1}" destId="{E11CAE5E-9A5B-4919-814D-2B108FB7D1AD}" srcOrd="1" destOrd="0" presId="urn:microsoft.com/office/officeart/2005/8/layout/orgChart1"/>
    <dgm:cxn modelId="{DEFB1423-1F10-490F-881B-5013AD96670B}" type="presParOf" srcId="{F35B0A32-F0C1-4DC6-BB42-DFF6DE55A075}" destId="{8721359F-DA65-4F03-92F6-A6D038F5351D}" srcOrd="1" destOrd="0" presId="urn:microsoft.com/office/officeart/2005/8/layout/orgChart1"/>
    <dgm:cxn modelId="{B4B73EB4-5CE3-48A0-98C7-DD086B566367}" type="presParOf" srcId="{F35B0A32-F0C1-4DC6-BB42-DFF6DE55A075}" destId="{CE2FDFD3-1B12-4696-A33B-EA555348BA36}" srcOrd="2" destOrd="0" presId="urn:microsoft.com/office/officeart/2005/8/layout/orgChart1"/>
    <dgm:cxn modelId="{EABBCE23-ECAB-455C-9E06-290A7E643651}" type="presParOf" srcId="{CBE82C34-E476-4416-9AE2-D2F8CC47B5C6}" destId="{D6E25F38-C916-4F7F-8C2F-D7F6E82BAB3A}" srcOrd="2" destOrd="0" presId="urn:microsoft.com/office/officeart/2005/8/layout/orgChart1"/>
    <dgm:cxn modelId="{39C2AC31-FFAD-48E0-B338-6B834AF372E4}" type="presParOf" srcId="{CBE82C34-E476-4416-9AE2-D2F8CC47B5C6}" destId="{CF8781E8-6BBE-472F-87D3-414DFEBE259A}" srcOrd="3" destOrd="0" presId="urn:microsoft.com/office/officeart/2005/8/layout/orgChart1"/>
    <dgm:cxn modelId="{6D50D98C-FEA1-450F-8BD1-F355DCE71AE9}" type="presParOf" srcId="{CF8781E8-6BBE-472F-87D3-414DFEBE259A}" destId="{9869FD38-CB4C-4FFE-8276-978389107505}" srcOrd="0" destOrd="0" presId="urn:microsoft.com/office/officeart/2005/8/layout/orgChart1"/>
    <dgm:cxn modelId="{1AC8673E-DFBE-4BBC-A06B-36511F61341F}" type="presParOf" srcId="{9869FD38-CB4C-4FFE-8276-978389107505}" destId="{26133CC0-1592-4A38-B993-AC17A7AF8214}" srcOrd="0" destOrd="0" presId="urn:microsoft.com/office/officeart/2005/8/layout/orgChart1"/>
    <dgm:cxn modelId="{D1B52AD1-3692-46BA-871E-EFC0CD9AC2D4}" type="presParOf" srcId="{9869FD38-CB4C-4FFE-8276-978389107505}" destId="{A7B65AF1-014B-429D-94AA-A0E5F9B4A9A2}" srcOrd="1" destOrd="0" presId="urn:microsoft.com/office/officeart/2005/8/layout/orgChart1"/>
    <dgm:cxn modelId="{068776EB-F7BA-42E1-923F-F9F86CE93922}" type="presParOf" srcId="{CF8781E8-6BBE-472F-87D3-414DFEBE259A}" destId="{3F3F3076-EC6A-4224-ABC6-071D4FB07742}" srcOrd="1" destOrd="0" presId="urn:microsoft.com/office/officeart/2005/8/layout/orgChart1"/>
    <dgm:cxn modelId="{FFBCDFFD-6263-41DF-AB86-C2D364DD90EA}" type="presParOf" srcId="{CF8781E8-6BBE-472F-87D3-414DFEBE259A}" destId="{CB9A51F4-A562-4AB5-8A63-56AB6411B7C7}" srcOrd="2" destOrd="0" presId="urn:microsoft.com/office/officeart/2005/8/layout/orgChart1"/>
    <dgm:cxn modelId="{8C822072-6B2B-48A0-A219-A1DB918ABE94}" type="presParOf" srcId="{CBE82C34-E476-4416-9AE2-D2F8CC47B5C6}" destId="{100E69DC-C4D0-45C0-A11B-1B271EB70B7B}" srcOrd="4" destOrd="0" presId="urn:microsoft.com/office/officeart/2005/8/layout/orgChart1"/>
    <dgm:cxn modelId="{2A5D0FBB-C78A-4960-8FA7-B792891FF4D5}" type="presParOf" srcId="{CBE82C34-E476-4416-9AE2-D2F8CC47B5C6}" destId="{660975B7-9E4F-46BC-972D-3E2397516598}" srcOrd="5" destOrd="0" presId="urn:microsoft.com/office/officeart/2005/8/layout/orgChart1"/>
    <dgm:cxn modelId="{47D8D731-5BFD-402D-B19F-2A07CE7AFE24}" type="presParOf" srcId="{660975B7-9E4F-46BC-972D-3E2397516598}" destId="{CC990895-95B1-40E0-8E64-4ED5C960BD7C}" srcOrd="0" destOrd="0" presId="urn:microsoft.com/office/officeart/2005/8/layout/orgChart1"/>
    <dgm:cxn modelId="{9470D823-6091-44C9-BAAC-9D9506EE6B49}" type="presParOf" srcId="{CC990895-95B1-40E0-8E64-4ED5C960BD7C}" destId="{281D8A0D-62F0-4636-9552-975DF308BA9D}" srcOrd="0" destOrd="0" presId="urn:microsoft.com/office/officeart/2005/8/layout/orgChart1"/>
    <dgm:cxn modelId="{7A5BBA0D-BCBB-4B6F-91F5-B610F0D26C35}" type="presParOf" srcId="{CC990895-95B1-40E0-8E64-4ED5C960BD7C}" destId="{90AEC580-0ACB-4431-8B78-516E23C6C730}" srcOrd="1" destOrd="0" presId="urn:microsoft.com/office/officeart/2005/8/layout/orgChart1"/>
    <dgm:cxn modelId="{152C6A14-90FE-49C6-8F8E-2033A12D7139}" type="presParOf" srcId="{660975B7-9E4F-46BC-972D-3E2397516598}" destId="{3C514C80-2815-4D10-AA58-97CDAA04FD19}" srcOrd="1" destOrd="0" presId="urn:microsoft.com/office/officeart/2005/8/layout/orgChart1"/>
    <dgm:cxn modelId="{3A1AC82B-158B-44F3-8529-40A53FBAA9E9}" type="presParOf" srcId="{660975B7-9E4F-46BC-972D-3E2397516598}" destId="{4E5F67D4-10D9-450A-BD28-A5A8B19E4EFB}" srcOrd="2" destOrd="0" presId="urn:microsoft.com/office/officeart/2005/8/layout/orgChart1"/>
    <dgm:cxn modelId="{F4A8734F-5878-426B-B17A-D18BA4AF0ED3}" type="presParOf" srcId="{B90BB818-C3A2-44E0-88C9-55FA11E70597}" destId="{9E390E4A-5A48-4381-93DA-CD7B9AD081CE}" srcOrd="2" destOrd="0" presId="urn:microsoft.com/office/officeart/2005/8/layout/orgChart1"/>
    <dgm:cxn modelId="{18D19128-8CE8-4B32-BDC0-BC95E9DF5ED6}" type="presParOf" srcId="{9E390E4A-5A48-4381-93DA-CD7B9AD081CE}" destId="{0AFA8506-2389-482D-8496-F7DD64175461}" srcOrd="0" destOrd="0" presId="urn:microsoft.com/office/officeart/2005/8/layout/orgChart1"/>
    <dgm:cxn modelId="{B6843634-C56F-42CD-99E4-5B47C7735399}" type="presParOf" srcId="{9E390E4A-5A48-4381-93DA-CD7B9AD081CE}" destId="{2FF35C05-893E-4DF3-9421-BE4C883AC38C}" srcOrd="1" destOrd="0" presId="urn:microsoft.com/office/officeart/2005/8/layout/orgChart1"/>
    <dgm:cxn modelId="{B2C1FE5F-304F-4B9B-8E08-DE806B73976F}" type="presParOf" srcId="{2FF35C05-893E-4DF3-9421-BE4C883AC38C}" destId="{E2C6F9DF-54DB-45A7-B84B-DE50DD4E79FB}" srcOrd="0" destOrd="0" presId="urn:microsoft.com/office/officeart/2005/8/layout/orgChart1"/>
    <dgm:cxn modelId="{2BCFDB5C-7927-4D24-951B-9FCE0E419DA7}" type="presParOf" srcId="{E2C6F9DF-54DB-45A7-B84B-DE50DD4E79FB}" destId="{ECC00713-F28A-4B86-BA39-D3916AE7F8F7}" srcOrd="0" destOrd="0" presId="urn:microsoft.com/office/officeart/2005/8/layout/orgChart1"/>
    <dgm:cxn modelId="{DCD4BDB5-63A8-4101-B226-4437263A0D9B}" type="presParOf" srcId="{E2C6F9DF-54DB-45A7-B84B-DE50DD4E79FB}" destId="{370CAD12-58DA-44C2-ACFE-585D18D7DF8F}" srcOrd="1" destOrd="0" presId="urn:microsoft.com/office/officeart/2005/8/layout/orgChart1"/>
    <dgm:cxn modelId="{6A211AF3-23FF-4049-BDDD-A49839DC4EAA}" type="presParOf" srcId="{2FF35C05-893E-4DF3-9421-BE4C883AC38C}" destId="{15ECDADB-E2AE-4BF1-B889-62A4AB3C9275}" srcOrd="1" destOrd="0" presId="urn:microsoft.com/office/officeart/2005/8/layout/orgChart1"/>
    <dgm:cxn modelId="{D768386B-9978-4394-A49F-64F626D898BF}" type="presParOf" srcId="{2FF35C05-893E-4DF3-9421-BE4C883AC38C}" destId="{52622640-28E6-4D9B-B1C2-8453502A71D4}"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B0BF8-93E2-4563-A417-6CB3FB8BBF75}">
      <dsp:nvSpPr>
        <dsp:cNvPr id="0" name=""/>
        <dsp:cNvSpPr/>
      </dsp:nvSpPr>
      <dsp:spPr>
        <a:xfrm>
          <a:off x="393833" y="2447"/>
          <a:ext cx="1059568" cy="529784"/>
        </a:xfrm>
        <a:prstGeom prst="roundRect">
          <a:avLst>
            <a:gd name="adj" fmla="val 10000"/>
          </a:avLst>
        </a:prstGeom>
        <a:solidFill>
          <a:srgbClr val="FDC6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b="1" kern="1200" dirty="0">
              <a:effectLst>
                <a:outerShdw blurRad="38100" dist="38100" dir="2700000" algn="tl">
                  <a:srgbClr val="C0C0C0"/>
                </a:outerShdw>
              </a:effectLst>
              <a:latin typeface="+mn-lt"/>
              <a:cs typeface="Times New Roman" pitchFamily="18" charset="0"/>
            </a:rPr>
            <a:t>Aggressive factors</a:t>
          </a:r>
          <a:endParaRPr lang="ar-SA" sz="1100" b="1" kern="1200" dirty="0">
            <a:latin typeface="+mn-lt"/>
          </a:endParaRPr>
        </a:p>
      </dsp:txBody>
      <dsp:txXfrm>
        <a:off x="409350" y="17964"/>
        <a:ext cx="1028534" cy="498750"/>
      </dsp:txXfrm>
    </dsp:sp>
    <dsp:sp modelId="{B3E16E7A-80E7-4BD3-B7C2-73A8471DC04B}">
      <dsp:nvSpPr>
        <dsp:cNvPr id="0" name=""/>
        <dsp:cNvSpPr/>
      </dsp:nvSpPr>
      <dsp:spPr>
        <a:xfrm>
          <a:off x="1453402" y="250195"/>
          <a:ext cx="423827" cy="34287"/>
        </a:xfrm>
        <a:custGeom>
          <a:avLst/>
          <a:gdLst/>
          <a:ahLst/>
          <a:cxnLst/>
          <a:rect l="0" t="0" r="0" b="0"/>
          <a:pathLst>
            <a:path>
              <a:moveTo>
                <a:pt x="0" y="17143"/>
              </a:moveTo>
              <a:lnTo>
                <a:pt x="423827" y="171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1654720" y="256744"/>
        <a:ext cx="21191" cy="21191"/>
      </dsp:txXfrm>
    </dsp:sp>
    <dsp:sp modelId="{04769468-3D66-40E5-BCF3-6E6C3723864E}">
      <dsp:nvSpPr>
        <dsp:cNvPr id="0" name=""/>
        <dsp:cNvSpPr/>
      </dsp:nvSpPr>
      <dsp:spPr>
        <a:xfrm>
          <a:off x="1877229" y="2447"/>
          <a:ext cx="1059568" cy="529784"/>
        </a:xfrm>
        <a:prstGeom prst="roundRect">
          <a:avLst>
            <a:gd name="adj" fmla="val 10000"/>
          </a:avLst>
        </a:prstGeom>
        <a:noFill/>
        <a:ln w="12700" cap="flat" cmpd="sng" algn="ctr">
          <a:solidFill>
            <a:srgbClr val="E7ABD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663123" rtl="0" eaLnBrk="1" latinLnBrk="0" hangingPunct="1">
            <a:lnSpc>
              <a:spcPct val="90000"/>
            </a:lnSpc>
            <a:spcBef>
              <a:spcPct val="0"/>
            </a:spcBef>
            <a:spcAft>
              <a:spcPct val="35000"/>
            </a:spcAft>
            <a:buFont typeface="Arial" panose="020B0604020202020204" pitchFamily="34" charset="0"/>
            <a:buNone/>
            <a:defRPr/>
          </a:pPr>
          <a:r>
            <a:rPr lang="en-US" sz="1200" kern="1200" dirty="0">
              <a:solidFill>
                <a:schemeClr val="tx1"/>
              </a:solidFill>
              <a:latin typeface="+mn-lt"/>
              <a:ea typeface="+mn-ea"/>
              <a:cs typeface="Arial" charset="0"/>
            </a:rPr>
            <a:t>Hydrochloric acid and pepsin</a:t>
          </a:r>
          <a:endParaRPr lang="ar-SA" sz="1200" kern="1200" dirty="0">
            <a:solidFill>
              <a:schemeClr val="tx1"/>
            </a:solidFill>
            <a:latin typeface="+mn-lt"/>
            <a:ea typeface="+mn-ea"/>
            <a:cs typeface="Arial" charset="0"/>
          </a:endParaRPr>
        </a:p>
      </dsp:txBody>
      <dsp:txXfrm>
        <a:off x="1892746" y="17964"/>
        <a:ext cx="1028534" cy="498750"/>
      </dsp:txXfrm>
    </dsp:sp>
    <dsp:sp modelId="{B6AB8451-DE2A-491F-8230-56133FB5CF9A}">
      <dsp:nvSpPr>
        <dsp:cNvPr id="0" name=""/>
        <dsp:cNvSpPr/>
      </dsp:nvSpPr>
      <dsp:spPr>
        <a:xfrm>
          <a:off x="2936798" y="250195"/>
          <a:ext cx="423827" cy="34287"/>
        </a:xfrm>
        <a:custGeom>
          <a:avLst/>
          <a:gdLst/>
          <a:ahLst/>
          <a:cxnLst/>
          <a:rect l="0" t="0" r="0" b="0"/>
          <a:pathLst>
            <a:path>
              <a:moveTo>
                <a:pt x="0" y="17143"/>
              </a:moveTo>
              <a:lnTo>
                <a:pt x="423827" y="171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3138116" y="256744"/>
        <a:ext cx="21191" cy="21191"/>
      </dsp:txXfrm>
    </dsp:sp>
    <dsp:sp modelId="{F220FFAF-8F8A-4B5D-B6E0-F92B10019CAE}">
      <dsp:nvSpPr>
        <dsp:cNvPr id="0" name=""/>
        <dsp:cNvSpPr/>
      </dsp:nvSpPr>
      <dsp:spPr>
        <a:xfrm>
          <a:off x="3360626" y="2447"/>
          <a:ext cx="2046133" cy="529784"/>
        </a:xfrm>
        <a:prstGeom prst="roundRect">
          <a:avLst>
            <a:gd name="adj" fmla="val 10000"/>
          </a:avLst>
        </a:prstGeom>
        <a:no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en-US" sz="1200" kern="1200" dirty="0">
              <a:solidFill>
                <a:schemeClr val="tx1"/>
              </a:solidFill>
              <a:latin typeface="+mn-lt"/>
              <a:ea typeface="+mn-ea"/>
              <a:cs typeface="Arial" charset="0"/>
            </a:rPr>
            <a:t>destroy gastric and duodenal mucosa.</a:t>
          </a:r>
          <a:endParaRPr lang="ar-SA" sz="1200" kern="1200" dirty="0">
            <a:solidFill>
              <a:schemeClr val="tx1"/>
            </a:solidFill>
            <a:latin typeface="+mn-lt"/>
            <a:ea typeface="+mn-ea"/>
            <a:cs typeface="Arial" charset="0"/>
          </a:endParaRPr>
        </a:p>
      </dsp:txBody>
      <dsp:txXfrm>
        <a:off x="3376143" y="17964"/>
        <a:ext cx="2015099" cy="498750"/>
      </dsp:txXfrm>
    </dsp:sp>
    <dsp:sp modelId="{BA4684DD-6C54-49B2-99F2-1FB5AA27B63D}">
      <dsp:nvSpPr>
        <dsp:cNvPr id="0" name=""/>
        <dsp:cNvSpPr/>
      </dsp:nvSpPr>
      <dsp:spPr>
        <a:xfrm>
          <a:off x="393833" y="1233396"/>
          <a:ext cx="1059568" cy="529784"/>
        </a:xfrm>
        <a:prstGeom prst="roundRect">
          <a:avLst>
            <a:gd name="adj" fmla="val 10000"/>
          </a:avLst>
        </a:prstGeom>
        <a:solidFill>
          <a:srgbClr val="FDC6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b="1" kern="1200" dirty="0">
              <a:effectLst>
                <a:outerShdw blurRad="38100" dist="38100" dir="2700000" algn="tl">
                  <a:srgbClr val="C0C0C0"/>
                </a:outerShdw>
              </a:effectLst>
              <a:latin typeface="+mn-lt"/>
              <a:cs typeface="Times New Roman" pitchFamily="18" charset="0"/>
            </a:rPr>
            <a:t>Defensive factors</a:t>
          </a:r>
          <a:endParaRPr lang="ar-SA" sz="1400" b="1" kern="1200" dirty="0">
            <a:effectLst>
              <a:outerShdw blurRad="38100" dist="38100" dir="2700000" algn="tl">
                <a:srgbClr val="C0C0C0"/>
              </a:outerShdw>
            </a:effectLst>
            <a:latin typeface="+mn-lt"/>
            <a:cs typeface="Times New Roman" pitchFamily="18" charset="0"/>
          </a:endParaRPr>
        </a:p>
      </dsp:txBody>
      <dsp:txXfrm>
        <a:off x="409350" y="1248913"/>
        <a:ext cx="1028534" cy="498750"/>
      </dsp:txXfrm>
    </dsp:sp>
    <dsp:sp modelId="{69DA0C94-F95E-44F2-AFD3-4863AD301DA5}">
      <dsp:nvSpPr>
        <dsp:cNvPr id="0" name=""/>
        <dsp:cNvSpPr/>
      </dsp:nvSpPr>
      <dsp:spPr>
        <a:xfrm rot="18623345">
          <a:off x="1338275" y="1232050"/>
          <a:ext cx="654080" cy="34287"/>
        </a:xfrm>
        <a:custGeom>
          <a:avLst/>
          <a:gdLst/>
          <a:ahLst/>
          <a:cxnLst/>
          <a:rect l="0" t="0" r="0" b="0"/>
          <a:pathLst>
            <a:path>
              <a:moveTo>
                <a:pt x="0" y="17143"/>
              </a:moveTo>
              <a:lnTo>
                <a:pt x="654080" y="171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1648964" y="1232842"/>
        <a:ext cx="32704" cy="32704"/>
      </dsp:txXfrm>
    </dsp:sp>
    <dsp:sp modelId="{9D80A74B-76A8-47DD-AEF2-EF8EF6B701E6}">
      <dsp:nvSpPr>
        <dsp:cNvPr id="0" name=""/>
        <dsp:cNvSpPr/>
      </dsp:nvSpPr>
      <dsp:spPr>
        <a:xfrm>
          <a:off x="1877229" y="611699"/>
          <a:ext cx="1059568" cy="776801"/>
        </a:xfrm>
        <a:prstGeom prst="roundRect">
          <a:avLst>
            <a:gd name="adj" fmla="val 10000"/>
          </a:avLst>
        </a:prstGeom>
        <a:noFill/>
        <a:ln w="12700" cap="flat" cmpd="sng" algn="ctr">
          <a:solidFill>
            <a:srgbClr val="E7ABD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en-US" sz="1200" kern="1200" dirty="0">
              <a:solidFill>
                <a:schemeClr val="tx1"/>
              </a:solidFill>
              <a:latin typeface="+mn-lt"/>
              <a:ea typeface="+mn-ea"/>
              <a:cs typeface="Arial" charset="0"/>
            </a:rPr>
            <a:t>Mucus and bicarbonate ion secretions </a:t>
          </a:r>
          <a:endParaRPr lang="ar-SA" sz="1200" kern="1200" dirty="0">
            <a:solidFill>
              <a:schemeClr val="tx1"/>
            </a:solidFill>
            <a:latin typeface="+mn-lt"/>
            <a:ea typeface="+mn-ea"/>
            <a:cs typeface="Arial" charset="0"/>
          </a:endParaRPr>
        </a:p>
      </dsp:txBody>
      <dsp:txXfrm>
        <a:off x="1899981" y="634451"/>
        <a:ext cx="1014064" cy="731297"/>
      </dsp:txXfrm>
    </dsp:sp>
    <dsp:sp modelId="{4CE391F8-36ED-4877-A182-35284448F413}">
      <dsp:nvSpPr>
        <dsp:cNvPr id="0" name=""/>
        <dsp:cNvSpPr/>
      </dsp:nvSpPr>
      <dsp:spPr>
        <a:xfrm>
          <a:off x="2936798" y="982956"/>
          <a:ext cx="423827" cy="34287"/>
        </a:xfrm>
        <a:custGeom>
          <a:avLst/>
          <a:gdLst/>
          <a:ahLst/>
          <a:cxnLst/>
          <a:rect l="0" t="0" r="0" b="0"/>
          <a:pathLst>
            <a:path>
              <a:moveTo>
                <a:pt x="0" y="17143"/>
              </a:moveTo>
              <a:lnTo>
                <a:pt x="423827" y="171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3138116" y="989504"/>
        <a:ext cx="21191" cy="21191"/>
      </dsp:txXfrm>
    </dsp:sp>
    <dsp:sp modelId="{C9DCED56-6DE5-41C0-AB76-1E50B9DBCFB5}">
      <dsp:nvSpPr>
        <dsp:cNvPr id="0" name=""/>
        <dsp:cNvSpPr/>
      </dsp:nvSpPr>
      <dsp:spPr>
        <a:xfrm>
          <a:off x="3360626" y="618451"/>
          <a:ext cx="2203669" cy="763297"/>
        </a:xfrm>
        <a:prstGeom prst="roundRect">
          <a:avLst>
            <a:gd name="adj" fmla="val 10000"/>
          </a:avLst>
        </a:prstGeom>
        <a:no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a:solidFill>
                <a:schemeClr val="tx1"/>
              </a:solidFill>
              <a:latin typeface="+mn-lt"/>
              <a:ea typeface="+mn-ea"/>
              <a:cs typeface="Arial" charset="0"/>
            </a:rPr>
            <a:t>protect mucosa </a:t>
          </a:r>
          <a:r>
            <a:rPr lang="en-US" sz="1000" kern="1200" dirty="0">
              <a:ln/>
              <a:solidFill>
                <a:srgbClr val="009000"/>
              </a:solidFill>
              <a:latin typeface="+mn-lt"/>
              <a:ea typeface="+mn-ea"/>
              <a:cs typeface="+mn-cs"/>
            </a:rPr>
            <a:t>Na bicarbonate is considered as a buffer so it inhibits auto digestion of the</a:t>
          </a:r>
          <a:r>
            <a:rPr lang="en-US" sz="1000" kern="1200" baseline="0" dirty="0">
              <a:ln/>
              <a:solidFill>
                <a:srgbClr val="009000"/>
              </a:solidFill>
              <a:latin typeface="+mn-lt"/>
              <a:ea typeface="+mn-ea"/>
              <a:cs typeface="+mn-cs"/>
            </a:rPr>
            <a:t> stomach wall</a:t>
          </a:r>
          <a:endParaRPr lang="en-US" sz="1000" kern="1200" dirty="0">
            <a:ln/>
            <a:solidFill>
              <a:srgbClr val="009000"/>
            </a:solidFill>
            <a:latin typeface="+mn-lt"/>
            <a:ea typeface="+mn-ea"/>
            <a:cs typeface="+mn-cs"/>
          </a:endParaRPr>
        </a:p>
      </dsp:txBody>
      <dsp:txXfrm>
        <a:off x="3382982" y="640807"/>
        <a:ext cx="2158957" cy="718585"/>
      </dsp:txXfrm>
    </dsp:sp>
    <dsp:sp modelId="{38D60864-A5B7-4BB8-BDCD-66E3692F587F}">
      <dsp:nvSpPr>
        <dsp:cNvPr id="0" name=""/>
        <dsp:cNvSpPr/>
      </dsp:nvSpPr>
      <dsp:spPr>
        <a:xfrm rot="3343001">
          <a:off x="1289105" y="1791992"/>
          <a:ext cx="752420" cy="34287"/>
        </a:xfrm>
        <a:custGeom>
          <a:avLst/>
          <a:gdLst/>
          <a:ahLst/>
          <a:cxnLst/>
          <a:rect l="0" t="0" r="0" b="0"/>
          <a:pathLst>
            <a:path>
              <a:moveTo>
                <a:pt x="0" y="17143"/>
              </a:moveTo>
              <a:lnTo>
                <a:pt x="752420" y="171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1646505" y="1790326"/>
        <a:ext cx="37621" cy="37621"/>
      </dsp:txXfrm>
    </dsp:sp>
    <dsp:sp modelId="{30AF563B-F731-447D-82E6-36584C6238EF}">
      <dsp:nvSpPr>
        <dsp:cNvPr id="0" name=""/>
        <dsp:cNvSpPr/>
      </dsp:nvSpPr>
      <dsp:spPr>
        <a:xfrm>
          <a:off x="1877229" y="1855092"/>
          <a:ext cx="1059568" cy="529784"/>
        </a:xfrm>
        <a:prstGeom prst="roundRect">
          <a:avLst>
            <a:gd name="adj" fmla="val 10000"/>
          </a:avLst>
        </a:prstGeom>
        <a:noFill/>
        <a:ln w="12700" cap="flat" cmpd="sng" algn="ctr">
          <a:solidFill>
            <a:srgbClr val="E7ABD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en-US" sz="1200" kern="1200" dirty="0">
              <a:solidFill>
                <a:schemeClr val="tx1"/>
              </a:solidFill>
              <a:latin typeface="+mn-lt"/>
              <a:ea typeface="+mn-ea"/>
              <a:cs typeface="Arial" charset="0"/>
            </a:rPr>
            <a:t>Prostaglandins (PGE2 &amp; PGI2) </a:t>
          </a:r>
          <a:endParaRPr lang="ar-SA" sz="1200" kern="1200" dirty="0">
            <a:solidFill>
              <a:schemeClr val="tx1"/>
            </a:solidFill>
            <a:latin typeface="+mn-lt"/>
            <a:ea typeface="+mn-ea"/>
            <a:cs typeface="Arial" charset="0"/>
          </a:endParaRPr>
        </a:p>
      </dsp:txBody>
      <dsp:txXfrm>
        <a:off x="1892746" y="1870609"/>
        <a:ext cx="1028534" cy="498750"/>
      </dsp:txXfrm>
    </dsp:sp>
    <dsp:sp modelId="{DBEA0556-587F-48CD-8C7D-AEC42C46851B}">
      <dsp:nvSpPr>
        <dsp:cNvPr id="0" name=""/>
        <dsp:cNvSpPr/>
      </dsp:nvSpPr>
      <dsp:spPr>
        <a:xfrm>
          <a:off x="2936798" y="2102841"/>
          <a:ext cx="423827" cy="34287"/>
        </a:xfrm>
        <a:custGeom>
          <a:avLst/>
          <a:gdLst/>
          <a:ahLst/>
          <a:cxnLst/>
          <a:rect l="0" t="0" r="0" b="0"/>
          <a:pathLst>
            <a:path>
              <a:moveTo>
                <a:pt x="0" y="17143"/>
              </a:moveTo>
              <a:lnTo>
                <a:pt x="423827" y="171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3138116" y="2109389"/>
        <a:ext cx="21191" cy="21191"/>
      </dsp:txXfrm>
    </dsp:sp>
    <dsp:sp modelId="{CCB9D414-D458-4184-9E98-C238059514F0}">
      <dsp:nvSpPr>
        <dsp:cNvPr id="0" name=""/>
        <dsp:cNvSpPr/>
      </dsp:nvSpPr>
      <dsp:spPr>
        <a:xfrm>
          <a:off x="3360626" y="1855092"/>
          <a:ext cx="718684" cy="529784"/>
        </a:xfrm>
        <a:prstGeom prst="roundRect">
          <a:avLst>
            <a:gd name="adj" fmla="val 10000"/>
          </a:avLst>
        </a:prstGeom>
        <a:no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en-US" sz="1200" kern="1200" dirty="0">
              <a:solidFill>
                <a:schemeClr val="tx1"/>
              </a:solidFill>
              <a:latin typeface="Sitka Banner" panose="02000505000000020004" pitchFamily="2" charset="0"/>
              <a:ea typeface="+mn-ea"/>
              <a:cs typeface="Arial" charset="0"/>
            </a:rPr>
            <a:t>protect mucosa by</a:t>
          </a:r>
          <a:endParaRPr lang="ar-SA" sz="1200" kern="1200" dirty="0">
            <a:solidFill>
              <a:schemeClr val="tx1"/>
            </a:solidFill>
            <a:latin typeface="Sitka Banner" panose="02000505000000020004" pitchFamily="2" charset="0"/>
            <a:ea typeface="+mn-ea"/>
            <a:cs typeface="Arial" charset="0"/>
          </a:endParaRPr>
        </a:p>
      </dsp:txBody>
      <dsp:txXfrm>
        <a:off x="3376143" y="1870609"/>
        <a:ext cx="687650" cy="498750"/>
      </dsp:txXfrm>
    </dsp:sp>
    <dsp:sp modelId="{937B4CA1-36AE-4892-AF05-9D9EE3FD0A8C}">
      <dsp:nvSpPr>
        <dsp:cNvPr id="0" name=""/>
        <dsp:cNvSpPr/>
      </dsp:nvSpPr>
      <dsp:spPr>
        <a:xfrm rot="18637422">
          <a:off x="3965747" y="1855804"/>
          <a:ext cx="650952" cy="34287"/>
        </a:xfrm>
        <a:custGeom>
          <a:avLst/>
          <a:gdLst/>
          <a:ahLst/>
          <a:cxnLst/>
          <a:rect l="0" t="0" r="0" b="0"/>
          <a:pathLst>
            <a:path>
              <a:moveTo>
                <a:pt x="0" y="17143"/>
              </a:moveTo>
              <a:lnTo>
                <a:pt x="650952" y="171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274950" y="1856674"/>
        <a:ext cx="32547" cy="32547"/>
      </dsp:txXfrm>
    </dsp:sp>
    <dsp:sp modelId="{363651AE-E174-48D5-9798-CAB7CE0DE03E}">
      <dsp:nvSpPr>
        <dsp:cNvPr id="0" name=""/>
        <dsp:cNvSpPr/>
      </dsp:nvSpPr>
      <dsp:spPr>
        <a:xfrm>
          <a:off x="4503137" y="1461216"/>
          <a:ext cx="1442613" cy="329388"/>
        </a:xfrm>
        <a:prstGeom prst="roundRect">
          <a:avLst>
            <a:gd name="adj" fmla="val 10000"/>
          </a:avLst>
        </a:prstGeom>
        <a:no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en-US" sz="1200" kern="1200" dirty="0">
              <a:solidFill>
                <a:schemeClr val="tx1"/>
              </a:solidFill>
              <a:latin typeface="Sitka Banner" panose="02000505000000020004" pitchFamily="2" charset="0"/>
              <a:ea typeface="+mn-ea"/>
              <a:cs typeface="Arial" charset="0"/>
            </a:rPr>
            <a:t>inhibiting acid secretion </a:t>
          </a:r>
          <a:endParaRPr lang="ar-SA" sz="1200" kern="1200" dirty="0">
            <a:solidFill>
              <a:schemeClr val="tx1"/>
            </a:solidFill>
            <a:latin typeface="Sitka Banner" panose="02000505000000020004" pitchFamily="2" charset="0"/>
            <a:ea typeface="+mn-ea"/>
            <a:cs typeface="Arial" charset="0"/>
          </a:endParaRPr>
        </a:p>
      </dsp:txBody>
      <dsp:txXfrm>
        <a:off x="4512784" y="1470863"/>
        <a:ext cx="1423319" cy="310094"/>
      </dsp:txXfrm>
    </dsp:sp>
    <dsp:sp modelId="{B9F47D46-5CF7-44F1-849C-231F97FBBB08}">
      <dsp:nvSpPr>
        <dsp:cNvPr id="0" name=""/>
        <dsp:cNvSpPr/>
      </dsp:nvSpPr>
      <dsp:spPr>
        <a:xfrm rot="121452">
          <a:off x="4079178" y="2110331"/>
          <a:ext cx="424092" cy="34287"/>
        </a:xfrm>
        <a:custGeom>
          <a:avLst/>
          <a:gdLst/>
          <a:ahLst/>
          <a:cxnLst/>
          <a:rect l="0" t="0" r="0" b="0"/>
          <a:pathLst>
            <a:path>
              <a:moveTo>
                <a:pt x="0" y="17143"/>
              </a:moveTo>
              <a:lnTo>
                <a:pt x="424092" y="171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280621" y="2116872"/>
        <a:ext cx="21204" cy="21204"/>
      </dsp:txXfrm>
    </dsp:sp>
    <dsp:sp modelId="{21C6F44A-EA0C-44E8-9A4D-961133BC7C86}">
      <dsp:nvSpPr>
        <dsp:cNvPr id="0" name=""/>
        <dsp:cNvSpPr/>
      </dsp:nvSpPr>
      <dsp:spPr>
        <a:xfrm>
          <a:off x="4503137" y="1870072"/>
          <a:ext cx="1736283" cy="529784"/>
        </a:xfrm>
        <a:prstGeom prst="roundRect">
          <a:avLst>
            <a:gd name="adj" fmla="val 10000"/>
          </a:avLst>
        </a:prstGeom>
        <a:no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en-US" sz="1200" kern="1200" dirty="0">
              <a:solidFill>
                <a:schemeClr val="tx1"/>
              </a:solidFill>
              <a:latin typeface="Sitka Banner" panose="02000505000000020004" pitchFamily="2" charset="0"/>
              <a:ea typeface="+mn-ea"/>
              <a:cs typeface="Arial" charset="0"/>
            </a:rPr>
            <a:t>increasing mucus and bicarbonate production</a:t>
          </a:r>
          <a:endParaRPr lang="ar-SA" sz="1200" kern="1200" dirty="0">
            <a:solidFill>
              <a:schemeClr val="tx1"/>
            </a:solidFill>
            <a:latin typeface="Sitka Banner" panose="02000505000000020004" pitchFamily="2" charset="0"/>
            <a:ea typeface="+mn-ea"/>
            <a:cs typeface="Arial" charset="0"/>
          </a:endParaRPr>
        </a:p>
      </dsp:txBody>
      <dsp:txXfrm>
        <a:off x="4518654" y="1885589"/>
        <a:ext cx="1705249" cy="498750"/>
      </dsp:txXfrm>
    </dsp:sp>
    <dsp:sp modelId="{8CB5154C-9B22-48CE-9E52-FF94A73B66ED}">
      <dsp:nvSpPr>
        <dsp:cNvPr id="0" name=""/>
        <dsp:cNvSpPr/>
      </dsp:nvSpPr>
      <dsp:spPr>
        <a:xfrm rot="3013197">
          <a:off x="3960027" y="2357368"/>
          <a:ext cx="662393" cy="34287"/>
        </a:xfrm>
        <a:custGeom>
          <a:avLst/>
          <a:gdLst/>
          <a:ahLst/>
          <a:cxnLst/>
          <a:rect l="0" t="0" r="0" b="0"/>
          <a:pathLst>
            <a:path>
              <a:moveTo>
                <a:pt x="0" y="17143"/>
              </a:moveTo>
              <a:lnTo>
                <a:pt x="662393" y="171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274664" y="2357952"/>
        <a:ext cx="33119" cy="33119"/>
      </dsp:txXfrm>
    </dsp:sp>
    <dsp:sp modelId="{826CE3F2-E77A-49EB-BEE6-C76C782CB94D}">
      <dsp:nvSpPr>
        <dsp:cNvPr id="0" name=""/>
        <dsp:cNvSpPr/>
      </dsp:nvSpPr>
      <dsp:spPr>
        <a:xfrm>
          <a:off x="4503137" y="2479324"/>
          <a:ext cx="1555054" cy="299428"/>
        </a:xfrm>
        <a:prstGeom prst="roundRect">
          <a:avLst>
            <a:gd name="adj" fmla="val 10000"/>
          </a:avLst>
        </a:prstGeom>
        <a:no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en-US" sz="1200" kern="1200" dirty="0">
              <a:solidFill>
                <a:schemeClr val="tx1"/>
              </a:solidFill>
              <a:latin typeface="Sitka Banner" panose="02000505000000020004" pitchFamily="2" charset="0"/>
              <a:ea typeface="+mn-ea"/>
              <a:cs typeface="Arial" charset="0"/>
            </a:rPr>
            <a:t>enhancing mucosal blood flow.</a:t>
          </a:r>
          <a:endParaRPr lang="ar-SA" sz="1200" kern="1200" dirty="0">
            <a:solidFill>
              <a:schemeClr val="tx1"/>
            </a:solidFill>
            <a:latin typeface="Sitka Banner" panose="02000505000000020004" pitchFamily="2" charset="0"/>
            <a:ea typeface="+mn-ea"/>
            <a:cs typeface="Arial" charset="0"/>
          </a:endParaRPr>
        </a:p>
      </dsp:txBody>
      <dsp:txXfrm>
        <a:off x="4511907" y="2488094"/>
        <a:ext cx="1537514" cy="281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75671-6DFF-4278-8E09-4DF4720B3F32}">
      <dsp:nvSpPr>
        <dsp:cNvPr id="0" name=""/>
        <dsp:cNvSpPr/>
      </dsp:nvSpPr>
      <dsp:spPr>
        <a:xfrm>
          <a:off x="25560" y="678293"/>
          <a:ext cx="1599534" cy="799767"/>
        </a:xfrm>
        <a:prstGeom prst="roundRect">
          <a:avLst>
            <a:gd name="adj" fmla="val 10000"/>
          </a:avLst>
        </a:prstGeom>
        <a:solidFill>
          <a:srgbClr val="C5D4E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kern="1200" dirty="0">
              <a:ln/>
              <a:solidFill>
                <a:schemeClr val="bg2">
                  <a:lumMod val="25000"/>
                </a:schemeClr>
              </a:solidFill>
              <a:latin typeface="+mn-lt"/>
              <a:ea typeface="+mn-ea"/>
              <a:cs typeface="+mn-cs"/>
            </a:rPr>
            <a:t>Eradication of H. pylori</a:t>
          </a:r>
          <a:r>
            <a:rPr lang="en-US" sz="1400" b="1" kern="1200" dirty="0">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infections</a:t>
          </a:r>
          <a:endParaRPr lang="ar-SA" sz="1400" kern="1200" dirty="0">
            <a:ln/>
            <a:solidFill>
              <a:schemeClr val="bg2">
                <a:lumMod val="25000"/>
              </a:schemeClr>
            </a:solidFill>
            <a:latin typeface="+mn-lt"/>
            <a:ea typeface="+mn-ea"/>
            <a:cs typeface="+mn-cs"/>
          </a:endParaRPr>
        </a:p>
      </dsp:txBody>
      <dsp:txXfrm>
        <a:off x="48984" y="701717"/>
        <a:ext cx="1552686" cy="752919"/>
      </dsp:txXfrm>
    </dsp:sp>
    <dsp:sp modelId="{F5180D09-63B6-4F41-8ED6-6641978BE484}">
      <dsp:nvSpPr>
        <dsp:cNvPr id="0" name=""/>
        <dsp:cNvSpPr/>
      </dsp:nvSpPr>
      <dsp:spPr>
        <a:xfrm>
          <a:off x="3887" y="1598801"/>
          <a:ext cx="1599534" cy="799767"/>
        </a:xfrm>
        <a:prstGeom prst="roundRect">
          <a:avLst>
            <a:gd name="adj" fmla="val 10000"/>
          </a:avLst>
        </a:prstGeom>
        <a:solidFill>
          <a:srgbClr val="C5D4E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kern="1200" dirty="0">
              <a:ln/>
              <a:solidFill>
                <a:schemeClr val="bg2">
                  <a:lumMod val="25000"/>
                </a:schemeClr>
              </a:solidFill>
              <a:latin typeface="+mn-lt"/>
              <a:ea typeface="+mn-ea"/>
              <a:cs typeface="+mn-cs"/>
            </a:rPr>
            <a:t>Hyposecretory drugs</a:t>
          </a:r>
          <a:endParaRPr lang="ar-SA" sz="1400" kern="1200" dirty="0">
            <a:ln/>
            <a:solidFill>
              <a:schemeClr val="bg2">
                <a:lumMod val="25000"/>
              </a:schemeClr>
            </a:solidFill>
            <a:latin typeface="+mn-lt"/>
            <a:ea typeface="+mn-ea"/>
            <a:cs typeface="+mn-cs"/>
          </a:endParaRPr>
        </a:p>
      </dsp:txBody>
      <dsp:txXfrm>
        <a:off x="27311" y="1622225"/>
        <a:ext cx="1552686" cy="752919"/>
      </dsp:txXfrm>
    </dsp:sp>
    <dsp:sp modelId="{CBE3076F-43D4-426E-B78B-70A725284055}">
      <dsp:nvSpPr>
        <dsp:cNvPr id="0" name=""/>
        <dsp:cNvSpPr/>
      </dsp:nvSpPr>
      <dsp:spPr>
        <a:xfrm rot="18183613">
          <a:off x="1336903" y="1496973"/>
          <a:ext cx="1172851" cy="20458"/>
        </a:xfrm>
        <a:custGeom>
          <a:avLst/>
          <a:gdLst/>
          <a:ahLst/>
          <a:cxnLst/>
          <a:rect l="0" t="0" r="0" b="0"/>
          <a:pathLst>
            <a:path>
              <a:moveTo>
                <a:pt x="0" y="10229"/>
              </a:moveTo>
              <a:lnTo>
                <a:pt x="1172851" y="102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1894007" y="1477881"/>
        <a:ext cx="58642" cy="58642"/>
      </dsp:txXfrm>
    </dsp:sp>
    <dsp:sp modelId="{C86DE2A8-719A-4FC3-9C29-9DA3532A6A11}">
      <dsp:nvSpPr>
        <dsp:cNvPr id="0" name=""/>
        <dsp:cNvSpPr/>
      </dsp:nvSpPr>
      <dsp:spPr>
        <a:xfrm>
          <a:off x="2243235" y="615837"/>
          <a:ext cx="1599534" cy="799767"/>
        </a:xfrm>
        <a:prstGeom prst="roundRect">
          <a:avLst>
            <a:gd name="adj" fmla="val 10000"/>
          </a:avLst>
        </a:prstGeom>
        <a:noFill/>
        <a:ln w="12700" cap="flat" cmpd="sng" algn="ctr">
          <a:solidFill>
            <a:srgbClr val="FDDFE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kern="1200" dirty="0">
              <a:ln/>
              <a:solidFill>
                <a:schemeClr val="bg2">
                  <a:lumMod val="25000"/>
                </a:schemeClr>
              </a:solidFill>
              <a:latin typeface="+mn-lt"/>
              <a:ea typeface="+mn-ea"/>
              <a:cs typeface="+mn-cs"/>
            </a:rPr>
            <a:t>Proton</a:t>
          </a:r>
          <a:r>
            <a:rPr lang="en-US" sz="1200" b="1" kern="1200" dirty="0">
              <a:solidFill>
                <a:srgbClr val="6600CC"/>
              </a:solidFill>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pump</a:t>
          </a:r>
          <a:r>
            <a:rPr lang="en-US" sz="1200" b="1" kern="1200" dirty="0">
              <a:solidFill>
                <a:srgbClr val="6600CC"/>
              </a:solidFill>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inhibitors</a:t>
          </a:r>
          <a:endParaRPr lang="ar-SA" sz="1400" kern="1200" dirty="0">
            <a:ln/>
            <a:solidFill>
              <a:schemeClr val="bg2">
                <a:lumMod val="25000"/>
              </a:schemeClr>
            </a:solidFill>
            <a:latin typeface="+mn-lt"/>
            <a:ea typeface="+mn-ea"/>
            <a:cs typeface="+mn-cs"/>
          </a:endParaRPr>
        </a:p>
      </dsp:txBody>
      <dsp:txXfrm>
        <a:off x="2266659" y="639261"/>
        <a:ext cx="1552686" cy="752919"/>
      </dsp:txXfrm>
    </dsp:sp>
    <dsp:sp modelId="{5DAFF1A8-1F8D-4245-8FE7-D5B98069477D}">
      <dsp:nvSpPr>
        <dsp:cNvPr id="0" name=""/>
        <dsp:cNvSpPr/>
      </dsp:nvSpPr>
      <dsp:spPr>
        <a:xfrm>
          <a:off x="3842770" y="1005491"/>
          <a:ext cx="639813" cy="20458"/>
        </a:xfrm>
        <a:custGeom>
          <a:avLst/>
          <a:gdLst/>
          <a:ahLst/>
          <a:cxnLst/>
          <a:rect l="0" t="0" r="0" b="0"/>
          <a:pathLst>
            <a:path>
              <a:moveTo>
                <a:pt x="0" y="10229"/>
              </a:moveTo>
              <a:lnTo>
                <a:pt x="639813" y="102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146681" y="999725"/>
        <a:ext cx="31990" cy="31990"/>
      </dsp:txXfrm>
    </dsp:sp>
    <dsp:sp modelId="{8208E018-69D4-4154-99BF-EC0ACDBFAE6E}">
      <dsp:nvSpPr>
        <dsp:cNvPr id="0" name=""/>
        <dsp:cNvSpPr/>
      </dsp:nvSpPr>
      <dsp:spPr>
        <a:xfrm>
          <a:off x="4482584" y="536568"/>
          <a:ext cx="1078758" cy="958305"/>
        </a:xfrm>
        <a:prstGeom prst="roundRect">
          <a:avLst>
            <a:gd name="adj" fmla="val 10000"/>
          </a:avLst>
        </a:prstGeom>
        <a:no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en-US" sz="1200" b="0" u="sng" kern="1200" dirty="0">
              <a:solidFill>
                <a:srgbClr val="0432FF"/>
              </a:solidFill>
              <a:latin typeface="+mn-lt"/>
              <a:ea typeface="+mn-ea"/>
              <a:cs typeface="+mn-cs"/>
            </a:rPr>
            <a:t>Lanso</a:t>
          </a:r>
          <a:r>
            <a:rPr lang="en-US" sz="1200" b="0" kern="1200" dirty="0">
              <a:solidFill>
                <a:srgbClr val="0432FF"/>
              </a:solidFill>
              <a:latin typeface="+mn-lt"/>
              <a:ea typeface="+mn-ea"/>
              <a:cs typeface="+mn-cs"/>
            </a:rPr>
            <a:t>prazole</a:t>
          </a:r>
          <a:r>
            <a:rPr lang="en-US" sz="1200" b="0" kern="1200" dirty="0">
              <a:solidFill>
                <a:srgbClr val="9900FF"/>
              </a:solidFill>
              <a:effectLst>
                <a:outerShdw blurRad="38100" dist="38100" dir="2700000" algn="tl">
                  <a:srgbClr val="C0C0C0"/>
                </a:outerShdw>
              </a:effectLst>
              <a:latin typeface="+mn-lt"/>
              <a:cs typeface="Times New Roman" pitchFamily="18" charset="0"/>
            </a:rPr>
            <a:t> </a:t>
          </a:r>
          <a:endParaRPr lang="en-US" sz="1200" b="0" kern="1200" dirty="0">
            <a:solidFill>
              <a:srgbClr val="0432FF"/>
            </a:solidFill>
            <a:latin typeface="+mn-lt"/>
            <a:ea typeface="+mn-ea"/>
            <a:cs typeface="+mn-cs"/>
          </a:endParaRPr>
        </a:p>
        <a:p>
          <a:pPr lvl="0" algn="ctr" defTabSz="533400" rtl="1">
            <a:lnSpc>
              <a:spcPct val="90000"/>
            </a:lnSpc>
            <a:spcBef>
              <a:spcPct val="0"/>
            </a:spcBef>
            <a:spcAft>
              <a:spcPct val="35000"/>
            </a:spcAft>
          </a:pPr>
          <a:r>
            <a:rPr lang="en-US" sz="1200" b="0" u="sng" kern="1200" dirty="0">
              <a:solidFill>
                <a:srgbClr val="0432FF"/>
              </a:solidFill>
              <a:latin typeface="+mn-lt"/>
              <a:ea typeface="+mn-ea"/>
              <a:cs typeface="+mn-cs"/>
            </a:rPr>
            <a:t>Panto</a:t>
          </a:r>
          <a:r>
            <a:rPr lang="en-US" sz="1200" b="0" kern="1200" dirty="0">
              <a:solidFill>
                <a:srgbClr val="0432FF"/>
              </a:solidFill>
              <a:latin typeface="+mn-lt"/>
              <a:ea typeface="+mn-ea"/>
              <a:cs typeface="+mn-cs"/>
            </a:rPr>
            <a:t>prazole</a:t>
          </a:r>
          <a:r>
            <a:rPr lang="en-US" sz="1200" b="0" kern="1200" dirty="0">
              <a:effectLst>
                <a:outerShdw blurRad="38100" dist="38100" dir="2700000" algn="tl">
                  <a:srgbClr val="C0C0C0"/>
                </a:outerShdw>
              </a:effectLst>
              <a:latin typeface="+mn-lt"/>
              <a:cs typeface="Times New Roman" pitchFamily="18" charset="0"/>
            </a:rPr>
            <a:t> </a:t>
          </a:r>
          <a:endParaRPr lang="en-US" sz="1200" b="0" kern="1200" dirty="0">
            <a:solidFill>
              <a:srgbClr val="0432FF"/>
            </a:solidFill>
            <a:latin typeface="+mn-lt"/>
            <a:ea typeface="+mn-ea"/>
            <a:cs typeface="+mn-cs"/>
          </a:endParaRPr>
        </a:p>
        <a:p>
          <a:pPr lvl="0" algn="ctr" defTabSz="533400" rtl="1">
            <a:lnSpc>
              <a:spcPct val="90000"/>
            </a:lnSpc>
            <a:spcBef>
              <a:spcPct val="0"/>
            </a:spcBef>
            <a:spcAft>
              <a:spcPct val="35000"/>
            </a:spcAft>
          </a:pPr>
          <a:r>
            <a:rPr lang="en-US" sz="1200" b="0" u="sng" kern="1200" dirty="0">
              <a:solidFill>
                <a:srgbClr val="0432FF"/>
              </a:solidFill>
              <a:latin typeface="+mn-lt"/>
              <a:ea typeface="+mn-ea"/>
              <a:cs typeface="+mn-cs"/>
            </a:rPr>
            <a:t>Ome</a:t>
          </a:r>
          <a:r>
            <a:rPr lang="en-US" sz="1200" b="0" kern="1200" dirty="0">
              <a:solidFill>
                <a:srgbClr val="0432FF"/>
              </a:solidFill>
              <a:latin typeface="+mn-lt"/>
              <a:ea typeface="+mn-ea"/>
              <a:cs typeface="+mn-cs"/>
            </a:rPr>
            <a:t>prazole</a:t>
          </a:r>
          <a:r>
            <a:rPr lang="en-US" sz="1200" b="0" kern="1200" dirty="0">
              <a:effectLst>
                <a:outerShdw blurRad="38100" dist="38100" dir="2700000" algn="tl">
                  <a:srgbClr val="C0C0C0"/>
                </a:outerShdw>
              </a:effectLst>
              <a:latin typeface="+mn-lt"/>
              <a:cs typeface="Times New Roman" pitchFamily="18" charset="0"/>
            </a:rPr>
            <a:t>–</a:t>
          </a:r>
        </a:p>
        <a:p>
          <a:pPr lvl="0" algn="ctr" defTabSz="533400" rtl="1">
            <a:lnSpc>
              <a:spcPct val="90000"/>
            </a:lnSpc>
            <a:spcBef>
              <a:spcPct val="0"/>
            </a:spcBef>
            <a:spcAft>
              <a:spcPct val="35000"/>
            </a:spcAft>
          </a:pPr>
          <a:r>
            <a:rPr lang="en-US" sz="1200" b="0" u="sng" kern="1200" dirty="0">
              <a:solidFill>
                <a:srgbClr val="0432FF"/>
              </a:solidFill>
              <a:latin typeface="+mn-lt"/>
              <a:ea typeface="+mn-ea"/>
              <a:cs typeface="+mn-cs"/>
            </a:rPr>
            <a:t>Rap</a:t>
          </a:r>
          <a:r>
            <a:rPr lang="en-US" sz="1200" b="0" kern="1200" dirty="0">
              <a:solidFill>
                <a:srgbClr val="0432FF"/>
              </a:solidFill>
              <a:latin typeface="+mn-lt"/>
              <a:ea typeface="+mn-ea"/>
              <a:cs typeface="+mn-cs"/>
            </a:rPr>
            <a:t>razole</a:t>
          </a:r>
          <a:endParaRPr lang="ar-SA" sz="1200" b="0" kern="1200" dirty="0">
            <a:solidFill>
              <a:srgbClr val="0432FF"/>
            </a:solidFill>
            <a:latin typeface="+mn-lt"/>
            <a:ea typeface="+mn-ea"/>
            <a:cs typeface="+mn-cs"/>
          </a:endParaRPr>
        </a:p>
      </dsp:txBody>
      <dsp:txXfrm>
        <a:off x="4510652" y="564636"/>
        <a:ext cx="1022622" cy="902169"/>
      </dsp:txXfrm>
    </dsp:sp>
    <dsp:sp modelId="{2247BF09-4323-4897-99DD-DD1C56C6B8E6}">
      <dsp:nvSpPr>
        <dsp:cNvPr id="0" name=""/>
        <dsp:cNvSpPr/>
      </dsp:nvSpPr>
      <dsp:spPr>
        <a:xfrm rot="338646">
          <a:off x="1601863" y="2020071"/>
          <a:ext cx="642930" cy="20458"/>
        </a:xfrm>
        <a:custGeom>
          <a:avLst/>
          <a:gdLst/>
          <a:ahLst/>
          <a:cxnLst/>
          <a:rect l="0" t="0" r="0" b="0"/>
          <a:pathLst>
            <a:path>
              <a:moveTo>
                <a:pt x="0" y="10229"/>
              </a:moveTo>
              <a:lnTo>
                <a:pt x="642930" y="102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1907255" y="2014227"/>
        <a:ext cx="32146" cy="32146"/>
      </dsp:txXfrm>
    </dsp:sp>
    <dsp:sp modelId="{5BA9BCD0-A5A1-4634-9D1E-93AECBCE857C}">
      <dsp:nvSpPr>
        <dsp:cNvPr id="0" name=""/>
        <dsp:cNvSpPr/>
      </dsp:nvSpPr>
      <dsp:spPr>
        <a:xfrm>
          <a:off x="2243235" y="1662033"/>
          <a:ext cx="1599534" cy="799767"/>
        </a:xfrm>
        <a:prstGeom prst="roundRect">
          <a:avLst>
            <a:gd name="adj" fmla="val 10000"/>
          </a:avLst>
        </a:prstGeom>
        <a:noFill/>
        <a:ln w="12700" cap="flat" cmpd="sng" algn="ctr">
          <a:solidFill>
            <a:srgbClr val="FDDFE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kern="1200" dirty="0">
              <a:ln/>
              <a:solidFill>
                <a:schemeClr val="bg2">
                  <a:lumMod val="25000"/>
                </a:schemeClr>
              </a:solidFill>
              <a:latin typeface="+mn-lt"/>
              <a:ea typeface="+mn-ea"/>
              <a:cs typeface="+mn-cs"/>
            </a:rPr>
            <a:t>H2</a:t>
          </a:r>
          <a:r>
            <a:rPr lang="en-US" sz="1200" b="1" kern="1200" baseline="-25000" dirty="0">
              <a:solidFill>
                <a:srgbClr val="6600CC"/>
              </a:solidFill>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receptor</a:t>
          </a:r>
          <a:r>
            <a:rPr lang="en-US" sz="1200" b="1" kern="1200" dirty="0">
              <a:solidFill>
                <a:srgbClr val="6600CC"/>
              </a:solidFill>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blockers</a:t>
          </a:r>
        </a:p>
      </dsp:txBody>
      <dsp:txXfrm>
        <a:off x="2266659" y="1685457"/>
        <a:ext cx="1552686" cy="752919"/>
      </dsp:txXfrm>
    </dsp:sp>
    <dsp:sp modelId="{F8FDB911-CD97-4A1C-B304-0940BFBAA119}">
      <dsp:nvSpPr>
        <dsp:cNvPr id="0" name=""/>
        <dsp:cNvSpPr/>
      </dsp:nvSpPr>
      <dsp:spPr>
        <a:xfrm rot="149806">
          <a:off x="3842449" y="2066415"/>
          <a:ext cx="676157" cy="20458"/>
        </a:xfrm>
        <a:custGeom>
          <a:avLst/>
          <a:gdLst/>
          <a:ahLst/>
          <a:cxnLst/>
          <a:rect l="0" t="0" r="0" b="0"/>
          <a:pathLst>
            <a:path>
              <a:moveTo>
                <a:pt x="0" y="10229"/>
              </a:moveTo>
              <a:lnTo>
                <a:pt x="676157" y="102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163624" y="2059740"/>
        <a:ext cx="33807" cy="33807"/>
      </dsp:txXfrm>
    </dsp:sp>
    <dsp:sp modelId="{178FF6DB-2155-41CD-8F76-00C22E61B259}">
      <dsp:nvSpPr>
        <dsp:cNvPr id="0" name=""/>
        <dsp:cNvSpPr/>
      </dsp:nvSpPr>
      <dsp:spPr>
        <a:xfrm>
          <a:off x="4518285" y="1644294"/>
          <a:ext cx="1101743" cy="894155"/>
        </a:xfrm>
        <a:prstGeom prst="roundRect">
          <a:avLst>
            <a:gd name="adj" fmla="val 10000"/>
          </a:avLst>
        </a:prstGeom>
        <a:no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100" b="0" u="sng" kern="1200" dirty="0">
              <a:solidFill>
                <a:srgbClr val="0432FF"/>
              </a:solidFill>
              <a:latin typeface="+mn-lt"/>
              <a:ea typeface="+mn-ea"/>
              <a:cs typeface="+mn-cs"/>
            </a:rPr>
            <a:t>Niza</a:t>
          </a:r>
          <a:r>
            <a:rPr lang="en-US" sz="1100" b="0" kern="1200" dirty="0">
              <a:solidFill>
                <a:srgbClr val="0432FF"/>
              </a:solidFill>
              <a:latin typeface="+mn-lt"/>
              <a:ea typeface="+mn-ea"/>
              <a:cs typeface="+mn-cs"/>
            </a:rPr>
            <a:t>tidine </a:t>
          </a:r>
        </a:p>
        <a:p>
          <a:pPr lvl="0" algn="ctr" defTabSz="488950" rtl="1">
            <a:lnSpc>
              <a:spcPct val="90000"/>
            </a:lnSpc>
            <a:spcBef>
              <a:spcPct val="0"/>
            </a:spcBef>
            <a:spcAft>
              <a:spcPct val="35000"/>
            </a:spcAft>
          </a:pPr>
          <a:r>
            <a:rPr lang="en-US" sz="1100" b="0" u="sng" kern="1200" dirty="0">
              <a:solidFill>
                <a:srgbClr val="0432FF"/>
              </a:solidFill>
              <a:latin typeface="+mn-lt"/>
              <a:ea typeface="+mn-ea"/>
              <a:cs typeface="+mn-cs"/>
            </a:rPr>
            <a:t>Ran</a:t>
          </a:r>
          <a:r>
            <a:rPr lang="en-US" sz="1100" b="0" kern="1200" dirty="0">
              <a:solidFill>
                <a:srgbClr val="0432FF"/>
              </a:solidFill>
              <a:latin typeface="+mn-lt"/>
              <a:ea typeface="+mn-ea"/>
              <a:cs typeface="+mn-cs"/>
            </a:rPr>
            <a:t>itidine</a:t>
          </a:r>
        </a:p>
        <a:p>
          <a:pPr lvl="0" algn="ctr" defTabSz="488950" rtl="1">
            <a:lnSpc>
              <a:spcPct val="90000"/>
            </a:lnSpc>
            <a:spcBef>
              <a:spcPct val="0"/>
            </a:spcBef>
            <a:spcAft>
              <a:spcPct val="35000"/>
            </a:spcAft>
          </a:pPr>
          <a:r>
            <a:rPr lang="en-US" sz="1100" b="0" u="sng" kern="1200" dirty="0">
              <a:solidFill>
                <a:srgbClr val="0432FF"/>
              </a:solidFill>
              <a:latin typeface="+mn-lt"/>
              <a:ea typeface="+mn-ea"/>
              <a:cs typeface="+mn-cs"/>
            </a:rPr>
            <a:t>Cim</a:t>
          </a:r>
          <a:r>
            <a:rPr lang="en-US" sz="1100" b="0" kern="1200" dirty="0">
              <a:solidFill>
                <a:srgbClr val="0432FF"/>
              </a:solidFill>
              <a:latin typeface="+mn-lt"/>
              <a:ea typeface="+mn-ea"/>
              <a:cs typeface="+mn-cs"/>
            </a:rPr>
            <a:t>etidine </a:t>
          </a:r>
        </a:p>
        <a:p>
          <a:pPr lvl="0" algn="ctr" defTabSz="488950" rtl="1">
            <a:lnSpc>
              <a:spcPct val="90000"/>
            </a:lnSpc>
            <a:spcBef>
              <a:spcPct val="0"/>
            </a:spcBef>
            <a:spcAft>
              <a:spcPct val="35000"/>
            </a:spcAft>
          </a:pPr>
          <a:r>
            <a:rPr lang="en-US" sz="1100" b="0" u="sng" kern="1200" dirty="0">
              <a:solidFill>
                <a:srgbClr val="0432FF"/>
              </a:solidFill>
              <a:latin typeface="+mn-lt"/>
              <a:ea typeface="+mn-ea"/>
              <a:cs typeface="+mn-cs"/>
            </a:rPr>
            <a:t>Famo</a:t>
          </a:r>
          <a:r>
            <a:rPr lang="en-US" sz="1100" b="0" kern="1200" dirty="0">
              <a:solidFill>
                <a:srgbClr val="0432FF"/>
              </a:solidFill>
              <a:latin typeface="+mn-lt"/>
              <a:ea typeface="+mn-ea"/>
              <a:cs typeface="+mn-cs"/>
            </a:rPr>
            <a:t>tidine</a:t>
          </a:r>
        </a:p>
      </dsp:txBody>
      <dsp:txXfrm>
        <a:off x="4544474" y="1670483"/>
        <a:ext cx="1049365" cy="841777"/>
      </dsp:txXfrm>
    </dsp:sp>
    <dsp:sp modelId="{381C72C9-B400-47E0-AD6F-6748EB282380}">
      <dsp:nvSpPr>
        <dsp:cNvPr id="0" name=""/>
        <dsp:cNvSpPr/>
      </dsp:nvSpPr>
      <dsp:spPr>
        <a:xfrm rot="3416387">
          <a:off x="1336903" y="2479937"/>
          <a:ext cx="1172851" cy="20458"/>
        </a:xfrm>
        <a:custGeom>
          <a:avLst/>
          <a:gdLst/>
          <a:ahLst/>
          <a:cxnLst/>
          <a:rect l="0" t="0" r="0" b="0"/>
          <a:pathLst>
            <a:path>
              <a:moveTo>
                <a:pt x="0" y="10229"/>
              </a:moveTo>
              <a:lnTo>
                <a:pt x="1172851" y="102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1894007" y="2460845"/>
        <a:ext cx="58642" cy="58642"/>
      </dsp:txXfrm>
    </dsp:sp>
    <dsp:sp modelId="{FECB9F94-DB78-46D5-8030-B5A333623CD4}">
      <dsp:nvSpPr>
        <dsp:cNvPr id="0" name=""/>
        <dsp:cNvSpPr/>
      </dsp:nvSpPr>
      <dsp:spPr>
        <a:xfrm>
          <a:off x="2243235" y="2581765"/>
          <a:ext cx="1599534" cy="799767"/>
        </a:xfrm>
        <a:prstGeom prst="roundRect">
          <a:avLst>
            <a:gd name="adj" fmla="val 10000"/>
          </a:avLst>
        </a:prstGeom>
        <a:noFill/>
        <a:ln w="12700" cap="flat" cmpd="sng" algn="ctr">
          <a:solidFill>
            <a:srgbClr val="FDDFE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kern="1200" dirty="0">
              <a:ln/>
              <a:solidFill>
                <a:schemeClr val="bg2">
                  <a:lumMod val="25000"/>
                </a:schemeClr>
              </a:solidFill>
              <a:latin typeface="+mn-lt"/>
              <a:ea typeface="+mn-ea"/>
              <a:cs typeface="+mn-cs"/>
            </a:rPr>
            <a:t>Antimuscarinic</a:t>
          </a:r>
          <a:r>
            <a:rPr lang="en-US" sz="1200" b="1" kern="1200" dirty="0">
              <a:solidFill>
                <a:srgbClr val="6600CC"/>
              </a:solidFill>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drugs</a:t>
          </a:r>
        </a:p>
      </dsp:txBody>
      <dsp:txXfrm>
        <a:off x="2266659" y="2605189"/>
        <a:ext cx="1552686" cy="752919"/>
      </dsp:txXfrm>
    </dsp:sp>
    <dsp:sp modelId="{2D3E008A-C5E9-4590-95A4-E7EEB2CD0C4B}">
      <dsp:nvSpPr>
        <dsp:cNvPr id="0" name=""/>
        <dsp:cNvSpPr/>
      </dsp:nvSpPr>
      <dsp:spPr>
        <a:xfrm>
          <a:off x="3887" y="3501497"/>
          <a:ext cx="1599534" cy="799767"/>
        </a:xfrm>
        <a:prstGeom prst="roundRect">
          <a:avLst>
            <a:gd name="adj" fmla="val 10000"/>
          </a:avLst>
        </a:prstGeom>
        <a:solidFill>
          <a:srgbClr val="C5D4E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kern="1200" dirty="0">
              <a:ln/>
              <a:solidFill>
                <a:schemeClr val="bg2">
                  <a:lumMod val="25000"/>
                </a:schemeClr>
              </a:solidFill>
              <a:latin typeface="+mn-lt"/>
              <a:ea typeface="+mn-ea"/>
              <a:cs typeface="+mn-cs"/>
            </a:rPr>
            <a:t>Mucosal</a:t>
          </a:r>
          <a:r>
            <a:rPr lang="en-US" sz="1200" b="1" kern="1200" dirty="0">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cytoprotective agents</a:t>
          </a:r>
          <a:endParaRPr lang="ar-SA" sz="1400" kern="1200" dirty="0">
            <a:ln/>
            <a:solidFill>
              <a:schemeClr val="bg2">
                <a:lumMod val="25000"/>
              </a:schemeClr>
            </a:solidFill>
            <a:latin typeface="+mn-lt"/>
            <a:ea typeface="+mn-ea"/>
            <a:cs typeface="+mn-cs"/>
          </a:endParaRPr>
        </a:p>
      </dsp:txBody>
      <dsp:txXfrm>
        <a:off x="27311" y="3524921"/>
        <a:ext cx="1552686" cy="752919"/>
      </dsp:txXfrm>
    </dsp:sp>
    <dsp:sp modelId="{B9142BF1-FE96-4477-A6D3-64B8C8F0B6E4}">
      <dsp:nvSpPr>
        <dsp:cNvPr id="0" name=""/>
        <dsp:cNvSpPr/>
      </dsp:nvSpPr>
      <dsp:spPr>
        <a:xfrm>
          <a:off x="1603421" y="3891152"/>
          <a:ext cx="639813" cy="20458"/>
        </a:xfrm>
        <a:custGeom>
          <a:avLst/>
          <a:gdLst/>
          <a:ahLst/>
          <a:cxnLst/>
          <a:rect l="0" t="0" r="0" b="0"/>
          <a:pathLst>
            <a:path>
              <a:moveTo>
                <a:pt x="0" y="10229"/>
              </a:moveTo>
              <a:lnTo>
                <a:pt x="639813" y="102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1907333" y="3885386"/>
        <a:ext cx="31990" cy="31990"/>
      </dsp:txXfrm>
    </dsp:sp>
    <dsp:sp modelId="{0B2D6B41-5EE1-4DE8-8CC3-B7D189820A05}">
      <dsp:nvSpPr>
        <dsp:cNvPr id="0" name=""/>
        <dsp:cNvSpPr/>
      </dsp:nvSpPr>
      <dsp:spPr>
        <a:xfrm>
          <a:off x="2243235" y="3501497"/>
          <a:ext cx="1599534" cy="799767"/>
        </a:xfrm>
        <a:prstGeom prst="roundRect">
          <a:avLst>
            <a:gd name="adj" fmla="val 10000"/>
          </a:avLst>
        </a:prstGeom>
        <a:noFill/>
        <a:ln w="12700" cap="flat" cmpd="sng" algn="ctr">
          <a:solidFill>
            <a:srgbClr val="FDDFE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kern="1200" dirty="0">
              <a:ln/>
              <a:solidFill>
                <a:schemeClr val="bg2">
                  <a:lumMod val="25000"/>
                </a:schemeClr>
              </a:solidFill>
              <a:latin typeface="+mn-lt"/>
              <a:ea typeface="+mn-ea"/>
              <a:cs typeface="+mn-cs"/>
            </a:rPr>
            <a:t>Prostaglandin</a:t>
          </a:r>
          <a:r>
            <a:rPr lang="en-US" sz="1200" b="1" kern="1200" dirty="0">
              <a:solidFill>
                <a:srgbClr val="6600CC"/>
              </a:solidFill>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analogues</a:t>
          </a:r>
          <a:endParaRPr lang="ar-SA" sz="1400" kern="1200" dirty="0">
            <a:ln/>
            <a:solidFill>
              <a:schemeClr val="bg2">
                <a:lumMod val="25000"/>
              </a:schemeClr>
            </a:solidFill>
            <a:latin typeface="+mn-lt"/>
            <a:ea typeface="+mn-ea"/>
            <a:cs typeface="+mn-cs"/>
          </a:endParaRPr>
        </a:p>
      </dsp:txBody>
      <dsp:txXfrm>
        <a:off x="2266659" y="3524921"/>
        <a:ext cx="1552686" cy="752919"/>
      </dsp:txXfrm>
    </dsp:sp>
    <dsp:sp modelId="{712EBE62-1D3B-4DD6-90AF-B7513B5DC100}">
      <dsp:nvSpPr>
        <dsp:cNvPr id="0" name=""/>
        <dsp:cNvSpPr/>
      </dsp:nvSpPr>
      <dsp:spPr>
        <a:xfrm>
          <a:off x="3842770" y="3891152"/>
          <a:ext cx="639813" cy="20458"/>
        </a:xfrm>
        <a:custGeom>
          <a:avLst/>
          <a:gdLst/>
          <a:ahLst/>
          <a:cxnLst/>
          <a:rect l="0" t="0" r="0" b="0"/>
          <a:pathLst>
            <a:path>
              <a:moveTo>
                <a:pt x="0" y="10229"/>
              </a:moveTo>
              <a:lnTo>
                <a:pt x="639813" y="102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146681" y="3885386"/>
        <a:ext cx="31990" cy="31990"/>
      </dsp:txXfrm>
    </dsp:sp>
    <dsp:sp modelId="{111FAC99-9CD2-4D69-A366-0808730192C6}">
      <dsp:nvSpPr>
        <dsp:cNvPr id="0" name=""/>
        <dsp:cNvSpPr/>
      </dsp:nvSpPr>
      <dsp:spPr>
        <a:xfrm>
          <a:off x="4482584" y="3770531"/>
          <a:ext cx="1599534" cy="261699"/>
        </a:xfrm>
        <a:prstGeom prst="roundRect">
          <a:avLst>
            <a:gd name="adj" fmla="val 10000"/>
          </a:avLst>
        </a:prstGeom>
        <a:no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en-US" sz="1200" b="1" kern="1200" dirty="0">
              <a:solidFill>
                <a:srgbClr val="6600CC"/>
              </a:solidFill>
              <a:latin typeface="+mn-lt"/>
              <a:cs typeface="Times New Roman" pitchFamily="18" charset="0"/>
            </a:rPr>
            <a:t> </a:t>
          </a:r>
          <a:r>
            <a:rPr lang="en-US" altLang="en-US" sz="1200" b="0" kern="1200" dirty="0">
              <a:solidFill>
                <a:srgbClr val="0432FF"/>
              </a:solidFill>
              <a:latin typeface="+mn-lt"/>
              <a:ea typeface="+mn-ea"/>
              <a:cs typeface="+mn-cs"/>
            </a:rPr>
            <a:t>Miso</a:t>
          </a:r>
          <a:r>
            <a:rPr lang="en-US" altLang="en-US" sz="1200" b="0" u="sng" kern="1200" dirty="0">
              <a:solidFill>
                <a:srgbClr val="0432FF"/>
              </a:solidFill>
              <a:latin typeface="+mn-lt"/>
              <a:ea typeface="+mn-ea"/>
              <a:cs typeface="+mn-cs"/>
            </a:rPr>
            <a:t>prosto</a:t>
          </a:r>
          <a:r>
            <a:rPr lang="en-US" altLang="en-US" sz="1200" b="0" kern="1200" dirty="0">
              <a:solidFill>
                <a:srgbClr val="0432FF"/>
              </a:solidFill>
              <a:latin typeface="+mn-lt"/>
              <a:ea typeface="+mn-ea"/>
              <a:cs typeface="+mn-cs"/>
            </a:rPr>
            <a:t>l</a:t>
          </a:r>
          <a:endParaRPr lang="ar-SA" sz="1200" b="0" kern="1200" dirty="0">
            <a:solidFill>
              <a:srgbClr val="0432FF"/>
            </a:solidFill>
            <a:latin typeface="+mn-lt"/>
            <a:ea typeface="+mn-ea"/>
            <a:cs typeface="+mn-cs"/>
          </a:endParaRPr>
        </a:p>
      </dsp:txBody>
      <dsp:txXfrm>
        <a:off x="4490249" y="3778196"/>
        <a:ext cx="1584204" cy="246369"/>
      </dsp:txXfrm>
    </dsp:sp>
    <dsp:sp modelId="{A9FBA24D-9D35-4964-96B7-39572880A967}">
      <dsp:nvSpPr>
        <dsp:cNvPr id="0" name=""/>
        <dsp:cNvSpPr/>
      </dsp:nvSpPr>
      <dsp:spPr>
        <a:xfrm>
          <a:off x="3887" y="5060740"/>
          <a:ext cx="1599534" cy="799767"/>
        </a:xfrm>
        <a:prstGeom prst="roundRect">
          <a:avLst>
            <a:gd name="adj" fmla="val 10000"/>
          </a:avLst>
        </a:prstGeom>
        <a:solidFill>
          <a:srgbClr val="C5D4E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en-US" sz="1200" b="1" kern="1200" dirty="0">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Neutralizing</a:t>
          </a:r>
          <a:r>
            <a:rPr lang="en-US" sz="1200" b="1" kern="1200" dirty="0">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agents</a:t>
          </a:r>
          <a:r>
            <a:rPr lang="en-US" sz="1200" b="1" kern="1200" dirty="0">
              <a:latin typeface="Times New Roman" pitchFamily="18" charset="0"/>
              <a:cs typeface="Times New Roman" pitchFamily="18" charset="0"/>
            </a:rPr>
            <a:t> </a:t>
          </a:r>
          <a:r>
            <a:rPr lang="en-US" sz="1400" kern="1200" dirty="0">
              <a:ln/>
              <a:solidFill>
                <a:schemeClr val="bg2">
                  <a:lumMod val="25000"/>
                </a:schemeClr>
              </a:solidFill>
              <a:latin typeface="+mn-lt"/>
              <a:ea typeface="+mn-ea"/>
              <a:cs typeface="+mn-cs"/>
            </a:rPr>
            <a:t>(antacids</a:t>
          </a:r>
          <a:r>
            <a:rPr lang="en-US" sz="1200" b="1" kern="1200" dirty="0">
              <a:solidFill>
                <a:schemeClr val="tx1"/>
              </a:solidFill>
              <a:latin typeface="Times New Roman" pitchFamily="18" charset="0"/>
              <a:cs typeface="Times New Roman" pitchFamily="18" charset="0"/>
            </a:rPr>
            <a:t>)</a:t>
          </a:r>
        </a:p>
        <a:p>
          <a:pPr lvl="0" algn="ctr" defTabSz="533400" rtl="1">
            <a:lnSpc>
              <a:spcPct val="90000"/>
            </a:lnSpc>
            <a:spcBef>
              <a:spcPct val="0"/>
            </a:spcBef>
            <a:spcAft>
              <a:spcPct val="35000"/>
            </a:spcAft>
          </a:pPr>
          <a:r>
            <a:rPr lang="en-US" sz="1000" b="1" kern="1200" dirty="0">
              <a:solidFill>
                <a:srgbClr val="009000"/>
              </a:solidFill>
              <a:latin typeface="+mn-lt"/>
              <a:cs typeface="Times New Roman" pitchFamily="18" charset="0"/>
            </a:rPr>
            <a:t>Not treatment</a:t>
          </a:r>
          <a:endParaRPr lang="ar-SA" sz="1000" kern="1200" dirty="0">
            <a:solidFill>
              <a:srgbClr val="009000"/>
            </a:solidFill>
            <a:latin typeface="+mn-lt"/>
          </a:endParaRPr>
        </a:p>
      </dsp:txBody>
      <dsp:txXfrm>
        <a:off x="27311" y="5084164"/>
        <a:ext cx="1552686" cy="752919"/>
      </dsp:txXfrm>
    </dsp:sp>
    <dsp:sp modelId="{A0A16DE9-5EDC-4EAC-B4F2-EBE260117259}">
      <dsp:nvSpPr>
        <dsp:cNvPr id="0" name=""/>
        <dsp:cNvSpPr/>
      </dsp:nvSpPr>
      <dsp:spPr>
        <a:xfrm rot="18443931">
          <a:off x="1396611" y="5031956"/>
          <a:ext cx="1053434" cy="20458"/>
        </a:xfrm>
        <a:custGeom>
          <a:avLst/>
          <a:gdLst/>
          <a:ahLst/>
          <a:cxnLst/>
          <a:rect l="0" t="0" r="0" b="0"/>
          <a:pathLst>
            <a:path>
              <a:moveTo>
                <a:pt x="0" y="10229"/>
              </a:moveTo>
              <a:lnTo>
                <a:pt x="1053434" y="102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1896992" y="5015849"/>
        <a:ext cx="52671" cy="52671"/>
      </dsp:txXfrm>
    </dsp:sp>
    <dsp:sp modelId="{01A007FB-E0C8-4755-B51B-D37B0A7C699C}">
      <dsp:nvSpPr>
        <dsp:cNvPr id="0" name=""/>
        <dsp:cNvSpPr/>
      </dsp:nvSpPr>
      <dsp:spPr>
        <a:xfrm>
          <a:off x="2243235" y="4421230"/>
          <a:ext cx="2894245" cy="405034"/>
        </a:xfrm>
        <a:prstGeom prst="roundRect">
          <a:avLst>
            <a:gd name="adj" fmla="val 10000"/>
          </a:avLst>
        </a:prstGeom>
        <a:noFill/>
        <a:ln w="12700" cap="flat" cmpd="sng" algn="ctr">
          <a:solidFill>
            <a:srgbClr val="FDDFE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ar-SA" sz="1200" b="1" kern="1200" dirty="0">
              <a:solidFill>
                <a:srgbClr val="C00000"/>
              </a:solidFill>
              <a:latin typeface="Times New Roman" panose="02020603050405020304" pitchFamily="18" charset="0"/>
              <a:cs typeface="Times New Roman" panose="02020603050405020304" pitchFamily="18" charset="0"/>
            </a:rPr>
            <a:t> </a:t>
          </a:r>
          <a:r>
            <a:rPr lang="en-US" altLang="en-US" sz="1400" b="0" kern="1200" dirty="0">
              <a:solidFill>
                <a:srgbClr val="0432FF"/>
              </a:solidFill>
              <a:latin typeface="+mn-lt"/>
              <a:ea typeface="+mn-ea"/>
              <a:cs typeface="+mn-cs"/>
            </a:rPr>
            <a:t>NaHCO3 Sodium bicarbonate</a:t>
          </a:r>
          <a:endParaRPr lang="ar-SA" altLang="en-US" sz="1400" b="0" kern="1200" dirty="0">
            <a:solidFill>
              <a:srgbClr val="0432FF"/>
            </a:solidFill>
            <a:latin typeface="+mn-lt"/>
            <a:ea typeface="+mn-ea"/>
            <a:cs typeface="+mn-cs"/>
          </a:endParaRPr>
        </a:p>
      </dsp:txBody>
      <dsp:txXfrm>
        <a:off x="2255098" y="4433093"/>
        <a:ext cx="2870519" cy="381308"/>
      </dsp:txXfrm>
    </dsp:sp>
    <dsp:sp modelId="{8E4E900C-DCE8-4451-ACB9-305865878812}">
      <dsp:nvSpPr>
        <dsp:cNvPr id="0" name=""/>
        <dsp:cNvSpPr/>
      </dsp:nvSpPr>
      <dsp:spPr>
        <a:xfrm rot="20037436">
          <a:off x="1567270" y="5294070"/>
          <a:ext cx="712117" cy="20458"/>
        </a:xfrm>
        <a:custGeom>
          <a:avLst/>
          <a:gdLst/>
          <a:ahLst/>
          <a:cxnLst/>
          <a:rect l="0" t="0" r="0" b="0"/>
          <a:pathLst>
            <a:path>
              <a:moveTo>
                <a:pt x="0" y="10229"/>
              </a:moveTo>
              <a:lnTo>
                <a:pt x="712117" y="102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1905525" y="5286496"/>
        <a:ext cx="35605" cy="35605"/>
      </dsp:txXfrm>
    </dsp:sp>
    <dsp:sp modelId="{B6F610BC-D5E4-469D-942B-37AF9EBB98B3}">
      <dsp:nvSpPr>
        <dsp:cNvPr id="0" name=""/>
        <dsp:cNvSpPr/>
      </dsp:nvSpPr>
      <dsp:spPr>
        <a:xfrm>
          <a:off x="2243235" y="4946229"/>
          <a:ext cx="2777879" cy="403490"/>
        </a:xfrm>
        <a:prstGeom prst="roundRect">
          <a:avLst>
            <a:gd name="adj" fmla="val 10000"/>
          </a:avLst>
        </a:prstGeom>
        <a:noFill/>
        <a:ln w="12700" cap="flat" cmpd="sng" algn="ctr">
          <a:solidFill>
            <a:srgbClr val="FDDFE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altLang="en-US" sz="1400" b="0" kern="1200" dirty="0">
              <a:solidFill>
                <a:srgbClr val="0432FF"/>
              </a:solidFill>
              <a:latin typeface="+mn-lt"/>
              <a:ea typeface="+mn-ea"/>
              <a:cs typeface="+mn-cs"/>
            </a:rPr>
            <a:t>Al(OH)3</a:t>
          </a:r>
          <a:r>
            <a:rPr lang="ar-SA" altLang="en-US" sz="1400" b="0" kern="1200" dirty="0">
              <a:solidFill>
                <a:srgbClr val="0432FF"/>
              </a:solidFill>
              <a:latin typeface="+mn-lt"/>
              <a:ea typeface="+mn-ea"/>
              <a:cs typeface="+mn-cs"/>
            </a:rPr>
            <a:t> </a:t>
          </a:r>
          <a:r>
            <a:rPr lang="ga-IE" altLang="en-US" sz="1400" b="0" kern="1200" dirty="0">
              <a:solidFill>
                <a:srgbClr val="0432FF"/>
              </a:solidFill>
              <a:latin typeface="+mn-lt"/>
              <a:ea typeface="+mn-ea"/>
              <a:cs typeface="+mn-cs"/>
            </a:rPr>
            <a:t>Aluminum hydroxide</a:t>
          </a:r>
          <a:endParaRPr lang="ar-SA" altLang="en-US" sz="1400" b="0" kern="1200" dirty="0">
            <a:solidFill>
              <a:srgbClr val="0432FF"/>
            </a:solidFill>
            <a:latin typeface="+mn-lt"/>
            <a:ea typeface="+mn-ea"/>
            <a:cs typeface="+mn-cs"/>
          </a:endParaRPr>
        </a:p>
      </dsp:txBody>
      <dsp:txXfrm>
        <a:off x="2255053" y="4958047"/>
        <a:ext cx="2754243" cy="379854"/>
      </dsp:txXfrm>
    </dsp:sp>
    <dsp:sp modelId="{8405067B-47BE-4E12-8382-35CE69DE021B}">
      <dsp:nvSpPr>
        <dsp:cNvPr id="0" name=""/>
        <dsp:cNvSpPr/>
      </dsp:nvSpPr>
      <dsp:spPr>
        <a:xfrm rot="1208109">
          <a:off x="1582597" y="5567686"/>
          <a:ext cx="681462" cy="20458"/>
        </a:xfrm>
        <a:custGeom>
          <a:avLst/>
          <a:gdLst/>
          <a:ahLst/>
          <a:cxnLst/>
          <a:rect l="0" t="0" r="0" b="0"/>
          <a:pathLst>
            <a:path>
              <a:moveTo>
                <a:pt x="0" y="10229"/>
              </a:moveTo>
              <a:lnTo>
                <a:pt x="681462" y="102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1906292" y="5560879"/>
        <a:ext cx="34073" cy="34073"/>
      </dsp:txXfrm>
    </dsp:sp>
    <dsp:sp modelId="{7249D83A-7716-4AF7-AFDE-48CFDFF26388}">
      <dsp:nvSpPr>
        <dsp:cNvPr id="0" name=""/>
        <dsp:cNvSpPr/>
      </dsp:nvSpPr>
      <dsp:spPr>
        <a:xfrm>
          <a:off x="2243235" y="5469685"/>
          <a:ext cx="3013475" cy="451044"/>
        </a:xfrm>
        <a:prstGeom prst="roundRect">
          <a:avLst>
            <a:gd name="adj" fmla="val 10000"/>
          </a:avLst>
        </a:prstGeom>
        <a:noFill/>
        <a:ln w="12700" cap="flat" cmpd="sng" algn="ctr">
          <a:solidFill>
            <a:srgbClr val="FDDFE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altLang="en-US" sz="1400" b="0" kern="1200" dirty="0">
              <a:solidFill>
                <a:srgbClr val="0432FF"/>
              </a:solidFill>
              <a:latin typeface="+mn-lt"/>
              <a:ea typeface="+mn-ea"/>
              <a:cs typeface="+mn-cs"/>
            </a:rPr>
            <a:t>Mg(OH)2</a:t>
          </a:r>
          <a:r>
            <a:rPr lang="en-US" sz="1200" b="0" kern="1200" baseline="-25000" dirty="0">
              <a:latin typeface="Times New Roman" pitchFamily="18" charset="0"/>
              <a:cs typeface="Times New Roman" pitchFamily="18" charset="0"/>
            </a:rPr>
            <a:t> </a:t>
          </a:r>
          <a:r>
            <a:rPr lang="ga-IE" altLang="en-US" sz="1400" b="0" kern="1200" dirty="0">
              <a:solidFill>
                <a:srgbClr val="0432FF"/>
              </a:solidFill>
              <a:latin typeface="+mn-lt"/>
              <a:ea typeface="+mn-ea"/>
              <a:cs typeface="+mn-cs"/>
            </a:rPr>
            <a:t>Magnesium</a:t>
          </a:r>
          <a:r>
            <a:rPr lang="ga-IE" altLang="en-US" sz="1200" b="0" kern="1200" dirty="0">
              <a:solidFill>
                <a:srgbClr val="C00000"/>
              </a:solidFill>
              <a:latin typeface="Times New Roman" pitchFamily="18" charset="0"/>
              <a:cs typeface="Times New Roman" pitchFamily="18" charset="0"/>
            </a:rPr>
            <a:t> </a:t>
          </a:r>
          <a:r>
            <a:rPr lang="ga-IE" altLang="en-US" sz="1400" b="0" kern="1200" dirty="0">
              <a:solidFill>
                <a:srgbClr val="0432FF"/>
              </a:solidFill>
              <a:latin typeface="+mn-lt"/>
              <a:ea typeface="+mn-ea"/>
              <a:cs typeface="+mn-cs"/>
            </a:rPr>
            <a:t>hydroxide</a:t>
          </a:r>
          <a:endParaRPr lang="ar-SA" altLang="en-US" sz="1400" b="0" kern="1200" dirty="0">
            <a:solidFill>
              <a:srgbClr val="0432FF"/>
            </a:solidFill>
            <a:latin typeface="+mn-lt"/>
            <a:ea typeface="+mn-ea"/>
            <a:cs typeface="+mn-cs"/>
          </a:endParaRPr>
        </a:p>
      </dsp:txBody>
      <dsp:txXfrm>
        <a:off x="2256446" y="5482896"/>
        <a:ext cx="2987053" cy="424622"/>
      </dsp:txXfrm>
    </dsp:sp>
    <dsp:sp modelId="{18A75E6E-BD3E-42B3-9250-4CFE32798E88}">
      <dsp:nvSpPr>
        <dsp:cNvPr id="0" name=""/>
        <dsp:cNvSpPr/>
      </dsp:nvSpPr>
      <dsp:spPr>
        <a:xfrm rot="3101148">
          <a:off x="1407327" y="5855260"/>
          <a:ext cx="1032002" cy="20458"/>
        </a:xfrm>
        <a:custGeom>
          <a:avLst/>
          <a:gdLst/>
          <a:ahLst/>
          <a:cxnLst/>
          <a:rect l="0" t="0" r="0" b="0"/>
          <a:pathLst>
            <a:path>
              <a:moveTo>
                <a:pt x="0" y="10229"/>
              </a:moveTo>
              <a:lnTo>
                <a:pt x="1032002" y="102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1897528" y="5839690"/>
        <a:ext cx="51600" cy="51600"/>
      </dsp:txXfrm>
    </dsp:sp>
    <dsp:sp modelId="{C3A2C248-3A33-4C4D-97D2-1DB9428D5F27}">
      <dsp:nvSpPr>
        <dsp:cNvPr id="0" name=""/>
        <dsp:cNvSpPr/>
      </dsp:nvSpPr>
      <dsp:spPr>
        <a:xfrm>
          <a:off x="2243235" y="6040695"/>
          <a:ext cx="2482733" cy="459322"/>
        </a:xfrm>
        <a:prstGeom prst="roundRect">
          <a:avLst>
            <a:gd name="adj" fmla="val 10000"/>
          </a:avLst>
        </a:prstGeom>
        <a:noFill/>
        <a:ln w="12700" cap="flat" cmpd="sng" algn="ctr">
          <a:solidFill>
            <a:srgbClr val="FDDFE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altLang="en-US" sz="1400" b="0" kern="1200" dirty="0">
              <a:solidFill>
                <a:srgbClr val="0432FF"/>
              </a:solidFill>
              <a:latin typeface="+mn-lt"/>
              <a:ea typeface="+mn-ea"/>
              <a:cs typeface="+mn-cs"/>
            </a:rPr>
            <a:t>CaCO3</a:t>
          </a:r>
          <a:r>
            <a:rPr lang="en-US" sz="1200" b="0" kern="1200" baseline="-25000" dirty="0">
              <a:latin typeface="Times New Roman" pitchFamily="18" charset="0"/>
              <a:cs typeface="Times New Roman" pitchFamily="18" charset="0"/>
            </a:rPr>
            <a:t> </a:t>
          </a:r>
          <a:r>
            <a:rPr lang="ga-IE" altLang="en-US" sz="1400" b="0" kern="1200" dirty="0">
              <a:solidFill>
                <a:srgbClr val="0432FF"/>
              </a:solidFill>
              <a:latin typeface="+mn-lt"/>
              <a:ea typeface="+mn-ea"/>
              <a:cs typeface="+mn-cs"/>
            </a:rPr>
            <a:t>Calcium</a:t>
          </a:r>
          <a:r>
            <a:rPr lang="ga-IE" altLang="en-US" sz="1200" b="0" kern="1200" dirty="0">
              <a:solidFill>
                <a:srgbClr val="C00000"/>
              </a:solidFill>
              <a:latin typeface="Times New Roman" pitchFamily="18" charset="0"/>
              <a:cs typeface="Times New Roman" pitchFamily="18" charset="0"/>
            </a:rPr>
            <a:t> </a:t>
          </a:r>
          <a:r>
            <a:rPr lang="ga-IE" altLang="en-US" sz="1400" b="0" kern="1200" dirty="0">
              <a:solidFill>
                <a:srgbClr val="0432FF"/>
              </a:solidFill>
              <a:latin typeface="+mn-lt"/>
              <a:ea typeface="+mn-ea"/>
              <a:cs typeface="+mn-cs"/>
            </a:rPr>
            <a:t>carbonate</a:t>
          </a:r>
          <a:endParaRPr lang="ar-SA" altLang="en-US" sz="1400" b="0" kern="1200" dirty="0">
            <a:solidFill>
              <a:srgbClr val="0432FF"/>
            </a:solidFill>
            <a:latin typeface="+mn-lt"/>
            <a:ea typeface="+mn-ea"/>
            <a:cs typeface="+mn-cs"/>
          </a:endParaRPr>
        </a:p>
      </dsp:txBody>
      <dsp:txXfrm>
        <a:off x="2256688" y="6054148"/>
        <a:ext cx="2455827" cy="432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A8506-2389-482D-8496-F7DD64175461}">
      <dsp:nvSpPr>
        <dsp:cNvPr id="0" name=""/>
        <dsp:cNvSpPr/>
      </dsp:nvSpPr>
      <dsp:spPr>
        <a:xfrm>
          <a:off x="3066744" y="632937"/>
          <a:ext cx="95555" cy="418622"/>
        </a:xfrm>
        <a:custGeom>
          <a:avLst/>
          <a:gdLst/>
          <a:ahLst/>
          <a:cxnLst/>
          <a:rect l="0" t="0" r="0" b="0"/>
          <a:pathLst>
            <a:path>
              <a:moveTo>
                <a:pt x="95555" y="0"/>
              </a:moveTo>
              <a:lnTo>
                <a:pt x="95555" y="418622"/>
              </a:lnTo>
              <a:lnTo>
                <a:pt x="0" y="4186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0E69DC-C4D0-45C0-A11B-1B271EB70B7B}">
      <dsp:nvSpPr>
        <dsp:cNvPr id="0" name=""/>
        <dsp:cNvSpPr/>
      </dsp:nvSpPr>
      <dsp:spPr>
        <a:xfrm>
          <a:off x="3162299" y="632937"/>
          <a:ext cx="2368254" cy="793885"/>
        </a:xfrm>
        <a:custGeom>
          <a:avLst/>
          <a:gdLst/>
          <a:ahLst/>
          <a:cxnLst/>
          <a:rect l="0" t="0" r="0" b="0"/>
          <a:pathLst>
            <a:path>
              <a:moveTo>
                <a:pt x="0" y="0"/>
              </a:moveTo>
              <a:lnTo>
                <a:pt x="0" y="698330"/>
              </a:lnTo>
              <a:lnTo>
                <a:pt x="2368254" y="698330"/>
              </a:lnTo>
              <a:lnTo>
                <a:pt x="2368254" y="7938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E25F38-C916-4F7F-8C2F-D7F6E82BAB3A}">
      <dsp:nvSpPr>
        <dsp:cNvPr id="0" name=""/>
        <dsp:cNvSpPr/>
      </dsp:nvSpPr>
      <dsp:spPr>
        <a:xfrm>
          <a:off x="3162299" y="632937"/>
          <a:ext cx="330675" cy="837240"/>
        </a:xfrm>
        <a:custGeom>
          <a:avLst/>
          <a:gdLst/>
          <a:ahLst/>
          <a:cxnLst/>
          <a:rect l="0" t="0" r="0" b="0"/>
          <a:pathLst>
            <a:path>
              <a:moveTo>
                <a:pt x="0" y="0"/>
              </a:moveTo>
              <a:lnTo>
                <a:pt x="0" y="741685"/>
              </a:lnTo>
              <a:lnTo>
                <a:pt x="330675" y="741685"/>
              </a:lnTo>
              <a:lnTo>
                <a:pt x="330675" y="8372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E4F775-1510-4219-BDF8-120D32846C1F}">
      <dsp:nvSpPr>
        <dsp:cNvPr id="0" name=""/>
        <dsp:cNvSpPr/>
      </dsp:nvSpPr>
      <dsp:spPr>
        <a:xfrm>
          <a:off x="1215841" y="632937"/>
          <a:ext cx="1946458" cy="837245"/>
        </a:xfrm>
        <a:custGeom>
          <a:avLst/>
          <a:gdLst/>
          <a:ahLst/>
          <a:cxnLst/>
          <a:rect l="0" t="0" r="0" b="0"/>
          <a:pathLst>
            <a:path>
              <a:moveTo>
                <a:pt x="1946458" y="0"/>
              </a:moveTo>
              <a:lnTo>
                <a:pt x="1946458" y="741689"/>
              </a:lnTo>
              <a:lnTo>
                <a:pt x="0" y="741689"/>
              </a:lnTo>
              <a:lnTo>
                <a:pt x="0" y="8372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05AEF3-8637-4008-AEB1-DE69494CE702}">
      <dsp:nvSpPr>
        <dsp:cNvPr id="0" name=""/>
        <dsp:cNvSpPr/>
      </dsp:nvSpPr>
      <dsp:spPr>
        <a:xfrm>
          <a:off x="2240965" y="177912"/>
          <a:ext cx="1842667" cy="455024"/>
        </a:xfrm>
        <a:prstGeom prst="rect">
          <a:avLst/>
        </a:prstGeom>
        <a:noFill/>
        <a:ln w="12700" cap="flat" cmpd="sng" algn="ctr">
          <a:solidFill>
            <a:srgbClr val="DFF9E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Treatment of PUD</a:t>
          </a:r>
        </a:p>
      </dsp:txBody>
      <dsp:txXfrm>
        <a:off x="2240965" y="177912"/>
        <a:ext cx="1842667" cy="455024"/>
      </dsp:txXfrm>
    </dsp:sp>
    <dsp:sp modelId="{30153256-ECDC-4B92-B2D0-AFE68E61F986}">
      <dsp:nvSpPr>
        <dsp:cNvPr id="0" name=""/>
        <dsp:cNvSpPr/>
      </dsp:nvSpPr>
      <dsp:spPr>
        <a:xfrm>
          <a:off x="1626" y="1470182"/>
          <a:ext cx="2428429" cy="455024"/>
        </a:xfrm>
        <a:prstGeom prst="rect">
          <a:avLst/>
        </a:prstGeom>
        <a:solidFill>
          <a:schemeClr val="bg1"/>
        </a:solidFill>
        <a:ln w="12700" cap="flat" cmpd="sng" algn="ctr">
          <a:solidFill>
            <a:srgbClr val="FFECA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Hyposecretory drugs</a:t>
          </a:r>
        </a:p>
      </dsp:txBody>
      <dsp:txXfrm>
        <a:off x="1626" y="1470182"/>
        <a:ext cx="2428429" cy="455024"/>
      </dsp:txXfrm>
    </dsp:sp>
    <dsp:sp modelId="{26133CC0-1592-4A38-B993-AC17A7AF8214}">
      <dsp:nvSpPr>
        <dsp:cNvPr id="0" name=""/>
        <dsp:cNvSpPr/>
      </dsp:nvSpPr>
      <dsp:spPr>
        <a:xfrm>
          <a:off x="2531671" y="1470177"/>
          <a:ext cx="1922605" cy="455024"/>
        </a:xfrm>
        <a:prstGeom prst="rect">
          <a:avLst/>
        </a:prstGeom>
        <a:noFill/>
        <a:ln w="12700" cap="flat" cmpd="sng" algn="ctr">
          <a:solidFill>
            <a:srgbClr val="FFECA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Mucosal cytoprotective agents</a:t>
          </a:r>
        </a:p>
      </dsp:txBody>
      <dsp:txXfrm>
        <a:off x="2531671" y="1470177"/>
        <a:ext cx="1922605" cy="455024"/>
      </dsp:txXfrm>
    </dsp:sp>
    <dsp:sp modelId="{281D8A0D-62F0-4636-9552-975DF308BA9D}">
      <dsp:nvSpPr>
        <dsp:cNvPr id="0" name=""/>
        <dsp:cNvSpPr/>
      </dsp:nvSpPr>
      <dsp:spPr>
        <a:xfrm>
          <a:off x="4736508" y="1426823"/>
          <a:ext cx="1588090" cy="455024"/>
        </a:xfrm>
        <a:prstGeom prst="rect">
          <a:avLst/>
        </a:prstGeom>
        <a:noFill/>
        <a:ln w="12700" cap="flat" cmpd="sng" algn="ctr">
          <a:solidFill>
            <a:srgbClr val="FFECA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Neutralizing agents</a:t>
          </a:r>
        </a:p>
      </dsp:txBody>
      <dsp:txXfrm>
        <a:off x="4736508" y="1426823"/>
        <a:ext cx="1588090" cy="455024"/>
      </dsp:txXfrm>
    </dsp:sp>
    <dsp:sp modelId="{ECC00713-F28A-4B86-BA39-D3916AE7F8F7}">
      <dsp:nvSpPr>
        <dsp:cNvPr id="0" name=""/>
        <dsp:cNvSpPr/>
      </dsp:nvSpPr>
      <dsp:spPr>
        <a:xfrm>
          <a:off x="1096797" y="824047"/>
          <a:ext cx="1969946" cy="455024"/>
        </a:xfrm>
        <a:prstGeom prst="rect">
          <a:avLst/>
        </a:prstGeom>
        <a:noFill/>
        <a:ln w="12700" cap="flat" cmpd="sng" algn="ctr">
          <a:solidFill>
            <a:srgbClr val="FFECA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Eradication of H. pylori infection</a:t>
          </a:r>
        </a:p>
      </dsp:txBody>
      <dsp:txXfrm>
        <a:off x="1096797" y="824047"/>
        <a:ext cx="1969946" cy="4550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F033F-8D2B-714D-8058-642D570BF57F}" type="datetimeFigureOut">
              <a:rPr lang="en-US" smtClean="0"/>
              <a:pPr/>
              <a:t>11/26/17</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5190A-6CD4-FB48-A6F9-593816121248}" type="slidenum">
              <a:rPr lang="en-US" smtClean="0"/>
              <a:pPr/>
              <a:t>‹#›</a:t>
            </a:fld>
            <a:endParaRPr lang="en-US"/>
          </a:p>
        </p:txBody>
      </p:sp>
    </p:spTree>
    <p:extLst>
      <p:ext uri="{BB962C8B-B14F-4D97-AF65-F5344CB8AC3E}">
        <p14:creationId xmlns:p14="http://schemas.microsoft.com/office/powerpoint/2010/main" val="431861055"/>
      </p:ext>
    </p:extLst>
  </p:cSld>
  <p:clrMap bg1="lt1" tx1="dk1" bg2="lt2" tx2="dk2" accent1="accent1" accent2="accent2" accent3="accent3" accent4="accent4" accent5="accent5" accent6="accent6" hlink="hlink" folHlink="folHlink"/>
  <p:notesStyle>
    <a:lvl1pPr marL="0" algn="l" defTabSz="663123" rtl="0" eaLnBrk="1" latinLnBrk="0" hangingPunct="1">
      <a:defRPr sz="870" kern="1200">
        <a:solidFill>
          <a:schemeClr val="tx1"/>
        </a:solidFill>
        <a:latin typeface="+mn-lt"/>
        <a:ea typeface="+mn-ea"/>
        <a:cs typeface="+mn-cs"/>
      </a:defRPr>
    </a:lvl1pPr>
    <a:lvl2pPr marL="331561" algn="l" defTabSz="663123" rtl="0" eaLnBrk="1" latinLnBrk="0" hangingPunct="1">
      <a:defRPr sz="870" kern="1200">
        <a:solidFill>
          <a:schemeClr val="tx1"/>
        </a:solidFill>
        <a:latin typeface="+mn-lt"/>
        <a:ea typeface="+mn-ea"/>
        <a:cs typeface="+mn-cs"/>
      </a:defRPr>
    </a:lvl2pPr>
    <a:lvl3pPr marL="663123" algn="l" defTabSz="663123" rtl="0" eaLnBrk="1" latinLnBrk="0" hangingPunct="1">
      <a:defRPr sz="870" kern="1200">
        <a:solidFill>
          <a:schemeClr val="tx1"/>
        </a:solidFill>
        <a:latin typeface="+mn-lt"/>
        <a:ea typeface="+mn-ea"/>
        <a:cs typeface="+mn-cs"/>
      </a:defRPr>
    </a:lvl3pPr>
    <a:lvl4pPr marL="994684" algn="l" defTabSz="663123" rtl="0" eaLnBrk="1" latinLnBrk="0" hangingPunct="1">
      <a:defRPr sz="870" kern="1200">
        <a:solidFill>
          <a:schemeClr val="tx1"/>
        </a:solidFill>
        <a:latin typeface="+mn-lt"/>
        <a:ea typeface="+mn-ea"/>
        <a:cs typeface="+mn-cs"/>
      </a:defRPr>
    </a:lvl4pPr>
    <a:lvl5pPr marL="1326246" algn="l" defTabSz="663123" rtl="0" eaLnBrk="1" latinLnBrk="0" hangingPunct="1">
      <a:defRPr sz="870" kern="1200">
        <a:solidFill>
          <a:schemeClr val="tx1"/>
        </a:solidFill>
        <a:latin typeface="+mn-lt"/>
        <a:ea typeface="+mn-ea"/>
        <a:cs typeface="+mn-cs"/>
      </a:defRPr>
    </a:lvl5pPr>
    <a:lvl6pPr marL="1657807" algn="l" defTabSz="663123" rtl="0" eaLnBrk="1" latinLnBrk="0" hangingPunct="1">
      <a:defRPr sz="870" kern="1200">
        <a:solidFill>
          <a:schemeClr val="tx1"/>
        </a:solidFill>
        <a:latin typeface="+mn-lt"/>
        <a:ea typeface="+mn-ea"/>
        <a:cs typeface="+mn-cs"/>
      </a:defRPr>
    </a:lvl6pPr>
    <a:lvl7pPr marL="1989369" algn="l" defTabSz="663123" rtl="0" eaLnBrk="1" latinLnBrk="0" hangingPunct="1">
      <a:defRPr sz="870" kern="1200">
        <a:solidFill>
          <a:schemeClr val="tx1"/>
        </a:solidFill>
        <a:latin typeface="+mn-lt"/>
        <a:ea typeface="+mn-ea"/>
        <a:cs typeface="+mn-cs"/>
      </a:defRPr>
    </a:lvl7pPr>
    <a:lvl8pPr marL="2320930" algn="l" defTabSz="663123" rtl="0" eaLnBrk="1" latinLnBrk="0" hangingPunct="1">
      <a:defRPr sz="870" kern="1200">
        <a:solidFill>
          <a:schemeClr val="tx1"/>
        </a:solidFill>
        <a:latin typeface="+mn-lt"/>
        <a:ea typeface="+mn-ea"/>
        <a:cs typeface="+mn-cs"/>
      </a:defRPr>
    </a:lvl8pPr>
    <a:lvl9pPr marL="2652492" algn="l" defTabSz="663123" rtl="0" eaLnBrk="1" latinLnBrk="0" hangingPunct="1">
      <a:defRPr sz="8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5190A-6CD4-FB48-A6F9-593816121248}" type="slidenum">
              <a:rPr lang="en-US" smtClean="0"/>
              <a:pPr/>
              <a:t>3</a:t>
            </a:fld>
            <a:endParaRPr lang="en-US"/>
          </a:p>
        </p:txBody>
      </p:sp>
    </p:spTree>
    <p:extLst>
      <p:ext uri="{BB962C8B-B14F-4D97-AF65-F5344CB8AC3E}">
        <p14:creationId xmlns:p14="http://schemas.microsoft.com/office/powerpoint/2010/main" val="3796654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63123" rtl="0" eaLnBrk="1" fontAlgn="auto" latinLnBrk="0" hangingPunct="1">
              <a:lnSpc>
                <a:spcPct val="100000"/>
              </a:lnSpc>
              <a:spcBef>
                <a:spcPts val="0"/>
              </a:spcBef>
              <a:spcAft>
                <a:spcPts val="0"/>
              </a:spcAft>
              <a:buClrTx/>
              <a:buSzTx/>
              <a:buFontTx/>
              <a:buNone/>
              <a:tabLst/>
              <a:defRPr/>
            </a:pPr>
            <a:fld id="{73E5190A-6CD4-FB48-A6F9-5938161212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6312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663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5190A-6CD4-FB48-A6F9-593816121248}" type="slidenum">
              <a:rPr lang="en-US" smtClean="0"/>
              <a:pPr/>
              <a:t>7</a:t>
            </a:fld>
            <a:endParaRPr lang="en-US"/>
          </a:p>
        </p:txBody>
      </p:sp>
    </p:spTree>
    <p:extLst>
      <p:ext uri="{BB962C8B-B14F-4D97-AF65-F5344CB8AC3E}">
        <p14:creationId xmlns:p14="http://schemas.microsoft.com/office/powerpoint/2010/main" val="4242450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63123" rtl="0" eaLnBrk="1" fontAlgn="auto" latinLnBrk="0" hangingPunct="1">
              <a:lnSpc>
                <a:spcPct val="100000"/>
              </a:lnSpc>
              <a:spcBef>
                <a:spcPts val="0"/>
              </a:spcBef>
              <a:spcAft>
                <a:spcPts val="0"/>
              </a:spcAft>
              <a:buClrTx/>
              <a:buSzTx/>
              <a:buFontTx/>
              <a:buNone/>
              <a:tabLst/>
              <a:defRPr/>
            </a:pPr>
            <a:fld id="{73E5190A-6CD4-FB48-A6F9-5938161212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6312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5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63123" rtl="0" eaLnBrk="1" fontAlgn="auto" latinLnBrk="0" hangingPunct="1">
              <a:lnSpc>
                <a:spcPct val="100000"/>
              </a:lnSpc>
              <a:spcBef>
                <a:spcPts val="0"/>
              </a:spcBef>
              <a:spcAft>
                <a:spcPts val="0"/>
              </a:spcAft>
              <a:buClrTx/>
              <a:buSzTx/>
              <a:buFontTx/>
              <a:buNone/>
              <a:tabLst/>
              <a:defRPr/>
            </a:pPr>
            <a:fld id="{73E5190A-6CD4-FB48-A6F9-5938161212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6312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932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63123" rtl="0" eaLnBrk="1" fontAlgn="auto" latinLnBrk="0" hangingPunct="1">
              <a:lnSpc>
                <a:spcPct val="100000"/>
              </a:lnSpc>
              <a:spcBef>
                <a:spcPts val="0"/>
              </a:spcBef>
              <a:spcAft>
                <a:spcPts val="0"/>
              </a:spcAft>
              <a:buClrTx/>
              <a:buSzTx/>
              <a:buFontTx/>
              <a:buNone/>
              <a:tabLst/>
              <a:defRPr/>
            </a:pPr>
            <a:fld id="{73E5190A-6CD4-FB48-A6F9-5938161212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6312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8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CB9BCF2D-96DF-9347-8969-C5D349EA6356}" type="datetimeFigureOut">
              <a:rPr lang="en-US" smtClean="0"/>
              <a:pPr/>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pPr/>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pPr/>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pPr/>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2"/>
            <a:ext cx="5915025" cy="4120620"/>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9BCF2D-96DF-9347-8969-C5D349EA6356}" type="datetimeFigureOut">
              <a:rPr lang="en-US" smtClean="0"/>
              <a:pPr/>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9BCF2D-96DF-9347-8969-C5D349EA6356}" type="datetimeFigureOut">
              <a:rPr lang="en-US" smtClean="0"/>
              <a:pPr/>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4"/>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9BCF2D-96DF-9347-8969-C5D349EA6356}" type="datetimeFigureOut">
              <a:rPr lang="en-US" smtClean="0"/>
              <a:pPr/>
              <a:t>11/26/17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9BCF2D-96DF-9347-8969-C5D349EA6356}" type="datetimeFigureOut">
              <a:rPr lang="en-US" smtClean="0"/>
              <a:pPr/>
              <a:t>11/26/17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BCF2D-96DF-9347-8969-C5D349EA6356}" type="datetimeFigureOut">
              <a:rPr lang="en-US" smtClean="0"/>
              <a:pPr/>
              <a:t>11/26/17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B9BCF2D-96DF-9347-8969-C5D349EA6356}" type="datetimeFigureOut">
              <a:rPr lang="en-US" smtClean="0"/>
              <a:pPr/>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B9BCF2D-96DF-9347-8969-C5D349EA6356}" type="datetimeFigureOut">
              <a:rPr lang="en-US" smtClean="0"/>
              <a:pPr/>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B9BCF2D-96DF-9347-8969-C5D349EA6356}" type="datetimeFigureOut">
              <a:rPr lang="en-US" smtClean="0"/>
              <a:pPr/>
              <a:t>11/26/17</a:t>
            </a:fld>
            <a:endParaRPr lang="en-US"/>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A615B8D4-36A7-0F48-8B20-C0FD90121DE2}" type="slidenum">
              <a:rPr lang="en-US" smtClean="0"/>
              <a:pPr/>
              <a:t>‹#›</a:t>
            </a:fld>
            <a:endParaRPr lang="en-US"/>
          </a:p>
        </p:txBody>
      </p:sp>
    </p:spTree>
    <p:extLst>
      <p:ext uri="{BB962C8B-B14F-4D97-AF65-F5344CB8AC3E}">
        <p14:creationId xmlns:p14="http://schemas.microsoft.com/office/powerpoint/2010/main" val="1747557881"/>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_-g1vol4eBWPet5xVCkuTGFvvnhFF3PJmU0tWtEEw_o/edit?usp=sharing" TargetMode="External"/><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hyperlink" Target="https://docs.google.com/presentation/d/1gVgpH1c3GBMFAGhnXqOtxv1-94TY0KYIybM1JKzrG2k/edit?usp=sharing" TargetMode="External"/><Relationship Id="rId7" Type="http://schemas.openxmlformats.org/officeDocument/2006/relationships/image" Target="../media/image3.png"/><Relationship Id="rId8" Type="http://schemas.openxmlformats.org/officeDocument/2006/relationships/image" Target="../media/image4.png"/><Relationship Id="rId9" Type="http://schemas.microsoft.com/office/2007/relationships/hdphoto" Target="../media/hdphoto2.wdp"/><Relationship Id="rId10"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hyperlink" Target="http://www.mayoclonic.org/" TargetMode="External"/><Relationship Id="rId4" Type="http://schemas.openxmlformats.org/officeDocument/2006/relationships/image" Target="../media/image14.jpeg"/><Relationship Id="rId5" Type="http://schemas.openxmlformats.org/officeDocument/2006/relationships/image" Target="../media/image15.tiff"/><Relationship Id="rId6" Type="http://schemas.openxmlformats.org/officeDocument/2006/relationships/hyperlink" Target="https://docs.google.com/forms/d/e/1FAIpQLSc57qjDXLPcQLYftI27W91gCKD2RgH0OzQDdDxsiLYmH9DKtw/viewform" TargetMode="External"/><Relationship Id="rId7" Type="http://schemas.openxmlformats.org/officeDocument/2006/relationships/image" Target="../media/image16.tiff"/><Relationship Id="rId8" Type="http://schemas.openxmlformats.org/officeDocument/2006/relationships/hyperlink" Target="https://docs.google.com/forms/d/e/1FAIpQLSeR09YDqj3t6EipoBfWqUQ3MSK8YOB4OY5qRkg329YJBt2YZQ/viewform?usp=sf_link" TargetMode="External"/><Relationship Id="rId9" Type="http://schemas.openxmlformats.org/officeDocument/2006/relationships/hyperlink" Target="https://twitter.com/pharma436" TargetMode="External"/><Relationship Id="rId10"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763" t="4123" r="2846" b="6720"/>
          <a:stretch/>
        </p:blipFill>
        <p:spPr>
          <a:xfrm>
            <a:off x="5139640" y="198604"/>
            <a:ext cx="1580474" cy="1001546"/>
          </a:xfrm>
          <a:prstGeom prst="rect">
            <a:avLst/>
          </a:prstGeom>
        </p:spPr>
      </p:pic>
      <p:sp>
        <p:nvSpPr>
          <p:cNvPr id="21" name="Oval 20"/>
          <p:cNvSpPr/>
          <p:nvPr/>
        </p:nvSpPr>
        <p:spPr>
          <a:xfrm>
            <a:off x="4835299" y="4764881"/>
            <a:ext cx="1457325" cy="4143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32" name="TextBox 31"/>
          <p:cNvSpPr txBox="1"/>
          <p:nvPr/>
        </p:nvSpPr>
        <p:spPr>
          <a:xfrm>
            <a:off x="75838" y="3210039"/>
            <a:ext cx="6462170" cy="584775"/>
          </a:xfrm>
          <a:prstGeom prst="rect">
            <a:avLst/>
          </a:prstGeom>
          <a:noFill/>
        </p:spPr>
        <p:txBody>
          <a:bodyPr wrap="square" rtlCol="0">
            <a:spAutoFit/>
          </a:bodyPr>
          <a:lstStyle/>
          <a:p>
            <a:pPr algn="ctr"/>
            <a:r>
              <a:rPr lang="en-US" sz="3200" b="1" dirty="0">
                <a:solidFill>
                  <a:srgbClr val="009193"/>
                </a:solidFill>
                <a:latin typeface="Goudy Old Style" charset="0"/>
                <a:ea typeface="Goudy Old Style" charset="0"/>
                <a:cs typeface="Goudy Old Style" charset="0"/>
              </a:rPr>
              <a:t>1:</a:t>
            </a:r>
            <a:r>
              <a:rPr lang="en-US" sz="2800" b="1" dirty="0">
                <a:latin typeface="Goudy Old Style" charset="0"/>
                <a:ea typeface="Goudy Old Style" charset="0"/>
                <a:cs typeface="Goudy Old Style" charset="0"/>
              </a:rPr>
              <a:t> </a:t>
            </a:r>
            <a:r>
              <a:rPr lang="en-US" sz="2800" b="1" dirty="0">
                <a:solidFill>
                  <a:srgbClr val="941651"/>
                </a:solidFill>
                <a:latin typeface="Goudy Old Style" charset="0"/>
                <a:ea typeface="Goudy Old Style" charset="0"/>
                <a:cs typeface="Goudy Old Style" charset="0"/>
              </a:rPr>
              <a:t>Peptic ulcer </a:t>
            </a:r>
          </a:p>
        </p:txBody>
      </p:sp>
      <p:sp>
        <p:nvSpPr>
          <p:cNvPr id="40" name="TextBox 39"/>
          <p:cNvSpPr txBox="1"/>
          <p:nvPr/>
        </p:nvSpPr>
        <p:spPr>
          <a:xfrm>
            <a:off x="71894" y="4576026"/>
            <a:ext cx="6648220" cy="2092881"/>
          </a:xfrm>
          <a:prstGeom prst="rect">
            <a:avLst/>
          </a:prstGeom>
          <a:noFill/>
        </p:spPr>
        <p:txBody>
          <a:bodyPr wrap="square" rtlCol="0">
            <a:spAutoFit/>
          </a:bodyPr>
          <a:lstStyle/>
          <a:p>
            <a:pPr marL="285750" indent="-285750">
              <a:buClr>
                <a:srgbClr val="FFD579"/>
              </a:buClr>
              <a:buFont typeface="Wingdings" charset="2"/>
              <a:buChar char="Ø"/>
            </a:pPr>
            <a:r>
              <a:rPr lang="en-US" sz="1600" dirty="0">
                <a:latin typeface="Sitka Banner" panose="02000505000000020004" pitchFamily="2" charset="0"/>
                <a:cs typeface="Times New Roman" panose="02020603050405020304" pitchFamily="18" charset="0"/>
              </a:rPr>
              <a:t>Understand the key points of </a:t>
            </a:r>
            <a:r>
              <a:rPr lang="en-US" sz="1600" dirty="0" err="1">
                <a:latin typeface="Sitka Banner" panose="02000505000000020004" pitchFamily="2" charset="0"/>
                <a:cs typeface="Times New Roman" panose="02020603050405020304" pitchFamily="18" charset="0"/>
              </a:rPr>
              <a:t>pathophysiology</a:t>
            </a:r>
            <a:r>
              <a:rPr lang="en-US" sz="1600" dirty="0">
                <a:latin typeface="Sitka Banner" panose="02000505000000020004" pitchFamily="2" charset="0"/>
                <a:cs typeface="Times New Roman" panose="02020603050405020304" pitchFamily="18" charset="0"/>
              </a:rPr>
              <a:t> of the peptic ulcer disease .</a:t>
            </a:r>
          </a:p>
          <a:p>
            <a:pPr marL="285750" indent="-285750">
              <a:buClr>
                <a:srgbClr val="FFD579"/>
              </a:buClr>
              <a:buFont typeface="Wingdings" charset="2"/>
              <a:buChar char="Ø"/>
            </a:pPr>
            <a:r>
              <a:rPr lang="en-US" sz="1800" b="1" dirty="0">
                <a:solidFill>
                  <a:srgbClr val="FFC000"/>
                </a:solidFill>
                <a:latin typeface="Sitka Banner" panose="02000505000000020004" pitchFamily="2" charset="0"/>
                <a:cs typeface="Times New Roman" panose="02020603050405020304" pitchFamily="18" charset="0"/>
              </a:rPr>
              <a:t> </a:t>
            </a:r>
            <a:r>
              <a:rPr lang="en-US" sz="1600" dirty="0">
                <a:latin typeface="Sitka Banner" panose="02000505000000020004" pitchFamily="2" charset="0"/>
                <a:cs typeface="Times New Roman" panose="02020603050405020304" pitchFamily="18" charset="0"/>
              </a:rPr>
              <a:t>Enumerate various classes of dugs used in peptic ulcer disease.</a:t>
            </a:r>
          </a:p>
          <a:p>
            <a:pPr marL="285750" indent="-285750">
              <a:buClr>
                <a:srgbClr val="FFD579"/>
              </a:buClr>
              <a:buFont typeface="Wingdings" charset="2"/>
              <a:buChar char="Ø"/>
            </a:pPr>
            <a:r>
              <a:rPr lang="en-US" sz="1600" dirty="0">
                <a:latin typeface="Sitka Banner" panose="02000505000000020004" pitchFamily="2" charset="0"/>
                <a:cs typeface="Times New Roman" panose="02020603050405020304" pitchFamily="18" charset="0"/>
              </a:rPr>
              <a:t>Know the characteristic pharmacokinetics, </a:t>
            </a:r>
            <a:r>
              <a:rPr lang="en-US" sz="1600" dirty="0" err="1">
                <a:latin typeface="Sitka Banner" panose="02000505000000020004" pitchFamily="2" charset="0"/>
                <a:cs typeface="Times New Roman" panose="02020603050405020304" pitchFamily="18" charset="0"/>
              </a:rPr>
              <a:t>pharmacodynamics</a:t>
            </a:r>
            <a:r>
              <a:rPr lang="en-US" sz="1600" dirty="0">
                <a:latin typeface="Sitka Banner" panose="02000505000000020004" pitchFamily="2" charset="0"/>
                <a:cs typeface="Times New Roman" panose="02020603050405020304" pitchFamily="18" charset="0"/>
              </a:rPr>
              <a:t> and side effects of drugs used in peptic ulcer disease.</a:t>
            </a:r>
            <a:endParaRPr lang="en-US" sz="1600" b="1" dirty="0">
              <a:solidFill>
                <a:srgbClr val="FFC000"/>
              </a:solidFill>
              <a:latin typeface="Sitka Banner" panose="02000505000000020004" pitchFamily="2" charset="0"/>
              <a:cs typeface="Times New Roman" panose="02020603050405020304" pitchFamily="18" charset="0"/>
            </a:endParaRPr>
          </a:p>
          <a:p>
            <a:pPr marL="285750" indent="-285750">
              <a:buClr>
                <a:srgbClr val="FFD579"/>
              </a:buClr>
              <a:buFont typeface="Wingdings" charset="2"/>
              <a:buChar char="Ø"/>
            </a:pPr>
            <a:r>
              <a:rPr lang="en-US" sz="1600" dirty="0">
                <a:latin typeface="Sitka Banner" panose="02000505000000020004" pitchFamily="2" charset="0"/>
                <a:cs typeface="Times New Roman" panose="02020603050405020304" pitchFamily="18" charset="0"/>
              </a:rPr>
              <a:t>Know the </a:t>
            </a:r>
            <a:r>
              <a:rPr lang="en-US" sz="1600" dirty="0" err="1">
                <a:latin typeface="Sitka Banner" panose="02000505000000020004" pitchFamily="2" charset="0"/>
                <a:cs typeface="Times New Roman" panose="02020603050405020304" pitchFamily="18" charset="0"/>
              </a:rPr>
              <a:t>cyoprotective</a:t>
            </a:r>
            <a:r>
              <a:rPr lang="en-US" sz="1600" dirty="0">
                <a:latin typeface="Sitka Banner" panose="02000505000000020004" pitchFamily="2" charset="0"/>
                <a:cs typeface="Times New Roman" panose="02020603050405020304" pitchFamily="18" charset="0"/>
              </a:rPr>
              <a:t> drugs mainly misoprostol and its use in NSAIDs-induced peptic ulcer.</a:t>
            </a:r>
            <a:r>
              <a:rPr lang="en-US" sz="1600" b="1" dirty="0">
                <a:solidFill>
                  <a:srgbClr val="FFC000"/>
                </a:solidFill>
                <a:latin typeface="Sitka Banner" panose="02000505000000020004" pitchFamily="2" charset="0"/>
                <a:cs typeface="Times New Roman" panose="02020603050405020304" pitchFamily="18" charset="0"/>
              </a:rPr>
              <a:t> </a:t>
            </a:r>
          </a:p>
          <a:p>
            <a:pPr marL="285750" indent="-285750">
              <a:buClr>
                <a:srgbClr val="FFD579"/>
              </a:buClr>
              <a:buFont typeface="Wingdings" charset="2"/>
              <a:buChar char="Ø"/>
            </a:pPr>
            <a:r>
              <a:rPr lang="en-US" sz="1600" dirty="0">
                <a:latin typeface="Sitka Banner" panose="02000505000000020004" pitchFamily="2" charset="0"/>
                <a:cs typeface="Times New Roman" panose="02020603050405020304" pitchFamily="18" charset="0"/>
              </a:rPr>
              <a:t>Identify different antacids that are used to relief pain of peptic ulcer.</a:t>
            </a:r>
            <a:r>
              <a:rPr lang="en-US" sz="1600" b="1" dirty="0">
                <a:solidFill>
                  <a:srgbClr val="FFC000"/>
                </a:solidFill>
                <a:latin typeface="Sitka Banner" panose="02000505000000020004" pitchFamily="2" charset="0"/>
                <a:cs typeface="Times New Roman" panose="02020603050405020304" pitchFamily="18" charset="0"/>
              </a:rPr>
              <a:t> </a:t>
            </a:r>
          </a:p>
          <a:p>
            <a:pPr marL="285750" indent="-285750">
              <a:buClr>
                <a:srgbClr val="FFD579"/>
              </a:buClr>
              <a:buFont typeface="Wingdings" charset="2"/>
              <a:buChar char="Ø"/>
            </a:pPr>
            <a:r>
              <a:rPr lang="en-US" sz="1600" dirty="0">
                <a:latin typeface="Sitka Banner" panose="02000505000000020004" pitchFamily="2" charset="0"/>
                <a:cs typeface="Times New Roman" panose="02020603050405020304" pitchFamily="18" charset="0"/>
              </a:rPr>
              <a:t>Identify potential adverse drug interactions of anti-ulcer drugs. </a:t>
            </a:r>
          </a:p>
        </p:txBody>
      </p:sp>
      <p:sp>
        <p:nvSpPr>
          <p:cNvPr id="48" name="TextBox 47"/>
          <p:cNvSpPr txBox="1"/>
          <p:nvPr/>
        </p:nvSpPr>
        <p:spPr>
          <a:xfrm>
            <a:off x="277159" y="7287099"/>
            <a:ext cx="6073423" cy="1708160"/>
          </a:xfrm>
          <a:prstGeom prst="rect">
            <a:avLst/>
          </a:prstGeom>
          <a:noFill/>
        </p:spPr>
        <p:txBody>
          <a:bodyPr wrap="square" rtlCol="0">
            <a:spAutoFit/>
          </a:bodyPr>
          <a:lstStyle/>
          <a:p>
            <a:pPr>
              <a:lnSpc>
                <a:spcPct val="150000"/>
              </a:lnSpc>
            </a:pPr>
            <a:r>
              <a:rPr lang="en-US" sz="1400" b="1" dirty="0">
                <a:solidFill>
                  <a:schemeClr val="bg1">
                    <a:lumMod val="50000"/>
                  </a:schemeClr>
                </a:solidFill>
              </a:rPr>
              <a:t>extra information and further explanation  </a:t>
            </a:r>
          </a:p>
          <a:p>
            <a:pPr>
              <a:lnSpc>
                <a:spcPct val="150000"/>
              </a:lnSpc>
            </a:pPr>
            <a:r>
              <a:rPr lang="en-US" sz="1400" b="1" dirty="0">
                <a:solidFill>
                  <a:srgbClr val="FF0000"/>
                </a:solidFill>
              </a:rPr>
              <a:t>important </a:t>
            </a:r>
          </a:p>
          <a:p>
            <a:pPr>
              <a:lnSpc>
                <a:spcPct val="150000"/>
              </a:lnSpc>
            </a:pPr>
            <a:r>
              <a:rPr lang="en-US" sz="1400" b="1" dirty="0">
                <a:solidFill>
                  <a:srgbClr val="009000"/>
                </a:solidFill>
              </a:rPr>
              <a:t>doctors</a:t>
            </a:r>
            <a:r>
              <a:rPr lang="en-US" sz="1400" b="1" dirty="0">
                <a:solidFill>
                  <a:srgbClr val="008F00"/>
                </a:solidFill>
              </a:rPr>
              <a:t> notes </a:t>
            </a:r>
          </a:p>
          <a:p>
            <a:pPr>
              <a:lnSpc>
                <a:spcPct val="150000"/>
              </a:lnSpc>
            </a:pPr>
            <a:r>
              <a:rPr lang="en-US" sz="1400" b="1" dirty="0">
                <a:solidFill>
                  <a:srgbClr val="0432FF"/>
                </a:solidFill>
              </a:rPr>
              <a:t>Drugs names </a:t>
            </a:r>
            <a:endParaRPr lang="ar-SA" sz="1400" b="1" dirty="0">
              <a:solidFill>
                <a:srgbClr val="0432FF"/>
              </a:solidFill>
            </a:endParaRPr>
          </a:p>
          <a:p>
            <a:pPr>
              <a:lnSpc>
                <a:spcPct val="150000"/>
              </a:lnSpc>
            </a:pPr>
            <a:r>
              <a:rPr lang="en-US" sz="1400" b="1" dirty="0">
                <a:solidFill>
                  <a:srgbClr val="009193"/>
                </a:solidFill>
              </a:rPr>
              <a:t>Mnemonics </a:t>
            </a:r>
          </a:p>
        </p:txBody>
      </p:sp>
      <p:sp>
        <p:nvSpPr>
          <p:cNvPr id="49" name="Oval 48"/>
          <p:cNvSpPr/>
          <p:nvPr/>
        </p:nvSpPr>
        <p:spPr>
          <a:xfrm flipV="1">
            <a:off x="124251" y="7425928"/>
            <a:ext cx="191187" cy="17425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50" name="Oval 49"/>
          <p:cNvSpPr/>
          <p:nvPr/>
        </p:nvSpPr>
        <p:spPr>
          <a:xfrm flipV="1">
            <a:off x="124251" y="7774435"/>
            <a:ext cx="191187" cy="1742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2" name="Oval 51"/>
          <p:cNvSpPr/>
          <p:nvPr/>
        </p:nvSpPr>
        <p:spPr>
          <a:xfrm flipV="1">
            <a:off x="92294" y="8376323"/>
            <a:ext cx="191187" cy="17425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FA00"/>
              </a:solidFill>
            </a:endParaRPr>
          </a:p>
        </p:txBody>
      </p:sp>
      <p:sp>
        <p:nvSpPr>
          <p:cNvPr id="53" name="Oval 52"/>
          <p:cNvSpPr/>
          <p:nvPr/>
        </p:nvSpPr>
        <p:spPr>
          <a:xfrm flipV="1">
            <a:off x="131854" y="8035814"/>
            <a:ext cx="191187" cy="174253"/>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F00"/>
              </a:solidFill>
            </a:endParaRPr>
          </a:p>
        </p:txBody>
      </p:sp>
      <p:pic>
        <p:nvPicPr>
          <p:cNvPr id="59" name="Picture 58">
            <a:hlinkClick r:id="rId3"/>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219845" y="9070209"/>
            <a:ext cx="557784" cy="557784"/>
          </a:xfrm>
          <a:prstGeom prst="rect">
            <a:avLst/>
          </a:prstGeom>
        </p:spPr>
      </p:pic>
      <p:sp>
        <p:nvSpPr>
          <p:cNvPr id="61" name="TextBox 60"/>
          <p:cNvSpPr txBox="1"/>
          <p:nvPr/>
        </p:nvSpPr>
        <p:spPr>
          <a:xfrm>
            <a:off x="777629" y="9179824"/>
            <a:ext cx="4505280" cy="307777"/>
          </a:xfrm>
          <a:prstGeom prst="rect">
            <a:avLst/>
          </a:prstGeom>
          <a:noFill/>
        </p:spPr>
        <p:txBody>
          <a:bodyPr wrap="square" rtlCol="0">
            <a:spAutoFit/>
          </a:bodyPr>
          <a:lstStyle/>
          <a:p>
            <a:r>
              <a:rPr lang="en-US" sz="1400" dirty="0">
                <a:hlinkClick r:id="rId6"/>
              </a:rPr>
              <a:t>Kindly check the editing file before studying this document  </a:t>
            </a:r>
            <a:endParaRPr lang="en-US" sz="1400" dirty="0"/>
          </a:p>
        </p:txBody>
      </p:sp>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17500" t="31944" r="17500" b="14514"/>
          <a:stretch/>
        </p:blipFill>
        <p:spPr>
          <a:xfrm>
            <a:off x="159866" y="267240"/>
            <a:ext cx="1433509" cy="1180808"/>
          </a:xfrm>
          <a:prstGeom prst="rect">
            <a:avLst/>
          </a:prstGeom>
        </p:spPr>
      </p:pic>
      <p:sp>
        <p:nvSpPr>
          <p:cNvPr id="23" name="Oval 22"/>
          <p:cNvSpPr/>
          <p:nvPr/>
        </p:nvSpPr>
        <p:spPr>
          <a:xfrm flipV="1">
            <a:off x="124251" y="8721891"/>
            <a:ext cx="191187" cy="174253"/>
          </a:xfrm>
          <a:prstGeom prst="ellipse">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FA00"/>
              </a:solidFill>
            </a:endParaRPr>
          </a:p>
        </p:txBody>
      </p:sp>
      <p:pic>
        <p:nvPicPr>
          <p:cNvPr id="4" name="Picture 3">
            <a:extLst>
              <a:ext uri="{FF2B5EF4-FFF2-40B4-BE49-F238E27FC236}">
                <a16:creationId xmlns:a16="http://schemas.microsoft.com/office/drawing/2014/main" xmlns="" id="{915F3F5A-5008-42A9-9602-C1F90DACBEA3}"/>
              </a:ext>
            </a:extLst>
          </p:cNvPr>
          <p:cNvPicPr>
            <a:picLocks noChangeAspect="1"/>
          </p:cNvPicPr>
          <p:nvPr/>
        </p:nvPicPr>
        <p:blipFill rotWithShape="1">
          <a:blip r:embed="rId8">
            <a:extLst>
              <a:ext uri="{BEBA8EAE-BF5A-486C-A8C5-ECC9F3942E4B}">
                <a14:imgProps xmlns:a14="http://schemas.microsoft.com/office/drawing/2010/main">
                  <a14:imgLayer r:embed="rId9">
                    <a14:imgEffect>
                      <a14:artisticPencilSketch/>
                    </a14:imgEffect>
                  </a14:imgLayer>
                </a14:imgProps>
              </a:ext>
            </a:extLst>
          </a:blip>
          <a:srcRect l="4295" t="2663" r="3590"/>
          <a:stretch/>
        </p:blipFill>
        <p:spPr>
          <a:xfrm>
            <a:off x="2322780" y="461288"/>
            <a:ext cx="1968285" cy="2692556"/>
          </a:xfrm>
          <a:prstGeom prst="rect">
            <a:avLst/>
          </a:prstGeom>
          <a:ln>
            <a:noFill/>
          </a:ln>
          <a:effectLst>
            <a:softEdge rad="112500"/>
          </a:effectLst>
        </p:spPr>
      </p:pic>
      <p:sp>
        <p:nvSpPr>
          <p:cNvPr id="24" name="Arrow: Pentagon 23">
            <a:extLst>
              <a:ext uri="{FF2B5EF4-FFF2-40B4-BE49-F238E27FC236}">
                <a16:creationId xmlns:a16="http://schemas.microsoft.com/office/drawing/2014/main" xmlns="" id="{D51EC571-7145-461E-AFEB-BC7AD2549CAF}"/>
              </a:ext>
            </a:extLst>
          </p:cNvPr>
          <p:cNvSpPr/>
          <p:nvPr/>
        </p:nvSpPr>
        <p:spPr>
          <a:xfrm>
            <a:off x="135350" y="6955205"/>
            <a:ext cx="2088541" cy="390487"/>
          </a:xfrm>
          <a:prstGeom prst="homePlate">
            <a:avLst/>
          </a:prstGeom>
          <a:solidFill>
            <a:srgbClr val="BAEBFF"/>
          </a:solidFill>
          <a:ln w="2857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a:ln/>
                <a:solidFill>
                  <a:schemeClr val="bg2">
                    <a:lumMod val="25000"/>
                  </a:schemeClr>
                </a:solidFill>
              </a:rPr>
              <a:t>Color index</a:t>
            </a:r>
            <a:endParaRPr lang="en-US" sz="1200" b="1" dirty="0">
              <a:ln/>
              <a:solidFill>
                <a:schemeClr val="bg2">
                  <a:lumMod val="25000"/>
                </a:schemeClr>
              </a:solidFill>
            </a:endParaRPr>
          </a:p>
        </p:txBody>
      </p:sp>
      <p:sp>
        <p:nvSpPr>
          <p:cNvPr id="18" name="Arrow: Pentagon 1">
            <a:extLst>
              <a:ext uri="{FF2B5EF4-FFF2-40B4-BE49-F238E27FC236}">
                <a16:creationId xmlns:a16="http://schemas.microsoft.com/office/drawing/2014/main" xmlns="" id="{C85CD315-5AD2-4C98-91D8-2A02256190A9}"/>
              </a:ext>
            </a:extLst>
          </p:cNvPr>
          <p:cNvSpPr/>
          <p:nvPr/>
        </p:nvSpPr>
        <p:spPr>
          <a:xfrm>
            <a:off x="131854" y="4145337"/>
            <a:ext cx="2092037" cy="398192"/>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bg2">
                    <a:lumMod val="25000"/>
                  </a:schemeClr>
                </a:solidFill>
              </a:rPr>
              <a:t>objectives</a:t>
            </a:r>
            <a:endParaRPr lang="en-US" b="1" dirty="0">
              <a:ln/>
              <a:solidFill>
                <a:schemeClr val="bg2">
                  <a:lumMod val="25000"/>
                </a:schemeClr>
              </a:solidFill>
            </a:endParaRP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6122" y="7600181"/>
            <a:ext cx="1394460" cy="1235964"/>
          </a:xfrm>
          <a:prstGeom prst="rect">
            <a:avLst/>
          </a:prstGeom>
        </p:spPr>
      </p:pic>
    </p:spTree>
    <p:extLst>
      <p:ext uri="{BB962C8B-B14F-4D97-AF65-F5344CB8AC3E}">
        <p14:creationId xmlns:p14="http://schemas.microsoft.com/office/powerpoint/2010/main" val="24378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715361"/>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124"/>
            <a:r>
              <a:rPr lang="en-US" sz="40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rPr>
              <a:t>MCQs  </a:t>
            </a:r>
            <a:endParaRPr lang="en-US" sz="2799"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endParaRPr>
          </a:p>
        </p:txBody>
      </p:sp>
      <p:sp>
        <p:nvSpPr>
          <p:cNvPr id="2" name="مربع نص 1"/>
          <p:cNvSpPr txBox="1"/>
          <p:nvPr/>
        </p:nvSpPr>
        <p:spPr>
          <a:xfrm>
            <a:off x="0" y="731991"/>
            <a:ext cx="6858000" cy="7632859"/>
          </a:xfrm>
          <a:prstGeom prst="rect">
            <a:avLst/>
          </a:prstGeom>
          <a:noFill/>
        </p:spPr>
        <p:txBody>
          <a:bodyPr wrap="square" rtlCol="1">
            <a:spAutoFit/>
          </a:bodyPr>
          <a:lstStyle/>
          <a:p>
            <a:r>
              <a:rPr lang="en-US" sz="1400" b="1" i="1" u="sng" dirty="0"/>
              <a:t>1- An elderly woman with a recent history of myocardial infarction is seeking a medication to help treat her occasional heartburn. She is currently taking several medications, including aspirin, clopidogrel, simvastatin, metoprolol, and Lisinopril. Which of the following choices should be avoided in this patient? </a:t>
            </a:r>
          </a:p>
          <a:p>
            <a:r>
              <a:rPr lang="en-US" sz="1400" b="1" i="1" dirty="0">
                <a:effectLst/>
              </a:rPr>
              <a:t>A. Famotidine                                B. Omeprazole               C. Misoprostol</a:t>
            </a:r>
          </a:p>
          <a:p>
            <a:pPr marL="342900" indent="-342900">
              <a:buAutoNum type="alphaUcPeriod"/>
            </a:pPr>
            <a:endParaRPr lang="en-US" sz="1400" b="1" i="1" dirty="0"/>
          </a:p>
          <a:p>
            <a:r>
              <a:rPr lang="en-US" sz="1400" b="1" i="1" u="sng" dirty="0"/>
              <a:t>2- Which of the following medications for gastrointestinal problems is contraindicated in pregnancy and may lead to abortion ? </a:t>
            </a:r>
          </a:p>
          <a:p>
            <a:r>
              <a:rPr lang="en-US" sz="1400" b="1" i="1" dirty="0"/>
              <a:t>A. Famotidine                                B. Omeprazole               C. Misoprostol</a:t>
            </a:r>
          </a:p>
          <a:p>
            <a:endParaRPr lang="en-US" sz="1400" b="1" i="1" dirty="0">
              <a:effectLst/>
            </a:endParaRPr>
          </a:p>
          <a:p>
            <a:r>
              <a:rPr lang="en-US" sz="1400" b="1" i="1" u="sng" dirty="0"/>
              <a:t>3- If we have a patient with cardiovascular disease who is taking aspirin as one of his medications, which one of  the following anti-ulcer drugs will be recommended in his case?</a:t>
            </a:r>
          </a:p>
          <a:p>
            <a:r>
              <a:rPr lang="en-US" sz="1400" b="1" i="1" dirty="0"/>
              <a:t> A. Famotidine                                B. Omeprazole               C. Misoprostol</a:t>
            </a:r>
          </a:p>
          <a:p>
            <a:endParaRPr lang="en-US" sz="1400" b="1" i="1" dirty="0"/>
          </a:p>
          <a:p>
            <a:r>
              <a:rPr lang="en-US" sz="1400" b="1" i="1" u="sng" dirty="0"/>
              <a:t>4- 28 years old female has heartburn pain almost 5 days in a week, especially after the meals. Which one of the following drugs will be the best choice in her case ? </a:t>
            </a:r>
          </a:p>
          <a:p>
            <a:r>
              <a:rPr lang="en-US" sz="1400" b="1" i="1" dirty="0"/>
              <a:t>A. Cimetidine                                B. Lansoprazole               C. Misoprostol</a:t>
            </a:r>
          </a:p>
          <a:p>
            <a:pPr marL="342900" indent="-342900">
              <a:buAutoNum type="alphaUcPeriod"/>
            </a:pPr>
            <a:endParaRPr lang="en-US" sz="1400" b="1" i="1" dirty="0"/>
          </a:p>
          <a:p>
            <a:r>
              <a:rPr lang="en-US" sz="1400" b="1" i="1" u="sng" dirty="0"/>
              <a:t>5- 41 years old male has heartburn pain, especially at the night during sleeping . Which one of the following drugs will be the best choice in his case ? </a:t>
            </a:r>
          </a:p>
          <a:p>
            <a:r>
              <a:rPr lang="en-US" sz="1400" b="1" i="1" dirty="0"/>
              <a:t>A. Famotidine                                B. Lansoprazole               C. Misoprostol</a:t>
            </a:r>
          </a:p>
          <a:p>
            <a:pPr marL="342900" indent="-342900">
              <a:buAutoNum type="alphaUcPeriod"/>
            </a:pPr>
            <a:endParaRPr lang="en-US" sz="1400" b="1" i="1" dirty="0"/>
          </a:p>
          <a:p>
            <a:r>
              <a:rPr lang="en-US" sz="1400" b="1" i="1" dirty="0"/>
              <a:t>6- Which one of the following is serious complication of prolong use of H2 blockers &amp; Proton Pump inhibitors ? </a:t>
            </a:r>
          </a:p>
          <a:p>
            <a:r>
              <a:rPr lang="en-US" sz="1400" b="1" i="1" dirty="0"/>
              <a:t>A. Adenocarcinoma                      B. gynecomastia   </a:t>
            </a:r>
            <a:r>
              <a:rPr lang="en-US" sz="1400" dirty="0">
                <a:cs typeface="Arial" charset="0"/>
              </a:rPr>
              <a:t>            </a:t>
            </a:r>
            <a:r>
              <a:rPr lang="en-US" sz="1400" b="1" i="1" dirty="0"/>
              <a:t>C. Pseudomembranous colitis</a:t>
            </a:r>
          </a:p>
          <a:p>
            <a:pPr marL="342900" indent="-342900">
              <a:buAutoNum type="alphaUcPeriod"/>
            </a:pPr>
            <a:endParaRPr lang="en-US" sz="1400" b="1" i="1" dirty="0"/>
          </a:p>
          <a:p>
            <a:r>
              <a:rPr lang="en-US" sz="1400" b="1" i="1" dirty="0"/>
              <a:t>7- 22 years old female with Extra hair on her face and body and irregular periods. She is diagnosed with polycystic ovary syndrome and high level of androgens hormone. If she has peptic ulcer which one of the following anti-ulcer drug will be recommended in her case? </a:t>
            </a:r>
          </a:p>
          <a:p>
            <a:r>
              <a:rPr lang="en-US" sz="1400" b="1" i="1" dirty="0"/>
              <a:t>A. Cimetidine                                B. Lansoprazole               C. Misoprostol</a:t>
            </a:r>
          </a:p>
          <a:p>
            <a:pPr marL="342900" indent="-342900">
              <a:buAutoNum type="alphaUcPeriod"/>
            </a:pPr>
            <a:endParaRPr lang="en-US" sz="1400" b="1" i="1" dirty="0"/>
          </a:p>
          <a:p>
            <a:r>
              <a:rPr lang="en-US" sz="1400" b="1" i="1" u="sng" dirty="0"/>
              <a:t>8- Which one of the following drugs may cause gynecomastia and impotence in male ? </a:t>
            </a:r>
          </a:p>
          <a:p>
            <a:r>
              <a:rPr lang="en-US" sz="1400" b="1" i="1" dirty="0">
                <a:solidFill>
                  <a:schemeClr val="tx1">
                    <a:lumMod val="75000"/>
                    <a:lumOff val="25000"/>
                  </a:schemeClr>
                </a:solidFill>
              </a:rPr>
              <a:t>A. Cimetidine                                B. Famotidine                 C. Nizatidine </a:t>
            </a:r>
          </a:p>
          <a:p>
            <a:pPr marL="342900" indent="-342900">
              <a:buAutoNum type="alphaUcPeriod"/>
            </a:pPr>
            <a:endParaRPr lang="en-US" sz="1400" b="1" i="1" dirty="0">
              <a:solidFill>
                <a:schemeClr val="tx1">
                  <a:lumMod val="75000"/>
                  <a:lumOff val="25000"/>
                </a:schemeClr>
              </a:solidFill>
            </a:endParaRPr>
          </a:p>
        </p:txBody>
      </p:sp>
      <p:sp>
        <p:nvSpPr>
          <p:cNvPr id="4" name="مستطيل مستدير الزوايا 3"/>
          <p:cNvSpPr/>
          <p:nvPr/>
        </p:nvSpPr>
        <p:spPr>
          <a:xfrm rot="5400000">
            <a:off x="5552902" y="8542902"/>
            <a:ext cx="615142" cy="1728858"/>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1" anchor="ctr"/>
          <a:lstStyle/>
          <a:p>
            <a:pPr marL="342900" indent="-342900" algn="ctr">
              <a:buFont typeface="+mj-lt"/>
              <a:buAutoNum type="arabicParenR"/>
            </a:pPr>
            <a:r>
              <a:rPr lang="en-US" dirty="0"/>
              <a:t>B</a:t>
            </a:r>
          </a:p>
          <a:p>
            <a:pPr marL="342900" indent="-342900" algn="ctr">
              <a:buFont typeface="+mj-lt"/>
              <a:buAutoNum type="arabicParenR"/>
            </a:pPr>
            <a:r>
              <a:rPr lang="en-US" dirty="0"/>
              <a:t>C</a:t>
            </a:r>
          </a:p>
          <a:p>
            <a:pPr marL="342900" indent="-342900" algn="ctr">
              <a:buFont typeface="+mj-lt"/>
              <a:buAutoNum type="arabicParenR"/>
            </a:pPr>
            <a:r>
              <a:rPr lang="en-US" dirty="0"/>
              <a:t>C</a:t>
            </a:r>
          </a:p>
          <a:p>
            <a:pPr marL="342900" indent="-342900" algn="ctr">
              <a:buFont typeface="+mj-lt"/>
              <a:buAutoNum type="arabicParenR"/>
            </a:pPr>
            <a:r>
              <a:rPr lang="en-US" dirty="0"/>
              <a:t>B</a:t>
            </a:r>
          </a:p>
          <a:p>
            <a:pPr marL="342900" indent="-342900" algn="ctr">
              <a:buFont typeface="+mj-lt"/>
              <a:buAutoNum type="arabicParenR"/>
            </a:pPr>
            <a:r>
              <a:rPr lang="en-US" dirty="0"/>
              <a:t>A</a:t>
            </a:r>
          </a:p>
          <a:p>
            <a:pPr marL="342900" indent="-342900" algn="ctr">
              <a:buFont typeface="+mj-lt"/>
              <a:buAutoNum type="arabicParenR"/>
            </a:pPr>
            <a:r>
              <a:rPr lang="en-US" dirty="0"/>
              <a:t>C</a:t>
            </a:r>
          </a:p>
          <a:p>
            <a:pPr marL="342900" indent="-342900" algn="ctr">
              <a:buFont typeface="+mj-lt"/>
              <a:buAutoNum type="arabicParenR"/>
            </a:pPr>
            <a:r>
              <a:rPr lang="en-US" dirty="0"/>
              <a:t>A</a:t>
            </a:r>
          </a:p>
          <a:p>
            <a:pPr marL="342900" indent="-342900" algn="ctr">
              <a:buFont typeface="+mj-lt"/>
              <a:buAutoNum type="arabicParenR"/>
            </a:pPr>
            <a:r>
              <a:rPr lang="en-US" dirty="0"/>
              <a:t>A</a:t>
            </a:r>
            <a:endParaRPr lang="ar-SA" dirty="0"/>
          </a:p>
        </p:txBody>
      </p:sp>
    </p:spTree>
    <p:extLst>
      <p:ext uri="{BB962C8B-B14F-4D97-AF65-F5344CB8AC3E}">
        <p14:creationId xmlns:p14="http://schemas.microsoft.com/office/powerpoint/2010/main" val="76993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715361"/>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124"/>
            <a:r>
              <a:rPr lang="en-US" sz="40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rPr>
              <a:t>MCQs  </a:t>
            </a:r>
            <a:endParaRPr lang="en-US" sz="2799"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endParaRPr>
          </a:p>
        </p:txBody>
      </p:sp>
      <p:sp>
        <p:nvSpPr>
          <p:cNvPr id="2" name="مربع نص 1"/>
          <p:cNvSpPr txBox="1"/>
          <p:nvPr/>
        </p:nvSpPr>
        <p:spPr>
          <a:xfrm>
            <a:off x="0" y="715361"/>
            <a:ext cx="6858000" cy="7848302"/>
          </a:xfrm>
          <a:prstGeom prst="rect">
            <a:avLst/>
          </a:prstGeom>
          <a:noFill/>
        </p:spPr>
        <p:txBody>
          <a:bodyPr wrap="square" rtlCol="1">
            <a:spAutoFit/>
          </a:bodyPr>
          <a:lstStyle/>
          <a:p>
            <a:r>
              <a:rPr lang="en-US" sz="1400" b="1" i="1" u="sng" dirty="0"/>
              <a:t>9- Which one of the following drugs may lead to excessive bleeding if it combines with warfarin ? </a:t>
            </a:r>
          </a:p>
          <a:p>
            <a:r>
              <a:rPr lang="en-US" sz="1400" b="1" i="1" dirty="0"/>
              <a:t>A. Cimetidine                                B. Famotidine                 C. Nizatidine </a:t>
            </a:r>
          </a:p>
          <a:p>
            <a:endParaRPr lang="en-US" sz="1400" b="1" i="1" dirty="0"/>
          </a:p>
          <a:p>
            <a:r>
              <a:rPr lang="en-US" sz="1400" b="1" i="1" u="sng" dirty="0"/>
              <a:t>10- Which one of the following drugs does not exposed to first pass metabolism in the liver and has high bioavailability to be taken orally ? </a:t>
            </a:r>
          </a:p>
          <a:p>
            <a:r>
              <a:rPr lang="en-US" sz="1400" b="1" i="1" dirty="0"/>
              <a:t>A. Cimetidine                                B. Famotidine                           C. Nizatidine </a:t>
            </a:r>
          </a:p>
          <a:p>
            <a:pPr marL="342900" indent="-342900">
              <a:buAutoNum type="alphaUcPeriod"/>
            </a:pPr>
            <a:endParaRPr lang="en-US" sz="1400" b="1" i="1" dirty="0"/>
          </a:p>
          <a:p>
            <a:r>
              <a:rPr lang="en-US" sz="1400" b="1" i="1" u="sng" dirty="0"/>
              <a:t>11- Patient is diagnosed with gastrin-secreting tumor of the pancreas and he develop peptic ulcer due to excessive gastric acid production. Which one of the following is drug of choice ? </a:t>
            </a:r>
          </a:p>
          <a:p>
            <a:r>
              <a:rPr lang="en-US" sz="1400" b="1" i="1" dirty="0"/>
              <a:t> A. Famotidine                                B. Omeprazole                       C. Misoprostol</a:t>
            </a:r>
          </a:p>
          <a:p>
            <a:endParaRPr lang="en-US" sz="1400" b="1" i="1" dirty="0">
              <a:effectLst/>
            </a:endParaRPr>
          </a:p>
          <a:p>
            <a:r>
              <a:rPr lang="en-US" sz="1400" b="1" i="1" dirty="0"/>
              <a:t>12- Which one of the following  drugs can be used before surgery to prevent aspiration pneumonitis ?</a:t>
            </a:r>
          </a:p>
          <a:p>
            <a:r>
              <a:rPr lang="en-US" sz="1400" b="1" i="1" dirty="0"/>
              <a:t> A. Famotidine                                B. Omeprazole                       C. Misoprostol</a:t>
            </a:r>
          </a:p>
          <a:p>
            <a:endParaRPr lang="en-US" sz="1400" b="1" i="1" dirty="0"/>
          </a:p>
          <a:p>
            <a:r>
              <a:rPr lang="en-US" sz="1400" b="1" i="1" dirty="0"/>
              <a:t>13- Which one of the following antacids may cause constipation?   </a:t>
            </a:r>
          </a:p>
          <a:p>
            <a:r>
              <a:rPr lang="en-US" sz="1400" b="1" i="1" dirty="0"/>
              <a:t>A. Sodium bicarbonate              B. </a:t>
            </a:r>
            <a:r>
              <a:rPr lang="ga-IE" altLang="en-US" sz="1400" b="1" i="1" dirty="0"/>
              <a:t>Aluminum hydroxide</a:t>
            </a:r>
            <a:r>
              <a:rPr lang="en-US" altLang="en-US" sz="1400" b="1" i="1" dirty="0"/>
              <a:t>          </a:t>
            </a:r>
            <a:r>
              <a:rPr lang="en-US" sz="1400" b="1" i="1" dirty="0"/>
              <a:t>C. </a:t>
            </a:r>
            <a:r>
              <a:rPr lang="ga-IE" altLang="en-US" sz="1400" b="1" i="1" dirty="0"/>
              <a:t>Magnesium hydroxide</a:t>
            </a:r>
            <a:r>
              <a:rPr lang="en-US" altLang="en-US" sz="1400" b="1" i="1" dirty="0"/>
              <a:t> </a:t>
            </a:r>
          </a:p>
          <a:p>
            <a:pPr marL="342900" indent="-342900">
              <a:buAutoNum type="alphaUcPeriod"/>
            </a:pPr>
            <a:endParaRPr lang="en-US" sz="1400" b="1" i="1" dirty="0"/>
          </a:p>
          <a:p>
            <a:pPr marL="342900" indent="-342900">
              <a:buAutoNum type="alphaUcPeriod"/>
            </a:pPr>
            <a:endParaRPr lang="en-US" sz="1400" b="1" i="1" dirty="0"/>
          </a:p>
          <a:p>
            <a:r>
              <a:rPr lang="en-US" sz="1400" b="1" i="1" dirty="0"/>
              <a:t>14- Which one of the following antacids may cause Diarrhea ?   </a:t>
            </a:r>
          </a:p>
          <a:p>
            <a:r>
              <a:rPr lang="en-US" sz="1400" b="1" i="1" dirty="0"/>
              <a:t>A. Sodium bicarbonate              B. </a:t>
            </a:r>
            <a:r>
              <a:rPr lang="ga-IE" altLang="en-US" sz="1400" b="1" i="1" dirty="0"/>
              <a:t>Aluminum hydroxide</a:t>
            </a:r>
            <a:r>
              <a:rPr lang="en-US" altLang="en-US" sz="1400" b="1" i="1" dirty="0"/>
              <a:t>          </a:t>
            </a:r>
            <a:r>
              <a:rPr lang="en-US" sz="1400" b="1" i="1" dirty="0"/>
              <a:t>C. </a:t>
            </a:r>
            <a:r>
              <a:rPr lang="ga-IE" altLang="en-US" sz="1400" b="1" i="1" dirty="0"/>
              <a:t>Magnesium hydroxide</a:t>
            </a:r>
            <a:r>
              <a:rPr lang="en-US" altLang="en-US" sz="1400" b="1" i="1" dirty="0"/>
              <a:t> </a:t>
            </a:r>
            <a:endParaRPr lang="en-US" sz="1400" b="1" i="1" dirty="0"/>
          </a:p>
          <a:p>
            <a:pPr marL="342900" indent="-342900">
              <a:buAutoNum type="alphaUcPeriod"/>
            </a:pPr>
            <a:endParaRPr lang="en-US" sz="1400" b="1" i="1" dirty="0"/>
          </a:p>
          <a:p>
            <a:r>
              <a:rPr lang="en-US" sz="1400" b="1" i="1" dirty="0"/>
              <a:t>15- Which one of the following antacids may cause water retention and increase </a:t>
            </a:r>
            <a:r>
              <a:rPr lang="en-US" sz="1400" b="1" i="1" dirty="0" smtClean="0"/>
              <a:t>the preload in patients with cardiovascular disease  </a:t>
            </a:r>
            <a:r>
              <a:rPr lang="en-US" sz="1400" b="1" i="1" dirty="0"/>
              <a:t>?   </a:t>
            </a:r>
          </a:p>
          <a:p>
            <a:r>
              <a:rPr lang="en-US" sz="1400" b="1" i="1" dirty="0"/>
              <a:t>A. Sodium bicarbonate              B. </a:t>
            </a:r>
            <a:r>
              <a:rPr lang="ga-IE" altLang="en-US" sz="1400" b="1" i="1" dirty="0"/>
              <a:t>Aluminum hydroxide</a:t>
            </a:r>
            <a:r>
              <a:rPr lang="en-US" altLang="en-US" sz="1400" b="1" i="1" dirty="0"/>
              <a:t>          </a:t>
            </a:r>
            <a:r>
              <a:rPr lang="en-US" sz="1400" b="1" i="1" dirty="0"/>
              <a:t>C. </a:t>
            </a:r>
            <a:r>
              <a:rPr lang="ga-IE" altLang="en-US" sz="1400" b="1" i="1" dirty="0"/>
              <a:t>Magnesium hydroxide</a:t>
            </a:r>
            <a:r>
              <a:rPr lang="en-US" altLang="en-US" sz="1400" b="1" i="1" dirty="0"/>
              <a:t> </a:t>
            </a:r>
            <a:endParaRPr lang="en-US" sz="1400" b="1" i="1" dirty="0"/>
          </a:p>
          <a:p>
            <a:pPr marL="342900" indent="-342900">
              <a:buAutoNum type="alphaUcPeriod"/>
            </a:pPr>
            <a:endParaRPr lang="en-US" sz="1400" b="1" i="1" dirty="0"/>
          </a:p>
          <a:p>
            <a:r>
              <a:rPr lang="en-US" sz="1400" b="1" i="1" u="sng" dirty="0"/>
              <a:t>16- Which one of the following anti-ulcer drug may combine with antibiotic to treat H.pylori infections ?</a:t>
            </a:r>
          </a:p>
          <a:p>
            <a:r>
              <a:rPr lang="en-US" sz="1400" b="1" i="1" dirty="0"/>
              <a:t>A. Famotidine                                B. Omeprazole                       C. Misoprostol</a:t>
            </a:r>
          </a:p>
          <a:p>
            <a:pPr marL="342900" indent="-342900">
              <a:buAutoNum type="alphaUcPeriod"/>
            </a:pPr>
            <a:endParaRPr lang="en-US" sz="1400" b="1" i="1" dirty="0"/>
          </a:p>
          <a:p>
            <a:r>
              <a:rPr lang="en-US" sz="1400" b="1" i="1" u="sng" dirty="0"/>
              <a:t>17- Which one of the following hyposecretory drugs is the potent one, and act as Proton pump inhibitors ?</a:t>
            </a:r>
          </a:p>
          <a:p>
            <a:r>
              <a:rPr lang="en-US" sz="1400" b="1" i="1" dirty="0"/>
              <a:t>A. Famotidine                                B. Omeprazole                       C. Misoprostol</a:t>
            </a:r>
          </a:p>
          <a:p>
            <a:pPr marL="342900" indent="-342900">
              <a:buAutoNum type="alphaUcPeriod"/>
            </a:pPr>
            <a:endParaRPr lang="en-US" sz="1400" b="1" i="1" dirty="0">
              <a:solidFill>
                <a:schemeClr val="tx1">
                  <a:lumMod val="75000"/>
                  <a:lumOff val="25000"/>
                </a:schemeClr>
              </a:solidFill>
            </a:endParaRPr>
          </a:p>
        </p:txBody>
      </p:sp>
      <p:sp>
        <p:nvSpPr>
          <p:cNvPr id="4" name="مستطيل مستدير الزوايا 3"/>
          <p:cNvSpPr/>
          <p:nvPr/>
        </p:nvSpPr>
        <p:spPr>
          <a:xfrm rot="5400000">
            <a:off x="5386646" y="8429295"/>
            <a:ext cx="814647" cy="184523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1" anchor="ctr"/>
          <a:lstStyle/>
          <a:p>
            <a:pPr marL="342900" indent="-342900" algn="ctr">
              <a:buFont typeface="+mj-lt"/>
              <a:buAutoNum type="arabicParenR" startAt="9"/>
            </a:pPr>
            <a:r>
              <a:rPr lang="en-US" dirty="0"/>
              <a:t>A</a:t>
            </a:r>
          </a:p>
          <a:p>
            <a:pPr marL="342900" indent="-342900" algn="ctr">
              <a:buFont typeface="+mj-lt"/>
              <a:buAutoNum type="arabicParenR" startAt="9"/>
            </a:pPr>
            <a:r>
              <a:rPr lang="en-US" dirty="0"/>
              <a:t>C</a:t>
            </a:r>
          </a:p>
          <a:p>
            <a:pPr marL="342900" indent="-342900" algn="ctr">
              <a:buFont typeface="+mj-lt"/>
              <a:buAutoNum type="arabicParenR" startAt="9"/>
            </a:pPr>
            <a:r>
              <a:rPr lang="en-US" dirty="0"/>
              <a:t>B</a:t>
            </a:r>
          </a:p>
          <a:p>
            <a:pPr marL="342900" indent="-342900" algn="ctr">
              <a:buFont typeface="+mj-lt"/>
              <a:buAutoNum type="arabicParenR" startAt="9"/>
            </a:pPr>
            <a:r>
              <a:rPr lang="en-US" dirty="0"/>
              <a:t>A</a:t>
            </a:r>
          </a:p>
          <a:p>
            <a:pPr marL="342900" indent="-342900" algn="ctr">
              <a:buFont typeface="+mj-lt"/>
              <a:buAutoNum type="arabicParenR" startAt="9"/>
            </a:pPr>
            <a:r>
              <a:rPr lang="en-US" dirty="0"/>
              <a:t>B</a:t>
            </a:r>
          </a:p>
          <a:p>
            <a:pPr marL="342900" indent="-342900" algn="ctr">
              <a:buFont typeface="+mj-lt"/>
              <a:buAutoNum type="arabicParenR" startAt="9"/>
            </a:pPr>
            <a:r>
              <a:rPr lang="en-US" dirty="0"/>
              <a:t>C</a:t>
            </a:r>
          </a:p>
          <a:p>
            <a:pPr marL="342900" indent="-342900" algn="ctr">
              <a:buFont typeface="+mj-lt"/>
              <a:buAutoNum type="arabicParenR" startAt="9"/>
            </a:pPr>
            <a:r>
              <a:rPr lang="en-US" dirty="0"/>
              <a:t>A</a:t>
            </a:r>
          </a:p>
          <a:p>
            <a:pPr marL="342900" indent="-342900" algn="ctr">
              <a:buFont typeface="+mj-lt"/>
              <a:buAutoNum type="arabicParenR" startAt="9"/>
            </a:pPr>
            <a:r>
              <a:rPr lang="en-US" dirty="0"/>
              <a:t>B</a:t>
            </a:r>
          </a:p>
          <a:p>
            <a:pPr marL="342900" indent="-342900" algn="ctr">
              <a:buFont typeface="+mj-lt"/>
              <a:buAutoNum type="arabicParenR" startAt="9"/>
            </a:pPr>
            <a:r>
              <a:rPr lang="en-US" dirty="0"/>
              <a:t>B</a:t>
            </a:r>
          </a:p>
        </p:txBody>
      </p:sp>
    </p:spTree>
    <p:extLst>
      <p:ext uri="{BB962C8B-B14F-4D97-AF65-F5344CB8AC3E}">
        <p14:creationId xmlns:p14="http://schemas.microsoft.com/office/powerpoint/2010/main" val="1422520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rgbClr val="942093">
                <a:tint val="45000"/>
                <a:satMod val="400000"/>
              </a:srgbClr>
            </a:duotone>
          </a:blip>
          <a:srcRect l="44792" t="46423" r="12083" b="5293"/>
          <a:stretch/>
        </p:blipFill>
        <p:spPr>
          <a:xfrm>
            <a:off x="2711487" y="2030912"/>
            <a:ext cx="2235970" cy="388864"/>
          </a:xfrm>
          <a:prstGeom prst="rect">
            <a:avLst/>
          </a:prstGeom>
        </p:spPr>
      </p:pic>
      <p:cxnSp>
        <p:nvCxnSpPr>
          <p:cNvPr id="8" name="Straight Connector 7"/>
          <p:cNvCxnSpPr/>
          <p:nvPr/>
        </p:nvCxnSpPr>
        <p:spPr>
          <a:xfrm flipH="1">
            <a:off x="1098211" y="2478873"/>
            <a:ext cx="5300421" cy="0"/>
          </a:xfrm>
          <a:prstGeom prst="line">
            <a:avLst/>
          </a:prstGeom>
          <a:ln w="38100">
            <a:solidFill>
              <a:srgbClr val="00CCC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18461" y="2537971"/>
            <a:ext cx="5300421" cy="2185214"/>
          </a:xfrm>
          <a:prstGeom prst="rect">
            <a:avLst/>
          </a:prstGeom>
          <a:noFill/>
        </p:spPr>
        <p:txBody>
          <a:bodyPr wrap="square" rtlCol="0">
            <a:spAutoFit/>
          </a:bodyPr>
          <a:lstStyle/>
          <a:p>
            <a:pPr algn="ctr" rtl="1"/>
            <a:r>
              <a:rPr lang="ar-SA" sz="2400" b="1" dirty="0">
                <a:solidFill>
                  <a:srgbClr val="941651"/>
                </a:solidFill>
                <a:latin typeface="Al Tarikh" charset="-78"/>
                <a:ea typeface="Al Tarikh" charset="-78"/>
                <a:cs typeface="Al Tarikh" charset="-78"/>
              </a:rPr>
              <a:t>قادة فريق علم الأدوية :</a:t>
            </a:r>
          </a:p>
          <a:p>
            <a:pPr algn="ctr" rtl="1"/>
            <a:r>
              <a:rPr lang="ar-SA" sz="1600" b="1" dirty="0">
                <a:solidFill>
                  <a:srgbClr val="941651"/>
                </a:solidFill>
                <a:latin typeface="Traditional Arabic" panose="02020603050405020304" pitchFamily="18" charset="-78"/>
                <a:cs typeface="Traditional Arabic" panose="02020603050405020304" pitchFamily="18" charset="-78"/>
              </a:rPr>
              <a:t> </a:t>
            </a:r>
            <a:r>
              <a:rPr lang="ar-SA" sz="2000" b="1" dirty="0">
                <a:solidFill>
                  <a:srgbClr val="941651"/>
                </a:solidFill>
                <a:latin typeface="Traditional Arabic" panose="02020603050405020304" pitchFamily="18" charset="-78"/>
                <a:cs typeface="Traditional Arabic" panose="02020603050405020304" pitchFamily="18" charset="-78"/>
              </a:rPr>
              <a:t>- </a:t>
            </a:r>
            <a:r>
              <a:rPr lang="ar-SA" sz="2000" b="1" dirty="0">
                <a:latin typeface="Traditional Arabic" panose="02020603050405020304" pitchFamily="18" charset="-78"/>
                <a:ea typeface="Al Tarikh" charset="-78"/>
                <a:cs typeface="Traditional Arabic" panose="02020603050405020304" pitchFamily="18" charset="-78"/>
              </a:rPr>
              <a:t>جومانا القحطاني   </a:t>
            </a:r>
            <a:r>
              <a:rPr lang="ar-SA" sz="2000" b="1" dirty="0">
                <a:solidFill>
                  <a:srgbClr val="941651"/>
                </a:solidFill>
                <a:latin typeface="Traditional Arabic" panose="02020603050405020304" pitchFamily="18" charset="-78"/>
                <a:cs typeface="Traditional Arabic" panose="02020603050405020304" pitchFamily="18" charset="-78"/>
              </a:rPr>
              <a:t>- </a:t>
            </a:r>
            <a:r>
              <a:rPr lang="ar-SA" sz="2000" b="1" dirty="0">
                <a:latin typeface="Traditional Arabic" panose="02020603050405020304" pitchFamily="18" charset="-78"/>
                <a:ea typeface="Al Tarikh" charset="-78"/>
                <a:cs typeface="Traditional Arabic" panose="02020603050405020304" pitchFamily="18" charset="-78"/>
              </a:rPr>
              <a:t>اللولو الصليهم</a:t>
            </a:r>
            <a:endParaRPr lang="en-US" sz="2000" b="1" dirty="0">
              <a:latin typeface="Traditional Arabic" panose="02020603050405020304" pitchFamily="18" charset="-78"/>
              <a:ea typeface="Al Tarikh" charset="-78"/>
              <a:cs typeface="Traditional Arabic" panose="02020603050405020304" pitchFamily="18" charset="-78"/>
            </a:endParaRPr>
          </a:p>
          <a:p>
            <a:pPr algn="ctr" rtl="1"/>
            <a:r>
              <a:rPr lang="ar-SA" sz="2000" b="1" dirty="0">
                <a:solidFill>
                  <a:srgbClr val="941651"/>
                </a:solidFill>
                <a:latin typeface="Traditional Arabic" panose="02020603050405020304" pitchFamily="18" charset="-78"/>
                <a:cs typeface="Traditional Arabic" panose="02020603050405020304" pitchFamily="18" charset="-78"/>
              </a:rPr>
              <a:t>- </a:t>
            </a:r>
            <a:r>
              <a:rPr lang="en-US" sz="2000" b="1" dirty="0">
                <a:solidFill>
                  <a:srgbClr val="941651"/>
                </a:solidFill>
                <a:latin typeface="Traditional Arabic" panose="02020603050405020304" pitchFamily="18" charset="-78"/>
                <a:cs typeface="Traditional Arabic" panose="02020603050405020304" pitchFamily="18" charset="-78"/>
              </a:rPr>
              <a:t> </a:t>
            </a:r>
            <a:r>
              <a:rPr lang="ar-SA" sz="2000" b="1" dirty="0">
                <a:latin typeface="Traditional Arabic" panose="02020603050405020304" pitchFamily="18" charset="-78"/>
                <a:ea typeface="Al Tarikh" charset="-78"/>
                <a:cs typeface="Traditional Arabic" panose="02020603050405020304" pitchFamily="18" charset="-78"/>
              </a:rPr>
              <a:t>فارس النفيسة</a:t>
            </a:r>
            <a:endParaRPr lang="en-US" sz="2000" b="1" dirty="0">
              <a:latin typeface="Traditional Arabic" panose="02020603050405020304" pitchFamily="18" charset="-78"/>
              <a:ea typeface="Al Tarikh" charset="-78"/>
              <a:cs typeface="Traditional Arabic" panose="02020603050405020304" pitchFamily="18" charset="-78"/>
            </a:endParaRPr>
          </a:p>
          <a:p>
            <a:pPr marL="342900" indent="-342900" algn="ctr" rtl="1">
              <a:buFontTx/>
              <a:buChar char="-"/>
            </a:pPr>
            <a:endParaRPr lang="ar-SA" sz="2000" b="1" dirty="0">
              <a:latin typeface="Traditional Arabic" panose="02020603050405020304" pitchFamily="18" charset="-78"/>
              <a:ea typeface="Al Tarikh" charset="-78"/>
              <a:cs typeface="Traditional Arabic" panose="02020603050405020304" pitchFamily="18" charset="-78"/>
            </a:endParaRPr>
          </a:p>
          <a:p>
            <a:pPr marL="0" algn="ctr" defTabSz="663123" rtl="1" eaLnBrk="1" latinLnBrk="0" hangingPunct="1"/>
            <a:r>
              <a:rPr lang="ar-SA" sz="2400" b="1" dirty="0">
                <a:solidFill>
                  <a:srgbClr val="941651"/>
                </a:solidFill>
                <a:latin typeface="Al Tarikh" charset="-78"/>
                <a:ea typeface="Al Tarikh" charset="-78"/>
                <a:cs typeface="Al Tarikh" charset="-78"/>
              </a:rPr>
              <a:t>الشكر موصول لأعضاء الفريق المتميزين : </a:t>
            </a:r>
          </a:p>
          <a:p>
            <a:pPr marL="0" algn="ctr" defTabSz="663123" rtl="1" eaLnBrk="1" latinLnBrk="0" hangingPunct="1"/>
            <a:r>
              <a:rPr lang="ar-SA" sz="2800" b="1" dirty="0">
                <a:latin typeface="Al Tarikh" charset="-78"/>
                <a:ea typeface="Al Tarikh" charset="-78"/>
                <a:cs typeface="Al Tarikh" charset="-78"/>
              </a:rPr>
              <a:t>  </a:t>
            </a:r>
            <a:endParaRPr lang="en-US" sz="2800" b="1" dirty="0">
              <a:latin typeface="Al Tarikh" charset="-78"/>
              <a:ea typeface="Al Tarikh" charset="-78"/>
              <a:cs typeface="Al Tarikh" charset="-78"/>
            </a:endParaRPr>
          </a:p>
        </p:txBody>
      </p:sp>
      <p:sp>
        <p:nvSpPr>
          <p:cNvPr id="11" name="TextBox 10"/>
          <p:cNvSpPr txBox="1"/>
          <p:nvPr/>
        </p:nvSpPr>
        <p:spPr>
          <a:xfrm>
            <a:off x="370681" y="7282868"/>
            <a:ext cx="4156714" cy="1278042"/>
          </a:xfrm>
          <a:prstGeom prst="rect">
            <a:avLst/>
          </a:prstGeom>
          <a:noFill/>
        </p:spPr>
        <p:txBody>
          <a:bodyPr wrap="square" rtlCol="0">
            <a:spAutoFit/>
          </a:bodyPr>
          <a:lstStyle/>
          <a:p>
            <a:r>
              <a:rPr lang="en-US" sz="1600" dirty="0">
                <a:solidFill>
                  <a:srgbClr val="941651"/>
                </a:solidFill>
              </a:rPr>
              <a:t>References :</a:t>
            </a:r>
          </a:p>
          <a:p>
            <a:r>
              <a:rPr lang="en-US" sz="1600" dirty="0"/>
              <a:t>1- 436 doctor </a:t>
            </a:r>
            <a:r>
              <a:rPr lang="en-US" sz="1600" dirty="0" err="1" smtClean="0"/>
              <a:t>Hanan’s</a:t>
            </a:r>
            <a:r>
              <a:rPr lang="en-US" sz="1600" dirty="0" smtClean="0"/>
              <a:t> </a:t>
            </a:r>
            <a:r>
              <a:rPr lang="en-US" sz="1600" dirty="0"/>
              <a:t>slides and notes </a:t>
            </a:r>
          </a:p>
          <a:p>
            <a:r>
              <a:rPr lang="en-US" sz="1600" dirty="0"/>
              <a:t>2- </a:t>
            </a:r>
            <a:r>
              <a:rPr lang="en-US" sz="1600" dirty="0">
                <a:hlinkClick r:id="rId3"/>
              </a:rPr>
              <a:t>www.mayoclonic.org</a:t>
            </a:r>
            <a:r>
              <a:rPr lang="en-US" sz="1600" dirty="0"/>
              <a:t>   </a:t>
            </a:r>
            <a:endParaRPr lang="en-US" sz="1600" dirty="0" smtClean="0"/>
          </a:p>
          <a:p>
            <a:r>
              <a:rPr lang="en-US" sz="1600" dirty="0" smtClean="0"/>
              <a:t>3- 436 doctor </a:t>
            </a:r>
            <a:r>
              <a:rPr lang="en-US" sz="1600" dirty="0" err="1" smtClean="0"/>
              <a:t>Ishfaq</a:t>
            </a:r>
            <a:r>
              <a:rPr lang="en-US" sz="1600" dirty="0" smtClean="0"/>
              <a:t> Notes </a:t>
            </a:r>
            <a:endParaRPr lang="en-US" sz="1600" dirty="0"/>
          </a:p>
          <a:p>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1399" t="7748" r="21891" b="8503"/>
          <a:stretch/>
        </p:blipFill>
        <p:spPr>
          <a:xfrm>
            <a:off x="4947457" y="226451"/>
            <a:ext cx="1451175" cy="2143038"/>
          </a:xfrm>
          <a:prstGeom prst="rect">
            <a:avLst/>
          </a:prstGeom>
        </p:spPr>
      </p:pic>
      <p:sp>
        <p:nvSpPr>
          <p:cNvPr id="3" name="Oval 2"/>
          <p:cNvSpPr/>
          <p:nvPr/>
        </p:nvSpPr>
        <p:spPr>
          <a:xfrm>
            <a:off x="5883328" y="1378078"/>
            <a:ext cx="452927" cy="6093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96720" y="1479429"/>
            <a:ext cx="495656" cy="427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20156" y="889240"/>
            <a:ext cx="323960" cy="2322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65700" y="97276"/>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8" y="88925"/>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60208" y="9146688"/>
            <a:ext cx="1537203" cy="307777"/>
          </a:xfrm>
          <a:prstGeom prst="rect">
            <a:avLst/>
          </a:prstGeom>
          <a:noFill/>
        </p:spPr>
        <p:txBody>
          <a:bodyPr wrap="square" rtlCol="0">
            <a:spAutoFit/>
          </a:bodyPr>
          <a:lstStyle/>
          <a:p>
            <a:r>
              <a:rPr lang="en-US" sz="1400" b="1"/>
              <a:t>@pharma436</a:t>
            </a:r>
          </a:p>
        </p:txBody>
      </p:sp>
      <p:pic>
        <p:nvPicPr>
          <p:cNvPr id="22" name="Picture 21"/>
          <p:cNvPicPr>
            <a:picLocks noChangeAspect="1"/>
          </p:cNvPicPr>
          <p:nvPr/>
        </p:nvPicPr>
        <p:blipFill>
          <a:blip r:embed="rId5"/>
          <a:stretch>
            <a:fillRect/>
          </a:stretch>
        </p:blipFill>
        <p:spPr>
          <a:xfrm>
            <a:off x="370682" y="9101771"/>
            <a:ext cx="447779" cy="447779"/>
          </a:xfrm>
          <a:prstGeom prst="rect">
            <a:avLst/>
          </a:prstGeom>
        </p:spPr>
      </p:pic>
      <p:sp>
        <p:nvSpPr>
          <p:cNvPr id="23" name="TextBox 22"/>
          <p:cNvSpPr txBox="1"/>
          <p:nvPr/>
        </p:nvSpPr>
        <p:spPr>
          <a:xfrm>
            <a:off x="784090" y="9146688"/>
            <a:ext cx="2215537" cy="307777"/>
          </a:xfrm>
          <a:prstGeom prst="rect">
            <a:avLst/>
          </a:prstGeom>
          <a:noFill/>
        </p:spPr>
        <p:txBody>
          <a:bodyPr wrap="square" rtlCol="0">
            <a:spAutoFit/>
          </a:bodyPr>
          <a:lstStyle/>
          <a:p>
            <a:r>
              <a:rPr lang="en-US" sz="1400" b="1" dirty="0"/>
              <a:t>pharma436@outlook.com</a:t>
            </a:r>
          </a:p>
        </p:txBody>
      </p:sp>
      <p:pic>
        <p:nvPicPr>
          <p:cNvPr id="24" name="Picture 23">
            <a:hlinkClick r:id="rId6"/>
          </p:cNvPr>
          <p:cNvPicPr>
            <a:picLocks noChangeAspect="1"/>
          </p:cNvPicPr>
          <p:nvPr/>
        </p:nvPicPr>
        <p:blipFill rotWithShape="1">
          <a:blip r:embed="rId7"/>
          <a:srcRect l="39538" t="24554" r="39740" b="42737"/>
          <a:stretch/>
        </p:blipFill>
        <p:spPr>
          <a:xfrm>
            <a:off x="4723572" y="9039979"/>
            <a:ext cx="441083" cy="463227"/>
          </a:xfrm>
          <a:prstGeom prst="rect">
            <a:avLst/>
          </a:prstGeom>
        </p:spPr>
      </p:pic>
      <p:sp>
        <p:nvSpPr>
          <p:cNvPr id="25" name="TextBox 24"/>
          <p:cNvSpPr txBox="1"/>
          <p:nvPr/>
        </p:nvSpPr>
        <p:spPr>
          <a:xfrm>
            <a:off x="5212148" y="9118184"/>
            <a:ext cx="1537203" cy="307777"/>
          </a:xfrm>
          <a:prstGeom prst="rect">
            <a:avLst/>
          </a:prstGeom>
          <a:noFill/>
        </p:spPr>
        <p:txBody>
          <a:bodyPr wrap="square" rtlCol="0">
            <a:spAutoFit/>
          </a:bodyPr>
          <a:lstStyle/>
          <a:p>
            <a:r>
              <a:rPr lang="en-US" sz="1400" b="1" dirty="0">
                <a:hlinkClick r:id="rId8"/>
              </a:rPr>
              <a:t>Your feedback </a:t>
            </a:r>
            <a:endParaRPr lang="en-US" sz="1400" b="1" dirty="0"/>
          </a:p>
        </p:txBody>
      </p:sp>
      <p:pic>
        <p:nvPicPr>
          <p:cNvPr id="26" name="Picture 25">
            <a:hlinkClick r:id="rId9"/>
          </p:cNvPr>
          <p:cNvPicPr>
            <a:picLocks noChangeAspect="1"/>
          </p:cNvPicPr>
          <p:nvPr/>
        </p:nvPicPr>
        <p:blipFill rotWithShape="1">
          <a:blip r:embed="rId10"/>
          <a:srcRect t="11672" b="10049"/>
          <a:stretch/>
        </p:blipFill>
        <p:spPr>
          <a:xfrm>
            <a:off x="2967775" y="9076025"/>
            <a:ext cx="573552" cy="448968"/>
          </a:xfrm>
          <a:prstGeom prst="rect">
            <a:avLst/>
          </a:prstGeom>
        </p:spPr>
      </p:pic>
      <p:sp>
        <p:nvSpPr>
          <p:cNvPr id="2" name="TextBox 1">
            <a:extLst>
              <a:ext uri="{FF2B5EF4-FFF2-40B4-BE49-F238E27FC236}">
                <a16:creationId xmlns:a16="http://schemas.microsoft.com/office/drawing/2014/main" xmlns="" id="{C297AC73-75DE-4D7B-8BDB-22927A7271C1}"/>
              </a:ext>
            </a:extLst>
          </p:cNvPr>
          <p:cNvSpPr txBox="1"/>
          <p:nvPr/>
        </p:nvSpPr>
        <p:spPr>
          <a:xfrm>
            <a:off x="2999627" y="9573869"/>
            <a:ext cx="3749724" cy="276999"/>
          </a:xfrm>
          <a:prstGeom prst="rect">
            <a:avLst/>
          </a:prstGeom>
          <a:noFill/>
        </p:spPr>
        <p:txBody>
          <a:bodyPr wrap="square" rtlCol="0">
            <a:spAutoFit/>
          </a:bodyPr>
          <a:lstStyle/>
          <a:p>
            <a:pPr algn="r"/>
            <a:r>
              <a:rPr lang="ar-SA" sz="1100" b="1" dirty="0">
                <a:solidFill>
                  <a:srgbClr val="941651"/>
                </a:solidFill>
                <a:cs typeface="Al Tarikh" charset="-78"/>
              </a:rPr>
              <a:t>* الشعار و القالب الأساسي من تصميم </a:t>
            </a:r>
            <a:r>
              <a:rPr lang="ar-SA" sz="1200" b="1" dirty="0"/>
              <a:t>لين التميمي </a:t>
            </a:r>
            <a:endParaRPr lang="en-US" sz="1100" b="1" dirty="0"/>
          </a:p>
        </p:txBody>
      </p:sp>
      <p:sp>
        <p:nvSpPr>
          <p:cNvPr id="4" name="TextBox 3">
            <a:extLst>
              <a:ext uri="{FF2B5EF4-FFF2-40B4-BE49-F238E27FC236}">
                <a16:creationId xmlns:a16="http://schemas.microsoft.com/office/drawing/2014/main" xmlns="" id="{9DBB4E6D-BB1E-43DA-AD76-2FD4C9029269}"/>
              </a:ext>
            </a:extLst>
          </p:cNvPr>
          <p:cNvSpPr txBox="1"/>
          <p:nvPr/>
        </p:nvSpPr>
        <p:spPr>
          <a:xfrm>
            <a:off x="3685599" y="4135109"/>
            <a:ext cx="1745562" cy="1938992"/>
          </a:xfrm>
          <a:prstGeom prst="rect">
            <a:avLst/>
          </a:prstGeom>
          <a:noFill/>
        </p:spPr>
        <p:txBody>
          <a:bodyPr wrap="square" rtlCol="0">
            <a:spAutoFit/>
          </a:bodyPr>
          <a:lstStyle/>
          <a:p>
            <a:pPr algn="ctr" rtl="1">
              <a:lnSpc>
                <a:spcPct val="150000"/>
              </a:lnSpc>
              <a:buClr>
                <a:srgbClr val="7030A0"/>
              </a:buClr>
            </a:pPr>
            <a:r>
              <a:rPr lang="ar-SA" sz="2000" b="1" dirty="0">
                <a:latin typeface="Traditional Arabic" panose="02020603050405020304" pitchFamily="18" charset="-78"/>
                <a:ea typeface="Al Tarikh" charset="-78"/>
                <a:cs typeface="Traditional Arabic" panose="02020603050405020304" pitchFamily="18" charset="-78"/>
              </a:rPr>
              <a:t>روان القحطاني</a:t>
            </a:r>
            <a:endParaRPr lang="en-US" sz="2000" b="1" dirty="0">
              <a:latin typeface="Traditional Arabic" panose="02020603050405020304" pitchFamily="18" charset="-78"/>
              <a:ea typeface="Al Tarikh" charset="-78"/>
              <a:cs typeface="Traditional Arabic" panose="02020603050405020304" pitchFamily="18" charset="-78"/>
            </a:endParaRPr>
          </a:p>
          <a:p>
            <a:pPr algn="ctr" rtl="1">
              <a:lnSpc>
                <a:spcPct val="150000"/>
              </a:lnSpc>
              <a:buClr>
                <a:srgbClr val="7030A0"/>
              </a:buClr>
            </a:pPr>
            <a:r>
              <a:rPr lang="ar-SA" sz="2000" b="1" dirty="0">
                <a:latin typeface="Traditional Arabic" panose="02020603050405020304" pitchFamily="18" charset="-78"/>
                <a:ea typeface="Al Tarikh" charset="-78"/>
                <a:cs typeface="Traditional Arabic" panose="02020603050405020304" pitchFamily="18" charset="-78"/>
              </a:rPr>
              <a:t>شذا الغيهب</a:t>
            </a:r>
            <a:endParaRPr lang="en-US" sz="2000" b="1" dirty="0">
              <a:latin typeface="Traditional Arabic" panose="02020603050405020304" pitchFamily="18" charset="-78"/>
              <a:ea typeface="Al Tarikh" charset="-78"/>
              <a:cs typeface="Traditional Arabic" panose="02020603050405020304" pitchFamily="18" charset="-78"/>
            </a:endParaRPr>
          </a:p>
          <a:p>
            <a:pPr algn="ctr" rtl="1">
              <a:lnSpc>
                <a:spcPct val="150000"/>
              </a:lnSpc>
              <a:buClr>
                <a:srgbClr val="7030A0"/>
              </a:buClr>
            </a:pPr>
            <a:r>
              <a:rPr lang="ar-SA" sz="2000" b="1" dirty="0">
                <a:latin typeface="Traditional Arabic" panose="02020603050405020304" pitchFamily="18" charset="-78"/>
                <a:ea typeface="Al Tarikh" charset="-78"/>
                <a:cs typeface="Traditional Arabic" panose="02020603050405020304" pitchFamily="18" charset="-78"/>
              </a:rPr>
              <a:t>شوق الأحمري</a:t>
            </a:r>
            <a:endParaRPr lang="en-US" sz="2000" b="1" dirty="0">
              <a:latin typeface="Traditional Arabic" panose="02020603050405020304" pitchFamily="18" charset="-78"/>
              <a:ea typeface="Al Tarikh" charset="-78"/>
              <a:cs typeface="Traditional Arabic" panose="02020603050405020304" pitchFamily="18" charset="-78"/>
            </a:endParaRPr>
          </a:p>
          <a:p>
            <a:pPr algn="ctr" rtl="1">
              <a:lnSpc>
                <a:spcPct val="150000"/>
              </a:lnSpc>
              <a:buClr>
                <a:srgbClr val="7030A0"/>
              </a:buClr>
            </a:pPr>
            <a:r>
              <a:rPr lang="ar-SA" sz="2000" b="1" dirty="0">
                <a:latin typeface="Traditional Arabic" panose="02020603050405020304" pitchFamily="18" charset="-78"/>
                <a:ea typeface="Al Tarikh" charset="-78"/>
                <a:cs typeface="Traditional Arabic" panose="02020603050405020304" pitchFamily="18" charset="-78"/>
              </a:rPr>
              <a:t>وئام بابعير </a:t>
            </a:r>
            <a:endParaRPr lang="ar-SA" sz="1600" b="1" dirty="0">
              <a:latin typeface="Traditional Arabic" panose="02020603050405020304" pitchFamily="18" charset="-78"/>
              <a:ea typeface="Al Tarikh" charset="-78"/>
              <a:cs typeface="Traditional Arabic" panose="02020603050405020304" pitchFamily="18" charset="-78"/>
            </a:endParaRPr>
          </a:p>
        </p:txBody>
      </p:sp>
      <p:sp>
        <p:nvSpPr>
          <p:cNvPr id="5" name="TextBox 4">
            <a:extLst>
              <a:ext uri="{FF2B5EF4-FFF2-40B4-BE49-F238E27FC236}">
                <a16:creationId xmlns:a16="http://schemas.microsoft.com/office/drawing/2014/main" xmlns="" id="{EAB7FF74-7EF1-4F25-82D9-BF4A3ACA0989}"/>
              </a:ext>
            </a:extLst>
          </p:cNvPr>
          <p:cNvSpPr txBox="1"/>
          <p:nvPr/>
        </p:nvSpPr>
        <p:spPr>
          <a:xfrm>
            <a:off x="1200867" y="4224237"/>
            <a:ext cx="2547554" cy="400110"/>
          </a:xfrm>
          <a:prstGeom prst="rect">
            <a:avLst/>
          </a:prstGeom>
          <a:noFill/>
        </p:spPr>
        <p:txBody>
          <a:bodyPr wrap="square" rtlCol="0">
            <a:spAutoFit/>
          </a:bodyPr>
          <a:lstStyle/>
          <a:p>
            <a:r>
              <a:rPr lang="ar-SA" sz="2000" b="1" dirty="0">
                <a:latin typeface="Traditional Arabic" panose="02020603050405020304" pitchFamily="18" charset="-78"/>
                <a:ea typeface="Al Tarikh" charset="-78"/>
                <a:cs typeface="Traditional Arabic" panose="02020603050405020304" pitchFamily="18" charset="-78"/>
              </a:rPr>
              <a:t> عبد الرحمن ذكر</a:t>
            </a:r>
            <a:r>
              <a:rPr lang="ar-SA" sz="2000" b="1" dirty="0">
                <a:latin typeface="Traditional Arabic" panose="02020603050405020304" pitchFamily="18" charset="-78"/>
                <a:cs typeface="Traditional Arabic" panose="02020603050405020304" pitchFamily="18" charset="-78"/>
              </a:rPr>
              <a:t>ي</a:t>
            </a:r>
            <a:endParaRPr lang="en-US" sz="2000" b="1" dirty="0">
              <a:latin typeface="Traditional Arabic" panose="02020603050405020304" pitchFamily="18" charset="-78"/>
              <a:ea typeface="Al Tarikh" charset="-78"/>
              <a:cs typeface="Traditional Arabic" panose="02020603050405020304" pitchFamily="18" charset="-78"/>
            </a:endParaRPr>
          </a:p>
        </p:txBody>
      </p:sp>
    </p:spTree>
    <p:extLst>
      <p:ext uri="{BB962C8B-B14F-4D97-AF65-F5344CB8AC3E}">
        <p14:creationId xmlns:p14="http://schemas.microsoft.com/office/powerpoint/2010/main" val="171188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رسم تخطيطي 13"/>
          <p:cNvGraphicFramePr/>
          <p:nvPr>
            <p:extLst>
              <p:ext uri="{D42A27DB-BD31-4B8C-83A1-F6EECF244321}">
                <p14:modId xmlns:p14="http://schemas.microsoft.com/office/powerpoint/2010/main" val="2627945404"/>
              </p:ext>
            </p:extLst>
          </p:nvPr>
        </p:nvGraphicFramePr>
        <p:xfrm>
          <a:off x="-21441" y="3229825"/>
          <a:ext cx="6633255" cy="2781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0"/>
            <a:ext cx="6858000" cy="632103"/>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Introduction</a:t>
            </a:r>
          </a:p>
        </p:txBody>
      </p:sp>
      <p:sp>
        <p:nvSpPr>
          <p:cNvPr id="4" name="Arrow: Pentagon 1">
            <a:extLst>
              <a:ext uri="{FF2B5EF4-FFF2-40B4-BE49-F238E27FC236}">
                <a16:creationId xmlns:a16="http://schemas.microsoft.com/office/drawing/2014/main" xmlns="" id="{C85CD315-5AD2-4C98-91D8-2A02256190A9}"/>
              </a:ext>
            </a:extLst>
          </p:cNvPr>
          <p:cNvSpPr/>
          <p:nvPr/>
        </p:nvSpPr>
        <p:spPr>
          <a:xfrm>
            <a:off x="0" y="801818"/>
            <a:ext cx="3037635" cy="383829"/>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1800" b="1" dirty="0">
              <a:ln/>
              <a:solidFill>
                <a:schemeClr val="bg2">
                  <a:lumMod val="25000"/>
                </a:schemeClr>
              </a:solidFill>
            </a:endParaRPr>
          </a:p>
          <a:p>
            <a:pPr algn="ctr"/>
            <a:r>
              <a:rPr lang="en-US" sz="1800" b="1" dirty="0">
                <a:ln/>
                <a:solidFill>
                  <a:schemeClr val="bg2">
                    <a:lumMod val="25000"/>
                  </a:schemeClr>
                </a:solidFill>
              </a:rPr>
              <a:t>Peptic ulcer disease (PUD)</a:t>
            </a:r>
          </a:p>
          <a:p>
            <a:pPr algn="ctr"/>
            <a:endParaRPr lang="en-US" b="1" dirty="0">
              <a:ln/>
              <a:solidFill>
                <a:schemeClr val="bg2">
                  <a:lumMod val="25000"/>
                </a:schemeClr>
              </a:solidFill>
            </a:endParaRPr>
          </a:p>
        </p:txBody>
      </p:sp>
      <p:sp>
        <p:nvSpPr>
          <p:cNvPr id="5" name="مربع نص 4"/>
          <p:cNvSpPr txBox="1"/>
          <p:nvPr/>
        </p:nvSpPr>
        <p:spPr>
          <a:xfrm>
            <a:off x="54896" y="1233262"/>
            <a:ext cx="6748207" cy="523220"/>
          </a:xfrm>
          <a:prstGeom prst="rect">
            <a:avLst/>
          </a:prstGeom>
          <a:noFill/>
          <a:ln>
            <a:solidFill>
              <a:srgbClr val="BAEBFF"/>
            </a:solidFill>
          </a:ln>
        </p:spPr>
        <p:txBody>
          <a:bodyPr wrap="square" rtlCol="1">
            <a:spAutoFit/>
          </a:bodyPr>
          <a:lstStyle/>
          <a:p>
            <a:pPr marL="285750" indent="-285750">
              <a:spcBef>
                <a:spcPts val="600"/>
              </a:spcBef>
              <a:buFont typeface="Arial" panose="020B0604020202020204" pitchFamily="34" charset="0"/>
              <a:buChar char="•"/>
              <a:defRPr/>
            </a:pPr>
            <a:r>
              <a:rPr lang="en-US" sz="1400" dirty="0">
                <a:cs typeface="Arial" charset="0"/>
              </a:rPr>
              <a:t>a localized lesion of the mucous membrane of the stomach (gastric ulcer) or duodenum (duodenal ulcer), typically extending through the muscularis mucosa.</a:t>
            </a:r>
            <a:endParaRPr lang="ar-SA" sz="1400" dirty="0">
              <a:cs typeface="Arial" charset="0"/>
            </a:endParaRPr>
          </a:p>
        </p:txBody>
      </p:sp>
      <p:sp>
        <p:nvSpPr>
          <p:cNvPr id="7" name="مربع نص 6"/>
          <p:cNvSpPr txBox="1"/>
          <p:nvPr/>
        </p:nvSpPr>
        <p:spPr>
          <a:xfrm>
            <a:off x="44969" y="2354502"/>
            <a:ext cx="6758133" cy="815608"/>
          </a:xfrm>
          <a:prstGeom prst="rect">
            <a:avLst/>
          </a:prstGeom>
          <a:noFill/>
          <a:ln>
            <a:solidFill>
              <a:srgbClr val="BAEBFF"/>
            </a:solidFill>
          </a:ln>
        </p:spPr>
        <p:txBody>
          <a:bodyPr wrap="square" rtlCol="1">
            <a:spAutoFit/>
          </a:bodyPr>
          <a:lstStyle/>
          <a:p>
            <a:pPr marL="285750" indent="-285750">
              <a:spcBef>
                <a:spcPts val="600"/>
              </a:spcBef>
              <a:buFont typeface="Arial" panose="020B0604020202020204" pitchFamily="34" charset="0"/>
              <a:buChar char="•"/>
              <a:defRPr/>
            </a:pPr>
            <a:r>
              <a:rPr lang="en-US" sz="1400" dirty="0">
                <a:cs typeface="Arial" charset="0"/>
              </a:rPr>
              <a:t>is imbalance between aggressive factors (acid &amp;pepsin)  and defensive factors (e.g. prostaglandins, mucus &amp; bicarbonate layer). </a:t>
            </a:r>
          </a:p>
          <a:p>
            <a:pPr marL="285750" indent="-285750">
              <a:spcBef>
                <a:spcPts val="600"/>
              </a:spcBef>
              <a:buFont typeface="Arial" panose="020B0604020202020204" pitchFamily="34" charset="0"/>
              <a:buChar char="•"/>
              <a:defRPr/>
            </a:pPr>
            <a:r>
              <a:rPr lang="en-US" sz="1400" dirty="0">
                <a:cs typeface="Arial" charset="0"/>
              </a:rPr>
              <a:t>However, nowadays,  it seems that H. pylori is a major cause </a:t>
            </a:r>
            <a:endParaRPr lang="en-US" sz="1400" dirty="0">
              <a:solidFill>
                <a:srgbClr val="009000"/>
              </a:solidFill>
              <a:cs typeface="Arial" charset="0"/>
            </a:endParaRPr>
          </a:p>
        </p:txBody>
      </p:sp>
      <p:grpSp>
        <p:nvGrpSpPr>
          <p:cNvPr id="19" name="Group 17">
            <a:extLst>
              <a:ext uri="{FF2B5EF4-FFF2-40B4-BE49-F238E27FC236}">
                <a16:creationId xmlns:a16="http://schemas.microsoft.com/office/drawing/2014/main" xmlns="" id="{4E62272B-B783-4915-9322-1483391E0F9F}"/>
              </a:ext>
            </a:extLst>
          </p:cNvPr>
          <p:cNvGrpSpPr/>
          <p:nvPr/>
        </p:nvGrpSpPr>
        <p:grpSpPr>
          <a:xfrm>
            <a:off x="0" y="1926198"/>
            <a:ext cx="2987900" cy="385637"/>
            <a:chOff x="1287887" y="1313645"/>
            <a:chExt cx="2150772" cy="476518"/>
          </a:xfrm>
          <a:solidFill>
            <a:srgbClr val="FDDFE6"/>
          </a:solidFill>
        </p:grpSpPr>
        <p:sp>
          <p:nvSpPr>
            <p:cNvPr id="20" name="Delay 10">
              <a:extLst>
                <a:ext uri="{FF2B5EF4-FFF2-40B4-BE49-F238E27FC236}">
                  <a16:creationId xmlns:a16="http://schemas.microsoft.com/office/drawing/2014/main" xmlns="" id="{BCF2989E-4250-48A7-94DC-98D3AEE50EBD}"/>
                </a:ext>
              </a:extLst>
            </p:cNvPr>
            <p:cNvSpPr/>
            <p:nvPr/>
          </p:nvSpPr>
          <p:spPr>
            <a:xfrm>
              <a:off x="2975020" y="1313645"/>
              <a:ext cx="463639" cy="4765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rocess 11">
              <a:extLst>
                <a:ext uri="{FF2B5EF4-FFF2-40B4-BE49-F238E27FC236}">
                  <a16:creationId xmlns:a16="http://schemas.microsoft.com/office/drawing/2014/main" xmlns="" id="{3B95E676-8A91-4F10-A66B-5DAB425F0EF4}"/>
                </a:ext>
              </a:extLst>
            </p:cNvPr>
            <p:cNvSpPr/>
            <p:nvPr/>
          </p:nvSpPr>
          <p:spPr>
            <a:xfrm>
              <a:off x="1287887" y="1313645"/>
              <a:ext cx="1687133" cy="47651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n/>
                  <a:solidFill>
                    <a:schemeClr val="bg2">
                      <a:lumMod val="25000"/>
                    </a:schemeClr>
                  </a:solidFill>
                </a:rPr>
                <a:t>Pathophysiology</a:t>
              </a:r>
            </a:p>
          </p:txBody>
        </p:sp>
      </p:grpSp>
      <p:grpSp>
        <p:nvGrpSpPr>
          <p:cNvPr id="25" name="Group 17">
            <a:extLst>
              <a:ext uri="{FF2B5EF4-FFF2-40B4-BE49-F238E27FC236}">
                <a16:creationId xmlns:a16="http://schemas.microsoft.com/office/drawing/2014/main" xmlns="" id="{4E62272B-B783-4915-9322-1483391E0F9F}"/>
              </a:ext>
            </a:extLst>
          </p:cNvPr>
          <p:cNvGrpSpPr/>
          <p:nvPr/>
        </p:nvGrpSpPr>
        <p:grpSpPr>
          <a:xfrm>
            <a:off x="-15442" y="7350161"/>
            <a:ext cx="2987900" cy="420489"/>
            <a:chOff x="1287887" y="1313644"/>
            <a:chExt cx="2150772" cy="476519"/>
          </a:xfrm>
          <a:solidFill>
            <a:srgbClr val="FDDFE6"/>
          </a:solidFill>
        </p:grpSpPr>
        <p:sp>
          <p:nvSpPr>
            <p:cNvPr id="26" name="Delay 10">
              <a:extLst>
                <a:ext uri="{FF2B5EF4-FFF2-40B4-BE49-F238E27FC236}">
                  <a16:creationId xmlns:a16="http://schemas.microsoft.com/office/drawing/2014/main" xmlns="" id="{BCF2989E-4250-48A7-94DC-98D3AEE50EBD}"/>
                </a:ext>
              </a:extLst>
            </p:cNvPr>
            <p:cNvSpPr/>
            <p:nvPr/>
          </p:nvSpPr>
          <p:spPr>
            <a:xfrm>
              <a:off x="2975020" y="1313645"/>
              <a:ext cx="463639" cy="4765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rocess 11">
              <a:extLst>
                <a:ext uri="{FF2B5EF4-FFF2-40B4-BE49-F238E27FC236}">
                  <a16:creationId xmlns:a16="http://schemas.microsoft.com/office/drawing/2014/main" xmlns="" id="{3B95E676-8A91-4F10-A66B-5DAB425F0EF4}"/>
                </a:ext>
              </a:extLst>
            </p:cNvPr>
            <p:cNvSpPr/>
            <p:nvPr/>
          </p:nvSpPr>
          <p:spPr>
            <a:xfrm>
              <a:off x="1287887" y="1313644"/>
              <a:ext cx="1687133" cy="47651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a:solidFill>
                    <a:schemeClr val="bg2">
                      <a:lumMod val="25000"/>
                    </a:schemeClr>
                  </a:solidFill>
                </a:rPr>
                <a:t>Etiology</a:t>
              </a:r>
            </a:p>
          </p:txBody>
        </p:sp>
      </p:grpSp>
      <p:sp>
        <p:nvSpPr>
          <p:cNvPr id="28" name="مربع نص 27"/>
          <p:cNvSpPr txBox="1"/>
          <p:nvPr/>
        </p:nvSpPr>
        <p:spPr>
          <a:xfrm>
            <a:off x="0" y="7714265"/>
            <a:ext cx="6823936" cy="17697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numCol="1" rtlCol="1">
            <a:spAutoFit/>
          </a:bodyPr>
          <a:lstStyle/>
          <a:p>
            <a:pPr algn="l">
              <a:buFont typeface="Courier New" pitchFamily="49" charset="0"/>
              <a:buChar char="o"/>
              <a:defRPr/>
            </a:pPr>
            <a:r>
              <a:rPr lang="en-US" sz="1300" b="1" dirty="0">
                <a:solidFill>
                  <a:srgbClr val="FF0000"/>
                </a:solidFill>
              </a:rPr>
              <a:t> </a:t>
            </a:r>
            <a:r>
              <a:rPr lang="en-US" sz="1200" b="1" dirty="0">
                <a:solidFill>
                  <a:srgbClr val="FF0000"/>
                </a:solidFill>
              </a:rPr>
              <a:t>H. pylori infection </a:t>
            </a:r>
            <a:r>
              <a:rPr lang="en-US" sz="1200" dirty="0">
                <a:ln/>
                <a:solidFill>
                  <a:schemeClr val="bg2">
                    <a:lumMod val="25000"/>
                  </a:schemeClr>
                </a:solidFill>
              </a:rPr>
              <a:t>is the major etiological factor in peptic ulcer disease (95% in duodenal and 80% in gastric ulcer).</a:t>
            </a:r>
          </a:p>
          <a:p>
            <a:pPr>
              <a:buFont typeface="Courier New" pitchFamily="49" charset="0"/>
              <a:buChar char="o"/>
              <a:defRPr/>
            </a:pPr>
            <a:r>
              <a:rPr lang="en-US" sz="1200" dirty="0">
                <a:ln/>
                <a:solidFill>
                  <a:schemeClr val="bg2">
                    <a:lumMod val="25000"/>
                  </a:schemeClr>
                </a:solidFill>
              </a:rPr>
              <a:t> Drugs (e.g.) NSAIDs; corticosteroids, </a:t>
            </a:r>
          </a:p>
          <a:p>
            <a:pPr>
              <a:buFont typeface="Courier New" pitchFamily="49" charset="0"/>
              <a:buChar char="o"/>
              <a:defRPr/>
            </a:pPr>
            <a:r>
              <a:rPr lang="en-US" sz="1200" dirty="0">
                <a:ln/>
                <a:solidFill>
                  <a:schemeClr val="bg2">
                    <a:lumMod val="25000"/>
                  </a:schemeClr>
                </a:solidFill>
              </a:rPr>
              <a:t> Hypersecretory</a:t>
            </a:r>
            <a:r>
              <a:rPr lang="en-US" sz="1200" dirty="0">
                <a:cs typeface="Arial" charset="0"/>
              </a:rPr>
              <a:t> </a:t>
            </a:r>
            <a:r>
              <a:rPr lang="en-US" sz="1200" dirty="0">
                <a:ln/>
                <a:solidFill>
                  <a:schemeClr val="bg2">
                    <a:lumMod val="25000"/>
                  </a:schemeClr>
                </a:solidFill>
              </a:rPr>
              <a:t>states</a:t>
            </a:r>
            <a:r>
              <a:rPr lang="en-US" sz="1200" dirty="0">
                <a:cs typeface="Arial" charset="0"/>
              </a:rPr>
              <a:t> (</a:t>
            </a:r>
            <a:r>
              <a:rPr lang="en-US" sz="1200" dirty="0">
                <a:ln/>
                <a:solidFill>
                  <a:schemeClr val="bg2">
                    <a:lumMod val="25000"/>
                  </a:schemeClr>
                </a:solidFill>
              </a:rPr>
              <a:t>Zollinger</a:t>
            </a:r>
            <a:r>
              <a:rPr lang="en-US" sz="1200" dirty="0">
                <a:cs typeface="Arial" charset="0"/>
              </a:rPr>
              <a:t> </a:t>
            </a:r>
            <a:r>
              <a:rPr lang="en-US" sz="1200" dirty="0">
                <a:ln/>
                <a:solidFill>
                  <a:schemeClr val="bg2">
                    <a:lumMod val="25000"/>
                  </a:schemeClr>
                </a:solidFill>
              </a:rPr>
              <a:t>Ellison syndrome</a:t>
            </a:r>
            <a:r>
              <a:rPr lang="en-US" sz="1200" dirty="0">
                <a:cs typeface="Arial" charset="0"/>
              </a:rPr>
              <a:t>)  “</a:t>
            </a:r>
            <a:r>
              <a:rPr lang="en-US" sz="1200" dirty="0">
                <a:ln/>
                <a:solidFill>
                  <a:srgbClr val="009000"/>
                </a:solidFill>
              </a:rPr>
              <a:t>gastrin</a:t>
            </a:r>
            <a:r>
              <a:rPr lang="en-US" sz="1200" dirty="0">
                <a:cs typeface="Arial" charset="0"/>
              </a:rPr>
              <a:t> </a:t>
            </a:r>
            <a:r>
              <a:rPr lang="en-US" sz="1200" dirty="0">
                <a:ln/>
                <a:solidFill>
                  <a:srgbClr val="009000"/>
                </a:solidFill>
              </a:rPr>
              <a:t>inducing tumor”</a:t>
            </a:r>
          </a:p>
          <a:p>
            <a:pPr lvl="0">
              <a:buFont typeface="Courier New" pitchFamily="49" charset="0"/>
              <a:buChar char="o"/>
              <a:defRPr/>
            </a:pPr>
            <a:r>
              <a:rPr lang="en-US" sz="1200" dirty="0">
                <a:ln/>
                <a:solidFill>
                  <a:schemeClr val="bg2">
                    <a:lumMod val="25000"/>
                  </a:schemeClr>
                </a:solidFill>
              </a:rPr>
              <a:t> Alcohol </a:t>
            </a:r>
          </a:p>
          <a:p>
            <a:pPr lvl="0">
              <a:buFont typeface="Courier New" pitchFamily="49" charset="0"/>
              <a:buChar char="o"/>
              <a:defRPr/>
            </a:pPr>
            <a:r>
              <a:rPr lang="en-US" sz="1200" dirty="0">
                <a:ln/>
                <a:solidFill>
                  <a:schemeClr val="bg2">
                    <a:lumMod val="25000"/>
                  </a:schemeClr>
                </a:solidFill>
              </a:rPr>
              <a:t> Smoking</a:t>
            </a:r>
          </a:p>
          <a:p>
            <a:pPr lvl="0">
              <a:buFont typeface="Courier New" pitchFamily="49" charset="0"/>
              <a:buChar char="o"/>
              <a:defRPr/>
            </a:pPr>
            <a:r>
              <a:rPr lang="en-US" sz="1200" dirty="0">
                <a:ln/>
                <a:solidFill>
                  <a:schemeClr val="bg2">
                    <a:lumMod val="25000"/>
                  </a:schemeClr>
                </a:solidFill>
              </a:rPr>
              <a:t> Caffeine </a:t>
            </a:r>
          </a:p>
          <a:p>
            <a:pPr lvl="0">
              <a:buFont typeface="Courier New" pitchFamily="49" charset="0"/>
              <a:buChar char="o"/>
              <a:defRPr/>
            </a:pPr>
            <a:r>
              <a:rPr lang="en-US" sz="1200" dirty="0">
                <a:ln/>
                <a:solidFill>
                  <a:schemeClr val="bg2">
                    <a:lumMod val="25000"/>
                  </a:schemeClr>
                </a:solidFill>
              </a:rPr>
              <a:t> Diet </a:t>
            </a:r>
          </a:p>
          <a:p>
            <a:pPr lvl="0">
              <a:buFont typeface="Courier New" pitchFamily="49" charset="0"/>
              <a:buChar char="o"/>
              <a:defRPr/>
            </a:pPr>
            <a:r>
              <a:rPr lang="en-US" sz="1200" dirty="0">
                <a:ln/>
                <a:solidFill>
                  <a:schemeClr val="bg2">
                    <a:lumMod val="25000"/>
                  </a:schemeClr>
                </a:solidFill>
              </a:rPr>
              <a:t> Genetic</a:t>
            </a:r>
            <a:r>
              <a:rPr lang="en-US" sz="1200" dirty="0">
                <a:cs typeface="Arial" charset="0"/>
              </a:rPr>
              <a:t> </a:t>
            </a:r>
            <a:r>
              <a:rPr lang="en-US" sz="1200" dirty="0">
                <a:ln/>
                <a:solidFill>
                  <a:schemeClr val="bg2">
                    <a:lumMod val="25000"/>
                  </a:schemeClr>
                </a:solidFill>
              </a:rPr>
              <a:t>factors</a:t>
            </a:r>
            <a:endParaRPr lang="en-US" sz="1200" dirty="0">
              <a:effectLst>
                <a:outerShdw blurRad="38100" dist="38100" dir="2700000" algn="tl">
                  <a:srgbClr val="C0C0C0"/>
                </a:outerShdw>
              </a:effectLst>
              <a:cs typeface="Arial" charset="0"/>
            </a:endParaRPr>
          </a:p>
        </p:txBody>
      </p:sp>
      <p:sp>
        <p:nvSpPr>
          <p:cNvPr id="8" name="TextBox 7"/>
          <p:cNvSpPr txBox="1"/>
          <p:nvPr/>
        </p:nvSpPr>
        <p:spPr>
          <a:xfrm>
            <a:off x="75409" y="5976207"/>
            <a:ext cx="1928193" cy="769441"/>
          </a:xfrm>
          <a:prstGeom prst="rect">
            <a:avLst/>
          </a:prstGeom>
          <a:noFill/>
        </p:spPr>
        <p:txBody>
          <a:bodyPr wrap="square" rtlCol="0">
            <a:spAutoFit/>
          </a:bodyPr>
          <a:lstStyle/>
          <a:p>
            <a:pPr lvl="0"/>
            <a:r>
              <a:rPr lang="en-US" sz="1100" dirty="0">
                <a:ln/>
                <a:solidFill>
                  <a:srgbClr val="009000"/>
                </a:solidFill>
              </a:rPr>
              <a:t>One of the main action of Prostaglandins </a:t>
            </a:r>
            <a:r>
              <a:rPr lang="en-US" sz="1100" dirty="0">
                <a:solidFill>
                  <a:srgbClr val="009000"/>
                </a:solidFill>
              </a:rPr>
              <a:t>is increase the turnover and regeneration of damaged cells</a:t>
            </a:r>
          </a:p>
        </p:txBody>
      </p:sp>
      <p:sp>
        <p:nvSpPr>
          <p:cNvPr id="22" name="TextBox 21"/>
          <p:cNvSpPr txBox="1"/>
          <p:nvPr/>
        </p:nvSpPr>
        <p:spPr>
          <a:xfrm>
            <a:off x="4663666" y="8883119"/>
            <a:ext cx="2112310" cy="851297"/>
          </a:xfrm>
          <a:prstGeom prst="flowChartAlternateProcess">
            <a:avLst/>
          </a:prstGeom>
          <a:noFill/>
          <a:ln>
            <a:solidFill>
              <a:schemeClr val="accent5">
                <a:lumMod val="60000"/>
                <a:lumOff val="40000"/>
              </a:schemeClr>
            </a:solidFill>
          </a:ln>
        </p:spPr>
        <p:txBody>
          <a:bodyPr wrap="square" rtlCol="0">
            <a:spAutoFit/>
          </a:bodyPr>
          <a:lstStyle/>
          <a:p>
            <a:pPr lvl="0"/>
            <a:r>
              <a:rPr lang="en-US" sz="1100" dirty="0">
                <a:ln/>
                <a:solidFill>
                  <a:srgbClr val="009000"/>
                </a:solidFill>
              </a:rPr>
              <a:t>When a Pt. comes with peptic ulcer first thing we must do is excluding of H.pylori because its treatment is totally different </a:t>
            </a:r>
            <a:endParaRPr lang="en-US" sz="1100" dirty="0">
              <a:solidFill>
                <a:srgbClr val="009000"/>
              </a:solidFill>
            </a:endParaRPr>
          </a:p>
        </p:txBody>
      </p:sp>
      <p:sp>
        <p:nvSpPr>
          <p:cNvPr id="9" name="Right Brace 8"/>
          <p:cNvSpPr/>
          <p:nvPr/>
        </p:nvSpPr>
        <p:spPr>
          <a:xfrm>
            <a:off x="980098" y="8560966"/>
            <a:ext cx="187884" cy="408149"/>
          </a:xfrm>
          <a:prstGeom prst="rightBrace">
            <a:avLst/>
          </a:prstGeom>
          <a:ln w="12700">
            <a:solidFill>
              <a:srgbClr val="009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19050">
                <a:solidFill>
                  <a:schemeClr val="tx1"/>
                </a:solidFill>
              </a:ln>
              <a:solidFill>
                <a:srgbClr val="009000"/>
              </a:solidFill>
            </a:endParaRPr>
          </a:p>
        </p:txBody>
      </p:sp>
      <p:sp>
        <p:nvSpPr>
          <p:cNvPr id="23" name="TextBox 22"/>
          <p:cNvSpPr txBox="1"/>
          <p:nvPr/>
        </p:nvSpPr>
        <p:spPr>
          <a:xfrm>
            <a:off x="1172089" y="8641929"/>
            <a:ext cx="1956987" cy="246221"/>
          </a:xfrm>
          <a:prstGeom prst="rect">
            <a:avLst/>
          </a:prstGeom>
          <a:noFill/>
        </p:spPr>
        <p:txBody>
          <a:bodyPr wrap="square" rtlCol="0">
            <a:spAutoFit/>
          </a:bodyPr>
          <a:lstStyle/>
          <a:p>
            <a:pPr lvl="0"/>
            <a:r>
              <a:rPr lang="en-US" sz="1000" dirty="0">
                <a:ln/>
                <a:solidFill>
                  <a:srgbClr val="009000"/>
                </a:solidFill>
              </a:rPr>
              <a:t>Increase HCl production </a:t>
            </a:r>
            <a:endParaRPr lang="en-US" sz="1000" dirty="0">
              <a:solidFill>
                <a:srgbClr val="009000"/>
              </a:solidFill>
            </a:endParaRPr>
          </a:p>
        </p:txBody>
      </p:sp>
      <p:sp>
        <p:nvSpPr>
          <p:cNvPr id="24" name="TextBox 23"/>
          <p:cNvSpPr txBox="1"/>
          <p:nvPr/>
        </p:nvSpPr>
        <p:spPr>
          <a:xfrm>
            <a:off x="1172089" y="9225804"/>
            <a:ext cx="2885235" cy="246221"/>
          </a:xfrm>
          <a:prstGeom prst="rect">
            <a:avLst/>
          </a:prstGeom>
          <a:noFill/>
        </p:spPr>
        <p:txBody>
          <a:bodyPr wrap="square" rtlCol="0">
            <a:spAutoFit/>
          </a:bodyPr>
          <a:lstStyle/>
          <a:p>
            <a:pPr lvl="0"/>
            <a:r>
              <a:rPr lang="en-US" sz="1000" dirty="0">
                <a:ln/>
                <a:solidFill>
                  <a:srgbClr val="009000"/>
                </a:solidFill>
              </a:rPr>
              <a:t>“O blood group are susceptible to have peptic ulcer” </a:t>
            </a:r>
            <a:endParaRPr lang="en-US" sz="1000" dirty="0">
              <a:solidFill>
                <a:srgbClr val="009000"/>
              </a:solidFill>
            </a:endParaRPr>
          </a:p>
        </p:txBody>
      </p:sp>
      <p:sp>
        <p:nvSpPr>
          <p:cNvPr id="29" name="TextBox 28"/>
          <p:cNvSpPr txBox="1"/>
          <p:nvPr/>
        </p:nvSpPr>
        <p:spPr>
          <a:xfrm>
            <a:off x="374846" y="9020808"/>
            <a:ext cx="1956987" cy="246221"/>
          </a:xfrm>
          <a:prstGeom prst="rect">
            <a:avLst/>
          </a:prstGeom>
          <a:noFill/>
        </p:spPr>
        <p:txBody>
          <a:bodyPr wrap="square" rtlCol="0">
            <a:spAutoFit/>
          </a:bodyPr>
          <a:lstStyle/>
          <a:p>
            <a:pPr lvl="0"/>
            <a:r>
              <a:rPr lang="en-US" sz="1000" dirty="0">
                <a:ln/>
                <a:solidFill>
                  <a:srgbClr val="009000"/>
                </a:solidFill>
              </a:rPr>
              <a:t> “Spicy food”</a:t>
            </a:r>
            <a:endParaRPr lang="en-US" sz="1000" dirty="0">
              <a:solidFill>
                <a:srgbClr val="009000"/>
              </a:solidFill>
            </a:endParaRPr>
          </a:p>
        </p:txBody>
      </p:sp>
      <p:sp>
        <p:nvSpPr>
          <p:cNvPr id="2" name="Speech Bubble: Rectangle 1">
            <a:extLst>
              <a:ext uri="{FF2B5EF4-FFF2-40B4-BE49-F238E27FC236}">
                <a16:creationId xmlns:a16="http://schemas.microsoft.com/office/drawing/2014/main" xmlns="" id="{D7B3648B-1ACC-431F-B921-F0615516E346}"/>
              </a:ext>
            </a:extLst>
          </p:cNvPr>
          <p:cNvSpPr/>
          <p:nvPr/>
        </p:nvSpPr>
        <p:spPr>
          <a:xfrm>
            <a:off x="106562" y="5978754"/>
            <a:ext cx="1788154" cy="819300"/>
          </a:xfrm>
          <a:prstGeom prst="wedgeRectCallout">
            <a:avLst>
              <a:gd name="adj1" fmla="val 54143"/>
              <a:gd name="adj2" fmla="val -64181"/>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ستطيل مستدير الزوايا 5"/>
          <p:cNvSpPr/>
          <p:nvPr/>
        </p:nvSpPr>
        <p:spPr>
          <a:xfrm>
            <a:off x="783953" y="5643926"/>
            <a:ext cx="2733258" cy="204955"/>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algn="ctr"/>
            <a:r>
              <a:rPr lang="en-US" sz="1050" b="1" dirty="0">
                <a:solidFill>
                  <a:srgbClr val="009193"/>
                </a:solidFill>
              </a:rPr>
              <a:t>The stomach between </a:t>
            </a:r>
            <a:r>
              <a:rPr lang="en-US" sz="1050" b="1" u="sng" dirty="0">
                <a:solidFill>
                  <a:srgbClr val="009193"/>
                </a:solidFill>
              </a:rPr>
              <a:t>E</a:t>
            </a:r>
            <a:r>
              <a:rPr lang="en-US" sz="1050" b="1" dirty="0">
                <a:solidFill>
                  <a:srgbClr val="009193"/>
                </a:solidFill>
              </a:rPr>
              <a:t>sophagus &amp; </a:t>
            </a:r>
            <a:r>
              <a:rPr lang="en-US" sz="1050" b="1" u="sng" dirty="0">
                <a:solidFill>
                  <a:srgbClr val="009193"/>
                </a:solidFill>
              </a:rPr>
              <a:t>I</a:t>
            </a:r>
            <a:r>
              <a:rPr lang="en-US" sz="1050" b="1" dirty="0">
                <a:solidFill>
                  <a:srgbClr val="009193"/>
                </a:solidFill>
              </a:rPr>
              <a:t>ntestine </a:t>
            </a:r>
            <a:endParaRPr lang="ar-SA" sz="1050" b="1" dirty="0">
              <a:solidFill>
                <a:srgbClr val="009193"/>
              </a:solidFill>
            </a:endParaRPr>
          </a:p>
        </p:txBody>
      </p:sp>
      <p:pic>
        <p:nvPicPr>
          <p:cNvPr id="30" name="Picture 2" descr="http://2.bp.blogspot.com/-zN3IB-FURUw/T3ru_QUuyII/AAAAAAAAAMk/TNcfyjgf2t8/s1600/673911_xlarge.jpg"/>
          <p:cNvPicPr>
            <a:picLocks noChangeAspect="1" noChangeArrowheads="1"/>
          </p:cNvPicPr>
          <p:nvPr/>
        </p:nvPicPr>
        <p:blipFill rotWithShape="1">
          <a:blip r:embed="rId7">
            <a:lum bright="-10000" contrast="6000"/>
            <a:extLst>
              <a:ext uri="{28A0092B-C50C-407E-A947-70E740481C1C}">
                <a14:useLocalDpi xmlns:a14="http://schemas.microsoft.com/office/drawing/2010/main" val="0"/>
              </a:ext>
            </a:extLst>
          </a:blip>
          <a:srcRect l="1616" t="3255" r="3108" b="7556"/>
          <a:stretch/>
        </p:blipFill>
        <p:spPr bwMode="auto">
          <a:xfrm>
            <a:off x="3517211" y="6075580"/>
            <a:ext cx="3258474" cy="151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582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p:nvPr/>
        </p:nvSpPr>
        <p:spPr>
          <a:xfrm>
            <a:off x="0" y="0"/>
            <a:ext cx="6858000" cy="586812"/>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Introduction</a:t>
            </a:r>
          </a:p>
        </p:txBody>
      </p:sp>
      <p:sp>
        <p:nvSpPr>
          <p:cNvPr id="7" name="Arrow: Pentagon 1">
            <a:extLst>
              <a:ext uri="{FF2B5EF4-FFF2-40B4-BE49-F238E27FC236}">
                <a16:creationId xmlns:a16="http://schemas.microsoft.com/office/drawing/2014/main" xmlns="" id="{C85CD315-5AD2-4C98-91D8-2A02256190A9}"/>
              </a:ext>
            </a:extLst>
          </p:cNvPr>
          <p:cNvSpPr/>
          <p:nvPr/>
        </p:nvSpPr>
        <p:spPr>
          <a:xfrm>
            <a:off x="14990" y="753733"/>
            <a:ext cx="2872298" cy="429851"/>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indent="-609600" algn="ctr">
              <a:defRPr/>
            </a:pPr>
            <a:r>
              <a:rPr lang="en-US" sz="2400" b="1" dirty="0">
                <a:ln/>
                <a:solidFill>
                  <a:schemeClr val="bg2">
                    <a:lumMod val="25000"/>
                  </a:schemeClr>
                </a:solidFill>
              </a:rPr>
              <a:t>Gastric secretions</a:t>
            </a:r>
          </a:p>
        </p:txBody>
      </p:sp>
      <p:sp>
        <p:nvSpPr>
          <p:cNvPr id="9" name="مربع نص 8"/>
          <p:cNvSpPr txBox="1"/>
          <p:nvPr/>
        </p:nvSpPr>
        <p:spPr>
          <a:xfrm>
            <a:off x="20955" y="1209207"/>
            <a:ext cx="6167718" cy="892552"/>
          </a:xfrm>
          <a:prstGeom prst="rect">
            <a:avLst/>
          </a:prstGeom>
          <a:noFill/>
          <a:ln>
            <a:noFill/>
          </a:ln>
        </p:spPr>
        <p:txBody>
          <a:bodyPr wrap="square" rtlCol="1">
            <a:spAutoFit/>
          </a:bodyPr>
          <a:lstStyle/>
          <a:p>
            <a:pPr>
              <a:spcBef>
                <a:spcPts val="600"/>
              </a:spcBef>
              <a:defRPr/>
            </a:pPr>
            <a:r>
              <a:rPr lang="en-US" sz="1400" dirty="0">
                <a:solidFill>
                  <a:schemeClr val="dk1"/>
                </a:solidFill>
                <a:latin typeface="Sitka Banner" panose="02000505000000020004" pitchFamily="2" charset="0"/>
                <a:cs typeface="Arial" charset="0"/>
              </a:rPr>
              <a:t>1- HCl and intrinsic factor (Parietal cells).</a:t>
            </a:r>
          </a:p>
          <a:p>
            <a:pPr>
              <a:spcBef>
                <a:spcPts val="600"/>
              </a:spcBef>
              <a:defRPr/>
            </a:pPr>
            <a:r>
              <a:rPr lang="en-US" sz="1400" dirty="0">
                <a:solidFill>
                  <a:schemeClr val="dk1"/>
                </a:solidFill>
                <a:latin typeface="Sitka Banner" panose="02000505000000020004" pitchFamily="2" charset="0"/>
                <a:cs typeface="Arial" charset="0"/>
              </a:rPr>
              <a:t>2- Pepsinogens (Chief cells).</a:t>
            </a:r>
          </a:p>
          <a:p>
            <a:pPr>
              <a:spcBef>
                <a:spcPts val="600"/>
              </a:spcBef>
              <a:defRPr/>
            </a:pPr>
            <a:r>
              <a:rPr lang="en-US" sz="1400" dirty="0">
                <a:solidFill>
                  <a:schemeClr val="dk1"/>
                </a:solidFill>
                <a:latin typeface="Sitka Banner" panose="02000505000000020004" pitchFamily="2" charset="0"/>
                <a:cs typeface="Arial" charset="0"/>
              </a:rPr>
              <a:t>3- Mucus, bicarbonate (mucus-secreting cells).</a:t>
            </a:r>
          </a:p>
        </p:txBody>
      </p:sp>
      <p:sp>
        <p:nvSpPr>
          <p:cNvPr id="10" name="Arrow: Pentagon 1">
            <a:extLst>
              <a:ext uri="{FF2B5EF4-FFF2-40B4-BE49-F238E27FC236}">
                <a16:creationId xmlns:a16="http://schemas.microsoft.com/office/drawing/2014/main" xmlns="" id="{C85CD315-5AD2-4C98-91D8-2A02256190A9}"/>
              </a:ext>
            </a:extLst>
          </p:cNvPr>
          <p:cNvSpPr/>
          <p:nvPr/>
        </p:nvSpPr>
        <p:spPr>
          <a:xfrm>
            <a:off x="14990" y="2262734"/>
            <a:ext cx="3310448" cy="457756"/>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marL="609600" indent="-609600">
              <a:defRPr/>
            </a:pPr>
            <a:r>
              <a:rPr lang="en-US" sz="1800" b="1" dirty="0">
                <a:ln/>
                <a:solidFill>
                  <a:schemeClr val="bg2">
                    <a:lumMod val="25000"/>
                  </a:schemeClr>
                </a:solidFill>
              </a:rPr>
              <a:t>Regulation of gastric secretions</a:t>
            </a:r>
          </a:p>
        </p:txBody>
      </p:sp>
      <p:sp>
        <p:nvSpPr>
          <p:cNvPr id="11" name="مربع نص 10"/>
          <p:cNvSpPr txBox="1"/>
          <p:nvPr/>
        </p:nvSpPr>
        <p:spPr>
          <a:xfrm>
            <a:off x="0" y="2809983"/>
            <a:ext cx="6526088" cy="1231106"/>
          </a:xfrm>
          <a:prstGeom prst="rect">
            <a:avLst/>
          </a:prstGeom>
          <a:noFill/>
          <a:ln>
            <a:noFill/>
          </a:ln>
        </p:spPr>
        <p:txBody>
          <a:bodyPr wrap="square" rtlCol="1">
            <a:spAutoFit/>
          </a:bodyPr>
          <a:lstStyle/>
          <a:p>
            <a:pPr marL="609600" indent="-609600">
              <a:defRPr/>
            </a:pPr>
            <a:r>
              <a:rPr lang="en-US" sz="1600" b="1" dirty="0">
                <a:solidFill>
                  <a:schemeClr val="dk1"/>
                </a:solidFill>
                <a:latin typeface="Sitka Banner" panose="02000505000000020004" pitchFamily="2" charset="0"/>
                <a:cs typeface="Arial" charset="0"/>
              </a:rPr>
              <a:t>Parietal cells secrete acid in response to</a:t>
            </a:r>
            <a:r>
              <a:rPr lang="en-US" sz="1600" dirty="0">
                <a:solidFill>
                  <a:schemeClr val="dk1"/>
                </a:solidFill>
                <a:latin typeface="Sitka Banner" panose="02000505000000020004" pitchFamily="2" charset="0"/>
                <a:cs typeface="Arial" charset="0"/>
              </a:rPr>
              <a:t>:</a:t>
            </a:r>
          </a:p>
          <a:p>
            <a:pPr marL="609600" indent="-609600">
              <a:defRPr/>
            </a:pPr>
            <a:r>
              <a:rPr lang="en-US" sz="1600" dirty="0">
                <a:solidFill>
                  <a:schemeClr val="dk1"/>
                </a:solidFill>
                <a:latin typeface="Sitka Banner" panose="02000505000000020004" pitchFamily="2" charset="0"/>
                <a:cs typeface="Arial" charset="0"/>
              </a:rPr>
              <a:t>   </a:t>
            </a:r>
            <a:r>
              <a:rPr lang="en-US" sz="1400" dirty="0">
                <a:solidFill>
                  <a:schemeClr val="dk1"/>
                </a:solidFill>
                <a:latin typeface="Sitka Banner" panose="02000505000000020004" pitchFamily="2" charset="0"/>
                <a:cs typeface="Arial" charset="0"/>
              </a:rPr>
              <a:t>1- Ach (neurotransmitter): M3 receptors.</a:t>
            </a:r>
            <a:r>
              <a:rPr lang="en-US" sz="1400" dirty="0">
                <a:solidFill>
                  <a:srgbClr val="009000"/>
                </a:solidFill>
                <a:latin typeface="Sitka Banner" panose="02000505000000020004" pitchFamily="2" charset="0"/>
                <a:cs typeface="Arial" charset="0"/>
              </a:rPr>
              <a:t> It is not effective alone</a:t>
            </a:r>
          </a:p>
          <a:p>
            <a:pPr marL="609600" indent="-609600">
              <a:defRPr/>
            </a:pPr>
            <a:r>
              <a:rPr lang="en-US" sz="1400" dirty="0">
                <a:solidFill>
                  <a:schemeClr val="dk1"/>
                </a:solidFill>
                <a:latin typeface="Sitka Banner" panose="02000505000000020004" pitchFamily="2" charset="0"/>
                <a:cs typeface="Arial" charset="0"/>
              </a:rPr>
              <a:t>   2- Gastrin (hormone): CCK2 receptors (cholecystokinin) </a:t>
            </a:r>
            <a:r>
              <a:rPr lang="en-US" sz="1400" dirty="0">
                <a:solidFill>
                  <a:srgbClr val="009000"/>
                </a:solidFill>
                <a:latin typeface="Sitka Banner" panose="02000505000000020004" pitchFamily="2" charset="0"/>
                <a:cs typeface="Arial" charset="0"/>
              </a:rPr>
              <a:t>it’s NOT approved yet </a:t>
            </a:r>
          </a:p>
          <a:p>
            <a:pPr marL="609600" indent="-609600">
              <a:defRPr/>
            </a:pPr>
            <a:r>
              <a:rPr lang="en-US" sz="1400" dirty="0">
                <a:solidFill>
                  <a:schemeClr val="dk1"/>
                </a:solidFill>
                <a:latin typeface="Sitka Banner" panose="02000505000000020004" pitchFamily="2" charset="0"/>
                <a:cs typeface="Arial" charset="0"/>
              </a:rPr>
              <a:t>   3- Histamine (local hormone): H2 receptors</a:t>
            </a:r>
          </a:p>
          <a:p>
            <a:pPr marL="609600" indent="-609600">
              <a:defRPr/>
            </a:pPr>
            <a:r>
              <a:rPr lang="en-US" sz="1400" dirty="0">
                <a:solidFill>
                  <a:schemeClr val="dk1"/>
                </a:solidFill>
                <a:latin typeface="Sitka Banner" panose="02000505000000020004" pitchFamily="2" charset="0"/>
                <a:cs typeface="Arial" charset="0"/>
              </a:rPr>
              <a:t>   4- Proton pump (H+/ K+ ATPase) </a:t>
            </a:r>
          </a:p>
        </p:txBody>
      </p:sp>
      <p:pic>
        <p:nvPicPr>
          <p:cNvPr id="13" name="Picture 2"/>
          <p:cNvPicPr>
            <a:picLocks noChangeAspect="1" noChangeArrowheads="1"/>
          </p:cNvPicPr>
          <p:nvPr/>
        </p:nvPicPr>
        <p:blipFill rotWithShape="1">
          <a:blip r:embed="rId3"/>
          <a:srcRect l="1310" r="2977"/>
          <a:stretch/>
        </p:blipFill>
        <p:spPr bwMode="auto">
          <a:xfrm>
            <a:off x="85130" y="4130581"/>
            <a:ext cx="3195338" cy="2652898"/>
          </a:xfrm>
          <a:prstGeom prst="rect">
            <a:avLst/>
          </a:prstGeom>
          <a:noFill/>
          <a:ln w="9525">
            <a:noFill/>
            <a:miter lim="800000"/>
            <a:headEnd/>
            <a:tailEnd/>
          </a:ln>
        </p:spPr>
      </p:pic>
      <p:pic>
        <p:nvPicPr>
          <p:cNvPr id="14" name="Picture 3" descr="showimage.jpg"/>
          <p:cNvPicPr>
            <a:picLocks noChangeAspect="1"/>
          </p:cNvPicPr>
          <p:nvPr/>
        </p:nvPicPr>
        <p:blipFill rotWithShape="1">
          <a:blip r:embed="rId4"/>
          <a:srcRect b="4887"/>
          <a:stretch/>
        </p:blipFill>
        <p:spPr bwMode="auto">
          <a:xfrm>
            <a:off x="3325438" y="3892394"/>
            <a:ext cx="3462854" cy="3033039"/>
          </a:xfrm>
          <a:prstGeom prst="rect">
            <a:avLst/>
          </a:prstGeom>
          <a:noFill/>
          <a:ln w="9525">
            <a:noFill/>
            <a:miter lim="800000"/>
            <a:headEnd/>
            <a:tailEnd/>
          </a:ln>
        </p:spPr>
      </p:pic>
      <p:sp>
        <p:nvSpPr>
          <p:cNvPr id="15" name="TextBox 5"/>
          <p:cNvSpPr txBox="1"/>
          <p:nvPr/>
        </p:nvSpPr>
        <p:spPr>
          <a:xfrm>
            <a:off x="2893274" y="5323136"/>
            <a:ext cx="1071451" cy="340519"/>
          </a:xfrm>
          <a:prstGeom prst="wedgeRoundRectCallout">
            <a:avLst>
              <a:gd name="adj1" fmla="val 63827"/>
              <a:gd name="adj2" fmla="val -60304"/>
              <a:gd name="adj3" fmla="val 16667"/>
            </a:avLst>
          </a:prstGeom>
          <a:solidFill>
            <a:schemeClr val="bg1"/>
          </a:solidFill>
          <a:ln>
            <a:solidFill>
              <a:srgbClr val="00B0F0"/>
            </a:solidFill>
          </a:ln>
        </p:spPr>
        <p:txBody>
          <a:bodyPr wrap="square" rtlCol="0">
            <a:spAutoFit/>
          </a:bodyPr>
          <a:lstStyle/>
          <a:p>
            <a:pPr lvl="0" algn="ctr"/>
            <a:r>
              <a:rPr lang="en-US" sz="700" dirty="0">
                <a:ln/>
                <a:solidFill>
                  <a:srgbClr val="009000"/>
                </a:solidFill>
              </a:rPr>
              <a:t>G-protein linked receptors </a:t>
            </a:r>
            <a:r>
              <a:rPr lang="en-US" sz="700" b="1" dirty="0">
                <a:ln/>
                <a:solidFill>
                  <a:srgbClr val="FF0000"/>
                </a:solidFill>
              </a:rPr>
              <a:t>(important) </a:t>
            </a:r>
            <a:endParaRPr lang="en-US" sz="700" b="1" dirty="0">
              <a:solidFill>
                <a:srgbClr val="FF0000"/>
              </a:solidFill>
            </a:endParaRPr>
          </a:p>
        </p:txBody>
      </p:sp>
      <p:sp>
        <p:nvSpPr>
          <p:cNvPr id="16" name="Rectangle 1"/>
          <p:cNvSpPr/>
          <p:nvPr/>
        </p:nvSpPr>
        <p:spPr>
          <a:xfrm>
            <a:off x="4089999" y="5239836"/>
            <a:ext cx="1933732" cy="136387"/>
          </a:xfrm>
          <a:prstGeom prst="rect">
            <a:avLst/>
          </a:prstGeom>
          <a:noFill/>
          <a:ln w="28575">
            <a:solidFill>
              <a:srgbClr val="00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6"/>
          <p:cNvSpPr txBox="1"/>
          <p:nvPr/>
        </p:nvSpPr>
        <p:spPr>
          <a:xfrm>
            <a:off x="5720445" y="5751008"/>
            <a:ext cx="978879" cy="340519"/>
          </a:xfrm>
          <a:prstGeom prst="wedgeRoundRectCallout">
            <a:avLst>
              <a:gd name="adj1" fmla="val -76157"/>
              <a:gd name="adj2" fmla="val -68560"/>
              <a:gd name="adj3" fmla="val 16667"/>
            </a:avLst>
          </a:prstGeom>
          <a:solidFill>
            <a:schemeClr val="bg1"/>
          </a:solidFill>
          <a:ln>
            <a:solidFill>
              <a:srgbClr val="00B0F0"/>
            </a:solidFill>
          </a:ln>
        </p:spPr>
        <p:txBody>
          <a:bodyPr wrap="square" rtlCol="0">
            <a:spAutoFit/>
          </a:bodyPr>
          <a:lstStyle/>
          <a:p>
            <a:pPr lvl="0" algn="ctr"/>
            <a:r>
              <a:rPr lang="en-US" sz="700" dirty="0">
                <a:ln/>
                <a:solidFill>
                  <a:srgbClr val="009000"/>
                </a:solidFill>
              </a:rPr>
              <a:t>“cAMP dependent pathway” </a:t>
            </a:r>
            <a:endParaRPr lang="en-US" sz="700" b="1" dirty="0">
              <a:solidFill>
                <a:srgbClr val="FF0000"/>
              </a:solidFill>
            </a:endParaRPr>
          </a:p>
        </p:txBody>
      </p:sp>
      <p:sp>
        <p:nvSpPr>
          <p:cNvPr id="18" name="TextBox 7"/>
          <p:cNvSpPr txBox="1"/>
          <p:nvPr/>
        </p:nvSpPr>
        <p:spPr>
          <a:xfrm>
            <a:off x="3782333" y="5792587"/>
            <a:ext cx="543819" cy="459700"/>
          </a:xfrm>
          <a:prstGeom prst="wedgeRoundRectCallout">
            <a:avLst>
              <a:gd name="adj1" fmla="val 78659"/>
              <a:gd name="adj2" fmla="val -65277"/>
              <a:gd name="adj3" fmla="val 16667"/>
            </a:avLst>
          </a:prstGeom>
          <a:solidFill>
            <a:schemeClr val="bg1"/>
          </a:solidFill>
          <a:ln>
            <a:solidFill>
              <a:srgbClr val="00B0F0"/>
            </a:solidFill>
          </a:ln>
        </p:spPr>
        <p:txBody>
          <a:bodyPr wrap="square" rtlCol="0">
            <a:spAutoFit/>
          </a:bodyPr>
          <a:lstStyle/>
          <a:p>
            <a:pPr lvl="0" algn="ctr"/>
            <a:r>
              <a:rPr lang="en-US" sz="700" dirty="0">
                <a:ln/>
                <a:solidFill>
                  <a:srgbClr val="009000"/>
                </a:solidFill>
              </a:rPr>
              <a:t>Increase Ca2+  via IP3</a:t>
            </a:r>
            <a:endParaRPr lang="en-US" sz="700" b="1" dirty="0">
              <a:solidFill>
                <a:srgbClr val="FF0000"/>
              </a:solidFill>
            </a:endParaRPr>
          </a:p>
        </p:txBody>
      </p:sp>
      <p:pic>
        <p:nvPicPr>
          <p:cNvPr id="19" name="Picture 8"/>
          <p:cNvPicPr>
            <a:picLocks noChangeAspect="1" noChangeArrowheads="1"/>
          </p:cNvPicPr>
          <p:nvPr/>
        </p:nvPicPr>
        <p:blipFill>
          <a:blip r:embed="rId5">
            <a:lum bright="-20000" contrast="16000"/>
          </a:blip>
          <a:srcRect/>
          <a:stretch>
            <a:fillRect/>
          </a:stretch>
        </p:blipFill>
        <p:spPr>
          <a:xfrm>
            <a:off x="1520682" y="7523818"/>
            <a:ext cx="3489591" cy="2164544"/>
          </a:xfrm>
          <a:prstGeom prst="rect">
            <a:avLst/>
          </a:prstGeom>
          <a:noFill/>
        </p:spPr>
      </p:pic>
      <p:sp>
        <p:nvSpPr>
          <p:cNvPr id="20" name="Oval 9"/>
          <p:cNvSpPr/>
          <p:nvPr/>
        </p:nvSpPr>
        <p:spPr>
          <a:xfrm>
            <a:off x="2391267" y="8650438"/>
            <a:ext cx="820448" cy="25730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0"/>
          <p:cNvSpPr txBox="1"/>
          <p:nvPr/>
        </p:nvSpPr>
        <p:spPr>
          <a:xfrm>
            <a:off x="272843" y="8695723"/>
            <a:ext cx="1948722" cy="340134"/>
          </a:xfrm>
          <a:prstGeom prst="wedgeRoundRectCallout">
            <a:avLst>
              <a:gd name="adj1" fmla="val 61694"/>
              <a:gd name="adj2" fmla="val -9910"/>
              <a:gd name="adj3" fmla="val 16667"/>
            </a:avLst>
          </a:prstGeom>
          <a:solidFill>
            <a:schemeClr val="bg1"/>
          </a:solidFill>
          <a:ln>
            <a:solidFill>
              <a:srgbClr val="00B0F0"/>
            </a:solidFill>
          </a:ln>
        </p:spPr>
        <p:txBody>
          <a:bodyPr wrap="square" rtlCol="0">
            <a:spAutoFit/>
          </a:bodyPr>
          <a:lstStyle/>
          <a:p>
            <a:pPr lvl="0"/>
            <a:r>
              <a:rPr lang="en-US" sz="700" dirty="0">
                <a:ln/>
                <a:solidFill>
                  <a:srgbClr val="009000"/>
                </a:solidFill>
              </a:rPr>
              <a:t>Its formation is an important step to get H+ and HCO3- to make HCl as a final products </a:t>
            </a:r>
            <a:endParaRPr lang="en-US" sz="700" dirty="0">
              <a:solidFill>
                <a:srgbClr val="FF0000"/>
              </a:solidFill>
            </a:endParaRPr>
          </a:p>
        </p:txBody>
      </p:sp>
      <p:sp>
        <p:nvSpPr>
          <p:cNvPr id="22" name="Arrow: Pentagon 1">
            <a:extLst>
              <a:ext uri="{FF2B5EF4-FFF2-40B4-BE49-F238E27FC236}">
                <a16:creationId xmlns:a16="http://schemas.microsoft.com/office/drawing/2014/main" xmlns="" id="{168C9FC5-790C-45D5-BA25-40659FF98D91}"/>
              </a:ext>
            </a:extLst>
          </p:cNvPr>
          <p:cNvSpPr/>
          <p:nvPr/>
        </p:nvSpPr>
        <p:spPr>
          <a:xfrm>
            <a:off x="17424" y="6967922"/>
            <a:ext cx="3679559" cy="371453"/>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marL="609600" indent="-609600" algn="ctr">
              <a:defRPr/>
            </a:pPr>
            <a:r>
              <a:rPr lang="en-US" sz="1800" b="1" dirty="0">
                <a:ln/>
                <a:solidFill>
                  <a:schemeClr val="bg2">
                    <a:lumMod val="25000"/>
                  </a:schemeClr>
                </a:solidFill>
              </a:rPr>
              <a:t>Gastric secretion by parietal cells</a:t>
            </a:r>
          </a:p>
        </p:txBody>
      </p:sp>
      <p:sp>
        <p:nvSpPr>
          <p:cNvPr id="23" name="Oval 4">
            <a:extLst>
              <a:ext uri="{FF2B5EF4-FFF2-40B4-BE49-F238E27FC236}">
                <a16:creationId xmlns:a16="http://schemas.microsoft.com/office/drawing/2014/main" xmlns="" id="{E2E357F8-CC97-4EF1-B965-AE83D9767CE3}"/>
              </a:ext>
            </a:extLst>
          </p:cNvPr>
          <p:cNvSpPr/>
          <p:nvPr/>
        </p:nvSpPr>
        <p:spPr>
          <a:xfrm>
            <a:off x="4448237" y="8695723"/>
            <a:ext cx="388418" cy="19716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2">
            <a:extLst>
              <a:ext uri="{FF2B5EF4-FFF2-40B4-BE49-F238E27FC236}">
                <a16:creationId xmlns:a16="http://schemas.microsoft.com/office/drawing/2014/main" xmlns="" id="{57D4BBA1-B342-4A86-8843-81BDB23AFD25}"/>
              </a:ext>
            </a:extLst>
          </p:cNvPr>
          <p:cNvSpPr/>
          <p:nvPr/>
        </p:nvSpPr>
        <p:spPr>
          <a:xfrm>
            <a:off x="4425781" y="7608795"/>
            <a:ext cx="388418" cy="25861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3">
            <a:extLst>
              <a:ext uri="{FF2B5EF4-FFF2-40B4-BE49-F238E27FC236}">
                <a16:creationId xmlns:a16="http://schemas.microsoft.com/office/drawing/2014/main" xmlns="" id="{C5630A4D-154D-47FD-8DB9-CC05685296F8}"/>
              </a:ext>
            </a:extLst>
          </p:cNvPr>
          <p:cNvSpPr/>
          <p:nvPr/>
        </p:nvSpPr>
        <p:spPr>
          <a:xfrm>
            <a:off x="2758561" y="8922737"/>
            <a:ext cx="831919" cy="3299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8)">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801588"/>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Overview on the treatment of peptic ulcer </a:t>
            </a:r>
          </a:p>
        </p:txBody>
      </p:sp>
      <p:graphicFrame>
        <p:nvGraphicFramePr>
          <p:cNvPr id="4" name="رسم تخطيطي 3"/>
          <p:cNvGraphicFramePr/>
          <p:nvPr>
            <p:extLst>
              <p:ext uri="{D42A27DB-BD31-4B8C-83A1-F6EECF244321}">
                <p14:modId xmlns:p14="http://schemas.microsoft.com/office/powerpoint/2010/main" val="2813937455"/>
              </p:ext>
            </p:extLst>
          </p:nvPr>
        </p:nvGraphicFramePr>
        <p:xfrm>
          <a:off x="11152" y="1849506"/>
          <a:ext cx="6086006" cy="7036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6467" y="1208875"/>
            <a:ext cx="3042533" cy="953453"/>
          </a:xfrm>
          <a:prstGeom prst="wedgeRoundRectCallout">
            <a:avLst>
              <a:gd name="adj1" fmla="val -35057"/>
              <a:gd name="adj2" fmla="val 94902"/>
              <a:gd name="adj3" fmla="val 16667"/>
            </a:avLst>
          </a:prstGeom>
          <a:solidFill>
            <a:schemeClr val="bg1"/>
          </a:solidFill>
          <a:ln>
            <a:solidFill>
              <a:srgbClr val="00B0F0"/>
            </a:solidFill>
          </a:ln>
        </p:spPr>
        <p:txBody>
          <a:bodyPr wrap="square" rtlCol="0">
            <a:spAutoFit/>
          </a:bodyPr>
          <a:lstStyle/>
          <a:p>
            <a:pPr lvl="0"/>
            <a:r>
              <a:rPr lang="en-US" sz="1000" dirty="0">
                <a:ln/>
                <a:solidFill>
                  <a:srgbClr val="009000"/>
                </a:solidFill>
              </a:rPr>
              <a:t>Two types of treatment (antibiotics) for H.pylori are:</a:t>
            </a:r>
          </a:p>
          <a:p>
            <a:pPr lvl="0"/>
            <a:r>
              <a:rPr lang="en-US" sz="1000" dirty="0">
                <a:ln/>
                <a:solidFill>
                  <a:srgbClr val="009000"/>
                </a:solidFill>
              </a:rPr>
              <a:t> 1-triple treatment 2- Quadra treatment but when we use other agents symptoms will be relived for a while  . After finishing of treatment assessment must be done to make sure of complete eradication .</a:t>
            </a:r>
            <a:endParaRPr lang="en-US" sz="1000" dirty="0">
              <a:solidFill>
                <a:srgbClr val="009000"/>
              </a:solidFill>
            </a:endParaRPr>
          </a:p>
        </p:txBody>
      </p:sp>
      <p:cxnSp>
        <p:nvCxnSpPr>
          <p:cNvPr id="6" name="Straight Arrow Connector 5"/>
          <p:cNvCxnSpPr>
            <a:cxnSpLocks/>
          </p:cNvCxnSpPr>
          <p:nvPr/>
        </p:nvCxnSpPr>
        <p:spPr>
          <a:xfrm>
            <a:off x="4233819" y="2162328"/>
            <a:ext cx="0" cy="2116594"/>
          </a:xfrm>
          <a:prstGeom prst="straightConnector1">
            <a:avLst/>
          </a:prstGeom>
          <a:ln w="19050">
            <a:solidFill>
              <a:srgbClr val="009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1402" y="2410351"/>
            <a:ext cx="628990" cy="507831"/>
          </a:xfrm>
          <a:prstGeom prst="rect">
            <a:avLst/>
          </a:prstGeom>
          <a:noFill/>
        </p:spPr>
        <p:txBody>
          <a:bodyPr wrap="square" rtlCol="0">
            <a:spAutoFit/>
          </a:bodyPr>
          <a:lstStyle/>
          <a:p>
            <a:pPr lvl="0" algn="r"/>
            <a:r>
              <a:rPr lang="en-US" sz="900" b="1" dirty="0">
                <a:ln/>
                <a:solidFill>
                  <a:srgbClr val="009000"/>
                </a:solidFill>
              </a:rPr>
              <a:t>Efficacy drops down </a:t>
            </a:r>
            <a:endParaRPr lang="en-US" sz="800" b="1" dirty="0">
              <a:solidFill>
                <a:srgbClr val="FF0000"/>
              </a:solidFill>
            </a:endParaRPr>
          </a:p>
        </p:txBody>
      </p:sp>
      <p:sp>
        <p:nvSpPr>
          <p:cNvPr id="9" name="Speech Bubble: Rectangle with Corners Rounded 8">
            <a:extLst>
              <a:ext uri="{FF2B5EF4-FFF2-40B4-BE49-F238E27FC236}">
                <a16:creationId xmlns:a16="http://schemas.microsoft.com/office/drawing/2014/main" xmlns="" id="{F096EC7E-DA9C-4F1E-ADCB-22CE7F21BD22}"/>
              </a:ext>
            </a:extLst>
          </p:cNvPr>
          <p:cNvSpPr/>
          <p:nvPr/>
        </p:nvSpPr>
        <p:spPr>
          <a:xfrm>
            <a:off x="122662" y="4278922"/>
            <a:ext cx="1706137" cy="822960"/>
          </a:xfrm>
          <a:prstGeom prst="wedgeRoundRectCallout">
            <a:avLst>
              <a:gd name="adj1" fmla="val -5836"/>
              <a:gd name="adj2" fmla="val -67803"/>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Decrease gastric acid secretion to promote healing and pain relief</a:t>
            </a:r>
            <a:endParaRPr lang="en-US" dirty="0"/>
          </a:p>
        </p:txBody>
      </p:sp>
      <p:sp>
        <p:nvSpPr>
          <p:cNvPr id="10" name="مستطيل مستدير الزوايا 9"/>
          <p:cNvSpPr/>
          <p:nvPr/>
        </p:nvSpPr>
        <p:spPr>
          <a:xfrm>
            <a:off x="5618422" y="2504466"/>
            <a:ext cx="1056989" cy="790734"/>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ar-SA" sz="1050" b="1" dirty="0">
                <a:solidFill>
                  <a:srgbClr val="009193"/>
                </a:solidFill>
              </a:rPr>
              <a:t>(</a:t>
            </a:r>
            <a:r>
              <a:rPr lang="ar-SA" sz="1050" b="1" u="sng" dirty="0">
                <a:solidFill>
                  <a:srgbClr val="009193"/>
                </a:solidFill>
              </a:rPr>
              <a:t>لا نسوا</a:t>
            </a:r>
            <a:r>
              <a:rPr lang="ar-SA" sz="1050" b="1" dirty="0">
                <a:solidFill>
                  <a:srgbClr val="009193"/>
                </a:solidFill>
              </a:rPr>
              <a:t>) شكلهم إني (</a:t>
            </a:r>
            <a:r>
              <a:rPr lang="ar-SA" sz="1050" b="1" u="sng" dirty="0">
                <a:solidFill>
                  <a:srgbClr val="009193"/>
                </a:solidFill>
              </a:rPr>
              <a:t>بنت</a:t>
            </a:r>
            <a:r>
              <a:rPr lang="ar-SA" sz="1050" b="1" dirty="0">
                <a:solidFill>
                  <a:srgbClr val="009193"/>
                </a:solidFill>
              </a:rPr>
              <a:t>) (</a:t>
            </a:r>
            <a:r>
              <a:rPr lang="ar-SA" sz="1050" b="1" u="sng" dirty="0">
                <a:solidFill>
                  <a:srgbClr val="009193"/>
                </a:solidFill>
              </a:rPr>
              <a:t>أمي</a:t>
            </a:r>
            <a:r>
              <a:rPr lang="ar-SA" sz="1050" b="1" dirty="0">
                <a:solidFill>
                  <a:srgbClr val="009193"/>
                </a:solidFill>
              </a:rPr>
              <a:t>) ويحسبون ما لي (</a:t>
            </a:r>
            <a:r>
              <a:rPr lang="ar-SA" sz="1050" b="1" u="sng" dirty="0">
                <a:solidFill>
                  <a:srgbClr val="009193"/>
                </a:solidFill>
              </a:rPr>
              <a:t>رب</a:t>
            </a:r>
            <a:r>
              <a:rPr lang="ar-SA" sz="1050" b="1" dirty="0">
                <a:solidFill>
                  <a:srgbClr val="009193"/>
                </a:solidFill>
              </a:rPr>
              <a:t>) زين، </a:t>
            </a:r>
          </a:p>
          <a:p>
            <a:pPr marL="0" algn="ctr" defTabSz="663123" rtl="1" eaLnBrk="1" latinLnBrk="0" hangingPunct="1"/>
            <a:r>
              <a:rPr lang="ar-SA" sz="1050" b="1" dirty="0">
                <a:solidFill>
                  <a:srgbClr val="009193"/>
                </a:solidFill>
              </a:rPr>
              <a:t>(برا يا زول) </a:t>
            </a:r>
          </a:p>
        </p:txBody>
      </p:sp>
      <p:sp>
        <p:nvSpPr>
          <p:cNvPr id="11" name="مستطيل مستدير الزوايا 10"/>
          <p:cNvSpPr/>
          <p:nvPr/>
        </p:nvSpPr>
        <p:spPr>
          <a:xfrm>
            <a:off x="2470985" y="3090494"/>
            <a:ext cx="1064889" cy="260261"/>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ar-SA" sz="1050" b="1" dirty="0">
                <a:solidFill>
                  <a:srgbClr val="009193"/>
                </a:solidFill>
              </a:rPr>
              <a:t>برا فيه زول </a:t>
            </a:r>
            <a:r>
              <a:rPr lang="ar-SA" sz="1050" b="1" u="sng" dirty="0">
                <a:solidFill>
                  <a:srgbClr val="009193"/>
                </a:solidFill>
              </a:rPr>
              <a:t>قوي</a:t>
            </a:r>
          </a:p>
        </p:txBody>
      </p:sp>
      <p:sp>
        <p:nvSpPr>
          <p:cNvPr id="12" name="مستطيل مستدير الزوايا 11"/>
          <p:cNvSpPr/>
          <p:nvPr/>
        </p:nvSpPr>
        <p:spPr>
          <a:xfrm>
            <a:off x="5721318" y="3407970"/>
            <a:ext cx="1056989" cy="1122138"/>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ar-SA" sz="1050" b="1" dirty="0">
                <a:solidFill>
                  <a:srgbClr val="009193"/>
                </a:solidFill>
              </a:rPr>
              <a:t>(</a:t>
            </a:r>
            <a:r>
              <a:rPr lang="ar-SA" sz="1050" b="1" u="sng" dirty="0">
                <a:solidFill>
                  <a:srgbClr val="009193"/>
                </a:solidFill>
              </a:rPr>
              <a:t>نزار</a:t>
            </a:r>
            <a:r>
              <a:rPr lang="ar-SA" sz="1050" b="1" dirty="0">
                <a:solidFill>
                  <a:srgbClr val="009193"/>
                </a:solidFill>
              </a:rPr>
              <a:t>) أنقذ حياة (</a:t>
            </a:r>
            <a:r>
              <a:rPr lang="ar-SA" sz="1050" b="1" u="sng" dirty="0">
                <a:solidFill>
                  <a:srgbClr val="009193"/>
                </a:solidFill>
              </a:rPr>
              <a:t>ران</a:t>
            </a:r>
            <a:r>
              <a:rPr lang="ar-SA" sz="1050" b="1" dirty="0">
                <a:solidFill>
                  <a:srgbClr val="009193"/>
                </a:solidFill>
              </a:rPr>
              <a:t>) وسحب (</a:t>
            </a:r>
            <a:r>
              <a:rPr lang="ar-SA" sz="1050" b="1" u="sng" dirty="0">
                <a:solidFill>
                  <a:srgbClr val="009193"/>
                </a:solidFill>
              </a:rPr>
              <a:t>سم</a:t>
            </a:r>
            <a:r>
              <a:rPr lang="ar-SA" sz="1050" b="1" dirty="0">
                <a:solidFill>
                  <a:srgbClr val="009193"/>
                </a:solidFill>
              </a:rPr>
              <a:t>) العقرب (</a:t>
            </a:r>
            <a:r>
              <a:rPr lang="ar-SA" sz="1050" b="1" u="sng" dirty="0" err="1">
                <a:solidFill>
                  <a:srgbClr val="009193"/>
                </a:solidFill>
              </a:rPr>
              <a:t>بفمو</a:t>
            </a:r>
            <a:r>
              <a:rPr lang="ar-SA" sz="1050" b="1" dirty="0">
                <a:solidFill>
                  <a:srgbClr val="009193"/>
                </a:solidFill>
              </a:rPr>
              <a:t>) ، عشان كذا هي (</a:t>
            </a:r>
            <a:r>
              <a:rPr lang="ar-SA" sz="1050" b="1" u="sng" dirty="0">
                <a:solidFill>
                  <a:srgbClr val="009193"/>
                </a:solidFill>
              </a:rPr>
              <a:t>تدين</a:t>
            </a:r>
            <a:r>
              <a:rPr lang="ar-SA" sz="1050" b="1" dirty="0">
                <a:solidFill>
                  <a:srgbClr val="009193"/>
                </a:solidFill>
              </a:rPr>
              <a:t> له بحياتها </a:t>
            </a:r>
            <a:r>
              <a:rPr lang="ar-SA" sz="1050" b="1" u="sng" dirty="0">
                <a:solidFill>
                  <a:srgbClr val="009193"/>
                </a:solidFill>
              </a:rPr>
              <a:t>مرتين</a:t>
            </a:r>
            <a:r>
              <a:rPr lang="ar-SA" sz="1050" b="1" dirty="0">
                <a:solidFill>
                  <a:srgbClr val="009193"/>
                </a:solidFill>
              </a:rPr>
              <a:t>)</a:t>
            </a:r>
          </a:p>
        </p:txBody>
      </p:sp>
    </p:spTree>
    <p:extLst>
      <p:ext uri="{BB962C8B-B14F-4D97-AF65-F5344CB8AC3E}">
        <p14:creationId xmlns:p14="http://schemas.microsoft.com/office/powerpoint/2010/main" val="129945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6858000" cy="740618"/>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124"/>
            <a:endParaRPr lang="en-US" sz="36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endParaRPr>
          </a:p>
          <a:p>
            <a:pPr algn="ctr" defTabSz="663124"/>
            <a:endParaRPr lang="arn-CL" sz="36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endParaRPr>
          </a:p>
          <a:p>
            <a:pPr algn="ctr"/>
            <a:endParaRPr lang="arn-CL" sz="36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endParaRPr>
          </a:p>
          <a:p>
            <a:pPr algn="ctr"/>
            <a:r>
              <a:rPr lang="arn-CL" sz="28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rPr>
              <a:t>Proton Pump Inhibitors</a:t>
            </a:r>
            <a:r>
              <a:rPr lang="en-US" sz="28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rPr>
              <a:t> (PPIs)</a:t>
            </a:r>
          </a:p>
          <a:p>
            <a:pPr algn="ctr" defTabSz="663124"/>
            <a:endParaRPr lang="en-US" sz="36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endParaRPr>
          </a:p>
          <a:p>
            <a:pPr algn="ctr" defTabSz="663124"/>
            <a:endParaRPr lang="en-US" sz="36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endParaRPr>
          </a:p>
          <a:p>
            <a:pPr algn="ctr" defTabSz="663124"/>
            <a:endParaRPr lang="en-US" sz="2799"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8892403"/>
              </p:ext>
            </p:extLst>
          </p:nvPr>
        </p:nvGraphicFramePr>
        <p:xfrm>
          <a:off x="0" y="740617"/>
          <a:ext cx="6858001" cy="9165383"/>
        </p:xfrm>
        <a:graphic>
          <a:graphicData uri="http://schemas.openxmlformats.org/drawingml/2006/table">
            <a:tbl>
              <a:tblPr firstRow="1" bandRow="1">
                <a:tableStyleId>{5940675A-B579-460E-94D1-54222C63F5DA}</a:tableStyleId>
              </a:tblPr>
              <a:tblGrid>
                <a:gridCol w="516367">
                  <a:extLst>
                    <a:ext uri="{9D8B030D-6E8A-4147-A177-3AD203B41FA5}">
                      <a16:colId xmlns:a16="http://schemas.microsoft.com/office/drawing/2014/main" xmlns="" val="20000"/>
                    </a:ext>
                  </a:extLst>
                </a:gridCol>
                <a:gridCol w="6341634">
                  <a:extLst>
                    <a:ext uri="{9D8B030D-6E8A-4147-A177-3AD203B41FA5}">
                      <a16:colId xmlns:a16="http://schemas.microsoft.com/office/drawing/2014/main" xmlns="" val="20001"/>
                    </a:ext>
                  </a:extLst>
                </a:gridCol>
              </a:tblGrid>
              <a:tr h="417519">
                <a:tc>
                  <a:txBody>
                    <a:bodyPr/>
                    <a:lstStyle/>
                    <a:p>
                      <a:pPr algn="ctr"/>
                      <a:r>
                        <a:rPr lang="en-US" sz="1100" b="1" dirty="0">
                          <a:solidFill>
                            <a:schemeClr val="bg1"/>
                          </a:solidFill>
                          <a:effectLst/>
                          <a:latin typeface="+mn-lt"/>
                          <a:ea typeface="Kartika" charset="0"/>
                          <a:cs typeface="Kartika" charset="0"/>
                        </a:rPr>
                        <a:t>Drug </a:t>
                      </a:r>
                    </a:p>
                  </a:txBody>
                  <a:tcPr marT="45719" marB="45719" vert="vert270">
                    <a:solidFill>
                      <a:schemeClr val="bg2">
                        <a:lumMod val="75000"/>
                      </a:schemeClr>
                    </a:solidFill>
                  </a:tcPr>
                </a:tc>
                <a:tc>
                  <a:txBody>
                    <a:bodyPr/>
                    <a:lstStyle/>
                    <a:p>
                      <a:pPr marL="0" indent="0" algn="l" defTabSz="663123" rtl="0" eaLnBrk="1" latinLnBrk="0" hangingPunct="1">
                        <a:lnSpc>
                          <a:spcPct val="150000"/>
                        </a:lnSpc>
                        <a:spcBef>
                          <a:spcPts val="0"/>
                        </a:spcBef>
                        <a:buFont typeface="Wingdings" pitchFamily="2" charset="2"/>
                        <a:buNone/>
                        <a:defRPr/>
                      </a:pPr>
                      <a:r>
                        <a:rPr lang="en-US" sz="1400" b="1" kern="1200" dirty="0">
                          <a:solidFill>
                            <a:srgbClr val="0432FF"/>
                          </a:solidFill>
                          <a:latin typeface="+mn-lt"/>
                          <a:ea typeface="+mn-ea"/>
                          <a:cs typeface="+mn-cs"/>
                        </a:rPr>
                        <a:t>Ome</a:t>
                      </a:r>
                      <a:r>
                        <a:rPr lang="en-US" sz="1400" b="1" u="sng" kern="1200" dirty="0">
                          <a:solidFill>
                            <a:srgbClr val="0432FF"/>
                          </a:solidFill>
                          <a:latin typeface="+mn-lt"/>
                          <a:ea typeface="+mn-ea"/>
                          <a:cs typeface="+mn-cs"/>
                        </a:rPr>
                        <a:t>prazole</a:t>
                      </a:r>
                      <a:r>
                        <a:rPr lang="en-US" sz="1400" b="1" kern="1200" dirty="0">
                          <a:solidFill>
                            <a:srgbClr val="0432FF"/>
                          </a:solidFill>
                          <a:latin typeface="+mn-lt"/>
                          <a:ea typeface="+mn-ea"/>
                          <a:cs typeface="+mn-cs"/>
                        </a:rPr>
                        <a:t>  , Lanso</a:t>
                      </a:r>
                      <a:r>
                        <a:rPr lang="en-US" sz="1400" b="1" u="sng" kern="1200" dirty="0">
                          <a:solidFill>
                            <a:srgbClr val="0432FF"/>
                          </a:solidFill>
                          <a:latin typeface="+mn-lt"/>
                          <a:ea typeface="+mn-ea"/>
                          <a:cs typeface="+mn-cs"/>
                        </a:rPr>
                        <a:t>prazole</a:t>
                      </a:r>
                      <a:r>
                        <a:rPr lang="en-US" sz="1400" b="1" kern="1200" dirty="0">
                          <a:solidFill>
                            <a:srgbClr val="0432FF"/>
                          </a:solidFill>
                          <a:latin typeface="+mn-lt"/>
                          <a:ea typeface="+mn-ea"/>
                          <a:cs typeface="+mn-cs"/>
                        </a:rPr>
                        <a:t> ,   Panto</a:t>
                      </a:r>
                      <a:r>
                        <a:rPr lang="en-US" sz="1400" b="1" u="sng" kern="1200" dirty="0">
                          <a:solidFill>
                            <a:srgbClr val="0432FF"/>
                          </a:solidFill>
                          <a:latin typeface="+mn-lt"/>
                          <a:ea typeface="+mn-ea"/>
                          <a:cs typeface="+mn-cs"/>
                        </a:rPr>
                        <a:t>prazole</a:t>
                      </a:r>
                      <a:r>
                        <a:rPr lang="en-US" sz="1400" b="1" kern="1200" dirty="0">
                          <a:solidFill>
                            <a:srgbClr val="0432FF"/>
                          </a:solidFill>
                          <a:latin typeface="+mn-lt"/>
                          <a:ea typeface="+mn-ea"/>
                          <a:cs typeface="+mn-cs"/>
                        </a:rPr>
                        <a:t>  ,  Ra</a:t>
                      </a:r>
                      <a:r>
                        <a:rPr lang="en-US" sz="1400" b="1" u="sng" kern="1200" dirty="0">
                          <a:solidFill>
                            <a:srgbClr val="0432FF"/>
                          </a:solidFill>
                          <a:latin typeface="+mn-lt"/>
                          <a:ea typeface="+mn-ea"/>
                          <a:cs typeface="+mn-cs"/>
                        </a:rPr>
                        <a:t>prazole</a:t>
                      </a:r>
                      <a:endParaRPr lang="en-US" sz="1400" b="0" u="sng" kern="1200" dirty="0">
                        <a:solidFill>
                          <a:srgbClr val="0432FF"/>
                        </a:solidFill>
                        <a:effectLst/>
                        <a:latin typeface="+mn-lt"/>
                        <a:ea typeface="+mn-ea"/>
                        <a:cs typeface="+mn-cs"/>
                      </a:endParaRPr>
                    </a:p>
                  </a:txBody>
                  <a:tcPr marT="45719" marB="45719">
                    <a:solidFill>
                      <a:srgbClr val="FDDFE6"/>
                    </a:solidFill>
                  </a:tcPr>
                </a:tc>
                <a:extLst>
                  <a:ext uri="{0D108BD9-81ED-4DB2-BD59-A6C34878D82A}">
                    <a16:rowId xmlns:a16="http://schemas.microsoft.com/office/drawing/2014/main" xmlns="" val="10000"/>
                  </a:ext>
                </a:extLst>
              </a:tr>
              <a:tr h="629410">
                <a:tc>
                  <a:txBody>
                    <a:bodyPr/>
                    <a:lstStyle/>
                    <a:p>
                      <a:pPr algn="ctr"/>
                      <a:r>
                        <a:rPr lang="en-US" sz="1100" b="1" dirty="0" err="1">
                          <a:solidFill>
                            <a:schemeClr val="bg1"/>
                          </a:solidFill>
                          <a:effectLst/>
                          <a:latin typeface="+mn-lt"/>
                          <a:ea typeface="Kartika" charset="0"/>
                          <a:cs typeface="Kartika" charset="0"/>
                        </a:rPr>
                        <a:t>Mech.</a:t>
                      </a:r>
                      <a:r>
                        <a:rPr lang="en-US" sz="1100" b="1" baseline="0" dirty="0" err="1">
                          <a:solidFill>
                            <a:schemeClr val="bg1"/>
                          </a:solidFill>
                          <a:effectLst/>
                          <a:latin typeface="+mn-lt"/>
                          <a:ea typeface="Kartika" charset="0"/>
                          <a:cs typeface="Kartika" charset="0"/>
                        </a:rPr>
                        <a:t>of</a:t>
                      </a:r>
                      <a:r>
                        <a:rPr lang="en-US" sz="1100" b="1" baseline="0" dirty="0">
                          <a:solidFill>
                            <a:schemeClr val="bg1"/>
                          </a:solidFill>
                          <a:effectLst/>
                          <a:latin typeface="+mn-lt"/>
                          <a:ea typeface="Kartika" charset="0"/>
                          <a:cs typeface="Kartika" charset="0"/>
                        </a:rPr>
                        <a:t> action</a:t>
                      </a:r>
                      <a:endParaRPr lang="en-US" sz="1100" b="1" dirty="0">
                        <a:solidFill>
                          <a:schemeClr val="bg1"/>
                        </a:solidFill>
                        <a:effectLst/>
                        <a:latin typeface="+mn-lt"/>
                        <a:ea typeface="Kartika" charset="0"/>
                        <a:cs typeface="Kartika" charset="0"/>
                      </a:endParaRPr>
                    </a:p>
                  </a:txBody>
                  <a:tcPr marT="45719" marB="45719" vert="vert270">
                    <a:solidFill>
                      <a:schemeClr val="bg2">
                        <a:lumMod val="75000"/>
                      </a:schemeClr>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charset="0"/>
                        </a:rPr>
                        <a:t>Acts by </a:t>
                      </a:r>
                      <a:r>
                        <a:rPr lang="en-US" sz="1100" kern="1200" dirty="0">
                          <a:solidFill>
                            <a:srgbClr val="FF0000"/>
                          </a:solidFill>
                          <a:latin typeface="+mn-lt"/>
                          <a:ea typeface="+mn-ea"/>
                          <a:cs typeface="Arial" charset="0"/>
                        </a:rPr>
                        <a:t>irreversible </a:t>
                      </a:r>
                      <a:r>
                        <a:rPr kumimoji="0" lang="en-US" sz="1100" b="0" i="0" u="none" strike="noStrike" kern="1200" cap="none" spc="0" normalizeH="0" baseline="0" noProof="0" dirty="0">
                          <a:ln>
                            <a:noFill/>
                          </a:ln>
                          <a:solidFill>
                            <a:srgbClr val="009000"/>
                          </a:solidFill>
                          <a:effectLst/>
                          <a:uLnTx/>
                          <a:uFillTx/>
                          <a:latin typeface="+mn-lt"/>
                          <a:ea typeface="+mn-ea"/>
                          <a:cs typeface="Arial" charset="0"/>
                        </a:rPr>
                        <a:t>(long effect) </a:t>
                      </a:r>
                      <a:r>
                        <a:rPr lang="en-US" sz="1100" kern="1200" dirty="0">
                          <a:solidFill>
                            <a:srgbClr val="FF0000"/>
                          </a:solidFill>
                          <a:latin typeface="+mn-lt"/>
                          <a:ea typeface="+mn-ea"/>
                          <a:cs typeface="Arial" charset="0"/>
                        </a:rPr>
                        <a:t>inhibition of proton pump (H+/ K+ ATPase) </a:t>
                      </a:r>
                      <a:r>
                        <a:rPr lang="en-US" sz="1100" kern="1200" dirty="0">
                          <a:solidFill>
                            <a:schemeClr val="tx1"/>
                          </a:solidFill>
                          <a:latin typeface="+mn-lt"/>
                          <a:ea typeface="+mn-ea"/>
                          <a:cs typeface="Arial" charset="0"/>
                        </a:rPr>
                        <a:t>that is responsible for final step in gastric acid secretion from the parietal cell </a:t>
                      </a:r>
                    </a:p>
                    <a:p>
                      <a:pPr marL="0" marR="0" indent="0" algn="l" defTabSz="51435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charset="0"/>
                        </a:rPr>
                        <a:t>(they covalently bind to the pump).</a:t>
                      </a:r>
                    </a:p>
                  </a:txBody>
                  <a:tcPr marT="45719" marB="45719" anchor="ctr"/>
                </a:tc>
                <a:extLst>
                  <a:ext uri="{0D108BD9-81ED-4DB2-BD59-A6C34878D82A}">
                    <a16:rowId xmlns:a16="http://schemas.microsoft.com/office/drawing/2014/main" xmlns="" val="10001"/>
                  </a:ext>
                </a:extLst>
              </a:tr>
              <a:tr h="1113387">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100" b="1" kern="1200" baseline="0" dirty="0">
                          <a:solidFill>
                            <a:schemeClr val="bg1"/>
                          </a:solidFill>
                          <a:effectLst/>
                          <a:latin typeface="+mn-lt"/>
                          <a:ea typeface="Kartika" charset="0"/>
                          <a:cs typeface="Kartika" charset="0"/>
                        </a:rPr>
                        <a:t>Pharmaco-dynamics</a:t>
                      </a:r>
                    </a:p>
                    <a:p>
                      <a:pPr algn="ctr"/>
                      <a:r>
                        <a:rPr lang="en-US" sz="1100" b="1" kern="1200" baseline="0" dirty="0">
                          <a:solidFill>
                            <a:schemeClr val="bg1"/>
                          </a:solidFill>
                          <a:effectLst/>
                          <a:latin typeface="+mn-lt"/>
                          <a:ea typeface="Kartika" charset="0"/>
                          <a:cs typeface="Kartika" charset="0"/>
                        </a:rPr>
                        <a:t> </a:t>
                      </a:r>
                    </a:p>
                  </a:txBody>
                  <a:tcPr marT="45719" marB="45719" vert="vert270">
                    <a:solidFill>
                      <a:schemeClr val="bg2">
                        <a:lumMod val="75000"/>
                      </a:schemeClr>
                    </a:solidFill>
                  </a:tcPr>
                </a:tc>
                <a:tc>
                  <a:txBody>
                    <a:bodyPr/>
                    <a:lstStyle/>
                    <a:p>
                      <a:pPr eaLnBrk="1" hangingPunct="1">
                        <a:spcBef>
                          <a:spcPts val="0"/>
                        </a:spcBef>
                        <a:buFont typeface="Wingdings" pitchFamily="2" charset="2"/>
                        <a:buChar char="§"/>
                        <a:defRPr/>
                      </a:pPr>
                      <a:r>
                        <a:rPr lang="en-US" sz="1100" kern="1200" dirty="0">
                          <a:solidFill>
                            <a:schemeClr val="tx1"/>
                          </a:solidFill>
                          <a:latin typeface="+mn-lt"/>
                          <a:ea typeface="+mn-ea"/>
                          <a:cs typeface="Arial" charset="0"/>
                        </a:rPr>
                        <a:t> They are the most potent inhibitors of acid secretion available today. </a:t>
                      </a:r>
                    </a:p>
                    <a:p>
                      <a:pPr eaLnBrk="1" hangingPunct="1">
                        <a:spcBef>
                          <a:spcPts val="0"/>
                        </a:spcBef>
                        <a:buFont typeface="Wingdings" pitchFamily="2" charset="2"/>
                        <a:buChar char="§"/>
                        <a:defRPr/>
                      </a:pPr>
                      <a:r>
                        <a:rPr lang="en-US" sz="1100" kern="1200" dirty="0">
                          <a:solidFill>
                            <a:schemeClr val="tx1"/>
                          </a:solidFill>
                          <a:latin typeface="+mn-lt"/>
                          <a:ea typeface="+mn-ea"/>
                          <a:cs typeface="Arial" charset="0"/>
                        </a:rPr>
                        <a:t> Produce marked inhibition of basal </a:t>
                      </a:r>
                      <a:r>
                        <a:rPr lang="en-US" sz="1100" kern="1200" dirty="0">
                          <a:solidFill>
                            <a:srgbClr val="00B050"/>
                          </a:solidFill>
                          <a:latin typeface="+mn-lt"/>
                          <a:ea typeface="+mn-ea"/>
                          <a:cs typeface="Arial" charset="0"/>
                        </a:rPr>
                        <a:t>H2 receptors </a:t>
                      </a:r>
                      <a:r>
                        <a:rPr lang="en-US" sz="1100" kern="1200" dirty="0">
                          <a:solidFill>
                            <a:schemeClr val="tx1"/>
                          </a:solidFill>
                          <a:latin typeface="+mn-lt"/>
                          <a:ea typeface="+mn-ea"/>
                          <a:cs typeface="Arial" charset="0"/>
                        </a:rPr>
                        <a:t>&amp; </a:t>
                      </a:r>
                      <a:r>
                        <a:rPr lang="en-US" sz="1100" b="1" kern="1200" dirty="0">
                          <a:solidFill>
                            <a:srgbClr val="FF0000"/>
                          </a:solidFill>
                          <a:latin typeface="+mn-lt"/>
                          <a:ea typeface="+mn-ea"/>
                          <a:cs typeface="Arial" charset="0"/>
                        </a:rPr>
                        <a:t>meal stimulated-acid secretion </a:t>
                      </a:r>
                      <a:r>
                        <a:rPr lang="en-US" sz="1100" kern="1200" dirty="0">
                          <a:solidFill>
                            <a:schemeClr val="tx1"/>
                          </a:solidFill>
                          <a:latin typeface="+mn-lt"/>
                          <a:ea typeface="+mn-ea"/>
                          <a:cs typeface="Arial" charset="0"/>
                        </a:rPr>
                        <a:t>(90-98%).</a:t>
                      </a:r>
                    </a:p>
                    <a:p>
                      <a:pPr eaLnBrk="1" hangingPunct="1">
                        <a:spcBef>
                          <a:spcPts val="0"/>
                        </a:spcBef>
                        <a:buFont typeface="Wingdings" pitchFamily="2" charset="2"/>
                        <a:buChar char="§"/>
                        <a:defRPr/>
                      </a:pPr>
                      <a:r>
                        <a:rPr lang="en-US" sz="1100" kern="1200" dirty="0">
                          <a:solidFill>
                            <a:schemeClr val="tx1"/>
                          </a:solidFill>
                          <a:latin typeface="+mn-lt"/>
                          <a:ea typeface="+mn-ea"/>
                          <a:cs typeface="Arial" charset="0"/>
                        </a:rPr>
                        <a:t> Reduce pepsin activity.</a:t>
                      </a:r>
                    </a:p>
                    <a:p>
                      <a:pPr eaLnBrk="1" hangingPunct="1">
                        <a:spcBef>
                          <a:spcPts val="0"/>
                        </a:spcBef>
                        <a:buFont typeface="Wingdings" pitchFamily="2" charset="2"/>
                        <a:buChar char="§"/>
                        <a:defRPr/>
                      </a:pPr>
                      <a:r>
                        <a:rPr lang="en-US" sz="1100" kern="1200" dirty="0">
                          <a:solidFill>
                            <a:schemeClr val="tx1"/>
                          </a:solidFill>
                          <a:latin typeface="+mn-lt"/>
                          <a:ea typeface="+mn-ea"/>
                          <a:cs typeface="Arial" charset="0"/>
                        </a:rPr>
                        <a:t> Promote mucosal healing &amp; decrease pain.</a:t>
                      </a:r>
                    </a:p>
                    <a:p>
                      <a:pPr marL="0" marR="0" indent="0" algn="l" defTabSz="514350" rtl="0" eaLnBrk="1" fontAlgn="auto" latinLnBrk="0" hangingPunct="1">
                        <a:lnSpc>
                          <a:spcPct val="100000"/>
                        </a:lnSpc>
                        <a:spcBef>
                          <a:spcPts val="0"/>
                        </a:spcBef>
                        <a:spcAft>
                          <a:spcPts val="0"/>
                        </a:spcAft>
                        <a:buClrTx/>
                        <a:buSzTx/>
                        <a:buFont typeface="Wingdings" pitchFamily="2" charset="2"/>
                        <a:buChar char="§"/>
                        <a:tabLst/>
                        <a:defRPr/>
                      </a:pPr>
                      <a:r>
                        <a:rPr lang="en-US" sz="1100" kern="1200" dirty="0">
                          <a:solidFill>
                            <a:schemeClr val="tx1"/>
                          </a:solidFill>
                          <a:latin typeface="+mn-lt"/>
                          <a:ea typeface="+mn-ea"/>
                          <a:cs typeface="Arial" charset="0"/>
                        </a:rPr>
                        <a:t> </a:t>
                      </a:r>
                      <a:r>
                        <a:rPr lang="en-US" sz="1100" kern="1200" dirty="0">
                          <a:solidFill>
                            <a:srgbClr val="FF0000"/>
                          </a:solidFill>
                          <a:latin typeface="+mn-lt"/>
                          <a:ea typeface="+mn-ea"/>
                          <a:cs typeface="Arial" charset="0"/>
                        </a:rPr>
                        <a:t>Proton pump inhibitors heal ulcers faster than H2 blockers, and have H. pylori inhibitory properties. </a:t>
                      </a:r>
                      <a:r>
                        <a:rPr lang="en-US" sz="900" kern="1200" dirty="0">
                          <a:solidFill>
                            <a:srgbClr val="009000"/>
                          </a:solidFill>
                          <a:latin typeface="+mn-lt"/>
                          <a:ea typeface="+mn-ea"/>
                          <a:cs typeface="Arial" charset="0"/>
                        </a:rPr>
                        <a:t>One of triple therapy is </a:t>
                      </a:r>
                      <a:r>
                        <a:rPr lang="en-US" sz="900" kern="1200" dirty="0">
                          <a:solidFill>
                            <a:srgbClr val="009000"/>
                          </a:solidFill>
                          <a:latin typeface="Sitka Banner" panose="02000505000000020004" pitchFamily="2" charset="0"/>
                          <a:ea typeface="+mn-ea"/>
                          <a:cs typeface="Arial" charset="0"/>
                        </a:rPr>
                        <a:t>PPIs (so they have Bactericidal &amp; inhibitory effects because Because </a:t>
                      </a:r>
                      <a:r>
                        <a:rPr lang="en-US" sz="900" dirty="0">
                          <a:solidFill>
                            <a:srgbClr val="009000"/>
                          </a:solidFill>
                          <a:latin typeface="Sitka Banner" panose="02000505000000020004" pitchFamily="2" charset="0"/>
                          <a:cs typeface="Arial" charset="0"/>
                        </a:rPr>
                        <a:t>this organism need acidic medium to survive</a:t>
                      </a:r>
                      <a:endParaRPr lang="en-US" sz="900" dirty="0">
                        <a:solidFill>
                          <a:srgbClr val="009000"/>
                        </a:solidFill>
                      </a:endParaRPr>
                    </a:p>
                  </a:txBody>
                  <a:tcPr marT="45719" marB="45719"/>
                </a:tc>
                <a:extLst>
                  <a:ext uri="{0D108BD9-81ED-4DB2-BD59-A6C34878D82A}">
                    <a16:rowId xmlns:a16="http://schemas.microsoft.com/office/drawing/2014/main" xmlns="" val="10002"/>
                  </a:ext>
                </a:extLst>
              </a:tr>
              <a:tr h="2644297">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100" b="1" kern="1200" baseline="0" dirty="0">
                          <a:solidFill>
                            <a:schemeClr val="bg1"/>
                          </a:solidFill>
                          <a:effectLst/>
                          <a:latin typeface="+mn-lt"/>
                          <a:ea typeface="Kartika" charset="0"/>
                          <a:cs typeface="Kartika" charset="0"/>
                        </a:rPr>
                        <a:t>Pharmacokinetics </a:t>
                      </a:r>
                    </a:p>
                    <a:p>
                      <a:pPr algn="ctr"/>
                      <a:endParaRPr lang="en-US" sz="1100" b="1" kern="1200" baseline="0" dirty="0">
                        <a:solidFill>
                          <a:schemeClr val="bg1"/>
                        </a:solidFill>
                        <a:effectLst/>
                        <a:latin typeface="+mn-lt"/>
                        <a:ea typeface="Kartika" charset="0"/>
                        <a:cs typeface="Kartika" charset="0"/>
                      </a:endParaRPr>
                    </a:p>
                  </a:txBody>
                  <a:tcPr marT="45719" marB="45719" vert="vert270">
                    <a:solidFill>
                      <a:schemeClr val="bg2">
                        <a:lumMod val="75000"/>
                      </a:schemeClr>
                    </a:solidFill>
                  </a:tcPr>
                </a:tc>
                <a:tc>
                  <a:txBody>
                    <a:bodyPr/>
                    <a:lstStyle/>
                    <a:p>
                      <a:pPr eaLnBrk="1" hangingPunct="1">
                        <a:spcBef>
                          <a:spcPts val="0"/>
                        </a:spcBef>
                        <a:buFont typeface="Wingdings" pitchFamily="2" charset="2"/>
                        <a:buChar char="§"/>
                        <a:defRPr/>
                      </a:pPr>
                      <a:r>
                        <a:rPr lang="en-US" sz="1100" kern="1200" dirty="0">
                          <a:solidFill>
                            <a:schemeClr val="tx1"/>
                          </a:solidFill>
                          <a:latin typeface="+mn-lt"/>
                          <a:ea typeface="+mn-ea"/>
                          <a:cs typeface="Arial" charset="0"/>
                        </a:rPr>
                        <a:t> Given orally </a:t>
                      </a:r>
                    </a:p>
                    <a:p>
                      <a:pPr eaLnBrk="1" hangingPunct="1">
                        <a:spcBef>
                          <a:spcPts val="0"/>
                        </a:spcBef>
                        <a:buFont typeface="Wingdings" pitchFamily="2" charset="2"/>
                        <a:buChar char="§"/>
                        <a:defRPr/>
                      </a:pPr>
                      <a:r>
                        <a:rPr lang="en-US" sz="1100" kern="1200" dirty="0">
                          <a:solidFill>
                            <a:schemeClr val="tx1"/>
                          </a:solidFill>
                          <a:latin typeface="+mn-lt"/>
                          <a:ea typeface="+mn-ea"/>
                          <a:cs typeface="Arial" charset="0"/>
                        </a:rPr>
                        <a:t> Are pro-drugs </a:t>
                      </a:r>
                      <a:r>
                        <a:rPr lang="en-US" sz="1100" kern="1200" dirty="0">
                          <a:solidFill>
                            <a:schemeClr val="bg2">
                              <a:lumMod val="75000"/>
                            </a:schemeClr>
                          </a:solidFill>
                          <a:latin typeface="+mn-lt"/>
                          <a:ea typeface="+mn-ea"/>
                          <a:cs typeface="Arial" charset="0"/>
                        </a:rPr>
                        <a:t>(given inactive , coverts to the active form </a:t>
                      </a:r>
                      <a:r>
                        <a:rPr lang="en-US" sz="1100" u="sng" kern="1200" dirty="0">
                          <a:solidFill>
                            <a:schemeClr val="bg2">
                              <a:lumMod val="75000"/>
                            </a:schemeClr>
                          </a:solidFill>
                          <a:latin typeface="+mn-lt"/>
                          <a:ea typeface="+mn-ea"/>
                          <a:cs typeface="Arial" charset="0"/>
                        </a:rPr>
                        <a:t>after</a:t>
                      </a:r>
                      <a:r>
                        <a:rPr lang="en-US" sz="1100" kern="1200" dirty="0">
                          <a:solidFill>
                            <a:schemeClr val="bg2">
                              <a:lumMod val="75000"/>
                            </a:schemeClr>
                          </a:solidFill>
                          <a:latin typeface="+mn-lt"/>
                          <a:ea typeface="+mn-ea"/>
                          <a:cs typeface="Arial" charset="0"/>
                        </a:rPr>
                        <a:t> metabolism in the body)</a:t>
                      </a:r>
                    </a:p>
                    <a:p>
                      <a:pPr eaLnBrk="1" hangingPunct="1">
                        <a:spcBef>
                          <a:spcPts val="0"/>
                        </a:spcBef>
                        <a:buFont typeface="Wingdings" pitchFamily="2" charset="2"/>
                        <a:buChar char="§"/>
                        <a:defRPr/>
                      </a:pPr>
                      <a:r>
                        <a:rPr lang="en-US" sz="1100" kern="1200" dirty="0">
                          <a:solidFill>
                            <a:schemeClr val="tx1"/>
                          </a:solidFill>
                          <a:latin typeface="+mn-lt"/>
                          <a:ea typeface="+mn-ea"/>
                          <a:cs typeface="Arial" charset="0"/>
                        </a:rPr>
                        <a:t> Given </a:t>
                      </a:r>
                      <a:r>
                        <a:rPr lang="en-US" sz="1100" b="1" u="none" kern="1200" dirty="0">
                          <a:solidFill>
                            <a:schemeClr val="tx1"/>
                          </a:solidFill>
                          <a:latin typeface="+mn-lt"/>
                          <a:ea typeface="+mn-ea"/>
                          <a:cs typeface="Arial" charset="0"/>
                        </a:rPr>
                        <a:t>as enteric coated formulations </a:t>
                      </a:r>
                      <a:r>
                        <a:rPr lang="en-US" sz="1100" kern="1200" dirty="0">
                          <a:solidFill>
                            <a:schemeClr val="tx1"/>
                          </a:solidFill>
                          <a:latin typeface="+mn-lt"/>
                          <a:ea typeface="+mn-ea"/>
                          <a:cs typeface="Arial" charset="0"/>
                        </a:rPr>
                        <a:t>(</a:t>
                      </a:r>
                      <a:r>
                        <a:rPr lang="en-US" sz="1100" kern="1200" dirty="0">
                          <a:solidFill>
                            <a:srgbClr val="FF0000"/>
                          </a:solidFill>
                          <a:latin typeface="+mn-lt"/>
                          <a:ea typeface="+mn-ea"/>
                          <a:cs typeface="Arial" charset="0"/>
                        </a:rPr>
                        <a:t>unstable in acidic medium in stomach</a:t>
                      </a:r>
                      <a:r>
                        <a:rPr lang="en-US" sz="1100" kern="1200" dirty="0">
                          <a:solidFill>
                            <a:schemeClr val="tx1"/>
                          </a:solidFill>
                          <a:latin typeface="+mn-lt"/>
                          <a:ea typeface="+mn-ea"/>
                          <a:cs typeface="Arial" charset="0"/>
                        </a:rPr>
                        <a:t>). </a:t>
                      </a:r>
                    </a:p>
                    <a:p>
                      <a:pPr eaLnBrk="1" hangingPunct="1">
                        <a:spcBef>
                          <a:spcPts val="0"/>
                        </a:spcBef>
                        <a:buFont typeface="Wingdings" pitchFamily="2" charset="2"/>
                        <a:buChar char="§"/>
                        <a:defRPr/>
                      </a:pPr>
                      <a:r>
                        <a:rPr lang="en-US" sz="1100" kern="1200" dirty="0">
                          <a:solidFill>
                            <a:schemeClr val="tx1"/>
                          </a:solidFill>
                          <a:latin typeface="+mn-lt"/>
                          <a:ea typeface="+mn-ea"/>
                          <a:cs typeface="Arial" charset="0"/>
                        </a:rPr>
                        <a:t> Are rapidly absorbed from the intestine. </a:t>
                      </a:r>
                    </a:p>
                    <a:p>
                      <a:pPr eaLnBrk="1" hangingPunct="1">
                        <a:spcBef>
                          <a:spcPts val="0"/>
                        </a:spcBef>
                        <a:buFont typeface="Wingdings" pitchFamily="2" charset="2"/>
                        <a:buChar char="§"/>
                        <a:defRPr/>
                      </a:pPr>
                      <a:r>
                        <a:rPr lang="en-US" sz="1100" kern="1200" dirty="0">
                          <a:solidFill>
                            <a:srgbClr val="FF0000"/>
                          </a:solidFill>
                          <a:latin typeface="+mn-lt"/>
                          <a:ea typeface="+mn-ea"/>
                          <a:cs typeface="Arial" charset="0"/>
                        </a:rPr>
                        <a:t> Are activated within the acidic medium of parietal cell canaliculi.</a:t>
                      </a:r>
                    </a:p>
                    <a:p>
                      <a:pPr eaLnBrk="1" hangingPunct="1">
                        <a:spcBef>
                          <a:spcPts val="0"/>
                        </a:spcBef>
                        <a:buFont typeface="Wingdings" pitchFamily="2" charset="2"/>
                        <a:buChar char="§"/>
                        <a:defRPr/>
                      </a:pPr>
                      <a:r>
                        <a:rPr lang="en-US" sz="1100" kern="1200" dirty="0">
                          <a:solidFill>
                            <a:schemeClr val="tx1"/>
                          </a:solidFill>
                          <a:latin typeface="+mn-lt"/>
                          <a:ea typeface="+mn-ea"/>
                          <a:cs typeface="Arial" charset="0"/>
                        </a:rPr>
                        <a:t> At neutral pH </a:t>
                      </a:r>
                      <a:r>
                        <a:rPr lang="en-US" sz="1100" kern="1200" dirty="0">
                          <a:solidFill>
                            <a:schemeClr val="bg2">
                              <a:lumMod val="75000"/>
                            </a:schemeClr>
                          </a:solidFill>
                          <a:latin typeface="+mn-lt"/>
                          <a:ea typeface="+mn-ea"/>
                          <a:cs typeface="Arial" charset="0"/>
                        </a:rPr>
                        <a:t>= 7</a:t>
                      </a:r>
                      <a:r>
                        <a:rPr lang="en-US" sz="1100" kern="1200" dirty="0">
                          <a:solidFill>
                            <a:schemeClr val="tx1"/>
                          </a:solidFill>
                          <a:latin typeface="+mn-lt"/>
                          <a:ea typeface="+mn-ea"/>
                          <a:cs typeface="Arial" charset="0"/>
                        </a:rPr>
                        <a:t>, PPIs are inactivated. </a:t>
                      </a:r>
                      <a:r>
                        <a:rPr lang="en-US" sz="900" kern="1200" dirty="0">
                          <a:solidFill>
                            <a:srgbClr val="009000"/>
                          </a:solidFill>
                          <a:latin typeface="Sitka Banner" panose="02000505000000020004" pitchFamily="2" charset="0"/>
                          <a:ea typeface="+mn-ea"/>
                          <a:cs typeface="Arial" charset="0"/>
                        </a:rPr>
                        <a:t>Such as in blood</a:t>
                      </a:r>
                    </a:p>
                    <a:p>
                      <a:pPr eaLnBrk="1" hangingPunct="1">
                        <a:spcBef>
                          <a:spcPts val="0"/>
                        </a:spcBef>
                        <a:buFont typeface="Wingdings" pitchFamily="2" charset="2"/>
                        <a:buChar char="§"/>
                        <a:defRPr/>
                      </a:pPr>
                      <a:r>
                        <a:rPr lang="en-US" sz="1100" kern="1200" dirty="0">
                          <a:solidFill>
                            <a:schemeClr val="tx1"/>
                          </a:solidFill>
                          <a:latin typeface="+mn-lt"/>
                          <a:ea typeface="+mn-ea"/>
                          <a:cs typeface="Arial" charset="0"/>
                        </a:rPr>
                        <a:t> Should </a:t>
                      </a:r>
                      <a:r>
                        <a:rPr lang="en-US" sz="1100" kern="1200" dirty="0">
                          <a:solidFill>
                            <a:srgbClr val="FF0000"/>
                          </a:solidFill>
                          <a:latin typeface="+mn-lt"/>
                          <a:ea typeface="+mn-ea"/>
                          <a:cs typeface="Arial" charset="0"/>
                        </a:rPr>
                        <a:t>NOT</a:t>
                      </a:r>
                      <a:r>
                        <a:rPr lang="en-US" sz="1100" kern="1200" dirty="0">
                          <a:solidFill>
                            <a:schemeClr val="tx1"/>
                          </a:solidFill>
                          <a:latin typeface="+mn-lt"/>
                          <a:ea typeface="+mn-ea"/>
                          <a:cs typeface="Arial" charset="0"/>
                        </a:rPr>
                        <a:t> combined with H2 blockers or antacids.  </a:t>
                      </a:r>
                    </a:p>
                    <a:p>
                      <a:pPr eaLnBrk="1" hangingPunct="1">
                        <a:spcBef>
                          <a:spcPts val="0"/>
                        </a:spcBef>
                        <a:buFont typeface="Wingdings" pitchFamily="2" charset="2"/>
                        <a:buChar char="§"/>
                        <a:defRPr/>
                      </a:pPr>
                      <a:r>
                        <a:rPr lang="en-US" sz="1100" kern="1200" dirty="0">
                          <a:solidFill>
                            <a:schemeClr val="tx1"/>
                          </a:solidFill>
                          <a:latin typeface="+mn-lt"/>
                          <a:ea typeface="+mn-ea"/>
                          <a:cs typeface="Arial" charset="0"/>
                        </a:rPr>
                        <a:t> Bioavailability is reduced by food. </a:t>
                      </a:r>
                    </a:p>
                    <a:p>
                      <a:pPr eaLnBrk="1" hangingPunct="1">
                        <a:spcBef>
                          <a:spcPts val="0"/>
                        </a:spcBef>
                        <a:buFont typeface="Wingdings" pitchFamily="2" charset="2"/>
                        <a:buChar char="§"/>
                        <a:defRPr/>
                      </a:pPr>
                      <a:r>
                        <a:rPr lang="en-US" sz="1100" kern="1200" dirty="0">
                          <a:solidFill>
                            <a:schemeClr val="tx1"/>
                          </a:solidFill>
                          <a:latin typeface="+mn-lt"/>
                          <a:ea typeface="+mn-ea"/>
                          <a:cs typeface="Arial" charset="0"/>
                        </a:rPr>
                        <a:t>Given one hour before the meal. </a:t>
                      </a:r>
                      <a:r>
                        <a:rPr lang="en-US" sz="1100" kern="1200" dirty="0">
                          <a:solidFill>
                            <a:srgbClr val="009000"/>
                          </a:solidFill>
                          <a:latin typeface="+mn-lt"/>
                          <a:ea typeface="+mn-ea"/>
                          <a:cs typeface="Arial" charset="0"/>
                        </a:rPr>
                        <a:t>On empty stomach</a:t>
                      </a:r>
                    </a:p>
                    <a:p>
                      <a:pPr eaLnBrk="1" hangingPunct="1">
                        <a:spcBef>
                          <a:spcPts val="0"/>
                        </a:spcBef>
                        <a:buFont typeface="Wingdings" pitchFamily="2" charset="2"/>
                        <a:buNone/>
                        <a:defRPr/>
                      </a:pPr>
                      <a:r>
                        <a:rPr lang="en-US" sz="1100" kern="1200" dirty="0">
                          <a:solidFill>
                            <a:srgbClr val="009000"/>
                          </a:solidFill>
                          <a:latin typeface="+mn-lt"/>
                          <a:ea typeface="+mn-ea"/>
                          <a:cs typeface="Arial" charset="0"/>
                        </a:rPr>
                        <a:t>Why</a:t>
                      </a:r>
                      <a:r>
                        <a:rPr lang="en-US" sz="1100" kern="1200" baseline="0" dirty="0">
                          <a:solidFill>
                            <a:srgbClr val="009000"/>
                          </a:solidFill>
                          <a:latin typeface="+mn-lt"/>
                          <a:ea typeface="+mn-ea"/>
                          <a:cs typeface="Arial" charset="0"/>
                        </a:rPr>
                        <a:t> should be given one hour before meal ? While they reach intestine the Pt. started eating        food stimulates parietal cells to produce HCl and meanwhile PPIs started to give their effect  </a:t>
                      </a:r>
                      <a:endParaRPr lang="en-US" sz="1100" kern="1200" dirty="0">
                        <a:solidFill>
                          <a:srgbClr val="009000"/>
                        </a:solidFill>
                        <a:latin typeface="+mn-lt"/>
                        <a:ea typeface="+mn-ea"/>
                        <a:cs typeface="Arial" charset="0"/>
                      </a:endParaRPr>
                    </a:p>
                    <a:p>
                      <a:pPr eaLnBrk="1" hangingPunct="1">
                        <a:spcBef>
                          <a:spcPts val="0"/>
                        </a:spcBef>
                        <a:buFont typeface="Wingdings" pitchFamily="2" charset="2"/>
                        <a:buChar char="§"/>
                        <a:defRPr/>
                      </a:pPr>
                      <a:r>
                        <a:rPr lang="en-US" sz="1100" kern="1200" dirty="0">
                          <a:solidFill>
                            <a:schemeClr val="tx1"/>
                          </a:solidFill>
                          <a:latin typeface="+mn-lt"/>
                          <a:ea typeface="+mn-ea"/>
                          <a:cs typeface="Arial" charset="0"/>
                        </a:rPr>
                        <a:t> Have long duration of action (&gt; 12 h-24 h). -&gt; Once daily dose is sufficient </a:t>
                      </a:r>
                    </a:p>
                    <a:p>
                      <a:pPr eaLnBrk="1" hangingPunct="1">
                        <a:spcBef>
                          <a:spcPts val="0"/>
                        </a:spcBef>
                        <a:buFont typeface="Wingdings" pitchFamily="2" charset="2"/>
                        <a:buChar char="§"/>
                        <a:defRPr/>
                      </a:pPr>
                      <a:r>
                        <a:rPr lang="en-US" sz="1100" kern="1200" dirty="0">
                          <a:solidFill>
                            <a:schemeClr val="tx1"/>
                          </a:solidFill>
                          <a:latin typeface="+mn-lt"/>
                          <a:ea typeface="+mn-ea"/>
                          <a:cs typeface="Arial" charset="0"/>
                        </a:rPr>
                        <a:t> Metabolized in the liver by Cyt-P450. </a:t>
                      </a:r>
                      <a:r>
                        <a:rPr lang="en-US" sz="1100" kern="1200" dirty="0">
                          <a:solidFill>
                            <a:srgbClr val="009000"/>
                          </a:solidFill>
                          <a:latin typeface="+mn-lt"/>
                          <a:ea typeface="+mn-ea"/>
                          <a:cs typeface="Arial" charset="0"/>
                        </a:rPr>
                        <a:t>although</a:t>
                      </a:r>
                      <a:r>
                        <a:rPr lang="en-US" sz="1100" kern="1200" baseline="0" dirty="0">
                          <a:solidFill>
                            <a:srgbClr val="009000"/>
                          </a:solidFill>
                          <a:latin typeface="+mn-lt"/>
                          <a:ea typeface="+mn-ea"/>
                          <a:cs typeface="Arial" charset="0"/>
                        </a:rPr>
                        <a:t> they get metabolized within one hour but their duration of action is long since the they block the </a:t>
                      </a:r>
                      <a:r>
                        <a:rPr lang="en-US" sz="1100" dirty="0">
                          <a:solidFill>
                            <a:srgbClr val="009000"/>
                          </a:solidFill>
                          <a:latin typeface="+mn-lt"/>
                        </a:rPr>
                        <a:t>H+/K+ ATPase </a:t>
                      </a:r>
                      <a:r>
                        <a:rPr lang="en-US" sz="1100" u="sng" dirty="0">
                          <a:solidFill>
                            <a:srgbClr val="009000"/>
                          </a:solidFill>
                          <a:latin typeface="+mn-lt"/>
                        </a:rPr>
                        <a:t>irreversibly</a:t>
                      </a:r>
                      <a:r>
                        <a:rPr lang="en-US" sz="1100" baseline="0" dirty="0">
                          <a:solidFill>
                            <a:srgbClr val="009000"/>
                          </a:solidFill>
                          <a:latin typeface="+mn-lt"/>
                        </a:rPr>
                        <a:t> </a:t>
                      </a:r>
                      <a:endParaRPr lang="en-US" sz="1100" kern="1200" dirty="0">
                        <a:solidFill>
                          <a:srgbClr val="009000"/>
                        </a:solidFill>
                        <a:latin typeface="+mn-lt"/>
                        <a:ea typeface="+mn-ea"/>
                        <a:cs typeface="Arial" charset="0"/>
                      </a:endParaRPr>
                    </a:p>
                    <a:p>
                      <a:pPr eaLnBrk="1" hangingPunct="1">
                        <a:spcBef>
                          <a:spcPts val="0"/>
                        </a:spcBef>
                        <a:buFont typeface="Wingdings" pitchFamily="2" charset="2"/>
                        <a:buChar char="§"/>
                        <a:defRPr/>
                      </a:pPr>
                      <a:r>
                        <a:rPr lang="en-US" sz="1100" kern="1200" dirty="0">
                          <a:solidFill>
                            <a:schemeClr val="tx1"/>
                          </a:solidFill>
                          <a:latin typeface="+mn-lt"/>
                          <a:ea typeface="+mn-ea"/>
                          <a:cs typeface="Arial" charset="0"/>
                        </a:rPr>
                        <a:t>Dose reduction is required in severe liver failure.</a:t>
                      </a:r>
                    </a:p>
                  </a:txBody>
                  <a:tcPr marT="45719" marB="45719"/>
                </a:tc>
                <a:extLst>
                  <a:ext uri="{0D108BD9-81ED-4DB2-BD59-A6C34878D82A}">
                    <a16:rowId xmlns:a16="http://schemas.microsoft.com/office/drawing/2014/main" xmlns="" val="10005"/>
                  </a:ext>
                </a:extLst>
              </a:tr>
              <a:tr h="1360807">
                <a:tc>
                  <a:txBody>
                    <a:bodyPr/>
                    <a:lstStyle/>
                    <a:p>
                      <a:pPr algn="ctr"/>
                      <a:r>
                        <a:rPr lang="en-US" sz="1100" b="1" kern="1200" baseline="0" dirty="0">
                          <a:solidFill>
                            <a:schemeClr val="bg1"/>
                          </a:solidFill>
                          <a:effectLst/>
                          <a:latin typeface="+mn-lt"/>
                          <a:ea typeface="Kartika" charset="0"/>
                          <a:cs typeface="Kartika" charset="0"/>
                        </a:rPr>
                        <a:t>Indications </a:t>
                      </a:r>
                    </a:p>
                  </a:txBody>
                  <a:tcPr marT="45719" marB="45719" vert="vert270">
                    <a:solidFill>
                      <a:schemeClr val="bg2">
                        <a:lumMod val="75000"/>
                      </a:schemeClr>
                    </a:solidFill>
                  </a:tcPr>
                </a:tc>
                <a:tc>
                  <a:txBody>
                    <a:bodyPr/>
                    <a:lstStyle/>
                    <a:p>
                      <a:pPr marL="0" indent="23813" eaLnBrk="1" hangingPunct="1">
                        <a:spcBef>
                          <a:spcPts val="0"/>
                        </a:spcBef>
                        <a:buFont typeface="Arial" pitchFamily="34" charset="0"/>
                        <a:buChar char="•"/>
                        <a:defRPr/>
                      </a:pPr>
                      <a:r>
                        <a:rPr lang="en-US" sz="1200" kern="1200" dirty="0">
                          <a:solidFill>
                            <a:schemeClr val="tx1"/>
                          </a:solidFill>
                          <a:latin typeface="+mn-lt"/>
                          <a:ea typeface="+mn-ea"/>
                          <a:cs typeface="Arial" charset="0"/>
                        </a:rPr>
                        <a:t> Eradication of H. pylori (combined with antimicrobial drugs).</a:t>
                      </a:r>
                    </a:p>
                    <a:p>
                      <a:pPr marL="0" indent="23813" algn="justLow" eaLnBrk="1" hangingPunct="1">
                        <a:spcBef>
                          <a:spcPts val="0"/>
                        </a:spcBef>
                        <a:buFont typeface="Arial" pitchFamily="34" charset="0"/>
                        <a:buChar char="•"/>
                        <a:defRPr/>
                      </a:pPr>
                      <a:r>
                        <a:rPr lang="en-US" sz="1200" kern="1200" dirty="0">
                          <a:solidFill>
                            <a:schemeClr val="tx1"/>
                          </a:solidFill>
                          <a:latin typeface="+mn-lt"/>
                          <a:ea typeface="+mn-ea"/>
                          <a:cs typeface="Arial" charset="0"/>
                        </a:rPr>
                        <a:t> Resistant severe peptic ulcer ( 4-8 weeks). </a:t>
                      </a:r>
                      <a:r>
                        <a:rPr lang="en-US" sz="1200" kern="1200" dirty="0">
                          <a:solidFill>
                            <a:srgbClr val="009000"/>
                          </a:solidFill>
                          <a:latin typeface="+mn-lt"/>
                          <a:ea typeface="+mn-ea"/>
                          <a:cs typeface="Arial" charset="0"/>
                        </a:rPr>
                        <a:t>They are expensive so it’s reserved for</a:t>
                      </a:r>
                      <a:r>
                        <a:rPr lang="en-US" sz="1200" kern="1200" baseline="0" dirty="0">
                          <a:solidFill>
                            <a:srgbClr val="009000"/>
                          </a:solidFill>
                          <a:latin typeface="+mn-lt"/>
                          <a:ea typeface="+mn-ea"/>
                          <a:cs typeface="Arial" charset="0"/>
                        </a:rPr>
                        <a:t> severe cases</a:t>
                      </a:r>
                      <a:r>
                        <a:rPr lang="en-US" sz="1200" kern="1200" baseline="0" dirty="0">
                          <a:solidFill>
                            <a:schemeClr val="tx1"/>
                          </a:solidFill>
                          <a:latin typeface="+mn-lt"/>
                          <a:ea typeface="+mn-ea"/>
                          <a:cs typeface="Arial" charset="0"/>
                        </a:rPr>
                        <a:t> </a:t>
                      </a:r>
                      <a:endParaRPr lang="en-US" sz="1200" kern="1200" dirty="0">
                        <a:solidFill>
                          <a:schemeClr val="tx1"/>
                        </a:solidFill>
                        <a:latin typeface="+mn-lt"/>
                        <a:ea typeface="+mn-ea"/>
                        <a:cs typeface="Arial" charset="0"/>
                      </a:endParaRPr>
                    </a:p>
                    <a:p>
                      <a:pPr marL="0" indent="23813" eaLnBrk="1" hangingPunct="1">
                        <a:spcBef>
                          <a:spcPts val="0"/>
                        </a:spcBef>
                        <a:buFont typeface="Arial" pitchFamily="34" charset="0"/>
                        <a:buChar char="•"/>
                        <a:defRPr/>
                      </a:pPr>
                      <a:r>
                        <a:rPr lang="en-US" sz="1200" kern="1200" dirty="0">
                          <a:solidFill>
                            <a:schemeClr val="tx1"/>
                          </a:solidFill>
                          <a:latin typeface="+mn-lt"/>
                          <a:ea typeface="+mn-ea"/>
                          <a:cs typeface="Arial" charset="0"/>
                        </a:rPr>
                        <a:t> Gastroesophageal reflux disease (GERD or  GORD).</a:t>
                      </a:r>
                    </a:p>
                    <a:p>
                      <a:pPr marL="0" indent="23813" eaLnBrk="1" hangingPunct="1">
                        <a:spcBef>
                          <a:spcPts val="0"/>
                        </a:spcBef>
                        <a:buFont typeface="Arial" pitchFamily="34" charset="0"/>
                        <a:buChar char="•"/>
                        <a:defRPr/>
                      </a:pPr>
                      <a:r>
                        <a:rPr lang="en-US" sz="1200" kern="1200" dirty="0">
                          <a:solidFill>
                            <a:srgbClr val="FF0000"/>
                          </a:solidFill>
                          <a:latin typeface="+mn-lt"/>
                          <a:ea typeface="+mn-ea"/>
                          <a:cs typeface="Arial" charset="0"/>
                        </a:rPr>
                        <a:t>Hypersecretory conditions as </a:t>
                      </a:r>
                      <a:r>
                        <a:rPr lang="en-US" sz="1200" b="1" kern="1200" dirty="0">
                          <a:solidFill>
                            <a:srgbClr val="FF0000"/>
                          </a:solidFill>
                          <a:latin typeface="+mn-lt"/>
                          <a:ea typeface="+mn-ea"/>
                          <a:cs typeface="Arial" charset="0"/>
                        </a:rPr>
                        <a:t>Zollinger Ellison syndrome </a:t>
                      </a:r>
                      <a:r>
                        <a:rPr lang="en-US" sz="1200" kern="1200" dirty="0">
                          <a:solidFill>
                            <a:schemeClr val="bg2">
                              <a:lumMod val="75000"/>
                            </a:schemeClr>
                          </a:solidFill>
                          <a:latin typeface="+mn-lt"/>
                          <a:ea typeface="+mn-ea"/>
                          <a:cs typeface="Arial" charset="0"/>
                        </a:rPr>
                        <a:t>will be explained later </a:t>
                      </a:r>
                      <a:r>
                        <a:rPr lang="en-US" sz="1200" kern="1200" dirty="0">
                          <a:solidFill>
                            <a:schemeClr val="tx1"/>
                          </a:solidFill>
                          <a:latin typeface="+mn-lt"/>
                          <a:ea typeface="+mn-ea"/>
                          <a:cs typeface="Arial" charset="0"/>
                        </a:rPr>
                        <a:t>and </a:t>
                      </a:r>
                      <a:r>
                        <a:rPr lang="en-US" sz="1200" b="1" kern="1200" dirty="0">
                          <a:solidFill>
                            <a:schemeClr val="tx1"/>
                          </a:solidFill>
                          <a:latin typeface="+mn-lt"/>
                          <a:ea typeface="+mn-ea"/>
                          <a:cs typeface="Arial" charset="0"/>
                        </a:rPr>
                        <a:t>gastrinoma </a:t>
                      </a:r>
                      <a:r>
                        <a:rPr lang="en-US" sz="1200" kern="1200" dirty="0">
                          <a:solidFill>
                            <a:schemeClr val="tx1"/>
                          </a:solidFill>
                          <a:latin typeface="+mn-lt"/>
                          <a:ea typeface="+mn-ea"/>
                          <a:cs typeface="Arial" charset="0"/>
                        </a:rPr>
                        <a:t>(</a:t>
                      </a:r>
                      <a:r>
                        <a:rPr lang="en-US" sz="1200" kern="1200" dirty="0">
                          <a:solidFill>
                            <a:srgbClr val="FF0000"/>
                          </a:solidFill>
                          <a:latin typeface="+mn-lt"/>
                          <a:ea typeface="+mn-ea"/>
                          <a:cs typeface="Arial" charset="0"/>
                        </a:rPr>
                        <a:t>First choice</a:t>
                      </a:r>
                      <a:r>
                        <a:rPr lang="en-US" sz="1200" kern="1200" dirty="0">
                          <a:solidFill>
                            <a:schemeClr val="tx1"/>
                          </a:solidFill>
                          <a:latin typeface="+mn-lt"/>
                          <a:ea typeface="+mn-ea"/>
                          <a:cs typeface="Arial" charset="0"/>
                        </a:rPr>
                        <a:t>). </a:t>
                      </a:r>
                      <a:r>
                        <a:rPr lang="en-US" sz="1100" kern="1200" dirty="0">
                          <a:solidFill>
                            <a:srgbClr val="009000"/>
                          </a:solidFill>
                          <a:latin typeface="+mn-lt"/>
                          <a:ea typeface="+mn-ea"/>
                          <a:cs typeface="Arial" charset="0"/>
                        </a:rPr>
                        <a:t>M3 &amp; H2 blockers can treat Zollinger Ellison syndrome  but</a:t>
                      </a:r>
                      <a:r>
                        <a:rPr lang="en-US" sz="1100" kern="1200" baseline="0" dirty="0">
                          <a:solidFill>
                            <a:srgbClr val="009000"/>
                          </a:solidFill>
                          <a:latin typeface="+mn-lt"/>
                          <a:ea typeface="+mn-ea"/>
                          <a:cs typeface="Arial" charset="0"/>
                        </a:rPr>
                        <a:t> we choose PPIs why ? because they treat at lower dose (double or tribble normal dose ) comparing to H2 &amp; M3 </a:t>
                      </a:r>
                      <a:r>
                        <a:rPr lang="ar-SA" sz="1100" kern="1200" baseline="0" dirty="0">
                          <a:solidFill>
                            <a:schemeClr val="bg2">
                              <a:lumMod val="75000"/>
                            </a:schemeClr>
                          </a:solidFill>
                          <a:latin typeface="+mn-lt"/>
                          <a:ea typeface="+mn-ea"/>
                          <a:cs typeface="Arial" charset="0"/>
                        </a:rPr>
                        <a:t>المشكلة في هذا المرض هي زيادة الاحماض فأي دواء ينوصف راح يكون بجرعة اكبر من المعتاد</a:t>
                      </a:r>
                      <a:endParaRPr lang="en-US" sz="1100" kern="1200" dirty="0">
                        <a:solidFill>
                          <a:schemeClr val="bg2">
                            <a:lumMod val="75000"/>
                          </a:schemeClr>
                        </a:solidFill>
                        <a:latin typeface="+mn-lt"/>
                        <a:ea typeface="+mn-ea"/>
                        <a:cs typeface="Arial" charset="0"/>
                      </a:endParaRPr>
                    </a:p>
                  </a:txBody>
                  <a:tcPr marT="45719" marB="45719"/>
                </a:tc>
                <a:extLst>
                  <a:ext uri="{0D108BD9-81ED-4DB2-BD59-A6C34878D82A}">
                    <a16:rowId xmlns:a16="http://schemas.microsoft.com/office/drawing/2014/main" xmlns="" val="10003"/>
                  </a:ext>
                </a:extLst>
              </a:tr>
              <a:tr h="2999963">
                <a:tc>
                  <a:txBody>
                    <a:bodyPr/>
                    <a:lstStyle/>
                    <a:p>
                      <a:pPr algn="ctr"/>
                      <a:r>
                        <a:rPr lang="en-US" sz="1100" b="1" dirty="0">
                          <a:solidFill>
                            <a:schemeClr val="bg1"/>
                          </a:solidFill>
                          <a:effectLst/>
                          <a:latin typeface="+mn-lt"/>
                          <a:ea typeface="Kartika" charset="0"/>
                          <a:cs typeface="Kartika" charset="0"/>
                        </a:rPr>
                        <a:t>ADRs</a:t>
                      </a:r>
                    </a:p>
                  </a:txBody>
                  <a:tcPr marT="45719" marB="45719" vert="vert270">
                    <a:solidFill>
                      <a:schemeClr val="bg2">
                        <a:lumMod val="75000"/>
                      </a:schemeClr>
                    </a:solidFill>
                  </a:tcPr>
                </a:tc>
                <a:tc>
                  <a:txBody>
                    <a:bodyPr/>
                    <a:lstStyle/>
                    <a:p>
                      <a:pPr marL="93663" indent="23813" algn="justLow" eaLnBrk="1" hangingPunct="1">
                        <a:spcBef>
                          <a:spcPts val="0"/>
                        </a:spcBef>
                        <a:buFont typeface="Wingdings" pitchFamily="2" charset="2"/>
                        <a:buChar char="§"/>
                        <a:defRPr/>
                      </a:pPr>
                      <a:r>
                        <a:rPr lang="ar-SA" sz="1100" kern="1200" dirty="0">
                          <a:solidFill>
                            <a:schemeClr val="tx1"/>
                          </a:solidFill>
                          <a:latin typeface="+mn-lt"/>
                          <a:ea typeface="+mn-ea"/>
                          <a:cs typeface="Arial" charset="0"/>
                        </a:rPr>
                        <a:t> </a:t>
                      </a:r>
                      <a:r>
                        <a:rPr lang="en-US" sz="1100" b="1" kern="1200" dirty="0">
                          <a:solidFill>
                            <a:schemeClr val="tx1"/>
                          </a:solidFill>
                          <a:latin typeface="+mn-lt"/>
                          <a:ea typeface="+mn-ea"/>
                          <a:cs typeface="Arial" charset="0"/>
                        </a:rPr>
                        <a:t>CNS</a:t>
                      </a:r>
                      <a:r>
                        <a:rPr lang="en-US" sz="1100" kern="1200" dirty="0">
                          <a:solidFill>
                            <a:schemeClr val="tx1"/>
                          </a:solidFill>
                          <a:latin typeface="+mn-lt"/>
                          <a:ea typeface="+mn-ea"/>
                          <a:cs typeface="Arial" charset="0"/>
                        </a:rPr>
                        <a:t>: Headache</a:t>
                      </a:r>
                    </a:p>
                    <a:p>
                      <a:pPr marL="93663" indent="23813" algn="justLow" eaLnBrk="1" hangingPunct="1">
                        <a:spcBef>
                          <a:spcPts val="0"/>
                        </a:spcBef>
                        <a:buFont typeface="Wingdings" pitchFamily="2" charset="2"/>
                        <a:buChar char="§"/>
                        <a:defRPr/>
                      </a:pPr>
                      <a:r>
                        <a:rPr lang="en-US" sz="1100" kern="1200" dirty="0">
                          <a:solidFill>
                            <a:schemeClr val="tx1"/>
                          </a:solidFill>
                          <a:latin typeface="+mn-lt"/>
                          <a:ea typeface="+mn-ea"/>
                          <a:cs typeface="Arial" charset="0"/>
                        </a:rPr>
                        <a:t> </a:t>
                      </a:r>
                      <a:r>
                        <a:rPr lang="en-US" sz="1100" b="1" kern="1200" dirty="0">
                          <a:solidFill>
                            <a:schemeClr val="tx1"/>
                          </a:solidFill>
                          <a:latin typeface="+mn-lt"/>
                          <a:ea typeface="+mn-ea"/>
                          <a:cs typeface="Arial" charset="0"/>
                        </a:rPr>
                        <a:t>GIT: </a:t>
                      </a:r>
                      <a:r>
                        <a:rPr lang="en-US" sz="1100" kern="1200" dirty="0">
                          <a:solidFill>
                            <a:schemeClr val="tx1"/>
                          </a:solidFill>
                          <a:latin typeface="+mn-lt"/>
                          <a:ea typeface="+mn-ea"/>
                          <a:cs typeface="Arial" charset="0"/>
                        </a:rPr>
                        <a:t>Diarrhea &amp; abdominal pain.</a:t>
                      </a:r>
                    </a:p>
                    <a:p>
                      <a:pPr marL="93663" marR="0" indent="23813" algn="justLow" defTabSz="514350" rtl="0" eaLnBrk="1" fontAlgn="auto" latinLnBrk="0" hangingPunct="1">
                        <a:lnSpc>
                          <a:spcPct val="100000"/>
                        </a:lnSpc>
                        <a:spcBef>
                          <a:spcPts val="0"/>
                        </a:spcBef>
                        <a:spcAft>
                          <a:spcPts val="0"/>
                        </a:spcAft>
                        <a:buClrTx/>
                        <a:buSzTx/>
                        <a:buFont typeface="Wingdings" pitchFamily="2" charset="2"/>
                        <a:buChar char="§"/>
                        <a:tabLst/>
                        <a:defRPr/>
                      </a:pPr>
                      <a:r>
                        <a:rPr lang="en-US" sz="1100" kern="1200" dirty="0">
                          <a:solidFill>
                            <a:schemeClr val="tx1"/>
                          </a:solidFill>
                          <a:latin typeface="+mn-lt"/>
                          <a:ea typeface="+mn-ea"/>
                          <a:cs typeface="Arial" charset="0"/>
                        </a:rPr>
                        <a:t> Achlorhydria</a:t>
                      </a:r>
                      <a:r>
                        <a:rPr lang="ar-SA" sz="1100" kern="1200" baseline="0" dirty="0">
                          <a:solidFill>
                            <a:srgbClr val="009000"/>
                          </a:solidFill>
                          <a:latin typeface="+mn-lt"/>
                          <a:ea typeface="+mn-ea"/>
                          <a:cs typeface="Arial" charset="0"/>
                        </a:rPr>
                        <a:t> </a:t>
                      </a:r>
                      <a:r>
                        <a:rPr lang="en-US" sz="1100" kern="1200" baseline="0" dirty="0">
                          <a:solidFill>
                            <a:srgbClr val="009000"/>
                          </a:solidFill>
                          <a:latin typeface="+mn-lt"/>
                          <a:ea typeface="+mn-ea"/>
                          <a:cs typeface="Arial" charset="0"/>
                        </a:rPr>
                        <a:t>(absence of HCL)</a:t>
                      </a:r>
                      <a:r>
                        <a:rPr lang="en-US" sz="1100" kern="1200" dirty="0">
                          <a:solidFill>
                            <a:schemeClr val="tx1"/>
                          </a:solidFill>
                          <a:latin typeface="+mn-lt"/>
                          <a:ea typeface="+mn-ea"/>
                          <a:cs typeface="Arial" charset="0"/>
                        </a:rPr>
                        <a:t> </a:t>
                      </a:r>
                      <a:r>
                        <a:rPr lang="en-US" sz="1100" kern="1200" dirty="0">
                          <a:solidFill>
                            <a:srgbClr val="009000"/>
                          </a:solidFill>
                          <a:latin typeface="+mn-lt"/>
                          <a:ea typeface="+mn-ea"/>
                          <a:cs typeface="Arial" charset="0"/>
                        </a:rPr>
                        <a:t>leads to Hypergastrinaemia but how</a:t>
                      </a:r>
                      <a:r>
                        <a:rPr lang="en-US" sz="1100" kern="1200" baseline="0" dirty="0">
                          <a:solidFill>
                            <a:srgbClr val="009000"/>
                          </a:solidFill>
                          <a:latin typeface="+mn-lt"/>
                          <a:ea typeface="+mn-ea"/>
                          <a:cs typeface="Arial" charset="0"/>
                        </a:rPr>
                        <a:t> ? The stomach sense the high PH </a:t>
                      </a:r>
                      <a:r>
                        <a:rPr lang="en-US" sz="1100" kern="1200" baseline="0" dirty="0">
                          <a:solidFill>
                            <a:schemeClr val="bg2">
                              <a:lumMod val="75000"/>
                            </a:schemeClr>
                          </a:solidFill>
                          <a:latin typeface="+mn-lt"/>
                          <a:ea typeface="+mn-ea"/>
                          <a:cs typeface="Arial" charset="0"/>
                        </a:rPr>
                        <a:t>low acidity effect of the drug </a:t>
                      </a:r>
                      <a:r>
                        <a:rPr lang="en-US" sz="1100" kern="1200" baseline="0" dirty="0">
                          <a:solidFill>
                            <a:srgbClr val="009000"/>
                          </a:solidFill>
                          <a:latin typeface="+mn-lt"/>
                          <a:ea typeface="+mn-ea"/>
                          <a:cs typeface="Arial" charset="0"/>
                        </a:rPr>
                        <a:t>so it sends signals to gastrin producing cells to secrete more gastrin </a:t>
                      </a:r>
                      <a:r>
                        <a:rPr lang="en-US" sz="1100" kern="1200" baseline="0" dirty="0">
                          <a:solidFill>
                            <a:schemeClr val="bg2">
                              <a:lumMod val="75000"/>
                            </a:schemeClr>
                          </a:solidFill>
                          <a:latin typeface="+mn-lt"/>
                          <a:ea typeface="+mn-ea"/>
                          <a:cs typeface="Arial" charset="0"/>
                        </a:rPr>
                        <a:t>but the pump IS STILL inhibited so it sends more signals to produce gastrin </a:t>
                      </a:r>
                      <a:endParaRPr lang="en-US" sz="1100" kern="1200" dirty="0">
                        <a:solidFill>
                          <a:schemeClr val="bg2">
                            <a:lumMod val="75000"/>
                          </a:schemeClr>
                        </a:solidFill>
                        <a:latin typeface="+mn-lt"/>
                        <a:ea typeface="+mn-ea"/>
                        <a:cs typeface="Arial" charset="0"/>
                      </a:endParaRPr>
                    </a:p>
                    <a:p>
                      <a:pPr marL="93663" indent="23813" algn="justLow" eaLnBrk="1" hangingPunct="1">
                        <a:spcBef>
                          <a:spcPts val="0"/>
                        </a:spcBef>
                        <a:buFont typeface="Wingdings" pitchFamily="2" charset="2"/>
                        <a:buChar char="§"/>
                        <a:defRPr/>
                      </a:pPr>
                      <a:r>
                        <a:rPr lang="en-US" sz="1100" kern="1200" dirty="0">
                          <a:solidFill>
                            <a:srgbClr val="009000"/>
                          </a:solidFill>
                          <a:latin typeface="+mn-lt"/>
                          <a:ea typeface="+mn-ea"/>
                          <a:cs typeface="Arial" charset="0"/>
                        </a:rPr>
                        <a:t> reflex </a:t>
                      </a:r>
                      <a:r>
                        <a:rPr lang="en-US" sz="1100" kern="1200" dirty="0">
                          <a:solidFill>
                            <a:schemeClr val="tx1"/>
                          </a:solidFill>
                          <a:latin typeface="+mn-lt"/>
                          <a:ea typeface="+mn-ea"/>
                          <a:cs typeface="Arial" charset="0"/>
                        </a:rPr>
                        <a:t>Hypergastrinaemia. </a:t>
                      </a:r>
                      <a:r>
                        <a:rPr lang="en-US" sz="1000" kern="1200" dirty="0">
                          <a:solidFill>
                            <a:srgbClr val="009000"/>
                          </a:solidFill>
                          <a:latin typeface="+mn-lt"/>
                          <a:ea typeface="+mn-ea"/>
                          <a:cs typeface="Arial" charset="0"/>
                        </a:rPr>
                        <a:t>Is a trophic factors</a:t>
                      </a:r>
                      <a:r>
                        <a:rPr lang="en-US" sz="1000" kern="1200" baseline="0" dirty="0">
                          <a:solidFill>
                            <a:srgbClr val="009000"/>
                          </a:solidFill>
                          <a:latin typeface="+mn-lt"/>
                          <a:ea typeface="+mn-ea"/>
                          <a:cs typeface="Arial" charset="0"/>
                        </a:rPr>
                        <a:t> cause hyperplasia of parietal cells on lab animals not humans safe </a:t>
                      </a:r>
                      <a:endParaRPr lang="en-US" sz="1000" kern="1200" dirty="0">
                        <a:solidFill>
                          <a:srgbClr val="009000"/>
                        </a:solidFill>
                        <a:latin typeface="+mn-lt"/>
                        <a:ea typeface="+mn-ea"/>
                        <a:cs typeface="Arial" charset="0"/>
                      </a:endParaRPr>
                    </a:p>
                    <a:p>
                      <a:pPr marL="93663" indent="23813" algn="justLow" eaLnBrk="1" hangingPunct="1">
                        <a:spcBef>
                          <a:spcPts val="0"/>
                        </a:spcBef>
                        <a:buFont typeface="Wingdings" pitchFamily="2" charset="2"/>
                        <a:buChar char="§"/>
                        <a:defRPr/>
                      </a:pPr>
                      <a:r>
                        <a:rPr lang="en-US" sz="1100" kern="1200" dirty="0">
                          <a:solidFill>
                            <a:schemeClr val="tx1"/>
                          </a:solidFill>
                          <a:latin typeface="+mn-lt"/>
                          <a:ea typeface="+mn-ea"/>
                          <a:cs typeface="Arial" charset="0"/>
                        </a:rPr>
                        <a:t> Gastric mucosal hyperplasia can cause:  </a:t>
                      </a:r>
                    </a:p>
                    <a:p>
                      <a:pPr marL="93663" indent="0" algn="justLow" eaLnBrk="1" hangingPunct="1">
                        <a:spcBef>
                          <a:spcPts val="0"/>
                        </a:spcBef>
                        <a:buFont typeface="Wingdings" pitchFamily="2" charset="2"/>
                        <a:buNone/>
                        <a:defRPr/>
                      </a:pPr>
                      <a:r>
                        <a:rPr lang="en-US" sz="1100" kern="1200" dirty="0">
                          <a:solidFill>
                            <a:schemeClr val="tx1"/>
                          </a:solidFill>
                          <a:latin typeface="+mn-lt"/>
                          <a:ea typeface="+mn-ea"/>
                          <a:cs typeface="Arial" charset="0"/>
                        </a:rPr>
                        <a:t>     -Increased bacterial flora </a:t>
                      </a:r>
                      <a:r>
                        <a:rPr lang="en-US" sz="1100" kern="1200" dirty="0">
                          <a:solidFill>
                            <a:srgbClr val="009000"/>
                          </a:solidFill>
                          <a:latin typeface="+mn-lt"/>
                          <a:ea typeface="+mn-ea"/>
                          <a:cs typeface="Arial" charset="0"/>
                        </a:rPr>
                        <a:t>because</a:t>
                      </a:r>
                      <a:r>
                        <a:rPr lang="en-US" sz="1100" kern="1200" baseline="0" dirty="0">
                          <a:solidFill>
                            <a:srgbClr val="009000"/>
                          </a:solidFill>
                          <a:latin typeface="+mn-lt"/>
                          <a:ea typeface="+mn-ea"/>
                          <a:cs typeface="Arial" charset="0"/>
                        </a:rPr>
                        <a:t> HCl is reduced </a:t>
                      </a:r>
                      <a:endParaRPr lang="en-US" sz="1100" kern="1200" dirty="0">
                        <a:solidFill>
                          <a:srgbClr val="009000"/>
                        </a:solidFill>
                        <a:latin typeface="+mn-lt"/>
                        <a:ea typeface="+mn-ea"/>
                        <a:cs typeface="Arial" charset="0"/>
                      </a:endParaRPr>
                    </a:p>
                    <a:p>
                      <a:pPr lvl="1" eaLnBrk="1" hangingPunct="1">
                        <a:spcBef>
                          <a:spcPts val="0"/>
                        </a:spcBef>
                        <a:buFontTx/>
                        <a:buChar char="-"/>
                        <a:defRPr/>
                      </a:pPr>
                      <a:r>
                        <a:rPr lang="en-US" sz="1100" kern="1200" dirty="0">
                          <a:solidFill>
                            <a:schemeClr val="tx1"/>
                          </a:solidFill>
                          <a:latin typeface="+mn-lt"/>
                          <a:ea typeface="+mn-ea"/>
                          <a:cs typeface="Arial" charset="0"/>
                        </a:rPr>
                        <a:t>Increased risk of community-acquired respiratory infections &amp; nosocomial pneumonia</a:t>
                      </a:r>
                    </a:p>
                    <a:p>
                      <a:pPr lvl="1" eaLnBrk="1" hangingPunct="1">
                        <a:spcBef>
                          <a:spcPts val="0"/>
                        </a:spcBef>
                        <a:buFontTx/>
                        <a:buNone/>
                        <a:defRPr/>
                      </a:pPr>
                      <a:endParaRPr lang="en-US" sz="1100" kern="1200" dirty="0">
                        <a:solidFill>
                          <a:schemeClr val="tx1"/>
                        </a:solidFill>
                        <a:latin typeface="+mn-lt"/>
                        <a:ea typeface="+mn-ea"/>
                        <a:cs typeface="Arial" charset="0"/>
                      </a:endParaRPr>
                    </a:p>
                    <a:p>
                      <a:pPr marL="93663" indent="0" algn="justLow" eaLnBrk="1" hangingPunct="1">
                        <a:spcBef>
                          <a:spcPts val="0"/>
                        </a:spcBef>
                        <a:buFont typeface="Wingdings" pitchFamily="2" charset="2"/>
                        <a:buNone/>
                        <a:defRPr/>
                      </a:pPr>
                      <a:r>
                        <a:rPr lang="en-US" sz="1200" b="1" u="sng" kern="1200" dirty="0">
                          <a:solidFill>
                            <a:schemeClr val="tx1"/>
                          </a:solidFill>
                          <a:latin typeface="+mn-lt"/>
                          <a:ea typeface="+mn-ea"/>
                          <a:cs typeface="Arial" charset="0"/>
                        </a:rPr>
                        <a:t>.: if used in a Long term use may lead to :</a:t>
                      </a:r>
                    </a:p>
                    <a:p>
                      <a:pPr marL="93663" indent="23813" algn="justLow" eaLnBrk="1" hangingPunct="1">
                        <a:spcBef>
                          <a:spcPts val="0"/>
                        </a:spcBef>
                        <a:buFont typeface="Wingdings" pitchFamily="2" charset="2"/>
                        <a:buChar char="§"/>
                        <a:defRPr/>
                      </a:pPr>
                      <a:r>
                        <a:rPr lang="en-US" sz="1100" kern="1200" dirty="0">
                          <a:solidFill>
                            <a:schemeClr val="tx1"/>
                          </a:solidFill>
                          <a:latin typeface="+mn-lt"/>
                          <a:ea typeface="+mn-ea"/>
                          <a:cs typeface="Arial" charset="0"/>
                        </a:rPr>
                        <a:t>Vitamin B12 deficiency, iron, calcium absorption. </a:t>
                      </a:r>
                      <a:r>
                        <a:rPr lang="en-US" sz="1100" kern="1200" dirty="0">
                          <a:solidFill>
                            <a:schemeClr val="bg2">
                              <a:lumMod val="75000"/>
                            </a:schemeClr>
                          </a:solidFill>
                          <a:latin typeface="+mn-lt"/>
                          <a:ea typeface="+mn-ea"/>
                          <a:cs typeface="Arial" charset="0"/>
                        </a:rPr>
                        <a:t>reducing the acidity of stomach can prevent it from digesting proteins  </a:t>
                      </a:r>
                    </a:p>
                    <a:p>
                      <a:pPr marL="93663" indent="23813" algn="justLow" eaLnBrk="1" hangingPunct="1">
                        <a:spcBef>
                          <a:spcPts val="0"/>
                        </a:spcBef>
                        <a:buFont typeface="Wingdings" pitchFamily="2" charset="2"/>
                        <a:buChar char="§"/>
                        <a:defRPr/>
                      </a:pPr>
                      <a:r>
                        <a:rPr lang="en-US" sz="1100" kern="1200" dirty="0">
                          <a:solidFill>
                            <a:schemeClr val="tx1"/>
                          </a:solidFill>
                          <a:latin typeface="+mn-lt"/>
                          <a:ea typeface="+mn-ea"/>
                          <a:cs typeface="Arial" charset="0"/>
                        </a:rPr>
                        <a:t> Increased risk of hip fractures </a:t>
                      </a:r>
                      <a:r>
                        <a:rPr lang="en-US" sz="1100" kern="1200" dirty="0">
                          <a:solidFill>
                            <a:schemeClr val="bg2">
                              <a:lumMod val="75000"/>
                            </a:schemeClr>
                          </a:solidFill>
                          <a:latin typeface="+mn-lt"/>
                          <a:ea typeface="+mn-ea"/>
                          <a:cs typeface="Arial" charset="0"/>
                        </a:rPr>
                        <a:t>due to deficiency </a:t>
                      </a:r>
                      <a:r>
                        <a:rPr lang="en-US" sz="1100" kern="1200" dirty="0">
                          <a:solidFill>
                            <a:srgbClr val="009000"/>
                          </a:solidFill>
                          <a:latin typeface="+mn-lt"/>
                          <a:ea typeface="+mn-ea"/>
                          <a:cs typeface="Arial" charset="0"/>
                        </a:rPr>
                        <a:t>not advisable for long term use</a:t>
                      </a:r>
                    </a:p>
                    <a:p>
                      <a:r>
                        <a:rPr lang="en-US" sz="1100" b="0" u="sng" kern="1200" dirty="0">
                          <a:solidFill>
                            <a:srgbClr val="FF0000"/>
                          </a:solidFill>
                          <a:latin typeface="+mn-lt"/>
                          <a:ea typeface="+mn-ea"/>
                          <a:cs typeface="Arial" charset="0"/>
                        </a:rPr>
                        <a:t>Precaution</a:t>
                      </a:r>
                      <a:r>
                        <a:rPr lang="en-US" sz="1100" b="0" kern="1200" dirty="0">
                          <a:solidFill>
                            <a:srgbClr val="FF0000"/>
                          </a:solidFill>
                          <a:latin typeface="+mn-lt"/>
                          <a:ea typeface="+mn-ea"/>
                          <a:cs typeface="Arial" charset="0"/>
                        </a:rPr>
                        <a:t> should be given NOT to combine</a:t>
                      </a:r>
                      <a:r>
                        <a:rPr lang="en-US" sz="1100" kern="1200" dirty="0">
                          <a:solidFill>
                            <a:schemeClr val="tx1"/>
                          </a:solidFill>
                          <a:latin typeface="+mn-lt"/>
                          <a:ea typeface="+mn-ea"/>
                          <a:cs typeface="Arial" charset="0"/>
                        </a:rPr>
                        <a:t> </a:t>
                      </a:r>
                      <a:r>
                        <a:rPr lang="en-US" sz="1100" kern="1200" dirty="0">
                          <a:solidFill>
                            <a:srgbClr val="0070C0"/>
                          </a:solidFill>
                          <a:latin typeface="+mn-lt"/>
                          <a:ea typeface="+mn-ea"/>
                          <a:cs typeface="Arial" charset="0"/>
                        </a:rPr>
                        <a:t>omeprazole</a:t>
                      </a:r>
                      <a:r>
                        <a:rPr lang="en-US" sz="1100" kern="1200" dirty="0">
                          <a:solidFill>
                            <a:schemeClr val="tx1"/>
                          </a:solidFill>
                          <a:latin typeface="+mn-lt"/>
                          <a:ea typeface="+mn-ea"/>
                          <a:cs typeface="Arial" charset="0"/>
                        </a:rPr>
                        <a:t> </a:t>
                      </a:r>
                      <a:r>
                        <a:rPr lang="en-US" sz="1100" b="1" kern="1200" dirty="0">
                          <a:solidFill>
                            <a:srgbClr val="FF0000"/>
                          </a:solidFill>
                          <a:latin typeface="+mn-lt"/>
                          <a:ea typeface="+mn-ea"/>
                          <a:cs typeface="Arial" charset="0"/>
                        </a:rPr>
                        <a:t>(CYP2C19 inhibitor) and </a:t>
                      </a:r>
                      <a:r>
                        <a:rPr lang="en-US" sz="1100" kern="1200" dirty="0">
                          <a:solidFill>
                            <a:srgbClr val="0070C0"/>
                          </a:solidFill>
                          <a:latin typeface="+mn-lt"/>
                          <a:ea typeface="+mn-ea"/>
                          <a:cs typeface="Arial" charset="0"/>
                        </a:rPr>
                        <a:t>clopidogrel</a:t>
                      </a:r>
                      <a:r>
                        <a:rPr lang="en-US" sz="1100" kern="1200" baseline="0" dirty="0">
                          <a:solidFill>
                            <a:schemeClr val="tx1"/>
                          </a:solidFill>
                          <a:latin typeface="+mn-lt"/>
                          <a:ea typeface="+mn-ea"/>
                          <a:cs typeface="Arial" charset="0"/>
                        </a:rPr>
                        <a:t> </a:t>
                      </a:r>
                      <a:r>
                        <a:rPr lang="en-US" sz="1100" kern="1200" baseline="0" dirty="0">
                          <a:solidFill>
                            <a:srgbClr val="009000"/>
                          </a:solidFill>
                          <a:latin typeface="+mn-lt"/>
                          <a:ea typeface="+mn-ea"/>
                          <a:cs typeface="Arial" charset="0"/>
                        </a:rPr>
                        <a:t>antiplatelet like aspirin </a:t>
                      </a:r>
                      <a:r>
                        <a:rPr lang="en-US" sz="1100" b="1" u="sng" kern="1200" dirty="0">
                          <a:solidFill>
                            <a:srgbClr val="FF0000"/>
                          </a:solidFill>
                          <a:latin typeface="+mn-lt"/>
                          <a:ea typeface="+mn-ea"/>
                          <a:cs typeface="Arial" charset="0"/>
                        </a:rPr>
                        <a:t>(CYP2C19 is required for activation of clopidogrel ). </a:t>
                      </a:r>
                      <a:r>
                        <a:rPr lang="en-US" sz="1100" u="sng" kern="1200" dirty="0">
                          <a:solidFill>
                            <a:srgbClr val="009000"/>
                          </a:solidFill>
                          <a:latin typeface="+mn-lt"/>
                          <a:ea typeface="+mn-ea"/>
                          <a:cs typeface="Arial" charset="0"/>
                        </a:rPr>
                        <a:t>It increase the risk of cardiovascular</a:t>
                      </a:r>
                      <a:r>
                        <a:rPr lang="en-US" sz="1100" u="sng" kern="1200" baseline="0" dirty="0">
                          <a:solidFill>
                            <a:srgbClr val="009000"/>
                          </a:solidFill>
                          <a:latin typeface="+mn-lt"/>
                          <a:ea typeface="+mn-ea"/>
                          <a:cs typeface="Arial" charset="0"/>
                        </a:rPr>
                        <a:t> thrombus</a:t>
                      </a:r>
                      <a:endParaRPr lang="en-US" sz="1100" u="sng" kern="1200" dirty="0">
                        <a:solidFill>
                          <a:srgbClr val="009000"/>
                        </a:solidFill>
                        <a:latin typeface="+mn-lt"/>
                        <a:ea typeface="+mn-ea"/>
                        <a:cs typeface="Arial" charset="0"/>
                      </a:endParaRPr>
                    </a:p>
                  </a:txBody>
                  <a:tcPr marT="45719" marB="45719"/>
                </a:tc>
                <a:extLst>
                  <a:ext uri="{0D108BD9-81ED-4DB2-BD59-A6C34878D82A}">
                    <a16:rowId xmlns:a16="http://schemas.microsoft.com/office/drawing/2014/main" xmlns="" val="10004"/>
                  </a:ext>
                </a:extLst>
              </a:tr>
            </a:tbl>
          </a:graphicData>
        </a:graphic>
      </p:graphicFrame>
      <p:cxnSp>
        <p:nvCxnSpPr>
          <p:cNvPr id="5" name="Straight Arrow Connector 4"/>
          <p:cNvCxnSpPr/>
          <p:nvPr/>
        </p:nvCxnSpPr>
        <p:spPr>
          <a:xfrm>
            <a:off x="5943043" y="4513813"/>
            <a:ext cx="166255" cy="0"/>
          </a:xfrm>
          <a:prstGeom prst="straightConnector1">
            <a:avLst/>
          </a:prstGeom>
          <a:ln w="3175">
            <a:solidFill>
              <a:srgbClr val="009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EDE6CC4E-CFF6-4966-8DEC-42673F4965F5}"/>
              </a:ext>
            </a:extLst>
          </p:cNvPr>
          <p:cNvSpPr txBox="1"/>
          <p:nvPr/>
        </p:nvSpPr>
        <p:spPr>
          <a:xfrm>
            <a:off x="5453168" y="3238884"/>
            <a:ext cx="1358338" cy="561856"/>
          </a:xfrm>
          <a:prstGeom prst="wedgeRoundRectCallout">
            <a:avLst>
              <a:gd name="adj1" fmla="val -78904"/>
              <a:gd name="adj2" fmla="val -27319"/>
              <a:gd name="adj3" fmla="val 16667"/>
            </a:avLst>
          </a:prstGeom>
          <a:noFill/>
          <a:ln>
            <a:solidFill>
              <a:srgbClr val="BAEBFF"/>
            </a:solidFill>
          </a:ln>
        </p:spPr>
        <p:txBody>
          <a:bodyPr wrap="square" rtlCol="0">
            <a:spAutoFit/>
          </a:bodyPr>
          <a:lstStyle/>
          <a:p>
            <a:r>
              <a:rPr lang="en-US" sz="900" dirty="0">
                <a:solidFill>
                  <a:srgbClr val="009000"/>
                </a:solidFill>
                <a:latin typeface="Sitka Banner" panose="02000505000000020004" pitchFamily="2" charset="0"/>
                <a:cs typeface="Arial" charset="0"/>
              </a:rPr>
              <a:t>To prevent the stomach from breaking it down and reach the intestine </a:t>
            </a:r>
            <a:endParaRPr lang="en-US" sz="900" dirty="0">
              <a:solidFill>
                <a:srgbClr val="009000"/>
              </a:solidFill>
            </a:endParaRPr>
          </a:p>
        </p:txBody>
      </p:sp>
      <p:sp>
        <p:nvSpPr>
          <p:cNvPr id="6" name="TextBox 5">
            <a:extLst>
              <a:ext uri="{FF2B5EF4-FFF2-40B4-BE49-F238E27FC236}">
                <a16:creationId xmlns:a16="http://schemas.microsoft.com/office/drawing/2014/main" xmlns="" id="{7F8B62E0-6E4F-44A7-8218-186C3CB7C241}"/>
              </a:ext>
            </a:extLst>
          </p:cNvPr>
          <p:cNvSpPr txBox="1"/>
          <p:nvPr/>
        </p:nvSpPr>
        <p:spPr>
          <a:xfrm>
            <a:off x="3965644" y="3860851"/>
            <a:ext cx="2845862" cy="561856"/>
          </a:xfrm>
          <a:prstGeom prst="wedgeRoundRectCallout">
            <a:avLst>
              <a:gd name="adj1" fmla="val -63341"/>
              <a:gd name="adj2" fmla="val -18827"/>
              <a:gd name="adj3" fmla="val 16667"/>
            </a:avLst>
          </a:prstGeom>
          <a:noFill/>
          <a:ln>
            <a:solidFill>
              <a:srgbClr val="BAEBFF"/>
            </a:solidFill>
          </a:ln>
        </p:spPr>
        <p:txBody>
          <a:bodyPr wrap="square" rtlCol="0">
            <a:spAutoFit/>
          </a:bodyPr>
          <a:lstStyle/>
          <a:p>
            <a:r>
              <a:rPr lang="en-US" sz="900" dirty="0">
                <a:solidFill>
                  <a:schemeClr val="bg2">
                    <a:lumMod val="75000"/>
                  </a:schemeClr>
                </a:solidFill>
              </a:rPr>
              <a:t>We shouldn’t administer it with anything that lowers the stomach acid secretions even more ! These drugs already have a long effect .</a:t>
            </a:r>
          </a:p>
        </p:txBody>
      </p:sp>
      <p:sp>
        <p:nvSpPr>
          <p:cNvPr id="7" name="مستطيل مستدير الزوايا 6"/>
          <p:cNvSpPr/>
          <p:nvPr/>
        </p:nvSpPr>
        <p:spPr>
          <a:xfrm>
            <a:off x="3429000" y="6714100"/>
            <a:ext cx="1191121" cy="179647"/>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en-US" sz="1000" b="1" dirty="0">
                <a:solidFill>
                  <a:srgbClr val="009193"/>
                </a:solidFill>
              </a:rPr>
              <a:t>Pra</a:t>
            </a:r>
            <a:r>
              <a:rPr lang="en-US" sz="1000" b="1" u="sng" dirty="0">
                <a:solidFill>
                  <a:srgbClr val="009193"/>
                </a:solidFill>
              </a:rPr>
              <a:t>zol</a:t>
            </a:r>
            <a:r>
              <a:rPr lang="en-US" sz="1000" b="1" dirty="0">
                <a:solidFill>
                  <a:srgbClr val="009193"/>
                </a:solidFill>
              </a:rPr>
              <a:t>e = </a:t>
            </a:r>
            <a:r>
              <a:rPr lang="en-US" sz="1000" b="1" u="sng" dirty="0">
                <a:solidFill>
                  <a:srgbClr val="009193"/>
                </a:solidFill>
              </a:rPr>
              <a:t>zoll</a:t>
            </a:r>
            <a:r>
              <a:rPr lang="en-US" sz="1000" b="1" dirty="0">
                <a:solidFill>
                  <a:srgbClr val="009193"/>
                </a:solidFill>
              </a:rPr>
              <a:t>inger</a:t>
            </a:r>
            <a:endParaRPr lang="ar-SA" sz="1000" b="1" dirty="0">
              <a:solidFill>
                <a:srgbClr val="009193"/>
              </a:solidFill>
            </a:endParaRPr>
          </a:p>
        </p:txBody>
      </p:sp>
      <p:sp>
        <p:nvSpPr>
          <p:cNvPr id="8" name="مستطيل مستدير الزوايا 7"/>
          <p:cNvSpPr/>
          <p:nvPr/>
        </p:nvSpPr>
        <p:spPr>
          <a:xfrm>
            <a:off x="1310099" y="9663845"/>
            <a:ext cx="2714461" cy="202889"/>
          </a:xfrm>
          <a:prstGeom prst="roundRect">
            <a:avLst/>
          </a:prstGeom>
          <a:solidFill>
            <a:schemeClr val="bg1"/>
          </a:solidFill>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ar-SA" sz="1000" b="1" u="sng" dirty="0">
                <a:solidFill>
                  <a:srgbClr val="009193"/>
                </a:solidFill>
              </a:rPr>
              <a:t>كلو بدو بنات</a:t>
            </a:r>
            <a:r>
              <a:rPr lang="en-US" sz="1000" b="1" u="sng" dirty="0">
                <a:solidFill>
                  <a:srgbClr val="009193"/>
                </a:solidFill>
              </a:rPr>
              <a:t> (clo-pido-grel) </a:t>
            </a:r>
            <a:r>
              <a:rPr lang="ar-SA" sz="1000" b="1" u="sng" dirty="0">
                <a:solidFill>
                  <a:srgbClr val="009193"/>
                </a:solidFill>
              </a:rPr>
              <a:t> </a:t>
            </a:r>
            <a:r>
              <a:rPr lang="ar-SA" sz="1000" b="1" dirty="0">
                <a:solidFill>
                  <a:srgbClr val="009193"/>
                </a:solidFill>
              </a:rPr>
              <a:t>إلا </a:t>
            </a:r>
            <a:r>
              <a:rPr lang="ar-SA" sz="1000" b="1" u="sng" dirty="0">
                <a:solidFill>
                  <a:srgbClr val="009193"/>
                </a:solidFill>
              </a:rPr>
              <a:t>أمي</a:t>
            </a:r>
            <a:r>
              <a:rPr lang="ar-SA" sz="1000" b="1" dirty="0">
                <a:solidFill>
                  <a:srgbClr val="009193"/>
                </a:solidFill>
              </a:rPr>
              <a:t> </a:t>
            </a:r>
            <a:r>
              <a:rPr lang="en-US" sz="1000" b="1" dirty="0">
                <a:solidFill>
                  <a:srgbClr val="009193"/>
                </a:solidFill>
              </a:rPr>
              <a:t>(</a:t>
            </a:r>
            <a:r>
              <a:rPr lang="en-US" sz="1000" b="1" u="sng" dirty="0">
                <a:solidFill>
                  <a:srgbClr val="009193"/>
                </a:solidFill>
              </a:rPr>
              <a:t>Ome</a:t>
            </a:r>
            <a:r>
              <a:rPr lang="en-US" sz="1000" b="1" dirty="0">
                <a:solidFill>
                  <a:srgbClr val="009193"/>
                </a:solidFill>
              </a:rPr>
              <a:t>-</a:t>
            </a:r>
            <a:r>
              <a:rPr lang="en-US" sz="1000" b="1" dirty="0" err="1">
                <a:solidFill>
                  <a:srgbClr val="009193"/>
                </a:solidFill>
              </a:rPr>
              <a:t>prazole</a:t>
            </a:r>
            <a:r>
              <a:rPr lang="en-US" sz="1000" b="1" dirty="0">
                <a:solidFill>
                  <a:srgbClr val="009193"/>
                </a:solidFill>
              </a:rPr>
              <a:t>)</a:t>
            </a:r>
            <a:endParaRPr lang="ar-SA" sz="1000" b="1" dirty="0">
              <a:solidFill>
                <a:srgbClr val="009193"/>
              </a:solidFill>
            </a:endParaRPr>
          </a:p>
        </p:txBody>
      </p:sp>
    </p:spTree>
    <p:extLst>
      <p:ext uri="{BB962C8B-B14F-4D97-AF65-F5344CB8AC3E}">
        <p14:creationId xmlns:p14="http://schemas.microsoft.com/office/powerpoint/2010/main" val="169010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
          <p:cNvGraphicFramePr>
            <a:graphicFrameLocks noGrp="1"/>
          </p:cNvGraphicFramePr>
          <p:nvPr>
            <p:extLst>
              <p:ext uri="{D42A27DB-BD31-4B8C-83A1-F6EECF244321}">
                <p14:modId xmlns:p14="http://schemas.microsoft.com/office/powerpoint/2010/main" val="311228505"/>
              </p:ext>
            </p:extLst>
          </p:nvPr>
        </p:nvGraphicFramePr>
        <p:xfrm>
          <a:off x="0" y="715361"/>
          <a:ext cx="6858000" cy="8791906"/>
        </p:xfrm>
        <a:graphic>
          <a:graphicData uri="http://schemas.openxmlformats.org/drawingml/2006/table">
            <a:tbl>
              <a:tblPr firstRow="1" bandRow="1">
                <a:tableStyleId>{5940675A-B579-460E-94D1-54222C63F5DA}</a:tableStyleId>
              </a:tblPr>
              <a:tblGrid>
                <a:gridCol w="548640">
                  <a:extLst>
                    <a:ext uri="{9D8B030D-6E8A-4147-A177-3AD203B41FA5}">
                      <a16:colId xmlns:a16="http://schemas.microsoft.com/office/drawing/2014/main" xmlns="" val="20000"/>
                    </a:ext>
                  </a:extLst>
                </a:gridCol>
                <a:gridCol w="6309360">
                  <a:extLst>
                    <a:ext uri="{9D8B030D-6E8A-4147-A177-3AD203B41FA5}">
                      <a16:colId xmlns:a16="http://schemas.microsoft.com/office/drawing/2014/main" xmlns="" val="20001"/>
                    </a:ext>
                  </a:extLst>
                </a:gridCol>
              </a:tblGrid>
              <a:tr h="437766">
                <a:tc>
                  <a:txBody>
                    <a:bodyPr/>
                    <a:lstStyle/>
                    <a:p>
                      <a:pPr algn="ctr"/>
                      <a:r>
                        <a:rPr lang="en-US" sz="1200" b="1" dirty="0">
                          <a:solidFill>
                            <a:schemeClr val="bg1"/>
                          </a:solidFill>
                          <a:effectLst/>
                          <a:latin typeface="+mn-lt"/>
                          <a:ea typeface="Kartika" charset="0"/>
                          <a:cs typeface="Kartika" charset="0"/>
                        </a:rPr>
                        <a:t>Drug </a:t>
                      </a:r>
                    </a:p>
                  </a:txBody>
                  <a:tcPr marT="45719" marB="45719" vert="vert270">
                    <a:solidFill>
                      <a:schemeClr val="bg2">
                        <a:lumMod val="75000"/>
                      </a:schemeClr>
                    </a:solidFill>
                  </a:tcPr>
                </a:tc>
                <a:tc>
                  <a:txBody>
                    <a:bodyPr/>
                    <a:lstStyle/>
                    <a:p>
                      <a:pPr marL="0" algn="l" defTabSz="663123" rtl="0" eaLnBrk="1" latinLnBrk="0" hangingPunct="1">
                        <a:lnSpc>
                          <a:spcPct val="150000"/>
                        </a:lnSpc>
                        <a:buFont typeface="Wingdings" pitchFamily="2" charset="2"/>
                        <a:buNone/>
                        <a:defRPr/>
                      </a:pPr>
                      <a:r>
                        <a:rPr lang="en-US" sz="1400" b="1" dirty="0">
                          <a:effectLst>
                            <a:outerShdw blurRad="38100" dist="38100" dir="2700000" algn="tl">
                              <a:srgbClr val="C0C0C0"/>
                            </a:outerShdw>
                          </a:effectLst>
                          <a:latin typeface="+mn-lt"/>
                          <a:cs typeface="Times New Roman" pitchFamily="18" charset="0"/>
                        </a:rPr>
                        <a:t> </a:t>
                      </a:r>
                      <a:r>
                        <a:rPr lang="en-US" sz="1400" b="1" kern="1200" dirty="0">
                          <a:solidFill>
                            <a:srgbClr val="0432FF"/>
                          </a:solidFill>
                          <a:latin typeface="+mn-lt"/>
                          <a:ea typeface="+mn-ea"/>
                          <a:cs typeface="+mn-cs"/>
                        </a:rPr>
                        <a:t>Cime</a:t>
                      </a:r>
                      <a:r>
                        <a:rPr lang="en-US" sz="1400" b="1" u="sng" kern="1200" dirty="0">
                          <a:solidFill>
                            <a:srgbClr val="0432FF"/>
                          </a:solidFill>
                          <a:latin typeface="+mn-lt"/>
                          <a:ea typeface="+mn-ea"/>
                          <a:cs typeface="+mn-cs"/>
                        </a:rPr>
                        <a:t>tidine</a:t>
                      </a:r>
                      <a:r>
                        <a:rPr lang="en-US" sz="1400" b="1" kern="1200" dirty="0">
                          <a:solidFill>
                            <a:srgbClr val="0432FF"/>
                          </a:solidFill>
                          <a:latin typeface="+mn-lt"/>
                          <a:ea typeface="+mn-ea"/>
                          <a:cs typeface="+mn-cs"/>
                        </a:rPr>
                        <a:t> </a:t>
                      </a:r>
                      <a:r>
                        <a:rPr lang="en-US" sz="1200" b="0" kern="1200" dirty="0">
                          <a:solidFill>
                            <a:srgbClr val="009000"/>
                          </a:solidFill>
                          <a:latin typeface="+mn-lt"/>
                          <a:ea typeface="+mn-ea"/>
                          <a:cs typeface="+mn-cs"/>
                        </a:rPr>
                        <a:t>not available in KSA</a:t>
                      </a:r>
                      <a:r>
                        <a:rPr lang="en-US" sz="1200" b="0" kern="1200" dirty="0">
                          <a:solidFill>
                            <a:srgbClr val="0432FF"/>
                          </a:solidFill>
                          <a:latin typeface="+mn-lt"/>
                          <a:ea typeface="+mn-ea"/>
                          <a:cs typeface="+mn-cs"/>
                        </a:rPr>
                        <a:t> </a:t>
                      </a:r>
                      <a:r>
                        <a:rPr lang="en-US" sz="1200" b="1" kern="1200" dirty="0">
                          <a:solidFill>
                            <a:srgbClr val="0432FF"/>
                          </a:solidFill>
                          <a:latin typeface="+mn-lt"/>
                          <a:ea typeface="+mn-ea"/>
                          <a:cs typeface="+mn-cs"/>
                        </a:rPr>
                        <a:t> </a:t>
                      </a:r>
                      <a:r>
                        <a:rPr lang="en-US" sz="1400" b="1" kern="1200" dirty="0">
                          <a:solidFill>
                            <a:srgbClr val="0432FF"/>
                          </a:solidFill>
                          <a:latin typeface="+mn-lt"/>
                          <a:ea typeface="+mn-ea"/>
                          <a:cs typeface="+mn-cs"/>
                        </a:rPr>
                        <a:t>,  Rani</a:t>
                      </a:r>
                      <a:r>
                        <a:rPr lang="en-US" sz="1400" b="1" u="sng" kern="1200" dirty="0">
                          <a:solidFill>
                            <a:srgbClr val="0432FF"/>
                          </a:solidFill>
                          <a:latin typeface="+mn-lt"/>
                          <a:ea typeface="+mn-ea"/>
                          <a:cs typeface="+mn-cs"/>
                        </a:rPr>
                        <a:t>tidine </a:t>
                      </a:r>
                      <a:r>
                        <a:rPr lang="en-US" sz="1400" b="1" kern="1200" dirty="0">
                          <a:solidFill>
                            <a:srgbClr val="0432FF"/>
                          </a:solidFill>
                          <a:latin typeface="+mn-lt"/>
                          <a:ea typeface="+mn-ea"/>
                          <a:cs typeface="+mn-cs"/>
                        </a:rPr>
                        <a:t> ,   Famo</a:t>
                      </a:r>
                      <a:r>
                        <a:rPr lang="en-US" sz="1400" b="1" u="sng" kern="1200" dirty="0">
                          <a:solidFill>
                            <a:srgbClr val="0432FF"/>
                          </a:solidFill>
                          <a:latin typeface="+mn-lt"/>
                          <a:ea typeface="+mn-ea"/>
                          <a:cs typeface="+mn-cs"/>
                        </a:rPr>
                        <a:t>tidine  </a:t>
                      </a:r>
                      <a:r>
                        <a:rPr lang="en-US" sz="1400" b="1" kern="1200" dirty="0">
                          <a:solidFill>
                            <a:srgbClr val="0432FF"/>
                          </a:solidFill>
                          <a:latin typeface="+mn-lt"/>
                          <a:ea typeface="+mn-ea"/>
                          <a:cs typeface="+mn-cs"/>
                        </a:rPr>
                        <a:t> ,   Niza</a:t>
                      </a:r>
                      <a:r>
                        <a:rPr lang="en-US" sz="1400" b="1" u="sng" kern="1200" dirty="0">
                          <a:solidFill>
                            <a:srgbClr val="0432FF"/>
                          </a:solidFill>
                          <a:latin typeface="+mn-lt"/>
                          <a:ea typeface="+mn-ea"/>
                          <a:cs typeface="+mn-cs"/>
                        </a:rPr>
                        <a:t>tidine</a:t>
                      </a:r>
                    </a:p>
                  </a:txBody>
                  <a:tcPr marT="45719" marB="45719">
                    <a:solidFill>
                      <a:srgbClr val="FFF0C1"/>
                    </a:solidFill>
                  </a:tcPr>
                </a:tc>
                <a:extLst>
                  <a:ext uri="{0D108BD9-81ED-4DB2-BD59-A6C34878D82A}">
                    <a16:rowId xmlns:a16="http://schemas.microsoft.com/office/drawing/2014/main" xmlns="" val="10000"/>
                  </a:ext>
                </a:extLst>
              </a:tr>
              <a:tr h="629178">
                <a:tc>
                  <a:txBody>
                    <a:bodyPr/>
                    <a:lstStyle/>
                    <a:p>
                      <a:pPr algn="ctr"/>
                      <a:r>
                        <a:rPr lang="en-US" sz="1200" b="1" kern="1200" baseline="0" dirty="0">
                          <a:solidFill>
                            <a:schemeClr val="bg1"/>
                          </a:solidFill>
                          <a:effectLst/>
                          <a:latin typeface="+mn-lt"/>
                          <a:ea typeface="Kartika" charset="0"/>
                          <a:cs typeface="Kartika" charset="0"/>
                        </a:rPr>
                        <a:t>Mech.</a:t>
                      </a:r>
                    </a:p>
                    <a:p>
                      <a:pPr algn="ctr"/>
                      <a:r>
                        <a:rPr lang="en-US" sz="1200" b="1" kern="1200" baseline="0" dirty="0">
                          <a:solidFill>
                            <a:schemeClr val="bg1"/>
                          </a:solidFill>
                          <a:effectLst/>
                          <a:latin typeface="+mn-lt"/>
                          <a:ea typeface="Kartika" charset="0"/>
                          <a:cs typeface="Kartika" charset="0"/>
                        </a:rPr>
                        <a:t>action</a:t>
                      </a:r>
                    </a:p>
                  </a:txBody>
                  <a:tcPr marT="45719" marB="45719" vert="vert270">
                    <a:solidFill>
                      <a:schemeClr val="bg2">
                        <a:lumMod val="75000"/>
                      </a:schemeClr>
                    </a:solidFill>
                  </a:tcPr>
                </a:tc>
                <a:tc>
                  <a:txBody>
                    <a:bodyPr/>
                    <a:lstStyle/>
                    <a:p>
                      <a:pPr algn="justLow" eaLnBrk="1" hangingPunct="1">
                        <a:spcBef>
                          <a:spcPts val="0"/>
                        </a:spcBef>
                        <a:buSzPct val="85000"/>
                        <a:buFont typeface="Wingdings" pitchFamily="2" charset="2"/>
                        <a:buNone/>
                        <a:defRPr/>
                      </a:pPr>
                      <a:r>
                        <a:rPr lang="en-US" sz="1200" kern="1200" dirty="0">
                          <a:solidFill>
                            <a:schemeClr val="tx1"/>
                          </a:solidFill>
                          <a:latin typeface="+mn-lt"/>
                          <a:ea typeface="+mn-ea"/>
                          <a:cs typeface="Arial" charset="0"/>
                        </a:rPr>
                        <a:t>They </a:t>
                      </a:r>
                      <a:r>
                        <a:rPr lang="en-US" sz="1200" u="sng" kern="1200" dirty="0">
                          <a:solidFill>
                            <a:srgbClr val="FF0000"/>
                          </a:solidFill>
                          <a:latin typeface="+mn-lt"/>
                          <a:ea typeface="+mn-ea"/>
                          <a:cs typeface="Arial" charset="0"/>
                        </a:rPr>
                        <a:t>reversibly</a:t>
                      </a:r>
                      <a:r>
                        <a:rPr lang="en-US" sz="1200" kern="1200" dirty="0">
                          <a:solidFill>
                            <a:srgbClr val="FF0000"/>
                          </a:solidFill>
                          <a:latin typeface="+mn-lt"/>
                          <a:ea typeface="+mn-ea"/>
                          <a:cs typeface="Arial" charset="0"/>
                        </a:rPr>
                        <a:t> and </a:t>
                      </a:r>
                      <a:r>
                        <a:rPr lang="en-US" sz="1200" u="sng" kern="1200" dirty="0">
                          <a:solidFill>
                            <a:srgbClr val="FF0000"/>
                          </a:solidFill>
                          <a:latin typeface="+mn-lt"/>
                          <a:ea typeface="+mn-ea"/>
                          <a:cs typeface="Arial" charset="0"/>
                        </a:rPr>
                        <a:t>competitively</a:t>
                      </a:r>
                      <a:r>
                        <a:rPr lang="en-US" sz="1200" kern="1200" dirty="0">
                          <a:solidFill>
                            <a:schemeClr val="tx1"/>
                          </a:solidFill>
                          <a:latin typeface="+mn-lt"/>
                          <a:ea typeface="+mn-ea"/>
                          <a:cs typeface="Arial" charset="0"/>
                        </a:rPr>
                        <a:t> </a:t>
                      </a:r>
                      <a:r>
                        <a:rPr lang="en-US" sz="1200" kern="1200" dirty="0">
                          <a:solidFill>
                            <a:srgbClr val="009000"/>
                          </a:solidFill>
                          <a:latin typeface="+mn-lt"/>
                          <a:ea typeface="+mn-ea"/>
                          <a:cs typeface="Arial" charset="0"/>
                        </a:rPr>
                        <a:t>(will be dissociated</a:t>
                      </a:r>
                      <a:r>
                        <a:rPr lang="en-US" sz="1200" kern="1200" baseline="0" dirty="0">
                          <a:solidFill>
                            <a:srgbClr val="009000"/>
                          </a:solidFill>
                          <a:latin typeface="+mn-lt"/>
                          <a:ea typeface="+mn-ea"/>
                          <a:cs typeface="Arial" charset="0"/>
                        </a:rPr>
                        <a:t> from receptors if agonist conc. Is higher)</a:t>
                      </a:r>
                      <a:r>
                        <a:rPr lang="en-US" sz="1200" kern="1200" dirty="0">
                          <a:solidFill>
                            <a:schemeClr val="tx1"/>
                          </a:solidFill>
                          <a:latin typeface="+mn-lt"/>
                          <a:ea typeface="+mn-ea"/>
                          <a:cs typeface="Arial" charset="0"/>
                        </a:rPr>
                        <a:t> block H2</a:t>
                      </a:r>
                    </a:p>
                    <a:p>
                      <a:pPr algn="justLow" eaLnBrk="1" hangingPunct="1">
                        <a:spcBef>
                          <a:spcPts val="0"/>
                        </a:spcBef>
                        <a:buSzPct val="85000"/>
                        <a:buFont typeface="Wingdings" pitchFamily="2" charset="2"/>
                        <a:buNone/>
                        <a:defRPr/>
                      </a:pPr>
                      <a:r>
                        <a:rPr lang="en-US" sz="1200" kern="1200" dirty="0">
                          <a:solidFill>
                            <a:schemeClr val="tx1"/>
                          </a:solidFill>
                          <a:latin typeface="+mn-lt"/>
                          <a:ea typeface="+mn-ea"/>
                          <a:cs typeface="Arial" charset="0"/>
                        </a:rPr>
                        <a:t>receptors on the parietal cells. </a:t>
                      </a:r>
                      <a:r>
                        <a:rPr lang="en-US" sz="1200" kern="1200" dirty="0">
                          <a:solidFill>
                            <a:srgbClr val="009000"/>
                          </a:solidFill>
                          <a:latin typeface="+mn-lt"/>
                          <a:ea typeface="+mn-ea"/>
                          <a:cs typeface="Arial" charset="0"/>
                        </a:rPr>
                        <a:t>They are cheap</a:t>
                      </a:r>
                      <a:r>
                        <a:rPr lang="en-US" sz="1200" kern="1200" baseline="0" dirty="0">
                          <a:solidFill>
                            <a:srgbClr val="009000"/>
                          </a:solidFill>
                          <a:latin typeface="+mn-lt"/>
                          <a:ea typeface="+mn-ea"/>
                          <a:cs typeface="Arial" charset="0"/>
                        </a:rPr>
                        <a:t> drugs </a:t>
                      </a:r>
                      <a:endParaRPr lang="en-US" sz="1200" kern="1200" dirty="0">
                        <a:solidFill>
                          <a:srgbClr val="009000"/>
                        </a:solidFill>
                        <a:latin typeface="+mn-lt"/>
                        <a:ea typeface="+mn-ea"/>
                        <a:cs typeface="Arial" charset="0"/>
                      </a:endParaRPr>
                    </a:p>
                  </a:txBody>
                  <a:tcPr marT="45719" marB="45719"/>
                </a:tc>
                <a:extLst>
                  <a:ext uri="{0D108BD9-81ED-4DB2-BD59-A6C34878D82A}">
                    <a16:rowId xmlns:a16="http://schemas.microsoft.com/office/drawing/2014/main" xmlns="" val="10001"/>
                  </a:ext>
                </a:extLst>
              </a:tr>
              <a:tr h="1368449">
                <a:tc>
                  <a:txBody>
                    <a:bodyPr/>
                    <a:lstStyle/>
                    <a:p>
                      <a:pPr algn="ctr"/>
                      <a:r>
                        <a:rPr lang="en-US" sz="1200" b="1" kern="1200" baseline="0" dirty="0">
                          <a:solidFill>
                            <a:schemeClr val="bg1"/>
                          </a:solidFill>
                          <a:effectLst/>
                          <a:latin typeface="+mn-lt"/>
                          <a:ea typeface="Kartika" charset="0"/>
                          <a:cs typeface="Kartika" charset="0"/>
                        </a:rPr>
                        <a:t>Pharmacodynamics</a:t>
                      </a:r>
                    </a:p>
                  </a:txBody>
                  <a:tcPr marT="45719" marB="45719" vert="vert270">
                    <a:solidFill>
                      <a:schemeClr val="bg2">
                        <a:lumMod val="75000"/>
                      </a:schemeClr>
                    </a:solidFill>
                  </a:tcPr>
                </a:tc>
                <a:tc>
                  <a:txBody>
                    <a:bodyPr/>
                    <a:lstStyle/>
                    <a:p>
                      <a:pPr eaLnBrk="1" hangingPunct="1">
                        <a:spcBef>
                          <a:spcPts val="0"/>
                        </a:spcBef>
                        <a:buFont typeface="Arial" pitchFamily="34" charset="0"/>
                        <a:buChar char="•"/>
                        <a:defRPr/>
                      </a:pPr>
                      <a:r>
                        <a:rPr lang="en-US" sz="1200" kern="1200" dirty="0">
                          <a:solidFill>
                            <a:schemeClr val="tx1"/>
                          </a:solidFill>
                          <a:latin typeface="+mn-lt"/>
                          <a:ea typeface="+mn-ea"/>
                          <a:cs typeface="Arial" charset="0"/>
                        </a:rPr>
                        <a:t> </a:t>
                      </a:r>
                      <a:r>
                        <a:rPr lang="en-US" sz="1200" kern="1200" dirty="0">
                          <a:solidFill>
                            <a:srgbClr val="FF0000"/>
                          </a:solidFill>
                          <a:latin typeface="+mn-lt"/>
                          <a:ea typeface="+mn-ea"/>
                          <a:cs typeface="Arial" charset="0"/>
                        </a:rPr>
                        <a:t>Block </a:t>
                      </a:r>
                      <a:r>
                        <a:rPr lang="en-US" sz="1200" u="sng" kern="1200" dirty="0">
                          <a:solidFill>
                            <a:srgbClr val="FF0000"/>
                          </a:solidFill>
                          <a:latin typeface="+mn-lt"/>
                          <a:ea typeface="+mn-ea"/>
                          <a:cs typeface="Arial" charset="0"/>
                        </a:rPr>
                        <a:t>90% </a:t>
                      </a:r>
                      <a:r>
                        <a:rPr lang="en-US" sz="1200" kern="1200" dirty="0">
                          <a:solidFill>
                            <a:srgbClr val="FF0000"/>
                          </a:solidFill>
                          <a:latin typeface="+mn-lt"/>
                          <a:ea typeface="+mn-ea"/>
                          <a:cs typeface="Arial" charset="0"/>
                        </a:rPr>
                        <a:t>of nocturnal acid secretion  </a:t>
                      </a:r>
                      <a:r>
                        <a:rPr lang="en-US" sz="1200" kern="1200" dirty="0">
                          <a:solidFill>
                            <a:schemeClr val="tx1"/>
                          </a:solidFill>
                          <a:latin typeface="+mn-lt"/>
                          <a:ea typeface="+mn-ea"/>
                          <a:cs typeface="Arial" charset="0"/>
                        </a:rPr>
                        <a:t>(which depend largely on histamine) &amp; </a:t>
                      </a:r>
                      <a:r>
                        <a:rPr lang="en-US" sz="1200" b="1" u="sng" kern="1200" dirty="0">
                          <a:solidFill>
                            <a:schemeClr val="tx1"/>
                          </a:solidFill>
                          <a:latin typeface="+mn-lt"/>
                          <a:ea typeface="+mn-ea"/>
                          <a:cs typeface="Arial" charset="0"/>
                        </a:rPr>
                        <a:t>60-70%</a:t>
                      </a:r>
                      <a:r>
                        <a:rPr lang="en-US" sz="1200" kern="1200" dirty="0">
                          <a:solidFill>
                            <a:schemeClr val="tx1"/>
                          </a:solidFill>
                          <a:latin typeface="+mn-lt"/>
                          <a:ea typeface="+mn-ea"/>
                          <a:cs typeface="Arial" charset="0"/>
                        </a:rPr>
                        <a:t> of total 24 hr acid secretion.  Therefore, it is better to be </a:t>
                      </a:r>
                      <a:r>
                        <a:rPr lang="en-US" sz="1200" kern="1200" dirty="0">
                          <a:solidFill>
                            <a:srgbClr val="FF0000"/>
                          </a:solidFill>
                          <a:latin typeface="+mn-lt"/>
                          <a:ea typeface="+mn-ea"/>
                          <a:cs typeface="Arial" charset="0"/>
                        </a:rPr>
                        <a:t>given before night sleep</a:t>
                      </a:r>
                      <a:r>
                        <a:rPr lang="en-US" sz="1200" kern="1200" dirty="0">
                          <a:solidFill>
                            <a:schemeClr val="tx1"/>
                          </a:solidFill>
                          <a:latin typeface="+mn-lt"/>
                          <a:ea typeface="+mn-ea"/>
                          <a:cs typeface="Arial" charset="0"/>
                        </a:rPr>
                        <a:t>. </a:t>
                      </a:r>
                    </a:p>
                    <a:p>
                      <a:pPr eaLnBrk="1" hangingPunct="1">
                        <a:spcBef>
                          <a:spcPts val="0"/>
                        </a:spcBef>
                        <a:buFontTx/>
                        <a:buNone/>
                        <a:defRPr/>
                      </a:pPr>
                      <a:r>
                        <a:rPr lang="en-US" sz="1200" kern="1200" dirty="0">
                          <a:solidFill>
                            <a:srgbClr val="009000"/>
                          </a:solidFill>
                          <a:latin typeface="+mn-lt"/>
                          <a:ea typeface="+mn-ea"/>
                          <a:cs typeface="Arial" charset="0"/>
                        </a:rPr>
                        <a:t>before</a:t>
                      </a:r>
                      <a:r>
                        <a:rPr lang="en-US" sz="1200" kern="1200" baseline="0" dirty="0">
                          <a:solidFill>
                            <a:srgbClr val="009000"/>
                          </a:solidFill>
                          <a:latin typeface="+mn-lt"/>
                          <a:ea typeface="+mn-ea"/>
                          <a:cs typeface="Arial" charset="0"/>
                        </a:rPr>
                        <a:t> sleeping histamine controls acid secretions more than other mediators </a:t>
                      </a:r>
                      <a:endParaRPr lang="en-US" sz="1200" kern="1200" dirty="0">
                        <a:solidFill>
                          <a:schemeClr val="tx1"/>
                        </a:solidFill>
                        <a:latin typeface="+mn-lt"/>
                        <a:ea typeface="+mn-ea"/>
                        <a:cs typeface="Arial" charset="0"/>
                      </a:endParaRPr>
                    </a:p>
                    <a:p>
                      <a:pPr eaLnBrk="1" hangingPunct="1">
                        <a:spcBef>
                          <a:spcPts val="0"/>
                        </a:spcBef>
                        <a:buFont typeface="Arial" pitchFamily="34" charset="0"/>
                        <a:buChar char="•"/>
                        <a:defRPr/>
                      </a:pPr>
                      <a:r>
                        <a:rPr lang="en-US" sz="1200" kern="1200" dirty="0">
                          <a:solidFill>
                            <a:schemeClr val="tx1"/>
                          </a:solidFill>
                          <a:latin typeface="+mn-lt"/>
                          <a:ea typeface="+mn-ea"/>
                          <a:cs typeface="Arial" charset="0"/>
                        </a:rPr>
                        <a:t>Reduce pepsin activity.</a:t>
                      </a:r>
                    </a:p>
                    <a:p>
                      <a:pPr eaLnBrk="1" hangingPunct="1">
                        <a:spcBef>
                          <a:spcPts val="0"/>
                        </a:spcBef>
                        <a:buFont typeface="Arial" pitchFamily="34" charset="0"/>
                        <a:buChar char="•"/>
                        <a:defRPr/>
                      </a:pPr>
                      <a:r>
                        <a:rPr lang="en-US" sz="1200" kern="1200" dirty="0">
                          <a:solidFill>
                            <a:schemeClr val="tx1"/>
                          </a:solidFill>
                          <a:latin typeface="+mn-lt"/>
                          <a:ea typeface="+mn-ea"/>
                          <a:cs typeface="Arial" charset="0"/>
                        </a:rPr>
                        <a:t>Promote mucosal healing &amp; decrease pain</a:t>
                      </a:r>
                    </a:p>
                    <a:p>
                      <a:pPr marL="0" marR="0" lvl="0" indent="0" algn="l" defTabSz="51435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Arial" charset="0"/>
                        </a:rPr>
                        <a:t>Reduce basal and food stimulated-acid secretion</a:t>
                      </a:r>
                    </a:p>
                  </a:txBody>
                  <a:tcPr marT="45719" marB="45719" anchor="ctr"/>
                </a:tc>
                <a:extLst>
                  <a:ext uri="{0D108BD9-81ED-4DB2-BD59-A6C34878D82A}">
                    <a16:rowId xmlns:a16="http://schemas.microsoft.com/office/drawing/2014/main" xmlns="" val="10002"/>
                  </a:ext>
                </a:extLst>
              </a:tr>
              <a:tr h="1797804">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200" b="1" kern="1200" baseline="0" dirty="0">
                          <a:solidFill>
                            <a:schemeClr val="bg1"/>
                          </a:solidFill>
                          <a:effectLst/>
                          <a:latin typeface="+mn-lt"/>
                          <a:ea typeface="Kartika" charset="0"/>
                          <a:cs typeface="Kartika" charset="0"/>
                        </a:rPr>
                        <a:t> Pharmacokinetics </a:t>
                      </a:r>
                    </a:p>
                    <a:p>
                      <a:pPr marL="0" marR="0" indent="0" algn="ctr" defTabSz="51435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bg1"/>
                        </a:solidFill>
                        <a:effectLst/>
                        <a:latin typeface="+mn-lt"/>
                        <a:ea typeface="Kartika" charset="0"/>
                        <a:cs typeface="Kartika" charset="0"/>
                      </a:endParaRPr>
                    </a:p>
                    <a:p>
                      <a:pPr marL="0" marR="0" indent="0" algn="ctr" defTabSz="51435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bg1"/>
                        </a:solidFill>
                        <a:effectLst/>
                        <a:latin typeface="+mn-lt"/>
                        <a:ea typeface="Kartika" charset="0"/>
                        <a:cs typeface="Kartika" charset="0"/>
                      </a:endParaRPr>
                    </a:p>
                    <a:p>
                      <a:pPr marL="0" marR="0" indent="0" algn="ctr" defTabSz="51435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bg1"/>
                        </a:solidFill>
                        <a:effectLst/>
                        <a:latin typeface="+mn-lt"/>
                        <a:ea typeface="Kartika" charset="0"/>
                        <a:cs typeface="Kartika" charset="0"/>
                      </a:endParaRPr>
                    </a:p>
                  </a:txBody>
                  <a:tcPr marT="45719" marB="45719" vert="vert270">
                    <a:solidFill>
                      <a:schemeClr val="bg2">
                        <a:lumMod val="75000"/>
                      </a:schemeClr>
                    </a:solidFill>
                  </a:tcPr>
                </a:tc>
                <a:tc>
                  <a:txBody>
                    <a:bodyPr/>
                    <a:lstStyle/>
                    <a:p>
                      <a:pPr marL="400050" lvl="0" indent="0" algn="l" defTabSz="514350" rtl="0" eaLnBrk="1" latinLnBrk="0" hangingPunct="1">
                        <a:lnSpc>
                          <a:spcPct val="100000"/>
                        </a:lnSpc>
                        <a:spcBef>
                          <a:spcPts val="0"/>
                        </a:spcBef>
                        <a:buClr>
                          <a:schemeClr val="bg2">
                            <a:lumMod val="60000"/>
                            <a:lumOff val="40000"/>
                          </a:schemeClr>
                        </a:buClr>
                        <a:buSzPct val="80000"/>
                        <a:buFont typeface="Arial" panose="020B0604020202020204" pitchFamily="34" charset="0"/>
                        <a:buNone/>
                        <a:defRPr/>
                      </a:pPr>
                      <a:r>
                        <a:rPr lang="en-US" sz="1400" kern="1200" dirty="0">
                          <a:solidFill>
                            <a:schemeClr val="tx1"/>
                          </a:solidFill>
                          <a:latin typeface="Sitka Banner" panose="02000505000000020004" pitchFamily="2" charset="0"/>
                          <a:ea typeface="+mn-ea"/>
                          <a:cs typeface="Arial" charset="0"/>
                        </a:rPr>
                        <a:t>* </a:t>
                      </a:r>
                      <a:r>
                        <a:rPr lang="en-US" sz="1200" kern="1200" dirty="0">
                          <a:solidFill>
                            <a:schemeClr val="tx1"/>
                          </a:solidFill>
                          <a:latin typeface="+mn-lt"/>
                          <a:ea typeface="+mn-ea"/>
                          <a:cs typeface="Arial" charset="0"/>
                        </a:rPr>
                        <a:t>Good oral absorption</a:t>
                      </a:r>
                    </a:p>
                    <a:p>
                      <a:pPr marL="628650" lvl="0" indent="-228600" algn="l" defTabSz="514350" rtl="0" eaLnBrk="1" latinLnBrk="0" hangingPunct="1">
                        <a:lnSpc>
                          <a:spcPct val="100000"/>
                        </a:lnSpc>
                        <a:spcBef>
                          <a:spcPts val="0"/>
                        </a:spcBef>
                        <a:buClr>
                          <a:schemeClr val="bg2">
                            <a:lumMod val="60000"/>
                            <a:lumOff val="40000"/>
                          </a:schemeClr>
                        </a:buClr>
                        <a:buSzPct val="80000"/>
                        <a:buFont typeface="Arial" pitchFamily="34" charset="0"/>
                        <a:buNone/>
                        <a:defRPr/>
                      </a:pPr>
                      <a:r>
                        <a:rPr lang="en-US" sz="1200" kern="1200" dirty="0">
                          <a:solidFill>
                            <a:schemeClr val="tx1"/>
                          </a:solidFill>
                          <a:latin typeface="+mn-lt"/>
                          <a:ea typeface="+mn-ea"/>
                          <a:cs typeface="Arial" charset="0"/>
                        </a:rPr>
                        <a:t>* Given before meals.</a:t>
                      </a:r>
                    </a:p>
                    <a:p>
                      <a:pPr marL="628650" lvl="0" indent="-228600" algn="l" defTabSz="514350" rtl="0" eaLnBrk="1" latinLnBrk="0" hangingPunct="1">
                        <a:lnSpc>
                          <a:spcPct val="100000"/>
                        </a:lnSpc>
                        <a:spcBef>
                          <a:spcPts val="0"/>
                        </a:spcBef>
                        <a:buClr>
                          <a:schemeClr val="bg2">
                            <a:lumMod val="60000"/>
                            <a:lumOff val="40000"/>
                          </a:schemeClr>
                        </a:buClr>
                        <a:buSzPct val="80000"/>
                        <a:buFont typeface="Arial" pitchFamily="34" charset="0"/>
                        <a:buNone/>
                        <a:defRPr/>
                      </a:pPr>
                      <a:r>
                        <a:rPr lang="en-US" sz="1200" kern="1200" dirty="0">
                          <a:solidFill>
                            <a:schemeClr val="tx1"/>
                          </a:solidFill>
                          <a:latin typeface="+mn-lt"/>
                          <a:ea typeface="+mn-ea"/>
                          <a:cs typeface="Arial" charset="0"/>
                        </a:rPr>
                        <a:t>* </a:t>
                      </a:r>
                      <a:r>
                        <a:rPr lang="en-US" sz="1200" b="0" kern="1200" dirty="0">
                          <a:solidFill>
                            <a:srgbClr val="0432FF"/>
                          </a:solidFill>
                          <a:latin typeface="+mn-lt"/>
                          <a:ea typeface="+mn-ea"/>
                          <a:cs typeface="+mn-cs"/>
                        </a:rPr>
                        <a:t>Famotidine</a:t>
                      </a:r>
                      <a:r>
                        <a:rPr lang="en-US" sz="1200" kern="1200" dirty="0">
                          <a:solidFill>
                            <a:schemeClr val="tx1"/>
                          </a:solidFill>
                          <a:latin typeface="+mn-lt"/>
                          <a:ea typeface="+mn-ea"/>
                          <a:cs typeface="Arial" charset="0"/>
                        </a:rPr>
                        <a:t> is the most </a:t>
                      </a:r>
                      <a:r>
                        <a:rPr lang="en-US" sz="1200" kern="1200" dirty="0">
                          <a:solidFill>
                            <a:srgbClr val="FF0000"/>
                          </a:solidFill>
                          <a:latin typeface="+mn-lt"/>
                          <a:ea typeface="+mn-ea"/>
                          <a:cs typeface="Arial" charset="0"/>
                        </a:rPr>
                        <a:t>potent</a:t>
                      </a:r>
                      <a:r>
                        <a:rPr lang="en-US" sz="1200" kern="1200" dirty="0">
                          <a:solidFill>
                            <a:schemeClr val="tx1"/>
                          </a:solidFill>
                          <a:latin typeface="+mn-lt"/>
                          <a:ea typeface="+mn-ea"/>
                          <a:cs typeface="Arial" charset="0"/>
                        </a:rPr>
                        <a:t> drug.</a:t>
                      </a:r>
                    </a:p>
                    <a:p>
                      <a:pPr marL="628650" lvl="0" indent="-228600" algn="l" defTabSz="514350" rtl="0" eaLnBrk="1" latinLnBrk="0" hangingPunct="1">
                        <a:lnSpc>
                          <a:spcPct val="100000"/>
                        </a:lnSpc>
                        <a:spcBef>
                          <a:spcPts val="0"/>
                        </a:spcBef>
                        <a:buClr>
                          <a:schemeClr val="bg2">
                            <a:lumMod val="60000"/>
                            <a:lumOff val="40000"/>
                          </a:schemeClr>
                        </a:buClr>
                        <a:buSzPct val="80000"/>
                        <a:buFont typeface="Arial" pitchFamily="34" charset="0"/>
                        <a:buNone/>
                        <a:defRPr/>
                      </a:pPr>
                      <a:r>
                        <a:rPr lang="en-US" sz="1200" kern="1200" dirty="0">
                          <a:solidFill>
                            <a:schemeClr val="tx1"/>
                          </a:solidFill>
                          <a:latin typeface="+mn-lt"/>
                          <a:ea typeface="+mn-ea"/>
                          <a:cs typeface="Arial" charset="0"/>
                        </a:rPr>
                        <a:t>* </a:t>
                      </a:r>
                      <a:r>
                        <a:rPr lang="en-US" sz="1200" kern="1200" dirty="0">
                          <a:solidFill>
                            <a:srgbClr val="FF0000"/>
                          </a:solidFill>
                          <a:latin typeface="+mn-lt"/>
                          <a:ea typeface="+mn-ea"/>
                          <a:cs typeface="Arial" charset="0"/>
                        </a:rPr>
                        <a:t>Exposed to first pass metabolism </a:t>
                      </a:r>
                      <a:r>
                        <a:rPr lang="en-US" sz="1200" kern="1200" dirty="0">
                          <a:solidFill>
                            <a:schemeClr val="bg2">
                              <a:lumMod val="75000"/>
                            </a:schemeClr>
                          </a:solidFill>
                          <a:latin typeface="+mn-lt"/>
                          <a:ea typeface="+mn-ea"/>
                          <a:cs typeface="Arial" charset="0"/>
                        </a:rPr>
                        <a:t>(metabolized before reaching the blood circulation) </a:t>
                      </a:r>
                      <a:r>
                        <a:rPr lang="en-US" sz="1200" kern="1200" dirty="0">
                          <a:solidFill>
                            <a:schemeClr val="tx1"/>
                          </a:solidFill>
                          <a:latin typeface="+mn-lt"/>
                          <a:ea typeface="+mn-ea"/>
                          <a:cs typeface="Arial" charset="0"/>
                        </a:rPr>
                        <a:t>(</a:t>
                      </a:r>
                      <a:r>
                        <a:rPr lang="en-US" sz="1200" kern="1200" dirty="0">
                          <a:solidFill>
                            <a:srgbClr val="FF0000"/>
                          </a:solidFill>
                          <a:latin typeface="+mn-lt"/>
                          <a:ea typeface="+mn-ea"/>
                          <a:cs typeface="Arial" charset="0"/>
                        </a:rPr>
                        <a:t>except</a:t>
                      </a:r>
                      <a:r>
                        <a:rPr lang="en-US" sz="1200" kern="1200" dirty="0">
                          <a:solidFill>
                            <a:schemeClr val="tx1"/>
                          </a:solidFill>
                          <a:latin typeface="+mn-lt"/>
                          <a:ea typeface="+mn-ea"/>
                          <a:cs typeface="Arial" charset="0"/>
                        </a:rPr>
                        <a:t> </a:t>
                      </a:r>
                      <a:r>
                        <a:rPr lang="en-US" sz="1200" b="0" kern="1200" dirty="0" err="1">
                          <a:solidFill>
                            <a:srgbClr val="0432FF"/>
                          </a:solidFill>
                          <a:latin typeface="+mn-lt"/>
                          <a:ea typeface="+mn-ea"/>
                          <a:cs typeface="+mn-cs"/>
                        </a:rPr>
                        <a:t>nizatidine</a:t>
                      </a:r>
                      <a:r>
                        <a:rPr lang="en-US" sz="1200" kern="1200" dirty="0">
                          <a:solidFill>
                            <a:schemeClr val="tx1"/>
                          </a:solidFill>
                          <a:latin typeface="+mn-lt"/>
                          <a:ea typeface="+mn-ea"/>
                          <a:cs typeface="Arial" charset="0"/>
                        </a:rPr>
                        <a:t> </a:t>
                      </a:r>
                      <a:r>
                        <a:rPr lang="en-US" sz="1200" kern="1200" dirty="0">
                          <a:solidFill>
                            <a:srgbClr val="FF0000"/>
                          </a:solidFill>
                          <a:latin typeface="+mn-lt"/>
                          <a:ea typeface="+mn-ea"/>
                          <a:cs typeface="Arial" charset="0"/>
                        </a:rPr>
                        <a:t>that has the greatest Bioavailability </a:t>
                      </a:r>
                      <a:r>
                        <a:rPr lang="en-US" sz="1200" kern="1200" dirty="0">
                          <a:solidFill>
                            <a:srgbClr val="009000"/>
                          </a:solidFill>
                          <a:latin typeface="+mn-lt"/>
                          <a:ea typeface="+mn-ea"/>
                          <a:cs typeface="Arial" charset="0"/>
                        </a:rPr>
                        <a:t>=</a:t>
                      </a:r>
                      <a:r>
                        <a:rPr lang="en-US" sz="1200" kern="1200" baseline="0" dirty="0">
                          <a:solidFill>
                            <a:srgbClr val="009000"/>
                          </a:solidFill>
                          <a:latin typeface="+mn-lt"/>
                          <a:ea typeface="+mn-ea"/>
                          <a:cs typeface="Arial" charset="0"/>
                        </a:rPr>
                        <a:t> conc. of active drug in blood circulation after administration </a:t>
                      </a:r>
                      <a:r>
                        <a:rPr lang="en-US" sz="1200" kern="1200" dirty="0">
                          <a:solidFill>
                            <a:schemeClr val="tx1"/>
                          </a:solidFill>
                          <a:latin typeface="+mn-lt"/>
                          <a:ea typeface="+mn-ea"/>
                          <a:cs typeface="Arial" charset="0"/>
                        </a:rPr>
                        <a:t>)</a:t>
                      </a:r>
                    </a:p>
                    <a:p>
                      <a:pPr marL="628650" lvl="0" indent="-228600" algn="l" defTabSz="514350" rtl="0" eaLnBrk="1" latinLnBrk="0" hangingPunct="1">
                        <a:lnSpc>
                          <a:spcPct val="100000"/>
                        </a:lnSpc>
                        <a:spcBef>
                          <a:spcPts val="0"/>
                        </a:spcBef>
                        <a:buClr>
                          <a:schemeClr val="bg2">
                            <a:lumMod val="60000"/>
                            <a:lumOff val="40000"/>
                          </a:schemeClr>
                        </a:buClr>
                        <a:buSzPct val="80000"/>
                        <a:buFont typeface="Arial" pitchFamily="34" charset="0"/>
                        <a:buNone/>
                        <a:defRPr/>
                      </a:pPr>
                      <a:r>
                        <a:rPr lang="en-US" sz="1200" kern="1200" dirty="0">
                          <a:solidFill>
                            <a:schemeClr val="tx1"/>
                          </a:solidFill>
                          <a:latin typeface="+mn-lt"/>
                          <a:ea typeface="+mn-ea"/>
                          <a:cs typeface="Arial" charset="0"/>
                        </a:rPr>
                        <a:t>* Duration of action (4-12 h).</a:t>
                      </a:r>
                    </a:p>
                    <a:p>
                      <a:pPr marL="628650" lvl="0" indent="-228600" algn="l" defTabSz="514350" rtl="0" eaLnBrk="1" latinLnBrk="0" hangingPunct="1">
                        <a:lnSpc>
                          <a:spcPct val="100000"/>
                        </a:lnSpc>
                        <a:spcBef>
                          <a:spcPts val="0"/>
                        </a:spcBef>
                        <a:buClr>
                          <a:schemeClr val="bg2">
                            <a:lumMod val="60000"/>
                            <a:lumOff val="40000"/>
                          </a:schemeClr>
                        </a:buClr>
                        <a:buSzPct val="80000"/>
                        <a:buFont typeface="Arial" pitchFamily="34" charset="0"/>
                        <a:buNone/>
                        <a:defRPr/>
                      </a:pPr>
                      <a:r>
                        <a:rPr lang="en-US" sz="1200" kern="1200" dirty="0">
                          <a:solidFill>
                            <a:schemeClr val="tx1"/>
                          </a:solidFill>
                          <a:latin typeface="+mn-lt"/>
                          <a:ea typeface="+mn-ea"/>
                          <a:cs typeface="Arial" charset="0"/>
                        </a:rPr>
                        <a:t>* Metabolized by liver.</a:t>
                      </a:r>
                    </a:p>
                    <a:p>
                      <a:pPr marL="628650" lvl="0" indent="-228600" algn="l" defTabSz="514350" rtl="0" eaLnBrk="1" latinLnBrk="0" hangingPunct="1">
                        <a:lnSpc>
                          <a:spcPct val="100000"/>
                        </a:lnSpc>
                        <a:spcBef>
                          <a:spcPts val="0"/>
                        </a:spcBef>
                        <a:buClr>
                          <a:schemeClr val="bg2">
                            <a:lumMod val="60000"/>
                            <a:lumOff val="40000"/>
                          </a:schemeClr>
                        </a:buClr>
                        <a:buSzPct val="80000"/>
                        <a:buFont typeface="Arial" pitchFamily="34" charset="0"/>
                        <a:buNone/>
                        <a:defRPr/>
                      </a:pPr>
                      <a:r>
                        <a:rPr lang="en-US" sz="1200" kern="1200" dirty="0">
                          <a:solidFill>
                            <a:schemeClr val="tx1"/>
                          </a:solidFill>
                          <a:latin typeface="+mn-lt"/>
                          <a:ea typeface="+mn-ea"/>
                          <a:cs typeface="Arial" charset="0"/>
                        </a:rPr>
                        <a:t>* Excreted mainly in urine.</a:t>
                      </a:r>
                    </a:p>
                  </a:txBody>
                  <a:tcPr marT="45719" marB="45719"/>
                </a:tc>
                <a:extLst>
                  <a:ext uri="{0D108BD9-81ED-4DB2-BD59-A6C34878D82A}">
                    <a16:rowId xmlns:a16="http://schemas.microsoft.com/office/drawing/2014/main" xmlns="" val="10003"/>
                  </a:ext>
                </a:extLst>
              </a:tr>
              <a:tr h="1552669">
                <a:tc>
                  <a:txBody>
                    <a:bodyPr/>
                    <a:lstStyle/>
                    <a:p>
                      <a:pPr algn="ctr"/>
                      <a:r>
                        <a:rPr lang="en-US" sz="1200" b="1" kern="1200" baseline="0" dirty="0">
                          <a:solidFill>
                            <a:schemeClr val="bg1"/>
                          </a:solidFill>
                          <a:effectLst/>
                          <a:latin typeface="+mn-lt"/>
                          <a:ea typeface="Kartika" charset="0"/>
                          <a:cs typeface="Kartika" charset="0"/>
                        </a:rPr>
                        <a:t>Indications </a:t>
                      </a:r>
                    </a:p>
                  </a:txBody>
                  <a:tcPr marT="45719" marB="45719" vert="vert270">
                    <a:solidFill>
                      <a:schemeClr val="bg2">
                        <a:lumMod val="75000"/>
                      </a:schemeClr>
                    </a:solidFill>
                  </a:tcPr>
                </a:tc>
                <a:tc>
                  <a:txBody>
                    <a:bodyPr/>
                    <a:lstStyle/>
                    <a:p>
                      <a:pPr marL="457200" indent="-457200" eaLnBrk="1" hangingPunct="1">
                        <a:lnSpc>
                          <a:spcPct val="100000"/>
                        </a:lnSpc>
                        <a:spcBef>
                          <a:spcPts val="0"/>
                        </a:spcBef>
                        <a:buClr>
                          <a:schemeClr val="bg2">
                            <a:lumMod val="60000"/>
                            <a:lumOff val="40000"/>
                          </a:schemeClr>
                        </a:buClr>
                        <a:buSzPct val="80000"/>
                        <a:buFont typeface="Arial" panose="020B0604020202020204" pitchFamily="34" charset="0"/>
                        <a:buNone/>
                        <a:defRPr/>
                      </a:pPr>
                      <a:r>
                        <a:rPr lang="ar-SA" sz="1400" dirty="0">
                          <a:latin typeface="Sitka Banner" panose="02000505000000020004" pitchFamily="2" charset="0"/>
                          <a:cs typeface="Times New Roman" pitchFamily="18" charset="0"/>
                        </a:rPr>
                        <a:t>-</a:t>
                      </a:r>
                      <a:r>
                        <a:rPr lang="en-US" sz="1200" dirty="0">
                          <a:latin typeface="+mn-lt"/>
                          <a:cs typeface="Times New Roman" pitchFamily="18" charset="0"/>
                        </a:rPr>
                        <a:t> GERD (heartburn/ dyspepsia).</a:t>
                      </a:r>
                    </a:p>
                    <a:p>
                      <a:pPr marL="457200" indent="-457200" algn="justLow" eaLnBrk="1" hangingPunct="1">
                        <a:lnSpc>
                          <a:spcPct val="100000"/>
                        </a:lnSpc>
                        <a:spcBef>
                          <a:spcPts val="0"/>
                        </a:spcBef>
                        <a:buClr>
                          <a:schemeClr val="bg2">
                            <a:lumMod val="60000"/>
                            <a:lumOff val="40000"/>
                          </a:schemeClr>
                        </a:buClr>
                        <a:buSzPct val="80000"/>
                        <a:buFont typeface="Arial" pitchFamily="34" charset="0"/>
                        <a:buNone/>
                        <a:defRPr/>
                      </a:pPr>
                      <a:r>
                        <a:rPr lang="en-US" sz="1200" dirty="0">
                          <a:latin typeface="+mn-lt"/>
                          <a:cs typeface="Times New Roman" pitchFamily="18" charset="0"/>
                        </a:rPr>
                        <a:t>- Acute ulcer healing in </a:t>
                      </a:r>
                      <a:r>
                        <a:rPr lang="en-US" sz="1200" u="sng" dirty="0">
                          <a:latin typeface="+mn-lt"/>
                          <a:cs typeface="Times New Roman" pitchFamily="18" charset="0"/>
                        </a:rPr>
                        <a:t>moderate</a:t>
                      </a:r>
                      <a:r>
                        <a:rPr lang="en-US" sz="1200" dirty="0">
                          <a:latin typeface="+mn-lt"/>
                          <a:cs typeface="Times New Roman" pitchFamily="18" charset="0"/>
                        </a:rPr>
                        <a:t> cases</a:t>
                      </a:r>
                    </a:p>
                    <a:p>
                      <a:pPr marL="1143000" lvl="2" indent="-228600" algn="justLow" eaLnBrk="1" hangingPunct="1">
                        <a:lnSpc>
                          <a:spcPct val="100000"/>
                        </a:lnSpc>
                        <a:spcBef>
                          <a:spcPts val="0"/>
                        </a:spcBef>
                        <a:buClr>
                          <a:schemeClr val="bg2">
                            <a:lumMod val="60000"/>
                            <a:lumOff val="40000"/>
                          </a:schemeClr>
                        </a:buClr>
                        <a:buSzPct val="80000"/>
                        <a:buFont typeface="Arial" pitchFamily="34" charset="0"/>
                        <a:buNone/>
                        <a:defRPr/>
                      </a:pPr>
                      <a:r>
                        <a:rPr lang="ar-SA" sz="1200" kern="1200" dirty="0">
                          <a:solidFill>
                            <a:schemeClr val="tx1"/>
                          </a:solidFill>
                          <a:latin typeface="+mn-lt"/>
                          <a:ea typeface="+mn-ea"/>
                          <a:cs typeface="Arial" charset="0"/>
                        </a:rPr>
                        <a:t>*</a:t>
                      </a:r>
                      <a:r>
                        <a:rPr lang="en-US" sz="1200" kern="1200" dirty="0">
                          <a:solidFill>
                            <a:schemeClr val="tx1"/>
                          </a:solidFill>
                          <a:latin typeface="+mn-lt"/>
                          <a:ea typeface="+mn-ea"/>
                          <a:cs typeface="Arial" charset="0"/>
                        </a:rPr>
                        <a:t>Duodenal Ulcer (6-8 weeks).</a:t>
                      </a:r>
                    </a:p>
                    <a:p>
                      <a:pPr marL="1143000" lvl="2" indent="-228600" algn="justLow" eaLnBrk="1" hangingPunct="1">
                        <a:lnSpc>
                          <a:spcPct val="100000"/>
                        </a:lnSpc>
                        <a:spcBef>
                          <a:spcPts val="0"/>
                        </a:spcBef>
                        <a:buClr>
                          <a:schemeClr val="bg2">
                            <a:lumMod val="60000"/>
                            <a:lumOff val="40000"/>
                          </a:schemeClr>
                        </a:buClr>
                        <a:buSzPct val="80000"/>
                        <a:buFont typeface="Arial" pitchFamily="34" charset="0"/>
                        <a:buNone/>
                        <a:defRPr/>
                      </a:pPr>
                      <a:r>
                        <a:rPr lang="ar-SA" sz="1200" kern="1200" dirty="0">
                          <a:solidFill>
                            <a:schemeClr val="tx1"/>
                          </a:solidFill>
                          <a:latin typeface="+mn-lt"/>
                          <a:ea typeface="+mn-ea"/>
                          <a:cs typeface="Arial" charset="0"/>
                        </a:rPr>
                        <a:t>*</a:t>
                      </a:r>
                      <a:r>
                        <a:rPr lang="en-US" sz="1200" kern="1200" dirty="0">
                          <a:solidFill>
                            <a:schemeClr val="tx1"/>
                          </a:solidFill>
                          <a:latin typeface="+mn-lt"/>
                          <a:ea typeface="+mn-ea"/>
                          <a:cs typeface="Arial" charset="0"/>
                        </a:rPr>
                        <a:t>Benign gastric ulcer (8-12 weeks).</a:t>
                      </a:r>
                    </a:p>
                    <a:p>
                      <a:pPr marL="1143000" lvl="2" indent="-228600" algn="justLow" eaLnBrk="1" hangingPunct="1">
                        <a:lnSpc>
                          <a:spcPct val="100000"/>
                        </a:lnSpc>
                        <a:spcBef>
                          <a:spcPts val="0"/>
                        </a:spcBef>
                        <a:buClr>
                          <a:schemeClr val="bg2">
                            <a:lumMod val="60000"/>
                            <a:lumOff val="40000"/>
                          </a:schemeClr>
                        </a:buClr>
                        <a:buSzPct val="80000"/>
                        <a:buFont typeface="Arial" pitchFamily="34" charset="0"/>
                        <a:buNone/>
                        <a:defRPr/>
                      </a:pPr>
                      <a:r>
                        <a:rPr lang="ar-SA" sz="1200" kern="1200" dirty="0">
                          <a:solidFill>
                            <a:schemeClr val="tx1"/>
                          </a:solidFill>
                          <a:latin typeface="+mn-lt"/>
                          <a:ea typeface="+mn-ea"/>
                          <a:cs typeface="Arial" charset="0"/>
                        </a:rPr>
                        <a:t>*</a:t>
                      </a:r>
                      <a:r>
                        <a:rPr lang="en-US" sz="1200" kern="1200" dirty="0">
                          <a:solidFill>
                            <a:schemeClr val="tx1"/>
                          </a:solidFill>
                          <a:latin typeface="+mn-lt"/>
                          <a:ea typeface="+mn-ea"/>
                          <a:cs typeface="Arial" charset="0"/>
                        </a:rPr>
                        <a:t>Prevention of bleeding from stress-related gastritis.</a:t>
                      </a:r>
                    </a:p>
                    <a:p>
                      <a:pPr marL="457200" indent="-457200" algn="l" eaLnBrk="1" hangingPunct="1">
                        <a:lnSpc>
                          <a:spcPct val="100000"/>
                        </a:lnSpc>
                        <a:spcBef>
                          <a:spcPts val="0"/>
                        </a:spcBef>
                        <a:buClr>
                          <a:schemeClr val="bg2">
                            <a:lumMod val="60000"/>
                            <a:lumOff val="40000"/>
                          </a:schemeClr>
                        </a:buClr>
                        <a:buSzPct val="80000"/>
                        <a:buFont typeface="Arial" pitchFamily="34" charset="0"/>
                        <a:buNone/>
                        <a:defRPr/>
                      </a:pPr>
                      <a:r>
                        <a:rPr lang="en-US" sz="1200" kern="1200" dirty="0">
                          <a:solidFill>
                            <a:srgbClr val="FF0000"/>
                          </a:solidFill>
                          <a:latin typeface="+mn-lt"/>
                          <a:ea typeface="+mn-ea"/>
                          <a:cs typeface="Arial" charset="0"/>
                        </a:rPr>
                        <a:t>- Pre-anesthetic</a:t>
                      </a:r>
                      <a:r>
                        <a:rPr lang="en-US" sz="1200" kern="1200" dirty="0">
                          <a:solidFill>
                            <a:schemeClr val="tx1"/>
                          </a:solidFill>
                          <a:latin typeface="+mn-lt"/>
                          <a:ea typeface="+mn-ea"/>
                          <a:cs typeface="Arial" charset="0"/>
                        </a:rPr>
                        <a:t> medication (to prevent </a:t>
                      </a:r>
                      <a:r>
                        <a:rPr lang="en-US" sz="1200" dirty="0">
                          <a:latin typeface="+mn-lt"/>
                          <a:cs typeface="Times New Roman" pitchFamily="18" charset="0"/>
                        </a:rPr>
                        <a:t>aspiration pneumonitis).</a:t>
                      </a:r>
                    </a:p>
                    <a:p>
                      <a:pPr marL="457200" indent="-457200" eaLnBrk="1" hangingPunct="1">
                        <a:lnSpc>
                          <a:spcPct val="100000"/>
                        </a:lnSpc>
                        <a:spcBef>
                          <a:spcPts val="0"/>
                        </a:spcBef>
                        <a:buClr>
                          <a:schemeClr val="bg2">
                            <a:lumMod val="60000"/>
                            <a:lumOff val="40000"/>
                          </a:schemeClr>
                        </a:buClr>
                        <a:buSzPct val="80000"/>
                        <a:buFont typeface="Arial" pitchFamily="34" charset="0"/>
                        <a:buNone/>
                        <a:defRPr/>
                      </a:pPr>
                      <a:r>
                        <a:rPr lang="en-US" sz="1200" dirty="0">
                          <a:latin typeface="+mn-lt"/>
                          <a:cs typeface="Times New Roman" pitchFamily="18" charset="0"/>
                        </a:rPr>
                        <a:t>- Post–ulcer healing maintenance therapy. </a:t>
                      </a:r>
                      <a:r>
                        <a:rPr lang="en-US" sz="1200" dirty="0">
                          <a:solidFill>
                            <a:srgbClr val="009000"/>
                          </a:solidFill>
                          <a:latin typeface="+mn-lt"/>
                          <a:cs typeface="Times New Roman" pitchFamily="18" charset="0"/>
                        </a:rPr>
                        <a:t>After</a:t>
                      </a:r>
                      <a:r>
                        <a:rPr lang="en-US" sz="1200" baseline="0" dirty="0">
                          <a:solidFill>
                            <a:srgbClr val="009000"/>
                          </a:solidFill>
                          <a:latin typeface="+mn-lt"/>
                          <a:cs typeface="Times New Roman" pitchFamily="18" charset="0"/>
                        </a:rPr>
                        <a:t> complete eradication of H.pylori </a:t>
                      </a:r>
                      <a:endParaRPr lang="en-US" sz="1200" dirty="0">
                        <a:solidFill>
                          <a:srgbClr val="009000"/>
                        </a:solidFill>
                        <a:latin typeface="+mn-lt"/>
                        <a:cs typeface="Times New Roman" pitchFamily="18" charset="0"/>
                      </a:endParaRPr>
                    </a:p>
                  </a:txBody>
                  <a:tcPr marT="45719" marB="45719" anchor="ctr"/>
                </a:tc>
                <a:extLst>
                  <a:ext uri="{0D108BD9-81ED-4DB2-BD59-A6C34878D82A}">
                    <a16:rowId xmlns:a16="http://schemas.microsoft.com/office/drawing/2014/main" xmlns="" val="10004"/>
                  </a:ext>
                </a:extLst>
              </a:tr>
              <a:tr h="2358110">
                <a:tc>
                  <a:txBody>
                    <a:bodyPr/>
                    <a:lstStyle/>
                    <a:p>
                      <a:pPr algn="ctr"/>
                      <a:r>
                        <a:rPr lang="en-US" sz="1200" b="1" dirty="0">
                          <a:solidFill>
                            <a:schemeClr val="bg1"/>
                          </a:solidFill>
                          <a:effectLst/>
                          <a:latin typeface="+mn-lt"/>
                          <a:ea typeface="Kartika" charset="0"/>
                          <a:cs typeface="Kartika" charset="0"/>
                        </a:rPr>
                        <a:t>ADRs</a:t>
                      </a:r>
                    </a:p>
                  </a:txBody>
                  <a:tcPr marT="45719" marB="45719" vert="vert270">
                    <a:solidFill>
                      <a:schemeClr val="bg2">
                        <a:lumMod val="75000"/>
                      </a:schemeClr>
                    </a:solidFill>
                  </a:tcPr>
                </a:tc>
                <a:tc>
                  <a:txBody>
                    <a:bodyPr/>
                    <a:lstStyle/>
                    <a:p>
                      <a:pPr marL="609600" lvl="0" indent="-609600" eaLnBrk="1" hangingPunct="1">
                        <a:lnSpc>
                          <a:spcPct val="100000"/>
                        </a:lnSpc>
                        <a:spcBef>
                          <a:spcPts val="0"/>
                        </a:spcBef>
                        <a:buFont typeface="Wingdings" pitchFamily="2" charset="2"/>
                        <a:buChar char="§"/>
                        <a:defRPr/>
                      </a:pPr>
                      <a:r>
                        <a:rPr lang="en-US" sz="1200" b="1" kern="1200" dirty="0">
                          <a:solidFill>
                            <a:schemeClr val="tx1"/>
                          </a:solidFill>
                          <a:latin typeface="+mn-lt"/>
                          <a:ea typeface="+mn-ea"/>
                          <a:cs typeface="Arial" charset="0"/>
                        </a:rPr>
                        <a:t>GIT disturbances: </a:t>
                      </a:r>
                      <a:r>
                        <a:rPr lang="en-US" sz="1200" kern="1200" dirty="0">
                          <a:solidFill>
                            <a:schemeClr val="tx1"/>
                          </a:solidFill>
                          <a:latin typeface="+mn-lt"/>
                          <a:ea typeface="+mn-ea"/>
                          <a:cs typeface="Arial" charset="0"/>
                        </a:rPr>
                        <a:t>Nausea &amp; vomiting.</a:t>
                      </a:r>
                    </a:p>
                    <a:p>
                      <a:pPr marL="609600" lvl="0" indent="-609600" eaLnBrk="1" hangingPunct="1">
                        <a:lnSpc>
                          <a:spcPct val="100000"/>
                        </a:lnSpc>
                        <a:spcBef>
                          <a:spcPts val="0"/>
                        </a:spcBef>
                        <a:buFont typeface="Wingdings" pitchFamily="2" charset="2"/>
                        <a:buChar char="§"/>
                        <a:defRPr/>
                      </a:pPr>
                      <a:r>
                        <a:rPr lang="en-US" sz="1200" b="1" kern="1200" dirty="0">
                          <a:solidFill>
                            <a:schemeClr val="tx1"/>
                          </a:solidFill>
                          <a:latin typeface="+mn-lt"/>
                          <a:ea typeface="+mn-ea"/>
                          <a:cs typeface="Arial" charset="0"/>
                        </a:rPr>
                        <a:t>CNS effects:  </a:t>
                      </a:r>
                      <a:r>
                        <a:rPr lang="en-US" sz="1200" kern="1200" dirty="0">
                          <a:solidFill>
                            <a:schemeClr val="tx1"/>
                          </a:solidFill>
                          <a:latin typeface="+mn-lt"/>
                          <a:ea typeface="+mn-ea"/>
                          <a:cs typeface="Arial" charset="0"/>
                        </a:rPr>
                        <a:t>Headache - confusion </a:t>
                      </a:r>
                    </a:p>
                    <a:p>
                      <a:pPr marL="0" lvl="0" indent="0" eaLnBrk="1" hangingPunct="1">
                        <a:lnSpc>
                          <a:spcPct val="100000"/>
                        </a:lnSpc>
                        <a:spcBef>
                          <a:spcPts val="0"/>
                        </a:spcBef>
                        <a:buFont typeface="Wingdings" pitchFamily="2" charset="2"/>
                        <a:buNone/>
                        <a:defRPr/>
                      </a:pPr>
                      <a:r>
                        <a:rPr lang="en-US" sz="1200" u="sng" kern="1200" dirty="0">
                          <a:solidFill>
                            <a:schemeClr val="tx1"/>
                          </a:solidFill>
                          <a:latin typeface="+mn-lt"/>
                          <a:ea typeface="+mn-ea"/>
                          <a:cs typeface="Arial" charset="0"/>
                        </a:rPr>
                        <a:t>(Contraindicated in elderly, hepatic dysfunction, renal dysfunction).</a:t>
                      </a:r>
                    </a:p>
                    <a:p>
                      <a:pPr marL="609600" lvl="0" indent="-609600" eaLnBrk="1" hangingPunct="1">
                        <a:lnSpc>
                          <a:spcPct val="100000"/>
                        </a:lnSpc>
                        <a:spcBef>
                          <a:spcPts val="0"/>
                        </a:spcBef>
                        <a:buFont typeface="Wingdings" pitchFamily="2" charset="2"/>
                        <a:buChar char="§"/>
                        <a:defRPr/>
                      </a:pPr>
                      <a:r>
                        <a:rPr lang="en-US" sz="1200" kern="1200" dirty="0">
                          <a:solidFill>
                            <a:schemeClr val="tx1"/>
                          </a:solidFill>
                          <a:latin typeface="+mn-lt"/>
                          <a:ea typeface="+mn-ea"/>
                          <a:cs typeface="Arial" charset="0"/>
                        </a:rPr>
                        <a:t>Bradycardia and hypotension (if given in rapid I.V.) </a:t>
                      </a:r>
                      <a:r>
                        <a:rPr lang="en-US" sz="1200" kern="1200" dirty="0">
                          <a:solidFill>
                            <a:srgbClr val="009000"/>
                          </a:solidFill>
                          <a:latin typeface="+mn-lt"/>
                          <a:ea typeface="+mn-ea"/>
                          <a:cs typeface="Arial" charset="0"/>
                        </a:rPr>
                        <a:t>so must be  given slowly </a:t>
                      </a:r>
                    </a:p>
                    <a:p>
                      <a:pPr marL="609600" lvl="0" indent="-609600" eaLnBrk="1" hangingPunct="1">
                        <a:lnSpc>
                          <a:spcPct val="100000"/>
                        </a:lnSpc>
                        <a:spcBef>
                          <a:spcPts val="0"/>
                        </a:spcBef>
                        <a:buFont typeface="Wingdings" pitchFamily="2" charset="2"/>
                        <a:buChar char="§"/>
                        <a:defRPr/>
                      </a:pPr>
                      <a:r>
                        <a:rPr lang="en-US" sz="1200" kern="1200" dirty="0">
                          <a:solidFill>
                            <a:schemeClr val="tx1"/>
                          </a:solidFill>
                          <a:latin typeface="+mn-lt"/>
                          <a:ea typeface="+mn-ea"/>
                          <a:cs typeface="Arial" charset="0"/>
                        </a:rPr>
                        <a:t>CYT-P450 inhibition (</a:t>
                      </a:r>
                      <a:r>
                        <a:rPr lang="en-US" sz="1200" b="1" kern="1200" dirty="0">
                          <a:solidFill>
                            <a:srgbClr val="FF0000"/>
                          </a:solidFill>
                          <a:latin typeface="+mn-lt"/>
                          <a:ea typeface="+mn-ea"/>
                          <a:cs typeface="Arial" charset="0"/>
                        </a:rPr>
                        <a:t>Only</a:t>
                      </a:r>
                      <a:r>
                        <a:rPr lang="en-US" sz="1200" kern="1200" dirty="0">
                          <a:solidFill>
                            <a:srgbClr val="FF0000"/>
                          </a:solidFill>
                          <a:latin typeface="+mn-lt"/>
                          <a:ea typeface="+mn-ea"/>
                          <a:cs typeface="Arial" charset="0"/>
                        </a:rPr>
                        <a:t> </a:t>
                      </a:r>
                      <a:r>
                        <a:rPr lang="en-US" sz="1200" b="1" u="sng" kern="1200" dirty="0">
                          <a:solidFill>
                            <a:srgbClr val="0070C0"/>
                          </a:solidFill>
                          <a:latin typeface="+mn-lt"/>
                          <a:ea typeface="+mn-ea"/>
                          <a:cs typeface="Arial" charset="0"/>
                        </a:rPr>
                        <a:t>Cimetidine</a:t>
                      </a:r>
                      <a:r>
                        <a:rPr lang="en-US" sz="1200" kern="1200" dirty="0">
                          <a:solidFill>
                            <a:schemeClr val="tx1"/>
                          </a:solidFill>
                          <a:latin typeface="+mn-lt"/>
                          <a:ea typeface="+mn-ea"/>
                          <a:cs typeface="Arial" charset="0"/>
                        </a:rPr>
                        <a:t>) </a:t>
                      </a:r>
                      <a:r>
                        <a:rPr lang="en-US" sz="1200" kern="1200" dirty="0">
                          <a:solidFill>
                            <a:srgbClr val="FF0000"/>
                          </a:solidFill>
                          <a:latin typeface="+mn-lt"/>
                          <a:ea typeface="+mn-ea"/>
                          <a:cs typeface="Arial" charset="0"/>
                        </a:rPr>
                        <a:t>decrease</a:t>
                      </a:r>
                      <a:r>
                        <a:rPr lang="en-US" sz="1200" kern="1200" dirty="0">
                          <a:solidFill>
                            <a:schemeClr val="tx1"/>
                          </a:solidFill>
                          <a:latin typeface="+mn-lt"/>
                          <a:ea typeface="+mn-ea"/>
                          <a:cs typeface="Arial" charset="0"/>
                        </a:rPr>
                        <a:t> metabolism of warfarin </a:t>
                      </a:r>
                      <a:r>
                        <a:rPr lang="en-US" sz="1200" kern="1200" dirty="0">
                          <a:solidFill>
                            <a:srgbClr val="009000"/>
                          </a:solidFill>
                          <a:latin typeface="+mn-lt"/>
                          <a:ea typeface="+mn-ea"/>
                          <a:cs typeface="Arial" charset="0"/>
                        </a:rPr>
                        <a:t>increase</a:t>
                      </a:r>
                      <a:r>
                        <a:rPr lang="en-US" sz="1200" kern="1200" baseline="0" dirty="0">
                          <a:solidFill>
                            <a:srgbClr val="009000"/>
                          </a:solidFill>
                          <a:latin typeface="+mn-lt"/>
                          <a:ea typeface="+mn-ea"/>
                          <a:cs typeface="Arial" charset="0"/>
                        </a:rPr>
                        <a:t> risk of bleeding </a:t>
                      </a:r>
                      <a:r>
                        <a:rPr lang="en-US" sz="1200" kern="1200" dirty="0">
                          <a:solidFill>
                            <a:schemeClr val="tx1"/>
                          </a:solidFill>
                          <a:latin typeface="+mn-lt"/>
                          <a:ea typeface="+mn-ea"/>
                          <a:cs typeface="Arial" charset="0"/>
                        </a:rPr>
                        <a:t>, phenytoin, benzodiazepines. </a:t>
                      </a:r>
                      <a:r>
                        <a:rPr lang="en-US" sz="1200" kern="1200" dirty="0">
                          <a:solidFill>
                            <a:schemeClr val="bg2">
                              <a:lumMod val="75000"/>
                            </a:schemeClr>
                          </a:solidFill>
                          <a:latin typeface="+mn-lt"/>
                          <a:ea typeface="+mn-ea"/>
                          <a:cs typeface="Arial" charset="0"/>
                        </a:rPr>
                        <a:t>Which causes the T1/2 to prolong </a:t>
                      </a:r>
                    </a:p>
                    <a:p>
                      <a:pPr marL="609600" lvl="0" indent="-609600" eaLnBrk="1" hangingPunct="1">
                        <a:lnSpc>
                          <a:spcPct val="100000"/>
                        </a:lnSpc>
                        <a:spcBef>
                          <a:spcPts val="0"/>
                        </a:spcBef>
                        <a:buFont typeface="Wingdings" pitchFamily="2" charset="2"/>
                        <a:buNone/>
                        <a:defRPr/>
                      </a:pPr>
                      <a:r>
                        <a:rPr lang="ar-SA" sz="1200" b="1" kern="1200" baseline="0" dirty="0">
                          <a:solidFill>
                            <a:schemeClr val="tx1"/>
                          </a:solidFill>
                          <a:latin typeface="+mn-lt"/>
                          <a:ea typeface="+mn-ea"/>
                          <a:cs typeface="Arial" charset="0"/>
                        </a:rPr>
                        <a:t> </a:t>
                      </a:r>
                      <a:r>
                        <a:rPr lang="en-US" sz="1200" b="1" kern="1200" dirty="0">
                          <a:solidFill>
                            <a:schemeClr val="tx1"/>
                          </a:solidFill>
                          <a:latin typeface="+mn-lt"/>
                          <a:ea typeface="+mn-ea"/>
                          <a:cs typeface="Arial" charset="0"/>
                        </a:rPr>
                        <a:t>Endocrine effects </a:t>
                      </a:r>
                      <a:r>
                        <a:rPr lang="en-US" sz="1200" kern="1200" dirty="0">
                          <a:solidFill>
                            <a:schemeClr val="tx1"/>
                          </a:solidFill>
                          <a:latin typeface="+mn-lt"/>
                          <a:ea typeface="+mn-ea"/>
                          <a:cs typeface="Arial" charset="0"/>
                        </a:rPr>
                        <a:t>(</a:t>
                      </a:r>
                      <a:r>
                        <a:rPr lang="en-US" sz="1200" b="1" kern="1200" dirty="0">
                          <a:solidFill>
                            <a:srgbClr val="FF0000"/>
                          </a:solidFill>
                          <a:latin typeface="+mn-lt"/>
                          <a:ea typeface="+mn-ea"/>
                          <a:cs typeface="Arial" charset="0"/>
                        </a:rPr>
                        <a:t>Only</a:t>
                      </a:r>
                      <a:r>
                        <a:rPr lang="en-US" sz="1200" kern="1200" dirty="0">
                          <a:solidFill>
                            <a:schemeClr val="tx1"/>
                          </a:solidFill>
                          <a:latin typeface="+mn-lt"/>
                          <a:ea typeface="+mn-ea"/>
                          <a:cs typeface="Arial" charset="0"/>
                        </a:rPr>
                        <a:t> </a:t>
                      </a:r>
                      <a:r>
                        <a:rPr lang="en-US" sz="1200" b="1" u="sng" kern="1200" dirty="0">
                          <a:solidFill>
                            <a:srgbClr val="0070C0"/>
                          </a:solidFill>
                          <a:latin typeface="+mn-lt"/>
                          <a:ea typeface="+mn-ea"/>
                          <a:cs typeface="Arial" charset="0"/>
                        </a:rPr>
                        <a:t>Cimetidine</a:t>
                      </a:r>
                      <a:r>
                        <a:rPr lang="en-US" sz="1200" kern="1200" dirty="0">
                          <a:solidFill>
                            <a:schemeClr val="tx1"/>
                          </a:solidFill>
                          <a:latin typeface="+mn-lt"/>
                          <a:ea typeface="+mn-ea"/>
                          <a:cs typeface="Arial" charset="0"/>
                        </a:rPr>
                        <a:t>)</a:t>
                      </a:r>
                    </a:p>
                    <a:p>
                      <a:pPr marL="590550" lvl="0" indent="-533400" eaLnBrk="1" hangingPunct="1">
                        <a:lnSpc>
                          <a:spcPct val="100000"/>
                        </a:lnSpc>
                        <a:spcBef>
                          <a:spcPts val="0"/>
                        </a:spcBef>
                        <a:buFont typeface="Wingdings" pitchFamily="2" charset="2"/>
                        <a:buChar char="§"/>
                        <a:defRPr/>
                      </a:pPr>
                      <a:r>
                        <a:rPr lang="en-US" sz="1200" kern="1200" dirty="0">
                          <a:solidFill>
                            <a:schemeClr val="tx1"/>
                          </a:solidFill>
                          <a:latin typeface="+mn-lt"/>
                          <a:ea typeface="+mn-ea"/>
                          <a:cs typeface="Arial" charset="0"/>
                        </a:rPr>
                        <a:t>Galactorrhea (Hyperprolactinemia ) </a:t>
                      </a:r>
                      <a:r>
                        <a:rPr lang="en-US" sz="1200" kern="1200" dirty="0">
                          <a:solidFill>
                            <a:srgbClr val="009000"/>
                          </a:solidFill>
                          <a:latin typeface="+mn-lt"/>
                          <a:ea typeface="+mn-ea"/>
                          <a:cs typeface="Arial" charset="0"/>
                        </a:rPr>
                        <a:t>risk if infertility </a:t>
                      </a:r>
                    </a:p>
                    <a:p>
                      <a:pPr marL="590550" lvl="0" indent="-533400" eaLnBrk="1" hangingPunct="1">
                        <a:lnSpc>
                          <a:spcPct val="100000"/>
                        </a:lnSpc>
                        <a:spcBef>
                          <a:spcPts val="0"/>
                        </a:spcBef>
                        <a:buFont typeface="Wingdings" pitchFamily="2" charset="2"/>
                        <a:buChar char="§"/>
                        <a:defRPr/>
                      </a:pPr>
                      <a:r>
                        <a:rPr lang="en-US" sz="1200" kern="1200" dirty="0">
                          <a:solidFill>
                            <a:srgbClr val="FF0000"/>
                          </a:solidFill>
                          <a:latin typeface="+mn-lt"/>
                          <a:ea typeface="+mn-ea"/>
                          <a:cs typeface="Arial" charset="0"/>
                        </a:rPr>
                        <a:t>Antiandrogenic actions (gynecomastia </a:t>
                      </a:r>
                      <a:r>
                        <a:rPr lang="en-US" sz="1200" kern="1200" dirty="0">
                          <a:solidFill>
                            <a:schemeClr val="tx1"/>
                          </a:solidFill>
                          <a:latin typeface="+mn-lt"/>
                          <a:ea typeface="+mn-ea"/>
                          <a:cs typeface="Arial" charset="0"/>
                        </a:rPr>
                        <a:t>–impotence) due to inhibition of dihydrotestosterone binding to androgen receptors</a:t>
                      </a:r>
                      <a:r>
                        <a:rPr lang="en-US" sz="1200" b="1" dirty="0">
                          <a:effectLst>
                            <a:outerShdw blurRad="38100" dist="38100" dir="2700000" algn="tl">
                              <a:srgbClr val="C0C0C0"/>
                            </a:outerShdw>
                          </a:effectLst>
                          <a:latin typeface="+mn-lt"/>
                          <a:cs typeface="Times New Roman" pitchFamily="18" charset="0"/>
                        </a:rPr>
                        <a:t>.</a:t>
                      </a:r>
                    </a:p>
                  </a:txBody>
                  <a:tcPr marT="45719" marB="45719" anchor="ctr"/>
                </a:tc>
                <a:extLst>
                  <a:ext uri="{0D108BD9-81ED-4DB2-BD59-A6C34878D82A}">
                    <a16:rowId xmlns:a16="http://schemas.microsoft.com/office/drawing/2014/main" xmlns="" val="10005"/>
                  </a:ext>
                </a:extLst>
              </a:tr>
              <a:tr h="623853">
                <a:tc>
                  <a:txBody>
                    <a:bodyPr/>
                    <a:lstStyle/>
                    <a:p>
                      <a:pPr algn="ctr"/>
                      <a:r>
                        <a:rPr lang="en-US" sz="1200" b="0" kern="1200" dirty="0">
                          <a:solidFill>
                            <a:schemeClr val="bg1"/>
                          </a:solidFill>
                          <a:effectLst/>
                          <a:latin typeface="+mn-lt"/>
                          <a:ea typeface="Kartika" charset="0"/>
                          <a:cs typeface="Kartika" charset="0"/>
                        </a:rPr>
                        <a:t>Notes</a:t>
                      </a:r>
                      <a:r>
                        <a:rPr lang="en-US" sz="1200" b="0" dirty="0">
                          <a:effectLst/>
                          <a:latin typeface="+mn-lt"/>
                          <a:ea typeface="Kartika" charset="0"/>
                          <a:cs typeface="Kartika" charset="0"/>
                        </a:rPr>
                        <a:t> </a:t>
                      </a:r>
                    </a:p>
                  </a:txBody>
                  <a:tcPr marT="45719" marB="45719" vert="vert270">
                    <a:solidFill>
                      <a:schemeClr val="bg2">
                        <a:lumMod val="75000"/>
                      </a:schemeClr>
                    </a:solidFill>
                  </a:tcPr>
                </a:tc>
                <a:tc>
                  <a:txBody>
                    <a:bodyPr/>
                    <a:lstStyle/>
                    <a:p>
                      <a:pPr marL="609600" indent="-609600" defTabSz="514350" rtl="0" eaLnBrk="1" latinLnBrk="0" hangingPunct="1">
                        <a:lnSpc>
                          <a:spcPct val="110000"/>
                        </a:lnSpc>
                        <a:spcBef>
                          <a:spcPts val="600"/>
                        </a:spcBef>
                        <a:buClr>
                          <a:schemeClr val="bg2">
                            <a:lumMod val="60000"/>
                            <a:lumOff val="40000"/>
                          </a:schemeClr>
                        </a:buClr>
                        <a:buSzPct val="80000"/>
                        <a:buFont typeface="Courier New" pitchFamily="49" charset="0"/>
                        <a:buNone/>
                        <a:defRPr/>
                      </a:pPr>
                      <a:r>
                        <a:rPr lang="en-US" sz="1400" b="1" kern="1200" dirty="0">
                          <a:solidFill>
                            <a:schemeClr val="tx1"/>
                          </a:solidFill>
                          <a:latin typeface="Sitka Banner" panose="02000505000000020004" pitchFamily="2" charset="0"/>
                          <a:ea typeface="+mn-ea"/>
                          <a:cs typeface="Times New Roman" pitchFamily="18" charset="0"/>
                        </a:rPr>
                        <a:t>Precautions</a:t>
                      </a:r>
                    </a:p>
                    <a:p>
                      <a:pPr marL="609600" indent="-609600" defTabSz="514350" rtl="0" eaLnBrk="1" latinLnBrk="0" hangingPunct="1">
                        <a:lnSpc>
                          <a:spcPct val="110000"/>
                        </a:lnSpc>
                        <a:spcBef>
                          <a:spcPts val="600"/>
                        </a:spcBef>
                        <a:buClr>
                          <a:schemeClr val="bg2">
                            <a:lumMod val="60000"/>
                            <a:lumOff val="40000"/>
                          </a:schemeClr>
                        </a:buClr>
                        <a:buSzPct val="80000"/>
                        <a:buFont typeface="Courier New" pitchFamily="49" charset="0"/>
                        <a:buNone/>
                        <a:defRPr/>
                      </a:pPr>
                      <a:r>
                        <a:rPr lang="en-US" sz="1400" kern="1200" dirty="0">
                          <a:solidFill>
                            <a:schemeClr val="tx1"/>
                          </a:solidFill>
                          <a:latin typeface="Sitka Banner" panose="02000505000000020004" pitchFamily="2" charset="0"/>
                          <a:ea typeface="+mn-ea"/>
                          <a:cs typeface="Times New Roman" pitchFamily="18" charset="0"/>
                        </a:rPr>
                        <a:t>Dose reduction of H2 receptor blockers in severe renal or hepatic failure and elderly.</a:t>
                      </a:r>
                    </a:p>
                  </a:txBody>
                  <a:tcPr marT="45719" marB="45719"/>
                </a:tc>
                <a:extLst>
                  <a:ext uri="{0D108BD9-81ED-4DB2-BD59-A6C34878D82A}">
                    <a16:rowId xmlns:a16="http://schemas.microsoft.com/office/drawing/2014/main" xmlns="" val="10006"/>
                  </a:ext>
                </a:extLst>
              </a:tr>
            </a:tbl>
          </a:graphicData>
        </a:graphic>
      </p:graphicFrame>
      <p:sp>
        <p:nvSpPr>
          <p:cNvPr id="5" name="Rectangle 2"/>
          <p:cNvSpPr/>
          <p:nvPr/>
        </p:nvSpPr>
        <p:spPr>
          <a:xfrm>
            <a:off x="0" y="0"/>
            <a:ext cx="6858000" cy="715361"/>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124"/>
            <a:r>
              <a:rPr lang="en-US" sz="32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rPr>
              <a:t>H2 receptor blockers</a:t>
            </a:r>
          </a:p>
        </p:txBody>
      </p:sp>
      <p:sp>
        <p:nvSpPr>
          <p:cNvPr id="2" name="TextBox 1"/>
          <p:cNvSpPr txBox="1"/>
          <p:nvPr/>
        </p:nvSpPr>
        <p:spPr>
          <a:xfrm>
            <a:off x="5370542" y="5414445"/>
            <a:ext cx="1419102" cy="561856"/>
          </a:xfrm>
          <a:prstGeom prst="wedgeRoundRectCallout">
            <a:avLst>
              <a:gd name="adj1" fmla="val -106267"/>
              <a:gd name="adj2" fmla="val 69997"/>
              <a:gd name="adj3" fmla="val 16667"/>
            </a:avLst>
          </a:prstGeom>
          <a:noFill/>
          <a:ln>
            <a:solidFill>
              <a:srgbClr val="BAEBFF"/>
            </a:solidFill>
          </a:ln>
        </p:spPr>
        <p:txBody>
          <a:bodyPr wrap="square" rtlCol="0">
            <a:spAutoFit/>
          </a:bodyPr>
          <a:lstStyle/>
          <a:p>
            <a:pPr algn="r" rtl="1"/>
            <a:r>
              <a:rPr lang="ar-SA" sz="900" dirty="0">
                <a:solidFill>
                  <a:schemeClr val="bg2">
                    <a:lumMod val="75000"/>
                  </a:schemeClr>
                </a:solidFill>
                <a:latin typeface="Times New Roman" pitchFamily="18" charset="0"/>
                <a:cs typeface="Times New Roman" pitchFamily="18" charset="0"/>
              </a:rPr>
              <a:t>لما يكون المريض منوم ممكن يصير ارتجاع لحمض المعدة فيدخل على الرئة ويسوي التهاب </a:t>
            </a:r>
            <a:endParaRPr lang="en-US" sz="1600" dirty="0">
              <a:solidFill>
                <a:schemeClr val="bg2">
                  <a:lumMod val="75000"/>
                </a:schemeClr>
              </a:solidFill>
            </a:endParaRPr>
          </a:p>
        </p:txBody>
      </p:sp>
      <p:sp>
        <p:nvSpPr>
          <p:cNvPr id="6" name="مستطيل مستدير الزوايا 5"/>
          <p:cNvSpPr/>
          <p:nvPr/>
        </p:nvSpPr>
        <p:spPr>
          <a:xfrm>
            <a:off x="3413502" y="3557847"/>
            <a:ext cx="3376141" cy="208242"/>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0" eaLnBrk="1" latinLnBrk="0" hangingPunct="1"/>
            <a:r>
              <a:rPr lang="en-US" sz="1000" b="1" dirty="0">
                <a:solidFill>
                  <a:srgbClr val="009193"/>
                </a:solidFill>
              </a:rPr>
              <a:t>The </a:t>
            </a:r>
            <a:r>
              <a:rPr lang="en-US" sz="1000" b="1" u="sng" dirty="0">
                <a:solidFill>
                  <a:srgbClr val="009193"/>
                </a:solidFill>
              </a:rPr>
              <a:t>fami</a:t>
            </a:r>
            <a:r>
              <a:rPr lang="en-US" sz="1000" b="1" dirty="0">
                <a:solidFill>
                  <a:srgbClr val="009193"/>
                </a:solidFill>
              </a:rPr>
              <a:t>ly is the most  potent </a:t>
            </a:r>
            <a:r>
              <a:rPr lang="en-US" sz="1000" b="1">
                <a:solidFill>
                  <a:srgbClr val="009193"/>
                </a:solidFill>
              </a:rPr>
              <a:t>supporter in our lives</a:t>
            </a:r>
            <a:endParaRPr lang="ar-SA" sz="1000" b="1" dirty="0">
              <a:solidFill>
                <a:srgbClr val="009193"/>
              </a:solidFill>
            </a:endParaRPr>
          </a:p>
        </p:txBody>
      </p:sp>
      <p:sp>
        <p:nvSpPr>
          <p:cNvPr id="7" name="مستطيل مستدير الزوايا 6"/>
          <p:cNvSpPr/>
          <p:nvPr/>
        </p:nvSpPr>
        <p:spPr>
          <a:xfrm>
            <a:off x="3301999" y="4174465"/>
            <a:ext cx="2183971" cy="194335"/>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ar-SA" sz="1000" b="1" u="sng" dirty="0">
                <a:solidFill>
                  <a:srgbClr val="009193"/>
                </a:solidFill>
              </a:rPr>
              <a:t>نزار</a:t>
            </a:r>
            <a:r>
              <a:rPr lang="ar-SA" sz="1000" b="1" dirty="0">
                <a:solidFill>
                  <a:srgbClr val="009193"/>
                </a:solidFill>
              </a:rPr>
              <a:t> قباني </a:t>
            </a:r>
            <a:r>
              <a:rPr lang="ar-SA" sz="1000" b="1" u="sng" dirty="0">
                <a:solidFill>
                  <a:srgbClr val="009193"/>
                </a:solidFill>
              </a:rPr>
              <a:t>وصل</a:t>
            </a:r>
            <a:r>
              <a:rPr lang="ar-SA" sz="1000" b="1" dirty="0">
                <a:solidFill>
                  <a:srgbClr val="009193"/>
                </a:solidFill>
              </a:rPr>
              <a:t> صوت المرأة </a:t>
            </a:r>
            <a:r>
              <a:rPr lang="ar-SA" sz="1000" b="1" u="sng" dirty="0">
                <a:solidFill>
                  <a:srgbClr val="009193"/>
                </a:solidFill>
              </a:rPr>
              <a:t>لكل مكان </a:t>
            </a:r>
            <a:r>
              <a:rPr lang="ar-SA" sz="1000" b="1" dirty="0">
                <a:solidFill>
                  <a:srgbClr val="009193"/>
                </a:solidFill>
              </a:rPr>
              <a:t>بشعره</a:t>
            </a:r>
          </a:p>
        </p:txBody>
      </p:sp>
      <p:sp>
        <p:nvSpPr>
          <p:cNvPr id="8" name="مستطيل مستدير الزوايا 7"/>
          <p:cNvSpPr/>
          <p:nvPr/>
        </p:nvSpPr>
        <p:spPr>
          <a:xfrm>
            <a:off x="4660588" y="6053053"/>
            <a:ext cx="2159001" cy="174997"/>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0" eaLnBrk="1" latinLnBrk="0" hangingPunct="1"/>
            <a:r>
              <a:rPr lang="en-US" sz="1000" b="1" u="sng" dirty="0">
                <a:solidFill>
                  <a:srgbClr val="009193"/>
                </a:solidFill>
              </a:rPr>
              <a:t>2 Hours </a:t>
            </a:r>
            <a:r>
              <a:rPr lang="en-US" sz="1000" b="1" dirty="0">
                <a:solidFill>
                  <a:srgbClr val="009193"/>
                </a:solidFill>
              </a:rPr>
              <a:t>before surgery =</a:t>
            </a:r>
            <a:r>
              <a:rPr lang="en-US" sz="1000" b="1" u="sng" dirty="0">
                <a:solidFill>
                  <a:srgbClr val="009193"/>
                </a:solidFill>
              </a:rPr>
              <a:t>H2 </a:t>
            </a:r>
            <a:r>
              <a:rPr lang="en-US" sz="1000" b="1" dirty="0">
                <a:solidFill>
                  <a:srgbClr val="009193"/>
                </a:solidFill>
              </a:rPr>
              <a:t>blockers</a:t>
            </a:r>
            <a:endParaRPr lang="ar-SA" sz="1000" b="1" dirty="0">
              <a:solidFill>
                <a:srgbClr val="009193"/>
              </a:solidFill>
            </a:endParaRPr>
          </a:p>
        </p:txBody>
      </p:sp>
      <p:sp>
        <p:nvSpPr>
          <p:cNvPr id="9" name="مستطيل مستدير الزوايا 8"/>
          <p:cNvSpPr/>
          <p:nvPr/>
        </p:nvSpPr>
        <p:spPr>
          <a:xfrm rot="16200000">
            <a:off x="139701" y="7722006"/>
            <a:ext cx="785842" cy="215697"/>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ar-SA" sz="1000" b="1" dirty="0">
                <a:solidFill>
                  <a:srgbClr val="009193"/>
                </a:solidFill>
              </a:rPr>
              <a:t>مثل </a:t>
            </a:r>
            <a:r>
              <a:rPr lang="ar-SA" sz="1000" b="1" u="sng" dirty="0">
                <a:solidFill>
                  <a:srgbClr val="009193"/>
                </a:solidFill>
              </a:rPr>
              <a:t>السم</a:t>
            </a:r>
            <a:r>
              <a:rPr lang="ar-SA" sz="1000" b="1" dirty="0">
                <a:solidFill>
                  <a:srgbClr val="009193"/>
                </a:solidFill>
              </a:rPr>
              <a:t> شين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
            <a:ext cx="6858000" cy="636439"/>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For better understanding </a:t>
            </a:r>
          </a:p>
        </p:txBody>
      </p:sp>
      <p:pic>
        <p:nvPicPr>
          <p:cNvPr id="12" name="Picture 3"/>
          <p:cNvPicPr>
            <a:picLocks noChangeAspect="1" noChangeArrowheads="1"/>
          </p:cNvPicPr>
          <p:nvPr/>
        </p:nvPicPr>
        <p:blipFill>
          <a:blip r:embed="rId3" cstate="print"/>
          <a:srcRect t="3818" b="5726"/>
          <a:stretch>
            <a:fillRect/>
          </a:stretch>
        </p:blipFill>
        <p:spPr>
          <a:xfrm>
            <a:off x="236000" y="1165692"/>
            <a:ext cx="6280878" cy="1880654"/>
          </a:xfrm>
          <a:prstGeom prst="rect">
            <a:avLst/>
          </a:prstGeom>
          <a:gradFill>
            <a:gsLst>
              <a:gs pos="0">
                <a:srgbClr val="FBEAC7"/>
              </a:gs>
              <a:gs pos="17999">
                <a:srgbClr val="FEE7F2"/>
              </a:gs>
              <a:gs pos="36000">
                <a:schemeClr val="bg2">
                  <a:lumMod val="60000"/>
                  <a:lumOff val="40000"/>
                  <a:alpha val="31000"/>
                </a:schemeClr>
              </a:gs>
              <a:gs pos="61000">
                <a:srgbClr val="FBA97D"/>
              </a:gs>
              <a:gs pos="82001">
                <a:srgbClr val="FBD49C"/>
              </a:gs>
              <a:gs pos="100000">
                <a:srgbClr val="FEE7F2"/>
              </a:gs>
            </a:gsLst>
            <a:path path="shape">
              <a:fillToRect l="50000" t="50000" r="50000" b="50000"/>
            </a:path>
          </a:gradFill>
        </p:spPr>
      </p:pic>
      <p:sp>
        <p:nvSpPr>
          <p:cNvPr id="5" name="Rectangle 4"/>
          <p:cNvSpPr/>
          <p:nvPr/>
        </p:nvSpPr>
        <p:spPr>
          <a:xfrm>
            <a:off x="1087737" y="1140648"/>
            <a:ext cx="5147560" cy="199321"/>
          </a:xfrm>
          <a:prstGeom prst="rect">
            <a:avLst/>
          </a:prstGeom>
          <a:noFill/>
          <a:ln w="28575">
            <a:solidFill>
              <a:srgbClr val="00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94286" y="1450053"/>
            <a:ext cx="1254034" cy="246221"/>
          </a:xfrm>
          <a:prstGeom prst="rect">
            <a:avLst/>
          </a:prstGeom>
          <a:noFill/>
        </p:spPr>
        <p:txBody>
          <a:bodyPr wrap="square" rtlCol="0">
            <a:spAutoFit/>
          </a:bodyPr>
          <a:lstStyle/>
          <a:p>
            <a:r>
              <a:rPr lang="en-US" sz="1000" dirty="0">
                <a:solidFill>
                  <a:srgbClr val="009000"/>
                </a:solidFill>
              </a:rPr>
              <a:t>is equal </a:t>
            </a:r>
          </a:p>
        </p:txBody>
      </p:sp>
      <p:sp>
        <p:nvSpPr>
          <p:cNvPr id="16" name="TextBox 15"/>
          <p:cNvSpPr txBox="1"/>
          <p:nvPr/>
        </p:nvSpPr>
        <p:spPr>
          <a:xfrm>
            <a:off x="5744466" y="1399651"/>
            <a:ext cx="974360" cy="442674"/>
          </a:xfrm>
          <a:prstGeom prst="wedgeRoundRectCallout">
            <a:avLst>
              <a:gd name="adj1" fmla="val -119057"/>
              <a:gd name="adj2" fmla="val 63234"/>
              <a:gd name="adj3" fmla="val 16667"/>
            </a:avLst>
          </a:prstGeom>
          <a:noFill/>
          <a:ln>
            <a:solidFill>
              <a:schemeClr val="accent6">
                <a:lumMod val="40000"/>
                <a:lumOff val="60000"/>
              </a:schemeClr>
            </a:solidFill>
          </a:ln>
        </p:spPr>
        <p:txBody>
          <a:bodyPr wrap="square" rtlCol="0">
            <a:spAutoFit/>
          </a:bodyPr>
          <a:lstStyle/>
          <a:p>
            <a:r>
              <a:rPr lang="en-US" sz="1000" dirty="0">
                <a:solidFill>
                  <a:srgbClr val="009000"/>
                </a:solidFill>
              </a:rPr>
              <a:t>Lowest dose , most potent</a:t>
            </a:r>
          </a:p>
        </p:txBody>
      </p:sp>
      <p:sp>
        <p:nvSpPr>
          <p:cNvPr id="17" name="Oval 16"/>
          <p:cNvSpPr/>
          <p:nvPr/>
        </p:nvSpPr>
        <p:spPr>
          <a:xfrm>
            <a:off x="3841782" y="1831689"/>
            <a:ext cx="1239884" cy="144818"/>
          </a:xfrm>
          <a:prstGeom prst="ellipse">
            <a:avLst/>
          </a:prstGeom>
          <a:noFill/>
          <a:ln w="12700">
            <a:solidFill>
              <a:srgbClr val="00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740745" y="2452329"/>
            <a:ext cx="732632" cy="618378"/>
          </a:xfrm>
          <a:prstGeom prst="ellipse">
            <a:avLst/>
          </a:prstGeom>
          <a:noFill/>
          <a:ln w="6350">
            <a:solidFill>
              <a:srgbClr val="00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36000" y="3046346"/>
            <a:ext cx="2689125" cy="246221"/>
          </a:xfrm>
          <a:prstGeom prst="rect">
            <a:avLst/>
          </a:prstGeom>
          <a:noFill/>
          <a:ln>
            <a:noFill/>
          </a:ln>
        </p:spPr>
        <p:txBody>
          <a:bodyPr wrap="square" rtlCol="0">
            <a:spAutoFit/>
          </a:bodyPr>
          <a:lstStyle/>
          <a:p>
            <a:pPr algn="ctr"/>
            <a:r>
              <a:rPr lang="en-US" sz="1000" dirty="0">
                <a:solidFill>
                  <a:srgbClr val="009000"/>
                </a:solidFill>
              </a:rPr>
              <a:t>Due to its side effects </a:t>
            </a:r>
            <a:r>
              <a:rPr lang="en-US" sz="1000">
                <a:solidFill>
                  <a:srgbClr val="009000"/>
                </a:solidFill>
              </a:rPr>
              <a:t>it is not </a:t>
            </a:r>
            <a:r>
              <a:rPr lang="en-US" sz="1000" dirty="0">
                <a:solidFill>
                  <a:srgbClr val="009000"/>
                </a:solidFill>
              </a:rPr>
              <a:t>available in KSA</a:t>
            </a:r>
            <a:r>
              <a:rPr lang="en-US" sz="1000" dirty="0">
                <a:solidFill>
                  <a:srgbClr val="0432FF"/>
                </a:solidFill>
              </a:rPr>
              <a:t> </a:t>
            </a:r>
            <a:endParaRPr lang="en-US" sz="1000" dirty="0">
              <a:solidFill>
                <a:srgbClr val="009000"/>
              </a:solidFill>
            </a:endParaRPr>
          </a:p>
        </p:txBody>
      </p:sp>
      <p:sp>
        <p:nvSpPr>
          <p:cNvPr id="2" name="Oval 1">
            <a:extLst>
              <a:ext uri="{FF2B5EF4-FFF2-40B4-BE49-F238E27FC236}">
                <a16:creationId xmlns:a16="http://schemas.microsoft.com/office/drawing/2014/main" xmlns="" id="{80A941AA-F43B-49CA-8E56-55A6B707C4E0}"/>
              </a:ext>
            </a:extLst>
          </p:cNvPr>
          <p:cNvSpPr/>
          <p:nvPr/>
        </p:nvSpPr>
        <p:spPr>
          <a:xfrm>
            <a:off x="3837483" y="1670308"/>
            <a:ext cx="960392" cy="12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7">
            <a:extLst>
              <a:ext uri="{FF2B5EF4-FFF2-40B4-BE49-F238E27FC236}">
                <a16:creationId xmlns:a16="http://schemas.microsoft.com/office/drawing/2014/main" xmlns="" id="{4E62272B-B783-4915-9322-1483391E0F9F}"/>
              </a:ext>
            </a:extLst>
          </p:cNvPr>
          <p:cNvGrpSpPr/>
          <p:nvPr/>
        </p:nvGrpSpPr>
        <p:grpSpPr>
          <a:xfrm>
            <a:off x="1" y="660799"/>
            <a:ext cx="3784330" cy="406322"/>
            <a:chOff x="1287886" y="1313645"/>
            <a:chExt cx="2150773" cy="476518"/>
          </a:xfrm>
          <a:solidFill>
            <a:srgbClr val="FDDFE6"/>
          </a:solidFill>
        </p:grpSpPr>
        <p:sp>
          <p:nvSpPr>
            <p:cNvPr id="26" name="Delay 10">
              <a:extLst>
                <a:ext uri="{FF2B5EF4-FFF2-40B4-BE49-F238E27FC236}">
                  <a16:creationId xmlns:a16="http://schemas.microsoft.com/office/drawing/2014/main" xmlns="" id="{BCF2989E-4250-48A7-94DC-98D3AEE50EBD}"/>
                </a:ext>
              </a:extLst>
            </p:cNvPr>
            <p:cNvSpPr/>
            <p:nvPr/>
          </p:nvSpPr>
          <p:spPr>
            <a:xfrm>
              <a:off x="2975020" y="1313645"/>
              <a:ext cx="463639" cy="4765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rocess 11">
              <a:extLst>
                <a:ext uri="{FF2B5EF4-FFF2-40B4-BE49-F238E27FC236}">
                  <a16:creationId xmlns:a16="http://schemas.microsoft.com/office/drawing/2014/main" xmlns="" id="{3B95E676-8A91-4F10-A66B-5DAB425F0EF4}"/>
                </a:ext>
              </a:extLst>
            </p:cNvPr>
            <p:cNvSpPr/>
            <p:nvPr/>
          </p:nvSpPr>
          <p:spPr>
            <a:xfrm>
              <a:off x="1287886" y="1313645"/>
              <a:ext cx="1921576" cy="47651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23813" algn="ctr">
                <a:defRPr/>
              </a:pPr>
              <a:endParaRPr lang="en-US" sz="2400" dirty="0">
                <a:effectLst>
                  <a:outerShdw blurRad="38100" dist="38100" dir="2700000" algn="tl">
                    <a:srgbClr val="C0C0C0"/>
                  </a:outerShdw>
                </a:effectLst>
                <a:latin typeface="Times New Roman" pitchFamily="18" charset="0"/>
                <a:cs typeface="Times New Roman" pitchFamily="18" charset="0"/>
              </a:endParaRPr>
            </a:p>
          </p:txBody>
        </p:sp>
      </p:grpSp>
      <p:sp>
        <p:nvSpPr>
          <p:cNvPr id="4" name="مستطيل 3"/>
          <p:cNvSpPr/>
          <p:nvPr/>
        </p:nvSpPr>
        <p:spPr>
          <a:xfrm>
            <a:off x="78653" y="593365"/>
            <a:ext cx="2889895" cy="461665"/>
          </a:xfrm>
          <a:prstGeom prst="rect">
            <a:avLst/>
          </a:prstGeom>
        </p:spPr>
        <p:txBody>
          <a:bodyPr wrap="none">
            <a:spAutoFit/>
          </a:bodyPr>
          <a:lstStyle/>
          <a:p>
            <a:pPr marL="93663" indent="23813" algn="ctr">
              <a:defRPr/>
            </a:pPr>
            <a:r>
              <a:rPr lang="en-US" sz="2400" dirty="0">
                <a:ln/>
                <a:solidFill>
                  <a:schemeClr val="bg2">
                    <a:lumMod val="25000"/>
                  </a:schemeClr>
                </a:solidFill>
              </a:rPr>
              <a:t>H2 receptor blockers</a:t>
            </a:r>
          </a:p>
        </p:txBody>
      </p:sp>
      <p:grpSp>
        <p:nvGrpSpPr>
          <p:cNvPr id="28" name="Group 17">
            <a:extLst>
              <a:ext uri="{FF2B5EF4-FFF2-40B4-BE49-F238E27FC236}">
                <a16:creationId xmlns:a16="http://schemas.microsoft.com/office/drawing/2014/main" xmlns="" id="{4E62272B-B783-4915-9322-1483391E0F9F}"/>
              </a:ext>
            </a:extLst>
          </p:cNvPr>
          <p:cNvGrpSpPr/>
          <p:nvPr/>
        </p:nvGrpSpPr>
        <p:grpSpPr>
          <a:xfrm>
            <a:off x="-140" y="3475884"/>
            <a:ext cx="4067035" cy="345572"/>
            <a:chOff x="1287886" y="1313645"/>
            <a:chExt cx="2150773" cy="476518"/>
          </a:xfrm>
          <a:solidFill>
            <a:srgbClr val="FDDFE6"/>
          </a:solidFill>
        </p:grpSpPr>
        <p:sp>
          <p:nvSpPr>
            <p:cNvPr id="29" name="Delay 10">
              <a:extLst>
                <a:ext uri="{FF2B5EF4-FFF2-40B4-BE49-F238E27FC236}">
                  <a16:creationId xmlns:a16="http://schemas.microsoft.com/office/drawing/2014/main" xmlns="" id="{BCF2989E-4250-48A7-94DC-98D3AEE50EBD}"/>
                </a:ext>
              </a:extLst>
            </p:cNvPr>
            <p:cNvSpPr/>
            <p:nvPr/>
          </p:nvSpPr>
          <p:spPr>
            <a:xfrm>
              <a:off x="2975020" y="1313645"/>
              <a:ext cx="463639" cy="4765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rocess 11">
              <a:extLst>
                <a:ext uri="{FF2B5EF4-FFF2-40B4-BE49-F238E27FC236}">
                  <a16:creationId xmlns:a16="http://schemas.microsoft.com/office/drawing/2014/main" xmlns="" id="{3B95E676-8A91-4F10-A66B-5DAB425F0EF4}"/>
                </a:ext>
              </a:extLst>
            </p:cNvPr>
            <p:cNvSpPr/>
            <p:nvPr/>
          </p:nvSpPr>
          <p:spPr>
            <a:xfrm>
              <a:off x="1287886" y="1313645"/>
              <a:ext cx="1921576" cy="47651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23813" algn="ctr">
                <a:defRPr/>
              </a:pPr>
              <a:r>
                <a:rPr lang="en-US" sz="2400" dirty="0">
                  <a:ln/>
                  <a:solidFill>
                    <a:schemeClr val="bg2">
                      <a:lumMod val="25000"/>
                    </a:schemeClr>
                  </a:solidFill>
                </a:rPr>
                <a:t>Zollinger</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a:ln/>
                  <a:solidFill>
                    <a:schemeClr val="bg2">
                      <a:lumMod val="25000"/>
                    </a:schemeClr>
                  </a:solidFill>
                </a:rPr>
                <a:t>Ellison</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a:ln/>
                  <a:solidFill>
                    <a:schemeClr val="bg2">
                      <a:lumMod val="25000"/>
                    </a:schemeClr>
                  </a:solidFill>
                </a:rPr>
                <a:t>syndrome</a:t>
              </a:r>
              <a:r>
                <a:rPr lang="en-US" sz="2400" dirty="0">
                  <a:effectLst>
                    <a:outerShdw blurRad="38100" dist="38100" dir="2700000" algn="tl">
                      <a:srgbClr val="C0C0C0"/>
                    </a:outerShdw>
                  </a:effectLst>
                  <a:latin typeface="Times New Roman" pitchFamily="18" charset="0"/>
                  <a:cs typeface="Times New Roman" pitchFamily="18" charset="0"/>
                </a:rPr>
                <a:t> </a:t>
              </a:r>
            </a:p>
          </p:txBody>
        </p:sp>
      </p:grpSp>
      <p:sp>
        <p:nvSpPr>
          <p:cNvPr id="31" name="مربع نص 30"/>
          <p:cNvSpPr txBox="1"/>
          <p:nvPr/>
        </p:nvSpPr>
        <p:spPr>
          <a:xfrm>
            <a:off x="0" y="3880845"/>
            <a:ext cx="6858000" cy="1815882"/>
          </a:xfrm>
          <a:prstGeom prst="rect">
            <a:avLst/>
          </a:prstGeom>
          <a:noFill/>
          <a:ln>
            <a:noFill/>
          </a:ln>
        </p:spPr>
        <p:txBody>
          <a:bodyPr wrap="square" rtlCol="1">
            <a:spAutoFit/>
          </a:bodyPr>
          <a:lstStyle/>
          <a:p>
            <a:pPr marL="379413" indent="-285750">
              <a:buFont typeface="Arial" charset="0"/>
              <a:buChar char="•"/>
              <a:defRPr/>
            </a:pPr>
            <a:r>
              <a:rPr lang="en-US" sz="1400" dirty="0">
                <a:cs typeface="Arial" charset="0"/>
              </a:rPr>
              <a:t>is a disease in which tumors cause the stomach to produce too much acid, resulting in peptic ulcers. Symptoms include abdominal pain and diarrhea.</a:t>
            </a:r>
          </a:p>
          <a:p>
            <a:pPr marL="379413" indent="-285750">
              <a:buFont typeface="Arial" charset="0"/>
              <a:buChar char="•"/>
              <a:defRPr/>
            </a:pPr>
            <a:r>
              <a:rPr lang="en-US" sz="1400" dirty="0">
                <a:cs typeface="Arial" charset="0"/>
              </a:rPr>
              <a:t>Gastrin -secreting tumor of the pancreas.</a:t>
            </a:r>
          </a:p>
          <a:p>
            <a:pPr marL="93663" indent="23813">
              <a:defRPr/>
            </a:pPr>
            <a:endParaRPr lang="en-US" sz="1400" b="1" u="sng" dirty="0">
              <a:cs typeface="Arial" charset="0"/>
            </a:endParaRPr>
          </a:p>
          <a:p>
            <a:pPr marL="93663" indent="23813">
              <a:defRPr/>
            </a:pPr>
            <a:r>
              <a:rPr lang="en-US" sz="1400" b="1" u="sng" dirty="0">
                <a:cs typeface="Arial" charset="0"/>
              </a:rPr>
              <a:t>Gastrin results in: </a:t>
            </a:r>
          </a:p>
          <a:p>
            <a:pPr marL="93663" indent="23813">
              <a:buFont typeface="Wingdings" pitchFamily="2" charset="2"/>
              <a:buChar char="§"/>
              <a:defRPr/>
            </a:pPr>
            <a:r>
              <a:rPr lang="en-US" sz="1400" dirty="0">
                <a:cs typeface="Arial" charset="0"/>
              </a:rPr>
              <a:t> Parietal cell hyperplasia (trophic factor).</a:t>
            </a:r>
          </a:p>
          <a:p>
            <a:pPr marL="93663" indent="23813">
              <a:buFont typeface="Wingdings" pitchFamily="2" charset="2"/>
              <a:buChar char="§"/>
              <a:defRPr/>
            </a:pPr>
            <a:r>
              <a:rPr lang="en-US" sz="1400" dirty="0">
                <a:cs typeface="Arial" charset="0"/>
              </a:rPr>
              <a:t> Excessive gastric acid production</a:t>
            </a:r>
            <a:r>
              <a:rPr lang="en-US" sz="1400" dirty="0">
                <a:effectLst>
                  <a:outerShdw blurRad="38100" dist="38100" dir="2700000" algn="tl">
                    <a:srgbClr val="C0C0C0"/>
                  </a:outerShdw>
                </a:effectLst>
              </a:rPr>
              <a:t>.</a:t>
            </a:r>
          </a:p>
          <a:p>
            <a:endParaRPr lang="ar-SA" sz="1400" dirty="0"/>
          </a:p>
        </p:txBody>
      </p:sp>
      <p:sp>
        <p:nvSpPr>
          <p:cNvPr id="32" name="TextBox 20">
            <a:extLst>
              <a:ext uri="{FF2B5EF4-FFF2-40B4-BE49-F238E27FC236}">
                <a16:creationId xmlns:a16="http://schemas.microsoft.com/office/drawing/2014/main" xmlns="" id="{BA3E6FD7-4F81-4FA7-B09B-FBACD80A1CBB}"/>
              </a:ext>
            </a:extLst>
          </p:cNvPr>
          <p:cNvSpPr txBox="1"/>
          <p:nvPr/>
        </p:nvSpPr>
        <p:spPr>
          <a:xfrm>
            <a:off x="42236" y="5639157"/>
            <a:ext cx="6858140" cy="895630"/>
          </a:xfrm>
          <a:prstGeom prst="rect">
            <a:avLst/>
          </a:prstGeom>
          <a:noFill/>
        </p:spPr>
        <p:txBody>
          <a:bodyPr wrap="square" rtlCol="0">
            <a:spAutoFit/>
          </a:bodyPr>
          <a:lstStyle/>
          <a:p>
            <a:r>
              <a:rPr lang="en-US" dirty="0">
                <a:solidFill>
                  <a:schemeClr val="bg2">
                    <a:lumMod val="75000"/>
                  </a:schemeClr>
                </a:solidFill>
              </a:rPr>
              <a:t>Zollinger-Ellison syndrome is a rare condition in which one or more tumors form in your pancreas or the upper part of your small intestine (duodenum). These tumors, called gastrinomas , secrete large amounts of the hormone gastrin, which causes your stomach to produce too much acid. The excess acid then leads to peptic ulcers, as well as to diarrhea and other symptoms</a:t>
            </a:r>
          </a:p>
        </p:txBody>
      </p:sp>
      <p:pic>
        <p:nvPicPr>
          <p:cNvPr id="33" name="Picture 26">
            <a:extLst>
              <a:ext uri="{FF2B5EF4-FFF2-40B4-BE49-F238E27FC236}">
                <a16:creationId xmlns:a16="http://schemas.microsoft.com/office/drawing/2014/main" xmlns="" id="{51D63053-5167-4119-B3CB-0E26656D3CA3}"/>
              </a:ext>
            </a:extLst>
          </p:cNvPr>
          <p:cNvPicPr>
            <a:picLocks noChangeAspect="1"/>
          </p:cNvPicPr>
          <p:nvPr/>
        </p:nvPicPr>
        <p:blipFill>
          <a:blip r:embed="rId4"/>
          <a:stretch>
            <a:fillRect/>
          </a:stretch>
        </p:blipFill>
        <p:spPr>
          <a:xfrm>
            <a:off x="3740324" y="4464216"/>
            <a:ext cx="2908091" cy="1105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4" name="Group 17">
            <a:extLst>
              <a:ext uri="{FF2B5EF4-FFF2-40B4-BE49-F238E27FC236}">
                <a16:creationId xmlns:a16="http://schemas.microsoft.com/office/drawing/2014/main" xmlns="" id="{4E62272B-B783-4915-9322-1483391E0F9F}"/>
              </a:ext>
            </a:extLst>
          </p:cNvPr>
          <p:cNvGrpSpPr/>
          <p:nvPr/>
        </p:nvGrpSpPr>
        <p:grpSpPr>
          <a:xfrm>
            <a:off x="0" y="6626887"/>
            <a:ext cx="6231646" cy="420034"/>
            <a:chOff x="1287888" y="1313645"/>
            <a:chExt cx="2244877" cy="287498"/>
          </a:xfrm>
          <a:solidFill>
            <a:srgbClr val="FDDFE6"/>
          </a:solidFill>
        </p:grpSpPr>
        <p:sp>
          <p:nvSpPr>
            <p:cNvPr id="35" name="Delay 10">
              <a:extLst>
                <a:ext uri="{FF2B5EF4-FFF2-40B4-BE49-F238E27FC236}">
                  <a16:creationId xmlns:a16="http://schemas.microsoft.com/office/drawing/2014/main" xmlns="" id="{BCF2989E-4250-48A7-94DC-98D3AEE50EBD}"/>
                </a:ext>
              </a:extLst>
            </p:cNvPr>
            <p:cNvSpPr/>
            <p:nvPr/>
          </p:nvSpPr>
          <p:spPr>
            <a:xfrm>
              <a:off x="3144726" y="1316143"/>
              <a:ext cx="388039" cy="285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rocess 11">
              <a:extLst>
                <a:ext uri="{FF2B5EF4-FFF2-40B4-BE49-F238E27FC236}">
                  <a16:creationId xmlns:a16="http://schemas.microsoft.com/office/drawing/2014/main" xmlns="" id="{3B95E676-8A91-4F10-A66B-5DAB425F0EF4}"/>
                </a:ext>
              </a:extLst>
            </p:cNvPr>
            <p:cNvSpPr/>
            <p:nvPr/>
          </p:nvSpPr>
          <p:spPr>
            <a:xfrm>
              <a:off x="1287888" y="1313645"/>
              <a:ext cx="2035811" cy="28500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Low">
                <a:spcBef>
                  <a:spcPct val="20000"/>
                </a:spcBef>
                <a:buClr>
                  <a:srgbClr val="00007D"/>
                </a:buClr>
                <a:buSzPct val="75000"/>
                <a:defRPr/>
              </a:pPr>
              <a:r>
                <a:rPr lang="en-US" sz="2000" dirty="0">
                  <a:ln/>
                  <a:solidFill>
                    <a:schemeClr val="bg2">
                      <a:lumMod val="25000"/>
                    </a:schemeClr>
                  </a:solidFill>
                </a:rPr>
                <a:t>Activation of Proton Pump Inhibitors In Parietal cell</a:t>
              </a:r>
            </a:p>
          </p:txBody>
        </p:sp>
      </p:grpSp>
      <p:pic>
        <p:nvPicPr>
          <p:cNvPr id="37" name="Picture 2" descr="https://upload.wikimedia.org/wikipedia/commons/thumb/d/d9/Proton_pump_inhibitors_mechanism.svg/320px-Proton_pump_inhibitors_mechanism.svg.png"/>
          <p:cNvPicPr>
            <a:picLocks noChangeAspect="1" noChangeArrowheads="1"/>
          </p:cNvPicPr>
          <p:nvPr/>
        </p:nvPicPr>
        <p:blipFill>
          <a:blip r:embed="rId5"/>
          <a:srcRect/>
          <a:stretch>
            <a:fillRect/>
          </a:stretch>
        </p:blipFill>
        <p:spPr bwMode="auto">
          <a:xfrm>
            <a:off x="3371928" y="7088163"/>
            <a:ext cx="3456091" cy="2758717"/>
          </a:xfrm>
          <a:prstGeom prst="rect">
            <a:avLst/>
          </a:prstGeom>
          <a:noFill/>
          <a:ln w="9525">
            <a:noFill/>
            <a:miter lim="800000"/>
            <a:headEnd/>
            <a:tailEnd/>
          </a:ln>
        </p:spPr>
      </p:pic>
      <p:sp>
        <p:nvSpPr>
          <p:cNvPr id="38" name="مربع نص 37"/>
          <p:cNvSpPr txBox="1"/>
          <p:nvPr/>
        </p:nvSpPr>
        <p:spPr>
          <a:xfrm>
            <a:off x="236000" y="7319429"/>
            <a:ext cx="2926312" cy="1123712"/>
          </a:xfrm>
          <a:prstGeom prst="flowChartAlternateProcess">
            <a:avLst/>
          </a:prstGeom>
          <a:solidFill>
            <a:schemeClr val="bg1"/>
          </a:solidFill>
          <a:ln>
            <a:solidFill>
              <a:srgbClr val="BAEBFF"/>
            </a:solidFill>
          </a:ln>
        </p:spPr>
        <p:txBody>
          <a:bodyPr wrap="square" rtlCol="1">
            <a:spAutoFit/>
          </a:bodyPr>
          <a:lstStyle/>
          <a:p>
            <a:r>
              <a:rPr lang="en-US" sz="1200" dirty="0">
                <a:solidFill>
                  <a:srgbClr val="00B050"/>
                </a:solidFill>
              </a:rPr>
              <a:t>first it reaches the intestine as prodrug get inside the parietal cells        activated by protonation (adding hydrogen ions) and this must happen in acidic medium within parietal  cells</a:t>
            </a:r>
            <a:endParaRPr lang="ar-SA" sz="1200" dirty="0">
              <a:solidFill>
                <a:srgbClr val="00B050"/>
              </a:solidFill>
            </a:endParaRPr>
          </a:p>
        </p:txBody>
      </p:sp>
      <p:cxnSp>
        <p:nvCxnSpPr>
          <p:cNvPr id="39" name="Straight Arrow Connector 2"/>
          <p:cNvCxnSpPr/>
          <p:nvPr/>
        </p:nvCxnSpPr>
        <p:spPr>
          <a:xfrm>
            <a:off x="1841815" y="7706734"/>
            <a:ext cx="166255" cy="0"/>
          </a:xfrm>
          <a:prstGeom prst="straightConnector1">
            <a:avLst/>
          </a:prstGeom>
          <a:ln w="3175">
            <a:solidFill>
              <a:srgbClr val="009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14"/>
          <p:cNvCxnSpPr>
            <a:cxnSpLocks/>
            <a:stCxn id="46" idx="1"/>
          </p:cNvCxnSpPr>
          <p:nvPr/>
        </p:nvCxnSpPr>
        <p:spPr>
          <a:xfrm flipH="1" flipV="1">
            <a:off x="3189429" y="8805154"/>
            <a:ext cx="1056952" cy="3118"/>
          </a:xfrm>
          <a:prstGeom prst="straightConnector1">
            <a:avLst/>
          </a:prstGeom>
          <a:ln>
            <a:solidFill>
              <a:srgbClr val="009000"/>
            </a:solidFill>
            <a:tailEnd type="triangle"/>
          </a:ln>
        </p:spPr>
        <p:style>
          <a:lnRef idx="1">
            <a:schemeClr val="accent1"/>
          </a:lnRef>
          <a:fillRef idx="0">
            <a:schemeClr val="accent1"/>
          </a:fillRef>
          <a:effectRef idx="0">
            <a:schemeClr val="accent1"/>
          </a:effectRef>
          <a:fontRef idx="minor">
            <a:schemeClr val="tx1"/>
          </a:fontRef>
        </p:style>
      </p:cxnSp>
      <p:sp>
        <p:nvSpPr>
          <p:cNvPr id="41" name="مربع نص 40"/>
          <p:cNvSpPr txBox="1"/>
          <p:nvPr/>
        </p:nvSpPr>
        <p:spPr>
          <a:xfrm>
            <a:off x="2473377" y="8667131"/>
            <a:ext cx="852218" cy="246221"/>
          </a:xfrm>
          <a:prstGeom prst="rect">
            <a:avLst/>
          </a:prstGeom>
          <a:noFill/>
        </p:spPr>
        <p:txBody>
          <a:bodyPr wrap="square" rtlCol="1">
            <a:spAutoFit/>
          </a:bodyPr>
          <a:lstStyle/>
          <a:p>
            <a:r>
              <a:rPr lang="en-US" sz="1000" dirty="0">
                <a:solidFill>
                  <a:srgbClr val="00B050"/>
                </a:solidFill>
              </a:rPr>
              <a:t>Sulfur atom </a:t>
            </a:r>
            <a:endParaRPr lang="ar-SA" sz="1000" dirty="0">
              <a:solidFill>
                <a:srgbClr val="00B050"/>
              </a:solidFill>
            </a:endParaRPr>
          </a:p>
        </p:txBody>
      </p:sp>
      <p:cxnSp>
        <p:nvCxnSpPr>
          <p:cNvPr id="42" name="Straight Arrow Connector 17"/>
          <p:cNvCxnSpPr>
            <a:cxnSpLocks/>
          </p:cNvCxnSpPr>
          <p:nvPr/>
        </p:nvCxnSpPr>
        <p:spPr>
          <a:xfrm flipH="1" flipV="1">
            <a:off x="3301533" y="9221238"/>
            <a:ext cx="2616708" cy="340460"/>
          </a:xfrm>
          <a:prstGeom prst="straightConnector1">
            <a:avLst/>
          </a:prstGeom>
          <a:ln>
            <a:solidFill>
              <a:srgbClr val="009000"/>
            </a:solidFill>
            <a:tailEnd type="triangle"/>
          </a:ln>
        </p:spPr>
        <p:style>
          <a:lnRef idx="1">
            <a:schemeClr val="accent1"/>
          </a:lnRef>
          <a:fillRef idx="0">
            <a:schemeClr val="accent1"/>
          </a:fillRef>
          <a:effectRef idx="0">
            <a:schemeClr val="accent1"/>
          </a:effectRef>
          <a:fontRef idx="minor">
            <a:schemeClr val="tx1"/>
          </a:fontRef>
        </p:style>
      </p:cxnSp>
      <p:sp>
        <p:nvSpPr>
          <p:cNvPr id="43" name="مربع نص 8"/>
          <p:cNvSpPr txBox="1"/>
          <p:nvPr/>
        </p:nvSpPr>
        <p:spPr>
          <a:xfrm>
            <a:off x="356213" y="9096641"/>
            <a:ext cx="3072787" cy="400110"/>
          </a:xfrm>
          <a:prstGeom prst="rect">
            <a:avLst/>
          </a:prstGeom>
          <a:noFill/>
        </p:spPr>
        <p:txBody>
          <a:bodyPr wrap="square" rtlCol="1">
            <a:spAutoFit/>
          </a:bodyPr>
          <a:lstStyle/>
          <a:p>
            <a:r>
              <a:rPr lang="en-US" sz="1000" dirty="0">
                <a:solidFill>
                  <a:srgbClr val="00B050"/>
                </a:solidFill>
              </a:rPr>
              <a:t>Makes a covalent bond with H+/K+ ATPase sulfur atom which is a strong bond </a:t>
            </a:r>
            <a:endParaRPr lang="ar-SA" sz="1000" dirty="0">
              <a:solidFill>
                <a:srgbClr val="00B050"/>
              </a:solidFill>
            </a:endParaRPr>
          </a:p>
        </p:txBody>
      </p:sp>
      <p:sp>
        <p:nvSpPr>
          <p:cNvPr id="44" name="Right Brace 21"/>
          <p:cNvSpPr/>
          <p:nvPr/>
        </p:nvSpPr>
        <p:spPr>
          <a:xfrm rot="5400000">
            <a:off x="5961342" y="7886138"/>
            <a:ext cx="224443" cy="617190"/>
          </a:xfrm>
          <a:prstGeom prst="rightBrace">
            <a:avLst/>
          </a:prstGeom>
          <a:ln w="12700">
            <a:solidFill>
              <a:srgbClr val="009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مربع نص 8"/>
          <p:cNvSpPr txBox="1"/>
          <p:nvPr/>
        </p:nvSpPr>
        <p:spPr>
          <a:xfrm>
            <a:off x="5712363" y="8258024"/>
            <a:ext cx="852218" cy="246221"/>
          </a:xfrm>
          <a:prstGeom prst="rect">
            <a:avLst/>
          </a:prstGeom>
          <a:noFill/>
        </p:spPr>
        <p:txBody>
          <a:bodyPr wrap="square" rtlCol="1">
            <a:spAutoFit/>
          </a:bodyPr>
          <a:lstStyle/>
          <a:p>
            <a:r>
              <a:rPr lang="en-US" sz="1000" dirty="0">
                <a:solidFill>
                  <a:srgbClr val="00B050"/>
                </a:solidFill>
              </a:rPr>
              <a:t>Active form</a:t>
            </a:r>
            <a:endParaRPr lang="ar-SA" sz="1000" dirty="0">
              <a:solidFill>
                <a:srgbClr val="00B050"/>
              </a:solidFill>
            </a:endParaRPr>
          </a:p>
        </p:txBody>
      </p:sp>
      <p:sp>
        <p:nvSpPr>
          <p:cNvPr id="46" name="Oval 13">
            <a:extLst>
              <a:ext uri="{FF2B5EF4-FFF2-40B4-BE49-F238E27FC236}">
                <a16:creationId xmlns:a16="http://schemas.microsoft.com/office/drawing/2014/main" xmlns="" id="{FABC3D6D-0D83-46AC-876B-C073BBEF10A6}"/>
              </a:ext>
            </a:extLst>
          </p:cNvPr>
          <p:cNvSpPr/>
          <p:nvPr/>
        </p:nvSpPr>
        <p:spPr>
          <a:xfrm>
            <a:off x="4208470" y="8790243"/>
            <a:ext cx="258870" cy="12310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4">
            <a:extLst>
              <a:ext uri="{FF2B5EF4-FFF2-40B4-BE49-F238E27FC236}">
                <a16:creationId xmlns:a16="http://schemas.microsoft.com/office/drawing/2014/main" xmlns="" id="{3D914CAB-2B5A-4782-A745-5E316B057A0E}"/>
              </a:ext>
            </a:extLst>
          </p:cNvPr>
          <p:cNvSpPr/>
          <p:nvPr/>
        </p:nvSpPr>
        <p:spPr>
          <a:xfrm>
            <a:off x="5869614" y="9461826"/>
            <a:ext cx="307574" cy="12097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مستطيل مستدير الزوايا 47"/>
          <p:cNvSpPr/>
          <p:nvPr/>
        </p:nvSpPr>
        <p:spPr>
          <a:xfrm>
            <a:off x="1187641" y="3235832"/>
            <a:ext cx="785842" cy="215697"/>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ar-SA" sz="1000" b="1" dirty="0">
                <a:solidFill>
                  <a:srgbClr val="009193"/>
                </a:solidFill>
              </a:rPr>
              <a:t>مثل </a:t>
            </a:r>
            <a:r>
              <a:rPr lang="ar-SA" sz="1000" b="1" u="sng" dirty="0">
                <a:solidFill>
                  <a:srgbClr val="009193"/>
                </a:solidFill>
              </a:rPr>
              <a:t>السم</a:t>
            </a:r>
            <a:r>
              <a:rPr lang="ar-SA" sz="1000" b="1" dirty="0">
                <a:solidFill>
                  <a:srgbClr val="009193"/>
                </a:solidFill>
              </a:rPr>
              <a:t> شين </a:t>
            </a:r>
          </a:p>
        </p:txBody>
      </p:sp>
      <p:sp>
        <p:nvSpPr>
          <p:cNvPr id="6" name="TextBox 5">
            <a:extLst>
              <a:ext uri="{FF2B5EF4-FFF2-40B4-BE49-F238E27FC236}">
                <a16:creationId xmlns:a16="http://schemas.microsoft.com/office/drawing/2014/main" xmlns="" id="{5A68BC88-CD4C-45C8-B602-D26FB13C4EA4}"/>
              </a:ext>
            </a:extLst>
          </p:cNvPr>
          <p:cNvSpPr txBox="1"/>
          <p:nvPr/>
        </p:nvSpPr>
        <p:spPr>
          <a:xfrm>
            <a:off x="3942106" y="1314026"/>
            <a:ext cx="1335561" cy="246221"/>
          </a:xfrm>
          <a:prstGeom prst="rect">
            <a:avLst/>
          </a:prstGeom>
          <a:noFill/>
        </p:spPr>
        <p:txBody>
          <a:bodyPr wrap="square" rtlCol="0">
            <a:spAutoFit/>
          </a:bodyPr>
          <a:lstStyle/>
          <a:p>
            <a:r>
              <a:rPr lang="en-US" sz="1000" dirty="0">
                <a:solidFill>
                  <a:srgbClr val="FF0000"/>
                </a:solidFill>
              </a:rPr>
              <a:t>Most potent</a:t>
            </a:r>
          </a:p>
        </p:txBody>
      </p:sp>
    </p:spTree>
    <p:extLst>
      <p:ext uri="{BB962C8B-B14F-4D97-AF65-F5344CB8AC3E}">
        <p14:creationId xmlns:p14="http://schemas.microsoft.com/office/powerpoint/2010/main" val="67416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
          <p:cNvGraphicFramePr>
            <a:graphicFrameLocks noGrp="1"/>
          </p:cNvGraphicFramePr>
          <p:nvPr>
            <p:extLst>
              <p:ext uri="{D42A27DB-BD31-4B8C-83A1-F6EECF244321}">
                <p14:modId xmlns:p14="http://schemas.microsoft.com/office/powerpoint/2010/main" val="3077592153"/>
              </p:ext>
            </p:extLst>
          </p:nvPr>
        </p:nvGraphicFramePr>
        <p:xfrm>
          <a:off x="-27670" y="4405923"/>
          <a:ext cx="6871834" cy="5485209"/>
        </p:xfrm>
        <a:graphic>
          <a:graphicData uri="http://schemas.openxmlformats.org/drawingml/2006/table">
            <a:tbl>
              <a:tblPr firstRow="1" bandRow="1">
                <a:tableStyleId>{5940675A-B579-460E-94D1-54222C63F5DA}</a:tableStyleId>
              </a:tblPr>
              <a:tblGrid>
                <a:gridCol w="382135">
                  <a:extLst>
                    <a:ext uri="{9D8B030D-6E8A-4147-A177-3AD203B41FA5}">
                      <a16:colId xmlns:a16="http://schemas.microsoft.com/office/drawing/2014/main" xmlns="" val="20000"/>
                    </a:ext>
                  </a:extLst>
                </a:gridCol>
                <a:gridCol w="1828472">
                  <a:extLst>
                    <a:ext uri="{9D8B030D-6E8A-4147-A177-3AD203B41FA5}">
                      <a16:colId xmlns:a16="http://schemas.microsoft.com/office/drawing/2014/main" xmlns="" val="20001"/>
                    </a:ext>
                  </a:extLst>
                </a:gridCol>
                <a:gridCol w="1648918">
                  <a:extLst>
                    <a:ext uri="{9D8B030D-6E8A-4147-A177-3AD203B41FA5}">
                      <a16:colId xmlns:a16="http://schemas.microsoft.com/office/drawing/2014/main" xmlns="" val="20002"/>
                    </a:ext>
                  </a:extLst>
                </a:gridCol>
                <a:gridCol w="1648918">
                  <a:extLst>
                    <a:ext uri="{9D8B030D-6E8A-4147-A177-3AD203B41FA5}">
                      <a16:colId xmlns:a16="http://schemas.microsoft.com/office/drawing/2014/main" xmlns="" val="20003"/>
                    </a:ext>
                  </a:extLst>
                </a:gridCol>
                <a:gridCol w="1363391">
                  <a:extLst>
                    <a:ext uri="{9D8B030D-6E8A-4147-A177-3AD203B41FA5}">
                      <a16:colId xmlns:a16="http://schemas.microsoft.com/office/drawing/2014/main" xmlns="" val="20004"/>
                    </a:ext>
                  </a:extLst>
                </a:gridCol>
              </a:tblGrid>
              <a:tr h="675650">
                <a:tc>
                  <a:txBody>
                    <a:bodyPr/>
                    <a:lstStyle/>
                    <a:p>
                      <a:pPr algn="ctr"/>
                      <a:r>
                        <a:rPr lang="en-US" sz="1100" b="1" dirty="0">
                          <a:solidFill>
                            <a:schemeClr val="bg1"/>
                          </a:solidFill>
                          <a:effectLst/>
                          <a:latin typeface="+mn-lt"/>
                          <a:ea typeface="Kartika" charset="0"/>
                          <a:cs typeface="Kartika" charset="0"/>
                        </a:rPr>
                        <a:t>Drug </a:t>
                      </a:r>
                    </a:p>
                  </a:txBody>
                  <a:tcPr marT="45719" marB="45719" vert="vert270" anchor="ctr">
                    <a:solidFill>
                      <a:schemeClr val="bg2">
                        <a:lumMod val="75000"/>
                      </a:schemeClr>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200" b="1" kern="1200" dirty="0">
                          <a:solidFill>
                            <a:srgbClr val="0432FF"/>
                          </a:solidFill>
                          <a:latin typeface="+mn-lt"/>
                          <a:ea typeface="+mn-ea"/>
                          <a:cs typeface="+mn-cs"/>
                        </a:rPr>
                        <a:t>Sodium</a:t>
                      </a:r>
                      <a:r>
                        <a:rPr lang="en-US" sz="1200" b="1" dirty="0">
                          <a:solidFill>
                            <a:srgbClr val="C00000"/>
                          </a:solidFill>
                          <a:latin typeface="+mn-lt"/>
                          <a:cs typeface="Times New Roman" panose="02020603050405020304" pitchFamily="18" charset="0"/>
                        </a:rPr>
                        <a:t> </a:t>
                      </a:r>
                      <a:r>
                        <a:rPr lang="en-US" sz="1200" b="1" kern="1200" dirty="0">
                          <a:solidFill>
                            <a:srgbClr val="0432FF"/>
                          </a:solidFill>
                          <a:latin typeface="+mn-lt"/>
                          <a:ea typeface="+mn-ea"/>
                          <a:cs typeface="+mn-cs"/>
                        </a:rPr>
                        <a:t>bicarbonate</a:t>
                      </a:r>
                      <a:r>
                        <a:rPr lang="en-US" sz="1200" b="1" baseline="0" dirty="0">
                          <a:solidFill>
                            <a:srgbClr val="C00000"/>
                          </a:solidFill>
                          <a:latin typeface="+mn-lt"/>
                          <a:cs typeface="Times New Roman" panose="02020603050405020304" pitchFamily="18" charset="0"/>
                        </a:rPr>
                        <a:t> </a:t>
                      </a:r>
                      <a:r>
                        <a:rPr lang="en-US" sz="1200" b="1" kern="1200" dirty="0">
                          <a:solidFill>
                            <a:schemeClr val="tx1"/>
                          </a:solidFill>
                          <a:latin typeface="+mn-lt"/>
                          <a:ea typeface="+mn-ea"/>
                          <a:cs typeface="Times New Roman" pitchFamily="18" charset="0"/>
                        </a:rPr>
                        <a:t>NaHCO3 </a:t>
                      </a:r>
                    </a:p>
                    <a:p>
                      <a:pPr marL="0" marR="0" indent="0" algn="ctr" defTabSz="514350" rtl="0" eaLnBrk="1" fontAlgn="auto" latinLnBrk="0" hangingPunct="1">
                        <a:lnSpc>
                          <a:spcPct val="100000"/>
                        </a:lnSpc>
                        <a:spcBef>
                          <a:spcPts val="0"/>
                        </a:spcBef>
                        <a:spcAft>
                          <a:spcPts val="0"/>
                        </a:spcAft>
                        <a:buClrTx/>
                        <a:buSzTx/>
                        <a:buFontTx/>
                        <a:buNone/>
                        <a:tabLst/>
                        <a:defRPr/>
                      </a:pPr>
                      <a:r>
                        <a:rPr lang="en-US" sz="1200" b="0" kern="1200" dirty="0">
                          <a:solidFill>
                            <a:srgbClr val="009000"/>
                          </a:solidFill>
                          <a:latin typeface="+mn-lt"/>
                          <a:ea typeface="+mn-ea"/>
                          <a:cs typeface="Times New Roman" pitchFamily="18" charset="0"/>
                        </a:rPr>
                        <a:t>Na</a:t>
                      </a:r>
                      <a:r>
                        <a:rPr lang="en-US" sz="1200" b="0" kern="1200" baseline="0" dirty="0">
                          <a:solidFill>
                            <a:srgbClr val="009000"/>
                          </a:solidFill>
                          <a:latin typeface="+mn-lt"/>
                          <a:ea typeface="+mn-ea"/>
                          <a:cs typeface="Times New Roman" pitchFamily="18" charset="0"/>
                        </a:rPr>
                        <a:t> is well absorbed</a:t>
                      </a:r>
                      <a:endParaRPr lang="en-US" sz="1200" b="0" kern="1200" dirty="0">
                        <a:solidFill>
                          <a:srgbClr val="009000"/>
                        </a:solidFill>
                        <a:latin typeface="+mn-lt"/>
                        <a:ea typeface="+mn-ea"/>
                        <a:cs typeface="Times New Roman" pitchFamily="18" charset="0"/>
                      </a:endParaRPr>
                    </a:p>
                  </a:txBody>
                  <a:tcPr marT="45719" marB="45719">
                    <a:solidFill>
                      <a:srgbClr val="FFEEB7"/>
                    </a:solidFill>
                  </a:tcPr>
                </a:tc>
                <a:tc>
                  <a:txBody>
                    <a:bodyPr/>
                    <a:lstStyle/>
                    <a:p>
                      <a:pPr algn="ctr"/>
                      <a:r>
                        <a:rPr lang="ga-IE" altLang="en-US" sz="1200" b="1" u="sng" kern="1200" dirty="0">
                          <a:solidFill>
                            <a:srgbClr val="0432FF"/>
                          </a:solidFill>
                          <a:latin typeface="+mn-lt"/>
                          <a:ea typeface="+mn-ea"/>
                          <a:cs typeface="+mn-cs"/>
                        </a:rPr>
                        <a:t>Alum</a:t>
                      </a:r>
                      <a:r>
                        <a:rPr lang="ga-IE" altLang="en-US" sz="1200" b="1" kern="1200" dirty="0">
                          <a:solidFill>
                            <a:srgbClr val="0432FF"/>
                          </a:solidFill>
                          <a:latin typeface="+mn-lt"/>
                          <a:ea typeface="+mn-ea"/>
                          <a:cs typeface="+mn-cs"/>
                        </a:rPr>
                        <a:t>inum</a:t>
                      </a:r>
                      <a:r>
                        <a:rPr lang="ga-IE" altLang="en-US" sz="1200" b="1" kern="1200" baseline="0" dirty="0">
                          <a:solidFill>
                            <a:srgbClr val="0432FF"/>
                          </a:solidFill>
                          <a:latin typeface="+mn-lt"/>
                          <a:ea typeface="+mn-ea"/>
                          <a:cs typeface="+mn-cs"/>
                        </a:rPr>
                        <a:t> </a:t>
                      </a:r>
                      <a:r>
                        <a:rPr lang="ga-IE" altLang="en-US" sz="1200" b="1" kern="1200" dirty="0">
                          <a:solidFill>
                            <a:srgbClr val="0432FF"/>
                          </a:solidFill>
                          <a:latin typeface="+mn-lt"/>
                          <a:ea typeface="+mn-ea"/>
                          <a:cs typeface="+mn-cs"/>
                        </a:rPr>
                        <a:t>hydroxide</a:t>
                      </a:r>
                      <a:r>
                        <a:rPr lang="en-US" altLang="en-US" sz="1200" b="1" dirty="0">
                          <a:solidFill>
                            <a:srgbClr val="C00000"/>
                          </a:solidFill>
                          <a:latin typeface="+mn-lt"/>
                          <a:cs typeface="Times New Roman" pitchFamily="18" charset="0"/>
                        </a:rPr>
                        <a:t> </a:t>
                      </a:r>
                    </a:p>
                    <a:p>
                      <a:pPr algn="ctr"/>
                      <a:r>
                        <a:rPr lang="en-US" sz="1200" b="1" dirty="0">
                          <a:latin typeface="+mn-lt"/>
                          <a:cs typeface="Times New Roman" pitchFamily="18" charset="0"/>
                        </a:rPr>
                        <a:t>Al(OH)</a:t>
                      </a:r>
                      <a:r>
                        <a:rPr lang="en-US" sz="1200" b="1" baseline="-25000" dirty="0">
                          <a:latin typeface="+mn-lt"/>
                          <a:cs typeface="Times New Roman" pitchFamily="18" charset="0"/>
                        </a:rPr>
                        <a:t>3</a:t>
                      </a:r>
                    </a:p>
                    <a:p>
                      <a:pPr marL="0" marR="0" lvl="0" indent="0" algn="ctr" defTabSz="514350" rtl="0" eaLnBrk="1" fontAlgn="auto" latinLnBrk="0" hangingPunct="1">
                        <a:lnSpc>
                          <a:spcPct val="100000"/>
                        </a:lnSpc>
                        <a:spcBef>
                          <a:spcPts val="0"/>
                        </a:spcBef>
                        <a:spcAft>
                          <a:spcPts val="0"/>
                        </a:spcAft>
                        <a:buClrTx/>
                        <a:buSzTx/>
                        <a:buFontTx/>
                        <a:buNone/>
                        <a:tabLst/>
                        <a:defRPr/>
                      </a:pPr>
                      <a:r>
                        <a:rPr lang="en-US" sz="1200" dirty="0">
                          <a:solidFill>
                            <a:srgbClr val="009000"/>
                          </a:solidFill>
                          <a:cs typeface="Times New Roman" pitchFamily="18" charset="0"/>
                        </a:rPr>
                        <a:t>It isn’t well absorbed</a:t>
                      </a:r>
                    </a:p>
                  </a:txBody>
                  <a:tcPr marT="45719" marB="45719" anchor="ctr">
                    <a:solidFill>
                      <a:srgbClr val="FEC6C6"/>
                    </a:solidFill>
                  </a:tcPr>
                </a:tc>
                <a:tc>
                  <a:txBody>
                    <a:bodyPr/>
                    <a:lstStyle/>
                    <a:p>
                      <a:pPr algn="ctr"/>
                      <a:r>
                        <a:rPr lang="ga-IE" altLang="en-US" sz="1200" b="1" u="sng" kern="1200" dirty="0">
                          <a:solidFill>
                            <a:srgbClr val="0432FF"/>
                          </a:solidFill>
                          <a:latin typeface="+mn-lt"/>
                          <a:ea typeface="+mn-ea"/>
                          <a:cs typeface="+mn-cs"/>
                        </a:rPr>
                        <a:t>Magn</a:t>
                      </a:r>
                      <a:r>
                        <a:rPr lang="ga-IE" altLang="en-US" sz="1200" b="1" kern="1200" dirty="0">
                          <a:solidFill>
                            <a:srgbClr val="0432FF"/>
                          </a:solidFill>
                          <a:latin typeface="+mn-lt"/>
                          <a:ea typeface="+mn-ea"/>
                          <a:cs typeface="+mn-cs"/>
                        </a:rPr>
                        <a:t>esium</a:t>
                      </a:r>
                      <a:r>
                        <a:rPr lang="ga-IE" altLang="en-US" sz="1200" b="1" dirty="0">
                          <a:solidFill>
                            <a:srgbClr val="C00000"/>
                          </a:solidFill>
                          <a:latin typeface="+mn-lt"/>
                          <a:cs typeface="Times New Roman" pitchFamily="18" charset="0"/>
                        </a:rPr>
                        <a:t> </a:t>
                      </a:r>
                      <a:r>
                        <a:rPr lang="ga-IE" altLang="en-US" sz="1200" b="1" kern="1200" dirty="0">
                          <a:solidFill>
                            <a:srgbClr val="0432FF"/>
                          </a:solidFill>
                          <a:latin typeface="+mn-lt"/>
                          <a:ea typeface="+mn-ea"/>
                          <a:cs typeface="+mn-cs"/>
                        </a:rPr>
                        <a:t>hydroxide</a:t>
                      </a:r>
                      <a:r>
                        <a:rPr lang="en-US" altLang="en-US" sz="1200" b="1" dirty="0">
                          <a:solidFill>
                            <a:srgbClr val="C00000"/>
                          </a:solidFill>
                          <a:latin typeface="+mn-lt"/>
                          <a:cs typeface="Times New Roman" pitchFamily="18" charset="0"/>
                        </a:rPr>
                        <a:t> </a:t>
                      </a:r>
                      <a:r>
                        <a:rPr lang="en-US" sz="1200" b="1" dirty="0">
                          <a:latin typeface="+mn-lt"/>
                          <a:cs typeface="Times New Roman" pitchFamily="18" charset="0"/>
                        </a:rPr>
                        <a:t>Mg(OH)</a:t>
                      </a:r>
                      <a:r>
                        <a:rPr lang="en-US" sz="1200" b="1" baseline="-25000" dirty="0">
                          <a:latin typeface="+mn-lt"/>
                          <a:cs typeface="Times New Roman" pitchFamily="18" charset="0"/>
                        </a:rPr>
                        <a:t>2</a:t>
                      </a:r>
                    </a:p>
                    <a:p>
                      <a:pPr marL="0" marR="0" lvl="0" indent="0" algn="ctr" defTabSz="514350" rtl="0" eaLnBrk="1" fontAlgn="auto" latinLnBrk="0" hangingPunct="1">
                        <a:lnSpc>
                          <a:spcPct val="100000"/>
                        </a:lnSpc>
                        <a:spcBef>
                          <a:spcPts val="0"/>
                        </a:spcBef>
                        <a:spcAft>
                          <a:spcPts val="0"/>
                        </a:spcAft>
                        <a:buClrTx/>
                        <a:buSzTx/>
                        <a:buFontTx/>
                        <a:buNone/>
                        <a:tabLst/>
                        <a:defRPr/>
                      </a:pPr>
                      <a:r>
                        <a:rPr lang="en-US" sz="1200" dirty="0">
                          <a:solidFill>
                            <a:srgbClr val="009000"/>
                          </a:solidFill>
                          <a:cs typeface="Times New Roman" pitchFamily="18" charset="0"/>
                        </a:rPr>
                        <a:t>It isn’t well absorbed</a:t>
                      </a:r>
                    </a:p>
                  </a:txBody>
                  <a:tcPr marT="45719" marB="45719" anchor="ctr">
                    <a:solidFill>
                      <a:srgbClr val="F0CCE8"/>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ga-IE" altLang="en-US" sz="1200" b="1" kern="1200" dirty="0">
                          <a:solidFill>
                            <a:srgbClr val="0432FF"/>
                          </a:solidFill>
                          <a:latin typeface="+mn-lt"/>
                          <a:ea typeface="+mn-ea"/>
                          <a:cs typeface="+mn-cs"/>
                        </a:rPr>
                        <a:t>Calcium</a:t>
                      </a:r>
                      <a:r>
                        <a:rPr lang="ga-IE" altLang="en-US" sz="1200" b="1" dirty="0">
                          <a:solidFill>
                            <a:srgbClr val="C00000"/>
                          </a:solidFill>
                          <a:latin typeface="+mn-lt"/>
                          <a:cs typeface="Times New Roman" pitchFamily="18" charset="0"/>
                        </a:rPr>
                        <a:t> </a:t>
                      </a:r>
                      <a:r>
                        <a:rPr lang="ga-IE" altLang="en-US" sz="1200" b="1" kern="1200" dirty="0">
                          <a:solidFill>
                            <a:srgbClr val="0432FF"/>
                          </a:solidFill>
                          <a:latin typeface="+mn-lt"/>
                          <a:ea typeface="+mn-ea"/>
                          <a:cs typeface="+mn-cs"/>
                        </a:rPr>
                        <a:t>carbonate</a:t>
                      </a:r>
                      <a:r>
                        <a:rPr lang="en-US" altLang="en-US" sz="1200" b="1" dirty="0">
                          <a:solidFill>
                            <a:srgbClr val="C00000"/>
                          </a:solidFill>
                          <a:latin typeface="+mn-lt"/>
                          <a:cs typeface="Times New Roman" pitchFamily="18" charset="0"/>
                        </a:rPr>
                        <a:t> </a:t>
                      </a:r>
                      <a:r>
                        <a:rPr lang="en-US" sz="1200" b="1" dirty="0">
                          <a:latin typeface="+mn-lt"/>
                          <a:cs typeface="Times New Roman" pitchFamily="18" charset="0"/>
                        </a:rPr>
                        <a:t>CaCO</a:t>
                      </a:r>
                      <a:r>
                        <a:rPr lang="en-US" sz="1200" b="1" baseline="-25000" dirty="0">
                          <a:latin typeface="+mn-lt"/>
                          <a:cs typeface="Times New Roman" pitchFamily="18" charset="0"/>
                        </a:rPr>
                        <a:t>3</a:t>
                      </a:r>
                    </a:p>
                  </a:txBody>
                  <a:tcPr marT="45719" marB="45719" anchor="ctr">
                    <a:solidFill>
                      <a:srgbClr val="DFF9E5"/>
                    </a:solidFill>
                  </a:tcPr>
                </a:tc>
                <a:extLst>
                  <a:ext uri="{0D108BD9-81ED-4DB2-BD59-A6C34878D82A}">
                    <a16:rowId xmlns:a16="http://schemas.microsoft.com/office/drawing/2014/main" xmlns="" val="10000"/>
                  </a:ext>
                </a:extLst>
              </a:tr>
              <a:tr h="476658">
                <a:tc>
                  <a:txBody>
                    <a:bodyPr/>
                    <a:lstStyle/>
                    <a:p>
                      <a:pPr algn="ctr"/>
                      <a:r>
                        <a:rPr lang="en-US" sz="1100" b="1" dirty="0">
                          <a:solidFill>
                            <a:schemeClr val="bg1"/>
                          </a:solidFill>
                          <a:effectLst/>
                          <a:latin typeface="+mn-lt"/>
                          <a:ea typeface="Kartika" charset="0"/>
                          <a:cs typeface="Kartika" charset="0"/>
                        </a:rPr>
                        <a:t>M.O.A</a:t>
                      </a:r>
                    </a:p>
                  </a:txBody>
                  <a:tcPr marT="45719" marB="45719" vert="vert270" anchor="ctr">
                    <a:solidFill>
                      <a:schemeClr val="bg2">
                        <a:lumMod val="75000"/>
                      </a:schemeClr>
                    </a:solidFill>
                  </a:tcPr>
                </a:tc>
                <a:tc gridSpan="4">
                  <a:txBody>
                    <a:bodyPr/>
                    <a:lstStyle/>
                    <a:p>
                      <a:r>
                        <a:rPr lang="en-US" altLang="en-US" sz="1300" kern="1200" dirty="0">
                          <a:solidFill>
                            <a:schemeClr val="tx1"/>
                          </a:solidFill>
                          <a:latin typeface="+mn-lt"/>
                          <a:ea typeface="+mn-ea"/>
                          <a:cs typeface="Arial" charset="0"/>
                        </a:rPr>
                        <a:t>acts by direct chemical neutralization of HCL and as a result may decrease pepsin activity.</a:t>
                      </a:r>
                      <a:endParaRPr lang="ar-SA" altLang="en-US" sz="1300" kern="1200" dirty="0">
                        <a:solidFill>
                          <a:schemeClr val="tx1"/>
                        </a:solidFill>
                        <a:latin typeface="+mn-lt"/>
                        <a:ea typeface="+mn-ea"/>
                        <a:cs typeface="Arial" charset="0"/>
                      </a:endParaRPr>
                    </a:p>
                  </a:txBody>
                  <a:tcPr marT="45719" marB="45719"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xmlns="" val="10001"/>
                  </a:ext>
                </a:extLst>
              </a:tr>
              <a:tr h="476658">
                <a:tc>
                  <a:txBody>
                    <a:bodyPr/>
                    <a:lstStyle/>
                    <a:p>
                      <a:pPr algn="ctr"/>
                      <a:r>
                        <a:rPr lang="en-US" sz="1400" b="1" kern="1200" baseline="0" dirty="0">
                          <a:solidFill>
                            <a:schemeClr val="bg1"/>
                          </a:solidFill>
                          <a:effectLst/>
                          <a:latin typeface="+mn-lt"/>
                          <a:ea typeface="Kartika" charset="0"/>
                          <a:cs typeface="Kartika" charset="0"/>
                        </a:rPr>
                        <a:t>uses</a:t>
                      </a:r>
                      <a:endParaRPr lang="en-US" sz="1100" b="1" kern="1200" baseline="0" dirty="0">
                        <a:solidFill>
                          <a:schemeClr val="bg1"/>
                        </a:solidFill>
                        <a:effectLst/>
                        <a:latin typeface="+mn-lt"/>
                        <a:ea typeface="Kartika" charset="0"/>
                        <a:cs typeface="Kartika" charset="0"/>
                      </a:endParaRPr>
                    </a:p>
                  </a:txBody>
                  <a:tcPr marT="45719" marB="45719" vert="vert270" anchor="ctr">
                    <a:solidFill>
                      <a:schemeClr val="bg2">
                        <a:lumMod val="75000"/>
                      </a:schemeClr>
                    </a:solidFill>
                  </a:tcPr>
                </a:tc>
                <a:tc gridSpan="4">
                  <a:txBody>
                    <a:bodyPr/>
                    <a:lstStyle/>
                    <a:p>
                      <a:r>
                        <a:rPr lang="en-US" altLang="en-US" sz="1300" kern="1200" dirty="0">
                          <a:solidFill>
                            <a:schemeClr val="tx1"/>
                          </a:solidFill>
                          <a:latin typeface="+mn-lt"/>
                          <a:ea typeface="+mn-ea"/>
                          <a:cs typeface="Arial" charset="0"/>
                        </a:rPr>
                        <a:t>used to relief pain of peptic ulcer &amp; for dyspepsia.</a:t>
                      </a:r>
                      <a:endParaRPr lang="ar-SA" altLang="en-US" sz="1300" kern="1200" dirty="0">
                        <a:solidFill>
                          <a:schemeClr val="tx1"/>
                        </a:solidFill>
                        <a:latin typeface="+mn-lt"/>
                        <a:ea typeface="+mn-ea"/>
                        <a:cs typeface="Arial" charset="0"/>
                      </a:endParaRPr>
                    </a:p>
                  </a:txBody>
                  <a:tcPr marT="45719" marB="45719"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xmlns="" val="10003"/>
                  </a:ext>
                </a:extLst>
              </a:tr>
              <a:tr h="2025803">
                <a:tc>
                  <a:txBody>
                    <a:bodyPr/>
                    <a:lstStyle/>
                    <a:p>
                      <a:pPr algn="ctr"/>
                      <a:r>
                        <a:rPr lang="en-US" sz="1100" b="1" dirty="0">
                          <a:solidFill>
                            <a:schemeClr val="bg1"/>
                          </a:solidFill>
                          <a:effectLst/>
                          <a:latin typeface="+mn-lt"/>
                          <a:ea typeface="Kartika" charset="0"/>
                          <a:cs typeface="Kartika" charset="0"/>
                        </a:rPr>
                        <a:t>ADRs</a:t>
                      </a:r>
                    </a:p>
                  </a:txBody>
                  <a:tcPr marT="45719" marB="45719" vert="vert270" anchor="ctr">
                    <a:solidFill>
                      <a:schemeClr val="bg2">
                        <a:lumMod val="75000"/>
                      </a:schemeClr>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altLang="en-US" sz="1300" kern="1200" dirty="0">
                          <a:solidFill>
                            <a:schemeClr val="tx1"/>
                          </a:solidFill>
                          <a:latin typeface="+mn-lt"/>
                          <a:ea typeface="+mn-ea"/>
                          <a:cs typeface="Arial" charset="0"/>
                        </a:rPr>
                        <a:t>E</a:t>
                      </a:r>
                      <a:r>
                        <a:rPr lang="ga-IE" altLang="en-US" sz="1300" kern="1200" dirty="0">
                          <a:solidFill>
                            <a:schemeClr val="tx1"/>
                          </a:solidFill>
                          <a:latin typeface="+mn-lt"/>
                          <a:ea typeface="+mn-ea"/>
                          <a:cs typeface="Arial" charset="0"/>
                        </a:rPr>
                        <a:t>ffective, but systemic alkalosis may occur</a:t>
                      </a:r>
                      <a:r>
                        <a:rPr lang="en-US" altLang="en-US" sz="1300" kern="1200" dirty="0">
                          <a:solidFill>
                            <a:schemeClr val="tx1"/>
                          </a:solidFill>
                          <a:latin typeface="+mn-lt"/>
                          <a:ea typeface="+mn-ea"/>
                          <a:cs typeface="Arial" charset="0"/>
                        </a:rPr>
                        <a:t>.</a:t>
                      </a:r>
                    </a:p>
                    <a:p>
                      <a:endParaRPr lang="en-US" altLang="en-US" sz="1600" kern="1200" dirty="0">
                        <a:solidFill>
                          <a:schemeClr val="tx1"/>
                        </a:solidFill>
                        <a:latin typeface="Sitka Banner" panose="02000505000000020004" pitchFamily="2" charset="0"/>
                        <a:ea typeface="+mn-ea"/>
                        <a:cs typeface="Arial" charset="0"/>
                      </a:endParaRPr>
                    </a:p>
                  </a:txBody>
                  <a:tcPr marT="45719" marB="45719" anchor="ctr"/>
                </a:tc>
                <a:tc>
                  <a:txBody>
                    <a:bodyPr/>
                    <a:lstStyle/>
                    <a:p>
                      <a:pPr>
                        <a:spcBef>
                          <a:spcPct val="0"/>
                        </a:spcBef>
                        <a:buFont typeface="Wingdings" pitchFamily="2" charset="2"/>
                        <a:buChar char="§"/>
                      </a:pPr>
                      <a:r>
                        <a:rPr lang="ga-IE" altLang="en-US" sz="1300" kern="1200" dirty="0">
                          <a:solidFill>
                            <a:schemeClr val="tx1"/>
                          </a:solidFill>
                          <a:latin typeface="+mn-lt"/>
                          <a:ea typeface="+mn-ea"/>
                          <a:cs typeface="Arial" charset="0"/>
                        </a:rPr>
                        <a:t>Constipation</a:t>
                      </a:r>
                    </a:p>
                    <a:p>
                      <a:pPr>
                        <a:spcBef>
                          <a:spcPct val="0"/>
                        </a:spcBef>
                        <a:buFont typeface="Wingdings" pitchFamily="2" charset="2"/>
                        <a:buChar char="§"/>
                      </a:pPr>
                      <a:r>
                        <a:rPr lang="ga-IE" altLang="en-US" sz="1300" kern="1200" dirty="0">
                          <a:solidFill>
                            <a:schemeClr val="tx1"/>
                          </a:solidFill>
                          <a:latin typeface="+mn-lt"/>
                          <a:ea typeface="+mn-ea"/>
                          <a:cs typeface="Arial" charset="0"/>
                        </a:rPr>
                        <a:t>Systemic phosphate depletion (weakness, malaise, anorexia)</a:t>
                      </a:r>
                      <a:endParaRPr lang="en-US" altLang="en-US" sz="1300" kern="1200" dirty="0">
                        <a:solidFill>
                          <a:schemeClr val="tx1"/>
                        </a:solidFill>
                        <a:latin typeface="+mn-lt"/>
                        <a:ea typeface="+mn-ea"/>
                        <a:cs typeface="Arial" charset="0"/>
                      </a:endParaRPr>
                    </a:p>
                    <a:p>
                      <a:pPr>
                        <a:spcBef>
                          <a:spcPct val="0"/>
                        </a:spcBef>
                        <a:buFont typeface="Wingdings" pitchFamily="2" charset="2"/>
                        <a:buNone/>
                      </a:pPr>
                      <a:r>
                        <a:rPr lang="ga-IE" altLang="en-US" sz="1600" kern="1200" dirty="0">
                          <a:solidFill>
                            <a:schemeClr val="tx1"/>
                          </a:solidFill>
                          <a:latin typeface="Sitka Banner" panose="02000505000000020004" pitchFamily="2" charset="0"/>
                          <a:ea typeface="+mn-ea"/>
                          <a:cs typeface="Arial" charset="0"/>
                        </a:rPr>
                        <a:t> </a:t>
                      </a:r>
                      <a:r>
                        <a:rPr lang="ga-IE" altLang="en-US" sz="1300" kern="1200" dirty="0">
                          <a:solidFill>
                            <a:srgbClr val="009000"/>
                          </a:solidFill>
                          <a:latin typeface="+mn-lt"/>
                          <a:ea typeface="+mn-ea"/>
                          <a:cs typeface="Arial" charset="0"/>
                        </a:rPr>
                        <a:t>in</a:t>
                      </a:r>
                      <a:r>
                        <a:rPr lang="ga-IE" altLang="en-US" sz="1300" kern="1200" baseline="0" dirty="0">
                          <a:solidFill>
                            <a:srgbClr val="009000"/>
                          </a:solidFill>
                          <a:latin typeface="+mn-lt"/>
                          <a:ea typeface="+mn-ea"/>
                          <a:cs typeface="Arial" charset="0"/>
                        </a:rPr>
                        <a:t> high doses </a:t>
                      </a:r>
                      <a:endParaRPr lang="en-US" altLang="en-US" sz="1300" kern="1200" baseline="0" dirty="0">
                        <a:solidFill>
                          <a:srgbClr val="009000"/>
                        </a:solidFill>
                        <a:latin typeface="+mn-lt"/>
                        <a:ea typeface="+mn-ea"/>
                        <a:cs typeface="Arial" charset="0"/>
                      </a:endParaRPr>
                    </a:p>
                    <a:p>
                      <a:pPr algn="ctr">
                        <a:spcBef>
                          <a:spcPct val="0"/>
                        </a:spcBef>
                        <a:buFont typeface="Wingdings" pitchFamily="2" charset="2"/>
                        <a:buNone/>
                      </a:pPr>
                      <a:r>
                        <a:rPr lang="en-US" altLang="en-US" sz="1300" kern="1200" baseline="0" dirty="0">
                          <a:solidFill>
                            <a:schemeClr val="bg2">
                              <a:lumMod val="50000"/>
                            </a:schemeClr>
                          </a:solidFill>
                          <a:latin typeface="+mn-lt"/>
                          <a:ea typeface="+mn-ea"/>
                          <a:cs typeface="Arial" charset="0"/>
                        </a:rPr>
                        <a:t>It’s not well absorbed , but due to prolong use it might get absorbed and cause these side effects</a:t>
                      </a:r>
                      <a:endParaRPr lang="en-US" altLang="en-US" sz="1300" kern="1200" dirty="0">
                        <a:solidFill>
                          <a:schemeClr val="bg2">
                            <a:lumMod val="50000"/>
                          </a:schemeClr>
                        </a:solidFill>
                        <a:latin typeface="+mn-lt"/>
                        <a:ea typeface="+mn-ea"/>
                        <a:cs typeface="Arial" charset="0"/>
                      </a:endParaRPr>
                    </a:p>
                  </a:txBody>
                  <a:tcPr marT="45719" marB="45719" anchor="ctr"/>
                </a:tc>
                <a:tc>
                  <a:txBody>
                    <a:bodyPr/>
                    <a:lstStyle/>
                    <a:p>
                      <a:pPr>
                        <a:spcBef>
                          <a:spcPct val="0"/>
                        </a:spcBef>
                        <a:buFont typeface="Wingdings" pitchFamily="2" charset="2"/>
                        <a:buChar char="§"/>
                      </a:pPr>
                      <a:r>
                        <a:rPr lang="en-US" altLang="en-US" sz="1300" u="sng" kern="1200" dirty="0">
                          <a:solidFill>
                            <a:schemeClr val="tx1"/>
                          </a:solidFill>
                          <a:latin typeface="+mn-lt"/>
                          <a:ea typeface="+mn-ea"/>
                          <a:cs typeface="Arial" charset="0"/>
                        </a:rPr>
                        <a:t>Dia</a:t>
                      </a:r>
                      <a:r>
                        <a:rPr lang="en-US" altLang="en-US" sz="1300" kern="1200" dirty="0">
                          <a:solidFill>
                            <a:schemeClr val="tx1"/>
                          </a:solidFill>
                          <a:latin typeface="+mn-lt"/>
                          <a:ea typeface="+mn-ea"/>
                          <a:cs typeface="Arial" charset="0"/>
                        </a:rPr>
                        <a:t>rrhea</a:t>
                      </a:r>
                    </a:p>
                    <a:p>
                      <a:pPr>
                        <a:spcBef>
                          <a:spcPct val="0"/>
                        </a:spcBef>
                        <a:buFont typeface="Wingdings" pitchFamily="2" charset="2"/>
                        <a:buChar char="§"/>
                      </a:pPr>
                      <a:endParaRPr lang="ga-IE" altLang="en-US" sz="1300" kern="1200" dirty="0">
                        <a:solidFill>
                          <a:schemeClr val="tx1"/>
                        </a:solidFill>
                        <a:latin typeface="+mn-lt"/>
                        <a:ea typeface="+mn-ea"/>
                        <a:cs typeface="Arial" charset="0"/>
                      </a:endParaRPr>
                    </a:p>
                    <a:p>
                      <a:pPr>
                        <a:spcBef>
                          <a:spcPct val="0"/>
                        </a:spcBef>
                        <a:buFont typeface="Wingdings" pitchFamily="2" charset="2"/>
                        <a:buChar char="§"/>
                      </a:pPr>
                      <a:r>
                        <a:rPr lang="ga-IE" altLang="en-US" sz="1300" kern="1200" dirty="0">
                          <a:solidFill>
                            <a:schemeClr val="tx1"/>
                          </a:solidFill>
                          <a:latin typeface="+mn-lt"/>
                          <a:ea typeface="+mn-ea"/>
                          <a:cs typeface="Arial" charset="0"/>
                        </a:rPr>
                        <a:t>Magnesium trisilicate-- slow-acting antacid</a:t>
                      </a:r>
                    </a:p>
                  </a:txBody>
                  <a:tcPr marT="45719" marB="45719" anchor="ctr"/>
                </a:tc>
                <a:tc>
                  <a:txBody>
                    <a:bodyPr/>
                    <a:lstStyle/>
                    <a:p>
                      <a:pPr>
                        <a:spcBef>
                          <a:spcPct val="0"/>
                        </a:spcBef>
                        <a:buFont typeface="Wingdings" pitchFamily="2" charset="2"/>
                        <a:buChar char="§"/>
                      </a:pPr>
                      <a:r>
                        <a:rPr lang="ga-IE" altLang="en-US" sz="1300" kern="1200" dirty="0">
                          <a:solidFill>
                            <a:schemeClr val="tx1"/>
                          </a:solidFill>
                          <a:latin typeface="+mn-lt"/>
                          <a:ea typeface="+mn-ea"/>
                          <a:cs typeface="Arial" charset="0"/>
                        </a:rPr>
                        <a:t>Milk-alkali syndrome </a:t>
                      </a:r>
                      <a:r>
                        <a:rPr lang="ga-IE" altLang="en-US" sz="1300" kern="1200" dirty="0">
                          <a:solidFill>
                            <a:srgbClr val="009000"/>
                          </a:solidFill>
                          <a:latin typeface="+mn-lt"/>
                          <a:ea typeface="+mn-ea"/>
                          <a:cs typeface="Arial" charset="0"/>
                        </a:rPr>
                        <a:t>happens when there is</a:t>
                      </a:r>
                      <a:r>
                        <a:rPr lang="ga-IE" altLang="en-US" sz="1300" kern="1200" baseline="0" dirty="0">
                          <a:solidFill>
                            <a:srgbClr val="009000"/>
                          </a:solidFill>
                          <a:latin typeface="+mn-lt"/>
                          <a:ea typeface="+mn-ea"/>
                          <a:cs typeface="Arial" charset="0"/>
                        </a:rPr>
                        <a:t> high source of Ca or production with alkalosis</a:t>
                      </a:r>
                    </a:p>
                    <a:p>
                      <a:pPr>
                        <a:spcBef>
                          <a:spcPct val="0"/>
                        </a:spcBef>
                        <a:buFont typeface="Wingdings" pitchFamily="2" charset="2"/>
                        <a:buChar char="§"/>
                      </a:pPr>
                      <a:endParaRPr lang="en-US" altLang="en-US" sz="1300" kern="1200" dirty="0">
                        <a:solidFill>
                          <a:srgbClr val="009000"/>
                        </a:solidFill>
                        <a:latin typeface="+mn-lt"/>
                        <a:ea typeface="+mn-ea"/>
                        <a:cs typeface="Arial" charset="0"/>
                      </a:endParaRPr>
                    </a:p>
                    <a:p>
                      <a:pPr>
                        <a:spcBef>
                          <a:spcPct val="0"/>
                        </a:spcBef>
                        <a:buFont typeface="Wingdings" pitchFamily="2" charset="2"/>
                        <a:buChar char="§"/>
                      </a:pPr>
                      <a:r>
                        <a:rPr lang="en-US" altLang="en-US" sz="1300" kern="1200" dirty="0">
                          <a:solidFill>
                            <a:schemeClr val="tx1"/>
                          </a:solidFill>
                          <a:latin typeface="+mn-lt"/>
                          <a:ea typeface="+mn-ea"/>
                          <a:cs typeface="Arial" charset="0"/>
                        </a:rPr>
                        <a:t>Hypercalcemia</a:t>
                      </a:r>
                    </a:p>
                    <a:p>
                      <a:pPr>
                        <a:spcBef>
                          <a:spcPct val="0"/>
                        </a:spcBef>
                        <a:buFont typeface="Wingdings" pitchFamily="2" charset="2"/>
                        <a:buChar char="§"/>
                      </a:pPr>
                      <a:r>
                        <a:rPr lang="en-US" altLang="en-US" sz="1300" kern="1200" dirty="0">
                          <a:solidFill>
                            <a:schemeClr val="tx1"/>
                          </a:solidFill>
                          <a:latin typeface="+mn-lt"/>
                          <a:ea typeface="+mn-ea"/>
                          <a:cs typeface="Arial" charset="0"/>
                        </a:rPr>
                        <a:t>Renal failure</a:t>
                      </a:r>
                      <a:endParaRPr lang="ga-IE" altLang="en-US" sz="1300" kern="1200" dirty="0">
                        <a:solidFill>
                          <a:schemeClr val="tx1"/>
                        </a:solidFill>
                        <a:latin typeface="+mn-lt"/>
                        <a:ea typeface="+mn-ea"/>
                        <a:cs typeface="Arial" charset="0"/>
                      </a:endParaRPr>
                    </a:p>
                  </a:txBody>
                  <a:tcPr marT="45719" marB="45719" anchor="ctr"/>
                </a:tc>
                <a:extLst>
                  <a:ext uri="{0D108BD9-81ED-4DB2-BD59-A6C34878D82A}">
                    <a16:rowId xmlns:a16="http://schemas.microsoft.com/office/drawing/2014/main" xmlns="" val="10004"/>
                  </a:ext>
                </a:extLst>
              </a:tr>
              <a:tr h="863944">
                <a:tc>
                  <a:txBody>
                    <a:bodyPr/>
                    <a:lstStyle/>
                    <a:p>
                      <a:pPr algn="ctr"/>
                      <a:r>
                        <a:rPr lang="en-US" sz="1100" b="1" dirty="0">
                          <a:solidFill>
                            <a:schemeClr val="bg1"/>
                          </a:solidFill>
                          <a:effectLst/>
                          <a:latin typeface="+mn-lt"/>
                          <a:ea typeface="Kartika" charset="0"/>
                          <a:cs typeface="Kartika" charset="0"/>
                        </a:rPr>
                        <a:t>Contra-indications</a:t>
                      </a:r>
                      <a:r>
                        <a:rPr lang="en-US" sz="1100" b="1" baseline="0" dirty="0">
                          <a:solidFill>
                            <a:schemeClr val="bg1"/>
                          </a:solidFill>
                          <a:effectLst/>
                          <a:latin typeface="+mn-lt"/>
                          <a:ea typeface="Kartika" charset="0"/>
                          <a:cs typeface="Kartika" charset="0"/>
                        </a:rPr>
                        <a:t> </a:t>
                      </a:r>
                      <a:endParaRPr lang="en-US" sz="1100" b="1" dirty="0">
                        <a:solidFill>
                          <a:schemeClr val="bg1"/>
                        </a:solidFill>
                        <a:effectLst/>
                        <a:latin typeface="+mn-lt"/>
                        <a:ea typeface="Kartika" charset="0"/>
                        <a:cs typeface="Kartika" charset="0"/>
                      </a:endParaRPr>
                    </a:p>
                  </a:txBody>
                  <a:tcPr marT="45719" marB="45719" vert="vert270" anchor="ctr">
                    <a:solidFill>
                      <a:schemeClr val="bg2">
                        <a:lumMod val="75000"/>
                      </a:schemeClr>
                    </a:solidFill>
                  </a:tcPr>
                </a:tc>
                <a:tc>
                  <a:txBody>
                    <a:bodyPr/>
                    <a:lstStyle/>
                    <a:p>
                      <a:r>
                        <a:rPr lang="en-US" altLang="en-US" sz="1300" kern="1200" dirty="0">
                          <a:solidFill>
                            <a:schemeClr val="tx1"/>
                          </a:solidFill>
                          <a:latin typeface="+mn-lt"/>
                          <a:ea typeface="+mn-ea"/>
                          <a:cs typeface="Arial" charset="0"/>
                        </a:rPr>
                        <a:t>CVS patients </a:t>
                      </a:r>
                      <a:r>
                        <a:rPr lang="en-US" altLang="en-US" sz="1300" kern="1200" dirty="0">
                          <a:solidFill>
                            <a:srgbClr val="009000"/>
                          </a:solidFill>
                          <a:latin typeface="+mn-lt"/>
                          <a:ea typeface="+mn-ea"/>
                          <a:cs typeface="Arial" charset="0"/>
                        </a:rPr>
                        <a:t>since Na may cause water retention </a:t>
                      </a:r>
                    </a:p>
                  </a:txBody>
                  <a:tcPr marT="45719" marB="45719" anchor="ctr"/>
                </a:tc>
                <a:tc gridSpan="2">
                  <a:txBody>
                    <a:bodyPr/>
                    <a:lstStyle/>
                    <a:p>
                      <a:pPr marL="0" marR="0" indent="0" algn="ctr" defTabSz="514350" rtl="1" eaLnBrk="1" fontAlgn="auto" latinLnBrk="0" hangingPunct="1">
                        <a:lnSpc>
                          <a:spcPct val="100000"/>
                        </a:lnSpc>
                        <a:spcBef>
                          <a:spcPts val="0"/>
                        </a:spcBef>
                        <a:spcAft>
                          <a:spcPts val="0"/>
                        </a:spcAft>
                        <a:buClrTx/>
                        <a:buSzTx/>
                        <a:buFontTx/>
                        <a:buNone/>
                        <a:tabLst/>
                        <a:defRPr/>
                      </a:pPr>
                      <a:r>
                        <a:rPr lang="en-US" sz="1400" dirty="0">
                          <a:solidFill>
                            <a:srgbClr val="009000"/>
                          </a:solidFill>
                          <a:latin typeface="+mn-lt"/>
                        </a:rPr>
                        <a:t>They</a:t>
                      </a:r>
                      <a:r>
                        <a:rPr lang="en-US" sz="1400" baseline="0" dirty="0">
                          <a:solidFill>
                            <a:srgbClr val="009000"/>
                          </a:solidFill>
                          <a:latin typeface="+mn-lt"/>
                        </a:rPr>
                        <a:t> usually use Aluminum hydroxide </a:t>
                      </a:r>
                      <a:r>
                        <a:rPr lang="en-US" sz="1400" u="sng" baseline="0" dirty="0">
                          <a:solidFill>
                            <a:srgbClr val="009000"/>
                          </a:solidFill>
                          <a:latin typeface="+mn-lt"/>
                        </a:rPr>
                        <a:t>with</a:t>
                      </a:r>
                      <a:r>
                        <a:rPr lang="en-US" sz="1400" baseline="0" dirty="0">
                          <a:solidFill>
                            <a:srgbClr val="009000"/>
                          </a:solidFill>
                          <a:latin typeface="+mn-lt"/>
                        </a:rPr>
                        <a:t> Magnesium hydroxide to come over </a:t>
                      </a:r>
                      <a:r>
                        <a:rPr lang="ga-IE" altLang="en-US" sz="1400" kern="1200" dirty="0">
                          <a:solidFill>
                            <a:srgbClr val="009000"/>
                          </a:solidFill>
                          <a:latin typeface="+mn-lt"/>
                          <a:ea typeface="+mn-ea"/>
                          <a:cs typeface="Arial" charset="0"/>
                        </a:rPr>
                        <a:t>constipation and diarrhea</a:t>
                      </a:r>
                      <a:r>
                        <a:rPr lang="en-US" sz="1400" baseline="0" dirty="0">
                          <a:solidFill>
                            <a:srgbClr val="009000"/>
                          </a:solidFill>
                          <a:latin typeface="+mn-lt"/>
                        </a:rPr>
                        <a:t>  </a:t>
                      </a:r>
                      <a:endParaRPr lang="ar-SA" sz="1400" dirty="0">
                        <a:solidFill>
                          <a:srgbClr val="009000"/>
                        </a:solidFill>
                        <a:latin typeface="+mn-lt"/>
                      </a:endParaRPr>
                    </a:p>
                  </a:txBody>
                  <a:tcPr marT="45719" marB="45719" anchor="ctr"/>
                </a:tc>
                <a:tc hMerge="1">
                  <a:txBody>
                    <a:bodyPr/>
                    <a:lstStyle/>
                    <a:p>
                      <a:pPr rtl="1"/>
                      <a:endParaRPr lang="ar-SA"/>
                    </a:p>
                  </a:txBody>
                  <a:tcPr/>
                </a:tc>
                <a:tc>
                  <a:txBody>
                    <a:bodyPr/>
                    <a:lstStyle/>
                    <a:p>
                      <a:pPr rtl="1"/>
                      <a:endParaRPr lang="ar-SA"/>
                    </a:p>
                  </a:txBody>
                  <a:tcPr marT="45719" marB="45719" anchor="ctr"/>
                </a:tc>
                <a:extLst>
                  <a:ext uri="{0D108BD9-81ED-4DB2-BD59-A6C34878D82A}">
                    <a16:rowId xmlns:a16="http://schemas.microsoft.com/office/drawing/2014/main" xmlns="" val="10005"/>
                  </a:ext>
                </a:extLst>
              </a:tr>
              <a:tr h="873941">
                <a:tc>
                  <a:txBody>
                    <a:bodyPr/>
                    <a:lstStyle/>
                    <a:p>
                      <a:pPr algn="ctr"/>
                      <a:r>
                        <a:rPr lang="en-US" sz="1100" b="1" kern="1200" dirty="0">
                          <a:solidFill>
                            <a:schemeClr val="bg1"/>
                          </a:solidFill>
                          <a:effectLst/>
                          <a:latin typeface="+mn-lt"/>
                          <a:ea typeface="Kartika" charset="0"/>
                          <a:cs typeface="Kartika" charset="0"/>
                        </a:rPr>
                        <a:t>Notes</a:t>
                      </a:r>
                      <a:r>
                        <a:rPr lang="en-US" sz="1100" b="1" dirty="0">
                          <a:effectLst/>
                          <a:latin typeface="+mn-lt"/>
                          <a:ea typeface="Kartika" charset="0"/>
                          <a:cs typeface="Kartika" charset="0"/>
                        </a:rPr>
                        <a:t> </a:t>
                      </a:r>
                    </a:p>
                  </a:txBody>
                  <a:tcPr marT="45719" marB="45719" vert="vert270" anchor="ctr">
                    <a:solidFill>
                      <a:schemeClr val="bg2">
                        <a:lumMod val="75000"/>
                      </a:schemeClr>
                    </a:solidFill>
                  </a:tcPr>
                </a:tc>
                <a:tc gridSpan="4">
                  <a:txBody>
                    <a:bodyPr/>
                    <a:lstStyle/>
                    <a:p>
                      <a:pPr marL="85725" indent="-15875" eaLnBrk="1" hangingPunct="1">
                        <a:spcBef>
                          <a:spcPts val="600"/>
                        </a:spcBef>
                        <a:buFont typeface="Wingdings" pitchFamily="2" charset="2"/>
                        <a:buChar char="§"/>
                        <a:defRPr/>
                      </a:pPr>
                      <a:r>
                        <a:rPr lang="en-US" altLang="en-US" sz="1300" kern="1200" dirty="0">
                          <a:solidFill>
                            <a:schemeClr val="tx1"/>
                          </a:solidFill>
                          <a:latin typeface="+mn-lt"/>
                          <a:ea typeface="+mn-ea"/>
                          <a:cs typeface="Arial" charset="0"/>
                          <a:sym typeface="Symbol" pitchFamily="18" charset="2"/>
                        </a:rPr>
                        <a:t>All antacids </a:t>
                      </a:r>
                      <a:r>
                        <a:rPr lang="en-US" altLang="en-US" sz="1300" kern="1200" dirty="0">
                          <a:solidFill>
                            <a:schemeClr val="tx1"/>
                          </a:solidFill>
                          <a:latin typeface="+mn-lt"/>
                          <a:ea typeface="+mn-ea"/>
                          <a:cs typeface="Arial" charset="0"/>
                        </a:rPr>
                        <a:t> absorption of some drugs as :</a:t>
                      </a:r>
                      <a:endParaRPr lang="ar-SA" altLang="en-US" sz="1300" kern="1200" dirty="0">
                        <a:solidFill>
                          <a:schemeClr val="tx1"/>
                        </a:solidFill>
                        <a:latin typeface="+mn-lt"/>
                        <a:ea typeface="+mn-ea"/>
                        <a:cs typeface="Arial" charset="0"/>
                      </a:endParaRPr>
                    </a:p>
                    <a:p>
                      <a:pPr marL="0" marR="0" indent="0" algn="l" defTabSz="514350" rtl="0" eaLnBrk="1" fontAlgn="auto" latinLnBrk="0" hangingPunct="1">
                        <a:lnSpc>
                          <a:spcPct val="100000"/>
                        </a:lnSpc>
                        <a:spcBef>
                          <a:spcPts val="600"/>
                        </a:spcBef>
                        <a:spcAft>
                          <a:spcPts val="0"/>
                        </a:spcAft>
                        <a:buClrTx/>
                        <a:buSzTx/>
                        <a:buFont typeface="Wingdings" pitchFamily="2" charset="2"/>
                        <a:buNone/>
                        <a:tabLst/>
                        <a:defRPr/>
                      </a:pPr>
                      <a:r>
                        <a:rPr lang="en-US" altLang="en-US" sz="1300" u="sng" kern="1200" dirty="0">
                          <a:solidFill>
                            <a:srgbClr val="0070C0"/>
                          </a:solidFill>
                          <a:latin typeface="+mn-lt"/>
                          <a:ea typeface="+mn-ea"/>
                          <a:cs typeface="Arial" charset="0"/>
                        </a:rPr>
                        <a:t>Tetracycline</a:t>
                      </a:r>
                      <a:r>
                        <a:rPr lang="en-US" altLang="en-US" sz="1300" kern="1200" dirty="0">
                          <a:solidFill>
                            <a:schemeClr val="tx1"/>
                          </a:solidFill>
                          <a:latin typeface="+mn-lt"/>
                          <a:ea typeface="+mn-ea"/>
                          <a:cs typeface="Arial" charset="0"/>
                        </a:rPr>
                        <a:t> </a:t>
                      </a:r>
                      <a:r>
                        <a:rPr lang="en-US" altLang="en-US" sz="1300" kern="1200" dirty="0">
                          <a:solidFill>
                            <a:srgbClr val="009000"/>
                          </a:solidFill>
                          <a:latin typeface="+mn-lt"/>
                          <a:ea typeface="+mn-ea"/>
                          <a:cs typeface="Arial" charset="0"/>
                        </a:rPr>
                        <a:t>Deposition in the bone &amp; teeth  </a:t>
                      </a:r>
                      <a:r>
                        <a:rPr lang="en-US" altLang="en-US" sz="1300" kern="1200" dirty="0">
                          <a:solidFill>
                            <a:schemeClr val="tx1"/>
                          </a:solidFill>
                          <a:latin typeface="+mn-lt"/>
                          <a:ea typeface="+mn-ea"/>
                          <a:cs typeface="Arial" charset="0"/>
                        </a:rPr>
                        <a:t>, </a:t>
                      </a:r>
                      <a:r>
                        <a:rPr lang="en-US" altLang="en-US" sz="1300" u="sng" kern="1200" dirty="0">
                          <a:solidFill>
                            <a:srgbClr val="0070C0"/>
                          </a:solidFill>
                          <a:latin typeface="+mn-lt"/>
                          <a:ea typeface="+mn-ea"/>
                          <a:cs typeface="Arial" charset="0"/>
                        </a:rPr>
                        <a:t>fluoroquinolones</a:t>
                      </a:r>
                      <a:r>
                        <a:rPr lang="en-US" altLang="en-US" sz="1300" kern="1200" dirty="0">
                          <a:solidFill>
                            <a:schemeClr val="tx1"/>
                          </a:solidFill>
                          <a:latin typeface="+mn-lt"/>
                          <a:ea typeface="+mn-ea"/>
                          <a:cs typeface="Arial" charset="0"/>
                        </a:rPr>
                        <a:t>, iron. (</a:t>
                      </a:r>
                      <a:r>
                        <a:rPr lang="en-US" altLang="en-US" sz="1300" kern="1200" dirty="0">
                          <a:solidFill>
                            <a:schemeClr val="accent6"/>
                          </a:solidFill>
                          <a:latin typeface="+mn-lt"/>
                          <a:ea typeface="+mn-ea"/>
                          <a:cs typeface="Arial" charset="0"/>
                        </a:rPr>
                        <a:t>There must be gap at least 2 hours between</a:t>
                      </a:r>
                      <a:r>
                        <a:rPr lang="en-US" altLang="en-US" sz="1300" kern="1200" baseline="0" dirty="0">
                          <a:solidFill>
                            <a:schemeClr val="accent6"/>
                          </a:solidFill>
                          <a:latin typeface="+mn-lt"/>
                          <a:ea typeface="+mn-ea"/>
                          <a:cs typeface="Arial" charset="0"/>
                        </a:rPr>
                        <a:t> their admiration with antacids</a:t>
                      </a:r>
                      <a:r>
                        <a:rPr lang="en-US" altLang="en-US" sz="1300" u="sng" kern="1200" dirty="0">
                          <a:solidFill>
                            <a:schemeClr val="tx1"/>
                          </a:solidFill>
                          <a:latin typeface="+mn-lt"/>
                          <a:ea typeface="+mn-ea"/>
                          <a:cs typeface="Arial" charset="0"/>
                        </a:rPr>
                        <a:t>)</a:t>
                      </a:r>
                    </a:p>
                  </a:txBody>
                  <a:tcPr marT="45719" marB="45719"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xmlns="" val="10006"/>
                  </a:ext>
                </a:extLst>
              </a:tr>
            </a:tbl>
          </a:graphicData>
        </a:graphic>
      </p:graphicFrame>
      <p:sp>
        <p:nvSpPr>
          <p:cNvPr id="6" name="Rectangle 2"/>
          <p:cNvSpPr/>
          <p:nvPr/>
        </p:nvSpPr>
        <p:spPr>
          <a:xfrm>
            <a:off x="0" y="3682067"/>
            <a:ext cx="6879771" cy="715361"/>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7325" algn="ctr">
              <a:spcBef>
                <a:spcPct val="0"/>
              </a:spcBef>
              <a:defRPr/>
            </a:pPr>
            <a:r>
              <a:rPr lang="en-US" altLang="en-US" sz="32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rPr>
              <a:t>Antacids </a:t>
            </a:r>
          </a:p>
          <a:p>
            <a:pPr indent="187325" algn="ctr">
              <a:spcBef>
                <a:spcPct val="0"/>
              </a:spcBef>
              <a:defRPr/>
            </a:pPr>
            <a:r>
              <a:rPr lang="en-US" altLang="en-US" sz="1600" dirty="0">
                <a:solidFill>
                  <a:schemeClr val="tx1"/>
                </a:solidFill>
                <a:cs typeface="Arial" charset="0"/>
              </a:rPr>
              <a:t>These drugs are mainly inorganic salts </a:t>
            </a:r>
            <a:r>
              <a:rPr lang="en-US" altLang="en-US" sz="900" dirty="0">
                <a:solidFill>
                  <a:srgbClr val="009000"/>
                </a:solidFill>
                <a:cs typeface="Arial" charset="0"/>
              </a:rPr>
              <a:t>(basic substance NOT treatment) </a:t>
            </a:r>
            <a:endParaRPr lang="en-US" altLang="en-US" sz="800" dirty="0">
              <a:solidFill>
                <a:srgbClr val="009000"/>
              </a:solidFill>
              <a:cs typeface="Arial" charset="0"/>
            </a:endParaRPr>
          </a:p>
        </p:txBody>
      </p:sp>
      <p:sp>
        <p:nvSpPr>
          <p:cNvPr id="3" name="مستطيل 2"/>
          <p:cNvSpPr/>
          <p:nvPr/>
        </p:nvSpPr>
        <p:spPr>
          <a:xfrm>
            <a:off x="5428617" y="4856718"/>
            <a:ext cx="1489254" cy="276999"/>
          </a:xfrm>
          <a:prstGeom prst="rect">
            <a:avLst/>
          </a:prstGeom>
        </p:spPr>
        <p:txBody>
          <a:bodyPr wrap="none">
            <a:spAutoFit/>
          </a:bodyPr>
          <a:lstStyle/>
          <a:p>
            <a:pPr algn="ctr" defTabSz="514350"/>
            <a:r>
              <a:rPr lang="en-US" sz="1200" dirty="0">
                <a:solidFill>
                  <a:srgbClr val="009000"/>
                </a:solidFill>
                <a:cs typeface="Times New Roman" pitchFamily="18" charset="0"/>
              </a:rPr>
              <a:t>It isn’t well absorbed</a:t>
            </a:r>
          </a:p>
        </p:txBody>
      </p:sp>
      <p:sp>
        <p:nvSpPr>
          <p:cNvPr id="7" name="Rectangle 2"/>
          <p:cNvSpPr/>
          <p:nvPr/>
        </p:nvSpPr>
        <p:spPr>
          <a:xfrm>
            <a:off x="-13835" y="-12571"/>
            <a:ext cx="6893606" cy="715361"/>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7325" algn="ctr">
              <a:spcBef>
                <a:spcPct val="0"/>
              </a:spcBef>
            </a:pPr>
            <a:r>
              <a:rPr lang="en-US" altLang="en-US" sz="32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rPr>
              <a:t>Prostaglandin analogues</a:t>
            </a:r>
          </a:p>
        </p:txBody>
      </p:sp>
      <p:graphicFrame>
        <p:nvGraphicFramePr>
          <p:cNvPr id="8" name="جدول 7"/>
          <p:cNvGraphicFramePr>
            <a:graphicFrameLocks noGrp="1"/>
          </p:cNvGraphicFramePr>
          <p:nvPr>
            <p:extLst>
              <p:ext uri="{D42A27DB-BD31-4B8C-83A1-F6EECF244321}">
                <p14:modId xmlns:p14="http://schemas.microsoft.com/office/powerpoint/2010/main" val="1272884531"/>
              </p:ext>
            </p:extLst>
          </p:nvPr>
        </p:nvGraphicFramePr>
        <p:xfrm>
          <a:off x="0" y="702789"/>
          <a:ext cx="6857999" cy="2979278"/>
        </p:xfrm>
        <a:graphic>
          <a:graphicData uri="http://schemas.openxmlformats.org/drawingml/2006/table">
            <a:tbl>
              <a:tblPr firstRow="1" bandRow="1">
                <a:tableStyleId>{5940675A-B579-460E-94D1-54222C63F5DA}</a:tableStyleId>
              </a:tblPr>
              <a:tblGrid>
                <a:gridCol w="662257">
                  <a:extLst>
                    <a:ext uri="{9D8B030D-6E8A-4147-A177-3AD203B41FA5}">
                      <a16:colId xmlns:a16="http://schemas.microsoft.com/office/drawing/2014/main" xmlns="" val="20000"/>
                    </a:ext>
                  </a:extLst>
                </a:gridCol>
                <a:gridCol w="6195742">
                  <a:extLst>
                    <a:ext uri="{9D8B030D-6E8A-4147-A177-3AD203B41FA5}">
                      <a16:colId xmlns:a16="http://schemas.microsoft.com/office/drawing/2014/main" xmlns="" val="20001"/>
                    </a:ext>
                  </a:extLst>
                </a:gridCol>
              </a:tblGrid>
              <a:tr h="945288">
                <a:tc>
                  <a:txBody>
                    <a:bodyPr/>
                    <a:lstStyle/>
                    <a:p>
                      <a:pPr algn="ctr"/>
                      <a:r>
                        <a:rPr lang="en-US" sz="1400" b="1" dirty="0">
                          <a:solidFill>
                            <a:schemeClr val="bg1"/>
                          </a:solidFill>
                          <a:effectLst/>
                          <a:latin typeface="+mn-lt"/>
                          <a:ea typeface="Kartika" charset="0"/>
                          <a:cs typeface="Kartika" charset="0"/>
                        </a:rPr>
                        <a:t>Drug </a:t>
                      </a:r>
                    </a:p>
                  </a:txBody>
                  <a:tcPr marT="45719" marB="45719" anchor="ctr">
                    <a:solidFill>
                      <a:schemeClr val="bg2">
                        <a:lumMod val="75000"/>
                      </a:schemeClr>
                    </a:solidFill>
                  </a:tcPr>
                </a:tc>
                <a:tc>
                  <a:txBody>
                    <a:bodyPr/>
                    <a:lstStyle/>
                    <a:p>
                      <a:pPr marL="0" marR="0" indent="0" algn="ctr" defTabSz="663123" rtl="0" eaLnBrk="1" fontAlgn="auto" latinLnBrk="0" hangingPunct="1">
                        <a:lnSpc>
                          <a:spcPct val="150000"/>
                        </a:lnSpc>
                        <a:spcBef>
                          <a:spcPts val="0"/>
                        </a:spcBef>
                        <a:spcAft>
                          <a:spcPts val="0"/>
                        </a:spcAft>
                        <a:buClrTx/>
                        <a:buSzTx/>
                        <a:buFontTx/>
                        <a:buNone/>
                        <a:tabLst/>
                        <a:defRPr/>
                      </a:pPr>
                      <a:r>
                        <a:rPr lang="en-US" altLang="en-US" sz="1800" b="0" kern="1200" dirty="0" err="1">
                          <a:solidFill>
                            <a:srgbClr val="0432FF"/>
                          </a:solidFill>
                          <a:latin typeface="+mn-lt"/>
                          <a:ea typeface="+mn-ea"/>
                          <a:cs typeface="+mn-cs"/>
                        </a:rPr>
                        <a:t>Misoprostol</a:t>
                      </a:r>
                      <a:endParaRPr lang="en-US" altLang="en-US" sz="1800" b="0" kern="1200" dirty="0">
                        <a:solidFill>
                          <a:srgbClr val="0432FF"/>
                        </a:solidFill>
                        <a:latin typeface="+mn-lt"/>
                        <a:ea typeface="+mn-ea"/>
                        <a:cs typeface="+mn-cs"/>
                      </a:endParaRPr>
                    </a:p>
                    <a:p>
                      <a:r>
                        <a:rPr lang="en-US" altLang="en-US" sz="1300" kern="1200" dirty="0">
                          <a:solidFill>
                            <a:schemeClr val="tx1"/>
                          </a:solidFill>
                          <a:latin typeface="+mn-lt"/>
                          <a:ea typeface="+mn-ea"/>
                          <a:cs typeface="Arial" charset="0"/>
                          <a:sym typeface="Symbol" pitchFamily="18" charset="2"/>
                        </a:rPr>
                        <a:t>Prostaglandin analogues (PGE1 ) </a:t>
                      </a:r>
                      <a:r>
                        <a:rPr lang="en-US" altLang="en-US" sz="1300" kern="1200" dirty="0">
                          <a:solidFill>
                            <a:srgbClr val="009000"/>
                          </a:solidFill>
                          <a:latin typeface="+mn-lt"/>
                          <a:ea typeface="+mn-ea"/>
                          <a:cs typeface="Arial" charset="0"/>
                          <a:sym typeface="Symbol" pitchFamily="18" charset="2"/>
                        </a:rPr>
                        <a:t>why we use analogues</a:t>
                      </a:r>
                      <a:r>
                        <a:rPr lang="en-US" altLang="en-US" sz="1300" kern="1200" baseline="0" dirty="0">
                          <a:solidFill>
                            <a:srgbClr val="009000"/>
                          </a:solidFill>
                          <a:latin typeface="+mn-lt"/>
                          <a:ea typeface="+mn-ea"/>
                          <a:cs typeface="Arial" charset="0"/>
                          <a:sym typeface="Symbol" pitchFamily="18" charset="2"/>
                        </a:rPr>
                        <a:t> instead of the actual prostaglandin ? prostaglandins have very short duration of action (minutes)</a:t>
                      </a:r>
                      <a:endParaRPr lang="en-US" altLang="en-US" sz="1300" kern="1200" dirty="0">
                        <a:solidFill>
                          <a:srgbClr val="009000"/>
                        </a:solidFill>
                        <a:latin typeface="+mn-lt"/>
                        <a:ea typeface="+mn-ea"/>
                        <a:cs typeface="Arial" charset="0"/>
                        <a:sym typeface="Symbol" pitchFamily="18" charset="2"/>
                      </a:endParaRPr>
                    </a:p>
                  </a:txBody>
                  <a:tcPr marT="45719" marB="45719">
                    <a:solidFill>
                      <a:srgbClr val="F5DBEF"/>
                    </a:solidFill>
                  </a:tcPr>
                </a:tc>
                <a:extLst>
                  <a:ext uri="{0D108BD9-81ED-4DB2-BD59-A6C34878D82A}">
                    <a16:rowId xmlns:a16="http://schemas.microsoft.com/office/drawing/2014/main" xmlns="" val="10000"/>
                  </a:ext>
                </a:extLst>
              </a:tr>
              <a:tr h="570236">
                <a:tc>
                  <a:txBody>
                    <a:bodyPr/>
                    <a:lstStyle/>
                    <a:p>
                      <a:pPr marL="609600" indent="-609600" algn="ctr" defTabSz="514350" rtl="0" eaLnBrk="1" latinLnBrk="0" hangingPunct="1">
                        <a:lnSpc>
                          <a:spcPct val="90000"/>
                        </a:lnSpc>
                        <a:buFont typeface="Wingdings" pitchFamily="2" charset="2"/>
                        <a:buNone/>
                        <a:defRPr/>
                      </a:pPr>
                      <a:r>
                        <a:rPr lang="en-US" sz="1400" b="1" kern="1200" baseline="0" dirty="0">
                          <a:solidFill>
                            <a:schemeClr val="bg1"/>
                          </a:solidFill>
                          <a:effectLst/>
                          <a:latin typeface="+mn-lt"/>
                          <a:ea typeface="Kartika" charset="0"/>
                          <a:cs typeface="Kartika" charset="0"/>
                        </a:rPr>
                        <a:t>P.D</a:t>
                      </a:r>
                    </a:p>
                  </a:txBody>
                  <a:tcPr marT="45719" marB="45719" anchor="ctr">
                    <a:solidFill>
                      <a:schemeClr val="bg2">
                        <a:lumMod val="75000"/>
                      </a:schemeClr>
                    </a:solidFill>
                  </a:tcPr>
                </a:tc>
                <a:tc>
                  <a:txBody>
                    <a:bodyPr/>
                    <a:lstStyle/>
                    <a:p>
                      <a:pPr marL="628650" lvl="0" indent="-228600" algn="l" defTabSz="514350" rtl="0" eaLnBrk="1" latinLnBrk="0" hangingPunct="1">
                        <a:lnSpc>
                          <a:spcPct val="100000"/>
                        </a:lnSpc>
                        <a:spcBef>
                          <a:spcPts val="0"/>
                        </a:spcBef>
                        <a:buClr>
                          <a:schemeClr val="bg2">
                            <a:lumMod val="60000"/>
                            <a:lumOff val="40000"/>
                          </a:schemeClr>
                        </a:buClr>
                        <a:buSzPct val="80000"/>
                        <a:buFont typeface="Arial" pitchFamily="34" charset="0"/>
                        <a:buNone/>
                        <a:defRPr/>
                      </a:pPr>
                      <a:r>
                        <a:rPr lang="en-US" altLang="en-US" sz="1300" kern="1200" dirty="0">
                          <a:solidFill>
                            <a:schemeClr val="tx1"/>
                          </a:solidFill>
                          <a:latin typeface="+mn-lt"/>
                          <a:ea typeface="+mn-ea"/>
                          <a:cs typeface="Arial" charset="0"/>
                          <a:sym typeface="Symbol" pitchFamily="18" charset="2"/>
                        </a:rPr>
                        <a:t></a:t>
                      </a:r>
                      <a:r>
                        <a:rPr lang="en-US" altLang="en-US" sz="1300" kern="1200" dirty="0">
                          <a:solidFill>
                            <a:schemeClr val="tx1"/>
                          </a:solidFill>
                          <a:latin typeface="+mn-lt"/>
                          <a:ea typeface="+mn-ea"/>
                          <a:cs typeface="Arial" charset="0"/>
                        </a:rPr>
                        <a:t> HCL secretion.</a:t>
                      </a:r>
                    </a:p>
                    <a:p>
                      <a:pPr marL="628650" lvl="0" indent="-228600" algn="l" defTabSz="514350" rtl="0" eaLnBrk="1" latinLnBrk="0" hangingPunct="1">
                        <a:lnSpc>
                          <a:spcPct val="100000"/>
                        </a:lnSpc>
                        <a:spcBef>
                          <a:spcPts val="0"/>
                        </a:spcBef>
                        <a:buClr>
                          <a:schemeClr val="bg2">
                            <a:lumMod val="60000"/>
                            <a:lumOff val="40000"/>
                          </a:schemeClr>
                        </a:buClr>
                        <a:buSzPct val="80000"/>
                        <a:buFont typeface="Arial" pitchFamily="34" charset="0"/>
                        <a:buNone/>
                        <a:defRPr/>
                      </a:pPr>
                      <a:r>
                        <a:rPr lang="en-US" altLang="en-US" sz="1300" kern="1200" dirty="0">
                          <a:solidFill>
                            <a:schemeClr val="tx1"/>
                          </a:solidFill>
                          <a:latin typeface="+mn-lt"/>
                          <a:ea typeface="+mn-ea"/>
                          <a:cs typeface="Arial" charset="0"/>
                          <a:sym typeface="Symbol" pitchFamily="18" charset="2"/>
                        </a:rPr>
                        <a:t> </a:t>
                      </a:r>
                      <a:r>
                        <a:rPr lang="en-US" altLang="en-US" sz="1300" kern="1200" dirty="0">
                          <a:solidFill>
                            <a:schemeClr val="tx1"/>
                          </a:solidFill>
                          <a:latin typeface="+mn-lt"/>
                          <a:ea typeface="+mn-ea"/>
                          <a:cs typeface="Arial" charset="0"/>
                        </a:rPr>
                        <a:t> protective measures (</a:t>
                      </a:r>
                      <a:r>
                        <a:rPr lang="en-US" altLang="en-US" sz="1300" kern="1200" dirty="0">
                          <a:solidFill>
                            <a:schemeClr val="tx1"/>
                          </a:solidFill>
                          <a:latin typeface="+mn-lt"/>
                          <a:ea typeface="+mn-ea"/>
                          <a:cs typeface="Arial" charset="0"/>
                          <a:sym typeface="Symbol" pitchFamily="18" charset="2"/>
                        </a:rPr>
                        <a:t> </a:t>
                      </a:r>
                      <a:r>
                        <a:rPr lang="en-US" altLang="en-US" sz="1300" kern="1200" dirty="0">
                          <a:solidFill>
                            <a:schemeClr val="tx1"/>
                          </a:solidFill>
                          <a:latin typeface="+mn-lt"/>
                          <a:ea typeface="+mn-ea"/>
                          <a:cs typeface="Arial" charset="0"/>
                        </a:rPr>
                        <a:t>mucous/bicarbonate </a:t>
                      </a:r>
                      <a:r>
                        <a:rPr lang="en-US" altLang="en-US" sz="1300" kern="1200" dirty="0">
                          <a:solidFill>
                            <a:schemeClr val="tx1"/>
                          </a:solidFill>
                          <a:latin typeface="+mn-lt"/>
                          <a:ea typeface="+mn-ea"/>
                          <a:cs typeface="Arial" charset="0"/>
                          <a:sym typeface="Symbol" pitchFamily="18" charset="2"/>
                        </a:rPr>
                        <a:t>&amp; gastric mucosal </a:t>
                      </a:r>
                      <a:r>
                        <a:rPr lang="en-US" altLang="en-US" sz="1300" kern="1200" dirty="0">
                          <a:solidFill>
                            <a:schemeClr val="tx1"/>
                          </a:solidFill>
                          <a:latin typeface="+mn-lt"/>
                          <a:ea typeface="+mn-ea"/>
                          <a:cs typeface="Arial" charset="0"/>
                        </a:rPr>
                        <a:t>blood flow).</a:t>
                      </a:r>
                    </a:p>
                  </a:txBody>
                  <a:tcPr marT="45719" marB="45719"/>
                </a:tc>
                <a:extLst>
                  <a:ext uri="{0D108BD9-81ED-4DB2-BD59-A6C34878D82A}">
                    <a16:rowId xmlns:a16="http://schemas.microsoft.com/office/drawing/2014/main" xmlns="" val="10001"/>
                  </a:ext>
                </a:extLst>
              </a:tr>
              <a:tr h="304413">
                <a:tc>
                  <a:txBody>
                    <a:bodyPr/>
                    <a:lstStyle/>
                    <a:p>
                      <a:pPr marL="609600" marR="0" lvl="0" indent="-609600" algn="ctr" defTabSz="514350" rtl="0" eaLnBrk="1" fontAlgn="auto" latinLnBrk="0" hangingPunct="1">
                        <a:lnSpc>
                          <a:spcPct val="90000"/>
                        </a:lnSpc>
                        <a:spcBef>
                          <a:spcPts val="0"/>
                        </a:spcBef>
                        <a:spcAft>
                          <a:spcPts val="0"/>
                        </a:spcAft>
                        <a:buClrTx/>
                        <a:buSzTx/>
                        <a:buFont typeface="Wingdings" pitchFamily="2" charset="2"/>
                        <a:buNone/>
                        <a:tabLst/>
                        <a:defRPr/>
                      </a:pPr>
                      <a:r>
                        <a:rPr lang="en-US" sz="1400" b="1" kern="1200" baseline="0" dirty="0">
                          <a:solidFill>
                            <a:schemeClr val="bg1"/>
                          </a:solidFill>
                          <a:effectLst/>
                          <a:latin typeface="+mn-lt"/>
                          <a:ea typeface="Kartika" charset="0"/>
                          <a:cs typeface="Kartika" charset="0"/>
                        </a:rPr>
                        <a:t>P.K</a:t>
                      </a:r>
                    </a:p>
                  </a:txBody>
                  <a:tcPr marT="45719" marB="45719" anchor="ctr">
                    <a:solidFill>
                      <a:schemeClr val="bg2">
                        <a:lumMod val="75000"/>
                      </a:schemeClr>
                    </a:solidFill>
                  </a:tcPr>
                </a:tc>
                <a:tc>
                  <a:txBody>
                    <a:bodyPr/>
                    <a:lstStyle/>
                    <a:p>
                      <a:pPr marL="628650" marR="0" lvl="0" indent="-228600" algn="l" defTabSz="514350" rtl="0" eaLnBrk="1" fontAlgn="auto" latinLnBrk="0" hangingPunct="1">
                        <a:lnSpc>
                          <a:spcPct val="100000"/>
                        </a:lnSpc>
                        <a:spcBef>
                          <a:spcPts val="0"/>
                        </a:spcBef>
                        <a:spcAft>
                          <a:spcPts val="0"/>
                        </a:spcAft>
                        <a:buClr>
                          <a:schemeClr val="bg2">
                            <a:lumMod val="60000"/>
                            <a:lumOff val="40000"/>
                          </a:schemeClr>
                        </a:buClr>
                        <a:buSzPct val="80000"/>
                        <a:buFont typeface="Arial" pitchFamily="34" charset="0"/>
                        <a:buNone/>
                        <a:tabLst/>
                        <a:defRPr/>
                      </a:pPr>
                      <a:r>
                        <a:rPr lang="en-US" altLang="en-US" sz="1300" kern="1200" dirty="0">
                          <a:solidFill>
                            <a:schemeClr val="tx1"/>
                          </a:solidFill>
                          <a:latin typeface="+mn-lt"/>
                          <a:ea typeface="+mn-ea"/>
                          <a:cs typeface="Arial" charset="0"/>
                        </a:rPr>
                        <a:t>Orally, must be taken 3-4 times/day. </a:t>
                      </a:r>
                      <a:r>
                        <a:rPr lang="en-US" altLang="en-US" sz="1300" kern="1200" dirty="0">
                          <a:solidFill>
                            <a:schemeClr val="accent6"/>
                          </a:solidFill>
                          <a:latin typeface="+mn-lt"/>
                          <a:ea typeface="+mn-ea"/>
                          <a:cs typeface="Arial" charset="0"/>
                        </a:rPr>
                        <a:t>(short duration of action)</a:t>
                      </a:r>
                    </a:p>
                  </a:txBody>
                  <a:tcPr marT="45719" marB="45719" anchor="ctr"/>
                </a:tc>
                <a:extLst>
                  <a:ext uri="{0D108BD9-81ED-4DB2-BD59-A6C34878D82A}">
                    <a16:rowId xmlns:a16="http://schemas.microsoft.com/office/drawing/2014/main" xmlns="" val="10002"/>
                  </a:ext>
                </a:extLst>
              </a:tr>
              <a:tr h="405501">
                <a:tc>
                  <a:txBody>
                    <a:bodyPr/>
                    <a:lstStyle/>
                    <a:p>
                      <a:pPr algn="ctr"/>
                      <a:r>
                        <a:rPr lang="en-US" sz="1400" b="1" kern="1200" baseline="0" dirty="0">
                          <a:solidFill>
                            <a:schemeClr val="bg1"/>
                          </a:solidFill>
                          <a:effectLst/>
                          <a:latin typeface="+mn-lt"/>
                          <a:ea typeface="Kartika" charset="0"/>
                          <a:cs typeface="Kartika" charset="0"/>
                        </a:rPr>
                        <a:t>uses</a:t>
                      </a:r>
                      <a:endParaRPr lang="en-US" sz="1400" b="0" dirty="0">
                        <a:solidFill>
                          <a:schemeClr val="bg1"/>
                        </a:solidFill>
                        <a:effectLst/>
                        <a:latin typeface="Calisto MT" panose="02040603050505030304" pitchFamily="18" charset="0"/>
                        <a:ea typeface="Kartika" charset="0"/>
                        <a:cs typeface="Kartika" charset="0"/>
                      </a:endParaRPr>
                    </a:p>
                  </a:txBody>
                  <a:tcPr marT="45719" marB="45719" anchor="ctr">
                    <a:solidFill>
                      <a:schemeClr val="bg2">
                        <a:lumMod val="75000"/>
                      </a:schemeClr>
                    </a:solidFill>
                  </a:tcPr>
                </a:tc>
                <a:tc>
                  <a:txBody>
                    <a:bodyPr/>
                    <a:lstStyle/>
                    <a:p>
                      <a:pPr marL="628650" marR="0" lvl="0" indent="-228600" algn="l" defTabSz="514350" rtl="0" eaLnBrk="1" fontAlgn="auto" latinLnBrk="0" hangingPunct="1">
                        <a:lnSpc>
                          <a:spcPct val="100000"/>
                        </a:lnSpc>
                        <a:spcBef>
                          <a:spcPts val="0"/>
                        </a:spcBef>
                        <a:spcAft>
                          <a:spcPts val="0"/>
                        </a:spcAft>
                        <a:buClr>
                          <a:schemeClr val="bg2">
                            <a:lumMod val="60000"/>
                            <a:lumOff val="40000"/>
                          </a:schemeClr>
                        </a:buClr>
                        <a:buSzPct val="80000"/>
                        <a:buFont typeface="Arial" pitchFamily="34" charset="0"/>
                        <a:buNone/>
                        <a:tabLst/>
                        <a:defRPr/>
                      </a:pPr>
                      <a:r>
                        <a:rPr lang="en-US" altLang="en-US" sz="1300" kern="1200" dirty="0">
                          <a:solidFill>
                            <a:srgbClr val="FF0000"/>
                          </a:solidFill>
                          <a:latin typeface="+mn-lt"/>
                          <a:ea typeface="+mn-ea"/>
                          <a:cs typeface="Arial" charset="0"/>
                        </a:rPr>
                        <a:t>Used for NSAIDS-induced peptic ulcer. </a:t>
                      </a:r>
                    </a:p>
                  </a:txBody>
                  <a:tcPr marT="45719" marB="45719" anchor="ctr"/>
                </a:tc>
                <a:extLst>
                  <a:ext uri="{0D108BD9-81ED-4DB2-BD59-A6C34878D82A}">
                    <a16:rowId xmlns:a16="http://schemas.microsoft.com/office/drawing/2014/main" xmlns="" val="10003"/>
                  </a:ext>
                </a:extLst>
              </a:tr>
              <a:tr h="753840">
                <a:tc>
                  <a:txBody>
                    <a:bodyPr/>
                    <a:lstStyle/>
                    <a:p>
                      <a:pPr algn="ctr"/>
                      <a:r>
                        <a:rPr lang="en-US" sz="1400" b="1" dirty="0">
                          <a:solidFill>
                            <a:schemeClr val="bg1"/>
                          </a:solidFill>
                          <a:effectLst/>
                          <a:latin typeface="+mn-lt"/>
                          <a:ea typeface="Kartika" charset="0"/>
                          <a:cs typeface="Kartika" charset="0"/>
                        </a:rPr>
                        <a:t>ADRs</a:t>
                      </a:r>
                    </a:p>
                  </a:txBody>
                  <a:tcPr marT="45719" marB="45719" anchor="ctr">
                    <a:solidFill>
                      <a:schemeClr val="bg2">
                        <a:lumMod val="75000"/>
                      </a:schemeClr>
                    </a:solidFill>
                  </a:tcPr>
                </a:tc>
                <a:tc>
                  <a:txBody>
                    <a:bodyPr/>
                    <a:lstStyle/>
                    <a:p>
                      <a:pPr marL="628650" lvl="0" indent="-228600" algn="l" defTabSz="514350" rtl="0" eaLnBrk="1" latinLnBrk="0" hangingPunct="1">
                        <a:lnSpc>
                          <a:spcPct val="100000"/>
                        </a:lnSpc>
                        <a:spcBef>
                          <a:spcPts val="0"/>
                        </a:spcBef>
                        <a:buClr>
                          <a:schemeClr val="bg2">
                            <a:lumMod val="60000"/>
                            <a:lumOff val="40000"/>
                          </a:schemeClr>
                        </a:buClr>
                        <a:buSzPct val="80000"/>
                        <a:buFont typeface="Arial" pitchFamily="34" charset="0"/>
                        <a:buNone/>
                        <a:defRPr/>
                      </a:pPr>
                      <a:r>
                        <a:rPr lang="en-US" altLang="en-US" sz="1300" kern="1200" dirty="0">
                          <a:solidFill>
                            <a:schemeClr val="tx1"/>
                          </a:solidFill>
                          <a:latin typeface="+mn-lt"/>
                          <a:ea typeface="+mn-ea"/>
                          <a:cs typeface="Arial" charset="0"/>
                        </a:rPr>
                        <a:t>Abdominal cramps; diarrhea.</a:t>
                      </a:r>
                    </a:p>
                    <a:p>
                      <a:pPr marL="628650" lvl="0" indent="-228600" algn="l" defTabSz="514350" rtl="0" eaLnBrk="1" latinLnBrk="0" hangingPunct="1">
                        <a:lnSpc>
                          <a:spcPct val="100000"/>
                        </a:lnSpc>
                        <a:spcBef>
                          <a:spcPts val="0"/>
                        </a:spcBef>
                        <a:buClr>
                          <a:schemeClr val="bg2">
                            <a:lumMod val="60000"/>
                            <a:lumOff val="40000"/>
                          </a:schemeClr>
                        </a:buClr>
                        <a:buSzPct val="80000"/>
                        <a:buFont typeface="Arial" pitchFamily="34" charset="0"/>
                        <a:buNone/>
                        <a:defRPr/>
                      </a:pPr>
                      <a:r>
                        <a:rPr lang="en-US" altLang="en-US" sz="1300" kern="1200" dirty="0">
                          <a:solidFill>
                            <a:srgbClr val="FF0000"/>
                          </a:solidFill>
                          <a:latin typeface="+mn-lt"/>
                          <a:ea typeface="+mn-ea"/>
                          <a:cs typeface="Arial" charset="0"/>
                        </a:rPr>
                        <a:t>Uterine contraction (dysmenorrhea or abortion)</a:t>
                      </a:r>
                      <a:r>
                        <a:rPr lang="en-US" altLang="en-US" sz="1300" kern="1200" dirty="0">
                          <a:solidFill>
                            <a:schemeClr val="tx1"/>
                          </a:solidFill>
                          <a:latin typeface="+mn-lt"/>
                          <a:ea typeface="+mn-ea"/>
                          <a:cs typeface="Arial" charset="0"/>
                        </a:rPr>
                        <a:t> </a:t>
                      </a:r>
                      <a:r>
                        <a:rPr lang="en-US" altLang="en-US" sz="1300" kern="1200" dirty="0">
                          <a:solidFill>
                            <a:srgbClr val="009000"/>
                          </a:solidFill>
                          <a:latin typeface="+mn-lt"/>
                          <a:ea typeface="+mn-ea"/>
                          <a:cs typeface="Arial" charset="0"/>
                        </a:rPr>
                        <a:t>Be careful with pregnant</a:t>
                      </a:r>
                      <a:r>
                        <a:rPr lang="en-US" altLang="en-US" sz="1300" kern="1200" baseline="0" dirty="0">
                          <a:solidFill>
                            <a:srgbClr val="009000"/>
                          </a:solidFill>
                          <a:latin typeface="+mn-lt"/>
                          <a:ea typeface="+mn-ea"/>
                          <a:cs typeface="Arial" charset="0"/>
                        </a:rPr>
                        <a:t> women </a:t>
                      </a:r>
                      <a:endParaRPr lang="en-US" altLang="en-US" sz="1300" kern="1200" dirty="0">
                        <a:solidFill>
                          <a:srgbClr val="009000"/>
                        </a:solidFill>
                        <a:latin typeface="+mn-lt"/>
                        <a:ea typeface="+mn-ea"/>
                        <a:cs typeface="Arial" charset="0"/>
                      </a:endParaRPr>
                    </a:p>
                    <a:p>
                      <a:pPr marL="628650" lvl="0" indent="-228600" algn="l" defTabSz="514350" rtl="0" eaLnBrk="1" latinLnBrk="0" hangingPunct="1">
                        <a:lnSpc>
                          <a:spcPct val="100000"/>
                        </a:lnSpc>
                        <a:spcBef>
                          <a:spcPts val="0"/>
                        </a:spcBef>
                        <a:buClr>
                          <a:schemeClr val="bg2">
                            <a:lumMod val="60000"/>
                            <a:lumOff val="40000"/>
                          </a:schemeClr>
                        </a:buClr>
                        <a:buSzPct val="80000"/>
                        <a:buFont typeface="Arial" pitchFamily="34" charset="0"/>
                        <a:buNone/>
                        <a:defRPr/>
                      </a:pPr>
                      <a:r>
                        <a:rPr lang="en-US" altLang="en-US" sz="1300" kern="1200" dirty="0">
                          <a:solidFill>
                            <a:schemeClr val="tx1"/>
                          </a:solidFill>
                          <a:latin typeface="+mn-lt"/>
                          <a:ea typeface="+mn-ea"/>
                          <a:cs typeface="Arial" charset="0"/>
                        </a:rPr>
                        <a:t>Vaginal bleeding.</a:t>
                      </a:r>
                    </a:p>
                  </a:txBody>
                  <a:tcPr marT="45719" marB="45719"/>
                </a:tc>
                <a:extLst>
                  <a:ext uri="{0D108BD9-81ED-4DB2-BD59-A6C34878D82A}">
                    <a16:rowId xmlns:a16="http://schemas.microsoft.com/office/drawing/2014/main" xmlns="" val="10004"/>
                  </a:ext>
                </a:extLst>
              </a:tr>
            </a:tbl>
          </a:graphicData>
        </a:graphic>
      </p:graphicFrame>
      <p:sp>
        <p:nvSpPr>
          <p:cNvPr id="9" name="مستطيل مستدير الزوايا 8"/>
          <p:cNvSpPr/>
          <p:nvPr/>
        </p:nvSpPr>
        <p:spPr>
          <a:xfrm>
            <a:off x="3251200" y="6121401"/>
            <a:ext cx="914400" cy="203200"/>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ar-SA" sz="1000" b="1" u="sng" dirty="0">
                <a:solidFill>
                  <a:srgbClr val="009193"/>
                </a:solidFill>
              </a:rPr>
              <a:t>ألم</a:t>
            </a:r>
            <a:r>
              <a:rPr lang="ar-SA" sz="1000" b="1" dirty="0">
                <a:solidFill>
                  <a:srgbClr val="009193"/>
                </a:solidFill>
              </a:rPr>
              <a:t> </a:t>
            </a:r>
            <a:r>
              <a:rPr lang="ar-SA" sz="1000" b="1" u="sng" dirty="0">
                <a:solidFill>
                  <a:srgbClr val="009193"/>
                </a:solidFill>
              </a:rPr>
              <a:t>المغص</a:t>
            </a:r>
            <a:r>
              <a:rPr lang="ar-SA" sz="1000" b="1" dirty="0">
                <a:solidFill>
                  <a:srgbClr val="009193"/>
                </a:solidFill>
              </a:rPr>
              <a:t> شين</a:t>
            </a:r>
          </a:p>
        </p:txBody>
      </p:sp>
      <p:sp>
        <p:nvSpPr>
          <p:cNvPr id="10" name="مستطيل مستدير الزوايا 9"/>
          <p:cNvSpPr/>
          <p:nvPr/>
        </p:nvSpPr>
        <p:spPr>
          <a:xfrm>
            <a:off x="3992251" y="6457966"/>
            <a:ext cx="1423666" cy="177798"/>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ar-SA" sz="1000" b="1" u="sng" dirty="0">
                <a:solidFill>
                  <a:srgbClr val="009193"/>
                </a:solidFill>
              </a:rPr>
              <a:t>مات</a:t>
            </a:r>
            <a:r>
              <a:rPr lang="ar-SA" sz="1000" b="1" dirty="0">
                <a:solidFill>
                  <a:srgbClr val="009193"/>
                </a:solidFill>
              </a:rPr>
              <a:t> وكان </a:t>
            </a:r>
            <a:r>
              <a:rPr lang="ar-SA" sz="1000" b="1" u="sng" dirty="0">
                <a:solidFill>
                  <a:srgbClr val="009193"/>
                </a:solidFill>
              </a:rPr>
              <a:t>ماجن</a:t>
            </a:r>
            <a:r>
              <a:rPr lang="ar-SA" sz="1000" b="1" dirty="0">
                <a:solidFill>
                  <a:srgbClr val="009193"/>
                </a:solidFill>
              </a:rPr>
              <a:t> وقليل حياء</a:t>
            </a:r>
          </a:p>
        </p:txBody>
      </p:sp>
      <p:sp>
        <p:nvSpPr>
          <p:cNvPr id="11" name="مستطيل مستدير الزوايا 10"/>
          <p:cNvSpPr/>
          <p:nvPr/>
        </p:nvSpPr>
        <p:spPr>
          <a:xfrm>
            <a:off x="4372429" y="2882041"/>
            <a:ext cx="2422070" cy="197279"/>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ar-SA" sz="1000" b="1" dirty="0">
                <a:solidFill>
                  <a:srgbClr val="009193"/>
                </a:solidFill>
              </a:rPr>
              <a:t>الآنسة </a:t>
            </a:r>
            <a:r>
              <a:rPr lang="en-US" sz="1000" b="1" dirty="0">
                <a:solidFill>
                  <a:srgbClr val="009193"/>
                </a:solidFill>
              </a:rPr>
              <a:t>  (</a:t>
            </a:r>
            <a:r>
              <a:rPr lang="en-US" sz="1000" b="1" u="sng" dirty="0">
                <a:solidFill>
                  <a:srgbClr val="009193"/>
                </a:solidFill>
              </a:rPr>
              <a:t>mis</a:t>
            </a:r>
            <a:r>
              <a:rPr lang="en-US" sz="1000" b="1" dirty="0">
                <a:solidFill>
                  <a:srgbClr val="009193"/>
                </a:solidFill>
              </a:rPr>
              <a:t>s) </a:t>
            </a:r>
            <a:r>
              <a:rPr lang="ar-SA" sz="1000" b="1" dirty="0">
                <a:solidFill>
                  <a:srgbClr val="009193"/>
                </a:solidFill>
              </a:rPr>
              <a:t>أجهضت</a:t>
            </a:r>
            <a:r>
              <a:rPr lang="en-US" sz="1000" b="1" dirty="0">
                <a:solidFill>
                  <a:srgbClr val="009193"/>
                </a:solidFill>
              </a:rPr>
              <a:t>(</a:t>
            </a:r>
            <a:r>
              <a:rPr lang="en-US" sz="1000" b="1" u="sng" dirty="0">
                <a:solidFill>
                  <a:srgbClr val="009193"/>
                </a:solidFill>
              </a:rPr>
              <a:t>mis</a:t>
            </a:r>
            <a:r>
              <a:rPr lang="en-US" sz="1000" b="1" dirty="0">
                <a:solidFill>
                  <a:srgbClr val="009193"/>
                </a:solidFill>
              </a:rPr>
              <a:t>carriage) </a:t>
            </a:r>
            <a:r>
              <a:rPr lang="ar-SA" sz="1000" b="1" dirty="0">
                <a:solidFill>
                  <a:srgbClr val="009193"/>
                </a:solidFill>
              </a:rPr>
              <a:t> طفلها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715361"/>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124"/>
            <a:r>
              <a:rPr lang="en-US" sz="40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rPr>
              <a:t>Summary  </a:t>
            </a:r>
            <a:endParaRPr lang="en-US" sz="2799"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endParaRPr>
          </a:p>
        </p:txBody>
      </p:sp>
      <p:sp>
        <p:nvSpPr>
          <p:cNvPr id="4" name="TextBox 3">
            <a:extLst>
              <a:ext uri="{FF2B5EF4-FFF2-40B4-BE49-F238E27FC236}">
                <a16:creationId xmlns:a16="http://schemas.microsoft.com/office/drawing/2014/main" xmlns="" id="{F8E13559-C5FE-44E3-88F5-4E7B75DF7BBA}"/>
              </a:ext>
            </a:extLst>
          </p:cNvPr>
          <p:cNvSpPr txBox="1"/>
          <p:nvPr/>
        </p:nvSpPr>
        <p:spPr>
          <a:xfrm>
            <a:off x="214745" y="779095"/>
            <a:ext cx="6428509" cy="817245"/>
          </a:xfrm>
          <a:prstGeom prst="flowChartAlternateProcess">
            <a:avLst/>
          </a:prstGeom>
          <a:noFill/>
          <a:ln>
            <a:solidFill>
              <a:schemeClr val="accent5">
                <a:lumMod val="40000"/>
                <a:lumOff val="60000"/>
              </a:schemeClr>
            </a:solidFill>
          </a:ln>
        </p:spPr>
        <p:txBody>
          <a:bodyPr wrap="square" rtlCol="0">
            <a:spAutoFit/>
          </a:bodyPr>
          <a:lstStyle/>
          <a:p>
            <a:pPr marL="285750" indent="-285750">
              <a:buFont typeface="Arial" panose="020B0604020202020204" pitchFamily="34" charset="0"/>
              <a:buChar char="•"/>
            </a:pPr>
            <a:r>
              <a:rPr lang="en-US" sz="1400" dirty="0"/>
              <a:t>Peptic ulcer disease happens due to the imbalance between </a:t>
            </a:r>
            <a:r>
              <a:rPr lang="en-US" sz="1400" b="1" dirty="0"/>
              <a:t>aggressive factors        </a:t>
            </a:r>
            <a:r>
              <a:rPr lang="en-US" sz="1400" dirty="0"/>
              <a:t>( HCL/pepsin ) and the </a:t>
            </a:r>
            <a:r>
              <a:rPr lang="en-US" sz="1400" b="1" dirty="0"/>
              <a:t>defensive factors </a:t>
            </a:r>
            <a:r>
              <a:rPr lang="en-US" sz="1400" dirty="0"/>
              <a:t>( mucus/ HCO3/prostaglandins )  </a:t>
            </a:r>
          </a:p>
          <a:p>
            <a:pPr marL="285750" indent="-285750">
              <a:buFont typeface="Arial" panose="020B0604020202020204" pitchFamily="34" charset="0"/>
              <a:buChar char="•"/>
            </a:pPr>
            <a:r>
              <a:rPr lang="en-US" sz="1400" dirty="0"/>
              <a:t>Major etiological cause is </a:t>
            </a:r>
            <a:r>
              <a:rPr lang="en-US" sz="1400" dirty="0">
                <a:solidFill>
                  <a:srgbClr val="FF0000"/>
                </a:solidFill>
              </a:rPr>
              <a:t>H. Pylori infection </a:t>
            </a:r>
          </a:p>
        </p:txBody>
      </p:sp>
      <p:graphicFrame>
        <p:nvGraphicFramePr>
          <p:cNvPr id="5" name="Diagram 4">
            <a:extLst>
              <a:ext uri="{FF2B5EF4-FFF2-40B4-BE49-F238E27FC236}">
                <a16:creationId xmlns:a16="http://schemas.microsoft.com/office/drawing/2014/main" xmlns="" id="{D8B8D73F-1650-4D0E-924C-A80E5F704A08}"/>
              </a:ext>
            </a:extLst>
          </p:cNvPr>
          <p:cNvGraphicFramePr/>
          <p:nvPr>
            <p:extLst>
              <p:ext uri="{D42A27DB-BD31-4B8C-83A1-F6EECF244321}">
                <p14:modId xmlns:p14="http://schemas.microsoft.com/office/powerpoint/2010/main" val="2066851859"/>
              </p:ext>
            </p:extLst>
          </p:nvPr>
        </p:nvGraphicFramePr>
        <p:xfrm>
          <a:off x="318655" y="1488670"/>
          <a:ext cx="6324599" cy="2103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a:extLst>
              <a:ext uri="{FF2B5EF4-FFF2-40B4-BE49-F238E27FC236}">
                <a16:creationId xmlns:a16="http://schemas.microsoft.com/office/drawing/2014/main" xmlns="" id="{0972644B-B70C-4AAA-A18C-F5771DE3AC89}"/>
              </a:ext>
            </a:extLst>
          </p:cNvPr>
          <p:cNvCxnSpPr>
            <a:endCxn id="7" idx="0"/>
          </p:cNvCxnSpPr>
          <p:nvPr/>
        </p:nvCxnSpPr>
        <p:spPr>
          <a:xfrm flipH="1">
            <a:off x="1387187" y="3396642"/>
            <a:ext cx="116034" cy="12900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xmlns="" id="{5D6FA760-489F-461F-AB71-0336B6C3D682}"/>
              </a:ext>
            </a:extLst>
          </p:cNvPr>
          <p:cNvGraphicFramePr>
            <a:graphicFrameLocks noGrp="1"/>
          </p:cNvGraphicFramePr>
          <p:nvPr>
            <p:extLst>
              <p:ext uri="{D42A27DB-BD31-4B8C-83A1-F6EECF244321}">
                <p14:modId xmlns:p14="http://schemas.microsoft.com/office/powerpoint/2010/main" val="441554503"/>
              </p:ext>
            </p:extLst>
          </p:nvPr>
        </p:nvGraphicFramePr>
        <p:xfrm>
          <a:off x="0" y="3525650"/>
          <a:ext cx="2774375" cy="3505200"/>
        </p:xfrm>
        <a:graphic>
          <a:graphicData uri="http://schemas.openxmlformats.org/drawingml/2006/table">
            <a:tbl>
              <a:tblPr firstRow="1" bandRow="1">
                <a:tableStyleId>{5940675A-B579-460E-94D1-54222C63F5DA}</a:tableStyleId>
              </a:tblPr>
              <a:tblGrid>
                <a:gridCol w="2774375">
                  <a:extLst>
                    <a:ext uri="{9D8B030D-6E8A-4147-A177-3AD203B41FA5}">
                      <a16:colId xmlns:a16="http://schemas.microsoft.com/office/drawing/2014/main" xmlns="" val="615241914"/>
                    </a:ext>
                  </a:extLst>
                </a:gridCol>
              </a:tblGrid>
              <a:tr h="281651">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300" b="1" dirty="0"/>
                        <a:t>1- PPI : </a:t>
                      </a:r>
                      <a:r>
                        <a:rPr lang="en-US" sz="1300" dirty="0">
                          <a:solidFill>
                            <a:srgbClr val="0070C0"/>
                          </a:solidFill>
                        </a:rPr>
                        <a:t>Omeprazole , Lansoprazole , pantoprazole , Raprazole </a:t>
                      </a:r>
                    </a:p>
                  </a:txBody>
                  <a:tcPr>
                    <a:solidFill>
                      <a:srgbClr val="FCD4E0"/>
                    </a:solidFill>
                  </a:tcPr>
                </a:tc>
                <a:extLst>
                  <a:ext uri="{0D108BD9-81ED-4DB2-BD59-A6C34878D82A}">
                    <a16:rowId xmlns:a16="http://schemas.microsoft.com/office/drawing/2014/main" xmlns="" val="1077595306"/>
                  </a:ext>
                </a:extLst>
              </a:tr>
              <a:tr h="1971557">
                <a:tc>
                  <a:txBody>
                    <a:bodyPr/>
                    <a:lstStyle/>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Calisto MT" panose="02040603050505030304" pitchFamily="18" charset="0"/>
                        </a:rPr>
                        <a:t>Acts by </a:t>
                      </a:r>
                      <a:r>
                        <a:rPr lang="en-US" sz="1200" b="1" dirty="0">
                          <a:solidFill>
                            <a:srgbClr val="FF0000"/>
                          </a:solidFill>
                        </a:rPr>
                        <a:t>Irreversible inhibition of Proton pump</a:t>
                      </a:r>
                      <a:r>
                        <a:rPr lang="en-US" sz="1200" dirty="0"/>
                        <a:t> </a:t>
                      </a:r>
                      <a:r>
                        <a:rPr lang="en-US" sz="900" dirty="0"/>
                        <a:t>by covalent “ di-sulphate ” bond</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Most potent hyposecretory drugs.</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0000"/>
                          </a:solidFill>
                        </a:rPr>
                        <a:t>Have H.pylori inhibition effect.</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effectLst/>
                          <a:latin typeface="Calisto MT" panose="02040603050505030304" pitchFamily="18" charset="0"/>
                        </a:rPr>
                        <a:t>Marked</a:t>
                      </a:r>
                      <a:r>
                        <a:rPr lang="en-US" sz="1200" b="1" baseline="0" dirty="0">
                          <a:effectLst/>
                          <a:latin typeface="Calisto MT" panose="02040603050505030304" pitchFamily="18" charset="0"/>
                        </a:rPr>
                        <a:t> inhibition in basal and meal stimulates-acid secretion.</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effectLst/>
                          <a:latin typeface="Calisto MT" panose="02040603050505030304" pitchFamily="18" charset="0"/>
                        </a:rPr>
                        <a:t>Never combined with H2 blockers or Antacids</a:t>
                      </a:r>
                      <a:endParaRPr lang="en-US" sz="1200" b="0" dirty="0"/>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Used for resistant and </a:t>
                      </a:r>
                      <a:r>
                        <a:rPr lang="en-US" sz="1200" b="1" dirty="0"/>
                        <a:t>sever</a:t>
                      </a:r>
                      <a:r>
                        <a:rPr lang="en-US" sz="1200" dirty="0"/>
                        <a:t> cases. </a:t>
                      </a:r>
                      <a:endParaRPr lang="en-US" dirty="0"/>
                    </a:p>
                    <a:p>
                      <a:pPr marL="171450" indent="-171450" algn="l">
                        <a:buFont typeface="Arial" panose="020B0604020202020204" pitchFamily="34" charset="0"/>
                        <a:buChar char="•"/>
                      </a:pPr>
                      <a:r>
                        <a:rPr lang="en-US" sz="1200" b="1" u="sng" dirty="0">
                          <a:solidFill>
                            <a:srgbClr val="FF0000"/>
                          </a:solidFill>
                        </a:rPr>
                        <a:t>1</a:t>
                      </a:r>
                      <a:r>
                        <a:rPr lang="en-US" sz="1200" b="1" u="sng" baseline="30000" dirty="0">
                          <a:solidFill>
                            <a:srgbClr val="FF0000"/>
                          </a:solidFill>
                        </a:rPr>
                        <a:t>st</a:t>
                      </a:r>
                      <a:r>
                        <a:rPr lang="en-US" sz="1200" b="1" u="sng" dirty="0">
                          <a:solidFill>
                            <a:srgbClr val="FF0000"/>
                          </a:solidFill>
                        </a:rPr>
                        <a:t> choice for treating </a:t>
                      </a:r>
                      <a:r>
                        <a:rPr lang="en-US" sz="1100" b="1" u="sng" dirty="0">
                          <a:solidFill>
                            <a:srgbClr val="FF0000"/>
                          </a:solidFill>
                        </a:rPr>
                        <a:t>Zollinger Ellison </a:t>
                      </a:r>
                    </a:p>
                    <a:p>
                      <a:pPr marL="171450" indent="-171450" algn="l">
                        <a:buFont typeface="Arial" panose="020B0604020202020204" pitchFamily="34" charset="0"/>
                        <a:buChar char="•"/>
                      </a:pPr>
                      <a:r>
                        <a:rPr lang="en-US" sz="1200" dirty="0"/>
                        <a:t>May cause Hyperplasia in parietal due to</a:t>
                      </a:r>
                      <a:r>
                        <a:rPr lang="en-US" sz="1200" baseline="0" dirty="0"/>
                        <a:t> reflex </a:t>
                      </a:r>
                      <a:r>
                        <a:rPr lang="en-US" sz="1200" dirty="0"/>
                        <a:t>hypergastrinaemia</a:t>
                      </a:r>
                      <a:r>
                        <a:rPr lang="en-US" sz="1200" baseline="0" dirty="0"/>
                        <a:t> due to  Achlorhyria (absence of HCl).</a:t>
                      </a:r>
                      <a:endParaRPr lang="en-US" sz="1200" dirty="0"/>
                    </a:p>
                    <a:p>
                      <a:pPr marL="171450" indent="-171450" algn="l">
                        <a:buFont typeface="Arial" panose="020B0604020202020204" pitchFamily="34" charset="0"/>
                        <a:buChar char="•"/>
                      </a:pPr>
                      <a:r>
                        <a:rPr lang="en-US" sz="1200" dirty="0"/>
                        <a:t>Long term use may lead to</a:t>
                      </a:r>
                      <a:r>
                        <a:rPr lang="en-US" sz="1200" baseline="0" dirty="0"/>
                        <a:t> </a:t>
                      </a:r>
                      <a:r>
                        <a:rPr lang="en-US" sz="1200" kern="1200" dirty="0">
                          <a:solidFill>
                            <a:schemeClr val="tx1"/>
                          </a:solidFill>
                          <a:latin typeface="Sitka Banner" panose="02000505000000020004" pitchFamily="2" charset="0"/>
                          <a:ea typeface="+mn-ea"/>
                          <a:cs typeface="Arial" charset="0"/>
                        </a:rPr>
                        <a:t>Vitamin &amp;</a:t>
                      </a:r>
                      <a:r>
                        <a:rPr lang="en-US" sz="1200" kern="1200" baseline="0" dirty="0">
                          <a:solidFill>
                            <a:schemeClr val="tx1"/>
                          </a:solidFill>
                          <a:latin typeface="Sitka Banner" panose="02000505000000020004" pitchFamily="2" charset="0"/>
                          <a:ea typeface="+mn-ea"/>
                          <a:cs typeface="Arial" charset="0"/>
                        </a:rPr>
                        <a:t> </a:t>
                      </a:r>
                      <a:r>
                        <a:rPr lang="en-US" sz="1200" kern="1200" dirty="0">
                          <a:solidFill>
                            <a:schemeClr val="tx1"/>
                          </a:solidFill>
                          <a:latin typeface="Sitka Banner" panose="02000505000000020004" pitchFamily="2" charset="0"/>
                          <a:ea typeface="+mn-ea"/>
                          <a:cs typeface="Arial" charset="0"/>
                        </a:rPr>
                        <a:t>iron deficiency,</a:t>
                      </a:r>
                      <a:r>
                        <a:rPr lang="en-US" sz="1200" kern="1200" baseline="0" dirty="0">
                          <a:solidFill>
                            <a:schemeClr val="tx1"/>
                          </a:solidFill>
                          <a:latin typeface="Sitka Banner" panose="02000505000000020004" pitchFamily="2" charset="0"/>
                          <a:ea typeface="+mn-ea"/>
                          <a:cs typeface="Arial" charset="0"/>
                        </a:rPr>
                        <a:t> </a:t>
                      </a:r>
                      <a:r>
                        <a:rPr lang="en-US" sz="1200" kern="1200" dirty="0">
                          <a:solidFill>
                            <a:schemeClr val="tx1"/>
                          </a:solidFill>
                          <a:latin typeface="Sitka Banner" panose="02000505000000020004" pitchFamily="2" charset="0"/>
                          <a:ea typeface="+mn-ea"/>
                          <a:cs typeface="Arial" charset="0"/>
                        </a:rPr>
                        <a:t>calcium absorption</a:t>
                      </a:r>
                      <a:r>
                        <a:rPr lang="en-US" sz="1200" kern="1200" baseline="0" noProof="0" dirty="0">
                          <a:solidFill>
                            <a:schemeClr val="tx1"/>
                          </a:solidFill>
                          <a:latin typeface="Sitka Banner" panose="02000505000000020004" pitchFamily="2" charset="0"/>
                          <a:ea typeface="+mn-ea"/>
                          <a:cs typeface="Arial" charset="0"/>
                        </a:rPr>
                        <a:t> and </a:t>
                      </a:r>
                      <a:r>
                        <a:rPr lang="en-US" sz="1200" dirty="0"/>
                        <a:t>increase the risk of hip fracture.</a:t>
                      </a:r>
                      <a:r>
                        <a:rPr lang="en-US" sz="1200" baseline="0" dirty="0"/>
                        <a:t> </a:t>
                      </a:r>
                      <a:endParaRPr lang="en-US" sz="1200" dirty="0"/>
                    </a:p>
                  </a:txBody>
                  <a:tcPr/>
                </a:tc>
                <a:extLst>
                  <a:ext uri="{0D108BD9-81ED-4DB2-BD59-A6C34878D82A}">
                    <a16:rowId xmlns:a16="http://schemas.microsoft.com/office/drawing/2014/main" xmlns="" val="189191431"/>
                  </a:ext>
                </a:extLst>
              </a:tr>
            </a:tbl>
          </a:graphicData>
        </a:graphic>
      </p:graphicFrame>
      <p:graphicFrame>
        <p:nvGraphicFramePr>
          <p:cNvPr id="9" name="Table 8">
            <a:extLst>
              <a:ext uri="{FF2B5EF4-FFF2-40B4-BE49-F238E27FC236}">
                <a16:creationId xmlns:a16="http://schemas.microsoft.com/office/drawing/2014/main" xmlns="" id="{9022BEA9-0F4D-4C16-9E8D-1CF90FD09505}"/>
              </a:ext>
            </a:extLst>
          </p:cNvPr>
          <p:cNvGraphicFramePr>
            <a:graphicFrameLocks noGrp="1"/>
          </p:cNvGraphicFramePr>
          <p:nvPr>
            <p:extLst>
              <p:ext uri="{D42A27DB-BD31-4B8C-83A1-F6EECF244321}">
                <p14:modId xmlns:p14="http://schemas.microsoft.com/office/powerpoint/2010/main" val="346399620"/>
              </p:ext>
            </p:extLst>
          </p:nvPr>
        </p:nvGraphicFramePr>
        <p:xfrm>
          <a:off x="2771" y="7630697"/>
          <a:ext cx="4735484" cy="2118276"/>
        </p:xfrm>
        <a:graphic>
          <a:graphicData uri="http://schemas.openxmlformats.org/drawingml/2006/table">
            <a:tbl>
              <a:tblPr firstRow="1" bandRow="1">
                <a:tableStyleId>{5940675A-B579-460E-94D1-54222C63F5DA}</a:tableStyleId>
              </a:tblPr>
              <a:tblGrid>
                <a:gridCol w="4735484">
                  <a:extLst>
                    <a:ext uri="{9D8B030D-6E8A-4147-A177-3AD203B41FA5}">
                      <a16:colId xmlns:a16="http://schemas.microsoft.com/office/drawing/2014/main" xmlns="" val="1408837372"/>
                    </a:ext>
                  </a:extLst>
                </a:gridCol>
              </a:tblGrid>
              <a:tr h="322727">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300" b="1" dirty="0"/>
                        <a:t>2- H2 blockers : </a:t>
                      </a:r>
                      <a:r>
                        <a:rPr lang="en-US" sz="1300" kern="1200" dirty="0">
                          <a:solidFill>
                            <a:srgbClr val="0070C0"/>
                          </a:solidFill>
                          <a:latin typeface="+mn-lt"/>
                          <a:ea typeface="+mn-ea"/>
                          <a:cs typeface="+mn-cs"/>
                        </a:rPr>
                        <a:t>Cimetidine , Famotidine , Ranitidine , Nizatidine </a:t>
                      </a:r>
                    </a:p>
                  </a:txBody>
                  <a:tcPr>
                    <a:solidFill>
                      <a:srgbClr val="FFF0C1"/>
                    </a:solidFill>
                  </a:tcPr>
                </a:tc>
                <a:extLst>
                  <a:ext uri="{0D108BD9-81ED-4DB2-BD59-A6C34878D82A}">
                    <a16:rowId xmlns:a16="http://schemas.microsoft.com/office/drawing/2014/main" xmlns="" val="3918391153"/>
                  </a:ext>
                </a:extLst>
              </a:tr>
              <a:tr h="1795549">
                <a:tc>
                  <a:txBody>
                    <a:bodyPr/>
                    <a:lstStyle/>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Reversible &amp; competitive block of H2 receptor.</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Used for moderate cases.</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dirty="0">
                          <a:solidFill>
                            <a:srgbClr val="FF0000"/>
                          </a:solidFill>
                        </a:rPr>
                        <a:t>Block Nocturnal acid secretions </a:t>
                      </a:r>
                      <a:r>
                        <a:rPr lang="en-US" sz="1200" b="1" dirty="0">
                          <a:solidFill>
                            <a:srgbClr val="FF0000"/>
                          </a:solidFill>
                        </a:rPr>
                        <a:t>better given before sleep</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Pre-anesthetic to</a:t>
                      </a:r>
                      <a:r>
                        <a:rPr lang="en-US" sz="1200" baseline="0" dirty="0"/>
                        <a:t> prevent </a:t>
                      </a:r>
                      <a:r>
                        <a:rPr lang="en-US" sz="1200" dirty="0">
                          <a:latin typeface="+mn-lt"/>
                          <a:cs typeface="Times New Roman" pitchFamily="18" charset="0"/>
                        </a:rPr>
                        <a:t>aspiration pneumonitis.</a:t>
                      </a:r>
                      <a:endParaRPr lang="en-US" sz="1200" dirty="0"/>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Used as Post-ulcer healing maintenance therapy.</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0000"/>
                          </a:solidFill>
                        </a:rPr>
                        <a:t>Famotidine</a:t>
                      </a:r>
                      <a:r>
                        <a:rPr lang="en-US" sz="1200" dirty="0"/>
                        <a:t> is the most potent drug.</a:t>
                      </a:r>
                      <a:r>
                        <a:rPr lang="en-US" sz="1200" b="0" baseline="0" dirty="0">
                          <a:effectLst/>
                          <a:latin typeface="Calisto MT" panose="02040603050505030304" pitchFamily="18" charset="0"/>
                        </a:rPr>
                        <a:t> </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solidFill>
                            <a:srgbClr val="FF0000"/>
                          </a:solidFill>
                        </a:rPr>
                        <a:t>nizatidine</a:t>
                      </a:r>
                      <a:r>
                        <a:rPr lang="en-US" sz="1200" dirty="0">
                          <a:solidFill>
                            <a:srgbClr val="FF0000"/>
                          </a:solidFill>
                        </a:rPr>
                        <a:t> </a:t>
                      </a:r>
                      <a:r>
                        <a:rPr lang="en-US" sz="1200" dirty="0"/>
                        <a:t>that has the greatest bioavailability.</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kern="1200" dirty="0">
                          <a:solidFill>
                            <a:srgbClr val="FF0000"/>
                          </a:solidFill>
                          <a:latin typeface="+mn-lt"/>
                          <a:ea typeface="+mn-ea"/>
                          <a:cs typeface="+mn-cs"/>
                        </a:rPr>
                        <a:t>Cimetidine</a:t>
                      </a:r>
                      <a:r>
                        <a:rPr lang="en-US" sz="1200" kern="1200" dirty="0">
                          <a:solidFill>
                            <a:srgbClr val="FF0000"/>
                          </a:solidFill>
                          <a:latin typeface="+mn-lt"/>
                          <a:ea typeface="+mn-ea"/>
                          <a:cs typeface="+mn-cs"/>
                        </a:rPr>
                        <a:t> have </a:t>
                      </a:r>
                      <a:r>
                        <a:rPr lang="en-US" sz="1200" b="1" u="sng" kern="1200" dirty="0">
                          <a:solidFill>
                            <a:srgbClr val="FF0000"/>
                          </a:solidFill>
                          <a:latin typeface="+mn-lt"/>
                          <a:ea typeface="+mn-ea"/>
                          <a:cs typeface="+mn-cs"/>
                        </a:rPr>
                        <a:t>Antiandrogenic</a:t>
                      </a:r>
                      <a:r>
                        <a:rPr lang="en-US" sz="1200" kern="1200" dirty="0">
                          <a:solidFill>
                            <a:srgbClr val="FF0000"/>
                          </a:solidFill>
                          <a:latin typeface="+mn-lt"/>
                          <a:ea typeface="+mn-ea"/>
                          <a:cs typeface="+mn-cs"/>
                        </a:rPr>
                        <a:t> effects and may cause </a:t>
                      </a:r>
                      <a:r>
                        <a:rPr lang="en-US" sz="1200" b="1" u="sng" kern="1200" dirty="0">
                          <a:solidFill>
                            <a:srgbClr val="FF0000"/>
                          </a:solidFill>
                          <a:latin typeface="+mn-lt"/>
                          <a:ea typeface="+mn-ea"/>
                          <a:cs typeface="Arial" charset="0"/>
                        </a:rPr>
                        <a:t>gynecomastia</a:t>
                      </a:r>
                      <a:r>
                        <a:rPr lang="en-US" sz="1200" kern="1200" dirty="0">
                          <a:solidFill>
                            <a:srgbClr val="FF0000"/>
                          </a:solidFill>
                          <a:latin typeface="+mn-lt"/>
                          <a:ea typeface="+mn-ea"/>
                          <a:cs typeface="Arial" charset="0"/>
                        </a:rPr>
                        <a:t>.</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kern="1200" dirty="0">
                          <a:solidFill>
                            <a:srgbClr val="FF0000"/>
                          </a:solidFill>
                          <a:latin typeface="+mn-lt"/>
                          <a:ea typeface="+mn-ea"/>
                          <a:cs typeface="+mn-cs"/>
                        </a:rPr>
                        <a:t>Cimetidine</a:t>
                      </a:r>
                      <a:r>
                        <a:rPr lang="en-US" sz="1200" kern="1200" dirty="0">
                          <a:solidFill>
                            <a:srgbClr val="FF0000"/>
                          </a:solidFill>
                          <a:latin typeface="+mn-lt"/>
                          <a:ea typeface="+mn-ea"/>
                          <a:cs typeface="+mn-cs"/>
                        </a:rPr>
                        <a:t> </a:t>
                      </a:r>
                      <a:r>
                        <a:rPr lang="en-US" sz="1200" b="1" u="sng" kern="1200" dirty="0">
                          <a:solidFill>
                            <a:srgbClr val="FF0000"/>
                          </a:solidFill>
                          <a:latin typeface="+mn-lt"/>
                          <a:ea typeface="+mn-ea"/>
                          <a:cs typeface="Arial" charset="0"/>
                        </a:rPr>
                        <a:t>CYT-P450 inhibition </a:t>
                      </a:r>
                      <a:r>
                        <a:rPr lang="en-US" sz="1200" kern="1200" dirty="0">
                          <a:solidFill>
                            <a:srgbClr val="FF0000"/>
                          </a:solidFill>
                          <a:latin typeface="+mn-lt"/>
                          <a:ea typeface="+mn-ea"/>
                          <a:cs typeface="Arial" charset="0"/>
                        </a:rPr>
                        <a:t>decrease metabolism of other</a:t>
                      </a:r>
                      <a:r>
                        <a:rPr lang="en-US" sz="1200" kern="1200" baseline="0" dirty="0">
                          <a:solidFill>
                            <a:srgbClr val="FF0000"/>
                          </a:solidFill>
                          <a:latin typeface="+mn-lt"/>
                          <a:ea typeface="+mn-ea"/>
                          <a:cs typeface="Arial" charset="0"/>
                        </a:rPr>
                        <a:t> drugs.</a:t>
                      </a:r>
                      <a:endParaRPr lang="en-US" sz="1200" kern="1200" dirty="0">
                        <a:solidFill>
                          <a:srgbClr val="FF0000"/>
                        </a:solidFill>
                        <a:latin typeface="+mn-lt"/>
                        <a:ea typeface="+mn-ea"/>
                        <a:cs typeface="+mn-cs"/>
                      </a:endParaRPr>
                    </a:p>
                  </a:txBody>
                  <a:tcPr/>
                </a:tc>
                <a:extLst>
                  <a:ext uri="{0D108BD9-81ED-4DB2-BD59-A6C34878D82A}">
                    <a16:rowId xmlns:a16="http://schemas.microsoft.com/office/drawing/2014/main" xmlns="" val="845492699"/>
                  </a:ext>
                </a:extLst>
              </a:tr>
            </a:tbl>
          </a:graphicData>
        </a:graphic>
      </p:graphicFrame>
      <p:graphicFrame>
        <p:nvGraphicFramePr>
          <p:cNvPr id="10" name="Table 9">
            <a:extLst>
              <a:ext uri="{FF2B5EF4-FFF2-40B4-BE49-F238E27FC236}">
                <a16:creationId xmlns:a16="http://schemas.microsoft.com/office/drawing/2014/main" xmlns="" id="{C02B88F8-EC28-484C-A2BA-24A2F7BFF837}"/>
              </a:ext>
            </a:extLst>
          </p:cNvPr>
          <p:cNvGraphicFramePr>
            <a:graphicFrameLocks noGrp="1"/>
          </p:cNvGraphicFramePr>
          <p:nvPr>
            <p:extLst>
              <p:ext uri="{D42A27DB-BD31-4B8C-83A1-F6EECF244321}">
                <p14:modId xmlns:p14="http://schemas.microsoft.com/office/powerpoint/2010/main" val="1477780878"/>
              </p:ext>
            </p:extLst>
          </p:nvPr>
        </p:nvGraphicFramePr>
        <p:xfrm>
          <a:off x="2860965" y="3533281"/>
          <a:ext cx="1877290" cy="2773680"/>
        </p:xfrm>
        <a:graphic>
          <a:graphicData uri="http://schemas.openxmlformats.org/drawingml/2006/table">
            <a:tbl>
              <a:tblPr firstRow="1" bandRow="1">
                <a:tableStyleId>{5940675A-B579-460E-94D1-54222C63F5DA}</a:tableStyleId>
              </a:tblPr>
              <a:tblGrid>
                <a:gridCol w="1877290">
                  <a:extLst>
                    <a:ext uri="{9D8B030D-6E8A-4147-A177-3AD203B41FA5}">
                      <a16:colId xmlns:a16="http://schemas.microsoft.com/office/drawing/2014/main" xmlns="" val="1408837372"/>
                    </a:ext>
                  </a:extLst>
                </a:gridCol>
              </a:tblGrid>
              <a:tr h="454744">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Prostaglandin analogues</a:t>
                      </a:r>
                    </a:p>
                    <a:p>
                      <a:pPr marL="0" marR="0" lvl="0" indent="0" algn="ctr" defTabSz="514350" rtl="0" eaLnBrk="1" fontAlgn="auto" latinLnBrk="0" hangingPunct="1">
                        <a:lnSpc>
                          <a:spcPct val="100000"/>
                        </a:lnSpc>
                        <a:spcBef>
                          <a:spcPts val="0"/>
                        </a:spcBef>
                        <a:spcAft>
                          <a:spcPts val="0"/>
                        </a:spcAft>
                        <a:buClrTx/>
                        <a:buSzTx/>
                        <a:buFontTx/>
                        <a:buNone/>
                        <a:tabLst/>
                        <a:defRPr/>
                      </a:pPr>
                      <a:r>
                        <a:rPr lang="en-US" sz="1300" kern="1200" dirty="0">
                          <a:solidFill>
                            <a:srgbClr val="0070C0"/>
                          </a:solidFill>
                          <a:latin typeface="+mn-lt"/>
                          <a:ea typeface="+mn-ea"/>
                          <a:cs typeface="+mn-cs"/>
                        </a:rPr>
                        <a:t>Misoprostol</a:t>
                      </a:r>
                      <a:r>
                        <a:rPr lang="en-US" sz="1300" b="1" dirty="0">
                          <a:solidFill>
                            <a:schemeClr val="tx1"/>
                          </a:solidFill>
                        </a:rPr>
                        <a:t> </a:t>
                      </a:r>
                    </a:p>
                  </a:txBody>
                  <a:tcPr>
                    <a:solidFill>
                      <a:schemeClr val="accent6">
                        <a:lumMod val="20000"/>
                        <a:lumOff val="80000"/>
                      </a:schemeClr>
                    </a:solidFill>
                  </a:tcPr>
                </a:tc>
                <a:extLst>
                  <a:ext uri="{0D108BD9-81ED-4DB2-BD59-A6C34878D82A}">
                    <a16:rowId xmlns:a16="http://schemas.microsoft.com/office/drawing/2014/main" xmlns="" val="3918391153"/>
                  </a:ext>
                </a:extLst>
              </a:tr>
              <a:tr h="1166238">
                <a:tc>
                  <a:txBody>
                    <a:bodyPr/>
                    <a:lstStyle/>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kern="1200" dirty="0">
                          <a:solidFill>
                            <a:schemeClr val="tx1"/>
                          </a:solidFill>
                          <a:latin typeface="+mn-lt"/>
                          <a:ea typeface="+mn-ea"/>
                          <a:cs typeface="Arial" charset="0"/>
                        </a:rPr>
                        <a:t>Increas</a:t>
                      </a:r>
                      <a:r>
                        <a:rPr lang="en-US" altLang="en-US" sz="1200" kern="1200" baseline="0" dirty="0">
                          <a:solidFill>
                            <a:schemeClr val="tx1"/>
                          </a:solidFill>
                          <a:latin typeface="+mn-lt"/>
                          <a:ea typeface="+mn-ea"/>
                          <a:cs typeface="Arial" charset="0"/>
                        </a:rPr>
                        <a:t>e </a:t>
                      </a:r>
                      <a:r>
                        <a:rPr lang="en-US" altLang="en-US" sz="1200" kern="1200" dirty="0">
                          <a:solidFill>
                            <a:schemeClr val="tx1"/>
                          </a:solidFill>
                          <a:latin typeface="+mn-lt"/>
                          <a:ea typeface="+mn-ea"/>
                          <a:cs typeface="Arial" charset="0"/>
                        </a:rPr>
                        <a:t>protective measures (</a:t>
                      </a:r>
                      <a:r>
                        <a:rPr lang="en-US" altLang="en-US" sz="1200" kern="1200" baseline="0" dirty="0">
                          <a:solidFill>
                            <a:schemeClr val="tx1"/>
                          </a:solidFill>
                          <a:latin typeface="+mn-lt"/>
                          <a:ea typeface="+mn-ea"/>
                          <a:cs typeface="Arial" charset="0"/>
                          <a:sym typeface="Symbol" pitchFamily="18" charset="2"/>
                        </a:rPr>
                        <a:t>Increase </a:t>
                      </a:r>
                      <a:r>
                        <a:rPr lang="en-US" altLang="en-US" sz="1200" kern="1200" dirty="0">
                          <a:solidFill>
                            <a:schemeClr val="tx1"/>
                          </a:solidFill>
                          <a:latin typeface="+mn-lt"/>
                          <a:ea typeface="+mn-ea"/>
                          <a:cs typeface="Arial" charset="0"/>
                        </a:rPr>
                        <a:t>mucous/bicarbonate</a:t>
                      </a:r>
                      <a:r>
                        <a:rPr lang="en-US" altLang="en-US" sz="1200" kern="1200" baseline="0" dirty="0">
                          <a:solidFill>
                            <a:schemeClr val="tx1"/>
                          </a:solidFill>
                          <a:latin typeface="+mn-lt"/>
                          <a:ea typeface="+mn-ea"/>
                          <a:cs typeface="Arial" charset="0"/>
                        </a:rPr>
                        <a:t> </a:t>
                      </a:r>
                      <a:r>
                        <a:rPr lang="en-US" altLang="en-US" sz="1200" kern="1200" dirty="0">
                          <a:solidFill>
                            <a:schemeClr val="tx1"/>
                          </a:solidFill>
                          <a:latin typeface="+mn-lt"/>
                          <a:ea typeface="+mn-ea"/>
                          <a:cs typeface="Arial" charset="0"/>
                          <a:sym typeface="Symbol" pitchFamily="18" charset="2"/>
                        </a:rPr>
                        <a:t>&amp; gastric mucosal </a:t>
                      </a:r>
                      <a:r>
                        <a:rPr lang="en-US" altLang="en-US" sz="1200" kern="1200" dirty="0">
                          <a:solidFill>
                            <a:schemeClr val="tx1"/>
                          </a:solidFill>
                          <a:latin typeface="+mn-lt"/>
                          <a:ea typeface="+mn-ea"/>
                          <a:cs typeface="Arial" charset="0"/>
                        </a:rPr>
                        <a:t>blood flow/ decrease HCl).</a:t>
                      </a:r>
                      <a:endParaRPr lang="en-US" sz="1200" dirty="0"/>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dirty="0">
                          <a:solidFill>
                            <a:srgbClr val="FF0000"/>
                          </a:solidFill>
                        </a:rPr>
                        <a:t>Used for NASID-induced peptic ulcer.</a:t>
                      </a:r>
                      <a:endParaRPr lang="en-US" sz="1200" dirty="0"/>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May cause </a:t>
                      </a:r>
                      <a:r>
                        <a:rPr lang="en-US" sz="1200" b="1" dirty="0">
                          <a:solidFill>
                            <a:srgbClr val="FF0000"/>
                          </a:solidFill>
                        </a:rPr>
                        <a:t>uterine contraction</a:t>
                      </a:r>
                      <a:r>
                        <a:rPr lang="en-US" sz="1200" dirty="0"/>
                        <a:t> (</a:t>
                      </a:r>
                      <a:r>
                        <a:rPr lang="en-US" sz="1200" b="1" u="sng" dirty="0">
                          <a:solidFill>
                            <a:srgbClr val="FF0000"/>
                          </a:solidFill>
                        </a:rPr>
                        <a:t>abortion</a:t>
                      </a:r>
                      <a:r>
                        <a:rPr lang="en-US" sz="1200" dirty="0"/>
                        <a:t>) and vaginal bleeding and </a:t>
                      </a:r>
                      <a:r>
                        <a:rPr lang="en-US" altLang="en-US" sz="1200" kern="1200" dirty="0">
                          <a:solidFill>
                            <a:schemeClr val="tx1"/>
                          </a:solidFill>
                          <a:latin typeface="+mn-lt"/>
                          <a:ea typeface="+mn-ea"/>
                          <a:cs typeface="Arial" charset="0"/>
                        </a:rPr>
                        <a:t>Abdominal cramps; diarrhea.</a:t>
                      </a:r>
                    </a:p>
                  </a:txBody>
                  <a:tcPr/>
                </a:tc>
                <a:extLst>
                  <a:ext uri="{0D108BD9-81ED-4DB2-BD59-A6C34878D82A}">
                    <a16:rowId xmlns:a16="http://schemas.microsoft.com/office/drawing/2014/main" xmlns="" val="845492699"/>
                  </a:ext>
                </a:extLst>
              </a:tr>
            </a:tbl>
          </a:graphicData>
        </a:graphic>
      </p:graphicFrame>
      <p:cxnSp>
        <p:nvCxnSpPr>
          <p:cNvPr id="14" name="Straight Connector 13">
            <a:extLst>
              <a:ext uri="{FF2B5EF4-FFF2-40B4-BE49-F238E27FC236}">
                <a16:creationId xmlns:a16="http://schemas.microsoft.com/office/drawing/2014/main" xmlns="" id="{A0623355-307E-4705-AA78-1D9782118E0D}"/>
              </a:ext>
            </a:extLst>
          </p:cNvPr>
          <p:cNvCxnSpPr>
            <a:endCxn id="10" idx="0"/>
          </p:cNvCxnSpPr>
          <p:nvPr/>
        </p:nvCxnSpPr>
        <p:spPr>
          <a:xfrm>
            <a:off x="3799610" y="3523743"/>
            <a:ext cx="0" cy="9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EA43ED5F-D0D9-4EA9-A538-68379A907659}"/>
              </a:ext>
            </a:extLst>
          </p:cNvPr>
          <p:cNvCxnSpPr>
            <a:cxnSpLocks/>
          </p:cNvCxnSpPr>
          <p:nvPr/>
        </p:nvCxnSpPr>
        <p:spPr>
          <a:xfrm>
            <a:off x="3761509" y="3399233"/>
            <a:ext cx="0" cy="19255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xmlns="" id="{9FF5AE4B-9BB5-4B8A-B45E-5B050EA8F7C9}"/>
              </a:ext>
            </a:extLst>
          </p:cNvPr>
          <p:cNvGraphicFramePr>
            <a:graphicFrameLocks noGrp="1"/>
          </p:cNvGraphicFramePr>
          <p:nvPr>
            <p:extLst>
              <p:ext uri="{D42A27DB-BD31-4B8C-83A1-F6EECF244321}">
                <p14:modId xmlns:p14="http://schemas.microsoft.com/office/powerpoint/2010/main" val="1153868732"/>
              </p:ext>
            </p:extLst>
          </p:nvPr>
        </p:nvGraphicFramePr>
        <p:xfrm>
          <a:off x="4804065" y="3549886"/>
          <a:ext cx="1988126" cy="5189220"/>
        </p:xfrm>
        <a:graphic>
          <a:graphicData uri="http://schemas.openxmlformats.org/drawingml/2006/table">
            <a:tbl>
              <a:tblPr firstRow="1" bandRow="1">
                <a:tableStyleId>{5940675A-B579-460E-94D1-54222C63F5DA}</a:tableStyleId>
              </a:tblPr>
              <a:tblGrid>
                <a:gridCol w="1988126">
                  <a:extLst>
                    <a:ext uri="{9D8B030D-6E8A-4147-A177-3AD203B41FA5}">
                      <a16:colId xmlns:a16="http://schemas.microsoft.com/office/drawing/2014/main" xmlns="" val="1408837372"/>
                    </a:ext>
                  </a:extLst>
                </a:gridCol>
              </a:tblGrid>
              <a:tr h="454744">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Inorganic basic salts </a:t>
                      </a:r>
                    </a:p>
                    <a:p>
                      <a:pPr marL="0" marR="0" lvl="0" indent="0" algn="ctr" defTabSz="514350" rtl="0" eaLnBrk="1" fontAlgn="auto" latinLnBrk="0" hangingPunct="1">
                        <a:lnSpc>
                          <a:spcPct val="100000"/>
                        </a:lnSpc>
                        <a:spcBef>
                          <a:spcPts val="0"/>
                        </a:spcBef>
                        <a:spcAft>
                          <a:spcPts val="0"/>
                        </a:spcAft>
                        <a:buClrTx/>
                        <a:buSzTx/>
                        <a:buFontTx/>
                        <a:buNone/>
                        <a:tabLst/>
                        <a:defRPr/>
                      </a:pPr>
                      <a:r>
                        <a:rPr lang="en-US" sz="1400" b="1" dirty="0">
                          <a:solidFill>
                            <a:srgbClr val="00B050"/>
                          </a:solidFill>
                        </a:rPr>
                        <a:t>Not treatment</a:t>
                      </a:r>
                    </a:p>
                  </a:txBody>
                  <a:tcPr>
                    <a:solidFill>
                      <a:schemeClr val="accent1">
                        <a:lumMod val="20000"/>
                        <a:lumOff val="80000"/>
                      </a:schemeClr>
                    </a:solidFill>
                  </a:tcPr>
                </a:tc>
                <a:extLst>
                  <a:ext uri="{0D108BD9-81ED-4DB2-BD59-A6C34878D82A}">
                    <a16:rowId xmlns:a16="http://schemas.microsoft.com/office/drawing/2014/main" xmlns="" val="3918391153"/>
                  </a:ext>
                </a:extLst>
              </a:tr>
              <a:tr h="1030617">
                <a:tc>
                  <a:txBody>
                    <a:bodyPr/>
                    <a:lstStyle/>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Neutralizes HCL .</a:t>
                      </a:r>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kern="1200" dirty="0">
                          <a:solidFill>
                            <a:schemeClr val="tx1"/>
                          </a:solidFill>
                          <a:latin typeface="+mn-lt"/>
                          <a:ea typeface="+mn-ea"/>
                          <a:cs typeface="Arial" charset="0"/>
                        </a:rPr>
                        <a:t>used to relief pain of peptic ulcer &amp; for dyspepsia.</a:t>
                      </a:r>
                      <a:endParaRPr lang="en-US" sz="1200" dirty="0"/>
                    </a:p>
                    <a:p>
                      <a:pPr marL="171450" marR="0" lvl="0" indent="-1714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Decrease absorption of:</a:t>
                      </a:r>
                    </a:p>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kern="1200" dirty="0">
                          <a:solidFill>
                            <a:srgbClr val="0070C0"/>
                          </a:solidFill>
                          <a:latin typeface="+mn-lt"/>
                          <a:ea typeface="+mn-ea"/>
                          <a:cs typeface="+mn-cs"/>
                        </a:rPr>
                        <a:t>Tetracycline</a:t>
                      </a:r>
                      <a:r>
                        <a:rPr lang="en-US" sz="950" dirty="0"/>
                        <a:t> ,</a:t>
                      </a:r>
                      <a:r>
                        <a:rPr lang="en-US" sz="950" kern="1200" dirty="0">
                          <a:solidFill>
                            <a:srgbClr val="0070C0"/>
                          </a:solidFill>
                          <a:latin typeface="+mn-lt"/>
                          <a:ea typeface="+mn-ea"/>
                          <a:cs typeface="+mn-cs"/>
                        </a:rPr>
                        <a:t>fluoroquinolones</a:t>
                      </a:r>
                      <a:r>
                        <a:rPr lang="en-US" sz="950" dirty="0"/>
                        <a:t> , </a:t>
                      </a:r>
                      <a:r>
                        <a:rPr lang="en-US" sz="950" kern="1200" dirty="0">
                          <a:solidFill>
                            <a:srgbClr val="0070C0"/>
                          </a:solidFill>
                          <a:latin typeface="+mn-lt"/>
                          <a:ea typeface="+mn-ea"/>
                          <a:cs typeface="+mn-cs"/>
                        </a:rPr>
                        <a:t>Iron</a:t>
                      </a:r>
                    </a:p>
                  </a:txBody>
                  <a:tcPr/>
                </a:tc>
                <a:extLst>
                  <a:ext uri="{0D108BD9-81ED-4DB2-BD59-A6C34878D82A}">
                    <a16:rowId xmlns:a16="http://schemas.microsoft.com/office/drawing/2014/main" xmlns="" val="845492699"/>
                  </a:ext>
                </a:extLst>
              </a:tr>
              <a:tr h="1166238">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0070C0"/>
                          </a:solidFill>
                          <a:latin typeface="+mn-lt"/>
                          <a:ea typeface="+mn-ea"/>
                          <a:cs typeface="+mn-cs"/>
                        </a:rPr>
                        <a:t>1- NAHCO3 : </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may cause systemic alkalosis </a:t>
                      </a:r>
                    </a:p>
                    <a:p>
                      <a:pPr marL="171450" marR="0" lvl="0" indent="-171450" algn="l" defTabSz="514350" rtl="0" eaLnBrk="1" fontAlgn="auto" latinLnBrk="0" hangingPunct="1">
                        <a:lnSpc>
                          <a:spcPct val="100000"/>
                        </a:lnSpc>
                        <a:spcBef>
                          <a:spcPts val="0"/>
                        </a:spcBef>
                        <a:spcAft>
                          <a:spcPts val="0"/>
                        </a:spcAft>
                        <a:buClrTx/>
                        <a:buSzTx/>
                        <a:buFont typeface="Courier New" charset="0"/>
                        <a:buChar char="o"/>
                        <a:tabLst/>
                        <a:defRPr/>
                      </a:pPr>
                      <a:r>
                        <a:rPr lang="en-US" sz="1200" kern="1200" dirty="0">
                          <a:solidFill>
                            <a:schemeClr val="tx1"/>
                          </a:solidFill>
                          <a:latin typeface="+mn-lt"/>
                          <a:ea typeface="+mn-ea"/>
                          <a:cs typeface="+mn-cs"/>
                        </a:rPr>
                        <a:t>C.I in CVS patients </a:t>
                      </a:r>
                    </a:p>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0070C0"/>
                          </a:solidFill>
                          <a:latin typeface="+mn-lt"/>
                          <a:ea typeface="+mn-ea"/>
                          <a:cs typeface="+mn-cs"/>
                        </a:rPr>
                        <a:t>2- Aluminum hydroxide</a:t>
                      </a:r>
                      <a:r>
                        <a:rPr lang="en-US" sz="1200" kern="1200" dirty="0">
                          <a:solidFill>
                            <a:schemeClr val="tx1"/>
                          </a:solidFill>
                          <a:latin typeface="+mn-lt"/>
                          <a:ea typeface="+mn-ea"/>
                          <a:cs typeface="+mn-cs"/>
                        </a:rPr>
                        <a:t>: cause constipation and systemic phosphate depletion. </a:t>
                      </a:r>
                    </a:p>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0070C0"/>
                          </a:solidFill>
                          <a:latin typeface="+mn-lt"/>
                          <a:ea typeface="+mn-ea"/>
                          <a:cs typeface="+mn-cs"/>
                        </a:rPr>
                        <a:t>3- Magnesium Hydroxide: </a:t>
                      </a:r>
                      <a:r>
                        <a:rPr lang="en-US" sz="1200" kern="1200" dirty="0">
                          <a:solidFill>
                            <a:schemeClr val="tx1"/>
                          </a:solidFill>
                          <a:latin typeface="+mn-lt"/>
                          <a:ea typeface="+mn-ea"/>
                          <a:cs typeface="+mn-cs"/>
                        </a:rPr>
                        <a:t>cause diarrhea </a:t>
                      </a:r>
                    </a:p>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u="sng" kern="1200" dirty="0">
                          <a:solidFill>
                            <a:schemeClr val="bg1">
                              <a:lumMod val="50000"/>
                            </a:schemeClr>
                          </a:solidFill>
                          <a:latin typeface="+mn-lt"/>
                          <a:ea typeface="+mn-ea"/>
                          <a:cs typeface="+mn-cs"/>
                        </a:rPr>
                        <a:t># 2&amp;3 are given together to antagonize each other’s ADR</a:t>
                      </a:r>
                    </a:p>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rgbClr val="FF0000"/>
                        </a:solidFill>
                        <a:latin typeface="+mn-lt"/>
                        <a:ea typeface="+mn-ea"/>
                        <a:cs typeface="+mn-cs"/>
                      </a:endParaRPr>
                    </a:p>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0070C0"/>
                          </a:solidFill>
                          <a:latin typeface="+mn-lt"/>
                          <a:ea typeface="+mn-ea"/>
                          <a:cs typeface="+mn-cs"/>
                        </a:rPr>
                        <a:t>4- calcium carbonate: </a:t>
                      </a:r>
                    </a:p>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mn-lt"/>
                          <a:ea typeface="+mn-ea"/>
                          <a:cs typeface="+mn-cs"/>
                        </a:rPr>
                        <a:t>cause milk-alkali syndrome , renal failure </a:t>
                      </a:r>
                    </a:p>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mn-lt"/>
                          <a:ea typeface="+mn-ea"/>
                          <a:cs typeface="+mn-cs"/>
                        </a:rPr>
                        <a:t> </a:t>
                      </a:r>
                      <a:r>
                        <a:rPr lang="en-US" sz="1200" kern="1200" dirty="0">
                          <a:solidFill>
                            <a:srgbClr val="0070C0"/>
                          </a:solidFill>
                          <a:latin typeface="+mn-lt"/>
                          <a:ea typeface="+mn-ea"/>
                          <a:cs typeface="+mn-cs"/>
                        </a:rPr>
                        <a:t> </a:t>
                      </a:r>
                    </a:p>
                  </a:txBody>
                  <a:tcPr/>
                </a:tc>
                <a:extLst>
                  <a:ext uri="{0D108BD9-81ED-4DB2-BD59-A6C34878D82A}">
                    <a16:rowId xmlns:a16="http://schemas.microsoft.com/office/drawing/2014/main" xmlns="" val="3016903940"/>
                  </a:ext>
                </a:extLst>
              </a:tr>
            </a:tbl>
          </a:graphicData>
        </a:graphic>
      </p:graphicFrame>
      <p:cxnSp>
        <p:nvCxnSpPr>
          <p:cNvPr id="21" name="Straight Connector 20">
            <a:extLst>
              <a:ext uri="{FF2B5EF4-FFF2-40B4-BE49-F238E27FC236}">
                <a16:creationId xmlns:a16="http://schemas.microsoft.com/office/drawing/2014/main" xmlns="" id="{7D183DCA-2E25-4670-A81C-58312A186D34}"/>
              </a:ext>
            </a:extLst>
          </p:cNvPr>
          <p:cNvCxnSpPr>
            <a:cxnSpLocks/>
          </p:cNvCxnSpPr>
          <p:nvPr/>
        </p:nvCxnSpPr>
        <p:spPr>
          <a:xfrm>
            <a:off x="5725389" y="3399233"/>
            <a:ext cx="0" cy="146336"/>
          </a:xfrm>
          <a:prstGeom prst="line">
            <a:avLst/>
          </a:prstGeom>
        </p:spPr>
        <p:style>
          <a:lnRef idx="1">
            <a:schemeClr val="accent1"/>
          </a:lnRef>
          <a:fillRef idx="0">
            <a:schemeClr val="accent1"/>
          </a:fillRef>
          <a:effectRef idx="0">
            <a:schemeClr val="accent1"/>
          </a:effectRef>
          <a:fontRef idx="minor">
            <a:schemeClr val="tx1"/>
          </a:fontRef>
        </p:style>
      </p:cxnSp>
      <p:sp>
        <p:nvSpPr>
          <p:cNvPr id="8" name="مستطيل 7"/>
          <p:cNvSpPr/>
          <p:nvPr/>
        </p:nvSpPr>
        <p:spPr>
          <a:xfrm>
            <a:off x="2771" y="7030533"/>
            <a:ext cx="4735484" cy="600164"/>
          </a:xfrm>
          <a:prstGeom prst="rect">
            <a:avLst/>
          </a:prstGeom>
          <a:ln w="12700">
            <a:solidFill>
              <a:schemeClr val="tx1"/>
            </a:solidFill>
            <a:prstDash val="solid"/>
          </a:ln>
        </p:spPr>
        <p:style>
          <a:lnRef idx="2">
            <a:schemeClr val="accent4"/>
          </a:lnRef>
          <a:fillRef idx="1">
            <a:schemeClr val="lt1"/>
          </a:fillRef>
          <a:effectRef idx="0">
            <a:schemeClr val="accent4"/>
          </a:effectRef>
          <a:fontRef idx="minor">
            <a:schemeClr val="dk1"/>
          </a:fontRef>
        </p:style>
        <p:txBody>
          <a:bodyPr wrap="square">
            <a:spAutoFit/>
          </a:bodyPr>
          <a:lstStyle/>
          <a:p>
            <a:pPr marL="171450" indent="-171450" defTabSz="514350">
              <a:buFont typeface="Arial" panose="020B0604020202020204" pitchFamily="34" charset="0"/>
              <a:buChar char="•"/>
              <a:defRPr/>
            </a:pPr>
            <a:r>
              <a:rPr lang="en-US" sz="1100" b="1" u="sng" dirty="0">
                <a:solidFill>
                  <a:srgbClr val="0070C0"/>
                </a:solidFill>
              </a:rPr>
              <a:t>OMEPRAZOLE</a:t>
            </a:r>
            <a:r>
              <a:rPr lang="en-US" sz="1100" b="1" u="sng" dirty="0">
                <a:solidFill>
                  <a:srgbClr val="FF0000"/>
                </a:solidFill>
              </a:rPr>
              <a:t>  which is a very potent liver enzyme inhibitor, should not be combined with </a:t>
            </a:r>
            <a:r>
              <a:rPr lang="en-US" sz="1100" b="1" u="sng" dirty="0">
                <a:solidFill>
                  <a:srgbClr val="0070C0"/>
                </a:solidFill>
              </a:rPr>
              <a:t>CLOPIDOGREL</a:t>
            </a:r>
            <a:r>
              <a:rPr lang="en-US" sz="1100" b="1" u="sng" dirty="0">
                <a:solidFill>
                  <a:srgbClr val="FF0000"/>
                </a:solidFill>
              </a:rPr>
              <a:t> which is anti-platelet that is Activated by CYP2C19. </a:t>
            </a:r>
          </a:p>
        </p:txBody>
      </p:sp>
    </p:spTree>
    <p:extLst>
      <p:ext uri="{BB962C8B-B14F-4D97-AF65-F5344CB8AC3E}">
        <p14:creationId xmlns:p14="http://schemas.microsoft.com/office/powerpoint/2010/main" val="1062925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3213</TotalTime>
  <Words>3115</Words>
  <Application>Microsoft Macintosh PowerPoint</Application>
  <PresentationFormat>A4 Paper (210x297 mm)</PresentationFormat>
  <Paragraphs>415</Paragraphs>
  <Slides>12</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Al Tarikh</vt:lpstr>
      <vt:lpstr>Bell MT</vt:lpstr>
      <vt:lpstr>Calibri</vt:lpstr>
      <vt:lpstr>Calibri Light</vt:lpstr>
      <vt:lpstr>Calisto MT</vt:lpstr>
      <vt:lpstr>Courier New</vt:lpstr>
      <vt:lpstr>Goudy Old Style</vt:lpstr>
      <vt:lpstr>Kartika</vt:lpstr>
      <vt:lpstr>Sitka Banner</vt:lpstr>
      <vt:lpstr>Symbol</vt:lpstr>
      <vt:lpstr>Times New Roman</vt:lpstr>
      <vt:lpstr>Traditional Arabic</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لين</dc:creator>
  <cp:lastModifiedBy>شوق</cp:lastModifiedBy>
  <cp:revision>188</cp:revision>
  <cp:lastPrinted>2017-09-20T21:28:47Z</cp:lastPrinted>
  <dcterms:created xsi:type="dcterms:W3CDTF">2017-09-15T11:36:59Z</dcterms:created>
  <dcterms:modified xsi:type="dcterms:W3CDTF">2017-11-26T11:22:36Z</dcterms:modified>
</cp:coreProperties>
</file>